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3" r:id="rId3"/>
  </p:sldMasterIdLst>
  <p:notesMasterIdLst>
    <p:notesMasterId r:id="rId46"/>
  </p:notesMasterIdLst>
  <p:sldIdLst>
    <p:sldId id="257" r:id="rId4"/>
    <p:sldId id="292" r:id="rId5"/>
    <p:sldId id="333" r:id="rId6"/>
    <p:sldId id="335" r:id="rId7"/>
    <p:sldId id="346" r:id="rId8"/>
    <p:sldId id="347" r:id="rId9"/>
    <p:sldId id="349" r:id="rId10"/>
    <p:sldId id="348" r:id="rId11"/>
    <p:sldId id="336" r:id="rId12"/>
    <p:sldId id="340" r:id="rId13"/>
    <p:sldId id="341" r:id="rId14"/>
    <p:sldId id="293" r:id="rId15"/>
    <p:sldId id="351" r:id="rId16"/>
    <p:sldId id="368" r:id="rId17"/>
    <p:sldId id="352" r:id="rId18"/>
    <p:sldId id="359" r:id="rId19"/>
    <p:sldId id="362" r:id="rId20"/>
    <p:sldId id="363" r:id="rId21"/>
    <p:sldId id="365" r:id="rId22"/>
    <p:sldId id="364" r:id="rId23"/>
    <p:sldId id="372" r:id="rId24"/>
    <p:sldId id="356" r:id="rId25"/>
    <p:sldId id="358" r:id="rId26"/>
    <p:sldId id="350" r:id="rId27"/>
    <p:sldId id="361" r:id="rId28"/>
    <p:sldId id="294" r:id="rId29"/>
    <p:sldId id="295" r:id="rId30"/>
    <p:sldId id="300" r:id="rId31"/>
    <p:sldId id="297" r:id="rId32"/>
    <p:sldId id="317" r:id="rId33"/>
    <p:sldId id="302" r:id="rId34"/>
    <p:sldId id="308" r:id="rId35"/>
    <p:sldId id="370" r:id="rId36"/>
    <p:sldId id="371" r:id="rId37"/>
    <p:sldId id="305" r:id="rId38"/>
    <p:sldId id="323" r:id="rId39"/>
    <p:sldId id="314" r:id="rId40"/>
    <p:sldId id="316" r:id="rId41"/>
    <p:sldId id="318" r:id="rId42"/>
    <p:sldId id="375" r:id="rId43"/>
    <p:sldId id="320" r:id="rId44"/>
    <p:sldId id="258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33CC"/>
    <a:srgbClr val="0BF933"/>
    <a:srgbClr val="04AC20"/>
    <a:srgbClr val="53FC10"/>
    <a:srgbClr val="33AE02"/>
    <a:srgbClr val="56FC14"/>
    <a:srgbClr val="009900"/>
    <a:srgbClr val="0000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20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lee\Desktop\Weekend%20Work\jcprogfull-10-013111.xlsm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172426566226749"/>
          <c:y val="4.7263796408087512E-2"/>
          <c:w val="0.81613692494794809"/>
          <c:h val="0.77114615192142733"/>
        </c:manualLayout>
      </c:layout>
      <c:scatterChart>
        <c:scatterStyle val="smoothMarker"/>
        <c:varyColors val="0"/>
        <c:ser>
          <c:idx val="9"/>
          <c:order val="0"/>
          <c:tx>
            <c:v>YBCO: Parallel to tape plane, 4.2 K</c:v>
          </c:tx>
          <c:spPr>
            <a:ln>
              <a:solidFill>
                <a:schemeClr val="accent6"/>
              </a:solidFill>
            </a:ln>
          </c:spPr>
          <c:marker>
            <c:symbol val="diamond"/>
            <c:size val="8"/>
            <c:spPr>
              <a:solidFill>
                <a:srgbClr val="F79646">
                  <a:lumMod val="20000"/>
                  <a:lumOff val="80000"/>
                  <a:alpha val="50000"/>
                </a:srgbClr>
              </a:solidFill>
              <a:ln>
                <a:solidFill>
                  <a:srgbClr val="F79646"/>
                </a:solidFill>
              </a:ln>
            </c:spPr>
          </c:marker>
          <c:xVal>
            <c:numRef>
              <c:f>YBaCuO!$AD$210:$AD$215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</c:numCache>
            </c:numRef>
          </c:xVal>
          <c:yVal>
            <c:numRef>
              <c:f>YBaCuO!$AH$210:$AH$215</c:f>
              <c:numCache>
                <c:formatCode>General</c:formatCode>
                <c:ptCount val="6"/>
                <c:pt idx="0">
                  <c:v>4144.6766351351353</c:v>
                </c:pt>
                <c:pt idx="1">
                  <c:v>3507.937500000005</c:v>
                </c:pt>
                <c:pt idx="2">
                  <c:v>3148.333216216226</c:v>
                </c:pt>
                <c:pt idx="3">
                  <c:v>2909.0554054054051</c:v>
                </c:pt>
                <c:pt idx="4">
                  <c:v>2090.4933243243272</c:v>
                </c:pt>
                <c:pt idx="5">
                  <c:v>1888.9952027027055</c:v>
                </c:pt>
              </c:numCache>
            </c:numRef>
          </c:yVal>
          <c:smooth val="0"/>
        </c:ser>
        <c:ser>
          <c:idx val="8"/>
          <c:order val="1"/>
          <c:tx>
            <c:v>YBCO: Perpendicular to tape plane, 4.2 K</c:v>
          </c:tx>
          <c:spPr>
            <a:ln w="47625" cap="sq">
              <a:solidFill>
                <a:schemeClr val="accent6">
                  <a:lumMod val="75000"/>
                </a:schemeClr>
              </a:solidFill>
              <a:prstDash val="dashDot"/>
              <a:bevel/>
            </a:ln>
          </c:spPr>
          <c:marker>
            <c:symbol val="square"/>
            <c:size val="8"/>
            <c:spPr>
              <a:solidFill>
                <a:srgbClr val="F79646">
                  <a:lumMod val="20000"/>
                  <a:lumOff val="80000"/>
                  <a:alpha val="50000"/>
                </a:srgbClr>
              </a:solidFill>
              <a:ln>
                <a:solidFill>
                  <a:srgbClr val="F79646">
                    <a:lumMod val="60000"/>
                    <a:lumOff val="40000"/>
                  </a:srgbClr>
                </a:solidFill>
              </a:ln>
            </c:spPr>
          </c:marker>
          <c:xVal>
            <c:numRef>
              <c:f>YBaCuO!$U$210:$U$226</c:f>
              <c:numCache>
                <c:formatCode>General</c:formatCode>
                <c:ptCount val="1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31</c:v>
                </c:pt>
              </c:numCache>
            </c:numRef>
          </c:xVal>
          <c:yVal>
            <c:numRef>
              <c:f>YBaCuO!$Y$210:$Y$226</c:f>
              <c:numCache>
                <c:formatCode>General</c:formatCode>
                <c:ptCount val="17"/>
                <c:pt idx="0">
                  <c:v>4144.6766351351353</c:v>
                </c:pt>
                <c:pt idx="1">
                  <c:v>1445.8385675675681</c:v>
                </c:pt>
                <c:pt idx="2">
                  <c:v>975.09972972972969</c:v>
                </c:pt>
                <c:pt idx="3">
                  <c:v>767.75083783783805</c:v>
                </c:pt>
                <c:pt idx="4">
                  <c:v>655.66872972972942</c:v>
                </c:pt>
                <c:pt idx="5">
                  <c:v>571.61144594594589</c:v>
                </c:pt>
                <c:pt idx="6">
                  <c:v>526.77774324324355</c:v>
                </c:pt>
                <c:pt idx="7">
                  <c:v>481.94404054054058</c:v>
                </c:pt>
                <c:pt idx="8">
                  <c:v>442.71831081081069</c:v>
                </c:pt>
                <c:pt idx="9">
                  <c:v>428.14617567567564</c:v>
                </c:pt>
                <c:pt idx="10">
                  <c:v>403.49043243243199</c:v>
                </c:pt>
                <c:pt idx="11">
                  <c:v>386.67725675675672</c:v>
                </c:pt>
                <c:pt idx="12">
                  <c:v>364.26255405405414</c:v>
                </c:pt>
                <c:pt idx="13">
                  <c:v>341.84570270270268</c:v>
                </c:pt>
                <c:pt idx="14">
                  <c:v>328.39516216216214</c:v>
                </c:pt>
                <c:pt idx="15">
                  <c:v>319.42885135135134</c:v>
                </c:pt>
                <c:pt idx="16">
                  <c:v>318.30725675675677</c:v>
                </c:pt>
              </c:numCache>
            </c:numRef>
          </c:yVal>
          <c:smooth val="0"/>
        </c:ser>
        <c:ser>
          <c:idx val="4"/>
          <c:order val="2"/>
          <c:tx>
            <c:v>2212: Round wire, 4.2 K</c:v>
          </c:tx>
          <c:xVal>
            <c:numRef>
              <c:f>'2212'!$C$196:$C$226</c:f>
              <c:numCache>
                <c:formatCode>General</c:formatCode>
                <c:ptCount val="31"/>
                <c:pt idx="0">
                  <c:v>1.0000000000000024E-3</c:v>
                </c:pt>
                <c:pt idx="1">
                  <c:v>8.5000000000000048E-2</c:v>
                </c:pt>
                <c:pt idx="2">
                  <c:v>0.1</c:v>
                </c:pt>
                <c:pt idx="3">
                  <c:v>0.2</c:v>
                </c:pt>
                <c:pt idx="4">
                  <c:v>0.30000000000000032</c:v>
                </c:pt>
                <c:pt idx="5">
                  <c:v>0.4</c:v>
                </c:pt>
                <c:pt idx="6">
                  <c:v>0.60000000000000064</c:v>
                </c:pt>
                <c:pt idx="7">
                  <c:v>0.8</c:v>
                </c:pt>
                <c:pt idx="8">
                  <c:v>1</c:v>
                </c:pt>
                <c:pt idx="9">
                  <c:v>1.5</c:v>
                </c:pt>
                <c:pt idx="10">
                  <c:v>2</c:v>
                </c:pt>
                <c:pt idx="11">
                  <c:v>3</c:v>
                </c:pt>
                <c:pt idx="12">
                  <c:v>5</c:v>
                </c:pt>
                <c:pt idx="13">
                  <c:v>7</c:v>
                </c:pt>
                <c:pt idx="14">
                  <c:v>10</c:v>
                </c:pt>
                <c:pt idx="15">
                  <c:v>11.49</c:v>
                </c:pt>
                <c:pt idx="16">
                  <c:v>12</c:v>
                </c:pt>
                <c:pt idx="17">
                  <c:v>14</c:v>
                </c:pt>
                <c:pt idx="18">
                  <c:v>16</c:v>
                </c:pt>
                <c:pt idx="19">
                  <c:v>18</c:v>
                </c:pt>
                <c:pt idx="20">
                  <c:v>20</c:v>
                </c:pt>
                <c:pt idx="21">
                  <c:v>22.5</c:v>
                </c:pt>
                <c:pt idx="22">
                  <c:v>25</c:v>
                </c:pt>
                <c:pt idx="23">
                  <c:v>27.5</c:v>
                </c:pt>
                <c:pt idx="24">
                  <c:v>30</c:v>
                </c:pt>
                <c:pt idx="25">
                  <c:v>32.5</c:v>
                </c:pt>
                <c:pt idx="26">
                  <c:v>35</c:v>
                </c:pt>
                <c:pt idx="27">
                  <c:v>37.5</c:v>
                </c:pt>
                <c:pt idx="28">
                  <c:v>40</c:v>
                </c:pt>
                <c:pt idx="29">
                  <c:v>42.5</c:v>
                </c:pt>
                <c:pt idx="30">
                  <c:v>45</c:v>
                </c:pt>
              </c:numCache>
            </c:numRef>
          </c:xVal>
          <c:yVal>
            <c:numRef>
              <c:f>'2212'!$E$196:$E$226</c:f>
              <c:numCache>
                <c:formatCode>General</c:formatCode>
                <c:ptCount val="31"/>
                <c:pt idx="0">
                  <c:v>1265.671641791045</c:v>
                </c:pt>
                <c:pt idx="1">
                  <c:v>1257.7114427860697</c:v>
                </c:pt>
                <c:pt idx="2">
                  <c:v>1257.7114427860697</c:v>
                </c:pt>
                <c:pt idx="3">
                  <c:v>1225.8706467661693</c:v>
                </c:pt>
                <c:pt idx="4">
                  <c:v>1181.0945273631851</c:v>
                </c:pt>
                <c:pt idx="5">
                  <c:v>1126.3681592039802</c:v>
                </c:pt>
                <c:pt idx="6">
                  <c:v>1040.7960199004981</c:v>
                </c:pt>
                <c:pt idx="7">
                  <c:v>973.13432835820902</c:v>
                </c:pt>
                <c:pt idx="8">
                  <c:v>929.3532338308454</c:v>
                </c:pt>
                <c:pt idx="9">
                  <c:v>835.82089552238813</c:v>
                </c:pt>
                <c:pt idx="10">
                  <c:v>780.09950248756252</c:v>
                </c:pt>
                <c:pt idx="11">
                  <c:v>704.4776119402984</c:v>
                </c:pt>
                <c:pt idx="12">
                  <c:v>623.88059701492546</c:v>
                </c:pt>
                <c:pt idx="13">
                  <c:v>577.71144278606971</c:v>
                </c:pt>
                <c:pt idx="14">
                  <c:v>529.3532338308454</c:v>
                </c:pt>
                <c:pt idx="15">
                  <c:v>513.43283582089543</c:v>
                </c:pt>
                <c:pt idx="16">
                  <c:v>509.45273631840803</c:v>
                </c:pt>
                <c:pt idx="17">
                  <c:v>489.55223880597021</c:v>
                </c:pt>
                <c:pt idx="18">
                  <c:v>469.65174129353238</c:v>
                </c:pt>
                <c:pt idx="19">
                  <c:v>453.73134328358151</c:v>
                </c:pt>
                <c:pt idx="20">
                  <c:v>435.82089552238818</c:v>
                </c:pt>
                <c:pt idx="21">
                  <c:v>416.91542288557213</c:v>
                </c:pt>
                <c:pt idx="22">
                  <c:v>398.0099502487563</c:v>
                </c:pt>
                <c:pt idx="23">
                  <c:v>380.09950248756223</c:v>
                </c:pt>
                <c:pt idx="24">
                  <c:v>364.17910447761199</c:v>
                </c:pt>
                <c:pt idx="25">
                  <c:v>347.26368159203986</c:v>
                </c:pt>
                <c:pt idx="26">
                  <c:v>330.34825870646767</c:v>
                </c:pt>
                <c:pt idx="27">
                  <c:v>315.42288557213925</c:v>
                </c:pt>
                <c:pt idx="28">
                  <c:v>298.50746268656786</c:v>
                </c:pt>
                <c:pt idx="29">
                  <c:v>282.58706467661705</c:v>
                </c:pt>
                <c:pt idx="30">
                  <c:v>265.47263681592045</c:v>
                </c:pt>
              </c:numCache>
            </c:numRef>
          </c:yVal>
          <c:smooth val="0"/>
        </c:ser>
        <c:ser>
          <c:idx val="5"/>
          <c:order val="3"/>
          <c:tx>
            <c:v>Nb3Sn: High Energy Physics, 4.2 K</c:v>
          </c:tx>
          <c:spPr>
            <a:ln>
              <a:solidFill>
                <a:schemeClr val="accent2"/>
              </a:solidFill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</c:spPr>
          </c:marker>
          <c:xVal>
            <c:numRef>
              <c:f>Nb3Sn!$K$390:$K$401</c:f>
              <c:numCache>
                <c:formatCode>General</c:formatCode>
                <c:ptCount val="12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14.5</c:v>
                </c:pt>
                <c:pt idx="4">
                  <c:v>15</c:v>
                </c:pt>
                <c:pt idx="5">
                  <c:v>15.5</c:v>
                </c:pt>
                <c:pt idx="6">
                  <c:v>16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  <c:pt idx="11">
                  <c:v>24</c:v>
                </c:pt>
              </c:numCache>
            </c:numRef>
          </c:xVal>
          <c:yVal>
            <c:numRef>
              <c:f>Nb3Sn!$M$390:$M$401</c:f>
              <c:numCache>
                <c:formatCode>0</c:formatCode>
                <c:ptCount val="12"/>
                <c:pt idx="0">
                  <c:v>1754.8557096240311</c:v>
                </c:pt>
                <c:pt idx="1">
                  <c:v>1454.9349156155595</c:v>
                </c:pt>
                <c:pt idx="2">
                  <c:v>1190.981412184507</c:v>
                </c:pt>
                <c:pt idx="3">
                  <c:v>1072.6374238329995</c:v>
                </c:pt>
                <c:pt idx="4">
                  <c:v>957.77414102124851</c:v>
                </c:pt>
                <c:pt idx="5">
                  <c:v>855.09332759861854</c:v>
                </c:pt>
                <c:pt idx="6">
                  <c:v>757.63357248561431</c:v>
                </c:pt>
                <c:pt idx="7">
                  <c:v>268.0143265607615</c:v>
                </c:pt>
                <c:pt idx="8">
                  <c:v>190.85868709629986</c:v>
                </c:pt>
                <c:pt idx="9">
                  <c:v>118.92410594146322</c:v>
                </c:pt>
                <c:pt idx="10">
                  <c:v>65.553287665294363</c:v>
                </c:pt>
                <c:pt idx="11">
                  <c:v>28.309738389967773</c:v>
                </c:pt>
              </c:numCache>
            </c:numRef>
          </c:yVal>
          <c:smooth val="0"/>
        </c:ser>
        <c:ser>
          <c:idx val="7"/>
          <c:order val="4"/>
          <c:tx>
            <c:v>Nb-Ti (LHC) 1.9 K </c:v>
          </c:tx>
          <c:spPr>
            <a:ln>
              <a:solidFill>
                <a:schemeClr val="accent3"/>
              </a:solidFill>
            </a:ln>
          </c:spPr>
          <c:marker>
            <c:symbol val="triangle"/>
            <c:size val="9"/>
            <c:spPr>
              <a:solidFill>
                <a:schemeClr val="accent3"/>
              </a:solidFill>
              <a:ln>
                <a:solidFill>
                  <a:schemeClr val="tx1">
                    <a:alpha val="50000"/>
                  </a:schemeClr>
                </a:solidFill>
              </a:ln>
            </c:spPr>
          </c:marker>
          <c:xVal>
            <c:numRef>
              <c:f>'Nb-Ti'!$A$671:$A$675</c:f>
              <c:numCache>
                <c:formatCode>General</c:formatCode>
                <c:ptCount val="5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</c:numCache>
            </c:numRef>
          </c:xVal>
          <c:yVal>
            <c:numRef>
              <c:f>'Nb-Ti'!$C$671:$C$675</c:f>
              <c:numCache>
                <c:formatCode>General</c:formatCode>
                <c:ptCount val="5"/>
                <c:pt idx="0">
                  <c:v>1430</c:v>
                </c:pt>
                <c:pt idx="1">
                  <c:v>1195.7692307692307</c:v>
                </c:pt>
                <c:pt idx="2">
                  <c:v>950.76923076923072</c:v>
                </c:pt>
                <c:pt idx="3">
                  <c:v>703.46153846153788</c:v>
                </c:pt>
                <c:pt idx="4">
                  <c:v>475.76923076923066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800224"/>
        <c:axId val="198248288"/>
      </c:scatterChart>
      <c:valAx>
        <c:axId val="146800224"/>
        <c:scaling>
          <c:orientation val="minMax"/>
          <c:max val="45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Applied Field (T)</a:t>
                </a:r>
              </a:p>
            </c:rich>
          </c:tx>
          <c:layout>
            <c:manualLayout>
              <c:xMode val="edge"/>
              <c:yMode val="edge"/>
              <c:x val="0.40441290728949697"/>
              <c:y val="0.91091852430256359"/>
            </c:manualLayout>
          </c:layout>
          <c:overlay val="0"/>
        </c:title>
        <c:numFmt formatCode="General" sourceLinked="0"/>
        <c:majorTickMark val="out"/>
        <c:minorTickMark val="in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98248288"/>
        <c:crosses val="autoZero"/>
        <c:crossBetween val="midCat"/>
        <c:majorUnit val="5"/>
        <c:minorUnit val="1"/>
      </c:valAx>
      <c:valAx>
        <c:axId val="198248288"/>
        <c:scaling>
          <c:logBase val="10"/>
          <c:orientation val="minMax"/>
          <c:min val="1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J</a:t>
                </a:r>
                <a:r>
                  <a:rPr lang="en-US" baseline="-25000"/>
                  <a:t>E</a:t>
                </a:r>
                <a:r>
                  <a:rPr lang="en-US"/>
                  <a:t> (A/mm²) </a:t>
                </a:r>
              </a:p>
            </c:rich>
          </c:tx>
          <c:layout>
            <c:manualLayout>
              <c:xMode val="edge"/>
              <c:yMode val="edge"/>
              <c:x val="1.1620848882723425E-2"/>
              <c:y val="0.33524051120404336"/>
            </c:manualLayout>
          </c:layout>
          <c:overlay val="0"/>
        </c:title>
        <c:numFmt formatCode="#,##0;[Red]#,##0" sourceLinked="0"/>
        <c:majorTickMark val="out"/>
        <c:minorTickMark val="in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468002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2256201845737023"/>
          <c:y val="5.0314465408805117E-2"/>
          <c:w val="0.27031724012165981"/>
          <c:h val="0.34143332228609274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2">
    <c:autoUpdate val="0"/>
  </c:externalData>
  <c:userShapes r:id="rId3"/>
</c:chartSpac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Relationship Id="rId4" Type="http://schemas.openxmlformats.org/officeDocument/2006/relationships/image" Target="../media/image102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0.53071</cdr:x>
      <cdr:y>0.05727</cdr:y>
    </cdr:from>
    <cdr:to>
      <cdr:x>0.67444</cdr:x>
      <cdr:y>0.1543</cdr:y>
    </cdr:to>
    <cdr:sp macro="" textlink="">
      <cdr:nvSpPr>
        <cdr:cNvPr id="10240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40149" y="222993"/>
          <a:ext cx="795421" cy="37246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0.51309</cdr:x>
      <cdr:y>0.07957</cdr:y>
    </cdr:from>
    <cdr:to>
      <cdr:x>0.68861</cdr:x>
      <cdr:y>0.10317</cdr:y>
    </cdr:to>
    <cdr:sp macro="" textlink="">
      <cdr:nvSpPr>
        <cdr:cNvPr id="10240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939086" y="475211"/>
          <a:ext cx="1347485" cy="1409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50" b="1" i="0" strike="noStrike">
              <a:solidFill>
                <a:schemeClr val="accent6"/>
              </a:solidFill>
              <a:latin typeface="Arial"/>
              <a:cs typeface="Arial"/>
            </a:rPr>
            <a:t>YBCO B|| </a:t>
          </a:r>
          <a:r>
            <a:rPr lang="en-US" sz="1050" b="1" i="0" strike="noStrike">
              <a:solidFill>
                <a:schemeClr val="accent6"/>
              </a:solidFill>
              <a:latin typeface="Arial"/>
              <a:ea typeface="+mn-ea"/>
              <a:cs typeface="Arial"/>
            </a:rPr>
            <a:t>Tape</a:t>
          </a:r>
          <a:r>
            <a:rPr lang="en-US" sz="1050" b="1" i="0" strike="noStrike">
              <a:solidFill>
                <a:schemeClr val="accent6"/>
              </a:solidFill>
              <a:latin typeface="Arial"/>
              <a:cs typeface="Arial"/>
            </a:rPr>
            <a:t> Plane</a:t>
          </a:r>
        </a:p>
      </cdr:txBody>
    </cdr:sp>
  </cdr:relSizeAnchor>
  <cdr:relSizeAnchor xmlns:cdr="http://schemas.openxmlformats.org/drawingml/2006/chartDrawing">
    <cdr:from>
      <cdr:x>0.29144</cdr:x>
      <cdr:y>0.1954</cdr:y>
    </cdr:from>
    <cdr:to>
      <cdr:x>0.4718</cdr:x>
      <cdr:y>0.219</cdr:y>
    </cdr:to>
    <cdr:sp macro="" textlink="">
      <cdr:nvSpPr>
        <cdr:cNvPr id="1024003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119587" y="1045681"/>
          <a:ext cx="1311724" cy="12629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50" b="1" i="0" strike="noStrike">
              <a:solidFill>
                <a:schemeClr val="accent6"/>
              </a:solidFill>
              <a:latin typeface="Arial"/>
              <a:ea typeface="+mn-ea"/>
              <a:cs typeface="Arial"/>
            </a:rPr>
            <a:t>YBCO</a:t>
          </a:r>
          <a:r>
            <a:rPr lang="en-US" sz="1050" b="1" i="0" strike="noStrike">
              <a:solidFill>
                <a:schemeClr val="accent6"/>
              </a:solidFill>
              <a:latin typeface="Arial"/>
              <a:cs typeface="Arial"/>
            </a:rPr>
            <a:t> B|_ Tape Plane</a:t>
          </a:r>
        </a:p>
      </cdr:txBody>
    </cdr:sp>
  </cdr:relSizeAnchor>
  <cdr:relSizeAnchor xmlns:cdr="http://schemas.openxmlformats.org/drawingml/2006/chartDrawing">
    <cdr:from>
      <cdr:x>0.18996</cdr:x>
      <cdr:y>0.20893</cdr:y>
    </cdr:from>
    <cdr:to>
      <cdr:x>0.28784</cdr:x>
      <cdr:y>0.25928</cdr:y>
    </cdr:to>
    <cdr:sp macro="" textlink="">
      <cdr:nvSpPr>
        <cdr:cNvPr id="1024004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1458333" y="1247776"/>
          <a:ext cx="751466" cy="30068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6"/>
          </a:solidFill>
          <a:round/>
          <a:headEnd/>
          <a:tailEnd type="triangle" w="med" len="med"/>
        </a:ln>
        <a:effectLst xmlns:a="http://schemas.openxmlformats.org/drawingml/2006/main"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marL="0" indent="0"/>
          <a:endParaRPr lang="en-US" sz="1100"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0.83152</cdr:x>
      <cdr:y>0.53464</cdr:y>
    </cdr:from>
    <cdr:to>
      <cdr:x>0.87054</cdr:x>
      <cdr:y>0.55823</cdr:y>
    </cdr:to>
    <cdr:sp macro="" textlink="">
      <cdr:nvSpPr>
        <cdr:cNvPr id="1024005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83675" y="3192934"/>
          <a:ext cx="299569" cy="14091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50" b="1" i="0" strike="noStrike">
              <a:solidFill>
                <a:schemeClr val="accent5"/>
              </a:solidFill>
              <a:latin typeface="Arial"/>
              <a:cs typeface="Arial"/>
            </a:rPr>
            <a:t>2212</a:t>
          </a:r>
        </a:p>
      </cdr:txBody>
    </cdr:sp>
  </cdr:relSizeAnchor>
  <cdr:relSizeAnchor xmlns:cdr="http://schemas.openxmlformats.org/drawingml/2006/chartDrawing">
    <cdr:from>
      <cdr:x>0.6097</cdr:x>
      <cdr:y>0.53739</cdr:y>
    </cdr:from>
    <cdr:to>
      <cdr:x>0.70392</cdr:x>
      <cdr:y>0.56099</cdr:y>
    </cdr:to>
    <cdr:sp macro="" textlink="">
      <cdr:nvSpPr>
        <cdr:cNvPr id="1024006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680759" y="3209413"/>
          <a:ext cx="723340" cy="1409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50" b="1" i="0" strike="noStrike">
              <a:solidFill>
                <a:schemeClr val="accent2"/>
              </a:solidFill>
              <a:latin typeface="Arial"/>
              <a:cs typeface="Arial"/>
            </a:rPr>
            <a:t>RRP Nb</a:t>
          </a:r>
          <a:r>
            <a:rPr lang="en-US" sz="1050" b="1" i="0" strike="noStrike" baseline="-25000">
              <a:solidFill>
                <a:schemeClr val="accent2"/>
              </a:solidFill>
              <a:latin typeface="Arial"/>
              <a:cs typeface="Arial"/>
            </a:rPr>
            <a:t>3</a:t>
          </a:r>
          <a:r>
            <a:rPr lang="en-US" sz="1050" b="1" i="0" strike="noStrike">
              <a:solidFill>
                <a:schemeClr val="accent2"/>
              </a:solidFill>
              <a:latin typeface="Arial"/>
              <a:cs typeface="Arial"/>
            </a:rPr>
            <a:t>Sn</a:t>
          </a:r>
        </a:p>
      </cdr:txBody>
    </cdr:sp>
  </cdr:relSizeAnchor>
  <cdr:relSizeAnchor xmlns:cdr="http://schemas.openxmlformats.org/drawingml/2006/chartDrawing">
    <cdr:from>
      <cdr:x>0.31144</cdr:x>
      <cdr:y>0.53261</cdr:y>
    </cdr:from>
    <cdr:to>
      <cdr:x>0.40791</cdr:x>
      <cdr:y>0.55621</cdr:y>
    </cdr:to>
    <cdr:sp macro="" textlink="">
      <cdr:nvSpPr>
        <cdr:cNvPr id="1024009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90999" y="3180838"/>
          <a:ext cx="740588" cy="1409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050" b="1" i="0" strike="noStrike">
              <a:solidFill>
                <a:schemeClr val="accent3">
                  <a:lumMod val="75000"/>
                </a:schemeClr>
              </a:solidFill>
              <a:latin typeface="Arial"/>
              <a:cs typeface="Arial"/>
            </a:rPr>
            <a:t>Nb-Ti, 1.9 </a:t>
          </a:r>
          <a:r>
            <a:rPr lang="en-US" sz="1050" b="1" i="0" strike="noStrike" baseline="0">
              <a:solidFill>
                <a:schemeClr val="accent3">
                  <a:lumMod val="75000"/>
                </a:schemeClr>
              </a:solidFill>
              <a:latin typeface="Arial"/>
              <a:cs typeface="Arial"/>
            </a:rPr>
            <a:t>K</a:t>
          </a:r>
          <a:endParaRPr lang="en-US" sz="1050" b="1" i="0" strike="noStrike">
            <a:solidFill>
              <a:schemeClr val="accent3">
                <a:lumMod val="75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0.50847</cdr:x>
      <cdr:y>0.11142</cdr:y>
    </cdr:from>
    <cdr:to>
      <cdr:x>0.54089</cdr:x>
      <cdr:y>0.16916</cdr:y>
    </cdr:to>
    <cdr:sp macro="" textlink="">
      <cdr:nvSpPr>
        <cdr:cNvPr id="11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3903618" y="665425"/>
          <a:ext cx="248893" cy="34483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6"/>
          </a:solidFill>
          <a:round/>
          <a:headEnd/>
          <a:tailEnd type="triangle" w="med" len="med"/>
        </a:ln>
        <a:effectLst xmlns:a="http://schemas.openxmlformats.org/drawingml/2006/main"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0.32754</cdr:x>
      <cdr:y>0.56388</cdr:y>
    </cdr:from>
    <cdr:to>
      <cdr:x>0.38028</cdr:x>
      <cdr:y>0.6358</cdr:y>
    </cdr:to>
    <cdr:pic>
      <cdr:nvPicPr>
        <cdr:cNvPr id="15" name="Picture 14" descr="160w-x90-bse11-10ovwstrand2-hr01487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514574" y="3367591"/>
          <a:ext cx="404893" cy="429519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0.28847</cdr:x>
      <cdr:y>0.64169</cdr:y>
    </cdr:from>
    <cdr:to>
      <cdr:x>0.42444</cdr:x>
      <cdr:y>0.75498</cdr:y>
    </cdr:to>
    <cdr:sp macro="" textlink="">
      <cdr:nvSpPr>
        <cdr:cNvPr id="16" name="Rectangle 1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14620" y="3832286"/>
          <a:ext cx="1043862" cy="67658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50195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</a:pPr>
          <a:r>
            <a:rPr lang="en-US" sz="900" i="1" dirty="0">
              <a:solidFill>
                <a:schemeClr val="accent3">
                  <a:lumMod val="50000"/>
                </a:schemeClr>
              </a:solidFill>
            </a:rPr>
            <a:t>Maximal J</a:t>
          </a:r>
          <a:r>
            <a:rPr lang="en-US" sz="900" i="1" baseline="-25000" dirty="0">
              <a:solidFill>
                <a:schemeClr val="accent3">
                  <a:lumMod val="50000"/>
                </a:schemeClr>
              </a:solidFill>
            </a:rPr>
            <a:t>E</a:t>
          </a:r>
          <a:r>
            <a:rPr lang="en-US" sz="900" i="1" dirty="0">
              <a:solidFill>
                <a:schemeClr val="accent3">
                  <a:lumMod val="50000"/>
                </a:schemeClr>
              </a:solidFill>
            </a:rPr>
            <a:t> for entire LHC Nb­Ti strand production (</a:t>
          </a:r>
          <a:r>
            <a:rPr lang="en-US" sz="900" b="1" i="1" dirty="0">
              <a:solidFill>
                <a:schemeClr val="accent3">
                  <a:lumMod val="50000"/>
                </a:schemeClr>
              </a:solidFill>
            </a:rPr>
            <a:t>–) </a:t>
          </a:r>
          <a:r>
            <a:rPr lang="en-US" sz="900" i="1" dirty="0">
              <a:solidFill>
                <a:schemeClr val="accent3">
                  <a:lumMod val="50000"/>
                </a:schemeClr>
              </a:solidFill>
            </a:rPr>
            <a:t>CERN-T. </a:t>
          </a:r>
          <a:r>
            <a:rPr lang="en-US" sz="900" i="1" dirty="0" err="1">
              <a:solidFill>
                <a:schemeClr val="accent3">
                  <a:lumMod val="50000"/>
                </a:schemeClr>
              </a:solidFill>
            </a:rPr>
            <a:t>Boutboul</a:t>
          </a:r>
          <a:r>
            <a:rPr lang="en-US" sz="900" i="1" dirty="0">
              <a:solidFill>
                <a:schemeClr val="accent3">
                  <a:lumMod val="50000"/>
                </a:schemeClr>
              </a:solidFill>
            </a:rPr>
            <a:t> '07,  and (- -) &lt;5 T data from </a:t>
          </a:r>
          <a:r>
            <a:rPr lang="en-US" sz="900" i="1" dirty="0" err="1">
              <a:solidFill>
                <a:schemeClr val="accent3">
                  <a:lumMod val="50000"/>
                </a:schemeClr>
              </a:solidFill>
            </a:rPr>
            <a:t>Boutboul</a:t>
          </a:r>
          <a:r>
            <a:rPr lang="en-US" sz="900" i="1" dirty="0">
              <a:solidFill>
                <a:schemeClr val="accent3">
                  <a:lumMod val="50000"/>
                </a:schemeClr>
              </a:solidFill>
            </a:rPr>
            <a:t> et al. MT-19, IEEE-TASC’06)</a:t>
          </a:r>
        </a:p>
      </cdr:txBody>
    </cdr:sp>
  </cdr:relSizeAnchor>
  <cdr:relSizeAnchor xmlns:cdr="http://schemas.openxmlformats.org/drawingml/2006/chartDrawing">
    <cdr:from>
      <cdr:x>0.62306</cdr:x>
      <cdr:y>0.56853</cdr:y>
    </cdr:from>
    <cdr:to>
      <cdr:x>0.6758</cdr:x>
      <cdr:y>0.64071</cdr:y>
    </cdr:to>
    <cdr:pic>
      <cdr:nvPicPr>
        <cdr:cNvPr id="19" name="Picture 18" descr="160w-x90-rb12-8kV-strandovw-hr05279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783288" y="3395389"/>
          <a:ext cx="404893" cy="431072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0.60548</cdr:x>
      <cdr:y>0.64647</cdr:y>
    </cdr:from>
    <cdr:to>
      <cdr:x>0.69338</cdr:x>
      <cdr:y>0.78561</cdr:y>
    </cdr:to>
    <cdr:sp macro="" textlink="">
      <cdr:nvSpPr>
        <cdr:cNvPr id="20" name="Rectangle 19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648361" y="3860832"/>
          <a:ext cx="674821" cy="83099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50000"/>
          </a:schemeClr>
        </a:solidFill>
        <a:ln xmlns:a="http://schemas.openxmlformats.org/drawingml/2006/main" w="9525" algn="ctr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lIns="0" tIns="0" rIns="0" bIns="0">
          <a:sp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  <a:defRPr/>
          </a:pPr>
          <a:r>
            <a:rPr lang="en-US" sz="900" i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rPr>
            <a:t>Compiled </a:t>
          </a:r>
          <a:r>
            <a:rPr lang="en-US" sz="9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rPr>
            <a:t>from ASC'02 and ICMC'03 papers (J. Parrell OI-ST)</a:t>
          </a:r>
        </a:p>
      </cdr:txBody>
    </cdr:sp>
  </cdr:relSizeAnchor>
  <cdr:relSizeAnchor xmlns:cdr="http://schemas.openxmlformats.org/drawingml/2006/chartDrawing">
    <cdr:from>
      <cdr:x>0.8216</cdr:x>
      <cdr:y>0.56553</cdr:y>
    </cdr:from>
    <cdr:to>
      <cdr:x>0.87434</cdr:x>
      <cdr:y>0.63821</cdr:y>
    </cdr:to>
    <cdr:pic>
      <cdr:nvPicPr>
        <cdr:cNvPr id="21" name="Picture 20" descr="2212cs-160w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3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6307518" y="3377418"/>
          <a:ext cx="404893" cy="434057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0.78643</cdr:x>
      <cdr:y>0.64372</cdr:y>
    </cdr:from>
    <cdr:to>
      <cdr:x>0.9095</cdr:x>
      <cdr:y>0.72458</cdr:y>
    </cdr:to>
    <cdr:sp macro="" textlink="">
      <cdr:nvSpPr>
        <cdr:cNvPr id="22" name="Text Box 56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37551" y="3844382"/>
          <a:ext cx="944827" cy="48290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50195"/>
          </a:schemeClr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lIns="0" tIns="0" rIns="0" bIns="0">
          <a:sp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</a:pPr>
          <a:r>
            <a:rPr lang="en-US" sz="900" b="1" i="1" dirty="0">
              <a:solidFill>
                <a:schemeClr val="accent5">
                  <a:lumMod val="75000"/>
                </a:schemeClr>
              </a:solidFill>
            </a:rPr>
            <a:t>427 filament OI-ST strand with Ag alloy outer sheath tested at NHMFL</a:t>
          </a:r>
        </a:p>
      </cdr:txBody>
    </cdr:sp>
  </cdr:relSizeAnchor>
  <cdr:relSizeAnchor xmlns:cdr="http://schemas.openxmlformats.org/drawingml/2006/chartDrawing">
    <cdr:from>
      <cdr:x>0.5569</cdr:x>
      <cdr:y>0.10489</cdr:y>
    </cdr:from>
    <cdr:to>
      <cdr:x>0.6448</cdr:x>
      <cdr:y>0.18575</cdr:y>
    </cdr:to>
    <cdr:sp macro="" textlink="">
      <cdr:nvSpPr>
        <cdr:cNvPr id="24" name="Text Box 56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75418" y="626427"/>
          <a:ext cx="674821" cy="48290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50000"/>
          </a:schemeClr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lIns="0" tIns="0" rIns="0" bIns="0">
          <a:sp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  <a:defRPr/>
          </a:pPr>
          <a:r>
            <a:rPr lang="en-US" sz="9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rPr>
            <a:t>SuperPower "Turbo" Double Layer Tape</a:t>
          </a:r>
        </a:p>
      </cdr:txBody>
    </cdr:sp>
  </cdr:relSizeAnchor>
  <cdr:relSizeAnchor xmlns:cdr="http://schemas.openxmlformats.org/drawingml/2006/chartDrawing">
    <cdr:from>
      <cdr:x>0.81739</cdr:x>
      <cdr:y>0.89665</cdr:y>
    </cdr:from>
    <cdr:to>
      <cdr:x>0.98473</cdr:x>
      <cdr:y>0.99033</cdr:y>
    </cdr:to>
    <cdr:pic>
      <cdr:nvPicPr>
        <cdr:cNvPr id="25" name="Picture 24" descr="ASC@NHMFL@FSU-Horizontal-perspembb-fog-512w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5944721" y="4798411"/>
          <a:ext cx="1217031" cy="50132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0.35488</cdr:x>
      <cdr:y>0.4032</cdr:y>
    </cdr:from>
    <cdr:to>
      <cdr:x>0.35806</cdr:x>
      <cdr:y>0.5164</cdr:y>
    </cdr:to>
    <cdr:sp macro="" textlink="">
      <cdr:nvSpPr>
        <cdr:cNvPr id="30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2724442" y="2407957"/>
          <a:ext cx="24425" cy="67609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3">
              <a:lumMod val="75000"/>
            </a:schemeClr>
          </a:solidFill>
          <a:round/>
          <a:headEnd/>
          <a:tailEnd type="triangle" w="med" len="med"/>
        </a:ln>
        <a:effectLst xmlns:a="http://schemas.openxmlformats.org/drawingml/2006/main"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marL="0" indent="0"/>
          <a:endParaRPr lang="en-US" sz="1100"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0.84598</cdr:x>
      <cdr:y>0.45312</cdr:y>
    </cdr:from>
    <cdr:to>
      <cdr:x>0.84798</cdr:x>
      <cdr:y>0.52423</cdr:y>
    </cdr:to>
    <cdr:sp macro="" textlink="">
      <cdr:nvSpPr>
        <cdr:cNvPr id="31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6494696" y="2706093"/>
          <a:ext cx="15344" cy="42472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5">
              <a:lumMod val="75000"/>
            </a:schemeClr>
          </a:solidFill>
          <a:round/>
          <a:headEnd/>
          <a:tailEnd type="triangle" w="med" len="med"/>
        </a:ln>
        <a:effectLst xmlns:a="http://schemas.openxmlformats.org/drawingml/2006/main"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marL="0" indent="0"/>
          <a:endParaRPr lang="en-US" sz="1100"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0.54834</cdr:x>
      <cdr:y>0.48723</cdr:y>
    </cdr:from>
    <cdr:to>
      <cdr:x>0.61727</cdr:x>
      <cdr:y>0.52787</cdr:y>
    </cdr:to>
    <cdr:sp macro="" textlink="">
      <cdr:nvSpPr>
        <cdr:cNvPr id="3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4209718" y="2909838"/>
          <a:ext cx="529177" cy="2427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2"/>
          </a:solidFill>
          <a:round/>
          <a:headEnd/>
          <a:tailEnd type="triangle" w="med" len="med"/>
        </a:ln>
        <a:effectLst xmlns:a="http://schemas.openxmlformats.org/drawingml/2006/main"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marL="0" indent="0"/>
          <a:endParaRPr lang="en-US" sz="1100">
            <a:latin typeface="+mn-lt"/>
            <a:ea typeface="+mn-ea"/>
            <a:cs typeface="+mn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BDD12-071A-44F3-B8C4-607F2C075A58}" type="datetimeFigureOut">
              <a:rPr lang="en-GB" smtClean="0"/>
              <a:t>05/10/2015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004E6-1FA5-4439-8D71-B258EFF5A8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44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42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57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0A2B-4E9E-485E-9DF0-5DCB4FB6D3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31F99-A612-4D31-8A63-489363EF88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762B0-F7D1-49E2-803F-0784C87191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5550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6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01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95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28552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Ph. Lebrun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Journées Accélérateurs Roscoff 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0A2B-4E9E-485E-9DF0-5DCB4FB6D3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52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Ph. Lebrun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Journées Accélérateurs Roscoff 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DF16B-B5BE-47B4-84B3-3D1C53E24B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40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Ph. Lebrun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Journées Accélérateurs Roscoff 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E9124-9B38-4F06-9AD7-77A10936B5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80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DF16B-B5BE-47B4-84B3-3D1C53E24B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68413"/>
            <a:ext cx="417195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17195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Ph. Lebrun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Journées Accélérateurs Roscoff 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81525-6972-4BD2-A4A4-C29F4BEEBA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10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Ph. Lebrun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Journées Accélérateurs Roscoff 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7FBE4-4368-4B53-A196-056B322C93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25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Ph. Lebrun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Journées Accélérateurs Roscoff 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06637-E496-4934-8F80-04F2992770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5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Ph. Lebrun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Journées Accélérateurs Roscoff 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5A2E2-FFD1-424B-9D6F-A6293A537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44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Ph. Lebrun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Journées Accélérateurs Roscoff 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678FC-6888-4086-9916-91D039A424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34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Ph. Lebrun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Journées Accélérateurs Roscoff 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D4FE0-E52E-4AC8-8FF7-055F388345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59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Ph. Lebrun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Journées Accélérateurs Roscoff 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31F99-A612-4D31-8A63-489363EF88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56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Ph. Lebrun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Journées Accélérateurs Roscoff 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762B0-F7D1-49E2-803F-0784C87191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8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E9124-9B38-4F06-9AD7-77A10936B5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68413"/>
            <a:ext cx="417195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17195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81525-6972-4BD2-A4A4-C29F4BEEBA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7FBE4-4368-4B53-A196-056B322C93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06637-E496-4934-8F80-04F2992770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5A2E2-FFD1-424B-9D6F-A6293A537F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678FC-6888-4086-9916-91D039A424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D4FE0-E52E-4AC8-8FF7-055F388345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doc.cern.ch/archive/electronic/cern/others/PHO/photo-bul/bul-pho-2007-046_01.jpg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hyperlink" Target="http://doc.cern.ch/archive/electronic/cern/others/PHO/photo-bul/bul-pho-2007-046_01.jpg" TargetMode="Externa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27384"/>
            <a:ext cx="9144000" cy="969963"/>
          </a:xfrm>
          <a:prstGeom prst="rect">
            <a:avLst/>
          </a:prstGeom>
          <a:gradFill>
            <a:gsLst>
              <a:gs pos="2000">
                <a:schemeClr val="bg1"/>
              </a:gs>
              <a:gs pos="100000">
                <a:srgbClr val="0066CC">
                  <a:alpha val="49804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66788" y="116632"/>
            <a:ext cx="6557541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268413"/>
            <a:ext cx="84963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3335"/>
            <a:ext cx="2133600" cy="26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US" smtClean="0"/>
              <a:t>Ph. Lebrun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3335"/>
            <a:ext cx="2895600" cy="26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r>
              <a:rPr lang="en-GB" smtClean="0"/>
              <a:t>Journées Accélérateurs Roscoff 2015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53335"/>
            <a:ext cx="2133600" cy="26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3FD987AA-B004-4533-AE74-55DF45F13B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33" name="Picture 9" descr="photo-bul/bul-pho-2007-046">
            <a:hlinkClick r:id="rId13"/>
          </p:cNvPr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925" y="57150"/>
            <a:ext cx="931863" cy="91281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24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01926D-BD55-4F99-B46D-3C231A52E354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Arial"/>
              </a:rPr>
              <a:t>Journées Accélérateurs Roscoff 2015</a:t>
            </a:r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8D0A3-5C9A-4901-9C42-FBE507C34AF3}" type="slidenum">
              <a:rPr lang="en-GB" smtClean="0">
                <a:solidFill>
                  <a:srgbClr val="FFFFFF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 smtClean="0">
                <a:solidFill>
                  <a:srgbClr val="FFFFFF"/>
                </a:solidFill>
                <a:latin typeface="Arial"/>
              </a:rPr>
              <a:t>Future Circular Colliders – Conceptual Design Study</a:t>
            </a:r>
            <a:br>
              <a:rPr lang="en-GB" sz="1000" b="1" dirty="0" smtClean="0">
                <a:solidFill>
                  <a:srgbClr val="FFFFFF"/>
                </a:solidFill>
                <a:latin typeface="Arial"/>
              </a:rPr>
            </a:br>
            <a:r>
              <a:rPr lang="en-US" sz="1000" dirty="0" err="1" smtClean="0">
                <a:solidFill>
                  <a:srgbClr val="FFFFFF"/>
                </a:solidFill>
                <a:latin typeface="Arial"/>
              </a:rPr>
              <a:t>Frédérick</a:t>
            </a:r>
            <a:r>
              <a:rPr lang="en-US" sz="1000" dirty="0" smtClean="0">
                <a:solidFill>
                  <a:srgbClr val="FFFFFF"/>
                </a:solidFill>
                <a:latin typeface="Arial"/>
              </a:rPr>
              <a:t>  Bordry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RECFA - Budapest– 5</a:t>
            </a:r>
            <a:r>
              <a:rPr lang="en-GB" sz="1000" baseline="30000" dirty="0" smtClean="0">
                <a:solidFill>
                  <a:srgbClr val="FFFFFF"/>
                </a:solidFill>
                <a:latin typeface="Arial"/>
              </a:rPr>
              <a:t>th</a:t>
            </a: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 October 2013</a:t>
            </a:r>
          </a:p>
        </p:txBody>
      </p:sp>
    </p:spTree>
    <p:extLst>
      <p:ext uri="{BB962C8B-B14F-4D97-AF65-F5344CB8AC3E}">
        <p14:creationId xmlns:p14="http://schemas.microsoft.com/office/powerpoint/2010/main" val="266312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27384"/>
            <a:ext cx="9144000" cy="969963"/>
          </a:xfrm>
          <a:prstGeom prst="rect">
            <a:avLst/>
          </a:prstGeom>
          <a:gradFill>
            <a:gsLst>
              <a:gs pos="2000">
                <a:schemeClr val="bg1"/>
              </a:gs>
              <a:gs pos="100000">
                <a:srgbClr val="0066CC">
                  <a:alpha val="49804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66788" y="116632"/>
            <a:ext cx="6557541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268413"/>
            <a:ext cx="84963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3335"/>
            <a:ext cx="2133600" cy="26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Ph. Lebrun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3335"/>
            <a:ext cx="2895600" cy="26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Journées Accélérateurs Roscoff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53335"/>
            <a:ext cx="2133600" cy="26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3FD987AA-B004-4533-AE74-55DF45F13B2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3" name="Picture 9" descr="photo-bul/bul-pho-2007-046">
            <a:hlinkClick r:id="rId13"/>
          </p:cNvPr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925" y="57150"/>
            <a:ext cx="931863" cy="912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977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24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benasque.org/2015imfp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tiff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cds.cern.ch/record/1567258/files/esc-f-106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://collider-reach.web.cern.ch/collider-reach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openxmlformats.org/officeDocument/2006/relationships/image" Target="../media/image122.png"/><Relationship Id="rId26" Type="http://schemas.openxmlformats.org/officeDocument/2006/relationships/image" Target="../media/image130.png"/><Relationship Id="rId3" Type="http://schemas.openxmlformats.org/officeDocument/2006/relationships/image" Target="../media/image106.png"/><Relationship Id="rId21" Type="http://schemas.openxmlformats.org/officeDocument/2006/relationships/image" Target="../media/image125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21.png"/><Relationship Id="rId25" Type="http://schemas.openxmlformats.org/officeDocument/2006/relationships/image" Target="../media/image129.png"/><Relationship Id="rId2" Type="http://schemas.openxmlformats.org/officeDocument/2006/relationships/image" Target="../media/image105.png"/><Relationship Id="rId16" Type="http://schemas.openxmlformats.org/officeDocument/2006/relationships/image" Target="../media/image119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24" Type="http://schemas.openxmlformats.org/officeDocument/2006/relationships/image" Target="../media/image128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23" Type="http://schemas.openxmlformats.org/officeDocument/2006/relationships/image" Target="../media/image127.png"/><Relationship Id="rId10" Type="http://schemas.openxmlformats.org/officeDocument/2006/relationships/image" Target="../media/image113.png"/><Relationship Id="rId19" Type="http://schemas.openxmlformats.org/officeDocument/2006/relationships/image" Target="../media/image12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Relationship Id="rId22" Type="http://schemas.openxmlformats.org/officeDocument/2006/relationships/image" Target="../media/image126.png"/><Relationship Id="rId27" Type="http://schemas.openxmlformats.org/officeDocument/2006/relationships/image" Target="../media/image13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4.png"/><Relationship Id="rId4" Type="http://schemas.openxmlformats.org/officeDocument/2006/relationships/image" Target="../media/image133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jpeg"/><Relationship Id="rId18" Type="http://schemas.openxmlformats.org/officeDocument/2006/relationships/image" Target="../media/image44.png"/><Relationship Id="rId3" Type="http://schemas.openxmlformats.org/officeDocument/2006/relationships/image" Target="../media/image30.gif"/><Relationship Id="rId21" Type="http://schemas.openxmlformats.org/officeDocument/2006/relationships/image" Target="../media/image47.png"/><Relationship Id="rId7" Type="http://schemas.openxmlformats.org/officeDocument/2006/relationships/image" Target="../media/image34.gif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9.jpeg"/><Relationship Id="rId16" Type="http://schemas.openxmlformats.org/officeDocument/2006/relationships/image" Target="../media/image42.jpeg"/><Relationship Id="rId20" Type="http://schemas.openxmlformats.org/officeDocument/2006/relationships/image" Target="../media/image4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gif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2.gif"/><Relationship Id="rId15" Type="http://schemas.openxmlformats.org/officeDocument/2006/relationships/image" Target="../media/image41.gif"/><Relationship Id="rId23" Type="http://schemas.openxmlformats.org/officeDocument/2006/relationships/image" Target="../media/image49.jpeg"/><Relationship Id="rId10" Type="http://schemas.openxmlformats.org/officeDocument/2006/relationships/image" Target="../media/image36.jpeg"/><Relationship Id="rId19" Type="http://schemas.openxmlformats.org/officeDocument/2006/relationships/image" Target="../media/image45.png"/><Relationship Id="rId4" Type="http://schemas.openxmlformats.org/officeDocument/2006/relationships/image" Target="../media/image31.jpeg"/><Relationship Id="rId9" Type="http://schemas.openxmlformats.org/officeDocument/2006/relationships/hyperlink" Target="http://www.kek.jp/" TargetMode="External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Futurs</a:t>
            </a:r>
            <a:r>
              <a:rPr lang="en-US" dirty="0" smtClean="0"/>
              <a:t> </a:t>
            </a:r>
            <a:r>
              <a:rPr lang="en-US" dirty="0" err="1" smtClean="0"/>
              <a:t>accélérateurs</a:t>
            </a:r>
            <a:r>
              <a:rPr lang="en-US" dirty="0" smtClean="0"/>
              <a:t> de haute </a:t>
            </a:r>
            <a:r>
              <a:rPr lang="en-US" dirty="0" err="1" smtClean="0"/>
              <a:t>énergie</a:t>
            </a:r>
            <a:r>
              <a:rPr lang="en-US" dirty="0" smtClean="0"/>
              <a:t> au CERN:</a:t>
            </a:r>
            <a:br>
              <a:rPr lang="en-US" dirty="0" smtClean="0"/>
            </a:br>
            <a:r>
              <a:rPr lang="en-US" dirty="0" err="1" smtClean="0"/>
              <a:t>études</a:t>
            </a:r>
            <a:r>
              <a:rPr lang="en-US" dirty="0" smtClean="0"/>
              <a:t> et </a:t>
            </a:r>
            <a:r>
              <a:rPr lang="en-US" dirty="0" err="1" smtClean="0"/>
              <a:t>projets</a:t>
            </a:r>
            <a:endParaRPr lang="en-US" dirty="0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99592" y="3886200"/>
            <a:ext cx="7344816" cy="1752600"/>
          </a:xfrm>
        </p:spPr>
        <p:txBody>
          <a:bodyPr/>
          <a:lstStyle/>
          <a:p>
            <a:r>
              <a:rPr lang="en-US" dirty="0" smtClean="0"/>
              <a:t>Philippe Lebrun, CERN</a:t>
            </a:r>
          </a:p>
          <a:p>
            <a:endParaRPr lang="en-US" dirty="0" smtClean="0"/>
          </a:p>
          <a:p>
            <a:endParaRPr lang="en-GB" sz="1800" dirty="0">
              <a:hlinkClick r:id="rId2"/>
            </a:endParaRPr>
          </a:p>
          <a:p>
            <a:r>
              <a:rPr lang="en-US" sz="1800" dirty="0" err="1" smtClean="0">
                <a:solidFill>
                  <a:srgbClr val="FF0000"/>
                </a:solidFill>
              </a:rPr>
              <a:t>Journées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Accélérateurs</a:t>
            </a:r>
            <a:r>
              <a:rPr lang="en-US" sz="1800" dirty="0" smtClean="0">
                <a:solidFill>
                  <a:srgbClr val="FF0000"/>
                </a:solidFill>
              </a:rPr>
              <a:t> de la </a:t>
            </a:r>
            <a:r>
              <a:rPr lang="en-US" sz="1800" dirty="0" err="1" smtClean="0">
                <a:solidFill>
                  <a:srgbClr val="FF0000"/>
                </a:solidFill>
              </a:rPr>
              <a:t>Société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Française</a:t>
            </a:r>
            <a:r>
              <a:rPr lang="en-US" sz="1800" dirty="0" smtClean="0">
                <a:solidFill>
                  <a:srgbClr val="FF0000"/>
                </a:solidFill>
              </a:rPr>
              <a:t> de Physique</a:t>
            </a:r>
          </a:p>
          <a:p>
            <a:r>
              <a:rPr lang="en-US" sz="1800" dirty="0" err="1" smtClean="0">
                <a:solidFill>
                  <a:srgbClr val="FF0000"/>
                </a:solidFill>
              </a:rPr>
              <a:t>Roscoff</a:t>
            </a:r>
            <a:r>
              <a:rPr lang="en-US" sz="1800" dirty="0" smtClean="0">
                <a:solidFill>
                  <a:srgbClr val="FF0000"/>
                </a:solidFill>
              </a:rPr>
              <a:t>, 4-7 </a:t>
            </a:r>
            <a:r>
              <a:rPr lang="en-US" sz="1800" dirty="0" err="1" smtClean="0">
                <a:solidFill>
                  <a:srgbClr val="FF0000"/>
                </a:solidFill>
              </a:rPr>
              <a:t>octobre</a:t>
            </a:r>
            <a:r>
              <a:rPr lang="en-US" sz="1800" dirty="0" smtClean="0">
                <a:solidFill>
                  <a:srgbClr val="FF0000"/>
                </a:solidFill>
              </a:rPr>
              <a:t> 2015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C</a:t>
            </a:r>
            <a:r>
              <a:rPr lang="en-GB" sz="2000" dirty="0" smtClean="0"/>
              <a:t>ollaboration </a:t>
            </a:r>
            <a:r>
              <a:rPr lang="en-GB" sz="2000" dirty="0" err="1" smtClean="0"/>
              <a:t>internationale</a:t>
            </a:r>
            <a:r>
              <a:rPr lang="en-GB" sz="2000" dirty="0" smtClean="0"/>
              <a:t> HL-LHC</a:t>
            </a:r>
            <a:br>
              <a:rPr lang="en-GB" sz="2000" dirty="0" smtClean="0"/>
            </a:br>
            <a:r>
              <a:rPr lang="en-GB" sz="1800" dirty="0" smtClean="0"/>
              <a:t>Lots techniques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1" y="1124744"/>
            <a:ext cx="8916703" cy="50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043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 smtClean="0"/>
              <a:t>Prévisions</a:t>
            </a:r>
            <a:r>
              <a:rPr lang="en-GB" sz="2000" dirty="0" smtClean="0"/>
              <a:t> de </a:t>
            </a:r>
            <a:r>
              <a:rPr lang="en-GB" sz="2000" dirty="0" err="1" smtClean="0"/>
              <a:t>luminosité</a:t>
            </a:r>
            <a:r>
              <a:rPr lang="en-GB" sz="2000" dirty="0" smtClean="0"/>
              <a:t> à HL-LHC</a:t>
            </a:r>
            <a:endParaRPr lang="en-GB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8759"/>
            <a:ext cx="8988658" cy="5040000"/>
          </a:xfrm>
          <a:prstGeom prst="rect">
            <a:avLst/>
          </a:prstGeom>
          <a:noFill/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7425613" y="5949280"/>
            <a:ext cx="1511300" cy="304800"/>
          </a:xfrm>
          <a:prstGeom prst="rect">
            <a:avLst/>
          </a:prstGeom>
          <a:solidFill>
            <a:schemeClr val="bg1"/>
          </a:solidFill>
          <a:ln w="12700">
            <a:solidFill>
              <a:srgbClr val="0066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CH" dirty="0" smtClean="0">
                <a:solidFill>
                  <a:srgbClr val="0066CC"/>
                </a:solidFill>
                <a:latin typeface="Tahoma" pitchFamily="34" charset="0"/>
              </a:rPr>
              <a:t>M. Lamont</a:t>
            </a:r>
            <a:endParaRPr lang="en-US" dirty="0">
              <a:solidFill>
                <a:srgbClr val="0066CC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85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000" dirty="0" smtClean="0"/>
              <a:t>L’étude CLIC</a:t>
            </a:r>
            <a:br>
              <a:rPr lang="fr-CH" sz="2000" dirty="0" smtClean="0"/>
            </a:br>
            <a:r>
              <a:rPr lang="fr-CH" sz="1800" dirty="0" smtClean="0"/>
              <a:t>Objectifs et contenu</a:t>
            </a:r>
            <a:r>
              <a:rPr lang="fr-CH" sz="2000" dirty="0" smtClean="0"/>
              <a:t> 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457200" y="1052736"/>
            <a:ext cx="82296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Le </a:t>
            </a:r>
            <a:r>
              <a:rPr lang="en-GB" sz="1600" dirty="0" err="1" smtClean="0"/>
              <a:t>Collisionneur</a:t>
            </a:r>
            <a:r>
              <a:rPr lang="en-GB" sz="1600" dirty="0" smtClean="0"/>
              <a:t> </a:t>
            </a:r>
            <a:r>
              <a:rPr lang="en-GB" sz="1600" dirty="0" err="1" smtClean="0"/>
              <a:t>Linéaire</a:t>
            </a:r>
            <a:r>
              <a:rPr lang="en-GB" sz="1600" dirty="0" smtClean="0"/>
              <a:t> Compact (CLIC) </a:t>
            </a:r>
            <a:r>
              <a:rPr lang="en-GB" sz="1600" dirty="0" err="1" smtClean="0"/>
              <a:t>est</a:t>
            </a:r>
            <a:r>
              <a:rPr lang="en-GB" sz="1600" dirty="0" smtClean="0"/>
              <a:t> un </a:t>
            </a:r>
            <a:r>
              <a:rPr lang="en-GB" sz="1600" dirty="0" err="1" smtClean="0">
                <a:solidFill>
                  <a:srgbClr val="0066CC"/>
                </a:solidFill>
              </a:rPr>
              <a:t>collisionneur</a:t>
            </a:r>
            <a:r>
              <a:rPr lang="en-GB" sz="1600" dirty="0" smtClean="0">
                <a:solidFill>
                  <a:srgbClr val="0066CC"/>
                </a:solidFill>
              </a:rPr>
              <a:t> </a:t>
            </a:r>
            <a:r>
              <a:rPr lang="en-GB" sz="1600" dirty="0" err="1" smtClean="0">
                <a:solidFill>
                  <a:srgbClr val="0066CC"/>
                </a:solidFill>
              </a:rPr>
              <a:t>linéaire</a:t>
            </a:r>
            <a:r>
              <a:rPr lang="en-GB" sz="1600" dirty="0" smtClean="0">
                <a:solidFill>
                  <a:srgbClr val="0066CC"/>
                </a:solidFill>
              </a:rPr>
              <a:t> e+ e- de haute </a:t>
            </a:r>
            <a:r>
              <a:rPr lang="en-GB" sz="1600" dirty="0" err="1" smtClean="0">
                <a:solidFill>
                  <a:srgbClr val="0066CC"/>
                </a:solidFill>
              </a:rPr>
              <a:t>énergie</a:t>
            </a:r>
            <a:r>
              <a:rPr lang="en-GB" sz="1600" dirty="0" smtClean="0">
                <a:solidFill>
                  <a:srgbClr val="0066CC"/>
                </a:solidFill>
              </a:rPr>
              <a:t> </a:t>
            </a:r>
            <a:r>
              <a:rPr lang="en-GB" sz="1600" dirty="0" smtClean="0"/>
              <a:t>avec </a:t>
            </a:r>
            <a:r>
              <a:rPr lang="en-GB" sz="1600" dirty="0" err="1" smtClean="0"/>
              <a:t>une</a:t>
            </a:r>
            <a:r>
              <a:rPr lang="en-GB" sz="1600" dirty="0" smtClean="0"/>
              <a:t> </a:t>
            </a:r>
            <a:r>
              <a:rPr lang="en-GB" sz="1600" dirty="0" err="1" smtClean="0"/>
              <a:t>énergie</a:t>
            </a:r>
            <a:r>
              <a:rPr lang="en-GB" sz="1600" dirty="0" smtClean="0"/>
              <a:t> de collision </a:t>
            </a:r>
            <a:r>
              <a:rPr lang="en-GB" sz="1600" dirty="0" err="1" smtClean="0"/>
              <a:t>allant</a:t>
            </a:r>
            <a:r>
              <a:rPr lang="en-GB" sz="1600" dirty="0" smtClean="0"/>
              <a:t>, par </a:t>
            </a:r>
            <a:r>
              <a:rPr lang="en-GB" sz="1600" dirty="0" err="1" smtClean="0"/>
              <a:t>étapes</a:t>
            </a:r>
            <a:r>
              <a:rPr lang="en-GB" sz="1600" dirty="0" smtClean="0"/>
              <a:t>, de 380 GeV à 3 </a:t>
            </a:r>
            <a:r>
              <a:rPr lang="en-GB" sz="1600" dirty="0" err="1" smtClean="0"/>
              <a:t>TeV</a:t>
            </a:r>
            <a:r>
              <a:rPr lang="en-GB" sz="1600" dirty="0" smtClean="0"/>
              <a:t>, et </a:t>
            </a:r>
            <a:r>
              <a:rPr lang="en-GB" sz="1600" dirty="0" err="1" smtClean="0"/>
              <a:t>une</a:t>
            </a:r>
            <a:r>
              <a:rPr lang="en-GB" sz="1600" dirty="0" smtClean="0"/>
              <a:t> </a:t>
            </a:r>
            <a:r>
              <a:rPr lang="en-GB" sz="1600" dirty="0" err="1" smtClean="0"/>
              <a:t>luminosité</a:t>
            </a:r>
            <a:r>
              <a:rPr lang="en-GB" sz="1600" dirty="0" smtClean="0"/>
              <a:t> de </a:t>
            </a:r>
            <a:r>
              <a:rPr lang="en-GB" sz="1600" dirty="0" err="1" smtClean="0"/>
              <a:t>quelques</a:t>
            </a:r>
            <a:r>
              <a:rPr lang="en-GB" sz="1600" dirty="0" smtClean="0"/>
              <a:t> 10</a:t>
            </a:r>
            <a:r>
              <a:rPr lang="en-GB" sz="1600" baseline="30000" dirty="0" smtClean="0"/>
              <a:t>34</a:t>
            </a:r>
            <a:r>
              <a:rPr lang="en-GB" sz="1600" dirty="0" smtClean="0"/>
              <a:t> cm</a:t>
            </a:r>
            <a:r>
              <a:rPr lang="en-GB" sz="1600" baseline="30000" dirty="0" smtClean="0"/>
              <a:t>-2</a:t>
            </a:r>
            <a:r>
              <a:rPr lang="en-GB" sz="1600" dirty="0" smtClean="0"/>
              <a:t>.s</a:t>
            </a:r>
            <a:r>
              <a:rPr lang="en-GB" sz="1600" baseline="30000" dirty="0" smtClean="0"/>
              <a:t>-1</a:t>
            </a:r>
          </a:p>
          <a:p>
            <a:r>
              <a:rPr lang="en-GB" sz="1600" dirty="0" smtClean="0"/>
              <a:t>CLIC </a:t>
            </a:r>
            <a:r>
              <a:rPr lang="en-GB" sz="1600" dirty="0" err="1" smtClean="0"/>
              <a:t>permettra</a:t>
            </a:r>
            <a:r>
              <a:rPr lang="en-GB" sz="1600" dirty="0" smtClean="0"/>
              <a:t> </a:t>
            </a:r>
            <a:r>
              <a:rPr lang="en-GB" sz="1600" dirty="0" err="1" smtClean="0"/>
              <a:t>l’exploration</a:t>
            </a:r>
            <a:r>
              <a:rPr lang="en-GB" sz="1600" dirty="0" smtClean="0"/>
              <a:t> fine du </a:t>
            </a:r>
            <a:r>
              <a:rPr lang="en-GB" sz="1600" dirty="0" err="1" smtClean="0">
                <a:solidFill>
                  <a:srgbClr val="0066CC"/>
                </a:solidFill>
              </a:rPr>
              <a:t>Modèle</a:t>
            </a:r>
            <a:r>
              <a:rPr lang="en-GB" sz="1600" dirty="0" smtClean="0">
                <a:solidFill>
                  <a:srgbClr val="0066CC"/>
                </a:solidFill>
              </a:rPr>
              <a:t> Standard </a:t>
            </a:r>
            <a:r>
              <a:rPr lang="en-GB" sz="1600" dirty="0" smtClean="0"/>
              <a:t>(</a:t>
            </a:r>
            <a:r>
              <a:rPr lang="en-GB" sz="1600" dirty="0" err="1" smtClean="0">
                <a:solidFill>
                  <a:srgbClr val="0066CC"/>
                </a:solidFill>
              </a:rPr>
              <a:t>mesures</a:t>
            </a:r>
            <a:r>
              <a:rPr lang="en-GB" sz="1600" dirty="0" smtClean="0">
                <a:solidFill>
                  <a:srgbClr val="0066CC"/>
                </a:solidFill>
              </a:rPr>
              <a:t> de </a:t>
            </a:r>
            <a:r>
              <a:rPr lang="en-GB" sz="1600" dirty="0" err="1" smtClean="0">
                <a:solidFill>
                  <a:srgbClr val="0066CC"/>
                </a:solidFill>
              </a:rPr>
              <a:t>précision</a:t>
            </a:r>
            <a:r>
              <a:rPr lang="en-GB" sz="1600" dirty="0" smtClean="0">
                <a:solidFill>
                  <a:srgbClr val="0066CC"/>
                </a:solidFill>
              </a:rPr>
              <a:t> </a:t>
            </a:r>
            <a:r>
              <a:rPr lang="en-GB" sz="1600" dirty="0" smtClean="0"/>
              <a:t>sur le Higgs et le top quark), </a:t>
            </a:r>
            <a:r>
              <a:rPr lang="en-GB" sz="1600" dirty="0" err="1" smtClean="0"/>
              <a:t>ainsi</a:t>
            </a:r>
            <a:r>
              <a:rPr lang="en-GB" sz="1600" dirty="0" smtClean="0"/>
              <a:t> que des </a:t>
            </a:r>
            <a:r>
              <a:rPr lang="en-GB" sz="1600" dirty="0" err="1" smtClean="0"/>
              <a:t>recherches</a:t>
            </a:r>
            <a:r>
              <a:rPr lang="en-GB" sz="1600" dirty="0" smtClean="0"/>
              <a:t> larges de “</a:t>
            </a:r>
            <a:r>
              <a:rPr lang="en-GB" sz="1600" dirty="0" smtClean="0">
                <a:solidFill>
                  <a:srgbClr val="0066CC"/>
                </a:solidFill>
              </a:rPr>
              <a:t>nouvelle physique”, </a:t>
            </a:r>
            <a:r>
              <a:rPr lang="en-GB" sz="1600" dirty="0" err="1" smtClean="0"/>
              <a:t>visant</a:t>
            </a:r>
            <a:r>
              <a:rPr lang="en-GB" sz="1600" dirty="0" smtClean="0"/>
              <a:t> à des </a:t>
            </a:r>
            <a:r>
              <a:rPr lang="en-GB" sz="1600" dirty="0" err="1" smtClean="0"/>
              <a:t>découvertes</a:t>
            </a:r>
            <a:r>
              <a:rPr lang="en-GB" sz="1600" dirty="0" smtClean="0"/>
              <a:t> </a:t>
            </a:r>
            <a:r>
              <a:rPr lang="en-GB" sz="1600" dirty="0" err="1" smtClean="0"/>
              <a:t>directes</a:t>
            </a:r>
            <a:r>
              <a:rPr lang="en-GB" sz="1600" dirty="0" smtClean="0"/>
              <a:t> </a:t>
            </a:r>
            <a:r>
              <a:rPr lang="en-GB" sz="1600" dirty="0" err="1" smtClean="0"/>
              <a:t>ou</a:t>
            </a:r>
            <a:r>
              <a:rPr lang="en-GB" sz="1600" dirty="0" smtClean="0"/>
              <a:t> </a:t>
            </a:r>
            <a:r>
              <a:rPr lang="en-GB" sz="1600" dirty="0" err="1" smtClean="0"/>
              <a:t>indirectes</a:t>
            </a:r>
            <a:r>
              <a:rPr lang="en-GB" sz="1600" dirty="0" smtClean="0"/>
              <a:t>, via des observables </a:t>
            </a:r>
            <a:r>
              <a:rPr lang="en-GB" sz="1600" dirty="0" err="1" smtClean="0"/>
              <a:t>mesurés</a:t>
            </a:r>
            <a:r>
              <a:rPr lang="en-GB" sz="1600" dirty="0" smtClean="0"/>
              <a:t> avec </a:t>
            </a:r>
            <a:r>
              <a:rPr lang="en-GB" sz="1600" dirty="0" err="1" smtClean="0"/>
              <a:t>précision</a:t>
            </a:r>
            <a:endParaRPr lang="en-GB" sz="1600" dirty="0" smtClean="0"/>
          </a:p>
          <a:p>
            <a:r>
              <a:rPr lang="en-GB" sz="1600" dirty="0"/>
              <a:t>CLIC </a:t>
            </a:r>
            <a:r>
              <a:rPr lang="en-GB" sz="1600" dirty="0" err="1" smtClean="0"/>
              <a:t>est</a:t>
            </a:r>
            <a:r>
              <a:rPr lang="en-GB" sz="1600" dirty="0" smtClean="0"/>
              <a:t> </a:t>
            </a:r>
            <a:r>
              <a:rPr lang="en-GB" sz="1600" dirty="0" err="1" smtClean="0"/>
              <a:t>basé</a:t>
            </a:r>
            <a:r>
              <a:rPr lang="en-GB" sz="1600" dirty="0" smtClean="0"/>
              <a:t> sur </a:t>
            </a:r>
            <a:r>
              <a:rPr lang="en-GB" sz="1600" dirty="0" err="1" smtClean="0"/>
              <a:t>une</a:t>
            </a:r>
            <a:r>
              <a:rPr lang="en-GB" sz="1600" dirty="0" smtClean="0"/>
              <a:t> </a:t>
            </a:r>
            <a:r>
              <a:rPr lang="en-GB" sz="1600" dirty="0" smtClean="0">
                <a:solidFill>
                  <a:srgbClr val="0066CC"/>
                </a:solidFill>
              </a:rPr>
              <a:t>technique </a:t>
            </a:r>
            <a:r>
              <a:rPr lang="en-GB" sz="1600" dirty="0" err="1" smtClean="0">
                <a:solidFill>
                  <a:srgbClr val="0066CC"/>
                </a:solidFill>
              </a:rPr>
              <a:t>novatrice</a:t>
            </a:r>
            <a:r>
              <a:rPr lang="en-GB" sz="1600" dirty="0" smtClean="0">
                <a:solidFill>
                  <a:srgbClr val="0066CC"/>
                </a:solidFill>
              </a:rPr>
              <a:t> </a:t>
            </a:r>
            <a:r>
              <a:rPr lang="en-GB" sz="1600" dirty="0" err="1" smtClean="0">
                <a:solidFill>
                  <a:srgbClr val="0066CC"/>
                </a:solidFill>
              </a:rPr>
              <a:t>d’accélération</a:t>
            </a:r>
            <a:r>
              <a:rPr lang="en-GB" sz="1600" dirty="0" smtClean="0">
                <a:solidFill>
                  <a:srgbClr val="0066CC"/>
                </a:solidFill>
              </a:rPr>
              <a:t> à </a:t>
            </a:r>
            <a:r>
              <a:rPr lang="en-GB" sz="1600" dirty="0" err="1" smtClean="0">
                <a:solidFill>
                  <a:srgbClr val="0066CC"/>
                </a:solidFill>
              </a:rPr>
              <a:t>deux</a:t>
            </a:r>
            <a:r>
              <a:rPr lang="en-GB" sz="1600" dirty="0" smtClean="0">
                <a:solidFill>
                  <a:srgbClr val="0066CC"/>
                </a:solidFill>
              </a:rPr>
              <a:t> </a:t>
            </a:r>
            <a:r>
              <a:rPr lang="en-GB" sz="1600" dirty="0" err="1" smtClean="0">
                <a:solidFill>
                  <a:srgbClr val="0066CC"/>
                </a:solidFill>
              </a:rPr>
              <a:t>faisceaux</a:t>
            </a:r>
            <a:r>
              <a:rPr lang="en-GB" sz="1600" dirty="0" smtClean="0">
                <a:solidFill>
                  <a:srgbClr val="0066CC"/>
                </a:solidFill>
              </a:rPr>
              <a:t> </a:t>
            </a:r>
            <a:r>
              <a:rPr lang="en-GB" sz="1600" dirty="0" err="1" smtClean="0"/>
              <a:t>permettant</a:t>
            </a:r>
            <a:r>
              <a:rPr lang="en-GB" sz="1600" dirty="0" smtClean="0"/>
              <a:t> </a:t>
            </a:r>
            <a:r>
              <a:rPr lang="en-GB" sz="1600" dirty="0" err="1" smtClean="0"/>
              <a:t>d’atteindre</a:t>
            </a:r>
            <a:r>
              <a:rPr lang="en-GB" sz="1600" dirty="0" smtClean="0"/>
              <a:t> des gradients </a:t>
            </a:r>
            <a:r>
              <a:rPr lang="en-GB" sz="1600" dirty="0" err="1" smtClean="0"/>
              <a:t>accélérateurs</a:t>
            </a:r>
            <a:r>
              <a:rPr lang="en-GB" sz="1600" dirty="0" smtClean="0"/>
              <a:t> de </a:t>
            </a:r>
            <a:r>
              <a:rPr lang="en-GB" sz="1600" dirty="0" err="1" smtClean="0"/>
              <a:t>l’ordre</a:t>
            </a:r>
            <a:r>
              <a:rPr lang="en-GB" sz="1600" dirty="0" smtClean="0"/>
              <a:t> de 100 MV/m </a:t>
            </a:r>
            <a:r>
              <a:rPr lang="en-GB" sz="1600" dirty="0" err="1" smtClean="0"/>
              <a:t>dans</a:t>
            </a:r>
            <a:r>
              <a:rPr lang="en-GB" sz="1600" dirty="0" smtClean="0"/>
              <a:t> des structures </a:t>
            </a:r>
            <a:r>
              <a:rPr lang="en-GB" sz="1600" dirty="0" err="1" smtClean="0"/>
              <a:t>en</a:t>
            </a:r>
            <a:r>
              <a:rPr lang="en-GB" sz="1600" dirty="0" smtClean="0"/>
              <a:t> </a:t>
            </a:r>
            <a:r>
              <a:rPr lang="en-GB" sz="1600" dirty="0" err="1" smtClean="0"/>
              <a:t>cuivre</a:t>
            </a:r>
            <a:endParaRPr lang="en-GB" sz="1600" dirty="0" smtClean="0"/>
          </a:p>
          <a:p>
            <a:r>
              <a:rPr lang="en-GB" sz="1600" dirty="0" smtClean="0"/>
              <a:t>La haute </a:t>
            </a:r>
            <a:r>
              <a:rPr lang="en-GB" sz="1600" dirty="0" err="1" smtClean="0"/>
              <a:t>luminosité</a:t>
            </a:r>
            <a:r>
              <a:rPr lang="en-GB" sz="1600" dirty="0" smtClean="0"/>
              <a:t> </a:t>
            </a:r>
            <a:r>
              <a:rPr lang="en-GB" sz="1600" dirty="0" err="1" smtClean="0"/>
              <a:t>est</a:t>
            </a:r>
            <a:r>
              <a:rPr lang="en-GB" sz="1600" dirty="0" smtClean="0"/>
              <a:t> </a:t>
            </a:r>
            <a:r>
              <a:rPr lang="en-GB" sz="1600" dirty="0" err="1" smtClean="0"/>
              <a:t>obtenue</a:t>
            </a:r>
            <a:r>
              <a:rPr lang="en-GB" sz="1600" dirty="0" smtClean="0"/>
              <a:t> grâce à de </a:t>
            </a:r>
            <a:r>
              <a:rPr lang="en-GB" sz="1600" dirty="0" err="1" smtClean="0">
                <a:solidFill>
                  <a:srgbClr val="0066CC"/>
                </a:solidFill>
              </a:rPr>
              <a:t>très</a:t>
            </a:r>
            <a:r>
              <a:rPr lang="en-GB" sz="1600" dirty="0" smtClean="0">
                <a:solidFill>
                  <a:srgbClr val="0066CC"/>
                </a:solidFill>
              </a:rPr>
              <a:t> petites </a:t>
            </a:r>
            <a:r>
              <a:rPr lang="en-GB" sz="1600" dirty="0" err="1" smtClean="0">
                <a:solidFill>
                  <a:srgbClr val="0066CC"/>
                </a:solidFill>
              </a:rPr>
              <a:t>émittances</a:t>
            </a:r>
            <a:r>
              <a:rPr lang="en-GB" sz="1600" dirty="0" smtClean="0">
                <a:solidFill>
                  <a:srgbClr val="0066CC"/>
                </a:solidFill>
              </a:rPr>
              <a:t> de </a:t>
            </a:r>
            <a:r>
              <a:rPr lang="en-GB" sz="1600" dirty="0" err="1" smtClean="0">
                <a:solidFill>
                  <a:srgbClr val="0066CC"/>
                </a:solidFill>
              </a:rPr>
              <a:t>faiceau</a:t>
            </a:r>
            <a:r>
              <a:rPr lang="en-GB" sz="1600" dirty="0" smtClean="0"/>
              <a:t>, </a:t>
            </a:r>
            <a:r>
              <a:rPr lang="en-GB" sz="1600" dirty="0" err="1" smtClean="0"/>
              <a:t>conséquences</a:t>
            </a:r>
            <a:r>
              <a:rPr lang="en-GB" sz="1600" dirty="0" smtClean="0"/>
              <a:t> de la conception des sources, </a:t>
            </a:r>
            <a:r>
              <a:rPr lang="en-GB" sz="1600" dirty="0" err="1" smtClean="0"/>
              <a:t>lignes</a:t>
            </a:r>
            <a:r>
              <a:rPr lang="en-GB" sz="1600" dirty="0" smtClean="0"/>
              <a:t> de </a:t>
            </a:r>
            <a:r>
              <a:rPr lang="en-GB" sz="1600" dirty="0" err="1" smtClean="0"/>
              <a:t>faisceau</a:t>
            </a:r>
            <a:r>
              <a:rPr lang="en-GB" sz="1600" dirty="0" smtClean="0"/>
              <a:t> et techniques de </a:t>
            </a:r>
            <a:r>
              <a:rPr lang="en-GB" sz="1600" dirty="0" err="1" smtClean="0"/>
              <a:t>contrôle</a:t>
            </a:r>
            <a:r>
              <a:rPr lang="en-GB" sz="1600" dirty="0" smtClean="0"/>
              <a:t>, </a:t>
            </a:r>
            <a:r>
              <a:rPr lang="en-GB" sz="1600" dirty="0" err="1" smtClean="0"/>
              <a:t>utilisant</a:t>
            </a:r>
            <a:r>
              <a:rPr lang="en-GB" sz="1600" dirty="0" smtClean="0"/>
              <a:t> </a:t>
            </a:r>
            <a:r>
              <a:rPr lang="en-GB" sz="1600" dirty="0" err="1" smtClean="0"/>
              <a:t>en</a:t>
            </a:r>
            <a:r>
              <a:rPr lang="en-GB" sz="1600" dirty="0" smtClean="0"/>
              <a:t> </a:t>
            </a:r>
            <a:r>
              <a:rPr lang="en-GB" sz="1600" dirty="0" err="1" smtClean="0"/>
              <a:t>particulier</a:t>
            </a:r>
            <a:r>
              <a:rPr lang="en-GB" sz="1600" dirty="0" smtClean="0"/>
              <a:t> des </a:t>
            </a:r>
            <a:r>
              <a:rPr lang="en-GB" sz="1600" dirty="0" err="1" smtClean="0"/>
              <a:t>systèmes</a:t>
            </a:r>
            <a:r>
              <a:rPr lang="en-GB" sz="1600" dirty="0" smtClean="0"/>
              <a:t> de </a:t>
            </a:r>
            <a:r>
              <a:rPr lang="en-GB" sz="1600" dirty="0" err="1" smtClean="0"/>
              <a:t>pré-alignement</a:t>
            </a:r>
            <a:r>
              <a:rPr lang="en-GB" sz="1600" dirty="0" smtClean="0"/>
              <a:t> de </a:t>
            </a:r>
            <a:r>
              <a:rPr lang="en-GB" sz="1600" dirty="0" err="1" smtClean="0"/>
              <a:t>précision</a:t>
            </a:r>
            <a:r>
              <a:rPr lang="en-GB" sz="1600" dirty="0" smtClean="0"/>
              <a:t> et de stabilisation active</a:t>
            </a:r>
            <a:endParaRPr lang="en-GB" sz="1600" dirty="0"/>
          </a:p>
          <a:p>
            <a:r>
              <a:rPr lang="en-GB" sz="1600" dirty="0" err="1" smtClean="0"/>
              <a:t>L’étude</a:t>
            </a:r>
            <a:r>
              <a:rPr lang="en-GB" sz="1600" dirty="0" smtClean="0"/>
              <a:t> </a:t>
            </a:r>
            <a:r>
              <a:rPr lang="en-GB" sz="1600" dirty="0" err="1" smtClean="0"/>
              <a:t>conceptuelle</a:t>
            </a:r>
            <a:r>
              <a:rPr lang="en-GB" sz="1600" dirty="0" smtClean="0"/>
              <a:t> </a:t>
            </a:r>
            <a:r>
              <a:rPr lang="en-GB" sz="1600" dirty="0" err="1" smtClean="0"/>
              <a:t>concerne</a:t>
            </a:r>
            <a:r>
              <a:rPr lang="en-GB" sz="1600" dirty="0" smtClean="0"/>
              <a:t> les</a:t>
            </a:r>
            <a:r>
              <a:rPr lang="en-GB" sz="1600" dirty="0" smtClean="0">
                <a:solidFill>
                  <a:srgbClr val="0066CC"/>
                </a:solidFill>
              </a:rPr>
              <a:t> </a:t>
            </a:r>
            <a:r>
              <a:rPr lang="en-GB" sz="1600" dirty="0" err="1">
                <a:solidFill>
                  <a:srgbClr val="0066CC"/>
                </a:solidFill>
              </a:rPr>
              <a:t>linacs</a:t>
            </a:r>
            <a:r>
              <a:rPr lang="en-GB" sz="1600" dirty="0">
                <a:solidFill>
                  <a:srgbClr val="0066CC"/>
                </a:solidFill>
              </a:rPr>
              <a:t> </a:t>
            </a:r>
            <a:r>
              <a:rPr lang="en-GB" sz="1600" dirty="0" err="1" smtClean="0">
                <a:solidFill>
                  <a:srgbClr val="0066CC"/>
                </a:solidFill>
              </a:rPr>
              <a:t>principaux</a:t>
            </a:r>
            <a:r>
              <a:rPr lang="en-GB" sz="1600" dirty="0" smtClean="0">
                <a:solidFill>
                  <a:srgbClr val="0066CC"/>
                </a:solidFill>
              </a:rPr>
              <a:t> et les </a:t>
            </a:r>
            <a:r>
              <a:rPr lang="en-GB" sz="1600" dirty="0" err="1" smtClean="0">
                <a:solidFill>
                  <a:srgbClr val="0066CC"/>
                </a:solidFill>
              </a:rPr>
              <a:t>détecteurs</a:t>
            </a:r>
            <a:r>
              <a:rPr lang="en-GB" sz="1600" dirty="0" smtClean="0">
                <a:solidFill>
                  <a:srgbClr val="0066CC"/>
                </a:solidFill>
              </a:rPr>
              <a:t>, </a:t>
            </a:r>
            <a:r>
              <a:rPr lang="en-GB" sz="1600" dirty="0" err="1" smtClean="0"/>
              <a:t>ainsi</a:t>
            </a:r>
            <a:r>
              <a:rPr lang="en-GB" sz="1600" dirty="0" smtClean="0"/>
              <a:t> que les </a:t>
            </a:r>
            <a:r>
              <a:rPr lang="en-GB" sz="1600" dirty="0" smtClean="0">
                <a:solidFill>
                  <a:srgbClr val="0066CC"/>
                </a:solidFill>
              </a:rPr>
              <a:t>complexes </a:t>
            </a:r>
            <a:r>
              <a:rPr lang="en-GB" sz="1600" dirty="0" err="1" smtClean="0">
                <a:solidFill>
                  <a:srgbClr val="0066CC"/>
                </a:solidFill>
              </a:rPr>
              <a:t>d’injecteurs</a:t>
            </a:r>
            <a:r>
              <a:rPr lang="en-GB" sz="1600" dirty="0" smtClean="0">
                <a:solidFill>
                  <a:srgbClr val="0066CC"/>
                </a:solidFill>
              </a:rPr>
              <a:t> </a:t>
            </a:r>
            <a:r>
              <a:rPr lang="en-GB" sz="1600" dirty="0" smtClean="0"/>
              <a:t>pour les </a:t>
            </a:r>
            <a:r>
              <a:rPr lang="en-GB" sz="1600" dirty="0" err="1" smtClean="0"/>
              <a:t>faisceaux</a:t>
            </a:r>
            <a:r>
              <a:rPr lang="en-GB" sz="1600" dirty="0" smtClean="0"/>
              <a:t> </a:t>
            </a:r>
            <a:r>
              <a:rPr lang="en-GB" sz="1600" dirty="0" err="1" smtClean="0"/>
              <a:t>d’entraînement</a:t>
            </a:r>
            <a:r>
              <a:rPr lang="en-GB" sz="1600" dirty="0" smtClean="0"/>
              <a:t> et les </a:t>
            </a:r>
            <a:r>
              <a:rPr lang="en-GB" sz="1600" dirty="0" err="1" smtClean="0"/>
              <a:t>faisceaux</a:t>
            </a:r>
            <a:r>
              <a:rPr lang="en-GB" sz="1600" dirty="0" smtClean="0"/>
              <a:t> </a:t>
            </a:r>
            <a:r>
              <a:rPr lang="en-GB" sz="1600" dirty="0" err="1" smtClean="0"/>
              <a:t>principaux</a:t>
            </a:r>
            <a:endParaRPr lang="en-GB" sz="1600" b="1" dirty="0" smtClean="0"/>
          </a:p>
          <a:p>
            <a:r>
              <a:rPr lang="en-GB" sz="1600" dirty="0" err="1" smtClean="0"/>
              <a:t>L’étude</a:t>
            </a:r>
            <a:r>
              <a:rPr lang="en-GB" sz="1600" dirty="0" smtClean="0"/>
              <a:t> </a:t>
            </a:r>
            <a:r>
              <a:rPr lang="en-GB" sz="1600" dirty="0" err="1" smtClean="0"/>
              <a:t>couvre</a:t>
            </a:r>
            <a:r>
              <a:rPr lang="en-GB" sz="1600" dirty="0" smtClean="0"/>
              <a:t> </a:t>
            </a:r>
            <a:r>
              <a:rPr lang="en-GB" sz="1600" dirty="0" err="1" smtClean="0"/>
              <a:t>également</a:t>
            </a:r>
            <a:r>
              <a:rPr lang="en-GB" sz="1600" dirty="0" smtClean="0"/>
              <a:t> les aspects de </a:t>
            </a:r>
            <a:r>
              <a:rPr lang="en-GB" sz="1600" dirty="0" smtClean="0">
                <a:solidFill>
                  <a:srgbClr val="0066CC"/>
                </a:solidFill>
              </a:rPr>
              <a:t>puissance et </a:t>
            </a:r>
            <a:r>
              <a:rPr lang="en-GB" sz="1600" dirty="0" err="1" smtClean="0">
                <a:solidFill>
                  <a:srgbClr val="0066CC"/>
                </a:solidFill>
              </a:rPr>
              <a:t>énergie</a:t>
            </a:r>
            <a:r>
              <a:rPr lang="en-GB" sz="1600" dirty="0" smtClean="0">
                <a:solidFill>
                  <a:srgbClr val="0066CC"/>
                </a:solidFill>
              </a:rPr>
              <a:t> </a:t>
            </a:r>
            <a:r>
              <a:rPr lang="en-GB" sz="1600" dirty="0" err="1" smtClean="0">
                <a:solidFill>
                  <a:srgbClr val="0066CC"/>
                </a:solidFill>
              </a:rPr>
              <a:t>électrique</a:t>
            </a:r>
            <a:r>
              <a:rPr lang="en-GB" sz="1600" dirty="0" smtClean="0"/>
              <a:t> </a:t>
            </a:r>
            <a:r>
              <a:rPr lang="en-GB" sz="1600" dirty="0" err="1" smtClean="0"/>
              <a:t>consommées</a:t>
            </a:r>
            <a:r>
              <a:rPr lang="en-GB" sz="1600" dirty="0" smtClean="0"/>
              <a:t>, </a:t>
            </a:r>
            <a:r>
              <a:rPr lang="en-GB" sz="1600" dirty="0" err="1" smtClean="0"/>
              <a:t>d’</a:t>
            </a:r>
            <a:r>
              <a:rPr lang="en-GB" sz="1600" dirty="0" err="1" smtClean="0">
                <a:solidFill>
                  <a:srgbClr val="0066CC"/>
                </a:solidFill>
              </a:rPr>
              <a:t>industrialisation</a:t>
            </a:r>
            <a:r>
              <a:rPr lang="en-GB" sz="1600" dirty="0" smtClean="0"/>
              <a:t> et </a:t>
            </a:r>
            <a:r>
              <a:rPr lang="en-GB" sz="1600" dirty="0" err="1" smtClean="0"/>
              <a:t>présente</a:t>
            </a:r>
            <a:r>
              <a:rPr lang="en-GB" sz="1600" dirty="0" smtClean="0"/>
              <a:t> des scenarios de </a:t>
            </a:r>
            <a:r>
              <a:rPr lang="en-GB" sz="1600" dirty="0" err="1" smtClean="0"/>
              <a:t>mise</a:t>
            </a:r>
            <a:r>
              <a:rPr lang="en-GB" sz="1600" dirty="0" smtClean="0"/>
              <a:t> </a:t>
            </a:r>
            <a:r>
              <a:rPr lang="en-GB" sz="1600" dirty="0" err="1" smtClean="0"/>
              <a:t>en</a:t>
            </a:r>
            <a:r>
              <a:rPr lang="en-GB" sz="1600" dirty="0" smtClean="0"/>
              <a:t> oeuvre </a:t>
            </a:r>
            <a:r>
              <a:rPr lang="en-GB" sz="1600" dirty="0" err="1" smtClean="0"/>
              <a:t>graduelle</a:t>
            </a:r>
            <a:r>
              <a:rPr lang="en-GB" sz="1600" dirty="0" smtClean="0"/>
              <a:t>, y </a:t>
            </a:r>
            <a:r>
              <a:rPr lang="en-GB" sz="1600" dirty="0" err="1" smtClean="0"/>
              <a:t>compris</a:t>
            </a:r>
            <a:r>
              <a:rPr lang="en-GB" sz="1600" dirty="0" smtClean="0"/>
              <a:t> des estimations de </a:t>
            </a:r>
            <a:r>
              <a:rPr lang="en-GB" sz="1600" dirty="0" err="1" smtClean="0">
                <a:solidFill>
                  <a:srgbClr val="0066CC"/>
                </a:solidFill>
              </a:rPr>
              <a:t>coût</a:t>
            </a:r>
            <a:r>
              <a:rPr lang="en-GB" sz="1600" dirty="0" smtClean="0">
                <a:solidFill>
                  <a:srgbClr val="0066CC"/>
                </a:solidFill>
              </a:rPr>
              <a:t> et de planning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9274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775718"/>
            <a:ext cx="4220126" cy="331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000" dirty="0" smtClean="0"/>
              <a:t>Potentiel de physique de CLIC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754" y="1775718"/>
            <a:ext cx="4906750" cy="3240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668344" y="1988841"/>
            <a:ext cx="0" cy="250737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372200" y="1988840"/>
            <a:ext cx="1696" cy="247143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80112" y="1988840"/>
            <a:ext cx="1696" cy="250738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95536" y="5087718"/>
            <a:ext cx="3600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latin typeface="+mn-lt"/>
              </a:rPr>
              <a:t>Sections efficaces de différents processus de production pour le boson de </a:t>
            </a:r>
            <a:r>
              <a:rPr lang="fr-CH" sz="1400" dirty="0" err="1" smtClean="0">
                <a:latin typeface="+mn-lt"/>
              </a:rPr>
              <a:t>Higgs</a:t>
            </a:r>
            <a:endParaRPr lang="en-GB" sz="1400" dirty="0" smtClean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60032" y="5088086"/>
            <a:ext cx="374441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latin typeface="+mn-lt"/>
              </a:rPr>
              <a:t>Sections efficaces de production de paires de super-partenaires selon </a:t>
            </a:r>
            <a:r>
              <a:rPr lang="en-GB" sz="1400" dirty="0" smtClean="0">
                <a:latin typeface="+mn-lt"/>
              </a:rPr>
              <a:t>SUSY </a:t>
            </a:r>
            <a:r>
              <a:rPr lang="en-GB" sz="1400" i="1" dirty="0" smtClean="0">
                <a:latin typeface="+mn-lt"/>
              </a:rPr>
              <a:t>Model III</a:t>
            </a:r>
            <a:endParaRPr lang="en-GB" sz="1400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5536" y="1268760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+mn-lt"/>
              </a:rPr>
              <a:t>Physique de </a:t>
            </a:r>
            <a:r>
              <a:rPr lang="en-GB" sz="1600" b="1" dirty="0" err="1" smtClean="0">
                <a:latin typeface="+mn-lt"/>
              </a:rPr>
              <a:t>précision</a:t>
            </a:r>
            <a:r>
              <a:rPr lang="en-GB" sz="1600" b="1" dirty="0" smtClean="0">
                <a:latin typeface="+mn-lt"/>
              </a:rPr>
              <a:t> du MS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88024" y="1268760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+mn-lt"/>
              </a:rPr>
              <a:t>Nouvelle physique</a:t>
            </a:r>
          </a:p>
        </p:txBody>
      </p:sp>
    </p:spTree>
    <p:extLst>
      <p:ext uri="{BB962C8B-B14F-4D97-AF65-F5344CB8AC3E}">
        <p14:creationId xmlns:p14="http://schemas.microsoft.com/office/powerpoint/2010/main" val="18788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000" dirty="0" smtClean="0"/>
              <a:t>Le défi de la luminosité des collisionneurs linéaires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3850" y="980728"/>
                <a:ext cx="8496300" cy="5328591"/>
              </a:xfrm>
            </p:spPr>
            <p:txBody>
              <a:bodyPr/>
              <a:lstStyle/>
              <a:p>
                <a:r>
                  <a:rPr lang="en-GB" sz="1600" dirty="0" err="1" smtClean="0"/>
                  <a:t>Régime</a:t>
                </a:r>
                <a:r>
                  <a:rPr lang="en-GB" sz="1600" dirty="0" smtClean="0"/>
                  <a:t> </a:t>
                </a:r>
                <a:r>
                  <a:rPr lang="en-GB" sz="1600" dirty="0" err="1" smtClean="0"/>
                  <a:t>basse</a:t>
                </a:r>
                <a:r>
                  <a:rPr lang="en-GB" sz="1600" dirty="0" smtClean="0"/>
                  <a:t> </a:t>
                </a:r>
                <a:r>
                  <a:rPr lang="en-GB" sz="1600" dirty="0" err="1" smtClean="0"/>
                  <a:t>énergie</a:t>
                </a:r>
                <a:r>
                  <a:rPr lang="en-GB" sz="1600" dirty="0" smtClean="0"/>
                  <a:t> (</a:t>
                </a:r>
                <a:r>
                  <a:rPr lang="en-GB" sz="1600" dirty="0" err="1" smtClean="0"/>
                  <a:t>beamstrahlung</a:t>
                </a:r>
                <a:r>
                  <a:rPr lang="en-GB" sz="1600" dirty="0" smtClean="0"/>
                  <a:t> </a:t>
                </a:r>
                <a:r>
                  <a:rPr lang="en-GB" sz="1600" dirty="0" err="1" smtClean="0"/>
                  <a:t>faible</a:t>
                </a:r>
                <a:r>
                  <a:rPr lang="en-GB" sz="1600" dirty="0" smtClean="0"/>
                  <a:t>)</a:t>
                </a:r>
                <a:endParaRPr lang="en-GB" sz="1600" dirty="0"/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fr-CH" sz="2000" i="1">
                          <a:latin typeface="Cambria Math"/>
                          <a:ea typeface="Cambria Math"/>
                        </a:rPr>
                        <m:t> ~ </m:t>
                      </m:r>
                      <m:f>
                        <m:fPr>
                          <m:ctrlPr>
                            <a:rPr lang="fr-CH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CH" sz="20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CH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fr-CH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i="1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CH" sz="2000" i="1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CH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i="1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fr-CH" sz="2000" i="1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fr-CH" sz="2000" i="1">
                          <a:latin typeface="Cambria Math"/>
                          <a:ea typeface="Cambria Math"/>
                        </a:rPr>
                        <m:t>𝜂</m:t>
                      </m:r>
                      <m:f>
                        <m:fPr>
                          <m:ctrlPr>
                            <a:rPr lang="fr-CH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CH" sz="2000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fr-CH" sz="20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  <a:p>
                <a:endParaRPr lang="en-GB" dirty="0" smtClean="0"/>
              </a:p>
              <a:p>
                <a:pPr marL="0" indent="0">
                  <a:buNone/>
                </a:pPr>
                <a:endParaRPr lang="en-GB" dirty="0" smtClean="0"/>
              </a:p>
              <a:p>
                <a:endParaRPr lang="en-GB" sz="1600" dirty="0" smtClean="0"/>
              </a:p>
              <a:p>
                <a:r>
                  <a:rPr lang="en-GB" sz="1600" dirty="0" err="1" smtClean="0"/>
                  <a:t>Régime</a:t>
                </a:r>
                <a:r>
                  <a:rPr lang="en-GB" sz="1600" dirty="0" smtClean="0"/>
                  <a:t> haute </a:t>
                </a:r>
                <a:r>
                  <a:rPr lang="en-GB" sz="1600" dirty="0" err="1" smtClean="0"/>
                  <a:t>énergie</a:t>
                </a:r>
                <a:r>
                  <a:rPr lang="en-GB" sz="1600" dirty="0" smtClean="0"/>
                  <a:t> (</a:t>
                </a:r>
                <a:r>
                  <a:rPr lang="en-GB" sz="1600" dirty="0" err="1" smtClean="0"/>
                  <a:t>beamstrahlung</a:t>
                </a:r>
                <a:r>
                  <a:rPr lang="en-GB" sz="1600" dirty="0" smtClean="0"/>
                  <a:t> fort)</a:t>
                </a:r>
                <a:endParaRPr lang="en-GB" sz="1800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fr-CH" sz="2000" i="1">
                          <a:latin typeface="Cambria Math"/>
                          <a:ea typeface="Cambria Math"/>
                        </a:rPr>
                        <m:t> ~ </m:t>
                      </m:r>
                      <m:f>
                        <m:fPr>
                          <m:ctrlPr>
                            <a:rPr lang="fr-CH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CH" sz="20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CH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fr-CH" sz="20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i="1" smtClean="0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CH" sz="2000" b="0" i="1" smtClean="0"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f>
                        <m:fPr>
                          <m:ctrlPr>
                            <a:rPr lang="fr-CH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CH" sz="20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CH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fr-CH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CH" sz="2000" i="1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fr-CH" sz="2000" i="1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fr-CH" sz="2000" i="1">
                          <a:latin typeface="Cambria Math"/>
                          <a:ea typeface="Cambria Math"/>
                        </a:rPr>
                        <m:t>𝜂</m:t>
                      </m:r>
                      <m:f>
                        <m:fPr>
                          <m:ctrlPr>
                            <a:rPr lang="fr-CH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CH" sz="2000" i="1">
                              <a:latin typeface="Cambria Math"/>
                              <a:ea typeface="Cambria Math"/>
                            </a:rPr>
                            <m:t>𝑃</m:t>
                          </m:r>
                        </m:num>
                        <m:den>
                          <m:r>
                            <a:rPr lang="fr-CH" sz="2000" i="1">
                              <a:latin typeface="Cambria Math"/>
                              <a:ea typeface="Cambria Math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  <a:p>
                <a:pPr marL="457200" lvl="1" indent="0">
                  <a:buNone/>
                </a:pPr>
                <a:endParaRPr lang="en-GB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850" y="980728"/>
                <a:ext cx="8496300" cy="5328591"/>
              </a:xfrm>
              <a:blipFill rotWithShape="0">
                <a:blip r:embed="rId2"/>
                <a:stretch>
                  <a:fillRect l="-359" t="-3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stCxn id="20" idx="1"/>
          </p:cNvCxnSpPr>
          <p:nvPr/>
        </p:nvCxnSpPr>
        <p:spPr>
          <a:xfrm flipH="1">
            <a:off x="5390107" y="1394003"/>
            <a:ext cx="510236" cy="11052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409162" y="1772816"/>
            <a:ext cx="503342" cy="3600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082303" y="1808819"/>
            <a:ext cx="326859" cy="41481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856418" y="2045770"/>
            <a:ext cx="328106" cy="49567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323381" y="1991932"/>
            <a:ext cx="239255" cy="46650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00343" y="1240114"/>
            <a:ext cx="1840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solidFill>
                  <a:srgbClr val="FF0000"/>
                </a:solidFill>
                <a:latin typeface="+mn-lt"/>
              </a:rPr>
              <a:t>Puissance électrique</a:t>
            </a:r>
            <a:endParaRPr lang="en-GB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12503" y="1654931"/>
            <a:ext cx="1827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solidFill>
                  <a:srgbClr val="FF0000"/>
                </a:solidFill>
                <a:latin typeface="+mn-lt"/>
              </a:rPr>
              <a:t>Energie de faisceau</a:t>
            </a:r>
            <a:endParaRPr lang="en-GB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19821" y="2069748"/>
            <a:ext cx="2209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solidFill>
                  <a:srgbClr val="FF0000"/>
                </a:solidFill>
                <a:latin typeface="+mn-lt"/>
              </a:rPr>
              <a:t>Efficacité réseau-faisceau</a:t>
            </a:r>
            <a:endParaRPr lang="en-GB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2612" y="2459894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00"/>
                </a:solidFill>
                <a:latin typeface="+mn-lt"/>
              </a:rPr>
              <a:t>Beta vertical </a:t>
            </a:r>
            <a:r>
              <a:rPr lang="en-GB" sz="1400" dirty="0" err="1" smtClean="0">
                <a:solidFill>
                  <a:srgbClr val="FF0000"/>
                </a:solidFill>
                <a:latin typeface="+mn-lt"/>
              </a:rPr>
              <a:t>en</a:t>
            </a:r>
            <a:r>
              <a:rPr lang="en-GB" sz="1400" dirty="0" smtClean="0">
                <a:solidFill>
                  <a:srgbClr val="FF0000"/>
                </a:solidFill>
                <a:latin typeface="+mn-lt"/>
              </a:rPr>
              <a:t> collision</a:t>
            </a:r>
            <a:endParaRPr lang="en-GB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86150" y="2542897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dirty="0" err="1" smtClean="0">
                <a:solidFill>
                  <a:srgbClr val="FF0000"/>
                </a:solidFill>
                <a:latin typeface="+mn-lt"/>
              </a:rPr>
              <a:t>Emittance</a:t>
            </a:r>
            <a:r>
              <a:rPr lang="fr-CH" sz="1400" dirty="0" smtClean="0">
                <a:solidFill>
                  <a:srgbClr val="FF0000"/>
                </a:solidFill>
                <a:latin typeface="+mn-lt"/>
              </a:rPr>
              <a:t> verticale</a:t>
            </a:r>
            <a:endParaRPr lang="en-GB" sz="14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972704" y="3888725"/>
            <a:ext cx="239255" cy="46650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195736" y="4201343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solidFill>
                  <a:srgbClr val="FF0000"/>
                </a:solidFill>
                <a:latin typeface="+mn-lt"/>
              </a:rPr>
              <a:t>Longueur</a:t>
            </a:r>
            <a:r>
              <a:rPr lang="en-GB" sz="1400" dirty="0" smtClean="0">
                <a:solidFill>
                  <a:srgbClr val="FF0000"/>
                </a:solidFill>
                <a:latin typeface="+mn-lt"/>
              </a:rPr>
              <a:t> du </a:t>
            </a:r>
            <a:r>
              <a:rPr lang="en-GB" sz="1400" dirty="0" err="1" smtClean="0">
                <a:solidFill>
                  <a:srgbClr val="FF0000"/>
                </a:solidFill>
                <a:latin typeface="+mn-lt"/>
              </a:rPr>
              <a:t>paquet</a:t>
            </a:r>
            <a:endParaRPr lang="en-GB" sz="1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49688"/>
            <a:ext cx="7583596" cy="165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1560" y="43558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+mn-lt"/>
              </a:rPr>
              <a:t>CLIC</a:t>
            </a:r>
            <a:endParaRPr lang="en-GB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57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465"/>
            <a:ext cx="9144000" cy="4972911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345889" y="980728"/>
            <a:ext cx="1315269" cy="738646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301" tIns="45653" rIns="91301" bIns="45653">
            <a:prstTxWarp prst="textNoShape">
              <a:avLst/>
            </a:prstTxWarp>
            <a:spAutoFit/>
          </a:bodyPr>
          <a:lstStyle/>
          <a:p>
            <a:pPr defTabSz="912476">
              <a:defRPr/>
            </a:pPr>
            <a:r>
              <a:rPr lang="en-US" sz="1400" b="1" dirty="0">
                <a:solidFill>
                  <a:srgbClr val="0000FF"/>
                </a:solidFill>
                <a:latin typeface="Calibri"/>
              </a:rPr>
              <a:t>Drive Beam Generation Complex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88467" y="5749082"/>
            <a:ext cx="1150923" cy="738646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1301" tIns="45653" rIns="91301" bIns="45653">
            <a:prstTxWarp prst="textNoShape">
              <a:avLst/>
            </a:prstTxWarp>
            <a:spAutoFit/>
          </a:bodyPr>
          <a:lstStyle/>
          <a:p>
            <a:pPr defTabSz="912476">
              <a:defRPr/>
            </a:pPr>
            <a:r>
              <a:rPr lang="en-US" sz="1400" b="1" dirty="0">
                <a:solidFill>
                  <a:srgbClr val="0000FF"/>
                </a:solidFill>
                <a:latin typeface="Calibri"/>
              </a:rPr>
              <a:t>Main Beam Generation Complex</a:t>
            </a: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13395" y="1175498"/>
            <a:ext cx="8898471" cy="1686236"/>
            <a:chOff x="54" y="3310"/>
            <a:chExt cx="5652" cy="954"/>
          </a:xfrm>
          <a:solidFill>
            <a:schemeClr val="bg1">
              <a:lumMod val="95000"/>
            </a:schemeClr>
          </a:solidFill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54" y="3310"/>
              <a:ext cx="5652" cy="954"/>
            </a:xfrm>
            <a:prstGeom prst="rect">
              <a:avLst/>
            </a:prstGeom>
            <a:grpFill/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</a:pPr>
              <a:endParaRPr lang="fr-FR" sz="25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217" y="3600"/>
              <a:ext cx="2413" cy="576"/>
            </a:xfrm>
            <a:prstGeom prst="rect">
              <a:avLst/>
            </a:prstGeom>
            <a:grpFill/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</a:pPr>
              <a:endParaRPr lang="fr-FR" sz="25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157" y="3599"/>
              <a:ext cx="2286" cy="601"/>
            </a:xfrm>
            <a:prstGeom prst="rect">
              <a:avLst/>
            </a:prstGeom>
            <a:grpFill/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</a:pPr>
              <a:endParaRPr lang="fr-FR" sz="25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70" y="3915"/>
              <a:ext cx="2083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239" y="3969"/>
              <a:ext cx="2124" cy="1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140 </a:t>
              </a:r>
              <a:r>
                <a:rPr lang="en-US" sz="1100" dirty="0" err="1">
                  <a:solidFill>
                    <a:srgbClr val="000000"/>
                  </a:solidFill>
                  <a:latin typeface="Symbol" charset="2"/>
                </a:rPr>
                <a:t>m</a:t>
              </a:r>
              <a:r>
                <a:rPr lang="en-US" sz="1100" dirty="0" err="1">
                  <a:solidFill>
                    <a:srgbClr val="000000"/>
                  </a:solidFill>
                  <a:latin typeface="Comic Sans MS" charset="0"/>
                </a:rPr>
                <a:t>s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 train length - 24 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  <a:sym typeface="Symbol" charset="2"/>
                </a:rPr>
                <a:t> 24 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sub-pulses</a:t>
              </a:r>
            </a:p>
            <a:p>
              <a:pPr defTabSz="956021"/>
              <a:r>
                <a:rPr lang="en-US" sz="1100" b="1" dirty="0">
                  <a:solidFill>
                    <a:srgbClr val="FF0000"/>
                  </a:solidFill>
                  <a:latin typeface="Comic Sans MS" charset="0"/>
                </a:rPr>
                <a:t>4.2 A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 - 2.4 </a:t>
              </a:r>
              <a:r>
                <a:rPr lang="en-US" sz="1100" dirty="0" err="1">
                  <a:solidFill>
                    <a:srgbClr val="000000"/>
                  </a:solidFill>
                  <a:latin typeface="Comic Sans MS" charset="0"/>
                </a:rPr>
                <a:t>GeV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 – 60 cm between bunches</a:t>
              </a:r>
            </a:p>
          </p:txBody>
        </p:sp>
        <p:grpSp>
          <p:nvGrpSpPr>
            <p:cNvPr id="17" name="Group 8"/>
            <p:cNvGrpSpPr>
              <a:grpSpLocks/>
            </p:cNvGrpSpPr>
            <p:nvPr/>
          </p:nvGrpSpPr>
          <p:grpSpPr bwMode="auto">
            <a:xfrm>
              <a:off x="433" y="3819"/>
              <a:ext cx="336" cy="96"/>
              <a:chOff x="288" y="3600"/>
              <a:chExt cx="336" cy="96"/>
            </a:xfrm>
            <a:grpFill/>
          </p:grpSpPr>
          <p:sp>
            <p:nvSpPr>
              <p:cNvPr id="224" name="Line 9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5" name="Line 10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6" name="Line 11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7" name="Line 12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8" name="Line 13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9" name="Line 14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0" name="Line 15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1" name="Line 16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1201" y="3819"/>
              <a:ext cx="336" cy="96"/>
              <a:chOff x="288" y="3600"/>
              <a:chExt cx="336" cy="96"/>
            </a:xfrm>
            <a:grpFill/>
          </p:grpSpPr>
          <p:sp>
            <p:nvSpPr>
              <p:cNvPr id="216" name="Line 18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7" name="Line 19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8" name="Line 20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9" name="Line 21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0" name="Line 22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1" name="Line 23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2" name="Line 24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3" name="Line 25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817" y="3819"/>
              <a:ext cx="336" cy="96"/>
              <a:chOff x="288" y="3600"/>
              <a:chExt cx="336" cy="96"/>
            </a:xfrm>
            <a:grpFill/>
          </p:grpSpPr>
          <p:sp>
            <p:nvSpPr>
              <p:cNvPr id="208" name="Line 27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9" name="Line 28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0" name="Line 29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1" name="Line 30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2" name="Line 31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3" name="Line 32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4" name="Line 33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5" name="Line 34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0" name="Group 35"/>
            <p:cNvGrpSpPr>
              <a:grpSpLocks/>
            </p:cNvGrpSpPr>
            <p:nvPr/>
          </p:nvGrpSpPr>
          <p:grpSpPr bwMode="auto">
            <a:xfrm>
              <a:off x="1537" y="3819"/>
              <a:ext cx="336" cy="96"/>
              <a:chOff x="288" y="3600"/>
              <a:chExt cx="336" cy="96"/>
            </a:xfrm>
            <a:grpFill/>
          </p:grpSpPr>
          <p:sp>
            <p:nvSpPr>
              <p:cNvPr id="200" name="Line 36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1" name="Line 37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2" name="Line 38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3" name="Line 39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4" name="Line 40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5" name="Line 41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6" name="Line 42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7" name="Line 43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44"/>
            <p:cNvGrpSpPr>
              <a:grpSpLocks/>
            </p:cNvGrpSpPr>
            <p:nvPr/>
          </p:nvGrpSpPr>
          <p:grpSpPr bwMode="auto">
            <a:xfrm>
              <a:off x="1921" y="3819"/>
              <a:ext cx="336" cy="96"/>
              <a:chOff x="288" y="3600"/>
              <a:chExt cx="336" cy="96"/>
            </a:xfrm>
            <a:grpFill/>
          </p:grpSpPr>
          <p:sp>
            <p:nvSpPr>
              <p:cNvPr id="192" name="Line 45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3" name="Line 46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4" name="Line 47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5" name="Line 48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6" name="Line 49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7" name="Line 50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8" name="Line 51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9" name="Line 52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Line 53"/>
            <p:cNvSpPr>
              <a:spLocks noChangeShapeType="1"/>
            </p:cNvSpPr>
            <p:nvPr/>
          </p:nvSpPr>
          <p:spPr bwMode="auto">
            <a:xfrm>
              <a:off x="1541" y="3772"/>
              <a:ext cx="336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Rectangle 54"/>
            <p:cNvSpPr>
              <a:spLocks noChangeArrowheads="1"/>
            </p:cNvSpPr>
            <p:nvPr/>
          </p:nvSpPr>
          <p:spPr bwMode="auto">
            <a:xfrm>
              <a:off x="1527" y="3594"/>
              <a:ext cx="411" cy="153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240 ns</a:t>
              </a:r>
            </a:p>
          </p:txBody>
        </p:sp>
        <p:sp>
          <p:nvSpPr>
            <p:cNvPr id="24" name="Line 55"/>
            <p:cNvSpPr>
              <a:spLocks noChangeShapeType="1"/>
            </p:cNvSpPr>
            <p:nvPr/>
          </p:nvSpPr>
          <p:spPr bwMode="auto">
            <a:xfrm>
              <a:off x="3276" y="4009"/>
              <a:ext cx="2112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56"/>
            <p:cNvSpPr>
              <a:spLocks noChangeArrowheads="1"/>
            </p:cNvSpPr>
            <p:nvPr/>
          </p:nvSpPr>
          <p:spPr bwMode="auto">
            <a:xfrm>
              <a:off x="3612" y="4057"/>
              <a:ext cx="2016" cy="9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>
                  <a:solidFill>
                    <a:srgbClr val="000000"/>
                  </a:solidFill>
                  <a:latin typeface="Comic Sans MS" charset="0"/>
                  <a:sym typeface="Symbol" charset="2"/>
                </a:rPr>
                <a:t> 24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 pulses – </a:t>
              </a:r>
              <a:r>
                <a:rPr lang="en-US" sz="1100" b="1">
                  <a:solidFill>
                    <a:srgbClr val="FF0000"/>
                  </a:solidFill>
                  <a:latin typeface="Comic Sans MS" charset="0"/>
                </a:rPr>
                <a:t>101 A </a:t>
              </a:r>
              <a:r>
                <a:rPr lang="en-US" sz="1100">
                  <a:solidFill>
                    <a:prstClr val="black"/>
                  </a:solidFill>
                  <a:latin typeface="Comic Sans MS" charset="0"/>
                </a:rPr>
                <a:t>– 2.5 cm between bunches</a:t>
              </a:r>
            </a:p>
          </p:txBody>
        </p:sp>
        <p:sp>
          <p:nvSpPr>
            <p:cNvPr id="26" name="Line 57"/>
            <p:cNvSpPr>
              <a:spLocks noChangeShapeType="1"/>
            </p:cNvSpPr>
            <p:nvPr/>
          </p:nvSpPr>
          <p:spPr bwMode="auto">
            <a:xfrm flipV="1">
              <a:off x="3324" y="3817"/>
              <a:ext cx="336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Line 58"/>
            <p:cNvSpPr>
              <a:spLocks noChangeShapeType="1"/>
            </p:cNvSpPr>
            <p:nvPr/>
          </p:nvSpPr>
          <p:spPr bwMode="auto">
            <a:xfrm flipV="1">
              <a:off x="3660" y="3865"/>
              <a:ext cx="1728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59"/>
            <p:cNvSpPr>
              <a:spLocks noChangeArrowheads="1"/>
            </p:cNvSpPr>
            <p:nvPr/>
          </p:nvSpPr>
          <p:spPr bwMode="auto">
            <a:xfrm>
              <a:off x="3312" y="3634"/>
              <a:ext cx="411" cy="153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240 ns</a:t>
              </a:r>
            </a:p>
          </p:txBody>
        </p:sp>
        <p:sp>
          <p:nvSpPr>
            <p:cNvPr id="29" name="Rectangle 60"/>
            <p:cNvSpPr>
              <a:spLocks noChangeArrowheads="1"/>
            </p:cNvSpPr>
            <p:nvPr/>
          </p:nvSpPr>
          <p:spPr bwMode="auto">
            <a:xfrm>
              <a:off x="4133" y="3698"/>
              <a:ext cx="383" cy="153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5.8 </a:t>
              </a:r>
              <a:r>
                <a:rPr lang="en-US" sz="1100">
                  <a:solidFill>
                    <a:srgbClr val="000000"/>
                  </a:solidFill>
                  <a:latin typeface="Symbol" charset="2"/>
                </a:rPr>
                <a:t>m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s</a:t>
              </a:r>
            </a:p>
          </p:txBody>
        </p:sp>
        <p:sp>
          <p:nvSpPr>
            <p:cNvPr id="30" name="Line 61"/>
            <p:cNvSpPr>
              <a:spLocks noChangeShapeType="1"/>
            </p:cNvSpPr>
            <p:nvPr/>
          </p:nvSpPr>
          <p:spPr bwMode="auto">
            <a:xfrm flipV="1">
              <a:off x="5383" y="4007"/>
              <a:ext cx="202" cy="2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1" name="Group 62"/>
            <p:cNvGrpSpPr>
              <a:grpSpLocks/>
            </p:cNvGrpSpPr>
            <p:nvPr/>
          </p:nvGrpSpPr>
          <p:grpSpPr bwMode="auto">
            <a:xfrm>
              <a:off x="3324" y="3913"/>
              <a:ext cx="336" cy="96"/>
              <a:chOff x="1488" y="3360"/>
              <a:chExt cx="672" cy="96"/>
            </a:xfrm>
            <a:grpFill/>
          </p:grpSpPr>
          <p:grpSp>
            <p:nvGrpSpPr>
              <p:cNvPr id="114" name="Group 63"/>
              <p:cNvGrpSpPr>
                <a:grpSpLocks/>
              </p:cNvGrpSpPr>
              <p:nvPr/>
            </p:nvGrpSpPr>
            <p:grpSpPr bwMode="auto">
              <a:xfrm>
                <a:off x="1488" y="3360"/>
                <a:ext cx="336" cy="96"/>
                <a:chOff x="1056" y="1968"/>
                <a:chExt cx="672" cy="96"/>
              </a:xfrm>
              <a:grpFill/>
            </p:grpSpPr>
            <p:grpSp>
              <p:nvGrpSpPr>
                <p:cNvPr id="154" name="Group 64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174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84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5" name="Line 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6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7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8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9" name="Line 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90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91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75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76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7" name="Line 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8" name="Line 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9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0" name="Line 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1" name="Line 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2" name="Line 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3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155" name="Group 83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156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66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7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8" name="Line 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9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0" name="Line 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1" name="Line 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2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3" name="Line 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57" name="Group 93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58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9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0" name="Line 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1" name="Line 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2" name="Line 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3" name="Line 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4" name="Line 1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5" name="Line 1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15" name="Group 102"/>
              <p:cNvGrpSpPr>
                <a:grpSpLocks/>
              </p:cNvGrpSpPr>
              <p:nvPr/>
            </p:nvGrpSpPr>
            <p:grpSpPr bwMode="auto">
              <a:xfrm>
                <a:off x="1824" y="3360"/>
                <a:ext cx="336" cy="96"/>
                <a:chOff x="1056" y="1968"/>
                <a:chExt cx="672" cy="96"/>
              </a:xfrm>
              <a:grpFill/>
            </p:grpSpPr>
            <p:grpSp>
              <p:nvGrpSpPr>
                <p:cNvPr id="116" name="Group 103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136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46" name="Line 1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7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8" name="Line 1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9" name="Line 1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0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1" name="Line 1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2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3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37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38" name="Line 1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9" name="Line 1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0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1" name="Line 1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2" name="Line 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3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4" name="Line 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5" name="Line 1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117" name="Group 122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118" name="Group 123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28" name="Line 1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9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0" name="Line 1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1" name="Line 1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2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3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4" name="Line 1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5" name="Line 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19" name="Group 132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20" name="Line 1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1" name="Line 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2" name="Line 1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3" name="Line 1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4" name="Line 1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5" name="Line 1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6" name="Line 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7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32" name="Group 141"/>
            <p:cNvGrpSpPr>
              <a:grpSpLocks/>
            </p:cNvGrpSpPr>
            <p:nvPr/>
          </p:nvGrpSpPr>
          <p:grpSpPr bwMode="auto">
            <a:xfrm>
              <a:off x="5052" y="3913"/>
              <a:ext cx="336" cy="96"/>
              <a:chOff x="1488" y="3360"/>
              <a:chExt cx="672" cy="96"/>
            </a:xfrm>
            <a:grpFill/>
          </p:grpSpPr>
          <p:grpSp>
            <p:nvGrpSpPr>
              <p:cNvPr id="36" name="Group 142"/>
              <p:cNvGrpSpPr>
                <a:grpSpLocks/>
              </p:cNvGrpSpPr>
              <p:nvPr/>
            </p:nvGrpSpPr>
            <p:grpSpPr bwMode="auto">
              <a:xfrm>
                <a:off x="1488" y="3360"/>
                <a:ext cx="336" cy="96"/>
                <a:chOff x="1056" y="1968"/>
                <a:chExt cx="672" cy="96"/>
              </a:xfrm>
              <a:grpFill/>
            </p:grpSpPr>
            <p:grpSp>
              <p:nvGrpSpPr>
                <p:cNvPr id="76" name="Group 143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96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06" name="Line 1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7" name="Line 1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8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9" name="Line 1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10" name="Line 1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11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12" name="Line 1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13" name="Line 1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7" name="Group 153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98" name="Line 1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9" name="Line 1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0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1" name="Line 1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2" name="Line 1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3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4" name="Line 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5" name="Line 1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77" name="Group 162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78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88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9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0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1" name="Line 1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2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3" name="Line 1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4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5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79" name="Group 172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80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1" name="Line 1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2" name="Line 1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3" name="Line 1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4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5" name="Line 1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6" name="Line 1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7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37" name="Group 181"/>
              <p:cNvGrpSpPr>
                <a:grpSpLocks/>
              </p:cNvGrpSpPr>
              <p:nvPr/>
            </p:nvGrpSpPr>
            <p:grpSpPr bwMode="auto">
              <a:xfrm>
                <a:off x="1824" y="3360"/>
                <a:ext cx="336" cy="96"/>
                <a:chOff x="1056" y="1968"/>
                <a:chExt cx="672" cy="96"/>
              </a:xfrm>
              <a:grpFill/>
            </p:grpSpPr>
            <p:grpSp>
              <p:nvGrpSpPr>
                <p:cNvPr id="38" name="Group 182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58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68" name="Line 1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9" name="Line 1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0" name="Line 1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1" name="Line 1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2" name="Line 1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" name="Line 1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4" name="Line 1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5" name="Line 1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59" name="Group 192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60" name="Line 1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1" name="Line 1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2" name="Line 1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3" name="Line 1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4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5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6" name="Line 1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7" name="Line 2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39" name="Group 201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40" name="Group 202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50" name="Line 2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1" name="Line 2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2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3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4" name="Line 2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5" name="Line 2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6" name="Line 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7" name="Line 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41" name="Group 211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42" name="Line 2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3" name="Line 2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4" name="Line 2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5" name="Line 2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6" name="Line 2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7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8" name="Line 2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9" name="Line 2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</p:grpSp>
        <p:sp>
          <p:nvSpPr>
            <p:cNvPr id="33" name="AutoShape 220"/>
            <p:cNvSpPr>
              <a:spLocks noChangeArrowheads="1"/>
            </p:cNvSpPr>
            <p:nvPr/>
          </p:nvSpPr>
          <p:spPr bwMode="auto">
            <a:xfrm rot="-5400000">
              <a:off x="2724" y="3757"/>
              <a:ext cx="230" cy="325"/>
            </a:xfrm>
            <a:prstGeom prst="downArrow">
              <a:avLst>
                <a:gd name="adj1" fmla="val 51389"/>
                <a:gd name="adj2" fmla="val 57001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defRPr/>
              </a:pPr>
              <a:endParaRPr lang="en-US" sz="25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34" name="Rectangle 221"/>
            <p:cNvSpPr>
              <a:spLocks noChangeArrowheads="1"/>
            </p:cNvSpPr>
            <p:nvPr/>
          </p:nvSpPr>
          <p:spPr bwMode="auto">
            <a:xfrm>
              <a:off x="104" y="3346"/>
              <a:ext cx="2495" cy="214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100772" tIns="50387" rIns="100772" bIns="50387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u="sng" dirty="0">
                  <a:solidFill>
                    <a:srgbClr val="0000FF"/>
                  </a:solidFill>
                  <a:latin typeface="Calibri"/>
                </a:rPr>
                <a:t>Drive beam time structure - initial</a:t>
              </a:r>
              <a:endParaRPr lang="en-US" u="sng" dirty="0">
                <a:solidFill>
                  <a:srgbClr val="0000FF"/>
                </a:solidFill>
                <a:latin typeface="Calibri"/>
                <a:sym typeface="Symbol" charset="2"/>
              </a:endParaRPr>
            </a:p>
          </p:txBody>
        </p:sp>
        <p:sp>
          <p:nvSpPr>
            <p:cNvPr id="35" name="Rectangle 222"/>
            <p:cNvSpPr>
              <a:spLocks noChangeArrowheads="1"/>
            </p:cNvSpPr>
            <p:nvPr/>
          </p:nvSpPr>
          <p:spPr bwMode="auto">
            <a:xfrm>
              <a:off x="3198" y="3353"/>
              <a:ext cx="2496" cy="214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100772" tIns="50387" rIns="100772" bIns="50387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u="sng" dirty="0">
                  <a:solidFill>
                    <a:srgbClr val="0000FF"/>
                  </a:solidFill>
                  <a:latin typeface="Calibri"/>
                </a:rPr>
                <a:t>Drive beam time structure - final</a:t>
              </a:r>
              <a:endParaRPr lang="en-US" u="sng" dirty="0">
                <a:solidFill>
                  <a:srgbClr val="0000FF"/>
                </a:solidFill>
                <a:latin typeface="Calibri"/>
                <a:sym typeface="Symbol" charset="2"/>
              </a:endParaRPr>
            </a:p>
          </p:txBody>
        </p:sp>
      </p:grpSp>
      <p:pic>
        <p:nvPicPr>
          <p:cNvPr id="232" name="Picture 231" descr="CLIC_twobeam-nocaptio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021" y="2899834"/>
            <a:ext cx="5107928" cy="224102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</p:pic>
      <p:sp>
        <p:nvSpPr>
          <p:cNvPr id="3" name="Oval Callout 2"/>
          <p:cNvSpPr/>
          <p:nvPr/>
        </p:nvSpPr>
        <p:spPr>
          <a:xfrm>
            <a:off x="2812745" y="2710516"/>
            <a:ext cx="831280" cy="820089"/>
          </a:xfrm>
          <a:prstGeom prst="wedgeEllipseCallout">
            <a:avLst>
              <a:gd name="adj1" fmla="val 78980"/>
              <a:gd name="adj2" fmla="val 39307"/>
            </a:avLst>
          </a:prstGeom>
          <a:noFill/>
          <a:ln w="3175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9" tIns="45662" rIns="91319" bIns="45662" rtlCol="0" anchor="ctr"/>
          <a:lstStyle/>
          <a:p>
            <a:pPr algn="ctr" defTabSz="456606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3" name="Picture 232" descr="Picture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0353" y="5095628"/>
            <a:ext cx="1966143" cy="1309714"/>
          </a:xfrm>
          <a:prstGeom prst="rect">
            <a:avLst/>
          </a:prstGeom>
        </p:spPr>
      </p:pic>
      <p:pic>
        <p:nvPicPr>
          <p:cNvPr id="234" name="Picture 233" descr="cell 9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801" y="5085184"/>
            <a:ext cx="1297471" cy="1184648"/>
          </a:xfrm>
          <a:prstGeom prst="rect">
            <a:avLst/>
          </a:prstGeom>
        </p:spPr>
      </p:pic>
      <p:pic>
        <p:nvPicPr>
          <p:cNvPr id="235" name="Picture 234" descr="p5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678" y="4899089"/>
            <a:ext cx="2372649" cy="1482239"/>
          </a:xfrm>
          <a:prstGeom prst="rect">
            <a:avLst/>
          </a:prstGeom>
        </p:spPr>
      </p:pic>
      <p:pic>
        <p:nvPicPr>
          <p:cNvPr id="23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74" y="4005064"/>
            <a:ext cx="3299926" cy="2363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000" dirty="0" smtClean="0"/>
              <a:t>Configuration CLIC 3 </a:t>
            </a:r>
            <a:r>
              <a:rPr lang="fr-CH" sz="2000" dirty="0" err="1" smtClean="0"/>
              <a:t>TeV</a:t>
            </a:r>
            <a:endParaRPr lang="en-GB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8" y="116632"/>
            <a:ext cx="7493644" cy="706437"/>
          </a:xfrm>
        </p:spPr>
        <p:txBody>
          <a:bodyPr/>
          <a:lstStyle/>
          <a:p>
            <a:r>
              <a:rPr lang="en-GB" sz="2000" dirty="0" err="1" smtClean="0"/>
              <a:t>Développement</a:t>
            </a:r>
            <a:r>
              <a:rPr lang="en-GB" sz="2000" dirty="0" smtClean="0"/>
              <a:t> et </a:t>
            </a:r>
            <a:r>
              <a:rPr lang="en-GB" sz="2000" dirty="0" err="1" smtClean="0"/>
              <a:t>essais</a:t>
            </a:r>
            <a:r>
              <a:rPr lang="en-GB" sz="2000" dirty="0" smtClean="0"/>
              <a:t> de structures </a:t>
            </a:r>
            <a:r>
              <a:rPr lang="en-GB" sz="2000" dirty="0" err="1" smtClean="0"/>
              <a:t>accélératrices</a:t>
            </a:r>
            <a:r>
              <a:rPr lang="en-GB" sz="2000" dirty="0" smtClean="0"/>
              <a:t> </a:t>
            </a:r>
            <a:r>
              <a:rPr lang="en-GB" sz="2000" dirty="0" err="1" smtClean="0"/>
              <a:t>en</a:t>
            </a:r>
            <a:r>
              <a:rPr lang="en-GB" sz="2000" dirty="0" smtClean="0"/>
              <a:t> </a:t>
            </a:r>
            <a:r>
              <a:rPr lang="en-GB" sz="2000" dirty="0" err="1" smtClean="0"/>
              <a:t>bande</a:t>
            </a:r>
            <a:r>
              <a:rPr lang="en-GB" sz="2000" dirty="0" smtClean="0"/>
              <a:t> X</a:t>
            </a:r>
            <a:endParaRPr lang="en-GB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98424" y="1639090"/>
            <a:ext cx="9039226" cy="4338638"/>
            <a:chOff x="98424" y="1639090"/>
            <a:chExt cx="9039226" cy="4338638"/>
          </a:xfrm>
        </p:grpSpPr>
        <p:grpSp>
          <p:nvGrpSpPr>
            <p:cNvPr id="17" name="Group 16"/>
            <p:cNvGrpSpPr/>
            <p:nvPr/>
          </p:nvGrpSpPr>
          <p:grpSpPr>
            <a:xfrm>
              <a:off x="98424" y="1639090"/>
              <a:ext cx="9039226" cy="4338638"/>
              <a:chOff x="139981" y="2359915"/>
              <a:chExt cx="12855788" cy="6170507"/>
            </a:xfrm>
          </p:grpSpPr>
          <p:pic>
            <p:nvPicPr>
              <p:cNvPr id="26" name="Picture 4" descr="world-map.g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981" y="2359915"/>
                <a:ext cx="12855788" cy="61705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Box 23"/>
              <p:cNvSpPr txBox="1">
                <a:spLocks noChangeArrowheads="1"/>
              </p:cNvSpPr>
              <p:nvPr/>
            </p:nvSpPr>
            <p:spPr bwMode="auto">
              <a:xfrm>
                <a:off x="6220177" y="4094712"/>
                <a:ext cx="824090" cy="919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9pPr>
              </a:lstStyle>
              <a:p>
                <a:r>
                  <a:rPr lang="en-GB" dirty="0" smtClean="0">
                    <a:solidFill>
                      <a:srgbClr val="FF0000"/>
                    </a:solidFill>
                    <a:sym typeface="ZapfDingbats" charset="0"/>
                  </a:rPr>
                  <a:t>◉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4768427" y="3063218"/>
                <a:ext cx="1484624" cy="1707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9pPr>
              </a:lstStyle>
              <a:p>
                <a:pPr algn="ctr"/>
                <a:r>
                  <a:rPr lang="en-GB" sz="1800" dirty="0" smtClean="0">
                    <a:solidFill>
                      <a:srgbClr val="00B050"/>
                    </a:solidFill>
                  </a:rPr>
                  <a:t>VDL </a:t>
                </a:r>
              </a:p>
              <a:p>
                <a:pPr algn="ctr"/>
                <a:r>
                  <a:rPr lang="en-GB" sz="1800" dirty="0" smtClean="0">
                    <a:solidFill>
                      <a:srgbClr val="00B050"/>
                    </a:solidFill>
                  </a:rPr>
                  <a:t>CE</a:t>
                </a:r>
                <a:r>
                  <a:rPr lang="en-GB" sz="1800" dirty="0" smtClean="0">
                    <a:solidFill>
                      <a:srgbClr val="FF0000"/>
                    </a:solidFill>
                  </a:rPr>
                  <a:t>RN</a:t>
                </a:r>
              </a:p>
              <a:p>
                <a:pPr algn="ctr"/>
                <a:r>
                  <a:rPr lang="en-GB" sz="1800" dirty="0" smtClean="0">
                    <a:solidFill>
                      <a:srgbClr val="00B050"/>
                    </a:solidFill>
                  </a:rPr>
                  <a:t>PSI</a:t>
                </a:r>
              </a:p>
              <a:p>
                <a:pPr algn="ctr"/>
                <a:r>
                  <a:rPr lang="en-GB" sz="1800" dirty="0" smtClean="0">
                    <a:solidFill>
                      <a:srgbClr val="00B050"/>
                    </a:solidFill>
                  </a:rPr>
                  <a:t>CIEMAT</a:t>
                </a:r>
                <a:endParaRPr lang="en-GB" sz="18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6177280" y="3986338"/>
                <a:ext cx="826347" cy="919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9pPr>
              </a:lstStyle>
              <a:p>
                <a:r>
                  <a:rPr lang="en-GB" dirty="0" smtClean="0">
                    <a:solidFill>
                      <a:srgbClr val="00B050"/>
                    </a:solidFill>
                    <a:sym typeface="ZapfDingbats" charset="0"/>
                  </a:rPr>
                  <a:t>◉</a:t>
                </a:r>
                <a:endParaRPr lang="en-GB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TextBox 26"/>
              <p:cNvSpPr txBox="1">
                <a:spLocks noChangeArrowheads="1"/>
              </p:cNvSpPr>
              <p:nvPr/>
            </p:nvSpPr>
            <p:spPr bwMode="auto">
              <a:xfrm>
                <a:off x="676193" y="3552078"/>
                <a:ext cx="333251" cy="787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9pPr>
              </a:lstStyle>
              <a:p>
                <a:r>
                  <a:rPr lang="en-GB" dirty="0" smtClean="0">
                    <a:solidFill>
                      <a:srgbClr val="FF0000"/>
                    </a:solidFill>
                    <a:sym typeface="ZapfDingbats" charset="0"/>
                  </a:rPr>
                  <a:t>◉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TextBox 29"/>
              <p:cNvSpPr txBox="1">
                <a:spLocks noChangeArrowheads="1"/>
              </p:cNvSpPr>
              <p:nvPr/>
            </p:nvSpPr>
            <p:spPr bwMode="auto">
              <a:xfrm>
                <a:off x="223438" y="3322505"/>
                <a:ext cx="1120243" cy="525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9pPr>
              </a:lstStyle>
              <a:p>
                <a:r>
                  <a:rPr lang="en-GB" sz="1800" dirty="0">
                    <a:solidFill>
                      <a:srgbClr val="FF0000"/>
                    </a:solidFill>
                  </a:rPr>
                  <a:t>SLAC</a:t>
                </a:r>
              </a:p>
            </p:txBody>
          </p:sp>
          <p:sp>
            <p:nvSpPr>
              <p:cNvPr id="32" name="TextBox 26"/>
              <p:cNvSpPr txBox="1">
                <a:spLocks noChangeArrowheads="1"/>
              </p:cNvSpPr>
              <p:nvPr/>
            </p:nvSpPr>
            <p:spPr bwMode="auto">
              <a:xfrm>
                <a:off x="11141261" y="3892180"/>
                <a:ext cx="333251" cy="787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9pPr>
              </a:lstStyle>
              <a:p>
                <a:r>
                  <a:rPr lang="en-GB" dirty="0" smtClean="0">
                    <a:solidFill>
                      <a:srgbClr val="FF0000"/>
                    </a:solidFill>
                    <a:sym typeface="ZapfDingbats" charset="0"/>
                  </a:rPr>
                  <a:t>◉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TextBox 29"/>
              <p:cNvSpPr txBox="1">
                <a:spLocks noChangeArrowheads="1"/>
              </p:cNvSpPr>
              <p:nvPr/>
            </p:nvSpPr>
            <p:spPr bwMode="auto">
              <a:xfrm>
                <a:off x="10394030" y="3713458"/>
                <a:ext cx="919546" cy="919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6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 Unicode MS" charset="0"/>
                  </a:defRPr>
                </a:lvl1pPr>
                <a:lvl2pPr marL="742950" indent="-28575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2pPr>
                <a:lvl3pPr marL="11430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3pPr>
                <a:lvl4pPr marL="16002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4pPr>
                <a:lvl5pPr marL="2057400" indent="-228600"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Arial" charset="0"/>
                    <a:ea typeface="Arial Unicode MS" charset="0"/>
                    <a:cs typeface="Arial Unicode MS" charset="0"/>
                  </a:defRPr>
                </a:lvl9pPr>
              </a:lstStyle>
              <a:p>
                <a:r>
                  <a:rPr lang="en-GB" sz="1800" dirty="0" smtClean="0">
                    <a:solidFill>
                      <a:srgbClr val="00B050"/>
                    </a:solidFill>
                  </a:rPr>
                  <a:t>K</a:t>
                </a:r>
                <a:r>
                  <a:rPr lang="en-GB" sz="1800" dirty="0" smtClean="0">
                    <a:solidFill>
                      <a:srgbClr val="FF0000"/>
                    </a:solidFill>
                  </a:rPr>
                  <a:t>EK </a:t>
                </a:r>
              </a:p>
              <a:p>
                <a:endParaRPr lang="en-GB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8" name="TextBox 29"/>
            <p:cNvSpPr txBox="1">
              <a:spLocks noChangeArrowheads="1"/>
            </p:cNvSpPr>
            <p:nvPr/>
          </p:nvSpPr>
          <p:spPr bwMode="auto">
            <a:xfrm>
              <a:off x="6248400" y="2750403"/>
              <a:ext cx="1006005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algn="ctr"/>
              <a:r>
                <a:rPr lang="en-GB" sz="1600" dirty="0" smtClean="0">
                  <a:solidFill>
                    <a:srgbClr val="00B050"/>
                  </a:solidFill>
                </a:rPr>
                <a:t>Tsinghua </a:t>
              </a:r>
              <a:endParaRPr lang="en-GB" sz="1600" dirty="0">
                <a:solidFill>
                  <a:srgbClr val="00B050"/>
                </a:solidFill>
              </a:endParaRPr>
            </a:p>
            <a:p>
              <a:pPr algn="ctr"/>
              <a:endParaRPr lang="en-GB" sz="1600" dirty="0" smtClean="0">
                <a:solidFill>
                  <a:srgbClr val="00B050"/>
                </a:solidFill>
              </a:endParaRPr>
            </a:p>
            <a:p>
              <a:pPr algn="ctr"/>
              <a:endParaRPr lang="en-GB" sz="1600" dirty="0">
                <a:solidFill>
                  <a:srgbClr val="00B050"/>
                </a:solidFill>
              </a:endParaRPr>
            </a:p>
            <a:p>
              <a:pPr algn="ctr"/>
              <a:r>
                <a:rPr lang="en-GB" sz="1600" dirty="0" smtClean="0">
                  <a:solidFill>
                    <a:srgbClr val="00B050"/>
                  </a:solidFill>
                </a:rPr>
                <a:t>SINAP</a:t>
              </a:r>
            </a:p>
          </p:txBody>
        </p:sp>
        <p:sp>
          <p:nvSpPr>
            <p:cNvPr id="19" name="TextBox 28"/>
            <p:cNvSpPr txBox="1">
              <a:spLocks noChangeArrowheads="1"/>
            </p:cNvSpPr>
            <p:nvPr/>
          </p:nvSpPr>
          <p:spPr bwMode="auto">
            <a:xfrm>
              <a:off x="6781800" y="2819400"/>
              <a:ext cx="58102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00B05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20" name="TextBox 28"/>
            <p:cNvSpPr txBox="1">
              <a:spLocks noChangeArrowheads="1"/>
            </p:cNvSpPr>
            <p:nvPr/>
          </p:nvSpPr>
          <p:spPr bwMode="auto">
            <a:xfrm>
              <a:off x="6934200" y="3200400"/>
              <a:ext cx="58102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00B05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21" name="TextBox 28"/>
            <p:cNvSpPr txBox="1">
              <a:spLocks noChangeArrowheads="1"/>
            </p:cNvSpPr>
            <p:nvPr/>
          </p:nvSpPr>
          <p:spPr bwMode="auto">
            <a:xfrm>
              <a:off x="7696200" y="2819400"/>
              <a:ext cx="58102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00B05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22" name="TextBox 28"/>
            <p:cNvSpPr txBox="1">
              <a:spLocks noChangeArrowheads="1"/>
            </p:cNvSpPr>
            <p:nvPr/>
          </p:nvSpPr>
          <p:spPr bwMode="auto">
            <a:xfrm>
              <a:off x="381000" y="2590800"/>
              <a:ext cx="58102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00B05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23" name="TextBox 28"/>
            <p:cNvSpPr txBox="1">
              <a:spLocks noChangeArrowheads="1"/>
            </p:cNvSpPr>
            <p:nvPr/>
          </p:nvSpPr>
          <p:spPr bwMode="auto">
            <a:xfrm>
              <a:off x="4419600" y="2895600"/>
              <a:ext cx="58102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00B05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24" name="TextBox 28"/>
            <p:cNvSpPr txBox="1">
              <a:spLocks noChangeArrowheads="1"/>
            </p:cNvSpPr>
            <p:nvPr/>
          </p:nvSpPr>
          <p:spPr bwMode="auto">
            <a:xfrm>
              <a:off x="3886200" y="3163669"/>
              <a:ext cx="58102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00B05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25" name="TextBox 28"/>
            <p:cNvSpPr txBox="1">
              <a:spLocks noChangeArrowheads="1"/>
            </p:cNvSpPr>
            <p:nvPr/>
          </p:nvSpPr>
          <p:spPr bwMode="auto">
            <a:xfrm>
              <a:off x="4295775" y="2630269"/>
              <a:ext cx="58102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00B05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28602" y="4869160"/>
            <a:ext cx="3200400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High </a:t>
            </a:r>
            <a:r>
              <a:rPr lang="en-US" sz="1400" dirty="0">
                <a:latin typeface="+mn-lt"/>
              </a:rPr>
              <a:t>gradient structures </a:t>
            </a:r>
            <a:r>
              <a:rPr lang="en-US" sz="1400" dirty="0" smtClean="0">
                <a:latin typeface="+mn-lt"/>
              </a:rPr>
              <a:t>and high efficiency RF </a:t>
            </a:r>
            <a:r>
              <a:rPr lang="en-US" sz="1400" dirty="0">
                <a:solidFill>
                  <a:srgbClr val="00B050"/>
                </a:solidFill>
                <a:latin typeface="+mn-lt"/>
              </a:rPr>
              <a:t>(</a:t>
            </a:r>
            <a:r>
              <a:rPr lang="en-US" sz="1400" dirty="0" smtClean="0">
                <a:solidFill>
                  <a:srgbClr val="00B050"/>
                </a:solidFill>
                <a:latin typeface="+mn-lt"/>
              </a:rPr>
              <a:t>structure prod. in green) </a:t>
            </a:r>
            <a:endParaRPr lang="en-US" sz="1400" dirty="0">
              <a:solidFill>
                <a:srgbClr val="00B050"/>
              </a:solidFill>
              <a:latin typeface="+mn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n-lt"/>
              </a:rPr>
              <a:t>X-band </a:t>
            </a:r>
            <a:r>
              <a:rPr lang="en-US" sz="1400" dirty="0">
                <a:latin typeface="+mn-lt"/>
              </a:rPr>
              <a:t>High power Testing </a:t>
            </a:r>
            <a:r>
              <a:rPr lang="en-US" sz="1400" dirty="0" smtClean="0">
                <a:latin typeface="+mn-lt"/>
              </a:rPr>
              <a:t>Facilities </a:t>
            </a: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(in red) </a:t>
            </a:r>
            <a:r>
              <a:rPr lang="en-US" sz="1400" dirty="0" smtClean="0">
                <a:latin typeface="+mn-lt"/>
              </a:rPr>
              <a:t> </a:t>
            </a:r>
            <a:endParaRPr lang="en-US" sz="1400" dirty="0">
              <a:latin typeface="+mn-lt"/>
            </a:endParaRPr>
          </a:p>
        </p:txBody>
      </p:sp>
      <p:pic>
        <p:nvPicPr>
          <p:cNvPr id="34" name="Picture 33" descr="Pictur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485" y="4330384"/>
            <a:ext cx="2972375" cy="1980000"/>
          </a:xfrm>
          <a:prstGeom prst="rect">
            <a:avLst/>
          </a:prstGeom>
        </p:spPr>
      </p:pic>
      <p:pic>
        <p:nvPicPr>
          <p:cNvPr id="35" name="Picture 34" descr="Disc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315984"/>
            <a:ext cx="2027348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8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1189038" y="116633"/>
            <a:ext cx="6911975" cy="504056"/>
          </a:xfrm>
        </p:spPr>
        <p:txBody>
          <a:bodyPr>
            <a:noAutofit/>
          </a:bodyPr>
          <a:lstStyle/>
          <a:p>
            <a:r>
              <a:rPr lang="en-US" sz="2000" dirty="0" smtClean="0"/>
              <a:t>CLIC Test Facility (CTF3)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8217" y="1177977"/>
            <a:ext cx="7410931" cy="5383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82917" y="2804765"/>
            <a:ext cx="1285717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Calibri"/>
                <a:cs typeface="Calibri"/>
              </a:rPr>
              <a:t>High current, full</a:t>
            </a:r>
          </a:p>
          <a:p>
            <a:r>
              <a:rPr lang="en-US" sz="1200" b="1" dirty="0" smtClean="0">
                <a:solidFill>
                  <a:srgbClr val="000000"/>
                </a:solidFill>
                <a:latin typeface="Calibri"/>
                <a:cs typeface="Calibri"/>
              </a:rPr>
              <a:t>beam-loading operation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5381212" y="797803"/>
            <a:ext cx="173275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Beam recombination and current multiplication  by RF deflectors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97866" y="5105221"/>
            <a:ext cx="162363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Calibri"/>
                <a:cs typeface="Calibri"/>
              </a:rPr>
              <a:t>12 GHz power generation by drive beam deceleration</a:t>
            </a:r>
          </a:p>
          <a:p>
            <a:endParaRPr lang="en-US" sz="1200" b="1" dirty="0" smtClean="0">
              <a:latin typeface="Calibri"/>
              <a:cs typeface="Calibri"/>
            </a:endParaRPr>
          </a:p>
          <a:p>
            <a:r>
              <a:rPr lang="en-US" sz="1200" b="1" dirty="0" smtClean="0">
                <a:latin typeface="Calibri"/>
                <a:cs typeface="Calibri"/>
              </a:rPr>
              <a:t>High-gradient two-beam acceleration</a:t>
            </a:r>
            <a:endParaRPr lang="en-US" sz="1200" b="1" dirty="0">
              <a:latin typeface="Calibri"/>
              <a:cs typeface="Calibri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2941596" cy="171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4237031" y="3451096"/>
            <a:ext cx="257352" cy="205970"/>
          </a:xfrm>
          <a:prstGeom prst="line">
            <a:avLst/>
          </a:prstGeom>
          <a:ln>
            <a:solidFill>
              <a:srgbClr val="0018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210198" y="2921108"/>
            <a:ext cx="1062330" cy="547153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/>
          <a:lstStyle/>
          <a:p>
            <a:pPr algn="ctr"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GB" sz="1400" dirty="0" smtClean="0">
                <a:solidFill>
                  <a:srgbClr val="00187E"/>
                </a:solidFill>
                <a:latin typeface="Calibri"/>
                <a:ea typeface="+mn-ea"/>
                <a:cs typeface="Calibri"/>
              </a:rPr>
              <a:t>4 A, 1.4</a:t>
            </a:r>
            <a:r>
              <a:rPr lang="en-GB" sz="1400" dirty="0" smtClean="0">
                <a:solidFill>
                  <a:srgbClr val="00187E"/>
                </a:solidFill>
                <a:latin typeface="Calibri"/>
                <a:cs typeface="Calibri"/>
              </a:rPr>
              <a:t>us</a:t>
            </a:r>
            <a:endParaRPr lang="en-GB" sz="1400" dirty="0" smtClean="0">
              <a:solidFill>
                <a:srgbClr val="00187E"/>
              </a:solidFill>
              <a:latin typeface="Calibri"/>
              <a:ea typeface="+mn-ea"/>
              <a:cs typeface="Calibri"/>
            </a:endParaRPr>
          </a:p>
          <a:p>
            <a:pPr algn="ctr"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GB" sz="1400" dirty="0" smtClean="0">
                <a:solidFill>
                  <a:srgbClr val="00187E"/>
                </a:solidFill>
                <a:latin typeface="Calibri"/>
                <a:ea typeface="+mn-ea"/>
                <a:cs typeface="Calibri"/>
              </a:rPr>
              <a:t>120 </a:t>
            </a:r>
            <a:r>
              <a:rPr lang="en-GB" sz="1400" dirty="0" err="1" smtClean="0">
                <a:solidFill>
                  <a:srgbClr val="00187E"/>
                </a:solidFill>
                <a:latin typeface="Calibri"/>
                <a:ea typeface="+mn-ea"/>
                <a:cs typeface="Calibri"/>
              </a:rPr>
              <a:t>MeV</a:t>
            </a:r>
            <a:endParaRPr lang="en-GB" sz="1400" dirty="0">
              <a:latin typeface="Calibri"/>
              <a:ea typeface="+mn-ea"/>
              <a:cs typeface="Calibri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425819" y="3545165"/>
            <a:ext cx="541675" cy="137648"/>
          </a:xfrm>
          <a:prstGeom prst="line">
            <a:avLst/>
          </a:prstGeom>
          <a:ln>
            <a:solidFill>
              <a:srgbClr val="0018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907592" y="3590178"/>
            <a:ext cx="1071547" cy="547153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/>
          <a:lstStyle/>
          <a:p>
            <a:pPr algn="ctr"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GB" sz="1400" dirty="0" smtClean="0">
                <a:solidFill>
                  <a:srgbClr val="00187E"/>
                </a:solidFill>
                <a:latin typeface="Calibri"/>
                <a:ea typeface="+mn-ea"/>
                <a:cs typeface="Calibri"/>
              </a:rPr>
              <a:t>30 A, 140</a:t>
            </a:r>
            <a:r>
              <a:rPr lang="en-GB" sz="1400" dirty="0" smtClean="0">
                <a:solidFill>
                  <a:srgbClr val="00187E"/>
                </a:solidFill>
                <a:latin typeface="Calibri"/>
                <a:cs typeface="Calibri"/>
              </a:rPr>
              <a:t> ns</a:t>
            </a:r>
            <a:endParaRPr lang="en-GB" sz="1400" dirty="0" smtClean="0">
              <a:solidFill>
                <a:srgbClr val="00187E"/>
              </a:solidFill>
              <a:latin typeface="Calibri"/>
              <a:ea typeface="+mn-ea"/>
              <a:cs typeface="Calibri"/>
            </a:endParaRPr>
          </a:p>
          <a:p>
            <a:pPr algn="ctr"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GB" sz="1400" dirty="0" smtClean="0">
                <a:solidFill>
                  <a:srgbClr val="00187E"/>
                </a:solidFill>
                <a:latin typeface="Calibri"/>
                <a:ea typeface="+mn-ea"/>
                <a:cs typeface="Calibri"/>
              </a:rPr>
              <a:t>120 </a:t>
            </a:r>
            <a:r>
              <a:rPr lang="en-GB" sz="1400" dirty="0" err="1" smtClean="0">
                <a:solidFill>
                  <a:srgbClr val="00187E"/>
                </a:solidFill>
                <a:latin typeface="Calibri"/>
                <a:ea typeface="+mn-ea"/>
                <a:cs typeface="Calibri"/>
              </a:rPr>
              <a:t>MeV</a:t>
            </a:r>
            <a:endParaRPr lang="en-GB" sz="1400" dirty="0">
              <a:latin typeface="Calibri"/>
              <a:ea typeface="+mn-ea"/>
              <a:cs typeface="Calibri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3225641" y="5081554"/>
            <a:ext cx="797798" cy="248830"/>
          </a:xfrm>
          <a:prstGeom prst="line">
            <a:avLst/>
          </a:prstGeom>
          <a:ln>
            <a:solidFill>
              <a:srgbClr val="0018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188303" y="5615219"/>
            <a:ext cx="1084225" cy="547153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/>
          <a:lstStyle/>
          <a:p>
            <a:pPr algn="ctr"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GB" sz="1400" dirty="0" smtClean="0">
                <a:solidFill>
                  <a:srgbClr val="00187E"/>
                </a:solidFill>
                <a:latin typeface="Calibri"/>
                <a:ea typeface="+mn-ea"/>
                <a:cs typeface="Calibri"/>
              </a:rPr>
              <a:t>30 A, 140</a:t>
            </a:r>
            <a:r>
              <a:rPr lang="en-GB" sz="1400" dirty="0" smtClean="0">
                <a:solidFill>
                  <a:srgbClr val="00187E"/>
                </a:solidFill>
                <a:latin typeface="Calibri"/>
                <a:cs typeface="Calibri"/>
              </a:rPr>
              <a:t> ns</a:t>
            </a:r>
            <a:endParaRPr lang="en-GB" sz="1400" dirty="0" smtClean="0">
              <a:solidFill>
                <a:srgbClr val="00187E"/>
              </a:solidFill>
              <a:latin typeface="Calibri"/>
              <a:ea typeface="+mn-ea"/>
              <a:cs typeface="Calibri"/>
            </a:endParaRPr>
          </a:p>
          <a:p>
            <a:pPr algn="ctr"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GB" sz="1400" dirty="0" smtClean="0">
                <a:solidFill>
                  <a:srgbClr val="00187E"/>
                </a:solidFill>
                <a:latin typeface="Calibri"/>
                <a:ea typeface="+mn-ea"/>
                <a:cs typeface="Calibri"/>
              </a:rPr>
              <a:t>60 </a:t>
            </a:r>
            <a:r>
              <a:rPr lang="en-GB" sz="1400" dirty="0" err="1" smtClean="0">
                <a:solidFill>
                  <a:srgbClr val="00187E"/>
                </a:solidFill>
                <a:latin typeface="Calibri"/>
                <a:ea typeface="+mn-ea"/>
                <a:cs typeface="Calibri"/>
              </a:rPr>
              <a:t>MeV</a:t>
            </a:r>
            <a:endParaRPr lang="en-GB" sz="1400" dirty="0">
              <a:latin typeface="Calibri"/>
              <a:ea typeface="+mn-ea"/>
              <a:cs typeface="Calibri"/>
            </a:endParaRPr>
          </a:p>
        </p:txBody>
      </p:sp>
      <p:pic>
        <p:nvPicPr>
          <p:cNvPr id="17" name="Picture 6" descr="DSC_01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818116"/>
            <a:ext cx="1454071" cy="1691004"/>
          </a:xfrm>
          <a:prstGeom prst="rect">
            <a:avLst/>
          </a:prstGeom>
          <a:noFill/>
        </p:spPr>
      </p:pic>
      <p:pic>
        <p:nvPicPr>
          <p:cNvPr id="18" name="Picture 11" descr="DSCN589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8806" y="1123814"/>
            <a:ext cx="2035194" cy="136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 descr="1006091_05-A4-at-144-dp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2073" y="4300370"/>
            <a:ext cx="2034727" cy="2030580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4460649" y="5843885"/>
            <a:ext cx="811817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endParaRPr lang="en-US" sz="1200" b="1" dirty="0" smtClean="0">
              <a:latin typeface="Calibri"/>
              <a:cs typeface="Calibri"/>
            </a:endParaRPr>
          </a:p>
          <a:p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37300" y="4815522"/>
            <a:ext cx="304801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endParaRPr lang="en-US" sz="1200" b="1" dirty="0" smtClean="0">
              <a:latin typeface="Calibri"/>
              <a:cs typeface="Calibri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3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9038" y="58267"/>
            <a:ext cx="7497762" cy="706437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Démonstration</a:t>
            </a:r>
            <a:r>
              <a:rPr lang="en-US" sz="2000" dirty="0" smtClean="0"/>
              <a:t> </a:t>
            </a:r>
            <a:r>
              <a:rPr lang="en-US" sz="2000" dirty="0" err="1" smtClean="0"/>
              <a:t>expérimentale</a:t>
            </a:r>
            <a:r>
              <a:rPr lang="en-US" sz="2000" dirty="0" smtClean="0"/>
              <a:t> de </a:t>
            </a:r>
            <a:r>
              <a:rPr lang="en-US" sz="2000" dirty="0" err="1" smtClean="0"/>
              <a:t>l’accélération</a:t>
            </a:r>
            <a:r>
              <a:rPr lang="en-US" sz="2000" dirty="0" smtClean="0"/>
              <a:t> à </a:t>
            </a:r>
            <a:r>
              <a:rPr lang="en-US" sz="2000" dirty="0" err="1" smtClean="0"/>
              <a:t>deux</a:t>
            </a:r>
            <a:r>
              <a:rPr lang="en-US" sz="2000" dirty="0" smtClean="0"/>
              <a:t> </a:t>
            </a:r>
            <a:r>
              <a:rPr lang="en-US" sz="2000" dirty="0" err="1" smtClean="0"/>
              <a:t>faisceaux</a:t>
            </a:r>
            <a:endParaRPr lang="en-US" sz="2000" dirty="0"/>
          </a:p>
        </p:txBody>
      </p:sp>
      <p:pic>
        <p:nvPicPr>
          <p:cNvPr id="2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777" y="908720"/>
            <a:ext cx="3108143" cy="273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PowerVsGradient3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999512"/>
            <a:ext cx="4355976" cy="2717520"/>
          </a:xfrm>
          <a:prstGeom prst="rect">
            <a:avLst/>
          </a:prstGeom>
        </p:spPr>
      </p:pic>
      <p:pic>
        <p:nvPicPr>
          <p:cNvPr id="13" name="Picture 12" descr="7_2_6tbts_photo_p2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2338" y="3645315"/>
            <a:ext cx="4000961" cy="26640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0656" y="4832452"/>
            <a:ext cx="3546144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Cohérence</a:t>
            </a:r>
            <a:r>
              <a:rPr lang="en-US" sz="1600" dirty="0" smtClean="0">
                <a:latin typeface="+mn-lt"/>
              </a:rPr>
              <a:t> entre</a:t>
            </a:r>
          </a:p>
          <a:p>
            <a:pPr>
              <a:buFont typeface="Arial"/>
              <a:buChar char="•"/>
            </a:pPr>
            <a:r>
              <a:rPr lang="en-US" sz="1400" dirty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puissance RF </a:t>
            </a:r>
            <a:r>
              <a:rPr lang="en-US" sz="1400" dirty="0" err="1" smtClean="0">
                <a:latin typeface="+mn-lt"/>
              </a:rPr>
              <a:t>transférée</a:t>
            </a:r>
            <a:endParaRPr lang="en-US" sz="1400" dirty="0" smtClean="0">
              <a:latin typeface="+mn-lt"/>
            </a:endParaRPr>
          </a:p>
          <a:p>
            <a:pPr>
              <a:buFont typeface="Arial"/>
              <a:buChar char="•"/>
            </a:pPr>
            <a:r>
              <a:rPr lang="en-US" sz="1400" dirty="0" smtClean="0">
                <a:latin typeface="+mn-lt"/>
              </a:rPr>
              <a:t> courant du </a:t>
            </a:r>
            <a:r>
              <a:rPr lang="en-US" sz="1400" dirty="0" err="1" smtClean="0">
                <a:latin typeface="+mn-lt"/>
              </a:rPr>
              <a:t>faisceau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d’entraînement</a:t>
            </a:r>
            <a:endParaRPr lang="en-US" sz="1400" dirty="0" smtClean="0">
              <a:latin typeface="+mn-lt"/>
            </a:endParaRPr>
          </a:p>
          <a:p>
            <a:pPr>
              <a:buFont typeface="Arial"/>
              <a:buChar char="•"/>
            </a:pP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accélération</a:t>
            </a:r>
            <a:r>
              <a:rPr lang="en-US" sz="1400" dirty="0" smtClean="0">
                <a:latin typeface="+mn-lt"/>
              </a:rPr>
              <a:t> du </a:t>
            </a:r>
            <a:r>
              <a:rPr lang="en-US" sz="1400" dirty="0" err="1" smtClean="0">
                <a:latin typeface="+mn-lt"/>
              </a:rPr>
              <a:t>faisceau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témoin</a:t>
            </a:r>
            <a:endParaRPr lang="en-US" sz="14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0656" y="4293096"/>
            <a:ext cx="3546144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Gradient maximum 145 MV/m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18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870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038" y="188913"/>
            <a:ext cx="6911975" cy="431775"/>
          </a:xfrm>
        </p:spPr>
        <p:txBody>
          <a:bodyPr>
            <a:noAutofit/>
          </a:bodyPr>
          <a:lstStyle/>
          <a:p>
            <a:r>
              <a:rPr lang="fr-CH" sz="2000" dirty="0" smtClean="0"/>
              <a:t>Alignement des </a:t>
            </a:r>
            <a:r>
              <a:rPr lang="fr-CH" sz="2000" dirty="0" err="1" smtClean="0"/>
              <a:t>linacs</a:t>
            </a:r>
            <a:r>
              <a:rPr lang="fr-CH" sz="2000" dirty="0" smtClean="0"/>
              <a:t> principaux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021" y="1042383"/>
            <a:ext cx="8345481" cy="239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 flipV="1">
            <a:off x="6153150" y="3099794"/>
            <a:ext cx="1767797" cy="406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477286" y="3099794"/>
            <a:ext cx="2631414" cy="748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477286" y="3099794"/>
            <a:ext cx="802618" cy="748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2387602" y="3099790"/>
            <a:ext cx="1089684" cy="74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Down Arrow 31"/>
          <p:cNvSpPr/>
          <p:nvPr/>
        </p:nvSpPr>
        <p:spPr>
          <a:xfrm>
            <a:off x="6019347" y="4178828"/>
            <a:ext cx="267606" cy="43781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3" name="Bent-Up Arrow 32"/>
          <p:cNvSpPr/>
          <p:nvPr/>
        </p:nvSpPr>
        <p:spPr>
          <a:xfrm flipH="1">
            <a:off x="3289491" y="4454080"/>
            <a:ext cx="1549209" cy="519648"/>
          </a:xfrm>
          <a:prstGeom prst="bentUpArrow">
            <a:avLst>
              <a:gd name="adj1" fmla="val 27832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24" name="Straight Arrow Connector 23"/>
          <p:cNvCxnSpPr/>
          <p:nvPr/>
        </p:nvCxnSpPr>
        <p:spPr>
          <a:xfrm rot="16200000" flipH="1">
            <a:off x="7607167" y="2290705"/>
            <a:ext cx="729160" cy="10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76" descr="2008-12-04 - TT1 3.0 - 0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991" y="4653136"/>
            <a:ext cx="23042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182956" y="5589240"/>
            <a:ext cx="2829204" cy="738664"/>
          </a:xfrm>
          <a:prstGeom prst="rect">
            <a:avLst/>
          </a:prstGeom>
          <a:solidFill>
            <a:srgbClr val="F2F2F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latin typeface="+mn-lt"/>
              </a:rPr>
              <a:t>Test of prototype shows</a:t>
            </a:r>
          </a:p>
          <a:p>
            <a:pPr>
              <a:buFont typeface="Arial" charset="0"/>
              <a:buChar char="•"/>
            </a:pPr>
            <a:r>
              <a:rPr lang="en-US" sz="1400" dirty="0">
                <a:latin typeface="+mn-lt"/>
              </a:rPr>
              <a:t> vertical RMS error of 11</a:t>
            </a:r>
            <a:r>
              <a:rPr lang="el-GR" sz="1400" dirty="0">
                <a:latin typeface="+mn-lt"/>
              </a:rPr>
              <a:t>μ</a:t>
            </a:r>
            <a:r>
              <a:rPr lang="en-US" sz="1400" dirty="0">
                <a:latin typeface="+mn-lt"/>
              </a:rPr>
              <a:t>m</a:t>
            </a:r>
          </a:p>
          <a:p>
            <a:pPr>
              <a:buFont typeface="Arial" charset="0"/>
              <a:buChar char="•"/>
            </a:pPr>
            <a:r>
              <a:rPr lang="en-US" sz="1400" dirty="0">
                <a:latin typeface="+mn-lt"/>
              </a:rPr>
              <a:t> i.e. accuracy is approx. 13.5</a:t>
            </a:r>
            <a:r>
              <a:rPr lang="el-GR" sz="1400" dirty="0">
                <a:latin typeface="+mn-lt"/>
              </a:rPr>
              <a:t>μ</a:t>
            </a:r>
            <a:r>
              <a:rPr lang="en-US" sz="1400" dirty="0">
                <a:latin typeface="+mn-lt"/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65699" y="4705399"/>
            <a:ext cx="2400300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2) Beam-based alignment</a:t>
            </a:r>
            <a:endParaRPr lang="en-US" sz="14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40600" y="1145928"/>
            <a:ext cx="1612901" cy="7386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+mn-lt"/>
              </a:rPr>
              <a:t>Stabilise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quadrupole</a:t>
            </a:r>
            <a:endParaRPr lang="en-US" sz="1400" dirty="0" smtClean="0">
              <a:latin typeface="+mn-lt"/>
            </a:endParaRPr>
          </a:p>
          <a:p>
            <a:r>
              <a:rPr lang="en-US" sz="1400" dirty="0" smtClean="0">
                <a:latin typeface="+mn-lt"/>
              </a:rPr>
              <a:t>O(1nm) @ 1Hz</a:t>
            </a:r>
            <a:endParaRPr lang="en-US" sz="1400" dirty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65699" y="3518884"/>
            <a:ext cx="3399744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400" dirty="0" smtClean="0">
                <a:latin typeface="+mn-lt"/>
              </a:rPr>
              <a:t>1) Pre-align </a:t>
            </a:r>
            <a:r>
              <a:rPr lang="en-US" sz="1400" dirty="0" err="1" smtClean="0">
                <a:latin typeface="+mn-lt"/>
              </a:rPr>
              <a:t>BPMs+quads</a:t>
            </a:r>
            <a:endParaRPr lang="en-US" sz="1400" dirty="0" smtClean="0">
              <a:latin typeface="+mn-lt"/>
            </a:endParaRPr>
          </a:p>
          <a:p>
            <a:pPr marL="342900" indent="-342900"/>
            <a:r>
              <a:rPr lang="en-US" sz="1400" dirty="0" smtClean="0">
                <a:latin typeface="+mn-lt"/>
              </a:rPr>
              <a:t>accuracy O(10μm) over about 200m</a:t>
            </a:r>
            <a:endParaRPr lang="en-US" sz="1400" dirty="0"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66671" y="3848052"/>
            <a:ext cx="262123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3) Use wake-field monitors accuracy O(3.5μm)</a:t>
            </a:r>
            <a:endParaRPr lang="en-US" sz="14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6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804" y="116632"/>
            <a:ext cx="6917580" cy="706437"/>
          </a:xfrm>
        </p:spPr>
        <p:txBody>
          <a:bodyPr/>
          <a:lstStyle/>
          <a:p>
            <a:r>
              <a:rPr lang="en-GB" sz="2000" dirty="0" err="1" smtClean="0"/>
              <a:t>Stratégie</a:t>
            </a:r>
            <a:r>
              <a:rPr lang="en-GB" sz="2000" dirty="0" smtClean="0"/>
              <a:t> </a:t>
            </a:r>
            <a:r>
              <a:rPr lang="en-GB" sz="2000" dirty="0" err="1" smtClean="0"/>
              <a:t>Européenne</a:t>
            </a:r>
            <a:r>
              <a:rPr lang="en-GB" sz="2000" dirty="0" smtClean="0"/>
              <a:t> 2013 </a:t>
            </a:r>
            <a:r>
              <a:rPr lang="en-GB" sz="2000" dirty="0" err="1" smtClean="0"/>
              <a:t>en</a:t>
            </a:r>
            <a:r>
              <a:rPr lang="en-GB" sz="2000" dirty="0" smtClean="0"/>
              <a:t> Physique des </a:t>
            </a:r>
            <a:r>
              <a:rPr lang="en-GB" sz="2000" dirty="0" err="1" smtClean="0"/>
              <a:t>Particules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1800" dirty="0" err="1" smtClean="0"/>
              <a:t>Activités</a:t>
            </a:r>
            <a:r>
              <a:rPr lang="en-GB" sz="1800" dirty="0" smtClean="0"/>
              <a:t> </a:t>
            </a:r>
            <a:r>
              <a:rPr lang="en-GB" sz="1800" dirty="0" err="1" smtClean="0"/>
              <a:t>prioritaires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10101"/>
            <a:ext cx="8229600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err="1" smtClean="0">
                <a:solidFill>
                  <a:srgbClr val="0066CC"/>
                </a:solidFill>
              </a:rPr>
              <a:t>Etudier</a:t>
            </a:r>
            <a:r>
              <a:rPr lang="en-GB" sz="1800" dirty="0" smtClean="0">
                <a:solidFill>
                  <a:srgbClr val="0066CC"/>
                </a:solidFill>
              </a:rPr>
              <a:t> le </a:t>
            </a:r>
            <a:r>
              <a:rPr lang="en-GB" sz="1800" b="1" dirty="0" smtClean="0">
                <a:solidFill>
                  <a:srgbClr val="0066CC"/>
                </a:solidFill>
              </a:rPr>
              <a:t>Higgs </a:t>
            </a:r>
            <a:r>
              <a:rPr lang="en-GB" sz="1800" dirty="0" smtClean="0">
                <a:solidFill>
                  <a:srgbClr val="0066CC"/>
                </a:solidFill>
              </a:rPr>
              <a:t>avec la plus haute </a:t>
            </a:r>
            <a:r>
              <a:rPr lang="en-GB" sz="1800" dirty="0" err="1" smtClean="0">
                <a:solidFill>
                  <a:srgbClr val="0066CC"/>
                </a:solidFill>
              </a:rPr>
              <a:t>précision</a:t>
            </a:r>
            <a:r>
              <a:rPr lang="en-GB" sz="1800" dirty="0" smtClean="0">
                <a:solidFill>
                  <a:srgbClr val="0066CC"/>
                </a:solidFill>
              </a:rPr>
              <a:t> possible et </a:t>
            </a:r>
            <a:r>
              <a:rPr lang="en-GB" sz="1800" dirty="0" err="1" smtClean="0">
                <a:solidFill>
                  <a:srgbClr val="0066CC"/>
                </a:solidFill>
              </a:rPr>
              <a:t>rechercher</a:t>
            </a:r>
            <a:r>
              <a:rPr lang="en-GB" sz="1800" dirty="0" smtClean="0">
                <a:solidFill>
                  <a:srgbClr val="0066CC"/>
                </a:solidFill>
              </a:rPr>
              <a:t> la </a:t>
            </a:r>
            <a:r>
              <a:rPr lang="en-GB" sz="1800" b="1" dirty="0" smtClean="0">
                <a:solidFill>
                  <a:srgbClr val="0066CC"/>
                </a:solidFill>
              </a:rPr>
              <a:t>nouvelle physique à la </a:t>
            </a:r>
            <a:r>
              <a:rPr lang="en-GB" sz="1800" b="1" dirty="0" err="1" smtClean="0">
                <a:solidFill>
                  <a:srgbClr val="0066CC"/>
                </a:solidFill>
              </a:rPr>
              <a:t>frontière</a:t>
            </a:r>
            <a:r>
              <a:rPr lang="en-GB" sz="1800" b="1" dirty="0" smtClean="0">
                <a:solidFill>
                  <a:srgbClr val="0066CC"/>
                </a:solidFill>
              </a:rPr>
              <a:t> des </a:t>
            </a:r>
            <a:r>
              <a:rPr lang="en-GB" sz="1800" b="1" dirty="0" err="1" smtClean="0">
                <a:solidFill>
                  <a:srgbClr val="0066CC"/>
                </a:solidFill>
              </a:rPr>
              <a:t>hautes</a:t>
            </a:r>
            <a:r>
              <a:rPr lang="en-GB" sz="1800" b="1" dirty="0" smtClean="0">
                <a:solidFill>
                  <a:srgbClr val="0066CC"/>
                </a:solidFill>
              </a:rPr>
              <a:t> </a:t>
            </a:r>
            <a:r>
              <a:rPr lang="en-GB" sz="1800" b="1" dirty="0" err="1" smtClean="0">
                <a:solidFill>
                  <a:srgbClr val="0066CC"/>
                </a:solidFill>
              </a:rPr>
              <a:t>énergies</a:t>
            </a:r>
            <a:endParaRPr lang="en-GB" sz="1800" b="1" dirty="0" smtClean="0">
              <a:solidFill>
                <a:srgbClr val="0066CC"/>
              </a:solidFill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/>
              <a:t>La première des priorités pour l’Europe doit être la pleine exploitation </a:t>
            </a:r>
            <a:r>
              <a:rPr lang="fr-FR" sz="1600" dirty="0" smtClean="0"/>
              <a:t>du potentiel </a:t>
            </a:r>
            <a:r>
              <a:rPr lang="fr-FR" sz="1600" dirty="0"/>
              <a:t>du LHC, y compris sa transformation en machine de haute luminosité et la mise à </a:t>
            </a:r>
            <a:r>
              <a:rPr lang="fr-FR" sz="1600" dirty="0" smtClean="0"/>
              <a:t>niveau des </a:t>
            </a:r>
            <a:r>
              <a:rPr lang="fr-FR" sz="1600" dirty="0"/>
              <a:t>détecteurs, dans la perspective d’accumuler d’ici à l’horizon 2030 dix fois plus de données </a:t>
            </a:r>
            <a:r>
              <a:rPr lang="fr-FR" sz="1600" dirty="0" smtClean="0"/>
              <a:t>que lors </a:t>
            </a:r>
            <a:r>
              <a:rPr lang="fr-FR" sz="1600" dirty="0"/>
              <a:t>de la conception </a:t>
            </a:r>
            <a:r>
              <a:rPr lang="fr-FR" sz="1600" dirty="0" smtClean="0"/>
              <a:t>initiale</a:t>
            </a:r>
            <a:endParaRPr lang="fr-FR" sz="1600" dirty="0"/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endParaRPr lang="en-GB" sz="1600" dirty="0" smtClean="0">
              <a:solidFill>
                <a:srgbClr val="0C377B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rgbClr val="0066CC"/>
                </a:solidFill>
              </a:rPr>
              <a:t>Proposer un </a:t>
            </a:r>
            <a:r>
              <a:rPr lang="en-GB" sz="1800" dirty="0" err="1" smtClean="0">
                <a:solidFill>
                  <a:srgbClr val="0066CC"/>
                </a:solidFill>
              </a:rPr>
              <a:t>projet</a:t>
            </a:r>
            <a:r>
              <a:rPr lang="en-GB" sz="1800" dirty="0" smtClean="0">
                <a:solidFill>
                  <a:srgbClr val="0066CC"/>
                </a:solidFill>
              </a:rPr>
              <a:t> </a:t>
            </a:r>
            <a:r>
              <a:rPr lang="en-GB" sz="1800" dirty="0" err="1" smtClean="0">
                <a:solidFill>
                  <a:srgbClr val="0066CC"/>
                </a:solidFill>
              </a:rPr>
              <a:t>ambitieux</a:t>
            </a:r>
            <a:r>
              <a:rPr lang="en-GB" sz="1800" dirty="0" smtClean="0">
                <a:solidFill>
                  <a:srgbClr val="0066CC"/>
                </a:solidFill>
              </a:rPr>
              <a:t> </a:t>
            </a:r>
            <a:r>
              <a:rPr lang="en-GB" sz="1800" b="1" dirty="0" err="1" smtClean="0">
                <a:solidFill>
                  <a:srgbClr val="0066CC"/>
                </a:solidFill>
              </a:rPr>
              <a:t>d’accélérateur</a:t>
            </a:r>
            <a:r>
              <a:rPr lang="en-GB" sz="1800" b="1" dirty="0" smtClean="0">
                <a:solidFill>
                  <a:srgbClr val="0066CC"/>
                </a:solidFill>
              </a:rPr>
              <a:t> post-LHC au CERN</a:t>
            </a:r>
            <a:r>
              <a:rPr lang="en-GB" sz="1800" dirty="0" smtClean="0">
                <a:solidFill>
                  <a:srgbClr val="0066CC"/>
                </a:solidFill>
              </a:rPr>
              <a:t> </a:t>
            </a:r>
            <a:r>
              <a:rPr lang="en-GB" sz="1800" dirty="0" err="1" smtClean="0">
                <a:solidFill>
                  <a:srgbClr val="0066CC"/>
                </a:solidFill>
              </a:rPr>
              <a:t>d’ici</a:t>
            </a:r>
            <a:r>
              <a:rPr lang="en-GB" sz="1800" dirty="0" smtClean="0">
                <a:solidFill>
                  <a:srgbClr val="0066CC"/>
                </a:solidFill>
              </a:rPr>
              <a:t> la </a:t>
            </a:r>
            <a:r>
              <a:rPr lang="en-GB" sz="1800" dirty="0" err="1" smtClean="0">
                <a:solidFill>
                  <a:srgbClr val="0066CC"/>
                </a:solidFill>
              </a:rPr>
              <a:t>prochaine</a:t>
            </a:r>
            <a:r>
              <a:rPr lang="en-GB" sz="1800" dirty="0" smtClean="0">
                <a:solidFill>
                  <a:srgbClr val="0066CC"/>
                </a:solidFill>
              </a:rPr>
              <a:t> </a:t>
            </a:r>
            <a:r>
              <a:rPr lang="en-GB" sz="1800" dirty="0" err="1" smtClean="0">
                <a:solidFill>
                  <a:srgbClr val="0066CC"/>
                </a:solidFill>
              </a:rPr>
              <a:t>mise</a:t>
            </a:r>
            <a:r>
              <a:rPr lang="en-GB" sz="1800" dirty="0">
                <a:solidFill>
                  <a:srgbClr val="0066CC"/>
                </a:solidFill>
              </a:rPr>
              <a:t> </a:t>
            </a:r>
            <a:r>
              <a:rPr lang="en-GB" sz="1800" dirty="0" smtClean="0">
                <a:solidFill>
                  <a:srgbClr val="0066CC"/>
                </a:solidFill>
              </a:rPr>
              <a:t>à jour de la </a:t>
            </a:r>
            <a:r>
              <a:rPr lang="en-GB" sz="1800" dirty="0" err="1">
                <a:solidFill>
                  <a:srgbClr val="0066CC"/>
                </a:solidFill>
              </a:rPr>
              <a:t>S</a:t>
            </a:r>
            <a:r>
              <a:rPr lang="en-GB" sz="1800" dirty="0" err="1" smtClean="0">
                <a:solidFill>
                  <a:srgbClr val="0066CC"/>
                </a:solidFill>
              </a:rPr>
              <a:t>tratégie</a:t>
            </a:r>
            <a:r>
              <a:rPr lang="en-GB" sz="1800" dirty="0" smtClean="0">
                <a:solidFill>
                  <a:srgbClr val="0066CC"/>
                </a:solidFill>
              </a:rPr>
              <a:t> </a:t>
            </a:r>
            <a:r>
              <a:rPr lang="en-GB" sz="1800" dirty="0" err="1">
                <a:solidFill>
                  <a:srgbClr val="0066CC"/>
                </a:solidFill>
              </a:rPr>
              <a:t>E</a:t>
            </a:r>
            <a:r>
              <a:rPr lang="en-GB" sz="1800" dirty="0" err="1" smtClean="0">
                <a:solidFill>
                  <a:srgbClr val="0066CC"/>
                </a:solidFill>
              </a:rPr>
              <a:t>uropéenne</a:t>
            </a:r>
            <a:endParaRPr lang="en-GB" sz="1800" dirty="0" smtClean="0">
              <a:solidFill>
                <a:srgbClr val="0066CC"/>
              </a:solidFill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/>
              <a:t>Le CERN </a:t>
            </a:r>
            <a:r>
              <a:rPr lang="fr-FR" sz="1600" dirty="0" smtClean="0"/>
              <a:t>devra entreprendre </a:t>
            </a:r>
            <a:r>
              <a:rPr lang="fr-FR" sz="1600" dirty="0"/>
              <a:t>des études techniques pour des projets d’accélérateurs dans une </a:t>
            </a:r>
            <a:r>
              <a:rPr lang="fr-FR" sz="1600" dirty="0" smtClean="0"/>
              <a:t>perspective mondiale</a:t>
            </a:r>
            <a:r>
              <a:rPr lang="fr-FR" sz="1600" dirty="0"/>
              <a:t>, en mettant particulièrement l’accent sur des collisionneurs proton-proton et </a:t>
            </a:r>
            <a:r>
              <a:rPr lang="fr-FR" sz="1600" dirty="0" smtClean="0"/>
              <a:t>électron-positon à </a:t>
            </a:r>
            <a:r>
              <a:rPr lang="fr-FR" sz="1600" dirty="0"/>
              <a:t>la frontière des hautes énergies. Ces études techniques devront s’accompagner </a:t>
            </a:r>
            <a:r>
              <a:rPr lang="fr-FR" sz="1600" dirty="0" smtClean="0"/>
              <a:t>d’un programme </a:t>
            </a:r>
            <a:r>
              <a:rPr lang="fr-FR" sz="1600" dirty="0"/>
              <a:t>vigoureux de R&amp;D sur les accélérateurs – comportant un volet consacré aux aimants </a:t>
            </a:r>
            <a:r>
              <a:rPr lang="fr-FR" sz="1600" dirty="0" smtClean="0"/>
              <a:t>à champ </a:t>
            </a:r>
            <a:r>
              <a:rPr lang="fr-FR" sz="1600" dirty="0"/>
              <a:t>élevé et aux structures accélératrices à gradient élevé – mené en collaboration avec </a:t>
            </a:r>
            <a:r>
              <a:rPr lang="fr-FR" sz="1600" dirty="0" smtClean="0"/>
              <a:t>des instituts </a:t>
            </a:r>
            <a:r>
              <a:rPr lang="fr-FR" sz="1600" dirty="0"/>
              <a:t>nationaux, des laboratoires et des universités du monde </a:t>
            </a:r>
            <a:r>
              <a:rPr lang="fr-FR" sz="1600" dirty="0" smtClean="0"/>
              <a:t>entier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endParaRPr lang="en-GB" u="sng" dirty="0" smtClean="0">
              <a:solidFill>
                <a:srgbClr val="3366CC"/>
              </a:solidFill>
              <a:ea typeface="+mn-ea"/>
              <a:cs typeface="+mn-cs"/>
            </a:endParaRPr>
          </a:p>
          <a:p>
            <a:pPr marL="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u="sng" dirty="0">
                <a:solidFill>
                  <a:srgbClr val="3366CC"/>
                </a:solidFill>
                <a:hlinkClick r:id="rId2"/>
              </a:rPr>
              <a:t>http://</a:t>
            </a:r>
            <a:r>
              <a:rPr lang="en-GB" sz="1800" u="sng" dirty="0" smtClean="0">
                <a:solidFill>
                  <a:srgbClr val="3366CC"/>
                </a:solidFill>
                <a:hlinkClick r:id="rId2"/>
              </a:rPr>
              <a:t>cds.cern.ch/record/1567258/files/esc-f-106.pdf</a:t>
            </a:r>
            <a:endParaRPr lang="fr-FR" sz="18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038" y="188913"/>
            <a:ext cx="6911975" cy="503783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Stabilisation</a:t>
            </a:r>
            <a:r>
              <a:rPr lang="en-US" sz="2000" dirty="0" smtClean="0"/>
              <a:t> active des </a:t>
            </a:r>
            <a:r>
              <a:rPr lang="en-US" sz="2000" dirty="0" err="1" smtClean="0"/>
              <a:t>quadripôles</a:t>
            </a:r>
            <a:endParaRPr lang="en-US" sz="2000" dirty="0"/>
          </a:p>
        </p:txBody>
      </p:sp>
      <p:pic>
        <p:nvPicPr>
          <p:cNvPr id="22" name="Content Placeholder 3" descr="DSC_0049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58654" y="1835149"/>
            <a:ext cx="1476375" cy="1744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445672" y="1002056"/>
            <a:ext cx="2939804" cy="738664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T</a:t>
            </a:r>
            <a:r>
              <a:rPr lang="en-US" sz="1400" dirty="0" smtClean="0">
                <a:latin typeface="+mn-lt"/>
              </a:rPr>
              <a:t>ypical </a:t>
            </a:r>
            <a:r>
              <a:rPr lang="en-US" sz="1400" dirty="0" err="1" smtClean="0">
                <a:latin typeface="+mn-lt"/>
              </a:rPr>
              <a:t>quadrupole</a:t>
            </a:r>
            <a:r>
              <a:rPr lang="en-US" sz="1400" dirty="0" smtClean="0">
                <a:latin typeface="+mn-lt"/>
              </a:rPr>
              <a:t> jitter tolerance O(1nm) in main </a:t>
            </a:r>
            <a:r>
              <a:rPr lang="en-US" sz="1400" dirty="0" err="1" smtClean="0">
                <a:latin typeface="+mn-lt"/>
              </a:rPr>
              <a:t>linac</a:t>
            </a:r>
            <a:r>
              <a:rPr lang="en-US" sz="1400" dirty="0" smtClean="0">
                <a:latin typeface="+mn-lt"/>
              </a:rPr>
              <a:t> and O(0.1nm) in final doublet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49135" y="3697287"/>
            <a:ext cx="2946730" cy="30777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+mn-lt"/>
                <a:cs typeface="Times New Roman" pitchFamily="18" charset="0"/>
              </a:rPr>
              <a:t>Final Focus QD0 Prototype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9860" y="1835335"/>
            <a:ext cx="1293290" cy="174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 descr="preisolator2_Gadd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4055010"/>
            <a:ext cx="4248472" cy="225431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358" y="1124744"/>
            <a:ext cx="5590146" cy="265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14285" r="56418"/>
          <a:stretch>
            <a:fillRect/>
          </a:stretch>
        </p:blipFill>
        <p:spPr bwMode="auto">
          <a:xfrm>
            <a:off x="891804" y="4147417"/>
            <a:ext cx="2047540" cy="2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8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Implantation et </a:t>
            </a:r>
            <a:r>
              <a:rPr lang="en-GB" sz="2000" dirty="0" err="1" smtClean="0"/>
              <a:t>étagement</a:t>
            </a:r>
            <a:r>
              <a:rPr lang="en-GB" sz="2000" dirty="0" smtClean="0"/>
              <a:t> </a:t>
            </a:r>
            <a:r>
              <a:rPr lang="en-GB" sz="2000" dirty="0" err="1" smtClean="0"/>
              <a:t>possibles</a:t>
            </a:r>
            <a:r>
              <a:rPr lang="en-GB" sz="2000" dirty="0" smtClean="0"/>
              <a:t> de CLIC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282" y="1340768"/>
            <a:ext cx="7383436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0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Collaboration </a:t>
            </a:r>
            <a:r>
              <a:rPr lang="en-GB" sz="2000" dirty="0" err="1" smtClean="0"/>
              <a:t>internationale</a:t>
            </a:r>
            <a:r>
              <a:rPr lang="en-GB" sz="2000" dirty="0" smtClean="0"/>
              <a:t> CLIC</a:t>
            </a:r>
            <a:br>
              <a:rPr lang="en-GB" sz="2000" dirty="0" smtClean="0"/>
            </a:br>
            <a:r>
              <a:rPr lang="en-GB" sz="1800" dirty="0" smtClean="0"/>
              <a:t>&gt; 50 </a:t>
            </a:r>
            <a:r>
              <a:rPr lang="en-GB" sz="1800" dirty="0" err="1" smtClean="0"/>
              <a:t>instituts</a:t>
            </a:r>
            <a:r>
              <a:rPr lang="en-GB" sz="1800" dirty="0" smtClean="0"/>
              <a:t> </a:t>
            </a:r>
            <a:r>
              <a:rPr lang="en-GB" sz="1800" dirty="0" err="1" smtClean="0"/>
              <a:t>dans</a:t>
            </a:r>
            <a:r>
              <a:rPr lang="en-GB" sz="1800" dirty="0" smtClean="0"/>
              <a:t> le monde</a:t>
            </a:r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80728"/>
            <a:ext cx="8964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9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 smtClean="0"/>
              <a:t>Vers</a:t>
            </a:r>
            <a:r>
              <a:rPr lang="en-GB" sz="2000" dirty="0" smtClean="0"/>
              <a:t> la </a:t>
            </a:r>
            <a:r>
              <a:rPr lang="en-GB" sz="2000" dirty="0" err="1" smtClean="0"/>
              <a:t>réalisation</a:t>
            </a:r>
            <a:r>
              <a:rPr lang="en-GB" sz="2000" dirty="0" smtClean="0"/>
              <a:t> de CLIC</a:t>
            </a:r>
            <a:br>
              <a:rPr lang="en-GB" sz="2000" dirty="0" smtClean="0"/>
            </a:br>
            <a:r>
              <a:rPr lang="en-GB" sz="1800" dirty="0" smtClean="0"/>
              <a:t>Planning </a:t>
            </a:r>
            <a:r>
              <a:rPr lang="en-GB" sz="1800" dirty="0" err="1" smtClean="0"/>
              <a:t>envisagé</a:t>
            </a:r>
            <a:endParaRPr lang="en-GB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652" y="2962928"/>
            <a:ext cx="2752653" cy="17153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Line 36"/>
          <p:cNvSpPr>
            <a:spLocks noChangeShapeType="1"/>
          </p:cNvSpPr>
          <p:nvPr/>
        </p:nvSpPr>
        <p:spPr bwMode="auto">
          <a:xfrm flipH="1" flipV="1">
            <a:off x="8922359" y="4690746"/>
            <a:ext cx="10803" cy="1793523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Text" lastClr="000000"/>
              </a:solidFill>
              <a:latin typeface="Calibri"/>
              <a:ea typeface="ＭＳ Ｐゴシック" pitchFamily="-97" charset="-128"/>
              <a:cs typeface="Times New Roman"/>
            </a:endParaRPr>
          </a:p>
        </p:txBody>
      </p:sp>
      <p:sp>
        <p:nvSpPr>
          <p:cNvPr id="11" name="Line 33"/>
          <p:cNvSpPr>
            <a:spLocks noChangeShapeType="1"/>
          </p:cNvSpPr>
          <p:nvPr/>
        </p:nvSpPr>
        <p:spPr bwMode="auto">
          <a:xfrm flipH="1" flipV="1">
            <a:off x="3037417" y="1069087"/>
            <a:ext cx="1" cy="1866898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Text" lastClr="000000"/>
              </a:solidFill>
              <a:latin typeface="Calibri"/>
              <a:ea typeface="ＭＳ Ｐゴシック" pitchFamily="-97" charset="-128"/>
              <a:cs typeface="Times New Roman"/>
            </a:endParaRPr>
          </a:p>
        </p:txBody>
      </p:sp>
      <p:sp>
        <p:nvSpPr>
          <p:cNvPr id="12" name="Line 33"/>
          <p:cNvSpPr>
            <a:spLocks noChangeShapeType="1"/>
          </p:cNvSpPr>
          <p:nvPr/>
        </p:nvSpPr>
        <p:spPr bwMode="auto">
          <a:xfrm flipV="1">
            <a:off x="270933" y="1030989"/>
            <a:ext cx="3" cy="1879598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Text" lastClr="000000"/>
              </a:solidFill>
              <a:latin typeface="Calibri"/>
              <a:ea typeface="ＭＳ Ｐゴシック" pitchFamily="-97" charset="-128"/>
              <a:cs typeface="Times New Roman"/>
            </a:endParaRPr>
          </a:p>
        </p:txBody>
      </p:sp>
      <p:sp>
        <p:nvSpPr>
          <p:cNvPr id="13" name="Rektangel 20"/>
          <p:cNvSpPr>
            <a:spLocks noChangeArrowheads="1"/>
          </p:cNvSpPr>
          <p:nvPr/>
        </p:nvSpPr>
        <p:spPr bwMode="auto">
          <a:xfrm>
            <a:off x="276227" y="984431"/>
            <a:ext cx="2619373" cy="214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2013-18</a:t>
            </a:r>
            <a:r>
              <a:rPr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 </a:t>
            </a: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Development Phase</a:t>
            </a:r>
          </a:p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Develop a Project Plan for a staged implementation in agreement with LHC findings; further technical developments with industry, performance studies for accelerator parts and systems, as well as for detectors. </a:t>
            </a:r>
            <a:endParaRPr sz="1400" noProof="1">
              <a:solidFill>
                <a:srgbClr val="080808"/>
              </a:solidFill>
              <a:latin typeface="Calibri"/>
              <a:cs typeface="Times New Roman"/>
            </a:endParaRPr>
          </a:p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endParaRPr sz="1400" noProof="1">
              <a:solidFill>
                <a:srgbClr val="080808"/>
              </a:solidFill>
              <a:latin typeface="Calibri"/>
              <a:cs typeface="Times New Roman"/>
            </a:endParaRPr>
          </a:p>
        </p:txBody>
      </p:sp>
      <p:sp>
        <p:nvSpPr>
          <p:cNvPr id="14" name="Line 36"/>
          <p:cNvSpPr>
            <a:spLocks noChangeShapeType="1"/>
          </p:cNvSpPr>
          <p:nvPr/>
        </p:nvSpPr>
        <p:spPr bwMode="auto">
          <a:xfrm flipH="1" flipV="1">
            <a:off x="2785538" y="4688586"/>
            <a:ext cx="5817" cy="1790701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Text" lastClr="000000"/>
              </a:solidFill>
              <a:latin typeface="Calibri"/>
              <a:ea typeface="ＭＳ Ｐゴシック" pitchFamily="-97" charset="-128"/>
              <a:cs typeface="Times New Roman"/>
            </a:endParaRPr>
          </a:p>
        </p:txBody>
      </p:sp>
      <p:sp>
        <p:nvSpPr>
          <p:cNvPr id="15" name="Rektangel 23"/>
          <p:cNvSpPr>
            <a:spLocks noChangeArrowheads="1"/>
          </p:cNvSpPr>
          <p:nvPr/>
        </p:nvSpPr>
        <p:spPr bwMode="auto">
          <a:xfrm>
            <a:off x="228600" y="4750857"/>
            <a:ext cx="2555351" cy="145886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r"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 2018-19 Decisions</a:t>
            </a:r>
            <a:endParaRPr sz="1600" b="1" noProof="1">
              <a:solidFill>
                <a:srgbClr val="080808"/>
              </a:solidFill>
              <a:latin typeface="Calibri"/>
              <a:cs typeface="Times New Roman"/>
            </a:endParaRPr>
          </a:p>
          <a:p>
            <a:pPr algn="r"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On the basis of LHC data</a:t>
            </a:r>
            <a:b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</a:b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and Project Plans (for CLIC and other potential projects as FCC), take decisions about next project(s) at the Energy Frontier.</a:t>
            </a:r>
            <a:endParaRPr sz="1400" noProof="1">
              <a:solidFill>
                <a:srgbClr val="080808"/>
              </a:solidFill>
              <a:latin typeface="Calibri"/>
              <a:cs typeface="Times New Roman"/>
            </a:endParaRPr>
          </a:p>
        </p:txBody>
      </p:sp>
      <p:sp>
        <p:nvSpPr>
          <p:cNvPr id="16" name="Rektangel 20"/>
          <p:cNvSpPr>
            <a:spLocks noChangeArrowheads="1"/>
          </p:cNvSpPr>
          <p:nvPr/>
        </p:nvSpPr>
        <p:spPr bwMode="auto">
          <a:xfrm>
            <a:off x="3059113" y="1020939"/>
            <a:ext cx="2854855" cy="188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80168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4-5 year Preparation Phase</a:t>
            </a:r>
          </a:p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Finalise implementation parameters, Drive Beam Facility and other </a:t>
            </a:r>
            <a:r>
              <a:rPr lang="en-US" sz="1400" noProof="1">
                <a:solidFill>
                  <a:srgbClr val="080808"/>
                </a:solidFill>
                <a:latin typeface="Calibri"/>
                <a:cs typeface="Times New Roman"/>
              </a:rPr>
              <a:t>s</a:t>
            </a: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ystem verifications, site authorisation and preparation for industrial procurement.  </a:t>
            </a:r>
          </a:p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Prepare detailed Technical Proposals for the detector-systems.  </a:t>
            </a:r>
          </a:p>
        </p:txBody>
      </p:sp>
      <p:sp>
        <p:nvSpPr>
          <p:cNvPr id="17" name="Line 36"/>
          <p:cNvSpPr>
            <a:spLocks noChangeShapeType="1"/>
          </p:cNvSpPr>
          <p:nvPr/>
        </p:nvSpPr>
        <p:spPr bwMode="auto">
          <a:xfrm flipH="1" flipV="1">
            <a:off x="5899195" y="4699874"/>
            <a:ext cx="0" cy="1752600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Text" lastClr="000000"/>
              </a:solidFill>
              <a:latin typeface="Calibri"/>
              <a:ea typeface="ＭＳ Ｐゴシック" pitchFamily="-97" charset="-128"/>
              <a:cs typeface="Times New Roman"/>
            </a:endParaRPr>
          </a:p>
        </p:txBody>
      </p:sp>
      <p:sp>
        <p:nvSpPr>
          <p:cNvPr id="18" name="Rektangel 23"/>
          <p:cNvSpPr>
            <a:spLocks noChangeArrowheads="1"/>
          </p:cNvSpPr>
          <p:nvPr/>
        </p:nvSpPr>
        <p:spPr bwMode="auto">
          <a:xfrm>
            <a:off x="3291633" y="4738338"/>
            <a:ext cx="25765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2024-25 Construction Start</a:t>
            </a:r>
            <a:b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</a:b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Ready for full construction</a:t>
            </a:r>
            <a:b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</a:b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 and main tunnel excavation. </a:t>
            </a:r>
            <a:endParaRPr sz="1400" noProof="1" smtClean="0">
              <a:solidFill>
                <a:srgbClr val="080808"/>
              </a:solidFill>
              <a:latin typeface="Calibri"/>
              <a:cs typeface="Times New Roman"/>
            </a:endParaRPr>
          </a:p>
        </p:txBody>
      </p:sp>
      <p:sp>
        <p:nvSpPr>
          <p:cNvPr id="19" name="Line 33"/>
          <p:cNvSpPr>
            <a:spLocks noChangeShapeType="1"/>
          </p:cNvSpPr>
          <p:nvPr/>
        </p:nvSpPr>
        <p:spPr bwMode="auto">
          <a:xfrm flipV="1">
            <a:off x="6134100" y="1060625"/>
            <a:ext cx="4231" cy="1866897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Text" lastClr="000000"/>
              </a:solidFill>
              <a:latin typeface="Calibri"/>
              <a:ea typeface="ＭＳ Ｐゴシック" pitchFamily="-97" charset="-128"/>
              <a:cs typeface="Times New Roman"/>
            </a:endParaRPr>
          </a:p>
        </p:txBody>
      </p:sp>
      <p:sp>
        <p:nvSpPr>
          <p:cNvPr id="20" name="Rektangel 20"/>
          <p:cNvSpPr>
            <a:spLocks noChangeArrowheads="1"/>
          </p:cNvSpPr>
          <p:nvPr/>
        </p:nvSpPr>
        <p:spPr bwMode="auto">
          <a:xfrm>
            <a:off x="6151028" y="980728"/>
            <a:ext cx="2523072" cy="15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Construction Phase </a:t>
            </a:r>
            <a:endParaRPr sz="1600" b="1" noProof="1">
              <a:solidFill>
                <a:srgbClr val="080808"/>
              </a:solidFill>
              <a:latin typeface="Calibri"/>
              <a:cs typeface="Times New Roman"/>
            </a:endParaRPr>
          </a:p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Stage 1 construction of CLIC, in parallel with detector construction.</a:t>
            </a:r>
          </a:p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Preparation for implementation of further stages.</a:t>
            </a:r>
          </a:p>
        </p:txBody>
      </p:sp>
      <p:sp>
        <p:nvSpPr>
          <p:cNvPr id="21" name="Rektangel 23"/>
          <p:cNvSpPr>
            <a:spLocks noChangeArrowheads="1"/>
          </p:cNvSpPr>
          <p:nvPr/>
        </p:nvSpPr>
        <p:spPr bwMode="auto">
          <a:xfrm>
            <a:off x="6660232" y="4762870"/>
            <a:ext cx="2245779" cy="15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  Commissioning </a:t>
            </a:r>
            <a:endParaRPr sz="1600" b="1" noProof="1" smtClean="0">
              <a:solidFill>
                <a:srgbClr val="080808"/>
              </a:solidFill>
              <a:latin typeface="Calibri"/>
              <a:cs typeface="Times New Roman"/>
            </a:endParaRPr>
          </a:p>
          <a:p>
            <a:pPr algn="r"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>
                <a:solidFill>
                  <a:srgbClr val="080808"/>
                </a:solidFill>
                <a:latin typeface="Calibri"/>
                <a:cs typeface="Times New Roman"/>
              </a:rPr>
              <a:t>B</a:t>
            </a: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ecoming ready for data-taking as the LHC programme</a:t>
            </a:r>
            <a:r>
              <a:rPr lang="en-US" sz="1400" noProof="1">
                <a:solidFill>
                  <a:srgbClr val="080808"/>
                </a:solidFill>
                <a:latin typeface="Calibri"/>
                <a:cs typeface="Times New Roman"/>
              </a:rPr>
              <a:t> </a:t>
            </a: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reaches completion</a:t>
            </a:r>
            <a:r>
              <a:rPr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.</a:t>
            </a:r>
            <a:endParaRPr lang="en-US" sz="1400" noProof="1" smtClean="0">
              <a:solidFill>
                <a:srgbClr val="080808"/>
              </a:solidFill>
              <a:latin typeface="Calibri"/>
              <a:cs typeface="Times New Roman"/>
            </a:endParaRPr>
          </a:p>
          <a:p>
            <a:pPr algn="r" defTabSz="801688" fontAlgn="auto">
              <a:spcBef>
                <a:spcPct val="20000"/>
              </a:spcBef>
              <a:spcAft>
                <a:spcPts val="0"/>
              </a:spcAft>
            </a:pPr>
            <a:r>
              <a:rPr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 </a:t>
            </a:r>
            <a:endParaRPr sz="1400" noProof="1">
              <a:solidFill>
                <a:srgbClr val="080808"/>
              </a:solidFill>
              <a:latin typeface="Calibri"/>
              <a:cs typeface="Times New Roman"/>
            </a:endParaRPr>
          </a:p>
        </p:txBody>
      </p:sp>
      <p:pic>
        <p:nvPicPr>
          <p:cNvPr id="22" name="Picture 21" descr="CLIC0-layout20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767" y="2957153"/>
            <a:ext cx="2854137" cy="1714500"/>
          </a:xfrm>
          <a:prstGeom prst="rect">
            <a:avLst/>
          </a:prstGeom>
          <a:ln>
            <a:solidFill>
              <a:srgbClr val="080808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33" y="2943562"/>
            <a:ext cx="2548467" cy="174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9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000" dirty="0" smtClean="0"/>
              <a:t>L’étude FCC</a:t>
            </a:r>
            <a:br>
              <a:rPr lang="fr-CH" sz="2000" dirty="0" smtClean="0"/>
            </a:br>
            <a:r>
              <a:rPr lang="fr-CH" sz="1800" dirty="0" smtClean="0"/>
              <a:t>Objectifs et contenu</a:t>
            </a:r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683568" y="1268413"/>
            <a:ext cx="7848872" cy="371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L’étude</a:t>
            </a:r>
            <a:r>
              <a:rPr lang="en-GB" sz="1600" dirty="0" smtClean="0"/>
              <a:t> </a:t>
            </a:r>
            <a:r>
              <a:rPr lang="en-GB" sz="1600" dirty="0" err="1" smtClean="0"/>
              <a:t>conceptuelle</a:t>
            </a:r>
            <a:r>
              <a:rPr lang="en-GB" sz="1600" dirty="0" smtClean="0"/>
              <a:t> FCC se focalise sur </a:t>
            </a:r>
            <a:r>
              <a:rPr lang="en-GB" sz="1600" dirty="0" err="1" smtClean="0">
                <a:solidFill>
                  <a:srgbClr val="0066CC"/>
                </a:solidFill>
              </a:rPr>
              <a:t>l’objectif</a:t>
            </a:r>
            <a:r>
              <a:rPr lang="en-GB" sz="1600" dirty="0" smtClean="0">
                <a:solidFill>
                  <a:srgbClr val="0066CC"/>
                </a:solidFill>
              </a:rPr>
              <a:t> à long </a:t>
            </a:r>
            <a:r>
              <a:rPr lang="en-GB" sz="1600" dirty="0" err="1" smtClean="0">
                <a:solidFill>
                  <a:srgbClr val="0066CC"/>
                </a:solidFill>
              </a:rPr>
              <a:t>terme</a:t>
            </a:r>
            <a:r>
              <a:rPr lang="en-GB" sz="1600" dirty="0" smtClean="0">
                <a:solidFill>
                  <a:srgbClr val="0066CC"/>
                </a:solidFill>
              </a:rPr>
              <a:t> d’un </a:t>
            </a:r>
            <a:r>
              <a:rPr lang="en-GB" sz="1600" dirty="0" err="1" smtClean="0">
                <a:solidFill>
                  <a:srgbClr val="0066CC"/>
                </a:solidFill>
              </a:rPr>
              <a:t>collisionneur</a:t>
            </a:r>
            <a:r>
              <a:rPr lang="en-GB" sz="1600" dirty="0" smtClean="0">
                <a:solidFill>
                  <a:srgbClr val="0066CC"/>
                </a:solidFill>
              </a:rPr>
              <a:t> de hadrons avec </a:t>
            </a:r>
            <a:r>
              <a:rPr lang="en-GB" sz="1600" dirty="0" err="1" smtClean="0">
                <a:solidFill>
                  <a:srgbClr val="0066CC"/>
                </a:solidFill>
              </a:rPr>
              <a:t>une</a:t>
            </a:r>
            <a:r>
              <a:rPr lang="en-GB" sz="1600" dirty="0" smtClean="0">
                <a:solidFill>
                  <a:srgbClr val="0066CC"/>
                </a:solidFill>
              </a:rPr>
              <a:t> </a:t>
            </a:r>
            <a:r>
              <a:rPr lang="en-GB" sz="1600" dirty="0" err="1" smtClean="0">
                <a:solidFill>
                  <a:srgbClr val="0066CC"/>
                </a:solidFill>
              </a:rPr>
              <a:t>énergie</a:t>
            </a:r>
            <a:r>
              <a:rPr lang="en-GB" sz="1600" dirty="0" smtClean="0">
                <a:solidFill>
                  <a:srgbClr val="0066CC"/>
                </a:solidFill>
              </a:rPr>
              <a:t> de collision de </a:t>
            </a:r>
            <a:r>
              <a:rPr lang="en-GB" sz="1600" dirty="0" err="1" smtClean="0">
                <a:solidFill>
                  <a:srgbClr val="0066CC"/>
                </a:solidFill>
              </a:rPr>
              <a:t>l’ordre</a:t>
            </a:r>
            <a:r>
              <a:rPr lang="en-GB" sz="1600" dirty="0" smtClean="0">
                <a:solidFill>
                  <a:srgbClr val="0066CC"/>
                </a:solidFill>
              </a:rPr>
              <a:t> de 100 </a:t>
            </a:r>
            <a:r>
              <a:rPr lang="en-GB" sz="1600" dirty="0" err="1" smtClean="0">
                <a:solidFill>
                  <a:srgbClr val="0066CC"/>
                </a:solidFill>
              </a:rPr>
              <a:t>TeV</a:t>
            </a:r>
            <a:r>
              <a:rPr lang="en-GB" sz="1600" dirty="0" smtClean="0">
                <a:solidFill>
                  <a:srgbClr val="0066CC"/>
                </a:solidFill>
              </a:rPr>
              <a:t> </a:t>
            </a:r>
            <a:r>
              <a:rPr lang="en-GB" sz="1600" dirty="0" err="1" smtClean="0">
                <a:solidFill>
                  <a:srgbClr val="0066CC"/>
                </a:solidFill>
              </a:rPr>
              <a:t>dans</a:t>
            </a:r>
            <a:r>
              <a:rPr lang="en-GB" sz="1600" dirty="0" smtClean="0">
                <a:solidFill>
                  <a:srgbClr val="0066CC"/>
                </a:solidFill>
              </a:rPr>
              <a:t> un nouveau tunnel de 80 à 100 km de </a:t>
            </a:r>
            <a:r>
              <a:rPr lang="en-GB" sz="1600" dirty="0" err="1" smtClean="0">
                <a:solidFill>
                  <a:srgbClr val="0066CC"/>
                </a:solidFill>
              </a:rPr>
              <a:t>circonférence</a:t>
            </a:r>
            <a:r>
              <a:rPr lang="en-GB" sz="1600" dirty="0" smtClean="0"/>
              <a:t>, </a:t>
            </a:r>
            <a:r>
              <a:rPr lang="en-GB" sz="1600" dirty="0" err="1" smtClean="0"/>
              <a:t>visant</a:t>
            </a:r>
            <a:r>
              <a:rPr lang="en-GB" sz="1600" dirty="0" smtClean="0"/>
              <a:t> à </a:t>
            </a:r>
            <a:r>
              <a:rPr lang="en-GB" sz="1600" dirty="0" err="1" smtClean="0"/>
              <a:t>étudier</a:t>
            </a:r>
            <a:r>
              <a:rPr lang="en-GB" sz="1600" dirty="0" smtClean="0"/>
              <a:t> la physique aux plus </a:t>
            </a:r>
            <a:r>
              <a:rPr lang="en-GB" sz="1600" dirty="0" err="1" smtClean="0"/>
              <a:t>hautes</a:t>
            </a:r>
            <a:r>
              <a:rPr lang="en-GB" sz="1600" dirty="0" smtClean="0"/>
              <a:t> </a:t>
            </a:r>
            <a:r>
              <a:rPr lang="en-GB" sz="1600" dirty="0" err="1" smtClean="0"/>
              <a:t>énergies</a:t>
            </a:r>
            <a:endParaRPr lang="en-GB" sz="1600" dirty="0"/>
          </a:p>
          <a:p>
            <a:endParaRPr lang="en-GB" sz="500" dirty="0" smtClean="0">
              <a:solidFill>
                <a:srgbClr val="0070C0"/>
              </a:solidFill>
            </a:endParaRPr>
          </a:p>
          <a:p>
            <a:r>
              <a:rPr lang="en-GB" sz="1600" dirty="0" err="1" smtClean="0"/>
              <a:t>L’étude</a:t>
            </a:r>
            <a:r>
              <a:rPr lang="en-GB" sz="1600" dirty="0" smtClean="0"/>
              <a:t> </a:t>
            </a:r>
            <a:r>
              <a:rPr lang="en-GB" sz="1600" dirty="0" err="1" smtClean="0"/>
              <a:t>comprendra</a:t>
            </a:r>
            <a:r>
              <a:rPr lang="en-GB" sz="1600" dirty="0" smtClean="0"/>
              <a:t> </a:t>
            </a:r>
            <a:r>
              <a:rPr lang="en-GB" sz="1600" dirty="0" err="1" smtClean="0"/>
              <a:t>aussi</a:t>
            </a:r>
            <a:r>
              <a:rPr lang="en-GB" sz="1600" dirty="0" smtClean="0"/>
              <a:t> </a:t>
            </a:r>
            <a:r>
              <a:rPr lang="en-GB" sz="1600" dirty="0" smtClean="0">
                <a:solidFill>
                  <a:srgbClr val="0066CC"/>
                </a:solidFill>
              </a:rPr>
              <a:t>un </a:t>
            </a:r>
            <a:r>
              <a:rPr lang="en-GB" sz="1600" dirty="0" err="1" smtClean="0">
                <a:solidFill>
                  <a:srgbClr val="0066CC"/>
                </a:solidFill>
              </a:rPr>
              <a:t>collisionneur</a:t>
            </a:r>
            <a:r>
              <a:rPr lang="en-GB" sz="1600" dirty="0" smtClean="0">
                <a:solidFill>
                  <a:srgbClr val="0066CC"/>
                </a:solidFill>
              </a:rPr>
              <a:t> </a:t>
            </a:r>
            <a:r>
              <a:rPr lang="en-GB" sz="1600" dirty="0" err="1" smtClean="0">
                <a:solidFill>
                  <a:srgbClr val="0066CC"/>
                </a:solidFill>
              </a:rPr>
              <a:t>e+e</a:t>
            </a:r>
            <a:r>
              <a:rPr lang="en-GB" sz="1600" dirty="0" smtClean="0">
                <a:solidFill>
                  <a:srgbClr val="0066CC"/>
                </a:solidFill>
              </a:rPr>
              <a:t>- et </a:t>
            </a:r>
            <a:r>
              <a:rPr lang="en-GB" sz="1600" dirty="0" err="1" smtClean="0">
                <a:solidFill>
                  <a:srgbClr val="0066CC"/>
                </a:solidFill>
              </a:rPr>
              <a:t>ses</a:t>
            </a:r>
            <a:r>
              <a:rPr lang="en-GB" sz="1600" dirty="0" smtClean="0">
                <a:solidFill>
                  <a:srgbClr val="0066CC"/>
                </a:solidFill>
              </a:rPr>
              <a:t> </a:t>
            </a:r>
            <a:r>
              <a:rPr lang="en-GB" sz="1600" dirty="0" err="1" smtClean="0">
                <a:solidFill>
                  <a:srgbClr val="0066CC"/>
                </a:solidFill>
              </a:rPr>
              <a:t>détecteurs</a:t>
            </a:r>
            <a:r>
              <a:rPr lang="en-GB" sz="1600" dirty="0" smtClean="0"/>
              <a:t>, </a:t>
            </a:r>
            <a:r>
              <a:rPr lang="en-GB" sz="1600" dirty="0" err="1" smtClean="0"/>
              <a:t>comme</a:t>
            </a:r>
            <a:r>
              <a:rPr lang="en-GB" sz="1600" dirty="0" smtClean="0"/>
              <a:t> </a:t>
            </a:r>
            <a:r>
              <a:rPr lang="en-GB" sz="1600" dirty="0" err="1" smtClean="0"/>
              <a:t>étape</a:t>
            </a:r>
            <a:r>
              <a:rPr lang="en-GB" sz="1600" dirty="0" smtClean="0"/>
              <a:t> </a:t>
            </a:r>
            <a:r>
              <a:rPr lang="en-GB" sz="1600" dirty="0" err="1" smtClean="0"/>
              <a:t>intermédiaire</a:t>
            </a:r>
            <a:r>
              <a:rPr lang="en-GB" sz="1600" dirty="0" smtClean="0"/>
              <a:t> </a:t>
            </a:r>
            <a:r>
              <a:rPr lang="en-GB" sz="1600" dirty="0" err="1" smtClean="0"/>
              <a:t>potentielle</a:t>
            </a:r>
            <a:r>
              <a:rPr lang="en-GB" sz="1600" dirty="0" smtClean="0"/>
              <a:t> </a:t>
            </a:r>
            <a:r>
              <a:rPr lang="en-GB" sz="1600" dirty="0" err="1" smtClean="0"/>
              <a:t>préalable</a:t>
            </a:r>
            <a:r>
              <a:rPr lang="en-GB" sz="1600" dirty="0" smtClean="0"/>
              <a:t> à la </a:t>
            </a:r>
            <a:r>
              <a:rPr lang="en-GB" sz="1600" dirty="0" err="1" smtClean="0"/>
              <a:t>réalisation</a:t>
            </a:r>
            <a:r>
              <a:rPr lang="en-GB" sz="1600" dirty="0" smtClean="0"/>
              <a:t> du </a:t>
            </a:r>
            <a:r>
              <a:rPr lang="en-GB" sz="1600" dirty="0" err="1" smtClean="0"/>
              <a:t>collisionneur</a:t>
            </a:r>
            <a:r>
              <a:rPr lang="en-GB" sz="1600" dirty="0" smtClean="0"/>
              <a:t> de hadrons. Les synergies </a:t>
            </a:r>
            <a:r>
              <a:rPr lang="en-GB" sz="1600" dirty="0" err="1" smtClean="0"/>
              <a:t>possibles</a:t>
            </a:r>
            <a:r>
              <a:rPr lang="en-GB" sz="1600" dirty="0" smtClean="0"/>
              <a:t> avec les </a:t>
            </a:r>
            <a:r>
              <a:rPr lang="en-GB" sz="1600" dirty="0" err="1" smtClean="0"/>
              <a:t>détecteurs</a:t>
            </a:r>
            <a:r>
              <a:rPr lang="en-GB" sz="1600" dirty="0" smtClean="0"/>
              <a:t> des </a:t>
            </a:r>
            <a:r>
              <a:rPr lang="en-GB" sz="1600" dirty="0" err="1" smtClean="0"/>
              <a:t>collisionneurs</a:t>
            </a:r>
            <a:r>
              <a:rPr lang="en-GB" sz="1600" dirty="0" smtClean="0"/>
              <a:t> </a:t>
            </a:r>
            <a:r>
              <a:rPr lang="en-GB" sz="1600" dirty="0" err="1" smtClean="0"/>
              <a:t>linéaires</a:t>
            </a:r>
            <a:r>
              <a:rPr lang="en-GB" sz="1600" dirty="0" smtClean="0"/>
              <a:t> </a:t>
            </a:r>
            <a:r>
              <a:rPr lang="en-GB" sz="1600" dirty="0" err="1" smtClean="0"/>
              <a:t>seront</a:t>
            </a:r>
            <a:r>
              <a:rPr lang="en-GB" sz="1600" dirty="0" smtClean="0"/>
              <a:t> prises </a:t>
            </a:r>
            <a:r>
              <a:rPr lang="en-GB" sz="1600" dirty="0" err="1" smtClean="0"/>
              <a:t>en</a:t>
            </a:r>
            <a:r>
              <a:rPr lang="en-GB" sz="1600" dirty="0" smtClean="0"/>
              <a:t> </a:t>
            </a:r>
            <a:r>
              <a:rPr lang="en-GB" sz="1600" dirty="0" err="1" smtClean="0"/>
              <a:t>compte</a:t>
            </a:r>
            <a:r>
              <a:rPr lang="en-GB" sz="1600" dirty="0" smtClean="0"/>
              <a:t> </a:t>
            </a:r>
            <a:endParaRPr lang="en-GB" sz="1600" dirty="0"/>
          </a:p>
          <a:p>
            <a:endParaRPr lang="en-GB" sz="500" dirty="0">
              <a:solidFill>
                <a:srgbClr val="0070C0"/>
              </a:solidFill>
            </a:endParaRPr>
          </a:p>
          <a:p>
            <a:r>
              <a:rPr lang="en-GB" sz="1600" dirty="0" err="1" smtClean="0"/>
              <a:t>L’étude</a:t>
            </a:r>
            <a:r>
              <a:rPr lang="en-GB" sz="1600" dirty="0" smtClean="0"/>
              <a:t> </a:t>
            </a:r>
            <a:r>
              <a:rPr lang="en-GB" sz="1600" dirty="0" err="1" smtClean="0"/>
              <a:t>considèrera</a:t>
            </a:r>
            <a:r>
              <a:rPr lang="en-GB" sz="1600" dirty="0" smtClean="0"/>
              <a:t>, au </a:t>
            </a:r>
            <a:r>
              <a:rPr lang="en-GB" sz="1600" dirty="0" err="1" smtClean="0"/>
              <a:t>niveau</a:t>
            </a:r>
            <a:r>
              <a:rPr lang="en-GB" sz="1600" dirty="0" smtClean="0"/>
              <a:t> </a:t>
            </a:r>
            <a:r>
              <a:rPr lang="en-GB" sz="1600" dirty="0" err="1" smtClean="0"/>
              <a:t>conceptuel</a:t>
            </a:r>
            <a:r>
              <a:rPr lang="en-GB" sz="1600" dirty="0" smtClean="0"/>
              <a:t>, </a:t>
            </a:r>
            <a:r>
              <a:rPr lang="en-GB" sz="1600" dirty="0" smtClean="0">
                <a:solidFill>
                  <a:srgbClr val="0066CC"/>
                </a:solidFill>
              </a:rPr>
              <a:t>les options </a:t>
            </a:r>
            <a:r>
              <a:rPr lang="en-GB" sz="1600" dirty="0" err="1" smtClean="0">
                <a:solidFill>
                  <a:srgbClr val="0066CC"/>
                </a:solidFill>
              </a:rPr>
              <a:t>possibles</a:t>
            </a:r>
            <a:r>
              <a:rPr lang="en-GB" sz="1600" dirty="0" smtClean="0">
                <a:solidFill>
                  <a:srgbClr val="0066CC"/>
                </a:solidFill>
              </a:rPr>
              <a:t> de collisions </a:t>
            </a:r>
            <a:r>
              <a:rPr lang="en-GB" sz="1600" dirty="0" err="1" smtClean="0">
                <a:solidFill>
                  <a:srgbClr val="0066CC"/>
                </a:solidFill>
              </a:rPr>
              <a:t>électron</a:t>
            </a:r>
            <a:r>
              <a:rPr lang="en-GB" sz="1600" dirty="0" smtClean="0">
                <a:solidFill>
                  <a:srgbClr val="0066CC"/>
                </a:solidFill>
              </a:rPr>
              <a:t>-proton </a:t>
            </a:r>
            <a:r>
              <a:rPr lang="en-GB" sz="1600" dirty="0" smtClean="0"/>
              <a:t>et </a:t>
            </a:r>
            <a:r>
              <a:rPr lang="en-GB" sz="1600" dirty="0" err="1" smtClean="0"/>
              <a:t>leurs</a:t>
            </a:r>
            <a:r>
              <a:rPr lang="en-GB" sz="1600" dirty="0" smtClean="0"/>
              <a:t> impacts sur </a:t>
            </a:r>
            <a:r>
              <a:rPr lang="en-GB" sz="1600" dirty="0" err="1" smtClean="0"/>
              <a:t>l’infrastructure</a:t>
            </a:r>
            <a:r>
              <a:rPr lang="en-GB" sz="1600" dirty="0" smtClean="0"/>
              <a:t> du </a:t>
            </a:r>
            <a:r>
              <a:rPr lang="en-GB" sz="1600" dirty="0" err="1" smtClean="0"/>
              <a:t>collisionneur</a:t>
            </a:r>
            <a:endParaRPr lang="en-GB" sz="1600" dirty="0"/>
          </a:p>
          <a:p>
            <a:endParaRPr lang="en-GB" sz="500" b="1" dirty="0" smtClean="0">
              <a:solidFill>
                <a:srgbClr val="0070C0"/>
              </a:solidFill>
            </a:endParaRPr>
          </a:p>
          <a:p>
            <a:r>
              <a:rPr lang="en-GB" sz="1600" dirty="0" err="1" smtClean="0"/>
              <a:t>L’étude</a:t>
            </a:r>
            <a:r>
              <a:rPr lang="en-GB" sz="1600" dirty="0" smtClean="0"/>
              <a:t> </a:t>
            </a:r>
            <a:r>
              <a:rPr lang="en-GB" sz="1600" dirty="0" err="1" smtClean="0"/>
              <a:t>comprendra</a:t>
            </a:r>
            <a:r>
              <a:rPr lang="en-GB" sz="1600" dirty="0" smtClean="0"/>
              <a:t> </a:t>
            </a:r>
            <a:r>
              <a:rPr lang="en-GB" sz="1600" dirty="0" err="1" smtClean="0"/>
              <a:t>une</a:t>
            </a:r>
            <a:r>
              <a:rPr lang="en-GB" sz="1600" dirty="0" smtClean="0"/>
              <a:t> </a:t>
            </a:r>
            <a:r>
              <a:rPr lang="en-GB" sz="1600" dirty="0" smtClean="0">
                <a:solidFill>
                  <a:srgbClr val="0066CC"/>
                </a:solidFill>
              </a:rPr>
              <a:t>optimisation </a:t>
            </a:r>
            <a:r>
              <a:rPr lang="en-GB" sz="1600" dirty="0" err="1" smtClean="0">
                <a:solidFill>
                  <a:srgbClr val="0066CC"/>
                </a:solidFill>
              </a:rPr>
              <a:t>en</a:t>
            </a:r>
            <a:r>
              <a:rPr lang="en-GB" sz="1600" dirty="0" smtClean="0">
                <a:solidFill>
                  <a:srgbClr val="0066CC"/>
                </a:solidFill>
              </a:rPr>
              <a:t> </a:t>
            </a:r>
            <a:r>
              <a:rPr lang="en-GB" sz="1600" dirty="0" err="1" smtClean="0">
                <a:solidFill>
                  <a:srgbClr val="0066CC"/>
                </a:solidFill>
              </a:rPr>
              <a:t>coût</a:t>
            </a:r>
            <a:r>
              <a:rPr lang="en-GB" sz="1600" dirty="0" smtClean="0">
                <a:solidFill>
                  <a:srgbClr val="0066CC"/>
                </a:solidFill>
              </a:rPr>
              <a:t> et </a:t>
            </a:r>
            <a:r>
              <a:rPr lang="en-GB" sz="1600" dirty="0" err="1" smtClean="0">
                <a:solidFill>
                  <a:srgbClr val="0066CC"/>
                </a:solidFill>
              </a:rPr>
              <a:t>en</a:t>
            </a:r>
            <a:r>
              <a:rPr lang="en-GB" sz="1600" dirty="0" smtClean="0">
                <a:solidFill>
                  <a:srgbClr val="0066CC"/>
                </a:solidFill>
              </a:rPr>
              <a:t> </a:t>
            </a:r>
            <a:r>
              <a:rPr lang="en-GB" sz="1600" dirty="0" err="1" smtClean="0">
                <a:solidFill>
                  <a:srgbClr val="0066CC"/>
                </a:solidFill>
              </a:rPr>
              <a:t>énergie</a:t>
            </a:r>
            <a:r>
              <a:rPr lang="en-GB" sz="1600" dirty="0" smtClean="0"/>
              <a:t>, </a:t>
            </a:r>
            <a:r>
              <a:rPr lang="en-GB" sz="1600" dirty="0" err="1" smtClean="0"/>
              <a:t>s’intéressera</a:t>
            </a:r>
            <a:r>
              <a:rPr lang="en-GB" sz="1600" dirty="0" smtClean="0"/>
              <a:t> aux aspects </a:t>
            </a:r>
            <a:r>
              <a:rPr lang="en-GB" sz="1600" dirty="0" err="1" smtClean="0"/>
              <a:t>d’</a:t>
            </a:r>
            <a:r>
              <a:rPr lang="en-GB" sz="1600" dirty="0" err="1" smtClean="0">
                <a:solidFill>
                  <a:srgbClr val="0066CC"/>
                </a:solidFill>
              </a:rPr>
              <a:t>industrialisation</a:t>
            </a:r>
            <a:r>
              <a:rPr lang="en-GB" sz="1600" dirty="0" smtClean="0"/>
              <a:t> et </a:t>
            </a:r>
            <a:r>
              <a:rPr lang="en-GB" sz="1600" dirty="0" err="1" smtClean="0"/>
              <a:t>fournira</a:t>
            </a:r>
            <a:r>
              <a:rPr lang="en-GB" sz="1600" dirty="0" smtClean="0"/>
              <a:t> des </a:t>
            </a:r>
            <a:r>
              <a:rPr lang="en-GB" sz="1600" dirty="0" err="1" smtClean="0"/>
              <a:t>scénarios</a:t>
            </a:r>
            <a:r>
              <a:rPr lang="en-GB" sz="1600" dirty="0" smtClean="0"/>
              <a:t> de </a:t>
            </a:r>
            <a:r>
              <a:rPr lang="en-GB" sz="1600" dirty="0" err="1" smtClean="0"/>
              <a:t>mise</a:t>
            </a:r>
            <a:r>
              <a:rPr lang="en-GB" sz="1600" dirty="0" smtClean="0"/>
              <a:t> </a:t>
            </a:r>
            <a:r>
              <a:rPr lang="en-GB" sz="1600" dirty="0" err="1" smtClean="0"/>
              <a:t>en</a:t>
            </a:r>
            <a:r>
              <a:rPr lang="en-GB" sz="1600" dirty="0" smtClean="0"/>
              <a:t> oeuvre, y </a:t>
            </a:r>
            <a:r>
              <a:rPr lang="en-GB" sz="1600" dirty="0" err="1" smtClean="0"/>
              <a:t>compris</a:t>
            </a:r>
            <a:r>
              <a:rPr lang="en-GB" sz="1600" dirty="0" smtClean="0"/>
              <a:t> des </a:t>
            </a:r>
            <a:r>
              <a:rPr lang="en-GB" sz="1600" dirty="0" smtClean="0">
                <a:solidFill>
                  <a:srgbClr val="0066CC"/>
                </a:solidFill>
              </a:rPr>
              <a:t>estimations de </a:t>
            </a:r>
            <a:r>
              <a:rPr lang="en-GB" sz="1600" dirty="0" err="1">
                <a:solidFill>
                  <a:srgbClr val="0066CC"/>
                </a:solidFill>
              </a:rPr>
              <a:t>c</a:t>
            </a:r>
            <a:r>
              <a:rPr lang="en-GB" sz="1600" dirty="0" err="1" smtClean="0">
                <a:solidFill>
                  <a:srgbClr val="0066CC"/>
                </a:solidFill>
              </a:rPr>
              <a:t>oût</a:t>
            </a:r>
            <a:r>
              <a:rPr lang="en-GB" sz="1600" dirty="0" smtClean="0">
                <a:solidFill>
                  <a:srgbClr val="0066CC"/>
                </a:solidFill>
              </a:rPr>
              <a:t> et de planning</a:t>
            </a:r>
            <a:endParaRPr lang="en-GB" sz="1600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4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8" y="116632"/>
            <a:ext cx="7061596" cy="706437"/>
          </a:xfrm>
        </p:spPr>
        <p:txBody>
          <a:bodyPr/>
          <a:lstStyle/>
          <a:p>
            <a:r>
              <a:rPr lang="en-GB" sz="2000" dirty="0" smtClean="0"/>
              <a:t>Comparer les gains </a:t>
            </a:r>
            <a:r>
              <a:rPr lang="en-GB" sz="2000" dirty="0" err="1" smtClean="0"/>
              <a:t>en</a:t>
            </a:r>
            <a:r>
              <a:rPr lang="en-GB" sz="2000" dirty="0" smtClean="0"/>
              <a:t> </a:t>
            </a:r>
            <a:r>
              <a:rPr lang="en-GB" sz="2000" dirty="0" err="1" smtClean="0"/>
              <a:t>énergie</a:t>
            </a:r>
            <a:r>
              <a:rPr lang="en-GB" sz="2000" dirty="0" smtClean="0"/>
              <a:t> de collision et </a:t>
            </a:r>
            <a:r>
              <a:rPr lang="en-GB" sz="2000" dirty="0" err="1" smtClean="0"/>
              <a:t>en</a:t>
            </a:r>
            <a:r>
              <a:rPr lang="en-GB" sz="2000" dirty="0" smtClean="0"/>
              <a:t> </a:t>
            </a:r>
            <a:r>
              <a:rPr lang="en-GB" sz="2000" dirty="0" err="1" smtClean="0"/>
              <a:t>luminosité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1600" i="1" dirty="0" smtClean="0"/>
              <a:t>Collider Reach</a:t>
            </a:r>
            <a:r>
              <a:rPr lang="en-GB" sz="1600" dirty="0" smtClean="0"/>
              <a:t> par G. </a:t>
            </a:r>
            <a:r>
              <a:rPr lang="en-GB" sz="1600" dirty="0"/>
              <a:t>S</a:t>
            </a:r>
            <a:r>
              <a:rPr lang="en-GB" sz="1600" dirty="0" smtClean="0"/>
              <a:t>alam &amp; A. </a:t>
            </a:r>
            <a:r>
              <a:rPr lang="en-GB" sz="1600" dirty="0" err="1"/>
              <a:t>W</a:t>
            </a:r>
            <a:r>
              <a:rPr lang="en-GB" sz="1600" dirty="0" err="1" smtClean="0"/>
              <a:t>eiler</a:t>
            </a:r>
            <a:r>
              <a:rPr lang="en-GB" sz="1600" dirty="0" smtClean="0"/>
              <a:t> 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4940729"/>
            <a:ext cx="8496300" cy="1368592"/>
          </a:xfrm>
        </p:spPr>
        <p:txBody>
          <a:bodyPr/>
          <a:lstStyle/>
          <a:p>
            <a:r>
              <a:rPr lang="en-GB" sz="1400" dirty="0" smtClean="0"/>
              <a:t>Le programme </a:t>
            </a:r>
            <a:r>
              <a:rPr lang="en-GB" sz="1400" i="1" dirty="0" smtClean="0"/>
              <a:t>Collider Reach</a:t>
            </a:r>
            <a:r>
              <a:rPr lang="en-GB" sz="1400" dirty="0" smtClean="0"/>
              <a:t> </a:t>
            </a:r>
            <a:r>
              <a:rPr lang="en-GB" sz="1400" dirty="0" err="1" smtClean="0"/>
              <a:t>permet</a:t>
            </a:r>
            <a:r>
              <a:rPr lang="en-GB" sz="1400" dirty="0" smtClean="0"/>
              <a:t> </a:t>
            </a:r>
            <a:r>
              <a:rPr lang="en-GB" sz="1400" dirty="0" err="1" smtClean="0"/>
              <a:t>d’estimer</a:t>
            </a:r>
            <a:r>
              <a:rPr lang="en-GB" sz="1400" dirty="0" smtClean="0"/>
              <a:t> la masse qui </a:t>
            </a:r>
            <a:r>
              <a:rPr lang="en-GB" sz="1400" dirty="0" err="1" smtClean="0"/>
              <a:t>peut</a:t>
            </a:r>
            <a:r>
              <a:rPr lang="en-GB" sz="1400" dirty="0" smtClean="0"/>
              <a:t> </a:t>
            </a:r>
            <a:r>
              <a:rPr lang="en-GB" sz="1400" dirty="0" err="1" smtClean="0"/>
              <a:t>être</a:t>
            </a:r>
            <a:r>
              <a:rPr lang="en-GB" sz="1400" dirty="0" smtClean="0"/>
              <a:t> </a:t>
            </a:r>
            <a:r>
              <a:rPr lang="en-GB" sz="1400" dirty="0" err="1" smtClean="0"/>
              <a:t>sondée</a:t>
            </a:r>
            <a:r>
              <a:rPr lang="en-GB" sz="1400" dirty="0" smtClean="0"/>
              <a:t> avec un </a:t>
            </a:r>
            <a:r>
              <a:rPr lang="en-GB" sz="1400" dirty="0" err="1" smtClean="0"/>
              <a:t>collisionneur</a:t>
            </a:r>
            <a:r>
              <a:rPr lang="en-GB" sz="1400" dirty="0" smtClean="0"/>
              <a:t> de hadrons de plus haute </a:t>
            </a:r>
            <a:r>
              <a:rPr lang="en-GB" sz="1400" dirty="0" err="1" smtClean="0"/>
              <a:t>énergie</a:t>
            </a:r>
            <a:r>
              <a:rPr lang="en-GB" sz="1400" dirty="0" smtClean="0"/>
              <a:t> </a:t>
            </a:r>
            <a:r>
              <a:rPr lang="en-GB" sz="1400" dirty="0" err="1" smtClean="0"/>
              <a:t>ou</a:t>
            </a:r>
            <a:r>
              <a:rPr lang="en-GB" sz="1400" dirty="0" smtClean="0"/>
              <a:t> </a:t>
            </a:r>
            <a:r>
              <a:rPr lang="en-GB" sz="1400" dirty="0" err="1" smtClean="0"/>
              <a:t>luminosité</a:t>
            </a:r>
            <a:r>
              <a:rPr lang="en-GB" sz="1400" dirty="0" smtClean="0"/>
              <a:t>, </a:t>
            </a:r>
            <a:r>
              <a:rPr lang="en-GB" sz="1400" dirty="0" err="1" smtClean="0"/>
              <a:t>en</a:t>
            </a:r>
            <a:r>
              <a:rPr lang="en-GB" sz="1400" dirty="0" smtClean="0"/>
              <a:t> </a:t>
            </a:r>
            <a:r>
              <a:rPr lang="en-GB" sz="1400" dirty="0" err="1" smtClean="0"/>
              <a:t>comparaison</a:t>
            </a:r>
            <a:r>
              <a:rPr lang="en-GB" sz="1400" dirty="0" smtClean="0"/>
              <a:t> de </a:t>
            </a:r>
            <a:r>
              <a:rPr lang="en-GB" sz="1400" dirty="0" err="1" smtClean="0"/>
              <a:t>celle</a:t>
            </a:r>
            <a:r>
              <a:rPr lang="en-GB" sz="1400" dirty="0" smtClean="0"/>
              <a:t> qui </a:t>
            </a:r>
            <a:r>
              <a:rPr lang="en-GB" sz="1400" dirty="0" err="1" smtClean="0"/>
              <a:t>est</a:t>
            </a:r>
            <a:r>
              <a:rPr lang="en-GB" sz="1400" dirty="0" smtClean="0"/>
              <a:t> </a:t>
            </a:r>
            <a:r>
              <a:rPr lang="en-GB" sz="1400" dirty="0" err="1" smtClean="0"/>
              <a:t>sondée</a:t>
            </a:r>
            <a:r>
              <a:rPr lang="en-GB" sz="1400" dirty="0" smtClean="0"/>
              <a:t> avec un </a:t>
            </a:r>
            <a:r>
              <a:rPr lang="en-GB" sz="1400" dirty="0" err="1" smtClean="0"/>
              <a:t>collisionneur</a:t>
            </a:r>
            <a:r>
              <a:rPr lang="en-GB" sz="1400" dirty="0" smtClean="0"/>
              <a:t> de </a:t>
            </a:r>
            <a:r>
              <a:rPr lang="en-GB" sz="1400" dirty="0" err="1" smtClean="0"/>
              <a:t>référence</a:t>
            </a:r>
            <a:r>
              <a:rPr lang="en-GB" sz="1400" dirty="0" smtClean="0"/>
              <a:t>, </a:t>
            </a:r>
            <a:r>
              <a:rPr lang="en-GB" sz="1400" dirty="0" err="1" smtClean="0"/>
              <a:t>en</a:t>
            </a:r>
            <a:r>
              <a:rPr lang="en-GB" sz="1400" dirty="0" smtClean="0"/>
              <a:t> </a:t>
            </a:r>
            <a:r>
              <a:rPr lang="en-GB" sz="1400" dirty="0" err="1" smtClean="0"/>
              <a:t>faisant</a:t>
            </a:r>
            <a:r>
              <a:rPr lang="en-GB" sz="1400" dirty="0" smtClean="0"/>
              <a:t> </a:t>
            </a:r>
            <a:r>
              <a:rPr lang="en-GB" sz="1400" dirty="0" err="1" smtClean="0"/>
              <a:t>l’hypothèse</a:t>
            </a:r>
            <a:r>
              <a:rPr lang="en-GB" sz="1400" dirty="0" smtClean="0"/>
              <a:t> </a:t>
            </a:r>
            <a:r>
              <a:rPr lang="en-GB" sz="1400" dirty="0"/>
              <a:t>q</a:t>
            </a:r>
            <a:r>
              <a:rPr lang="en-GB" sz="1400" dirty="0" smtClean="0"/>
              <a:t>ue les sections </a:t>
            </a:r>
            <a:r>
              <a:rPr lang="en-GB" sz="1400" dirty="0" err="1" smtClean="0"/>
              <a:t>efficaces</a:t>
            </a:r>
            <a:r>
              <a:rPr lang="en-GB" sz="1400" dirty="0" smtClean="0"/>
              <a:t> </a:t>
            </a:r>
            <a:r>
              <a:rPr lang="en-GB" sz="1400" dirty="0" err="1" smtClean="0"/>
              <a:t>varient</a:t>
            </a:r>
            <a:r>
              <a:rPr lang="en-GB" sz="1400" dirty="0" smtClean="0"/>
              <a:t> avec </a:t>
            </a:r>
            <a:r>
              <a:rPr lang="en-GB" sz="1400" dirty="0" err="1" smtClean="0"/>
              <a:t>l’inverse</a:t>
            </a:r>
            <a:r>
              <a:rPr lang="en-GB" sz="1400" dirty="0" smtClean="0"/>
              <a:t> du </a:t>
            </a:r>
            <a:r>
              <a:rPr lang="en-GB" sz="1400" dirty="0" err="1" smtClean="0"/>
              <a:t>carré</a:t>
            </a:r>
            <a:r>
              <a:rPr lang="en-GB" sz="1400" dirty="0" smtClean="0"/>
              <a:t> de la masse et avec les </a:t>
            </a:r>
            <a:r>
              <a:rPr lang="en-GB" sz="1400" dirty="0" err="1" smtClean="0"/>
              <a:t>luminosités</a:t>
            </a:r>
            <a:r>
              <a:rPr lang="en-GB" sz="1400" dirty="0" smtClean="0"/>
              <a:t> </a:t>
            </a:r>
            <a:r>
              <a:rPr lang="en-GB" sz="1400" dirty="0" err="1" smtClean="0"/>
              <a:t>partoniques</a:t>
            </a:r>
            <a:r>
              <a:rPr lang="en-GB" sz="1400" dirty="0" smtClean="0"/>
              <a:t> </a:t>
            </a:r>
          </a:p>
          <a:p>
            <a:r>
              <a:rPr lang="en-GB" sz="1400" dirty="0">
                <a:hlinkClick r:id="rId2"/>
              </a:rPr>
              <a:t>http://collider-reach.web.cern.ch/collider-reach</a:t>
            </a:r>
            <a:r>
              <a:rPr lang="en-GB" sz="1400" dirty="0" smtClean="0">
                <a:hlinkClick r:id="rId2"/>
              </a:rPr>
              <a:t>/</a:t>
            </a:r>
            <a:endParaRPr lang="en-GB" sz="1400" dirty="0" smtClean="0"/>
          </a:p>
          <a:p>
            <a:endParaRPr lang="en-GB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45" y="980728"/>
            <a:ext cx="3947535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3" y="988302"/>
            <a:ext cx="3985025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7864" y="393305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  <a:latin typeface="+mn-lt"/>
              </a:rPr>
              <a:t>LHC</a:t>
            </a:r>
            <a:endParaRPr lang="en-GB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28384" y="3933056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  <a:latin typeface="+mn-lt"/>
              </a:rPr>
              <a:t>LHC</a:t>
            </a:r>
            <a:endParaRPr lang="en-GB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600" y="1988840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  <a:latin typeface="+mn-lt"/>
              </a:rPr>
              <a:t>HL-LHC</a:t>
            </a:r>
            <a:endParaRPr lang="en-GB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2120" y="198884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  <a:latin typeface="+mn-lt"/>
              </a:rPr>
              <a:t>FCC</a:t>
            </a:r>
            <a:endParaRPr lang="en-GB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729" y="1196752"/>
            <a:ext cx="1656184" cy="30777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>
                <a:solidFill>
                  <a:srgbClr val="FF0000"/>
                </a:solidFill>
                <a:latin typeface="+mn-lt"/>
              </a:rPr>
              <a:t>Luminosité</a:t>
            </a:r>
            <a:r>
              <a:rPr lang="en-GB" sz="1400" b="1" dirty="0" smtClean="0">
                <a:solidFill>
                  <a:srgbClr val="FF0000"/>
                </a:solidFill>
                <a:latin typeface="+mn-lt"/>
              </a:rPr>
              <a:t> x 10</a:t>
            </a:r>
            <a:endParaRPr lang="en-GB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4248" y="1196752"/>
            <a:ext cx="1512168" cy="30777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>
                <a:solidFill>
                  <a:srgbClr val="FF0000"/>
                </a:solidFill>
                <a:latin typeface="+mn-lt"/>
              </a:rPr>
              <a:t>Energie</a:t>
            </a:r>
            <a:r>
              <a:rPr lang="en-GB" sz="1400" b="1" dirty="0" smtClean="0">
                <a:solidFill>
                  <a:srgbClr val="FF0000"/>
                </a:solidFill>
                <a:latin typeface="+mn-lt"/>
              </a:rPr>
              <a:t> x 7</a:t>
            </a:r>
            <a:endParaRPr lang="en-GB" sz="1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334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Etude FCC</a:t>
            </a:r>
            <a:br>
              <a:rPr lang="en-GB" sz="2000" dirty="0" smtClean="0"/>
            </a:br>
            <a:r>
              <a:rPr lang="en-GB" sz="1800" dirty="0" smtClean="0"/>
              <a:t>Tunnel quasi-</a:t>
            </a:r>
            <a:r>
              <a:rPr lang="en-GB" sz="1800" dirty="0" err="1" smtClean="0"/>
              <a:t>circulaire</a:t>
            </a:r>
            <a:r>
              <a:rPr lang="en-GB" sz="1800" dirty="0"/>
              <a:t> </a:t>
            </a:r>
            <a:r>
              <a:rPr lang="en-GB" sz="1800" dirty="0" smtClean="0"/>
              <a:t>de </a:t>
            </a:r>
            <a:r>
              <a:rPr lang="en-GB" sz="1800" dirty="0" err="1" smtClean="0"/>
              <a:t>périmètre</a:t>
            </a:r>
            <a:r>
              <a:rPr lang="en-GB" sz="1800" dirty="0" smtClean="0"/>
              <a:t> 80 à 100 km</a:t>
            </a:r>
            <a:endParaRPr lang="en-GB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796" y="957945"/>
            <a:ext cx="5377612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7564" y="5301208"/>
            <a:ext cx="3204356" cy="830997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3366C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</a:rPr>
              <a:t>e+</a:t>
            </a:r>
            <a:r>
              <a:rPr kumimoji="0" lang="fr-CH" sz="1600" b="1" i="0" u="none" strike="noStrike" kern="0" cap="none" spc="0" normalizeH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</a:rPr>
              <a:t> e-</a:t>
            </a:r>
            <a:endParaRPr kumimoji="0" lang="fr-CH" sz="1600" b="1" i="0" u="none" strike="noStrike" kern="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600" kern="0" dirty="0" smtClean="0">
                <a:solidFill>
                  <a:srgbClr val="0066CC"/>
                </a:solidFill>
                <a:latin typeface="+mn-lt"/>
              </a:rPr>
              <a:t>Energie de c</a:t>
            </a:r>
            <a:r>
              <a:rPr kumimoji="0" lang="fr-CH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</a:rPr>
              <a:t>ollision</a:t>
            </a:r>
            <a:r>
              <a:rPr kumimoji="0" lang="fr-CH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</a:rPr>
              <a:t> 90 </a:t>
            </a:r>
            <a:r>
              <a:rPr lang="fr-CH" sz="1600" kern="0" dirty="0" smtClean="0">
                <a:solidFill>
                  <a:srgbClr val="0066CC"/>
                </a:solidFill>
                <a:latin typeface="+mn-lt"/>
              </a:rPr>
              <a:t>à </a:t>
            </a:r>
            <a:r>
              <a:rPr kumimoji="0" lang="fr-CH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</a:rPr>
              <a:t>350 </a:t>
            </a:r>
            <a:r>
              <a:rPr kumimoji="0" lang="fr-CH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</a:rPr>
              <a:t>GeV</a:t>
            </a:r>
            <a:endParaRPr lang="fr-CH" sz="1600" kern="0" dirty="0">
              <a:solidFill>
                <a:srgbClr val="0066CC"/>
              </a:solidFill>
              <a:latin typeface="+mn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600" kern="0" dirty="0" smtClean="0">
                <a:solidFill>
                  <a:srgbClr val="0066CC"/>
                </a:solidFill>
                <a:latin typeface="+mn-lt"/>
                <a:sym typeface="Symbol"/>
              </a:rPr>
              <a:t>Très haute luminosité</a:t>
            </a:r>
            <a:endParaRPr kumimoji="0" lang="fr-CH" sz="1600" i="0" u="none" strike="noStrike" kern="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+mn-lt"/>
              <a:sym typeface="Symbo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564" y="1052736"/>
            <a:ext cx="2952328" cy="861774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0066C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600" b="1" kern="0" dirty="0" smtClean="0">
                <a:solidFill>
                  <a:srgbClr val="0066CC"/>
                </a:solidFill>
                <a:latin typeface="+mn-lt"/>
              </a:rPr>
              <a:t>Hadrons</a:t>
            </a:r>
            <a:endParaRPr kumimoji="0" lang="fr-CH" sz="1600" b="1" i="0" u="none" strike="noStrike" kern="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</a:rPr>
              <a:t>16 T </a:t>
            </a:r>
            <a:r>
              <a:rPr kumimoji="0" lang="fr-CH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sym typeface="Symbol"/>
              </a:rPr>
              <a:t> 100 </a:t>
            </a:r>
            <a:r>
              <a:rPr kumimoji="0" lang="fr-CH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sym typeface="Symbol"/>
              </a:rPr>
              <a:t>TeV</a:t>
            </a:r>
            <a:r>
              <a:rPr kumimoji="0" lang="fr-CH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sym typeface="Symbol"/>
              </a:rPr>
              <a:t> </a:t>
            </a:r>
            <a:r>
              <a:rPr lang="fr-CH" sz="1600" kern="0" dirty="0" smtClean="0">
                <a:solidFill>
                  <a:srgbClr val="0066CC"/>
                </a:solidFill>
                <a:latin typeface="+mn-lt"/>
                <a:sym typeface="Symbol"/>
              </a:rPr>
              <a:t>pour</a:t>
            </a:r>
            <a:r>
              <a:rPr kumimoji="0" lang="fr-CH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sym typeface="Symbol"/>
              </a:rPr>
              <a:t> 100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sym typeface="Symbol"/>
              </a:rPr>
              <a:t>20 T  100 </a:t>
            </a:r>
            <a:r>
              <a:rPr kumimoji="0" lang="fr-CH" sz="16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sym typeface="Symbol"/>
              </a:rPr>
              <a:t>TeV</a:t>
            </a:r>
            <a:r>
              <a:rPr kumimoji="0" lang="fr-CH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sym typeface="Symbol"/>
              </a:rPr>
              <a:t> </a:t>
            </a:r>
            <a:r>
              <a:rPr lang="fr-CH" sz="1600" kern="0" dirty="0" smtClean="0">
                <a:solidFill>
                  <a:srgbClr val="0066CC"/>
                </a:solidFill>
                <a:latin typeface="+mn-lt"/>
                <a:sym typeface="Symbol"/>
              </a:rPr>
              <a:t>pour </a:t>
            </a:r>
            <a:r>
              <a:rPr kumimoji="0" lang="fr-CH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sym typeface="Symbol"/>
              </a:rPr>
              <a:t>80 km</a:t>
            </a:r>
          </a:p>
        </p:txBody>
      </p:sp>
    </p:spTree>
    <p:extLst>
      <p:ext uri="{BB962C8B-B14F-4D97-AF65-F5344CB8AC3E}">
        <p14:creationId xmlns:p14="http://schemas.microsoft.com/office/powerpoint/2010/main" val="149719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000" dirty="0" smtClean="0"/>
              <a:t>Paramètres FCC-</a:t>
            </a:r>
            <a:r>
              <a:rPr lang="fr-CH" sz="2000" dirty="0" err="1" smtClean="0"/>
              <a:t>hh</a:t>
            </a:r>
            <a:r>
              <a:rPr lang="fr-CH" sz="2000" dirty="0" smtClean="0"/>
              <a:t> comparés à LHC</a:t>
            </a:r>
            <a:endParaRPr lang="en-GB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31840" y="6453336"/>
            <a:ext cx="2895600" cy="268139"/>
          </a:xfrm>
        </p:spPr>
        <p:txBody>
          <a:bodyPr/>
          <a:lstStyle/>
          <a:p>
            <a:r>
              <a:rPr lang="en-GB" smtClean="0"/>
              <a:t>Journées Accélérateurs Roscoff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7011834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7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Configuration possible FCC-</a:t>
            </a:r>
            <a:r>
              <a:rPr lang="en-GB" sz="2000" dirty="0" err="1" smtClean="0"/>
              <a:t>hh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907704" y="1125320"/>
            <a:ext cx="5076000" cy="5184000"/>
            <a:chOff x="1907704" y="1125320"/>
            <a:chExt cx="5076000" cy="5184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9" b="412"/>
            <a:stretch/>
          </p:blipFill>
          <p:spPr bwMode="auto">
            <a:xfrm>
              <a:off x="1907704" y="1125320"/>
              <a:ext cx="5076000" cy="51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491880" y="1639039"/>
              <a:ext cx="50405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3676" y="1495023"/>
              <a:ext cx="594348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32040" y="1575415"/>
              <a:ext cx="50405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95736" y="3304415"/>
              <a:ext cx="1152128" cy="7828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80112" y="3325872"/>
              <a:ext cx="1152128" cy="7828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91880" y="5455463"/>
              <a:ext cx="50405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0458" y="5513242"/>
              <a:ext cx="50405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32040" y="5455463"/>
              <a:ext cx="50405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59618" y="2431127"/>
              <a:ext cx="2608525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795969" y="105052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INJ 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46442" y="894168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EXP 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4088" y="105052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INJ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63574" y="5970766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EXP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44015" y="5970766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EXP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46442" y="6149381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EXP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76256" y="3548043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COLL + EXTR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3528" y="3526586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COLL + EXTR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44208" y="1790699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SECTOR FEED/RETURN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44208" y="5286186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SECTOR FEED/RETURN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9552" y="5286186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SECTOR</a:t>
            </a:r>
          </a:p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FEED/RETURN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9552" y="1838186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SECTOR FEED/RETURN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83897" y="1556792"/>
            <a:ext cx="2760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1200" dirty="0" smtClean="0">
                <a:latin typeface="+mn-lt"/>
              </a:rPr>
              <a:t>Zones </a:t>
            </a:r>
            <a:r>
              <a:rPr lang="en-GB" sz="1200" dirty="0" err="1" smtClean="0">
                <a:latin typeface="+mn-lt"/>
              </a:rPr>
              <a:t>expérimentales</a:t>
            </a:r>
            <a:r>
              <a:rPr lang="en-GB" sz="1200" dirty="0" smtClean="0">
                <a:latin typeface="+mn-lt"/>
              </a:rPr>
              <a:t> </a:t>
            </a:r>
            <a:r>
              <a:rPr lang="en-GB" sz="1200" dirty="0" err="1" smtClean="0">
                <a:latin typeface="+mn-lt"/>
              </a:rPr>
              <a:t>groupées</a:t>
            </a:r>
            <a:r>
              <a:rPr lang="en-GB" sz="1200" dirty="0" smtClean="0">
                <a:latin typeface="+mn-lt"/>
              </a:rPr>
              <a:t> et </a:t>
            </a:r>
            <a:r>
              <a:rPr lang="en-GB" sz="1200" dirty="0" err="1" smtClean="0">
                <a:latin typeface="+mn-lt"/>
              </a:rPr>
              <a:t>séparées</a:t>
            </a:r>
            <a:r>
              <a:rPr lang="en-GB" sz="1200" dirty="0" smtClean="0">
                <a:latin typeface="+mn-lt"/>
              </a:rPr>
              <a:t> par des arcs courts, loin des regions </a:t>
            </a:r>
            <a:r>
              <a:rPr lang="en-GB" sz="1200" dirty="0" err="1" smtClean="0">
                <a:latin typeface="+mn-lt"/>
              </a:rPr>
              <a:t>d’injection</a:t>
            </a:r>
            <a:r>
              <a:rPr lang="en-GB" sz="1200" dirty="0" smtClean="0">
                <a:latin typeface="+mn-lt"/>
              </a:rPr>
              <a:t> et de collimation</a:t>
            </a:r>
            <a:endParaRPr lang="en-GB" sz="1200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83897" y="5107877"/>
            <a:ext cx="1848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1200" dirty="0" smtClean="0">
                <a:latin typeface="+mn-lt"/>
              </a:rPr>
              <a:t>Sections </a:t>
            </a:r>
            <a:r>
              <a:rPr lang="en-GB" sz="1200" dirty="0" err="1" smtClean="0">
                <a:latin typeface="+mn-lt"/>
              </a:rPr>
              <a:t>droites</a:t>
            </a:r>
            <a:r>
              <a:rPr lang="en-GB" sz="1200" dirty="0" smtClean="0">
                <a:latin typeface="+mn-lt"/>
              </a:rPr>
              <a:t> </a:t>
            </a:r>
            <a:r>
              <a:rPr lang="en-GB" sz="1200" dirty="0" err="1" smtClean="0">
                <a:latin typeface="+mn-lt"/>
              </a:rPr>
              <a:t>longues</a:t>
            </a:r>
            <a:r>
              <a:rPr lang="en-GB" sz="1200" dirty="0" smtClean="0">
                <a:latin typeface="+mn-lt"/>
              </a:rPr>
              <a:t> pour IR et RF</a:t>
            </a:r>
            <a:endParaRPr lang="en-GB" sz="1200" dirty="0"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44057" y="3416333"/>
            <a:ext cx="180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1200" dirty="0" smtClean="0">
                <a:latin typeface="+mn-lt"/>
              </a:rPr>
              <a:t>Sections </a:t>
            </a:r>
            <a:r>
              <a:rPr lang="en-GB" sz="1200" dirty="0" err="1" smtClean="0">
                <a:latin typeface="+mn-lt"/>
              </a:rPr>
              <a:t>droites</a:t>
            </a:r>
            <a:r>
              <a:rPr lang="en-GB" sz="1200" dirty="0" smtClean="0">
                <a:latin typeface="+mn-lt"/>
              </a:rPr>
              <a:t> </a:t>
            </a:r>
            <a:r>
              <a:rPr lang="en-GB" sz="1200" dirty="0" err="1" smtClean="0">
                <a:latin typeface="+mn-lt"/>
              </a:rPr>
              <a:t>étendues</a:t>
            </a:r>
            <a:r>
              <a:rPr lang="en-GB" sz="1200" dirty="0" smtClean="0">
                <a:latin typeface="+mn-lt"/>
              </a:rPr>
              <a:t> pour collimation et extraction</a:t>
            </a:r>
            <a:endParaRPr lang="en-GB" sz="1200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11746" y="3111351"/>
            <a:ext cx="2320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1200" dirty="0" err="1" smtClean="0">
                <a:latin typeface="+mn-lt"/>
              </a:rPr>
              <a:t>Suppresseurs</a:t>
            </a:r>
            <a:r>
              <a:rPr lang="en-GB" sz="1200" dirty="0" smtClean="0">
                <a:latin typeface="+mn-lt"/>
              </a:rPr>
              <a:t> de dispersion de part et </a:t>
            </a:r>
            <a:r>
              <a:rPr lang="en-GB" sz="1200" dirty="0" err="1" smtClean="0">
                <a:latin typeface="+mn-lt"/>
              </a:rPr>
              <a:t>d’autre</a:t>
            </a:r>
            <a:r>
              <a:rPr lang="en-GB" sz="1200" dirty="0" smtClean="0">
                <a:latin typeface="+mn-lt"/>
              </a:rPr>
              <a:t> des LSS et ESS</a:t>
            </a:r>
            <a:endParaRPr lang="en-GB" sz="1200" dirty="0"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76056" y="431921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+mn-lt"/>
              </a:rPr>
              <a:t>Rayon de </a:t>
            </a:r>
            <a:r>
              <a:rPr lang="en-GB" sz="1200" dirty="0" err="1" smtClean="0">
                <a:latin typeface="+mn-lt"/>
              </a:rPr>
              <a:t>courbure</a:t>
            </a:r>
            <a:r>
              <a:rPr lang="en-GB" sz="1200" dirty="0" smtClean="0">
                <a:latin typeface="+mn-lt"/>
              </a:rPr>
              <a:t> de </a:t>
            </a:r>
            <a:r>
              <a:rPr lang="en-GB" sz="1200" dirty="0" err="1" smtClean="0">
                <a:latin typeface="+mn-lt"/>
              </a:rPr>
              <a:t>l’arc</a:t>
            </a:r>
            <a:r>
              <a:rPr lang="en-GB" sz="1200" dirty="0" smtClean="0">
                <a:latin typeface="+mn-lt"/>
              </a:rPr>
              <a:t> maximum</a:t>
            </a:r>
            <a:endParaRPr lang="en-GB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984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000" dirty="0" smtClean="0"/>
              <a:t>Paramètres FCC-</a:t>
            </a:r>
            <a:r>
              <a:rPr lang="fr-CH" sz="2000" dirty="0" err="1" smtClean="0"/>
              <a:t>ee</a:t>
            </a:r>
            <a:r>
              <a:rPr lang="fr-CH" sz="2000" dirty="0" smtClean="0"/>
              <a:t> comparés à LEP2</a:t>
            </a:r>
            <a:endParaRPr lang="en-GB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7079172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04048" y="6242228"/>
            <a:ext cx="1008112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0000FF"/>
                </a:solidFill>
              </a:rPr>
              <a:t>crab waist</a:t>
            </a:r>
            <a:endParaRPr lang="en-GB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0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000" dirty="0" smtClean="0"/>
              <a:t>Plans à moyen et long terme du CERN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68413"/>
            <a:ext cx="8147248" cy="4857750"/>
          </a:xfrm>
        </p:spPr>
        <p:txBody>
          <a:bodyPr/>
          <a:lstStyle/>
          <a:p>
            <a:pPr marL="36576" indent="0">
              <a:buNone/>
            </a:pPr>
            <a:r>
              <a:rPr lang="en-GB" sz="1800" dirty="0" smtClean="0"/>
              <a:t>Le </a:t>
            </a:r>
            <a:r>
              <a:rPr lang="en-GB" sz="1800" b="1" dirty="0" smtClean="0">
                <a:solidFill>
                  <a:srgbClr val="0066CC"/>
                </a:solidFill>
              </a:rPr>
              <a:t>Plan à </a:t>
            </a:r>
            <a:r>
              <a:rPr lang="en-GB" sz="1800" b="1" dirty="0" err="1">
                <a:solidFill>
                  <a:srgbClr val="0066CC"/>
                </a:solidFill>
              </a:rPr>
              <a:t>M</a:t>
            </a:r>
            <a:r>
              <a:rPr lang="en-GB" sz="1800" b="1" dirty="0" err="1" smtClean="0">
                <a:solidFill>
                  <a:srgbClr val="0066CC"/>
                </a:solidFill>
              </a:rPr>
              <a:t>oyen</a:t>
            </a:r>
            <a:r>
              <a:rPr lang="en-GB" sz="1800" b="1" dirty="0" smtClean="0">
                <a:solidFill>
                  <a:srgbClr val="0066CC"/>
                </a:solidFill>
              </a:rPr>
              <a:t> </a:t>
            </a:r>
            <a:r>
              <a:rPr lang="en-GB" sz="1800" b="1" dirty="0" err="1">
                <a:solidFill>
                  <a:srgbClr val="0066CC"/>
                </a:solidFill>
              </a:rPr>
              <a:t>T</a:t>
            </a:r>
            <a:r>
              <a:rPr lang="en-GB" sz="1800" b="1" dirty="0" err="1" smtClean="0">
                <a:solidFill>
                  <a:srgbClr val="0066CC"/>
                </a:solidFill>
              </a:rPr>
              <a:t>erme</a:t>
            </a:r>
            <a:r>
              <a:rPr lang="en-GB" sz="1800" b="1" dirty="0" smtClean="0">
                <a:solidFill>
                  <a:srgbClr val="0066CC"/>
                </a:solidFill>
              </a:rPr>
              <a:t> du CERN</a:t>
            </a:r>
            <a:r>
              <a:rPr lang="en-GB" sz="1800" dirty="0" smtClean="0">
                <a:solidFill>
                  <a:srgbClr val="0066CC"/>
                </a:solidFill>
              </a:rPr>
              <a:t> </a:t>
            </a:r>
            <a:r>
              <a:rPr lang="en-GB" sz="1800" dirty="0" err="1" smtClean="0"/>
              <a:t>approuvé</a:t>
            </a:r>
            <a:r>
              <a:rPr lang="en-GB" sz="1800" dirty="0" smtClean="0"/>
              <a:t> par le </a:t>
            </a:r>
            <a:r>
              <a:rPr lang="en-GB" sz="1800" dirty="0" err="1" smtClean="0"/>
              <a:t>Conseil</a:t>
            </a:r>
            <a:r>
              <a:rPr lang="en-GB" sz="1800" dirty="0" smtClean="0"/>
              <a:t> </a:t>
            </a:r>
            <a:r>
              <a:rPr lang="en-GB" sz="1800" dirty="0" err="1" smtClean="0"/>
              <a:t>vise</a:t>
            </a:r>
            <a:r>
              <a:rPr lang="en-GB" sz="1800" dirty="0" smtClean="0"/>
              <a:t> à </a:t>
            </a:r>
            <a:r>
              <a:rPr lang="en-GB" sz="1800" dirty="0" err="1" smtClean="0"/>
              <a:t>mettre</a:t>
            </a:r>
            <a:r>
              <a:rPr lang="en-GB" sz="1800" dirty="0" smtClean="0"/>
              <a:t> </a:t>
            </a:r>
            <a:r>
              <a:rPr lang="en-GB" sz="1800" dirty="0" err="1" smtClean="0"/>
              <a:t>en</a:t>
            </a:r>
            <a:r>
              <a:rPr lang="en-GB" sz="1800" dirty="0" smtClean="0"/>
              <a:t> oeuvre la </a:t>
            </a:r>
            <a:r>
              <a:rPr lang="en-GB" sz="1800" dirty="0" err="1" smtClean="0"/>
              <a:t>Stratégie</a:t>
            </a:r>
            <a:r>
              <a:rPr lang="en-GB" sz="1800" dirty="0" smtClean="0"/>
              <a:t> </a:t>
            </a:r>
            <a:r>
              <a:rPr lang="en-GB" sz="1800" dirty="0" err="1" smtClean="0"/>
              <a:t>Européenne</a:t>
            </a:r>
            <a:r>
              <a:rPr lang="en-GB" sz="1800" dirty="0" smtClean="0"/>
              <a:t>, </a:t>
            </a:r>
            <a:r>
              <a:rPr lang="en-GB" sz="1800" dirty="0" err="1" smtClean="0"/>
              <a:t>en</a:t>
            </a:r>
            <a:r>
              <a:rPr lang="en-GB" sz="1800" dirty="0" smtClean="0"/>
              <a:t> y </a:t>
            </a:r>
            <a:r>
              <a:rPr lang="en-GB" sz="1800" dirty="0" err="1" smtClean="0"/>
              <a:t>incluant</a:t>
            </a:r>
            <a:r>
              <a:rPr lang="en-GB" sz="1800" dirty="0" smtClean="0"/>
              <a:t> </a:t>
            </a:r>
            <a:r>
              <a:rPr lang="en-GB" sz="1800" dirty="0" err="1" smtClean="0"/>
              <a:t>une</a:t>
            </a:r>
            <a:r>
              <a:rPr lang="en-GB" sz="1800" dirty="0" smtClean="0"/>
              <a:t> perspective à long </a:t>
            </a:r>
            <a:r>
              <a:rPr lang="en-GB" sz="1800" dirty="0" err="1" smtClean="0"/>
              <a:t>terme</a:t>
            </a:r>
            <a:r>
              <a:rPr lang="en-GB" sz="1800" dirty="0" smtClean="0"/>
              <a:t> </a:t>
            </a:r>
            <a:endParaRPr lang="en-GB" sz="1800" dirty="0"/>
          </a:p>
          <a:p>
            <a:pPr marL="36576" indent="0">
              <a:buNone/>
            </a:pPr>
            <a:endParaRPr lang="en-GB" sz="1800" dirty="0"/>
          </a:p>
          <a:p>
            <a:pPr marL="36576" indent="0">
              <a:buNone/>
            </a:pPr>
            <a:r>
              <a:rPr lang="en-GB" sz="1800" dirty="0" smtClean="0"/>
              <a:t>Le programme </a:t>
            </a:r>
            <a:r>
              <a:rPr lang="en-GB" sz="1800" dirty="0" err="1" smtClean="0"/>
              <a:t>scientifique</a:t>
            </a:r>
            <a:r>
              <a:rPr lang="en-GB" sz="1800" dirty="0" smtClean="0"/>
              <a:t> </a:t>
            </a:r>
            <a:r>
              <a:rPr lang="en-GB" sz="1800" dirty="0" err="1" smtClean="0"/>
              <a:t>s’articule</a:t>
            </a:r>
            <a:r>
              <a:rPr lang="en-GB" sz="1800" dirty="0" smtClean="0"/>
              <a:t> </a:t>
            </a:r>
            <a:r>
              <a:rPr lang="en-GB" sz="1800" dirty="0" err="1" smtClean="0"/>
              <a:t>autour</a:t>
            </a:r>
            <a:r>
              <a:rPr lang="en-GB" sz="1800" dirty="0" smtClean="0"/>
              <a:t> de </a:t>
            </a:r>
            <a:r>
              <a:rPr lang="en-GB" sz="1800" b="1" dirty="0" err="1" smtClean="0">
                <a:solidFill>
                  <a:srgbClr val="0066CC"/>
                </a:solidFill>
              </a:rPr>
              <a:t>quatre</a:t>
            </a:r>
            <a:r>
              <a:rPr lang="en-GB" sz="1800" b="1" dirty="0" smtClean="0">
                <a:solidFill>
                  <a:srgbClr val="0066CC"/>
                </a:solidFill>
              </a:rPr>
              <a:t> </a:t>
            </a:r>
            <a:r>
              <a:rPr lang="en-GB" sz="1800" b="1" dirty="0" err="1" smtClean="0">
                <a:solidFill>
                  <a:srgbClr val="0066CC"/>
                </a:solidFill>
              </a:rPr>
              <a:t>priorités</a:t>
            </a:r>
            <a:r>
              <a:rPr lang="en-GB" sz="1800" dirty="0" smtClean="0"/>
              <a:t>:</a:t>
            </a:r>
            <a:endParaRPr lang="en-GB" sz="1800" dirty="0"/>
          </a:p>
          <a:p>
            <a:pPr marL="36576" indent="0">
              <a:buNone/>
            </a:pPr>
            <a:endParaRPr lang="en-GB" sz="1800" dirty="0"/>
          </a:p>
          <a:p>
            <a:pPr marL="266700" indent="-266700">
              <a:buFont typeface="+mj-lt"/>
              <a:buAutoNum type="arabicPeriod"/>
            </a:pPr>
            <a:r>
              <a:rPr lang="en-GB" sz="1800" b="1" dirty="0" smtClean="0">
                <a:solidFill>
                  <a:srgbClr val="0066CC"/>
                </a:solidFill>
              </a:rPr>
              <a:t>Exploitation </a:t>
            </a:r>
            <a:r>
              <a:rPr lang="en-GB" sz="1800" b="1" dirty="0" err="1" smtClean="0">
                <a:solidFill>
                  <a:srgbClr val="0066CC"/>
                </a:solidFill>
              </a:rPr>
              <a:t>totale</a:t>
            </a:r>
            <a:r>
              <a:rPr lang="en-GB" sz="1800" b="1" dirty="0" smtClean="0">
                <a:solidFill>
                  <a:srgbClr val="0066CC"/>
                </a:solidFill>
              </a:rPr>
              <a:t> du LHC</a:t>
            </a:r>
            <a:r>
              <a:rPr lang="en-GB" sz="1800" dirty="0" smtClean="0">
                <a:solidFill>
                  <a:srgbClr val="0066CC"/>
                </a:solidFill>
              </a:rPr>
              <a:t> </a:t>
            </a:r>
            <a:r>
              <a:rPr lang="en-GB" sz="1800" dirty="0"/>
              <a:t>– </a:t>
            </a:r>
            <a:r>
              <a:rPr lang="en-GB" sz="1800" dirty="0" smtClean="0"/>
              <a:t>la première </a:t>
            </a:r>
            <a:r>
              <a:rPr lang="en-GB" sz="1800" dirty="0" err="1" smtClean="0"/>
              <a:t>priorité</a:t>
            </a:r>
            <a:r>
              <a:rPr lang="en-GB" sz="1800" dirty="0" smtClean="0"/>
              <a:t> </a:t>
            </a:r>
            <a:r>
              <a:rPr lang="en-GB" sz="1800" dirty="0"/>
              <a:t>– </a:t>
            </a:r>
            <a:r>
              <a:rPr lang="en-GB" sz="1800" dirty="0" smtClean="0"/>
              <a:t>y </a:t>
            </a:r>
            <a:r>
              <a:rPr lang="en-GB" sz="1800" dirty="0" err="1" smtClean="0"/>
              <a:t>compris</a:t>
            </a:r>
            <a:r>
              <a:rPr lang="en-GB" sz="1800" dirty="0" smtClean="0"/>
              <a:t> la </a:t>
            </a:r>
            <a:r>
              <a:rPr lang="en-GB" sz="1800" dirty="0" err="1" smtClean="0"/>
              <a:t>réalisation</a:t>
            </a:r>
            <a:r>
              <a:rPr lang="en-GB" sz="1800" dirty="0" smtClean="0"/>
              <a:t> du </a:t>
            </a:r>
            <a:r>
              <a:rPr lang="en-GB" sz="1800" dirty="0" err="1" smtClean="0"/>
              <a:t>projet</a:t>
            </a:r>
            <a:r>
              <a:rPr lang="en-GB" sz="1800" dirty="0" smtClean="0"/>
              <a:t> HL-LHC (LHC à haute </a:t>
            </a:r>
            <a:r>
              <a:rPr lang="en-GB" sz="1800" dirty="0" err="1" smtClean="0"/>
              <a:t>luminosité</a:t>
            </a:r>
            <a:r>
              <a:rPr lang="en-GB" sz="1800" dirty="0" smtClean="0"/>
              <a:t>) pour 2025</a:t>
            </a:r>
            <a:endParaRPr lang="en-GB" sz="1800" dirty="0"/>
          </a:p>
          <a:p>
            <a:pPr marL="266700" indent="-266700">
              <a:buFont typeface="+mj-lt"/>
              <a:buAutoNum type="arabicPeriod"/>
            </a:pPr>
            <a:r>
              <a:rPr lang="en-GB" sz="1800" b="1" dirty="0" err="1">
                <a:solidFill>
                  <a:srgbClr val="0066CC"/>
                </a:solidFill>
              </a:rPr>
              <a:t>F</a:t>
            </a:r>
            <a:r>
              <a:rPr lang="en-GB" sz="1800" b="1" dirty="0" err="1" smtClean="0">
                <a:solidFill>
                  <a:srgbClr val="0066CC"/>
                </a:solidFill>
              </a:rPr>
              <a:t>rontière</a:t>
            </a:r>
            <a:r>
              <a:rPr lang="en-GB" sz="1800" b="1" dirty="0" smtClean="0">
                <a:solidFill>
                  <a:srgbClr val="0066CC"/>
                </a:solidFill>
              </a:rPr>
              <a:t> des </a:t>
            </a:r>
            <a:r>
              <a:rPr lang="en-GB" sz="1800" b="1" dirty="0" err="1" smtClean="0">
                <a:solidFill>
                  <a:srgbClr val="0066CC"/>
                </a:solidFill>
              </a:rPr>
              <a:t>hautes</a:t>
            </a:r>
            <a:r>
              <a:rPr lang="en-GB" sz="1800" b="1" dirty="0" smtClean="0">
                <a:solidFill>
                  <a:srgbClr val="0066CC"/>
                </a:solidFill>
              </a:rPr>
              <a:t> </a:t>
            </a:r>
            <a:r>
              <a:rPr lang="en-GB" sz="1800" b="1" dirty="0" err="1" smtClean="0">
                <a:solidFill>
                  <a:srgbClr val="0066CC"/>
                </a:solidFill>
              </a:rPr>
              <a:t>énergies</a:t>
            </a:r>
            <a:r>
              <a:rPr lang="en-GB" sz="1800" b="1" dirty="0" smtClean="0">
                <a:solidFill>
                  <a:srgbClr val="0066CC"/>
                </a:solidFill>
              </a:rPr>
              <a:t> </a:t>
            </a:r>
            <a:r>
              <a:rPr lang="en-GB" sz="1800" dirty="0"/>
              <a:t>– </a:t>
            </a:r>
            <a:r>
              <a:rPr lang="en-GB" sz="1800" dirty="0" smtClean="0"/>
              <a:t>le </a:t>
            </a:r>
            <a:r>
              <a:rPr lang="en-GB" sz="1800" dirty="0" err="1" smtClean="0"/>
              <a:t>rôle</a:t>
            </a:r>
            <a:r>
              <a:rPr lang="en-GB" sz="1800" dirty="0" smtClean="0"/>
              <a:t> du CERN </a:t>
            </a:r>
            <a:r>
              <a:rPr lang="en-GB" sz="1800" dirty="0" err="1" smtClean="0"/>
              <a:t>dans</a:t>
            </a:r>
            <a:r>
              <a:rPr lang="en-GB" sz="1800" dirty="0" smtClean="0"/>
              <a:t> la </a:t>
            </a:r>
            <a:r>
              <a:rPr lang="en-GB" sz="1800" dirty="0" err="1" smtClean="0"/>
              <a:t>préparation</a:t>
            </a:r>
            <a:r>
              <a:rPr lang="en-GB" sz="1800" dirty="0" smtClean="0"/>
              <a:t> du prochain grand </a:t>
            </a:r>
            <a:r>
              <a:rPr lang="en-GB" sz="1800" dirty="0" err="1" smtClean="0"/>
              <a:t>accélérateur</a:t>
            </a:r>
            <a:endParaRPr lang="en-GB" sz="1800" dirty="0"/>
          </a:p>
          <a:p>
            <a:pPr marL="266700" indent="-266700">
              <a:buFont typeface="+mj-lt"/>
              <a:buAutoNum type="arabicPeriod"/>
            </a:pPr>
            <a:r>
              <a:rPr lang="en-GB" sz="1800" b="1" dirty="0" err="1" smtClean="0">
                <a:solidFill>
                  <a:srgbClr val="0066CC"/>
                </a:solidFill>
              </a:rPr>
              <a:t>Plateforme</a:t>
            </a:r>
            <a:r>
              <a:rPr lang="en-GB" sz="1800" b="1" dirty="0" smtClean="0">
                <a:solidFill>
                  <a:srgbClr val="0066CC"/>
                </a:solidFill>
              </a:rPr>
              <a:t> Neutrino </a:t>
            </a:r>
            <a:r>
              <a:rPr lang="en-GB" sz="1800" dirty="0"/>
              <a:t>– </a:t>
            </a:r>
            <a:r>
              <a:rPr lang="en-GB" sz="1800" dirty="0" err="1" smtClean="0"/>
              <a:t>contribuer</a:t>
            </a:r>
            <a:r>
              <a:rPr lang="en-GB" sz="1800" dirty="0" smtClean="0"/>
              <a:t> à </a:t>
            </a:r>
            <a:r>
              <a:rPr lang="en-GB" sz="1800" dirty="0" err="1" smtClean="0"/>
              <a:t>une</a:t>
            </a:r>
            <a:r>
              <a:rPr lang="en-GB" sz="1800" dirty="0" smtClean="0"/>
              <a:t> future installation </a:t>
            </a:r>
            <a:r>
              <a:rPr lang="en-GB" sz="1800" dirty="0" err="1" smtClean="0"/>
              <a:t>expérimentale</a:t>
            </a:r>
            <a:r>
              <a:rPr lang="en-GB" sz="1800" dirty="0" smtClean="0"/>
              <a:t> à longue base aux USA et R&amp;D sur les </a:t>
            </a:r>
            <a:r>
              <a:rPr lang="en-GB" sz="1800" dirty="0" err="1" smtClean="0"/>
              <a:t>détecteurs</a:t>
            </a:r>
            <a:r>
              <a:rPr lang="en-GB" sz="1800" dirty="0" smtClean="0"/>
              <a:t> pour experiences neutrino</a:t>
            </a:r>
            <a:endParaRPr lang="en-GB" sz="1800" dirty="0"/>
          </a:p>
          <a:p>
            <a:pPr marL="266700" indent="-266700">
              <a:buFont typeface="+mj-lt"/>
              <a:buAutoNum type="arabicPeriod"/>
            </a:pPr>
            <a:r>
              <a:rPr lang="en-GB" sz="1800" b="1" dirty="0" smtClean="0">
                <a:solidFill>
                  <a:srgbClr val="0066CC"/>
                </a:solidFill>
              </a:rPr>
              <a:t>Programme sur </a:t>
            </a:r>
            <a:r>
              <a:rPr lang="en-GB" sz="1800" b="1" dirty="0" err="1" smtClean="0">
                <a:solidFill>
                  <a:srgbClr val="0066CC"/>
                </a:solidFill>
              </a:rPr>
              <a:t>cible</a:t>
            </a:r>
            <a:r>
              <a:rPr lang="en-GB" sz="1800" b="1" dirty="0" smtClean="0">
                <a:solidFill>
                  <a:srgbClr val="0066CC"/>
                </a:solidFill>
              </a:rPr>
              <a:t> fixe </a:t>
            </a:r>
            <a:r>
              <a:rPr lang="en-GB" sz="1800" dirty="0"/>
              <a:t>– </a:t>
            </a:r>
            <a:r>
              <a:rPr lang="en-GB" sz="1800" dirty="0" err="1" smtClean="0"/>
              <a:t>maintenir</a:t>
            </a:r>
            <a:r>
              <a:rPr lang="en-GB" sz="1800" dirty="0" smtClean="0"/>
              <a:t> la </a:t>
            </a:r>
            <a:r>
              <a:rPr lang="en-GB" sz="1800" dirty="0" err="1" smtClean="0"/>
              <a:t>diversité</a:t>
            </a:r>
            <a:r>
              <a:rPr lang="en-GB" sz="1800" dirty="0" smtClean="0"/>
              <a:t> </a:t>
            </a:r>
            <a:r>
              <a:rPr lang="en-GB" sz="1800" dirty="0" err="1" smtClean="0"/>
              <a:t>dans</a:t>
            </a:r>
            <a:r>
              <a:rPr lang="en-GB" sz="1800" dirty="0" smtClean="0"/>
              <a:t> </a:t>
            </a:r>
            <a:r>
              <a:rPr lang="en-GB" sz="1800" dirty="0" err="1" smtClean="0"/>
              <a:t>ce</a:t>
            </a:r>
            <a:r>
              <a:rPr lang="en-GB" sz="1800" dirty="0" smtClean="0"/>
              <a:t> </a:t>
            </a:r>
            <a:r>
              <a:rPr lang="en-GB" sz="1800" dirty="0" err="1" smtClean="0"/>
              <a:t>domaine</a:t>
            </a:r>
            <a:r>
              <a:rPr lang="en-GB" sz="1800" dirty="0" smtClean="0"/>
              <a:t> de physique et </a:t>
            </a:r>
            <a:r>
              <a:rPr lang="en-GB" sz="1800" dirty="0" err="1" smtClean="0"/>
              <a:t>honorer</a:t>
            </a:r>
            <a:r>
              <a:rPr lang="en-GB" sz="1800" dirty="0" smtClean="0"/>
              <a:t> les engagements </a:t>
            </a:r>
            <a:r>
              <a:rPr lang="en-GB" sz="1800" dirty="0" err="1" smtClean="0"/>
              <a:t>pris</a:t>
            </a:r>
            <a:r>
              <a:rPr lang="en-GB" sz="1800" dirty="0" smtClean="0"/>
              <a:t> </a:t>
            </a:r>
            <a:r>
              <a:rPr lang="en-GB" sz="1800" dirty="0" err="1" smtClean="0"/>
              <a:t>en</a:t>
            </a:r>
            <a:r>
              <a:rPr lang="en-GB" sz="1800" dirty="0" smtClean="0"/>
              <a:t> </a:t>
            </a:r>
            <a:r>
              <a:rPr lang="en-GB" sz="1800" dirty="0" err="1" smtClean="0"/>
              <a:t>exploitant</a:t>
            </a:r>
            <a:r>
              <a:rPr lang="en-GB" sz="1800" dirty="0" smtClean="0"/>
              <a:t> les installations </a:t>
            </a:r>
            <a:r>
              <a:rPr lang="en-GB" sz="1800" dirty="0" err="1" smtClean="0"/>
              <a:t>expérimentales</a:t>
            </a:r>
            <a:r>
              <a:rPr lang="en-GB" sz="1800" dirty="0" smtClean="0"/>
              <a:t> du CERN</a:t>
            </a:r>
            <a:endParaRPr lang="en-GB" sz="1800" dirty="0"/>
          </a:p>
          <a:p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4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Injection “top-up” </a:t>
            </a:r>
            <a:r>
              <a:rPr lang="en-GB" sz="2000" dirty="0" err="1" smtClean="0"/>
              <a:t>dans</a:t>
            </a:r>
            <a:r>
              <a:rPr lang="en-GB" sz="2000" dirty="0" smtClean="0"/>
              <a:t> FCC-</a:t>
            </a:r>
            <a:r>
              <a:rPr lang="en-GB" sz="2000" dirty="0" err="1" smtClean="0"/>
              <a:t>ee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196753"/>
            <a:ext cx="8496300" cy="2088231"/>
          </a:xfrm>
        </p:spPr>
        <p:txBody>
          <a:bodyPr/>
          <a:lstStyle/>
          <a:p>
            <a:pPr eaLnBrk="0" hangingPunct="0">
              <a:spcAft>
                <a:spcPts val="400"/>
              </a:spcAft>
              <a:buSzPct val="80000"/>
            </a:pPr>
            <a:r>
              <a:rPr lang="en-US" sz="1600" dirty="0" err="1" smtClean="0">
                <a:solidFill>
                  <a:srgbClr val="000000"/>
                </a:solidFill>
              </a:rPr>
              <a:t>Etant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donnée</a:t>
            </a:r>
            <a:r>
              <a:rPr lang="en-US" sz="1600" dirty="0" smtClean="0">
                <a:solidFill>
                  <a:srgbClr val="000000"/>
                </a:solidFill>
              </a:rPr>
              <a:t> la </a:t>
            </a:r>
            <a:r>
              <a:rPr lang="en-US" sz="1600" dirty="0" err="1" smtClean="0">
                <a:solidFill>
                  <a:srgbClr val="000000"/>
                </a:solidFill>
              </a:rPr>
              <a:t>faible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durée</a:t>
            </a:r>
            <a:r>
              <a:rPr lang="en-US" sz="1600" dirty="0" smtClean="0">
                <a:solidFill>
                  <a:srgbClr val="000000"/>
                </a:solidFill>
              </a:rPr>
              <a:t> de vie des </a:t>
            </a:r>
            <a:r>
              <a:rPr lang="en-US" sz="1600" dirty="0" err="1" smtClean="0">
                <a:solidFill>
                  <a:srgbClr val="000000"/>
                </a:solidFill>
              </a:rPr>
              <a:t>faisceaux</a:t>
            </a:r>
            <a:r>
              <a:rPr lang="en-US" sz="1600" dirty="0" smtClean="0">
                <a:solidFill>
                  <a:srgbClr val="000000"/>
                </a:solidFill>
              </a:rPr>
              <a:t> due à la haute </a:t>
            </a:r>
            <a:r>
              <a:rPr lang="en-US" sz="1600" dirty="0" err="1" smtClean="0">
                <a:solidFill>
                  <a:srgbClr val="000000"/>
                </a:solidFill>
              </a:rPr>
              <a:t>luminosité</a:t>
            </a:r>
            <a:r>
              <a:rPr lang="en-US" sz="1600" dirty="0" smtClean="0">
                <a:solidFill>
                  <a:srgbClr val="000000"/>
                </a:solidFill>
              </a:rPr>
              <a:t>, un </a:t>
            </a:r>
            <a:r>
              <a:rPr lang="en-US" sz="1600" dirty="0" err="1" smtClean="0">
                <a:solidFill>
                  <a:srgbClr val="000000"/>
                </a:solidFill>
              </a:rPr>
              <a:t>anneau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d’accélération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situé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dans</a:t>
            </a:r>
            <a:r>
              <a:rPr lang="en-US" sz="1600" dirty="0" smtClean="0">
                <a:solidFill>
                  <a:srgbClr val="000000"/>
                </a:solidFill>
              </a:rPr>
              <a:t> le </a:t>
            </a:r>
            <a:r>
              <a:rPr lang="en-US" sz="1600" dirty="0" err="1" smtClean="0">
                <a:solidFill>
                  <a:srgbClr val="000000"/>
                </a:solidFill>
              </a:rPr>
              <a:t>même</a:t>
            </a:r>
            <a:r>
              <a:rPr lang="en-US" sz="1600" dirty="0" smtClean="0">
                <a:solidFill>
                  <a:srgbClr val="000000"/>
                </a:solidFill>
              </a:rPr>
              <a:t> tunnel que les </a:t>
            </a:r>
            <a:r>
              <a:rPr lang="en-US" sz="1600" dirty="0" err="1" smtClean="0">
                <a:solidFill>
                  <a:srgbClr val="000000"/>
                </a:solidFill>
              </a:rPr>
              <a:t>anneaux</a:t>
            </a:r>
            <a:r>
              <a:rPr lang="en-US" sz="1600" dirty="0" smtClean="0">
                <a:solidFill>
                  <a:srgbClr val="000000"/>
                </a:solidFill>
              </a:rPr>
              <a:t> de collision </a:t>
            </a:r>
            <a:r>
              <a:rPr lang="en-US" sz="1600" dirty="0" err="1" smtClean="0">
                <a:solidFill>
                  <a:srgbClr val="000000"/>
                </a:solidFill>
              </a:rPr>
              <a:t>doit</a:t>
            </a:r>
            <a:r>
              <a:rPr lang="en-US" sz="1600" dirty="0" smtClean="0">
                <a:solidFill>
                  <a:srgbClr val="000000"/>
                </a:solidFill>
              </a:rPr>
              <a:t> les </a:t>
            </a:r>
            <a:r>
              <a:rPr lang="en-US" sz="1600" dirty="0" err="1" smtClean="0">
                <a:solidFill>
                  <a:srgbClr val="000000"/>
                </a:solidFill>
              </a:rPr>
              <a:t>réalimenter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fréquemment</a:t>
            </a:r>
            <a:r>
              <a:rPr lang="en-US" sz="1600" dirty="0" smtClean="0">
                <a:solidFill>
                  <a:srgbClr val="000000"/>
                </a:solidFill>
              </a:rPr>
              <a:t> par injection “top-up”</a:t>
            </a:r>
            <a:endParaRPr lang="en-US" sz="1600" dirty="0">
              <a:solidFill>
                <a:srgbClr val="000000"/>
              </a:solidFill>
            </a:endParaRPr>
          </a:p>
          <a:p>
            <a:pPr marL="941388" lvl="2" indent="-271463" eaLnBrk="0" hangingPunct="0">
              <a:spcAft>
                <a:spcPts val="2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400" dirty="0" err="1" smtClean="0">
                <a:solidFill>
                  <a:srgbClr val="0066CC"/>
                </a:solidFill>
              </a:rPr>
              <a:t>Même</a:t>
            </a:r>
            <a:r>
              <a:rPr lang="en-US" sz="1400" dirty="0" smtClean="0">
                <a:solidFill>
                  <a:srgbClr val="0066CC"/>
                </a:solidFill>
              </a:rPr>
              <a:t> voltage RF, </a:t>
            </a:r>
            <a:r>
              <a:rPr lang="en-US" sz="1400" dirty="0" err="1" smtClean="0">
                <a:solidFill>
                  <a:srgbClr val="0066CC"/>
                </a:solidFill>
              </a:rPr>
              <a:t>mais</a:t>
            </a:r>
            <a:r>
              <a:rPr lang="en-US" sz="1400" dirty="0" smtClean="0">
                <a:solidFill>
                  <a:srgbClr val="0066CC"/>
                </a:solidFill>
              </a:rPr>
              <a:t> </a:t>
            </a:r>
            <a:r>
              <a:rPr lang="en-US" sz="1400" dirty="0" err="1" smtClean="0">
                <a:solidFill>
                  <a:srgbClr val="0066CC"/>
                </a:solidFill>
              </a:rPr>
              <a:t>basse</a:t>
            </a:r>
            <a:r>
              <a:rPr lang="en-US" sz="1400" dirty="0" smtClean="0">
                <a:solidFill>
                  <a:srgbClr val="0066CC"/>
                </a:solidFill>
              </a:rPr>
              <a:t> puissance (~ MW)</a:t>
            </a:r>
            <a:endParaRPr lang="en-US" sz="1400" dirty="0">
              <a:solidFill>
                <a:srgbClr val="0066CC"/>
              </a:solidFill>
            </a:endParaRPr>
          </a:p>
          <a:p>
            <a:pPr marL="941388" lvl="2" indent="-271463" eaLnBrk="0" hangingPunct="0">
              <a:spcAft>
                <a:spcPts val="2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400" dirty="0" err="1" smtClean="0">
                <a:solidFill>
                  <a:srgbClr val="0066CC"/>
                </a:solidFill>
              </a:rPr>
              <a:t>Fréquence</a:t>
            </a:r>
            <a:r>
              <a:rPr lang="en-US" sz="1400" dirty="0" smtClean="0">
                <a:solidFill>
                  <a:srgbClr val="0066CC"/>
                </a:solidFill>
              </a:rPr>
              <a:t> de “top-up” ~ 0.1 </a:t>
            </a:r>
            <a:r>
              <a:rPr lang="en-US" sz="1400" dirty="0">
                <a:solidFill>
                  <a:srgbClr val="0066CC"/>
                </a:solidFill>
              </a:rPr>
              <a:t>Hz</a:t>
            </a:r>
          </a:p>
          <a:p>
            <a:pPr marL="941388" lvl="2" indent="-271463" eaLnBrk="0" hangingPunct="0">
              <a:spcAft>
                <a:spcPts val="2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400" dirty="0" err="1" smtClean="0">
                <a:solidFill>
                  <a:srgbClr val="0066CC"/>
                </a:solidFill>
              </a:rPr>
              <a:t>Energie</a:t>
            </a:r>
            <a:r>
              <a:rPr lang="en-US" sz="1400" dirty="0" smtClean="0">
                <a:solidFill>
                  <a:srgbClr val="0066CC"/>
                </a:solidFill>
              </a:rPr>
              <a:t> </a:t>
            </a:r>
            <a:r>
              <a:rPr lang="en-US" sz="1400" dirty="0" err="1" smtClean="0">
                <a:solidFill>
                  <a:srgbClr val="0066CC"/>
                </a:solidFill>
              </a:rPr>
              <a:t>d’injection</a:t>
            </a:r>
            <a:r>
              <a:rPr lang="en-US" sz="1400" dirty="0" smtClean="0">
                <a:solidFill>
                  <a:srgbClr val="0066CC"/>
                </a:solidFill>
              </a:rPr>
              <a:t> </a:t>
            </a:r>
            <a:r>
              <a:rPr lang="en-US" sz="1400" dirty="0" err="1" smtClean="0">
                <a:solidFill>
                  <a:srgbClr val="0066CC"/>
                </a:solidFill>
              </a:rPr>
              <a:t>dans</a:t>
            </a:r>
            <a:r>
              <a:rPr lang="en-US" sz="1400" dirty="0" smtClean="0">
                <a:solidFill>
                  <a:srgbClr val="0066CC"/>
                </a:solidFill>
              </a:rPr>
              <a:t> </a:t>
            </a:r>
            <a:r>
              <a:rPr lang="en-US" sz="1400" dirty="0" err="1" smtClean="0">
                <a:solidFill>
                  <a:srgbClr val="0066CC"/>
                </a:solidFill>
              </a:rPr>
              <a:t>l’anneau</a:t>
            </a:r>
            <a:r>
              <a:rPr lang="en-US" sz="1400" dirty="0" smtClean="0">
                <a:solidFill>
                  <a:srgbClr val="0066CC"/>
                </a:solidFill>
              </a:rPr>
              <a:t> </a:t>
            </a:r>
            <a:r>
              <a:rPr lang="en-US" sz="1400" dirty="0" err="1" smtClean="0">
                <a:solidFill>
                  <a:srgbClr val="0066CC"/>
                </a:solidFill>
              </a:rPr>
              <a:t>d’accélération</a:t>
            </a:r>
            <a:r>
              <a:rPr lang="en-US" sz="1400" dirty="0" smtClean="0">
                <a:solidFill>
                  <a:srgbClr val="0066CC"/>
                </a:solidFill>
              </a:rPr>
              <a:t> ~ 5-20 </a:t>
            </a:r>
            <a:r>
              <a:rPr lang="en-US" sz="1400" dirty="0">
                <a:solidFill>
                  <a:srgbClr val="0066CC"/>
                </a:solidFill>
              </a:rPr>
              <a:t>GeV</a:t>
            </a:r>
          </a:p>
          <a:p>
            <a:pPr marL="941388" lvl="2" indent="-271463" eaLnBrk="0" hangingPunct="0">
              <a:spcAft>
                <a:spcPts val="200"/>
              </a:spcAft>
              <a:buClr>
                <a:srgbClr val="0000FF"/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1400" dirty="0" err="1" smtClean="0">
                <a:solidFill>
                  <a:srgbClr val="0066CC"/>
                </a:solidFill>
              </a:rPr>
              <a:t>Evitement</a:t>
            </a:r>
            <a:r>
              <a:rPr lang="en-US" sz="1400" dirty="0" smtClean="0">
                <a:solidFill>
                  <a:srgbClr val="0066CC"/>
                </a:solidFill>
              </a:rPr>
              <a:t> des </a:t>
            </a:r>
            <a:r>
              <a:rPr lang="en-US" sz="1400" dirty="0" err="1" smtClean="0">
                <a:solidFill>
                  <a:srgbClr val="0066CC"/>
                </a:solidFill>
              </a:rPr>
              <a:t>expériences</a:t>
            </a:r>
            <a:endParaRPr lang="en-GB" sz="1400" dirty="0">
              <a:solidFill>
                <a:srgbClr val="0066CC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5335006" cy="215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436" y="3589732"/>
            <a:ext cx="3399068" cy="23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7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Configuration possible FCC-</a:t>
            </a:r>
            <a:r>
              <a:rPr lang="en-GB" sz="2000" dirty="0" err="1" smtClean="0"/>
              <a:t>ee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907704" y="1125320"/>
            <a:ext cx="5076000" cy="5184000"/>
            <a:chOff x="1907704" y="1125320"/>
            <a:chExt cx="5076000" cy="5184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9" b="412"/>
            <a:stretch/>
          </p:blipFill>
          <p:spPr bwMode="auto">
            <a:xfrm>
              <a:off x="1907704" y="1125320"/>
              <a:ext cx="5076000" cy="51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491880" y="1639039"/>
              <a:ext cx="50405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3676" y="1495023"/>
              <a:ext cx="594348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32040" y="1575415"/>
              <a:ext cx="50405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95736" y="3304415"/>
              <a:ext cx="1152128" cy="7828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80112" y="3325872"/>
              <a:ext cx="1152128" cy="7828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91880" y="5455463"/>
              <a:ext cx="50405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90458" y="5513242"/>
              <a:ext cx="50405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32040" y="5455463"/>
              <a:ext cx="50405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59618" y="2431127"/>
              <a:ext cx="2608525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315583" y="1050520"/>
            <a:ext cx="1320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INJ + RF 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32027" y="956043"/>
            <a:ext cx="1317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EXP + RF 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11760" y="5970766"/>
            <a:ext cx="1243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EXP + RF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44015" y="5970766"/>
            <a:ext cx="1185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EXP + RF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76256" y="354804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COLL + EXTR + RF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3528" y="3526586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COLL + EXTR + RF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86881" y="6140043"/>
            <a:ext cx="1317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EXP + RF 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09426" y="1066085"/>
            <a:ext cx="1320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  <a:latin typeface="+mn-lt"/>
              </a:rPr>
              <a:t>INJ + RF 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75656" y="1843258"/>
            <a:ext cx="96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3399"/>
                </a:solidFill>
                <a:latin typeface="+mn-lt"/>
              </a:rPr>
              <a:t>RF? </a:t>
            </a:r>
            <a:endParaRPr lang="en-GB" sz="1600" b="1" dirty="0">
              <a:solidFill>
                <a:srgbClr val="FF3399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20039" y="1791439"/>
            <a:ext cx="1032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3399"/>
                </a:solidFill>
                <a:latin typeface="+mn-lt"/>
              </a:rPr>
              <a:t>RF? </a:t>
            </a:r>
            <a:endParaRPr lang="en-GB" sz="1600" b="1" dirty="0">
              <a:solidFill>
                <a:srgbClr val="FF3399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75656" y="5286186"/>
            <a:ext cx="965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3399"/>
                </a:solidFill>
                <a:latin typeface="+mn-lt"/>
              </a:rPr>
              <a:t>RF? </a:t>
            </a:r>
            <a:endParaRPr lang="en-GB" sz="1600" b="1" dirty="0">
              <a:solidFill>
                <a:srgbClr val="FF3399"/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20039" y="5286186"/>
            <a:ext cx="1032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3399"/>
                </a:solidFill>
                <a:latin typeface="+mn-lt"/>
              </a:rPr>
              <a:t>RF? </a:t>
            </a:r>
            <a:endParaRPr lang="en-GB" sz="1600" b="1" dirty="0">
              <a:solidFill>
                <a:srgbClr val="FF3399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93251" y="1883041"/>
            <a:ext cx="189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1200" dirty="0" smtClean="0">
                <a:latin typeface="+mn-lt"/>
              </a:rPr>
              <a:t>RF </a:t>
            </a:r>
            <a:r>
              <a:rPr lang="en-GB" sz="1200" dirty="0" err="1" smtClean="0">
                <a:latin typeface="+mn-lt"/>
              </a:rPr>
              <a:t>répartie</a:t>
            </a:r>
            <a:r>
              <a:rPr lang="en-GB" sz="1200" dirty="0" smtClean="0">
                <a:latin typeface="+mn-lt"/>
              </a:rPr>
              <a:t> </a:t>
            </a:r>
            <a:r>
              <a:rPr lang="en-GB" sz="1200" dirty="0" err="1" smtClean="0">
                <a:latin typeface="+mn-lt"/>
              </a:rPr>
              <a:t>dans</a:t>
            </a:r>
            <a:r>
              <a:rPr lang="en-GB" sz="1200" dirty="0" smtClean="0">
                <a:latin typeface="+mn-lt"/>
              </a:rPr>
              <a:t> les LSS pour limiter les variations </a:t>
            </a:r>
            <a:r>
              <a:rPr lang="en-GB" sz="1200" dirty="0" err="1" smtClean="0">
                <a:latin typeface="+mn-lt"/>
              </a:rPr>
              <a:t>d’énergie</a:t>
            </a:r>
            <a:r>
              <a:rPr lang="en-GB" sz="1200" dirty="0" smtClean="0">
                <a:latin typeface="+mn-lt"/>
              </a:rPr>
              <a:t> </a:t>
            </a:r>
            <a:r>
              <a:rPr lang="en-GB" sz="1200" dirty="0" err="1" smtClean="0">
                <a:latin typeface="+mn-lt"/>
              </a:rPr>
              <a:t>en</a:t>
            </a:r>
            <a:r>
              <a:rPr lang="en-GB" sz="1200" dirty="0" smtClean="0">
                <a:latin typeface="+mn-lt"/>
              </a:rPr>
              <a:t> dent de </a:t>
            </a:r>
            <a:r>
              <a:rPr lang="en-GB" sz="1200" dirty="0" err="1" smtClean="0">
                <a:latin typeface="+mn-lt"/>
              </a:rPr>
              <a:t>scie</a:t>
            </a:r>
            <a:endParaRPr lang="en-GB" sz="1200" dirty="0"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11746" y="3111351"/>
            <a:ext cx="2320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1200" dirty="0" err="1" smtClean="0">
                <a:latin typeface="+mn-lt"/>
              </a:rPr>
              <a:t>Suppresseurs</a:t>
            </a:r>
            <a:r>
              <a:rPr lang="en-GB" sz="1200" dirty="0" smtClean="0">
                <a:latin typeface="+mn-lt"/>
              </a:rPr>
              <a:t> de dispersion de part et </a:t>
            </a:r>
            <a:r>
              <a:rPr lang="en-GB" sz="1200" dirty="0" err="1" smtClean="0">
                <a:latin typeface="+mn-lt"/>
              </a:rPr>
              <a:t>d’autre</a:t>
            </a:r>
            <a:r>
              <a:rPr lang="en-GB" sz="1200" dirty="0" smtClean="0">
                <a:latin typeface="+mn-lt"/>
              </a:rPr>
              <a:t> des LSS et ESS</a:t>
            </a:r>
            <a:endParaRPr lang="en-GB" sz="1200" dirty="0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36726" y="5073505"/>
            <a:ext cx="1848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1200" dirty="0" smtClean="0">
                <a:latin typeface="+mn-lt"/>
              </a:rPr>
              <a:t>Sections </a:t>
            </a:r>
            <a:r>
              <a:rPr lang="en-GB" sz="1200" dirty="0" err="1" smtClean="0">
                <a:latin typeface="+mn-lt"/>
              </a:rPr>
              <a:t>droites</a:t>
            </a:r>
            <a:r>
              <a:rPr lang="en-GB" sz="1200" dirty="0" smtClean="0">
                <a:latin typeface="+mn-lt"/>
              </a:rPr>
              <a:t> </a:t>
            </a:r>
            <a:r>
              <a:rPr lang="en-GB" sz="1200" dirty="0" err="1" smtClean="0">
                <a:latin typeface="+mn-lt"/>
              </a:rPr>
              <a:t>longues</a:t>
            </a:r>
            <a:r>
              <a:rPr lang="en-GB" sz="1200" dirty="0" smtClean="0">
                <a:latin typeface="+mn-lt"/>
              </a:rPr>
              <a:t> pour IR et RF</a:t>
            </a:r>
            <a:endParaRPr lang="en-GB" sz="1200" dirty="0"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12059" y="4329999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+mn-lt"/>
              </a:rPr>
              <a:t>Rayon de </a:t>
            </a:r>
            <a:r>
              <a:rPr lang="en-GB" sz="1200" dirty="0" err="1" smtClean="0">
                <a:latin typeface="+mn-lt"/>
              </a:rPr>
              <a:t>courbure</a:t>
            </a:r>
            <a:r>
              <a:rPr lang="en-GB" sz="1200" dirty="0" smtClean="0">
                <a:latin typeface="+mn-lt"/>
              </a:rPr>
              <a:t> de </a:t>
            </a:r>
            <a:r>
              <a:rPr lang="en-GB" sz="1200" dirty="0" err="1" smtClean="0">
                <a:latin typeface="+mn-lt"/>
              </a:rPr>
              <a:t>l’arc</a:t>
            </a:r>
            <a:r>
              <a:rPr lang="en-GB" sz="1200" dirty="0" smtClean="0">
                <a:latin typeface="+mn-lt"/>
              </a:rPr>
              <a:t> maximum</a:t>
            </a:r>
            <a:endParaRPr lang="en-GB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802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Etude de site 93 km</a:t>
            </a:r>
            <a:br>
              <a:rPr lang="en-GB" sz="2000" dirty="0" smtClean="0"/>
            </a:br>
            <a:r>
              <a:rPr lang="en-GB" sz="1800" dirty="0" smtClean="0">
                <a:solidFill>
                  <a:srgbClr val="FF0000"/>
                </a:solidFill>
              </a:rPr>
              <a:t>PRELIMINAIRE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0" t="14232" r="20509" b="19962"/>
          <a:stretch/>
        </p:blipFill>
        <p:spPr bwMode="auto">
          <a:xfrm>
            <a:off x="396456" y="980728"/>
            <a:ext cx="8280000" cy="513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84168" y="6165304"/>
            <a:ext cx="2520280" cy="307777"/>
          </a:xfrm>
          <a:prstGeom prst="rect">
            <a:avLst/>
          </a:prstGeom>
          <a:solidFill>
            <a:schemeClr val="bg1"/>
          </a:solidFill>
          <a:ln>
            <a:solidFill>
              <a:srgbClr val="0066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66CC"/>
                </a:solidFill>
                <a:latin typeface="+mn-lt"/>
              </a:rPr>
              <a:t>J. Osborne &amp; C. Cook</a:t>
            </a:r>
            <a:endParaRPr lang="en-GB" sz="1400" dirty="0">
              <a:solidFill>
                <a:srgbClr val="0066CC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31048" y="4379187"/>
            <a:ext cx="4733675" cy="1077218"/>
          </a:xfrm>
          <a:prstGeom prst="rect">
            <a:avLst/>
          </a:prstGeom>
          <a:solidFill>
            <a:srgbClr val="0C377B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</a:rPr>
              <a:t>Les tunnels de 93 km et 100 km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</a:rPr>
              <a:t>peuvent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</a:rPr>
              <a:t>s’inscrire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</a:rPr>
              <a:t>dans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</a:rPr>
              <a:t> la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</a:rPr>
              <a:t>géologie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+mn-lt"/>
              </a:rPr>
              <a:t> locale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+mn-lt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 smtClean="0">
                <a:solidFill>
                  <a:srgbClr val="0C377B"/>
                </a:solidFill>
                <a:latin typeface="+mn-lt"/>
              </a:rPr>
              <a:t>La position du LHC </a:t>
            </a:r>
            <a:r>
              <a:rPr lang="en-US" sz="1600" kern="0" dirty="0" err="1" smtClean="0">
                <a:solidFill>
                  <a:srgbClr val="0C377B"/>
                </a:solidFill>
                <a:latin typeface="+mn-lt"/>
              </a:rPr>
              <a:t>permet</a:t>
            </a:r>
            <a:r>
              <a:rPr lang="en-US" sz="1600" kern="0" dirty="0" smtClean="0">
                <a:solidFill>
                  <a:srgbClr val="0C377B"/>
                </a:solidFill>
                <a:latin typeface="+mn-lt"/>
              </a:rPr>
              <a:t> de </a:t>
            </a:r>
            <a:r>
              <a:rPr lang="en-US" sz="1600" kern="0" dirty="0" err="1" smtClean="0">
                <a:solidFill>
                  <a:srgbClr val="0C377B"/>
                </a:solidFill>
                <a:latin typeface="+mn-lt"/>
              </a:rPr>
              <a:t>l’utiliser</a:t>
            </a:r>
            <a:r>
              <a:rPr lang="en-US" sz="1600" kern="0" dirty="0" smtClean="0">
                <a:solidFill>
                  <a:srgbClr val="0C377B"/>
                </a:solidFill>
                <a:latin typeface="+mn-lt"/>
              </a:rPr>
              <a:t> </a:t>
            </a:r>
            <a:r>
              <a:rPr lang="en-US" sz="1600" kern="0" dirty="0" err="1" smtClean="0">
                <a:solidFill>
                  <a:srgbClr val="0C377B"/>
                </a:solidFill>
                <a:latin typeface="+mn-lt"/>
              </a:rPr>
              <a:t>comme</a:t>
            </a:r>
            <a:r>
              <a:rPr lang="en-US" sz="1600" kern="0" dirty="0" smtClean="0">
                <a:solidFill>
                  <a:srgbClr val="0C377B"/>
                </a:solidFill>
                <a:latin typeface="+mn-lt"/>
              </a:rPr>
              <a:t> </a:t>
            </a:r>
            <a:r>
              <a:rPr lang="en-US" sz="1600" kern="0" dirty="0" err="1" smtClean="0">
                <a:solidFill>
                  <a:srgbClr val="0C377B"/>
                </a:solidFill>
                <a:latin typeface="+mn-lt"/>
              </a:rPr>
              <a:t>injecteur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527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Arcs FCC-</a:t>
            </a:r>
            <a:r>
              <a:rPr lang="en-GB" sz="2000" dirty="0" err="1" smtClean="0"/>
              <a:t>hh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1800" dirty="0" smtClean="0"/>
              <a:t>Tunnel unique avec zone de </a:t>
            </a:r>
            <a:r>
              <a:rPr lang="en-GB" sz="1800" dirty="0" err="1" smtClean="0"/>
              <a:t>sécurité</a:t>
            </a:r>
            <a:endParaRPr lang="en-GB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62013"/>
            <a:ext cx="734377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95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9039" y="116632"/>
            <a:ext cx="6335290" cy="706437"/>
          </a:xfrm>
        </p:spPr>
        <p:txBody>
          <a:bodyPr/>
          <a:lstStyle/>
          <a:p>
            <a:r>
              <a:rPr lang="en-GB" sz="2000" dirty="0" smtClean="0"/>
              <a:t>Arcs FCC-</a:t>
            </a:r>
            <a:r>
              <a:rPr lang="en-GB" sz="2000" dirty="0" err="1" smtClean="0"/>
              <a:t>ee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1800" dirty="0" smtClean="0"/>
              <a:t>Tunnel unique avec zone de </a:t>
            </a:r>
            <a:r>
              <a:rPr lang="en-GB" sz="1800" dirty="0" err="1" smtClean="0"/>
              <a:t>sécurité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1328"/>
            <a:ext cx="7610869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9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 smtClean="0"/>
              <a:t>Expériences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842" y="980728"/>
            <a:ext cx="8640638" cy="2232608"/>
          </a:xfrm>
        </p:spPr>
        <p:txBody>
          <a:bodyPr/>
          <a:lstStyle/>
          <a:p>
            <a:r>
              <a:rPr lang="en-GB" sz="1600" dirty="0" smtClean="0"/>
              <a:t>FCC-</a:t>
            </a:r>
            <a:r>
              <a:rPr lang="en-GB" sz="1600" dirty="0" err="1" smtClean="0"/>
              <a:t>hh</a:t>
            </a:r>
            <a:endParaRPr lang="en-GB" sz="1600" dirty="0" smtClean="0"/>
          </a:p>
          <a:p>
            <a:pPr lvl="1"/>
            <a:r>
              <a:rPr lang="en-GB" sz="1400" dirty="0" err="1" smtClean="0"/>
              <a:t>Très</a:t>
            </a:r>
            <a:r>
              <a:rPr lang="en-GB" sz="1400" dirty="0" smtClean="0"/>
              <a:t> grands </a:t>
            </a:r>
            <a:r>
              <a:rPr lang="en-GB" sz="1400" dirty="0" err="1" smtClean="0"/>
              <a:t>détecteurs</a:t>
            </a:r>
            <a:r>
              <a:rPr lang="en-GB" sz="1400" dirty="0" smtClean="0"/>
              <a:t> (L&gt;50 m, D~30 m) </a:t>
            </a:r>
            <a:r>
              <a:rPr lang="en-GB" sz="1400" dirty="0" err="1" smtClean="0"/>
              <a:t>utilisant</a:t>
            </a:r>
            <a:r>
              <a:rPr lang="en-GB" sz="1400" dirty="0" smtClean="0"/>
              <a:t> des </a:t>
            </a:r>
            <a:r>
              <a:rPr lang="en-GB" sz="1400" dirty="0" err="1" smtClean="0"/>
              <a:t>solénoïdes</a:t>
            </a:r>
            <a:r>
              <a:rPr lang="en-GB" sz="1400" dirty="0" smtClean="0"/>
              <a:t> de 5 T</a:t>
            </a:r>
          </a:p>
          <a:p>
            <a:pPr lvl="1"/>
            <a:r>
              <a:rPr lang="en-GB" sz="1400" dirty="0" smtClean="0"/>
              <a:t>Fixe la dimension des caverns et </a:t>
            </a:r>
            <a:r>
              <a:rPr lang="en-GB" sz="1400" dirty="0" err="1" smtClean="0"/>
              <a:t>puits</a:t>
            </a:r>
            <a:r>
              <a:rPr lang="en-GB" sz="1400" dirty="0" smtClean="0"/>
              <a:t> </a:t>
            </a:r>
            <a:r>
              <a:rPr lang="en-GB" sz="1400" dirty="0" err="1" smtClean="0"/>
              <a:t>d’accès</a:t>
            </a:r>
            <a:endParaRPr lang="en-GB" sz="1400" dirty="0" smtClean="0"/>
          </a:p>
          <a:p>
            <a:r>
              <a:rPr lang="en-GB" sz="1600" dirty="0" smtClean="0"/>
              <a:t>FCC-</a:t>
            </a:r>
            <a:r>
              <a:rPr lang="en-GB" sz="1600" dirty="0" err="1" smtClean="0"/>
              <a:t>ee</a:t>
            </a:r>
            <a:endParaRPr lang="en-GB" sz="1600" dirty="0" smtClean="0"/>
          </a:p>
          <a:p>
            <a:pPr lvl="1"/>
            <a:r>
              <a:rPr lang="fr-CH" sz="1400" dirty="0" smtClean="0"/>
              <a:t>Aucun design préliminaire n’existe pour le moment</a:t>
            </a:r>
            <a:endParaRPr lang="en-GB" sz="1400" dirty="0" smtClean="0"/>
          </a:p>
          <a:p>
            <a:pPr lvl="1"/>
            <a:r>
              <a:rPr lang="en-GB" sz="1400" dirty="0" smtClean="0"/>
              <a:t>Les </a:t>
            </a:r>
            <a:r>
              <a:rPr lang="en-GB" sz="1400" dirty="0" err="1" smtClean="0"/>
              <a:t>projets</a:t>
            </a:r>
            <a:r>
              <a:rPr lang="en-GB" sz="1400" dirty="0" smtClean="0"/>
              <a:t> de </a:t>
            </a:r>
            <a:r>
              <a:rPr lang="en-GB" sz="1400" dirty="0" err="1" smtClean="0"/>
              <a:t>détecteurs</a:t>
            </a:r>
            <a:r>
              <a:rPr lang="en-GB" sz="1400" dirty="0" smtClean="0"/>
              <a:t> ILC </a:t>
            </a:r>
            <a:r>
              <a:rPr lang="en-GB" sz="1400" dirty="0" err="1" smtClean="0"/>
              <a:t>ou</a:t>
            </a:r>
            <a:r>
              <a:rPr lang="en-GB" sz="1400" dirty="0" smtClean="0"/>
              <a:t> CLIC </a:t>
            </a:r>
            <a:r>
              <a:rPr lang="en-GB" sz="1400" dirty="0" err="1" smtClean="0"/>
              <a:t>donnent</a:t>
            </a:r>
            <a:r>
              <a:rPr lang="en-GB" sz="1400" dirty="0" smtClean="0"/>
              <a:t> </a:t>
            </a:r>
            <a:r>
              <a:rPr lang="en-GB" sz="1400" dirty="0" err="1" smtClean="0"/>
              <a:t>une</a:t>
            </a:r>
            <a:r>
              <a:rPr lang="en-GB" sz="1400" dirty="0" smtClean="0"/>
              <a:t> idée: </a:t>
            </a:r>
            <a:r>
              <a:rPr lang="en-GB" sz="1400" dirty="0" err="1" smtClean="0"/>
              <a:t>ils</a:t>
            </a:r>
            <a:r>
              <a:rPr lang="en-GB" sz="1400" dirty="0" smtClean="0"/>
              <a:t> </a:t>
            </a:r>
            <a:r>
              <a:rPr lang="en-GB" sz="1400" dirty="0" err="1" smtClean="0"/>
              <a:t>seraient</a:t>
            </a:r>
            <a:r>
              <a:rPr lang="en-GB" sz="1400" dirty="0" smtClean="0"/>
              <a:t> beaucoup plus </a:t>
            </a:r>
            <a:r>
              <a:rPr lang="en-GB" sz="1400" dirty="0" err="1" smtClean="0"/>
              <a:t>petits</a:t>
            </a:r>
            <a:r>
              <a:rPr lang="en-GB" sz="1400" dirty="0" smtClean="0"/>
              <a:t> que les </a:t>
            </a:r>
            <a:r>
              <a:rPr lang="en-GB" sz="1400" dirty="0" err="1" smtClean="0"/>
              <a:t>détecteurs</a:t>
            </a:r>
            <a:r>
              <a:rPr lang="en-GB" sz="1400" dirty="0" smtClean="0"/>
              <a:t> FCC-</a:t>
            </a:r>
            <a:r>
              <a:rPr lang="en-GB" sz="1400" dirty="0" err="1" smtClean="0"/>
              <a:t>hh</a:t>
            </a:r>
            <a:endParaRPr lang="en-GB" sz="1400" dirty="0" smtClean="0"/>
          </a:p>
          <a:p>
            <a:pPr lvl="1"/>
            <a:r>
              <a:rPr lang="en-GB" sz="1400" dirty="0" smtClean="0"/>
              <a:t>Concepts de </a:t>
            </a:r>
            <a:r>
              <a:rPr lang="en-GB" sz="1400" dirty="0" err="1" smtClean="0"/>
              <a:t>détecteurs</a:t>
            </a:r>
            <a:r>
              <a:rPr lang="en-GB" sz="1400" dirty="0" smtClean="0"/>
              <a:t> non-</a:t>
            </a:r>
            <a:r>
              <a:rPr lang="en-GB" sz="1400" dirty="0" err="1" smtClean="0"/>
              <a:t>conventionnels</a:t>
            </a:r>
            <a:r>
              <a:rPr lang="en-GB" sz="1400" dirty="0" smtClean="0"/>
              <a:t> </a:t>
            </a:r>
            <a:r>
              <a:rPr lang="en-GB" sz="1400" dirty="0" err="1" smtClean="0"/>
              <a:t>utilisant</a:t>
            </a:r>
            <a:r>
              <a:rPr lang="en-GB" sz="1400" dirty="0" smtClean="0"/>
              <a:t> les grands volumes </a:t>
            </a:r>
            <a:r>
              <a:rPr lang="en-GB" sz="1400" dirty="0" err="1" smtClean="0"/>
              <a:t>nécessaires</a:t>
            </a:r>
            <a:r>
              <a:rPr lang="en-GB" sz="1400" dirty="0" smtClean="0"/>
              <a:t> pour FCC-</a:t>
            </a:r>
            <a:r>
              <a:rPr lang="en-GB" sz="1400" dirty="0" err="1" smtClean="0"/>
              <a:t>hh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05" y="3213336"/>
            <a:ext cx="398509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989" y="3393336"/>
            <a:ext cx="3402451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56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 smtClean="0"/>
              <a:t>Technologie-clé</a:t>
            </a:r>
            <a:r>
              <a:rPr lang="en-GB" sz="2000" dirty="0" smtClean="0"/>
              <a:t> de FCC-</a:t>
            </a:r>
            <a:r>
              <a:rPr lang="en-GB" sz="2000" dirty="0" err="1" smtClean="0"/>
              <a:t>ee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1800" dirty="0" smtClean="0"/>
              <a:t>SC RF de haute puissance, haute </a:t>
            </a:r>
            <a:r>
              <a:rPr lang="en-GB" sz="1800" dirty="0" err="1" smtClean="0"/>
              <a:t>efficacité</a:t>
            </a:r>
            <a:endParaRPr lang="en-GB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9552" y="1268413"/>
                <a:ext cx="8064574" cy="4857750"/>
              </a:xfrm>
            </p:spPr>
            <p:txBody>
              <a:bodyPr/>
              <a:lstStyle/>
              <a:p>
                <a:r>
                  <a:rPr lang="en-GB" sz="1600" dirty="0" smtClean="0"/>
                  <a:t>Puissance synchrotron </a:t>
                </a:r>
                <a:r>
                  <a:rPr lang="en-GB" sz="1600" dirty="0" smtClean="0">
                    <a:solidFill>
                      <a:srgbClr val="3366CC"/>
                    </a:solidFill>
                  </a:rPr>
                  <a:t>50 MW par </a:t>
                </a:r>
                <a:r>
                  <a:rPr lang="en-GB" sz="1600" dirty="0" err="1" smtClean="0">
                    <a:solidFill>
                      <a:srgbClr val="3366CC"/>
                    </a:solidFill>
                  </a:rPr>
                  <a:t>faisceau</a:t>
                </a:r>
                <a:r>
                  <a:rPr lang="en-GB" sz="1600" dirty="0" smtClean="0">
                    <a:solidFill>
                      <a:srgbClr val="3366CC"/>
                    </a:solidFill>
                  </a:rPr>
                  <a:t> </a:t>
                </a:r>
                <a:r>
                  <a:rPr lang="en-GB" sz="1600" dirty="0" smtClean="0"/>
                  <a:t>(11 MW </a:t>
                </a:r>
                <a:r>
                  <a:rPr lang="en-GB" sz="1600" dirty="0"/>
                  <a:t>à</a:t>
                </a:r>
                <a:r>
                  <a:rPr lang="en-GB" sz="1600" dirty="0" smtClean="0"/>
                  <a:t> LEP2)</a:t>
                </a:r>
              </a:p>
              <a:p>
                <a:r>
                  <a:rPr lang="en-GB" sz="1600" dirty="0" err="1" smtClean="0"/>
                  <a:t>Perte</a:t>
                </a:r>
                <a:r>
                  <a:rPr lang="en-GB" sz="1600" dirty="0" smtClean="0"/>
                  <a:t> </a:t>
                </a:r>
                <a:r>
                  <a:rPr lang="en-GB" sz="1600" dirty="0" err="1" smtClean="0"/>
                  <a:t>d’énergie</a:t>
                </a:r>
                <a:r>
                  <a:rPr lang="en-GB" sz="1600" dirty="0" smtClean="0"/>
                  <a:t> par tour: </a:t>
                </a:r>
                <a:r>
                  <a:rPr lang="en-GB" sz="1600" dirty="0" err="1" smtClean="0"/>
                  <a:t>jusqu’à</a:t>
                </a:r>
                <a:r>
                  <a:rPr lang="en-GB" sz="1600" dirty="0" smtClean="0"/>
                  <a:t> </a:t>
                </a:r>
                <a:r>
                  <a:rPr lang="en-GB" sz="1600" dirty="0" smtClean="0">
                    <a:solidFill>
                      <a:srgbClr val="3366CC"/>
                    </a:solidFill>
                  </a:rPr>
                  <a:t>7.5 GeV</a:t>
                </a:r>
                <a:r>
                  <a:rPr lang="en-GB" sz="1600" dirty="0" smtClean="0"/>
                  <a:t> (à 175 GeV)</a:t>
                </a:r>
              </a:p>
              <a:p>
                <a:r>
                  <a:rPr lang="en-GB" sz="1600" dirty="0" smtClean="0"/>
                  <a:t>Voltage RF total </a:t>
                </a:r>
                <a:r>
                  <a:rPr lang="en-GB" sz="1600" dirty="0" smtClean="0">
                    <a:solidFill>
                      <a:srgbClr val="3366CC"/>
                    </a:solidFill>
                  </a:rPr>
                  <a:t>12 GV </a:t>
                </a:r>
                <a:r>
                  <a:rPr lang="en-GB" sz="1600" dirty="0" smtClean="0"/>
                  <a:t>(3.5 GV </a:t>
                </a:r>
                <a:r>
                  <a:rPr lang="en-GB" sz="1600" dirty="0"/>
                  <a:t>à</a:t>
                </a:r>
                <a:r>
                  <a:rPr lang="en-GB" sz="1600" dirty="0" smtClean="0"/>
                  <a:t> LEP2)</a:t>
                </a:r>
              </a:p>
              <a:p>
                <a:r>
                  <a:rPr lang="en-GB" sz="1600" dirty="0" err="1" smtClean="0"/>
                  <a:t>Système</a:t>
                </a:r>
                <a:r>
                  <a:rPr lang="en-GB" sz="1600" dirty="0" smtClean="0"/>
                  <a:t> </a:t>
                </a:r>
                <a:r>
                  <a:rPr lang="en-GB" sz="1600" dirty="0" err="1" smtClean="0"/>
                  <a:t>additionel</a:t>
                </a:r>
                <a:r>
                  <a:rPr lang="en-GB" sz="1600" dirty="0" smtClean="0"/>
                  <a:t> (</a:t>
                </a:r>
                <a:r>
                  <a:rPr lang="en-GB" sz="1600" dirty="0" err="1" smtClean="0"/>
                  <a:t>même</a:t>
                </a:r>
                <a:r>
                  <a:rPr lang="en-GB" sz="1600" dirty="0" smtClean="0"/>
                  <a:t> voltage RF, puissance plus </a:t>
                </a:r>
                <a:r>
                  <a:rPr lang="en-GB" sz="1600" dirty="0" err="1" smtClean="0"/>
                  <a:t>faible</a:t>
                </a:r>
                <a:r>
                  <a:rPr lang="en-GB" sz="1600" dirty="0" smtClean="0"/>
                  <a:t>) </a:t>
                </a:r>
                <a:r>
                  <a:rPr lang="en-GB" sz="1600" dirty="0" smtClean="0">
                    <a:solidFill>
                      <a:srgbClr val="0066CC"/>
                    </a:solidFill>
                  </a:rPr>
                  <a:t>pour </a:t>
                </a:r>
                <a:r>
                  <a:rPr lang="en-GB" sz="1600" dirty="0" err="1" smtClean="0">
                    <a:solidFill>
                      <a:srgbClr val="0066CC"/>
                    </a:solidFill>
                  </a:rPr>
                  <a:t>l’anneau</a:t>
                </a:r>
                <a:r>
                  <a:rPr lang="en-GB" sz="1600" dirty="0" smtClean="0">
                    <a:solidFill>
                      <a:srgbClr val="0066CC"/>
                    </a:solidFill>
                  </a:rPr>
                  <a:t> </a:t>
                </a:r>
                <a:r>
                  <a:rPr lang="en-GB" sz="1600" dirty="0" err="1" smtClean="0">
                    <a:solidFill>
                      <a:srgbClr val="0066CC"/>
                    </a:solidFill>
                  </a:rPr>
                  <a:t>d’accélération</a:t>
                </a:r>
                <a:endParaRPr lang="en-GB" sz="1600" dirty="0" smtClean="0">
                  <a:solidFill>
                    <a:srgbClr val="0066CC"/>
                  </a:solidFill>
                </a:endParaRPr>
              </a:p>
              <a:p>
                <a:r>
                  <a:rPr lang="en-GB" sz="1600" dirty="0" smtClean="0"/>
                  <a:t>But de la R&amp;D: optimisation </a:t>
                </a:r>
                <a:r>
                  <a:rPr lang="en-GB" sz="1600" dirty="0" smtClean="0">
                    <a:solidFill>
                      <a:srgbClr val="0066CC"/>
                    </a:solidFill>
                  </a:rPr>
                  <a:t>de </a:t>
                </a:r>
                <a:r>
                  <a:rPr lang="en-GB" sz="1600" dirty="0" err="1" smtClean="0">
                    <a:solidFill>
                      <a:srgbClr val="0066CC"/>
                    </a:solidFill>
                  </a:rPr>
                  <a:t>l’efficacité</a:t>
                </a:r>
                <a:r>
                  <a:rPr lang="en-GB" sz="1600" dirty="0" smtClean="0">
                    <a:solidFill>
                      <a:srgbClr val="0066CC"/>
                    </a:solidFill>
                  </a:rPr>
                  <a:t> </a:t>
                </a:r>
                <a:r>
                  <a:rPr lang="en-GB" sz="1600" dirty="0" err="1" smtClean="0">
                    <a:solidFill>
                      <a:srgbClr val="0066CC"/>
                    </a:solidFill>
                  </a:rPr>
                  <a:t>globale</a:t>
                </a:r>
                <a:r>
                  <a:rPr lang="en-GB" sz="1600" dirty="0" smtClean="0">
                    <a:solidFill>
                      <a:srgbClr val="0066CC"/>
                    </a:solidFill>
                  </a:rPr>
                  <a:t> </a:t>
                </a:r>
                <a:r>
                  <a:rPr lang="en-GB" sz="1600" dirty="0" smtClean="0"/>
                  <a:t>du </a:t>
                </a:r>
                <a:r>
                  <a:rPr lang="en-GB" sz="1600" dirty="0" err="1" smtClean="0"/>
                  <a:t>système</a:t>
                </a:r>
                <a:r>
                  <a:rPr lang="en-GB" sz="1600" dirty="0" smtClean="0"/>
                  <a:t> </a:t>
                </a:r>
                <a:r>
                  <a:rPr lang="en-GB" sz="1600" dirty="0" err="1" smtClean="0"/>
                  <a:t>préservant</a:t>
                </a:r>
                <a:r>
                  <a:rPr lang="en-GB" sz="1600" dirty="0" smtClean="0"/>
                  <a:t> </a:t>
                </a:r>
                <a:r>
                  <a:rPr lang="en-GB" sz="1600" dirty="0" err="1" smtClean="0">
                    <a:solidFill>
                      <a:srgbClr val="0066CC"/>
                    </a:solidFill>
                  </a:rPr>
                  <a:t>sa</a:t>
                </a:r>
                <a:r>
                  <a:rPr lang="en-GB" sz="1600" dirty="0" smtClean="0">
                    <a:solidFill>
                      <a:srgbClr val="0066CC"/>
                    </a:solidFill>
                  </a:rPr>
                  <a:t> </a:t>
                </a:r>
                <a:r>
                  <a:rPr lang="en-GB" sz="1600" dirty="0" err="1" smtClean="0">
                    <a:solidFill>
                      <a:srgbClr val="0066CC"/>
                    </a:solidFill>
                  </a:rPr>
                  <a:t>fiabilité</a:t>
                </a:r>
                <a:endParaRPr lang="en-GB" sz="1600" dirty="0" smtClean="0">
                  <a:solidFill>
                    <a:srgbClr val="0066CC"/>
                  </a:solidFill>
                </a:endParaRPr>
              </a:p>
              <a:p>
                <a:pPr lvl="1"/>
                <a:r>
                  <a:rPr lang="en-US" sz="1400" b="1" dirty="0" err="1" smtClean="0"/>
                  <a:t>Cavités</a:t>
                </a:r>
                <a:r>
                  <a:rPr lang="en-US" sz="1400" b="1" dirty="0" smtClean="0"/>
                  <a:t> SC </a:t>
                </a:r>
                <a:r>
                  <a:rPr lang="en-US" sz="1400" dirty="0" smtClean="0">
                    <a:sym typeface="Wingdings" panose="05000000000000000000" pitchFamily="2" charset="2"/>
                  </a:rPr>
                  <a:t> fort</a:t>
                </a:r>
                <a:r>
                  <a:rPr lang="en-US" sz="1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400" b="0" i="1" dirty="0">
                            <a:latin typeface="Cambria Math"/>
                          </a:rPr>
                          <m:t>Q</m:t>
                        </m:r>
                      </m:e>
                      <m:sub>
                        <m:r>
                          <a:rPr lang="en-GB" sz="1400" b="0" dirty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fr-CH" sz="1400" b="0" i="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 smtClean="0"/>
                  <a:t>à fort gradient pour limiter la puissance </a:t>
                </a:r>
                <a:r>
                  <a:rPr lang="en-US" sz="1400" dirty="0" err="1" smtClean="0"/>
                  <a:t>cryo</a:t>
                </a:r>
                <a:endParaRPr lang="en-US" sz="1400" b="1" dirty="0" smtClean="0"/>
              </a:p>
              <a:p>
                <a:pPr marL="1314450" lvl="2" indent="-457200">
                  <a:buFont typeface="Arial" pitchFamily="34" charset="0"/>
                  <a:buChar char="•"/>
                </a:pPr>
                <a:r>
                  <a:rPr lang="en-US" sz="1200" dirty="0" err="1" smtClean="0"/>
                  <a:t>Quelques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résultats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prometteurs</a:t>
                </a:r>
                <a:r>
                  <a:rPr lang="en-US" sz="1200" dirty="0" smtClean="0"/>
                  <a:t> à 4 K avec des couches minces Nb</a:t>
                </a:r>
                <a:r>
                  <a:rPr lang="en-US" sz="1200" baseline="-25000" dirty="0" smtClean="0"/>
                  <a:t>3</a:t>
                </a:r>
                <a:r>
                  <a:rPr lang="en-US" sz="1200" dirty="0" smtClean="0"/>
                  <a:t>Sn sur </a:t>
                </a:r>
                <a:r>
                  <a:rPr lang="en-US" sz="1200" dirty="0" err="1"/>
                  <a:t>Nb</a:t>
                </a:r>
                <a:r>
                  <a:rPr lang="en-US" sz="1200" dirty="0"/>
                  <a:t> à</a:t>
                </a:r>
                <a:r>
                  <a:rPr lang="en-US" sz="1200" dirty="0" smtClean="0"/>
                  <a:t> Cornell </a:t>
                </a:r>
                <a:endParaRPr lang="en-US" sz="1200" dirty="0"/>
              </a:p>
              <a:p>
                <a:pPr marL="1314450" lvl="2" indent="-457200">
                  <a:buFont typeface="Arial" pitchFamily="34" charset="0"/>
                  <a:buChar char="•"/>
                </a:pPr>
                <a:r>
                  <a:rPr lang="en-GB" sz="1200" dirty="0" err="1" smtClean="0"/>
                  <a:t>Traitement</a:t>
                </a:r>
                <a:r>
                  <a:rPr lang="en-GB" sz="1200" dirty="0" smtClean="0"/>
                  <a:t> </a:t>
                </a:r>
                <a:r>
                  <a:rPr lang="en-GB" sz="1200" dirty="0" err="1" smtClean="0"/>
                  <a:t>thermique</a:t>
                </a:r>
                <a:r>
                  <a:rPr lang="en-GB" sz="1200" dirty="0" smtClean="0"/>
                  <a:t> </a:t>
                </a:r>
                <a14:m>
                  <m:oMath xmlns:m="http://schemas.openxmlformats.org/officeDocument/2006/math">
                    <m:r>
                      <a:rPr lang="en-GB" sz="1200" dirty="0">
                        <a:latin typeface="Cambria Math"/>
                      </a:rPr>
                      <m:t>800 ℃ ÷</m:t>
                    </m:r>
                    <m:r>
                      <a:rPr lang="en-US" sz="1200" dirty="0">
                        <a:latin typeface="Cambria Math"/>
                      </a:rPr>
                      <m:t>1400</m:t>
                    </m:r>
                    <m:r>
                      <a:rPr lang="en-GB" sz="1200" dirty="0">
                        <a:latin typeface="Cambria Math"/>
                      </a:rPr>
                      <m:t> ℃</m:t>
                    </m:r>
                  </m:oMath>
                </a14:m>
                <a:r>
                  <a:rPr lang="en-US" sz="1200" dirty="0"/>
                  <a:t> </a:t>
                </a:r>
                <a:r>
                  <a:rPr lang="en-US" sz="1200" dirty="0" smtClean="0"/>
                  <a:t>(JLAB)</a:t>
                </a:r>
                <a:endParaRPr lang="en-US" sz="1200" dirty="0"/>
              </a:p>
              <a:p>
                <a:pPr lvl="1"/>
                <a:r>
                  <a:rPr lang="en-US" sz="1400" b="1" dirty="0" err="1" smtClean="0"/>
                  <a:t>Génération</a:t>
                </a:r>
                <a:r>
                  <a:rPr lang="en-US" sz="1400" b="1" dirty="0" smtClean="0"/>
                  <a:t> et </a:t>
                </a:r>
                <a:r>
                  <a:rPr lang="en-US" sz="1400" b="1" dirty="0" err="1" smtClean="0"/>
                  <a:t>transfert</a:t>
                </a:r>
                <a:r>
                  <a:rPr lang="en-US" sz="1400" b="1" dirty="0" smtClean="0"/>
                  <a:t> au </a:t>
                </a:r>
                <a:r>
                  <a:rPr lang="en-US" sz="1400" b="1" dirty="0" err="1" smtClean="0"/>
                  <a:t>faisceau</a:t>
                </a:r>
                <a:r>
                  <a:rPr lang="en-US" sz="1400" b="1" dirty="0" smtClean="0"/>
                  <a:t> de puissance RF </a:t>
                </a:r>
                <a:r>
                  <a:rPr lang="en-US" sz="1400" dirty="0" smtClean="0"/>
                  <a:t>à haute </a:t>
                </a:r>
                <a:r>
                  <a:rPr lang="en-US" sz="1400" dirty="0" err="1" smtClean="0"/>
                  <a:t>efficacité</a:t>
                </a:r>
                <a:endParaRPr lang="en-US" sz="1400" dirty="0" smtClean="0"/>
              </a:p>
              <a:p>
                <a:pPr marL="1314450" lvl="2" indent="-457200">
                  <a:buFont typeface="Arial" pitchFamily="34" charset="0"/>
                  <a:buChar char="•"/>
                </a:pPr>
                <a:r>
                  <a:rPr lang="en-US" sz="1200" dirty="0" err="1" smtClean="0"/>
                  <a:t>Electronique</a:t>
                </a:r>
                <a:r>
                  <a:rPr lang="en-US" sz="1200" dirty="0" smtClean="0"/>
                  <a:t> de puissance pour </a:t>
                </a:r>
                <a:r>
                  <a:rPr lang="en-US" sz="1200" dirty="0" err="1" smtClean="0"/>
                  <a:t>amplificateurs</a:t>
                </a:r>
                <a:endParaRPr lang="en-US" sz="1200" dirty="0"/>
              </a:p>
              <a:p>
                <a:pPr marL="1314450" lvl="2" indent="-457200">
                  <a:buFont typeface="Arial" pitchFamily="34" charset="0"/>
                  <a:buChar char="•"/>
                </a:pPr>
                <a:r>
                  <a:rPr lang="en-US" sz="1200" dirty="0" smtClean="0"/>
                  <a:t>Klystrons à </a:t>
                </a:r>
                <a:r>
                  <a:rPr lang="en-US" sz="1200" dirty="0" err="1" smtClean="0"/>
                  <a:t>efficacité</a:t>
                </a:r>
                <a:r>
                  <a:rPr lang="en-US" sz="1200" dirty="0" smtClean="0"/>
                  <a:t> </a:t>
                </a:r>
                <a:r>
                  <a:rPr lang="en-US" sz="1200" dirty="0"/>
                  <a:t>&gt;65%, </a:t>
                </a:r>
                <a:r>
                  <a:rPr lang="en-US" sz="1200" dirty="0" smtClean="0"/>
                  <a:t>sources RF alternatives e.g. </a:t>
                </a:r>
                <a:r>
                  <a:rPr lang="en-US" sz="1200" dirty="0"/>
                  <a:t>solid </a:t>
                </a:r>
                <a:r>
                  <a:rPr lang="en-US" sz="1200" dirty="0" smtClean="0"/>
                  <a:t>state</a:t>
                </a:r>
                <a:endParaRPr lang="en-US" sz="1200" dirty="0"/>
              </a:p>
              <a:p>
                <a:pPr lvl="1"/>
                <a:r>
                  <a:rPr lang="en-US" sz="1400" b="1" dirty="0" err="1" smtClean="0"/>
                  <a:t>Disponibilité</a:t>
                </a:r>
                <a:r>
                  <a:rPr lang="en-US" sz="1400" b="1" dirty="0" smtClean="0"/>
                  <a:t> </a:t>
                </a:r>
                <a:r>
                  <a:rPr lang="en-US" sz="1400" b="1" dirty="0" err="1" smtClean="0"/>
                  <a:t>élevée</a:t>
                </a:r>
                <a:endParaRPr lang="en-US" sz="600" b="1" dirty="0"/>
              </a:p>
              <a:p>
                <a:pPr lvl="1"/>
                <a:endParaRPr lang="en-GB" sz="1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1268413"/>
                <a:ext cx="8064574" cy="4857750"/>
              </a:xfrm>
              <a:blipFill rotWithShape="0">
                <a:blip r:embed="rId2"/>
                <a:stretch>
                  <a:fillRect l="-454" t="-3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27912" y="5812361"/>
            <a:ext cx="158417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66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66CC"/>
                </a:solidFill>
                <a:latin typeface="Tahoma"/>
              </a:rPr>
              <a:t>E. Jensen</a:t>
            </a:r>
            <a:endParaRPr lang="en-GB" sz="1400" dirty="0">
              <a:solidFill>
                <a:srgbClr val="0066CC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9122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8" y="116632"/>
            <a:ext cx="7853684" cy="706437"/>
          </a:xfrm>
        </p:spPr>
        <p:txBody>
          <a:bodyPr/>
          <a:lstStyle/>
          <a:p>
            <a:r>
              <a:rPr lang="fr-CH" sz="2000" dirty="0" smtClean="0"/>
              <a:t>Technologie-clé de FCC-</a:t>
            </a:r>
            <a:r>
              <a:rPr lang="fr-CH" sz="2000" dirty="0" err="1" smtClean="0"/>
              <a:t>hh</a:t>
            </a:r>
            <a:r>
              <a:rPr lang="fr-CH" sz="2000" dirty="0" smtClean="0"/>
              <a:t/>
            </a:r>
            <a:br>
              <a:rPr lang="fr-CH" sz="2000" dirty="0" smtClean="0"/>
            </a:br>
            <a:r>
              <a:rPr lang="fr-CH" sz="1800" dirty="0" smtClean="0"/>
              <a:t>Aimants supraconducteurs de très haut champ (base 16 T, </a:t>
            </a:r>
            <a:r>
              <a:rPr lang="fr-CH" sz="1800" dirty="0" err="1" smtClean="0"/>
              <a:t>dévt</a:t>
            </a:r>
            <a:r>
              <a:rPr lang="fr-CH" sz="1800" dirty="0" smtClean="0"/>
              <a:t>. 20 T)</a:t>
            </a:r>
            <a:endParaRPr lang="en-GB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899592" y="908720"/>
            <a:ext cx="7272808" cy="5351487"/>
            <a:chOff x="899592" y="1268760"/>
            <a:chExt cx="7272808" cy="5351487"/>
          </a:xfrm>
        </p:grpSpPr>
        <p:graphicFrame>
          <p:nvGraphicFramePr>
            <p:cNvPr id="11" name="Chart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04414496"/>
                </p:ext>
              </p:extLst>
            </p:nvPr>
          </p:nvGraphicFramePr>
          <p:xfrm>
            <a:off x="899592" y="1268760"/>
            <a:ext cx="7272808" cy="53514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Rounded Rectangle 11"/>
            <p:cNvSpPr/>
            <p:nvPr/>
          </p:nvSpPr>
          <p:spPr>
            <a:xfrm>
              <a:off x="1979712" y="3068960"/>
              <a:ext cx="1224136" cy="792088"/>
            </a:xfrm>
            <a:prstGeom prst="roundRect">
              <a:avLst/>
            </a:prstGeom>
            <a:solidFill>
              <a:srgbClr val="9BBB59">
                <a:lumMod val="75000"/>
                <a:alpha val="35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Nb-Ti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203848" y="3068960"/>
              <a:ext cx="839588" cy="792088"/>
            </a:xfrm>
            <a:prstGeom prst="roundRect">
              <a:avLst/>
            </a:prstGeom>
            <a:solidFill>
              <a:srgbClr val="BB4633">
                <a:alpha val="34902"/>
              </a:srgbClr>
            </a:solidFill>
            <a:ln w="25400" cap="flat" cmpd="sng" algn="ctr">
              <a:solidFill>
                <a:srgbClr val="BB46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BB46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Nb</a:t>
              </a:r>
              <a:r>
                <a:rPr kumimoji="0" lang="fr-CH" sz="16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BB46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r>
                <a:rPr kumimoji="0" lang="fr-CH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BB463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BB46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043436" y="3429000"/>
              <a:ext cx="648072" cy="432048"/>
            </a:xfrm>
            <a:prstGeom prst="roundRect">
              <a:avLst/>
            </a:prstGeom>
            <a:solidFill>
              <a:srgbClr val="4BACC6">
                <a:lumMod val="75000"/>
                <a:alpha val="35000"/>
              </a:srgbClr>
            </a:solidFill>
            <a:ln w="25400" cap="flat" cmpd="sng" algn="ctr">
              <a:solidFill>
                <a:srgbClr val="4BACC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HTS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474144" y="3429000"/>
              <a:ext cx="864096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1399335" y="3173950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400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37311"/>
            <a:ext cx="2895600" cy="268139"/>
          </a:xfrm>
        </p:spPr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37311"/>
            <a:ext cx="2133600" cy="268139"/>
          </a:xfrm>
        </p:spPr>
        <p:txBody>
          <a:bodyPr/>
          <a:lstStyle/>
          <a:p>
            <a:fld id="{5AF06637-E496-4934-8F80-04F2992770E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6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Optimisation de dipoles à </a:t>
            </a:r>
            <a:r>
              <a:rPr lang="en-GB" sz="2000" dirty="0" err="1" smtClean="0"/>
              <a:t>bobines</a:t>
            </a:r>
            <a:r>
              <a:rPr lang="en-GB" sz="2000" dirty="0" smtClean="0"/>
              <a:t> </a:t>
            </a:r>
            <a:r>
              <a:rPr lang="en-GB" sz="2000" dirty="0" err="1" smtClean="0"/>
              <a:t>imbriquées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err="1" smtClean="0"/>
              <a:t>utilisant</a:t>
            </a:r>
            <a:r>
              <a:rPr lang="en-GB" sz="2000" dirty="0" smtClean="0"/>
              <a:t> des </a:t>
            </a:r>
            <a:r>
              <a:rPr lang="en-GB" sz="2000" dirty="0" err="1" smtClean="0"/>
              <a:t>supraconducteurs</a:t>
            </a:r>
            <a:r>
              <a:rPr lang="en-GB" sz="2000" dirty="0" smtClean="0"/>
              <a:t> multiples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980729"/>
            <a:ext cx="8496300" cy="1605660"/>
          </a:xfrm>
        </p:spPr>
        <p:txBody>
          <a:bodyPr/>
          <a:lstStyle/>
          <a:p>
            <a:r>
              <a:rPr lang="en-US" sz="1600" dirty="0" smtClean="0"/>
              <a:t>Le </a:t>
            </a:r>
            <a:r>
              <a:rPr lang="en-US" sz="1600" dirty="0" err="1" smtClean="0"/>
              <a:t>système</a:t>
            </a:r>
            <a:r>
              <a:rPr lang="en-US" sz="1600" dirty="0" smtClean="0"/>
              <a:t> </a:t>
            </a:r>
            <a:r>
              <a:rPr lang="en-US" sz="1600" dirty="0" err="1" smtClean="0"/>
              <a:t>magnétique</a:t>
            </a:r>
            <a:r>
              <a:rPr lang="en-US" sz="1600" dirty="0" smtClean="0"/>
              <a:t> des arcs sera le poste principal du </a:t>
            </a:r>
            <a:r>
              <a:rPr lang="en-US" sz="1600" dirty="0" err="1" smtClean="0"/>
              <a:t>coût</a:t>
            </a:r>
            <a:r>
              <a:rPr lang="en-US" sz="1600" dirty="0" smtClean="0"/>
              <a:t> de FCC-</a:t>
            </a:r>
            <a:r>
              <a:rPr lang="en-US" sz="1600" dirty="0" err="1" smtClean="0"/>
              <a:t>hh</a:t>
            </a:r>
            <a:endParaRPr lang="en-US" sz="1600" dirty="0" smtClean="0"/>
          </a:p>
          <a:p>
            <a:r>
              <a:rPr lang="en-US" sz="1600" dirty="0" smtClean="0"/>
              <a:t>Coupes </a:t>
            </a:r>
            <a:r>
              <a:rPr lang="en-US" sz="1600" dirty="0" err="1" smtClean="0"/>
              <a:t>transversales</a:t>
            </a:r>
            <a:r>
              <a:rPr lang="en-US" sz="1600" dirty="0"/>
              <a:t> </a:t>
            </a:r>
            <a:r>
              <a:rPr lang="en-US" sz="1600" dirty="0" smtClean="0"/>
              <a:t>(1/4) de dipoles à </a:t>
            </a:r>
            <a:r>
              <a:rPr lang="en-US" sz="1600" dirty="0" err="1" smtClean="0"/>
              <a:t>bobines</a:t>
            </a:r>
            <a:r>
              <a:rPr lang="en-US" sz="1600" dirty="0" smtClean="0"/>
              <a:t> </a:t>
            </a:r>
            <a:r>
              <a:rPr lang="en-US" sz="1600" dirty="0" err="1" smtClean="0"/>
              <a:t>imbriquées</a:t>
            </a:r>
            <a:r>
              <a:rPr lang="en-US" sz="1600" dirty="0"/>
              <a:t> </a:t>
            </a:r>
            <a:r>
              <a:rPr lang="en-US" sz="1600" dirty="0" err="1" smtClean="0"/>
              <a:t>optimisées</a:t>
            </a:r>
            <a:endParaRPr lang="en-US" sz="1600" dirty="0" smtClean="0"/>
          </a:p>
          <a:p>
            <a:pPr lvl="1"/>
            <a:r>
              <a:rPr lang="en-US" sz="1400" dirty="0"/>
              <a:t>Le </a:t>
            </a:r>
            <a:r>
              <a:rPr lang="en-US" sz="1400" dirty="0" err="1"/>
              <a:t>Nb-Ti</a:t>
            </a:r>
            <a:r>
              <a:rPr lang="en-US" sz="1400" dirty="0"/>
              <a:t> </a:t>
            </a:r>
            <a:r>
              <a:rPr lang="en-US" sz="1400" dirty="0" err="1"/>
              <a:t>sert</a:t>
            </a:r>
            <a:r>
              <a:rPr lang="en-US" sz="1400" dirty="0"/>
              <a:t> à </a:t>
            </a:r>
            <a:r>
              <a:rPr lang="en-US" sz="1400" dirty="0" err="1"/>
              <a:t>créer</a:t>
            </a:r>
            <a:r>
              <a:rPr lang="en-US" sz="1400" dirty="0"/>
              <a:t> le champ de base </a:t>
            </a:r>
            <a:r>
              <a:rPr lang="en-US" sz="1400" dirty="0" err="1"/>
              <a:t>jusqu’à</a:t>
            </a:r>
            <a:r>
              <a:rPr lang="en-US" sz="1400" dirty="0"/>
              <a:t> </a:t>
            </a:r>
            <a:r>
              <a:rPr lang="en-US" sz="1400" dirty="0" err="1"/>
              <a:t>sa</a:t>
            </a:r>
            <a:r>
              <a:rPr lang="en-US" sz="1400" dirty="0"/>
              <a:t> </a:t>
            </a:r>
            <a:r>
              <a:rPr lang="en-US" sz="1400" dirty="0" err="1"/>
              <a:t>limite</a:t>
            </a:r>
            <a:r>
              <a:rPr lang="en-US" sz="1400" dirty="0"/>
              <a:t> technique</a:t>
            </a:r>
            <a:endParaRPr lang="fr-FR" sz="1400" dirty="0"/>
          </a:p>
          <a:p>
            <a:pPr lvl="1"/>
            <a:r>
              <a:rPr lang="en-US" sz="1400" dirty="0" smtClean="0"/>
              <a:t>Les </a:t>
            </a:r>
            <a:r>
              <a:rPr lang="en-US" sz="1400" dirty="0" err="1" smtClean="0"/>
              <a:t>supraconducteurs</a:t>
            </a:r>
            <a:r>
              <a:rPr lang="en-US" sz="1400" dirty="0" smtClean="0"/>
              <a:t> les plus </a:t>
            </a:r>
            <a:r>
              <a:rPr lang="en-US" sz="1400" dirty="0" err="1" smtClean="0"/>
              <a:t>coûteux</a:t>
            </a:r>
            <a:r>
              <a:rPr lang="en-US" sz="1400" dirty="0" smtClean="0"/>
              <a:t> </a:t>
            </a:r>
            <a:r>
              <a:rPr lang="en-US" sz="1400" dirty="0" err="1" smtClean="0"/>
              <a:t>sont</a:t>
            </a:r>
            <a:r>
              <a:rPr lang="en-US" sz="1400" dirty="0" smtClean="0"/>
              <a:t> </a:t>
            </a:r>
            <a:r>
              <a:rPr lang="en-US" sz="1400" dirty="0" err="1" smtClean="0"/>
              <a:t>réservés</a:t>
            </a:r>
            <a:r>
              <a:rPr lang="en-US" sz="1400" dirty="0" smtClean="0"/>
              <a:t> au </a:t>
            </a:r>
            <a:r>
              <a:rPr lang="en-US" sz="1400" dirty="0" err="1" smtClean="0"/>
              <a:t>domaines</a:t>
            </a:r>
            <a:r>
              <a:rPr lang="en-US" sz="1400" dirty="0" smtClean="0"/>
              <a:t> de champs les plus </a:t>
            </a:r>
            <a:r>
              <a:rPr lang="en-US" sz="1400" dirty="0" err="1" smtClean="0"/>
              <a:t>élevés</a:t>
            </a:r>
            <a:endParaRPr lang="en-US" sz="1400" dirty="0" smtClean="0"/>
          </a:p>
          <a:p>
            <a:pPr lvl="1"/>
            <a:r>
              <a:rPr lang="en-US" sz="1400" dirty="0" smtClean="0"/>
              <a:t>La gradation de courant </a:t>
            </a:r>
            <a:r>
              <a:rPr lang="en-US" sz="1400" dirty="0" err="1" smtClean="0"/>
              <a:t>dans</a:t>
            </a:r>
            <a:r>
              <a:rPr lang="en-US" sz="1400" dirty="0" smtClean="0"/>
              <a:t> les </a:t>
            </a:r>
            <a:r>
              <a:rPr lang="en-US" sz="1400" dirty="0" err="1" smtClean="0"/>
              <a:t>différents</a:t>
            </a:r>
            <a:r>
              <a:rPr lang="en-US" sz="1400" dirty="0" smtClean="0"/>
              <a:t> blocs </a:t>
            </a:r>
            <a:r>
              <a:rPr lang="en-US" sz="1400" dirty="0" err="1" smtClean="0"/>
              <a:t>permet</a:t>
            </a:r>
            <a:r>
              <a:rPr lang="en-US" sz="1400" dirty="0" smtClean="0"/>
              <a:t> </a:t>
            </a:r>
            <a:r>
              <a:rPr lang="en-US" sz="1400" dirty="0" err="1" smtClean="0"/>
              <a:t>d’exploiter</a:t>
            </a:r>
            <a:r>
              <a:rPr lang="en-US" sz="1400" dirty="0" smtClean="0"/>
              <a:t> </a:t>
            </a:r>
            <a:r>
              <a:rPr lang="en-US" sz="1400" dirty="0" err="1" smtClean="0"/>
              <a:t>chaque</a:t>
            </a:r>
            <a:r>
              <a:rPr lang="en-US" sz="1400" dirty="0" smtClean="0"/>
              <a:t> </a:t>
            </a:r>
            <a:r>
              <a:rPr lang="en-US" sz="1400" dirty="0" err="1" smtClean="0"/>
              <a:t>supraconducteur</a:t>
            </a:r>
            <a:r>
              <a:rPr lang="en-US" sz="1400" dirty="0" smtClean="0"/>
              <a:t> à </a:t>
            </a:r>
            <a:r>
              <a:rPr lang="en-US" sz="1400" dirty="0" err="1" smtClean="0"/>
              <a:t>sa</a:t>
            </a:r>
            <a:r>
              <a:rPr lang="en-US" sz="1400" dirty="0" smtClean="0"/>
              <a:t> </a:t>
            </a:r>
            <a:r>
              <a:rPr lang="en-US" sz="1400" dirty="0" err="1" smtClean="0"/>
              <a:t>limite</a:t>
            </a:r>
            <a:r>
              <a:rPr lang="en-US" sz="1400" dirty="0" smtClean="0"/>
              <a:t> de champ</a:t>
            </a:r>
          </a:p>
          <a:p>
            <a:pPr lvl="1"/>
            <a:endParaRPr lang="en-US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73" y="2924363"/>
            <a:ext cx="8835204" cy="283967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156176" y="6001543"/>
            <a:ext cx="2058919" cy="307777"/>
          </a:xfrm>
          <a:prstGeom prst="rect">
            <a:avLst/>
          </a:prstGeom>
          <a:solidFill>
            <a:schemeClr val="bg1"/>
          </a:solidFill>
          <a:ln>
            <a:solidFill>
              <a:srgbClr val="0066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66CC"/>
                </a:solidFill>
                <a:latin typeface="+mn-lt"/>
              </a:rPr>
              <a:t>L. Rossi, E. Todesco</a:t>
            </a:r>
            <a:endParaRPr lang="en-GB" sz="1400" dirty="0">
              <a:solidFill>
                <a:srgbClr val="0066CC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1680" y="2586389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latin typeface="+mn-lt"/>
              </a:rPr>
              <a:t>16 T</a:t>
            </a:r>
            <a:endParaRPr lang="en-GB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8184" y="2595681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latin typeface="+mn-lt"/>
              </a:rPr>
              <a:t>20 T</a:t>
            </a:r>
            <a:endParaRPr lang="en-GB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332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000" dirty="0" smtClean="0"/>
              <a:t>Un autre défi de FCC-</a:t>
            </a:r>
            <a:r>
              <a:rPr lang="fr-CH" sz="2000" dirty="0" err="1" smtClean="0"/>
              <a:t>hh</a:t>
            </a:r>
            <a:r>
              <a:rPr lang="fr-CH" sz="2000" dirty="0" smtClean="0"/>
              <a:t/>
            </a:r>
            <a:br>
              <a:rPr lang="fr-CH" sz="2000" dirty="0" smtClean="0"/>
            </a:br>
            <a:r>
              <a:rPr lang="fr-CH" sz="1800" dirty="0" smtClean="0"/>
              <a:t>Energie </a:t>
            </a:r>
            <a:r>
              <a:rPr lang="fr-CH" sz="1800" dirty="0" smtClean="0"/>
              <a:t>stockée dans le </a:t>
            </a:r>
            <a:r>
              <a:rPr lang="fr-CH" sz="1800" dirty="0" smtClean="0"/>
              <a:t>faisceau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640638" cy="5112568"/>
          </a:xfrm>
        </p:spPr>
        <p:txBody>
          <a:bodyPr/>
          <a:lstStyle/>
          <a:p>
            <a:r>
              <a:rPr lang="en-GB" sz="1800" dirty="0" smtClean="0"/>
              <a:t>8 GJ par </a:t>
            </a:r>
            <a:r>
              <a:rPr lang="en-GB" sz="1800" dirty="0" err="1" smtClean="0"/>
              <a:t>faisceau</a:t>
            </a:r>
            <a:r>
              <a:rPr lang="en-GB" sz="1800" dirty="0" smtClean="0"/>
              <a:t>, 16 GJ au total</a:t>
            </a:r>
          </a:p>
          <a:p>
            <a:pPr lvl="1"/>
            <a:r>
              <a:rPr lang="en-GB" sz="1600" dirty="0" smtClean="0"/>
              <a:t>20 </a:t>
            </a:r>
            <a:r>
              <a:rPr lang="en-GB" sz="1600" dirty="0" err="1" smtClean="0"/>
              <a:t>fois</a:t>
            </a:r>
            <a:r>
              <a:rPr lang="en-GB" sz="1600" dirty="0" smtClean="0"/>
              <a:t> </a:t>
            </a:r>
            <a:r>
              <a:rPr lang="en-GB" sz="1600" dirty="0" err="1" smtClean="0"/>
              <a:t>celle</a:t>
            </a:r>
            <a:r>
              <a:rPr lang="en-GB" sz="1600" dirty="0" smtClean="0"/>
              <a:t> de LHC</a:t>
            </a:r>
          </a:p>
          <a:p>
            <a:pPr lvl="1"/>
            <a:r>
              <a:rPr lang="en-GB" sz="1600" dirty="0" err="1" smtClean="0"/>
              <a:t>Equivalente</a:t>
            </a:r>
            <a:r>
              <a:rPr lang="en-GB" sz="1600" dirty="0" smtClean="0"/>
              <a:t> à </a:t>
            </a:r>
            <a:r>
              <a:rPr lang="en-GB" sz="1600" dirty="0" err="1" smtClean="0"/>
              <a:t>celle</a:t>
            </a:r>
            <a:r>
              <a:rPr lang="en-GB" sz="1600" dirty="0" smtClean="0"/>
              <a:t> d’un A380 (560 t) à </a:t>
            </a:r>
            <a:r>
              <a:rPr lang="en-GB" sz="1600" dirty="0" err="1" smtClean="0"/>
              <a:t>vitesse</a:t>
            </a:r>
            <a:r>
              <a:rPr lang="en-GB" sz="1600" dirty="0" smtClean="0"/>
              <a:t> </a:t>
            </a:r>
            <a:r>
              <a:rPr lang="en-GB" sz="1600" dirty="0" err="1" smtClean="0"/>
              <a:t>nominale</a:t>
            </a:r>
            <a:r>
              <a:rPr lang="en-GB" sz="1600" dirty="0" smtClean="0"/>
              <a:t> (850 km/h)</a:t>
            </a:r>
          </a:p>
          <a:p>
            <a:pPr lvl="1"/>
            <a:endParaRPr lang="en-GB" sz="1600" dirty="0"/>
          </a:p>
          <a:p>
            <a:pPr lvl="1"/>
            <a:endParaRPr lang="en-GB" sz="1600" dirty="0" smtClean="0"/>
          </a:p>
          <a:p>
            <a:pPr lvl="1"/>
            <a:endParaRPr lang="en-GB" sz="1600" dirty="0"/>
          </a:p>
          <a:p>
            <a:pPr lvl="1"/>
            <a:endParaRPr lang="en-GB" sz="1600" dirty="0" smtClean="0"/>
          </a:p>
          <a:p>
            <a:pPr lvl="1"/>
            <a:endParaRPr lang="en-GB" sz="1600" dirty="0"/>
          </a:p>
          <a:p>
            <a:pPr lvl="1"/>
            <a:endParaRPr lang="en-GB" sz="1600" dirty="0" smtClean="0"/>
          </a:p>
          <a:p>
            <a:pPr lvl="1"/>
            <a:endParaRPr lang="en-GB" sz="1600" dirty="0"/>
          </a:p>
          <a:p>
            <a:pPr lvl="1"/>
            <a:endParaRPr lang="en-GB" sz="1600" dirty="0" smtClean="0"/>
          </a:p>
          <a:p>
            <a:pPr lvl="1"/>
            <a:endParaRPr lang="en-GB" sz="1600" dirty="0" smtClean="0"/>
          </a:p>
          <a:p>
            <a:r>
              <a:rPr lang="en-GB" sz="1600" dirty="0" smtClean="0"/>
              <a:t>Collimation, </a:t>
            </a:r>
            <a:r>
              <a:rPr lang="en-GB" sz="1600" dirty="0" err="1" smtClean="0"/>
              <a:t>contrôle</a:t>
            </a:r>
            <a:r>
              <a:rPr lang="en-GB" sz="1600" dirty="0" smtClean="0"/>
              <a:t> des </a:t>
            </a:r>
            <a:r>
              <a:rPr lang="en-GB" sz="1600" dirty="0" err="1" smtClean="0"/>
              <a:t>pertes</a:t>
            </a:r>
            <a:r>
              <a:rPr lang="en-GB" sz="1600" dirty="0" smtClean="0"/>
              <a:t> de </a:t>
            </a:r>
            <a:r>
              <a:rPr lang="en-GB" sz="1600" dirty="0" err="1" smtClean="0"/>
              <a:t>faisceau</a:t>
            </a:r>
            <a:r>
              <a:rPr lang="en-GB" sz="1600" dirty="0" smtClean="0"/>
              <a:t> et </a:t>
            </a:r>
            <a:r>
              <a:rPr lang="en-GB" sz="1600" dirty="0" err="1" smtClean="0"/>
              <a:t>leurs</a:t>
            </a:r>
            <a:r>
              <a:rPr lang="en-GB" sz="1600" dirty="0" smtClean="0"/>
              <a:t> </a:t>
            </a:r>
            <a:r>
              <a:rPr lang="en-GB" sz="1600" dirty="0" err="1" smtClean="0"/>
              <a:t>effets</a:t>
            </a:r>
            <a:r>
              <a:rPr lang="en-GB" sz="1600" dirty="0" smtClean="0"/>
              <a:t> </a:t>
            </a:r>
            <a:r>
              <a:rPr lang="en-GB" sz="1600" dirty="0" err="1" smtClean="0"/>
              <a:t>sont</a:t>
            </a:r>
            <a:r>
              <a:rPr lang="en-GB" sz="1600" dirty="0" smtClean="0"/>
              <a:t> </a:t>
            </a:r>
            <a:r>
              <a:rPr lang="en-GB" sz="1600" dirty="0" err="1" smtClean="0"/>
              <a:t>très</a:t>
            </a:r>
            <a:r>
              <a:rPr lang="en-GB" sz="1600" dirty="0" smtClean="0"/>
              <a:t> </a:t>
            </a:r>
            <a:r>
              <a:rPr lang="en-GB" sz="1600" dirty="0" err="1" smtClean="0"/>
              <a:t>importants</a:t>
            </a:r>
            <a:endParaRPr lang="en-GB" sz="1600" dirty="0" smtClean="0"/>
          </a:p>
          <a:p>
            <a:r>
              <a:rPr lang="en-GB" sz="1600" dirty="0" smtClean="0"/>
              <a:t>Injection, </a:t>
            </a:r>
            <a:r>
              <a:rPr lang="en-GB" sz="1600" dirty="0" err="1" smtClean="0"/>
              <a:t>transfert</a:t>
            </a:r>
            <a:r>
              <a:rPr lang="en-GB" sz="1600" dirty="0" smtClean="0"/>
              <a:t> et </a:t>
            </a:r>
            <a:r>
              <a:rPr lang="en-GB" sz="1600" dirty="0" err="1" smtClean="0"/>
              <a:t>décharge</a:t>
            </a:r>
            <a:r>
              <a:rPr lang="en-GB" sz="1600" dirty="0" smtClean="0"/>
              <a:t> de </a:t>
            </a:r>
            <a:r>
              <a:rPr lang="en-GB" sz="1600" dirty="0" err="1" smtClean="0"/>
              <a:t>faisceau</a:t>
            </a:r>
            <a:r>
              <a:rPr lang="en-GB" sz="1600" dirty="0" smtClean="0"/>
              <a:t> </a:t>
            </a:r>
            <a:r>
              <a:rPr lang="en-GB" sz="1600" dirty="0" err="1" smtClean="0"/>
              <a:t>sont</a:t>
            </a:r>
            <a:r>
              <a:rPr lang="en-GB" sz="1600" dirty="0" smtClean="0"/>
              <a:t> critiques</a:t>
            </a:r>
          </a:p>
          <a:p>
            <a:r>
              <a:rPr lang="en-GB" sz="1600" dirty="0" smtClean="0">
                <a:solidFill>
                  <a:srgbClr val="3366CC"/>
                </a:solidFill>
              </a:rPr>
              <a:t>La protection de </a:t>
            </a:r>
            <a:r>
              <a:rPr lang="en-GB" sz="1600" dirty="0" err="1" smtClean="0">
                <a:solidFill>
                  <a:srgbClr val="3366CC"/>
                </a:solidFill>
              </a:rPr>
              <a:t>l’accélérateur</a:t>
            </a:r>
            <a:r>
              <a:rPr lang="en-GB" sz="1600" dirty="0" smtClean="0">
                <a:solidFill>
                  <a:srgbClr val="3366CC"/>
                </a:solidFill>
              </a:rPr>
              <a:t> </a:t>
            </a:r>
            <a:r>
              <a:rPr lang="en-GB" sz="1600" dirty="0" err="1" smtClean="0">
                <a:solidFill>
                  <a:srgbClr val="3366CC"/>
                </a:solidFill>
              </a:rPr>
              <a:t>doit</a:t>
            </a:r>
            <a:r>
              <a:rPr lang="en-GB" sz="1600" dirty="0" smtClean="0">
                <a:solidFill>
                  <a:srgbClr val="3366CC"/>
                </a:solidFill>
              </a:rPr>
              <a:t> </a:t>
            </a:r>
            <a:r>
              <a:rPr lang="en-GB" sz="1600" dirty="0" err="1" smtClean="0">
                <a:solidFill>
                  <a:srgbClr val="3366CC"/>
                </a:solidFill>
              </a:rPr>
              <a:t>être</a:t>
            </a:r>
            <a:r>
              <a:rPr lang="en-GB" sz="1600" dirty="0" smtClean="0">
                <a:solidFill>
                  <a:srgbClr val="3366CC"/>
                </a:solidFill>
              </a:rPr>
              <a:t> </a:t>
            </a:r>
            <a:r>
              <a:rPr lang="en-GB" sz="1600" dirty="0" err="1" smtClean="0">
                <a:solidFill>
                  <a:srgbClr val="3366CC"/>
                </a:solidFill>
              </a:rPr>
              <a:t>considérée</a:t>
            </a:r>
            <a:r>
              <a:rPr lang="en-GB" sz="1600" dirty="0" smtClean="0">
                <a:solidFill>
                  <a:srgbClr val="3366CC"/>
                </a:solidFill>
              </a:rPr>
              <a:t> </a:t>
            </a:r>
            <a:r>
              <a:rPr lang="en-GB" sz="1600" dirty="0" err="1" smtClean="0">
                <a:solidFill>
                  <a:srgbClr val="3366CC"/>
                </a:solidFill>
              </a:rPr>
              <a:t>dès</a:t>
            </a:r>
            <a:r>
              <a:rPr lang="en-GB" sz="1600" dirty="0" smtClean="0">
                <a:solidFill>
                  <a:srgbClr val="3366CC"/>
                </a:solidFill>
              </a:rPr>
              <a:t> le début de </a:t>
            </a:r>
            <a:r>
              <a:rPr lang="en-GB" sz="1600" dirty="0" err="1" smtClean="0">
                <a:solidFill>
                  <a:srgbClr val="3366CC"/>
                </a:solidFill>
              </a:rPr>
              <a:t>l’étude</a:t>
            </a:r>
            <a:r>
              <a:rPr lang="en-GB" sz="1600" dirty="0" smtClean="0">
                <a:solidFill>
                  <a:srgbClr val="3366CC"/>
                </a:solidFill>
              </a:rPr>
              <a:t> </a:t>
            </a:r>
            <a:endParaRPr lang="en-GB" sz="1600" dirty="0">
              <a:solidFill>
                <a:srgbClr val="3366CC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1" descr="http://upload.wikimedia.org/wikipedia/commons/c/ce/Airbus_A380_overf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6" b="15254"/>
          <a:stretch/>
        </p:blipFill>
        <p:spPr bwMode="auto">
          <a:xfrm>
            <a:off x="2027704" y="2276872"/>
            <a:ext cx="4435707" cy="231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77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Le </a:t>
            </a:r>
            <a:r>
              <a:rPr lang="en-GB" sz="2000" dirty="0" err="1" smtClean="0"/>
              <a:t>projet</a:t>
            </a:r>
            <a:r>
              <a:rPr lang="en-GB" sz="2000" dirty="0" smtClean="0"/>
              <a:t> HL-LHC</a:t>
            </a:r>
            <a:br>
              <a:rPr lang="en-GB" sz="2000" dirty="0" smtClean="0"/>
            </a:br>
            <a:r>
              <a:rPr lang="en-GB" sz="1800" dirty="0" err="1" smtClean="0"/>
              <a:t>Objectifs</a:t>
            </a:r>
            <a:r>
              <a:rPr lang="en-GB" sz="1800" dirty="0" smtClean="0"/>
              <a:t> et </a:t>
            </a:r>
            <a:r>
              <a:rPr lang="en-GB" sz="1800" dirty="0" err="1" smtClean="0"/>
              <a:t>réalisation</a:t>
            </a:r>
            <a:r>
              <a:rPr lang="en-GB" sz="1800" dirty="0" smtClean="0"/>
              <a:t> 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1052737"/>
            <a:ext cx="8928992" cy="2088231"/>
          </a:xfrm>
        </p:spPr>
        <p:txBody>
          <a:bodyPr/>
          <a:lstStyle/>
          <a:p>
            <a:r>
              <a:rPr lang="en-GB" sz="1800" dirty="0" err="1" smtClean="0"/>
              <a:t>Définir</a:t>
            </a:r>
            <a:r>
              <a:rPr lang="en-GB" sz="1800" dirty="0" smtClean="0"/>
              <a:t> </a:t>
            </a:r>
            <a:r>
              <a:rPr lang="en-GB" sz="1800" dirty="0" err="1" smtClean="0"/>
              <a:t>une</a:t>
            </a:r>
            <a:r>
              <a:rPr lang="en-GB" sz="1800" dirty="0" smtClean="0"/>
              <a:t> </a:t>
            </a:r>
            <a:r>
              <a:rPr lang="en-GB" sz="1800" b="1" dirty="0" smtClean="0">
                <a:solidFill>
                  <a:srgbClr val="0066CC"/>
                </a:solidFill>
              </a:rPr>
              <a:t>configuration technique </a:t>
            </a:r>
            <a:r>
              <a:rPr lang="en-GB" sz="1800" dirty="0" smtClean="0"/>
              <a:t>et un ensemble de </a:t>
            </a:r>
            <a:r>
              <a:rPr lang="en-GB" sz="1800" b="1" dirty="0" err="1" smtClean="0">
                <a:solidFill>
                  <a:srgbClr val="0066CC"/>
                </a:solidFill>
              </a:rPr>
              <a:t>paramètres</a:t>
            </a:r>
            <a:r>
              <a:rPr lang="en-GB" sz="1800" b="1" dirty="0" smtClean="0">
                <a:solidFill>
                  <a:srgbClr val="0066CC"/>
                </a:solidFill>
              </a:rPr>
              <a:t> de </a:t>
            </a:r>
            <a:r>
              <a:rPr lang="en-GB" sz="1800" b="1" dirty="0" err="1" smtClean="0">
                <a:solidFill>
                  <a:srgbClr val="0066CC"/>
                </a:solidFill>
              </a:rPr>
              <a:t>faisceau</a:t>
            </a:r>
            <a:r>
              <a:rPr lang="en-GB" sz="1800" b="1" dirty="0" smtClean="0">
                <a:solidFill>
                  <a:srgbClr val="0066CC"/>
                </a:solidFill>
              </a:rPr>
              <a:t> </a:t>
            </a:r>
            <a:r>
              <a:rPr lang="en-GB" sz="1800" dirty="0" smtClean="0"/>
              <a:t>qui </a:t>
            </a:r>
            <a:r>
              <a:rPr lang="en-GB" sz="1800" dirty="0" err="1" smtClean="0"/>
              <a:t>permettront</a:t>
            </a:r>
            <a:r>
              <a:rPr lang="en-GB" sz="1800" dirty="0" smtClean="0"/>
              <a:t> au LHC </a:t>
            </a:r>
            <a:r>
              <a:rPr lang="en-GB" sz="1800" dirty="0" err="1" smtClean="0"/>
              <a:t>d’atteindre</a:t>
            </a:r>
            <a:r>
              <a:rPr lang="en-GB" sz="1800" dirty="0" smtClean="0"/>
              <a:t> les performances </a:t>
            </a:r>
            <a:r>
              <a:rPr lang="en-GB" sz="1800" dirty="0" err="1" smtClean="0"/>
              <a:t>suivantes</a:t>
            </a:r>
            <a:endParaRPr lang="en-GB" sz="1400" dirty="0"/>
          </a:p>
          <a:p>
            <a:pPr lvl="1"/>
            <a:r>
              <a:rPr lang="en-GB" sz="1600" dirty="0" err="1" smtClean="0"/>
              <a:t>Luminosité</a:t>
            </a:r>
            <a:r>
              <a:rPr lang="en-GB" sz="1600" dirty="0" smtClean="0"/>
              <a:t> </a:t>
            </a:r>
            <a:r>
              <a:rPr lang="en-GB" sz="1600" dirty="0" err="1" smtClean="0"/>
              <a:t>totale</a:t>
            </a:r>
            <a:r>
              <a:rPr lang="en-GB" sz="1600" dirty="0" smtClean="0"/>
              <a:t> </a:t>
            </a:r>
            <a:r>
              <a:rPr lang="en-GB" sz="1600" dirty="0" err="1" smtClean="0"/>
              <a:t>intégrée</a:t>
            </a:r>
            <a:r>
              <a:rPr lang="en-GB" sz="1600" dirty="0" smtClean="0"/>
              <a:t> de </a:t>
            </a:r>
            <a:r>
              <a:rPr lang="en-GB" sz="1600" dirty="0">
                <a:solidFill>
                  <a:srgbClr val="0066CC"/>
                </a:solidFill>
              </a:rPr>
              <a:t>3000 fb</a:t>
            </a:r>
            <a:r>
              <a:rPr lang="en-GB" sz="1600" baseline="30000" dirty="0">
                <a:solidFill>
                  <a:srgbClr val="0066CC"/>
                </a:solidFill>
              </a:rPr>
              <a:t>-1</a:t>
            </a:r>
            <a:r>
              <a:rPr lang="en-GB" sz="1600" dirty="0">
                <a:solidFill>
                  <a:srgbClr val="0066CC"/>
                </a:solidFill>
              </a:rPr>
              <a:t> </a:t>
            </a:r>
            <a:endParaRPr lang="en-GB" sz="2000" dirty="0">
              <a:solidFill>
                <a:srgbClr val="0066CC"/>
              </a:solidFill>
            </a:endParaRPr>
          </a:p>
          <a:p>
            <a:pPr lvl="1"/>
            <a:r>
              <a:rPr lang="en-GB" sz="1600" dirty="0" err="1" smtClean="0"/>
              <a:t>Luminosité</a:t>
            </a:r>
            <a:r>
              <a:rPr lang="en-GB" sz="1600" dirty="0" smtClean="0"/>
              <a:t> </a:t>
            </a:r>
            <a:r>
              <a:rPr lang="en-GB" sz="1600" dirty="0" err="1" smtClean="0"/>
              <a:t>intégrée</a:t>
            </a:r>
            <a:r>
              <a:rPr lang="en-GB" sz="1600" dirty="0" smtClean="0"/>
              <a:t> de </a:t>
            </a:r>
            <a:r>
              <a:rPr lang="en-GB" sz="1600" dirty="0">
                <a:solidFill>
                  <a:srgbClr val="0066CC"/>
                </a:solidFill>
              </a:rPr>
              <a:t>250-300 fb</a:t>
            </a:r>
            <a:r>
              <a:rPr lang="en-GB" sz="1600" baseline="30000" dirty="0">
                <a:solidFill>
                  <a:srgbClr val="0066CC"/>
                </a:solidFill>
              </a:rPr>
              <a:t>-1</a:t>
            </a:r>
            <a:r>
              <a:rPr lang="en-GB" sz="1600" dirty="0">
                <a:solidFill>
                  <a:srgbClr val="0066CC"/>
                </a:solidFill>
              </a:rPr>
              <a:t> </a:t>
            </a:r>
            <a:r>
              <a:rPr lang="en-GB" sz="1600" dirty="0" smtClean="0">
                <a:solidFill>
                  <a:srgbClr val="0066CC"/>
                </a:solidFill>
              </a:rPr>
              <a:t>par an</a:t>
            </a:r>
          </a:p>
          <a:p>
            <a:pPr lvl="1"/>
            <a:r>
              <a:rPr lang="en-GB" sz="1600" dirty="0" err="1" smtClean="0"/>
              <a:t>Multiplicité</a:t>
            </a:r>
            <a:r>
              <a:rPr lang="en-GB" sz="1600" dirty="0" smtClean="0"/>
              <a:t> </a:t>
            </a:r>
            <a:r>
              <a:rPr lang="en-GB" sz="1600" dirty="0">
                <a:solidFill>
                  <a:srgbClr val="0066CC"/>
                </a:solidFill>
                <a:latin typeface="Symbol" charset="2"/>
                <a:cs typeface="Symbol" charset="2"/>
              </a:rPr>
              <a:t>m </a:t>
            </a:r>
            <a:r>
              <a:rPr lang="en-GB" sz="1600" dirty="0">
                <a:solidFill>
                  <a:srgbClr val="0066CC"/>
                </a:solidFill>
                <a:latin typeface="Symbol" charset="2"/>
                <a:cs typeface="Symbol" charset="2"/>
                <a:sym typeface="Symbol"/>
              </a:rPr>
              <a:t></a:t>
            </a:r>
            <a:r>
              <a:rPr lang="en-GB" sz="1600" dirty="0">
                <a:solidFill>
                  <a:srgbClr val="0066CC"/>
                </a:solidFill>
                <a:latin typeface="Symbol" charset="2"/>
                <a:cs typeface="Symbol" charset="2"/>
              </a:rPr>
              <a:t> </a:t>
            </a:r>
            <a:r>
              <a:rPr lang="en-GB" sz="1600" dirty="0">
                <a:solidFill>
                  <a:srgbClr val="0066CC"/>
                </a:solidFill>
              </a:rPr>
              <a:t>140 (</a:t>
            </a:r>
            <a:r>
              <a:rPr lang="en-GB" sz="1600" dirty="0">
                <a:solidFill>
                  <a:srgbClr val="0066CC"/>
                </a:solidFill>
                <a:latin typeface="Symbol" charset="2"/>
                <a:cs typeface="Symbol" charset="2"/>
                <a:sym typeface="Symbol"/>
              </a:rPr>
              <a:t></a:t>
            </a:r>
            <a:r>
              <a:rPr lang="en-GB" sz="1600" dirty="0">
                <a:solidFill>
                  <a:srgbClr val="0066CC"/>
                </a:solidFill>
                <a:latin typeface="Symbol" charset="2"/>
                <a:cs typeface="Symbol" charset="2"/>
              </a:rPr>
              <a:t> </a:t>
            </a:r>
            <a:r>
              <a:rPr lang="en-GB" sz="1600" dirty="0">
                <a:solidFill>
                  <a:srgbClr val="0066CC"/>
                </a:solidFill>
              </a:rPr>
              <a:t>200) </a:t>
            </a:r>
            <a:r>
              <a:rPr lang="en-GB" sz="1600" dirty="0" smtClean="0"/>
              <a:t>(</a:t>
            </a:r>
            <a:r>
              <a:rPr lang="en-GB" sz="1600" dirty="0" err="1" smtClean="0"/>
              <a:t>luminosité</a:t>
            </a:r>
            <a:r>
              <a:rPr lang="en-GB" sz="1600" dirty="0" smtClean="0"/>
              <a:t> </a:t>
            </a:r>
            <a:r>
              <a:rPr lang="en-GB" sz="1600" dirty="0" err="1" smtClean="0"/>
              <a:t>crête</a:t>
            </a:r>
            <a:r>
              <a:rPr lang="en-GB" sz="1600" dirty="0" smtClean="0"/>
              <a:t> de </a:t>
            </a:r>
            <a:r>
              <a:rPr lang="en-GB" sz="1600" dirty="0">
                <a:solidFill>
                  <a:srgbClr val="0066CC"/>
                </a:solidFill>
              </a:rPr>
              <a:t>5 (7) 10</a:t>
            </a:r>
            <a:r>
              <a:rPr lang="en-GB" sz="1600" baseline="30000" dirty="0">
                <a:solidFill>
                  <a:srgbClr val="0066CC"/>
                </a:solidFill>
              </a:rPr>
              <a:t>34</a:t>
            </a:r>
            <a:r>
              <a:rPr lang="en-GB" sz="1600" dirty="0">
                <a:solidFill>
                  <a:srgbClr val="0066CC"/>
                </a:solidFill>
              </a:rPr>
              <a:t> cm</a:t>
            </a:r>
            <a:r>
              <a:rPr lang="en-GB" sz="1600" baseline="30000" dirty="0">
                <a:solidFill>
                  <a:srgbClr val="0066CC"/>
                </a:solidFill>
              </a:rPr>
              <a:t>-2 </a:t>
            </a:r>
            <a:r>
              <a:rPr lang="en-GB" sz="1600" dirty="0">
                <a:solidFill>
                  <a:srgbClr val="0066CC"/>
                </a:solidFill>
              </a:rPr>
              <a:t>s</a:t>
            </a:r>
            <a:r>
              <a:rPr lang="en-GB" sz="1600" baseline="30000" dirty="0">
                <a:solidFill>
                  <a:srgbClr val="0066CC"/>
                </a:solidFill>
              </a:rPr>
              <a:t>-1</a:t>
            </a:r>
            <a:r>
              <a:rPr lang="en-GB" sz="1600" dirty="0"/>
              <a:t>)</a:t>
            </a:r>
          </a:p>
          <a:p>
            <a:pPr lvl="1"/>
            <a:r>
              <a:rPr lang="en-GB" sz="1600" dirty="0" err="1" smtClean="0"/>
              <a:t>Equipement</a:t>
            </a:r>
            <a:r>
              <a:rPr lang="en-GB" sz="1600" dirty="0" smtClean="0"/>
              <a:t> </a:t>
            </a:r>
            <a:r>
              <a:rPr lang="en-GB" sz="1600" dirty="0" err="1" smtClean="0"/>
              <a:t>conçu</a:t>
            </a:r>
            <a:r>
              <a:rPr lang="en-GB" sz="1600" dirty="0" smtClean="0"/>
              <a:t> pour la performance “</a:t>
            </a:r>
            <a:r>
              <a:rPr lang="en-GB" sz="1600" dirty="0" err="1" smtClean="0"/>
              <a:t>ultime</a:t>
            </a:r>
            <a:r>
              <a:rPr lang="en-GB" sz="1600" dirty="0" smtClean="0"/>
              <a:t>” de </a:t>
            </a:r>
            <a:r>
              <a:rPr lang="en-GB" sz="1600" dirty="0">
                <a:solidFill>
                  <a:srgbClr val="0066CC"/>
                </a:solidFill>
              </a:rPr>
              <a:t>7.5 10</a:t>
            </a:r>
            <a:r>
              <a:rPr lang="en-GB" sz="1600" baseline="30000" dirty="0">
                <a:solidFill>
                  <a:srgbClr val="0066CC"/>
                </a:solidFill>
              </a:rPr>
              <a:t>34</a:t>
            </a:r>
            <a:r>
              <a:rPr lang="en-GB" sz="1600" dirty="0">
                <a:solidFill>
                  <a:srgbClr val="0066CC"/>
                </a:solidFill>
              </a:rPr>
              <a:t> cm</a:t>
            </a:r>
            <a:r>
              <a:rPr lang="en-GB" sz="1600" baseline="30000" dirty="0">
                <a:solidFill>
                  <a:srgbClr val="0066CC"/>
                </a:solidFill>
              </a:rPr>
              <a:t>-2 </a:t>
            </a:r>
            <a:r>
              <a:rPr lang="en-GB" sz="1600" dirty="0">
                <a:solidFill>
                  <a:srgbClr val="0066CC"/>
                </a:solidFill>
              </a:rPr>
              <a:t>s</a:t>
            </a:r>
            <a:r>
              <a:rPr lang="en-GB" sz="1600" baseline="30000" dirty="0">
                <a:solidFill>
                  <a:srgbClr val="0066CC"/>
                </a:solidFill>
              </a:rPr>
              <a:t>-1 </a:t>
            </a:r>
            <a:r>
              <a:rPr lang="en-GB" sz="1600" dirty="0" smtClean="0"/>
              <a:t>et </a:t>
            </a:r>
            <a:r>
              <a:rPr lang="en-GB" sz="1600" dirty="0">
                <a:solidFill>
                  <a:srgbClr val="0066CC"/>
                </a:solidFill>
              </a:rPr>
              <a:t>4000 fb</a:t>
            </a:r>
            <a:r>
              <a:rPr lang="en-GB" sz="1600" baseline="30000" dirty="0">
                <a:solidFill>
                  <a:srgbClr val="0066CC"/>
                </a:solidFill>
              </a:rPr>
              <a:t>-1</a:t>
            </a:r>
            <a:r>
              <a:rPr lang="en-GB" sz="1600" b="1" dirty="0"/>
              <a:t> </a:t>
            </a:r>
            <a:endParaRPr lang="en-GB" sz="1600" dirty="0"/>
          </a:p>
          <a:p>
            <a:pPr lvl="1"/>
            <a:endParaRPr lang="en-GB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44008" y="3548569"/>
            <a:ext cx="4392489" cy="2472719"/>
          </a:xfrm>
          <a:prstGeom prst="rect">
            <a:avLst/>
          </a:prstGeom>
          <a:solidFill>
            <a:schemeClr val="bg1"/>
          </a:solidFill>
          <a:ln w="12700">
            <a:solidFill>
              <a:srgbClr val="0066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GB" sz="1600" b="1" dirty="0">
                <a:solidFill>
                  <a:srgbClr val="0066CC"/>
                </a:solidFill>
                <a:sym typeface="Symbol"/>
              </a:rPr>
              <a:t>I</a:t>
            </a:r>
            <a:r>
              <a:rPr lang="en-GB" sz="1600" b="1" dirty="0" smtClean="0">
                <a:solidFill>
                  <a:srgbClr val="0066CC"/>
                </a:solidFill>
                <a:sym typeface="Symbol"/>
              </a:rPr>
              <a:t>ntervention majeure sur </a:t>
            </a:r>
            <a:r>
              <a:rPr lang="en-GB" sz="1600" b="1" dirty="0">
                <a:solidFill>
                  <a:srgbClr val="0066CC"/>
                </a:solidFill>
                <a:sym typeface="Symbol"/>
              </a:rPr>
              <a:t>1.2 km </a:t>
            </a:r>
            <a:r>
              <a:rPr lang="en-GB" sz="1600" b="1" dirty="0" smtClean="0">
                <a:solidFill>
                  <a:srgbClr val="0066CC"/>
                </a:solidFill>
                <a:sym typeface="Symbol"/>
              </a:rPr>
              <a:t>du LHC</a:t>
            </a:r>
            <a:endParaRPr lang="en-GB" sz="1600" dirty="0" smtClean="0">
              <a:solidFill>
                <a:srgbClr val="0066CC"/>
              </a:solidFill>
            </a:endParaRPr>
          </a:p>
          <a:p>
            <a:r>
              <a:rPr lang="en-GB" sz="1600" dirty="0" smtClean="0">
                <a:solidFill>
                  <a:srgbClr val="0066CC"/>
                </a:solidFill>
              </a:rPr>
              <a:t>Nouveaux </a:t>
            </a:r>
            <a:r>
              <a:rPr lang="en-GB" sz="1600" dirty="0" err="1" smtClean="0">
                <a:solidFill>
                  <a:srgbClr val="0066CC"/>
                </a:solidFill>
              </a:rPr>
              <a:t>quadripoles</a:t>
            </a:r>
            <a:r>
              <a:rPr lang="en-GB" sz="1600" dirty="0" smtClean="0">
                <a:solidFill>
                  <a:srgbClr val="0066CC"/>
                </a:solidFill>
              </a:rPr>
              <a:t> IR </a:t>
            </a:r>
            <a:r>
              <a:rPr lang="en-GB" sz="1600" dirty="0" err="1" smtClean="0">
                <a:solidFill>
                  <a:srgbClr val="0066CC"/>
                </a:solidFill>
              </a:rPr>
              <a:t>en</a:t>
            </a:r>
            <a:r>
              <a:rPr lang="en-GB" sz="1600" dirty="0" smtClean="0">
                <a:solidFill>
                  <a:srgbClr val="0066CC"/>
                </a:solidFill>
              </a:rPr>
              <a:t> Nb</a:t>
            </a:r>
            <a:r>
              <a:rPr lang="en-GB" sz="1600" baseline="-25000" dirty="0" smtClean="0">
                <a:solidFill>
                  <a:srgbClr val="0066CC"/>
                </a:solidFill>
              </a:rPr>
              <a:t>3</a:t>
            </a:r>
            <a:r>
              <a:rPr lang="en-GB" sz="1600" dirty="0" smtClean="0">
                <a:solidFill>
                  <a:srgbClr val="0066CC"/>
                </a:solidFill>
              </a:rPr>
              <a:t>Sn</a:t>
            </a:r>
            <a:endParaRPr lang="en-GB" sz="1600" dirty="0">
              <a:solidFill>
                <a:srgbClr val="0066CC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GB" sz="1600" dirty="0" smtClean="0">
                <a:solidFill>
                  <a:srgbClr val="0066CC"/>
                </a:solidFill>
              </a:rPr>
              <a:t>Nouveaux dipoles courts 11 </a:t>
            </a:r>
            <a:r>
              <a:rPr lang="en-GB" sz="1600" dirty="0">
                <a:solidFill>
                  <a:srgbClr val="0066CC"/>
                </a:solidFill>
              </a:rPr>
              <a:t>T </a:t>
            </a:r>
            <a:r>
              <a:rPr lang="en-GB" sz="1600" dirty="0" err="1" smtClean="0">
                <a:solidFill>
                  <a:srgbClr val="0066CC"/>
                </a:solidFill>
              </a:rPr>
              <a:t>en</a:t>
            </a:r>
            <a:r>
              <a:rPr lang="en-GB" sz="1600" dirty="0" smtClean="0">
                <a:solidFill>
                  <a:srgbClr val="0066CC"/>
                </a:solidFill>
              </a:rPr>
              <a:t> Nb</a:t>
            </a:r>
            <a:r>
              <a:rPr lang="en-GB" sz="1600" baseline="-25000" dirty="0" smtClean="0">
                <a:solidFill>
                  <a:srgbClr val="0066CC"/>
                </a:solidFill>
              </a:rPr>
              <a:t>3</a:t>
            </a:r>
            <a:r>
              <a:rPr lang="en-GB" sz="1600" dirty="0" smtClean="0">
                <a:solidFill>
                  <a:srgbClr val="0066CC"/>
                </a:solidFill>
              </a:rPr>
              <a:t>Sn</a:t>
            </a:r>
          </a:p>
          <a:p>
            <a:pPr marL="342900" lvl="1" indent="-342900">
              <a:buFont typeface="Arial"/>
              <a:buChar char="•"/>
            </a:pPr>
            <a:r>
              <a:rPr lang="en-GB" sz="1600" dirty="0" err="1" smtClean="0">
                <a:solidFill>
                  <a:srgbClr val="0066CC"/>
                </a:solidFill>
              </a:rPr>
              <a:t>Amélioration</a:t>
            </a:r>
            <a:r>
              <a:rPr lang="en-GB" sz="1600" dirty="0" smtClean="0">
                <a:solidFill>
                  <a:srgbClr val="0066CC"/>
                </a:solidFill>
              </a:rPr>
              <a:t> de la collimation</a:t>
            </a:r>
          </a:p>
          <a:p>
            <a:pPr marL="342900" lvl="1" indent="-342900">
              <a:buFont typeface="Arial"/>
              <a:buChar char="•"/>
            </a:pPr>
            <a:r>
              <a:rPr lang="en-GB" sz="1600" dirty="0" smtClean="0">
                <a:solidFill>
                  <a:srgbClr val="0066CC"/>
                </a:solidFill>
              </a:rPr>
              <a:t>Augmentation de la puissance </a:t>
            </a:r>
            <a:r>
              <a:rPr lang="en-GB" sz="1600" dirty="0" err="1" smtClean="0">
                <a:solidFill>
                  <a:srgbClr val="0066CC"/>
                </a:solidFill>
              </a:rPr>
              <a:t>cryogénique</a:t>
            </a:r>
            <a:endParaRPr lang="en-GB" sz="1600" dirty="0" smtClean="0">
              <a:solidFill>
                <a:srgbClr val="0066CC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fr-CH" sz="1600" dirty="0" smtClean="0">
                <a:solidFill>
                  <a:srgbClr val="0066CC"/>
                </a:solidFill>
              </a:rPr>
              <a:t>Cavités «crabe»</a:t>
            </a:r>
            <a:endParaRPr lang="en-GB" sz="1600" dirty="0" smtClean="0">
              <a:solidFill>
                <a:srgbClr val="0066CC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fr-CH" sz="1600" dirty="0" smtClean="0">
                <a:solidFill>
                  <a:srgbClr val="0066CC"/>
                </a:solidFill>
              </a:rPr>
              <a:t>Alimentation électrique par câbles SC</a:t>
            </a:r>
            <a:endParaRPr lang="en-GB" sz="1600" dirty="0" smtClean="0">
              <a:solidFill>
                <a:srgbClr val="0066CC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fr-CH" sz="1600" dirty="0" smtClean="0">
                <a:solidFill>
                  <a:srgbClr val="0066CC"/>
                </a:solidFill>
              </a:rPr>
              <a:t>Amélioration de la protection</a:t>
            </a:r>
            <a:endParaRPr lang="en-GB" sz="1600" dirty="0" smtClean="0">
              <a:solidFill>
                <a:srgbClr val="0066CC"/>
              </a:solidFill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79512" y="3330496"/>
            <a:ext cx="4261283" cy="3060000"/>
            <a:chOff x="297563" y="1207970"/>
            <a:chExt cx="5263933" cy="3779993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7563" y="1207970"/>
              <a:ext cx="5263933" cy="3779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899295" y="2225318"/>
              <a:ext cx="2330424" cy="6641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9512" y="3321328"/>
            <a:ext cx="804821" cy="22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635974" y="3330496"/>
            <a:ext cx="804821" cy="227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own Arrow 6"/>
          <p:cNvSpPr/>
          <p:nvPr/>
        </p:nvSpPr>
        <p:spPr>
          <a:xfrm>
            <a:off x="3851920" y="2924944"/>
            <a:ext cx="1008112" cy="39638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15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000" dirty="0" smtClean="0"/>
              <a:t>Collaboration internationale pour FCC</a:t>
            </a:r>
            <a:endParaRPr lang="en-GB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Ph. Lebrun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Journées Accélérateurs Roscoff 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2881" t="723" r="-145" b="17843"/>
          <a:stretch/>
        </p:blipFill>
        <p:spPr>
          <a:xfrm>
            <a:off x="971600" y="3140968"/>
            <a:ext cx="7438094" cy="3209330"/>
          </a:xfrm>
          <a:prstGeom prst="rect">
            <a:avLst/>
          </a:prstGeom>
        </p:spPr>
      </p:pic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1092571" y="1124744"/>
            <a:ext cx="3152573" cy="1772200"/>
            <a:chOff x="450723" y="980728"/>
            <a:chExt cx="3682214" cy="215945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253" y="980728"/>
              <a:ext cx="540000" cy="540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838" y="980728"/>
              <a:ext cx="540000" cy="540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13" y="980728"/>
              <a:ext cx="540000" cy="540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5" y="980728"/>
              <a:ext cx="540000" cy="540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9090" y="980728"/>
              <a:ext cx="540000" cy="540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23" y="1510932"/>
              <a:ext cx="540000" cy="540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253" y="1510932"/>
              <a:ext cx="540000" cy="540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838" y="1510932"/>
              <a:ext cx="540000" cy="540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3" y="1510932"/>
              <a:ext cx="540000" cy="540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652" y="1510932"/>
              <a:ext cx="540000" cy="540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937" y="1510932"/>
              <a:ext cx="540000" cy="540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23" y="2057049"/>
              <a:ext cx="540000" cy="540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253" y="2057049"/>
              <a:ext cx="540000" cy="540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838" y="2057049"/>
              <a:ext cx="540000" cy="540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126" y="2057049"/>
              <a:ext cx="540000" cy="540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028" y="2057049"/>
              <a:ext cx="540000" cy="540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944" y="2057049"/>
              <a:ext cx="540000" cy="540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23" y="2596944"/>
              <a:ext cx="540000" cy="540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253" y="2596944"/>
              <a:ext cx="540000" cy="5400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838" y="2596944"/>
              <a:ext cx="540000" cy="5400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984" y="2596207"/>
              <a:ext cx="540000" cy="5400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23" y="980728"/>
              <a:ext cx="540000" cy="5400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649" y="2595532"/>
              <a:ext cx="541351" cy="54135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160" y="2600185"/>
              <a:ext cx="540000" cy="540000"/>
            </a:xfrm>
            <a:prstGeom prst="rect">
              <a:avLst/>
            </a:prstGeom>
          </p:spPr>
        </p:pic>
      </p:grpSp>
      <p:sp>
        <p:nvSpPr>
          <p:cNvPr id="32" name="Content Placeholder 6"/>
          <p:cNvSpPr txBox="1">
            <a:spLocks/>
          </p:cNvSpPr>
          <p:nvPr/>
        </p:nvSpPr>
        <p:spPr>
          <a:xfrm>
            <a:off x="5054959" y="1124745"/>
            <a:ext cx="2559103" cy="101019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kern="0" dirty="0" smtClean="0"/>
              <a:t>61 </a:t>
            </a:r>
            <a:r>
              <a:rPr lang="en-GB" sz="1600" kern="0" dirty="0" err="1" smtClean="0"/>
              <a:t>instituts</a:t>
            </a:r>
            <a:endParaRPr lang="en-GB" sz="1600" kern="0" dirty="0" smtClean="0"/>
          </a:p>
          <a:p>
            <a:r>
              <a:rPr lang="en-GB" sz="1600" kern="0" dirty="0" smtClean="0"/>
              <a:t>23 pays</a:t>
            </a:r>
          </a:p>
          <a:p>
            <a:r>
              <a:rPr lang="fr-CH" sz="1600" kern="0" dirty="0" smtClean="0"/>
              <a:t>Projet Européen H2020</a:t>
            </a:r>
            <a:endParaRPr lang="en-GB" sz="1600" kern="0" dirty="0" smtClean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364088" y="2158822"/>
            <a:ext cx="1656184" cy="76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6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000" dirty="0" smtClean="0"/>
              <a:t>Planning de l’étude FCC-</a:t>
            </a:r>
            <a:r>
              <a:rPr lang="fr-CH" sz="2000" dirty="0" err="1" smtClean="0"/>
              <a:t>hh</a:t>
            </a:r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Ph. Lebrun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Journées Accélérateurs Roscoff 2015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31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1414713"/>
              </p:ext>
            </p:extLst>
          </p:nvPr>
        </p:nvGraphicFramePr>
        <p:xfrm>
          <a:off x="51944" y="1087905"/>
          <a:ext cx="9065680" cy="4955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  <a:gridCol w="453284"/>
              </a:tblGrid>
              <a:tr h="440196"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2014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2015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2016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2017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2018</a:t>
                      </a:r>
                      <a:endParaRPr lang="en-GB" b="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28859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Q1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Q2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Q3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entury Gothic" panose="020B0502020202020204" pitchFamily="34" charset="0"/>
                        </a:rPr>
                        <a:t>Q4</a:t>
                      </a:r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628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1152456" y="1862408"/>
            <a:ext cx="3332030" cy="486472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 smtClean="0">
                <a:solidFill>
                  <a:srgbClr val="0C377B"/>
                </a:solidFill>
                <a:latin typeface="Century Gothic" panose="020B0502020202020204" pitchFamily="34" charset="0"/>
              </a:rPr>
              <a:t>Kick-off, collaboration forming, </a:t>
            </a:r>
          </a:p>
          <a:p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study plan and organisation</a:t>
            </a:r>
            <a:endParaRPr lang="en-GB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776568" y="5776539"/>
            <a:ext cx="4527713" cy="376404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 smtClean="0">
                <a:solidFill>
                  <a:srgbClr val="0C377B"/>
                </a:solidFill>
                <a:latin typeface="Century Gothic" panose="020B0502020202020204" pitchFamily="34" charset="0"/>
              </a:rPr>
              <a:t>Release CDR &amp; Workshop on next steps</a:t>
            </a:r>
            <a:endParaRPr lang="en-GB" sz="1600" b="1" dirty="0">
              <a:solidFill>
                <a:srgbClr val="0C377B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707224" y="5081427"/>
            <a:ext cx="2169032" cy="579821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 smtClean="0">
                <a:solidFill>
                  <a:srgbClr val="0C377B"/>
                </a:solidFill>
                <a:latin typeface="Century Gothic" panose="020B0502020202020204" pitchFamily="34" charset="0"/>
              </a:rPr>
              <a:t>Workshop &amp; Review</a:t>
            </a:r>
          </a:p>
          <a:p>
            <a:pPr algn="r"/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contents of CDR</a:t>
            </a:r>
            <a:endParaRPr lang="en-GB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529400" y="2959435"/>
            <a:ext cx="5223847" cy="376404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0C377B"/>
                </a:solidFill>
                <a:latin typeface="Century Gothic" panose="020B0502020202020204" pitchFamily="34" charset="0"/>
              </a:rPr>
              <a:t>Workshop &amp; Review</a:t>
            </a:r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identification  of baseline</a:t>
            </a:r>
            <a:endParaRPr lang="en-GB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267744" y="2923592"/>
            <a:ext cx="615661" cy="576741"/>
            <a:chOff x="-1219048" y="3333377"/>
            <a:chExt cx="540000" cy="54000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8172401" y="5660571"/>
            <a:ext cx="615661" cy="576741"/>
            <a:chOff x="6234726" y="2760924"/>
            <a:chExt cx="540000" cy="54000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726" y="2760924"/>
              <a:ext cx="540000" cy="5400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100" y="2877214"/>
              <a:ext cx="252000" cy="252000"/>
            </a:xfrm>
            <a:prstGeom prst="rect">
              <a:avLst/>
            </a:prstGeom>
          </p:spPr>
        </p:pic>
      </p:grpSp>
      <p:sp>
        <p:nvSpPr>
          <p:cNvPr id="42" name="Rounded Rectangle 41"/>
          <p:cNvSpPr/>
          <p:nvPr/>
        </p:nvSpPr>
        <p:spPr>
          <a:xfrm>
            <a:off x="2798002" y="3366379"/>
            <a:ext cx="2710103" cy="5422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 err="1" smtClean="0">
                <a:solidFill>
                  <a:srgbClr val="0C377B"/>
                </a:solidFill>
                <a:latin typeface="Century Gothic" panose="020B0502020202020204" pitchFamily="34" charset="0"/>
              </a:rPr>
              <a:t>Ph</a:t>
            </a:r>
            <a:r>
              <a:rPr lang="en-GB" sz="1600" b="1" dirty="0" smtClean="0">
                <a:solidFill>
                  <a:srgbClr val="0C377B"/>
                </a:solidFill>
                <a:latin typeface="Century Gothic" panose="020B0502020202020204" pitchFamily="34" charset="0"/>
              </a:rPr>
              <a:t> 2: Conceptual study of baseline “strong interact.”</a:t>
            </a:r>
            <a:endParaRPr lang="en-GB" sz="1600" b="1" dirty="0">
              <a:solidFill>
                <a:srgbClr val="0C377B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436096" y="3925083"/>
            <a:ext cx="3456384" cy="537728"/>
          </a:xfrm>
          <a:prstGeom prst="roundRect">
            <a:avLst/>
          </a:prstGeom>
          <a:solidFill>
            <a:srgbClr val="F9F9F9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0C377B"/>
                </a:solidFill>
                <a:latin typeface="Century Gothic" panose="020B0502020202020204" pitchFamily="34" charset="0"/>
              </a:rPr>
              <a:t>Workshop &amp; Review, cost model, LHC results </a:t>
            </a:r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study </a:t>
            </a:r>
            <a:r>
              <a:rPr lang="en-GB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re-scoping?</a:t>
            </a:r>
            <a:endParaRPr lang="en-GB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461169" y="4470277"/>
            <a:ext cx="1899888" cy="5422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 err="1" smtClean="0">
                <a:solidFill>
                  <a:srgbClr val="0C377B"/>
                </a:solidFill>
                <a:latin typeface="Century Gothic" panose="020B0502020202020204" pitchFamily="34" charset="0"/>
              </a:rPr>
              <a:t>Ph</a:t>
            </a:r>
            <a:r>
              <a:rPr lang="en-GB" sz="1600" b="1" dirty="0" smtClean="0">
                <a:solidFill>
                  <a:srgbClr val="0C377B"/>
                </a:solidFill>
                <a:latin typeface="Century Gothic" panose="020B0502020202020204" pitchFamily="34" charset="0"/>
              </a:rPr>
              <a:t> 3: Study</a:t>
            </a:r>
          </a:p>
          <a:p>
            <a:pPr algn="ctr"/>
            <a:r>
              <a:rPr lang="en-GB" sz="1600" b="1" dirty="0" smtClean="0">
                <a:solidFill>
                  <a:srgbClr val="0C377B"/>
                </a:solidFill>
                <a:latin typeface="Century Gothic" panose="020B0502020202020204" pitchFamily="34" charset="0"/>
              </a:rPr>
              <a:t>consolidation</a:t>
            </a:r>
            <a:endParaRPr lang="en-GB" sz="1600" b="1" dirty="0">
              <a:solidFill>
                <a:srgbClr val="0C377B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764651" y="5083830"/>
            <a:ext cx="615661" cy="576741"/>
            <a:chOff x="-1219048" y="3333377"/>
            <a:chExt cx="540000" cy="54000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sp>
        <p:nvSpPr>
          <p:cNvPr id="48" name="Rounded Rectangle 47"/>
          <p:cNvSpPr/>
          <p:nvPr/>
        </p:nvSpPr>
        <p:spPr>
          <a:xfrm>
            <a:off x="7317096" y="5428183"/>
            <a:ext cx="890472" cy="376404"/>
          </a:xfrm>
          <a:prstGeom prst="roundRect">
            <a:avLst/>
          </a:prstGeom>
          <a:solidFill>
            <a:srgbClr val="FFCCFF"/>
          </a:solidFill>
          <a:ln>
            <a:solidFill>
              <a:srgbClr val="CC0099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CC0099"/>
                </a:solidFill>
                <a:latin typeface="Century Gothic" panose="020B0502020202020204" pitchFamily="34" charset="0"/>
              </a:rPr>
              <a:t>Report</a:t>
            </a:r>
            <a:endParaRPr lang="en-GB" sz="1600" b="1" dirty="0">
              <a:solidFill>
                <a:srgbClr val="CC0099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14680" y="1898394"/>
            <a:ext cx="995428" cy="376404"/>
          </a:xfrm>
          <a:prstGeom prst="roundRect">
            <a:avLst/>
          </a:prstGeom>
          <a:solidFill>
            <a:srgbClr val="FFCCFF"/>
          </a:solidFill>
          <a:ln>
            <a:solidFill>
              <a:srgbClr val="CC0099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CC0099"/>
                </a:solidFill>
                <a:latin typeface="Century Gothic" panose="020B0502020202020204" pitchFamily="34" charset="0"/>
              </a:rPr>
              <a:t>Prepare</a:t>
            </a:r>
            <a:endParaRPr lang="en-GB" sz="1600" b="1" dirty="0">
              <a:solidFill>
                <a:srgbClr val="CC0099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4964452" y="4003712"/>
            <a:ext cx="615661" cy="576741"/>
            <a:chOff x="-1219048" y="3333377"/>
            <a:chExt cx="540000" cy="54000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219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048" y="3333377"/>
              <a:ext cx="540000" cy="54000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68453" y="3477510"/>
              <a:ext cx="238810" cy="239203"/>
            </a:xfrm>
            <a:prstGeom prst="rect">
              <a:avLst/>
            </a:prstGeom>
          </p:spPr>
        </p:pic>
      </p:grpSp>
      <p:sp>
        <p:nvSpPr>
          <p:cNvPr id="54" name="Rounded Rectangle 53"/>
          <p:cNvSpPr/>
          <p:nvPr/>
        </p:nvSpPr>
        <p:spPr>
          <a:xfrm>
            <a:off x="475683" y="2346087"/>
            <a:ext cx="2238916" cy="5422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 err="1" smtClean="0">
                <a:solidFill>
                  <a:srgbClr val="0C377B"/>
                </a:solidFill>
                <a:latin typeface="Century Gothic" panose="020B0502020202020204" pitchFamily="34" charset="0"/>
              </a:rPr>
              <a:t>Ph</a:t>
            </a:r>
            <a:r>
              <a:rPr lang="en-GB" sz="1600" b="1" dirty="0" smtClean="0">
                <a:solidFill>
                  <a:srgbClr val="0C377B"/>
                </a:solidFill>
                <a:latin typeface="Century Gothic" panose="020B0502020202020204" pitchFamily="34" charset="0"/>
              </a:rPr>
              <a:t> 1: Explore options</a:t>
            </a:r>
          </a:p>
          <a:p>
            <a:pPr algn="ctr"/>
            <a:r>
              <a:rPr lang="en-GB" sz="1600" b="1" dirty="0" smtClean="0">
                <a:solidFill>
                  <a:srgbClr val="0C377B"/>
                </a:solidFill>
                <a:latin typeface="Century Gothic" panose="020B0502020202020204" pitchFamily="34" charset="0"/>
              </a:rPr>
              <a:t>“weak interaction”</a:t>
            </a:r>
            <a:endParaRPr lang="en-GB" sz="1600" b="1" dirty="0">
              <a:solidFill>
                <a:srgbClr val="0C377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64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1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000" dirty="0" smtClean="0"/>
              <a:t>Vers la haute luminosité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36810" y="1942237"/>
                <a:ext cx="4670381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>
                          <a:latin typeface="Cambria Math"/>
                        </a:rPr>
                        <m:t>𝑳</m:t>
                      </m:r>
                      <m:r>
                        <a:rPr lang="en-GB" b="1">
                          <a:latin typeface="Cambria Math"/>
                        </a:rPr>
                        <m:t>= </m:t>
                      </m:r>
                      <m:r>
                        <a:rPr lang="fr-FR" b="1">
                          <a:latin typeface="Cambria Math"/>
                          <a:sym typeface="Symbol"/>
                        </a:rPr>
                        <m:t></m:t>
                      </m:r>
                      <m:r>
                        <a:rPr lang="fr-FR" b="1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latin typeface="Cambria Math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FR" b="1" i="1">
                                  <a:latin typeface="Cambria Math"/>
                                </a:rPr>
                                <m:t>𝒃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1" i="1">
                                  <a:latin typeface="Cambria Math"/>
                                </a:rPr>
                                <m:t>𝑵</m:t>
                              </m:r>
                            </m:e>
                            <m:sup>
                              <m:r>
                                <a:rPr lang="fr-FR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latin typeface="Cambria Math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fr-FR" b="1" i="1">
                                  <a:latin typeface="Cambria Math"/>
                                </a:rPr>
                                <m:t>𝒓𝒆𝒗</m:t>
                              </m:r>
                            </m:sub>
                          </m:sSub>
                        </m:num>
                        <m:den>
                          <m:r>
                            <a:rPr lang="fr-FR" b="1" i="1">
                              <a:latin typeface="Cambria Math"/>
                            </a:rPr>
                            <m:t>𝟒</m:t>
                          </m:r>
                          <m:r>
                            <a:rPr lang="fr-FR" b="1" i="1">
                              <a:latin typeface="Cambria Math"/>
                            </a:rPr>
                            <m:t>𝝅</m:t>
                          </m:r>
                          <m:r>
                            <a:rPr lang="fr-FR" b="1">
                              <a:latin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1" i="1">
                                  <a:latin typeface="Cambria Math"/>
                                </a:rPr>
                                <m:t>𝜷</m:t>
                              </m:r>
                            </m:e>
                            <m:sup>
                              <m:r>
                                <a:rPr lang="en-GB" b="1" i="1">
                                  <a:latin typeface="Cambria Math"/>
                                </a:rPr>
                                <m:t>∗</m:t>
                              </m:r>
                              <m:r>
                                <a:rPr lang="en-GB" b="1">
                                  <a:latin typeface="Cambria Math"/>
                                </a:rPr>
                                <m:t> 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latin typeface="Cambria Math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fr-FR" b="1" i="1">
                                  <a:latin typeface="Cambria Math"/>
                                </a:rPr>
                                <m:t>𝒏</m:t>
                              </m:r>
                            </m:sub>
                          </m:sSub>
                        </m:den>
                      </m:f>
                      <m:r>
                        <a:rPr lang="fr-FR" b="1">
                          <a:latin typeface="Cambria Math"/>
                        </a:rPr>
                        <m:t> </m:t>
                      </m:r>
                      <m:r>
                        <a:rPr lang="fr-FR" b="1" i="1">
                          <a:latin typeface="Cambria Math"/>
                        </a:rPr>
                        <m:t>𝑹</m:t>
                      </m:r>
                      <m:r>
                        <a:rPr lang="en-GB" b="1">
                          <a:latin typeface="Cambria Math"/>
                        </a:rPr>
                        <m:t>;           </m:t>
                      </m:r>
                      <m:r>
                        <a:rPr lang="fr-FR" b="1" i="1">
                          <a:latin typeface="Cambria Math"/>
                        </a:rPr>
                        <m:t>𝑹</m:t>
                      </m:r>
                      <m:r>
                        <a:rPr lang="en-GB" b="1">
                          <a:latin typeface="Cambria Math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b="1" i="1">
                                  <a:latin typeface="Cambria Math"/>
                                </a:rPr>
                                <m:t>𝟏</m:t>
                              </m:r>
                              <m:r>
                                <a:rPr lang="en-GB" b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latin typeface="Cambria Math"/>
                                        </a:rPr>
                                        <m:t>𝜽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latin typeface="Cambria Math"/>
                                        </a:rPr>
                                        <m:t>𝒄</m:t>
                                      </m:r>
                                      <m:r>
                                        <a:rPr lang="en-GB" b="1">
                                          <a:latin typeface="Cambria Math"/>
                                        </a:rPr>
                                        <m:t>  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GB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latin typeface="Cambria Math"/>
                                        </a:rPr>
                                        <m:t>𝝈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latin typeface="Cambria Math"/>
                                        </a:rPr>
                                        <m:t>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b="1" i="1">
                                      <a:latin typeface="Cambria Math"/>
                                    </a:rPr>
                                    <m:t>𝟐</m:t>
                                  </m:r>
                                  <m:r>
                                    <a:rPr lang="fr-FR" b="1" i="1">
                                      <a:latin typeface="Cambria Math"/>
                                    </a:rPr>
                                    <m:t>𝝈</m:t>
                                  </m:r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810" y="1942237"/>
                <a:ext cx="4670381" cy="91069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403648" y="1268759"/>
            <a:ext cx="2376264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solidFill>
                  <a:srgbClr val="FF0000"/>
                </a:solidFill>
                <a:latin typeface="+mn-lt"/>
              </a:rPr>
              <a:t>Augmenter le nb de particules par paquet</a:t>
            </a:r>
            <a:endParaRPr lang="en-GB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6788" y="3265239"/>
            <a:ext cx="2381076" cy="30777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solidFill>
                  <a:srgbClr val="FF0000"/>
                </a:solidFill>
                <a:latin typeface="+mn-lt"/>
              </a:rPr>
              <a:t>Réduire</a:t>
            </a:r>
            <a:r>
              <a:rPr lang="fr-CH" sz="1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 b </a:t>
            </a:r>
            <a:r>
              <a:rPr lang="fr-CH" sz="1400" dirty="0" smtClean="0">
                <a:solidFill>
                  <a:srgbClr val="FF0000"/>
                </a:solidFill>
                <a:latin typeface="+mn-lt"/>
              </a:rPr>
              <a:t>au pt de collision</a:t>
            </a:r>
            <a:endParaRPr lang="en-GB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3888" y="3284984"/>
            <a:ext cx="1800200" cy="30777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solidFill>
                  <a:srgbClr val="FF0000"/>
                </a:solidFill>
                <a:latin typeface="+mn-lt"/>
              </a:rPr>
              <a:t>Réduire</a:t>
            </a:r>
            <a:r>
              <a:rPr lang="en-GB" sz="1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1400" dirty="0" err="1" smtClean="0">
                <a:solidFill>
                  <a:srgbClr val="FF0000"/>
                </a:solidFill>
                <a:latin typeface="+mn-lt"/>
              </a:rPr>
              <a:t>l’émittance</a:t>
            </a:r>
            <a:endParaRPr lang="en-GB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3927" y="1268760"/>
            <a:ext cx="2196245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solidFill>
                  <a:srgbClr val="FF0000"/>
                </a:solidFill>
                <a:latin typeface="+mn-lt"/>
              </a:rPr>
              <a:t>Augmenter R = réduire l’angle de croisement?</a:t>
            </a:r>
            <a:endParaRPr lang="en-GB" sz="14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3" name="Straight Arrow Connector 12"/>
          <p:cNvCxnSpPr>
            <a:stCxn id="8" idx="2"/>
          </p:cNvCxnSpPr>
          <p:nvPr/>
        </p:nvCxnSpPr>
        <p:spPr>
          <a:xfrm>
            <a:off x="2591780" y="1791979"/>
            <a:ext cx="756084" cy="34087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2"/>
          </p:cNvCxnSpPr>
          <p:nvPr/>
        </p:nvCxnSpPr>
        <p:spPr>
          <a:xfrm flipH="1">
            <a:off x="4283968" y="1791980"/>
            <a:ext cx="738082" cy="48489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</p:cNvCxnSpPr>
          <p:nvPr/>
        </p:nvCxnSpPr>
        <p:spPr>
          <a:xfrm>
            <a:off x="5022050" y="1791980"/>
            <a:ext cx="1098122" cy="3408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0"/>
          </p:cNvCxnSpPr>
          <p:nvPr/>
        </p:nvCxnSpPr>
        <p:spPr>
          <a:xfrm flipV="1">
            <a:off x="2157326" y="2708920"/>
            <a:ext cx="1262546" cy="55631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923927" y="2708920"/>
            <a:ext cx="522060" cy="57606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09" y="3753336"/>
            <a:ext cx="3946887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99291"/>
            <a:ext cx="4032300" cy="1721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0069" y="3789040"/>
            <a:ext cx="4356162" cy="504056"/>
          </a:xfrm>
          <a:ln w="12700"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fr-CH" sz="1400" dirty="0" smtClean="0"/>
              <a:t>L’effet faisceau-faisceau à longue distance ne permet pas de trop réduire l’angle de croisement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3550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Le </a:t>
            </a:r>
            <a:r>
              <a:rPr lang="en-GB" sz="2000" dirty="0" err="1" smtClean="0"/>
              <a:t>projet</a:t>
            </a:r>
            <a:r>
              <a:rPr lang="en-GB" sz="2000" dirty="0" smtClean="0"/>
              <a:t> HL-LHC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1800" dirty="0" smtClean="0"/>
              <a:t>De la physique à la </a:t>
            </a:r>
            <a:r>
              <a:rPr lang="en-GB" sz="1800" dirty="0" err="1" smtClean="0"/>
              <a:t>technologie</a:t>
            </a:r>
            <a:r>
              <a:rPr lang="en-GB" sz="1800" dirty="0" smtClean="0"/>
              <a:t> des </a:t>
            </a:r>
            <a:r>
              <a:rPr lang="en-GB" sz="1800" dirty="0" err="1" smtClean="0"/>
              <a:t>accélérateurs</a:t>
            </a:r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F16B-B5BE-47B4-84B3-3D1C53E24BF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15352" y="1052737"/>
            <a:ext cx="1720545" cy="73866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solidFill>
                  <a:srgbClr val="FF0000"/>
                </a:solidFill>
                <a:latin typeface="+mn-lt"/>
              </a:rPr>
              <a:t>Augmenter la population des paquets</a:t>
            </a:r>
            <a:endParaRPr lang="en-GB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8658" y="1053665"/>
            <a:ext cx="1837479" cy="52322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solidFill>
                  <a:srgbClr val="FF0000"/>
                </a:solidFill>
                <a:latin typeface="+mn-lt"/>
              </a:rPr>
              <a:t>Réduire</a:t>
            </a:r>
            <a:r>
              <a:rPr lang="en-GB" sz="1400" dirty="0" smtClean="0">
                <a:solidFill>
                  <a:srgbClr val="FF0000"/>
                </a:solidFill>
                <a:latin typeface="+mn-lt"/>
              </a:rPr>
              <a:t> beta collision</a:t>
            </a:r>
            <a:endParaRPr lang="en-GB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1" y="1052736"/>
            <a:ext cx="1296144" cy="52322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solidFill>
                  <a:srgbClr val="FF0000"/>
                </a:solidFill>
                <a:latin typeface="+mn-lt"/>
              </a:rPr>
              <a:t>Réduire</a:t>
            </a:r>
            <a:r>
              <a:rPr lang="en-GB" sz="1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1400" dirty="0" err="1" smtClean="0">
                <a:solidFill>
                  <a:srgbClr val="FF0000"/>
                </a:solidFill>
                <a:latin typeface="+mn-lt"/>
              </a:rPr>
              <a:t>l’émittance</a:t>
            </a:r>
            <a:endParaRPr lang="en-GB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1592" y="1053665"/>
            <a:ext cx="1598761" cy="52322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solidFill>
                  <a:srgbClr val="FF0000"/>
                </a:solidFill>
                <a:latin typeface="+mn-lt"/>
              </a:rPr>
              <a:t>Réduire</a:t>
            </a:r>
            <a:r>
              <a:rPr lang="en-GB" sz="1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1400" dirty="0" err="1" smtClean="0">
                <a:solidFill>
                  <a:srgbClr val="FF0000"/>
                </a:solidFill>
                <a:latin typeface="+mn-lt"/>
              </a:rPr>
              <a:t>l’angle</a:t>
            </a:r>
            <a:r>
              <a:rPr lang="en-GB" sz="1400" dirty="0" smtClean="0">
                <a:solidFill>
                  <a:srgbClr val="FF0000"/>
                </a:solidFill>
                <a:latin typeface="+mn-lt"/>
              </a:rPr>
              <a:t> de </a:t>
            </a:r>
            <a:r>
              <a:rPr lang="en-GB" sz="1400" dirty="0" err="1" smtClean="0">
                <a:solidFill>
                  <a:srgbClr val="FF0000"/>
                </a:solidFill>
                <a:latin typeface="+mn-lt"/>
              </a:rPr>
              <a:t>croisement</a:t>
            </a:r>
            <a:endParaRPr lang="en-GB" sz="14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1" name="Straight Arrow Connector 10"/>
          <p:cNvCxnSpPr>
            <a:stCxn id="7" idx="2"/>
          </p:cNvCxnSpPr>
          <p:nvPr/>
        </p:nvCxnSpPr>
        <p:spPr>
          <a:xfrm flipH="1">
            <a:off x="2059368" y="1791401"/>
            <a:ext cx="716257" cy="4668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99593" y="1576885"/>
            <a:ext cx="0" cy="68140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2"/>
          </p:cNvCxnSpPr>
          <p:nvPr/>
        </p:nvCxnSpPr>
        <p:spPr>
          <a:xfrm>
            <a:off x="2775625" y="1791401"/>
            <a:ext cx="0" cy="190704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1520" y="2258289"/>
            <a:ext cx="2160241" cy="73866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00"/>
                </a:solidFill>
                <a:latin typeface="+mn-lt"/>
              </a:rPr>
              <a:t>Augmenter </a:t>
            </a:r>
            <a:r>
              <a:rPr lang="en-GB" sz="1400" dirty="0" err="1" smtClean="0">
                <a:solidFill>
                  <a:srgbClr val="FF0000"/>
                </a:solidFill>
                <a:latin typeface="+mn-lt"/>
              </a:rPr>
              <a:t>intensité</a:t>
            </a:r>
            <a:r>
              <a:rPr lang="en-GB" sz="1400" dirty="0" smtClean="0">
                <a:solidFill>
                  <a:srgbClr val="FF0000"/>
                </a:solidFill>
                <a:latin typeface="+mn-lt"/>
              </a:rPr>
              <a:t> et brilliance des </a:t>
            </a:r>
            <a:r>
              <a:rPr lang="en-GB" sz="1400" dirty="0" err="1" smtClean="0">
                <a:solidFill>
                  <a:srgbClr val="FF0000"/>
                </a:solidFill>
                <a:latin typeface="+mn-lt"/>
              </a:rPr>
              <a:t>injecteurs</a:t>
            </a:r>
            <a:r>
              <a:rPr lang="en-GB" sz="1400" dirty="0" smtClean="0">
                <a:solidFill>
                  <a:srgbClr val="FF0000"/>
                </a:solidFill>
                <a:latin typeface="+mn-lt"/>
              </a:rPr>
              <a:t>: </a:t>
            </a:r>
            <a:r>
              <a:rPr lang="en-GB" sz="1400" dirty="0" smtClean="0">
                <a:solidFill>
                  <a:srgbClr val="0066CC"/>
                </a:solidFill>
                <a:latin typeface="+mn-lt"/>
              </a:rPr>
              <a:t>le </a:t>
            </a:r>
            <a:r>
              <a:rPr lang="en-GB" sz="1400" dirty="0" err="1" smtClean="0">
                <a:solidFill>
                  <a:srgbClr val="0066CC"/>
                </a:solidFill>
                <a:latin typeface="+mn-lt"/>
              </a:rPr>
              <a:t>projet</a:t>
            </a:r>
            <a:r>
              <a:rPr lang="en-GB" sz="1400" dirty="0" smtClean="0">
                <a:solidFill>
                  <a:srgbClr val="0066CC"/>
                </a:solidFill>
                <a:latin typeface="+mn-lt"/>
              </a:rPr>
              <a:t> LIU</a:t>
            </a:r>
            <a:endParaRPr lang="en-GB" sz="1400" dirty="0">
              <a:solidFill>
                <a:srgbClr val="0066CC"/>
              </a:solidFill>
              <a:latin typeface="+mn-lt"/>
            </a:endParaRPr>
          </a:p>
        </p:txBody>
      </p:sp>
      <p:cxnSp>
        <p:nvCxnSpPr>
          <p:cNvPr id="23" name="Straight Arrow Connector 22"/>
          <p:cNvCxnSpPr>
            <a:stCxn id="8" idx="2"/>
            <a:endCxn id="36" idx="0"/>
          </p:cNvCxnSpPr>
          <p:nvPr/>
        </p:nvCxnSpPr>
        <p:spPr>
          <a:xfrm flipH="1">
            <a:off x="4860033" y="1576885"/>
            <a:ext cx="17365" cy="214014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" idx="2"/>
            <a:endCxn id="42" idx="0"/>
          </p:cNvCxnSpPr>
          <p:nvPr/>
        </p:nvCxnSpPr>
        <p:spPr>
          <a:xfrm>
            <a:off x="6940973" y="1576885"/>
            <a:ext cx="0" cy="212191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1520" y="3698449"/>
            <a:ext cx="3459964" cy="954107"/>
          </a:xfrm>
          <a:prstGeom prst="rect">
            <a:avLst/>
          </a:prstGeom>
          <a:solidFill>
            <a:schemeClr val="bg1"/>
          </a:solidFill>
          <a:ln w="12700">
            <a:solidFill>
              <a:srgbClr val="0066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solidFill>
                  <a:srgbClr val="0066CC"/>
                </a:solidFill>
                <a:latin typeface="+mn-lt"/>
              </a:rPr>
              <a:t>Plus de puissance cryogénique</a:t>
            </a:r>
            <a:endParaRPr lang="en-GB" sz="1400" dirty="0">
              <a:solidFill>
                <a:srgbClr val="0066CC"/>
              </a:solidFill>
              <a:latin typeface="+mn-lt"/>
            </a:endParaRPr>
          </a:p>
          <a:p>
            <a:pPr algn="ctr"/>
            <a:r>
              <a:rPr lang="en-GB" sz="1400" dirty="0" err="1" smtClean="0">
                <a:solidFill>
                  <a:srgbClr val="0066CC"/>
                </a:solidFill>
                <a:latin typeface="+mn-lt"/>
              </a:rPr>
              <a:t>Meilleure</a:t>
            </a:r>
            <a:r>
              <a:rPr lang="en-GB" sz="1400" dirty="0" smtClean="0">
                <a:solidFill>
                  <a:srgbClr val="0066CC"/>
                </a:solidFill>
                <a:latin typeface="+mn-lt"/>
              </a:rPr>
              <a:t> collimation, </a:t>
            </a:r>
            <a:r>
              <a:rPr lang="en-GB" sz="1400" dirty="0" err="1" smtClean="0">
                <a:solidFill>
                  <a:srgbClr val="0066CC"/>
                </a:solidFill>
                <a:latin typeface="+mn-lt"/>
              </a:rPr>
              <a:t>meilleure</a:t>
            </a:r>
            <a:r>
              <a:rPr lang="en-GB" sz="1400" dirty="0" smtClean="0">
                <a:solidFill>
                  <a:srgbClr val="0066CC"/>
                </a:solidFill>
                <a:latin typeface="+mn-lt"/>
              </a:rPr>
              <a:t> protection</a:t>
            </a:r>
          </a:p>
          <a:p>
            <a:pPr algn="ctr"/>
            <a:r>
              <a:rPr lang="fr-CH" sz="1400" dirty="0" smtClean="0">
                <a:solidFill>
                  <a:srgbClr val="0066CC"/>
                </a:solidFill>
                <a:latin typeface="+mn-lt"/>
              </a:rPr>
              <a:t>Réaménagement pour réduire les doses de radiation à l’électronique</a:t>
            </a:r>
            <a:endParaRPr lang="en-GB" sz="1400" dirty="0">
              <a:solidFill>
                <a:srgbClr val="0066CC"/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23929" y="3717033"/>
            <a:ext cx="1872208" cy="523220"/>
          </a:xfrm>
          <a:prstGeom prst="rect">
            <a:avLst/>
          </a:prstGeom>
          <a:solidFill>
            <a:schemeClr val="bg1"/>
          </a:solidFill>
          <a:ln w="12700">
            <a:solidFill>
              <a:srgbClr val="0066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66CC"/>
                </a:solidFill>
                <a:latin typeface="+mn-lt"/>
              </a:rPr>
              <a:t>Nouveaux </a:t>
            </a:r>
            <a:r>
              <a:rPr lang="en-GB" sz="1400" dirty="0" err="1" smtClean="0">
                <a:solidFill>
                  <a:srgbClr val="0066CC"/>
                </a:solidFill>
                <a:latin typeface="+mn-lt"/>
              </a:rPr>
              <a:t>quadripoles</a:t>
            </a:r>
            <a:r>
              <a:rPr lang="en-GB" sz="1400" dirty="0" smtClean="0">
                <a:solidFill>
                  <a:srgbClr val="0066CC"/>
                </a:solidFill>
                <a:latin typeface="+mn-lt"/>
              </a:rPr>
              <a:t> à </a:t>
            </a:r>
            <a:r>
              <a:rPr lang="en-GB" sz="1400" dirty="0" err="1" smtClean="0">
                <a:solidFill>
                  <a:srgbClr val="0066CC"/>
                </a:solidFill>
                <a:latin typeface="+mn-lt"/>
              </a:rPr>
              <a:t>faible</a:t>
            </a:r>
            <a:r>
              <a:rPr lang="en-GB" sz="1400" dirty="0" smtClean="0">
                <a:solidFill>
                  <a:srgbClr val="0066CC"/>
                </a:solidFill>
                <a:latin typeface="+mn-lt"/>
              </a:rPr>
              <a:t> </a:t>
            </a:r>
            <a:r>
              <a:rPr lang="en-GB" sz="1400" dirty="0" smtClean="0">
                <a:solidFill>
                  <a:srgbClr val="0066CC"/>
                </a:solidFill>
                <a:latin typeface="Symbol" panose="05050102010706020507" pitchFamily="18" charset="2"/>
              </a:rPr>
              <a:t>b</a:t>
            </a:r>
            <a:endParaRPr lang="en-GB" sz="1400" dirty="0">
              <a:solidFill>
                <a:srgbClr val="0066CC"/>
              </a:solidFill>
              <a:latin typeface="Symbol" panose="05050102010706020507" pitchFamily="18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20072" y="2257708"/>
            <a:ext cx="1598761" cy="52322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H" sz="1400" dirty="0" smtClean="0">
                <a:solidFill>
                  <a:srgbClr val="FF0000"/>
                </a:solidFill>
                <a:latin typeface="+mn-lt"/>
              </a:rPr>
              <a:t>Limiter l’effet faisceau-faisceau</a:t>
            </a:r>
            <a:endParaRPr lang="en-GB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41592" y="3698798"/>
            <a:ext cx="1598761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0066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>
                <a:solidFill>
                  <a:srgbClr val="0066CC"/>
                </a:solidFill>
                <a:latin typeface="+mn-lt"/>
              </a:rPr>
              <a:t>Cavités</a:t>
            </a:r>
            <a:r>
              <a:rPr lang="en-GB" sz="1400" dirty="0" smtClean="0">
                <a:solidFill>
                  <a:srgbClr val="0066CC"/>
                </a:solidFill>
                <a:latin typeface="+mn-lt"/>
              </a:rPr>
              <a:t> “</a:t>
            </a:r>
            <a:r>
              <a:rPr lang="en-GB" sz="1400" dirty="0" err="1" smtClean="0">
                <a:solidFill>
                  <a:srgbClr val="0066CC"/>
                </a:solidFill>
                <a:latin typeface="+mn-lt"/>
              </a:rPr>
              <a:t>Crabe</a:t>
            </a:r>
            <a:r>
              <a:rPr lang="en-GB" sz="1400" dirty="0" smtClean="0">
                <a:solidFill>
                  <a:srgbClr val="0066CC"/>
                </a:solidFill>
                <a:latin typeface="+mn-lt"/>
              </a:rPr>
              <a:t>”</a:t>
            </a:r>
            <a:endParaRPr lang="en-GB" sz="1400" dirty="0">
              <a:solidFill>
                <a:srgbClr val="0066CC"/>
              </a:solidFill>
              <a:latin typeface="+mn-lt"/>
            </a:endParaRPr>
          </a:p>
        </p:txBody>
      </p:sp>
      <p:cxnSp>
        <p:nvCxnSpPr>
          <p:cNvPr id="47" name="Straight Arrow Connector 46"/>
          <p:cNvCxnSpPr>
            <a:stCxn id="39" idx="2"/>
            <a:endCxn id="42" idx="0"/>
          </p:cNvCxnSpPr>
          <p:nvPr/>
        </p:nvCxnSpPr>
        <p:spPr>
          <a:xfrm>
            <a:off x="6019453" y="2780928"/>
            <a:ext cx="921520" cy="9178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77" y="4077073"/>
            <a:ext cx="1539776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754" y="5013176"/>
            <a:ext cx="1816734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 descr="\\cern.ch\dfs\Users\j\jensene\Documents\Crab cavity\IMG_4360_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61" y="5013176"/>
            <a:ext cx="1116821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 rot="16200000">
            <a:off x="7639065" y="1657298"/>
            <a:ext cx="1662482" cy="58477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 smtClean="0">
                <a:solidFill>
                  <a:srgbClr val="FF0000"/>
                </a:solidFill>
                <a:latin typeface="+mn-lt"/>
              </a:rPr>
              <a:t>Physique des accélérateurs</a:t>
            </a:r>
            <a:endParaRPr lang="en-GB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 rot="16200000">
            <a:off x="7503657" y="3665697"/>
            <a:ext cx="1922266" cy="58477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 smtClean="0">
                <a:solidFill>
                  <a:srgbClr val="0066CC"/>
                </a:solidFill>
                <a:latin typeface="+mn-lt"/>
              </a:rPr>
              <a:t>Technologie des accélérateurs</a:t>
            </a:r>
            <a:endParaRPr lang="en-GB" sz="1600" b="1" dirty="0">
              <a:solidFill>
                <a:srgbClr val="0066CC"/>
              </a:solidFill>
              <a:latin typeface="+mn-lt"/>
            </a:endParaRPr>
          </a:p>
        </p:txBody>
      </p:sp>
      <p:pic>
        <p:nvPicPr>
          <p:cNvPr id="57" name="Picture 2" descr="P:\giorgioa\Documents C\Projects\LARP\Long Quad_Technical_Stuff\LQS01\Announcement\Fig-1_LQS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37" y="5013176"/>
            <a:ext cx="2344215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144" y="4293176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Content Placeholder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56" y="4293096"/>
            <a:ext cx="648000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485" y="4343218"/>
            <a:ext cx="576000" cy="5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60" descr="sl15_1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66" b="4134"/>
          <a:stretch/>
        </p:blipFill>
        <p:spPr>
          <a:xfrm>
            <a:off x="504015" y="3068960"/>
            <a:ext cx="1801647" cy="57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525476"/>
            <a:ext cx="890238" cy="86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" descr="F:\Cable project\Foto\6000A\6kA_MgB2\IMG_0191.jpg"/>
          <p:cNvPicPr>
            <a:picLocks noChangeAspect="1" noChangeArrowheads="1"/>
          </p:cNvPicPr>
          <p:nvPr/>
        </p:nvPicPr>
        <p:blipFill>
          <a:blip r:embed="rId11" cstate="print"/>
          <a:srcRect l="20000" t="11667" r="17500" b="13333"/>
          <a:stretch>
            <a:fillRect/>
          </a:stretch>
        </p:blipFill>
        <p:spPr bwMode="auto">
          <a:xfrm>
            <a:off x="2600620" y="4726200"/>
            <a:ext cx="800549" cy="720000"/>
          </a:xfrm>
          <a:prstGeom prst="rect">
            <a:avLst/>
          </a:prstGeom>
          <a:noFill/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0" y="4725144"/>
            <a:ext cx="2155388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32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36" grpId="0" animBg="1"/>
      <p:bldP spid="39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 smtClean="0">
                <a:cs typeface="Aharoni" pitchFamily="2" charset="-79"/>
              </a:rPr>
              <a:t>Développement</a:t>
            </a:r>
            <a:r>
              <a:rPr lang="en-US" sz="2000" dirty="0" smtClean="0">
                <a:cs typeface="Aharoni" pitchFamily="2" charset="-79"/>
              </a:rPr>
              <a:t> </a:t>
            </a:r>
            <a:r>
              <a:rPr lang="en-US" sz="2000" dirty="0" err="1" smtClean="0">
                <a:cs typeface="Aharoni" pitchFamily="2" charset="-79"/>
              </a:rPr>
              <a:t>d’aimants</a:t>
            </a:r>
            <a:r>
              <a:rPr lang="en-US" sz="2000" dirty="0" smtClean="0">
                <a:cs typeface="Aharoni" pitchFamily="2" charset="-79"/>
              </a:rPr>
              <a:t> à champ </a:t>
            </a:r>
            <a:r>
              <a:rPr lang="en-US" sz="2000" dirty="0" err="1" smtClean="0">
                <a:cs typeface="Aharoni" pitchFamily="2" charset="-79"/>
              </a:rPr>
              <a:t>élevé</a:t>
            </a:r>
            <a:r>
              <a:rPr lang="en-US" sz="2000" dirty="0">
                <a:cs typeface="Aharoni" pitchFamily="2" charset="-79"/>
              </a:rPr>
              <a:t/>
            </a:r>
            <a:br>
              <a:rPr lang="en-US" sz="2000" dirty="0">
                <a:cs typeface="Aharoni" pitchFamily="2" charset="-79"/>
              </a:rPr>
            </a:br>
            <a:r>
              <a:rPr lang="en-US" sz="1800" dirty="0" err="1" smtClean="0">
                <a:cs typeface="Aharoni" pitchFamily="2" charset="-79"/>
              </a:rPr>
              <a:t>Quadripole</a:t>
            </a:r>
            <a:r>
              <a:rPr lang="en-US" sz="1800" dirty="0" smtClean="0">
                <a:cs typeface="Aharoni" pitchFamily="2" charset="-79"/>
              </a:rPr>
              <a:t> long </a:t>
            </a:r>
            <a:r>
              <a:rPr lang="en-US" sz="1800" dirty="0">
                <a:cs typeface="Aharoni" pitchFamily="2" charset="-79"/>
              </a:rPr>
              <a:t>Nb</a:t>
            </a:r>
            <a:r>
              <a:rPr lang="en-US" sz="1800" baseline="-25000" dirty="0">
                <a:cs typeface="Aharoni" pitchFamily="2" charset="-79"/>
              </a:rPr>
              <a:t>3</a:t>
            </a:r>
            <a:r>
              <a:rPr lang="en-US" sz="1800" dirty="0">
                <a:cs typeface="Aharoni" pitchFamily="2" charset="-79"/>
              </a:rPr>
              <a:t>Sn </a:t>
            </a:r>
            <a:r>
              <a:rPr lang="en-US" sz="1800" dirty="0" smtClean="0">
                <a:cs typeface="Aharoni" pitchFamily="2" charset="-79"/>
              </a:rPr>
              <a:t>(LARP, USA)</a:t>
            </a:r>
            <a:endParaRPr lang="en-GB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2" descr="P:\giorgioa\Documents C\Projects\LARP\Long Quad_Technical_Stuff\LQS01\Announcement\Fig-1_LQS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7169"/>
            <a:ext cx="8273521" cy="444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76585" y="4994012"/>
            <a:ext cx="1491826" cy="523220"/>
          </a:xfrm>
          <a:prstGeom prst="rect">
            <a:avLst/>
          </a:prstGeom>
          <a:solidFill>
            <a:srgbClr val="FFC000">
              <a:alpha val="4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3.3 m coils</a:t>
            </a:r>
          </a:p>
          <a:p>
            <a:pPr algn="ctr"/>
            <a:r>
              <a:rPr lang="en-US" sz="1400" dirty="0" smtClean="0">
                <a:latin typeface="+mn-lt"/>
              </a:rPr>
              <a:t>90 mm aperture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8643" y="5658345"/>
            <a:ext cx="2603277" cy="58477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Target:</a:t>
            </a:r>
          </a:p>
          <a:p>
            <a:pPr algn="ctr"/>
            <a:r>
              <a:rPr lang="en-US" sz="1600" dirty="0" smtClean="0">
                <a:latin typeface="+mn-lt"/>
              </a:rPr>
              <a:t>200 T/m gradient at 1.9 K </a:t>
            </a:r>
            <a:endParaRPr lang="en-US" sz="16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2574" y="5627473"/>
            <a:ext cx="2622848" cy="830997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Reached: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208 T/m at 4.6 K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210 T/m at 1.9 K</a:t>
            </a:r>
          </a:p>
        </p:txBody>
      </p:sp>
    </p:spTree>
    <p:extLst>
      <p:ext uri="{BB962C8B-B14F-4D97-AF65-F5344CB8AC3E}">
        <p14:creationId xmlns:p14="http://schemas.microsoft.com/office/powerpoint/2010/main" val="240792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smtClean="0"/>
              <a:t>Prototypes de </a:t>
            </a:r>
            <a:r>
              <a:rPr lang="en-GB" sz="2000" dirty="0" err="1" smtClean="0"/>
              <a:t>cavités</a:t>
            </a:r>
            <a:r>
              <a:rPr lang="en-GB" sz="2000" dirty="0" smtClean="0"/>
              <a:t> “</a:t>
            </a:r>
            <a:r>
              <a:rPr lang="en-GB" sz="2000" dirty="0" err="1" smtClean="0"/>
              <a:t>crabe</a:t>
            </a:r>
            <a:r>
              <a:rPr lang="en-GB" sz="2000" dirty="0" smtClean="0"/>
              <a:t>”</a:t>
            </a:r>
            <a:br>
              <a:rPr lang="en-GB" sz="2000" dirty="0" smtClean="0"/>
            </a:br>
            <a:r>
              <a:rPr lang="en-GB" sz="1800" dirty="0" smtClean="0"/>
              <a:t>Excellent </a:t>
            </a:r>
            <a:r>
              <a:rPr lang="en-GB" sz="1800" dirty="0" err="1" smtClean="0"/>
              <a:t>résultats</a:t>
            </a:r>
            <a:endParaRPr lang="en-GB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482" y="1986356"/>
            <a:ext cx="3062722" cy="201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1" b="7963"/>
          <a:stretch/>
        </p:blipFill>
        <p:spPr bwMode="auto">
          <a:xfrm>
            <a:off x="34416" y="1052736"/>
            <a:ext cx="5880786" cy="424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t="85927" r="3698" b="7730"/>
          <a:stretch/>
        </p:blipFill>
        <p:spPr bwMode="auto">
          <a:xfrm>
            <a:off x="793623" y="5301262"/>
            <a:ext cx="5145023" cy="29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85928" r="3714" b="8258"/>
          <a:stretch/>
        </p:blipFill>
        <p:spPr bwMode="auto">
          <a:xfrm>
            <a:off x="866775" y="5914926"/>
            <a:ext cx="5071872" cy="26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" name="Straight Connector 29"/>
          <p:cNvCxnSpPr/>
          <p:nvPr/>
        </p:nvCxnSpPr>
        <p:spPr bwMode="auto">
          <a:xfrm>
            <a:off x="3187700" y="1985931"/>
            <a:ext cx="0" cy="3328031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4191000" y="2108760"/>
            <a:ext cx="0" cy="3214711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Content Placeholder 6"/>
          <p:cNvSpPr txBox="1">
            <a:spLocks/>
          </p:cNvSpPr>
          <p:nvPr/>
        </p:nvSpPr>
        <p:spPr>
          <a:xfrm>
            <a:off x="4919648" y="3568795"/>
            <a:ext cx="1022350" cy="363015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>
            <a:lvl1pPr marL="228600" indent="-22860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/>
              <a:buChar char="•"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</a:pPr>
            <a:r>
              <a:rPr lang="en-US" sz="16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Quench</a:t>
            </a:r>
            <a:endParaRPr lang="en-US" sz="1600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5420106" y="2875411"/>
            <a:ext cx="0" cy="584200"/>
          </a:xfrm>
          <a:prstGeom prst="straightConnector1">
            <a:avLst/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1181100" y="3344973"/>
            <a:ext cx="123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4.2 K result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51271" y="2139989"/>
            <a:ext cx="106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/>
                </a:solidFill>
                <a:latin typeface="Calibri"/>
              </a:rPr>
              <a:t>2 K result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8" t="92798" r="39393" b="2622"/>
          <a:stretch/>
        </p:blipFill>
        <p:spPr bwMode="auto">
          <a:xfrm>
            <a:off x="5953886" y="5089934"/>
            <a:ext cx="812801" cy="21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8" t="92447" r="40454" b="2114"/>
          <a:stretch/>
        </p:blipFill>
        <p:spPr bwMode="auto">
          <a:xfrm>
            <a:off x="5930772" y="5367301"/>
            <a:ext cx="682244" cy="25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9" t="92248" r="38912" b="2268"/>
          <a:stretch/>
        </p:blipFill>
        <p:spPr bwMode="auto">
          <a:xfrm>
            <a:off x="5989447" y="5683785"/>
            <a:ext cx="809752" cy="25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2" t="92270" r="40944" b="2444"/>
          <a:stretch/>
        </p:blipFill>
        <p:spPr bwMode="auto">
          <a:xfrm>
            <a:off x="5962014" y="5991633"/>
            <a:ext cx="617729" cy="24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85929" r="4229" b="8082"/>
          <a:stretch/>
        </p:blipFill>
        <p:spPr bwMode="auto">
          <a:xfrm>
            <a:off x="862710" y="5618254"/>
            <a:ext cx="5053584" cy="27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04726" y="4051793"/>
            <a:ext cx="721144" cy="94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125155"/>
            <a:ext cx="1017587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 rot="16200000">
            <a:off x="1893956" y="3872977"/>
            <a:ext cx="2200227" cy="324000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3.4 MV @ 2 K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 rot="16200000">
            <a:off x="2877838" y="3860574"/>
            <a:ext cx="2200227" cy="324000"/>
          </a:xfrm>
          <a:prstGeom prst="rect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b="1" kern="0" noProof="0" dirty="0" smtClean="0">
                <a:solidFill>
                  <a:prstClr val="black"/>
                </a:solidFill>
                <a:latin typeface="Calibri"/>
              </a:rPr>
              <a:t>5 MV </a:t>
            </a:r>
            <a:r>
              <a:rPr lang="fr-CH" b="1" kern="0" noProof="0" dirty="0" err="1" smtClean="0">
                <a:solidFill>
                  <a:prstClr val="black"/>
                </a:solidFill>
                <a:latin typeface="Calibri"/>
              </a:rPr>
              <a:t>with</a:t>
            </a:r>
            <a:r>
              <a:rPr lang="fr-CH" b="1" kern="0" noProof="0" dirty="0" smtClean="0">
                <a:solidFill>
                  <a:prstClr val="black"/>
                </a:solidFill>
                <a:latin typeface="Calibri"/>
              </a:rPr>
              <a:t> Q &gt; 3 E+9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7425613" y="6148536"/>
            <a:ext cx="1511300" cy="304800"/>
          </a:xfrm>
          <a:prstGeom prst="rect">
            <a:avLst/>
          </a:prstGeom>
          <a:solidFill>
            <a:schemeClr val="bg1"/>
          </a:solidFill>
          <a:ln w="12700">
            <a:solidFill>
              <a:srgbClr val="0066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CH" dirty="0" smtClean="0">
                <a:solidFill>
                  <a:srgbClr val="0066CC"/>
                </a:solidFill>
                <a:latin typeface="Tahoma" pitchFamily="34" charset="0"/>
              </a:rPr>
              <a:t>J. </a:t>
            </a:r>
            <a:r>
              <a:rPr lang="fr-CH" dirty="0" err="1">
                <a:solidFill>
                  <a:srgbClr val="0066CC"/>
                </a:solidFill>
                <a:latin typeface="Tahoma" pitchFamily="34" charset="0"/>
              </a:rPr>
              <a:t>D</a:t>
            </a:r>
            <a:r>
              <a:rPr lang="fr-CH" dirty="0" err="1" smtClean="0">
                <a:solidFill>
                  <a:srgbClr val="0066CC"/>
                </a:solidFill>
                <a:latin typeface="Tahoma" pitchFamily="34" charset="0"/>
              </a:rPr>
              <a:t>elayen</a:t>
            </a:r>
            <a:endParaRPr lang="en-US" dirty="0">
              <a:solidFill>
                <a:srgbClr val="0066CC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23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000" dirty="0"/>
              <a:t>C</a:t>
            </a:r>
            <a:r>
              <a:rPr lang="fr-CH" sz="2000" dirty="0" smtClean="0"/>
              <a:t>ollaboration internationale HL-LHC</a:t>
            </a:r>
            <a:br>
              <a:rPr lang="fr-CH" sz="2000" dirty="0" smtClean="0"/>
            </a:br>
            <a:r>
              <a:rPr lang="fr-CH" sz="1800" dirty="0" smtClean="0"/>
              <a:t>Laboratoires partenaires</a:t>
            </a:r>
            <a:endParaRPr lang="en-GB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Ph. Lebrun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Journées Accélérateurs Roscoff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06637-E496-4934-8F80-04F2992770E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4" descr="blank world ma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4"/>
          <a:stretch/>
        </p:blipFill>
        <p:spPr bwMode="auto">
          <a:xfrm>
            <a:off x="147372" y="908720"/>
            <a:ext cx="8817116" cy="5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0" descr="SLAC 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90" y="2421507"/>
            <a:ext cx="716469" cy="25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2" descr="BNL 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558" y="2401293"/>
            <a:ext cx="818601" cy="30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8" descr="ODU log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84" y="2925738"/>
            <a:ext cx="678089" cy="42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6" descr="LBNL log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55" y="2781723"/>
            <a:ext cx="597140" cy="36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4" descr="http://hilumilhc.web.cern.ch/HiLumiLHC/images/partners_logos/FNAL-logo.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9714"/>
            <a:ext cx="1001782" cy="19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BINP 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260" y="2133650"/>
            <a:ext cx="643415" cy="35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IGH ENERGY ACCELERATOR RESEARCH ORGANIZATION. KEK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372" y="2809399"/>
            <a:ext cx="1552051" cy="28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\\cern.ch\dfs\Users\j\jdouble\Desktop\mapeurope.png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t="8630" r="45693" b="902"/>
          <a:stretch/>
        </p:blipFill>
        <p:spPr bwMode="auto">
          <a:xfrm>
            <a:off x="3406423" y="2705522"/>
            <a:ext cx="3550215" cy="350112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914650" y="3270921"/>
            <a:ext cx="2841940" cy="2719631"/>
            <a:chOff x="3523449" y="3630477"/>
            <a:chExt cx="2764413" cy="2493338"/>
          </a:xfrm>
        </p:grpSpPr>
        <p:pic>
          <p:nvPicPr>
            <p:cNvPr id="16" name="Picture 69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5796313"/>
              <a:ext cx="649209" cy="327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 descr="CEA logo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085" y="4972174"/>
              <a:ext cx="325432" cy="325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0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8579" y="5434862"/>
              <a:ext cx="882441" cy="303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 descr="DESY logo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6773" y="4418542"/>
              <a:ext cx="382968" cy="375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6" descr="EPFL logo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3560" y="5020764"/>
              <a:ext cx="624302" cy="328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INFN logo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3937" y="5434863"/>
              <a:ext cx="566980" cy="361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8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198" y="4936680"/>
              <a:ext cx="364739" cy="364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0" descr="SOTON logo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816" y="4525952"/>
              <a:ext cx="757335" cy="195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8" descr="UNIMAN logo"/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3449" y="4165911"/>
              <a:ext cx="866132" cy="2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3" descr="Royal Holloway, University of London logo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581" y="4165912"/>
              <a:ext cx="608266" cy="304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1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983" y="3937100"/>
              <a:ext cx="988630" cy="214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" descr="STFClogosmall.jpg"/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946" y="3630477"/>
              <a:ext cx="1237715" cy="319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Lancaster University"/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151" y="3843696"/>
              <a:ext cx="699542" cy="428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7425613" y="6148536"/>
            <a:ext cx="1511300" cy="304800"/>
          </a:xfrm>
          <a:prstGeom prst="rect">
            <a:avLst/>
          </a:prstGeom>
          <a:solidFill>
            <a:schemeClr val="bg1"/>
          </a:solidFill>
          <a:ln w="12700">
            <a:solidFill>
              <a:srgbClr val="0066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CH" dirty="0" smtClean="0">
                <a:solidFill>
                  <a:srgbClr val="0066CC"/>
                </a:solidFill>
                <a:latin typeface="Tahoma" pitchFamily="34" charset="0"/>
              </a:rPr>
              <a:t>L. Rossi</a:t>
            </a:r>
            <a:endParaRPr lang="en-US" dirty="0">
              <a:solidFill>
                <a:srgbClr val="0066CC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16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2624</Words>
  <Application>Microsoft Office PowerPoint</Application>
  <PresentationFormat>On-screen Show (4:3)</PresentationFormat>
  <Paragraphs>493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9" baseType="lpstr">
      <vt:lpstr>Arial Unicode MS</vt:lpstr>
      <vt:lpstr>ＭＳ Ｐゴシック</vt:lpstr>
      <vt:lpstr>Aharoni</vt:lpstr>
      <vt:lpstr>Arial</vt:lpstr>
      <vt:lpstr>Calibri</vt:lpstr>
      <vt:lpstr>Cambria Math</vt:lpstr>
      <vt:lpstr>Century Gothic</vt:lpstr>
      <vt:lpstr>Comic Sans MS</vt:lpstr>
      <vt:lpstr>Courier New</vt:lpstr>
      <vt:lpstr>Symbol</vt:lpstr>
      <vt:lpstr>Tahoma</vt:lpstr>
      <vt:lpstr>Times New Roman</vt:lpstr>
      <vt:lpstr>Wingdings</vt:lpstr>
      <vt:lpstr>ZapfDingbats</vt:lpstr>
      <vt:lpstr>Default Design</vt:lpstr>
      <vt:lpstr>1_FC5643-CERN3027 - Scale of contributions</vt:lpstr>
      <vt:lpstr>1_Default Design</vt:lpstr>
      <vt:lpstr>Futurs accélérateurs de haute énergie au CERN: études et projets</vt:lpstr>
      <vt:lpstr>Stratégie Européenne 2013 en Physique des Particules Activités prioritaires</vt:lpstr>
      <vt:lpstr>Plans à moyen et long terme du CERN</vt:lpstr>
      <vt:lpstr>Le projet HL-LHC Objectifs et réalisation </vt:lpstr>
      <vt:lpstr>Vers la haute luminosité</vt:lpstr>
      <vt:lpstr>Le projet HL-LHC De la physique à la technologie des accélérateurs</vt:lpstr>
      <vt:lpstr>Développement d’aimants à champ élevé Quadripole long Nb3Sn (LARP, USA)</vt:lpstr>
      <vt:lpstr>Prototypes de cavités “crabe” Excellent résultats</vt:lpstr>
      <vt:lpstr>Collaboration internationale HL-LHC Laboratoires partenaires</vt:lpstr>
      <vt:lpstr>Collaboration internationale HL-LHC Lots techniques</vt:lpstr>
      <vt:lpstr>Prévisions de luminosité à HL-LHC</vt:lpstr>
      <vt:lpstr>L’étude CLIC Objectifs et contenu </vt:lpstr>
      <vt:lpstr>Potentiel de physique de CLIC</vt:lpstr>
      <vt:lpstr>Le défi de la luminosité des collisionneurs linéaires</vt:lpstr>
      <vt:lpstr>Configuration CLIC 3 TeV</vt:lpstr>
      <vt:lpstr>Développement et essais de structures accélératrices en bande X</vt:lpstr>
      <vt:lpstr>CLIC Test Facility (CTF3)</vt:lpstr>
      <vt:lpstr>Démonstration expérimentale de l’accélération à deux faisceaux</vt:lpstr>
      <vt:lpstr>Alignement des linacs principaux</vt:lpstr>
      <vt:lpstr>Stabilisation active des quadripôles</vt:lpstr>
      <vt:lpstr>Implantation et étagement possibles de CLIC</vt:lpstr>
      <vt:lpstr>Collaboration internationale CLIC &gt; 50 instituts dans le monde</vt:lpstr>
      <vt:lpstr>Vers la réalisation de CLIC Planning envisagé</vt:lpstr>
      <vt:lpstr>L’étude FCC Objectifs et contenu</vt:lpstr>
      <vt:lpstr>Comparer les gains en énergie de collision et en luminosité Collider Reach par G. Salam &amp; A. Weiler </vt:lpstr>
      <vt:lpstr>Etude FCC Tunnel quasi-circulaire de périmètre 80 à 100 km</vt:lpstr>
      <vt:lpstr>Paramètres FCC-hh comparés à LHC</vt:lpstr>
      <vt:lpstr>Configuration possible FCC-hh </vt:lpstr>
      <vt:lpstr>Paramètres FCC-ee comparés à LEP2</vt:lpstr>
      <vt:lpstr>Injection “top-up” dans FCC-ee</vt:lpstr>
      <vt:lpstr>Configuration possible FCC-ee </vt:lpstr>
      <vt:lpstr>Etude de site 93 km PRELIMINAIRE</vt:lpstr>
      <vt:lpstr>Arcs FCC-hh Tunnel unique avec zone de sécurité</vt:lpstr>
      <vt:lpstr>Arcs FCC-ee Tunnel unique avec zone de sécurité</vt:lpstr>
      <vt:lpstr>Expériences</vt:lpstr>
      <vt:lpstr>Technologie-clé de FCC-ee SC RF de haute puissance, haute efficacité</vt:lpstr>
      <vt:lpstr>Technologie-clé de FCC-hh Aimants supraconducteurs de très haut champ (base 16 T, dévt. 20 T)</vt:lpstr>
      <vt:lpstr>Optimisation de dipoles à bobines imbriquées utilisant des supraconducteurs multiples</vt:lpstr>
      <vt:lpstr>Un autre défi de FCC-hh Energie stockée dans le faisceau</vt:lpstr>
      <vt:lpstr>Collaboration internationale pour FCC</vt:lpstr>
      <vt:lpstr>Planning de l’étude FCC-hh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plebrun</dc:creator>
  <cp:lastModifiedBy>Philippe Lebrun</cp:lastModifiedBy>
  <cp:revision>241</cp:revision>
  <dcterms:created xsi:type="dcterms:W3CDTF">2006-09-22T09:17:37Z</dcterms:created>
  <dcterms:modified xsi:type="dcterms:W3CDTF">2015-10-05T13:41:55Z</dcterms:modified>
</cp:coreProperties>
</file>