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4"/>
  </p:notesMasterIdLst>
  <p:sldIdLst>
    <p:sldId id="256" r:id="rId2"/>
    <p:sldId id="362" r:id="rId3"/>
    <p:sldId id="364" r:id="rId4"/>
    <p:sldId id="462" r:id="rId5"/>
    <p:sldId id="367" r:id="rId6"/>
    <p:sldId id="387" r:id="rId7"/>
    <p:sldId id="460" r:id="rId8"/>
    <p:sldId id="393" r:id="rId9"/>
    <p:sldId id="357" r:id="rId10"/>
    <p:sldId id="411" r:id="rId11"/>
    <p:sldId id="439" r:id="rId12"/>
    <p:sldId id="415" r:id="rId13"/>
    <p:sldId id="437" r:id="rId14"/>
    <p:sldId id="438" r:id="rId15"/>
    <p:sldId id="440" r:id="rId16"/>
    <p:sldId id="457" r:id="rId17"/>
    <p:sldId id="461" r:id="rId18"/>
    <p:sldId id="395" r:id="rId19"/>
    <p:sldId id="398" r:id="rId20"/>
    <p:sldId id="435" r:id="rId21"/>
    <p:sldId id="399" r:id="rId22"/>
    <p:sldId id="441" r:id="rId23"/>
    <p:sldId id="442" r:id="rId24"/>
    <p:sldId id="444" r:id="rId25"/>
    <p:sldId id="419" r:id="rId26"/>
    <p:sldId id="420" r:id="rId27"/>
    <p:sldId id="445" r:id="rId28"/>
    <p:sldId id="443" r:id="rId29"/>
    <p:sldId id="436" r:id="rId30"/>
    <p:sldId id="421" r:id="rId31"/>
    <p:sldId id="424" r:id="rId32"/>
    <p:sldId id="447" r:id="rId33"/>
    <p:sldId id="425" r:id="rId34"/>
    <p:sldId id="426" r:id="rId35"/>
    <p:sldId id="458" r:id="rId36"/>
    <p:sldId id="459" r:id="rId37"/>
    <p:sldId id="430" r:id="rId38"/>
    <p:sldId id="449" r:id="rId39"/>
    <p:sldId id="454" r:id="rId40"/>
    <p:sldId id="455" r:id="rId41"/>
    <p:sldId id="448" r:id="rId42"/>
    <p:sldId id="413" r:id="rId4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57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9" autoAdjust="0"/>
    <p:restoredTop sz="78596" autoAdjust="0"/>
  </p:normalViewPr>
  <p:slideViewPr>
    <p:cSldViewPr snapToGrid="0">
      <p:cViewPr varScale="1">
        <p:scale>
          <a:sx n="61" d="100"/>
          <a:sy n="61" d="100"/>
        </p:scale>
        <p:origin x="3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5A7F2-40E4-F64D-82D1-5FB798C5AA89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EB508-6205-2543-9631-35378206DAC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74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B508-6205-2543-9631-35378206DA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5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B508-6205-2543-9631-35378206DA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13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B508-6205-2543-9631-35378206DA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37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B508-6205-2543-9631-35378206DAC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38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B508-6205-2543-9631-35378206DAC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87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B508-6205-2543-9631-35378206DAC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92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B508-6205-2543-9631-35378206DAC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74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B508-6205-2543-9631-35378206DAC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93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57156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D10-C8B2-49A9-916E-E7FE5683307E}" type="datetimeFigureOut">
              <a:rPr lang="es-ES" smtClean="0"/>
              <a:t>06/07/2015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0C94-37DF-465D-B011-6910FBFF1C09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ZoneTexte 3"/>
          <p:cNvSpPr txBox="1">
            <a:spLocks noChangeArrowheads="1"/>
          </p:cNvSpPr>
          <p:nvPr userDrawn="1"/>
        </p:nvSpPr>
        <p:spPr bwMode="auto">
          <a:xfrm>
            <a:off x="4572000" y="0"/>
            <a:ext cx="7620000" cy="12001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fr-FR" sz="1800"/>
          </a:p>
          <a:p>
            <a:pPr eaLnBrk="1" hangingPunct="1"/>
            <a:endParaRPr lang="fr-FR" sz="1800"/>
          </a:p>
          <a:p>
            <a:pPr eaLnBrk="1" hangingPunct="1"/>
            <a:endParaRPr lang="fr-FR" sz="1800"/>
          </a:p>
          <a:p>
            <a:pPr eaLnBrk="1" hangingPunct="1"/>
            <a:endParaRPr lang="fr-FR" sz="1800"/>
          </a:p>
        </p:txBody>
      </p:sp>
      <p:sp>
        <p:nvSpPr>
          <p:cNvPr id="8" name="Titre 1"/>
          <p:cNvSpPr txBox="1">
            <a:spLocks/>
          </p:cNvSpPr>
          <p:nvPr userDrawn="1"/>
        </p:nvSpPr>
        <p:spPr>
          <a:xfrm>
            <a:off x="0" y="0"/>
            <a:ext cx="6008887" cy="1196975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/>
          <a:p>
            <a:pPr algn="r" eaLnBrk="1" fontAlgn="auto" hangingPunct="1">
              <a:spcAft>
                <a:spcPts val="0"/>
              </a:spcAft>
              <a:defRPr/>
            </a:pPr>
            <a:endParaRPr lang="fr-FR" sz="15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Rectangle à coins arrondis 4"/>
          <p:cNvSpPr/>
          <p:nvPr userDrawn="1"/>
        </p:nvSpPr>
        <p:spPr>
          <a:xfrm>
            <a:off x="1393814" y="1517977"/>
            <a:ext cx="9307579" cy="204462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6288758"/>
            <a:ext cx="12192000" cy="569241"/>
            <a:chOff x="0" y="5657850"/>
            <a:chExt cx="12192000" cy="1200150"/>
          </a:xfrm>
        </p:grpSpPr>
        <p:sp>
          <p:nvSpPr>
            <p:cNvPr id="10" name="ZoneTexte 3"/>
            <p:cNvSpPr txBox="1">
              <a:spLocks noChangeArrowheads="1"/>
            </p:cNvSpPr>
            <p:nvPr userDrawn="1"/>
          </p:nvSpPr>
          <p:spPr bwMode="auto">
            <a:xfrm>
              <a:off x="4572000" y="5657850"/>
              <a:ext cx="7620000" cy="120015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endParaRPr lang="fr-FR" sz="1800"/>
            </a:p>
            <a:p>
              <a:pPr eaLnBrk="1" hangingPunct="1"/>
              <a:endParaRPr lang="fr-FR" sz="1800"/>
            </a:p>
            <a:p>
              <a:pPr eaLnBrk="1" hangingPunct="1"/>
              <a:endParaRPr lang="fr-FR" sz="1800"/>
            </a:p>
            <a:p>
              <a:pPr eaLnBrk="1" hangingPunct="1"/>
              <a:endParaRPr lang="fr-FR" sz="1800"/>
            </a:p>
          </p:txBody>
        </p:sp>
        <p:sp>
          <p:nvSpPr>
            <p:cNvPr id="11" name="Titre 1"/>
            <p:cNvSpPr txBox="1">
              <a:spLocks/>
            </p:cNvSpPr>
            <p:nvPr userDrawn="1"/>
          </p:nvSpPr>
          <p:spPr>
            <a:xfrm>
              <a:off x="0" y="5657850"/>
              <a:ext cx="6008887" cy="1196975"/>
            </a:xfrm>
            <a:prstGeom prst="rect">
              <a:avLst/>
            </a:prstGeom>
            <a:solidFill>
              <a:schemeClr val="tx1"/>
            </a:solidFill>
          </p:spPr>
          <p:txBody>
            <a:bodyPr anchor="ctr"/>
            <a:lstStyle/>
            <a:p>
              <a:pPr algn="r" eaLnBrk="1" fontAlgn="auto" hangingPunct="1">
                <a:spcAft>
                  <a:spcPts val="0"/>
                </a:spcAft>
                <a:defRPr/>
              </a:pPr>
              <a:endParaRPr lang="fr-FR" sz="15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003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D10-C8B2-49A9-916E-E7FE5683307E}" type="datetimeFigureOut">
              <a:rPr lang="es-ES" smtClean="0"/>
              <a:t>06/07/2015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0C94-37DF-465D-B011-6910FBFF1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9495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D10-C8B2-49A9-916E-E7FE5683307E}" type="datetimeFigureOut">
              <a:rPr lang="es-ES" smtClean="0"/>
              <a:t>06/07/2015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0C94-37DF-465D-B011-6910FBFF1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232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666050"/>
            <a:ext cx="12214680" cy="867415"/>
          </a:xfrm>
          <a:solidFill>
            <a:srgbClr val="51576F"/>
          </a:solidFill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536192"/>
            <a:ext cx="10515600" cy="4640771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D10-C8B2-49A9-916E-E7FE5683307E}" type="datetimeFigureOut">
              <a:rPr lang="es-ES" smtClean="0"/>
              <a:t>06/07/2015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0C94-37DF-465D-B011-6910FBFF1C09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Titre 1"/>
          <p:cNvSpPr txBox="1">
            <a:spLocks/>
          </p:cNvSpPr>
          <p:nvPr userDrawn="1"/>
        </p:nvSpPr>
        <p:spPr bwMode="auto">
          <a:xfrm>
            <a:off x="0" y="0"/>
            <a:ext cx="6202680" cy="720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fr-FR" altLang="es-ES" sz="15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re 1"/>
          <p:cNvSpPr txBox="1">
            <a:spLocks/>
          </p:cNvSpPr>
          <p:nvPr userDrawn="1"/>
        </p:nvSpPr>
        <p:spPr bwMode="auto">
          <a:xfrm>
            <a:off x="6202680" y="0"/>
            <a:ext cx="6012000" cy="7308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fr-FR" altLang="es-ES" sz="15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058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D10-C8B2-49A9-916E-E7FE5683307E}" type="datetimeFigureOut">
              <a:rPr lang="es-ES" smtClean="0"/>
              <a:t>06/07/2015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0C94-37DF-465D-B011-6910FBFF1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544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D10-C8B2-49A9-916E-E7FE5683307E}" type="datetimeFigureOut">
              <a:rPr lang="es-ES" smtClean="0"/>
              <a:t>06/07/2015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0C94-37DF-465D-B011-6910FBFF1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522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D10-C8B2-49A9-916E-E7FE5683307E}" type="datetimeFigureOut">
              <a:rPr lang="es-ES" smtClean="0"/>
              <a:t>06/07/2015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0C94-37DF-465D-B011-6910FBFF1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2210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D10-C8B2-49A9-916E-E7FE5683307E}" type="datetimeFigureOut">
              <a:rPr lang="es-ES" smtClean="0"/>
              <a:t>06/07/2015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0C94-37DF-465D-B011-6910FBFF1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43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D10-C8B2-49A9-916E-E7FE5683307E}" type="datetimeFigureOut">
              <a:rPr lang="es-ES" smtClean="0"/>
              <a:t>06/07/2015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0C94-37DF-465D-B011-6910FBFF1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1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D10-C8B2-49A9-916E-E7FE5683307E}" type="datetimeFigureOut">
              <a:rPr lang="es-ES" smtClean="0"/>
              <a:t>06/07/2015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0C94-37DF-465D-B011-6910FBFF1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7971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D10-C8B2-49A9-916E-E7FE5683307E}" type="datetimeFigureOut">
              <a:rPr lang="es-ES" smtClean="0"/>
              <a:t>06/07/2015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0C94-37DF-465D-B011-6910FBFF1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0159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02D10-C8B2-49A9-916E-E7FE5683307E}" type="datetimeFigureOut">
              <a:rPr lang="es-ES" smtClean="0"/>
              <a:t>06/07/2015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00C94-37DF-465D-B011-6910FBFF1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25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93761" y="1663004"/>
            <a:ext cx="9144000" cy="1375757"/>
          </a:xfrm>
        </p:spPr>
        <p:txBody>
          <a:bodyPr>
            <a:normAutofit/>
          </a:bodyPr>
          <a:lstStyle/>
          <a:p>
            <a:r>
              <a:rPr lang="es-ES" sz="3600" b="1" dirty="0" err="1" smtClean="0">
                <a:solidFill>
                  <a:schemeClr val="bg1"/>
                </a:solidFill>
              </a:rPr>
              <a:t>Nouvelles</a:t>
            </a:r>
            <a:r>
              <a:rPr lang="es-ES" sz="3600" b="1" dirty="0" smtClean="0">
                <a:solidFill>
                  <a:schemeClr val="bg1"/>
                </a:solidFill>
              </a:rPr>
              <a:t> aproches (et </a:t>
            </a:r>
            <a:r>
              <a:rPr lang="es-ES" sz="3600" b="1" dirty="0" err="1" smtClean="0">
                <a:solidFill>
                  <a:schemeClr val="bg1"/>
                </a:solidFill>
              </a:rPr>
              <a:t>nouveaux</a:t>
            </a:r>
            <a:r>
              <a:rPr lang="es-ES" sz="3600" b="1" dirty="0" smtClean="0">
                <a:solidFill>
                  <a:schemeClr val="bg1"/>
                </a:solidFill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</a:rPr>
              <a:t>besoins</a:t>
            </a:r>
            <a:r>
              <a:rPr lang="es-ES" sz="3600" b="1" dirty="0" smtClean="0">
                <a:solidFill>
                  <a:schemeClr val="bg1"/>
                </a:solidFill>
              </a:rPr>
              <a:t>) en </a:t>
            </a:r>
            <a:r>
              <a:rPr lang="es-ES" sz="3600" b="1" dirty="0" err="1" smtClean="0">
                <a:solidFill>
                  <a:schemeClr val="bg1"/>
                </a:solidFill>
              </a:rPr>
              <a:t>radiothérapie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8470" y="3687094"/>
            <a:ext cx="9144000" cy="2440501"/>
          </a:xfrm>
        </p:spPr>
        <p:txBody>
          <a:bodyPr>
            <a:normAutofit fontScale="70000" lnSpcReduction="20000"/>
          </a:bodyPr>
          <a:lstStyle/>
          <a:p>
            <a:endParaRPr lang="es-ES" dirty="0" smtClean="0"/>
          </a:p>
          <a:p>
            <a:r>
              <a:rPr lang="es-ES" dirty="0" smtClean="0"/>
              <a:t>Yolanda Prezado</a:t>
            </a:r>
          </a:p>
          <a:p>
            <a:r>
              <a:rPr lang="es-ES" dirty="0" err="1" smtClean="0"/>
              <a:t>Nouvelles</a:t>
            </a:r>
            <a:r>
              <a:rPr lang="es-ES" dirty="0" smtClean="0"/>
              <a:t> </a:t>
            </a:r>
            <a:r>
              <a:rPr lang="es-ES" dirty="0" err="1" smtClean="0"/>
              <a:t>approaches</a:t>
            </a:r>
            <a:r>
              <a:rPr lang="es-ES" dirty="0" smtClean="0"/>
              <a:t> in </a:t>
            </a:r>
            <a:r>
              <a:rPr lang="es-ES" dirty="0" err="1" smtClean="0"/>
              <a:t>Radiotherapy</a:t>
            </a:r>
            <a:r>
              <a:rPr lang="es-ES" dirty="0" smtClean="0"/>
              <a:t> (NARA) </a:t>
            </a:r>
          </a:p>
          <a:p>
            <a:r>
              <a:rPr lang="es-ES" i="1" dirty="0" err="1" smtClean="0"/>
              <a:t>Laboratoire</a:t>
            </a:r>
            <a:r>
              <a:rPr lang="es-ES" i="1" dirty="0"/>
              <a:t> </a:t>
            </a:r>
            <a:r>
              <a:rPr lang="es-ES" i="1" dirty="0" err="1" smtClean="0"/>
              <a:t>Imagerie</a:t>
            </a:r>
            <a:r>
              <a:rPr lang="es-ES" i="1" dirty="0" smtClean="0"/>
              <a:t> et </a:t>
            </a:r>
            <a:r>
              <a:rPr lang="es-ES" i="1" dirty="0" err="1" smtClean="0"/>
              <a:t>Modélisation</a:t>
            </a:r>
            <a:r>
              <a:rPr lang="es-ES" i="1" dirty="0" smtClean="0"/>
              <a:t> </a:t>
            </a:r>
            <a:r>
              <a:rPr lang="es-ES" i="1" dirty="0" err="1" smtClean="0"/>
              <a:t>pour</a:t>
            </a:r>
            <a:r>
              <a:rPr lang="es-ES" i="1" dirty="0" smtClean="0"/>
              <a:t> </a:t>
            </a:r>
          </a:p>
          <a:p>
            <a:r>
              <a:rPr lang="es-ES" i="1" dirty="0" smtClean="0"/>
              <a:t>la </a:t>
            </a:r>
            <a:r>
              <a:rPr lang="es-ES" i="1" dirty="0" err="1" smtClean="0"/>
              <a:t>Neurobiologie</a:t>
            </a:r>
            <a:r>
              <a:rPr lang="es-ES" i="1" dirty="0"/>
              <a:t> </a:t>
            </a:r>
            <a:r>
              <a:rPr lang="es-ES" i="1" dirty="0" smtClean="0"/>
              <a:t>et la </a:t>
            </a:r>
            <a:r>
              <a:rPr lang="es-ES" i="1" dirty="0" err="1" smtClean="0"/>
              <a:t>Cancérologie</a:t>
            </a:r>
            <a:r>
              <a:rPr lang="es-ES" i="1" dirty="0" smtClean="0"/>
              <a:t> </a:t>
            </a:r>
          </a:p>
          <a:p>
            <a:r>
              <a:rPr lang="es-ES" i="1" dirty="0" smtClean="0"/>
              <a:t>Campus </a:t>
            </a:r>
            <a:r>
              <a:rPr lang="es-ES" i="1" dirty="0" err="1" smtClean="0"/>
              <a:t>d’Orsay</a:t>
            </a:r>
            <a:r>
              <a:rPr lang="es-ES" i="1" dirty="0" smtClean="0"/>
              <a:t>, France</a:t>
            </a:r>
          </a:p>
          <a:p>
            <a:endParaRPr lang="es-ES" i="1" dirty="0" smtClean="0"/>
          </a:p>
          <a:p>
            <a:r>
              <a:rPr lang="es-ES" b="1" dirty="0" smtClean="0"/>
              <a:t>prezado@imnc.in2p3.fr</a:t>
            </a:r>
            <a:endParaRPr lang="es-ES" b="1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" y="5251622"/>
            <a:ext cx="1091135" cy="92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2" y="4411362"/>
            <a:ext cx="1343280" cy="652983"/>
          </a:xfrm>
          <a:prstGeom prst="rect">
            <a:avLst/>
          </a:prstGeom>
        </p:spPr>
      </p:pic>
      <p:pic>
        <p:nvPicPr>
          <p:cNvPr id="6146" name="Picture 2" descr="http://www.imnc.in2p3.fr/local/cache-vignettes/L72xH64/logo_tutelle2-5695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039" y="4227535"/>
            <a:ext cx="1115961" cy="99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3642" y="5203539"/>
            <a:ext cx="918358" cy="91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8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Radiotherapy: modeling biological response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215698" y="2909144"/>
            <a:ext cx="17497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Physical dose</a:t>
            </a:r>
            <a:endParaRPr lang="en-US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34403" y="2897648"/>
            <a:ext cx="19358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Biological dose</a:t>
            </a:r>
            <a:endParaRPr lang="en-US" sz="2200" b="1" dirty="0"/>
          </a:p>
        </p:txBody>
      </p:sp>
      <p:sp>
        <p:nvSpPr>
          <p:cNvPr id="8" name="Right Arrow 7"/>
          <p:cNvSpPr/>
          <p:nvPr/>
        </p:nvSpPr>
        <p:spPr>
          <a:xfrm>
            <a:off x="5100055" y="2991092"/>
            <a:ext cx="1822912" cy="3277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44627" y="4138360"/>
            <a:ext cx="39388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Biological effect of the radiation</a:t>
            </a:r>
            <a:endParaRPr lang="en-US" sz="2200" b="1" dirty="0"/>
          </a:p>
        </p:txBody>
      </p:sp>
      <p:sp>
        <p:nvSpPr>
          <p:cNvPr id="10" name="Up Arrow 9"/>
          <p:cNvSpPr/>
          <p:nvPr/>
        </p:nvSpPr>
        <p:spPr>
          <a:xfrm>
            <a:off x="5775967" y="3421317"/>
            <a:ext cx="593982" cy="57363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86833" y="5151471"/>
            <a:ext cx="3315588" cy="120032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Type of radiation</a:t>
            </a:r>
          </a:p>
          <a:p>
            <a:r>
              <a:rPr lang="en-US" dirty="0" smtClean="0"/>
              <a:t>Beam energy</a:t>
            </a:r>
          </a:p>
          <a:p>
            <a:r>
              <a:rPr lang="en-US" dirty="0" smtClean="0"/>
              <a:t>Delivery mode: dose rate, spatial </a:t>
            </a:r>
          </a:p>
          <a:p>
            <a:r>
              <a:rPr lang="en-US" dirty="0" smtClean="0"/>
              <a:t>and temporal distributions, etc.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433" y="5343702"/>
            <a:ext cx="2071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Physical parameters</a:t>
            </a:r>
          </a:p>
          <a:p>
            <a:r>
              <a:rPr lang="en-US" dirty="0"/>
              <a:t>o</a:t>
            </a:r>
            <a:r>
              <a:rPr lang="en-US" dirty="0" smtClean="0"/>
              <a:t>f irradiation</a:t>
            </a:r>
            <a:endParaRPr lang="en-US" dirty="0"/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566" y="1687608"/>
            <a:ext cx="92416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50876" y="1659441"/>
            <a:ext cx="1556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Tumor control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probability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529" y="1627459"/>
            <a:ext cx="1518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Normal tissue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complication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probability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Up Arrow 9"/>
          <p:cNvSpPr/>
          <p:nvPr/>
        </p:nvSpPr>
        <p:spPr>
          <a:xfrm>
            <a:off x="4705030" y="4675744"/>
            <a:ext cx="520806" cy="369230"/>
          </a:xfrm>
          <a:prstGeom prst="upArrow">
            <a:avLst>
              <a:gd name="adj1" fmla="val 50000"/>
              <a:gd name="adj2" fmla="val 3631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adroTexto 17"/>
          <p:cNvSpPr txBox="1"/>
          <p:nvPr/>
        </p:nvSpPr>
        <p:spPr>
          <a:xfrm>
            <a:off x="7163850" y="5144682"/>
            <a:ext cx="2671029" cy="120032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Tumor </a:t>
            </a:r>
            <a:r>
              <a:rPr lang="es-ES" dirty="0" err="1" smtClean="0"/>
              <a:t>type</a:t>
            </a:r>
            <a:endParaRPr lang="es-ES" dirty="0" smtClean="0"/>
          </a:p>
          <a:p>
            <a:r>
              <a:rPr lang="es-ES" dirty="0" smtClean="0"/>
              <a:t>Tumor </a:t>
            </a:r>
            <a:r>
              <a:rPr lang="es-ES" dirty="0" err="1" smtClean="0"/>
              <a:t>microenviroment</a:t>
            </a:r>
            <a:endParaRPr lang="es-ES" dirty="0" smtClean="0"/>
          </a:p>
          <a:p>
            <a:r>
              <a:rPr lang="es-ES" dirty="0" err="1" smtClean="0"/>
              <a:t>Genetics</a:t>
            </a:r>
            <a:endParaRPr lang="es-ES" dirty="0" smtClean="0"/>
          </a:p>
          <a:p>
            <a:endParaRPr lang="es-ES" dirty="0" smtClean="0"/>
          </a:p>
        </p:txBody>
      </p:sp>
      <p:sp>
        <p:nvSpPr>
          <p:cNvPr id="19" name="Up Arrow 9"/>
          <p:cNvSpPr/>
          <p:nvPr/>
        </p:nvSpPr>
        <p:spPr>
          <a:xfrm>
            <a:off x="7163851" y="4675744"/>
            <a:ext cx="520806" cy="369230"/>
          </a:xfrm>
          <a:prstGeom prst="upArrow">
            <a:avLst>
              <a:gd name="adj1" fmla="val 50000"/>
              <a:gd name="adj2" fmla="val 3631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1"/>
          <p:cNvSpPr txBox="1"/>
          <p:nvPr/>
        </p:nvSpPr>
        <p:spPr>
          <a:xfrm>
            <a:off x="9938913" y="5482201"/>
            <a:ext cx="177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Biological factors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69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Radiotherapy: modeling biological response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215698" y="2909144"/>
            <a:ext cx="17497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Physical dose</a:t>
            </a:r>
            <a:endParaRPr lang="en-US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34403" y="2897648"/>
            <a:ext cx="19358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Biological dose</a:t>
            </a:r>
            <a:endParaRPr lang="en-US" sz="2200" b="1" dirty="0"/>
          </a:p>
        </p:txBody>
      </p:sp>
      <p:sp>
        <p:nvSpPr>
          <p:cNvPr id="8" name="Right Arrow 7"/>
          <p:cNvSpPr/>
          <p:nvPr/>
        </p:nvSpPr>
        <p:spPr>
          <a:xfrm>
            <a:off x="5100055" y="2991092"/>
            <a:ext cx="1822912" cy="3277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44627" y="4138360"/>
            <a:ext cx="39388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Biological effect of the radiation</a:t>
            </a:r>
            <a:endParaRPr lang="en-US" sz="2200" b="1" dirty="0"/>
          </a:p>
        </p:txBody>
      </p:sp>
      <p:sp>
        <p:nvSpPr>
          <p:cNvPr id="10" name="Up Arrow 9"/>
          <p:cNvSpPr/>
          <p:nvPr/>
        </p:nvSpPr>
        <p:spPr>
          <a:xfrm>
            <a:off x="5775967" y="3421317"/>
            <a:ext cx="593982" cy="57363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86833" y="5151471"/>
            <a:ext cx="3315588" cy="120032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Type of radiation</a:t>
            </a:r>
          </a:p>
          <a:p>
            <a:r>
              <a:rPr lang="en-US" dirty="0" smtClean="0"/>
              <a:t>Beam energy</a:t>
            </a:r>
          </a:p>
          <a:p>
            <a:r>
              <a:rPr lang="en-US" dirty="0" smtClean="0"/>
              <a:t>Delivery mode: dose rate, spatial </a:t>
            </a:r>
          </a:p>
          <a:p>
            <a:r>
              <a:rPr lang="en-US" dirty="0" smtClean="0"/>
              <a:t>and temporal distributions, etc.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433" y="5343702"/>
            <a:ext cx="2071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Physical parameters</a:t>
            </a:r>
          </a:p>
          <a:p>
            <a:r>
              <a:rPr lang="en-US" dirty="0"/>
              <a:t>o</a:t>
            </a:r>
            <a:r>
              <a:rPr lang="en-US" dirty="0" smtClean="0"/>
              <a:t>f irradiation</a:t>
            </a:r>
            <a:endParaRPr lang="en-US" dirty="0"/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566" y="1687608"/>
            <a:ext cx="92416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50876" y="1659441"/>
            <a:ext cx="1556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Tumor control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probability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529" y="1627459"/>
            <a:ext cx="1518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Normal tissue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complication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probability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Up Arrow 9"/>
          <p:cNvSpPr/>
          <p:nvPr/>
        </p:nvSpPr>
        <p:spPr>
          <a:xfrm>
            <a:off x="4705030" y="4675744"/>
            <a:ext cx="520806" cy="369230"/>
          </a:xfrm>
          <a:prstGeom prst="upArrow">
            <a:avLst>
              <a:gd name="adj1" fmla="val 50000"/>
              <a:gd name="adj2" fmla="val 3631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adroTexto 17"/>
          <p:cNvSpPr txBox="1"/>
          <p:nvPr/>
        </p:nvSpPr>
        <p:spPr>
          <a:xfrm>
            <a:off x="7163850" y="5144682"/>
            <a:ext cx="2671029" cy="120032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Tumor </a:t>
            </a:r>
            <a:r>
              <a:rPr lang="es-ES" dirty="0" err="1" smtClean="0"/>
              <a:t>type</a:t>
            </a:r>
            <a:endParaRPr lang="es-ES" dirty="0" smtClean="0"/>
          </a:p>
          <a:p>
            <a:r>
              <a:rPr lang="es-ES" dirty="0" smtClean="0"/>
              <a:t>Tumor </a:t>
            </a:r>
            <a:r>
              <a:rPr lang="es-ES" dirty="0" err="1" smtClean="0"/>
              <a:t>microenviroment</a:t>
            </a:r>
            <a:endParaRPr lang="es-ES" dirty="0" smtClean="0"/>
          </a:p>
          <a:p>
            <a:r>
              <a:rPr lang="es-ES" dirty="0" err="1" smtClean="0"/>
              <a:t>Genetics</a:t>
            </a:r>
            <a:endParaRPr lang="es-ES" dirty="0" smtClean="0"/>
          </a:p>
          <a:p>
            <a:endParaRPr lang="es-ES" dirty="0" smtClean="0"/>
          </a:p>
        </p:txBody>
      </p:sp>
      <p:sp>
        <p:nvSpPr>
          <p:cNvPr id="19" name="Up Arrow 9"/>
          <p:cNvSpPr/>
          <p:nvPr/>
        </p:nvSpPr>
        <p:spPr>
          <a:xfrm>
            <a:off x="7163851" y="4675744"/>
            <a:ext cx="520806" cy="369230"/>
          </a:xfrm>
          <a:prstGeom prst="upArrow">
            <a:avLst>
              <a:gd name="adj1" fmla="val 50000"/>
              <a:gd name="adj2" fmla="val 3631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1"/>
          <p:cNvSpPr txBox="1"/>
          <p:nvPr/>
        </p:nvSpPr>
        <p:spPr>
          <a:xfrm>
            <a:off x="9938913" y="5482201"/>
            <a:ext cx="177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Biological factors</a:t>
            </a:r>
            <a:endParaRPr lang="en-US" dirty="0"/>
          </a:p>
        </p:txBody>
      </p:sp>
      <p:sp>
        <p:nvSpPr>
          <p:cNvPr id="3" name="Elipse 2"/>
          <p:cNvSpPr/>
          <p:nvPr/>
        </p:nvSpPr>
        <p:spPr>
          <a:xfrm>
            <a:off x="406400" y="4815840"/>
            <a:ext cx="2175372" cy="1691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26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solidFill>
                  <a:srgbClr val="FFFFFF"/>
                </a:solidFill>
              </a:rPr>
              <a:t>Radiotherapy: modeling biological response</a:t>
            </a:r>
            <a:endParaRPr lang="en-US" sz="3400" dirty="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05666" y="2258068"/>
            <a:ext cx="5303970" cy="4230436"/>
            <a:chOff x="1346010" y="450761"/>
            <a:chExt cx="7063165" cy="5261532"/>
          </a:xfrm>
        </p:grpSpPr>
        <p:pic>
          <p:nvPicPr>
            <p:cNvPr id="4" name="Imagen 1"/>
            <p:cNvPicPr>
              <a:picLocks noChangeAspect="1"/>
            </p:cNvPicPr>
            <p:nvPr/>
          </p:nvPicPr>
          <p:blipFill rotWithShape="1">
            <a:blip r:embed="rId2"/>
            <a:srcRect l="-643" t="10400" r="643" b="2125"/>
            <a:stretch/>
          </p:blipFill>
          <p:spPr>
            <a:xfrm rot="2347350">
              <a:off x="3055097" y="1774930"/>
              <a:ext cx="3123651" cy="2596634"/>
            </a:xfrm>
            <a:prstGeom prst="rect">
              <a:avLst/>
            </a:prstGeom>
          </p:spPr>
        </p:pic>
        <p:cxnSp>
          <p:nvCxnSpPr>
            <p:cNvPr id="5" name="Conector recto 5"/>
            <p:cNvCxnSpPr/>
            <p:nvPr/>
          </p:nvCxnSpPr>
          <p:spPr>
            <a:xfrm>
              <a:off x="4327301" y="450761"/>
              <a:ext cx="12879" cy="294926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12"/>
            <p:cNvCxnSpPr/>
            <p:nvPr/>
          </p:nvCxnSpPr>
          <p:spPr>
            <a:xfrm>
              <a:off x="4327301" y="3400023"/>
              <a:ext cx="338714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14"/>
            <p:cNvCxnSpPr/>
            <p:nvPr/>
          </p:nvCxnSpPr>
          <p:spPr>
            <a:xfrm flipH="1">
              <a:off x="2150772" y="3400023"/>
              <a:ext cx="2176529" cy="16659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uadroTexto 15"/>
            <p:cNvSpPr txBox="1"/>
            <p:nvPr/>
          </p:nvSpPr>
          <p:spPr>
            <a:xfrm>
              <a:off x="1947280" y="451476"/>
              <a:ext cx="1857000" cy="80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smtClean="0"/>
                <a:t>Temporal</a:t>
              </a:r>
            </a:p>
            <a:p>
              <a:pPr algn="ctr"/>
              <a:r>
                <a:rPr lang="es-ES" dirty="0" err="1" smtClean="0"/>
                <a:t>fractionation</a:t>
              </a:r>
              <a:endParaRPr lang="es-ES" dirty="0"/>
            </a:p>
          </p:txBody>
        </p:sp>
        <p:sp>
          <p:nvSpPr>
            <p:cNvPr id="9" name="CuadroTexto 16"/>
            <p:cNvSpPr txBox="1"/>
            <p:nvPr/>
          </p:nvSpPr>
          <p:spPr>
            <a:xfrm>
              <a:off x="6552175" y="3558757"/>
              <a:ext cx="1857000" cy="80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err="1" smtClean="0"/>
                <a:t>Spatial</a:t>
              </a:r>
              <a:endParaRPr lang="es-ES" dirty="0" smtClean="0"/>
            </a:p>
            <a:p>
              <a:pPr algn="ctr"/>
              <a:r>
                <a:rPr lang="es-ES" dirty="0" err="1" smtClean="0"/>
                <a:t>fractionation</a:t>
              </a:r>
              <a:endParaRPr lang="es-ES" dirty="0"/>
            </a:p>
          </p:txBody>
        </p:sp>
        <p:sp>
          <p:nvSpPr>
            <p:cNvPr id="10" name="CuadroTexto 17"/>
            <p:cNvSpPr txBox="1"/>
            <p:nvPr/>
          </p:nvSpPr>
          <p:spPr>
            <a:xfrm rot="2622645">
              <a:off x="1346010" y="5065962"/>
              <a:ext cx="11333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err="1" smtClean="0"/>
                <a:t>Biological</a:t>
              </a:r>
              <a:r>
                <a:rPr lang="es-ES" dirty="0" smtClean="0"/>
                <a:t> </a:t>
              </a:r>
            </a:p>
            <a:p>
              <a:pPr algn="ctr"/>
              <a:r>
                <a:rPr lang="es-ES" dirty="0" smtClean="0"/>
                <a:t>response</a:t>
              </a:r>
              <a:endParaRPr lang="es-ES" dirty="0"/>
            </a:p>
          </p:txBody>
        </p:sp>
        <p:sp>
          <p:nvSpPr>
            <p:cNvPr id="11" name="Elipse 18"/>
            <p:cNvSpPr/>
            <p:nvPr/>
          </p:nvSpPr>
          <p:spPr>
            <a:xfrm>
              <a:off x="5770696" y="1160174"/>
              <a:ext cx="670343" cy="478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CuadroTexto 19"/>
            <p:cNvSpPr txBox="1"/>
            <p:nvPr/>
          </p:nvSpPr>
          <p:spPr>
            <a:xfrm>
              <a:off x="5515305" y="596115"/>
              <a:ext cx="131619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Standard RT</a:t>
              </a:r>
              <a:endParaRPr lang="es-ES" dirty="0"/>
            </a:p>
          </p:txBody>
        </p:sp>
      </p:grpSp>
      <p:sp>
        <p:nvSpPr>
          <p:cNvPr id="14" name="TextBox 17"/>
          <p:cNvSpPr txBox="1">
            <a:spLocks noGrp="1" noChangeArrowheads="1"/>
          </p:cNvSpPr>
          <p:nvPr>
            <p:ph idx="1"/>
          </p:nvPr>
        </p:nvSpPr>
        <p:spPr bwMode="auto">
          <a:xfrm>
            <a:off x="7341657" y="1747886"/>
            <a:ext cx="4568142" cy="41703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2000" b="0" dirty="0">
                <a:solidFill>
                  <a:srgbClr val="000000"/>
                </a:solidFill>
                <a:latin typeface="Calibri"/>
                <a:cs typeface="Calibri"/>
              </a:rPr>
              <a:t>LINACS </a:t>
            </a:r>
            <a:r>
              <a:rPr lang="en-US" sz="2000" b="0" dirty="0">
                <a:solidFill>
                  <a:srgbClr val="000000"/>
                </a:solidFill>
                <a:latin typeface="Calibri"/>
                <a:cs typeface="Calibri"/>
                <a:sym typeface="Wingdings" charset="0"/>
              </a:rPr>
              <a:t></a:t>
            </a:r>
            <a:r>
              <a:rPr lang="en-US" sz="2000" b="0" dirty="0">
                <a:solidFill>
                  <a:srgbClr val="000000"/>
                </a:solidFill>
                <a:latin typeface="Calibri"/>
                <a:cs typeface="Calibri"/>
              </a:rPr>
              <a:t> MV photons/e- (95%)</a:t>
            </a:r>
            <a:r>
              <a:rPr lang="en-US" sz="2000" b="0" dirty="0" smtClean="0">
                <a:solidFill>
                  <a:srgbClr val="000000"/>
                </a:solidFill>
                <a:latin typeface="Calibri"/>
                <a:cs typeface="Calibri"/>
              </a:rPr>
              <a:t>-protons</a:t>
            </a:r>
            <a:r>
              <a:rPr lang="en-US" sz="2000" b="0" dirty="0">
                <a:solidFill>
                  <a:srgbClr val="000000"/>
                </a:solidFill>
                <a:latin typeface="Calibri"/>
                <a:cs typeface="Calibri"/>
              </a:rPr>
              <a:t>-hadrons (5%)</a:t>
            </a:r>
          </a:p>
          <a:p>
            <a:pPr>
              <a:defRPr/>
            </a:pPr>
            <a:endParaRPr lang="en-US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s-ES" sz="2000" b="0" dirty="0">
                <a:solidFill>
                  <a:srgbClr val="000000"/>
                </a:solidFill>
                <a:latin typeface="Calibri"/>
                <a:cs typeface="Calibri"/>
              </a:rPr>
              <a:t>2 Gy/session, 1 session </a:t>
            </a:r>
            <a:r>
              <a:rPr lang="es-ES" sz="2000" b="0" dirty="0" smtClean="0">
                <a:solidFill>
                  <a:srgbClr val="000000"/>
                </a:solidFill>
                <a:latin typeface="Calibri"/>
                <a:cs typeface="Calibri"/>
              </a:rPr>
              <a:t>per day, 5 days/week</a:t>
            </a:r>
            <a:endParaRPr lang="es-ES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defRPr/>
            </a:pPr>
            <a:endParaRPr lang="es-ES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s-ES" sz="2000" b="0" dirty="0" smtClean="0">
                <a:solidFill>
                  <a:srgbClr val="000000"/>
                </a:solidFill>
                <a:latin typeface="Calibri"/>
                <a:cs typeface="Calibri"/>
              </a:rPr>
              <a:t>Dose rate~ </a:t>
            </a:r>
            <a:r>
              <a:rPr lang="es-ES" sz="2000" b="0" dirty="0">
                <a:solidFill>
                  <a:srgbClr val="000000"/>
                </a:solidFill>
                <a:latin typeface="Calibri"/>
                <a:cs typeface="Calibri"/>
              </a:rPr>
              <a:t>2 Gy/min</a:t>
            </a:r>
          </a:p>
          <a:p>
            <a:pPr>
              <a:defRPr/>
            </a:pPr>
            <a:endParaRPr lang="es-ES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s-ES" sz="2000" b="0" dirty="0" smtClean="0">
                <a:solidFill>
                  <a:srgbClr val="000000"/>
                </a:solidFill>
                <a:latin typeface="Calibri"/>
                <a:cs typeface="Calibri"/>
              </a:rPr>
              <a:t>Field sizes </a:t>
            </a:r>
            <a:r>
              <a:rPr lang="es-ES" sz="2000" b="0" dirty="0">
                <a:solidFill>
                  <a:srgbClr val="000000"/>
                </a:solidFill>
                <a:latin typeface="Calibri"/>
                <a:cs typeface="Calibri"/>
              </a:rPr>
              <a:t>&gt; </a:t>
            </a:r>
            <a:r>
              <a:rPr lang="es-ES" sz="2000" b="0" dirty="0" smtClean="0">
                <a:solidFill>
                  <a:srgbClr val="000000"/>
                </a:solidFill>
                <a:latin typeface="Calibri"/>
                <a:cs typeface="Calibri"/>
              </a:rPr>
              <a:t>cm</a:t>
            </a:r>
            <a:r>
              <a:rPr lang="es-ES" sz="2000" b="0" baseline="30000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s-ES" sz="2000" b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>
              <a:defRPr/>
            </a:pPr>
            <a:endParaRPr lang="es-ES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s-ES" sz="2000" b="0" dirty="0" smtClean="0">
                <a:solidFill>
                  <a:srgbClr val="000000"/>
                </a:solidFill>
                <a:latin typeface="Calibri"/>
                <a:cs typeface="Calibri"/>
              </a:rPr>
              <a:t>Homogeneous </a:t>
            </a:r>
            <a:r>
              <a:rPr lang="es-ES" sz="2000" b="0" dirty="0">
                <a:latin typeface="Calibri"/>
                <a:cs typeface="Calibri"/>
              </a:rPr>
              <a:t>dose </a:t>
            </a:r>
            <a:r>
              <a:rPr lang="es-ES" sz="2000" b="0" dirty="0" smtClean="0">
                <a:latin typeface="Calibri"/>
                <a:cs typeface="Calibri"/>
              </a:rPr>
              <a:t>distributions</a:t>
            </a:r>
            <a:endParaRPr lang="es-ES" sz="2000" dirty="0">
              <a:latin typeface="Calibri"/>
              <a:cs typeface="Calibri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938532" y="2557968"/>
            <a:ext cx="222233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80410" y="2141929"/>
            <a:ext cx="1683238" cy="8414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4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solidFill>
                  <a:schemeClr val="bg1"/>
                </a:solidFill>
              </a:rPr>
              <a:t>Temporal fractionation of the dose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95325" y="2028317"/>
            <a:ext cx="10515600" cy="4299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Dividing a dose into several fractions spares normal tissues</a:t>
            </a:r>
          </a:p>
          <a:p>
            <a:pPr marL="0" indent="0">
              <a:buNone/>
            </a:pPr>
            <a:r>
              <a:rPr lang="en-US" sz="2200" dirty="0" smtClean="0"/>
              <a:t>         – Repair of </a:t>
            </a:r>
            <a:r>
              <a:rPr lang="en-US" sz="2200" dirty="0" err="1" smtClean="0"/>
              <a:t>sublethal</a:t>
            </a:r>
            <a:r>
              <a:rPr lang="en-US" sz="2200" dirty="0" smtClean="0"/>
              <a:t> damage between dose fractions</a:t>
            </a: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         – Repopulation of cells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• Dividing a dose into several fractions </a:t>
            </a:r>
            <a:r>
              <a:rPr lang="en-US" sz="2200" dirty="0" smtClean="0"/>
              <a:t>increases damage </a:t>
            </a:r>
            <a:r>
              <a:rPr lang="en-US" sz="2200" dirty="0"/>
              <a:t>to the tumor</a:t>
            </a:r>
          </a:p>
          <a:p>
            <a:pPr marL="0" indent="0">
              <a:buNone/>
            </a:pPr>
            <a:r>
              <a:rPr lang="en-US" sz="2200" dirty="0" smtClean="0"/>
              <a:t>       – </a:t>
            </a:r>
            <a:r>
              <a:rPr lang="en-US" sz="2200" dirty="0" err="1" smtClean="0"/>
              <a:t>Reoxygenation</a:t>
            </a:r>
            <a:r>
              <a:rPr lang="en-US" sz="2200" dirty="0" smtClean="0"/>
              <a:t> of tumor environment</a:t>
            </a: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       – </a:t>
            </a:r>
            <a:r>
              <a:rPr lang="en-US" sz="2200" dirty="0" err="1"/>
              <a:t>Reassortment</a:t>
            </a:r>
            <a:r>
              <a:rPr lang="en-US" sz="2200" dirty="0"/>
              <a:t> of cells into radiosensitive phases of the </a:t>
            </a:r>
            <a:r>
              <a:rPr lang="en-US" sz="2200" dirty="0" smtClean="0"/>
              <a:t>cell cycle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• Prolongation of treatment reduces early reactions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• However, excessive prolongation allows </a:t>
            </a:r>
            <a:r>
              <a:rPr lang="en-US" sz="2200" dirty="0" smtClean="0"/>
              <a:t>surviving tumor </a:t>
            </a:r>
            <a:r>
              <a:rPr lang="en-US" sz="2200" dirty="0"/>
              <a:t>cells to proliferate</a:t>
            </a:r>
          </a:p>
        </p:txBody>
      </p:sp>
    </p:spTree>
    <p:extLst>
      <p:ext uri="{BB962C8B-B14F-4D97-AF65-F5344CB8AC3E}">
        <p14:creationId xmlns:p14="http://schemas.microsoft.com/office/powerpoint/2010/main" val="15571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solidFill>
                  <a:schemeClr val="bg1"/>
                </a:solidFill>
              </a:rPr>
              <a:t>Temporal fractionation of the dose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0994" y="1693037"/>
            <a:ext cx="10921365" cy="559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200" dirty="0" smtClean="0"/>
              <a:t>Common scheme 2 </a:t>
            </a:r>
            <a:r>
              <a:rPr lang="en-US" sz="2200" dirty="0" err="1" smtClean="0"/>
              <a:t>Gy</a:t>
            </a:r>
            <a:r>
              <a:rPr lang="en-US" sz="2200" dirty="0" smtClean="0"/>
              <a:t>/session, 1 session/days, 5 days week, 5-6 weeks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u="sng" dirty="0" smtClean="0"/>
              <a:t>Other schemes explored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 err="1" smtClean="0"/>
              <a:t>Hypofractionation</a:t>
            </a:r>
            <a:r>
              <a:rPr lang="en-US" sz="2200" dirty="0" smtClean="0"/>
              <a:t> (higher doses-less days) </a:t>
            </a:r>
          </a:p>
          <a:p>
            <a:pPr marL="0" indent="0">
              <a:buNone/>
            </a:pPr>
            <a:r>
              <a:rPr lang="en-US" sz="2200" dirty="0" smtClean="0"/>
              <a:t>         </a:t>
            </a:r>
            <a:r>
              <a:rPr lang="en-US" sz="2200" i="1" dirty="0" smtClean="0"/>
              <a:t>benefit for some prostate, breast, lung</a:t>
            </a:r>
            <a:r>
              <a:rPr lang="en-US" sz="2200" i="1" dirty="0"/>
              <a:t> </a:t>
            </a:r>
            <a:r>
              <a:rPr lang="en-US" sz="2200" i="1" dirty="0" smtClean="0"/>
              <a:t>cancers</a:t>
            </a:r>
          </a:p>
          <a:p>
            <a:pPr marL="0" indent="0">
              <a:buNone/>
            </a:pPr>
            <a:endParaRPr lang="en-US" sz="2200" i="1" dirty="0"/>
          </a:p>
          <a:p>
            <a:r>
              <a:rPr lang="en-US" sz="2200" dirty="0" err="1" smtClean="0"/>
              <a:t>Hyperfractionation</a:t>
            </a:r>
            <a:r>
              <a:rPr lang="en-US" sz="2200" dirty="0" smtClean="0"/>
              <a:t> (lower doses, twice per day, more days)</a:t>
            </a:r>
          </a:p>
          <a:p>
            <a:pPr marL="0" indent="0">
              <a:buNone/>
            </a:pPr>
            <a:r>
              <a:rPr lang="en-US" sz="2200" dirty="0" smtClean="0"/>
              <a:t>         </a:t>
            </a:r>
            <a:r>
              <a:rPr lang="en-US" sz="2200" i="1" dirty="0" smtClean="0"/>
              <a:t>advantageous for some </a:t>
            </a:r>
            <a:r>
              <a:rPr lang="en-US" sz="2200" i="1" dirty="0"/>
              <a:t>head-and-neck and cervical squamous cell </a:t>
            </a:r>
            <a:r>
              <a:rPr lang="en-US" sz="2200" i="1" dirty="0" smtClean="0"/>
              <a:t>cancers</a:t>
            </a:r>
            <a:endParaRPr lang="en-US" sz="2200" i="1" dirty="0"/>
          </a:p>
          <a:p>
            <a:pPr marL="0" indent="0">
              <a:buNone/>
            </a:pPr>
            <a:endParaRPr lang="en-US" sz="2200" i="1" dirty="0" smtClean="0"/>
          </a:p>
          <a:p>
            <a:r>
              <a:rPr lang="en-US" sz="2200" dirty="0"/>
              <a:t>Continuous </a:t>
            </a:r>
            <a:r>
              <a:rPr lang="en-US" sz="2200" dirty="0" err="1"/>
              <a:t>h</a:t>
            </a:r>
            <a:r>
              <a:rPr lang="en-US" sz="2200" dirty="0" err="1" smtClean="0"/>
              <a:t>yperfractionated</a:t>
            </a:r>
            <a:r>
              <a:rPr lang="en-US" sz="2200" dirty="0" smtClean="0"/>
              <a:t> </a:t>
            </a:r>
            <a:r>
              <a:rPr lang="en-US" sz="2200" dirty="0"/>
              <a:t>a</a:t>
            </a:r>
            <a:r>
              <a:rPr lang="en-US" sz="2200" dirty="0" smtClean="0"/>
              <a:t>ccelerated </a:t>
            </a:r>
            <a:r>
              <a:rPr lang="en-US" sz="2200" dirty="0"/>
              <a:t>r</a:t>
            </a:r>
            <a:r>
              <a:rPr lang="en-US" sz="2200" dirty="0" smtClean="0"/>
              <a:t>adiation </a:t>
            </a:r>
            <a:r>
              <a:rPr lang="en-US" sz="2200" dirty="0"/>
              <a:t>therapy </a:t>
            </a:r>
            <a:r>
              <a:rPr lang="en-US" sz="2200" dirty="0" smtClean="0"/>
              <a:t>(three small sessions per day)</a:t>
            </a:r>
          </a:p>
          <a:p>
            <a:pPr marL="0" indent="0">
              <a:buNone/>
            </a:pPr>
            <a:r>
              <a:rPr lang="en-US" sz="2200" i="1" dirty="0"/>
              <a:t> </a:t>
            </a:r>
            <a:r>
              <a:rPr lang="en-US" sz="2200" i="1" dirty="0" smtClean="0"/>
              <a:t>         used </a:t>
            </a:r>
            <a:r>
              <a:rPr lang="en-US" sz="2200" i="1" dirty="0"/>
              <a:t>to treat lung cancer</a:t>
            </a:r>
          </a:p>
          <a:p>
            <a:endParaRPr lang="en-US" sz="22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894" y="1533465"/>
            <a:ext cx="297510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6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solidFill>
                  <a:schemeClr val="bg1"/>
                </a:solidFill>
              </a:rPr>
              <a:t>Temporal fractionation of the dose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0994" y="1693037"/>
            <a:ext cx="10921365" cy="559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200" dirty="0" smtClean="0"/>
              <a:t>Common scheme 2 </a:t>
            </a:r>
            <a:r>
              <a:rPr lang="en-US" sz="2200" dirty="0" err="1" smtClean="0"/>
              <a:t>Gy</a:t>
            </a:r>
            <a:r>
              <a:rPr lang="en-US" sz="2200" dirty="0" smtClean="0"/>
              <a:t>/session, 1 session/days, 5 days week, 5-6 weeks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u="sng" dirty="0" smtClean="0"/>
              <a:t>Other schemes explored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 err="1" smtClean="0"/>
              <a:t>Hypofractionation</a:t>
            </a:r>
            <a:r>
              <a:rPr lang="en-US" sz="2200" dirty="0" smtClean="0"/>
              <a:t> (higher doses-less days) </a:t>
            </a:r>
          </a:p>
          <a:p>
            <a:pPr marL="0" indent="0">
              <a:buNone/>
            </a:pPr>
            <a:r>
              <a:rPr lang="en-US" sz="2200" dirty="0" smtClean="0"/>
              <a:t>         </a:t>
            </a:r>
            <a:r>
              <a:rPr lang="en-US" sz="2200" i="1" dirty="0" smtClean="0"/>
              <a:t>benefit for some prostate, breast, lung</a:t>
            </a:r>
            <a:r>
              <a:rPr lang="en-US" sz="2200" i="1" dirty="0"/>
              <a:t> </a:t>
            </a:r>
            <a:r>
              <a:rPr lang="en-US" sz="2200" i="1" dirty="0" smtClean="0"/>
              <a:t>cancers</a:t>
            </a:r>
          </a:p>
          <a:p>
            <a:pPr marL="0" indent="0">
              <a:buNone/>
            </a:pPr>
            <a:endParaRPr lang="en-US" sz="2200" i="1" dirty="0"/>
          </a:p>
          <a:p>
            <a:r>
              <a:rPr lang="en-US" sz="2200" dirty="0" err="1" smtClean="0"/>
              <a:t>Hyperfractionation</a:t>
            </a:r>
            <a:r>
              <a:rPr lang="en-US" sz="2200" dirty="0" smtClean="0"/>
              <a:t> (lower doses, twice per day, more days)</a:t>
            </a:r>
          </a:p>
          <a:p>
            <a:pPr marL="0" indent="0">
              <a:buNone/>
            </a:pPr>
            <a:r>
              <a:rPr lang="en-US" sz="2200" dirty="0" smtClean="0"/>
              <a:t>         </a:t>
            </a:r>
            <a:r>
              <a:rPr lang="en-US" sz="2200" i="1" dirty="0" smtClean="0"/>
              <a:t>advantageous for some </a:t>
            </a:r>
            <a:r>
              <a:rPr lang="en-US" sz="2200" i="1" dirty="0"/>
              <a:t>head-and-neck and cervical squamous cell </a:t>
            </a:r>
            <a:r>
              <a:rPr lang="en-US" sz="2200" i="1" dirty="0" smtClean="0"/>
              <a:t>cancers</a:t>
            </a:r>
            <a:endParaRPr lang="en-US" sz="2200" i="1" dirty="0"/>
          </a:p>
          <a:p>
            <a:pPr marL="0" indent="0">
              <a:buNone/>
            </a:pPr>
            <a:endParaRPr lang="en-US" sz="2200" i="1" dirty="0" smtClean="0"/>
          </a:p>
          <a:p>
            <a:r>
              <a:rPr lang="en-US" sz="2200" dirty="0"/>
              <a:t>Continuous </a:t>
            </a:r>
            <a:r>
              <a:rPr lang="en-US" sz="2200" dirty="0" err="1"/>
              <a:t>h</a:t>
            </a:r>
            <a:r>
              <a:rPr lang="en-US" sz="2200" dirty="0" err="1" smtClean="0"/>
              <a:t>yperfractionated</a:t>
            </a:r>
            <a:r>
              <a:rPr lang="en-US" sz="2200" dirty="0" smtClean="0"/>
              <a:t> </a:t>
            </a:r>
            <a:r>
              <a:rPr lang="en-US" sz="2200" dirty="0"/>
              <a:t>a</a:t>
            </a:r>
            <a:r>
              <a:rPr lang="en-US" sz="2200" dirty="0" smtClean="0"/>
              <a:t>ccelerated </a:t>
            </a:r>
            <a:r>
              <a:rPr lang="en-US" sz="2200" dirty="0"/>
              <a:t>r</a:t>
            </a:r>
            <a:r>
              <a:rPr lang="en-US" sz="2200" dirty="0" smtClean="0"/>
              <a:t>adiation </a:t>
            </a:r>
            <a:r>
              <a:rPr lang="en-US" sz="2200" dirty="0"/>
              <a:t>therapy </a:t>
            </a:r>
            <a:r>
              <a:rPr lang="en-US" sz="2200" dirty="0" smtClean="0"/>
              <a:t>(three small sessions per day)</a:t>
            </a:r>
          </a:p>
          <a:p>
            <a:pPr marL="0" indent="0">
              <a:buNone/>
            </a:pPr>
            <a:r>
              <a:rPr lang="en-US" sz="2200" i="1" dirty="0"/>
              <a:t> </a:t>
            </a:r>
            <a:r>
              <a:rPr lang="en-US" sz="2200" i="1" dirty="0" smtClean="0"/>
              <a:t>         used </a:t>
            </a:r>
            <a:r>
              <a:rPr lang="en-US" sz="2200" i="1" dirty="0"/>
              <a:t>to treat lung cancer</a:t>
            </a:r>
          </a:p>
          <a:p>
            <a:endParaRPr lang="en-US" sz="2200" i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9481299" y="4212188"/>
            <a:ext cx="25952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 smtClean="0"/>
              <a:t>TIME MATTERS</a:t>
            </a:r>
            <a:endParaRPr lang="es-ES" sz="30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761" y="1533465"/>
            <a:ext cx="3063240" cy="239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9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Radiotherapy: modeling biological response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215698" y="2909144"/>
            <a:ext cx="17497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Physical dose</a:t>
            </a:r>
            <a:endParaRPr lang="en-US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34403" y="2897648"/>
            <a:ext cx="19358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Biological dose</a:t>
            </a:r>
            <a:endParaRPr lang="en-US" sz="2200" b="1" dirty="0"/>
          </a:p>
        </p:txBody>
      </p:sp>
      <p:sp>
        <p:nvSpPr>
          <p:cNvPr id="8" name="Right Arrow 7"/>
          <p:cNvSpPr/>
          <p:nvPr/>
        </p:nvSpPr>
        <p:spPr>
          <a:xfrm>
            <a:off x="5100055" y="2991092"/>
            <a:ext cx="1822912" cy="3277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44627" y="4138360"/>
            <a:ext cx="39388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Biological effect of the radiation</a:t>
            </a:r>
            <a:endParaRPr lang="en-US" sz="2200" b="1" dirty="0"/>
          </a:p>
        </p:txBody>
      </p:sp>
      <p:sp>
        <p:nvSpPr>
          <p:cNvPr id="10" name="Up Arrow 9"/>
          <p:cNvSpPr/>
          <p:nvPr/>
        </p:nvSpPr>
        <p:spPr>
          <a:xfrm>
            <a:off x="5775967" y="3421317"/>
            <a:ext cx="593982" cy="57363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86833" y="5151471"/>
            <a:ext cx="3315588" cy="120032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Type of radiation</a:t>
            </a:r>
          </a:p>
          <a:p>
            <a:r>
              <a:rPr lang="en-US" dirty="0" smtClean="0"/>
              <a:t>Beam energy</a:t>
            </a:r>
          </a:p>
          <a:p>
            <a:r>
              <a:rPr lang="en-US" dirty="0" smtClean="0"/>
              <a:t>Delivery mode: </a:t>
            </a:r>
            <a:r>
              <a:rPr lang="en-US" b="1" dirty="0" smtClean="0">
                <a:solidFill>
                  <a:srgbClr val="FF0000"/>
                </a:solidFill>
              </a:rPr>
              <a:t>dose rate</a:t>
            </a:r>
            <a:r>
              <a:rPr lang="en-US" dirty="0" smtClean="0"/>
              <a:t>, spatial </a:t>
            </a:r>
          </a:p>
          <a:p>
            <a:r>
              <a:rPr lang="en-US" dirty="0" smtClean="0"/>
              <a:t>and temporal distributions, etc.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433" y="5343702"/>
            <a:ext cx="2071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Physical parameters</a:t>
            </a:r>
          </a:p>
          <a:p>
            <a:r>
              <a:rPr lang="en-US" dirty="0"/>
              <a:t>o</a:t>
            </a:r>
            <a:r>
              <a:rPr lang="en-US" dirty="0" smtClean="0"/>
              <a:t>f irradiation</a:t>
            </a:r>
            <a:endParaRPr lang="en-US" dirty="0"/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566" y="1687608"/>
            <a:ext cx="92416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50876" y="1659441"/>
            <a:ext cx="1556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Tumor control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probability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529" y="1627459"/>
            <a:ext cx="1518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Normal tissue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complication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probability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Up Arrow 9"/>
          <p:cNvSpPr/>
          <p:nvPr/>
        </p:nvSpPr>
        <p:spPr>
          <a:xfrm>
            <a:off x="4705030" y="4675744"/>
            <a:ext cx="520806" cy="369230"/>
          </a:xfrm>
          <a:prstGeom prst="upArrow">
            <a:avLst>
              <a:gd name="adj1" fmla="val 50000"/>
              <a:gd name="adj2" fmla="val 3631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adroTexto 17"/>
          <p:cNvSpPr txBox="1"/>
          <p:nvPr/>
        </p:nvSpPr>
        <p:spPr>
          <a:xfrm>
            <a:off x="7163850" y="5144682"/>
            <a:ext cx="2671029" cy="120032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Tumor </a:t>
            </a:r>
            <a:r>
              <a:rPr lang="es-ES" dirty="0" err="1" smtClean="0"/>
              <a:t>type</a:t>
            </a:r>
            <a:endParaRPr lang="es-ES" dirty="0" smtClean="0"/>
          </a:p>
          <a:p>
            <a:r>
              <a:rPr lang="es-ES" dirty="0" smtClean="0"/>
              <a:t>Tumor </a:t>
            </a:r>
            <a:r>
              <a:rPr lang="es-ES" dirty="0" err="1" smtClean="0"/>
              <a:t>microenviroment</a:t>
            </a:r>
            <a:endParaRPr lang="es-ES" dirty="0" smtClean="0"/>
          </a:p>
          <a:p>
            <a:r>
              <a:rPr lang="es-ES" dirty="0" err="1" smtClean="0"/>
              <a:t>Genetics</a:t>
            </a:r>
            <a:endParaRPr lang="es-ES" dirty="0" smtClean="0"/>
          </a:p>
          <a:p>
            <a:endParaRPr lang="es-ES" dirty="0" smtClean="0"/>
          </a:p>
        </p:txBody>
      </p:sp>
      <p:sp>
        <p:nvSpPr>
          <p:cNvPr id="19" name="Up Arrow 9"/>
          <p:cNvSpPr/>
          <p:nvPr/>
        </p:nvSpPr>
        <p:spPr>
          <a:xfrm>
            <a:off x="7163851" y="4675744"/>
            <a:ext cx="520806" cy="369230"/>
          </a:xfrm>
          <a:prstGeom prst="upArrow">
            <a:avLst>
              <a:gd name="adj1" fmla="val 50000"/>
              <a:gd name="adj2" fmla="val 3631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1"/>
          <p:cNvSpPr txBox="1"/>
          <p:nvPr/>
        </p:nvSpPr>
        <p:spPr>
          <a:xfrm>
            <a:off x="9938913" y="5482201"/>
            <a:ext cx="177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Biological factors</a:t>
            </a:r>
            <a:endParaRPr lang="en-US" dirty="0"/>
          </a:p>
        </p:txBody>
      </p:sp>
      <p:sp>
        <p:nvSpPr>
          <p:cNvPr id="3" name="Elipse 2"/>
          <p:cNvSpPr/>
          <p:nvPr/>
        </p:nvSpPr>
        <p:spPr>
          <a:xfrm>
            <a:off x="406400" y="4815840"/>
            <a:ext cx="2175372" cy="1691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2" name="Conector recto de flecha 21"/>
          <p:cNvCxnSpPr/>
          <p:nvPr/>
        </p:nvCxnSpPr>
        <p:spPr>
          <a:xfrm flipH="1">
            <a:off x="5182229" y="4561357"/>
            <a:ext cx="1024226" cy="116664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60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Dose rate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186" y="2072220"/>
            <a:ext cx="7517524" cy="4640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ea typeface="ＭＳ Ｐゴシック" charset="0"/>
                <a:cs typeface="ＭＳ Ｐゴシック" charset="0"/>
              </a:rPr>
              <a:t>Common dose rates in external RT 2 </a:t>
            </a:r>
            <a:r>
              <a:rPr lang="en-US" sz="2200" dirty="0" err="1" smtClean="0">
                <a:ea typeface="ＭＳ Ｐゴシック" charset="0"/>
                <a:cs typeface="ＭＳ Ｐゴシック" charset="0"/>
              </a:rPr>
              <a:t>Gy</a:t>
            </a:r>
            <a:r>
              <a:rPr lang="en-US" sz="2200" dirty="0" smtClean="0">
                <a:ea typeface="ＭＳ Ｐゴシック" charset="0"/>
                <a:cs typeface="ＭＳ Ｐゴシック" charset="0"/>
              </a:rPr>
              <a:t>/min  -- Most modern machines 18 </a:t>
            </a:r>
            <a:r>
              <a:rPr lang="en-US" sz="2200" dirty="0" err="1" smtClean="0">
                <a:ea typeface="ＭＳ Ｐゴシック" charset="0"/>
                <a:cs typeface="ＭＳ Ｐゴシック" charset="0"/>
              </a:rPr>
              <a:t>Gy</a:t>
            </a:r>
            <a:r>
              <a:rPr lang="en-US" sz="2200" dirty="0" smtClean="0">
                <a:ea typeface="ＭＳ Ｐゴシック" charset="0"/>
                <a:cs typeface="ＭＳ Ｐゴシック" charset="0"/>
              </a:rPr>
              <a:t>/min</a:t>
            </a:r>
          </a:p>
          <a:p>
            <a:pPr marL="0" indent="0">
              <a:buNone/>
            </a:pPr>
            <a:endParaRPr lang="en-US" sz="2200" dirty="0">
              <a:ea typeface="ＭＳ Ｐゴシック" charset="0"/>
              <a:cs typeface="ＭＳ Ｐゴシック" charset="0"/>
            </a:endParaRPr>
          </a:p>
          <a:p>
            <a:pPr marL="0" indent="0" algn="just">
              <a:buNone/>
            </a:pPr>
            <a:r>
              <a:rPr lang="en-US" sz="2200" dirty="0" smtClean="0">
                <a:ea typeface="ＭＳ Ｐゴシック" charset="0"/>
                <a:cs typeface="ＭＳ Ｐゴシック" charset="0"/>
              </a:rPr>
              <a:t>In general     dose 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rate </a:t>
            </a:r>
            <a:r>
              <a:rPr lang="en-US" sz="2200" dirty="0" smtClean="0">
                <a:ea typeface="ＭＳ Ｐゴシック" charset="0"/>
                <a:cs typeface="ＭＳ Ｐゴシック" charset="0"/>
              </a:rPr>
              <a:t>          cells killing (time to repair)</a:t>
            </a:r>
          </a:p>
          <a:p>
            <a:pPr marL="0" indent="0" algn="just">
              <a:buNone/>
            </a:pPr>
            <a:endParaRPr lang="en-US" sz="2200" dirty="0">
              <a:ea typeface="ＭＳ Ｐゴシック" charset="0"/>
              <a:cs typeface="ＭＳ Ｐゴシック" charset="0"/>
            </a:endParaRPr>
          </a:p>
          <a:p>
            <a:pPr marL="0" indent="0" algn="just">
              <a:buNone/>
            </a:pPr>
            <a:r>
              <a:rPr lang="en-US" sz="2200" dirty="0" smtClean="0">
                <a:ea typeface="ＭＳ Ｐゴシック" charset="0"/>
                <a:cs typeface="ＭＳ Ｐゴシック" charset="0"/>
              </a:rPr>
              <a:t>However, 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in some cases </a:t>
            </a:r>
            <a:r>
              <a:rPr lang="en-US" sz="2200" dirty="0" smtClean="0">
                <a:ea typeface="ＭＳ Ｐゴシック" charset="0"/>
                <a:cs typeface="ＭＳ Ｐゴシック" charset="0"/>
              </a:rPr>
              <a:t>(low dose rates) there 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is an inverse dose rate effect, which is thought to be due to redistribution and cells piling up in the radiosensitive G2 cell cycle check point.</a:t>
            </a:r>
          </a:p>
          <a:p>
            <a:pPr marL="0" indent="0" algn="just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dirty="0" smtClean="0">
                <a:solidFill>
                  <a:srgbClr val="FF0000"/>
                </a:solidFill>
              </a:rPr>
              <a:t>No evaluations performed at very high dose rates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218" name="Picture 2" descr="http://www.google.fr/url?source=imglanding&amp;ct=img&amp;q=https://o.quizlet.com/hgqiZg4.FqsUpYrGxUVsWg_m.jpg&amp;sa=X&amp;ved=0CAkQ8wdqFQoTCJaf_-XJlsYCFQVuFAodIRUArA&amp;usg=AFQjCNHg2eC6P8tlxVWhDq26Anix7Cm7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055" y="2072220"/>
            <a:ext cx="3641654" cy="333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de flecha 4"/>
          <p:cNvCxnSpPr/>
          <p:nvPr/>
        </p:nvCxnSpPr>
        <p:spPr>
          <a:xfrm flipH="1">
            <a:off x="2002221" y="3200400"/>
            <a:ext cx="15765" cy="34684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 flipH="1">
            <a:off x="3732487" y="3200399"/>
            <a:ext cx="15765" cy="34684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echa derecha 5"/>
          <p:cNvSpPr/>
          <p:nvPr/>
        </p:nvSpPr>
        <p:spPr>
          <a:xfrm>
            <a:off x="3314043" y="3373819"/>
            <a:ext cx="230571" cy="173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682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Dose rate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0882"/>
            <a:ext cx="10933430" cy="46407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     </a:t>
            </a:r>
            <a:r>
              <a:rPr lang="en-US" sz="2000" b="1" dirty="0" smtClean="0"/>
              <a:t>FLASH irradiation    </a:t>
            </a:r>
            <a:r>
              <a:rPr lang="en-US" sz="2000" dirty="0" smtClean="0"/>
              <a:t>the </a:t>
            </a:r>
            <a:r>
              <a:rPr lang="en-US" sz="2000" dirty="0"/>
              <a:t>dose is </a:t>
            </a:r>
            <a:r>
              <a:rPr lang="en-US" sz="2000" dirty="0" smtClean="0"/>
              <a:t>given in </a:t>
            </a:r>
            <a:r>
              <a:rPr lang="en-US" sz="2000" dirty="0"/>
              <a:t>short </a:t>
            </a:r>
            <a:r>
              <a:rPr lang="en-US" sz="2000" dirty="0" smtClean="0"/>
              <a:t>pulses (</a:t>
            </a:r>
            <a:r>
              <a:rPr lang="es-ES" sz="2000" dirty="0" smtClean="0"/>
              <a:t>&lt; 500 ms)</a:t>
            </a:r>
            <a:r>
              <a:rPr lang="en-US" sz="2000" dirty="0" smtClean="0"/>
              <a:t> </a:t>
            </a:r>
            <a:r>
              <a:rPr lang="en-US" sz="2000" dirty="0"/>
              <a:t>at ultrahigh dose </a:t>
            </a:r>
            <a:r>
              <a:rPr lang="en-US" sz="2000" dirty="0" smtClean="0"/>
              <a:t>rate (</a:t>
            </a:r>
            <a:r>
              <a:rPr lang="es-ES" sz="2000" dirty="0" smtClean="0"/>
              <a:t>&gt; </a:t>
            </a:r>
            <a:r>
              <a:rPr lang="en-US" sz="2000" dirty="0" smtClean="0"/>
              <a:t>40 </a:t>
            </a:r>
            <a:r>
              <a:rPr lang="en-US" sz="2000" dirty="0" err="1" smtClean="0"/>
              <a:t>Gy</a:t>
            </a:r>
            <a:r>
              <a:rPr lang="en-US" sz="2000" dirty="0" smtClean="0"/>
              <a:t>/s)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     Differential effect tumor-healthy tissues</a:t>
            </a:r>
          </a:p>
          <a:p>
            <a:pPr marL="0" indent="0">
              <a:buNone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 smtClean="0"/>
              <a:t>Tumor control equivalent to conventional RT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 smtClean="0"/>
              <a:t>Significantly reduces side effects in normal tissues</a:t>
            </a:r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 smtClean="0"/>
              <a:t>Ex.  </a:t>
            </a:r>
            <a:r>
              <a:rPr lang="en-US" sz="2000" dirty="0"/>
              <a:t>complete lack of acute pneumonitis and late lung </a:t>
            </a:r>
            <a:r>
              <a:rPr lang="en-US" sz="2000" dirty="0" smtClean="0"/>
              <a:t>fibrosis after </a:t>
            </a:r>
          </a:p>
          <a:p>
            <a:pPr marL="0" indent="0" algn="just">
              <a:buNone/>
            </a:pPr>
            <a:r>
              <a:rPr lang="en-US" sz="2000" dirty="0"/>
              <a:t>b</a:t>
            </a:r>
            <a:r>
              <a:rPr lang="en-US" sz="2000" dirty="0" smtClean="0"/>
              <a:t>ilateral thorax </a:t>
            </a:r>
            <a:r>
              <a:rPr lang="en-US" sz="2000" dirty="0"/>
              <a:t>irradiation of C57BL/6J mice with FLASH at </a:t>
            </a:r>
            <a:r>
              <a:rPr lang="en-US" sz="2000" dirty="0" smtClean="0"/>
              <a:t>doses</a:t>
            </a:r>
          </a:p>
          <a:p>
            <a:pPr marL="0" indent="0" algn="just">
              <a:buNone/>
            </a:pPr>
            <a:r>
              <a:rPr lang="en-US" sz="2000" dirty="0" smtClean="0"/>
              <a:t>known </a:t>
            </a:r>
            <a:r>
              <a:rPr lang="en-US" sz="2000" dirty="0"/>
              <a:t>to trigger </a:t>
            </a:r>
            <a:r>
              <a:rPr lang="en-US" sz="2000" dirty="0" smtClean="0"/>
              <a:t>the </a:t>
            </a:r>
            <a:r>
              <a:rPr lang="en-US" sz="2000" dirty="0"/>
              <a:t>development of pulmonary fibrosis in 100% </a:t>
            </a:r>
            <a:endParaRPr lang="en-US" sz="2000" dirty="0" smtClean="0"/>
          </a:p>
          <a:p>
            <a:pPr marL="0" indent="0" algn="just">
              <a:buNone/>
            </a:pPr>
            <a:r>
              <a:rPr lang="en-US" sz="2000" dirty="0" smtClean="0"/>
              <a:t>of </a:t>
            </a:r>
            <a:r>
              <a:rPr lang="es-ES" sz="2000" dirty="0" err="1" smtClean="0"/>
              <a:t>animals</a:t>
            </a:r>
            <a:r>
              <a:rPr lang="es-ES" sz="2000" dirty="0" smtClean="0"/>
              <a:t> </a:t>
            </a:r>
            <a:r>
              <a:rPr lang="es-ES" sz="2000" dirty="0" err="1"/>
              <a:t>after</a:t>
            </a:r>
            <a:r>
              <a:rPr lang="es-ES" sz="2000" dirty="0"/>
              <a:t> </a:t>
            </a:r>
            <a:r>
              <a:rPr lang="es-ES" sz="2000" dirty="0" err="1" smtClean="0"/>
              <a:t>conventional</a:t>
            </a:r>
            <a:r>
              <a:rPr lang="es-ES" sz="2000" dirty="0" smtClean="0"/>
              <a:t> RT.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120" y="4045983"/>
            <a:ext cx="3972560" cy="220653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958427" y="6330792"/>
            <a:ext cx="2128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/>
              <a:t>Favaudon</a:t>
            </a:r>
            <a:r>
              <a:rPr lang="es-ES" i="1" dirty="0" smtClean="0"/>
              <a:t> et al. 2014</a:t>
            </a:r>
            <a:endParaRPr lang="es-ES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2063"/>
            <a:ext cx="858880" cy="972854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>
            <a:off x="2699758" y="1809531"/>
            <a:ext cx="162560" cy="132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359" y="2829401"/>
            <a:ext cx="4594641" cy="346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2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Radiotherapy: modeling biological response</a:t>
            </a:r>
            <a:endParaRPr lang="en-US" sz="3600" dirty="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453667" y="2023606"/>
            <a:ext cx="5303970" cy="4230436"/>
            <a:chOff x="1346010" y="450761"/>
            <a:chExt cx="7063165" cy="5261532"/>
          </a:xfrm>
        </p:grpSpPr>
        <p:pic>
          <p:nvPicPr>
            <p:cNvPr id="4" name="Imagen 1"/>
            <p:cNvPicPr>
              <a:picLocks noChangeAspect="1"/>
            </p:cNvPicPr>
            <p:nvPr/>
          </p:nvPicPr>
          <p:blipFill rotWithShape="1">
            <a:blip r:embed="rId3"/>
            <a:srcRect l="-643" t="10400" r="643" b="2125"/>
            <a:stretch/>
          </p:blipFill>
          <p:spPr>
            <a:xfrm rot="2347350">
              <a:off x="3055097" y="1774930"/>
              <a:ext cx="3123651" cy="2596634"/>
            </a:xfrm>
            <a:prstGeom prst="rect">
              <a:avLst/>
            </a:prstGeom>
          </p:spPr>
        </p:pic>
        <p:cxnSp>
          <p:nvCxnSpPr>
            <p:cNvPr id="5" name="Conector recto 5"/>
            <p:cNvCxnSpPr/>
            <p:nvPr/>
          </p:nvCxnSpPr>
          <p:spPr>
            <a:xfrm>
              <a:off x="4327301" y="450761"/>
              <a:ext cx="12879" cy="294926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12"/>
            <p:cNvCxnSpPr/>
            <p:nvPr/>
          </p:nvCxnSpPr>
          <p:spPr>
            <a:xfrm>
              <a:off x="4327301" y="3400023"/>
              <a:ext cx="338714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14"/>
            <p:cNvCxnSpPr/>
            <p:nvPr/>
          </p:nvCxnSpPr>
          <p:spPr>
            <a:xfrm flipH="1">
              <a:off x="2150772" y="3400023"/>
              <a:ext cx="2176529" cy="16659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uadroTexto 15"/>
            <p:cNvSpPr txBox="1"/>
            <p:nvPr/>
          </p:nvSpPr>
          <p:spPr>
            <a:xfrm>
              <a:off x="2404738" y="450761"/>
              <a:ext cx="1857000" cy="80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smtClean="0"/>
                <a:t>Temporal</a:t>
              </a:r>
            </a:p>
            <a:p>
              <a:pPr algn="ctr"/>
              <a:r>
                <a:rPr lang="es-ES" dirty="0" err="1" smtClean="0"/>
                <a:t>fractionation</a:t>
              </a:r>
              <a:endParaRPr lang="es-ES" dirty="0"/>
            </a:p>
          </p:txBody>
        </p:sp>
        <p:sp>
          <p:nvSpPr>
            <p:cNvPr id="9" name="CuadroTexto 16"/>
            <p:cNvSpPr txBox="1"/>
            <p:nvPr/>
          </p:nvSpPr>
          <p:spPr>
            <a:xfrm>
              <a:off x="6552175" y="3558757"/>
              <a:ext cx="1857000" cy="80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err="1" smtClean="0"/>
                <a:t>Spatial</a:t>
              </a:r>
              <a:endParaRPr lang="es-ES" dirty="0" smtClean="0"/>
            </a:p>
            <a:p>
              <a:pPr algn="ctr"/>
              <a:r>
                <a:rPr lang="es-ES" dirty="0" err="1" smtClean="0"/>
                <a:t>fractionation</a:t>
              </a:r>
              <a:endParaRPr lang="es-ES" dirty="0"/>
            </a:p>
          </p:txBody>
        </p:sp>
        <p:sp>
          <p:nvSpPr>
            <p:cNvPr id="10" name="CuadroTexto 17"/>
            <p:cNvSpPr txBox="1"/>
            <p:nvPr/>
          </p:nvSpPr>
          <p:spPr>
            <a:xfrm rot="2622645">
              <a:off x="1346010" y="5065962"/>
              <a:ext cx="11333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err="1" smtClean="0"/>
                <a:t>Biological</a:t>
              </a:r>
              <a:r>
                <a:rPr lang="es-ES" dirty="0" smtClean="0"/>
                <a:t> </a:t>
              </a:r>
            </a:p>
            <a:p>
              <a:pPr algn="ctr"/>
              <a:r>
                <a:rPr lang="es-ES" dirty="0" smtClean="0"/>
                <a:t>response</a:t>
              </a:r>
              <a:endParaRPr lang="es-ES" dirty="0"/>
            </a:p>
          </p:txBody>
        </p:sp>
        <p:sp>
          <p:nvSpPr>
            <p:cNvPr id="11" name="Elipse 18"/>
            <p:cNvSpPr/>
            <p:nvPr/>
          </p:nvSpPr>
          <p:spPr>
            <a:xfrm>
              <a:off x="5770696" y="1160174"/>
              <a:ext cx="670343" cy="478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CuadroTexto 19"/>
            <p:cNvSpPr txBox="1"/>
            <p:nvPr/>
          </p:nvSpPr>
          <p:spPr>
            <a:xfrm>
              <a:off x="5515305" y="596115"/>
              <a:ext cx="131619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Standard RT</a:t>
              </a:r>
              <a:endParaRPr lang="es-ES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7078719" y="4522532"/>
            <a:ext cx="2500923" cy="11723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6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solidFill>
                  <a:schemeClr val="bg1"/>
                </a:solidFill>
              </a:rPr>
              <a:t>Radiotherapy (RT)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876" y="1918680"/>
            <a:ext cx="10515600" cy="4640771"/>
          </a:xfrm>
        </p:spPr>
        <p:txBody>
          <a:bodyPr/>
          <a:lstStyle/>
          <a:p>
            <a:pPr marL="285750" indent="-285750" algn="just">
              <a:spcBef>
                <a:spcPts val="500"/>
              </a:spcBef>
              <a:buClr>
                <a:schemeClr val="tx1"/>
              </a:buClr>
              <a:buFont typeface="Wingdings" charset="2"/>
              <a:buChar char="q"/>
              <a:defRPr/>
            </a:pPr>
            <a:r>
              <a:rPr lang="en-US" sz="2200" dirty="0">
                <a:solidFill>
                  <a:srgbClr val="000000"/>
                </a:solidFill>
                <a:latin typeface="Calibri"/>
                <a:cs typeface="Calibri"/>
              </a:rPr>
              <a:t>Medical use of ionizing radiation for treatment of cancer and some other types of benign lesions, like </a:t>
            </a:r>
            <a:r>
              <a:rPr lang="en-US" sz="2200" dirty="0" err="1">
                <a:solidFill>
                  <a:srgbClr val="000000"/>
                </a:solidFill>
                <a:latin typeface="Calibri"/>
                <a:cs typeface="Calibri"/>
              </a:rPr>
              <a:t>arterious</a:t>
            </a:r>
            <a:r>
              <a:rPr lang="en-US" sz="2200" dirty="0">
                <a:solidFill>
                  <a:srgbClr val="000000"/>
                </a:solidFill>
                <a:latin typeface="Calibri"/>
                <a:cs typeface="Calibri"/>
              </a:rPr>
              <a:t>-venous malformations. </a:t>
            </a:r>
          </a:p>
          <a:p>
            <a:pPr marL="0" indent="0" algn="just">
              <a:spcBef>
                <a:spcPts val="500"/>
              </a:spcBef>
              <a:buNone/>
              <a:defRPr/>
            </a:pPr>
            <a:endParaRPr lang="en-US" sz="2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 algn="just">
              <a:spcBef>
                <a:spcPts val="500"/>
              </a:spcBef>
              <a:buFont typeface="Wingdings" charset="2"/>
              <a:buChar char="q"/>
              <a:defRPr/>
            </a:pPr>
            <a:r>
              <a:rPr lang="en-US" sz="2200" dirty="0" smtClean="0">
                <a:solidFill>
                  <a:srgbClr val="000000"/>
                </a:solidFill>
                <a:latin typeface="Calibri"/>
                <a:cs typeface="Calibri"/>
              </a:rPr>
              <a:t>Example of a rapid technological transfer</a:t>
            </a:r>
          </a:p>
          <a:p>
            <a:pPr marL="0" indent="0" algn="just">
              <a:spcBef>
                <a:spcPts val="500"/>
              </a:spcBef>
              <a:buNone/>
              <a:defRPr/>
            </a:pPr>
            <a:endParaRPr lang="en-US" sz="22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457200" lvl="1" indent="0" algn="just">
              <a:buNone/>
            </a:pPr>
            <a:r>
              <a:rPr lang="en-US" sz="2200" i="1" dirty="0">
                <a:solidFill>
                  <a:srgbClr val="0000FF"/>
                </a:solidFill>
                <a:latin typeface="Calibri"/>
                <a:cs typeface="Calibri"/>
              </a:rPr>
              <a:t>1895:  Roentgen </a:t>
            </a:r>
            <a:r>
              <a:rPr lang="en-US" sz="2200" i="1" dirty="0" smtClean="0">
                <a:solidFill>
                  <a:srgbClr val="0000FF"/>
                </a:solidFill>
                <a:latin typeface="Calibri"/>
                <a:cs typeface="Calibri"/>
              </a:rPr>
              <a:t>discovers X-rays</a:t>
            </a:r>
          </a:p>
          <a:p>
            <a:pPr marL="457200" lvl="1" indent="0" algn="just">
              <a:buNone/>
            </a:pPr>
            <a:endParaRPr lang="en-US" sz="2200" i="1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457200" lvl="1" indent="0" algn="just">
              <a:buNone/>
            </a:pPr>
            <a:r>
              <a:rPr lang="en-US" sz="2200" i="1" dirty="0" smtClean="0">
                <a:solidFill>
                  <a:srgbClr val="0000FF"/>
                </a:solidFill>
                <a:latin typeface="Calibri"/>
                <a:cs typeface="Calibri"/>
              </a:rPr>
              <a:t>1895: First RT treatment (recurrent breast cancer, </a:t>
            </a:r>
            <a:r>
              <a:rPr lang="en-US" sz="2200" i="1" dirty="0" err="1" smtClean="0">
                <a:solidFill>
                  <a:srgbClr val="0000FF"/>
                </a:solidFill>
                <a:latin typeface="Calibri"/>
                <a:cs typeface="Calibri"/>
              </a:rPr>
              <a:t>Grubbe</a:t>
            </a:r>
            <a:r>
              <a:rPr lang="en-US" sz="2200" i="1" dirty="0" smtClean="0">
                <a:solidFill>
                  <a:srgbClr val="0000FF"/>
                </a:solidFill>
                <a:latin typeface="Calibri"/>
                <a:cs typeface="Calibri"/>
              </a:rPr>
              <a:t>, Chicago)</a:t>
            </a:r>
          </a:p>
          <a:p>
            <a:pPr marL="457200" lvl="1" indent="0" algn="just">
              <a:buNone/>
            </a:pPr>
            <a:endParaRPr lang="en-US" sz="2200" i="1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457200" lvl="1" indent="0" algn="just">
              <a:buNone/>
            </a:pPr>
            <a:r>
              <a:rPr lang="en-US" sz="2200" i="1" dirty="0" smtClean="0">
                <a:solidFill>
                  <a:srgbClr val="0000FF"/>
                </a:solidFill>
                <a:latin typeface="Calibri"/>
                <a:cs typeface="Calibri"/>
              </a:rPr>
              <a:t>1896: Stomach cancer treatment (Freund, </a:t>
            </a:r>
            <a:r>
              <a:rPr lang="en-US" sz="2200" i="1" dirty="0" err="1" smtClean="0">
                <a:solidFill>
                  <a:srgbClr val="0000FF"/>
                </a:solidFill>
                <a:latin typeface="Calibri"/>
                <a:cs typeface="Calibri"/>
              </a:rPr>
              <a:t>Viena</a:t>
            </a:r>
            <a:r>
              <a:rPr lang="en-US" sz="2200" i="1" dirty="0" smtClean="0">
                <a:solidFill>
                  <a:srgbClr val="0000FF"/>
                </a:solidFill>
                <a:latin typeface="Calibri"/>
                <a:cs typeface="Calibri"/>
              </a:rPr>
              <a:t>).</a:t>
            </a:r>
            <a:endParaRPr lang="en-US" sz="2200" i="1" dirty="0">
              <a:solidFill>
                <a:srgbClr val="0000FF"/>
              </a:solidFill>
              <a:latin typeface="Calibri"/>
              <a:cs typeface="Calibri"/>
            </a:endParaRPr>
          </a:p>
          <a:p>
            <a:pPr marL="0" indent="0" algn="just">
              <a:spcBef>
                <a:spcPts val="500"/>
              </a:spcBef>
              <a:buNone/>
              <a:defRPr/>
            </a:pPr>
            <a:endParaRPr lang="en-US" sz="22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 algn="just">
              <a:spcBef>
                <a:spcPts val="500"/>
              </a:spcBef>
              <a:buClr>
                <a:srgbClr val="FFFFFF"/>
              </a:buClr>
              <a:buFont typeface="Wingdings" charset="2"/>
              <a:buChar char="q"/>
              <a:defRPr/>
            </a:pPr>
            <a:endParaRPr lang="en-US" sz="2200" i="1" dirty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0" b="12850"/>
          <a:stretch>
            <a:fillRect/>
          </a:stretch>
        </p:blipFill>
        <p:spPr bwMode="auto">
          <a:xfrm>
            <a:off x="9146869" y="4610513"/>
            <a:ext cx="3045131" cy="224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96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err="1" smtClean="0">
                <a:solidFill>
                  <a:schemeClr val="bg1"/>
                </a:solidFill>
              </a:rPr>
              <a:t>Spatial</a:t>
            </a:r>
            <a:r>
              <a:rPr lang="es-ES" sz="3600" dirty="0" smtClean="0">
                <a:solidFill>
                  <a:schemeClr val="bg1"/>
                </a:solidFill>
              </a:rPr>
              <a:t> </a:t>
            </a:r>
            <a:r>
              <a:rPr lang="es-ES" sz="3600" dirty="0" err="1" smtClean="0">
                <a:solidFill>
                  <a:schemeClr val="bg1"/>
                </a:solidFill>
              </a:rPr>
              <a:t>fractionation</a:t>
            </a:r>
            <a:r>
              <a:rPr lang="es-ES" sz="3600" dirty="0" smtClean="0">
                <a:solidFill>
                  <a:schemeClr val="bg1"/>
                </a:solidFill>
              </a:rPr>
              <a:t> of </a:t>
            </a:r>
            <a:r>
              <a:rPr lang="es-ES" sz="3600" dirty="0" err="1" smtClean="0">
                <a:solidFill>
                  <a:schemeClr val="bg1"/>
                </a:solidFill>
              </a:rPr>
              <a:t>the</a:t>
            </a:r>
            <a:r>
              <a:rPr lang="es-ES" sz="3600" dirty="0" smtClean="0">
                <a:solidFill>
                  <a:schemeClr val="bg1"/>
                </a:solidFill>
              </a:rPr>
              <a:t> </a:t>
            </a:r>
            <a:r>
              <a:rPr lang="es-ES" sz="3600" dirty="0" err="1" smtClean="0">
                <a:solidFill>
                  <a:schemeClr val="bg1"/>
                </a:solidFill>
              </a:rPr>
              <a:t>dose</a:t>
            </a:r>
            <a:endParaRPr lang="es-ES" sz="3600" dirty="0">
              <a:solidFill>
                <a:schemeClr val="bg1"/>
              </a:solidFill>
            </a:endParaRPr>
          </a:p>
        </p:txBody>
      </p:sp>
      <p:pic>
        <p:nvPicPr>
          <p:cNvPr id="5" name="Picture 5" descr="Slide1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7492"/>
            <a:ext cx="6421120" cy="481584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011636" y="1617492"/>
            <a:ext cx="1474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/>
              <a:t>Conventional</a:t>
            </a:r>
            <a:r>
              <a:rPr lang="es-ES" dirty="0" smtClean="0"/>
              <a:t> </a:t>
            </a:r>
          </a:p>
          <a:p>
            <a:pPr algn="ctr"/>
            <a:r>
              <a:rPr lang="es-ES" dirty="0" smtClean="0"/>
              <a:t>RT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3882307" y="1647922"/>
            <a:ext cx="2225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/>
              <a:t>Spatially</a:t>
            </a:r>
            <a:r>
              <a:rPr lang="es-ES" dirty="0" smtClean="0"/>
              <a:t> </a:t>
            </a:r>
            <a:r>
              <a:rPr lang="es-ES" dirty="0" err="1" smtClean="0"/>
              <a:t>fractionated</a:t>
            </a:r>
            <a:r>
              <a:rPr lang="es-ES" dirty="0" smtClean="0"/>
              <a:t> </a:t>
            </a:r>
          </a:p>
          <a:p>
            <a:pPr algn="ctr"/>
            <a:r>
              <a:rPr lang="es-ES" dirty="0" smtClean="0"/>
              <a:t>RT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663" y="2294253"/>
            <a:ext cx="2486121" cy="213944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663" y="4641653"/>
            <a:ext cx="2732400" cy="11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4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800" dirty="0" smtClean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US" sz="3400" dirty="0">
                <a:solidFill>
                  <a:srgbClr val="FFFFFF"/>
                </a:solidFill>
                <a:latin typeface="+mn-lt"/>
                <a:cs typeface="Arial"/>
              </a:rPr>
              <a:t>RT techniques based on </a:t>
            </a:r>
            <a:r>
              <a:rPr lang="en-US" sz="3400" dirty="0" smtClean="0">
                <a:solidFill>
                  <a:srgbClr val="FFFFFF"/>
                </a:solidFill>
                <a:latin typeface="+mn-lt"/>
                <a:cs typeface="Arial"/>
              </a:rPr>
              <a:t>a spatial fractionation of the dose</a:t>
            </a:r>
            <a:endParaRPr lang="en-US" sz="3400" dirty="0">
              <a:latin typeface="+mn-lt"/>
            </a:endParaRP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15182"/>
          <a:stretch>
            <a:fillRect/>
          </a:stretch>
        </p:blipFill>
        <p:spPr>
          <a:xfrm>
            <a:off x="7795846" y="1504463"/>
            <a:ext cx="4396154" cy="25595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9365" y="1694829"/>
            <a:ext cx="6255043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latin typeface="Calibri" panose="020F0502020204030204" pitchFamily="34" charset="0"/>
              </a:rPr>
              <a:t>GRID </a:t>
            </a:r>
            <a:r>
              <a:rPr lang="es-ES" sz="2000" b="1" dirty="0" err="1" smtClean="0">
                <a:latin typeface="Calibri" panose="020F0502020204030204" pitchFamily="34" charset="0"/>
              </a:rPr>
              <a:t>Therapy</a:t>
            </a:r>
            <a:r>
              <a:rPr lang="es-ES" sz="2000" b="1" dirty="0" smtClean="0">
                <a:latin typeface="Calibri" panose="020F0502020204030204" pitchFamily="34" charset="0"/>
              </a:rPr>
              <a:t> (</a:t>
            </a:r>
            <a:r>
              <a:rPr lang="es-ES" sz="2000" b="1" dirty="0" err="1" smtClean="0">
                <a:latin typeface="Calibri" panose="020F0502020204030204" pitchFamily="34" charset="0"/>
              </a:rPr>
              <a:t>few</a:t>
            </a:r>
            <a:r>
              <a:rPr lang="es-ES" sz="2000" b="1" dirty="0" smtClean="0">
                <a:latin typeface="Calibri" panose="020F0502020204030204" pitchFamily="34" charset="0"/>
              </a:rPr>
              <a:t> </a:t>
            </a:r>
            <a:r>
              <a:rPr lang="es-ES" sz="2000" b="1" dirty="0" err="1" smtClean="0">
                <a:latin typeface="Calibri" panose="020F0502020204030204" pitchFamily="34" charset="0"/>
              </a:rPr>
              <a:t>hospitals</a:t>
            </a:r>
            <a:r>
              <a:rPr lang="es-ES" sz="2000" b="1" dirty="0" smtClean="0">
                <a:latin typeface="Calibri" panose="020F0502020204030204" pitchFamily="34" charset="0"/>
              </a:rPr>
              <a:t> in </a:t>
            </a:r>
            <a:r>
              <a:rPr lang="es-ES" sz="2000" b="1" dirty="0" err="1" smtClean="0">
                <a:latin typeface="Calibri" panose="020F0502020204030204" pitchFamily="34" charset="0"/>
              </a:rPr>
              <a:t>the</a:t>
            </a:r>
            <a:r>
              <a:rPr lang="es-ES" sz="2000" b="1" dirty="0" smtClean="0">
                <a:latin typeface="Calibri" panose="020F0502020204030204" pitchFamily="34" charset="0"/>
              </a:rPr>
              <a:t> </a:t>
            </a:r>
            <a:r>
              <a:rPr lang="es-ES" sz="2000" b="1" dirty="0" err="1" smtClean="0">
                <a:latin typeface="Calibri" panose="020F0502020204030204" pitchFamily="34" charset="0"/>
              </a:rPr>
              <a:t>world</a:t>
            </a:r>
            <a:r>
              <a:rPr lang="es-ES" sz="2000" b="1" dirty="0" smtClean="0">
                <a:latin typeface="Calibri" panose="020F0502020204030204" pitchFamily="34" charset="0"/>
              </a:rPr>
              <a:t>)</a:t>
            </a:r>
          </a:p>
          <a:p>
            <a:endParaRPr lang="es-ES" sz="2000" b="1" dirty="0" smtClean="0">
              <a:latin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</a:rPr>
              <a:t>1909 Alban Kohler </a:t>
            </a:r>
            <a:r>
              <a:rPr lang="en-US" sz="2000" dirty="0" smtClean="0">
                <a:latin typeface="Calibri" panose="020F0502020204030204" pitchFamily="34" charset="0"/>
              </a:rPr>
              <a:t>used </a:t>
            </a:r>
            <a:r>
              <a:rPr lang="en-US" sz="2000" dirty="0">
                <a:latin typeface="Calibri" panose="020F0502020204030204" pitchFamily="34" charset="0"/>
              </a:rPr>
              <a:t>a “perforated screen</a:t>
            </a:r>
            <a:r>
              <a:rPr lang="en-US" sz="2000" dirty="0" smtClean="0">
                <a:latin typeface="Calibri" panose="020F0502020204030204" pitchFamily="34" charset="0"/>
              </a:rPr>
              <a:t>”  </a:t>
            </a:r>
            <a:r>
              <a:rPr lang="en-US" sz="2000" dirty="0">
                <a:latin typeface="Calibri" panose="020F0502020204030204" pitchFamily="34" charset="0"/>
              </a:rPr>
              <a:t>(grid</a:t>
            </a:r>
            <a:r>
              <a:rPr lang="en-US" sz="2000" dirty="0" smtClean="0">
                <a:latin typeface="Calibri" panose="020F0502020204030204" pitchFamily="34" charset="0"/>
              </a:rPr>
              <a:t>)</a:t>
            </a:r>
            <a:r>
              <a:rPr lang="en-US" sz="2000" dirty="0" smtClean="0">
                <a:latin typeface="Calibri" panose="020F0502020204030204" pitchFamily="34" charset="0"/>
                <a:sym typeface="Wingdings"/>
              </a:rPr>
              <a:t></a:t>
            </a:r>
            <a:r>
              <a:rPr lang="en-US" sz="2000" dirty="0" smtClean="0">
                <a:latin typeface="Calibri" panose="020F0502020204030204" pitchFamily="34" charset="0"/>
              </a:rPr>
              <a:t> effect </a:t>
            </a:r>
            <a:r>
              <a:rPr lang="en-US" sz="2000" dirty="0">
                <a:latin typeface="Calibri" panose="020F0502020204030204" pitchFamily="34" charset="0"/>
              </a:rPr>
              <a:t>similar to treatment with </a:t>
            </a:r>
            <a:r>
              <a:rPr lang="en-US" sz="2000" dirty="0" smtClean="0">
                <a:latin typeface="Calibri" panose="020F0502020204030204" pitchFamily="34" charset="0"/>
              </a:rPr>
              <a:t>small </a:t>
            </a:r>
            <a:r>
              <a:rPr lang="en-US" sz="2000" dirty="0">
                <a:latin typeface="Calibri" panose="020F0502020204030204" pitchFamily="34" charset="0"/>
              </a:rPr>
              <a:t>pencil beams</a:t>
            </a:r>
            <a:r>
              <a:rPr lang="en-US" sz="2000" dirty="0" smtClean="0">
                <a:latin typeface="Calibri" panose="020F0502020204030204" pitchFamily="34" charset="0"/>
              </a:rPr>
              <a:t>. </a:t>
            </a:r>
          </a:p>
          <a:p>
            <a:endParaRPr lang="es-ES" sz="2000" dirty="0">
              <a:latin typeface="Calibri" panose="020F0502020204030204" pitchFamily="34" charset="0"/>
            </a:endParaRPr>
          </a:p>
          <a:p>
            <a:r>
              <a:rPr lang="es-ES" sz="2000" dirty="0" err="1">
                <a:latin typeface="Calibri" panose="020F0502020204030204" pitchFamily="34" charset="0"/>
              </a:rPr>
              <a:t>W</a:t>
            </a:r>
            <a:r>
              <a:rPr lang="es-ES" sz="2000" dirty="0" err="1" smtClean="0">
                <a:latin typeface="Calibri" panose="020F0502020204030204" pitchFamily="34" charset="0"/>
              </a:rPr>
              <a:t>idely</a:t>
            </a:r>
            <a:r>
              <a:rPr lang="es-ES" sz="2000" dirty="0" smtClean="0">
                <a:latin typeface="Calibri" panose="020F0502020204030204" pitchFamily="34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</a:rPr>
              <a:t>used</a:t>
            </a:r>
            <a:r>
              <a:rPr lang="es-ES" sz="2000" dirty="0" smtClean="0">
                <a:latin typeface="Calibri" panose="020F0502020204030204" pitchFamily="34" charset="0"/>
              </a:rPr>
              <a:t> in </a:t>
            </a:r>
            <a:r>
              <a:rPr lang="es-ES" sz="2000" dirty="0" err="1">
                <a:latin typeface="Calibri" panose="020F0502020204030204" pitchFamily="34" charset="0"/>
              </a:rPr>
              <a:t>the</a:t>
            </a:r>
            <a:r>
              <a:rPr lang="es-ES" sz="2000" dirty="0">
                <a:latin typeface="Calibri" panose="020F0502020204030204" pitchFamily="34" charset="0"/>
              </a:rPr>
              <a:t> 1950s </a:t>
            </a:r>
            <a:r>
              <a:rPr lang="es-ES" sz="2000" dirty="0" smtClean="0">
                <a:latin typeface="Calibri" panose="020F0502020204030204" pitchFamily="34" charset="0"/>
              </a:rPr>
              <a:t>as </a:t>
            </a:r>
            <a:r>
              <a:rPr lang="es-ES" sz="2000" dirty="0">
                <a:latin typeface="Calibri" panose="020F0502020204030204" pitchFamily="34" charset="0"/>
              </a:rPr>
              <a:t>a </a:t>
            </a:r>
            <a:r>
              <a:rPr lang="es-ES" sz="2000" dirty="0" err="1">
                <a:latin typeface="Calibri" panose="020F0502020204030204" pitchFamily="34" charset="0"/>
              </a:rPr>
              <a:t>way</a:t>
            </a:r>
            <a:r>
              <a:rPr lang="es-ES" sz="2000" dirty="0">
                <a:latin typeface="Calibri" panose="020F0502020204030204" pitchFamily="34" charset="0"/>
              </a:rPr>
              <a:t> to </a:t>
            </a:r>
            <a:r>
              <a:rPr lang="es-ES" sz="2000" dirty="0" err="1">
                <a:latin typeface="Calibri" panose="020F0502020204030204" pitchFamily="34" charset="0"/>
              </a:rPr>
              <a:t>reach</a:t>
            </a:r>
            <a:r>
              <a:rPr lang="es-ES" sz="2000" dirty="0">
                <a:latin typeface="Calibri" panose="020F0502020204030204" pitchFamily="34" charset="0"/>
              </a:rPr>
              <a:t> </a:t>
            </a:r>
            <a:r>
              <a:rPr lang="es-ES" sz="2000" dirty="0" smtClean="0">
                <a:latin typeface="Calibri" panose="020F0502020204030204" pitchFamily="34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</a:rPr>
              <a:t>tumors</a:t>
            </a:r>
            <a:r>
              <a:rPr lang="es-ES" sz="2000" dirty="0" smtClean="0">
                <a:latin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</a:rPr>
              <a:t>deep</a:t>
            </a:r>
            <a:r>
              <a:rPr lang="es-ES" sz="2000" dirty="0">
                <a:latin typeface="Calibri" panose="020F0502020204030204" pitchFamily="34" charset="0"/>
              </a:rPr>
              <a:t> in </a:t>
            </a:r>
            <a:r>
              <a:rPr lang="es-ES" sz="2000" dirty="0" err="1">
                <a:latin typeface="Calibri" panose="020F0502020204030204" pitchFamily="34" charset="0"/>
              </a:rPr>
              <a:t>the</a:t>
            </a:r>
            <a:r>
              <a:rPr lang="es-ES" sz="2000" dirty="0">
                <a:latin typeface="Calibri" panose="020F0502020204030204" pitchFamily="34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</a:rPr>
              <a:t>body</a:t>
            </a:r>
            <a:r>
              <a:rPr lang="es-ES" sz="2000" dirty="0">
                <a:latin typeface="Calibri" panose="020F0502020204030204" pitchFamily="34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</a:rPr>
              <a:t>with</a:t>
            </a:r>
            <a:r>
              <a:rPr lang="es-ES" sz="2000" dirty="0" smtClean="0">
                <a:latin typeface="Calibri" panose="020F0502020204030204" pitchFamily="34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</a:rPr>
              <a:t>kilovoltage</a:t>
            </a:r>
            <a:r>
              <a:rPr lang="es-ES" sz="2000" dirty="0" smtClean="0">
                <a:latin typeface="Calibri" panose="020F0502020204030204" pitchFamily="34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</a:rPr>
              <a:t>beams</a:t>
            </a:r>
            <a:r>
              <a:rPr lang="es-ES" sz="2000" dirty="0" smtClean="0">
                <a:latin typeface="Calibri" panose="020F0502020204030204" pitchFamily="34" charset="0"/>
              </a:rPr>
              <a:t>. </a:t>
            </a:r>
            <a:endParaRPr lang="es-ES" sz="2000" dirty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s-ES" sz="2000" dirty="0">
                <a:latin typeface="Calibri" panose="020F0502020204030204" pitchFamily="34" charset="0"/>
              </a:rPr>
              <a:t>       </a:t>
            </a:r>
            <a:endParaRPr lang="es-ES" sz="2000" i="1" dirty="0">
              <a:latin typeface="Calibri" panose="020F0502020204030204" pitchFamily="34" charset="0"/>
            </a:endParaRPr>
          </a:p>
          <a:p>
            <a:r>
              <a:rPr lang="es-ES" sz="2000" dirty="0" err="1" smtClean="0">
                <a:latin typeface="Calibri" panose="020F0502020204030204" pitchFamily="34" charset="0"/>
              </a:rPr>
              <a:t>From</a:t>
            </a:r>
            <a:r>
              <a:rPr lang="es-ES" sz="2000" dirty="0" smtClean="0">
                <a:latin typeface="Calibri" panose="020F0502020204030204" pitchFamily="34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</a:rPr>
              <a:t>the</a:t>
            </a:r>
            <a:r>
              <a:rPr lang="es-ES" sz="2000" dirty="0" smtClean="0">
                <a:latin typeface="Calibri" panose="020F0502020204030204" pitchFamily="34" charset="0"/>
              </a:rPr>
              <a:t> 70s GRID </a:t>
            </a:r>
            <a:r>
              <a:rPr lang="es-ES" sz="2000" dirty="0" err="1" smtClean="0">
                <a:latin typeface="Calibri" panose="020F0502020204030204" pitchFamily="34" charset="0"/>
              </a:rPr>
              <a:t>therapy</a:t>
            </a:r>
            <a:r>
              <a:rPr lang="es-ES" sz="2000" dirty="0" smtClean="0">
                <a:latin typeface="Calibri" panose="020F0502020204030204" pitchFamily="34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</a:rPr>
              <a:t>with</a:t>
            </a:r>
            <a:r>
              <a:rPr lang="es-ES" sz="2000" dirty="0" smtClean="0">
                <a:latin typeface="Calibri" panose="020F0502020204030204" pitchFamily="34" charset="0"/>
              </a:rPr>
              <a:t>  </a:t>
            </a:r>
            <a:r>
              <a:rPr lang="es-ES" sz="2000" dirty="0" err="1" smtClean="0">
                <a:latin typeface="Calibri" panose="020F0502020204030204" pitchFamily="34" charset="0"/>
              </a:rPr>
              <a:t>megavoltage</a:t>
            </a:r>
            <a:r>
              <a:rPr lang="es-ES" sz="2000" dirty="0" smtClean="0">
                <a:latin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</a:rPr>
              <a:t>radiation</a:t>
            </a:r>
            <a:r>
              <a:rPr lang="es-ES" sz="2000" dirty="0">
                <a:latin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</a:rPr>
              <a:t>beams</a:t>
            </a:r>
            <a:r>
              <a:rPr lang="es-ES" sz="2000" dirty="0">
                <a:latin typeface="Calibri" panose="020F0502020204030204" pitchFamily="34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sym typeface="Wingdings" charset="0"/>
              </a:rPr>
              <a:t></a:t>
            </a:r>
            <a:r>
              <a:rPr lang="es-ES" sz="2000" dirty="0">
                <a:latin typeface="Calibri" panose="020F0502020204030204" pitchFamily="34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</a:rPr>
              <a:t>palliation</a:t>
            </a:r>
            <a:r>
              <a:rPr lang="es-ES" sz="2000" dirty="0" smtClean="0">
                <a:latin typeface="Calibri" panose="020F0502020204030204" pitchFamily="34" charset="0"/>
              </a:rPr>
              <a:t> </a:t>
            </a:r>
            <a:r>
              <a:rPr lang="es-ES" sz="2000" dirty="0">
                <a:latin typeface="Calibri" panose="020F0502020204030204" pitchFamily="34" charset="0"/>
              </a:rPr>
              <a:t>of </a:t>
            </a:r>
            <a:r>
              <a:rPr lang="es-ES" sz="2000" dirty="0" err="1">
                <a:latin typeface="Calibri" panose="020F0502020204030204" pitchFamily="34" charset="0"/>
              </a:rPr>
              <a:t>selected</a:t>
            </a:r>
            <a:r>
              <a:rPr lang="es-ES" sz="2000" dirty="0">
                <a:latin typeface="Calibri" panose="020F0502020204030204" pitchFamily="34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</a:rPr>
              <a:t>massive</a:t>
            </a:r>
            <a:r>
              <a:rPr lang="es-ES" sz="2000" dirty="0">
                <a:latin typeface="Calibri" panose="020F0502020204030204" pitchFamily="34" charset="0"/>
              </a:rPr>
              <a:t> and </a:t>
            </a:r>
            <a:r>
              <a:rPr lang="es-ES" sz="2000" dirty="0" err="1">
                <a:latin typeface="Calibri" panose="020F0502020204030204" pitchFamily="34" charset="0"/>
              </a:rPr>
              <a:t>bulky</a:t>
            </a:r>
            <a:r>
              <a:rPr lang="es-ES" sz="2000" dirty="0">
                <a:latin typeface="Calibri" panose="020F0502020204030204" pitchFamily="34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</a:rPr>
              <a:t>tumors</a:t>
            </a:r>
            <a:endParaRPr lang="es-ES" sz="2000" dirty="0" smtClean="0">
              <a:latin typeface="Calibri" panose="020F0502020204030204" pitchFamily="34" charset="0"/>
            </a:endParaRPr>
          </a:p>
          <a:p>
            <a:endParaRPr lang="es-ES" sz="2000" dirty="0">
              <a:latin typeface="Calibri" panose="020F0502020204030204" pitchFamily="34" charset="0"/>
            </a:endParaRPr>
          </a:p>
          <a:p>
            <a:r>
              <a:rPr lang="es-ES" sz="2000" dirty="0" err="1" smtClean="0">
                <a:latin typeface="Calibri" panose="020F0502020204030204" pitchFamily="34" charset="0"/>
              </a:rPr>
              <a:t>Improved</a:t>
            </a:r>
            <a:r>
              <a:rPr lang="es-ES" sz="2000" dirty="0" smtClean="0">
                <a:latin typeface="Calibri" panose="020F0502020204030204" pitchFamily="34" charset="0"/>
              </a:rPr>
              <a:t> response  </a:t>
            </a:r>
            <a:r>
              <a:rPr lang="es-ES" sz="2000" dirty="0" err="1">
                <a:latin typeface="Calibri" panose="020F0502020204030204" pitchFamily="34" charset="0"/>
              </a:rPr>
              <a:t>to</a:t>
            </a:r>
            <a:r>
              <a:rPr lang="es-ES" sz="2000" dirty="0">
                <a:latin typeface="Calibri" panose="020F0502020204030204" pitchFamily="34" charset="0"/>
              </a:rPr>
              <a:t> </a:t>
            </a:r>
            <a:r>
              <a:rPr lang="es-ES" sz="2000" dirty="0" smtClean="0">
                <a:latin typeface="Calibri" panose="020F0502020204030204" pitchFamily="34" charset="0"/>
              </a:rPr>
              <a:t> RT and </a:t>
            </a:r>
            <a:r>
              <a:rPr lang="es-ES" sz="2000" dirty="0" err="1">
                <a:latin typeface="Calibri" panose="020F0502020204030204" pitchFamily="34" charset="0"/>
              </a:rPr>
              <a:t>may</a:t>
            </a:r>
            <a:r>
              <a:rPr lang="es-ES" sz="2000" dirty="0">
                <a:latin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</a:rPr>
              <a:t>possibly</a:t>
            </a:r>
            <a:r>
              <a:rPr lang="es-ES" sz="2000" dirty="0">
                <a:latin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</a:rPr>
              <a:t>have</a:t>
            </a:r>
            <a:r>
              <a:rPr lang="es-ES" sz="2000" dirty="0">
                <a:latin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</a:rPr>
              <a:t>cell</a:t>
            </a:r>
            <a:r>
              <a:rPr lang="es-ES" sz="2000" dirty="0">
                <a:latin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</a:rPr>
              <a:t>killing</a:t>
            </a:r>
            <a:r>
              <a:rPr lang="es-ES" sz="2000" dirty="0">
                <a:latin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</a:rPr>
              <a:t>effects</a:t>
            </a:r>
            <a:r>
              <a:rPr lang="es-ES" sz="2000" dirty="0">
                <a:latin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</a:rPr>
              <a:t>outside</a:t>
            </a:r>
            <a:r>
              <a:rPr lang="es-ES" sz="2000" dirty="0">
                <a:latin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</a:rPr>
              <a:t>the</a:t>
            </a:r>
            <a:r>
              <a:rPr lang="es-ES" sz="2000" dirty="0">
                <a:latin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</a:rPr>
              <a:t>directly</a:t>
            </a:r>
            <a:r>
              <a:rPr lang="es-ES" sz="2000" dirty="0">
                <a:latin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</a:rPr>
              <a:t>irradiated</a:t>
            </a:r>
            <a:r>
              <a:rPr lang="es-ES" sz="2000" dirty="0">
                <a:latin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</a:rPr>
              <a:t>area</a:t>
            </a:r>
            <a:r>
              <a:rPr lang="es-ES" sz="2000" dirty="0">
                <a:latin typeface="Calibri" panose="020F0502020204030204" pitchFamily="34" charset="0"/>
              </a:rPr>
              <a:t> </a:t>
            </a:r>
          </a:p>
          <a:p>
            <a:endParaRPr lang="es-ES" sz="2000" dirty="0">
              <a:latin typeface="Calibri" panose="020F0502020204030204" pitchFamily="34" charset="0"/>
            </a:endParaRPr>
          </a:p>
          <a:p>
            <a:endParaRPr lang="es-ES" sz="2000" dirty="0" smtClean="0">
              <a:latin typeface="Calibri" panose="020F0502020204030204" pitchFamily="34" charset="0"/>
            </a:endParaRPr>
          </a:p>
          <a:p>
            <a:endParaRPr lang="es-ES" sz="2000" dirty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endParaRPr lang="es-ES" i="1" dirty="0">
              <a:latin typeface="Times New Roman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597421" y="4379551"/>
            <a:ext cx="25421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/>
              <a:t>Beam</a:t>
            </a:r>
            <a:r>
              <a:rPr lang="es-ES" sz="2400" dirty="0" smtClean="0"/>
              <a:t> </a:t>
            </a:r>
            <a:r>
              <a:rPr lang="es-ES" sz="2400" dirty="0" err="1" smtClean="0"/>
              <a:t>sizes</a:t>
            </a:r>
            <a:r>
              <a:rPr lang="es-ES" sz="2400" dirty="0" smtClean="0"/>
              <a:t> &gt; 1 cm</a:t>
            </a:r>
            <a:r>
              <a:rPr lang="es-ES" sz="2400" baseline="30000" dirty="0" smtClean="0"/>
              <a:t>2</a:t>
            </a:r>
          </a:p>
          <a:p>
            <a:endParaRPr lang="es-ES" sz="2400" dirty="0"/>
          </a:p>
          <a:p>
            <a:r>
              <a:rPr lang="es-ES" sz="2400" dirty="0" smtClean="0"/>
              <a:t>PVDR </a:t>
            </a:r>
            <a:r>
              <a:rPr lang="es-ES" sz="2400" dirty="0" err="1" smtClean="0"/>
              <a:t>from</a:t>
            </a:r>
            <a:r>
              <a:rPr lang="es-ES" sz="2400" dirty="0" smtClean="0"/>
              <a:t> 2  to  5</a:t>
            </a:r>
            <a:endParaRPr lang="es-ES" sz="2400" dirty="0"/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90386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Radiotherapy: modeling biological response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215698" y="2909144"/>
            <a:ext cx="17497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Physical dose</a:t>
            </a:r>
            <a:endParaRPr lang="en-US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34403" y="2897648"/>
            <a:ext cx="19358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Biological dose</a:t>
            </a:r>
            <a:endParaRPr lang="en-US" sz="2200" b="1" dirty="0"/>
          </a:p>
        </p:txBody>
      </p:sp>
      <p:sp>
        <p:nvSpPr>
          <p:cNvPr id="8" name="Right Arrow 7"/>
          <p:cNvSpPr/>
          <p:nvPr/>
        </p:nvSpPr>
        <p:spPr>
          <a:xfrm>
            <a:off x="5100055" y="2991092"/>
            <a:ext cx="1822912" cy="3277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44627" y="4138360"/>
            <a:ext cx="39388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Biological effect of the radiation</a:t>
            </a:r>
            <a:endParaRPr lang="en-US" sz="2200" b="1" dirty="0"/>
          </a:p>
        </p:txBody>
      </p:sp>
      <p:sp>
        <p:nvSpPr>
          <p:cNvPr id="10" name="Up Arrow 9"/>
          <p:cNvSpPr/>
          <p:nvPr/>
        </p:nvSpPr>
        <p:spPr>
          <a:xfrm>
            <a:off x="5775967" y="3421317"/>
            <a:ext cx="593982" cy="57363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86833" y="5151471"/>
            <a:ext cx="3315588" cy="147732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Type of radiation</a:t>
            </a:r>
          </a:p>
          <a:p>
            <a:r>
              <a:rPr lang="en-US" dirty="0" smtClean="0"/>
              <a:t>Beam energy</a:t>
            </a:r>
          </a:p>
          <a:p>
            <a:r>
              <a:rPr lang="en-US" dirty="0" smtClean="0"/>
              <a:t>Delivery mode: dose rate, spatial </a:t>
            </a:r>
          </a:p>
          <a:p>
            <a:r>
              <a:rPr lang="en-US" dirty="0" smtClean="0"/>
              <a:t>and temporal distributions, </a:t>
            </a:r>
            <a:r>
              <a:rPr lang="en-US" dirty="0" smtClean="0">
                <a:solidFill>
                  <a:srgbClr val="FF0000"/>
                </a:solidFill>
              </a:rPr>
              <a:t>field 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size, etc.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433" y="5343702"/>
            <a:ext cx="2071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Physical parameters</a:t>
            </a:r>
          </a:p>
          <a:p>
            <a:r>
              <a:rPr lang="en-US" dirty="0"/>
              <a:t>o</a:t>
            </a:r>
            <a:r>
              <a:rPr lang="en-US" dirty="0" smtClean="0"/>
              <a:t>f irradiation</a:t>
            </a:r>
            <a:endParaRPr lang="en-US" dirty="0"/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566" y="1687608"/>
            <a:ext cx="92416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50876" y="1659441"/>
            <a:ext cx="1556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Tumor control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probability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529" y="1627459"/>
            <a:ext cx="1518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Normal tissue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complication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probability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Up Arrow 9"/>
          <p:cNvSpPr/>
          <p:nvPr/>
        </p:nvSpPr>
        <p:spPr>
          <a:xfrm>
            <a:off x="4705030" y="4675744"/>
            <a:ext cx="520806" cy="369230"/>
          </a:xfrm>
          <a:prstGeom prst="upArrow">
            <a:avLst>
              <a:gd name="adj1" fmla="val 50000"/>
              <a:gd name="adj2" fmla="val 3631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adroTexto 17"/>
          <p:cNvSpPr txBox="1"/>
          <p:nvPr/>
        </p:nvSpPr>
        <p:spPr>
          <a:xfrm>
            <a:off x="7163850" y="5144682"/>
            <a:ext cx="2671029" cy="120032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Tumor </a:t>
            </a:r>
            <a:r>
              <a:rPr lang="es-ES" dirty="0" err="1" smtClean="0"/>
              <a:t>type</a:t>
            </a:r>
            <a:endParaRPr lang="es-ES" dirty="0" smtClean="0"/>
          </a:p>
          <a:p>
            <a:r>
              <a:rPr lang="es-ES" dirty="0" smtClean="0"/>
              <a:t>Tumor </a:t>
            </a:r>
            <a:r>
              <a:rPr lang="es-ES" dirty="0" err="1" smtClean="0"/>
              <a:t>microenviroment</a:t>
            </a:r>
            <a:endParaRPr lang="es-ES" dirty="0" smtClean="0"/>
          </a:p>
          <a:p>
            <a:r>
              <a:rPr lang="es-ES" dirty="0" err="1" smtClean="0"/>
              <a:t>Genetics</a:t>
            </a:r>
            <a:endParaRPr lang="es-ES" dirty="0" smtClean="0"/>
          </a:p>
          <a:p>
            <a:endParaRPr lang="es-ES" dirty="0" smtClean="0"/>
          </a:p>
        </p:txBody>
      </p:sp>
      <p:sp>
        <p:nvSpPr>
          <p:cNvPr id="19" name="Up Arrow 9"/>
          <p:cNvSpPr/>
          <p:nvPr/>
        </p:nvSpPr>
        <p:spPr>
          <a:xfrm>
            <a:off x="7163851" y="4675744"/>
            <a:ext cx="520806" cy="369230"/>
          </a:xfrm>
          <a:prstGeom prst="upArrow">
            <a:avLst>
              <a:gd name="adj1" fmla="val 50000"/>
              <a:gd name="adj2" fmla="val 3631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1"/>
          <p:cNvSpPr txBox="1"/>
          <p:nvPr/>
        </p:nvSpPr>
        <p:spPr>
          <a:xfrm>
            <a:off x="9938913" y="5482201"/>
            <a:ext cx="177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Biological factors</a:t>
            </a:r>
            <a:endParaRPr lang="en-US" dirty="0"/>
          </a:p>
        </p:txBody>
      </p:sp>
      <p:sp>
        <p:nvSpPr>
          <p:cNvPr id="3" name="Elipse 2"/>
          <p:cNvSpPr/>
          <p:nvPr/>
        </p:nvSpPr>
        <p:spPr>
          <a:xfrm>
            <a:off x="406400" y="4815840"/>
            <a:ext cx="2175372" cy="1691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Conector recto de flecha 15"/>
          <p:cNvCxnSpPr/>
          <p:nvPr/>
        </p:nvCxnSpPr>
        <p:spPr>
          <a:xfrm flipH="1">
            <a:off x="5775967" y="4918841"/>
            <a:ext cx="1024226" cy="116664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95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680" y="718973"/>
            <a:ext cx="12214680" cy="867415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rgbClr val="FFFFFF"/>
                </a:solidFill>
                <a:latin typeface="Arial"/>
                <a:cs typeface="Arial"/>
              </a:rPr>
              <a:t>Field size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860" y="1894064"/>
            <a:ext cx="10515600" cy="464077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r-FR" sz="2400" dirty="0" smtClean="0">
                <a:cs typeface="Arial"/>
              </a:rPr>
              <a:t>Dose-volume </a:t>
            </a:r>
            <a:r>
              <a:rPr lang="fr-FR" sz="2400" dirty="0" err="1" smtClean="0">
                <a:cs typeface="Arial"/>
              </a:rPr>
              <a:t>effect</a:t>
            </a:r>
            <a:r>
              <a:rPr lang="fr-FR" sz="2400" dirty="0" smtClean="0">
                <a:cs typeface="Arial"/>
              </a:rPr>
              <a:t>: the </a:t>
            </a:r>
            <a:r>
              <a:rPr lang="fr-FR" sz="2400" dirty="0" err="1" smtClean="0">
                <a:cs typeface="Arial"/>
              </a:rPr>
              <a:t>smaller</a:t>
            </a:r>
            <a:r>
              <a:rPr lang="fr-FR" sz="2400" dirty="0" smtClean="0">
                <a:cs typeface="Arial"/>
              </a:rPr>
              <a:t> the </a:t>
            </a:r>
            <a:r>
              <a:rPr lang="fr-FR" sz="2400" dirty="0" err="1" smtClean="0">
                <a:cs typeface="Arial"/>
              </a:rPr>
              <a:t>field</a:t>
            </a:r>
            <a:r>
              <a:rPr lang="fr-FR" sz="2400" dirty="0" smtClean="0">
                <a:cs typeface="Arial"/>
              </a:rPr>
              <a:t> size </a:t>
            </a:r>
            <a:r>
              <a:rPr lang="fr-FR" sz="2400" dirty="0" err="1" smtClean="0">
                <a:cs typeface="Arial"/>
              </a:rPr>
              <a:t>is</a:t>
            </a:r>
            <a:r>
              <a:rPr lang="fr-FR" sz="2400" dirty="0" smtClean="0">
                <a:cs typeface="Arial"/>
              </a:rPr>
              <a:t>, the </a:t>
            </a:r>
            <a:r>
              <a:rPr lang="fr-FR" sz="2400" dirty="0" err="1" smtClean="0">
                <a:cs typeface="Arial"/>
              </a:rPr>
              <a:t>higher</a:t>
            </a:r>
            <a:r>
              <a:rPr lang="fr-FR" sz="2400" dirty="0" smtClean="0">
                <a:cs typeface="Arial"/>
              </a:rPr>
              <a:t> the </a:t>
            </a:r>
            <a:r>
              <a:rPr lang="fr-FR" sz="2400" dirty="0" err="1" smtClean="0">
                <a:cs typeface="Arial"/>
              </a:rPr>
              <a:t>tolerance</a:t>
            </a:r>
            <a:r>
              <a:rPr lang="fr-FR" sz="2400" dirty="0" smtClean="0">
                <a:cs typeface="Arial"/>
              </a:rPr>
              <a:t> </a:t>
            </a:r>
            <a:endParaRPr lang="fr-FR" sz="2400" dirty="0">
              <a:cs typeface="Arial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7" y="2795567"/>
            <a:ext cx="481623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92270" y="5617843"/>
            <a:ext cx="2859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>
                <a:cs typeface="Times New Roman" charset="0"/>
              </a:rPr>
              <a:t>Zeman</a:t>
            </a:r>
            <a:r>
              <a:rPr lang="en-GB" i="1" dirty="0">
                <a:cs typeface="Times New Roman" charset="0"/>
              </a:rPr>
              <a:t> et al., Science (1959) </a:t>
            </a:r>
          </a:p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448" y="2513493"/>
            <a:ext cx="3977385" cy="3193290"/>
          </a:xfrm>
          <a:prstGeom prst="rect">
            <a:avLst/>
          </a:prstGeom>
        </p:spPr>
      </p:pic>
      <p:sp>
        <p:nvSpPr>
          <p:cNvPr id="10" name="Line 20"/>
          <p:cNvSpPr>
            <a:spLocks noChangeShapeType="1"/>
          </p:cNvSpPr>
          <p:nvPr/>
        </p:nvSpPr>
        <p:spPr bwMode="auto">
          <a:xfrm flipH="1">
            <a:off x="7355944" y="2942712"/>
            <a:ext cx="2308225" cy="2046288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 Unicode MS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41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09175"/>
            <a:ext cx="12192000" cy="691385"/>
          </a:xfrm>
        </p:spPr>
        <p:txBody>
          <a:bodyPr>
            <a:normAutofit/>
          </a:bodyPr>
          <a:lstStyle/>
          <a:p>
            <a:r>
              <a:rPr lang="es-ES" altLang="es-ES" sz="3200" dirty="0" smtClean="0">
                <a:solidFill>
                  <a:schemeClr val="bg1"/>
                </a:solidFill>
              </a:rPr>
              <a:t>More </a:t>
            </a:r>
            <a:r>
              <a:rPr lang="es-ES" altLang="es-ES" sz="3200" dirty="0" err="1" smtClean="0">
                <a:solidFill>
                  <a:schemeClr val="bg1"/>
                </a:solidFill>
              </a:rPr>
              <a:t>recent</a:t>
            </a:r>
            <a:r>
              <a:rPr lang="es-ES" altLang="es-ES" sz="3200" dirty="0" smtClean="0">
                <a:solidFill>
                  <a:schemeClr val="bg1"/>
                </a:solidFill>
              </a:rPr>
              <a:t> </a:t>
            </a:r>
            <a:r>
              <a:rPr lang="es-ES" altLang="es-ES" sz="3200" dirty="0" err="1" smtClean="0">
                <a:solidFill>
                  <a:schemeClr val="bg1"/>
                </a:solidFill>
              </a:rPr>
              <a:t>examples</a:t>
            </a:r>
            <a:r>
              <a:rPr lang="es-ES" altLang="es-ES" sz="3200" dirty="0" smtClean="0">
                <a:solidFill>
                  <a:schemeClr val="bg1"/>
                </a:solidFill>
              </a:rPr>
              <a:t> </a:t>
            </a:r>
            <a:r>
              <a:rPr lang="es-ES" altLang="es-ES" sz="3200" dirty="0" err="1" smtClean="0">
                <a:solidFill>
                  <a:schemeClr val="bg1"/>
                </a:solidFill>
              </a:rPr>
              <a:t>with</a:t>
            </a:r>
            <a:r>
              <a:rPr lang="es-ES" altLang="es-ES" sz="3200" dirty="0" smtClean="0">
                <a:solidFill>
                  <a:schemeClr val="bg1"/>
                </a:solidFill>
              </a:rPr>
              <a:t> </a:t>
            </a:r>
            <a:r>
              <a:rPr lang="es-ES" altLang="es-ES" sz="3200" dirty="0" err="1" smtClean="0">
                <a:solidFill>
                  <a:schemeClr val="bg1"/>
                </a:solidFill>
              </a:rPr>
              <a:t>high</a:t>
            </a:r>
            <a:r>
              <a:rPr lang="es-ES" altLang="es-ES" sz="3200" dirty="0" smtClean="0">
                <a:solidFill>
                  <a:schemeClr val="bg1"/>
                </a:solidFill>
              </a:rPr>
              <a:t> </a:t>
            </a:r>
            <a:r>
              <a:rPr lang="es-ES" altLang="es-ES" sz="3200" dirty="0" err="1" smtClean="0">
                <a:solidFill>
                  <a:schemeClr val="bg1"/>
                </a:solidFill>
              </a:rPr>
              <a:t>energy</a:t>
            </a:r>
            <a:r>
              <a:rPr lang="es-ES" altLang="es-ES" sz="3200" dirty="0" smtClean="0">
                <a:solidFill>
                  <a:schemeClr val="bg1"/>
                </a:solidFill>
              </a:rPr>
              <a:t> </a:t>
            </a:r>
            <a:r>
              <a:rPr lang="es-ES" altLang="es-ES" sz="3200" dirty="0" err="1" smtClean="0">
                <a:solidFill>
                  <a:schemeClr val="bg1"/>
                </a:solidFill>
              </a:rPr>
              <a:t>photons</a:t>
            </a:r>
            <a:endParaRPr lang="es-ES" altLang="es-ES" sz="3200" dirty="0" smtClean="0">
              <a:solidFill>
                <a:schemeClr val="bg1"/>
              </a:solidFill>
            </a:endParaRPr>
          </a:p>
        </p:txBody>
      </p:sp>
      <p:pic>
        <p:nvPicPr>
          <p:cNvPr id="117762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949" y="2190749"/>
            <a:ext cx="4090987" cy="2665413"/>
          </a:xfrm>
        </p:spPr>
      </p:pic>
      <p:pic>
        <p:nvPicPr>
          <p:cNvPr id="1863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4613" y="2190749"/>
            <a:ext cx="3981450" cy="26273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6375" name="Rectangle 7"/>
          <p:cNvSpPr>
            <a:spLocks noChangeArrowheads="1"/>
          </p:cNvSpPr>
          <p:nvPr/>
        </p:nvSpPr>
        <p:spPr bwMode="auto">
          <a:xfrm>
            <a:off x="420414" y="5757862"/>
            <a:ext cx="11067393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charset="0"/>
              <a:buChar char="Ø"/>
              <a:defRPr/>
            </a:pPr>
            <a:r>
              <a:rPr lang="es-ES" dirty="0" err="1">
                <a:latin typeface="Arial Unicode MS" charset="0"/>
                <a:ea typeface="ＭＳ Ｐゴシック" charset="0"/>
                <a:cs typeface="Times New Roman" charset="0"/>
              </a:rPr>
              <a:t>The</a:t>
            </a:r>
            <a:r>
              <a:rPr lang="es-ES" dirty="0">
                <a:latin typeface="Arial Unicode MS" charset="0"/>
                <a:ea typeface="ＭＳ Ｐゴシック" charset="0"/>
                <a:cs typeface="Times New Roman" charset="0"/>
              </a:rPr>
              <a:t> </a:t>
            </a:r>
            <a:r>
              <a:rPr lang="es-ES" dirty="0" err="1">
                <a:latin typeface="Arial Unicode MS" charset="0"/>
                <a:ea typeface="ＭＳ Ｐゴシック" charset="0"/>
                <a:cs typeface="Times New Roman" charset="0"/>
              </a:rPr>
              <a:t>stem-cell</a:t>
            </a:r>
            <a:r>
              <a:rPr lang="es-ES" dirty="0">
                <a:latin typeface="Arial Unicode MS" charset="0"/>
                <a:ea typeface="ＭＳ Ｐゴシック" charset="0"/>
                <a:cs typeface="Times New Roman" charset="0"/>
              </a:rPr>
              <a:t> </a:t>
            </a:r>
            <a:r>
              <a:rPr lang="es-ES" dirty="0" err="1">
                <a:latin typeface="Arial Unicode MS" charset="0"/>
                <a:ea typeface="ＭＳ Ｐゴシック" charset="0"/>
                <a:cs typeface="Times New Roman" charset="0"/>
              </a:rPr>
              <a:t>depletion</a:t>
            </a:r>
            <a:r>
              <a:rPr lang="es-ES" dirty="0">
                <a:latin typeface="Arial Unicode MS" charset="0"/>
                <a:ea typeface="ＭＳ Ｐゴシック" charset="0"/>
                <a:cs typeface="Times New Roman" charset="0"/>
              </a:rPr>
              <a:t> </a:t>
            </a:r>
            <a:r>
              <a:rPr lang="es-ES" dirty="0" err="1">
                <a:latin typeface="Arial Unicode MS" charset="0"/>
                <a:ea typeface="ＭＳ Ｐゴシック" charset="0"/>
                <a:cs typeface="Times New Roman" charset="0"/>
              </a:rPr>
              <a:t>hypothesis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  <a:sym typeface="Wingdings" charset="0"/>
              </a:rPr>
              <a:t>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for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each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organ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exits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a 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limiting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critical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volume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,  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which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can be 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repopulated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by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a single 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surviving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stem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cell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and 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for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which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damage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can be 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repaired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by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repopulation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(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Yaes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&amp; 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Kalend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, 1988; </a:t>
            </a:r>
            <a:r>
              <a:rPr lang="es-ES" sz="1600" dirty="0" err="1">
                <a:latin typeface="Arial Unicode MS" charset="0"/>
                <a:ea typeface="ＭＳ Ｐゴシック" charset="0"/>
                <a:cs typeface="Times New Roman" charset="0"/>
              </a:rPr>
              <a:t>Yaes</a:t>
            </a:r>
            <a:r>
              <a:rPr lang="es-ES" sz="1600" dirty="0">
                <a:latin typeface="Arial Unicode MS" charset="0"/>
                <a:ea typeface="ＭＳ Ｐゴシック" charset="0"/>
                <a:cs typeface="Times New Roman" charset="0"/>
              </a:rPr>
              <a:t> et al, 1988). </a:t>
            </a:r>
          </a:p>
          <a:p>
            <a:pPr>
              <a:defRPr/>
            </a:pPr>
            <a:endParaRPr lang="es-ES" sz="1600" dirty="0">
              <a:solidFill>
                <a:schemeClr val="bg1"/>
              </a:solidFill>
              <a:latin typeface="Arial Unicode MS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86376" name="Text Box 8"/>
          <p:cNvSpPr txBox="1">
            <a:spLocks noChangeArrowheads="1"/>
          </p:cNvSpPr>
          <p:nvPr/>
        </p:nvSpPr>
        <p:spPr bwMode="auto">
          <a:xfrm>
            <a:off x="3306763" y="1762126"/>
            <a:ext cx="850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000">
                <a:solidFill>
                  <a:srgbClr val="FF0000"/>
                </a:solidFill>
                <a:latin typeface="Arial Unicode MS" charset="0"/>
                <a:ea typeface="ＭＳ Ｐゴシック" charset="0"/>
                <a:cs typeface="Times New Roman" charset="0"/>
              </a:rPr>
              <a:t>SKIN</a:t>
            </a:r>
            <a:r>
              <a:rPr lang="es-ES" sz="2000">
                <a:solidFill>
                  <a:srgbClr val="FFFF00"/>
                </a:solidFill>
                <a:latin typeface="Arial Unicode MS" charset="0"/>
                <a:ea typeface="ＭＳ Ｐゴシック" charset="0"/>
                <a:cs typeface="Times New Roman" charset="0"/>
              </a:rPr>
              <a:t> </a:t>
            </a:r>
          </a:p>
        </p:txBody>
      </p:sp>
      <p:sp>
        <p:nvSpPr>
          <p:cNvPr id="186378" name="Text Box 10"/>
          <p:cNvSpPr txBox="1">
            <a:spLocks noChangeArrowheads="1"/>
          </p:cNvSpPr>
          <p:nvPr/>
        </p:nvSpPr>
        <p:spPr bwMode="auto">
          <a:xfrm>
            <a:off x="7689851" y="1758951"/>
            <a:ext cx="1984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000">
                <a:solidFill>
                  <a:srgbClr val="FF0000"/>
                </a:solidFill>
                <a:latin typeface="Arial Unicode MS" charset="0"/>
                <a:ea typeface="ＭＳ Ｐゴシック" charset="0"/>
                <a:cs typeface="Times New Roman" charset="0"/>
              </a:rPr>
              <a:t>SPINAL CORD</a:t>
            </a:r>
            <a:r>
              <a:rPr lang="es-ES" sz="2000">
                <a:solidFill>
                  <a:srgbClr val="FFFF00"/>
                </a:solidFill>
                <a:latin typeface="Arial Unicode MS" charset="0"/>
                <a:ea typeface="ＭＳ Ｐゴシック" charset="0"/>
                <a:cs typeface="Times New Roman" charset="0"/>
              </a:rPr>
              <a:t> </a:t>
            </a:r>
          </a:p>
        </p:txBody>
      </p:sp>
      <p:sp>
        <p:nvSpPr>
          <p:cNvPr id="186379" name="Rectangle 11"/>
          <p:cNvSpPr>
            <a:spLocks noChangeArrowheads="1"/>
          </p:cNvSpPr>
          <p:nvPr/>
        </p:nvSpPr>
        <p:spPr bwMode="auto">
          <a:xfrm>
            <a:off x="2778126" y="5157787"/>
            <a:ext cx="62531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600" i="1" dirty="0">
                <a:latin typeface="Calibri" panose="020F0502020204030204" pitchFamily="34" charset="0"/>
                <a:ea typeface="ＭＳ Ｐゴシック" charset="0"/>
                <a:cs typeface="Times New Roman" charset="0"/>
              </a:rPr>
              <a:t>J.W. Hopewell, K.R. </a:t>
            </a:r>
            <a:r>
              <a:rPr lang="es-ES" sz="1600" i="1" dirty="0" err="1">
                <a:latin typeface="Calibri" panose="020F0502020204030204" pitchFamily="34" charset="0"/>
                <a:ea typeface="ＭＳ Ｐゴシック" charset="0"/>
                <a:cs typeface="Times New Roman" charset="0"/>
              </a:rPr>
              <a:t>Trott</a:t>
            </a:r>
            <a:r>
              <a:rPr lang="es-ES" sz="1600" i="1" dirty="0">
                <a:latin typeface="Calibri" panose="020F0502020204030204" pitchFamily="34" charset="0"/>
                <a:ea typeface="ＭＳ Ｐゴシック" charset="0"/>
                <a:cs typeface="Times New Roman" charset="0"/>
              </a:rPr>
              <a:t> / </a:t>
            </a:r>
            <a:r>
              <a:rPr lang="es-ES" sz="1600" i="1" dirty="0" err="1">
                <a:latin typeface="Calibri" panose="020F0502020204030204" pitchFamily="34" charset="0"/>
                <a:ea typeface="ＭＳ Ｐゴシック" charset="0"/>
                <a:cs typeface="Times New Roman" charset="0"/>
              </a:rPr>
              <a:t>Radiotherapy</a:t>
            </a:r>
            <a:r>
              <a:rPr lang="es-ES" sz="1600" i="1" dirty="0">
                <a:latin typeface="Calibri" panose="020F0502020204030204" pitchFamily="34" charset="0"/>
                <a:ea typeface="ＭＳ Ｐゴシック" charset="0"/>
                <a:cs typeface="Times New Roman" charset="0"/>
              </a:rPr>
              <a:t> and </a:t>
            </a:r>
            <a:r>
              <a:rPr lang="es-ES" sz="1600" i="1" dirty="0" err="1">
                <a:latin typeface="Calibri" panose="020F0502020204030204" pitchFamily="34" charset="0"/>
                <a:ea typeface="ＭＳ Ｐゴシック" charset="0"/>
                <a:cs typeface="Times New Roman" charset="0"/>
              </a:rPr>
              <a:t>Oncology</a:t>
            </a:r>
            <a:r>
              <a:rPr lang="es-ES" sz="1600" i="1" dirty="0">
                <a:latin typeface="Calibri" panose="020F0502020204030204" pitchFamily="34" charset="0"/>
                <a:ea typeface="ＭＳ Ｐゴシック" charset="0"/>
                <a:cs typeface="Times New Roman" charset="0"/>
              </a:rPr>
              <a:t> 56 (2000) 283-288</a:t>
            </a:r>
          </a:p>
        </p:txBody>
      </p:sp>
    </p:spTree>
    <p:extLst>
      <p:ext uri="{BB962C8B-B14F-4D97-AF65-F5344CB8AC3E}">
        <p14:creationId xmlns:p14="http://schemas.microsoft.com/office/powerpoint/2010/main" val="19542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680" y="718973"/>
            <a:ext cx="12214680" cy="867415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rgbClr val="FFFFFF"/>
                </a:solidFill>
                <a:latin typeface="Arial"/>
                <a:cs typeface="Arial"/>
              </a:rPr>
              <a:t>Novel RT techniques based on “different” delivery modes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860" y="1772830"/>
            <a:ext cx="10515600" cy="4640771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fr-FR" sz="2400" dirty="0" smtClean="0">
                <a:cs typeface="Arial"/>
              </a:rPr>
              <a:t>                                                             </a:t>
            </a:r>
            <a:r>
              <a:rPr lang="fr-FR" sz="2400" dirty="0" err="1" smtClean="0">
                <a:cs typeface="Arial"/>
              </a:rPr>
              <a:t>Combination</a:t>
            </a:r>
            <a:endParaRPr lang="fr-FR" sz="2400" dirty="0">
              <a:cs typeface="Arial"/>
            </a:endParaRPr>
          </a:p>
          <a:p>
            <a:pPr algn="just">
              <a:defRPr/>
            </a:pPr>
            <a:endParaRPr lang="fr-FR" sz="2400" dirty="0">
              <a:cs typeface="Arial"/>
            </a:endParaRPr>
          </a:p>
          <a:p>
            <a:pPr marL="0" indent="0" algn="just">
              <a:buNone/>
              <a:defRPr/>
            </a:pPr>
            <a:r>
              <a:rPr lang="fr-FR" sz="2400" dirty="0" err="1">
                <a:cs typeface="Arial"/>
              </a:rPr>
              <a:t>very</a:t>
            </a:r>
            <a:r>
              <a:rPr lang="fr-FR" sz="2400" dirty="0">
                <a:cs typeface="Arial"/>
              </a:rPr>
              <a:t> </a:t>
            </a:r>
            <a:r>
              <a:rPr lang="fr-FR" sz="2400" dirty="0" err="1">
                <a:cs typeface="Arial"/>
              </a:rPr>
              <a:t>small</a:t>
            </a:r>
            <a:r>
              <a:rPr lang="fr-FR" sz="2400" dirty="0">
                <a:cs typeface="Arial"/>
              </a:rPr>
              <a:t> </a:t>
            </a:r>
            <a:r>
              <a:rPr lang="fr-FR" sz="2400" dirty="0" err="1">
                <a:cs typeface="Arial"/>
              </a:rPr>
              <a:t>field</a:t>
            </a:r>
            <a:r>
              <a:rPr lang="fr-FR" sz="2400" dirty="0">
                <a:cs typeface="Arial"/>
              </a:rPr>
              <a:t> sizes (&lt; 1mm</a:t>
            </a:r>
            <a:r>
              <a:rPr lang="fr-FR" sz="2400" baseline="30000" dirty="0">
                <a:cs typeface="Arial"/>
              </a:rPr>
              <a:t>2</a:t>
            </a:r>
            <a:r>
              <a:rPr lang="fr-FR" sz="2400" dirty="0">
                <a:cs typeface="Arial"/>
              </a:rPr>
              <a:t>)   </a:t>
            </a:r>
            <a:r>
              <a:rPr lang="fr-FR" sz="2400" dirty="0" smtClean="0">
                <a:cs typeface="Arial"/>
              </a:rPr>
              <a:t>             </a:t>
            </a:r>
            <a:r>
              <a:rPr lang="fr-FR" sz="2400" dirty="0">
                <a:cs typeface="Arial"/>
              </a:rPr>
              <a:t>+     </a:t>
            </a:r>
            <a:r>
              <a:rPr lang="fr-FR" sz="2400" dirty="0" smtClean="0">
                <a:cs typeface="Arial"/>
              </a:rPr>
              <a:t>          Spatial </a:t>
            </a:r>
            <a:r>
              <a:rPr lang="fr-FR" sz="2400" dirty="0" err="1">
                <a:cs typeface="Arial"/>
              </a:rPr>
              <a:t>fractionation</a:t>
            </a:r>
            <a:r>
              <a:rPr lang="fr-FR" sz="2400" dirty="0">
                <a:cs typeface="Arial"/>
              </a:rPr>
              <a:t> of the dose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573016"/>
            <a:ext cx="481623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lide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894" y="3051920"/>
            <a:ext cx="6034904" cy="3254152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256466" y="3084260"/>
            <a:ext cx="2364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2000" dirty="0" smtClean="0">
                <a:latin typeface="+mn-lt"/>
              </a:rPr>
              <a:t>Dose-volume effects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1425" y="6211670"/>
            <a:ext cx="2859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>
                <a:cs typeface="Times New Roman" charset="0"/>
              </a:rPr>
              <a:t>Zeman</a:t>
            </a:r>
            <a:r>
              <a:rPr lang="en-GB" i="1" dirty="0">
                <a:cs typeface="Times New Roman" charset="0"/>
              </a:rPr>
              <a:t> et al., Science (1959)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66231" y="394925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Conventional 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34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br>
              <a:rPr lang="en-US" sz="30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000" dirty="0" smtClean="0">
                <a:solidFill>
                  <a:srgbClr val="FFFFFF"/>
                </a:solidFill>
                <a:latin typeface="Arial"/>
                <a:cs typeface="Arial"/>
              </a:rPr>
              <a:t>Novel </a:t>
            </a:r>
            <a:r>
              <a:rPr lang="en-US" sz="3000" dirty="0">
                <a:solidFill>
                  <a:srgbClr val="FFFFFF"/>
                </a:solidFill>
                <a:latin typeface="Arial"/>
                <a:cs typeface="Arial"/>
              </a:rPr>
              <a:t>RT techniques based on “different’’ dose delivery methods</a:t>
            </a:r>
            <a:r>
              <a:rPr lang="fr-FR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000" dirty="0"/>
          </a:p>
        </p:txBody>
      </p:sp>
      <p:sp>
        <p:nvSpPr>
          <p:cNvPr id="6" name="Rectangle 4"/>
          <p:cNvSpPr>
            <a:spLocks noGrp="1"/>
          </p:cNvSpPr>
          <p:nvPr>
            <p:ph idx="1"/>
          </p:nvPr>
        </p:nvSpPr>
        <p:spPr>
          <a:xfrm>
            <a:off x="849540" y="1754475"/>
            <a:ext cx="10515600" cy="146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50"/>
              </a:spcBef>
              <a:buClr>
                <a:srgbClr val="FFFFFF"/>
              </a:buClr>
              <a:defRPr/>
            </a:pPr>
            <a:r>
              <a:rPr lang="es-ES" sz="2200" dirty="0" err="1">
                <a:solidFill>
                  <a:srgbClr val="000000"/>
                </a:solidFill>
                <a:cs typeface="Arial"/>
              </a:rPr>
              <a:t>Dose-volume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effects</a:t>
            </a:r>
            <a:r>
              <a:rPr lang="es-ES" sz="2200" dirty="0">
                <a:solidFill>
                  <a:srgbClr val="000000"/>
                </a:solidFill>
                <a:cs typeface="Arial"/>
                <a:sym typeface="Wingdings"/>
              </a:rPr>
              <a:t>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exponential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increase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of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healthy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err="1" smtClean="0">
                <a:solidFill>
                  <a:srgbClr val="000000"/>
                </a:solidFill>
                <a:cs typeface="Arial"/>
              </a:rPr>
              <a:t>tissue</a:t>
            </a:r>
            <a:r>
              <a:rPr lang="es-ES" sz="22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err="1" smtClean="0">
                <a:solidFill>
                  <a:srgbClr val="000000"/>
                </a:solidFill>
                <a:cs typeface="Arial"/>
              </a:rPr>
              <a:t>tolerances</a:t>
            </a:r>
            <a:endParaRPr lang="es-ES" sz="2200" dirty="0">
              <a:solidFill>
                <a:srgbClr val="000000"/>
              </a:solidFill>
              <a:cs typeface="Arial"/>
            </a:endParaRPr>
          </a:p>
          <a:p>
            <a:pPr marL="1587">
              <a:spcBef>
                <a:spcPts val="550"/>
              </a:spcBef>
              <a:buClr>
                <a:srgbClr val="FFFFFF"/>
              </a:buClr>
              <a:defRPr/>
            </a:pPr>
            <a:r>
              <a:rPr lang="es-ES" sz="2200" dirty="0">
                <a:solidFill>
                  <a:srgbClr val="000000"/>
                </a:solidFill>
                <a:cs typeface="Arial"/>
              </a:rPr>
              <a:t>                                                 </a:t>
            </a:r>
            <a:r>
              <a:rPr lang="es-ES" sz="2200" dirty="0" smtClean="0">
                <a:solidFill>
                  <a:srgbClr val="000000"/>
                </a:solidFill>
                <a:cs typeface="Arial"/>
              </a:rPr>
              <a:t>                   +</a:t>
            </a:r>
            <a:endParaRPr lang="es-ES" sz="2200" dirty="0">
              <a:solidFill>
                <a:srgbClr val="000000"/>
              </a:solidFill>
              <a:cs typeface="Arial"/>
            </a:endParaRPr>
          </a:p>
          <a:p>
            <a:pPr>
              <a:spcBef>
                <a:spcPts val="550"/>
              </a:spcBef>
              <a:buClr>
                <a:srgbClr val="FFFFFF"/>
              </a:buClr>
              <a:defRPr/>
            </a:pPr>
            <a:r>
              <a:rPr lang="es-ES" sz="2200" dirty="0" err="1">
                <a:solidFill>
                  <a:srgbClr val="000000"/>
                </a:solidFill>
                <a:cs typeface="Arial"/>
              </a:rPr>
              <a:t>Spatial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fractionation</a:t>
            </a:r>
            <a:r>
              <a:rPr lang="es-ES" sz="2200" dirty="0">
                <a:solidFill>
                  <a:srgbClr val="000000"/>
                </a:solidFill>
                <a:cs typeface="Arial"/>
                <a:sym typeface="Wingdings"/>
              </a:rPr>
              <a:t>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gain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in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healthy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tissue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recovery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smtClean="0">
                <a:solidFill>
                  <a:srgbClr val="000000"/>
                </a:solidFill>
                <a:cs typeface="Arial"/>
                <a:sym typeface="Wingdings"/>
              </a:rPr>
              <a:t></a:t>
            </a:r>
            <a:r>
              <a:rPr lang="es-ES" sz="2200" dirty="0" err="1" smtClean="0">
                <a:solidFill>
                  <a:srgbClr val="000000"/>
                </a:solidFill>
                <a:cs typeface="Arial"/>
                <a:sym typeface="Wingdings"/>
              </a:rPr>
              <a:t>i</a:t>
            </a:r>
            <a:r>
              <a:rPr lang="es-ES" sz="2200" dirty="0" err="1" smtClean="0">
                <a:solidFill>
                  <a:srgbClr val="000000"/>
                </a:solidFill>
                <a:cs typeface="Arial"/>
              </a:rPr>
              <a:t>ncrease</a:t>
            </a:r>
            <a:r>
              <a:rPr lang="es-ES" sz="22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of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healthy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tissue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tolerances</a:t>
            </a:r>
            <a:endParaRPr lang="es-ES" sz="2200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2735627" y="3789040"/>
            <a:ext cx="6191365" cy="2586361"/>
            <a:chOff x="2735627" y="3789040"/>
            <a:chExt cx="6191365" cy="2586361"/>
          </a:xfrm>
        </p:grpSpPr>
        <p:sp>
          <p:nvSpPr>
            <p:cNvPr id="8" name="Line 2"/>
            <p:cNvSpPr>
              <a:spLocks noChangeShapeType="1"/>
            </p:cNvSpPr>
            <p:nvPr/>
          </p:nvSpPr>
          <p:spPr bwMode="auto">
            <a:xfrm>
              <a:off x="2735627" y="4132026"/>
              <a:ext cx="39044" cy="2242105"/>
            </a:xfrm>
            <a:prstGeom prst="line">
              <a:avLst/>
            </a:prstGeom>
            <a:noFill/>
            <a:ln w="3816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3"/>
            <p:cNvSpPr>
              <a:spLocks noChangeShapeType="1"/>
            </p:cNvSpPr>
            <p:nvPr/>
          </p:nvSpPr>
          <p:spPr bwMode="auto">
            <a:xfrm>
              <a:off x="2818807" y="6361428"/>
              <a:ext cx="4990899" cy="13973"/>
            </a:xfrm>
            <a:prstGeom prst="line">
              <a:avLst/>
            </a:prstGeom>
            <a:noFill/>
            <a:ln w="3816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3217740" y="4074861"/>
              <a:ext cx="3165995" cy="1971528"/>
            </a:xfrm>
            <a:custGeom>
              <a:avLst/>
              <a:gdLst>
                <a:gd name="T0" fmla="*/ 0 w 1721"/>
                <a:gd name="T1" fmla="*/ 2147483647 h 1873"/>
                <a:gd name="T2" fmla="*/ 2147483647 w 1721"/>
                <a:gd name="T3" fmla="*/ 2147483647 h 1873"/>
                <a:gd name="T4" fmla="*/ 2147483647 w 1721"/>
                <a:gd name="T5" fmla="*/ 2147483647 h 1873"/>
                <a:gd name="T6" fmla="*/ 2147483647 w 1721"/>
                <a:gd name="T7" fmla="*/ 0 h 18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1"/>
                <a:gd name="T13" fmla="*/ 0 h 1873"/>
                <a:gd name="T14" fmla="*/ 1721 w 1721"/>
                <a:gd name="T15" fmla="*/ 1873 h 18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1" h="1873">
                  <a:moveTo>
                    <a:pt x="0" y="1818"/>
                  </a:moveTo>
                  <a:cubicBezTo>
                    <a:pt x="124" y="1845"/>
                    <a:pt x="248" y="1873"/>
                    <a:pt x="410" y="1617"/>
                  </a:cubicBezTo>
                  <a:cubicBezTo>
                    <a:pt x="572" y="1361"/>
                    <a:pt x="754" y="553"/>
                    <a:pt x="972" y="284"/>
                  </a:cubicBezTo>
                  <a:cubicBezTo>
                    <a:pt x="1190" y="15"/>
                    <a:pt x="1590" y="46"/>
                    <a:pt x="1721" y="0"/>
                  </a:cubicBezTo>
                </a:path>
              </a:pathLst>
            </a:custGeom>
            <a:noFill/>
            <a:ln w="3816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2983473" y="3789040"/>
              <a:ext cx="1493014" cy="586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s-ES" sz="1600" dirty="0">
                  <a:latin typeface="Arial Unicode MS" charset="0"/>
                  <a:ea typeface="MS PGothic" charset="0"/>
                  <a:cs typeface="MS PGothic" charset="0"/>
                </a:rPr>
                <a:t>Tumor Control</a:t>
              </a:r>
            </a:p>
            <a:p>
              <a:pPr eaLnBrk="1" hangingPunct="1"/>
              <a:r>
                <a:rPr lang="es-ES" sz="1600" dirty="0" err="1">
                  <a:latin typeface="Arial Unicode MS" charset="0"/>
                  <a:ea typeface="MS PGothic" charset="0"/>
                  <a:cs typeface="MS PGothic" charset="0"/>
                </a:rPr>
                <a:t>Probability</a:t>
              </a:r>
              <a:r>
                <a:rPr lang="es-ES" sz="1600" dirty="0">
                  <a:latin typeface="Arial Unicode MS" charset="0"/>
                  <a:ea typeface="MS PGothic" charset="0"/>
                  <a:cs typeface="MS PGothic" charset="0"/>
                </a:rPr>
                <a:t> </a:t>
              </a: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7422657" y="3950372"/>
              <a:ext cx="1504335" cy="833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s-ES" sz="1600" dirty="0">
                  <a:solidFill>
                    <a:srgbClr val="FF0000"/>
                  </a:solidFill>
                  <a:latin typeface="Arial Unicode MS" charset="0"/>
                  <a:ea typeface="MS PGothic" charset="0"/>
                  <a:cs typeface="MS PGothic" charset="0"/>
                </a:rPr>
                <a:t>Normal </a:t>
              </a:r>
              <a:r>
                <a:rPr lang="es-ES" sz="1600" dirty="0" err="1">
                  <a:solidFill>
                    <a:srgbClr val="FF0000"/>
                  </a:solidFill>
                  <a:latin typeface="Arial Unicode MS" charset="0"/>
                  <a:ea typeface="MS PGothic" charset="0"/>
                  <a:cs typeface="MS PGothic" charset="0"/>
                </a:rPr>
                <a:t>Tissue</a:t>
              </a:r>
              <a:endParaRPr lang="es-ES" sz="1600" dirty="0">
                <a:solidFill>
                  <a:srgbClr val="FF0000"/>
                </a:solidFill>
                <a:latin typeface="Arial Unicode MS" charset="0"/>
                <a:ea typeface="MS PGothic" charset="0"/>
                <a:cs typeface="MS PGothic" charset="0"/>
              </a:endParaRPr>
            </a:p>
            <a:p>
              <a:pPr eaLnBrk="1" hangingPunct="1"/>
              <a:r>
                <a:rPr lang="es-ES" sz="1600" dirty="0" err="1">
                  <a:solidFill>
                    <a:srgbClr val="FF0000"/>
                  </a:solidFill>
                  <a:latin typeface="Arial Unicode MS" charset="0"/>
                  <a:ea typeface="MS PGothic" charset="0"/>
                  <a:cs typeface="MS PGothic" charset="0"/>
                </a:rPr>
                <a:t>Complication</a:t>
              </a:r>
              <a:r>
                <a:rPr lang="es-ES" sz="1600" dirty="0">
                  <a:solidFill>
                    <a:srgbClr val="FF0000"/>
                  </a:solidFill>
                  <a:latin typeface="Arial Unicode MS" charset="0"/>
                  <a:ea typeface="MS PGothic" charset="0"/>
                  <a:cs typeface="MS PGothic" charset="0"/>
                </a:rPr>
                <a:t> </a:t>
              </a:r>
            </a:p>
            <a:p>
              <a:pPr eaLnBrk="1" hangingPunct="1"/>
              <a:r>
                <a:rPr lang="es-ES" sz="1600" dirty="0" err="1">
                  <a:solidFill>
                    <a:srgbClr val="FF0000"/>
                  </a:solidFill>
                  <a:latin typeface="Arial Unicode MS" charset="0"/>
                  <a:ea typeface="MS PGothic" charset="0"/>
                  <a:cs typeface="MS PGothic" charset="0"/>
                </a:rPr>
                <a:t>Probability</a:t>
              </a:r>
              <a:r>
                <a:rPr lang="es-ES" sz="1600" dirty="0">
                  <a:solidFill>
                    <a:srgbClr val="FF0000"/>
                  </a:solidFill>
                  <a:latin typeface="Arial Unicode MS" charset="0"/>
                  <a:ea typeface="MS PGothic" charset="0"/>
                  <a:cs typeface="MS PGothic" charset="0"/>
                </a:rPr>
                <a:t> </a:t>
              </a:r>
            </a:p>
          </p:txBody>
        </p:sp>
      </p:grp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3349692" y="4136298"/>
            <a:ext cx="3101487" cy="2043936"/>
          </a:xfrm>
          <a:custGeom>
            <a:avLst/>
            <a:gdLst>
              <a:gd name="T0" fmla="*/ 0 w 1721"/>
              <a:gd name="T1" fmla="*/ 2147483647 h 1873"/>
              <a:gd name="T2" fmla="*/ 2147483647 w 1721"/>
              <a:gd name="T3" fmla="*/ 2147483647 h 1873"/>
              <a:gd name="T4" fmla="*/ 2147483647 w 1721"/>
              <a:gd name="T5" fmla="*/ 2147483647 h 1873"/>
              <a:gd name="T6" fmla="*/ 2147483647 w 1721"/>
              <a:gd name="T7" fmla="*/ 0 h 1873"/>
              <a:gd name="T8" fmla="*/ 0 60000 65536"/>
              <a:gd name="T9" fmla="*/ 0 60000 65536"/>
              <a:gd name="T10" fmla="*/ 0 60000 65536"/>
              <a:gd name="T11" fmla="*/ 0 60000 65536"/>
              <a:gd name="T12" fmla="*/ 0 w 1721"/>
              <a:gd name="T13" fmla="*/ 0 h 1873"/>
              <a:gd name="T14" fmla="*/ 1721 w 1721"/>
              <a:gd name="T15" fmla="*/ 1873 h 18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21" h="1873">
                <a:moveTo>
                  <a:pt x="0" y="1818"/>
                </a:moveTo>
                <a:cubicBezTo>
                  <a:pt x="124" y="1845"/>
                  <a:pt x="248" y="1873"/>
                  <a:pt x="410" y="1617"/>
                </a:cubicBezTo>
                <a:cubicBezTo>
                  <a:pt x="572" y="1361"/>
                  <a:pt x="754" y="553"/>
                  <a:pt x="972" y="284"/>
                </a:cubicBezTo>
                <a:cubicBezTo>
                  <a:pt x="1190" y="15"/>
                  <a:pt x="1590" y="46"/>
                  <a:pt x="1721" y="0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5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573 0.00069 0.01146 0.00139 0.01719 0.00254 C 0.01927 0.00301 0.02122 0.00509 0.02344 0.00532 C 0.02955 0.00602 0.03594 0.00532 0.04219 0.00532 L 0.03437 0.00254 " pathEditMode="relative" ptsTypes="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br>
              <a:rPr lang="en-US" sz="30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000" dirty="0" smtClean="0">
                <a:solidFill>
                  <a:srgbClr val="FFFFFF"/>
                </a:solidFill>
                <a:latin typeface="Arial"/>
                <a:cs typeface="Arial"/>
              </a:rPr>
              <a:t>Novel </a:t>
            </a:r>
            <a:r>
              <a:rPr lang="en-US" sz="3000" dirty="0">
                <a:solidFill>
                  <a:srgbClr val="FFFFFF"/>
                </a:solidFill>
                <a:latin typeface="Arial"/>
                <a:cs typeface="Arial"/>
              </a:rPr>
              <a:t>RT techniques based on “different’’ dose delivery methods</a:t>
            </a:r>
            <a:r>
              <a:rPr lang="fr-FR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000" dirty="0"/>
          </a:p>
        </p:txBody>
      </p:sp>
      <p:sp>
        <p:nvSpPr>
          <p:cNvPr id="6" name="Rectangle 4"/>
          <p:cNvSpPr>
            <a:spLocks noGrp="1"/>
          </p:cNvSpPr>
          <p:nvPr>
            <p:ph idx="1"/>
          </p:nvPr>
        </p:nvSpPr>
        <p:spPr>
          <a:xfrm>
            <a:off x="849540" y="1754475"/>
            <a:ext cx="10515600" cy="146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50"/>
              </a:spcBef>
              <a:buClr>
                <a:srgbClr val="FFFFFF"/>
              </a:buClr>
              <a:defRPr/>
            </a:pPr>
            <a:r>
              <a:rPr lang="es-ES" sz="2200" dirty="0" err="1">
                <a:solidFill>
                  <a:srgbClr val="000000"/>
                </a:solidFill>
                <a:cs typeface="Arial"/>
              </a:rPr>
              <a:t>Dose-volume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effects</a:t>
            </a:r>
            <a:r>
              <a:rPr lang="es-ES" sz="2200" dirty="0">
                <a:solidFill>
                  <a:srgbClr val="000000"/>
                </a:solidFill>
                <a:cs typeface="Arial"/>
                <a:sym typeface="Wingdings"/>
              </a:rPr>
              <a:t>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exponential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increase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of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healthy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err="1" smtClean="0">
                <a:solidFill>
                  <a:srgbClr val="000000"/>
                </a:solidFill>
                <a:cs typeface="Arial"/>
              </a:rPr>
              <a:t>tissue</a:t>
            </a:r>
            <a:r>
              <a:rPr lang="es-ES" sz="22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err="1" smtClean="0">
                <a:solidFill>
                  <a:srgbClr val="000000"/>
                </a:solidFill>
                <a:cs typeface="Arial"/>
              </a:rPr>
              <a:t>tolerances</a:t>
            </a:r>
            <a:endParaRPr lang="es-ES" sz="2200" dirty="0">
              <a:solidFill>
                <a:srgbClr val="000000"/>
              </a:solidFill>
              <a:cs typeface="Arial"/>
            </a:endParaRPr>
          </a:p>
          <a:p>
            <a:pPr marL="1587">
              <a:spcBef>
                <a:spcPts val="550"/>
              </a:spcBef>
              <a:buClr>
                <a:srgbClr val="FFFFFF"/>
              </a:buClr>
              <a:defRPr/>
            </a:pPr>
            <a:r>
              <a:rPr lang="es-ES" sz="2200" dirty="0">
                <a:solidFill>
                  <a:srgbClr val="000000"/>
                </a:solidFill>
                <a:cs typeface="Arial"/>
              </a:rPr>
              <a:t>                                                 </a:t>
            </a:r>
            <a:r>
              <a:rPr lang="es-ES" sz="2200" dirty="0" smtClean="0">
                <a:solidFill>
                  <a:srgbClr val="000000"/>
                </a:solidFill>
                <a:cs typeface="Arial"/>
              </a:rPr>
              <a:t>                   +</a:t>
            </a:r>
            <a:endParaRPr lang="es-ES" sz="2200" dirty="0">
              <a:solidFill>
                <a:srgbClr val="000000"/>
              </a:solidFill>
              <a:cs typeface="Arial"/>
            </a:endParaRPr>
          </a:p>
          <a:p>
            <a:pPr>
              <a:spcBef>
                <a:spcPts val="550"/>
              </a:spcBef>
              <a:buClr>
                <a:srgbClr val="FFFFFF"/>
              </a:buClr>
              <a:defRPr/>
            </a:pPr>
            <a:r>
              <a:rPr lang="es-ES" sz="2200" dirty="0" err="1">
                <a:solidFill>
                  <a:srgbClr val="000000"/>
                </a:solidFill>
                <a:cs typeface="Arial"/>
              </a:rPr>
              <a:t>Spatial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fractionation</a:t>
            </a:r>
            <a:r>
              <a:rPr lang="es-ES" sz="2200" dirty="0">
                <a:solidFill>
                  <a:srgbClr val="000000"/>
                </a:solidFill>
                <a:cs typeface="Arial"/>
                <a:sym typeface="Wingdings"/>
              </a:rPr>
              <a:t>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gain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in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healthy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tissue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recovery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smtClean="0">
                <a:solidFill>
                  <a:srgbClr val="000000"/>
                </a:solidFill>
                <a:cs typeface="Arial"/>
                <a:sym typeface="Wingdings"/>
              </a:rPr>
              <a:t></a:t>
            </a:r>
            <a:r>
              <a:rPr lang="es-ES" sz="2200" dirty="0" err="1" smtClean="0">
                <a:solidFill>
                  <a:srgbClr val="000000"/>
                </a:solidFill>
                <a:cs typeface="Arial"/>
                <a:sym typeface="Wingdings"/>
              </a:rPr>
              <a:t>i</a:t>
            </a:r>
            <a:r>
              <a:rPr lang="es-ES" sz="2200" dirty="0" err="1" smtClean="0">
                <a:solidFill>
                  <a:srgbClr val="000000"/>
                </a:solidFill>
                <a:cs typeface="Arial"/>
              </a:rPr>
              <a:t>ncrease</a:t>
            </a:r>
            <a:r>
              <a:rPr lang="es-ES" sz="22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of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healthy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tissue</a:t>
            </a:r>
            <a:r>
              <a:rPr lang="es-ES" sz="2200" dirty="0">
                <a:solidFill>
                  <a:srgbClr val="000000"/>
                </a:solidFill>
                <a:cs typeface="Arial"/>
              </a:rPr>
              <a:t> </a:t>
            </a:r>
            <a:r>
              <a:rPr lang="es-ES" sz="2200" dirty="0" err="1">
                <a:solidFill>
                  <a:srgbClr val="000000"/>
                </a:solidFill>
                <a:cs typeface="Arial"/>
              </a:rPr>
              <a:t>tolerances</a:t>
            </a:r>
            <a:endParaRPr lang="es-ES" sz="2200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2735627" y="3789040"/>
            <a:ext cx="6191365" cy="2586361"/>
            <a:chOff x="2735627" y="3789040"/>
            <a:chExt cx="6191365" cy="2586361"/>
          </a:xfrm>
        </p:grpSpPr>
        <p:sp>
          <p:nvSpPr>
            <p:cNvPr id="8" name="Line 2"/>
            <p:cNvSpPr>
              <a:spLocks noChangeShapeType="1"/>
            </p:cNvSpPr>
            <p:nvPr/>
          </p:nvSpPr>
          <p:spPr bwMode="auto">
            <a:xfrm>
              <a:off x="2735627" y="4132026"/>
              <a:ext cx="39044" cy="2242105"/>
            </a:xfrm>
            <a:prstGeom prst="line">
              <a:avLst/>
            </a:prstGeom>
            <a:noFill/>
            <a:ln w="3816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3"/>
            <p:cNvSpPr>
              <a:spLocks noChangeShapeType="1"/>
            </p:cNvSpPr>
            <p:nvPr/>
          </p:nvSpPr>
          <p:spPr bwMode="auto">
            <a:xfrm>
              <a:off x="2818807" y="6361428"/>
              <a:ext cx="4990899" cy="13973"/>
            </a:xfrm>
            <a:prstGeom prst="line">
              <a:avLst/>
            </a:prstGeom>
            <a:noFill/>
            <a:ln w="3816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3217740" y="4074861"/>
              <a:ext cx="3165995" cy="1971528"/>
            </a:xfrm>
            <a:custGeom>
              <a:avLst/>
              <a:gdLst>
                <a:gd name="T0" fmla="*/ 0 w 1721"/>
                <a:gd name="T1" fmla="*/ 2147483647 h 1873"/>
                <a:gd name="T2" fmla="*/ 2147483647 w 1721"/>
                <a:gd name="T3" fmla="*/ 2147483647 h 1873"/>
                <a:gd name="T4" fmla="*/ 2147483647 w 1721"/>
                <a:gd name="T5" fmla="*/ 2147483647 h 1873"/>
                <a:gd name="T6" fmla="*/ 2147483647 w 1721"/>
                <a:gd name="T7" fmla="*/ 0 h 18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1"/>
                <a:gd name="T13" fmla="*/ 0 h 1873"/>
                <a:gd name="T14" fmla="*/ 1721 w 1721"/>
                <a:gd name="T15" fmla="*/ 1873 h 18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1" h="1873">
                  <a:moveTo>
                    <a:pt x="0" y="1818"/>
                  </a:moveTo>
                  <a:cubicBezTo>
                    <a:pt x="124" y="1845"/>
                    <a:pt x="248" y="1873"/>
                    <a:pt x="410" y="1617"/>
                  </a:cubicBezTo>
                  <a:cubicBezTo>
                    <a:pt x="572" y="1361"/>
                    <a:pt x="754" y="553"/>
                    <a:pt x="972" y="284"/>
                  </a:cubicBezTo>
                  <a:cubicBezTo>
                    <a:pt x="1190" y="15"/>
                    <a:pt x="1590" y="46"/>
                    <a:pt x="1721" y="0"/>
                  </a:cubicBezTo>
                </a:path>
              </a:pathLst>
            </a:custGeom>
            <a:noFill/>
            <a:ln w="3816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2983473" y="3789040"/>
              <a:ext cx="1493014" cy="586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s-ES" sz="1600" dirty="0">
                  <a:latin typeface="Arial Unicode MS" charset="0"/>
                  <a:ea typeface="MS PGothic" charset="0"/>
                  <a:cs typeface="MS PGothic" charset="0"/>
                </a:rPr>
                <a:t>Tumor Control</a:t>
              </a:r>
            </a:p>
            <a:p>
              <a:pPr eaLnBrk="1" hangingPunct="1"/>
              <a:r>
                <a:rPr lang="es-ES" sz="1600" dirty="0" err="1">
                  <a:latin typeface="Arial Unicode MS" charset="0"/>
                  <a:ea typeface="MS PGothic" charset="0"/>
                  <a:cs typeface="MS PGothic" charset="0"/>
                </a:rPr>
                <a:t>Probability</a:t>
              </a:r>
              <a:r>
                <a:rPr lang="es-ES" sz="1600" dirty="0">
                  <a:latin typeface="Arial Unicode MS" charset="0"/>
                  <a:ea typeface="MS PGothic" charset="0"/>
                  <a:cs typeface="MS PGothic" charset="0"/>
                </a:rPr>
                <a:t> </a:t>
              </a: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7422657" y="3950372"/>
              <a:ext cx="1504335" cy="833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s-ES" sz="1600" dirty="0">
                  <a:solidFill>
                    <a:srgbClr val="FF0000"/>
                  </a:solidFill>
                  <a:latin typeface="Arial Unicode MS" charset="0"/>
                  <a:ea typeface="MS PGothic" charset="0"/>
                  <a:cs typeface="MS PGothic" charset="0"/>
                </a:rPr>
                <a:t>Normal </a:t>
              </a:r>
              <a:r>
                <a:rPr lang="es-ES" sz="1600" dirty="0" err="1">
                  <a:solidFill>
                    <a:srgbClr val="FF0000"/>
                  </a:solidFill>
                  <a:latin typeface="Arial Unicode MS" charset="0"/>
                  <a:ea typeface="MS PGothic" charset="0"/>
                  <a:cs typeface="MS PGothic" charset="0"/>
                </a:rPr>
                <a:t>Tissue</a:t>
              </a:r>
              <a:endParaRPr lang="es-ES" sz="1600" dirty="0">
                <a:solidFill>
                  <a:srgbClr val="FF0000"/>
                </a:solidFill>
                <a:latin typeface="Arial Unicode MS" charset="0"/>
                <a:ea typeface="MS PGothic" charset="0"/>
                <a:cs typeface="MS PGothic" charset="0"/>
              </a:endParaRPr>
            </a:p>
            <a:p>
              <a:pPr eaLnBrk="1" hangingPunct="1"/>
              <a:r>
                <a:rPr lang="es-ES" sz="1600" dirty="0" err="1">
                  <a:solidFill>
                    <a:srgbClr val="FF0000"/>
                  </a:solidFill>
                  <a:latin typeface="Arial Unicode MS" charset="0"/>
                  <a:ea typeface="MS PGothic" charset="0"/>
                  <a:cs typeface="MS PGothic" charset="0"/>
                </a:rPr>
                <a:t>Complication</a:t>
              </a:r>
              <a:r>
                <a:rPr lang="es-ES" sz="1600" dirty="0">
                  <a:solidFill>
                    <a:srgbClr val="FF0000"/>
                  </a:solidFill>
                  <a:latin typeface="Arial Unicode MS" charset="0"/>
                  <a:ea typeface="MS PGothic" charset="0"/>
                  <a:cs typeface="MS PGothic" charset="0"/>
                </a:rPr>
                <a:t> </a:t>
              </a:r>
            </a:p>
            <a:p>
              <a:pPr eaLnBrk="1" hangingPunct="1"/>
              <a:r>
                <a:rPr lang="es-ES" sz="1600" dirty="0" err="1">
                  <a:solidFill>
                    <a:srgbClr val="FF0000"/>
                  </a:solidFill>
                  <a:latin typeface="Arial Unicode MS" charset="0"/>
                  <a:ea typeface="MS PGothic" charset="0"/>
                  <a:cs typeface="MS PGothic" charset="0"/>
                </a:rPr>
                <a:t>Probability</a:t>
              </a:r>
              <a:r>
                <a:rPr lang="es-ES" sz="1600" dirty="0">
                  <a:solidFill>
                    <a:srgbClr val="FF0000"/>
                  </a:solidFill>
                  <a:latin typeface="Arial Unicode MS" charset="0"/>
                  <a:ea typeface="MS PGothic" charset="0"/>
                  <a:cs typeface="MS PGothic" charset="0"/>
                </a:rPr>
                <a:t> </a:t>
              </a:r>
            </a:p>
          </p:txBody>
        </p:sp>
      </p:grp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4476487" y="4142968"/>
            <a:ext cx="3101487" cy="2043936"/>
          </a:xfrm>
          <a:custGeom>
            <a:avLst/>
            <a:gdLst>
              <a:gd name="T0" fmla="*/ 0 w 1721"/>
              <a:gd name="T1" fmla="*/ 2147483647 h 1873"/>
              <a:gd name="T2" fmla="*/ 2147483647 w 1721"/>
              <a:gd name="T3" fmla="*/ 2147483647 h 1873"/>
              <a:gd name="T4" fmla="*/ 2147483647 w 1721"/>
              <a:gd name="T5" fmla="*/ 2147483647 h 1873"/>
              <a:gd name="T6" fmla="*/ 2147483647 w 1721"/>
              <a:gd name="T7" fmla="*/ 0 h 1873"/>
              <a:gd name="T8" fmla="*/ 0 60000 65536"/>
              <a:gd name="T9" fmla="*/ 0 60000 65536"/>
              <a:gd name="T10" fmla="*/ 0 60000 65536"/>
              <a:gd name="T11" fmla="*/ 0 60000 65536"/>
              <a:gd name="T12" fmla="*/ 0 w 1721"/>
              <a:gd name="T13" fmla="*/ 0 h 1873"/>
              <a:gd name="T14" fmla="*/ 1721 w 1721"/>
              <a:gd name="T15" fmla="*/ 1873 h 18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21" h="1873">
                <a:moveTo>
                  <a:pt x="0" y="1818"/>
                </a:moveTo>
                <a:cubicBezTo>
                  <a:pt x="124" y="1845"/>
                  <a:pt x="248" y="1873"/>
                  <a:pt x="410" y="1617"/>
                </a:cubicBezTo>
                <a:cubicBezTo>
                  <a:pt x="572" y="1361"/>
                  <a:pt x="754" y="553"/>
                  <a:pt x="972" y="284"/>
                </a:cubicBezTo>
                <a:cubicBezTo>
                  <a:pt x="1190" y="15"/>
                  <a:pt x="1590" y="46"/>
                  <a:pt x="1721" y="0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573 0.00069 0.01146 0.00139 0.01719 0.00254 C 0.01927 0.00301 0.02122 0.00509 0.02344 0.00532 C 0.02955 0.00602 0.03594 0.00532 0.04219 0.00532 L 0.03437 0.00254 " pathEditMode="relative" ptsTypes="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err="1" smtClean="0">
                <a:solidFill>
                  <a:schemeClr val="bg1"/>
                </a:solidFill>
              </a:rPr>
              <a:t>Synchrotron</a:t>
            </a:r>
            <a:r>
              <a:rPr lang="es-ES" sz="3600" dirty="0" smtClean="0">
                <a:solidFill>
                  <a:schemeClr val="bg1"/>
                </a:solidFill>
              </a:rPr>
              <a:t> </a:t>
            </a:r>
            <a:r>
              <a:rPr lang="es-ES" sz="3600" dirty="0" smtClean="0">
                <a:solidFill>
                  <a:schemeClr val="bg1"/>
                </a:solidFill>
              </a:rPr>
              <a:t>micro and </a:t>
            </a:r>
            <a:r>
              <a:rPr lang="es-ES" sz="3600" dirty="0" err="1" smtClean="0">
                <a:solidFill>
                  <a:schemeClr val="bg1"/>
                </a:solidFill>
              </a:rPr>
              <a:t>minibeam</a:t>
            </a:r>
            <a:r>
              <a:rPr lang="es-ES" sz="3600" dirty="0" smtClean="0">
                <a:solidFill>
                  <a:schemeClr val="bg1"/>
                </a:solidFill>
              </a:rPr>
              <a:t> </a:t>
            </a:r>
            <a:r>
              <a:rPr lang="es-ES" sz="3600" dirty="0" err="1" smtClean="0">
                <a:solidFill>
                  <a:schemeClr val="bg1"/>
                </a:solidFill>
              </a:rPr>
              <a:t>radiation</a:t>
            </a:r>
            <a:r>
              <a:rPr lang="es-ES" sz="3600" dirty="0" smtClean="0">
                <a:solidFill>
                  <a:schemeClr val="bg1"/>
                </a:solidFill>
              </a:rPr>
              <a:t> </a:t>
            </a:r>
            <a:r>
              <a:rPr lang="es-ES" sz="3600" dirty="0" err="1" smtClean="0">
                <a:solidFill>
                  <a:schemeClr val="bg1"/>
                </a:solidFill>
              </a:rPr>
              <a:t>therapy</a:t>
            </a:r>
            <a:endParaRPr lang="es-ES" sz="3600" dirty="0">
              <a:solidFill>
                <a:schemeClr val="bg1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4633076"/>
            <a:ext cx="12214680" cy="2213040"/>
          </a:xfrm>
          <a:prstGeom prst="rect">
            <a:avLst/>
          </a:prstGeom>
        </p:spPr>
      </p:pic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398708" y="1892021"/>
            <a:ext cx="2593975" cy="1171575"/>
            <a:chOff x="528" y="2544"/>
            <a:chExt cx="2016" cy="576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528" y="2592"/>
              <a:ext cx="672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" altLang="es-ES" sz="1200"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528" y="2736"/>
              <a:ext cx="672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" altLang="es-ES" sz="1200"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528" y="2880"/>
              <a:ext cx="672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" altLang="es-ES" sz="1200"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1200" y="2688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1200" y="2832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528" y="3024"/>
              <a:ext cx="672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" altLang="es-ES" sz="1200"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1200" y="2976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1832" y="2544"/>
              <a:ext cx="712" cy="576"/>
            </a:xfrm>
            <a:custGeom>
              <a:avLst/>
              <a:gdLst>
                <a:gd name="T0" fmla="*/ 88 w 712"/>
                <a:gd name="T1" fmla="*/ 0 h 576"/>
                <a:gd name="T2" fmla="*/ 712 w 712"/>
                <a:gd name="T3" fmla="*/ 96 h 576"/>
                <a:gd name="T4" fmla="*/ 88 w 712"/>
                <a:gd name="T5" fmla="*/ 192 h 576"/>
                <a:gd name="T6" fmla="*/ 712 w 712"/>
                <a:gd name="T7" fmla="*/ 240 h 576"/>
                <a:gd name="T8" fmla="*/ 88 w 712"/>
                <a:gd name="T9" fmla="*/ 336 h 576"/>
                <a:gd name="T10" fmla="*/ 712 w 712"/>
                <a:gd name="T11" fmla="*/ 432 h 576"/>
                <a:gd name="T12" fmla="*/ 88 w 712"/>
                <a:gd name="T13" fmla="*/ 528 h 576"/>
                <a:gd name="T14" fmla="*/ 184 w 712"/>
                <a:gd name="T15" fmla="*/ 576 h 5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2"/>
                <a:gd name="T25" fmla="*/ 0 h 576"/>
                <a:gd name="T26" fmla="*/ 712 w 712"/>
                <a:gd name="T27" fmla="*/ 576 h 5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2" h="576">
                  <a:moveTo>
                    <a:pt x="88" y="0"/>
                  </a:moveTo>
                  <a:cubicBezTo>
                    <a:pt x="400" y="32"/>
                    <a:pt x="712" y="64"/>
                    <a:pt x="712" y="96"/>
                  </a:cubicBezTo>
                  <a:cubicBezTo>
                    <a:pt x="712" y="128"/>
                    <a:pt x="88" y="168"/>
                    <a:pt x="88" y="192"/>
                  </a:cubicBezTo>
                  <a:cubicBezTo>
                    <a:pt x="88" y="216"/>
                    <a:pt x="712" y="216"/>
                    <a:pt x="712" y="240"/>
                  </a:cubicBezTo>
                  <a:cubicBezTo>
                    <a:pt x="712" y="264"/>
                    <a:pt x="88" y="304"/>
                    <a:pt x="88" y="336"/>
                  </a:cubicBezTo>
                  <a:cubicBezTo>
                    <a:pt x="88" y="368"/>
                    <a:pt x="712" y="400"/>
                    <a:pt x="712" y="432"/>
                  </a:cubicBezTo>
                  <a:cubicBezTo>
                    <a:pt x="712" y="464"/>
                    <a:pt x="176" y="504"/>
                    <a:pt x="88" y="528"/>
                  </a:cubicBezTo>
                  <a:cubicBezTo>
                    <a:pt x="0" y="552"/>
                    <a:pt x="92" y="564"/>
                    <a:pt x="184" y="57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 altLang="es-ES"/>
            </a:p>
          </p:txBody>
        </p:sp>
      </p:grpSp>
      <p:sp>
        <p:nvSpPr>
          <p:cNvPr id="14" name="CuadroTexto 13"/>
          <p:cNvSpPr txBox="1"/>
          <p:nvPr/>
        </p:nvSpPr>
        <p:spPr>
          <a:xfrm>
            <a:off x="4971393" y="1857968"/>
            <a:ext cx="628531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dirty="0" err="1" smtClean="0"/>
              <a:t>Submillimetric</a:t>
            </a:r>
            <a:r>
              <a:rPr lang="es-ES" sz="2200" dirty="0" smtClean="0"/>
              <a:t> </a:t>
            </a:r>
            <a:r>
              <a:rPr lang="es-ES" sz="2200" dirty="0" err="1" smtClean="0"/>
              <a:t>field</a:t>
            </a:r>
            <a:r>
              <a:rPr lang="es-ES" sz="2200" dirty="0" smtClean="0"/>
              <a:t> </a:t>
            </a:r>
            <a:r>
              <a:rPr lang="es-ES" sz="2200" dirty="0" err="1" smtClean="0"/>
              <a:t>sizes</a:t>
            </a:r>
            <a:r>
              <a:rPr lang="es-ES" sz="2200" dirty="0" smtClean="0"/>
              <a:t> (25 to 700 µm)</a:t>
            </a:r>
          </a:p>
          <a:p>
            <a:r>
              <a:rPr lang="es-ES" sz="2200" dirty="0" err="1" smtClean="0"/>
              <a:t>Interbeam</a:t>
            </a:r>
            <a:r>
              <a:rPr lang="es-ES" sz="2200" dirty="0" smtClean="0"/>
              <a:t> </a:t>
            </a:r>
            <a:r>
              <a:rPr lang="es-ES" sz="2200" dirty="0" err="1" smtClean="0"/>
              <a:t>separation</a:t>
            </a:r>
            <a:r>
              <a:rPr lang="es-ES" sz="2200" dirty="0" smtClean="0"/>
              <a:t> (400 to 3500 µm)</a:t>
            </a:r>
          </a:p>
          <a:p>
            <a:endParaRPr lang="es-ES" sz="2200" dirty="0" smtClean="0"/>
          </a:p>
          <a:p>
            <a:r>
              <a:rPr lang="es-ES" sz="2200" dirty="0" err="1" smtClean="0"/>
              <a:t>Dose</a:t>
            </a:r>
            <a:r>
              <a:rPr lang="es-ES" sz="2200" dirty="0" smtClean="0"/>
              <a:t> </a:t>
            </a:r>
            <a:r>
              <a:rPr lang="es-ES" sz="2200" dirty="0" err="1" smtClean="0"/>
              <a:t>profiles</a:t>
            </a:r>
            <a:r>
              <a:rPr lang="es-ES" sz="2200" dirty="0" smtClean="0"/>
              <a:t> </a:t>
            </a:r>
            <a:r>
              <a:rPr lang="es-ES" sz="2200" dirty="0" err="1" smtClean="0"/>
              <a:t>consist</a:t>
            </a:r>
            <a:r>
              <a:rPr lang="es-ES" sz="2200" dirty="0" smtClean="0"/>
              <a:t> of a </a:t>
            </a:r>
            <a:r>
              <a:rPr lang="es-ES" sz="2200" dirty="0" err="1" smtClean="0"/>
              <a:t>pattern</a:t>
            </a:r>
            <a:r>
              <a:rPr lang="es-ES" sz="2200" dirty="0" smtClean="0"/>
              <a:t> of </a:t>
            </a:r>
            <a:r>
              <a:rPr lang="es-ES" sz="2200" dirty="0" err="1" smtClean="0"/>
              <a:t>peaks</a:t>
            </a:r>
            <a:r>
              <a:rPr lang="es-ES" sz="2200" dirty="0" smtClean="0"/>
              <a:t> and </a:t>
            </a:r>
            <a:r>
              <a:rPr lang="es-ES" sz="2200" dirty="0" err="1" smtClean="0"/>
              <a:t>valleys</a:t>
            </a:r>
            <a:endParaRPr lang="es-ES" sz="2200" dirty="0" smtClean="0"/>
          </a:p>
          <a:p>
            <a:endParaRPr lang="es-ES" sz="2200" dirty="0" smtClean="0"/>
          </a:p>
          <a:p>
            <a:r>
              <a:rPr lang="es-ES" sz="2200" dirty="0" err="1" smtClean="0"/>
              <a:t>Kilovoltage</a:t>
            </a:r>
            <a:r>
              <a:rPr lang="es-ES" sz="2200" dirty="0" smtClean="0"/>
              <a:t> </a:t>
            </a:r>
            <a:r>
              <a:rPr lang="es-ES" sz="2200" dirty="0" err="1" smtClean="0"/>
              <a:t>beams</a:t>
            </a:r>
            <a:endParaRPr lang="es-ES" sz="2200" dirty="0"/>
          </a:p>
        </p:txBody>
      </p:sp>
      <p:cxnSp>
        <p:nvCxnSpPr>
          <p:cNvPr id="25" name="Conector recto 24"/>
          <p:cNvCxnSpPr/>
          <p:nvPr/>
        </p:nvCxnSpPr>
        <p:spPr>
          <a:xfrm>
            <a:off x="210207" y="1989652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H="1">
            <a:off x="1124607" y="1989651"/>
            <a:ext cx="10510" cy="9763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210207" y="296596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3" b="6573"/>
          <a:stretch>
            <a:fillRect/>
          </a:stretch>
        </p:blipFill>
        <p:spPr bwMode="auto">
          <a:xfrm>
            <a:off x="210207" y="1743590"/>
            <a:ext cx="4212253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91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err="1" smtClean="0">
                <a:solidFill>
                  <a:schemeClr val="bg1"/>
                </a:solidFill>
              </a:rPr>
              <a:t>Minibeam</a:t>
            </a:r>
            <a:r>
              <a:rPr lang="es-ES" sz="3600" dirty="0" smtClean="0">
                <a:solidFill>
                  <a:schemeClr val="bg1"/>
                </a:solidFill>
              </a:rPr>
              <a:t> </a:t>
            </a:r>
            <a:r>
              <a:rPr lang="es-ES" sz="3600" dirty="0" err="1" smtClean="0">
                <a:solidFill>
                  <a:schemeClr val="bg1"/>
                </a:solidFill>
              </a:rPr>
              <a:t>Radiation</a:t>
            </a:r>
            <a:r>
              <a:rPr lang="es-ES" sz="3600" dirty="0" smtClean="0">
                <a:solidFill>
                  <a:schemeClr val="bg1"/>
                </a:solidFill>
              </a:rPr>
              <a:t> </a:t>
            </a:r>
            <a:r>
              <a:rPr lang="es-ES" sz="3600" dirty="0" err="1" smtClean="0">
                <a:solidFill>
                  <a:schemeClr val="bg1"/>
                </a:solidFill>
              </a:rPr>
              <a:t>therapy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49540" y="1662316"/>
            <a:ext cx="10515600" cy="4640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High resistance of normal tissues</a:t>
            </a:r>
          </a:p>
          <a:p>
            <a:pPr marL="0" indent="0">
              <a:buNone/>
            </a:pPr>
            <a:r>
              <a:rPr lang="en-US" sz="2200" dirty="0" smtClean="0"/>
              <a:t>Doses as high as 100 </a:t>
            </a:r>
            <a:r>
              <a:rPr lang="en-US" sz="2200" dirty="0" err="1" smtClean="0"/>
              <a:t>Gy</a:t>
            </a:r>
            <a:r>
              <a:rPr lang="en-US" sz="2200" dirty="0" smtClean="0"/>
              <a:t>/session are still well-tolerated by the rat brain in comparison to 22 </a:t>
            </a:r>
            <a:r>
              <a:rPr lang="en-US" sz="2200" dirty="0" err="1" smtClean="0"/>
              <a:t>Gy</a:t>
            </a:r>
            <a:r>
              <a:rPr lang="en-US" sz="2200" dirty="0" smtClean="0"/>
              <a:t> in RT conventional </a:t>
            </a:r>
          </a:p>
          <a:p>
            <a:pPr marL="0" indent="0">
              <a:buNone/>
            </a:pPr>
            <a:r>
              <a:rPr lang="en-US" sz="2200" dirty="0"/>
              <a:t> </a:t>
            </a:r>
            <a:r>
              <a:rPr lang="en-US" sz="2200" dirty="0" smtClean="0"/>
              <a:t>                                                                                           </a:t>
            </a:r>
            <a:r>
              <a:rPr lang="en-US" sz="2200" i="1" dirty="0" smtClean="0"/>
              <a:t>Prezado et al, submitted  Rad. </a:t>
            </a:r>
            <a:r>
              <a:rPr lang="en-US" sz="2200" i="1" dirty="0" err="1" smtClean="0"/>
              <a:t>Reseach</a:t>
            </a:r>
            <a:endParaRPr lang="en-US" sz="2200" i="1" dirty="0" smtClean="0"/>
          </a:p>
          <a:p>
            <a:pPr marL="0" indent="0">
              <a:buNone/>
            </a:pPr>
            <a:endParaRPr lang="en-US" sz="2200" i="1" dirty="0"/>
          </a:p>
          <a:p>
            <a:pPr marL="0" indent="0">
              <a:buNone/>
            </a:pPr>
            <a:r>
              <a:rPr lang="en-US" sz="2200" b="1" dirty="0" smtClean="0"/>
              <a:t>A factor 3 increase in lifespan of </a:t>
            </a:r>
            <a:r>
              <a:rPr lang="en-US" sz="2200" b="1" dirty="0" err="1" smtClean="0"/>
              <a:t>glioma</a:t>
            </a:r>
            <a:r>
              <a:rPr lang="en-US" sz="2200" b="1" dirty="0" smtClean="0"/>
              <a:t> bearing rats  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						</a:t>
            </a:r>
          </a:p>
          <a:p>
            <a:pPr marL="0" indent="0">
              <a:buNone/>
            </a:pPr>
            <a:r>
              <a:rPr lang="en-US" sz="2200" i="1" dirty="0"/>
              <a:t>	</a:t>
            </a:r>
            <a:r>
              <a:rPr lang="en-US" sz="2200" i="1" dirty="0" smtClean="0"/>
              <a:t>					      Prezado </a:t>
            </a:r>
            <a:r>
              <a:rPr lang="en-US" sz="2200" i="1" dirty="0"/>
              <a:t>et al., J. </a:t>
            </a:r>
            <a:r>
              <a:rPr lang="en-US" sz="2200" i="1" dirty="0" err="1"/>
              <a:t>Synchr</a:t>
            </a:r>
            <a:r>
              <a:rPr lang="en-US" sz="2200" i="1" dirty="0"/>
              <a:t>. Rad. 2012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</p:txBody>
      </p:sp>
      <p:graphicFrame>
        <p:nvGraphicFramePr>
          <p:cNvPr id="5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6094024"/>
              </p:ext>
            </p:extLst>
          </p:nvPr>
        </p:nvGraphicFramePr>
        <p:xfrm>
          <a:off x="554421" y="4249126"/>
          <a:ext cx="6087533" cy="218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3" r:id="rId3" imgW="3759200" imgH="2108200" progId="">
                  <p:embed/>
                </p:oleObj>
              </mc:Choice>
              <mc:Fallback>
                <p:oleObj r:id="rId3" imgW="3759200" imgH="2108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421" y="4249126"/>
                        <a:ext cx="6087533" cy="21828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956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solidFill>
                  <a:schemeClr val="bg1"/>
                </a:solidFill>
              </a:rPr>
              <a:t>Radiotherapy (RT)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668" y="1719786"/>
            <a:ext cx="10515600" cy="4640771"/>
          </a:xfrm>
        </p:spPr>
        <p:txBody>
          <a:bodyPr/>
          <a:lstStyle/>
          <a:p>
            <a:pPr marL="342900" indent="-342900" algn="just">
              <a:spcBef>
                <a:spcPts val="500"/>
              </a:spcBef>
              <a:buClr>
                <a:schemeClr val="tx1"/>
              </a:buClr>
              <a:buFont typeface="Wingdings" charset="2"/>
              <a:buChar char="q"/>
              <a:defRPr/>
            </a:pPr>
            <a:r>
              <a:rPr lang="en-US" sz="2200" dirty="0" smtClean="0">
                <a:solidFill>
                  <a:srgbClr val="000000"/>
                </a:solidFill>
                <a:latin typeface="Calibri"/>
                <a:cs typeface="Calibri"/>
              </a:rPr>
              <a:t>One </a:t>
            </a:r>
            <a:r>
              <a:rPr lang="en-US" sz="2200" dirty="0">
                <a:solidFill>
                  <a:srgbClr val="000000"/>
                </a:solidFill>
                <a:latin typeface="Calibri"/>
                <a:cs typeface="Calibri"/>
              </a:rPr>
              <a:t>of the most important methods of cancer treatment. At least </a:t>
            </a:r>
            <a:r>
              <a:rPr lang="en-US" sz="2200" dirty="0" smtClean="0">
                <a:solidFill>
                  <a:srgbClr val="000000"/>
                </a:solidFill>
                <a:latin typeface="Calibri"/>
                <a:cs typeface="Calibri"/>
              </a:rPr>
              <a:t>50 </a:t>
            </a:r>
            <a:r>
              <a:rPr lang="en-US" sz="2200" dirty="0">
                <a:solidFill>
                  <a:srgbClr val="000000"/>
                </a:solidFill>
                <a:latin typeface="Calibri"/>
                <a:cs typeface="Calibri"/>
              </a:rPr>
              <a:t>% of all cancer patients will receive radiotherapy at some stage during the course of their illness </a:t>
            </a:r>
            <a:r>
              <a:rPr lang="en-US" sz="2200" i="1" dirty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US" sz="2200" i="1" dirty="0" err="1">
                <a:solidFill>
                  <a:srgbClr val="000000"/>
                </a:solidFill>
                <a:latin typeface="Calibri"/>
                <a:cs typeface="Calibri"/>
              </a:rPr>
              <a:t>Delanay</a:t>
            </a:r>
            <a:r>
              <a:rPr lang="en-US" sz="2200" i="1" dirty="0">
                <a:solidFill>
                  <a:srgbClr val="000000"/>
                </a:solidFill>
                <a:latin typeface="Calibri"/>
                <a:cs typeface="Calibri"/>
              </a:rPr>
              <a:t> et al., 2005).</a:t>
            </a:r>
          </a:p>
          <a:p>
            <a:pPr marL="285750" indent="-285750" algn="just">
              <a:spcBef>
                <a:spcPts val="500"/>
              </a:spcBef>
              <a:buClr>
                <a:srgbClr val="FFFFFF"/>
              </a:buClr>
              <a:buFont typeface="Wingdings" charset="2"/>
              <a:buChar char="q"/>
              <a:defRPr/>
            </a:pPr>
            <a:endParaRPr lang="en-US" sz="2200" i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 algn="just">
              <a:spcBef>
                <a:spcPts val="500"/>
              </a:spcBef>
              <a:buClr>
                <a:schemeClr val="tx1"/>
              </a:buClr>
              <a:buFont typeface="Wingdings" charset="2"/>
              <a:buChar char="q"/>
              <a:defRPr/>
            </a:pPr>
            <a:r>
              <a:rPr lang="en-US" sz="2200" dirty="0">
                <a:solidFill>
                  <a:srgbClr val="000000"/>
                </a:solidFill>
                <a:latin typeface="Calibri"/>
                <a:cs typeface="Calibri"/>
              </a:rPr>
              <a:t>Despite a rapid development in the last decades there is a still a great need of research and development.</a:t>
            </a:r>
          </a:p>
          <a:p>
            <a:pPr marL="0" indent="0" algn="just">
              <a:spcBef>
                <a:spcPts val="500"/>
              </a:spcBef>
              <a:buNone/>
              <a:defRPr/>
            </a:pPr>
            <a:endParaRPr lang="en-US" sz="22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 algn="just">
              <a:spcBef>
                <a:spcPts val="500"/>
              </a:spcBef>
              <a:buClr>
                <a:srgbClr val="FFFFFF"/>
              </a:buClr>
              <a:buFont typeface="Wingdings" charset="2"/>
              <a:buChar char="q"/>
              <a:defRPr/>
            </a:pPr>
            <a:endParaRPr lang="en-US" sz="2200" i="1" dirty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0" b="12850"/>
          <a:stretch>
            <a:fillRect/>
          </a:stretch>
        </p:blipFill>
        <p:spPr bwMode="auto">
          <a:xfrm>
            <a:off x="0" y="4115565"/>
            <a:ext cx="3550102" cy="274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0" y="4115565"/>
            <a:ext cx="4104000" cy="27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000" y="4116754"/>
            <a:ext cx="4618680" cy="277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51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err="1" smtClean="0">
                <a:solidFill>
                  <a:schemeClr val="bg1"/>
                </a:solidFill>
              </a:rPr>
              <a:t>Biological</a:t>
            </a:r>
            <a:r>
              <a:rPr lang="es-ES" sz="3200" dirty="0" smtClean="0">
                <a:solidFill>
                  <a:schemeClr val="bg1"/>
                </a:solidFill>
              </a:rPr>
              <a:t> </a:t>
            </a:r>
            <a:r>
              <a:rPr lang="es-ES" sz="3200" dirty="0" err="1" smtClean="0">
                <a:solidFill>
                  <a:schemeClr val="bg1"/>
                </a:solidFill>
              </a:rPr>
              <a:t>effects</a:t>
            </a:r>
            <a:r>
              <a:rPr lang="es-ES" sz="3200" dirty="0" smtClean="0">
                <a:solidFill>
                  <a:schemeClr val="bg1"/>
                </a:solidFill>
              </a:rPr>
              <a:t> </a:t>
            </a:r>
            <a:r>
              <a:rPr lang="es-ES" sz="3200" dirty="0" err="1" smtClean="0">
                <a:solidFill>
                  <a:schemeClr val="bg1"/>
                </a:solidFill>
              </a:rPr>
              <a:t>not</a:t>
            </a:r>
            <a:r>
              <a:rPr lang="es-ES" sz="3200" dirty="0" smtClean="0">
                <a:solidFill>
                  <a:schemeClr val="bg1"/>
                </a:solidFill>
              </a:rPr>
              <a:t> </a:t>
            </a:r>
            <a:r>
              <a:rPr lang="es-ES" sz="3200" dirty="0" err="1" smtClean="0">
                <a:solidFill>
                  <a:schemeClr val="bg1"/>
                </a:solidFill>
              </a:rPr>
              <a:t>well</a:t>
            </a:r>
            <a:r>
              <a:rPr lang="es-ES" sz="3200" dirty="0" smtClean="0">
                <a:solidFill>
                  <a:schemeClr val="bg1"/>
                </a:solidFill>
              </a:rPr>
              <a:t> </a:t>
            </a:r>
            <a:r>
              <a:rPr lang="es-ES" sz="3200" dirty="0" err="1" smtClean="0">
                <a:solidFill>
                  <a:schemeClr val="bg1"/>
                </a:solidFill>
              </a:rPr>
              <a:t>understood</a:t>
            </a:r>
            <a:r>
              <a:rPr lang="es-ES" sz="3200" dirty="0" smtClean="0">
                <a:solidFill>
                  <a:schemeClr val="bg1"/>
                </a:solidFill>
              </a:rPr>
              <a:t> 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49540" y="1821942"/>
            <a:ext cx="10515600" cy="4640771"/>
          </a:xfrm>
        </p:spPr>
        <p:txBody>
          <a:bodyPr>
            <a:normAutofit lnSpcReduction="10000"/>
          </a:bodyPr>
          <a:lstStyle/>
          <a:p>
            <a:r>
              <a:rPr lang="es-ES" dirty="0" err="1" smtClean="0"/>
              <a:t>Cell</a:t>
            </a:r>
            <a:r>
              <a:rPr lang="es-ES" dirty="0" smtClean="0"/>
              <a:t> </a:t>
            </a:r>
            <a:r>
              <a:rPr lang="es-ES" dirty="0" err="1" smtClean="0"/>
              <a:t>migration</a:t>
            </a:r>
            <a:r>
              <a:rPr lang="es-ES" dirty="0" smtClean="0"/>
              <a:t> </a:t>
            </a:r>
            <a:r>
              <a:rPr lang="es-ES" dirty="0" err="1" smtClean="0"/>
              <a:t>seems</a:t>
            </a:r>
            <a:r>
              <a:rPr lang="es-ES" dirty="0" smtClean="0"/>
              <a:t> to be </a:t>
            </a:r>
            <a:r>
              <a:rPr lang="es-ES" dirty="0" err="1" smtClean="0"/>
              <a:t>the</a:t>
            </a:r>
            <a:r>
              <a:rPr lang="es-ES" dirty="0" smtClean="0"/>
              <a:t> responsable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tissue</a:t>
            </a:r>
            <a:r>
              <a:rPr lang="es-ES" dirty="0" smtClean="0"/>
              <a:t> </a:t>
            </a:r>
            <a:r>
              <a:rPr lang="es-ES" dirty="0" err="1" smtClean="0"/>
              <a:t>reparaison</a:t>
            </a:r>
            <a:endParaRPr lang="es-ES" dirty="0" smtClean="0"/>
          </a:p>
          <a:p>
            <a:endParaRPr lang="es-ES" dirty="0"/>
          </a:p>
          <a:p>
            <a:r>
              <a:rPr lang="es-ES" dirty="0" err="1" smtClean="0"/>
              <a:t>Differential</a:t>
            </a:r>
            <a:r>
              <a:rPr lang="es-ES" dirty="0" smtClean="0"/>
              <a:t> </a:t>
            </a:r>
            <a:r>
              <a:rPr lang="es-ES" dirty="0" err="1" smtClean="0"/>
              <a:t>effect</a:t>
            </a:r>
            <a:r>
              <a:rPr lang="es-ES" dirty="0" smtClean="0"/>
              <a:t> normal-tumoral </a:t>
            </a:r>
            <a:r>
              <a:rPr lang="es-ES" dirty="0" err="1" smtClean="0"/>
              <a:t>tissues</a:t>
            </a: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es-ES" dirty="0"/>
              <a:t> </a:t>
            </a:r>
            <a:r>
              <a:rPr lang="en-US" sz="2200" i="1" dirty="0"/>
              <a:t>Induction of denudation of tumor vessel endothelium, of a decrease in tumor blood volume  as well as of tumor hypoxia.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200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i="1" dirty="0"/>
              <a:t>The bystander effect/cellular communication.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200" i="1" dirty="0"/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2200" i="1" dirty="0"/>
              <a:t>A significant transcriptomic modulation for 30 genes in intracranial tumor tissue following spatial </a:t>
            </a:r>
            <a:r>
              <a:rPr lang="en-US" sz="2200" i="1" dirty="0" smtClean="0"/>
              <a:t>fractionation </a:t>
            </a:r>
            <a:r>
              <a:rPr lang="en-US" sz="2200" i="1" dirty="0"/>
              <a:t>techniques, undetected </a:t>
            </a:r>
            <a:r>
              <a:rPr lang="en-US" sz="2200" i="1" dirty="0" smtClean="0"/>
              <a:t>in normal </a:t>
            </a:r>
            <a:r>
              <a:rPr lang="en-US" sz="2200" i="1" dirty="0"/>
              <a:t>tissue</a:t>
            </a:r>
            <a:r>
              <a:rPr lang="en-US" sz="2200" i="1" dirty="0">
                <a:sym typeface="Wingdings"/>
              </a:rPr>
              <a:t> </a:t>
            </a:r>
            <a:r>
              <a:rPr lang="en-US" sz="2200" i="1" dirty="0"/>
              <a:t>mainly related to the regulation of cell cycle and to immune/inﬂammatory response. 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305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solidFill>
                  <a:srgbClr val="FFFFFF"/>
                </a:solidFill>
              </a:rPr>
              <a:t>x</a:t>
            </a:r>
            <a:r>
              <a:rPr lang="en-US" sz="2600" dirty="0" smtClean="0">
                <a:solidFill>
                  <a:srgbClr val="FFFFFF"/>
                </a:solidFill>
              </a:rPr>
              <a:t>-rays MBRT: possible transfer from synchrotrons to cost-effective equipment</a:t>
            </a:r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4" name="TextBox 1"/>
          <p:cNvSpPr txBox="1">
            <a:spLocks noGrp="1" noChangeArrowheads="1"/>
          </p:cNvSpPr>
          <p:nvPr>
            <p:ph idx="1"/>
          </p:nvPr>
        </p:nvSpPr>
        <p:spPr bwMode="auto">
          <a:xfrm>
            <a:off x="746125" y="1949285"/>
            <a:ext cx="9006943" cy="480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indent="0" eaLnBrk="1" hangingPunct="1">
              <a:buNone/>
            </a:pPr>
            <a:r>
              <a:rPr lang="en-US" sz="2000" dirty="0"/>
              <a:t>IMNC            +                   Campus d’Orsay              +    </a:t>
            </a:r>
            <a:r>
              <a:rPr lang="en-US" sz="2000" dirty="0" smtClean="0"/>
              <a:t>           </a:t>
            </a:r>
            <a:r>
              <a:rPr lang="en-US" sz="2000" dirty="0"/>
              <a:t>INSERM U836</a:t>
            </a:r>
          </a:p>
          <a:p>
            <a:pPr marL="0" indent="0" eaLnBrk="1" hangingPunct="1">
              <a:buNone/>
            </a:pPr>
            <a:r>
              <a:rPr lang="en-US" sz="2000" dirty="0" smtClean="0"/>
              <a:t>                               </a:t>
            </a:r>
            <a:r>
              <a:rPr lang="en-US" sz="2000" dirty="0"/>
              <a:t>Radiobiology platform (</a:t>
            </a:r>
            <a:r>
              <a:rPr lang="en-US" sz="2000" dirty="0" err="1"/>
              <a:t>Institut</a:t>
            </a:r>
            <a:r>
              <a:rPr lang="en-US" sz="2000" dirty="0"/>
              <a:t> Curie)</a:t>
            </a:r>
          </a:p>
          <a:p>
            <a:pPr marL="0" indent="0" eaLnBrk="1" hangingPunct="1">
              <a:buNone/>
            </a:pPr>
            <a:r>
              <a:rPr lang="en-US" sz="2000" dirty="0"/>
              <a:t>           </a:t>
            </a:r>
          </a:p>
          <a:p>
            <a:pPr marL="0" indent="0" eaLnBrk="1" hangingPunct="1">
              <a:buNone/>
            </a:pPr>
            <a:r>
              <a:rPr lang="en-US" sz="2000" dirty="0"/>
              <a:t> </a:t>
            </a:r>
            <a:endParaRPr lang="en-US" sz="2000" dirty="0" smtClean="0"/>
          </a:p>
          <a:p>
            <a:pPr marL="0" indent="0" eaLnBrk="1" hangingPunct="1">
              <a:buNone/>
            </a:pPr>
            <a:r>
              <a:rPr lang="en-US" sz="2000" dirty="0" smtClean="0"/>
              <a:t>Synchrotron </a:t>
            </a:r>
            <a:r>
              <a:rPr lang="en-US" sz="2000" dirty="0" smtClean="0">
                <a:sym typeface="Wingdings"/>
              </a:rPr>
              <a:t> low cost equipment</a:t>
            </a:r>
          </a:p>
          <a:p>
            <a:pPr marL="0" indent="0" eaLnBrk="1" hangingPunct="1">
              <a:buNone/>
            </a:pPr>
            <a:endParaRPr lang="en-US" sz="2000" dirty="0" smtClean="0">
              <a:sym typeface="Wingdings"/>
            </a:endParaRPr>
          </a:p>
          <a:p>
            <a:pPr marL="0" indent="0" eaLnBrk="1" hangingPunct="1">
              <a:buNone/>
            </a:pPr>
            <a:endParaRPr lang="en-US" sz="2000" dirty="0">
              <a:sym typeface="Wingdings"/>
            </a:endParaRPr>
          </a:p>
          <a:p>
            <a:r>
              <a:rPr lang="en-US" sz="2000" dirty="0" smtClean="0"/>
              <a:t>Feasibility evaluation: modification of the irradiator (patent)</a:t>
            </a:r>
          </a:p>
          <a:p>
            <a:endParaRPr lang="en-US" sz="2000" dirty="0"/>
          </a:p>
          <a:p>
            <a:pPr algn="just"/>
            <a:r>
              <a:rPr lang="en-US" sz="2000" dirty="0" smtClean="0"/>
              <a:t>Biological studies </a:t>
            </a:r>
            <a:r>
              <a:rPr lang="en-US" sz="2000" dirty="0" smtClean="0">
                <a:sym typeface="Wingdings"/>
              </a:rPr>
              <a:t> understand the involved mechanisms (starting Autumn)</a:t>
            </a:r>
            <a:endParaRPr lang="en-US" sz="2000" dirty="0"/>
          </a:p>
          <a:p>
            <a:pPr marL="0" indent="0" eaLnBrk="1" hangingPunct="1">
              <a:buNone/>
            </a:pPr>
            <a:endParaRPr lang="en-US" sz="2000" dirty="0" smtClean="0"/>
          </a:p>
          <a:p>
            <a:pPr eaLnBrk="1" hangingPunct="1"/>
            <a:endParaRPr lang="en-US" sz="1800" dirty="0">
              <a:latin typeface="Calibri" charset="0"/>
            </a:endParaRPr>
          </a:p>
        </p:txBody>
      </p:sp>
      <p:pic>
        <p:nvPicPr>
          <p:cNvPr id="5" name="Picture 7" descr="Precision X-Ray, PXi, X-RAD 225 Is a self contained X-ray irradiation system for high and low dose radi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1" y="2565400"/>
            <a:ext cx="38735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88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Radiotherapy: modeling biological response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215698" y="2909144"/>
            <a:ext cx="17497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Physical dose</a:t>
            </a:r>
            <a:endParaRPr lang="en-US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34403" y="2897648"/>
            <a:ext cx="19358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Biological dose</a:t>
            </a:r>
            <a:endParaRPr lang="en-US" sz="2200" b="1" dirty="0"/>
          </a:p>
        </p:txBody>
      </p:sp>
      <p:sp>
        <p:nvSpPr>
          <p:cNvPr id="8" name="Right Arrow 7"/>
          <p:cNvSpPr/>
          <p:nvPr/>
        </p:nvSpPr>
        <p:spPr>
          <a:xfrm>
            <a:off x="5100055" y="2991092"/>
            <a:ext cx="1822912" cy="3277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44627" y="4138360"/>
            <a:ext cx="39388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Biological effect of the radiation</a:t>
            </a:r>
            <a:endParaRPr lang="en-US" sz="2200" b="1" dirty="0"/>
          </a:p>
        </p:txBody>
      </p:sp>
      <p:sp>
        <p:nvSpPr>
          <p:cNvPr id="10" name="Up Arrow 9"/>
          <p:cNvSpPr/>
          <p:nvPr/>
        </p:nvSpPr>
        <p:spPr>
          <a:xfrm>
            <a:off x="5775967" y="3421317"/>
            <a:ext cx="593982" cy="57363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86833" y="5151471"/>
            <a:ext cx="3315588" cy="147732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 of radiation</a:t>
            </a:r>
          </a:p>
          <a:p>
            <a:r>
              <a:rPr lang="en-US" dirty="0" smtClean="0"/>
              <a:t>Beam energy</a:t>
            </a:r>
          </a:p>
          <a:p>
            <a:r>
              <a:rPr lang="en-US" dirty="0" smtClean="0"/>
              <a:t>Delivery mode: dose rate, spatial </a:t>
            </a:r>
          </a:p>
          <a:p>
            <a:r>
              <a:rPr lang="en-US" dirty="0" smtClean="0"/>
              <a:t>and temporal distributions, field  </a:t>
            </a:r>
          </a:p>
          <a:p>
            <a:r>
              <a:rPr lang="en-US" dirty="0" smtClean="0"/>
              <a:t>size, etc.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433" y="5343702"/>
            <a:ext cx="2071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Physical parameters</a:t>
            </a:r>
          </a:p>
          <a:p>
            <a:r>
              <a:rPr lang="en-US" dirty="0"/>
              <a:t>o</a:t>
            </a:r>
            <a:r>
              <a:rPr lang="en-US" dirty="0" smtClean="0"/>
              <a:t>f irradiation</a:t>
            </a:r>
            <a:endParaRPr lang="en-US" dirty="0"/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566" y="1687608"/>
            <a:ext cx="92416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50876" y="1659441"/>
            <a:ext cx="1556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Tumor control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probability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529" y="1627459"/>
            <a:ext cx="1518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Normal tissue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complication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probability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Up Arrow 9"/>
          <p:cNvSpPr/>
          <p:nvPr/>
        </p:nvSpPr>
        <p:spPr>
          <a:xfrm>
            <a:off x="4705030" y="4675744"/>
            <a:ext cx="520806" cy="369230"/>
          </a:xfrm>
          <a:prstGeom prst="upArrow">
            <a:avLst>
              <a:gd name="adj1" fmla="val 50000"/>
              <a:gd name="adj2" fmla="val 3631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adroTexto 17"/>
          <p:cNvSpPr txBox="1"/>
          <p:nvPr/>
        </p:nvSpPr>
        <p:spPr>
          <a:xfrm>
            <a:off x="7163850" y="5144682"/>
            <a:ext cx="2671029" cy="120032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Tumor </a:t>
            </a:r>
            <a:r>
              <a:rPr lang="es-ES" dirty="0" err="1" smtClean="0"/>
              <a:t>type</a:t>
            </a:r>
            <a:endParaRPr lang="es-ES" dirty="0" smtClean="0"/>
          </a:p>
          <a:p>
            <a:r>
              <a:rPr lang="es-ES" dirty="0" smtClean="0"/>
              <a:t>Tumor </a:t>
            </a:r>
            <a:r>
              <a:rPr lang="es-ES" dirty="0" err="1" smtClean="0"/>
              <a:t>microenviroment</a:t>
            </a:r>
            <a:endParaRPr lang="es-ES" dirty="0" smtClean="0"/>
          </a:p>
          <a:p>
            <a:r>
              <a:rPr lang="es-ES" dirty="0" err="1" smtClean="0"/>
              <a:t>Genetics</a:t>
            </a:r>
            <a:endParaRPr lang="es-ES" dirty="0" smtClean="0"/>
          </a:p>
          <a:p>
            <a:endParaRPr lang="es-ES" dirty="0" smtClean="0"/>
          </a:p>
        </p:txBody>
      </p:sp>
      <p:sp>
        <p:nvSpPr>
          <p:cNvPr id="19" name="Up Arrow 9"/>
          <p:cNvSpPr/>
          <p:nvPr/>
        </p:nvSpPr>
        <p:spPr>
          <a:xfrm>
            <a:off x="7163851" y="4675744"/>
            <a:ext cx="520806" cy="369230"/>
          </a:xfrm>
          <a:prstGeom prst="upArrow">
            <a:avLst>
              <a:gd name="adj1" fmla="val 50000"/>
              <a:gd name="adj2" fmla="val 3631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1"/>
          <p:cNvSpPr txBox="1"/>
          <p:nvPr/>
        </p:nvSpPr>
        <p:spPr>
          <a:xfrm>
            <a:off x="9938913" y="5482201"/>
            <a:ext cx="177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Biological factors</a:t>
            </a:r>
            <a:endParaRPr lang="en-US" dirty="0"/>
          </a:p>
        </p:txBody>
      </p:sp>
      <p:sp>
        <p:nvSpPr>
          <p:cNvPr id="3" name="Elipse 2"/>
          <p:cNvSpPr/>
          <p:nvPr/>
        </p:nvSpPr>
        <p:spPr>
          <a:xfrm>
            <a:off x="406400" y="4815840"/>
            <a:ext cx="2175372" cy="1691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Conector recto de flecha 15"/>
          <p:cNvCxnSpPr/>
          <p:nvPr/>
        </p:nvCxnSpPr>
        <p:spPr>
          <a:xfrm flipH="1">
            <a:off x="4453320" y="4193185"/>
            <a:ext cx="1024226" cy="116664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36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solidFill>
                  <a:srgbClr val="FFFFFF"/>
                </a:solidFill>
              </a:rPr>
              <a:t>Proton </a:t>
            </a:r>
            <a:r>
              <a:rPr lang="en-US" sz="3400" dirty="0" err="1" smtClean="0">
                <a:solidFill>
                  <a:srgbClr val="FFFFFF"/>
                </a:solidFill>
              </a:rPr>
              <a:t>minibeam</a:t>
            </a:r>
            <a:r>
              <a:rPr lang="en-US" sz="3400" dirty="0" smtClean="0">
                <a:solidFill>
                  <a:srgbClr val="FFFFFF"/>
                </a:solidFill>
              </a:rPr>
              <a:t> radiation therapy</a:t>
            </a:r>
            <a:endParaRPr lang="en-US" sz="3400" dirty="0">
              <a:solidFill>
                <a:srgbClr val="FFFFFF"/>
              </a:solidFill>
            </a:endParaRPr>
          </a:p>
        </p:txBody>
      </p:sp>
      <p:pic>
        <p:nvPicPr>
          <p:cNvPr id="4" name="Picture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3" b="6573"/>
          <a:stretch>
            <a:fillRect/>
          </a:stretch>
        </p:blipFill>
        <p:spPr bwMode="auto">
          <a:xfrm>
            <a:off x="635000" y="1793875"/>
            <a:ext cx="4212253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750" y="1825624"/>
            <a:ext cx="3930826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603876" y="2254250"/>
            <a:ext cx="476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4000" b="1" dirty="0">
                <a:latin typeface="Arial Narrow" charset="0"/>
                <a:ea typeface="ヒラギノ角ゴ Pro W3" charset="0"/>
                <a:cs typeface="ヒラギノ角ゴ Pro W3" charset="0"/>
              </a:rPr>
              <a:t>+</a:t>
            </a:r>
          </a:p>
        </p:txBody>
      </p:sp>
      <p:sp>
        <p:nvSpPr>
          <p:cNvPr id="7" name="Rectangle 6"/>
          <p:cNvSpPr/>
          <p:nvPr/>
        </p:nvSpPr>
        <p:spPr>
          <a:xfrm>
            <a:off x="587375" y="4673295"/>
            <a:ext cx="6096000" cy="16389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</a:pPr>
            <a:r>
              <a:rPr lang="en-GB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 a recent work:</a:t>
            </a:r>
            <a:r>
              <a:rPr lang="en-GB" dirty="0"/>
              <a:t> Monte Carlo </a:t>
            </a:r>
            <a:r>
              <a:rPr lang="en-GB" b="1" dirty="0"/>
              <a:t>proof of concept</a:t>
            </a:r>
            <a:r>
              <a:rPr lang="en-US" dirty="0"/>
              <a:t> </a:t>
            </a:r>
            <a:r>
              <a:rPr lang="en-GB" dirty="0"/>
              <a:t>suggested 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</a:pPr>
            <a:r>
              <a:rPr lang="en-GB" dirty="0"/>
              <a:t>     a </a:t>
            </a:r>
            <a:r>
              <a:rPr lang="en-GB" b="1" dirty="0"/>
              <a:t>possible way to generate </a:t>
            </a:r>
            <a:r>
              <a:rPr lang="en-GB" b="1" dirty="0" err="1"/>
              <a:t>minibeams</a:t>
            </a:r>
            <a:r>
              <a:rPr lang="en-GB" b="1" dirty="0"/>
              <a:t> of protons </a:t>
            </a:r>
            <a:r>
              <a:rPr lang="en-GB" dirty="0"/>
              <a:t>and 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</a:pPr>
            <a:r>
              <a:rPr lang="en-GB" dirty="0"/>
              <a:t>     </a:t>
            </a:r>
            <a:r>
              <a:rPr lang="en-GB" dirty="0" err="1"/>
              <a:t>highlithted</a:t>
            </a:r>
            <a:r>
              <a:rPr lang="en-GB" dirty="0"/>
              <a:t> advantages of this approach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[Prezado 2013]</a:t>
            </a:r>
            <a:r>
              <a:rPr lang="en-US" sz="1200" dirty="0"/>
              <a:t> </a:t>
            </a:r>
            <a:r>
              <a:rPr lang="en-GB" dirty="0"/>
              <a:t>: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</a:pPr>
            <a:endParaRPr lang="fr-FR" altLang="ja-JP" sz="1050" dirty="0">
              <a:ea typeface="ＭＳ Ｐゴシック" pitchFamily="1" charset="-128"/>
            </a:endParaRPr>
          </a:p>
          <a:p>
            <a:pPr marL="449263" algn="just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7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/>
            </a:pPr>
            <a:r>
              <a:rPr lang="fr-FR" altLang="ja-JP" dirty="0">
                <a:ea typeface="ＭＳ Ｐゴシック" pitchFamily="1" charset="-128"/>
              </a:rPr>
              <a:t>  Spatial </a:t>
            </a:r>
            <a:r>
              <a:rPr lang="fr-FR" altLang="ja-JP" dirty="0" err="1">
                <a:ea typeface="ＭＳ Ｐゴシック" pitchFamily="1" charset="-128"/>
              </a:rPr>
              <a:t>fractionation</a:t>
            </a:r>
            <a:r>
              <a:rPr lang="fr-FR" altLang="ja-JP" dirty="0">
                <a:ea typeface="ＭＳ Ｐゴシック" pitchFamily="1" charset="-128"/>
              </a:rPr>
              <a:t> in </a:t>
            </a:r>
            <a:r>
              <a:rPr lang="fr-FR" altLang="ja-JP" dirty="0" err="1">
                <a:ea typeface="ＭＳ Ｐゴシック" pitchFamily="1" charset="-128"/>
              </a:rPr>
              <a:t>healthy</a:t>
            </a:r>
            <a:r>
              <a:rPr lang="fr-FR" altLang="ja-JP" dirty="0">
                <a:ea typeface="ＭＳ Ｐゴシック" pitchFamily="1" charset="-128"/>
              </a:rPr>
              <a:t> tissue</a:t>
            </a:r>
          </a:p>
          <a:p>
            <a:pPr marL="449263" algn="just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7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/>
            </a:pPr>
            <a:r>
              <a:rPr lang="fr-FR" altLang="ja-JP" dirty="0">
                <a:ea typeface="ＭＳ Ｐゴシック" pitchFamily="1" charset="-128"/>
              </a:rPr>
              <a:t>  </a:t>
            </a:r>
            <a:r>
              <a:rPr lang="fr-FR" altLang="ja-JP" dirty="0" err="1">
                <a:ea typeface="ＭＳ Ｐゴシック" pitchFamily="1" charset="-128"/>
              </a:rPr>
              <a:t>Homogeneous</a:t>
            </a:r>
            <a:r>
              <a:rPr lang="fr-FR" altLang="ja-JP" dirty="0">
                <a:ea typeface="ＭＳ Ｐゴシック" pitchFamily="1" charset="-128"/>
              </a:rPr>
              <a:t> distribution </a:t>
            </a:r>
            <a:r>
              <a:rPr lang="fr-FR" altLang="ja-JP" dirty="0" err="1">
                <a:ea typeface="ＭＳ Ｐゴシック" pitchFamily="1" charset="-128"/>
              </a:rPr>
              <a:t>at</a:t>
            </a:r>
            <a:r>
              <a:rPr lang="fr-FR" altLang="ja-JP" dirty="0">
                <a:ea typeface="ＭＳ Ｐゴシック" pitchFamily="1" charset="-128"/>
              </a:rPr>
              <a:t> the Bragg </a:t>
            </a:r>
            <a:r>
              <a:rPr lang="fr-FR" altLang="ja-JP" dirty="0" err="1">
                <a:ea typeface="ＭＳ Ｐゴシック" pitchFamily="1" charset="-128"/>
              </a:rPr>
              <a:t>peak</a:t>
            </a:r>
            <a:r>
              <a:rPr lang="fr-FR" altLang="ja-JP" dirty="0">
                <a:ea typeface="ＭＳ Ｐゴシック" pitchFamily="1" charset="-128"/>
              </a:rPr>
              <a:t> location</a:t>
            </a:r>
          </a:p>
        </p:txBody>
      </p:sp>
      <p:pic>
        <p:nvPicPr>
          <p:cNvPr id="8" name="Picture 2" descr="G:\illustration_pMBRT.png"/>
          <p:cNvPicPr>
            <a:picLocks noChangeAspect="1" noChangeArrowheads="1"/>
          </p:cNvPicPr>
          <p:nvPr/>
        </p:nvPicPr>
        <p:blipFill>
          <a:blip r:embed="rId4" cstate="print"/>
          <a:srcRect r="6642"/>
          <a:stretch>
            <a:fillRect/>
          </a:stretch>
        </p:blipFill>
        <p:spPr bwMode="auto">
          <a:xfrm>
            <a:off x="7815684" y="4070226"/>
            <a:ext cx="2438966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904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solidFill>
                  <a:srgbClr val="FFFFFF"/>
                </a:solidFill>
              </a:rPr>
              <a:t>Implementation at the Proton Therapy Center </a:t>
            </a:r>
            <a:r>
              <a:rPr lang="en-US" sz="3400" dirty="0" err="1" smtClean="0">
                <a:solidFill>
                  <a:srgbClr val="FFFFFF"/>
                </a:solidFill>
              </a:rPr>
              <a:t>Orsay</a:t>
            </a:r>
            <a:endParaRPr lang="en-US" sz="3400" dirty="0">
              <a:solidFill>
                <a:srgbClr val="FFFFFF"/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60" b="2260"/>
          <a:stretch>
            <a:fillRect/>
          </a:stretch>
        </p:blipFill>
        <p:spPr bwMode="auto">
          <a:xfrm>
            <a:off x="0" y="4333875"/>
            <a:ext cx="430212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G:\illustration_pMBRT.png"/>
          <p:cNvPicPr>
            <a:picLocks noChangeAspect="1" noChangeArrowheads="1"/>
          </p:cNvPicPr>
          <p:nvPr/>
        </p:nvPicPr>
        <p:blipFill>
          <a:blip r:embed="rId3" cstate="print"/>
          <a:srcRect r="6642"/>
          <a:stretch>
            <a:fillRect/>
          </a:stretch>
        </p:blipFill>
        <p:spPr bwMode="auto">
          <a:xfrm>
            <a:off x="322683" y="1673101"/>
            <a:ext cx="3312691" cy="2520280"/>
          </a:xfrm>
          <a:prstGeom prst="rect">
            <a:avLst/>
          </a:prstGeom>
          <a:noFill/>
        </p:spPr>
      </p:pic>
      <p:pic>
        <p:nvPicPr>
          <p:cNvPr id="6" name="Picture 5" descr="profiles_smoot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1434" y="1673101"/>
            <a:ext cx="4935116" cy="29665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37584" y="4779264"/>
            <a:ext cx="644239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</a:pPr>
            <a:r>
              <a:rPr lang="en-GB" sz="1500" dirty="0" smtClean="0"/>
              <a:t>  </a:t>
            </a:r>
            <a:r>
              <a:rPr lang="en-GB" sz="2200" b="1" dirty="0" smtClean="0"/>
              <a:t>Spatial fractionation </a:t>
            </a:r>
            <a:r>
              <a:rPr lang="en-GB" sz="2200" dirty="0" smtClean="0"/>
              <a:t>of the dose in the </a:t>
            </a:r>
            <a:r>
              <a:rPr lang="en-GB" sz="2200" b="1" dirty="0" smtClean="0"/>
              <a:t>normal tissue </a:t>
            </a:r>
            <a:r>
              <a:rPr lang="en-GB" sz="2200" dirty="0" smtClean="0"/>
              <a:t>beyond the Bragg peak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</a:pPr>
            <a:endParaRPr lang="en-GB" sz="2200" dirty="0" smtClean="0"/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</a:pPr>
            <a:r>
              <a:rPr lang="en-GB" sz="2200" b="1" dirty="0" smtClean="0"/>
              <a:t>  Quasi-homogeneous </a:t>
            </a:r>
            <a:r>
              <a:rPr lang="en-GB" sz="2200" dirty="0" smtClean="0"/>
              <a:t>dose distribution at the </a:t>
            </a:r>
            <a:r>
              <a:rPr lang="en-GB" sz="2200" b="1" dirty="0" smtClean="0"/>
              <a:t>Bragg peak location </a:t>
            </a:r>
            <a:r>
              <a:rPr lang="en-GB" sz="2200" dirty="0" smtClean="0"/>
              <a:t>due to multiple  Coulomb scattering in depth </a:t>
            </a:r>
            <a:endParaRPr lang="fr-FR" sz="2200" dirty="0" smtClean="0"/>
          </a:p>
        </p:txBody>
      </p:sp>
    </p:spTree>
    <p:extLst>
      <p:ext uri="{BB962C8B-B14F-4D97-AF65-F5344CB8AC3E}">
        <p14:creationId xmlns:p14="http://schemas.microsoft.com/office/powerpoint/2010/main" val="19833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solidFill>
                  <a:srgbClr val="FFFFFF"/>
                </a:solidFill>
              </a:rPr>
              <a:t>Relativistic proton radiosurgery &amp; </a:t>
            </a:r>
            <a:r>
              <a:rPr lang="en-US" sz="3400" dirty="0" err="1" smtClean="0">
                <a:solidFill>
                  <a:srgbClr val="FFFFFF"/>
                </a:solidFill>
              </a:rPr>
              <a:t>theragnostics</a:t>
            </a:r>
            <a:endParaRPr lang="en-US" sz="3400" dirty="0">
              <a:solidFill>
                <a:srgbClr val="FFFF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898" y="1628894"/>
            <a:ext cx="77914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6 CuadroTexto"/>
          <p:cNvSpPr txBox="1">
            <a:spLocks noChangeArrowheads="1"/>
          </p:cNvSpPr>
          <p:nvPr/>
        </p:nvSpPr>
        <p:spPr bwMode="auto">
          <a:xfrm>
            <a:off x="928632" y="4941997"/>
            <a:ext cx="432128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altLang="es-E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es-ES" alt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E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energies</a:t>
            </a:r>
            <a:r>
              <a:rPr lang="es-ES" alt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1 </a:t>
            </a:r>
            <a:r>
              <a:rPr lang="es-ES" altLang="es-E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es-ES" altLang="es-E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altLang="es-E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S" altLang="es-E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Reduced</a:t>
            </a:r>
            <a:r>
              <a:rPr lang="es-ES" altLang="es-E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lateral </a:t>
            </a:r>
            <a:r>
              <a:rPr lang="es-ES" altLang="es-E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scattering</a:t>
            </a:r>
            <a:endParaRPr lang="es-ES" altLang="es-ES" sz="2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s-ES" altLang="es-E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Ideal </a:t>
            </a:r>
            <a:r>
              <a:rPr lang="es-ES" altLang="es-E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candidate</a:t>
            </a:r>
            <a:r>
              <a:rPr lang="es-ES" altLang="es-E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altLang="es-E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for</a:t>
            </a:r>
            <a:r>
              <a:rPr lang="es-ES" altLang="es-E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altLang="es-E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remote</a:t>
            </a:r>
            <a:r>
              <a:rPr lang="es-ES" altLang="es-E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alt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altLang="es-E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scalpel</a:t>
            </a:r>
            <a:endParaRPr lang="es-ES" altLang="es-E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86" y="4515148"/>
            <a:ext cx="3634279" cy="2342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7 CuadroTexto"/>
          <p:cNvSpPr txBox="1">
            <a:spLocks noChangeArrowheads="1"/>
          </p:cNvSpPr>
          <p:nvPr/>
        </p:nvSpPr>
        <p:spPr bwMode="auto">
          <a:xfrm>
            <a:off x="4258876" y="6246270"/>
            <a:ext cx="19820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altLang="es-ES" i="1" dirty="0"/>
              <a:t>Durante et al 2012 </a:t>
            </a:r>
          </a:p>
        </p:txBody>
      </p:sp>
    </p:spTree>
    <p:extLst>
      <p:ext uri="{BB962C8B-B14F-4D97-AF65-F5344CB8AC3E}">
        <p14:creationId xmlns:p14="http://schemas.microsoft.com/office/powerpoint/2010/main" val="184193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solidFill>
                  <a:srgbClr val="FFFFFF"/>
                </a:solidFill>
              </a:rPr>
              <a:t>Relativistic proton radiosurgery &amp; </a:t>
            </a:r>
            <a:r>
              <a:rPr lang="en-US" sz="3400" dirty="0" err="1" smtClean="0">
                <a:solidFill>
                  <a:srgbClr val="FFFFFF"/>
                </a:solidFill>
              </a:rPr>
              <a:t>theragnostics</a:t>
            </a:r>
            <a:endParaRPr lang="en-US" sz="3400" dirty="0">
              <a:solidFill>
                <a:srgbClr val="FFFFFF"/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3143026" y="1927367"/>
            <a:ext cx="6819847" cy="815975"/>
          </a:xfrm>
          <a:prstGeom prst="rect">
            <a:avLst/>
          </a:prstGeom>
          <a:solidFill>
            <a:srgbClr val="51576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3200" dirty="0" err="1" smtClean="0">
                <a:solidFill>
                  <a:srgbClr val="FFC905"/>
                </a:solidFill>
              </a:rPr>
              <a:t>Theragnostic</a:t>
            </a:r>
            <a:r>
              <a:rPr lang="es-ES" altLang="es-ES" sz="3200" dirty="0" smtClean="0">
                <a:solidFill>
                  <a:srgbClr val="FFC905"/>
                </a:solidFill>
              </a:rPr>
              <a:t>= </a:t>
            </a:r>
            <a:r>
              <a:rPr lang="es-ES" altLang="es-ES" sz="3200" dirty="0" err="1" smtClean="0">
                <a:solidFill>
                  <a:srgbClr val="FFC905"/>
                </a:solidFill>
              </a:rPr>
              <a:t>Therapy</a:t>
            </a:r>
            <a:r>
              <a:rPr lang="es-ES" altLang="es-ES" sz="3200" dirty="0" smtClean="0">
                <a:solidFill>
                  <a:srgbClr val="FFC905"/>
                </a:solidFill>
              </a:rPr>
              <a:t> + </a:t>
            </a:r>
            <a:r>
              <a:rPr lang="es-ES" altLang="es-ES" sz="3200" dirty="0" err="1" smtClean="0">
                <a:solidFill>
                  <a:srgbClr val="FFC905"/>
                </a:solidFill>
              </a:rPr>
              <a:t>Imaging</a:t>
            </a:r>
            <a:endParaRPr lang="es-ES" altLang="es-ES" sz="3200" dirty="0">
              <a:solidFill>
                <a:srgbClr val="FFC905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09" y="3251550"/>
            <a:ext cx="2924430" cy="241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7893" y="3251550"/>
            <a:ext cx="3263406" cy="2384697"/>
          </a:xfrm>
          <a:prstGeom prst="rect">
            <a:avLst/>
          </a:prstGeom>
          <a:noFill/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7834362" y="6198121"/>
            <a:ext cx="4026562" cy="36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s-ES" dirty="0" err="1"/>
              <a:t>Varentsov</a:t>
            </a:r>
            <a:r>
              <a:rPr lang="en-US" altLang="es-ES" dirty="0"/>
              <a:t> et al., Phys. Med. 2012 </a:t>
            </a:r>
          </a:p>
        </p:txBody>
      </p:sp>
    </p:spTree>
    <p:extLst>
      <p:ext uri="{BB962C8B-B14F-4D97-AF65-F5344CB8AC3E}">
        <p14:creationId xmlns:p14="http://schemas.microsoft.com/office/powerpoint/2010/main" val="358363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solidFill>
                  <a:srgbClr val="FFFFFF"/>
                </a:solidFill>
              </a:rPr>
              <a:t>Potential renewed use of very heavy ions for therapy</a:t>
            </a:r>
            <a:endParaRPr lang="en-US" sz="3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Very heavy ions (Ne or heavier) used in the past, very effective for the treatment of hypoxic/resistant tumors (Castro 1994)</a:t>
            </a:r>
          </a:p>
          <a:p>
            <a:r>
              <a:rPr lang="en-US" dirty="0" smtClean="0"/>
              <a:t>However abandoned due to important side effects in normal tissues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078" y="3129783"/>
            <a:ext cx="7734300" cy="31623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204154" y="6292083"/>
            <a:ext cx="386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C. </a:t>
            </a:r>
            <a:r>
              <a:rPr lang="es-ES" dirty="0" err="1" smtClean="0"/>
              <a:t>Peucelle</a:t>
            </a:r>
            <a:r>
              <a:rPr lang="es-ES" dirty="0"/>
              <a:t> </a:t>
            </a:r>
            <a:r>
              <a:rPr lang="es-ES" dirty="0" smtClean="0"/>
              <a:t>et al, </a:t>
            </a:r>
            <a:r>
              <a:rPr lang="es-ES" dirty="0" err="1" smtClean="0"/>
              <a:t>submitted</a:t>
            </a:r>
            <a:r>
              <a:rPr lang="es-ES" dirty="0" smtClean="0"/>
              <a:t> </a:t>
            </a:r>
            <a:r>
              <a:rPr lang="es-ES" dirty="0" err="1" smtClean="0"/>
              <a:t>Med</a:t>
            </a:r>
            <a:r>
              <a:rPr lang="es-ES" dirty="0" smtClean="0"/>
              <a:t>. </a:t>
            </a:r>
            <a:r>
              <a:rPr lang="es-ES" dirty="0" err="1" smtClean="0"/>
              <a:t>Phys</a:t>
            </a:r>
            <a:r>
              <a:rPr lang="es-ES" dirty="0" smtClean="0"/>
              <a:t>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398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400" b="1" dirty="0" err="1" smtClean="0">
                <a:solidFill>
                  <a:schemeClr val="bg1"/>
                </a:solidFill>
              </a:rPr>
              <a:t>Very</a:t>
            </a:r>
            <a:r>
              <a:rPr lang="es-ES" sz="3400" b="1" dirty="0" smtClean="0">
                <a:solidFill>
                  <a:schemeClr val="bg1"/>
                </a:solidFill>
              </a:rPr>
              <a:t> heavy </a:t>
            </a:r>
            <a:r>
              <a:rPr lang="es-ES" sz="3400" b="1" dirty="0" err="1" smtClean="0">
                <a:solidFill>
                  <a:schemeClr val="bg1"/>
                </a:solidFill>
              </a:rPr>
              <a:t>electrons</a:t>
            </a:r>
            <a:r>
              <a:rPr lang="es-ES" sz="3400" b="1" dirty="0" smtClean="0">
                <a:solidFill>
                  <a:schemeClr val="bg1"/>
                </a:solidFill>
              </a:rPr>
              <a:t> </a:t>
            </a:r>
            <a:r>
              <a:rPr lang="es-ES" sz="3400" b="1" dirty="0" err="1" smtClean="0">
                <a:solidFill>
                  <a:schemeClr val="bg1"/>
                </a:solidFill>
              </a:rPr>
              <a:t>for</a:t>
            </a:r>
            <a:r>
              <a:rPr lang="es-ES" sz="3400" b="1" dirty="0" smtClean="0">
                <a:solidFill>
                  <a:schemeClr val="bg1"/>
                </a:solidFill>
              </a:rPr>
              <a:t> </a:t>
            </a:r>
            <a:r>
              <a:rPr lang="es-ES" sz="3400" b="1" dirty="0" err="1" smtClean="0">
                <a:solidFill>
                  <a:schemeClr val="bg1"/>
                </a:solidFill>
              </a:rPr>
              <a:t>therapy</a:t>
            </a:r>
            <a:endParaRPr lang="es-ES" sz="3400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7292" y="1851502"/>
            <a:ext cx="10515600" cy="4640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E ~300 MeV    At   hospitals E</a:t>
            </a:r>
            <a:r>
              <a:rPr lang="en-US" sz="2400" dirty="0"/>
              <a:t> ~ </a:t>
            </a:r>
            <a:r>
              <a:rPr lang="en-US" sz="2400" dirty="0" smtClean="0"/>
              <a:t>2 – 25 MeV</a:t>
            </a:r>
          </a:p>
          <a:p>
            <a:pPr marL="0" indent="0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sz="2400" dirty="0"/>
              <a:t>P</a:t>
            </a:r>
            <a:r>
              <a:rPr lang="en-US" sz="2400" dirty="0" smtClean="0"/>
              <a:t>otential </a:t>
            </a:r>
            <a:r>
              <a:rPr lang="en-US" sz="2400" dirty="0"/>
              <a:t>clinical advantages that can be investigated: </a:t>
            </a:r>
            <a:endParaRPr lang="en-US" sz="2400" dirty="0" smtClean="0"/>
          </a:p>
          <a:p>
            <a:pPr marL="0" indent="0" algn="just">
              <a:buNone/>
            </a:pPr>
            <a:endParaRPr lang="en-US" sz="2400" dirty="0" smtClean="0"/>
          </a:p>
          <a:p>
            <a:pPr marL="0" indent="0" algn="just">
              <a:buNone/>
            </a:pPr>
            <a:r>
              <a:rPr lang="en-US" sz="2400" dirty="0" smtClean="0"/>
              <a:t>-</a:t>
            </a:r>
            <a:r>
              <a:rPr lang="en-US" sz="2400" dirty="0"/>
              <a:t>Lateral electromagnetic scanning could have certain clinical advantages that are not possible by using photon beams. This can be advantageous for image-guided energy- and intensity modulated radiation </a:t>
            </a:r>
            <a:r>
              <a:rPr lang="en-US" sz="2400" dirty="0" smtClean="0"/>
              <a:t>therapy</a:t>
            </a:r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sz="2400" dirty="0" smtClean="0"/>
              <a:t>- </a:t>
            </a:r>
            <a:r>
              <a:rPr lang="en-US" sz="2400" dirty="0"/>
              <a:t>a possible gain in relative biological effectiveness (RBE) might be observed. 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84561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400" dirty="0" smtClean="0">
                <a:solidFill>
                  <a:schemeClr val="bg1"/>
                </a:solidFill>
              </a:rPr>
              <a:t>High </a:t>
            </a:r>
            <a:r>
              <a:rPr lang="es-ES" sz="3400" dirty="0" err="1" smtClean="0">
                <a:solidFill>
                  <a:schemeClr val="bg1"/>
                </a:solidFill>
              </a:rPr>
              <a:t>energy</a:t>
            </a:r>
            <a:r>
              <a:rPr lang="es-ES" sz="3400" dirty="0" smtClean="0">
                <a:solidFill>
                  <a:schemeClr val="bg1"/>
                </a:solidFill>
              </a:rPr>
              <a:t> </a:t>
            </a:r>
            <a:r>
              <a:rPr lang="es-ES" sz="3400" dirty="0" err="1" smtClean="0">
                <a:solidFill>
                  <a:schemeClr val="bg1"/>
                </a:solidFill>
              </a:rPr>
              <a:t>electron</a:t>
            </a:r>
            <a:r>
              <a:rPr lang="es-ES" sz="3400" dirty="0" smtClean="0">
                <a:solidFill>
                  <a:schemeClr val="bg1"/>
                </a:solidFill>
              </a:rPr>
              <a:t> </a:t>
            </a:r>
            <a:r>
              <a:rPr lang="es-ES" sz="3400" dirty="0" err="1" smtClean="0">
                <a:solidFill>
                  <a:schemeClr val="bg1"/>
                </a:solidFill>
              </a:rPr>
              <a:t>grid</a:t>
            </a:r>
            <a:r>
              <a:rPr lang="es-ES" sz="3400" dirty="0" smtClean="0">
                <a:solidFill>
                  <a:schemeClr val="bg1"/>
                </a:solidFill>
              </a:rPr>
              <a:t> </a:t>
            </a:r>
            <a:r>
              <a:rPr lang="es-ES" sz="3400" dirty="0" err="1" smtClean="0">
                <a:solidFill>
                  <a:schemeClr val="bg1"/>
                </a:solidFill>
              </a:rPr>
              <a:t>therapy</a:t>
            </a:r>
            <a:r>
              <a:rPr lang="es-ES" sz="3400" dirty="0" smtClean="0">
                <a:solidFill>
                  <a:schemeClr val="bg1"/>
                </a:solidFill>
              </a:rPr>
              <a:t>: </a:t>
            </a:r>
            <a:r>
              <a:rPr lang="es-ES" sz="3400" dirty="0" err="1" smtClean="0">
                <a:solidFill>
                  <a:schemeClr val="bg1"/>
                </a:solidFill>
              </a:rPr>
              <a:t>colaboration</a:t>
            </a:r>
            <a:r>
              <a:rPr lang="es-ES" sz="3400" dirty="0" smtClean="0">
                <a:solidFill>
                  <a:schemeClr val="bg1"/>
                </a:solidFill>
              </a:rPr>
              <a:t> </a:t>
            </a:r>
            <a:r>
              <a:rPr lang="es-ES" sz="3400" dirty="0" err="1" smtClean="0">
                <a:solidFill>
                  <a:schemeClr val="bg1"/>
                </a:solidFill>
              </a:rPr>
              <a:t>with</a:t>
            </a:r>
            <a:r>
              <a:rPr lang="es-ES" sz="3400" dirty="0" smtClean="0">
                <a:solidFill>
                  <a:schemeClr val="bg1"/>
                </a:solidFill>
              </a:rPr>
              <a:t> LAL</a:t>
            </a:r>
            <a:endParaRPr lang="es-ES" sz="3400" dirty="0">
              <a:solidFill>
                <a:schemeClr val="bg1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725" y="1702699"/>
            <a:ext cx="3088800" cy="25523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098" y="1761510"/>
            <a:ext cx="3745888" cy="26213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954" y="1761510"/>
            <a:ext cx="4078801" cy="233533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84920" y="4582509"/>
            <a:ext cx="1730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View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grid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4110025" y="4508696"/>
            <a:ext cx="339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i="1" dirty="0" smtClean="0"/>
              <a:t>2D </a:t>
            </a:r>
            <a:r>
              <a:rPr lang="es-ES" i="1" dirty="0" err="1" smtClean="0"/>
              <a:t>dose</a:t>
            </a:r>
            <a:r>
              <a:rPr lang="es-ES" i="1" dirty="0" smtClean="0"/>
              <a:t> </a:t>
            </a:r>
            <a:r>
              <a:rPr lang="es-ES" i="1" dirty="0" err="1" smtClean="0"/>
              <a:t>distributions</a:t>
            </a:r>
            <a:endParaRPr lang="es-ES" i="1" dirty="0" smtClean="0"/>
          </a:p>
        </p:txBody>
      </p:sp>
      <p:sp>
        <p:nvSpPr>
          <p:cNvPr id="10" name="CuadroTexto 9"/>
          <p:cNvSpPr txBox="1"/>
          <p:nvPr/>
        </p:nvSpPr>
        <p:spPr>
          <a:xfrm>
            <a:off x="8315945" y="4444010"/>
            <a:ext cx="3876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err="1" smtClean="0"/>
              <a:t>For</a:t>
            </a:r>
            <a:r>
              <a:rPr lang="es-ES" i="1" dirty="0" smtClean="0"/>
              <a:t> a human head  250-300 </a:t>
            </a:r>
            <a:r>
              <a:rPr lang="es-ES" i="1" dirty="0" err="1" smtClean="0"/>
              <a:t>MeV</a:t>
            </a:r>
            <a:r>
              <a:rPr lang="es-ES" i="1" dirty="0" smtClean="0"/>
              <a:t> are </a:t>
            </a:r>
            <a:r>
              <a:rPr lang="es-ES" i="1" dirty="0" err="1" smtClean="0"/>
              <a:t>required</a:t>
            </a:r>
            <a:endParaRPr lang="es-ES" i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38598" y="5195980"/>
            <a:ext cx="3753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/>
              <a:t>Martinez</a:t>
            </a:r>
            <a:r>
              <a:rPr lang="es-ES" i="1" dirty="0" smtClean="0"/>
              <a:t> &amp; Prezado, </a:t>
            </a:r>
            <a:r>
              <a:rPr lang="es-ES" i="1" dirty="0" err="1" smtClean="0"/>
              <a:t>Med</a:t>
            </a:r>
            <a:r>
              <a:rPr lang="es-ES" i="1" dirty="0" smtClean="0"/>
              <a:t>. </a:t>
            </a:r>
            <a:r>
              <a:rPr lang="es-ES" i="1" dirty="0" err="1" smtClean="0"/>
              <a:t>Phys</a:t>
            </a:r>
            <a:r>
              <a:rPr lang="es-ES" i="1" dirty="0" smtClean="0"/>
              <a:t>. 2015 </a:t>
            </a:r>
            <a:endParaRPr lang="es-ES" i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6107340" y="6150114"/>
            <a:ext cx="60116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b="1" i="1" dirty="0" err="1">
                <a:solidFill>
                  <a:srgbClr val="002060"/>
                </a:solidFill>
              </a:rPr>
              <a:t>Technical</a:t>
            </a:r>
            <a:r>
              <a:rPr lang="es-ES" sz="2200" b="1" i="1" dirty="0">
                <a:solidFill>
                  <a:srgbClr val="002060"/>
                </a:solidFill>
              </a:rPr>
              <a:t> </a:t>
            </a:r>
            <a:r>
              <a:rPr lang="es-ES" sz="2200" b="1" i="1" dirty="0" err="1">
                <a:solidFill>
                  <a:srgbClr val="002060"/>
                </a:solidFill>
              </a:rPr>
              <a:t>implementation</a:t>
            </a:r>
            <a:r>
              <a:rPr lang="es-ES" sz="2200" b="1" i="1" dirty="0">
                <a:solidFill>
                  <a:srgbClr val="002060"/>
                </a:solidFill>
              </a:rPr>
              <a:t>– </a:t>
            </a:r>
            <a:r>
              <a:rPr lang="es-ES" sz="2200" b="1" i="1" dirty="0" err="1">
                <a:solidFill>
                  <a:srgbClr val="002060"/>
                </a:solidFill>
              </a:rPr>
              <a:t>colaboration</a:t>
            </a:r>
            <a:r>
              <a:rPr lang="es-ES" sz="2200" b="1" i="1" dirty="0">
                <a:solidFill>
                  <a:srgbClr val="002060"/>
                </a:solidFill>
              </a:rPr>
              <a:t> </a:t>
            </a:r>
            <a:r>
              <a:rPr lang="es-ES" sz="2200" b="1" i="1" dirty="0" err="1">
                <a:solidFill>
                  <a:srgbClr val="002060"/>
                </a:solidFill>
              </a:rPr>
              <a:t>with</a:t>
            </a:r>
            <a:r>
              <a:rPr lang="es-ES" sz="2200" b="1" i="1" dirty="0">
                <a:solidFill>
                  <a:srgbClr val="002060"/>
                </a:solidFill>
              </a:rPr>
              <a:t> LAL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240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400" dirty="0" smtClean="0">
                <a:solidFill>
                  <a:schemeClr val="bg1"/>
                </a:solidFill>
              </a:rPr>
              <a:t>In </a:t>
            </a:r>
            <a:r>
              <a:rPr lang="es-ES" sz="3400" dirty="0" err="1" smtClean="0">
                <a:solidFill>
                  <a:schemeClr val="bg1"/>
                </a:solidFill>
              </a:rPr>
              <a:t>the</a:t>
            </a:r>
            <a:r>
              <a:rPr lang="es-ES" sz="3400" dirty="0" smtClean="0">
                <a:solidFill>
                  <a:schemeClr val="bg1"/>
                </a:solidFill>
              </a:rPr>
              <a:t> </a:t>
            </a:r>
            <a:r>
              <a:rPr lang="es-ES" sz="3400" dirty="0" err="1" smtClean="0">
                <a:solidFill>
                  <a:schemeClr val="bg1"/>
                </a:solidFill>
              </a:rPr>
              <a:t>last</a:t>
            </a:r>
            <a:r>
              <a:rPr lang="es-ES" sz="3400" dirty="0" smtClean="0">
                <a:solidFill>
                  <a:schemeClr val="bg1"/>
                </a:solidFill>
              </a:rPr>
              <a:t> </a:t>
            </a:r>
            <a:r>
              <a:rPr lang="es-ES" sz="3400" dirty="0" err="1" smtClean="0">
                <a:solidFill>
                  <a:schemeClr val="bg1"/>
                </a:solidFill>
              </a:rPr>
              <a:t>decades</a:t>
            </a:r>
            <a:endParaRPr lang="es-ES" sz="3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6961" r="48583" b="13147"/>
          <a:stretch/>
        </p:blipFill>
        <p:spPr>
          <a:xfrm>
            <a:off x="4254550" y="2805281"/>
            <a:ext cx="3698316" cy="2788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19" y="2732170"/>
            <a:ext cx="3735969" cy="28464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3964" y="2025841"/>
            <a:ext cx="20569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2D radiotherapy</a:t>
            </a:r>
            <a:endParaRPr lang="en-US" sz="2200" dirty="0"/>
          </a:p>
        </p:txBody>
      </p:sp>
      <p:pic>
        <p:nvPicPr>
          <p:cNvPr id="8" name="Shape 96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12" r="-15812"/>
          <a:stretch>
            <a:fillRect/>
          </a:stretch>
        </p:blipFill>
        <p:spPr bwMode="auto">
          <a:xfrm>
            <a:off x="7442900" y="2811988"/>
            <a:ext cx="5021251" cy="279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16105" y="2057295"/>
            <a:ext cx="32913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3</a:t>
            </a:r>
            <a:r>
              <a:rPr lang="en-US" sz="2200" dirty="0" smtClean="0"/>
              <a:t>D conformal radiotherapy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8514697" y="2088751"/>
            <a:ext cx="28562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Intensity modulated RT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3093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400" dirty="0" err="1" smtClean="0">
                <a:solidFill>
                  <a:schemeClr val="bg1"/>
                </a:solidFill>
              </a:rPr>
              <a:t>Reflexion</a:t>
            </a:r>
            <a:r>
              <a:rPr lang="es-ES" sz="3400" dirty="0" smtClean="0">
                <a:solidFill>
                  <a:schemeClr val="bg1"/>
                </a:solidFill>
              </a:rPr>
              <a:t> </a:t>
            </a:r>
            <a:r>
              <a:rPr lang="es-ES" sz="3400" dirty="0" err="1" smtClean="0">
                <a:solidFill>
                  <a:schemeClr val="bg1"/>
                </a:solidFill>
              </a:rPr>
              <a:t>on</a:t>
            </a:r>
            <a:r>
              <a:rPr lang="es-ES" sz="3400" dirty="0" smtClean="0">
                <a:solidFill>
                  <a:schemeClr val="bg1"/>
                </a:solidFill>
              </a:rPr>
              <a:t> posible </a:t>
            </a:r>
            <a:r>
              <a:rPr lang="es-ES" sz="3400" dirty="0" err="1" smtClean="0">
                <a:solidFill>
                  <a:schemeClr val="bg1"/>
                </a:solidFill>
              </a:rPr>
              <a:t>technological</a:t>
            </a:r>
            <a:r>
              <a:rPr lang="es-ES" sz="3400" dirty="0" smtClean="0">
                <a:solidFill>
                  <a:schemeClr val="bg1"/>
                </a:solidFill>
              </a:rPr>
              <a:t> </a:t>
            </a:r>
            <a:r>
              <a:rPr lang="es-ES" sz="3400" dirty="0" err="1" smtClean="0">
                <a:solidFill>
                  <a:schemeClr val="bg1"/>
                </a:solidFill>
              </a:rPr>
              <a:t>needs</a:t>
            </a:r>
            <a:r>
              <a:rPr lang="es-ES" sz="3400" dirty="0" smtClean="0">
                <a:solidFill>
                  <a:schemeClr val="bg1"/>
                </a:solidFill>
              </a:rPr>
              <a:t> to </a:t>
            </a:r>
            <a:r>
              <a:rPr lang="es-ES" sz="3400" dirty="0" err="1" smtClean="0">
                <a:solidFill>
                  <a:schemeClr val="bg1"/>
                </a:solidFill>
              </a:rPr>
              <a:t>optimize</a:t>
            </a:r>
            <a:r>
              <a:rPr lang="es-ES" sz="3400" dirty="0" smtClean="0">
                <a:solidFill>
                  <a:schemeClr val="bg1"/>
                </a:solidFill>
              </a:rPr>
              <a:t> </a:t>
            </a:r>
            <a:r>
              <a:rPr lang="es-ES" sz="3400" dirty="0" err="1" smtClean="0">
                <a:solidFill>
                  <a:schemeClr val="bg1"/>
                </a:solidFill>
              </a:rPr>
              <a:t>the</a:t>
            </a:r>
            <a:r>
              <a:rPr lang="es-ES" sz="3400" dirty="0" smtClean="0">
                <a:solidFill>
                  <a:schemeClr val="bg1"/>
                </a:solidFill>
              </a:rPr>
              <a:t> </a:t>
            </a:r>
            <a:r>
              <a:rPr lang="es-ES" sz="3400" dirty="0" err="1" smtClean="0">
                <a:solidFill>
                  <a:schemeClr val="bg1"/>
                </a:solidFill>
              </a:rPr>
              <a:t>techniques</a:t>
            </a:r>
            <a:endParaRPr lang="es-ES" sz="3400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2889" y="1898799"/>
            <a:ext cx="10515600" cy="4640771"/>
          </a:xfrm>
        </p:spPr>
        <p:txBody>
          <a:bodyPr>
            <a:normAutofit/>
          </a:bodyPr>
          <a:lstStyle/>
          <a:p>
            <a:pPr algn="just"/>
            <a:r>
              <a:rPr lang="es-ES" sz="2400" dirty="0" smtClean="0"/>
              <a:t>X-</a:t>
            </a:r>
            <a:r>
              <a:rPr lang="es-ES" sz="2400" dirty="0" err="1" smtClean="0"/>
              <a:t>rays</a:t>
            </a:r>
            <a:r>
              <a:rPr lang="es-ES" sz="2400" dirty="0" smtClean="0"/>
              <a:t> MBRT </a:t>
            </a:r>
            <a:r>
              <a:rPr lang="es-ES" sz="2400" dirty="0" err="1" smtClean="0"/>
              <a:t>low</a:t>
            </a:r>
            <a:r>
              <a:rPr lang="es-ES" sz="2400" dirty="0" smtClean="0"/>
              <a:t> </a:t>
            </a:r>
            <a:r>
              <a:rPr lang="es-ES" sz="2400" dirty="0" err="1" smtClean="0"/>
              <a:t>cost</a:t>
            </a:r>
            <a:r>
              <a:rPr lang="es-ES" sz="2400" dirty="0" smtClean="0"/>
              <a:t> machine </a:t>
            </a:r>
            <a:r>
              <a:rPr lang="es-ES" sz="2400" dirty="0" err="1" smtClean="0"/>
              <a:t>with</a:t>
            </a:r>
            <a:r>
              <a:rPr lang="es-ES" sz="2400" dirty="0" smtClean="0"/>
              <a:t> </a:t>
            </a:r>
            <a:r>
              <a:rPr lang="es-ES" sz="2400" dirty="0" err="1" smtClean="0"/>
              <a:t>small</a:t>
            </a:r>
            <a:r>
              <a:rPr lang="es-ES" sz="2400" dirty="0" smtClean="0"/>
              <a:t> </a:t>
            </a:r>
            <a:r>
              <a:rPr lang="es-ES" sz="2400" dirty="0" err="1" smtClean="0"/>
              <a:t>divergence</a:t>
            </a:r>
            <a:r>
              <a:rPr lang="es-ES" sz="2400" dirty="0"/>
              <a:t> </a:t>
            </a:r>
            <a:r>
              <a:rPr lang="es-ES" sz="2400" dirty="0" smtClean="0"/>
              <a:t>and </a:t>
            </a:r>
            <a:r>
              <a:rPr lang="es-ES" sz="2400" dirty="0" err="1" smtClean="0"/>
              <a:t>higher</a:t>
            </a:r>
            <a:r>
              <a:rPr lang="es-ES" sz="2400" dirty="0" smtClean="0"/>
              <a:t> flux</a:t>
            </a:r>
          </a:p>
          <a:p>
            <a:pPr algn="just"/>
            <a:endParaRPr lang="es-ES" sz="2400" dirty="0" smtClean="0"/>
          </a:p>
          <a:p>
            <a:pPr algn="just"/>
            <a:r>
              <a:rPr lang="es-ES" sz="2400" dirty="0" err="1" smtClean="0"/>
              <a:t>pMBRT</a:t>
            </a:r>
            <a:r>
              <a:rPr lang="es-ES" sz="2400" dirty="0" smtClean="0"/>
              <a:t> </a:t>
            </a:r>
            <a:r>
              <a:rPr lang="es-ES" sz="2400" dirty="0" err="1" smtClean="0"/>
              <a:t>magnetic</a:t>
            </a:r>
            <a:r>
              <a:rPr lang="es-ES" sz="2400" dirty="0" smtClean="0"/>
              <a:t> </a:t>
            </a:r>
            <a:r>
              <a:rPr lang="es-ES" sz="2400" dirty="0" err="1" smtClean="0"/>
              <a:t>collimation</a:t>
            </a:r>
            <a:r>
              <a:rPr lang="es-ES" sz="2400" dirty="0" smtClean="0"/>
              <a:t> to be </a:t>
            </a:r>
            <a:r>
              <a:rPr lang="es-ES" sz="2400" dirty="0" err="1" smtClean="0"/>
              <a:t>studied</a:t>
            </a:r>
            <a:r>
              <a:rPr lang="es-ES" sz="2400" dirty="0" smtClean="0"/>
              <a:t>. </a:t>
            </a:r>
            <a:r>
              <a:rPr lang="es-ES" sz="2400" dirty="0" err="1" smtClean="0"/>
              <a:t>Higher</a:t>
            </a:r>
            <a:r>
              <a:rPr lang="es-ES" sz="2400" dirty="0" smtClean="0"/>
              <a:t> flux, </a:t>
            </a:r>
            <a:r>
              <a:rPr lang="es-ES" sz="2400" dirty="0" err="1" smtClean="0"/>
              <a:t>smaller</a:t>
            </a:r>
            <a:r>
              <a:rPr lang="es-ES" sz="2400" dirty="0" smtClean="0"/>
              <a:t> </a:t>
            </a:r>
            <a:r>
              <a:rPr lang="es-ES" sz="2400" dirty="0" err="1" smtClean="0"/>
              <a:t>emittance</a:t>
            </a:r>
            <a:r>
              <a:rPr lang="es-ES" sz="2400" dirty="0" smtClean="0"/>
              <a:t> </a:t>
            </a:r>
            <a:r>
              <a:rPr lang="es-ES" sz="2400" dirty="0" err="1" smtClean="0"/>
              <a:t>needed</a:t>
            </a:r>
            <a:r>
              <a:rPr lang="es-ES" sz="2400" dirty="0" smtClean="0"/>
              <a:t>.  </a:t>
            </a:r>
            <a:r>
              <a:rPr lang="es-ES" sz="2400" dirty="0" err="1" smtClean="0"/>
              <a:t>Necessity</a:t>
            </a:r>
            <a:r>
              <a:rPr lang="es-ES" sz="2400" dirty="0" smtClean="0"/>
              <a:t> of new set of </a:t>
            </a:r>
            <a:r>
              <a:rPr lang="es-ES" sz="2400" dirty="0" err="1" smtClean="0"/>
              <a:t>quadrupole</a:t>
            </a:r>
            <a:r>
              <a:rPr lang="es-ES" sz="2400" dirty="0" smtClean="0"/>
              <a:t> </a:t>
            </a:r>
            <a:r>
              <a:rPr lang="es-ES" sz="2400" dirty="0" err="1" smtClean="0"/>
              <a:t>magnets</a:t>
            </a:r>
            <a:r>
              <a:rPr lang="es-ES" sz="2400" dirty="0" smtClean="0"/>
              <a:t>?</a:t>
            </a:r>
          </a:p>
          <a:p>
            <a:pPr algn="just"/>
            <a:endParaRPr lang="es-ES" sz="2400" dirty="0" smtClean="0"/>
          </a:p>
          <a:p>
            <a:pPr algn="just"/>
            <a:r>
              <a:rPr lang="es-ES" sz="2400" dirty="0" err="1" smtClean="0"/>
              <a:t>Very</a:t>
            </a:r>
            <a:r>
              <a:rPr lang="es-ES" sz="2400" dirty="0" smtClean="0"/>
              <a:t> </a:t>
            </a:r>
            <a:r>
              <a:rPr lang="es-ES" sz="2400" dirty="0" err="1" smtClean="0"/>
              <a:t>high</a:t>
            </a:r>
            <a:r>
              <a:rPr lang="es-ES" sz="2400" dirty="0" smtClean="0"/>
              <a:t> </a:t>
            </a:r>
            <a:r>
              <a:rPr lang="es-ES" sz="2400" dirty="0" err="1" smtClean="0"/>
              <a:t>energy</a:t>
            </a:r>
            <a:r>
              <a:rPr lang="es-ES" sz="2400" dirty="0" smtClean="0"/>
              <a:t> </a:t>
            </a:r>
            <a:r>
              <a:rPr lang="es-ES" sz="2400" dirty="0" err="1" smtClean="0"/>
              <a:t>pMBRT</a:t>
            </a:r>
            <a:r>
              <a:rPr lang="es-ES" sz="2400" dirty="0" smtClean="0"/>
              <a:t>: </a:t>
            </a:r>
            <a:r>
              <a:rPr lang="es-ES" sz="2400" dirty="0" err="1" smtClean="0"/>
              <a:t>is</a:t>
            </a:r>
            <a:r>
              <a:rPr lang="es-ES" sz="2400" dirty="0" smtClean="0"/>
              <a:t> </a:t>
            </a:r>
            <a:r>
              <a:rPr lang="es-ES" sz="2400" dirty="0" err="1" smtClean="0"/>
              <a:t>there</a:t>
            </a:r>
            <a:r>
              <a:rPr lang="es-ES" sz="2400" dirty="0" smtClean="0"/>
              <a:t> </a:t>
            </a:r>
            <a:r>
              <a:rPr lang="es-ES" sz="2400" dirty="0" err="1" smtClean="0"/>
              <a:t>any</a:t>
            </a:r>
            <a:r>
              <a:rPr lang="es-ES" sz="2400" dirty="0" smtClean="0"/>
              <a:t> place to </a:t>
            </a:r>
            <a:r>
              <a:rPr lang="es-ES" sz="2400" dirty="0" err="1" smtClean="0"/>
              <a:t>perform</a:t>
            </a:r>
            <a:r>
              <a:rPr lang="es-ES" sz="2400" dirty="0" smtClean="0"/>
              <a:t> </a:t>
            </a:r>
            <a:r>
              <a:rPr lang="es-ES" sz="2400" dirty="0" err="1" smtClean="0"/>
              <a:t>biological</a:t>
            </a:r>
            <a:r>
              <a:rPr lang="es-ES" sz="2400" dirty="0" smtClean="0"/>
              <a:t> </a:t>
            </a:r>
            <a:r>
              <a:rPr lang="es-ES" sz="2400" dirty="0" err="1" smtClean="0"/>
              <a:t>experiments</a:t>
            </a:r>
            <a:r>
              <a:rPr lang="es-ES" sz="2400" dirty="0" smtClean="0"/>
              <a:t>?</a:t>
            </a:r>
          </a:p>
          <a:p>
            <a:pPr algn="just"/>
            <a:endParaRPr lang="es-ES" sz="2400" dirty="0"/>
          </a:p>
          <a:p>
            <a:pPr algn="just"/>
            <a:r>
              <a:rPr lang="es-ES" sz="2400" dirty="0" err="1" smtClean="0"/>
              <a:t>Very</a:t>
            </a:r>
            <a:r>
              <a:rPr lang="es-ES" sz="2400" dirty="0" smtClean="0"/>
              <a:t> </a:t>
            </a:r>
            <a:r>
              <a:rPr lang="es-ES" sz="2400" dirty="0" err="1" smtClean="0"/>
              <a:t>high</a:t>
            </a:r>
            <a:r>
              <a:rPr lang="es-ES" sz="2400" dirty="0" smtClean="0"/>
              <a:t> </a:t>
            </a:r>
            <a:r>
              <a:rPr lang="es-ES" sz="2400" dirty="0" err="1" smtClean="0"/>
              <a:t>energy</a:t>
            </a:r>
            <a:r>
              <a:rPr lang="es-ES" sz="2400" dirty="0" smtClean="0"/>
              <a:t> </a:t>
            </a:r>
            <a:r>
              <a:rPr lang="es-ES" sz="2400" dirty="0" err="1" smtClean="0"/>
              <a:t>electron</a:t>
            </a:r>
            <a:r>
              <a:rPr lang="es-ES" sz="2400" dirty="0"/>
              <a:t> </a:t>
            </a:r>
            <a:r>
              <a:rPr lang="es-ES" sz="2400" dirty="0" err="1" smtClean="0"/>
              <a:t>grid</a:t>
            </a:r>
            <a:r>
              <a:rPr lang="es-ES" sz="2400" dirty="0" smtClean="0"/>
              <a:t> </a:t>
            </a:r>
            <a:r>
              <a:rPr lang="es-ES" sz="2400" dirty="0" err="1" smtClean="0"/>
              <a:t>therapy</a:t>
            </a:r>
            <a:r>
              <a:rPr lang="es-ES" sz="2400" dirty="0" smtClean="0"/>
              <a:t>—</a:t>
            </a:r>
            <a:r>
              <a:rPr lang="es-ES" sz="2400" dirty="0" err="1" smtClean="0"/>
              <a:t>design</a:t>
            </a:r>
            <a:r>
              <a:rPr lang="es-ES" sz="2400" dirty="0" smtClean="0"/>
              <a:t> of </a:t>
            </a:r>
            <a:r>
              <a:rPr lang="es-ES" sz="2400" dirty="0" err="1" smtClean="0"/>
              <a:t>an</a:t>
            </a:r>
            <a:r>
              <a:rPr lang="es-ES" sz="2400" dirty="0" smtClean="0"/>
              <a:t> </a:t>
            </a:r>
            <a:r>
              <a:rPr lang="es-ES" sz="2400" dirty="0" err="1" smtClean="0"/>
              <a:t>adequate</a:t>
            </a:r>
            <a:r>
              <a:rPr lang="es-ES" sz="2400" dirty="0" smtClean="0"/>
              <a:t> machine</a:t>
            </a:r>
          </a:p>
          <a:p>
            <a:pPr algn="just"/>
            <a:endParaRPr lang="es-ES" sz="2400" dirty="0"/>
          </a:p>
          <a:p>
            <a:pPr marL="0" indent="0" algn="just">
              <a:buNone/>
            </a:pPr>
            <a:r>
              <a:rPr lang="es-ES" sz="2400" dirty="0" smtClean="0"/>
              <a:t>In </a:t>
            </a:r>
            <a:r>
              <a:rPr lang="es-ES" sz="2400" dirty="0" err="1" smtClean="0"/>
              <a:t>all</a:t>
            </a:r>
            <a:r>
              <a:rPr lang="es-ES" sz="2400" dirty="0" smtClean="0"/>
              <a:t> cases, </a:t>
            </a:r>
            <a:r>
              <a:rPr lang="es-ES" sz="2400" dirty="0" err="1" smtClean="0"/>
              <a:t>cheaper</a:t>
            </a:r>
            <a:r>
              <a:rPr lang="es-ES" sz="2400" dirty="0" smtClean="0"/>
              <a:t> and more compact </a:t>
            </a:r>
            <a:r>
              <a:rPr lang="es-ES" sz="2400" dirty="0" err="1" smtClean="0"/>
              <a:t>equipment</a:t>
            </a:r>
            <a:r>
              <a:rPr lang="es-ES" sz="2400" dirty="0" smtClean="0"/>
              <a:t>. </a:t>
            </a:r>
          </a:p>
          <a:p>
            <a:pPr algn="just"/>
            <a:endParaRPr lang="es-ES" dirty="0"/>
          </a:p>
          <a:p>
            <a:pPr algn="just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356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err="1" smtClean="0">
                <a:solidFill>
                  <a:schemeClr val="bg1"/>
                </a:solidFill>
              </a:rPr>
              <a:t>Conclusions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7443" y="1780890"/>
            <a:ext cx="7628068" cy="4996427"/>
          </a:xfrm>
        </p:spPr>
        <p:txBody>
          <a:bodyPr>
            <a:normAutofit/>
          </a:bodyPr>
          <a:lstStyle/>
          <a:p>
            <a:r>
              <a:rPr lang="es-ES" sz="2200" dirty="0" err="1" smtClean="0"/>
              <a:t>We</a:t>
            </a:r>
            <a:r>
              <a:rPr lang="es-ES" sz="2200" dirty="0" smtClean="0"/>
              <a:t> are </a:t>
            </a:r>
            <a:r>
              <a:rPr lang="es-ES" sz="2200" dirty="0" err="1" smtClean="0"/>
              <a:t>still</a:t>
            </a:r>
            <a:r>
              <a:rPr lang="es-ES" sz="2200" dirty="0" smtClean="0"/>
              <a:t> </a:t>
            </a:r>
            <a:r>
              <a:rPr lang="es-ES" sz="2200" dirty="0" err="1" smtClean="0"/>
              <a:t>far</a:t>
            </a:r>
            <a:r>
              <a:rPr lang="es-ES" sz="2200" dirty="0" smtClean="0"/>
              <a:t> </a:t>
            </a:r>
            <a:r>
              <a:rPr lang="es-ES" sz="2200" dirty="0" err="1" smtClean="0"/>
              <a:t>away</a:t>
            </a:r>
            <a:r>
              <a:rPr lang="es-ES" sz="2200" dirty="0" smtClean="0"/>
              <a:t> </a:t>
            </a:r>
            <a:r>
              <a:rPr lang="es-ES" sz="2200" dirty="0" err="1" smtClean="0"/>
              <a:t>from</a:t>
            </a:r>
            <a:r>
              <a:rPr lang="es-ES" sz="2200" dirty="0" smtClean="0"/>
              <a:t> </a:t>
            </a:r>
            <a:r>
              <a:rPr lang="es-ES" sz="2200" dirty="0" err="1" smtClean="0"/>
              <a:t>having</a:t>
            </a:r>
            <a:r>
              <a:rPr lang="es-ES" sz="2200" dirty="0" smtClean="0"/>
              <a:t> </a:t>
            </a:r>
            <a:r>
              <a:rPr lang="es-ES" sz="2200" dirty="0" err="1" smtClean="0"/>
              <a:t>found</a:t>
            </a:r>
            <a:r>
              <a:rPr lang="es-ES" sz="2200" dirty="0" smtClean="0"/>
              <a:t> </a:t>
            </a:r>
            <a:r>
              <a:rPr lang="es-ES" sz="2200" dirty="0" err="1" smtClean="0"/>
              <a:t>the</a:t>
            </a:r>
            <a:r>
              <a:rPr lang="es-ES" sz="2200" dirty="0" smtClean="0"/>
              <a:t> </a:t>
            </a:r>
            <a:r>
              <a:rPr lang="es-ES" sz="2200" dirty="0" err="1" smtClean="0"/>
              <a:t>optimum</a:t>
            </a:r>
            <a:r>
              <a:rPr lang="es-ES" sz="2200" dirty="0" smtClean="0"/>
              <a:t> </a:t>
            </a:r>
            <a:r>
              <a:rPr lang="es-ES" sz="2200" dirty="0" err="1" smtClean="0"/>
              <a:t>way</a:t>
            </a:r>
            <a:r>
              <a:rPr lang="es-ES" sz="2200" dirty="0" smtClean="0"/>
              <a:t> to use </a:t>
            </a:r>
            <a:r>
              <a:rPr lang="es-ES" sz="2200" dirty="0" err="1" smtClean="0"/>
              <a:t>ionizing</a:t>
            </a:r>
            <a:r>
              <a:rPr lang="es-ES" sz="2200" dirty="0" smtClean="0"/>
              <a:t> </a:t>
            </a:r>
            <a:r>
              <a:rPr lang="es-ES" sz="2200" dirty="0" err="1" smtClean="0"/>
              <a:t>radiation</a:t>
            </a:r>
            <a:r>
              <a:rPr lang="es-ES" sz="2200" dirty="0" smtClean="0"/>
              <a:t> </a:t>
            </a:r>
            <a:r>
              <a:rPr lang="es-ES" sz="2200" dirty="0" err="1" smtClean="0"/>
              <a:t>for</a:t>
            </a:r>
            <a:r>
              <a:rPr lang="es-ES" sz="2200" dirty="0" smtClean="0"/>
              <a:t> </a:t>
            </a:r>
            <a:r>
              <a:rPr lang="es-ES" sz="2200" dirty="0" err="1" smtClean="0"/>
              <a:t>therapy</a:t>
            </a:r>
            <a:endParaRPr lang="es-ES" sz="2200" dirty="0" smtClean="0"/>
          </a:p>
          <a:p>
            <a:endParaRPr lang="es-ES" sz="2200" dirty="0"/>
          </a:p>
          <a:p>
            <a:r>
              <a:rPr lang="es-ES" sz="2200" dirty="0" err="1" smtClean="0"/>
              <a:t>Some</a:t>
            </a:r>
            <a:r>
              <a:rPr lang="es-ES" sz="2200" dirty="0" smtClean="0"/>
              <a:t> </a:t>
            </a:r>
            <a:r>
              <a:rPr lang="es-ES" sz="2200" dirty="0" err="1"/>
              <a:t>r</a:t>
            </a:r>
            <a:r>
              <a:rPr lang="es-ES" sz="2200" dirty="0" err="1" smtClean="0"/>
              <a:t>elevant</a:t>
            </a:r>
            <a:r>
              <a:rPr lang="es-ES" sz="2200" dirty="0" smtClean="0"/>
              <a:t> </a:t>
            </a:r>
            <a:r>
              <a:rPr lang="es-ES" sz="2200" dirty="0" err="1" smtClean="0"/>
              <a:t>radiobiological</a:t>
            </a:r>
            <a:r>
              <a:rPr lang="es-ES" sz="2200" dirty="0" smtClean="0"/>
              <a:t> </a:t>
            </a:r>
            <a:r>
              <a:rPr lang="es-ES" sz="2200" dirty="0" err="1" smtClean="0"/>
              <a:t>effects</a:t>
            </a:r>
            <a:r>
              <a:rPr lang="es-ES" sz="2200" dirty="0" smtClean="0"/>
              <a:t>/</a:t>
            </a:r>
            <a:r>
              <a:rPr lang="es-ES" sz="2200" dirty="0" err="1" smtClean="0"/>
              <a:t>mechanisms</a:t>
            </a:r>
            <a:r>
              <a:rPr lang="es-ES" sz="2200" dirty="0" smtClean="0"/>
              <a:t> </a:t>
            </a:r>
            <a:r>
              <a:rPr lang="es-ES" sz="2200" dirty="0" err="1" smtClean="0"/>
              <a:t>only</a:t>
            </a:r>
            <a:r>
              <a:rPr lang="es-ES" sz="2200" dirty="0" smtClean="0"/>
              <a:t> </a:t>
            </a:r>
            <a:r>
              <a:rPr lang="es-ES" sz="2200" dirty="0" err="1" smtClean="0"/>
              <a:t>recently</a:t>
            </a:r>
            <a:r>
              <a:rPr lang="es-ES" sz="2200" dirty="0" smtClean="0"/>
              <a:t> </a:t>
            </a:r>
            <a:r>
              <a:rPr lang="es-ES" sz="2200" dirty="0" err="1" smtClean="0"/>
              <a:t>explored</a:t>
            </a:r>
            <a:endParaRPr lang="es-ES" sz="2200" dirty="0" smtClean="0"/>
          </a:p>
          <a:p>
            <a:endParaRPr lang="es-ES" sz="2200" dirty="0"/>
          </a:p>
          <a:p>
            <a:r>
              <a:rPr lang="es-ES" sz="2200" dirty="0" err="1" smtClean="0"/>
              <a:t>Physics</a:t>
            </a:r>
            <a:r>
              <a:rPr lang="es-ES" sz="2200" dirty="0" smtClean="0"/>
              <a:t> </a:t>
            </a:r>
            <a:r>
              <a:rPr lang="es-ES" sz="2200" dirty="0" err="1" smtClean="0"/>
              <a:t>paramaters</a:t>
            </a:r>
            <a:r>
              <a:rPr lang="es-ES" sz="2200" dirty="0" smtClean="0"/>
              <a:t> of </a:t>
            </a:r>
            <a:r>
              <a:rPr lang="es-ES" sz="2200" dirty="0" err="1" smtClean="0"/>
              <a:t>the</a:t>
            </a:r>
            <a:r>
              <a:rPr lang="es-ES" sz="2200" dirty="0" smtClean="0"/>
              <a:t> </a:t>
            </a:r>
            <a:r>
              <a:rPr lang="es-ES" sz="2200" dirty="0" err="1" smtClean="0"/>
              <a:t>irradiation</a:t>
            </a:r>
            <a:r>
              <a:rPr lang="es-ES" sz="2200" dirty="0" smtClean="0"/>
              <a:t> can be </a:t>
            </a:r>
            <a:r>
              <a:rPr lang="es-ES" sz="2200" dirty="0" err="1" smtClean="0"/>
              <a:t>used</a:t>
            </a:r>
            <a:r>
              <a:rPr lang="es-ES" sz="2200" dirty="0" smtClean="0"/>
              <a:t> to </a:t>
            </a:r>
            <a:r>
              <a:rPr lang="es-ES" sz="2200" dirty="0" err="1" smtClean="0"/>
              <a:t>model</a:t>
            </a:r>
            <a:r>
              <a:rPr lang="es-ES" sz="2200" dirty="0" smtClean="0"/>
              <a:t> </a:t>
            </a:r>
            <a:r>
              <a:rPr lang="es-ES" sz="2200" dirty="0" err="1" smtClean="0"/>
              <a:t>the</a:t>
            </a:r>
            <a:r>
              <a:rPr lang="es-ES" sz="2200" dirty="0" smtClean="0"/>
              <a:t> </a:t>
            </a:r>
            <a:r>
              <a:rPr lang="es-ES" sz="2200" dirty="0" err="1" smtClean="0"/>
              <a:t>biological</a:t>
            </a:r>
            <a:r>
              <a:rPr lang="es-ES" sz="2200" dirty="0" smtClean="0"/>
              <a:t> response – to </a:t>
            </a:r>
            <a:r>
              <a:rPr lang="es-ES" sz="2200" dirty="0" err="1" smtClean="0"/>
              <a:t>improve</a:t>
            </a:r>
            <a:r>
              <a:rPr lang="es-ES" sz="2200" dirty="0" smtClean="0"/>
              <a:t> </a:t>
            </a:r>
            <a:r>
              <a:rPr lang="es-ES" sz="2200" dirty="0" err="1" smtClean="0"/>
              <a:t>treatment</a:t>
            </a:r>
            <a:r>
              <a:rPr lang="es-ES" sz="2200" dirty="0" smtClean="0"/>
              <a:t> </a:t>
            </a:r>
            <a:r>
              <a:rPr lang="es-ES" sz="2200" dirty="0" err="1" smtClean="0"/>
              <a:t>outcome</a:t>
            </a:r>
            <a:endParaRPr lang="es-ES" sz="2200" dirty="0" smtClean="0"/>
          </a:p>
          <a:p>
            <a:endParaRPr lang="es-ES" sz="2200" dirty="0"/>
          </a:p>
          <a:p>
            <a:r>
              <a:rPr lang="es-ES" sz="2200" dirty="0" err="1" smtClean="0"/>
              <a:t>Advancements</a:t>
            </a:r>
            <a:r>
              <a:rPr lang="es-ES" sz="2200" dirty="0" smtClean="0"/>
              <a:t> in </a:t>
            </a:r>
            <a:r>
              <a:rPr lang="es-ES" sz="2200" dirty="0" err="1" smtClean="0"/>
              <a:t>radiotherapy</a:t>
            </a:r>
            <a:r>
              <a:rPr lang="es-ES" sz="2200" dirty="0" smtClean="0"/>
              <a:t> </a:t>
            </a:r>
            <a:r>
              <a:rPr lang="es-ES" sz="2200" dirty="0" err="1" smtClean="0"/>
              <a:t>require</a:t>
            </a:r>
            <a:r>
              <a:rPr lang="es-ES" sz="2200" dirty="0" smtClean="0"/>
              <a:t> a </a:t>
            </a:r>
            <a:r>
              <a:rPr lang="es-ES" sz="2200" dirty="0" err="1" smtClean="0"/>
              <a:t>interdisciplinary</a:t>
            </a:r>
            <a:r>
              <a:rPr lang="es-ES" sz="2200" dirty="0" smtClean="0"/>
              <a:t> </a:t>
            </a:r>
            <a:r>
              <a:rPr lang="es-ES" sz="2200" dirty="0" err="1" smtClean="0"/>
              <a:t>approach</a:t>
            </a:r>
            <a:endParaRPr lang="es-ES" sz="2200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l="-91846" r="-91846"/>
          <a:stretch>
            <a:fillRect/>
          </a:stretch>
        </p:blipFill>
        <p:spPr>
          <a:xfrm>
            <a:off x="6608876" y="1533465"/>
            <a:ext cx="8250753" cy="364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3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8282153" y="5009134"/>
            <a:ext cx="34604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dirty="0" err="1" smtClean="0"/>
              <a:t>Thank</a:t>
            </a:r>
            <a:r>
              <a:rPr lang="es-ES" sz="2200" dirty="0" smtClean="0"/>
              <a:t> </a:t>
            </a:r>
            <a:r>
              <a:rPr lang="es-ES" sz="2200" dirty="0" err="1" smtClean="0"/>
              <a:t>you</a:t>
            </a:r>
            <a:r>
              <a:rPr lang="es-ES" sz="2200" dirty="0" smtClean="0"/>
              <a:t> </a:t>
            </a:r>
            <a:r>
              <a:rPr lang="es-ES" sz="2200" dirty="0" err="1" smtClean="0"/>
              <a:t>for</a:t>
            </a:r>
            <a:r>
              <a:rPr lang="es-ES" sz="2200" dirty="0" smtClean="0"/>
              <a:t> </a:t>
            </a:r>
            <a:r>
              <a:rPr lang="es-ES" sz="2200" dirty="0" err="1" smtClean="0"/>
              <a:t>your</a:t>
            </a:r>
            <a:r>
              <a:rPr lang="es-ES" sz="2200" dirty="0" smtClean="0"/>
              <a:t> </a:t>
            </a:r>
            <a:r>
              <a:rPr lang="es-ES" sz="2200" dirty="0" err="1" smtClean="0"/>
              <a:t>attention</a:t>
            </a:r>
            <a:endParaRPr lang="es-ES" sz="2200" dirty="0" smtClean="0"/>
          </a:p>
          <a:p>
            <a:endParaRPr lang="es-ES" sz="2200" dirty="0"/>
          </a:p>
          <a:p>
            <a:r>
              <a:rPr lang="es-ES" sz="2200" dirty="0" smtClean="0"/>
              <a:t>prezado@imnc.in2p3.fr</a:t>
            </a:r>
            <a:endParaRPr lang="es-ES" sz="2200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33465"/>
            <a:ext cx="2952750" cy="24098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5" y="3943290"/>
            <a:ext cx="2939795" cy="213168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0" y="1533465"/>
            <a:ext cx="4200525" cy="24098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705" y="3943290"/>
            <a:ext cx="4187570" cy="213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0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External 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radiotherapy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615" y="1624266"/>
            <a:ext cx="7414977" cy="583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50"/>
              </a:spcBef>
              <a:buClrTx/>
              <a:buFontTx/>
              <a:buNone/>
            </a:pPr>
            <a:r>
              <a:rPr lang="en-US" sz="2200" dirty="0" smtClean="0"/>
              <a:t>Medical lineal accelerators (RF)</a:t>
            </a:r>
          </a:p>
          <a:p>
            <a:pPr>
              <a:spcBef>
                <a:spcPts val="550"/>
              </a:spcBef>
              <a:buClrTx/>
              <a:buFontTx/>
              <a:buNone/>
            </a:pPr>
            <a:endParaRPr lang="en-US" sz="2200" dirty="0"/>
          </a:p>
          <a:p>
            <a:pPr marL="342900" indent="-342900">
              <a:spcBef>
                <a:spcPts val="550"/>
              </a:spcBef>
              <a:buClrTx/>
              <a:buFont typeface="Arial"/>
              <a:buChar char="•"/>
            </a:pPr>
            <a:r>
              <a:rPr lang="en-US" sz="2200" dirty="0" smtClean="0"/>
              <a:t>Mainly 6 and 18 MV photons. Other particles e, p, </a:t>
            </a:r>
            <a:r>
              <a:rPr lang="en-US" sz="2200" baseline="30000" dirty="0" smtClean="0"/>
              <a:t>12</a:t>
            </a:r>
            <a:r>
              <a:rPr lang="en-US" sz="2200" dirty="0" smtClean="0"/>
              <a:t>C</a:t>
            </a:r>
          </a:p>
          <a:p>
            <a:pPr>
              <a:spcBef>
                <a:spcPts val="550"/>
              </a:spcBef>
              <a:buClrTx/>
            </a:pPr>
            <a:endParaRPr lang="en-US" sz="2200" dirty="0" smtClean="0"/>
          </a:p>
          <a:p>
            <a:pPr marL="342900" indent="-342900">
              <a:spcBef>
                <a:spcPts val="550"/>
              </a:spcBef>
              <a:buClrTx/>
              <a:buFont typeface="Arial"/>
              <a:buChar char="•"/>
            </a:pPr>
            <a:r>
              <a:rPr lang="en-US" sz="2200" dirty="0" smtClean="0"/>
              <a:t>“Large field sizes”:  several squared cm</a:t>
            </a:r>
          </a:p>
          <a:p>
            <a:pPr marL="342900" indent="-342900">
              <a:spcBef>
                <a:spcPts val="550"/>
              </a:spcBef>
              <a:buClrTx/>
              <a:buFont typeface="Arial"/>
              <a:buChar char="•"/>
            </a:pPr>
            <a:endParaRPr lang="en-US" sz="2200" dirty="0" smtClean="0"/>
          </a:p>
          <a:p>
            <a:pPr marL="342900" indent="-342900">
              <a:spcBef>
                <a:spcPts val="550"/>
              </a:spcBef>
              <a:buClrTx/>
              <a:buFont typeface="Arial"/>
              <a:buChar char="•"/>
            </a:pPr>
            <a:r>
              <a:rPr lang="en-US" sz="2200" dirty="0" smtClean="0"/>
              <a:t>Homogenous dose distributions</a:t>
            </a:r>
          </a:p>
          <a:p>
            <a:pPr>
              <a:spcBef>
                <a:spcPts val="550"/>
              </a:spcBef>
              <a:buClrTx/>
            </a:pPr>
            <a:endParaRPr lang="en-US" sz="2200" dirty="0" smtClean="0"/>
          </a:p>
          <a:p>
            <a:pPr marL="342900" indent="-342900">
              <a:spcBef>
                <a:spcPts val="550"/>
              </a:spcBef>
              <a:buClrTx/>
              <a:buFont typeface="Arial"/>
              <a:buChar char="•"/>
            </a:pPr>
            <a:r>
              <a:rPr lang="en-US" sz="2200" dirty="0" smtClean="0"/>
              <a:t>Dose rates around 2 </a:t>
            </a:r>
            <a:r>
              <a:rPr lang="en-US" sz="2200" dirty="0" err="1" smtClean="0"/>
              <a:t>Gy</a:t>
            </a:r>
            <a:r>
              <a:rPr lang="en-US" sz="2200" dirty="0" smtClean="0"/>
              <a:t>/min</a:t>
            </a:r>
          </a:p>
          <a:p>
            <a:pPr marL="342900" indent="-342900">
              <a:spcBef>
                <a:spcPts val="550"/>
              </a:spcBef>
              <a:buClrTx/>
              <a:buFont typeface="Arial"/>
              <a:buChar char="•"/>
            </a:pPr>
            <a:endParaRPr lang="en-US" sz="2200" dirty="0" smtClean="0"/>
          </a:p>
          <a:p>
            <a:pPr marL="342900" indent="-342900">
              <a:spcBef>
                <a:spcPts val="550"/>
              </a:spcBef>
              <a:buClrTx/>
              <a:buFont typeface="Arial"/>
              <a:buChar char="•"/>
            </a:pPr>
            <a:r>
              <a:rPr lang="en-US" sz="2200" dirty="0" smtClean="0"/>
              <a:t>Temporal fractionation of the dose</a:t>
            </a:r>
          </a:p>
          <a:p>
            <a:pPr>
              <a:spcBef>
                <a:spcPts val="550"/>
              </a:spcBef>
              <a:buClrTx/>
            </a:pPr>
            <a:endParaRPr lang="en-US" sz="2200" dirty="0"/>
          </a:p>
          <a:p>
            <a:pPr>
              <a:spcBef>
                <a:spcPts val="550"/>
              </a:spcBef>
              <a:buClrTx/>
              <a:buFontTx/>
              <a:buNone/>
            </a:pPr>
            <a:endParaRPr lang="en-US" sz="2200" dirty="0" smtClean="0"/>
          </a:p>
          <a:p>
            <a:pPr>
              <a:spcBef>
                <a:spcPts val="550"/>
              </a:spcBef>
              <a:buClrTx/>
              <a:buFontTx/>
              <a:buNone/>
            </a:pPr>
            <a:endParaRPr lang="en-US" sz="2200" dirty="0">
              <a:cs typeface="Times New Roman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1514737"/>
            <a:ext cx="48418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62083" y="4978576"/>
            <a:ext cx="5229917" cy="2344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50"/>
              </a:spcBef>
              <a:buClrTx/>
              <a:buFontTx/>
              <a:buNone/>
            </a:pPr>
            <a:r>
              <a:rPr lang="en-US" sz="2200" dirty="0">
                <a:solidFill>
                  <a:srgbClr val="000090"/>
                </a:solidFill>
              </a:rPr>
              <a:t>Most common scheme </a:t>
            </a:r>
            <a:endParaRPr lang="en-US" sz="2200" dirty="0" smtClean="0">
              <a:solidFill>
                <a:srgbClr val="000090"/>
              </a:solidFill>
            </a:endParaRPr>
          </a:p>
          <a:p>
            <a:pPr>
              <a:spcBef>
                <a:spcPts val="550"/>
              </a:spcBef>
              <a:buClrTx/>
              <a:buFontTx/>
              <a:buNone/>
            </a:pPr>
            <a:endParaRPr lang="en-US" sz="2200" dirty="0">
              <a:solidFill>
                <a:srgbClr val="000090"/>
              </a:solidFill>
            </a:endParaRPr>
          </a:p>
          <a:p>
            <a:pPr>
              <a:spcBef>
                <a:spcPts val="550"/>
              </a:spcBef>
              <a:buClrTx/>
              <a:buFontTx/>
              <a:buNone/>
            </a:pPr>
            <a:r>
              <a:rPr lang="en-US" sz="2200" dirty="0">
                <a:solidFill>
                  <a:srgbClr val="000090"/>
                </a:solidFill>
              </a:rPr>
              <a:t>2 </a:t>
            </a:r>
            <a:r>
              <a:rPr lang="en-US" sz="2200" dirty="0" err="1">
                <a:solidFill>
                  <a:srgbClr val="000090"/>
                </a:solidFill>
              </a:rPr>
              <a:t>Gy</a:t>
            </a:r>
            <a:r>
              <a:rPr lang="en-US" sz="2200" dirty="0">
                <a:solidFill>
                  <a:srgbClr val="000090"/>
                </a:solidFill>
              </a:rPr>
              <a:t>/session, 5 session per week, 5-6 weeks</a:t>
            </a:r>
          </a:p>
          <a:p>
            <a:pPr>
              <a:spcBef>
                <a:spcPts val="550"/>
              </a:spcBef>
              <a:buClrTx/>
              <a:buFontTx/>
              <a:buNone/>
            </a:pPr>
            <a:endParaRPr lang="en-US" sz="2200" dirty="0">
              <a:solidFill>
                <a:srgbClr val="000090"/>
              </a:solidFill>
            </a:endParaRPr>
          </a:p>
          <a:p>
            <a:pPr>
              <a:spcBef>
                <a:spcPts val="550"/>
              </a:spcBef>
              <a:buClrTx/>
              <a:buFontTx/>
              <a:buNone/>
            </a:pPr>
            <a:endParaRPr lang="en-US" sz="2200" dirty="0">
              <a:solidFill>
                <a:srgbClr val="000090"/>
              </a:solidFill>
              <a:cs typeface="Times New Roman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86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  </a:t>
            </a:r>
            <a:r>
              <a:rPr lang="en-US" sz="3600" dirty="0" smtClean="0">
                <a:solidFill>
                  <a:srgbClr val="FFFFFF"/>
                </a:solidFill>
              </a:rPr>
              <a:t>The basis of Radiotherapy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290" r="-39290"/>
          <a:stretch>
            <a:fillRect/>
          </a:stretch>
        </p:blipFill>
        <p:spPr bwMode="auto">
          <a:xfrm>
            <a:off x="773657" y="1640421"/>
            <a:ext cx="10108750" cy="446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74360" y="6047305"/>
            <a:ext cx="60275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RT limited by the tolerance doses of normal tissues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8449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rgbClr val="FFFFFF"/>
                </a:solidFill>
              </a:rPr>
              <a:t>The basis of Radiotherapy</a:t>
            </a:r>
            <a:endParaRPr lang="en-US" dirty="0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2984500" y="2746375"/>
            <a:ext cx="33338" cy="2801938"/>
          </a:xfrm>
          <a:prstGeom prst="line">
            <a:avLst/>
          </a:prstGeom>
          <a:noFill/>
          <a:ln w="3816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3055938" y="5532438"/>
            <a:ext cx="4308475" cy="17462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3397250" y="2713038"/>
            <a:ext cx="2732088" cy="2463800"/>
          </a:xfrm>
          <a:custGeom>
            <a:avLst/>
            <a:gdLst>
              <a:gd name="T0" fmla="*/ 0 w 1721"/>
              <a:gd name="T1" fmla="*/ 2147483647 h 1873"/>
              <a:gd name="T2" fmla="*/ 2147483647 w 1721"/>
              <a:gd name="T3" fmla="*/ 2147483647 h 1873"/>
              <a:gd name="T4" fmla="*/ 2147483647 w 1721"/>
              <a:gd name="T5" fmla="*/ 2147483647 h 1873"/>
              <a:gd name="T6" fmla="*/ 2147483647 w 1721"/>
              <a:gd name="T7" fmla="*/ 0 h 1873"/>
              <a:gd name="T8" fmla="*/ 0 60000 65536"/>
              <a:gd name="T9" fmla="*/ 0 60000 65536"/>
              <a:gd name="T10" fmla="*/ 0 60000 65536"/>
              <a:gd name="T11" fmla="*/ 0 60000 65536"/>
              <a:gd name="T12" fmla="*/ 0 w 1721"/>
              <a:gd name="T13" fmla="*/ 0 h 1873"/>
              <a:gd name="T14" fmla="*/ 1721 w 1721"/>
              <a:gd name="T15" fmla="*/ 1873 h 18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21" h="1873">
                <a:moveTo>
                  <a:pt x="0" y="1818"/>
                </a:moveTo>
                <a:cubicBezTo>
                  <a:pt x="124" y="1845"/>
                  <a:pt x="248" y="1873"/>
                  <a:pt x="410" y="1617"/>
                </a:cubicBezTo>
                <a:cubicBezTo>
                  <a:pt x="572" y="1361"/>
                  <a:pt x="754" y="553"/>
                  <a:pt x="972" y="284"/>
                </a:cubicBezTo>
                <a:cubicBezTo>
                  <a:pt x="1190" y="15"/>
                  <a:pt x="1590" y="46"/>
                  <a:pt x="1721" y="0"/>
                </a:cubicBezTo>
              </a:path>
            </a:pathLst>
          </a:custGeom>
          <a:noFill/>
          <a:ln w="381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3527425" y="2679700"/>
            <a:ext cx="2676525" cy="2554288"/>
          </a:xfrm>
          <a:custGeom>
            <a:avLst/>
            <a:gdLst>
              <a:gd name="T0" fmla="*/ 0 w 1721"/>
              <a:gd name="T1" fmla="*/ 2147483647 h 1873"/>
              <a:gd name="T2" fmla="*/ 2147483647 w 1721"/>
              <a:gd name="T3" fmla="*/ 2147483647 h 1873"/>
              <a:gd name="T4" fmla="*/ 2147483647 w 1721"/>
              <a:gd name="T5" fmla="*/ 2147483647 h 1873"/>
              <a:gd name="T6" fmla="*/ 2147483647 w 1721"/>
              <a:gd name="T7" fmla="*/ 0 h 1873"/>
              <a:gd name="T8" fmla="*/ 0 60000 65536"/>
              <a:gd name="T9" fmla="*/ 0 60000 65536"/>
              <a:gd name="T10" fmla="*/ 0 60000 65536"/>
              <a:gd name="T11" fmla="*/ 0 60000 65536"/>
              <a:gd name="T12" fmla="*/ 0 w 1721"/>
              <a:gd name="T13" fmla="*/ 0 h 1873"/>
              <a:gd name="T14" fmla="*/ 1721 w 1721"/>
              <a:gd name="T15" fmla="*/ 1873 h 18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21" h="1873">
                <a:moveTo>
                  <a:pt x="0" y="1818"/>
                </a:moveTo>
                <a:cubicBezTo>
                  <a:pt x="124" y="1845"/>
                  <a:pt x="248" y="1873"/>
                  <a:pt x="410" y="1617"/>
                </a:cubicBezTo>
                <a:cubicBezTo>
                  <a:pt x="572" y="1361"/>
                  <a:pt x="754" y="553"/>
                  <a:pt x="972" y="284"/>
                </a:cubicBezTo>
                <a:cubicBezTo>
                  <a:pt x="1190" y="15"/>
                  <a:pt x="1590" y="46"/>
                  <a:pt x="1721" y="0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3425825" y="2625725"/>
            <a:ext cx="2676525" cy="2554288"/>
          </a:xfrm>
          <a:custGeom>
            <a:avLst/>
            <a:gdLst>
              <a:gd name="T0" fmla="*/ 0 w 1721"/>
              <a:gd name="T1" fmla="*/ 2147483647 h 1873"/>
              <a:gd name="T2" fmla="*/ 2147483647 w 1721"/>
              <a:gd name="T3" fmla="*/ 2147483647 h 1873"/>
              <a:gd name="T4" fmla="*/ 2147483647 w 1721"/>
              <a:gd name="T5" fmla="*/ 2147483647 h 1873"/>
              <a:gd name="T6" fmla="*/ 2147483647 w 1721"/>
              <a:gd name="T7" fmla="*/ 0 h 1873"/>
              <a:gd name="T8" fmla="*/ 0 60000 65536"/>
              <a:gd name="T9" fmla="*/ 0 60000 65536"/>
              <a:gd name="T10" fmla="*/ 0 60000 65536"/>
              <a:gd name="T11" fmla="*/ 0 60000 65536"/>
              <a:gd name="T12" fmla="*/ 0 w 1721"/>
              <a:gd name="T13" fmla="*/ 0 h 1873"/>
              <a:gd name="T14" fmla="*/ 1721 w 1721"/>
              <a:gd name="T15" fmla="*/ 1873 h 18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21" h="1873">
                <a:moveTo>
                  <a:pt x="0" y="1818"/>
                </a:moveTo>
                <a:cubicBezTo>
                  <a:pt x="124" y="1845"/>
                  <a:pt x="248" y="1873"/>
                  <a:pt x="410" y="1617"/>
                </a:cubicBezTo>
                <a:cubicBezTo>
                  <a:pt x="572" y="1361"/>
                  <a:pt x="754" y="553"/>
                  <a:pt x="972" y="284"/>
                </a:cubicBezTo>
                <a:cubicBezTo>
                  <a:pt x="1190" y="15"/>
                  <a:pt x="1590" y="46"/>
                  <a:pt x="1721" y="0"/>
                </a:cubicBezTo>
              </a:path>
            </a:pathLst>
          </a:custGeom>
          <a:noFill/>
          <a:ln w="3816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746375" y="2238375"/>
            <a:ext cx="15875" cy="298450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14625" y="5238750"/>
            <a:ext cx="4254500" cy="15875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1095375" y="3571875"/>
            <a:ext cx="16594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Probability</a:t>
            </a:r>
            <a:endParaRPr lang="en-US" sz="2600" dirty="0"/>
          </a:p>
        </p:txBody>
      </p:sp>
      <p:sp>
        <p:nvSpPr>
          <p:cNvPr id="18" name="TextBox 17"/>
          <p:cNvSpPr txBox="1"/>
          <p:nvPr/>
        </p:nvSpPr>
        <p:spPr>
          <a:xfrm>
            <a:off x="6048375" y="5445125"/>
            <a:ext cx="809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Dose</a:t>
            </a:r>
            <a:endParaRPr lang="en-US" sz="2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7364413" y="2625725"/>
            <a:ext cx="441556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dirty="0" err="1" smtClean="0"/>
              <a:t>Some</a:t>
            </a:r>
            <a:r>
              <a:rPr lang="es-ES" sz="2200" dirty="0" smtClean="0"/>
              <a:t> </a:t>
            </a:r>
            <a:r>
              <a:rPr lang="es-ES" sz="2200" dirty="0" err="1" smtClean="0"/>
              <a:t>radioresistant</a:t>
            </a:r>
            <a:r>
              <a:rPr lang="es-ES" sz="2200" dirty="0" smtClean="0"/>
              <a:t> </a:t>
            </a:r>
            <a:r>
              <a:rPr lang="es-ES" sz="2200" dirty="0" err="1" smtClean="0"/>
              <a:t>tumors</a:t>
            </a:r>
            <a:endParaRPr lang="es-ES" sz="2200" dirty="0" smtClean="0"/>
          </a:p>
          <a:p>
            <a:endParaRPr lang="es-ES" sz="2200" dirty="0"/>
          </a:p>
          <a:p>
            <a:r>
              <a:rPr lang="es-ES" sz="2200" dirty="0" err="1" smtClean="0"/>
              <a:t>Some</a:t>
            </a:r>
            <a:r>
              <a:rPr lang="es-ES" sz="2200" dirty="0" smtClean="0"/>
              <a:t> </a:t>
            </a:r>
            <a:r>
              <a:rPr lang="es-ES" sz="2200" dirty="0" err="1" smtClean="0"/>
              <a:t>pediatric</a:t>
            </a:r>
            <a:r>
              <a:rPr lang="es-ES" sz="2200" dirty="0" smtClean="0"/>
              <a:t> </a:t>
            </a:r>
            <a:r>
              <a:rPr lang="es-ES" sz="2200" dirty="0" err="1" smtClean="0"/>
              <a:t>cancers</a:t>
            </a:r>
            <a:endParaRPr lang="es-ES" sz="2200" dirty="0" smtClean="0"/>
          </a:p>
          <a:p>
            <a:endParaRPr lang="es-ES" sz="2200" dirty="0"/>
          </a:p>
          <a:p>
            <a:r>
              <a:rPr lang="es-ES" sz="2200" dirty="0" err="1" smtClean="0"/>
              <a:t>Tumors</a:t>
            </a:r>
            <a:r>
              <a:rPr lang="es-ES" sz="2200" dirty="0" smtClean="0"/>
              <a:t> </a:t>
            </a:r>
            <a:r>
              <a:rPr lang="es-ES" sz="2200" dirty="0" err="1" smtClean="0"/>
              <a:t>close</a:t>
            </a:r>
            <a:r>
              <a:rPr lang="es-ES" sz="2200" dirty="0" smtClean="0"/>
              <a:t> to a </a:t>
            </a:r>
            <a:r>
              <a:rPr lang="es-ES" sz="2200" dirty="0" err="1" smtClean="0"/>
              <a:t>sensitive</a:t>
            </a:r>
            <a:r>
              <a:rPr lang="es-ES" sz="2200" dirty="0" smtClean="0"/>
              <a:t> </a:t>
            </a:r>
            <a:r>
              <a:rPr lang="es-ES" sz="2200" dirty="0" err="1" smtClean="0"/>
              <a:t>structure</a:t>
            </a:r>
            <a:r>
              <a:rPr lang="es-ES" sz="2200" dirty="0" smtClean="0"/>
              <a:t> </a:t>
            </a:r>
            <a:endParaRPr lang="es-ES" sz="2200" dirty="0"/>
          </a:p>
        </p:txBody>
      </p:sp>
      <p:sp>
        <p:nvSpPr>
          <p:cNvPr id="4" name="CuadroTexto 3"/>
          <p:cNvSpPr txBox="1"/>
          <p:nvPr/>
        </p:nvSpPr>
        <p:spPr>
          <a:xfrm>
            <a:off x="4899079" y="3237052"/>
            <a:ext cx="16610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Normal </a:t>
            </a:r>
            <a:r>
              <a:rPr lang="es-ES" sz="2000" b="1" dirty="0" err="1" smtClean="0">
                <a:solidFill>
                  <a:srgbClr val="FF0000"/>
                </a:solidFill>
              </a:rPr>
              <a:t>tissue</a:t>
            </a:r>
            <a:endParaRPr lang="es-ES" sz="2000" b="1" dirty="0" smtClean="0">
              <a:solidFill>
                <a:srgbClr val="FF0000"/>
              </a:solidFill>
            </a:endParaRPr>
          </a:p>
          <a:p>
            <a:r>
              <a:rPr lang="es-ES" sz="2000" b="1" dirty="0" err="1">
                <a:solidFill>
                  <a:srgbClr val="FF0000"/>
                </a:solidFill>
              </a:rPr>
              <a:t>c</a:t>
            </a:r>
            <a:r>
              <a:rPr lang="es-ES" sz="2000" b="1" dirty="0" err="1" smtClean="0">
                <a:solidFill>
                  <a:srgbClr val="FF0000"/>
                </a:solidFill>
              </a:rPr>
              <a:t>omplication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s-ES" sz="2000" b="1" dirty="0" err="1" smtClean="0">
                <a:solidFill>
                  <a:srgbClr val="FF0000"/>
                </a:solidFill>
              </a:rPr>
              <a:t>probability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436112" y="2459481"/>
            <a:ext cx="1687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Tumor control</a:t>
            </a:r>
          </a:p>
          <a:p>
            <a:r>
              <a:rPr lang="es-ES" sz="2000" b="1" dirty="0" err="1" smtClean="0"/>
              <a:t>probability</a:t>
            </a:r>
            <a:r>
              <a:rPr lang="es-ES" sz="2000" b="1" dirty="0" smtClean="0"/>
              <a:t> 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10170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 </a:t>
            </a:r>
            <a:r>
              <a:rPr lang="en-US" sz="3400" dirty="0" smtClean="0">
                <a:solidFill>
                  <a:srgbClr val="FFFFFF"/>
                </a:solidFill>
              </a:rPr>
              <a:t>Some strategies to improve RT outcome</a:t>
            </a:r>
            <a:endParaRPr lang="en-US" sz="3400" dirty="0">
              <a:solidFill>
                <a:srgbClr val="FFFFFF"/>
              </a:solidFill>
            </a:endParaRPr>
          </a:p>
        </p:txBody>
      </p:sp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1015494" y="2179589"/>
            <a:ext cx="10515600" cy="7355179"/>
          </a:xfrm>
        </p:spPr>
        <p:txBody>
          <a:bodyPr>
            <a:normAutofit/>
          </a:bodyPr>
          <a:lstStyle/>
          <a:p>
            <a:r>
              <a:rPr lang="es-ES" dirty="0" err="1">
                <a:ea typeface="MS PGothic" charset="0"/>
                <a:cs typeface="Calibri"/>
              </a:rPr>
              <a:t>To</a:t>
            </a:r>
            <a:r>
              <a:rPr lang="es-ES" dirty="0">
                <a:ea typeface="MS PGothic" charset="0"/>
                <a:cs typeface="Calibri"/>
              </a:rPr>
              <a:t> </a:t>
            </a:r>
            <a:r>
              <a:rPr lang="es-ES" dirty="0" err="1">
                <a:ea typeface="MS PGothic" charset="0"/>
                <a:cs typeface="Calibri"/>
              </a:rPr>
              <a:t>enhance</a:t>
            </a:r>
            <a:r>
              <a:rPr lang="es-ES" dirty="0">
                <a:ea typeface="MS PGothic" charset="0"/>
                <a:cs typeface="Calibri"/>
              </a:rPr>
              <a:t> tumor </a:t>
            </a:r>
            <a:r>
              <a:rPr lang="es-ES" dirty="0" err="1">
                <a:ea typeface="MS PGothic" charset="0"/>
                <a:cs typeface="Calibri"/>
              </a:rPr>
              <a:t>radiosensitivity</a:t>
            </a:r>
            <a:endParaRPr lang="es-ES" dirty="0">
              <a:ea typeface="MS PGothic" charset="0"/>
              <a:cs typeface="Calibri"/>
            </a:endParaRPr>
          </a:p>
          <a:p>
            <a:pPr marL="0" indent="0">
              <a:buNone/>
            </a:pPr>
            <a:endParaRPr lang="es-ES" dirty="0" smtClean="0">
              <a:ea typeface="MS PGothic" charset="0"/>
            </a:endParaRPr>
          </a:p>
          <a:p>
            <a:endParaRPr lang="es-ES" dirty="0" smtClean="0">
              <a:ea typeface="MS PGothic" charset="0"/>
            </a:endParaRPr>
          </a:p>
          <a:p>
            <a:endParaRPr lang="es-ES" dirty="0" smtClean="0">
              <a:ea typeface="MS PGothic" charset="0"/>
            </a:endParaRPr>
          </a:p>
          <a:p>
            <a:endParaRPr lang="es-ES" dirty="0">
              <a:ea typeface="MS PGothic" charset="0"/>
            </a:endParaRPr>
          </a:p>
          <a:p>
            <a:r>
              <a:rPr lang="en-US" dirty="0">
                <a:cs typeface="Calibri"/>
              </a:rPr>
              <a:t>To develop novel approaches allowing increasing </a:t>
            </a:r>
            <a:endParaRPr lang="en-US" dirty="0" smtClean="0">
              <a:cs typeface="Calibri"/>
            </a:endParaRPr>
          </a:p>
          <a:p>
            <a:pPr marL="0" indent="0">
              <a:buNone/>
            </a:pPr>
            <a:r>
              <a:rPr lang="en-US" dirty="0" smtClean="0">
                <a:cs typeface="Calibri"/>
              </a:rPr>
              <a:t>the normal tissue resistance</a:t>
            </a:r>
            <a:endParaRPr lang="en-US" dirty="0">
              <a:cs typeface="Calibri"/>
            </a:endParaRPr>
          </a:p>
          <a:p>
            <a:endParaRPr lang="es-ES" sz="6000" i="1" dirty="0">
              <a:ea typeface="MS PGothic" charset="0"/>
              <a:cs typeface="Calibri"/>
            </a:endParaRPr>
          </a:p>
          <a:p>
            <a:endParaRPr lang="es-ES" sz="6000" i="1" dirty="0" smtClean="0">
              <a:ea typeface="MS PGothic" charset="0"/>
              <a:cs typeface="Calibri"/>
            </a:endParaRPr>
          </a:p>
          <a:p>
            <a:endParaRPr lang="es-ES" sz="2400" i="1" dirty="0">
              <a:ea typeface="MS PGothic" charset="0"/>
              <a:cs typeface="Calibri"/>
            </a:endParaRPr>
          </a:p>
          <a:p>
            <a:pPr marL="0" indent="0">
              <a:buNone/>
            </a:pPr>
            <a:r>
              <a:rPr lang="es-ES" sz="2400" i="1" dirty="0" smtClean="0">
                <a:ea typeface="MS PGothic" charset="0"/>
                <a:cs typeface="Calibri"/>
              </a:rPr>
              <a:t> </a:t>
            </a:r>
            <a:endParaRPr lang="es-ES" sz="2400" i="1" dirty="0">
              <a:ea typeface="MS PGothic" charset="0"/>
              <a:cs typeface="Calibri"/>
            </a:endParaRPr>
          </a:p>
          <a:p>
            <a:pPr marL="0" indent="0">
              <a:buNone/>
            </a:pPr>
            <a:r>
              <a:rPr lang="es-ES" sz="2400" i="1" dirty="0" smtClean="0">
                <a:ea typeface="MS PGothic" charset="0"/>
              </a:rPr>
              <a:t>                                </a:t>
            </a:r>
            <a:endParaRPr lang="es-ES" sz="2400" b="1" dirty="0">
              <a:solidFill>
                <a:srgbClr val="FF0000"/>
              </a:solidFill>
              <a:ea typeface="MS PGothic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925306" y="1605116"/>
            <a:ext cx="3266694" cy="5062481"/>
            <a:chOff x="6165618" y="1006005"/>
            <a:chExt cx="3383073" cy="5356728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7260" y="1006005"/>
              <a:ext cx="3241431" cy="266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12" name="Straight Arrow Connector 6"/>
            <p:cNvCxnSpPr>
              <a:cxnSpLocks noChangeShapeType="1"/>
            </p:cNvCxnSpPr>
            <p:nvPr/>
          </p:nvCxnSpPr>
          <p:spPr bwMode="auto">
            <a:xfrm rot="5400000">
              <a:off x="7437709" y="2167302"/>
              <a:ext cx="1214437" cy="457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5618" y="3698907"/>
              <a:ext cx="3241431" cy="2663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4" name="AutoShape 4"/>
            <p:cNvSpPr>
              <a:spLocks noChangeArrowheads="1"/>
            </p:cNvSpPr>
            <p:nvPr/>
          </p:nvSpPr>
          <p:spPr bwMode="auto">
            <a:xfrm>
              <a:off x="7491292" y="4551283"/>
              <a:ext cx="2057399" cy="1524000"/>
            </a:xfrm>
            <a:custGeom>
              <a:avLst/>
              <a:gdLst>
                <a:gd name="T0" fmla="*/ 0 w 1721"/>
                <a:gd name="T1" fmla="*/ 2147483647 h 1873"/>
                <a:gd name="T2" fmla="*/ 2147483647 w 1721"/>
                <a:gd name="T3" fmla="*/ 2147483647 h 1873"/>
                <a:gd name="T4" fmla="*/ 2147483647 w 1721"/>
                <a:gd name="T5" fmla="*/ 2147483647 h 1873"/>
                <a:gd name="T6" fmla="*/ 2147483647 w 1721"/>
                <a:gd name="T7" fmla="*/ 0 h 18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1"/>
                <a:gd name="T13" fmla="*/ 0 h 1873"/>
                <a:gd name="T14" fmla="*/ 1721 w 1721"/>
                <a:gd name="T15" fmla="*/ 1873 h 18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1" h="1873">
                  <a:moveTo>
                    <a:pt x="0" y="1818"/>
                  </a:moveTo>
                  <a:cubicBezTo>
                    <a:pt x="124" y="1845"/>
                    <a:pt x="248" y="1873"/>
                    <a:pt x="410" y="1617"/>
                  </a:cubicBezTo>
                  <a:cubicBezTo>
                    <a:pt x="572" y="1361"/>
                    <a:pt x="754" y="553"/>
                    <a:pt x="972" y="284"/>
                  </a:cubicBezTo>
                  <a:cubicBezTo>
                    <a:pt x="1190" y="15"/>
                    <a:pt x="1590" y="46"/>
                    <a:pt x="1721" y="0"/>
                  </a:cubicBezTo>
                </a:path>
              </a:pathLst>
            </a:custGeom>
            <a:noFill/>
            <a:ln w="3816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cxnSp>
          <p:nvCxnSpPr>
            <p:cNvPr id="15" name="Straight Arrow Connector 19"/>
            <p:cNvCxnSpPr>
              <a:cxnSpLocks noChangeShapeType="1"/>
            </p:cNvCxnSpPr>
            <p:nvPr/>
          </p:nvCxnSpPr>
          <p:spPr bwMode="auto">
            <a:xfrm>
              <a:off x="8233057" y="1366331"/>
              <a:ext cx="0" cy="3810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" name="Rectangle 15"/>
          <p:cNvSpPr/>
          <p:nvPr/>
        </p:nvSpPr>
        <p:spPr>
          <a:xfrm>
            <a:off x="1031895" y="4563448"/>
            <a:ext cx="7605117" cy="130016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8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solidFill>
                  <a:srgbClr val="FFFFFF"/>
                </a:solidFill>
              </a:rPr>
              <a:t>Radiotherapy: modeling biological response</a:t>
            </a:r>
            <a:endParaRPr lang="en-US" sz="3400" dirty="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05666" y="2258068"/>
            <a:ext cx="5303970" cy="4230436"/>
            <a:chOff x="1346010" y="450761"/>
            <a:chExt cx="7063165" cy="5261532"/>
          </a:xfrm>
        </p:grpSpPr>
        <p:pic>
          <p:nvPicPr>
            <p:cNvPr id="4" name="Imagen 1"/>
            <p:cNvPicPr>
              <a:picLocks noChangeAspect="1"/>
            </p:cNvPicPr>
            <p:nvPr/>
          </p:nvPicPr>
          <p:blipFill rotWithShape="1">
            <a:blip r:embed="rId2"/>
            <a:srcRect l="-643" t="10400" r="643" b="2125"/>
            <a:stretch/>
          </p:blipFill>
          <p:spPr>
            <a:xfrm rot="2347350">
              <a:off x="3055097" y="1774930"/>
              <a:ext cx="3123651" cy="2596634"/>
            </a:xfrm>
            <a:prstGeom prst="rect">
              <a:avLst/>
            </a:prstGeom>
          </p:spPr>
        </p:pic>
        <p:cxnSp>
          <p:nvCxnSpPr>
            <p:cNvPr id="5" name="Conector recto 5"/>
            <p:cNvCxnSpPr/>
            <p:nvPr/>
          </p:nvCxnSpPr>
          <p:spPr>
            <a:xfrm>
              <a:off x="4327301" y="450761"/>
              <a:ext cx="12879" cy="294926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12"/>
            <p:cNvCxnSpPr/>
            <p:nvPr/>
          </p:nvCxnSpPr>
          <p:spPr>
            <a:xfrm>
              <a:off x="4327301" y="3400023"/>
              <a:ext cx="338714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14"/>
            <p:cNvCxnSpPr/>
            <p:nvPr/>
          </p:nvCxnSpPr>
          <p:spPr>
            <a:xfrm flipH="1">
              <a:off x="2150772" y="3400023"/>
              <a:ext cx="2176529" cy="16659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uadroTexto 15"/>
            <p:cNvSpPr txBox="1"/>
            <p:nvPr/>
          </p:nvSpPr>
          <p:spPr>
            <a:xfrm>
              <a:off x="2151054" y="470505"/>
              <a:ext cx="1857000" cy="80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smtClean="0"/>
                <a:t>Temporal</a:t>
              </a:r>
            </a:p>
            <a:p>
              <a:pPr algn="ctr"/>
              <a:r>
                <a:rPr lang="es-ES" dirty="0" err="1" smtClean="0"/>
                <a:t>fractionation</a:t>
              </a:r>
              <a:endParaRPr lang="es-ES" dirty="0"/>
            </a:p>
          </p:txBody>
        </p:sp>
        <p:sp>
          <p:nvSpPr>
            <p:cNvPr id="9" name="CuadroTexto 16"/>
            <p:cNvSpPr txBox="1"/>
            <p:nvPr/>
          </p:nvSpPr>
          <p:spPr>
            <a:xfrm>
              <a:off x="6552175" y="3558757"/>
              <a:ext cx="1857000" cy="80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err="1" smtClean="0"/>
                <a:t>Spatial</a:t>
              </a:r>
              <a:endParaRPr lang="es-ES" dirty="0" smtClean="0"/>
            </a:p>
            <a:p>
              <a:pPr algn="ctr"/>
              <a:r>
                <a:rPr lang="es-ES" dirty="0" err="1" smtClean="0"/>
                <a:t>fractionation</a:t>
              </a:r>
              <a:endParaRPr lang="es-ES" dirty="0"/>
            </a:p>
          </p:txBody>
        </p:sp>
        <p:sp>
          <p:nvSpPr>
            <p:cNvPr id="10" name="CuadroTexto 17"/>
            <p:cNvSpPr txBox="1"/>
            <p:nvPr/>
          </p:nvSpPr>
          <p:spPr>
            <a:xfrm rot="2622645">
              <a:off x="1346010" y="5065962"/>
              <a:ext cx="11333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err="1" smtClean="0"/>
                <a:t>Biological</a:t>
              </a:r>
              <a:r>
                <a:rPr lang="es-ES" dirty="0" smtClean="0"/>
                <a:t> </a:t>
              </a:r>
            </a:p>
            <a:p>
              <a:pPr algn="ctr"/>
              <a:r>
                <a:rPr lang="es-ES" dirty="0" smtClean="0"/>
                <a:t>response</a:t>
              </a:r>
              <a:endParaRPr lang="es-ES" dirty="0"/>
            </a:p>
          </p:txBody>
        </p:sp>
        <p:sp>
          <p:nvSpPr>
            <p:cNvPr id="11" name="Elipse 18"/>
            <p:cNvSpPr/>
            <p:nvPr/>
          </p:nvSpPr>
          <p:spPr>
            <a:xfrm>
              <a:off x="5770696" y="1160174"/>
              <a:ext cx="670343" cy="478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CuadroTexto 19"/>
            <p:cNvSpPr txBox="1"/>
            <p:nvPr/>
          </p:nvSpPr>
          <p:spPr>
            <a:xfrm>
              <a:off x="5515305" y="596115"/>
              <a:ext cx="131619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Standard RT</a:t>
              </a:r>
              <a:endParaRPr lang="es-ES" dirty="0"/>
            </a:p>
          </p:txBody>
        </p:sp>
      </p:grpSp>
      <p:sp>
        <p:nvSpPr>
          <p:cNvPr id="14" name="TextBox 17"/>
          <p:cNvSpPr txBox="1">
            <a:spLocks noGrp="1" noChangeArrowheads="1"/>
          </p:cNvSpPr>
          <p:nvPr>
            <p:ph idx="1"/>
          </p:nvPr>
        </p:nvSpPr>
        <p:spPr bwMode="auto">
          <a:xfrm>
            <a:off x="7341657" y="1747886"/>
            <a:ext cx="4568142" cy="41703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2000" b="0" dirty="0">
                <a:solidFill>
                  <a:srgbClr val="000000"/>
                </a:solidFill>
                <a:latin typeface="Calibri"/>
                <a:cs typeface="Calibri"/>
              </a:rPr>
              <a:t>LINACS </a:t>
            </a:r>
            <a:r>
              <a:rPr lang="en-US" sz="2000" b="0" dirty="0">
                <a:solidFill>
                  <a:srgbClr val="000000"/>
                </a:solidFill>
                <a:latin typeface="Calibri"/>
                <a:cs typeface="Calibri"/>
                <a:sym typeface="Wingdings" charset="0"/>
              </a:rPr>
              <a:t></a:t>
            </a:r>
            <a:r>
              <a:rPr lang="en-US" sz="2000" b="0" dirty="0">
                <a:solidFill>
                  <a:srgbClr val="000000"/>
                </a:solidFill>
                <a:latin typeface="Calibri"/>
                <a:cs typeface="Calibri"/>
              </a:rPr>
              <a:t> MV photons/e- (95%)</a:t>
            </a:r>
            <a:r>
              <a:rPr lang="en-US" sz="2000" b="0" dirty="0" smtClean="0">
                <a:solidFill>
                  <a:srgbClr val="000000"/>
                </a:solidFill>
                <a:latin typeface="Calibri"/>
                <a:cs typeface="Calibri"/>
              </a:rPr>
              <a:t>-protons</a:t>
            </a:r>
            <a:r>
              <a:rPr lang="en-US" sz="2000" b="0" dirty="0">
                <a:solidFill>
                  <a:srgbClr val="000000"/>
                </a:solidFill>
                <a:latin typeface="Calibri"/>
                <a:cs typeface="Calibri"/>
              </a:rPr>
              <a:t>-hadrons (5%)</a:t>
            </a:r>
          </a:p>
          <a:p>
            <a:pPr>
              <a:defRPr/>
            </a:pPr>
            <a:endParaRPr lang="en-US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s-ES" sz="2000" b="0" dirty="0">
                <a:solidFill>
                  <a:srgbClr val="000000"/>
                </a:solidFill>
                <a:latin typeface="Calibri"/>
                <a:cs typeface="Calibri"/>
              </a:rPr>
              <a:t>2 Gy/session, 1 session </a:t>
            </a:r>
            <a:r>
              <a:rPr lang="es-ES" sz="2000" b="0" dirty="0" smtClean="0">
                <a:solidFill>
                  <a:srgbClr val="000000"/>
                </a:solidFill>
                <a:latin typeface="Calibri"/>
                <a:cs typeface="Calibri"/>
              </a:rPr>
              <a:t>per day, 5 days/week</a:t>
            </a:r>
            <a:endParaRPr lang="es-ES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defRPr/>
            </a:pPr>
            <a:endParaRPr lang="es-ES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s-ES" sz="2000" b="0" dirty="0" smtClean="0">
                <a:solidFill>
                  <a:srgbClr val="000000"/>
                </a:solidFill>
                <a:latin typeface="Calibri"/>
                <a:cs typeface="Calibri"/>
              </a:rPr>
              <a:t>Dose rate~ </a:t>
            </a:r>
            <a:r>
              <a:rPr lang="es-ES" sz="2000" b="0" dirty="0">
                <a:solidFill>
                  <a:srgbClr val="000000"/>
                </a:solidFill>
                <a:latin typeface="Calibri"/>
                <a:cs typeface="Calibri"/>
              </a:rPr>
              <a:t>2 Gy/min</a:t>
            </a:r>
          </a:p>
          <a:p>
            <a:pPr>
              <a:defRPr/>
            </a:pPr>
            <a:endParaRPr lang="es-ES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s-ES" sz="2000" b="0" dirty="0" smtClean="0">
                <a:solidFill>
                  <a:srgbClr val="000000"/>
                </a:solidFill>
                <a:latin typeface="Calibri"/>
                <a:cs typeface="Calibri"/>
              </a:rPr>
              <a:t>Field sizes </a:t>
            </a:r>
            <a:r>
              <a:rPr lang="es-ES" sz="2000" b="0" dirty="0">
                <a:solidFill>
                  <a:srgbClr val="000000"/>
                </a:solidFill>
                <a:latin typeface="Calibri"/>
                <a:cs typeface="Calibri"/>
              </a:rPr>
              <a:t>&gt; </a:t>
            </a:r>
            <a:r>
              <a:rPr lang="es-ES" sz="2000" b="0" dirty="0" smtClean="0">
                <a:solidFill>
                  <a:srgbClr val="000000"/>
                </a:solidFill>
                <a:latin typeface="Calibri"/>
                <a:cs typeface="Calibri"/>
              </a:rPr>
              <a:t>cm</a:t>
            </a:r>
            <a:r>
              <a:rPr lang="es-ES" sz="2000" b="0" baseline="30000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s-ES" sz="2000" b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>
              <a:defRPr/>
            </a:pPr>
            <a:endParaRPr lang="es-ES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s-ES" sz="2000" b="0" dirty="0" smtClean="0">
                <a:solidFill>
                  <a:srgbClr val="000000"/>
                </a:solidFill>
                <a:latin typeface="Calibri"/>
                <a:cs typeface="Calibri"/>
              </a:rPr>
              <a:t>Homogeneous </a:t>
            </a:r>
            <a:r>
              <a:rPr lang="es-ES" sz="2000" b="0" dirty="0">
                <a:latin typeface="Calibri"/>
                <a:cs typeface="Calibri"/>
              </a:rPr>
              <a:t>dose </a:t>
            </a:r>
            <a:r>
              <a:rPr lang="es-ES" sz="2000" b="0" dirty="0" smtClean="0">
                <a:latin typeface="Calibri"/>
                <a:cs typeface="Calibri"/>
              </a:rPr>
              <a:t>distributions</a:t>
            </a:r>
            <a:endParaRPr lang="es-ES" sz="2000" dirty="0">
              <a:latin typeface="Calibri"/>
              <a:cs typeface="Calibri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938532" y="2557968"/>
            <a:ext cx="222233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33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3713</TotalTime>
  <Words>2010</Words>
  <Application>Microsoft Office PowerPoint</Application>
  <PresentationFormat>Panorámica</PresentationFormat>
  <Paragraphs>430</Paragraphs>
  <Slides>42</Slides>
  <Notes>8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42</vt:i4>
      </vt:variant>
    </vt:vector>
  </HeadingPairs>
  <TitlesOfParts>
    <vt:vector size="54" baseType="lpstr">
      <vt:lpstr>Arial Unicode MS</vt:lpstr>
      <vt:lpstr>ＭＳ Ｐゴシック</vt:lpstr>
      <vt:lpstr>ＭＳ Ｐゴシック</vt:lpstr>
      <vt:lpstr>Arial</vt:lpstr>
      <vt:lpstr>Arial Narrow</vt:lpstr>
      <vt:lpstr>Calibri</vt:lpstr>
      <vt:lpstr>Calibri Light</vt:lpstr>
      <vt:lpstr>Courier New</vt:lpstr>
      <vt:lpstr>Times New Roman</vt:lpstr>
      <vt:lpstr>Wingdings</vt:lpstr>
      <vt:lpstr>ヒラギノ角ゴ Pro W3</vt:lpstr>
      <vt:lpstr>Tema de Office</vt:lpstr>
      <vt:lpstr>Nouvelles aproches (et nouveaux besoins) en radiothérapie</vt:lpstr>
      <vt:lpstr>Radiotherapy (RT)</vt:lpstr>
      <vt:lpstr>Radiotherapy (RT)</vt:lpstr>
      <vt:lpstr>In the last decades</vt:lpstr>
      <vt:lpstr>External  radiotherapy</vt:lpstr>
      <vt:lpstr>  The basis of Radiotherapy</vt:lpstr>
      <vt:lpstr> The basis of Radiotherapy</vt:lpstr>
      <vt:lpstr> Some strategies to improve RT outcome</vt:lpstr>
      <vt:lpstr>Radiotherapy: modeling biological response</vt:lpstr>
      <vt:lpstr>Radiotherapy: modeling biological response</vt:lpstr>
      <vt:lpstr>Radiotherapy: modeling biological response</vt:lpstr>
      <vt:lpstr>Radiotherapy: modeling biological response</vt:lpstr>
      <vt:lpstr>Temporal fractionation of the dose</vt:lpstr>
      <vt:lpstr>Temporal fractionation of the dose</vt:lpstr>
      <vt:lpstr>Temporal fractionation of the dose</vt:lpstr>
      <vt:lpstr>Radiotherapy: modeling biological response</vt:lpstr>
      <vt:lpstr>Dose rate</vt:lpstr>
      <vt:lpstr>Dose rate</vt:lpstr>
      <vt:lpstr>Radiotherapy: modeling biological response</vt:lpstr>
      <vt:lpstr>Spatial fractionation of the dose</vt:lpstr>
      <vt:lpstr>  RT techniques based on a spatial fractionation of the dose</vt:lpstr>
      <vt:lpstr>Radiotherapy: modeling biological response</vt:lpstr>
      <vt:lpstr>Field size</vt:lpstr>
      <vt:lpstr>More recent examples with high energy photons</vt:lpstr>
      <vt:lpstr>Novel RT techniques based on “different” delivery modes</vt:lpstr>
      <vt:lpstr>  Novel RT techniques based on “different’’ dose delivery methods </vt:lpstr>
      <vt:lpstr>  Novel RT techniques based on “different’’ dose delivery methods </vt:lpstr>
      <vt:lpstr>Synchrotron micro and minibeam radiation therapy</vt:lpstr>
      <vt:lpstr>Minibeam Radiation therapy</vt:lpstr>
      <vt:lpstr>Biological effects not well understood </vt:lpstr>
      <vt:lpstr>x-rays MBRT: possible transfer from synchrotrons to cost-effective equipment</vt:lpstr>
      <vt:lpstr>Radiotherapy: modeling biological response</vt:lpstr>
      <vt:lpstr>Proton minibeam radiation therapy</vt:lpstr>
      <vt:lpstr>Implementation at the Proton Therapy Center Orsay</vt:lpstr>
      <vt:lpstr>Relativistic proton radiosurgery &amp; theragnostics</vt:lpstr>
      <vt:lpstr>Relativistic proton radiosurgery &amp; theragnostics</vt:lpstr>
      <vt:lpstr>Potential renewed use of very heavy ions for therapy</vt:lpstr>
      <vt:lpstr>Very heavy electrons for therapy</vt:lpstr>
      <vt:lpstr>High energy electron grid therapy: colaboration with LAL</vt:lpstr>
      <vt:lpstr>Reflexion on posible technological needs to optimize the techniques</vt:lpstr>
      <vt:lpstr>Conclusions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Yolanda Prezado</dc:creator>
  <cp:lastModifiedBy>Yolanda Prezado</cp:lastModifiedBy>
  <cp:revision>419</cp:revision>
  <dcterms:created xsi:type="dcterms:W3CDTF">2015-05-07T17:24:45Z</dcterms:created>
  <dcterms:modified xsi:type="dcterms:W3CDTF">2015-07-06T18:05:21Z</dcterms:modified>
</cp:coreProperties>
</file>