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76" r:id="rId6"/>
    <p:sldId id="262" r:id="rId7"/>
    <p:sldId id="264" r:id="rId8"/>
    <p:sldId id="266" r:id="rId9"/>
    <p:sldId id="268" r:id="rId10"/>
    <p:sldId id="265" r:id="rId11"/>
    <p:sldId id="269" r:id="rId12"/>
    <p:sldId id="275" r:id="rId13"/>
    <p:sldId id="270" r:id="rId14"/>
    <p:sldId id="271" r:id="rId15"/>
    <p:sldId id="267" r:id="rId16"/>
    <p:sldId id="274" r:id="rId17"/>
    <p:sldId id="273" r:id="rId18"/>
    <p:sldId id="277" r:id="rId19"/>
    <p:sldId id="283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3" d="100"/>
          <a:sy n="193" d="100"/>
        </p:scale>
        <p:origin x="-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6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21.emf"/><Relationship Id="rId5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4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9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2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9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6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4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5871"/>
            <a:ext cx="8229600" cy="661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880140"/>
            <a:ext cx="8229600" cy="5246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EABD-76CD-844F-AFBE-7FD73463DE30}" type="datetimeFigureOut">
              <a:rPr lang="fr-FR" smtClean="0"/>
              <a:t>04/03/15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01249-3D95-5A4B-8966-0C70527F2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9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25.e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4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3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3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jpe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</a:t>
            </a:r>
            <a:r>
              <a:rPr lang="en-US" dirty="0"/>
              <a:t>of diamond sensor signal formation in extreme conditions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/>
          <a:lstStyle/>
          <a:p>
            <a:r>
              <a:rPr lang="fr-FR" dirty="0"/>
              <a:t>V. </a:t>
            </a:r>
            <a:r>
              <a:rPr lang="fr-FR" dirty="0" err="1"/>
              <a:t>Kubytskyi</a:t>
            </a:r>
            <a:r>
              <a:rPr lang="fr-FR" dirty="0"/>
              <a:t>, S. Liu, P. </a:t>
            </a:r>
            <a:r>
              <a:rPr lang="fr-FR" dirty="0" err="1"/>
              <a:t>Bambade</a:t>
            </a:r>
            <a:r>
              <a:rPr lang="fr-FR" dirty="0"/>
              <a:t>, F. </a:t>
            </a:r>
            <a:r>
              <a:rPr lang="fr-FR" dirty="0" err="1"/>
              <a:t>Bogard</a:t>
            </a:r>
            <a:r>
              <a:rPr lang="fr-FR" dirty="0" smtClean="0"/>
              <a:t>, D. </a:t>
            </a:r>
            <a:r>
              <a:rPr lang="fr-FR" dirty="0" err="1" smtClean="0"/>
              <a:t>Jehanno</a:t>
            </a:r>
            <a:r>
              <a:rPr lang="fr-FR" dirty="0" smtClean="0"/>
              <a:t>, </a:t>
            </a:r>
          </a:p>
          <a:p>
            <a:r>
              <a:rPr lang="fr-FR" dirty="0" smtClean="0"/>
              <a:t>C. Sylvia, P. </a:t>
            </a:r>
            <a:r>
              <a:rPr lang="fr-FR" dirty="0" err="1" smtClean="0"/>
              <a:t>Cornebise</a:t>
            </a:r>
            <a:r>
              <a:rPr lang="fr-FR" dirty="0" smtClean="0"/>
              <a:t>, </a:t>
            </a:r>
            <a:r>
              <a:rPr lang="fr-FR" dirty="0" err="1" smtClean="0"/>
              <a:t>T</a:t>
            </a:r>
            <a:r>
              <a:rPr lang="fr-FR" dirty="0"/>
              <a:t>. </a:t>
            </a:r>
            <a:r>
              <a:rPr lang="fr-FR" dirty="0" err="1"/>
              <a:t>Tauchi</a:t>
            </a:r>
            <a:r>
              <a:rPr lang="fr-FR" dirty="0"/>
              <a:t>, </a:t>
            </a:r>
            <a:r>
              <a:rPr lang="fr-FR" dirty="0" smtClean="0"/>
              <a:t>N</a:t>
            </a:r>
            <a:r>
              <a:rPr lang="fr-FR" dirty="0"/>
              <a:t>. </a:t>
            </a:r>
            <a:r>
              <a:rPr lang="fr-FR" dirty="0" err="1" smtClean="0"/>
              <a:t>Terunuma</a:t>
            </a:r>
            <a:endParaRPr lang="en-US" dirty="0"/>
          </a:p>
        </p:txBody>
      </p:sp>
      <p:pic>
        <p:nvPicPr>
          <p:cNvPr id="4" name="Picture 5" descr="http://phil.lal.in2p3.fr/plugins/kitcnrs/images/l-coul-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9054"/>
            <a:ext cx="2223443" cy="1284925"/>
          </a:xfrm>
          <a:prstGeom prst="rect">
            <a:avLst/>
          </a:prstGeom>
          <a:noFill/>
        </p:spPr>
      </p:pic>
      <p:pic>
        <p:nvPicPr>
          <p:cNvPr id="5" name="Picture 2" descr="http://www-atf.kek.jp/atf/icon-lib/atflogo-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99054"/>
            <a:ext cx="2016224" cy="1159330"/>
          </a:xfrm>
          <a:prstGeom prst="rect">
            <a:avLst/>
          </a:prstGeom>
          <a:noFill/>
        </p:spPr>
      </p:pic>
      <p:pic>
        <p:nvPicPr>
          <p:cNvPr id="6" name="Picture 2" descr="http://phil.lal.in2p3.fr/plugins/kitcnrs/images/logo_PH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46056"/>
            <a:ext cx="2797673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34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Modeling of charge collection in 1D </a:t>
            </a:r>
            <a:endParaRPr lang="en-US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359614"/>
              </p:ext>
            </p:extLst>
          </p:nvPr>
        </p:nvGraphicFramePr>
        <p:xfrm>
          <a:off x="269875" y="1320800"/>
          <a:ext cx="2824163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" name="…quation" r:id="rId3" imgW="1892300" imgH="1041400" progId="Equation.3">
                  <p:embed/>
                </p:oleObj>
              </mc:Choice>
              <mc:Fallback>
                <p:oleObj name="…quation" r:id="rId3" imgW="1892300" imgH="1041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875" y="1320800"/>
                        <a:ext cx="2824163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901556"/>
              </p:ext>
            </p:extLst>
          </p:nvPr>
        </p:nvGraphicFramePr>
        <p:xfrm>
          <a:off x="3114066" y="1354927"/>
          <a:ext cx="2304602" cy="1686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" name="…quation" r:id="rId5" imgW="1562100" imgH="1143000" progId="Equation.3">
                  <p:embed/>
                </p:oleObj>
              </mc:Choice>
              <mc:Fallback>
                <p:oleObj name="…quation" r:id="rId5" imgW="15621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4066" y="1354927"/>
                        <a:ext cx="2304602" cy="1686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85560" y="750253"/>
            <a:ext cx="744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approach in semiconductor device modeling is solution of  </a:t>
            </a:r>
          </a:p>
          <a:p>
            <a:r>
              <a:rPr lang="en-US" dirty="0" smtClean="0"/>
              <a:t>Drift-diffusion equations.</a:t>
            </a:r>
            <a:endParaRPr lang="en-US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516096"/>
              </p:ext>
            </p:extLst>
          </p:nvPr>
        </p:nvGraphicFramePr>
        <p:xfrm>
          <a:off x="332154" y="2866555"/>
          <a:ext cx="482123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3" name="…quation" r:id="rId7" imgW="3708400" imgH="520700" progId="Equation.3">
                  <p:embed/>
                </p:oleObj>
              </mc:Choice>
              <mc:Fallback>
                <p:oleObj name="…quation" r:id="rId7" imgW="37084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2154" y="2866555"/>
                        <a:ext cx="4821238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er 14"/>
          <p:cNvGrpSpPr/>
          <p:nvPr/>
        </p:nvGrpSpPr>
        <p:grpSpPr>
          <a:xfrm>
            <a:off x="6660620" y="1298329"/>
            <a:ext cx="1635125" cy="1568768"/>
            <a:chOff x="6425810" y="3302000"/>
            <a:chExt cx="1635125" cy="1568768"/>
          </a:xfrm>
        </p:grpSpPr>
        <p:sp>
          <p:nvSpPr>
            <p:cNvPr id="16" name="ZoneTexte 15"/>
            <p:cNvSpPr txBox="1"/>
            <p:nvPr/>
          </p:nvSpPr>
          <p:spPr>
            <a:xfrm>
              <a:off x="6715512" y="3302000"/>
              <a:ext cx="1138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Variables</a:t>
              </a:r>
              <a:r>
                <a:rPr lang="en-US" dirty="0" smtClean="0"/>
                <a:t>:</a:t>
              </a:r>
            </a:p>
          </p:txBody>
        </p:sp>
        <p:graphicFrame>
          <p:nvGraphicFramePr>
            <p:cNvPr id="17" name="Obje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5998093"/>
                </p:ext>
              </p:extLst>
            </p:nvPr>
          </p:nvGraphicFramePr>
          <p:xfrm>
            <a:off x="6425810" y="3751581"/>
            <a:ext cx="1635125" cy="1119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4" name="…quation" r:id="rId9" imgW="1130300" imgH="774700" progId="Equation.3">
                    <p:embed/>
                  </p:oleObj>
                </mc:Choice>
                <mc:Fallback>
                  <p:oleObj name="…quation" r:id="rId9" imgW="1130300" imgH="774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425810" y="3751581"/>
                          <a:ext cx="1635125" cy="1119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ZoneTexte 17"/>
          <p:cNvSpPr txBox="1"/>
          <p:nvPr/>
        </p:nvSpPr>
        <p:spPr>
          <a:xfrm>
            <a:off x="333297" y="3614615"/>
            <a:ext cx="5542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initial conditions (concentrations proportional to </a:t>
            </a:r>
            <a:r>
              <a:rPr lang="en-US" dirty="0" err="1" smtClean="0"/>
              <a:t>Nmip</a:t>
            </a:r>
            <a:r>
              <a:rPr lang="en-US" dirty="0" smtClean="0"/>
              <a:t>)</a:t>
            </a:r>
          </a:p>
          <a:p>
            <a:r>
              <a:rPr lang="en-US" dirty="0" smtClean="0"/>
              <a:t>+ appropriate boundary conditions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0050" y="1336537"/>
            <a:ext cx="5132102" cy="22520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332154" y="4414610"/>
            <a:ext cx="424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</a:t>
            </a:r>
            <a:r>
              <a:rPr lang="en-US" dirty="0" err="1" smtClean="0"/>
              <a:t>Scharfetter</a:t>
            </a:r>
            <a:r>
              <a:rPr lang="en-US" dirty="0" err="1"/>
              <a:t>-Gummel</a:t>
            </a:r>
            <a:r>
              <a:rPr lang="en-US" dirty="0"/>
              <a:t> </a:t>
            </a:r>
            <a:r>
              <a:rPr lang="en-US" dirty="0" smtClean="0"/>
              <a:t>Discretization: </a:t>
            </a:r>
            <a:endParaRPr lang="en-US" dirty="0"/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059691"/>
              </p:ext>
            </p:extLst>
          </p:nvPr>
        </p:nvGraphicFramePr>
        <p:xfrm>
          <a:off x="285560" y="4853842"/>
          <a:ext cx="40941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5" name="…quation" r:id="rId11" imgW="3149600" imgH="482600" progId="Equation.3">
                  <p:embed/>
                </p:oleObj>
              </mc:Choice>
              <mc:Fallback>
                <p:oleObj name="…quation" r:id="rId11" imgW="3149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5560" y="4853842"/>
                        <a:ext cx="4094162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85560" y="5776871"/>
            <a:ext cx="731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Solving for each time moment  (by </a:t>
            </a:r>
            <a:r>
              <a:rPr lang="en-US" dirty="0" err="1" smtClean="0"/>
              <a:t>Runge-Kutta</a:t>
            </a:r>
            <a:r>
              <a:rPr lang="en-US" dirty="0" smtClean="0"/>
              <a:t> method) gives the evolution </a:t>
            </a:r>
          </a:p>
          <a:p>
            <a:r>
              <a:rPr lang="en-US" dirty="0" smtClean="0"/>
              <a:t>of charge densities</a:t>
            </a:r>
            <a:endParaRPr lang="en-US" dirty="0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647522"/>
              </p:ext>
            </p:extLst>
          </p:nvPr>
        </p:nvGraphicFramePr>
        <p:xfrm>
          <a:off x="2246923" y="6106800"/>
          <a:ext cx="143351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6" name="…quation" r:id="rId13" imgW="990600" imgH="228600" progId="Equation.3">
                  <p:embed/>
                </p:oleObj>
              </mc:Choice>
              <mc:Fallback>
                <p:oleObj name="…quation" r:id="rId13" imgW="990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46923" y="6106800"/>
                        <a:ext cx="1433512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27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Nmip_corrected_1e6_nov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7020"/>
            <a:ext cx="4572000" cy="6858000"/>
          </a:xfrm>
          <a:prstGeom prst="rect">
            <a:avLst/>
          </a:prstGeom>
        </p:spPr>
      </p:pic>
      <p:pic>
        <p:nvPicPr>
          <p:cNvPr id="5" name="Image 4" descr="Nmip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31"/>
            <a:ext cx="457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2.3 Examples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57200" y="566914"/>
            <a:ext cx="92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Nmip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563085" y="566914"/>
            <a:ext cx="115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Nmip</a:t>
            </a:r>
            <a:r>
              <a:rPr lang="en-US" dirty="0" smtClean="0"/>
              <a:t>=1e6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1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566914"/>
            <a:ext cx="4572000" cy="6858000"/>
            <a:chOff x="4819487" y="475431"/>
            <a:chExt cx="4572000" cy="6858000"/>
          </a:xfrm>
        </p:grpSpPr>
        <p:pic>
          <p:nvPicPr>
            <p:cNvPr id="5" name="Image 4" descr="Nmip_1e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87" y="475431"/>
              <a:ext cx="4572000" cy="6858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236274" y="475431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Nmip</a:t>
              </a:r>
              <a:r>
                <a:rPr lang="en-US" dirty="0" smtClean="0"/>
                <a:t>=1e8</a:t>
              </a:r>
              <a:endParaRPr lang="en-US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4884615" y="4917179"/>
              <a:ext cx="911795" cy="17714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498227" y="5127489"/>
              <a:ext cx="897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Wrong!</a:t>
              </a:r>
              <a:endParaRPr lang="en-US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particles</a:t>
            </a:r>
            <a:endParaRPr lang="en-US" dirty="0"/>
          </a:p>
        </p:txBody>
      </p:sp>
      <p:pic>
        <p:nvPicPr>
          <p:cNvPr id="10" name="Image 9" descr="wf_pos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66" y="2028059"/>
            <a:ext cx="4531334" cy="36862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821847" y="41108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waveforms</a:t>
            </a:r>
            <a:endParaRPr lang="en-US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7861558" y="2823597"/>
            <a:ext cx="1182597" cy="783092"/>
            <a:chOff x="550960" y="704246"/>
            <a:chExt cx="1182597" cy="783092"/>
          </a:xfrm>
        </p:grpSpPr>
        <p:cxnSp>
          <p:nvCxnSpPr>
            <p:cNvPr id="14" name="Connecteur droit 13"/>
            <p:cNvCxnSpPr/>
            <p:nvPr/>
          </p:nvCxnSpPr>
          <p:spPr>
            <a:xfrm flipV="1">
              <a:off x="550960" y="900399"/>
              <a:ext cx="571185" cy="67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550960" y="1113276"/>
              <a:ext cx="571185" cy="671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50960" y="1330021"/>
              <a:ext cx="571185" cy="67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075852" y="704246"/>
              <a:ext cx="569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50 V</a:t>
              </a:r>
              <a:endParaRPr lang="en-US" sz="16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61578" y="930561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 V</a:t>
              </a:r>
              <a:endParaRPr lang="en-US" sz="16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52276" y="1148784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400 V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098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2.4 Taking into account the voltage drop</a:t>
            </a:r>
            <a:endParaRPr lang="en-US" dirty="0"/>
          </a:p>
        </p:txBody>
      </p:sp>
      <p:grpSp>
        <p:nvGrpSpPr>
          <p:cNvPr id="7" name="Grouper 6"/>
          <p:cNvGrpSpPr/>
          <p:nvPr/>
        </p:nvGrpSpPr>
        <p:grpSpPr>
          <a:xfrm>
            <a:off x="325641" y="1367691"/>
            <a:ext cx="4821238" cy="730881"/>
            <a:chOff x="566615" y="1784512"/>
            <a:chExt cx="4821238" cy="730881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0777890"/>
                </p:ext>
              </p:extLst>
            </p:nvPr>
          </p:nvGraphicFramePr>
          <p:xfrm>
            <a:off x="566615" y="1837530"/>
            <a:ext cx="4821238" cy="677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7" name="…quation" r:id="rId3" imgW="3708400" imgH="520700" progId="Equation.3">
                    <p:embed/>
                  </p:oleObj>
                </mc:Choice>
                <mc:Fallback>
                  <p:oleObj name="…quation" r:id="rId3" imgW="3708400" imgH="520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66615" y="1837530"/>
                          <a:ext cx="4821238" cy="677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1517488" y="1784512"/>
              <a:ext cx="234461" cy="37123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32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32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235651"/>
              </p:ext>
            </p:extLst>
          </p:nvPr>
        </p:nvGraphicFramePr>
        <p:xfrm>
          <a:off x="2454329" y="5151641"/>
          <a:ext cx="1617662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8" name="…quation" r:id="rId5" imgW="1244600" imgH="241300" progId="Equation.3">
                  <p:embed/>
                </p:oleObj>
              </mc:Choice>
              <mc:Fallback>
                <p:oleObj name="…quation" r:id="rId5" imgW="1244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4329" y="5151641"/>
                        <a:ext cx="1617662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443641"/>
              </p:ext>
            </p:extLst>
          </p:nvPr>
        </p:nvGraphicFramePr>
        <p:xfrm>
          <a:off x="384093" y="2410109"/>
          <a:ext cx="12382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" name="…quation" r:id="rId7" imgW="952500" imgH="241300" progId="Equation.3">
                  <p:embed/>
                </p:oleObj>
              </mc:Choice>
              <mc:Fallback>
                <p:oleObj name="…quation" r:id="rId7" imgW="95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093" y="2410109"/>
                        <a:ext cx="1238250" cy="3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325641" y="2795488"/>
            <a:ext cx="3122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 </a:t>
            </a:r>
            <a:r>
              <a:rPr lang="en-US" dirty="0" err="1" smtClean="0"/>
              <a:t>Nmip</a:t>
            </a:r>
            <a:r>
              <a:rPr lang="en-US" dirty="0" smtClean="0"/>
              <a:t> 1-1e5  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read</a:t>
            </a:r>
            <a:r>
              <a:rPr lang="en-US" dirty="0" smtClean="0"/>
              <a:t>  &lt;&lt;  V</a:t>
            </a:r>
            <a:r>
              <a:rPr lang="en-US" baseline="-25000" dirty="0" smtClean="0"/>
              <a:t>0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25641" y="3803235"/>
            <a:ext cx="7702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is not the case when signal is large, and system behaves self-consistently:</a:t>
            </a:r>
          </a:p>
          <a:p>
            <a:r>
              <a:rPr lang="en-US" dirty="0" smtClean="0"/>
              <a:t>-large </a:t>
            </a:r>
            <a:r>
              <a:rPr lang="en-US" b="1" dirty="0" smtClean="0"/>
              <a:t>I</a:t>
            </a:r>
            <a:r>
              <a:rPr lang="en-US" dirty="0" smtClean="0"/>
              <a:t> -&gt; large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read</a:t>
            </a:r>
            <a:r>
              <a:rPr lang="en-US" dirty="0" smtClean="0"/>
              <a:t>-&gt;small </a:t>
            </a:r>
            <a:r>
              <a:rPr lang="en-US" b="1" dirty="0" smtClean="0"/>
              <a:t>V</a:t>
            </a:r>
            <a:r>
              <a:rPr lang="en-US" dirty="0" smtClean="0"/>
              <a:t>-&gt;slow collection (small </a:t>
            </a:r>
            <a:r>
              <a:rPr lang="en-US" b="1" dirty="0" smtClean="0"/>
              <a:t>I</a:t>
            </a:r>
            <a:r>
              <a:rPr lang="en-US" dirty="0" smtClean="0"/>
              <a:t> )   </a:t>
            </a:r>
            <a:r>
              <a:rPr lang="en-US" i="1" dirty="0" smtClean="0"/>
              <a:t>and inverse</a:t>
            </a:r>
          </a:p>
          <a:p>
            <a:r>
              <a:rPr lang="en-US" dirty="0" smtClean="0"/>
              <a:t>-small </a:t>
            </a:r>
            <a:r>
              <a:rPr lang="en-US" b="1" dirty="0"/>
              <a:t>I</a:t>
            </a:r>
            <a:r>
              <a:rPr lang="en-US" dirty="0"/>
              <a:t> -&gt; </a:t>
            </a:r>
            <a:r>
              <a:rPr lang="en-US" dirty="0" smtClean="0"/>
              <a:t>small </a:t>
            </a:r>
            <a:r>
              <a:rPr lang="en-US" b="1" dirty="0" err="1"/>
              <a:t>V</a:t>
            </a:r>
            <a:r>
              <a:rPr lang="en-US" b="1" baseline="-25000" dirty="0" err="1"/>
              <a:t>read</a:t>
            </a:r>
            <a:r>
              <a:rPr lang="en-US" dirty="0"/>
              <a:t>-</a:t>
            </a:r>
            <a:r>
              <a:rPr lang="en-US" dirty="0" smtClean="0"/>
              <a:t>&gt;large </a:t>
            </a:r>
            <a:r>
              <a:rPr lang="en-US" b="1" dirty="0"/>
              <a:t>V</a:t>
            </a:r>
            <a:r>
              <a:rPr lang="en-US" dirty="0"/>
              <a:t>-</a:t>
            </a:r>
            <a:r>
              <a:rPr lang="en-US" dirty="0" smtClean="0"/>
              <a:t>&gt;fast </a:t>
            </a:r>
            <a:r>
              <a:rPr lang="en-US" dirty="0"/>
              <a:t>collection </a:t>
            </a:r>
            <a:r>
              <a:rPr lang="en-US" dirty="0" smtClean="0"/>
              <a:t>(large </a:t>
            </a:r>
            <a:r>
              <a:rPr lang="en-US" b="1" dirty="0"/>
              <a:t>I</a:t>
            </a:r>
            <a:r>
              <a:rPr lang="en-US" dirty="0"/>
              <a:t> )</a:t>
            </a:r>
          </a:p>
          <a:p>
            <a:endParaRPr lang="en-US" dirty="0" smtClean="0"/>
          </a:p>
        </p:txBody>
      </p:sp>
      <p:grpSp>
        <p:nvGrpSpPr>
          <p:cNvPr id="17" name="Grouper 16"/>
          <p:cNvGrpSpPr/>
          <p:nvPr/>
        </p:nvGrpSpPr>
        <p:grpSpPr>
          <a:xfrm>
            <a:off x="5591072" y="693522"/>
            <a:ext cx="2633862" cy="2527608"/>
            <a:chOff x="5116497" y="1634990"/>
            <a:chExt cx="2633862" cy="2527608"/>
          </a:xfrm>
        </p:grpSpPr>
        <p:sp>
          <p:nvSpPr>
            <p:cNvPr id="18" name="Rectangle 17"/>
            <p:cNvSpPr/>
            <p:nvPr/>
          </p:nvSpPr>
          <p:spPr>
            <a:xfrm>
              <a:off x="5140262" y="1634990"/>
              <a:ext cx="1785041" cy="22736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5131274" y="1634990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6925305" y="1634990"/>
              <a:ext cx="0" cy="227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5142188" y="2634049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5142188" y="3190936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>
              <a:off x="5129342" y="3661409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H="1">
              <a:off x="5116497" y="1912325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5140262" y="3896075"/>
              <a:ext cx="1770266" cy="1252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826368" y="3793266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graphicFrame>
          <p:nvGraphicFramePr>
            <p:cNvPr id="32" name="Obje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508369"/>
                </p:ext>
              </p:extLst>
            </p:nvPr>
          </p:nvGraphicFramePr>
          <p:xfrm>
            <a:off x="5826368" y="1912325"/>
            <a:ext cx="209550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0" name="…quation" r:id="rId9" imgW="165100" imgH="215900" progId="Equation.3">
                    <p:embed/>
                  </p:oleObj>
                </mc:Choice>
                <mc:Fallback>
                  <p:oleObj name="…quation" r:id="rId9" imgW="1651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26368" y="1912325"/>
                          <a:ext cx="209550" cy="273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ZoneTexte 30"/>
            <p:cNvSpPr txBox="1"/>
            <p:nvPr/>
          </p:nvSpPr>
          <p:spPr>
            <a:xfrm>
              <a:off x="7149939" y="2604728"/>
              <a:ext cx="600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</a:t>
              </a:r>
              <a:r>
                <a:rPr lang="en-US" baseline="-25000" dirty="0" err="1" smtClean="0"/>
                <a:t>read</a:t>
              </a:r>
              <a:endParaRPr lang="en-US" dirty="0"/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910" y="1847926"/>
            <a:ext cx="1015780" cy="748291"/>
          </a:xfrm>
          <a:prstGeom prst="rect">
            <a:avLst/>
          </a:prstGeom>
        </p:spPr>
      </p:pic>
      <p:cxnSp>
        <p:nvCxnSpPr>
          <p:cNvPr id="39" name="Connecteur droit 38"/>
          <p:cNvCxnSpPr/>
          <p:nvPr/>
        </p:nvCxnSpPr>
        <p:spPr>
          <a:xfrm>
            <a:off x="7399880" y="218299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er 41"/>
          <p:cNvGrpSpPr/>
          <p:nvPr/>
        </p:nvGrpSpPr>
        <p:grpSpPr>
          <a:xfrm rot="5400000">
            <a:off x="7709498" y="2935299"/>
            <a:ext cx="274143" cy="293079"/>
            <a:chOff x="2398718" y="1921282"/>
            <a:chExt cx="274143" cy="293079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2398718" y="2071077"/>
              <a:ext cx="1803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2579077" y="1921282"/>
              <a:ext cx="0" cy="293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2624667" y="1989667"/>
              <a:ext cx="0" cy="162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V="1">
              <a:off x="2672861" y="2058051"/>
              <a:ext cx="0" cy="390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7761904" y="2461846"/>
            <a:ext cx="162820" cy="48292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/>
          <p:cNvCxnSpPr>
            <a:endCxn id="47" idx="0"/>
          </p:cNvCxnSpPr>
          <p:nvPr/>
        </p:nvCxnSpPr>
        <p:spPr>
          <a:xfrm>
            <a:off x="7843314" y="2182994"/>
            <a:ext cx="0" cy="278852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 rot="16200000">
            <a:off x="7523952" y="2586187"/>
            <a:ext cx="5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Ohm</a:t>
            </a:r>
            <a:endParaRPr lang="en-US" sz="1000" dirty="0"/>
          </a:p>
        </p:txBody>
      </p:sp>
      <p:sp>
        <p:nvSpPr>
          <p:cNvPr id="52" name="ZoneTexte 51"/>
          <p:cNvSpPr txBox="1"/>
          <p:nvPr/>
        </p:nvSpPr>
        <p:spPr>
          <a:xfrm>
            <a:off x="5146879" y="1856111"/>
            <a:ext cx="51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0</a:t>
            </a:r>
          </a:p>
          <a:p>
            <a:r>
              <a:rPr lang="en-US" baseline="-25000" dirty="0" smtClean="0"/>
              <a:t>400V</a:t>
            </a:r>
            <a:endParaRPr lang="en-US" dirty="0"/>
          </a:p>
        </p:txBody>
      </p:sp>
      <p:sp>
        <p:nvSpPr>
          <p:cNvPr id="53" name="Ellipse 52"/>
          <p:cNvSpPr/>
          <p:nvPr/>
        </p:nvSpPr>
        <p:spPr>
          <a:xfrm>
            <a:off x="6965944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4" name="Ellipse 53"/>
          <p:cNvSpPr/>
          <p:nvPr/>
        </p:nvSpPr>
        <p:spPr>
          <a:xfrm>
            <a:off x="6117214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lipse 54"/>
          <p:cNvSpPr/>
          <p:nvPr/>
        </p:nvSpPr>
        <p:spPr>
          <a:xfrm>
            <a:off x="6544678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lipse 55"/>
          <p:cNvSpPr/>
          <p:nvPr/>
        </p:nvSpPr>
        <p:spPr>
          <a:xfrm>
            <a:off x="6327849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lipse 56"/>
          <p:cNvSpPr/>
          <p:nvPr/>
        </p:nvSpPr>
        <p:spPr>
          <a:xfrm rot="16200000">
            <a:off x="6965944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lipse 57"/>
          <p:cNvSpPr/>
          <p:nvPr/>
        </p:nvSpPr>
        <p:spPr>
          <a:xfrm>
            <a:off x="5894191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/>
          <p:cNvSpPr/>
          <p:nvPr/>
        </p:nvSpPr>
        <p:spPr>
          <a:xfrm>
            <a:off x="6544678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e 59"/>
          <p:cNvSpPr/>
          <p:nvPr/>
        </p:nvSpPr>
        <p:spPr>
          <a:xfrm>
            <a:off x="6327849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6761506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6761506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llipse 62"/>
          <p:cNvSpPr/>
          <p:nvPr/>
        </p:nvSpPr>
        <p:spPr>
          <a:xfrm>
            <a:off x="5894191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lipse 63"/>
          <p:cNvSpPr/>
          <p:nvPr/>
        </p:nvSpPr>
        <p:spPr>
          <a:xfrm>
            <a:off x="6117214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lipse 64"/>
          <p:cNvSpPr/>
          <p:nvPr/>
        </p:nvSpPr>
        <p:spPr>
          <a:xfrm>
            <a:off x="5664970" y="1793747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/>
          <p:cNvSpPr/>
          <p:nvPr/>
        </p:nvSpPr>
        <p:spPr>
          <a:xfrm>
            <a:off x="5664970" y="1954820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66"/>
          <p:cNvSpPr/>
          <p:nvPr/>
        </p:nvSpPr>
        <p:spPr>
          <a:xfrm>
            <a:off x="7167901" y="1785074"/>
            <a:ext cx="161073" cy="16107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8" name="Ellipse 67"/>
          <p:cNvSpPr/>
          <p:nvPr/>
        </p:nvSpPr>
        <p:spPr>
          <a:xfrm rot="16200000">
            <a:off x="7167901" y="1977122"/>
            <a:ext cx="161073" cy="1610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ZoneTexte 68"/>
          <p:cNvSpPr txBox="1"/>
          <p:nvPr/>
        </p:nvSpPr>
        <p:spPr>
          <a:xfrm>
            <a:off x="590698" y="5670292"/>
            <a:ext cx="606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solve this equation at each time step to find settled regime    </a:t>
            </a:r>
            <a:endParaRPr lang="en-US" dirty="0"/>
          </a:p>
        </p:txBody>
      </p:sp>
      <p:graphicFrame>
        <p:nvGraphicFramePr>
          <p:cNvPr id="70" name="Obje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304768"/>
              </p:ext>
            </p:extLst>
          </p:nvPr>
        </p:nvGraphicFramePr>
        <p:xfrm>
          <a:off x="6635744" y="5693677"/>
          <a:ext cx="491273" cy="359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" name="…quation" r:id="rId12" imgW="330200" imgH="241300" progId="Equation.3">
                  <p:embed/>
                </p:oleObj>
              </mc:Choice>
              <mc:Fallback>
                <p:oleObj name="…quation" r:id="rId12" imgW="33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35744" y="5693677"/>
                        <a:ext cx="491273" cy="359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ZoneTexte 70"/>
          <p:cNvSpPr txBox="1"/>
          <p:nvPr/>
        </p:nvSpPr>
        <p:spPr>
          <a:xfrm>
            <a:off x="597210" y="6059197"/>
            <a:ext cx="479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significantly slows down the modeling speed</a:t>
            </a:r>
            <a:endParaRPr lang="en-US" dirty="0"/>
          </a:p>
        </p:txBody>
      </p:sp>
      <p:sp>
        <p:nvSpPr>
          <p:cNvPr id="72" name="ZoneTexte 71"/>
          <p:cNvSpPr txBox="1"/>
          <p:nvPr/>
        </p:nvSpPr>
        <p:spPr>
          <a:xfrm>
            <a:off x="325641" y="3221130"/>
            <a:ext cx="442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Nmip</a:t>
            </a:r>
            <a:r>
              <a:rPr lang="en-US" dirty="0" smtClean="0"/>
              <a:t>=1e6   and   V</a:t>
            </a:r>
            <a:r>
              <a:rPr lang="en-US" baseline="-25000" dirty="0" smtClean="0"/>
              <a:t>0</a:t>
            </a:r>
            <a:r>
              <a:rPr lang="en-US" dirty="0" smtClean="0"/>
              <a:t>=400V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read</a:t>
            </a:r>
            <a:r>
              <a:rPr lang="en-US" dirty="0" smtClean="0"/>
              <a:t> =25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mip_corrected_5e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21" y="338667"/>
            <a:ext cx="4572000" cy="6858000"/>
          </a:xfrm>
          <a:prstGeom prst="rect">
            <a:avLst/>
          </a:prstGeom>
        </p:spPr>
      </p:pic>
      <p:pic>
        <p:nvPicPr>
          <p:cNvPr id="4" name="Image 3" descr="Nmip_corrected_1e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79" y="338667"/>
            <a:ext cx="457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Results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04018" y="33866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Nmip</a:t>
            </a:r>
            <a:r>
              <a:rPr lang="en-US" dirty="0" smtClean="0"/>
              <a:t>=1e8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6460292" y="35259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Nmip</a:t>
            </a:r>
            <a:r>
              <a:rPr lang="en-US" dirty="0" smtClean="0"/>
              <a:t>=5e8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2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mip_corrected_1e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460"/>
            <a:ext cx="457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Results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0835" y="482822"/>
            <a:ext cx="115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Nmip</a:t>
            </a:r>
            <a:r>
              <a:rPr lang="en-US" dirty="0" smtClean="0"/>
              <a:t>=1e9</a:t>
            </a:r>
            <a:endParaRPr lang="en-US" dirty="0"/>
          </a:p>
        </p:txBody>
      </p:sp>
      <p:pic>
        <p:nvPicPr>
          <p:cNvPr id="6" name="Image 5" descr="postprocess_resout_Nmip44_smallsat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24" y="734062"/>
            <a:ext cx="3724372" cy="2922902"/>
          </a:xfrm>
          <a:prstGeom prst="rect">
            <a:avLst/>
          </a:prstGeom>
        </p:spPr>
      </p:pic>
      <p:pic>
        <p:nvPicPr>
          <p:cNvPr id="8" name="Image 7" descr="postprocess_efficiency_resout_Nmip44_smallsat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84" y="5201861"/>
            <a:ext cx="2079158" cy="1656139"/>
          </a:xfrm>
          <a:prstGeom prst="rect">
            <a:avLst/>
          </a:prstGeom>
        </p:spPr>
      </p:pic>
      <p:pic>
        <p:nvPicPr>
          <p:cNvPr id="3" name="Image 2" descr="meas_vs_si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57" y="3656964"/>
            <a:ext cx="3492939" cy="27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8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Nmip_corrected_1e8_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76"/>
            <a:ext cx="4572000" cy="6858000"/>
          </a:xfrm>
          <a:prstGeom prst="rect">
            <a:avLst/>
          </a:prstGeom>
        </p:spPr>
      </p:pic>
      <p:pic>
        <p:nvPicPr>
          <p:cNvPr id="5" name="Image 4" descr="Nmip_corrected_1e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119"/>
            <a:ext cx="457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material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0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developed a 1D model of diamond sensor which takes to account: space-charge effects, voltage drop,….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Up to 1e6 </a:t>
            </a:r>
            <a:r>
              <a:rPr lang="en-US" dirty="0" err="1" smtClean="0"/>
              <a:t>Mips</a:t>
            </a:r>
            <a:r>
              <a:rPr lang="en-US" dirty="0" smtClean="0"/>
              <a:t> the charge collection is in linear regime; for larger intensities charge collection is non-linear. 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Allows to determine the proper calibration of our DS.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Can be easily extended for taking to account energy distribution of incident particles; extension to 2D case is complicated</a:t>
            </a:r>
          </a:p>
          <a:p>
            <a:endParaRPr lang="en-US" dirty="0" smtClean="0"/>
          </a:p>
          <a:p>
            <a:r>
              <a:rPr lang="en-US" dirty="0" smtClean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8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</a:t>
            </a:r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289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properties of CVD diamond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697216" y="6356350"/>
            <a:ext cx="2133600" cy="365125"/>
          </a:xfrm>
        </p:spPr>
        <p:txBody>
          <a:bodyPr/>
          <a:lstStyle/>
          <a:p>
            <a:fld id="{C6494092-B3B7-40F5-BAB8-AFCCE4C63B9D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矩形 11"/>
          <p:cNvSpPr/>
          <p:nvPr/>
        </p:nvSpPr>
        <p:spPr>
          <a:xfrm>
            <a:off x="4680520" y="1951672"/>
            <a:ext cx="4499992" cy="20313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</a:t>
            </a:r>
            <a:r>
              <a:rPr lang="en-US" altLang="zh-CN" b="1" i="1" dirty="0" smtClean="0">
                <a:sym typeface="Symbol"/>
              </a:rPr>
              <a:t> </a:t>
            </a:r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Large band-gap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low leakage current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breakdown field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mobility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fast charge collection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Large thermal conductivity</a:t>
            </a:r>
          </a:p>
          <a:p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• High binding energy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Radiation hardness</a:t>
            </a:r>
          </a:p>
          <a:p>
            <a:pPr>
              <a:buSzPct val="70000"/>
              <a:buFont typeface="Wingdings" pitchFamily="2" charset="2"/>
              <a:buChar char="l"/>
            </a:pPr>
            <a:r>
              <a:rPr lang="en-US" altLang="zh-CN" b="1" i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Fast pulse </a:t>
            </a: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⇒  several ns</a:t>
            </a:r>
          </a:p>
          <a:p>
            <a:pPr>
              <a:buSzPct val="70000"/>
              <a:buFont typeface="Wingdings" pitchFamily="2" charset="2"/>
              <a:buChar char="l"/>
            </a:pPr>
            <a:r>
              <a:rPr lang="en-US" altLang="zh-CN" b="1" i="1" dirty="0" smtClean="0">
                <a:solidFill>
                  <a:srgbClr val="C00000"/>
                </a:solidFill>
                <a:sym typeface="Symbol"/>
              </a:rPr>
              <a:t> High dynamic range</a:t>
            </a:r>
            <a:endParaRPr lang="zh-CN" altLang="en-US" b="1" i="1" dirty="0" smtClean="0">
              <a:solidFill>
                <a:srgbClr val="C00000"/>
              </a:solidFill>
              <a:sym typeface="Symbol"/>
            </a:endParaRPr>
          </a:p>
        </p:txBody>
      </p:sp>
      <p:sp>
        <p:nvSpPr>
          <p:cNvPr id="6" name="圆角矩形 12"/>
          <p:cNvSpPr/>
          <p:nvPr/>
        </p:nvSpPr>
        <p:spPr>
          <a:xfrm>
            <a:off x="4752528" y="1628799"/>
            <a:ext cx="4211960" cy="24455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6"/>
          <p:cNvSpPr/>
          <p:nvPr/>
        </p:nvSpPr>
        <p:spPr>
          <a:xfrm>
            <a:off x="6012160" y="1619508"/>
            <a:ext cx="14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endParaRPr lang="fr-F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42406"/>
              </p:ext>
            </p:extLst>
          </p:nvPr>
        </p:nvGraphicFramePr>
        <p:xfrm>
          <a:off x="35496" y="1364336"/>
          <a:ext cx="4680520" cy="364617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059813"/>
                <a:gridCol w="901699"/>
                <a:gridCol w="719008"/>
              </a:tblGrid>
              <a:tr h="354336">
                <a:tc gridSpan="3">
                  <a:txBody>
                    <a:bodyPr/>
                    <a:lstStyle/>
                    <a:p>
                      <a:r>
                        <a:rPr lang="en-US" altLang="zh-CN" sz="1400" dirty="0" smtClean="0"/>
                        <a:t>Property                                                     Diamond    Silicon</a:t>
                      </a:r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37608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Density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(g 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-3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Band gap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Resistivity  (</a:t>
                      </a:r>
                      <a:r>
                        <a:rPr lang="el-GR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Ω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cm)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Breakdown  voltage (V cm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 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Electron mobility (cm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Hole mobility (cm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V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Saturation velocity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ns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Dielectric constant 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Neutron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  transmutation cross-section(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mb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Energy per e-h pair (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eV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Atomic number</a:t>
                      </a:r>
                    </a:p>
                    <a:p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Av.min.ionizing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signal per 100 </a:t>
                      </a:r>
                      <a:r>
                        <a:rPr lang="en-US" altLang="zh-CN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μm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(e)</a:t>
                      </a:r>
                      <a:endParaRPr lang="zh-CN" alt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3.5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5.5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&gt;10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  <a:p>
                      <a:r>
                        <a:rPr lang="en-US" altLang="zh-CN" sz="1400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1900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400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2300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141 (e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 96(hole)</a:t>
                      </a:r>
                      <a:endParaRPr lang="en-US" altLang="zh-CN" sz="1400" baseline="30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5.6</a:t>
                      </a:r>
                    </a:p>
                    <a:p>
                      <a:endParaRPr lang="en-US" altLang="zh-CN" sz="14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3600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2.32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</a:p>
                    <a:p>
                      <a:r>
                        <a:rPr lang="en-US" altLang="zh-CN" sz="1400" baseline="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altLang="zh-CN" sz="1400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11.7</a:t>
                      </a:r>
                    </a:p>
                    <a:p>
                      <a:endParaRPr lang="en-US" altLang="zh-CN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3.6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  <a:p>
                      <a:r>
                        <a:rPr lang="en-US" altLang="zh-CN" sz="1400" dirty="0" smtClean="0">
                          <a:latin typeface="Arial" pitchFamily="34" charset="0"/>
                          <a:cs typeface="Arial" pitchFamily="34" charset="0"/>
                        </a:rPr>
                        <a:t>8000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4861376" y="4256221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Charge generated by 1 MIP for 500 µm diamond (with 100% CCE):  2.88 </a:t>
            </a:r>
            <a:r>
              <a:rPr lang="en-US" dirty="0" err="1" smtClean="0">
                <a:solidFill>
                  <a:srgbClr val="7030A0"/>
                </a:solidFill>
              </a:rPr>
              <a:t>fC</a:t>
            </a:r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8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Introduction to DS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Modeling of charge collection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Results for 1-10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Mips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5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F09EFD-F618-704F-AD95-0389686E344C}" type="slidenum">
              <a:rPr lang="en-US" sz="1400" b="1">
                <a:solidFill>
                  <a:srgbClr val="000000"/>
                </a:solidFill>
                <a:latin typeface="Times New Roman" charset="0"/>
              </a:rPr>
              <a:pPr eaLnBrk="1" hangingPunct="1"/>
              <a:t>20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3122" name="Footer Placeholder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W. Riegler/CERN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8150"/>
            <a:ext cx="7086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4" name="Group 7"/>
          <p:cNvGrpSpPr>
            <a:grpSpLocks/>
          </p:cNvGrpSpPr>
          <p:nvPr/>
        </p:nvGrpSpPr>
        <p:grpSpPr bwMode="auto">
          <a:xfrm>
            <a:off x="1981200" y="3295650"/>
            <a:ext cx="4819650" cy="1123950"/>
            <a:chOff x="2819400" y="3048000"/>
            <a:chExt cx="4819650" cy="1123950"/>
          </a:xfrm>
        </p:grpSpPr>
        <p:pic>
          <p:nvPicPr>
            <p:cNvPr id="13313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048000"/>
              <a:ext cx="4133850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3200400"/>
              <a:ext cx="819150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5" name="Group 10"/>
          <p:cNvGrpSpPr>
            <a:grpSpLocks/>
          </p:cNvGrpSpPr>
          <p:nvPr/>
        </p:nvGrpSpPr>
        <p:grpSpPr bwMode="auto">
          <a:xfrm>
            <a:off x="1752600" y="4419600"/>
            <a:ext cx="5848350" cy="685800"/>
            <a:chOff x="1838325" y="4267200"/>
            <a:chExt cx="5848350" cy="685800"/>
          </a:xfrm>
        </p:grpSpPr>
        <p:pic>
          <p:nvPicPr>
            <p:cNvPr id="13313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267200"/>
              <a:ext cx="55530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6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325" y="4419600"/>
              <a:ext cx="4476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6" name="Group 13"/>
          <p:cNvGrpSpPr>
            <a:grpSpLocks/>
          </p:cNvGrpSpPr>
          <p:nvPr/>
        </p:nvGrpSpPr>
        <p:grpSpPr bwMode="auto">
          <a:xfrm>
            <a:off x="1676400" y="5486400"/>
            <a:ext cx="6105525" cy="771525"/>
            <a:chOff x="1743075" y="5181600"/>
            <a:chExt cx="6105525" cy="771525"/>
          </a:xfrm>
        </p:grpSpPr>
        <p:pic>
          <p:nvPicPr>
            <p:cNvPr id="133133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0" y="5181600"/>
              <a:ext cx="5734050" cy="771525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34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075" y="5410200"/>
              <a:ext cx="466725" cy="304800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04800" y="228600"/>
            <a:ext cx="8534400" cy="457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/>
                <a:cs typeface="+mn-cs"/>
              </a:rPr>
              <a:t>Weighting Field for a Strip in a Parallel Plate Geometry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7200901" y="1866900"/>
            <a:ext cx="1752600" cy="31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TextBox 18"/>
          <p:cNvSpPr txBox="1">
            <a:spLocks noChangeArrowheads="1"/>
          </p:cNvSpPr>
          <p:nvPr/>
        </p:nvSpPr>
        <p:spPr bwMode="auto">
          <a:xfrm>
            <a:off x="8210550" y="1752600"/>
            <a:ext cx="323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D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3733800" y="2970213"/>
            <a:ext cx="1371600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0" name="TextBox 25"/>
          <p:cNvSpPr txBox="1">
            <a:spLocks noChangeArrowheads="1"/>
          </p:cNvSpPr>
          <p:nvPr/>
        </p:nvSpPr>
        <p:spPr bwMode="auto">
          <a:xfrm>
            <a:off x="4267200" y="2971800"/>
            <a:ext cx="3333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w</a:t>
            </a:r>
          </a:p>
        </p:txBody>
      </p:sp>
      <p:sp>
        <p:nvSpPr>
          <p:cNvPr id="12301" name="TextBox 20"/>
          <p:cNvSpPr txBox="1">
            <a:spLocks noChangeArrowheads="1"/>
          </p:cNvSpPr>
          <p:nvPr/>
        </p:nvSpPr>
        <p:spPr bwMode="auto">
          <a:xfrm>
            <a:off x="1524000" y="5105400"/>
            <a:ext cx="16764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dirty="0" smtClean="0">
                <a:solidFill>
                  <a:srgbClr val="008000"/>
                </a:solidFill>
                <a:cs typeface="+mn-cs"/>
              </a:rPr>
              <a:t>Weighting Field: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86" y="1237523"/>
            <a:ext cx="2554214" cy="10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2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6D9569-FD99-1B4B-B9BD-673B75F4C179}" type="slidenum">
              <a:rPr lang="en-US" sz="1400" b="1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4146" name="Footer Placeholder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W. Riegler/CERN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8150"/>
            <a:ext cx="7086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7200901" y="1866900"/>
            <a:ext cx="1752600" cy="31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9" name="TextBox 18"/>
          <p:cNvSpPr txBox="1">
            <a:spLocks noChangeArrowheads="1"/>
          </p:cNvSpPr>
          <p:nvPr/>
        </p:nvSpPr>
        <p:spPr bwMode="auto">
          <a:xfrm>
            <a:off x="8210550" y="1752600"/>
            <a:ext cx="323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D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3733800" y="2970213"/>
            <a:ext cx="1371600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1" name="TextBox 25"/>
          <p:cNvSpPr txBox="1">
            <a:spLocks noChangeArrowheads="1"/>
          </p:cNvSpPr>
          <p:nvPr/>
        </p:nvSpPr>
        <p:spPr bwMode="auto">
          <a:xfrm>
            <a:off x="4267200" y="2971800"/>
            <a:ext cx="3333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w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5400000">
            <a:off x="3886994" y="1675606"/>
            <a:ext cx="1066800" cy="1588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3" name="TextBox 29"/>
          <p:cNvSpPr txBox="1">
            <a:spLocks noChangeArrowheads="1"/>
          </p:cNvSpPr>
          <p:nvPr/>
        </p:nvSpPr>
        <p:spPr bwMode="auto">
          <a:xfrm>
            <a:off x="4419600" y="1447800"/>
            <a:ext cx="2921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C00000"/>
                </a:solidFill>
                <a:cs typeface="+mn-cs"/>
              </a:rPr>
              <a:t>v</a:t>
            </a:r>
          </a:p>
        </p:txBody>
      </p:sp>
      <p:sp>
        <p:nvSpPr>
          <p:cNvPr id="13324" name="TextBox 30"/>
          <p:cNvSpPr txBox="1">
            <a:spLocks noChangeArrowheads="1"/>
          </p:cNvSpPr>
          <p:nvPr/>
        </p:nvSpPr>
        <p:spPr bwMode="auto">
          <a:xfrm>
            <a:off x="914400" y="3352800"/>
            <a:ext cx="22717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C00000"/>
                </a:solidFill>
                <a:cs typeface="+mn-cs"/>
              </a:rPr>
              <a:t>I(t,x) = -e</a:t>
            </a:r>
            <a:r>
              <a:rPr lang="en-US" baseline="-25000" smtClean="0">
                <a:solidFill>
                  <a:srgbClr val="C00000"/>
                </a:solidFill>
                <a:cs typeface="+mn-cs"/>
              </a:rPr>
              <a:t>0</a:t>
            </a:r>
            <a:r>
              <a:rPr lang="en-US" smtClean="0">
                <a:solidFill>
                  <a:srgbClr val="C00000"/>
                </a:solidFill>
                <a:cs typeface="+mn-cs"/>
              </a:rPr>
              <a:t>*Ez[x,D-v*t]*v</a:t>
            </a:r>
          </a:p>
        </p:txBody>
      </p:sp>
      <p:sp>
        <p:nvSpPr>
          <p:cNvPr id="13325" name="TextBox 31"/>
          <p:cNvSpPr txBox="1">
            <a:spLocks noChangeArrowheads="1"/>
          </p:cNvSpPr>
          <p:nvPr/>
        </p:nvSpPr>
        <p:spPr bwMode="auto">
          <a:xfrm>
            <a:off x="914400" y="3810000"/>
            <a:ext cx="76962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When </a:t>
            </a:r>
            <a:r>
              <a:rPr lang="en-US" smtClean="0">
                <a:solidFill>
                  <a:srgbClr val="C00000"/>
                </a:solidFill>
                <a:cs typeface="+mn-cs"/>
              </a:rPr>
              <a:t>all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charges have arrived at the electrodes the induced charge is equal to the total charge that </a:t>
            </a:r>
            <a:r>
              <a:rPr lang="en-US" smtClean="0">
                <a:solidFill>
                  <a:srgbClr val="C00000"/>
                </a:solidFill>
                <a:cs typeface="+mn-cs"/>
              </a:rPr>
              <a:t>has arrived 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at the electrode.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endParaRPr lang="en-US" smtClean="0">
              <a:solidFill>
                <a:srgbClr val="008000"/>
              </a:solidFill>
              <a:cs typeface="+mn-cs"/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If the electronics 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integration time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 ~ 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peaking time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 ~ 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shaping time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 is larger than the time it takes the electron to pass the induction gap, the readout strips that don</a:t>
            </a:r>
            <a:r>
              <a:rPr lang="ja-JP" altLang="en-US" smtClean="0">
                <a:solidFill>
                  <a:srgbClr val="00206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2060"/>
                </a:solidFill>
                <a:cs typeface="+mn-cs"/>
              </a:rPr>
              <a:t>t receive any charge show zero signal.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endParaRPr lang="en-US" smtClean="0">
              <a:solidFill>
                <a:srgbClr val="002060"/>
              </a:solidFill>
              <a:cs typeface="+mn-cs"/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If the electronics 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integration time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~ 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peaking time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~ 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‘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shaping time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is smaller than than the time it takes the electron to pass the induction gap, the readout strips that don</a:t>
            </a:r>
            <a:r>
              <a:rPr lang="ja-JP" altLang="en-US" smtClean="0">
                <a:solidFill>
                  <a:srgbClr val="008000"/>
                </a:solidFill>
                <a:cs typeface="+mn-cs"/>
              </a:rPr>
              <a:t>’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t receive any charge show a signal different from zero that is strictly bipolar.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04800" y="228600"/>
            <a:ext cx="8534400" cy="457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/>
                <a:cs typeface="+mn-cs"/>
              </a:rPr>
              <a:t>Weighting Field for a Strip in a Parallel Plate Geometry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" y="1375900"/>
            <a:ext cx="2554214" cy="10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73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ABEB66-A500-3D4D-BB3B-B47A7431757B}" type="slidenum">
              <a:rPr lang="en-US" sz="1400" b="1">
                <a:solidFill>
                  <a:srgbClr val="000000"/>
                </a:solidFill>
                <a:latin typeface="Times New Roman" charset="0"/>
              </a:rPr>
              <a:pPr eaLnBrk="1" hangingPunct="1"/>
              <a:t>22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5170" name="Footer Placeholder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W. Riegler/CERN</a:t>
            </a:r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/>
          <a:stretch>
            <a:fillRect/>
          </a:stretch>
        </p:blipFill>
        <p:spPr bwMode="auto">
          <a:xfrm>
            <a:off x="1295400" y="381000"/>
            <a:ext cx="5029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762000" y="0"/>
            <a:ext cx="6629400" cy="457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+mn-cs"/>
              </a:rPr>
              <a:t>GEM Signals, Induced Currents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5714207" y="1142206"/>
            <a:ext cx="1219200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Box 18"/>
          <p:cNvSpPr txBox="1">
            <a:spLocks noChangeArrowheads="1"/>
          </p:cNvSpPr>
          <p:nvPr/>
        </p:nvSpPr>
        <p:spPr bwMode="auto">
          <a:xfrm>
            <a:off x="6400800" y="990600"/>
            <a:ext cx="9921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D = 1mm</a:t>
            </a:r>
          </a:p>
        </p:txBody>
      </p:sp>
      <p:sp>
        <p:nvSpPr>
          <p:cNvPr id="14344" name="TextBox 25"/>
          <p:cNvSpPr txBox="1">
            <a:spLocks noChangeArrowheads="1"/>
          </p:cNvSpPr>
          <p:nvPr/>
        </p:nvSpPr>
        <p:spPr bwMode="auto">
          <a:xfrm>
            <a:off x="6096000" y="1981200"/>
            <a:ext cx="3333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w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5400000">
            <a:off x="3391694" y="1104106"/>
            <a:ext cx="838200" cy="1588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6" name="TextBox 29"/>
          <p:cNvSpPr txBox="1">
            <a:spLocks noChangeArrowheads="1"/>
          </p:cNvSpPr>
          <p:nvPr/>
        </p:nvSpPr>
        <p:spPr bwMode="auto">
          <a:xfrm>
            <a:off x="3962400" y="838200"/>
            <a:ext cx="2921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C00000"/>
                </a:solidFill>
                <a:cs typeface="+mn-cs"/>
              </a:rPr>
              <a:t>v</a:t>
            </a:r>
          </a:p>
        </p:txBody>
      </p:sp>
      <p:sp>
        <p:nvSpPr>
          <p:cNvPr id="14347" name="Rectangle 14"/>
          <p:cNvSpPr>
            <a:spLocks noChangeArrowheads="1"/>
          </p:cNvSpPr>
          <p:nvPr/>
        </p:nvSpPr>
        <p:spPr bwMode="auto">
          <a:xfrm>
            <a:off x="6967538" y="3532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35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2133600"/>
            <a:ext cx="2327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3886200" y="2438400"/>
            <a:ext cx="7080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200" smtClean="0">
                <a:solidFill>
                  <a:srgbClr val="008000"/>
                </a:solidFill>
                <a:cs typeface="+mn-cs"/>
              </a:rPr>
              <a:t>W &gt;&gt; D</a:t>
            </a:r>
          </a:p>
        </p:txBody>
      </p:sp>
      <p:pic>
        <p:nvPicPr>
          <p:cNvPr id="1351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30600"/>
            <a:ext cx="2327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Box 20"/>
          <p:cNvSpPr txBox="1">
            <a:spLocks noChangeArrowheads="1"/>
          </p:cNvSpPr>
          <p:nvPr/>
        </p:nvSpPr>
        <p:spPr bwMode="auto">
          <a:xfrm>
            <a:off x="3886200" y="3810000"/>
            <a:ext cx="5746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200" smtClean="0">
                <a:solidFill>
                  <a:srgbClr val="008000"/>
                </a:solidFill>
                <a:cs typeface="+mn-cs"/>
              </a:rPr>
              <a:t>W=D </a:t>
            </a:r>
          </a:p>
        </p:txBody>
      </p:sp>
      <p:pic>
        <p:nvPicPr>
          <p:cNvPr id="13518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29200"/>
            <a:ext cx="2286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21"/>
          <p:cNvSpPr txBox="1">
            <a:spLocks noChangeArrowheads="1"/>
          </p:cNvSpPr>
          <p:nvPr/>
        </p:nvSpPr>
        <p:spPr bwMode="auto">
          <a:xfrm>
            <a:off x="3859213" y="5334000"/>
            <a:ext cx="71278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200" smtClean="0">
                <a:solidFill>
                  <a:srgbClr val="008000"/>
                </a:solidFill>
                <a:cs typeface="+mn-cs"/>
              </a:rPr>
              <a:t>W=D/2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5943600" y="1752600"/>
            <a:ext cx="7620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6858000" y="1752600"/>
            <a:ext cx="685800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8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054600"/>
            <a:ext cx="23622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30600"/>
            <a:ext cx="23590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Rectangle 40"/>
          <p:cNvSpPr>
            <a:spLocks noChangeArrowheads="1"/>
          </p:cNvSpPr>
          <p:nvPr/>
        </p:nvSpPr>
        <p:spPr bwMode="auto">
          <a:xfrm>
            <a:off x="6967538" y="3532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3519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23066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angle 41"/>
          <p:cNvSpPr>
            <a:spLocks noChangeArrowheads="1"/>
          </p:cNvSpPr>
          <p:nvPr/>
        </p:nvSpPr>
        <p:spPr bwMode="auto">
          <a:xfrm>
            <a:off x="6967538" y="3278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14363" name="TextBox 42"/>
          <p:cNvSpPr txBox="1">
            <a:spLocks noChangeArrowheads="1"/>
          </p:cNvSpPr>
          <p:nvPr/>
        </p:nvSpPr>
        <p:spPr bwMode="auto">
          <a:xfrm>
            <a:off x="2971800" y="1905000"/>
            <a:ext cx="13382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Central Strip</a:t>
            </a: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5181600" y="1905000"/>
            <a:ext cx="16144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First Neighbour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4" y="1981200"/>
            <a:ext cx="2554214" cy="10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7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8B87E4-025A-D144-82FA-BE62EF287CEC}" type="slidenum">
              <a:rPr lang="en-US" sz="1400" b="1">
                <a:solidFill>
                  <a:srgbClr val="000000"/>
                </a:solidFill>
                <a:latin typeface="Times New Roman" charset="0"/>
              </a:rPr>
              <a:pPr eaLnBrk="1" hangingPunct="1"/>
              <a:t>23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6194" name="Footer Placeholder 2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W. Riegler/CERN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/>
          <a:stretch>
            <a:fillRect/>
          </a:stretch>
        </p:blipFill>
        <p:spPr bwMode="auto">
          <a:xfrm>
            <a:off x="1295400" y="381000"/>
            <a:ext cx="5029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762000" y="0"/>
            <a:ext cx="6629400" cy="457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+mn-cs"/>
              </a:rPr>
              <a:t>GEM Signals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5714207" y="1142206"/>
            <a:ext cx="1219200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Box 18"/>
          <p:cNvSpPr txBox="1">
            <a:spLocks noChangeArrowheads="1"/>
          </p:cNvSpPr>
          <p:nvPr/>
        </p:nvSpPr>
        <p:spPr bwMode="auto">
          <a:xfrm>
            <a:off x="6400800" y="990600"/>
            <a:ext cx="9921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D = 1mm</a:t>
            </a:r>
          </a:p>
        </p:txBody>
      </p:sp>
      <p:sp>
        <p:nvSpPr>
          <p:cNvPr id="14344" name="TextBox 25"/>
          <p:cNvSpPr txBox="1">
            <a:spLocks noChangeArrowheads="1"/>
          </p:cNvSpPr>
          <p:nvPr/>
        </p:nvSpPr>
        <p:spPr bwMode="auto">
          <a:xfrm>
            <a:off x="3581400" y="1981200"/>
            <a:ext cx="3333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8000"/>
                </a:solidFill>
                <a:cs typeface="+mn-cs"/>
              </a:rPr>
              <a:t>w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5400000">
            <a:off x="3391694" y="1104106"/>
            <a:ext cx="838200" cy="1588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6" name="TextBox 29"/>
          <p:cNvSpPr txBox="1">
            <a:spLocks noChangeArrowheads="1"/>
          </p:cNvSpPr>
          <p:nvPr/>
        </p:nvSpPr>
        <p:spPr bwMode="auto">
          <a:xfrm>
            <a:off x="3962400" y="838200"/>
            <a:ext cx="2921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C00000"/>
                </a:solidFill>
                <a:cs typeface="+mn-cs"/>
              </a:rPr>
              <a:t>v</a:t>
            </a:r>
          </a:p>
        </p:txBody>
      </p:sp>
      <p:sp>
        <p:nvSpPr>
          <p:cNvPr id="14347" name="Rectangle 14"/>
          <p:cNvSpPr>
            <a:spLocks noChangeArrowheads="1"/>
          </p:cNvSpPr>
          <p:nvPr/>
        </p:nvSpPr>
        <p:spPr bwMode="auto">
          <a:xfrm>
            <a:off x="4529138" y="3532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36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2286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21"/>
          <p:cNvSpPr txBox="1">
            <a:spLocks noChangeArrowheads="1"/>
          </p:cNvSpPr>
          <p:nvPr/>
        </p:nvSpPr>
        <p:spPr bwMode="auto">
          <a:xfrm>
            <a:off x="1420813" y="2819400"/>
            <a:ext cx="71278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200" smtClean="0">
                <a:solidFill>
                  <a:srgbClr val="008000"/>
                </a:solidFill>
                <a:cs typeface="+mn-cs"/>
              </a:rPr>
              <a:t>W=D/2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3429000" y="1752600"/>
            <a:ext cx="7620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4343400" y="1752600"/>
            <a:ext cx="685800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62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23622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Rectangle 40"/>
          <p:cNvSpPr>
            <a:spLocks noChangeArrowheads="1"/>
          </p:cNvSpPr>
          <p:nvPr/>
        </p:nvSpPr>
        <p:spPr bwMode="auto">
          <a:xfrm>
            <a:off x="4529138" y="3532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3620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4953000"/>
            <a:ext cx="2286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angle 41"/>
          <p:cNvSpPr>
            <a:spLocks noChangeArrowheads="1"/>
          </p:cNvSpPr>
          <p:nvPr/>
        </p:nvSpPr>
        <p:spPr bwMode="auto">
          <a:xfrm>
            <a:off x="4529138" y="3278188"/>
            <a:ext cx="23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362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4953000"/>
            <a:ext cx="2403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3" name="TextBox 42"/>
          <p:cNvSpPr txBox="1">
            <a:spLocks noChangeArrowheads="1"/>
          </p:cNvSpPr>
          <p:nvPr/>
        </p:nvSpPr>
        <p:spPr bwMode="auto">
          <a:xfrm>
            <a:off x="457200" y="1905000"/>
            <a:ext cx="13382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Central Strip</a:t>
            </a:r>
          </a:p>
        </p:txBody>
      </p:sp>
      <p:sp>
        <p:nvSpPr>
          <p:cNvPr id="14364" name="TextBox 43"/>
          <p:cNvSpPr txBox="1">
            <a:spLocks noChangeArrowheads="1"/>
          </p:cNvSpPr>
          <p:nvPr/>
        </p:nvSpPr>
        <p:spPr bwMode="auto">
          <a:xfrm>
            <a:off x="2667000" y="1905000"/>
            <a:ext cx="16144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First Neighbour</a:t>
            </a:r>
          </a:p>
        </p:txBody>
      </p:sp>
      <p:sp>
        <p:nvSpPr>
          <p:cNvPr id="14365" name="TextBox 45"/>
          <p:cNvSpPr txBox="1">
            <a:spLocks noChangeArrowheads="1"/>
          </p:cNvSpPr>
          <p:nvPr/>
        </p:nvSpPr>
        <p:spPr bwMode="auto">
          <a:xfrm>
            <a:off x="5029200" y="3505200"/>
            <a:ext cx="37338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defRPr/>
            </a:pPr>
            <a:r>
              <a:rPr lang="en-US" sz="1400" dirty="0" smtClean="0">
                <a:solidFill>
                  <a:srgbClr val="008000"/>
                </a:solidFill>
              </a:rPr>
              <a:t>W=D/2 (D=1mm, w=0.5mm)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endParaRPr lang="en-US" dirty="0" smtClean="0">
              <a:solidFill>
                <a:srgbClr val="008000"/>
              </a:solidFill>
              <a:cs typeface="+mn-cs"/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dirty="0" smtClean="0">
                <a:solidFill>
                  <a:srgbClr val="008000"/>
                </a:solidFill>
                <a:cs typeface="+mn-cs"/>
              </a:rPr>
              <a:t>Connecting an amplifier with Peaking Time = 10ns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dirty="0" smtClean="0">
                <a:solidFill>
                  <a:srgbClr val="002060"/>
                </a:solidFill>
                <a:cs typeface="+mn-cs"/>
                <a:sym typeface="Wingdings" charset="0"/>
              </a:rPr>
              <a:t>  10% crosstalk !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dirty="0" smtClean="0">
                <a:solidFill>
                  <a:srgbClr val="008000"/>
                </a:solidFill>
                <a:cs typeface="+mn-cs"/>
                <a:sym typeface="Wingdings" charset="0"/>
              </a:rPr>
              <a:t>In case the electronics peaking time is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dirty="0" smtClean="0">
                <a:solidFill>
                  <a:srgbClr val="008000"/>
                </a:solidFill>
                <a:cs typeface="+mn-cs"/>
                <a:sym typeface="Wingdings" charset="0"/>
              </a:rPr>
              <a:t>smaller or of similar size as the time the electron takes to pass the induction gap, there is a sizable signal on the neighboring strips that do not even receive charges. </a:t>
            </a:r>
            <a:endParaRPr lang="en-US" dirty="0" smtClean="0">
              <a:solidFill>
                <a:srgbClr val="008000"/>
              </a:solidFill>
              <a:cs typeface="+mn-cs"/>
            </a:endParaRPr>
          </a:p>
        </p:txBody>
      </p:sp>
      <p:sp>
        <p:nvSpPr>
          <p:cNvPr id="14366" name="TextBox 46"/>
          <p:cNvSpPr txBox="1">
            <a:spLocks noChangeArrowheads="1"/>
          </p:cNvSpPr>
          <p:nvPr/>
        </p:nvSpPr>
        <p:spPr bwMode="auto">
          <a:xfrm>
            <a:off x="1254125" y="5257800"/>
            <a:ext cx="71278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z="1200" smtClean="0">
                <a:solidFill>
                  <a:srgbClr val="008000"/>
                </a:solidFill>
                <a:cs typeface="+mn-cs"/>
              </a:rPr>
              <a:t>W=D/2</a:t>
            </a:r>
            <a:r>
              <a:rPr lang="en-US" smtClean="0">
                <a:solidFill>
                  <a:srgbClr val="008000"/>
                </a:solidFill>
                <a:cs typeface="+mn-cs"/>
              </a:rPr>
              <a:t> </a:t>
            </a:r>
          </a:p>
        </p:txBody>
      </p:sp>
      <p:sp>
        <p:nvSpPr>
          <p:cNvPr id="14367" name="TextBox 47"/>
          <p:cNvSpPr txBox="1">
            <a:spLocks noChangeArrowheads="1"/>
          </p:cNvSpPr>
          <p:nvPr/>
        </p:nvSpPr>
        <p:spPr bwMode="auto">
          <a:xfrm>
            <a:off x="492125" y="4576763"/>
            <a:ext cx="133826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Central Strip</a:t>
            </a:r>
          </a:p>
        </p:txBody>
      </p:sp>
      <p:sp>
        <p:nvSpPr>
          <p:cNvPr id="14368" name="TextBox 48"/>
          <p:cNvSpPr txBox="1">
            <a:spLocks noChangeArrowheads="1"/>
          </p:cNvSpPr>
          <p:nvPr/>
        </p:nvSpPr>
        <p:spPr bwMode="auto">
          <a:xfrm>
            <a:off x="2397125" y="4572000"/>
            <a:ext cx="14970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8000"/>
              </a:buClr>
              <a:buSzPct val="70000"/>
              <a:buFont typeface="Wingdings" charset="0"/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charset="0"/>
              <a:buNone/>
              <a:defRPr/>
            </a:pPr>
            <a:r>
              <a:rPr lang="en-US" smtClean="0">
                <a:solidFill>
                  <a:srgbClr val="002060"/>
                </a:solidFill>
                <a:cs typeface="+mn-cs"/>
              </a:rPr>
              <a:t>First Neighbor</a:t>
            </a: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flipH="1">
            <a:off x="2971800" y="4038600"/>
            <a:ext cx="1828800" cy="381000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7089" y="533399"/>
            <a:ext cx="2554214" cy="10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	1.1 What is diamond sensor?</a:t>
            </a:r>
            <a:endParaRPr lang="en-US" dirty="0"/>
          </a:p>
        </p:txBody>
      </p:sp>
      <p:grpSp>
        <p:nvGrpSpPr>
          <p:cNvPr id="4" name="Grouper 3"/>
          <p:cNvGrpSpPr/>
          <p:nvPr/>
        </p:nvGrpSpPr>
        <p:grpSpPr>
          <a:xfrm>
            <a:off x="514548" y="731024"/>
            <a:ext cx="7347062" cy="5616601"/>
            <a:chOff x="514548" y="731024"/>
            <a:chExt cx="7347062" cy="5616601"/>
          </a:xfrm>
        </p:grpSpPr>
        <p:sp>
          <p:nvSpPr>
            <p:cNvPr id="5" name="Rectangle 4"/>
            <p:cNvSpPr/>
            <p:nvPr/>
          </p:nvSpPr>
          <p:spPr>
            <a:xfrm>
              <a:off x="3103756" y="731024"/>
              <a:ext cx="1722244" cy="524726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625708" y="2639122"/>
              <a:ext cx="7235902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lipse 6"/>
            <p:cNvSpPr/>
            <p:nvPr/>
          </p:nvSpPr>
          <p:spPr>
            <a:xfrm>
              <a:off x="4404730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644294" y="3157034"/>
              <a:ext cx="7217316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25708" y="2134839"/>
              <a:ext cx="7235902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556000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983464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66635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/>
            <p:cNvSpPr/>
            <p:nvPr/>
          </p:nvSpPr>
          <p:spPr>
            <a:xfrm rot="16200000">
              <a:off x="4404730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332977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983464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766635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200292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200292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332977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556000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103756" y="1973766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103756" y="2134839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448095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" name="Ellipse 23"/>
            <p:cNvSpPr/>
            <p:nvPr/>
          </p:nvSpPr>
          <p:spPr>
            <a:xfrm>
              <a:off x="3599365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026829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810000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 rot="16200000">
              <a:off x="4448095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4652533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652533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376342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026829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810000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4243657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>
              <a:off x="4243657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376342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3599365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147121" y="2478049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3147121" y="2639122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/>
            <p:cNvSpPr/>
            <p:nvPr/>
          </p:nvSpPr>
          <p:spPr>
            <a:xfrm>
              <a:off x="4396057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0" name="Ellipse 39"/>
            <p:cNvSpPr/>
            <p:nvPr/>
          </p:nvSpPr>
          <p:spPr>
            <a:xfrm>
              <a:off x="3547327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974791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57962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 rot="16200000">
              <a:off x="4396057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600495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4600495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45"/>
            <p:cNvSpPr/>
            <p:nvPr/>
          </p:nvSpPr>
          <p:spPr>
            <a:xfrm>
              <a:off x="3324304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974791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757962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191619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>
              <a:off x="4191619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324304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547327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095083" y="2995961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3095083" y="3157034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er 54"/>
            <p:cNvGrpSpPr/>
            <p:nvPr/>
          </p:nvGrpSpPr>
          <p:grpSpPr>
            <a:xfrm>
              <a:off x="3035612" y="5978293"/>
              <a:ext cx="1942792" cy="369332"/>
              <a:chOff x="3066584" y="5605141"/>
              <a:chExt cx="1942792" cy="369332"/>
            </a:xfrm>
          </p:grpSpPr>
          <p:cxnSp>
            <p:nvCxnSpPr>
              <p:cNvPr id="92" name="Connecteur droit avec flèche 91"/>
              <p:cNvCxnSpPr/>
              <p:nvPr/>
            </p:nvCxnSpPr>
            <p:spPr>
              <a:xfrm>
                <a:off x="3066584" y="5699512"/>
                <a:ext cx="175941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ZoneTexte 92"/>
              <p:cNvSpPr txBox="1"/>
              <p:nvPr/>
            </p:nvSpPr>
            <p:spPr>
              <a:xfrm>
                <a:off x="3448205" y="5605141"/>
                <a:ext cx="1561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d=500μm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56" name="Connecteur droit 55"/>
            <p:cNvCxnSpPr/>
            <p:nvPr/>
          </p:nvCxnSpPr>
          <p:spPr>
            <a:xfrm>
              <a:off x="3095083" y="731024"/>
              <a:ext cx="0" cy="52472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er 56"/>
            <p:cNvGrpSpPr/>
            <p:nvPr/>
          </p:nvGrpSpPr>
          <p:grpSpPr>
            <a:xfrm>
              <a:off x="519149" y="1705001"/>
              <a:ext cx="2145993" cy="387917"/>
              <a:chOff x="827665" y="4723058"/>
              <a:chExt cx="2145993" cy="387917"/>
            </a:xfrm>
          </p:grpSpPr>
          <p:sp>
            <p:nvSpPr>
              <p:cNvPr id="89" name="Ellipse 88"/>
              <p:cNvSpPr/>
              <p:nvPr/>
            </p:nvSpPr>
            <p:spPr>
              <a:xfrm>
                <a:off x="1827562" y="4770244"/>
                <a:ext cx="161073" cy="161073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1827562" y="4949902"/>
                <a:ext cx="161073" cy="1610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ZoneTexte 90"/>
              <p:cNvSpPr txBox="1"/>
              <p:nvPr/>
            </p:nvSpPr>
            <p:spPr>
              <a:xfrm>
                <a:off x="827665" y="4723058"/>
                <a:ext cx="214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1 MIP≈36     in 1 </a:t>
                </a:r>
                <a:r>
                  <a:rPr lang="en-US" dirty="0" err="1" smtClean="0">
                    <a:solidFill>
                      <a:schemeClr val="accent1"/>
                    </a:solidFill>
                  </a:rPr>
                  <a:t>μm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58" name="Connecteur droit 57"/>
            <p:cNvCxnSpPr/>
            <p:nvPr/>
          </p:nvCxnSpPr>
          <p:spPr>
            <a:xfrm>
              <a:off x="4826000" y="731024"/>
              <a:ext cx="0" cy="52472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Ellipse 58"/>
            <p:cNvSpPr/>
            <p:nvPr/>
          </p:nvSpPr>
          <p:spPr>
            <a:xfrm>
              <a:off x="4606687" y="1965093"/>
              <a:ext cx="161073" cy="16107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0" name="Ellipse 59"/>
            <p:cNvSpPr/>
            <p:nvPr/>
          </p:nvSpPr>
          <p:spPr>
            <a:xfrm rot="16200000">
              <a:off x="4606687" y="2157141"/>
              <a:ext cx="161073" cy="1610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245222" y="4287025"/>
              <a:ext cx="1790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High Voltage</a:t>
              </a:r>
            </a:p>
            <a:p>
              <a:pPr algn="r"/>
              <a:r>
                <a:rPr lang="en-US" dirty="0" smtClean="0"/>
                <a:t>400 V </a:t>
              </a:r>
              <a:endParaRPr lang="en-U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836531" y="4372517"/>
              <a:ext cx="1895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Reading side</a:t>
              </a:r>
            </a:p>
            <a:p>
              <a:r>
                <a:rPr lang="en-US" dirty="0" smtClean="0"/>
                <a:t>0 V </a:t>
              </a:r>
              <a:endParaRPr lang="en-US" dirty="0"/>
            </a:p>
          </p:txBody>
        </p:sp>
        <p:cxnSp>
          <p:nvCxnSpPr>
            <p:cNvPr id="63" name="Connecteur droit 62"/>
            <p:cNvCxnSpPr/>
            <p:nvPr/>
          </p:nvCxnSpPr>
          <p:spPr>
            <a:xfrm>
              <a:off x="4826000" y="5018848"/>
              <a:ext cx="1660293" cy="0"/>
            </a:xfrm>
            <a:prstGeom prst="line">
              <a:avLst/>
            </a:prstGeom>
            <a:ln w="76200" cmpd="tri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5756" y="4367121"/>
              <a:ext cx="1396005" cy="1028390"/>
            </a:xfrm>
            <a:prstGeom prst="rect">
              <a:avLst/>
            </a:prstGeom>
          </p:spPr>
        </p:pic>
        <p:cxnSp>
          <p:nvCxnSpPr>
            <p:cNvPr id="65" name="Connecteur droit avec flèche 64"/>
            <p:cNvCxnSpPr/>
            <p:nvPr/>
          </p:nvCxnSpPr>
          <p:spPr>
            <a:xfrm flipH="1">
              <a:off x="3095083" y="4299415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H="1">
              <a:off x="3095083" y="4780955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 flipH="1">
              <a:off x="3082689" y="5715620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082689" y="5234878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H="1">
              <a:off x="3105614" y="2422294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3105614" y="2959589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 flipH="1">
              <a:off x="3093220" y="3894254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>
              <a:off x="3093220" y="3413512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 flipH="1">
              <a:off x="3093220" y="790498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 flipH="1">
              <a:off x="3093220" y="1272038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 flipH="1">
              <a:off x="3080826" y="1725961"/>
              <a:ext cx="1730917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er 75"/>
            <p:cNvGrpSpPr/>
            <p:nvPr/>
          </p:nvGrpSpPr>
          <p:grpSpPr>
            <a:xfrm>
              <a:off x="519149" y="2251205"/>
              <a:ext cx="2145993" cy="387917"/>
              <a:chOff x="827665" y="4723058"/>
              <a:chExt cx="2145993" cy="387917"/>
            </a:xfrm>
          </p:grpSpPr>
          <p:sp>
            <p:nvSpPr>
              <p:cNvPr id="86" name="Ellipse 85"/>
              <p:cNvSpPr/>
              <p:nvPr/>
            </p:nvSpPr>
            <p:spPr>
              <a:xfrm>
                <a:off x="1827562" y="4770244"/>
                <a:ext cx="161073" cy="161073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1827562" y="4949902"/>
                <a:ext cx="161073" cy="1610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827665" y="4723058"/>
                <a:ext cx="214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1 MIP≈36     in 1 </a:t>
                </a:r>
                <a:r>
                  <a:rPr lang="en-US" dirty="0" err="1" smtClean="0">
                    <a:solidFill>
                      <a:schemeClr val="accent1"/>
                    </a:solidFill>
                  </a:rPr>
                  <a:t>μm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7" name="Grouper 76"/>
            <p:cNvGrpSpPr/>
            <p:nvPr/>
          </p:nvGrpSpPr>
          <p:grpSpPr>
            <a:xfrm>
              <a:off x="522864" y="2760547"/>
              <a:ext cx="2145993" cy="387917"/>
              <a:chOff x="827665" y="4723058"/>
              <a:chExt cx="2145993" cy="387917"/>
            </a:xfrm>
          </p:grpSpPr>
          <p:sp>
            <p:nvSpPr>
              <p:cNvPr id="83" name="Ellipse 82"/>
              <p:cNvSpPr/>
              <p:nvPr/>
            </p:nvSpPr>
            <p:spPr>
              <a:xfrm>
                <a:off x="1827562" y="4770244"/>
                <a:ext cx="161073" cy="161073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827562" y="4949902"/>
                <a:ext cx="161073" cy="1610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827665" y="4723058"/>
                <a:ext cx="214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1 MIP≈36     in 1 </a:t>
                </a:r>
                <a:r>
                  <a:rPr lang="en-US" dirty="0" err="1" smtClean="0">
                    <a:solidFill>
                      <a:schemeClr val="accent1"/>
                    </a:solidFill>
                  </a:rPr>
                  <a:t>μm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8" name="ZoneTexte 77"/>
            <p:cNvSpPr txBox="1"/>
            <p:nvPr/>
          </p:nvSpPr>
          <p:spPr>
            <a:xfrm>
              <a:off x="3407316" y="858644"/>
              <a:ext cx="1561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Diamond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48" y="4483405"/>
              <a:ext cx="1202742" cy="801828"/>
            </a:xfrm>
            <a:prstGeom prst="rect">
              <a:avLst/>
            </a:prstGeom>
          </p:spPr>
        </p:pic>
        <p:cxnSp>
          <p:nvCxnSpPr>
            <p:cNvPr id="80" name="Connecteur droit 79"/>
            <p:cNvCxnSpPr/>
            <p:nvPr/>
          </p:nvCxnSpPr>
          <p:spPr>
            <a:xfrm>
              <a:off x="1592146" y="4965570"/>
              <a:ext cx="1502937" cy="0"/>
            </a:xfrm>
            <a:prstGeom prst="line">
              <a:avLst/>
            </a:prstGeom>
            <a:ln w="76200" cmpd="tri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ZoneTexte 80"/>
            <p:cNvSpPr txBox="1"/>
            <p:nvPr/>
          </p:nvSpPr>
          <p:spPr>
            <a:xfrm>
              <a:off x="3246243" y="4822591"/>
              <a:ext cx="1561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/>
            </a:lstStyle>
            <a:p>
              <a:pPr algn="ctr"/>
              <a:r>
                <a:rPr lang="en-US" dirty="0"/>
                <a:t>E = V/d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013415" y="4822591"/>
              <a:ext cx="278780" cy="30697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0" y="0"/>
            <a:ext cx="1524175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Introduction to DS</a:t>
            </a:r>
            <a:endParaRPr lang="en-US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5547102" y="5843036"/>
            <a:ext cx="349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many particle we detected???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9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1.2 Calibration of the sensor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175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Introduction to DS</a:t>
            </a:r>
            <a:endParaRPr lang="en-US" sz="1400" dirty="0"/>
          </a:p>
        </p:txBody>
      </p:sp>
      <p:grpSp>
        <p:nvGrpSpPr>
          <p:cNvPr id="5" name="Grouper 4"/>
          <p:cNvGrpSpPr/>
          <p:nvPr/>
        </p:nvGrpSpPr>
        <p:grpSpPr>
          <a:xfrm>
            <a:off x="266839" y="866216"/>
            <a:ext cx="2645853" cy="1343779"/>
            <a:chOff x="6367165" y="1313604"/>
            <a:chExt cx="2645853" cy="1343779"/>
          </a:xfrm>
        </p:grpSpPr>
        <p:pic>
          <p:nvPicPr>
            <p:cNvPr id="6" name="Picture 2" descr="C:\Users\sliu\Downloads\image(1)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22" t="56351" r="29632" b="19637"/>
            <a:stretch/>
          </p:blipFill>
          <p:spPr bwMode="auto">
            <a:xfrm>
              <a:off x="6634338" y="1621381"/>
              <a:ext cx="2016072" cy="103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6367165" y="1313604"/>
              <a:ext cx="2645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241</a:t>
              </a:r>
              <a:r>
                <a:rPr lang="en-US" sz="1400" dirty="0" smtClean="0"/>
                <a:t>Am alpha source: E</a:t>
              </a:r>
              <a:r>
                <a:rPr lang="el-GR" sz="1400" dirty="0" smtClean="0"/>
                <a:t>α</a:t>
              </a:r>
              <a:r>
                <a:rPr lang="en-US" sz="1400" dirty="0" smtClean="0"/>
                <a:t> = 5.4 MeV</a:t>
              </a:r>
              <a:endParaRPr lang="fr-FR" sz="1400" dirty="0"/>
            </a:p>
          </p:txBody>
        </p:sp>
      </p:grpSp>
      <p:pic>
        <p:nvPicPr>
          <p:cNvPr id="9" name="Image 8" descr="alpha_particles_mean_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6" y="3285557"/>
            <a:ext cx="3617714" cy="289125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1852" y="2497826"/>
            <a:ext cx="399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Allows to obtain diamond characteristics </a:t>
            </a:r>
          </a:p>
          <a:p>
            <a:r>
              <a:rPr lang="en-US" dirty="0" smtClean="0"/>
              <a:t>by Transient Current Technique.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55682" y="2245811"/>
            <a:ext cx="26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current amplifier (40dB)</a:t>
            </a:r>
            <a:endParaRPr lang="en-US" dirty="0"/>
          </a:p>
        </p:txBody>
      </p:sp>
      <p:pic>
        <p:nvPicPr>
          <p:cNvPr id="3" name="Image 2" descr="alpha_particles_ti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53" y="3553456"/>
            <a:ext cx="4041316" cy="32334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52899" y="5170184"/>
            <a:ext cx="250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Velocity saturation</a:t>
            </a:r>
            <a:endParaRPr lang="en-US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000646" y="926244"/>
            <a:ext cx="1838899" cy="2273608"/>
            <a:chOff x="4349364" y="810052"/>
            <a:chExt cx="1838899" cy="2273608"/>
          </a:xfrm>
        </p:grpSpPr>
        <p:sp>
          <p:nvSpPr>
            <p:cNvPr id="25" name="Rectangle 24"/>
            <p:cNvSpPr/>
            <p:nvPr/>
          </p:nvSpPr>
          <p:spPr>
            <a:xfrm>
              <a:off x="4392306" y="810052"/>
              <a:ext cx="1785041" cy="22736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Ellipse 37"/>
            <p:cNvSpPr/>
            <p:nvPr/>
          </p:nvSpPr>
          <p:spPr>
            <a:xfrm>
              <a:off x="4392306" y="134422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/>
            <p:cNvSpPr/>
            <p:nvPr/>
          </p:nvSpPr>
          <p:spPr>
            <a:xfrm>
              <a:off x="4392306" y="151117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437252" y="186689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437252" y="203384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Ellipse 69"/>
            <p:cNvSpPr/>
            <p:nvPr/>
          </p:nvSpPr>
          <p:spPr>
            <a:xfrm>
              <a:off x="4383318" y="240369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Ellipse 70"/>
            <p:cNvSpPr/>
            <p:nvPr/>
          </p:nvSpPr>
          <p:spPr>
            <a:xfrm>
              <a:off x="4383318" y="257064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4383318" y="81005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4394232" y="180911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flipH="1">
              <a:off x="4394232" y="2365998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flipH="1">
              <a:off x="4381386" y="283647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flipH="1">
              <a:off x="4368541" y="1087387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H="1">
              <a:off x="4349364" y="143481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/>
            <p:cNvCxnSpPr/>
            <p:nvPr/>
          </p:nvCxnSpPr>
          <p:spPr>
            <a:xfrm flipH="1">
              <a:off x="4408321" y="1952729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/>
            <p:cNvCxnSpPr/>
            <p:nvPr/>
          </p:nvCxnSpPr>
          <p:spPr>
            <a:xfrm flipH="1">
              <a:off x="4349364" y="2491705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avec flèche 116"/>
            <p:cNvCxnSpPr/>
            <p:nvPr/>
          </p:nvCxnSpPr>
          <p:spPr>
            <a:xfrm flipH="1">
              <a:off x="4479459" y="2656792"/>
              <a:ext cx="175776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 flipH="1">
              <a:off x="4459282" y="2127729"/>
              <a:ext cx="175776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avec flèche 100"/>
            <p:cNvCxnSpPr/>
            <p:nvPr/>
          </p:nvCxnSpPr>
          <p:spPr>
            <a:xfrm flipH="1">
              <a:off x="4451736" y="1613533"/>
              <a:ext cx="175776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6175417" y="81005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5" name="ZoneTexte 134"/>
          <p:cNvSpPr txBox="1"/>
          <p:nvPr/>
        </p:nvSpPr>
        <p:spPr>
          <a:xfrm rot="16200000">
            <a:off x="3523831" y="1915032"/>
            <a:ext cx="2645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241</a:t>
            </a:r>
            <a:r>
              <a:rPr lang="en-US" sz="1400" dirty="0" smtClean="0"/>
              <a:t>Am alpha source: E</a:t>
            </a:r>
            <a:r>
              <a:rPr lang="el-GR" sz="1400" dirty="0" smtClean="0"/>
              <a:t>α</a:t>
            </a:r>
            <a:r>
              <a:rPr lang="en-US" sz="1400" dirty="0" smtClean="0"/>
              <a:t> = 5.4 MeV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7754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1.2 Calibration of the sensor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175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Introduction to DS</a:t>
            </a:r>
            <a:endParaRPr lang="en-US" sz="14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403509" y="667488"/>
            <a:ext cx="2424138" cy="1741087"/>
            <a:chOff x="3888793" y="1412661"/>
            <a:chExt cx="2424138" cy="1741087"/>
          </a:xfrm>
        </p:grpSpPr>
        <p:grpSp>
          <p:nvGrpSpPr>
            <p:cNvPr id="14" name="Groupe 23"/>
            <p:cNvGrpSpPr/>
            <p:nvPr/>
          </p:nvGrpSpPr>
          <p:grpSpPr>
            <a:xfrm>
              <a:off x="3888793" y="1412661"/>
              <a:ext cx="2424138" cy="537799"/>
              <a:chOff x="4775265" y="-275425"/>
              <a:chExt cx="3034632" cy="677160"/>
            </a:xfrm>
          </p:grpSpPr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5265" y="-275425"/>
                <a:ext cx="3034632" cy="593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6598414" y="93958"/>
                <a:ext cx="930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black"/>
                    </a:solidFill>
                  </a:rPr>
                  <a:t>2.27 MeV</a:t>
                </a:r>
                <a:endParaRPr lang="fr-FR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5202265" y="93958"/>
                <a:ext cx="930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black"/>
                    </a:solidFill>
                  </a:rPr>
                  <a:t>0.55 MeV</a:t>
                </a:r>
                <a:endParaRPr lang="fr-FR" sz="14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9" t="17210" r="44228" b="25426"/>
            <a:stretch/>
          </p:blipFill>
          <p:spPr bwMode="auto">
            <a:xfrm>
              <a:off x="4414910" y="1950265"/>
              <a:ext cx="1218862" cy="1203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ZoneTexte 18"/>
          <p:cNvSpPr txBox="1"/>
          <p:nvPr/>
        </p:nvSpPr>
        <p:spPr>
          <a:xfrm>
            <a:off x="291997" y="2564905"/>
            <a:ext cx="273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charge amplifier(4mV/</a:t>
            </a:r>
            <a:r>
              <a:rPr lang="en-US" dirty="0" err="1" smtClean="0"/>
              <a:t>fC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1" name="Image 20" descr="beta_run24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9" y="2934237"/>
            <a:ext cx="2241332" cy="360853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44607" y="3158852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1079289" y="5799519"/>
            <a:ext cx="184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from 1 MIP</a:t>
            </a:r>
            <a:endParaRPr lang="en-US" dirty="0"/>
          </a:p>
        </p:txBody>
      </p:sp>
      <p:grpSp>
        <p:nvGrpSpPr>
          <p:cNvPr id="24" name="Grouper 23"/>
          <p:cNvGrpSpPr/>
          <p:nvPr/>
        </p:nvGrpSpPr>
        <p:grpSpPr>
          <a:xfrm>
            <a:off x="4891053" y="867885"/>
            <a:ext cx="3560462" cy="2936558"/>
            <a:chOff x="0" y="2745670"/>
            <a:chExt cx="4477535" cy="3692931"/>
          </a:xfrm>
        </p:grpSpPr>
        <p:pic>
          <p:nvPicPr>
            <p:cNvPr id="25" name="Image 24" descr="spectrum_1_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5670"/>
              <a:ext cx="4477535" cy="3692931"/>
            </a:xfrm>
            <a:prstGeom prst="rect">
              <a:avLst/>
            </a:prstGeom>
          </p:spPr>
        </p:pic>
        <p:pic>
          <p:nvPicPr>
            <p:cNvPr id="26" name="Image 25" descr="spectrum_generated_measu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952" y="3480455"/>
              <a:ext cx="1517583" cy="1289520"/>
            </a:xfrm>
            <a:prstGeom prst="rect">
              <a:avLst/>
            </a:prstGeom>
          </p:spPr>
        </p:pic>
      </p:grpSp>
      <p:grpSp>
        <p:nvGrpSpPr>
          <p:cNvPr id="27" name="Grouper 26"/>
          <p:cNvGrpSpPr/>
          <p:nvPr/>
        </p:nvGrpSpPr>
        <p:grpSpPr>
          <a:xfrm>
            <a:off x="4887091" y="3863318"/>
            <a:ext cx="3799709" cy="2982168"/>
            <a:chOff x="177031" y="3883172"/>
            <a:chExt cx="3669533" cy="2880000"/>
          </a:xfrm>
        </p:grpSpPr>
        <p:pic>
          <p:nvPicPr>
            <p:cNvPr id="28" name="Image 27" descr="hist2D_Sr90_spectru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31" y="3883172"/>
              <a:ext cx="3669533" cy="2880000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619713" y="4065954"/>
              <a:ext cx="1708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kern="1200" dirty="0" smtClean="0"/>
                <a:t>Sr90 </a:t>
              </a:r>
              <a:r>
                <a:rPr lang="fr-FR" kern="1200" dirty="0" err="1" smtClean="0"/>
                <a:t>spectrum</a:t>
              </a:r>
              <a:endParaRPr lang="fr-FR" kern="1200" dirty="0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5258996" y="591519"/>
            <a:ext cx="371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Geant4 </a:t>
            </a:r>
            <a:r>
              <a:rPr lang="fr-FR" b="1" dirty="0" err="1" smtClean="0"/>
              <a:t>diamond</a:t>
            </a:r>
            <a:r>
              <a:rPr lang="fr-FR" b="1" dirty="0" smtClean="0"/>
              <a:t> simulation.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8939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 Signals measured at ATF2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175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Introduction to DS</a:t>
            </a:r>
            <a:endParaRPr lang="en-US" sz="1400" dirty="0"/>
          </a:p>
        </p:txBody>
      </p:sp>
      <p:pic>
        <p:nvPicPr>
          <p:cNvPr id="202" name="Image 201" descr="1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28" y="667488"/>
            <a:ext cx="6930474" cy="5940406"/>
          </a:xfrm>
          <a:prstGeom prst="rect">
            <a:avLst/>
          </a:prstGeom>
        </p:spPr>
      </p:pic>
      <p:grpSp>
        <p:nvGrpSpPr>
          <p:cNvPr id="307" name="Grouper 306"/>
          <p:cNvGrpSpPr/>
          <p:nvPr/>
        </p:nvGrpSpPr>
        <p:grpSpPr>
          <a:xfrm>
            <a:off x="219927" y="1417374"/>
            <a:ext cx="1983152" cy="4609171"/>
            <a:chOff x="2921000" y="1335661"/>
            <a:chExt cx="1983152" cy="4609171"/>
          </a:xfrm>
        </p:grpSpPr>
        <p:sp>
          <p:nvSpPr>
            <p:cNvPr id="308" name="Double flèche verticale 307"/>
            <p:cNvSpPr/>
            <p:nvPr/>
          </p:nvSpPr>
          <p:spPr>
            <a:xfrm>
              <a:off x="4369761" y="1335661"/>
              <a:ext cx="142487" cy="4609171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er 308"/>
            <p:cNvGrpSpPr/>
            <p:nvPr/>
          </p:nvGrpSpPr>
          <p:grpSpPr>
            <a:xfrm>
              <a:off x="2921000" y="2346381"/>
              <a:ext cx="1983152" cy="2509025"/>
              <a:chOff x="2921000" y="2346381"/>
              <a:chExt cx="1983152" cy="2509025"/>
            </a:xfrm>
          </p:grpSpPr>
          <p:grpSp>
            <p:nvGrpSpPr>
              <p:cNvPr id="310" name="Grouper 309"/>
              <p:cNvGrpSpPr/>
              <p:nvPr/>
            </p:nvGrpSpPr>
            <p:grpSpPr>
              <a:xfrm>
                <a:off x="2921000" y="2346381"/>
                <a:ext cx="1983152" cy="2509025"/>
                <a:chOff x="2921000" y="2346381"/>
                <a:chExt cx="1983152" cy="2509025"/>
              </a:xfrm>
            </p:grpSpPr>
            <p:sp>
              <p:nvSpPr>
                <p:cNvPr id="315" name="Rectangle 314"/>
                <p:cNvSpPr/>
                <p:nvPr/>
              </p:nvSpPr>
              <p:spPr>
                <a:xfrm>
                  <a:off x="4064949" y="2346381"/>
                  <a:ext cx="823505" cy="250902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16" name="Connecteur droit 315"/>
                <p:cNvCxnSpPr/>
                <p:nvPr/>
              </p:nvCxnSpPr>
              <p:spPr>
                <a:xfrm>
                  <a:off x="4892601" y="2346381"/>
                  <a:ext cx="0" cy="250902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17" name="Rectangle 316"/>
                <p:cNvSpPr/>
                <p:nvPr/>
              </p:nvSpPr>
              <p:spPr>
                <a:xfrm>
                  <a:off x="4006889" y="2346381"/>
                  <a:ext cx="58060" cy="933109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4006889" y="3922297"/>
                  <a:ext cx="58060" cy="933109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4011036" y="3390870"/>
                  <a:ext cx="58060" cy="155222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4011036" y="3641476"/>
                  <a:ext cx="58060" cy="155222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Ellipse 320"/>
                <p:cNvSpPr/>
                <p:nvPr/>
              </p:nvSpPr>
              <p:spPr>
                <a:xfrm>
                  <a:off x="4691167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22" name="Ellipse 321"/>
                <p:cNvSpPr/>
                <p:nvPr/>
              </p:nvSpPr>
              <p:spPr>
                <a:xfrm>
                  <a:off x="4285340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Ellipse 322"/>
                <p:cNvSpPr/>
                <p:nvPr/>
              </p:nvSpPr>
              <p:spPr>
                <a:xfrm>
                  <a:off x="4489736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Ellipse 323"/>
                <p:cNvSpPr/>
                <p:nvPr/>
              </p:nvSpPr>
              <p:spPr>
                <a:xfrm>
                  <a:off x="4386057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Ellipse 324"/>
                <p:cNvSpPr/>
                <p:nvPr/>
              </p:nvSpPr>
              <p:spPr>
                <a:xfrm rot="16200000">
                  <a:off x="4691167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Ellipse 325"/>
                <p:cNvSpPr/>
                <p:nvPr/>
              </p:nvSpPr>
              <p:spPr>
                <a:xfrm>
                  <a:off x="4178700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Ellipse 326"/>
                <p:cNvSpPr/>
                <p:nvPr/>
              </p:nvSpPr>
              <p:spPr>
                <a:xfrm>
                  <a:off x="4489736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Ellipse 327"/>
                <p:cNvSpPr/>
                <p:nvPr/>
              </p:nvSpPr>
              <p:spPr>
                <a:xfrm>
                  <a:off x="4386057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Ellipse 328"/>
                <p:cNvSpPr/>
                <p:nvPr/>
              </p:nvSpPr>
              <p:spPr>
                <a:xfrm>
                  <a:off x="4593414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Ellipse 329"/>
                <p:cNvSpPr/>
                <p:nvPr/>
              </p:nvSpPr>
              <p:spPr>
                <a:xfrm>
                  <a:off x="4593414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Ellipse 330"/>
                <p:cNvSpPr/>
                <p:nvPr/>
              </p:nvSpPr>
              <p:spPr>
                <a:xfrm>
                  <a:off x="4178700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Ellipse 331"/>
                <p:cNvSpPr/>
                <p:nvPr/>
              </p:nvSpPr>
              <p:spPr>
                <a:xfrm>
                  <a:off x="4285340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Ellipse 332"/>
                <p:cNvSpPr/>
                <p:nvPr/>
              </p:nvSpPr>
              <p:spPr>
                <a:xfrm>
                  <a:off x="4069096" y="294060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Ellipse 333"/>
                <p:cNvSpPr/>
                <p:nvPr/>
              </p:nvSpPr>
              <p:spPr>
                <a:xfrm>
                  <a:off x="4069096" y="301762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Ellipse 334"/>
                <p:cNvSpPr/>
                <p:nvPr/>
              </p:nvSpPr>
              <p:spPr>
                <a:xfrm>
                  <a:off x="4711903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36" name="Ellipse 335"/>
                <p:cNvSpPr/>
                <p:nvPr/>
              </p:nvSpPr>
              <p:spPr>
                <a:xfrm>
                  <a:off x="4306075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Ellipse 336"/>
                <p:cNvSpPr/>
                <p:nvPr/>
              </p:nvSpPr>
              <p:spPr>
                <a:xfrm>
                  <a:off x="4510471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Ellipse 337"/>
                <p:cNvSpPr/>
                <p:nvPr/>
              </p:nvSpPr>
              <p:spPr>
                <a:xfrm>
                  <a:off x="4406792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Ellipse 338"/>
                <p:cNvSpPr/>
                <p:nvPr/>
              </p:nvSpPr>
              <p:spPr>
                <a:xfrm rot="16200000">
                  <a:off x="4711903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Ellipse 339"/>
                <p:cNvSpPr/>
                <p:nvPr/>
              </p:nvSpPr>
              <p:spPr>
                <a:xfrm>
                  <a:off x="4809656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Ellipse 340"/>
                <p:cNvSpPr/>
                <p:nvPr/>
              </p:nvSpPr>
              <p:spPr>
                <a:xfrm>
                  <a:off x="4809656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Ellipse 341"/>
                <p:cNvSpPr/>
                <p:nvPr/>
              </p:nvSpPr>
              <p:spPr>
                <a:xfrm>
                  <a:off x="4199435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Ellipse 342"/>
                <p:cNvSpPr/>
                <p:nvPr/>
              </p:nvSpPr>
              <p:spPr>
                <a:xfrm>
                  <a:off x="4510471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Ellipse 343"/>
                <p:cNvSpPr/>
                <p:nvPr/>
              </p:nvSpPr>
              <p:spPr>
                <a:xfrm>
                  <a:off x="4406792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Ellipse 344"/>
                <p:cNvSpPr/>
                <p:nvPr/>
              </p:nvSpPr>
              <p:spPr>
                <a:xfrm>
                  <a:off x="4614149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Ellipse 345"/>
                <p:cNvSpPr/>
                <p:nvPr/>
              </p:nvSpPr>
              <p:spPr>
                <a:xfrm>
                  <a:off x="4614149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Ellipse 346"/>
                <p:cNvSpPr/>
                <p:nvPr/>
              </p:nvSpPr>
              <p:spPr>
                <a:xfrm>
                  <a:off x="4199435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Ellipse 347"/>
                <p:cNvSpPr/>
                <p:nvPr/>
              </p:nvSpPr>
              <p:spPr>
                <a:xfrm>
                  <a:off x="4306075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Ellipse 348"/>
                <p:cNvSpPr/>
                <p:nvPr/>
              </p:nvSpPr>
              <p:spPr>
                <a:xfrm>
                  <a:off x="4089831" y="318173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Ellipse 349"/>
                <p:cNvSpPr/>
                <p:nvPr/>
              </p:nvSpPr>
              <p:spPr>
                <a:xfrm>
                  <a:off x="4089831" y="325875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Ellipse 350"/>
                <p:cNvSpPr/>
                <p:nvPr/>
              </p:nvSpPr>
              <p:spPr>
                <a:xfrm>
                  <a:off x="4687020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52" name="Ellipse 351"/>
                <p:cNvSpPr/>
                <p:nvPr/>
              </p:nvSpPr>
              <p:spPr>
                <a:xfrm>
                  <a:off x="4281193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Ellipse 352"/>
                <p:cNvSpPr/>
                <p:nvPr/>
              </p:nvSpPr>
              <p:spPr>
                <a:xfrm>
                  <a:off x="4485589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Ellipse 353"/>
                <p:cNvSpPr/>
                <p:nvPr/>
              </p:nvSpPr>
              <p:spPr>
                <a:xfrm>
                  <a:off x="4381910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Ellipse 354"/>
                <p:cNvSpPr/>
                <p:nvPr/>
              </p:nvSpPr>
              <p:spPr>
                <a:xfrm rot="16200000">
                  <a:off x="4687020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Ellipse 355"/>
                <p:cNvSpPr/>
                <p:nvPr/>
              </p:nvSpPr>
              <p:spPr>
                <a:xfrm>
                  <a:off x="4784774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Ellipse 356"/>
                <p:cNvSpPr/>
                <p:nvPr/>
              </p:nvSpPr>
              <p:spPr>
                <a:xfrm>
                  <a:off x="4784774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Ellipse 357"/>
                <p:cNvSpPr/>
                <p:nvPr/>
              </p:nvSpPr>
              <p:spPr>
                <a:xfrm>
                  <a:off x="4174553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Ellipse 358"/>
                <p:cNvSpPr/>
                <p:nvPr/>
              </p:nvSpPr>
              <p:spPr>
                <a:xfrm>
                  <a:off x="4485589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Ellipse 359"/>
                <p:cNvSpPr/>
                <p:nvPr/>
              </p:nvSpPr>
              <p:spPr>
                <a:xfrm>
                  <a:off x="4381910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Ellipse 360"/>
                <p:cNvSpPr/>
                <p:nvPr/>
              </p:nvSpPr>
              <p:spPr>
                <a:xfrm>
                  <a:off x="4589267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Ellipse 361"/>
                <p:cNvSpPr/>
                <p:nvPr/>
              </p:nvSpPr>
              <p:spPr>
                <a:xfrm>
                  <a:off x="4589267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Ellipse 362"/>
                <p:cNvSpPr/>
                <p:nvPr/>
              </p:nvSpPr>
              <p:spPr>
                <a:xfrm>
                  <a:off x="4174553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Ellipse 363"/>
                <p:cNvSpPr/>
                <p:nvPr/>
              </p:nvSpPr>
              <p:spPr>
                <a:xfrm>
                  <a:off x="4281193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Ellipse 364"/>
                <p:cNvSpPr/>
                <p:nvPr/>
              </p:nvSpPr>
              <p:spPr>
                <a:xfrm>
                  <a:off x="4064949" y="3429379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Ellipse 365"/>
                <p:cNvSpPr/>
                <p:nvPr/>
              </p:nvSpPr>
              <p:spPr>
                <a:xfrm>
                  <a:off x="4064949" y="3506398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Ellipse 366"/>
                <p:cNvSpPr/>
                <p:nvPr/>
              </p:nvSpPr>
              <p:spPr>
                <a:xfrm>
                  <a:off x="4787735" y="2936461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68" name="Ellipse 367"/>
                <p:cNvSpPr/>
                <p:nvPr/>
              </p:nvSpPr>
              <p:spPr>
                <a:xfrm rot="16200000">
                  <a:off x="4787735" y="3028291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9" name="Connecteur droit avec flèche 368"/>
                <p:cNvCxnSpPr/>
                <p:nvPr/>
              </p:nvCxnSpPr>
              <p:spPr>
                <a:xfrm flipH="1">
                  <a:off x="4069984" y="3155076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Connecteur droit avec flèche 369"/>
                <p:cNvCxnSpPr/>
                <p:nvPr/>
              </p:nvCxnSpPr>
              <p:spPr>
                <a:xfrm flipH="1">
                  <a:off x="4069984" y="3411988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Connecteur droit avec flèche 370"/>
                <p:cNvCxnSpPr/>
                <p:nvPr/>
              </p:nvCxnSpPr>
              <p:spPr>
                <a:xfrm flipH="1">
                  <a:off x="4070253" y="3721960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Connecteur droit avec flèche 371"/>
                <p:cNvCxnSpPr/>
                <p:nvPr/>
              </p:nvCxnSpPr>
              <p:spPr>
                <a:xfrm flipH="1">
                  <a:off x="4074724" y="3956660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3" name="Ellipse 372"/>
                <p:cNvSpPr/>
                <p:nvPr/>
              </p:nvSpPr>
              <p:spPr>
                <a:xfrm>
                  <a:off x="4692944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74" name="Ellipse 373"/>
                <p:cNvSpPr/>
                <p:nvPr/>
              </p:nvSpPr>
              <p:spPr>
                <a:xfrm>
                  <a:off x="4287117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Ellipse 374"/>
                <p:cNvSpPr/>
                <p:nvPr/>
              </p:nvSpPr>
              <p:spPr>
                <a:xfrm>
                  <a:off x="4491512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Ellipse 375"/>
                <p:cNvSpPr/>
                <p:nvPr/>
              </p:nvSpPr>
              <p:spPr>
                <a:xfrm>
                  <a:off x="4387834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Ellipse 376"/>
                <p:cNvSpPr/>
                <p:nvPr/>
              </p:nvSpPr>
              <p:spPr>
                <a:xfrm rot="16200000">
                  <a:off x="4692944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Ellipse 377"/>
                <p:cNvSpPr/>
                <p:nvPr/>
              </p:nvSpPr>
              <p:spPr>
                <a:xfrm>
                  <a:off x="4180477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Ellipse 378"/>
                <p:cNvSpPr/>
                <p:nvPr/>
              </p:nvSpPr>
              <p:spPr>
                <a:xfrm>
                  <a:off x="4491512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Ellipse 379"/>
                <p:cNvSpPr/>
                <p:nvPr/>
              </p:nvSpPr>
              <p:spPr>
                <a:xfrm>
                  <a:off x="4387834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Ellipse 380"/>
                <p:cNvSpPr/>
                <p:nvPr/>
              </p:nvSpPr>
              <p:spPr>
                <a:xfrm>
                  <a:off x="4595191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Ellipse 381"/>
                <p:cNvSpPr/>
                <p:nvPr/>
              </p:nvSpPr>
              <p:spPr>
                <a:xfrm>
                  <a:off x="4595191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Ellipse 382"/>
                <p:cNvSpPr/>
                <p:nvPr/>
              </p:nvSpPr>
              <p:spPr>
                <a:xfrm>
                  <a:off x="4180477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Ellipse 383"/>
                <p:cNvSpPr/>
                <p:nvPr/>
              </p:nvSpPr>
              <p:spPr>
                <a:xfrm>
                  <a:off x="4287117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Ellipse 384"/>
                <p:cNvSpPr/>
                <p:nvPr/>
              </p:nvSpPr>
              <p:spPr>
                <a:xfrm>
                  <a:off x="4070873" y="2432878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Ellipse 385"/>
                <p:cNvSpPr/>
                <p:nvPr/>
              </p:nvSpPr>
              <p:spPr>
                <a:xfrm>
                  <a:off x="4070873" y="2509897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Ellipse 386"/>
                <p:cNvSpPr/>
                <p:nvPr/>
              </p:nvSpPr>
              <p:spPr>
                <a:xfrm>
                  <a:off x="4713680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88" name="Ellipse 387"/>
                <p:cNvSpPr/>
                <p:nvPr/>
              </p:nvSpPr>
              <p:spPr>
                <a:xfrm>
                  <a:off x="4307852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Ellipse 388"/>
                <p:cNvSpPr/>
                <p:nvPr/>
              </p:nvSpPr>
              <p:spPr>
                <a:xfrm>
                  <a:off x="4512248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Ellipse 389"/>
                <p:cNvSpPr/>
                <p:nvPr/>
              </p:nvSpPr>
              <p:spPr>
                <a:xfrm>
                  <a:off x="4408569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Ellipse 390"/>
                <p:cNvSpPr/>
                <p:nvPr/>
              </p:nvSpPr>
              <p:spPr>
                <a:xfrm rot="16200000">
                  <a:off x="4713680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Ellipse 391"/>
                <p:cNvSpPr/>
                <p:nvPr/>
              </p:nvSpPr>
              <p:spPr>
                <a:xfrm>
                  <a:off x="4811433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Ellipse 392"/>
                <p:cNvSpPr/>
                <p:nvPr/>
              </p:nvSpPr>
              <p:spPr>
                <a:xfrm>
                  <a:off x="4811433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Ellipse 393"/>
                <p:cNvSpPr/>
                <p:nvPr/>
              </p:nvSpPr>
              <p:spPr>
                <a:xfrm>
                  <a:off x="4201212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Ellipse 394"/>
                <p:cNvSpPr/>
                <p:nvPr/>
              </p:nvSpPr>
              <p:spPr>
                <a:xfrm>
                  <a:off x="4512248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Ellipse 395"/>
                <p:cNvSpPr/>
                <p:nvPr/>
              </p:nvSpPr>
              <p:spPr>
                <a:xfrm>
                  <a:off x="4408569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Ellipse 396"/>
                <p:cNvSpPr/>
                <p:nvPr/>
              </p:nvSpPr>
              <p:spPr>
                <a:xfrm>
                  <a:off x="4615926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Ellipse 397"/>
                <p:cNvSpPr/>
                <p:nvPr/>
              </p:nvSpPr>
              <p:spPr>
                <a:xfrm>
                  <a:off x="4615926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Ellipse 398"/>
                <p:cNvSpPr/>
                <p:nvPr/>
              </p:nvSpPr>
              <p:spPr>
                <a:xfrm>
                  <a:off x="4201212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Ellipse 399"/>
                <p:cNvSpPr/>
                <p:nvPr/>
              </p:nvSpPr>
              <p:spPr>
                <a:xfrm>
                  <a:off x="4307852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Ellipse 400"/>
                <p:cNvSpPr/>
                <p:nvPr/>
              </p:nvSpPr>
              <p:spPr>
                <a:xfrm>
                  <a:off x="4091608" y="2674005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Ellipse 401"/>
                <p:cNvSpPr/>
                <p:nvPr/>
              </p:nvSpPr>
              <p:spPr>
                <a:xfrm>
                  <a:off x="4091608" y="2751024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Ellipse 402"/>
                <p:cNvSpPr/>
                <p:nvPr/>
              </p:nvSpPr>
              <p:spPr>
                <a:xfrm>
                  <a:off x="4789512" y="2428731"/>
                  <a:ext cx="77018" cy="77018"/>
                </a:xfrm>
                <a:prstGeom prst="ellips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404" name="Ellipse 403"/>
                <p:cNvSpPr/>
                <p:nvPr/>
              </p:nvSpPr>
              <p:spPr>
                <a:xfrm rot="16200000">
                  <a:off x="4789512" y="2520561"/>
                  <a:ext cx="77018" cy="77018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5" name="Connecteur droit avec flèche 404"/>
                <p:cNvCxnSpPr/>
                <p:nvPr/>
              </p:nvCxnSpPr>
              <p:spPr>
                <a:xfrm flipH="1">
                  <a:off x="4071761" y="2647346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Connecteur droit avec flèche 405"/>
                <p:cNvCxnSpPr/>
                <p:nvPr/>
              </p:nvCxnSpPr>
              <p:spPr>
                <a:xfrm flipH="1">
                  <a:off x="4071761" y="2904258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Connecteur droit avec flèche 406"/>
                <p:cNvCxnSpPr/>
                <p:nvPr/>
              </p:nvCxnSpPr>
              <p:spPr>
                <a:xfrm flipH="1">
                  <a:off x="4067615" y="4124324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Connecteur droit avec flèche 407"/>
                <p:cNvCxnSpPr/>
                <p:nvPr/>
              </p:nvCxnSpPr>
              <p:spPr>
                <a:xfrm flipH="1">
                  <a:off x="4076500" y="4337606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Connecteur droit avec flèche 408"/>
                <p:cNvCxnSpPr/>
                <p:nvPr/>
              </p:nvCxnSpPr>
              <p:spPr>
                <a:xfrm flipH="1">
                  <a:off x="4049249" y="4577547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Connecteur droit avec flèche 409"/>
                <p:cNvCxnSpPr/>
                <p:nvPr/>
              </p:nvCxnSpPr>
              <p:spPr>
                <a:xfrm flipH="1">
                  <a:off x="4042434" y="4764169"/>
                  <a:ext cx="827652" cy="0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prstDash val="solid"/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1" name="Signalisation droite 410"/>
                <p:cNvSpPr/>
                <p:nvPr/>
              </p:nvSpPr>
              <p:spPr>
                <a:xfrm>
                  <a:off x="2921000" y="2505749"/>
                  <a:ext cx="960243" cy="962894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CCFFCC"/>
                    </a:solidFill>
                  </a:endParaRPr>
                </a:p>
              </p:txBody>
            </p:sp>
            <p:sp>
              <p:nvSpPr>
                <p:cNvPr id="412" name="ZoneTexte 411"/>
                <p:cNvSpPr txBox="1"/>
                <p:nvPr/>
              </p:nvSpPr>
              <p:spPr>
                <a:xfrm>
                  <a:off x="2944593" y="2785744"/>
                  <a:ext cx="753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BEAM</a:t>
                  </a:r>
                  <a:endParaRPr lang="en-US" dirty="0"/>
                </a:p>
              </p:txBody>
            </p:sp>
          </p:grpSp>
          <p:sp>
            <p:nvSpPr>
              <p:cNvPr id="311" name="ZoneTexte 310"/>
              <p:cNvSpPr txBox="1"/>
              <p:nvPr/>
            </p:nvSpPr>
            <p:spPr>
              <a:xfrm>
                <a:off x="3543813" y="2346381"/>
                <a:ext cx="546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Ch1</a:t>
                </a:r>
                <a:endParaRPr lang="en-US" dirty="0"/>
              </a:p>
            </p:txBody>
          </p:sp>
          <p:sp>
            <p:nvSpPr>
              <p:cNvPr id="312" name="ZoneTexte 311"/>
              <p:cNvSpPr txBox="1"/>
              <p:nvPr/>
            </p:nvSpPr>
            <p:spPr>
              <a:xfrm>
                <a:off x="3540194" y="3270915"/>
                <a:ext cx="546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Ch2</a:t>
                </a:r>
                <a:endParaRPr lang="en-US" dirty="0"/>
              </a:p>
            </p:txBody>
          </p:sp>
          <p:sp>
            <p:nvSpPr>
              <p:cNvPr id="313" name="ZoneTexte 312"/>
              <p:cNvSpPr txBox="1"/>
              <p:nvPr/>
            </p:nvSpPr>
            <p:spPr>
              <a:xfrm>
                <a:off x="3540194" y="3506397"/>
                <a:ext cx="546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Ch3</a:t>
                </a:r>
                <a:endParaRPr lang="en-US" dirty="0"/>
              </a:p>
            </p:txBody>
          </p:sp>
          <p:sp>
            <p:nvSpPr>
              <p:cNvPr id="314" name="ZoneTexte 313"/>
              <p:cNvSpPr txBox="1"/>
              <p:nvPr/>
            </p:nvSpPr>
            <p:spPr>
              <a:xfrm>
                <a:off x="3537626" y="4152940"/>
                <a:ext cx="546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Ch4</a:t>
                </a:r>
                <a:endParaRPr lang="en-US" dirty="0"/>
              </a:p>
            </p:txBody>
          </p:sp>
        </p:grpSp>
      </p:grpSp>
      <p:sp>
        <p:nvSpPr>
          <p:cNvPr id="3" name="ZoneTexte 2"/>
          <p:cNvSpPr txBox="1"/>
          <p:nvPr/>
        </p:nvSpPr>
        <p:spPr>
          <a:xfrm>
            <a:off x="4811394" y="766014"/>
            <a:ext cx="282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charge in the diamond</a:t>
            </a:r>
            <a:endParaRPr lang="en-US" dirty="0"/>
          </a:p>
        </p:txBody>
      </p:sp>
      <p:grpSp>
        <p:nvGrpSpPr>
          <p:cNvPr id="8" name="Grouper 7"/>
          <p:cNvGrpSpPr/>
          <p:nvPr/>
        </p:nvGrpSpPr>
        <p:grpSpPr>
          <a:xfrm>
            <a:off x="7801717" y="1141305"/>
            <a:ext cx="1182597" cy="783092"/>
            <a:chOff x="550960" y="704246"/>
            <a:chExt cx="1182597" cy="783092"/>
          </a:xfrm>
        </p:grpSpPr>
        <p:cxnSp>
          <p:nvCxnSpPr>
            <p:cNvPr id="6" name="Connecteur droit 5"/>
            <p:cNvCxnSpPr/>
            <p:nvPr/>
          </p:nvCxnSpPr>
          <p:spPr>
            <a:xfrm flipV="1">
              <a:off x="550960" y="900399"/>
              <a:ext cx="571185" cy="67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flipV="1">
              <a:off x="550960" y="1113276"/>
              <a:ext cx="571185" cy="671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flipV="1">
              <a:off x="550960" y="1330021"/>
              <a:ext cx="571185" cy="67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1075852" y="704246"/>
              <a:ext cx="569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50 V</a:t>
              </a:r>
              <a:endParaRPr lang="en-US" sz="1600" dirty="0"/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061578" y="930561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200 V</a:t>
              </a:r>
              <a:endParaRPr lang="en-US" sz="1600" dirty="0"/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1052276" y="1148784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400 V</a:t>
              </a:r>
              <a:endParaRPr lang="en-US" sz="1600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929843" y="1816885"/>
            <a:ext cx="305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waveforms at each position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6067801" y="1823604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ch1</a:t>
            </a:r>
            <a:endParaRPr lang="en-US" dirty="0"/>
          </a:p>
        </p:txBody>
      </p:sp>
      <p:sp>
        <p:nvSpPr>
          <p:cNvPr id="122" name="ZoneTexte 121"/>
          <p:cNvSpPr txBox="1"/>
          <p:nvPr/>
        </p:nvSpPr>
        <p:spPr>
          <a:xfrm>
            <a:off x="6067801" y="2837655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ch2</a:t>
            </a:r>
            <a:endParaRPr lang="en-US" dirty="0"/>
          </a:p>
        </p:txBody>
      </p:sp>
      <p:sp>
        <p:nvSpPr>
          <p:cNvPr id="123" name="ZoneTexte 122"/>
          <p:cNvSpPr txBox="1"/>
          <p:nvPr/>
        </p:nvSpPr>
        <p:spPr>
          <a:xfrm>
            <a:off x="6067801" y="3865321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ch3</a:t>
            </a:r>
            <a:endParaRPr lang="en-US" dirty="0"/>
          </a:p>
        </p:txBody>
      </p:sp>
      <p:sp>
        <p:nvSpPr>
          <p:cNvPr id="124" name="ZoneTexte 123"/>
          <p:cNvSpPr txBox="1"/>
          <p:nvPr/>
        </p:nvSpPr>
        <p:spPr>
          <a:xfrm>
            <a:off x="5989319" y="4937119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0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1.4 Motivation for modeling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Correct calibration of our detector for maximum dynamic range  </a:t>
            </a:r>
          </a:p>
          <a:p>
            <a:endParaRPr lang="en-US" dirty="0" smtClean="0"/>
          </a:p>
          <a:p>
            <a:r>
              <a:rPr lang="en-US" dirty="0" smtClean="0"/>
              <a:t>Understanding of processes during charge collection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Optimization of our DS for given application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175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Introduction to 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789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Modeling of charge collection in 1D 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15679" y="4122656"/>
            <a:ext cx="2334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Parameters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-number of incident particles</a:t>
            </a:r>
          </a:p>
          <a:p>
            <a:r>
              <a:rPr lang="en-US" dirty="0" smtClean="0"/>
              <a:t>-</a:t>
            </a:r>
            <a:r>
              <a:rPr lang="en-US" dirty="0"/>
              <a:t>b</a:t>
            </a:r>
            <a:r>
              <a:rPr lang="en-US" dirty="0" smtClean="0"/>
              <a:t>iased voltage</a:t>
            </a:r>
          </a:p>
          <a:p>
            <a:r>
              <a:rPr lang="en-US" dirty="0" smtClean="0"/>
              <a:t>-diamond thickness</a:t>
            </a:r>
          </a:p>
        </p:txBody>
      </p:sp>
      <p:grpSp>
        <p:nvGrpSpPr>
          <p:cNvPr id="458" name="Grouper 457"/>
          <p:cNvGrpSpPr/>
          <p:nvPr/>
        </p:nvGrpSpPr>
        <p:grpSpPr>
          <a:xfrm>
            <a:off x="298390" y="660845"/>
            <a:ext cx="1847589" cy="2631540"/>
            <a:chOff x="272942" y="1252800"/>
            <a:chExt cx="1847589" cy="2631540"/>
          </a:xfrm>
        </p:grpSpPr>
        <p:sp>
          <p:nvSpPr>
            <p:cNvPr id="15" name="Rectangle 14"/>
            <p:cNvSpPr/>
            <p:nvPr/>
          </p:nvSpPr>
          <p:spPr>
            <a:xfrm>
              <a:off x="315884" y="1610732"/>
              <a:ext cx="1785041" cy="22736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664295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84619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227669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002933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/>
            <p:cNvSpPr/>
            <p:nvPr/>
          </p:nvSpPr>
          <p:spPr>
            <a:xfrm rot="16200000">
              <a:off x="1664295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53463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227669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1002933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452404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452404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53463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84619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315884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315884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709242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1" name="Ellipse 30"/>
            <p:cNvSpPr/>
            <p:nvPr/>
          </p:nvSpPr>
          <p:spPr>
            <a:xfrm>
              <a:off x="829564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272616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047880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 rot="16200000">
              <a:off x="1709242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1921133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921133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98409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1272616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/>
            <p:cNvSpPr/>
            <p:nvPr/>
          </p:nvSpPr>
          <p:spPr>
            <a:xfrm>
              <a:off x="1047880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497350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497350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98409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29564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60830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60830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655305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75630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218680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993945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 rot="16200000">
              <a:off x="1655305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1867199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867199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544475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218680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993945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/>
            <p:cNvSpPr/>
            <p:nvPr/>
          </p:nvSpPr>
          <p:spPr>
            <a:xfrm>
              <a:off x="1443414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1443414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44475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75630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llipse 59"/>
            <p:cNvSpPr/>
            <p:nvPr/>
          </p:nvSpPr>
          <p:spPr>
            <a:xfrm>
              <a:off x="306896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06896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Connecteur droit 64"/>
            <p:cNvCxnSpPr/>
            <p:nvPr/>
          </p:nvCxnSpPr>
          <p:spPr>
            <a:xfrm>
              <a:off x="306896" y="161073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2100927" y="161073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Ellipse 66"/>
            <p:cNvSpPr/>
            <p:nvPr/>
          </p:nvSpPr>
          <p:spPr>
            <a:xfrm>
              <a:off x="1873617" y="213591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8" name="Ellipse 67"/>
            <p:cNvSpPr/>
            <p:nvPr/>
          </p:nvSpPr>
          <p:spPr>
            <a:xfrm rot="16200000">
              <a:off x="1873617" y="2334970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avec flèche 75"/>
            <p:cNvCxnSpPr/>
            <p:nvPr/>
          </p:nvCxnSpPr>
          <p:spPr>
            <a:xfrm flipH="1">
              <a:off x="317810" y="260979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flipH="1">
              <a:off x="317810" y="3166678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flipH="1">
              <a:off x="304964" y="363715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H="1">
              <a:off x="292119" y="1888067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/>
            <p:cNvCxnSpPr/>
            <p:nvPr/>
          </p:nvCxnSpPr>
          <p:spPr>
            <a:xfrm flipH="1">
              <a:off x="1814660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/>
            <p:cNvCxnSpPr/>
            <p:nvPr/>
          </p:nvCxnSpPr>
          <p:spPr>
            <a:xfrm flipH="1">
              <a:off x="1576409" y="222837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/>
            <p:cNvCxnSpPr/>
            <p:nvPr/>
          </p:nvCxnSpPr>
          <p:spPr>
            <a:xfrm flipH="1">
              <a:off x="1385627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avec flèche 110"/>
            <p:cNvCxnSpPr/>
            <p:nvPr/>
          </p:nvCxnSpPr>
          <p:spPr>
            <a:xfrm flipH="1">
              <a:off x="1169880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avec flèche 111"/>
            <p:cNvCxnSpPr/>
            <p:nvPr/>
          </p:nvCxnSpPr>
          <p:spPr>
            <a:xfrm flipH="1">
              <a:off x="951566" y="222837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/>
            <p:cNvCxnSpPr/>
            <p:nvPr/>
          </p:nvCxnSpPr>
          <p:spPr>
            <a:xfrm flipH="1">
              <a:off x="741676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/>
            <p:nvPr/>
          </p:nvCxnSpPr>
          <p:spPr>
            <a:xfrm flipH="1">
              <a:off x="498131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/>
            <p:cNvCxnSpPr/>
            <p:nvPr/>
          </p:nvCxnSpPr>
          <p:spPr>
            <a:xfrm flipH="1">
              <a:off x="272942" y="223549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er 123"/>
            <p:cNvGrpSpPr/>
            <p:nvPr/>
          </p:nvGrpSpPr>
          <p:grpSpPr>
            <a:xfrm>
              <a:off x="331899" y="2745364"/>
              <a:ext cx="1717494" cy="8045"/>
              <a:chOff x="331899" y="2745364"/>
              <a:chExt cx="1717494" cy="8045"/>
            </a:xfrm>
          </p:grpSpPr>
          <p:cxnSp>
            <p:nvCxnSpPr>
              <p:cNvPr id="116" name="Connecteur droit avec flèche 115"/>
              <p:cNvCxnSpPr/>
              <p:nvPr/>
            </p:nvCxnSpPr>
            <p:spPr>
              <a:xfrm flipH="1">
                <a:off x="1873617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/>
              <p:cNvCxnSpPr/>
              <p:nvPr/>
            </p:nvCxnSpPr>
            <p:spPr>
              <a:xfrm flipH="1">
                <a:off x="1635366" y="274628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avec flèche 117"/>
              <p:cNvCxnSpPr/>
              <p:nvPr/>
            </p:nvCxnSpPr>
            <p:spPr>
              <a:xfrm flipH="1">
                <a:off x="1444584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avec flèche 118"/>
              <p:cNvCxnSpPr/>
              <p:nvPr/>
            </p:nvCxnSpPr>
            <p:spPr>
              <a:xfrm flipH="1">
                <a:off x="1228837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avec flèche 119"/>
              <p:cNvCxnSpPr/>
              <p:nvPr/>
            </p:nvCxnSpPr>
            <p:spPr>
              <a:xfrm flipH="1">
                <a:off x="1010523" y="274628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avec flèche 120"/>
              <p:cNvCxnSpPr/>
              <p:nvPr/>
            </p:nvCxnSpPr>
            <p:spPr>
              <a:xfrm flipH="1">
                <a:off x="800633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avec flèche 121"/>
              <p:cNvCxnSpPr/>
              <p:nvPr/>
            </p:nvCxnSpPr>
            <p:spPr>
              <a:xfrm flipH="1">
                <a:off x="557088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avec flèche 122"/>
              <p:cNvCxnSpPr/>
              <p:nvPr/>
            </p:nvCxnSpPr>
            <p:spPr>
              <a:xfrm flipH="1">
                <a:off x="331899" y="275340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er 132"/>
            <p:cNvGrpSpPr/>
            <p:nvPr/>
          </p:nvGrpSpPr>
          <p:grpSpPr>
            <a:xfrm>
              <a:off x="272942" y="3284340"/>
              <a:ext cx="1717494" cy="8045"/>
              <a:chOff x="272942" y="3284340"/>
              <a:chExt cx="1717494" cy="8045"/>
            </a:xfrm>
          </p:grpSpPr>
          <p:cxnSp>
            <p:nvCxnSpPr>
              <p:cNvPr id="125" name="Connecteur droit avec flèche 124"/>
              <p:cNvCxnSpPr/>
              <p:nvPr/>
            </p:nvCxnSpPr>
            <p:spPr>
              <a:xfrm flipH="1">
                <a:off x="1814660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avec flèche 125"/>
              <p:cNvCxnSpPr/>
              <p:nvPr/>
            </p:nvCxnSpPr>
            <p:spPr>
              <a:xfrm flipH="1">
                <a:off x="1576409" y="328526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avec flèche 126"/>
              <p:cNvCxnSpPr/>
              <p:nvPr/>
            </p:nvCxnSpPr>
            <p:spPr>
              <a:xfrm flipH="1">
                <a:off x="1385627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avec flèche 127"/>
              <p:cNvCxnSpPr/>
              <p:nvPr/>
            </p:nvCxnSpPr>
            <p:spPr>
              <a:xfrm flipH="1">
                <a:off x="1169880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avec flèche 128"/>
              <p:cNvCxnSpPr/>
              <p:nvPr/>
            </p:nvCxnSpPr>
            <p:spPr>
              <a:xfrm flipH="1">
                <a:off x="951566" y="328526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avec flèche 129"/>
              <p:cNvCxnSpPr/>
              <p:nvPr/>
            </p:nvCxnSpPr>
            <p:spPr>
              <a:xfrm flipH="1">
                <a:off x="741676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avec flèche 130"/>
              <p:cNvCxnSpPr/>
              <p:nvPr/>
            </p:nvCxnSpPr>
            <p:spPr>
              <a:xfrm flipH="1">
                <a:off x="498131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avec flèche 131"/>
              <p:cNvCxnSpPr/>
              <p:nvPr/>
            </p:nvCxnSpPr>
            <p:spPr>
              <a:xfrm flipH="1">
                <a:off x="272942" y="329238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er 142"/>
            <p:cNvGrpSpPr/>
            <p:nvPr/>
          </p:nvGrpSpPr>
          <p:grpSpPr>
            <a:xfrm>
              <a:off x="403037" y="3449427"/>
              <a:ext cx="1717494" cy="8045"/>
              <a:chOff x="403037" y="3449427"/>
              <a:chExt cx="1717494" cy="8045"/>
            </a:xfrm>
          </p:grpSpPr>
          <p:cxnSp>
            <p:nvCxnSpPr>
              <p:cNvPr id="135" name="Connecteur droit avec flèche 134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avec flèche 135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avec flèche 136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avec flèche 138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avec flèche 139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avec flèche 140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avec flèche 141"/>
              <p:cNvCxnSpPr/>
              <p:nvPr/>
            </p:nvCxnSpPr>
            <p:spPr>
              <a:xfrm flipH="1">
                <a:off x="403037" y="345747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er 143"/>
            <p:cNvGrpSpPr/>
            <p:nvPr/>
          </p:nvGrpSpPr>
          <p:grpSpPr>
            <a:xfrm>
              <a:off x="382860" y="2920364"/>
              <a:ext cx="1717494" cy="8045"/>
              <a:chOff x="403037" y="3449427"/>
              <a:chExt cx="1717494" cy="8045"/>
            </a:xfrm>
          </p:grpSpPr>
          <p:cxnSp>
            <p:nvCxnSpPr>
              <p:cNvPr id="145" name="Connecteur droit avec flèche 144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avec flèche 148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avec flèche 149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avec flèche 151"/>
              <p:cNvCxnSpPr/>
              <p:nvPr/>
            </p:nvCxnSpPr>
            <p:spPr>
              <a:xfrm flipH="1">
                <a:off x="403037" y="345747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er 152"/>
            <p:cNvGrpSpPr/>
            <p:nvPr/>
          </p:nvGrpSpPr>
          <p:grpSpPr>
            <a:xfrm>
              <a:off x="375314" y="2406168"/>
              <a:ext cx="1717494" cy="8045"/>
              <a:chOff x="403037" y="3449427"/>
              <a:chExt cx="1717494" cy="8045"/>
            </a:xfrm>
          </p:grpSpPr>
          <p:cxnSp>
            <p:nvCxnSpPr>
              <p:cNvPr id="154" name="Connecteur droit avec flèche 153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avec flèche 154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avec flèche 158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avec flèche 159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avec flèche 160"/>
              <p:cNvCxnSpPr/>
              <p:nvPr/>
            </p:nvCxnSpPr>
            <p:spPr>
              <a:xfrm flipH="1">
                <a:off x="403037" y="345747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ZoneTexte 161"/>
            <p:cNvSpPr txBox="1"/>
            <p:nvPr/>
          </p:nvSpPr>
          <p:spPr>
            <a:xfrm>
              <a:off x="650376" y="1252800"/>
              <a:ext cx="98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= 0</a:t>
              </a:r>
              <a:endParaRPr lang="en-US" dirty="0"/>
            </a:p>
          </p:txBody>
        </p:sp>
      </p:grpSp>
      <p:grpSp>
        <p:nvGrpSpPr>
          <p:cNvPr id="457" name="Grouper 456"/>
          <p:cNvGrpSpPr/>
          <p:nvPr/>
        </p:nvGrpSpPr>
        <p:grpSpPr>
          <a:xfrm>
            <a:off x="3153827" y="660845"/>
            <a:ext cx="1847589" cy="2619017"/>
            <a:chOff x="2493804" y="1252800"/>
            <a:chExt cx="1847589" cy="2619017"/>
          </a:xfrm>
        </p:grpSpPr>
        <p:sp>
          <p:nvSpPr>
            <p:cNvPr id="164" name="Rectangle 163"/>
            <p:cNvSpPr/>
            <p:nvPr/>
          </p:nvSpPr>
          <p:spPr>
            <a:xfrm>
              <a:off x="2536746" y="1610732"/>
              <a:ext cx="1785041" cy="226108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3885157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3005481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3448531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3223795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Ellipse 168"/>
            <p:cNvSpPr/>
            <p:nvPr/>
          </p:nvSpPr>
          <p:spPr>
            <a:xfrm rot="16200000">
              <a:off x="3885157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2774325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3448531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3223795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3673266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3673266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2774325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3005481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2536746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3930104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3050426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3493478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3268742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Ellipse 182"/>
            <p:cNvSpPr/>
            <p:nvPr/>
          </p:nvSpPr>
          <p:spPr>
            <a:xfrm rot="16200000">
              <a:off x="3930104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4141995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2819271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3493478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3268742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3718212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3718212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2819271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3050426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2581692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3876167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6" name="Ellipse 195"/>
            <p:cNvSpPr/>
            <p:nvPr/>
          </p:nvSpPr>
          <p:spPr>
            <a:xfrm>
              <a:off x="2996492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3439542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3214807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Ellipse 198"/>
            <p:cNvSpPr/>
            <p:nvPr/>
          </p:nvSpPr>
          <p:spPr>
            <a:xfrm rot="16200000">
              <a:off x="3876167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4088061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2765337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3439542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3214807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Ellipse 204"/>
            <p:cNvSpPr/>
            <p:nvPr/>
          </p:nvSpPr>
          <p:spPr>
            <a:xfrm>
              <a:off x="3664276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Ellipse 205"/>
            <p:cNvSpPr/>
            <p:nvPr/>
          </p:nvSpPr>
          <p:spPr>
            <a:xfrm>
              <a:off x="3664276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2765337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Ellipse 207"/>
            <p:cNvSpPr/>
            <p:nvPr/>
          </p:nvSpPr>
          <p:spPr>
            <a:xfrm>
              <a:off x="2996492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Ellipse 208"/>
            <p:cNvSpPr/>
            <p:nvPr/>
          </p:nvSpPr>
          <p:spPr>
            <a:xfrm>
              <a:off x="2527758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Connecteur droit 210"/>
            <p:cNvCxnSpPr/>
            <p:nvPr/>
          </p:nvCxnSpPr>
          <p:spPr>
            <a:xfrm>
              <a:off x="2527758" y="161073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4321789" y="161073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4" name="Ellipse 213"/>
            <p:cNvSpPr/>
            <p:nvPr/>
          </p:nvSpPr>
          <p:spPr>
            <a:xfrm rot="16200000">
              <a:off x="4094479" y="2334970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Connecteur droit avec flèche 218"/>
            <p:cNvCxnSpPr/>
            <p:nvPr/>
          </p:nvCxnSpPr>
          <p:spPr>
            <a:xfrm flipH="1">
              <a:off x="2538672" y="260979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avec flèche 219"/>
            <p:cNvCxnSpPr/>
            <p:nvPr/>
          </p:nvCxnSpPr>
          <p:spPr>
            <a:xfrm flipH="1">
              <a:off x="2538672" y="3166678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avec flèche 221"/>
            <p:cNvCxnSpPr/>
            <p:nvPr/>
          </p:nvCxnSpPr>
          <p:spPr>
            <a:xfrm flipH="1">
              <a:off x="2525826" y="363715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avec flèche 224"/>
            <p:cNvCxnSpPr/>
            <p:nvPr/>
          </p:nvCxnSpPr>
          <p:spPr>
            <a:xfrm flipH="1">
              <a:off x="2512981" y="1888067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avec flèche 226"/>
            <p:cNvCxnSpPr/>
            <p:nvPr/>
          </p:nvCxnSpPr>
          <p:spPr>
            <a:xfrm flipH="1">
              <a:off x="3797271" y="222837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avec flèche 227"/>
            <p:cNvCxnSpPr/>
            <p:nvPr/>
          </p:nvCxnSpPr>
          <p:spPr>
            <a:xfrm flipH="1">
              <a:off x="3606489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eur droit avec flèche 228"/>
            <p:cNvCxnSpPr/>
            <p:nvPr/>
          </p:nvCxnSpPr>
          <p:spPr>
            <a:xfrm flipH="1">
              <a:off x="3390742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avec flèche 229"/>
            <p:cNvCxnSpPr/>
            <p:nvPr/>
          </p:nvCxnSpPr>
          <p:spPr>
            <a:xfrm flipH="1">
              <a:off x="3172428" y="222837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avec flèche 230"/>
            <p:cNvCxnSpPr/>
            <p:nvPr/>
          </p:nvCxnSpPr>
          <p:spPr>
            <a:xfrm flipH="1">
              <a:off x="2962538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avec flèche 231"/>
            <p:cNvCxnSpPr/>
            <p:nvPr/>
          </p:nvCxnSpPr>
          <p:spPr>
            <a:xfrm flipH="1">
              <a:off x="2718993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eur droit avec flèche 232"/>
            <p:cNvCxnSpPr/>
            <p:nvPr/>
          </p:nvCxnSpPr>
          <p:spPr>
            <a:xfrm flipH="1">
              <a:off x="2493804" y="223549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Grouper 233"/>
            <p:cNvGrpSpPr/>
            <p:nvPr/>
          </p:nvGrpSpPr>
          <p:grpSpPr>
            <a:xfrm>
              <a:off x="2552761" y="2745364"/>
              <a:ext cx="1479243" cy="8045"/>
              <a:chOff x="331899" y="2745364"/>
              <a:chExt cx="1479243" cy="8045"/>
            </a:xfrm>
          </p:grpSpPr>
          <p:cxnSp>
            <p:nvCxnSpPr>
              <p:cNvPr id="236" name="Connecteur droit avec flèche 235"/>
              <p:cNvCxnSpPr/>
              <p:nvPr/>
            </p:nvCxnSpPr>
            <p:spPr>
              <a:xfrm flipH="1">
                <a:off x="1635366" y="274628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avec flèche 236"/>
              <p:cNvCxnSpPr/>
              <p:nvPr/>
            </p:nvCxnSpPr>
            <p:spPr>
              <a:xfrm flipH="1">
                <a:off x="1444584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avec flèche 237"/>
              <p:cNvCxnSpPr/>
              <p:nvPr/>
            </p:nvCxnSpPr>
            <p:spPr>
              <a:xfrm flipH="1">
                <a:off x="1228837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avec flèche 238"/>
              <p:cNvCxnSpPr/>
              <p:nvPr/>
            </p:nvCxnSpPr>
            <p:spPr>
              <a:xfrm flipH="1">
                <a:off x="1010523" y="274628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avec flèche 239"/>
              <p:cNvCxnSpPr/>
              <p:nvPr/>
            </p:nvCxnSpPr>
            <p:spPr>
              <a:xfrm flipH="1">
                <a:off x="800633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avec flèche 240"/>
              <p:cNvCxnSpPr/>
              <p:nvPr/>
            </p:nvCxnSpPr>
            <p:spPr>
              <a:xfrm flipH="1">
                <a:off x="557088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cteur droit avec flèche 241"/>
              <p:cNvCxnSpPr/>
              <p:nvPr/>
            </p:nvCxnSpPr>
            <p:spPr>
              <a:xfrm flipH="1">
                <a:off x="331899" y="275340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Grouper 242"/>
            <p:cNvGrpSpPr/>
            <p:nvPr/>
          </p:nvGrpSpPr>
          <p:grpSpPr>
            <a:xfrm>
              <a:off x="2493804" y="3284340"/>
              <a:ext cx="1479243" cy="8045"/>
              <a:chOff x="272942" y="3284340"/>
              <a:chExt cx="1479243" cy="8045"/>
            </a:xfrm>
          </p:grpSpPr>
          <p:cxnSp>
            <p:nvCxnSpPr>
              <p:cNvPr id="245" name="Connecteur droit avec flèche 244"/>
              <p:cNvCxnSpPr/>
              <p:nvPr/>
            </p:nvCxnSpPr>
            <p:spPr>
              <a:xfrm flipH="1">
                <a:off x="1576409" y="328526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eur droit avec flèche 245"/>
              <p:cNvCxnSpPr/>
              <p:nvPr/>
            </p:nvCxnSpPr>
            <p:spPr>
              <a:xfrm flipH="1">
                <a:off x="1385627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avec flèche 246"/>
              <p:cNvCxnSpPr/>
              <p:nvPr/>
            </p:nvCxnSpPr>
            <p:spPr>
              <a:xfrm flipH="1">
                <a:off x="1169880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necteur droit avec flèche 247"/>
              <p:cNvCxnSpPr/>
              <p:nvPr/>
            </p:nvCxnSpPr>
            <p:spPr>
              <a:xfrm flipH="1">
                <a:off x="951566" y="328526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avec flèche 248"/>
              <p:cNvCxnSpPr/>
              <p:nvPr/>
            </p:nvCxnSpPr>
            <p:spPr>
              <a:xfrm flipH="1">
                <a:off x="741676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necteur droit avec flèche 249"/>
              <p:cNvCxnSpPr/>
              <p:nvPr/>
            </p:nvCxnSpPr>
            <p:spPr>
              <a:xfrm flipH="1">
                <a:off x="498131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avec flèche 250"/>
              <p:cNvCxnSpPr/>
              <p:nvPr/>
            </p:nvCxnSpPr>
            <p:spPr>
              <a:xfrm flipH="1">
                <a:off x="272942" y="329238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ouper 251"/>
            <p:cNvGrpSpPr/>
            <p:nvPr/>
          </p:nvGrpSpPr>
          <p:grpSpPr>
            <a:xfrm>
              <a:off x="2849088" y="3449427"/>
              <a:ext cx="1492305" cy="925"/>
              <a:chOff x="628226" y="3449427"/>
              <a:chExt cx="1492305" cy="925"/>
            </a:xfrm>
          </p:grpSpPr>
          <p:cxnSp>
            <p:nvCxnSpPr>
              <p:cNvPr id="253" name="Connecteur droit avec flèche 252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necteur droit avec flèche 253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avec flèche 254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necteur droit avec flèche 255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avec flèche 256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avec flèche 257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avec flèche 258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ouper 260"/>
            <p:cNvGrpSpPr/>
            <p:nvPr/>
          </p:nvGrpSpPr>
          <p:grpSpPr>
            <a:xfrm>
              <a:off x="2828911" y="2920364"/>
              <a:ext cx="1492305" cy="925"/>
              <a:chOff x="628226" y="3449427"/>
              <a:chExt cx="1492305" cy="925"/>
            </a:xfrm>
          </p:grpSpPr>
          <p:cxnSp>
            <p:nvCxnSpPr>
              <p:cNvPr id="262" name="Connecteur droit avec flèche 261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avec flèche 262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avec flèche 263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avec flèche 264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avec flèche 265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avec flèche 266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necteur droit avec flèche 267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er 269"/>
            <p:cNvGrpSpPr/>
            <p:nvPr/>
          </p:nvGrpSpPr>
          <p:grpSpPr>
            <a:xfrm>
              <a:off x="2821365" y="2406168"/>
              <a:ext cx="1492305" cy="925"/>
              <a:chOff x="628226" y="3449427"/>
              <a:chExt cx="1492305" cy="925"/>
            </a:xfrm>
          </p:grpSpPr>
          <p:cxnSp>
            <p:nvCxnSpPr>
              <p:cNvPr id="271" name="Connecteur droit avec flèche 270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avec flèche 271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avec flèche 272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avec flèche 273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avec flèche 274"/>
              <p:cNvCxnSpPr/>
              <p:nvPr/>
            </p:nvCxnSpPr>
            <p:spPr>
              <a:xfrm flipH="1">
                <a:off x="1081661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avec flèche 275"/>
              <p:cNvCxnSpPr/>
              <p:nvPr/>
            </p:nvCxnSpPr>
            <p:spPr>
              <a:xfrm flipH="1">
                <a:off x="871771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avec flèche 276"/>
              <p:cNvCxnSpPr/>
              <p:nvPr/>
            </p:nvCxnSpPr>
            <p:spPr>
              <a:xfrm flipH="1">
                <a:off x="628226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9" name="ZoneTexte 278"/>
            <p:cNvSpPr txBox="1"/>
            <p:nvPr/>
          </p:nvSpPr>
          <p:spPr>
            <a:xfrm>
              <a:off x="2878727" y="1252800"/>
              <a:ext cx="98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= 1</a:t>
              </a:r>
              <a:endParaRPr lang="en-US" dirty="0"/>
            </a:p>
          </p:txBody>
        </p:sp>
      </p:grpSp>
      <p:grpSp>
        <p:nvGrpSpPr>
          <p:cNvPr id="456" name="Grouper 455"/>
          <p:cNvGrpSpPr/>
          <p:nvPr/>
        </p:nvGrpSpPr>
        <p:grpSpPr>
          <a:xfrm>
            <a:off x="6009264" y="650620"/>
            <a:ext cx="1864588" cy="2627523"/>
            <a:chOff x="4616253" y="1256817"/>
            <a:chExt cx="1864588" cy="2627523"/>
          </a:xfrm>
        </p:grpSpPr>
        <p:sp>
          <p:nvSpPr>
            <p:cNvPr id="281" name="Rectangle 280"/>
            <p:cNvSpPr/>
            <p:nvPr/>
          </p:nvSpPr>
          <p:spPr>
            <a:xfrm>
              <a:off x="4684884" y="1610732"/>
              <a:ext cx="1785041" cy="22736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Ellipse 282"/>
            <p:cNvSpPr/>
            <p:nvPr/>
          </p:nvSpPr>
          <p:spPr>
            <a:xfrm>
              <a:off x="5153619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Ellipse 283"/>
            <p:cNvSpPr/>
            <p:nvPr/>
          </p:nvSpPr>
          <p:spPr>
            <a:xfrm>
              <a:off x="5596669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5371933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Ellipse 285"/>
            <p:cNvSpPr/>
            <p:nvPr/>
          </p:nvSpPr>
          <p:spPr>
            <a:xfrm rot="16200000">
              <a:off x="6033295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5821404" y="2311854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Ellipse 291"/>
            <p:cNvSpPr/>
            <p:nvPr/>
          </p:nvSpPr>
          <p:spPr>
            <a:xfrm>
              <a:off x="4922463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Ellipse 293"/>
            <p:cNvSpPr/>
            <p:nvPr/>
          </p:nvSpPr>
          <p:spPr>
            <a:xfrm>
              <a:off x="4684884" y="214490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Ellipse 295"/>
            <p:cNvSpPr/>
            <p:nvPr/>
          </p:nvSpPr>
          <p:spPr>
            <a:xfrm>
              <a:off x="5198564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Ellipse 296"/>
            <p:cNvSpPr/>
            <p:nvPr/>
          </p:nvSpPr>
          <p:spPr>
            <a:xfrm>
              <a:off x="5641616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5416880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Ellipse 298"/>
            <p:cNvSpPr/>
            <p:nvPr/>
          </p:nvSpPr>
          <p:spPr>
            <a:xfrm rot="16200000">
              <a:off x="6078242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Ellipse 299"/>
            <p:cNvSpPr/>
            <p:nvPr/>
          </p:nvSpPr>
          <p:spPr>
            <a:xfrm>
              <a:off x="6290133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Ellipse 304"/>
            <p:cNvSpPr/>
            <p:nvPr/>
          </p:nvSpPr>
          <p:spPr>
            <a:xfrm>
              <a:off x="5866350" y="2834526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Ellipse 305"/>
            <p:cNvSpPr/>
            <p:nvPr/>
          </p:nvSpPr>
          <p:spPr>
            <a:xfrm>
              <a:off x="4967409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Ellipse 307"/>
            <p:cNvSpPr/>
            <p:nvPr/>
          </p:nvSpPr>
          <p:spPr>
            <a:xfrm>
              <a:off x="4729830" y="2667579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Ellipse 309"/>
            <p:cNvSpPr/>
            <p:nvPr/>
          </p:nvSpPr>
          <p:spPr>
            <a:xfrm>
              <a:off x="5144630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Ellipse 310"/>
            <p:cNvSpPr/>
            <p:nvPr/>
          </p:nvSpPr>
          <p:spPr>
            <a:xfrm>
              <a:off x="5587680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Ellipse 311"/>
            <p:cNvSpPr/>
            <p:nvPr/>
          </p:nvSpPr>
          <p:spPr>
            <a:xfrm>
              <a:off x="5362945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Ellipse 312"/>
            <p:cNvSpPr/>
            <p:nvPr/>
          </p:nvSpPr>
          <p:spPr>
            <a:xfrm rot="16200000">
              <a:off x="6024305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6236199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Ellipse 318"/>
            <p:cNvSpPr/>
            <p:nvPr/>
          </p:nvSpPr>
          <p:spPr>
            <a:xfrm>
              <a:off x="5812414" y="3371322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Ellipse 319"/>
            <p:cNvSpPr/>
            <p:nvPr/>
          </p:nvSpPr>
          <p:spPr>
            <a:xfrm>
              <a:off x="4913475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Ellipse 321"/>
            <p:cNvSpPr/>
            <p:nvPr/>
          </p:nvSpPr>
          <p:spPr>
            <a:xfrm>
              <a:off x="4675896" y="3204375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3" name="Connecteur droit 322"/>
            <p:cNvCxnSpPr/>
            <p:nvPr/>
          </p:nvCxnSpPr>
          <p:spPr>
            <a:xfrm>
              <a:off x="4675896" y="1610732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>
              <a:off x="6469927" y="1610732"/>
              <a:ext cx="0" cy="227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5" name="Ellipse 324"/>
            <p:cNvSpPr/>
            <p:nvPr/>
          </p:nvSpPr>
          <p:spPr>
            <a:xfrm rot="16200000">
              <a:off x="6242617" y="2334970"/>
              <a:ext cx="166947" cy="16694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0" name="Connecteur droit avec flèche 329"/>
            <p:cNvCxnSpPr/>
            <p:nvPr/>
          </p:nvCxnSpPr>
          <p:spPr>
            <a:xfrm flipH="1">
              <a:off x="4686810" y="260979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avec flèche 330"/>
            <p:cNvCxnSpPr/>
            <p:nvPr/>
          </p:nvCxnSpPr>
          <p:spPr>
            <a:xfrm flipH="1">
              <a:off x="4686810" y="3166678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avec flèche 332"/>
            <p:cNvCxnSpPr/>
            <p:nvPr/>
          </p:nvCxnSpPr>
          <p:spPr>
            <a:xfrm flipH="1">
              <a:off x="4673964" y="3637151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avec flèche 335"/>
            <p:cNvCxnSpPr/>
            <p:nvPr/>
          </p:nvCxnSpPr>
          <p:spPr>
            <a:xfrm flipH="1">
              <a:off x="4661119" y="1888067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avec flèche 339"/>
            <p:cNvCxnSpPr/>
            <p:nvPr/>
          </p:nvCxnSpPr>
          <p:spPr>
            <a:xfrm flipH="1">
              <a:off x="5294877" y="222837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avec flèche 340"/>
            <p:cNvCxnSpPr/>
            <p:nvPr/>
          </p:nvCxnSpPr>
          <p:spPr>
            <a:xfrm flipH="1">
              <a:off x="5084987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avec flèche 341"/>
            <p:cNvCxnSpPr/>
            <p:nvPr/>
          </p:nvCxnSpPr>
          <p:spPr>
            <a:xfrm flipH="1">
              <a:off x="4841442" y="2227452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avec flèche 342"/>
            <p:cNvCxnSpPr/>
            <p:nvPr/>
          </p:nvCxnSpPr>
          <p:spPr>
            <a:xfrm flipH="1">
              <a:off x="4616253" y="2235497"/>
              <a:ext cx="1757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4" name="Grouper 343"/>
            <p:cNvGrpSpPr/>
            <p:nvPr/>
          </p:nvGrpSpPr>
          <p:grpSpPr>
            <a:xfrm>
              <a:off x="4675210" y="2745364"/>
              <a:ext cx="854400" cy="8045"/>
              <a:chOff x="331899" y="2745364"/>
              <a:chExt cx="854400" cy="8045"/>
            </a:xfrm>
          </p:grpSpPr>
          <p:cxnSp>
            <p:nvCxnSpPr>
              <p:cNvPr id="348" name="Connecteur droit avec flèche 347"/>
              <p:cNvCxnSpPr/>
              <p:nvPr/>
            </p:nvCxnSpPr>
            <p:spPr>
              <a:xfrm flipH="1">
                <a:off x="1010523" y="274628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necteur droit avec flèche 348"/>
              <p:cNvCxnSpPr/>
              <p:nvPr/>
            </p:nvCxnSpPr>
            <p:spPr>
              <a:xfrm flipH="1">
                <a:off x="800633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necteur droit avec flèche 349"/>
              <p:cNvCxnSpPr/>
              <p:nvPr/>
            </p:nvCxnSpPr>
            <p:spPr>
              <a:xfrm flipH="1">
                <a:off x="557088" y="2745364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avec flèche 350"/>
              <p:cNvCxnSpPr/>
              <p:nvPr/>
            </p:nvCxnSpPr>
            <p:spPr>
              <a:xfrm flipH="1">
                <a:off x="331899" y="2753409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er 351"/>
            <p:cNvGrpSpPr/>
            <p:nvPr/>
          </p:nvGrpSpPr>
          <p:grpSpPr>
            <a:xfrm>
              <a:off x="4616253" y="3284340"/>
              <a:ext cx="854400" cy="8045"/>
              <a:chOff x="272942" y="3284340"/>
              <a:chExt cx="854400" cy="8045"/>
            </a:xfrm>
          </p:grpSpPr>
          <p:cxnSp>
            <p:nvCxnSpPr>
              <p:cNvPr id="356" name="Connecteur droit avec flèche 355"/>
              <p:cNvCxnSpPr/>
              <p:nvPr/>
            </p:nvCxnSpPr>
            <p:spPr>
              <a:xfrm flipH="1">
                <a:off x="951566" y="328526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necteur droit avec flèche 356"/>
              <p:cNvCxnSpPr/>
              <p:nvPr/>
            </p:nvCxnSpPr>
            <p:spPr>
              <a:xfrm flipH="1">
                <a:off x="741676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necteur droit avec flèche 357"/>
              <p:cNvCxnSpPr/>
              <p:nvPr/>
            </p:nvCxnSpPr>
            <p:spPr>
              <a:xfrm flipH="1">
                <a:off x="498131" y="3284340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necteur droit avec flèche 358"/>
              <p:cNvCxnSpPr/>
              <p:nvPr/>
            </p:nvCxnSpPr>
            <p:spPr>
              <a:xfrm flipH="1">
                <a:off x="272942" y="3292385"/>
                <a:ext cx="1757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er 359"/>
            <p:cNvGrpSpPr/>
            <p:nvPr/>
          </p:nvGrpSpPr>
          <p:grpSpPr>
            <a:xfrm>
              <a:off x="5643286" y="3449427"/>
              <a:ext cx="820556" cy="925"/>
              <a:chOff x="1299975" y="3449427"/>
              <a:chExt cx="820556" cy="925"/>
            </a:xfrm>
          </p:grpSpPr>
          <p:cxnSp>
            <p:nvCxnSpPr>
              <p:cNvPr id="361" name="Connecteur droit avec flèche 360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avec flèche 361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avec flèche 362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avec flèche 363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Grouper 367"/>
            <p:cNvGrpSpPr/>
            <p:nvPr/>
          </p:nvGrpSpPr>
          <p:grpSpPr>
            <a:xfrm>
              <a:off x="5623109" y="2920364"/>
              <a:ext cx="820556" cy="925"/>
              <a:chOff x="1299975" y="3449427"/>
              <a:chExt cx="820556" cy="925"/>
            </a:xfrm>
          </p:grpSpPr>
          <p:cxnSp>
            <p:nvCxnSpPr>
              <p:cNvPr id="369" name="Connecteur droit avec flèche 368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avec flèche 369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avec flèche 370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necteur droit avec flèche 371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er 375"/>
            <p:cNvGrpSpPr/>
            <p:nvPr/>
          </p:nvGrpSpPr>
          <p:grpSpPr>
            <a:xfrm>
              <a:off x="5615563" y="2406168"/>
              <a:ext cx="820556" cy="925"/>
              <a:chOff x="1299975" y="3449427"/>
              <a:chExt cx="820556" cy="925"/>
            </a:xfrm>
          </p:grpSpPr>
          <p:cxnSp>
            <p:nvCxnSpPr>
              <p:cNvPr id="377" name="Connecteur droit avec flèche 376"/>
              <p:cNvCxnSpPr/>
              <p:nvPr/>
            </p:nvCxnSpPr>
            <p:spPr>
              <a:xfrm flipH="1">
                <a:off x="194475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avec flèche 377"/>
              <p:cNvCxnSpPr/>
              <p:nvPr/>
            </p:nvCxnSpPr>
            <p:spPr>
              <a:xfrm flipH="1">
                <a:off x="1706504" y="3450352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avec flèche 378"/>
              <p:cNvCxnSpPr/>
              <p:nvPr/>
            </p:nvCxnSpPr>
            <p:spPr>
              <a:xfrm flipH="1">
                <a:off x="1515722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Connecteur droit avec flèche 379"/>
              <p:cNvCxnSpPr/>
              <p:nvPr/>
            </p:nvCxnSpPr>
            <p:spPr>
              <a:xfrm flipH="1">
                <a:off x="1299975" y="3449427"/>
                <a:ext cx="1757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4" name="ZoneTexte 383"/>
            <p:cNvSpPr txBox="1"/>
            <p:nvPr/>
          </p:nvSpPr>
          <p:spPr>
            <a:xfrm>
              <a:off x="5089509" y="1256817"/>
              <a:ext cx="988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= K</a:t>
              </a:r>
              <a:endParaRPr lang="en-US" dirty="0"/>
            </a:p>
          </p:txBody>
        </p:sp>
      </p:grpSp>
      <p:grpSp>
        <p:nvGrpSpPr>
          <p:cNvPr id="455" name="Grouper 454"/>
          <p:cNvGrpSpPr/>
          <p:nvPr/>
        </p:nvGrpSpPr>
        <p:grpSpPr>
          <a:xfrm>
            <a:off x="2546153" y="4122656"/>
            <a:ext cx="1635125" cy="1568768"/>
            <a:chOff x="6425810" y="3302000"/>
            <a:chExt cx="1635125" cy="1568768"/>
          </a:xfrm>
        </p:grpSpPr>
        <p:sp>
          <p:nvSpPr>
            <p:cNvPr id="385" name="ZoneTexte 384"/>
            <p:cNvSpPr txBox="1"/>
            <p:nvPr/>
          </p:nvSpPr>
          <p:spPr>
            <a:xfrm>
              <a:off x="6715512" y="3302000"/>
              <a:ext cx="1138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Variables</a:t>
              </a:r>
              <a:r>
                <a:rPr lang="en-US" dirty="0" smtClean="0"/>
                <a:t>:</a:t>
              </a:r>
            </a:p>
          </p:txBody>
        </p:sp>
        <p:graphicFrame>
          <p:nvGraphicFramePr>
            <p:cNvPr id="388" name="Objet 3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7547134"/>
                </p:ext>
              </p:extLst>
            </p:nvPr>
          </p:nvGraphicFramePr>
          <p:xfrm>
            <a:off x="6425810" y="3751581"/>
            <a:ext cx="1635125" cy="1119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2" name="…quation" r:id="rId3" imgW="1130300" imgH="774700" progId="Equation.3">
                    <p:embed/>
                  </p:oleObj>
                </mc:Choice>
                <mc:Fallback>
                  <p:oleObj name="…quation" r:id="rId3" imgW="1130300" imgH="774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425810" y="3751581"/>
                          <a:ext cx="1635125" cy="1119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9" name="ZoneTexte 458"/>
          <p:cNvSpPr txBox="1"/>
          <p:nvPr/>
        </p:nvSpPr>
        <p:spPr>
          <a:xfrm>
            <a:off x="319627" y="3491818"/>
            <a:ext cx="78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Motion of electrons and holes in external electric field create current on electrode.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33744" y="4122656"/>
            <a:ext cx="21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Material </a:t>
            </a:r>
            <a:r>
              <a:rPr lang="en-US" b="1" dirty="0"/>
              <a:t>parameters</a:t>
            </a:r>
          </a:p>
        </p:txBody>
      </p:sp>
      <p:sp>
        <p:nvSpPr>
          <p:cNvPr id="280" name="Rectangle 279"/>
          <p:cNvSpPr/>
          <p:nvPr/>
        </p:nvSpPr>
        <p:spPr>
          <a:xfrm>
            <a:off x="5253142" y="4427726"/>
            <a:ext cx="26897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Mobilities</a:t>
            </a:r>
            <a:endParaRPr lang="en-US" sz="1400" i="1" dirty="0" smtClean="0"/>
          </a:p>
          <a:p>
            <a:r>
              <a:rPr lang="en-US" sz="1400" dirty="0" err="1" smtClean="0"/>
              <a:t>μ</a:t>
            </a:r>
            <a:r>
              <a:rPr lang="en-US" sz="1400" baseline="-25000" dirty="0" err="1" smtClean="0"/>
              <a:t>e</a:t>
            </a:r>
            <a:r>
              <a:rPr lang="en-US" sz="1400" dirty="0" smtClean="0"/>
              <a:t> </a:t>
            </a:r>
            <a:r>
              <a:rPr lang="en-US" sz="1400" dirty="0"/>
              <a:t>=  </a:t>
            </a:r>
            <a:r>
              <a:rPr lang="en-US" sz="1400" dirty="0" smtClean="0"/>
              <a:t>1300..3100  [cm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/</a:t>
            </a:r>
            <a:r>
              <a:rPr lang="en-US" sz="1400" dirty="0" err="1" smtClean="0"/>
              <a:t>Vs</a:t>
            </a:r>
            <a:r>
              <a:rPr lang="en-US" sz="1400" dirty="0" smtClean="0"/>
              <a:t>] </a:t>
            </a:r>
          </a:p>
          <a:p>
            <a:r>
              <a:rPr lang="fi-FI" sz="1400" dirty="0" err="1" smtClean="0"/>
              <a:t>μ</a:t>
            </a:r>
            <a:r>
              <a:rPr lang="fi-FI" sz="1400" baseline="-25000" dirty="0" err="1" smtClean="0"/>
              <a:t>h</a:t>
            </a:r>
            <a:r>
              <a:rPr lang="fi-FI" sz="1400" dirty="0" smtClean="0"/>
              <a:t> </a:t>
            </a:r>
            <a:r>
              <a:rPr lang="fi-FI" sz="1400" dirty="0"/>
              <a:t>=  </a:t>
            </a:r>
            <a:r>
              <a:rPr lang="fi-FI" sz="1400" dirty="0" smtClean="0"/>
              <a:t>2300 </a:t>
            </a:r>
            <a:r>
              <a:rPr lang="en-US" sz="1400" dirty="0"/>
              <a:t>[cm</a:t>
            </a:r>
            <a:r>
              <a:rPr lang="en-US" sz="1400" baseline="30000" dirty="0"/>
              <a:t>2</a:t>
            </a:r>
            <a:r>
              <a:rPr lang="en-US" sz="1400" dirty="0"/>
              <a:t>/</a:t>
            </a:r>
            <a:r>
              <a:rPr lang="en-US" sz="1400" dirty="0" err="1"/>
              <a:t>Vs</a:t>
            </a:r>
            <a:r>
              <a:rPr lang="en-US" sz="1400" dirty="0"/>
              <a:t>] </a:t>
            </a:r>
            <a:endParaRPr lang="en-US" sz="1400" dirty="0" smtClean="0"/>
          </a:p>
          <a:p>
            <a:endParaRPr lang="fi-FI" sz="1400" dirty="0"/>
          </a:p>
          <a:p>
            <a:r>
              <a:rPr lang="fi-FI" sz="1400" i="1" dirty="0" err="1" smtClean="0"/>
              <a:t>Saturation</a:t>
            </a:r>
            <a:r>
              <a:rPr lang="fi-FI" sz="1400" i="1" dirty="0" smtClean="0"/>
              <a:t> </a:t>
            </a:r>
            <a:r>
              <a:rPr lang="fi-FI" sz="1400" i="1" dirty="0" err="1" smtClean="0"/>
              <a:t>velosities</a:t>
            </a:r>
            <a:endParaRPr lang="fi-FI" sz="1400" i="1" dirty="0"/>
          </a:p>
          <a:p>
            <a:r>
              <a:rPr lang="fi-FI" sz="1400" dirty="0" err="1" smtClean="0"/>
              <a:t>v_sat_e</a:t>
            </a:r>
            <a:r>
              <a:rPr lang="fi-FI" sz="1400" dirty="0" smtClean="0"/>
              <a:t> </a:t>
            </a:r>
            <a:r>
              <a:rPr lang="fi-FI" sz="1400" dirty="0"/>
              <a:t>= </a:t>
            </a:r>
            <a:r>
              <a:rPr lang="fi-FI" sz="1400" dirty="0" smtClean="0"/>
              <a:t>1.9*10</a:t>
            </a:r>
            <a:r>
              <a:rPr lang="fi-FI" sz="1400" baseline="30000" dirty="0" smtClean="0"/>
              <a:t>7 </a:t>
            </a:r>
            <a:r>
              <a:rPr lang="en-US" sz="1400" dirty="0"/>
              <a:t>[</a:t>
            </a:r>
            <a:r>
              <a:rPr lang="en-US" sz="1400" dirty="0" smtClean="0"/>
              <a:t>cm/s</a:t>
            </a:r>
            <a:r>
              <a:rPr lang="en-US" sz="1400" dirty="0"/>
              <a:t>] </a:t>
            </a:r>
            <a:endParaRPr lang="fi-FI" sz="1400" dirty="0"/>
          </a:p>
          <a:p>
            <a:r>
              <a:rPr lang="fi-FI" sz="1400" dirty="0" err="1" smtClean="0"/>
              <a:t>v_sat_h</a:t>
            </a:r>
            <a:r>
              <a:rPr lang="fi-FI" sz="1400" dirty="0" smtClean="0"/>
              <a:t> </a:t>
            </a:r>
            <a:r>
              <a:rPr lang="fi-FI" sz="1400" dirty="0"/>
              <a:t>= </a:t>
            </a:r>
            <a:r>
              <a:rPr lang="fi-FI" sz="1400" dirty="0" smtClean="0"/>
              <a:t>1.4*10</a:t>
            </a:r>
            <a:r>
              <a:rPr lang="fi-FI" sz="1400" baseline="30000" dirty="0" smtClean="0"/>
              <a:t>7 </a:t>
            </a:r>
            <a:r>
              <a:rPr lang="en-US" sz="1400" dirty="0"/>
              <a:t>[cm/s</a:t>
            </a:r>
            <a:r>
              <a:rPr lang="en-US" sz="1400" dirty="0" smtClean="0"/>
              <a:t>]</a:t>
            </a:r>
          </a:p>
          <a:p>
            <a:endParaRPr lang="fi-FI" sz="1400" dirty="0"/>
          </a:p>
          <a:p>
            <a:r>
              <a:rPr lang="fi-FI" sz="1400" i="1" dirty="0" smtClean="0"/>
              <a:t>L</a:t>
            </a:r>
            <a:r>
              <a:rPr lang="en-US" sz="1400" i="1" dirty="0" err="1" smtClean="0"/>
              <a:t>ifetimes</a:t>
            </a:r>
            <a:endParaRPr lang="en-US" sz="1400" i="1" dirty="0"/>
          </a:p>
          <a:p>
            <a:r>
              <a:rPr lang="en-US" sz="1400" dirty="0" err="1" smtClean="0"/>
              <a:t>τ</a:t>
            </a:r>
            <a:r>
              <a:rPr lang="en-US" sz="1400" baseline="-25000" dirty="0" err="1" smtClean="0"/>
              <a:t>e</a:t>
            </a:r>
            <a:r>
              <a:rPr lang="en-US" sz="1400" dirty="0" smtClean="0"/>
              <a:t> </a:t>
            </a:r>
            <a:r>
              <a:rPr lang="en-US" sz="1400" dirty="0"/>
              <a:t>= </a:t>
            </a:r>
            <a:r>
              <a:rPr lang="en-US" sz="1400" dirty="0" smtClean="0"/>
              <a:t>300 ns   </a:t>
            </a:r>
          </a:p>
          <a:p>
            <a:r>
              <a:rPr lang="en-US" sz="1400" dirty="0" err="1" smtClean="0"/>
              <a:t>τ</a:t>
            </a:r>
            <a:r>
              <a:rPr lang="en-US" sz="1400" baseline="-25000" dirty="0" err="1"/>
              <a:t>h</a:t>
            </a:r>
            <a:r>
              <a:rPr lang="en-US" sz="1400" dirty="0" smtClean="0"/>
              <a:t> </a:t>
            </a:r>
            <a:r>
              <a:rPr lang="en-US" sz="1400" dirty="0"/>
              <a:t>= 300 </a:t>
            </a:r>
            <a:r>
              <a:rPr lang="en-US" sz="1400" dirty="0" smtClean="0"/>
              <a:t>ns</a:t>
            </a:r>
            <a:endParaRPr lang="en-US" sz="1400" dirty="0"/>
          </a:p>
          <a:p>
            <a:r>
              <a:rPr lang="en-US" sz="1400" dirty="0"/>
              <a:t>  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59361" y="4114990"/>
            <a:ext cx="171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Pomorski</a:t>
            </a:r>
            <a:r>
              <a:rPr lang="en-US" dirty="0" smtClean="0"/>
              <a:t> et al.)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3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Current induced on the electrode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9736" y="860625"/>
            <a:ext cx="1785041" cy="22736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1581785" y="2099831"/>
            <a:ext cx="166947" cy="16694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eur droit 28"/>
          <p:cNvCxnSpPr/>
          <p:nvPr/>
        </p:nvCxnSpPr>
        <p:spPr>
          <a:xfrm>
            <a:off x="580748" y="860625"/>
            <a:ext cx="0" cy="22610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374779" y="860625"/>
            <a:ext cx="0" cy="2273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V="1">
            <a:off x="589736" y="3121710"/>
            <a:ext cx="1770266" cy="1252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1275842" y="3018901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70" name="Connecteur droit avec flèche 69"/>
          <p:cNvCxnSpPr/>
          <p:nvPr/>
        </p:nvCxnSpPr>
        <p:spPr>
          <a:xfrm>
            <a:off x="576969" y="2175548"/>
            <a:ext cx="960059" cy="35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913205" y="2067266"/>
            <a:ext cx="36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endParaRPr lang="en-US" dirty="0"/>
          </a:p>
        </p:txBody>
      </p:sp>
      <p:grpSp>
        <p:nvGrpSpPr>
          <p:cNvPr id="98" name="Grouper 97"/>
          <p:cNvGrpSpPr/>
          <p:nvPr/>
        </p:nvGrpSpPr>
        <p:grpSpPr>
          <a:xfrm>
            <a:off x="2385693" y="1566605"/>
            <a:ext cx="274143" cy="293079"/>
            <a:chOff x="2398718" y="1921282"/>
            <a:chExt cx="274143" cy="293079"/>
          </a:xfrm>
        </p:grpSpPr>
        <p:cxnSp>
          <p:nvCxnSpPr>
            <p:cNvPr id="87" name="Connecteur droit 86"/>
            <p:cNvCxnSpPr/>
            <p:nvPr/>
          </p:nvCxnSpPr>
          <p:spPr>
            <a:xfrm>
              <a:off x="2398718" y="2071077"/>
              <a:ext cx="1803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2579077" y="1921282"/>
              <a:ext cx="0" cy="293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2624667" y="1989667"/>
              <a:ext cx="0" cy="162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flipV="1">
              <a:off x="2672861" y="2058051"/>
              <a:ext cx="0" cy="390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r 98"/>
          <p:cNvGrpSpPr/>
          <p:nvPr/>
        </p:nvGrpSpPr>
        <p:grpSpPr>
          <a:xfrm flipH="1">
            <a:off x="306605" y="1562699"/>
            <a:ext cx="274143" cy="293079"/>
            <a:chOff x="2398718" y="1921282"/>
            <a:chExt cx="274143" cy="293079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398718" y="2071077"/>
              <a:ext cx="1803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2579077" y="1921282"/>
              <a:ext cx="0" cy="293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624667" y="1989667"/>
              <a:ext cx="0" cy="162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V="1">
              <a:off x="2672861" y="2058051"/>
              <a:ext cx="0" cy="390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ZoneTexte 103"/>
          <p:cNvSpPr txBox="1"/>
          <p:nvPr/>
        </p:nvSpPr>
        <p:spPr>
          <a:xfrm>
            <a:off x="1504463" y="216419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05" name="ZoneTexte 104"/>
          <p:cNvSpPr txBox="1"/>
          <p:nvPr/>
        </p:nvSpPr>
        <p:spPr>
          <a:xfrm>
            <a:off x="272630" y="2348865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2385693" y="2206491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11" name="Obje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098869"/>
              </p:ext>
            </p:extLst>
          </p:nvPr>
        </p:nvGraphicFramePr>
        <p:xfrm>
          <a:off x="609600" y="3394075"/>
          <a:ext cx="1287463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" name="…quation" r:id="rId3" imgW="1282700" imgH="1181100" progId="Equation.3">
                  <p:embed/>
                </p:oleObj>
              </mc:Choice>
              <mc:Fallback>
                <p:oleObj name="…quation" r:id="rId3" imgW="12827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394075"/>
                        <a:ext cx="1287463" cy="118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ZoneTexte 111"/>
          <p:cNvSpPr txBox="1"/>
          <p:nvPr/>
        </p:nvSpPr>
        <p:spPr>
          <a:xfrm>
            <a:off x="503678" y="4669692"/>
            <a:ext cx="200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charge is moving:</a:t>
            </a:r>
            <a:endParaRPr lang="en-US" dirty="0"/>
          </a:p>
        </p:txBody>
      </p:sp>
      <p:graphicFrame>
        <p:nvGraphicFramePr>
          <p:cNvPr id="113" name="Obje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688275"/>
              </p:ext>
            </p:extLst>
          </p:nvPr>
        </p:nvGraphicFramePr>
        <p:xfrm>
          <a:off x="580748" y="5247135"/>
          <a:ext cx="2398713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5" name="…quation" r:id="rId5" imgW="2387600" imgH="1193800" progId="Equation.3">
                  <p:embed/>
                </p:oleObj>
              </mc:Choice>
              <mc:Fallback>
                <p:oleObj name="…quation" r:id="rId5" imgW="2387600" imgH="119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0748" y="5247135"/>
                        <a:ext cx="2398713" cy="119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ZoneTexte 113"/>
          <p:cNvSpPr txBox="1"/>
          <p:nvPr/>
        </p:nvSpPr>
        <p:spPr>
          <a:xfrm>
            <a:off x="4117295" y="920274"/>
            <a:ext cx="413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generally: </a:t>
            </a:r>
            <a:r>
              <a:rPr lang="en-US" b="1" dirty="0" smtClean="0"/>
              <a:t>Shockley-</a:t>
            </a:r>
            <a:r>
              <a:rPr lang="en-US" b="1" dirty="0" err="1" smtClean="0"/>
              <a:t>Ramo</a:t>
            </a:r>
            <a:r>
              <a:rPr lang="en-US" b="1" dirty="0" smtClean="0"/>
              <a:t> theorem</a:t>
            </a:r>
            <a:r>
              <a:rPr lang="en-US" dirty="0" smtClean="0"/>
              <a:t>,</a:t>
            </a:r>
          </a:p>
          <a:p>
            <a:r>
              <a:rPr lang="en-US" dirty="0"/>
              <a:t>w</a:t>
            </a:r>
            <a:r>
              <a:rPr lang="en-US" dirty="0" smtClean="0"/>
              <a:t>orks for many electrodes configuration</a:t>
            </a:r>
            <a:endParaRPr lang="en-US" dirty="0"/>
          </a:p>
        </p:txBody>
      </p:sp>
      <p:graphicFrame>
        <p:nvGraphicFramePr>
          <p:cNvPr id="117" name="Obje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678274"/>
              </p:ext>
            </p:extLst>
          </p:nvPr>
        </p:nvGraphicFramePr>
        <p:xfrm>
          <a:off x="4866119" y="4281019"/>
          <a:ext cx="1996659" cy="61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6" name="…quation" r:id="rId7" imgW="1574800" imgH="482600" progId="Equation.3">
                  <p:embed/>
                </p:oleObj>
              </mc:Choice>
              <mc:Fallback>
                <p:oleObj name="…quation" r:id="rId7" imgW="1574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6119" y="4281019"/>
                        <a:ext cx="1996659" cy="61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33931"/>
              </p:ext>
            </p:extLst>
          </p:nvPr>
        </p:nvGraphicFramePr>
        <p:xfrm>
          <a:off x="4756150" y="5543550"/>
          <a:ext cx="184308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7" name="…quation" r:id="rId9" imgW="1549400" imgH="965200" progId="Equation.3">
                  <p:embed/>
                </p:oleObj>
              </mc:Choice>
              <mc:Fallback>
                <p:oleObj name="…quation" r:id="rId9" imgW="1549400" imgH="965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56150" y="5543550"/>
                        <a:ext cx="1843088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Rectangle 129"/>
          <p:cNvSpPr/>
          <p:nvPr/>
        </p:nvSpPr>
        <p:spPr>
          <a:xfrm>
            <a:off x="4643641" y="4281019"/>
            <a:ext cx="2427516" cy="69477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4643641" y="5173487"/>
            <a:ext cx="128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result</a:t>
            </a:r>
            <a:endParaRPr lang="en-US" dirty="0"/>
          </a:p>
        </p:txBody>
      </p:sp>
      <p:grpSp>
        <p:nvGrpSpPr>
          <p:cNvPr id="133" name="Grouper 132"/>
          <p:cNvGrpSpPr/>
          <p:nvPr/>
        </p:nvGrpSpPr>
        <p:grpSpPr>
          <a:xfrm>
            <a:off x="4866119" y="1634990"/>
            <a:ext cx="2466588" cy="2527608"/>
            <a:chOff x="4866119" y="1634990"/>
            <a:chExt cx="2466588" cy="2527608"/>
          </a:xfrm>
        </p:grpSpPr>
        <p:sp>
          <p:nvSpPr>
            <p:cNvPr id="74" name="Rectangle 73"/>
            <p:cNvSpPr/>
            <p:nvPr/>
          </p:nvSpPr>
          <p:spPr>
            <a:xfrm>
              <a:off x="5140262" y="1634990"/>
              <a:ext cx="1785041" cy="227360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132311" y="2874196"/>
              <a:ext cx="166947" cy="16694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5131274" y="1634990"/>
              <a:ext cx="0" cy="22610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6925305" y="1634990"/>
              <a:ext cx="0" cy="22736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 flipH="1">
              <a:off x="5142188" y="2634049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flipH="1">
              <a:off x="5142188" y="3190936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flipH="1">
              <a:off x="5129342" y="3661409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flipH="1">
              <a:off x="5116497" y="1912325"/>
              <a:ext cx="1794031" cy="0"/>
            </a:xfrm>
            <a:prstGeom prst="straightConnector1">
              <a:avLst/>
            </a:prstGeom>
            <a:ln w="31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V="1">
              <a:off x="5140262" y="3896075"/>
              <a:ext cx="1770266" cy="1252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ZoneTexte 82"/>
            <p:cNvSpPr txBox="1"/>
            <p:nvPr/>
          </p:nvSpPr>
          <p:spPr>
            <a:xfrm>
              <a:off x="5826368" y="3793266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cxnSp>
          <p:nvCxnSpPr>
            <p:cNvPr id="120" name="Connecteur droit avec flèche 119"/>
            <p:cNvCxnSpPr/>
            <p:nvPr/>
          </p:nvCxnSpPr>
          <p:spPr>
            <a:xfrm>
              <a:off x="6215785" y="2958865"/>
              <a:ext cx="3621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ZoneTexte 121"/>
            <p:cNvSpPr txBox="1"/>
            <p:nvPr/>
          </p:nvSpPr>
          <p:spPr>
            <a:xfrm>
              <a:off x="6215785" y="2619707"/>
              <a:ext cx="309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ν</a:t>
              </a:r>
              <a:endParaRPr lang="en-US" dirty="0"/>
            </a:p>
          </p:txBody>
        </p:sp>
        <p:grpSp>
          <p:nvGrpSpPr>
            <p:cNvPr id="123" name="Grouper 122"/>
            <p:cNvGrpSpPr/>
            <p:nvPr/>
          </p:nvGrpSpPr>
          <p:grpSpPr>
            <a:xfrm flipH="1">
              <a:off x="4866119" y="2987693"/>
              <a:ext cx="274143" cy="293079"/>
              <a:chOff x="2398718" y="1921282"/>
              <a:chExt cx="274143" cy="293079"/>
            </a:xfrm>
          </p:grpSpPr>
          <p:cxnSp>
            <p:nvCxnSpPr>
              <p:cNvPr id="124" name="Connecteur droit 123"/>
              <p:cNvCxnSpPr/>
              <p:nvPr/>
            </p:nvCxnSpPr>
            <p:spPr>
              <a:xfrm>
                <a:off x="2398718" y="2071077"/>
                <a:ext cx="180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>
                <a:off x="2579077" y="1921282"/>
                <a:ext cx="0" cy="2930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>
                <a:off x="2624667" y="1989667"/>
                <a:ext cx="0" cy="1628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 flipV="1">
                <a:off x="2672861" y="2058051"/>
                <a:ext cx="0" cy="390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ZoneTexte 127"/>
            <p:cNvSpPr txBox="1"/>
            <p:nvPr/>
          </p:nvSpPr>
          <p:spPr>
            <a:xfrm>
              <a:off x="6936219" y="2989039"/>
              <a:ext cx="39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</a:t>
              </a:r>
              <a:r>
                <a:rPr lang="en-US" baseline="-25000" dirty="0" err="1" smtClean="0"/>
                <a:t>b</a:t>
              </a:r>
              <a:endParaRPr lang="en-US" dirty="0"/>
            </a:p>
          </p:txBody>
        </p:sp>
        <p:graphicFrame>
          <p:nvGraphicFramePr>
            <p:cNvPr id="132" name="Objet 1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7863862"/>
                </p:ext>
              </p:extLst>
            </p:nvPr>
          </p:nvGraphicFramePr>
          <p:xfrm>
            <a:off x="5826368" y="1912325"/>
            <a:ext cx="209550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8" name="…quation" r:id="rId11" imgW="165100" imgH="215900" progId="Equation.3">
                    <p:embed/>
                  </p:oleObj>
                </mc:Choice>
                <mc:Fallback>
                  <p:oleObj name="…quation" r:id="rId11" imgW="1651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26368" y="1912325"/>
                          <a:ext cx="209550" cy="273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Forme libre 140"/>
          <p:cNvSpPr/>
          <p:nvPr/>
        </p:nvSpPr>
        <p:spPr>
          <a:xfrm rot="5400000">
            <a:off x="-351201" y="1951096"/>
            <a:ext cx="1939177" cy="76363"/>
          </a:xfrm>
          <a:custGeom>
            <a:avLst/>
            <a:gdLst>
              <a:gd name="connsiteX0" fmla="*/ 0 w 1247807"/>
              <a:gd name="connsiteY0" fmla="*/ 743702 h 766070"/>
              <a:gd name="connsiteX1" fmla="*/ 351692 w 1247807"/>
              <a:gd name="connsiteY1" fmla="*/ 743702 h 766070"/>
              <a:gd name="connsiteX2" fmla="*/ 449384 w 1247807"/>
              <a:gd name="connsiteY2" fmla="*/ 632984 h 766070"/>
              <a:gd name="connsiteX3" fmla="*/ 631743 w 1247807"/>
              <a:gd name="connsiteY3" fmla="*/ 216164 h 766070"/>
              <a:gd name="connsiteX4" fmla="*/ 742461 w 1247807"/>
              <a:gd name="connsiteY4" fmla="*/ 27292 h 766070"/>
              <a:gd name="connsiteX5" fmla="*/ 827128 w 1247807"/>
              <a:gd name="connsiteY5" fmla="*/ 72882 h 766070"/>
              <a:gd name="connsiteX6" fmla="*/ 1002974 w 1247807"/>
              <a:gd name="connsiteY6" fmla="*/ 685087 h 766070"/>
              <a:gd name="connsiteX7" fmla="*/ 1230923 w 1247807"/>
              <a:gd name="connsiteY7" fmla="*/ 763241 h 766070"/>
              <a:gd name="connsiteX8" fmla="*/ 1230923 w 1247807"/>
              <a:gd name="connsiteY8" fmla="*/ 750215 h 766070"/>
              <a:gd name="connsiteX9" fmla="*/ 1230923 w 1247807"/>
              <a:gd name="connsiteY9" fmla="*/ 756728 h 766070"/>
              <a:gd name="connsiteX10" fmla="*/ 1230923 w 1247807"/>
              <a:gd name="connsiteY10" fmla="*/ 756728 h 76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7807" h="766070">
                <a:moveTo>
                  <a:pt x="0" y="743702"/>
                </a:moveTo>
                <a:cubicBezTo>
                  <a:pt x="138397" y="752928"/>
                  <a:pt x="276795" y="762155"/>
                  <a:pt x="351692" y="743702"/>
                </a:cubicBezTo>
                <a:cubicBezTo>
                  <a:pt x="426589" y="725249"/>
                  <a:pt x="402709" y="720907"/>
                  <a:pt x="449384" y="632984"/>
                </a:cubicBezTo>
                <a:cubicBezTo>
                  <a:pt x="496059" y="545061"/>
                  <a:pt x="582897" y="317113"/>
                  <a:pt x="631743" y="216164"/>
                </a:cubicBezTo>
                <a:cubicBezTo>
                  <a:pt x="680589" y="115215"/>
                  <a:pt x="709897" y="51172"/>
                  <a:pt x="742461" y="27292"/>
                </a:cubicBezTo>
                <a:cubicBezTo>
                  <a:pt x="775025" y="3412"/>
                  <a:pt x="783709" y="-36750"/>
                  <a:pt x="827128" y="72882"/>
                </a:cubicBezTo>
                <a:cubicBezTo>
                  <a:pt x="870547" y="182514"/>
                  <a:pt x="935675" y="570027"/>
                  <a:pt x="1002974" y="685087"/>
                </a:cubicBezTo>
                <a:cubicBezTo>
                  <a:pt x="1070273" y="800147"/>
                  <a:pt x="1192932" y="752386"/>
                  <a:pt x="1230923" y="763241"/>
                </a:cubicBezTo>
                <a:cubicBezTo>
                  <a:pt x="1268914" y="774096"/>
                  <a:pt x="1230923" y="750215"/>
                  <a:pt x="1230923" y="750215"/>
                </a:cubicBezTo>
                <a:lnTo>
                  <a:pt x="1230923" y="756728"/>
                </a:lnTo>
                <a:lnTo>
                  <a:pt x="1230923" y="75672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orme libre 141"/>
          <p:cNvSpPr/>
          <p:nvPr/>
        </p:nvSpPr>
        <p:spPr>
          <a:xfrm rot="16200000" flipH="1">
            <a:off x="1739160" y="1813698"/>
            <a:ext cx="717780" cy="575288"/>
          </a:xfrm>
          <a:custGeom>
            <a:avLst/>
            <a:gdLst>
              <a:gd name="connsiteX0" fmla="*/ 0 w 1247807"/>
              <a:gd name="connsiteY0" fmla="*/ 743702 h 766070"/>
              <a:gd name="connsiteX1" fmla="*/ 351692 w 1247807"/>
              <a:gd name="connsiteY1" fmla="*/ 743702 h 766070"/>
              <a:gd name="connsiteX2" fmla="*/ 449384 w 1247807"/>
              <a:gd name="connsiteY2" fmla="*/ 632984 h 766070"/>
              <a:gd name="connsiteX3" fmla="*/ 631743 w 1247807"/>
              <a:gd name="connsiteY3" fmla="*/ 216164 h 766070"/>
              <a:gd name="connsiteX4" fmla="*/ 742461 w 1247807"/>
              <a:gd name="connsiteY4" fmla="*/ 27292 h 766070"/>
              <a:gd name="connsiteX5" fmla="*/ 827128 w 1247807"/>
              <a:gd name="connsiteY5" fmla="*/ 72882 h 766070"/>
              <a:gd name="connsiteX6" fmla="*/ 1002974 w 1247807"/>
              <a:gd name="connsiteY6" fmla="*/ 685087 h 766070"/>
              <a:gd name="connsiteX7" fmla="*/ 1230923 w 1247807"/>
              <a:gd name="connsiteY7" fmla="*/ 763241 h 766070"/>
              <a:gd name="connsiteX8" fmla="*/ 1230923 w 1247807"/>
              <a:gd name="connsiteY8" fmla="*/ 750215 h 766070"/>
              <a:gd name="connsiteX9" fmla="*/ 1230923 w 1247807"/>
              <a:gd name="connsiteY9" fmla="*/ 756728 h 766070"/>
              <a:gd name="connsiteX10" fmla="*/ 1230923 w 1247807"/>
              <a:gd name="connsiteY10" fmla="*/ 756728 h 76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7807" h="766070">
                <a:moveTo>
                  <a:pt x="0" y="743702"/>
                </a:moveTo>
                <a:cubicBezTo>
                  <a:pt x="138397" y="752928"/>
                  <a:pt x="276795" y="762155"/>
                  <a:pt x="351692" y="743702"/>
                </a:cubicBezTo>
                <a:cubicBezTo>
                  <a:pt x="426589" y="725249"/>
                  <a:pt x="402709" y="720907"/>
                  <a:pt x="449384" y="632984"/>
                </a:cubicBezTo>
                <a:cubicBezTo>
                  <a:pt x="496059" y="545061"/>
                  <a:pt x="582897" y="317113"/>
                  <a:pt x="631743" y="216164"/>
                </a:cubicBezTo>
                <a:cubicBezTo>
                  <a:pt x="680589" y="115215"/>
                  <a:pt x="709897" y="51172"/>
                  <a:pt x="742461" y="27292"/>
                </a:cubicBezTo>
                <a:cubicBezTo>
                  <a:pt x="775025" y="3412"/>
                  <a:pt x="783709" y="-36750"/>
                  <a:pt x="827128" y="72882"/>
                </a:cubicBezTo>
                <a:cubicBezTo>
                  <a:pt x="870547" y="182514"/>
                  <a:pt x="935675" y="570027"/>
                  <a:pt x="1002974" y="685087"/>
                </a:cubicBezTo>
                <a:cubicBezTo>
                  <a:pt x="1070273" y="800147"/>
                  <a:pt x="1192932" y="752386"/>
                  <a:pt x="1230923" y="763241"/>
                </a:cubicBezTo>
                <a:cubicBezTo>
                  <a:pt x="1268914" y="774096"/>
                  <a:pt x="1230923" y="750215"/>
                  <a:pt x="1230923" y="750215"/>
                </a:cubicBezTo>
                <a:lnTo>
                  <a:pt x="1230923" y="756728"/>
                </a:lnTo>
                <a:lnTo>
                  <a:pt x="1230923" y="75672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13418</TotalTime>
  <Words>1121</Words>
  <Application>Microsoft Macintosh PowerPoint</Application>
  <PresentationFormat>Présentation à l'écran (4:3)</PresentationFormat>
  <Paragraphs>259</Paragraphs>
  <Slides>23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Thème Office</vt:lpstr>
      <vt:lpstr>…quation</vt:lpstr>
      <vt:lpstr>Modeling of diamond sensor signal formation in extreme conditions</vt:lpstr>
      <vt:lpstr>Outline</vt:lpstr>
      <vt:lpstr>  1.1 What is diamond sensor?</vt:lpstr>
      <vt:lpstr>1.2 Calibration of the sensor </vt:lpstr>
      <vt:lpstr>1.2 Calibration of the sensor </vt:lpstr>
      <vt:lpstr>1.3 Signals measured at ATF2</vt:lpstr>
      <vt:lpstr>1.4 Motivation for modeling</vt:lpstr>
      <vt:lpstr>2. Modeling of charge collection in 1D </vt:lpstr>
      <vt:lpstr>2.1 Current induced on the electrode</vt:lpstr>
      <vt:lpstr>2.2 Modeling of charge collection in 1D </vt:lpstr>
      <vt:lpstr>2.3 Examples</vt:lpstr>
      <vt:lpstr>More particles</vt:lpstr>
      <vt:lpstr>2.4 Taking into account the voltage drop</vt:lpstr>
      <vt:lpstr>3. Results</vt:lpstr>
      <vt:lpstr>3. Results</vt:lpstr>
      <vt:lpstr>Role of material parameters</vt:lpstr>
      <vt:lpstr>Conclusions</vt:lpstr>
      <vt:lpstr>Backup</vt:lpstr>
      <vt:lpstr>Physical properties of CVD diamond</vt:lpstr>
      <vt:lpstr>Présentation PowerPoint</vt:lpstr>
      <vt:lpstr>Présentation PowerPoint</vt:lpstr>
      <vt:lpstr>Présentation PowerPoint</vt:lpstr>
      <vt:lpstr>Présentation PowerPoint</vt:lpstr>
    </vt:vector>
  </TitlesOfParts>
  <Company>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Slava Kub</dc:creator>
  <cp:lastModifiedBy>Slava Kub</cp:lastModifiedBy>
  <cp:revision>181</cp:revision>
  <dcterms:created xsi:type="dcterms:W3CDTF">2015-02-12T14:14:32Z</dcterms:created>
  <dcterms:modified xsi:type="dcterms:W3CDTF">2015-03-04T08:32:43Z</dcterms:modified>
</cp:coreProperties>
</file>