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60" r:id="rId5"/>
    <p:sldId id="264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6" d="100"/>
          <a:sy n="86" d="100"/>
        </p:scale>
        <p:origin x="-175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en-GB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7B073-3168-9C45-BDC2-695ADD2AD50F}" type="datetimeFigureOut">
              <a:rPr lang="fr-FR" smtClean="0"/>
              <a:t>11/03/15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F3746-7786-A647-A936-9C599908D9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18524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GB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7B073-3168-9C45-BDC2-695ADD2AD50F}" type="datetimeFigureOut">
              <a:rPr lang="fr-FR" smtClean="0"/>
              <a:t>11/03/15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F3746-7786-A647-A936-9C599908D9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24438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en-GB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7B073-3168-9C45-BDC2-695ADD2AD50F}" type="datetimeFigureOut">
              <a:rPr lang="fr-FR" smtClean="0"/>
              <a:t>11/03/15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F3746-7786-A647-A936-9C599908D9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24843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7B073-3168-9C45-BDC2-695ADD2AD50F}" type="datetimeFigureOut">
              <a:rPr lang="fr-FR" smtClean="0"/>
              <a:t>11/03/15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F3746-7786-A647-A936-9C599908D9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64097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7B073-3168-9C45-BDC2-695ADD2AD50F}" type="datetimeFigureOut">
              <a:rPr lang="fr-FR" smtClean="0"/>
              <a:t>11/03/15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F3746-7786-A647-A936-9C599908D9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05056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7B073-3168-9C45-BDC2-695ADD2AD50F}" type="datetimeFigureOut">
              <a:rPr lang="fr-FR" smtClean="0"/>
              <a:t>11/03/15</a:t>
            </a:fld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F3746-7786-A647-A936-9C599908D9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81441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7B073-3168-9C45-BDC2-695ADD2AD50F}" type="datetimeFigureOut">
              <a:rPr lang="fr-FR" smtClean="0"/>
              <a:t>11/03/15</a:t>
            </a:fld>
            <a:endParaRPr lang="en-GB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F3746-7786-A647-A936-9C599908D9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69429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GB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7B073-3168-9C45-BDC2-695ADD2AD50F}" type="datetimeFigureOut">
              <a:rPr lang="fr-FR" smtClean="0"/>
              <a:t>11/03/15</a:t>
            </a:fld>
            <a:endParaRPr lang="en-GB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F3746-7786-A647-A936-9C599908D9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2590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7B073-3168-9C45-BDC2-695ADD2AD50F}" type="datetimeFigureOut">
              <a:rPr lang="fr-FR" smtClean="0"/>
              <a:t>11/03/15</a:t>
            </a:fld>
            <a:endParaRPr lang="en-GB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F3746-7786-A647-A936-9C599908D9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07754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7B073-3168-9C45-BDC2-695ADD2AD50F}" type="datetimeFigureOut">
              <a:rPr lang="fr-FR" smtClean="0"/>
              <a:t>11/03/15</a:t>
            </a:fld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F3746-7786-A647-A936-9C599908D9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39135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en-GB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7B073-3168-9C45-BDC2-695ADD2AD50F}" type="datetimeFigureOut">
              <a:rPr lang="fr-FR" smtClean="0"/>
              <a:t>11/03/15</a:t>
            </a:fld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F3746-7786-A647-A936-9C599908D9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94451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67B073-3168-9C45-BDC2-695ADD2AD50F}" type="datetimeFigureOut">
              <a:rPr lang="fr-FR" smtClean="0"/>
              <a:t>11/03/15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6F3746-7786-A647-A936-9C599908D9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2572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16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298302"/>
            <a:ext cx="7772400" cy="1470025"/>
          </a:xfrm>
        </p:spPr>
        <p:txBody>
          <a:bodyPr>
            <a:normAutofit/>
          </a:bodyPr>
          <a:lstStyle/>
          <a:p>
            <a:r>
              <a:rPr lang="en-GB" sz="3200" dirty="0" smtClean="0">
                <a:solidFill>
                  <a:srgbClr val="0000FF"/>
                </a:solidFill>
              </a:rPr>
              <a:t>TESLA Technology Collaboration Meeting</a:t>
            </a:r>
            <a:endParaRPr lang="en-GB" sz="3200" dirty="0">
              <a:solidFill>
                <a:srgbClr val="0000FF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4075974"/>
            <a:ext cx="6400800" cy="1752600"/>
          </a:xfrm>
        </p:spPr>
        <p:txBody>
          <a:bodyPr/>
          <a:lstStyle/>
          <a:p>
            <a:r>
              <a:rPr lang="fr-FR" sz="2400" dirty="0" smtClean="0"/>
              <a:t>KEK, 2-5 Décembre 2014</a:t>
            </a:r>
          </a:p>
          <a:p>
            <a:r>
              <a:rPr lang="fr-FR" sz="2400" dirty="0" smtClean="0"/>
              <a:t>W. KAABI</a:t>
            </a:r>
            <a:endParaRPr lang="fr-FR" sz="24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826209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2437915" y="1766277"/>
            <a:ext cx="42845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/>
              <a:t>Retour sur le:</a:t>
            </a:r>
            <a:endParaRPr lang="fr-FR" sz="2400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1685" y="5861547"/>
            <a:ext cx="1248599" cy="573128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7575" y="5643523"/>
            <a:ext cx="794513" cy="791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2456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826209"/>
          </a:xfrm>
          <a:prstGeom prst="rect">
            <a:avLst/>
          </a:prstGeom>
        </p:spPr>
      </p:pic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147662" y="1319608"/>
            <a:ext cx="8830218" cy="5311330"/>
          </a:xfrm>
        </p:spPr>
        <p:txBody>
          <a:bodyPr>
            <a:noAutofit/>
          </a:bodyPr>
          <a:lstStyle/>
          <a:p>
            <a:r>
              <a:rPr lang="en-US" sz="1200" dirty="0"/>
              <a:t>Gigi </a:t>
            </a:r>
            <a:r>
              <a:rPr lang="en-US" sz="1200" dirty="0" err="1"/>
              <a:t>Ciovati</a:t>
            </a:r>
            <a:r>
              <a:rPr lang="en-US" sz="1200" dirty="0"/>
              <a:t> (</a:t>
            </a:r>
            <a:r>
              <a:rPr lang="en-US" sz="1200" dirty="0" err="1"/>
              <a:t>Jlab</a:t>
            </a:r>
            <a:r>
              <a:rPr lang="en-US" sz="1200" dirty="0"/>
              <a:t>) presented pressure test results on cavities which showed good agreement with mechanical simulation on yielding after heat treatment. Two data was shown: FG 800deg/2h and Medium-purity ingot </a:t>
            </a:r>
            <a:r>
              <a:rPr lang="en-US" sz="1200" dirty="0" err="1"/>
              <a:t>Nb</a:t>
            </a:r>
            <a:r>
              <a:rPr lang="en-US" sz="1200" dirty="0"/>
              <a:t> 1400deg/9h.</a:t>
            </a:r>
          </a:p>
          <a:p>
            <a:pPr lvl="1"/>
            <a:r>
              <a:rPr lang="en-US" altLang="ja-JP" sz="1200" dirty="0">
                <a:solidFill>
                  <a:srgbClr val="FF0000"/>
                </a:solidFill>
              </a:rPr>
              <a:t>No significant difference in the elastic properties between them.</a:t>
            </a:r>
          </a:p>
          <a:p>
            <a:pPr lvl="1"/>
            <a:r>
              <a:rPr lang="en-US" altLang="ja-JP" sz="1200" dirty="0">
                <a:solidFill>
                  <a:srgbClr val="FF0000"/>
                </a:solidFill>
              </a:rPr>
              <a:t>Medium-purity ingot </a:t>
            </a:r>
            <a:r>
              <a:rPr lang="en-US" altLang="ja-JP" sz="1200" dirty="0" err="1">
                <a:solidFill>
                  <a:srgbClr val="FF0000"/>
                </a:solidFill>
              </a:rPr>
              <a:t>Nb</a:t>
            </a:r>
            <a:r>
              <a:rPr lang="en-US" altLang="ja-JP" sz="1200" dirty="0">
                <a:solidFill>
                  <a:srgbClr val="FF0000"/>
                </a:solidFill>
              </a:rPr>
              <a:t> has higher yield strength</a:t>
            </a:r>
            <a:r>
              <a:rPr lang="en-US" altLang="ja-JP" sz="1200" dirty="0" smtClean="0">
                <a:solidFill>
                  <a:srgbClr val="FF0000"/>
                </a:solidFill>
              </a:rPr>
              <a:t>.</a:t>
            </a:r>
            <a:endParaRPr lang="en-US" altLang="ja-JP" sz="1200" dirty="0">
              <a:solidFill>
                <a:srgbClr val="FF0000"/>
              </a:solidFill>
            </a:endParaRPr>
          </a:p>
          <a:p>
            <a:r>
              <a:rPr lang="en-US" sz="1200" dirty="0" err="1"/>
              <a:t>Rogerio</a:t>
            </a:r>
            <a:r>
              <a:rPr lang="en-US" sz="1200" dirty="0"/>
              <a:t> </a:t>
            </a:r>
            <a:r>
              <a:rPr lang="en-US" sz="1200" dirty="0" err="1"/>
              <a:t>Ribas</a:t>
            </a:r>
            <a:r>
              <a:rPr lang="en-US" sz="1200" dirty="0"/>
              <a:t> (CBMM) gave an overview of the production process of niobium and bulk ingot materials </a:t>
            </a:r>
          </a:p>
          <a:p>
            <a:pPr lvl="1"/>
            <a:r>
              <a:rPr lang="en-US" sz="1200" dirty="0">
                <a:solidFill>
                  <a:srgbClr val="FF0000"/>
                </a:solidFill>
              </a:rPr>
              <a:t> R&amp;D is ongoing ,looking at defining the melting procedures to achieve reproducible RRR ingots</a:t>
            </a:r>
          </a:p>
          <a:p>
            <a:pPr lvl="1"/>
            <a:r>
              <a:rPr lang="en-US" sz="1200" dirty="0">
                <a:solidFill>
                  <a:srgbClr val="FF0000"/>
                </a:solidFill>
              </a:rPr>
              <a:t>500 years of niobium available for production </a:t>
            </a:r>
            <a:endParaRPr lang="en-US" sz="1200" dirty="0"/>
          </a:p>
          <a:p>
            <a:r>
              <a:rPr lang="en-US" sz="1200" dirty="0" err="1"/>
              <a:t>Ganapati</a:t>
            </a:r>
            <a:r>
              <a:rPr lang="en-US" sz="1200" dirty="0"/>
              <a:t> </a:t>
            </a:r>
            <a:r>
              <a:rPr lang="en-US" sz="1200" dirty="0" err="1"/>
              <a:t>Myneni</a:t>
            </a:r>
            <a:r>
              <a:rPr lang="en-US" sz="1200" dirty="0"/>
              <a:t> (ISOHIM) gave an overview of the history of large grain cavity fabrication</a:t>
            </a:r>
          </a:p>
          <a:p>
            <a:pPr lvl="1"/>
            <a:r>
              <a:rPr lang="en-US" sz="1200" dirty="0">
                <a:solidFill>
                  <a:srgbClr val="FF0000"/>
                </a:solidFill>
              </a:rPr>
              <a:t>Proposes use of reactor grade material for cavity fabrication </a:t>
            </a:r>
          </a:p>
          <a:p>
            <a:pPr lvl="1"/>
            <a:r>
              <a:rPr lang="en-US" sz="1200" dirty="0">
                <a:solidFill>
                  <a:srgbClr val="FF0000"/>
                </a:solidFill>
              </a:rPr>
              <a:t>Develop specs for uniform grain </a:t>
            </a:r>
            <a:r>
              <a:rPr lang="en-US" sz="1200" dirty="0" smtClean="0">
                <a:solidFill>
                  <a:srgbClr val="FF0000"/>
                </a:solidFill>
              </a:rPr>
              <a:t>proposed</a:t>
            </a:r>
          </a:p>
          <a:p>
            <a:r>
              <a:rPr lang="en-US" sz="1200" dirty="0" err="1"/>
              <a:t>Rong</a:t>
            </a:r>
            <a:r>
              <a:rPr lang="en-US" sz="1200" dirty="0"/>
              <a:t>-Li </a:t>
            </a:r>
            <a:r>
              <a:rPr lang="en-US" sz="1200" dirty="0" err="1"/>
              <a:t>Geng</a:t>
            </a:r>
            <a:r>
              <a:rPr lang="en-US" sz="1200" dirty="0"/>
              <a:t> (</a:t>
            </a:r>
            <a:r>
              <a:rPr lang="en-US" sz="1200" dirty="0" err="1"/>
              <a:t>Jlab</a:t>
            </a:r>
            <a:r>
              <a:rPr lang="en-US" sz="1200" dirty="0"/>
              <a:t>) presented results of a study aimed at identifying and controlling foreign material contamination during fabrication</a:t>
            </a:r>
          </a:p>
          <a:p>
            <a:pPr lvl="1"/>
            <a:r>
              <a:rPr lang="en-US" altLang="ja-JP" sz="1200" dirty="0">
                <a:solidFill>
                  <a:srgbClr val="FF0000"/>
                </a:solidFill>
              </a:rPr>
              <a:t>Contamination from machining and cleaning process was suspected</a:t>
            </a:r>
          </a:p>
          <a:p>
            <a:pPr lvl="1"/>
            <a:r>
              <a:rPr lang="en-US" altLang="ja-JP" sz="1200" dirty="0">
                <a:solidFill>
                  <a:srgbClr val="FF0000"/>
                </a:solidFill>
              </a:rPr>
              <a:t>After control of these procedure, less contaminants found and good EB welding achieved.</a:t>
            </a:r>
          </a:p>
          <a:p>
            <a:r>
              <a:rPr lang="en-US" sz="1200" dirty="0" err="1"/>
              <a:t>Alena</a:t>
            </a:r>
            <a:r>
              <a:rPr lang="en-US" sz="1200" dirty="0"/>
              <a:t> </a:t>
            </a:r>
            <a:r>
              <a:rPr lang="en-US" sz="1200" dirty="0" err="1"/>
              <a:t>Prudnikava</a:t>
            </a:r>
            <a:r>
              <a:rPr lang="en-US" sz="1200" dirty="0"/>
              <a:t> (</a:t>
            </a:r>
            <a:r>
              <a:rPr lang="en-US" sz="1200" dirty="0" err="1"/>
              <a:t>uni</a:t>
            </a:r>
            <a:r>
              <a:rPr lang="en-US" sz="1200" dirty="0"/>
              <a:t> Hamburg/DESY) presented results from CBP studies on remaining defects</a:t>
            </a:r>
          </a:p>
          <a:p>
            <a:pPr lvl="1"/>
            <a:r>
              <a:rPr lang="en-US" sz="1200" dirty="0">
                <a:solidFill>
                  <a:srgbClr val="FF0000"/>
                </a:solidFill>
              </a:rPr>
              <a:t>Scratches and features caused AL</a:t>
            </a:r>
            <a:r>
              <a:rPr lang="en-US" sz="1200" baseline="-25000" dirty="0">
                <a:solidFill>
                  <a:srgbClr val="FF0000"/>
                </a:solidFill>
              </a:rPr>
              <a:t>2</a:t>
            </a:r>
            <a:r>
              <a:rPr lang="en-US" sz="1200" dirty="0">
                <a:solidFill>
                  <a:srgbClr val="FF0000"/>
                </a:solidFill>
              </a:rPr>
              <a:t>O</a:t>
            </a:r>
            <a:r>
              <a:rPr lang="en-US" sz="1200" baseline="-25000" dirty="0">
                <a:solidFill>
                  <a:srgbClr val="FF0000"/>
                </a:solidFill>
              </a:rPr>
              <a:t>3</a:t>
            </a:r>
            <a:r>
              <a:rPr lang="en-US" sz="1200" dirty="0">
                <a:solidFill>
                  <a:srgbClr val="FF0000"/>
                </a:solidFill>
              </a:rPr>
              <a:t> which imbeds during the process at multiple steps</a:t>
            </a:r>
          </a:p>
          <a:p>
            <a:pPr lvl="1"/>
            <a:r>
              <a:rPr lang="en-US" sz="1200" dirty="0">
                <a:solidFill>
                  <a:srgbClr val="FF0000"/>
                </a:solidFill>
              </a:rPr>
              <a:t>Refresh of media at last step of CBP reduced defects</a:t>
            </a:r>
          </a:p>
          <a:p>
            <a:pPr lvl="1"/>
            <a:r>
              <a:rPr lang="en-US" sz="1200" dirty="0">
                <a:solidFill>
                  <a:srgbClr val="FF0000"/>
                </a:solidFill>
              </a:rPr>
              <a:t>Shearing is evident and process not </a:t>
            </a:r>
            <a:r>
              <a:rPr lang="en-US" sz="1200" dirty="0" smtClean="0">
                <a:solidFill>
                  <a:srgbClr val="FF0000"/>
                </a:solidFill>
              </a:rPr>
              <a:t>optimized</a:t>
            </a:r>
          </a:p>
          <a:p>
            <a:r>
              <a:rPr lang="en-US" sz="1200" dirty="0"/>
              <a:t>Shigeki Kato (KEK) presented results from a study on VEP non homogenous removal and improving steps</a:t>
            </a:r>
          </a:p>
          <a:p>
            <a:pPr lvl="1"/>
            <a:r>
              <a:rPr lang="en-US" sz="1200" dirty="0">
                <a:solidFill>
                  <a:srgbClr val="FF0000"/>
                </a:solidFill>
              </a:rPr>
              <a:t>Top Iris removal much higher due to H</a:t>
            </a:r>
            <a:r>
              <a:rPr lang="en-US" sz="1200" baseline="-25000" dirty="0">
                <a:solidFill>
                  <a:srgbClr val="FF0000"/>
                </a:solidFill>
              </a:rPr>
              <a:t>2</a:t>
            </a:r>
            <a:r>
              <a:rPr lang="en-US" sz="1200" dirty="0">
                <a:solidFill>
                  <a:srgbClr val="FF0000"/>
                </a:solidFill>
              </a:rPr>
              <a:t> bubble attack</a:t>
            </a:r>
          </a:p>
          <a:p>
            <a:pPr lvl="1"/>
            <a:r>
              <a:rPr lang="en-US" altLang="ja-JP" sz="1200" dirty="0">
                <a:solidFill>
                  <a:srgbClr val="FF0000"/>
                </a:solidFill>
              </a:rPr>
              <a:t>Development of Ninja cathode. High speed stirring to improve removal uniformity.</a:t>
            </a:r>
          </a:p>
          <a:p>
            <a:r>
              <a:rPr lang="en-US" sz="1200" dirty="0"/>
              <a:t>Vijay </a:t>
            </a:r>
            <a:r>
              <a:rPr lang="en-US" sz="1200" dirty="0" err="1"/>
              <a:t>Chouhan</a:t>
            </a:r>
            <a:r>
              <a:rPr lang="en-US" sz="1200" dirty="0"/>
              <a:t> (Marui Galvanizing Co) presented the study using the </a:t>
            </a:r>
            <a:r>
              <a:rPr lang="en-US" sz="1200" dirty="0" err="1"/>
              <a:t>Ninga</a:t>
            </a:r>
            <a:r>
              <a:rPr lang="en-US" sz="1200" dirty="0"/>
              <a:t> cathode to improve uniformity of removal</a:t>
            </a:r>
          </a:p>
          <a:p>
            <a:pPr lvl="1"/>
            <a:r>
              <a:rPr lang="en-US" sz="1200" dirty="0">
                <a:solidFill>
                  <a:srgbClr val="FF0000"/>
                </a:solidFill>
              </a:rPr>
              <a:t>Best results (uniform removal) at 50rpm </a:t>
            </a:r>
          </a:p>
          <a:p>
            <a:pPr lvl="1"/>
            <a:r>
              <a:rPr lang="en-US" sz="1200" dirty="0">
                <a:solidFill>
                  <a:srgbClr val="FF0000"/>
                </a:solidFill>
              </a:rPr>
              <a:t>Relatively rough equator surface might be due to bubble attack</a:t>
            </a:r>
          </a:p>
          <a:p>
            <a:pPr lvl="1"/>
            <a:r>
              <a:rPr lang="en-US" sz="1200" dirty="0">
                <a:solidFill>
                  <a:srgbClr val="FF0000"/>
                </a:solidFill>
              </a:rPr>
              <a:t>Must be optimized for each cavity structure</a:t>
            </a:r>
          </a:p>
          <a:p>
            <a:pPr marL="457200" lvl="1" indent="0">
              <a:buNone/>
            </a:pPr>
            <a:endParaRPr lang="en-US" sz="1200" dirty="0" smtClean="0">
              <a:solidFill>
                <a:srgbClr val="FF0000"/>
              </a:solidFill>
            </a:endParaRPr>
          </a:p>
          <a:p>
            <a:pPr lvl="1"/>
            <a:endParaRPr lang="en-US" sz="1200" dirty="0">
              <a:solidFill>
                <a:srgbClr val="FF0000"/>
              </a:solidFill>
            </a:endParaRPr>
          </a:p>
          <a:p>
            <a:pPr marL="457200" lvl="1" indent="0">
              <a:buNone/>
            </a:pPr>
            <a:endParaRPr lang="en-US" sz="12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GB" sz="1200" dirty="0"/>
          </a:p>
        </p:txBody>
      </p:sp>
      <p:sp>
        <p:nvSpPr>
          <p:cNvPr id="3" name="ZoneTexte 2"/>
          <p:cNvSpPr txBox="1"/>
          <p:nvPr/>
        </p:nvSpPr>
        <p:spPr>
          <a:xfrm>
            <a:off x="147662" y="945167"/>
            <a:ext cx="8018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WG4: cavity fabrication and preparation (materials and process)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9487316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826209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147662" y="945167"/>
            <a:ext cx="8018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WG4: cavity fabrication and preparation (cavity production)</a:t>
            </a:r>
            <a:endParaRPr lang="en-US" i="1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88596" y="1600200"/>
            <a:ext cx="8992646" cy="4525963"/>
          </a:xfrm>
        </p:spPr>
        <p:txBody>
          <a:bodyPr>
            <a:normAutofit fontScale="70000" lnSpcReduction="20000"/>
          </a:bodyPr>
          <a:lstStyle/>
          <a:p>
            <a:r>
              <a:rPr lang="en-US" sz="2200" dirty="0"/>
              <a:t>Carlo </a:t>
            </a:r>
            <a:r>
              <a:rPr lang="en-US" sz="2200" dirty="0" err="1"/>
              <a:t>Pagani</a:t>
            </a:r>
            <a:r>
              <a:rPr lang="en-US" sz="2200" dirty="0"/>
              <a:t> (INFN) presented the results from the XFEL 3.9 GHz cavity fabrication and testing results</a:t>
            </a:r>
          </a:p>
          <a:p>
            <a:pPr lvl="1"/>
            <a:r>
              <a:rPr lang="en-US" sz="2200" dirty="0">
                <a:solidFill>
                  <a:srgbClr val="FF0000"/>
                </a:solidFill>
              </a:rPr>
              <a:t>Some effort to get PED certification (10 months), causing delays</a:t>
            </a:r>
          </a:p>
          <a:p>
            <a:pPr lvl="1"/>
            <a:r>
              <a:rPr lang="en-US" sz="2200" dirty="0">
                <a:solidFill>
                  <a:srgbClr val="FF0000"/>
                </a:solidFill>
              </a:rPr>
              <a:t>Cavity performance was excellent and will now be sent to DESY for module </a:t>
            </a:r>
            <a:r>
              <a:rPr lang="en-US" sz="2200" dirty="0" smtClean="0">
                <a:solidFill>
                  <a:srgbClr val="FF0000"/>
                </a:solidFill>
              </a:rPr>
              <a:t>assembly</a:t>
            </a:r>
          </a:p>
          <a:p>
            <a:r>
              <a:rPr lang="en-US" sz="2200" dirty="0"/>
              <a:t>Hiroshi Hara (MHI) presented ongoing SRF activities towards cavity mass production </a:t>
            </a:r>
          </a:p>
          <a:p>
            <a:pPr lvl="1"/>
            <a:r>
              <a:rPr lang="en-US" sz="2200" dirty="0">
                <a:solidFill>
                  <a:srgbClr val="FF0000"/>
                </a:solidFill>
              </a:rPr>
              <a:t>Prepare dumbbells using of spinning and deep drawing to reduce number of parts is underway</a:t>
            </a:r>
          </a:p>
          <a:p>
            <a:pPr lvl="1"/>
            <a:r>
              <a:rPr lang="en-US" sz="2200" dirty="0">
                <a:solidFill>
                  <a:srgbClr val="FF0000"/>
                </a:solidFill>
              </a:rPr>
              <a:t>2 Cell cavity fabricated using improved processes and results were excellent</a:t>
            </a:r>
          </a:p>
          <a:p>
            <a:r>
              <a:rPr lang="en-US" sz="2200" dirty="0" err="1"/>
              <a:t>Grigori</a:t>
            </a:r>
            <a:r>
              <a:rPr lang="en-US" sz="2200" dirty="0"/>
              <a:t> </a:t>
            </a:r>
            <a:r>
              <a:rPr lang="en-US" sz="2200" dirty="0" err="1"/>
              <a:t>Shirkov</a:t>
            </a:r>
            <a:r>
              <a:rPr lang="en-US" sz="2200" dirty="0"/>
              <a:t> (JINR) presented activities on the linear collider cavity and hardware production</a:t>
            </a:r>
          </a:p>
          <a:p>
            <a:pPr lvl="1"/>
            <a:r>
              <a:rPr lang="en-US" sz="2200" dirty="0">
                <a:solidFill>
                  <a:srgbClr val="FF0000"/>
                </a:solidFill>
              </a:rPr>
              <a:t>Successful development of explosion bonded      SS-Ti, </a:t>
            </a:r>
            <a:r>
              <a:rPr lang="en-US" sz="2200" dirty="0" err="1">
                <a:solidFill>
                  <a:srgbClr val="FF0000"/>
                </a:solidFill>
              </a:rPr>
              <a:t>Nb</a:t>
            </a:r>
            <a:r>
              <a:rPr lang="en-US" sz="2200" dirty="0">
                <a:solidFill>
                  <a:srgbClr val="FF0000"/>
                </a:solidFill>
              </a:rPr>
              <a:t>-TI-SS joints</a:t>
            </a:r>
          </a:p>
          <a:p>
            <a:pPr lvl="1"/>
            <a:r>
              <a:rPr lang="en-US" sz="2200" dirty="0">
                <a:solidFill>
                  <a:srgbClr val="FF0000"/>
                </a:solidFill>
              </a:rPr>
              <a:t>Cavity development work, deep drawing of half cell and EBW, is ongoing</a:t>
            </a:r>
          </a:p>
          <a:p>
            <a:r>
              <a:rPr lang="en-US" sz="2200" dirty="0" err="1"/>
              <a:t>Yegor</a:t>
            </a:r>
            <a:r>
              <a:rPr lang="en-US" sz="2200" dirty="0"/>
              <a:t> </a:t>
            </a:r>
            <a:r>
              <a:rPr lang="en-US" sz="2200" dirty="0" err="1"/>
              <a:t>Tamashevich</a:t>
            </a:r>
            <a:r>
              <a:rPr lang="en-US" sz="2200" dirty="0"/>
              <a:t> (</a:t>
            </a:r>
            <a:r>
              <a:rPr lang="en-US" sz="2200" dirty="0" err="1"/>
              <a:t>uni</a:t>
            </a:r>
            <a:r>
              <a:rPr lang="en-US" sz="2200" dirty="0"/>
              <a:t> Hamburg/DESY) presented improved methods with second sound detection</a:t>
            </a:r>
          </a:p>
          <a:p>
            <a:pPr lvl="1"/>
            <a:r>
              <a:rPr lang="en-US" sz="2200" dirty="0">
                <a:solidFill>
                  <a:srgbClr val="FF0000"/>
                </a:solidFill>
              </a:rPr>
              <a:t>Very successful analysis routine developed, including 3D ray trace simulation, which matched well with thermal mapping</a:t>
            </a:r>
          </a:p>
          <a:p>
            <a:pPr lvl="1"/>
            <a:r>
              <a:rPr lang="en-US" sz="2200" dirty="0">
                <a:solidFill>
                  <a:srgbClr val="FF0000"/>
                </a:solidFill>
              </a:rPr>
              <a:t>Success will allow use of less sensors </a:t>
            </a:r>
          </a:p>
          <a:p>
            <a:pPr lvl="1"/>
            <a:r>
              <a:rPr lang="en-US" sz="2200" dirty="0">
                <a:solidFill>
                  <a:srgbClr val="FF0000"/>
                </a:solidFill>
              </a:rPr>
              <a:t>Attempt to use this method on a dressed cavity will come next</a:t>
            </a:r>
          </a:p>
          <a:p>
            <a:r>
              <a:rPr lang="en-US" sz="2200" dirty="0"/>
              <a:t>Stefan </a:t>
            </a:r>
            <a:r>
              <a:rPr lang="en-US" sz="2200" dirty="0" err="1"/>
              <a:t>Lagotzky</a:t>
            </a:r>
            <a:r>
              <a:rPr lang="en-US" sz="2200" dirty="0"/>
              <a:t> (</a:t>
            </a:r>
            <a:r>
              <a:rPr lang="en-US" sz="2200" dirty="0" err="1"/>
              <a:t>uni</a:t>
            </a:r>
            <a:r>
              <a:rPr lang="en-US" sz="2200" dirty="0"/>
              <a:t> Wuppertal) presented statistical model for field emitter activation to estimate electron loading</a:t>
            </a:r>
          </a:p>
          <a:p>
            <a:pPr lvl="1"/>
            <a:r>
              <a:rPr lang="en-US" sz="2200" dirty="0">
                <a:solidFill>
                  <a:srgbClr val="FF0000"/>
                </a:solidFill>
              </a:rPr>
              <a:t>New model successfully developed</a:t>
            </a:r>
          </a:p>
          <a:p>
            <a:pPr lvl="1"/>
            <a:r>
              <a:rPr lang="en-US" sz="2200" dirty="0">
                <a:solidFill>
                  <a:srgbClr val="FF0000"/>
                </a:solidFill>
              </a:rPr>
              <a:t>Correlation with small samples underway, using measurement by DC field emission scanning microscope</a:t>
            </a:r>
          </a:p>
          <a:p>
            <a:pPr marL="457200" lvl="1" indent="0">
              <a:buNone/>
            </a:pPr>
            <a:endParaRPr lang="en-US" sz="14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529108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826209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147662" y="945167"/>
            <a:ext cx="8018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WG2: Module assembly (Clean room assembly)</a:t>
            </a:r>
            <a:endParaRPr lang="en-US" i="1" dirty="0"/>
          </a:p>
        </p:txBody>
      </p:sp>
      <p:graphicFrame>
        <p:nvGraphicFramePr>
          <p:cNvPr id="6" name="Espace réservé du contenu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5140396"/>
              </p:ext>
            </p:extLst>
          </p:nvPr>
        </p:nvGraphicFramePr>
        <p:xfrm>
          <a:off x="251520" y="1852603"/>
          <a:ext cx="8640960" cy="3833048"/>
        </p:xfrm>
        <a:graphic>
          <a:graphicData uri="http://schemas.openxmlformats.org/drawingml/2006/table">
            <a:tbl>
              <a:tblPr/>
              <a:tblGrid>
                <a:gridCol w="3456384"/>
                <a:gridCol w="5184576"/>
              </a:tblGrid>
              <a:tr h="0">
                <a:tc>
                  <a:txBody>
                    <a:bodyPr/>
                    <a:lstStyle/>
                    <a:p>
                      <a:endParaRPr lang="fr-FR" sz="500" dirty="0"/>
                    </a:p>
                  </a:txBody>
                  <a:tcPr marL="27005" marR="27005" marT="13502" marB="13502">
                    <a:lnL>
                      <a:noFill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500"/>
                    </a:p>
                  </a:txBody>
                  <a:tcPr marL="27005" marR="27005" marT="13502" marB="13502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53185">
                <a:tc>
                  <a:txBody>
                    <a:bodyPr/>
                    <a:lstStyle/>
                    <a:p>
                      <a:pPr lvl="1" algn="l"/>
                      <a:r>
                        <a:rPr lang="en-US" sz="1600" b="1" dirty="0">
                          <a:effectLst/>
                        </a:rPr>
                        <a:t>Specifications of clean room infrastructure (ISO4 5, utilities), tools and consumables</a:t>
                      </a:r>
                      <a:endParaRPr lang="en-US" sz="1600" dirty="0">
                        <a:effectLst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1" algn="l"/>
                      <a:r>
                        <a:rPr lang="fr-FR" sz="1400" dirty="0">
                          <a:effectLst/>
                        </a:rPr>
                        <a:t>Clean </a:t>
                      </a:r>
                      <a:r>
                        <a:rPr lang="fr-FR" sz="1400" dirty="0" err="1">
                          <a:effectLst/>
                        </a:rPr>
                        <a:t>environment</a:t>
                      </a:r>
                      <a:r>
                        <a:rPr lang="fr-FR" sz="1400" dirty="0">
                          <a:effectLst/>
                        </a:rPr>
                        <a:t>, </a:t>
                      </a:r>
                      <a:r>
                        <a:rPr lang="fr-FR" sz="1400" dirty="0" err="1">
                          <a:effectLst/>
                        </a:rPr>
                        <a:t>airbone</a:t>
                      </a:r>
                      <a:r>
                        <a:rPr lang="fr-FR" sz="1400" dirty="0">
                          <a:effectLst/>
                        </a:rPr>
                        <a:t> </a:t>
                      </a:r>
                      <a:r>
                        <a:rPr lang="fr-FR" sz="1400" dirty="0" err="1">
                          <a:effectLst/>
                        </a:rPr>
                        <a:t>counter</a:t>
                      </a:r>
                      <a:r>
                        <a:rPr lang="fr-FR" sz="1400" dirty="0">
                          <a:effectLst/>
                        </a:rPr>
                        <a:t>, surface </a:t>
                      </a:r>
                      <a:r>
                        <a:rPr lang="fr-FR" sz="1400" dirty="0" err="1">
                          <a:effectLst/>
                        </a:rPr>
                        <a:t>counter</a:t>
                      </a:r>
                      <a:r>
                        <a:rPr lang="fr-FR" sz="1400" dirty="0">
                          <a:effectLst/>
                        </a:rPr>
                        <a:t>, UV light </a:t>
                      </a:r>
                      <a:r>
                        <a:rPr lang="fr-FR" sz="1400" dirty="0" smtClean="0">
                          <a:effectLst/>
                        </a:rPr>
                        <a:t>control ; IEST-RP-CC003 </a:t>
                      </a:r>
                      <a:r>
                        <a:rPr lang="fr-FR" sz="1400" dirty="0" err="1">
                          <a:effectLst/>
                        </a:rPr>
                        <a:t>garment</a:t>
                      </a:r>
                      <a:r>
                        <a:rPr lang="fr-FR" sz="1400" dirty="0">
                          <a:effectLst/>
                        </a:rPr>
                        <a:t> </a:t>
                      </a:r>
                      <a:r>
                        <a:rPr lang="fr-FR" sz="1400" dirty="0" smtClean="0">
                          <a:effectLst/>
                        </a:rPr>
                        <a:t>change ; ISO certification ; Water </a:t>
                      </a:r>
                      <a:r>
                        <a:rPr lang="fr-FR" sz="1400" dirty="0" err="1">
                          <a:effectLst/>
                        </a:rPr>
                        <a:t>quality</a:t>
                      </a:r>
                      <a:r>
                        <a:rPr lang="fr-FR" sz="1400" dirty="0">
                          <a:effectLst/>
                        </a:rPr>
                        <a:t> control (TOC, </a:t>
                      </a:r>
                      <a:r>
                        <a:rPr lang="fr-FR" sz="1400" dirty="0" err="1">
                          <a:effectLst/>
                        </a:rPr>
                        <a:t>resist</a:t>
                      </a:r>
                      <a:r>
                        <a:rPr lang="fr-FR" sz="1400" dirty="0">
                          <a:effectLst/>
                        </a:rPr>
                        <a:t>, </a:t>
                      </a:r>
                      <a:r>
                        <a:rPr lang="fr-FR" sz="1400" dirty="0" err="1">
                          <a:effectLst/>
                        </a:rPr>
                        <a:t>particles</a:t>
                      </a:r>
                      <a:r>
                        <a:rPr lang="fr-FR" sz="1400" dirty="0">
                          <a:effectLst/>
                        </a:rPr>
                        <a:t>)</a:t>
                      </a:r>
                    </a:p>
                    <a:p>
                      <a:pPr lvl="1" algn="l"/>
                      <a:r>
                        <a:rPr lang="fr-FR" sz="1400" dirty="0">
                          <a:effectLst/>
                        </a:rPr>
                        <a:t>HPR (design, </a:t>
                      </a:r>
                      <a:r>
                        <a:rPr lang="fr-FR" sz="1400" dirty="0" err="1">
                          <a:effectLst/>
                        </a:rPr>
                        <a:t>arcing</a:t>
                      </a:r>
                      <a:r>
                        <a:rPr lang="fr-FR" sz="1400" dirty="0">
                          <a:effectLst/>
                        </a:rPr>
                        <a:t>, part. </a:t>
                      </a:r>
                      <a:r>
                        <a:rPr lang="fr-FR" sz="1400" dirty="0" err="1">
                          <a:effectLst/>
                        </a:rPr>
                        <a:t>counting</a:t>
                      </a:r>
                      <a:r>
                        <a:rPr lang="fr-FR" sz="1400" dirty="0">
                          <a:effectLst/>
                        </a:rPr>
                        <a:t>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9128">
                <a:tc>
                  <a:txBody>
                    <a:bodyPr/>
                    <a:lstStyle/>
                    <a:p>
                      <a:pPr lvl="1" algn="l"/>
                      <a:r>
                        <a:rPr lang="en-US" sz="1600" b="1" dirty="0">
                          <a:effectLst/>
                        </a:rPr>
                        <a:t>QC of cavity, coupler, valve, bellows and general hardware</a:t>
                      </a:r>
                      <a:endParaRPr lang="en-US" sz="1600" dirty="0">
                        <a:effectLst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1" algn="l"/>
                      <a:r>
                        <a:rPr lang="en-US" sz="1400" dirty="0">
                          <a:effectLst/>
                        </a:rPr>
                        <a:t>Individual components preparation, method of the different checks: visual inspection, particle counting, acceptance thresholds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6086">
                <a:tc>
                  <a:txBody>
                    <a:bodyPr/>
                    <a:lstStyle/>
                    <a:p>
                      <a:pPr lvl="1" algn="l"/>
                      <a:r>
                        <a:rPr lang="en-US" sz="1600" b="1" dirty="0">
                          <a:effectLst/>
                        </a:rPr>
                        <a:t>Qualification and training of personnel</a:t>
                      </a:r>
                      <a:endParaRPr lang="en-US" sz="1600" dirty="0">
                        <a:effectLst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1" algn="l"/>
                      <a:r>
                        <a:rPr lang="en-US" sz="1400" dirty="0" err="1">
                          <a:effectLst/>
                        </a:rPr>
                        <a:t>Cofrend</a:t>
                      </a:r>
                      <a:r>
                        <a:rPr lang="en-US" sz="1400" dirty="0">
                          <a:effectLst/>
                        </a:rPr>
                        <a:t>, mechanic skills, initial qualification, number of hours in CR, learning process</a:t>
                      </a:r>
                      <a:r>
                        <a:rPr lang="en-US" sz="1400" b="1" dirty="0">
                          <a:effectLst/>
                        </a:rPr>
                        <a:t> </a:t>
                      </a:r>
                      <a:endParaRPr lang="en-US" sz="1400" dirty="0">
                        <a:effectLst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6086">
                <a:tc>
                  <a:txBody>
                    <a:bodyPr/>
                    <a:lstStyle/>
                    <a:p>
                      <a:pPr lvl="1" algn="l"/>
                      <a:r>
                        <a:rPr lang="en-US" sz="1600" b="1">
                          <a:effectLst/>
                        </a:rPr>
                        <a:t>Experience from industrial semi conductor plants</a:t>
                      </a:r>
                      <a:endParaRPr lang="en-US" sz="1600">
                        <a:effectLst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1" algn="l"/>
                      <a:r>
                        <a:rPr lang="fr-FR" sz="1400" dirty="0">
                          <a:effectLst/>
                        </a:rPr>
                        <a:t>On all </a:t>
                      </a:r>
                      <a:r>
                        <a:rPr lang="fr-FR" sz="1400" dirty="0" err="1">
                          <a:effectLst/>
                        </a:rPr>
                        <a:t>subjects</a:t>
                      </a:r>
                      <a:r>
                        <a:rPr lang="fr-FR" sz="1400" dirty="0">
                          <a:effectLst/>
                        </a:rPr>
                        <a:t>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2171">
                <a:tc>
                  <a:txBody>
                    <a:bodyPr/>
                    <a:lstStyle/>
                    <a:p>
                      <a:pPr lvl="1" algn="l"/>
                      <a:r>
                        <a:rPr lang="en-US" sz="1600" b="1" dirty="0">
                          <a:effectLst/>
                        </a:rPr>
                        <a:t>Specification of vacuum infrastructure, vacuum equipment and vacuum procedures</a:t>
                      </a:r>
                      <a:endParaRPr lang="en-US" sz="1600" dirty="0">
                        <a:effectLst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1" algn="l"/>
                      <a:r>
                        <a:rPr lang="en-US" sz="1400" dirty="0">
                          <a:effectLst/>
                        </a:rPr>
                        <a:t>Spec. vac. Group , pump, filters, gas purity, location of </a:t>
                      </a:r>
                      <a:r>
                        <a:rPr lang="en-US" sz="1400" dirty="0" smtClean="0">
                          <a:effectLst/>
                        </a:rPr>
                        <a:t>the</a:t>
                      </a:r>
                      <a:r>
                        <a:rPr lang="en-US" sz="1400" baseline="0" dirty="0" smtClean="0">
                          <a:effectLst/>
                        </a:rPr>
                        <a:t> </a:t>
                      </a:r>
                      <a:r>
                        <a:rPr lang="en-US" sz="1400" dirty="0" smtClean="0">
                          <a:effectLst/>
                        </a:rPr>
                        <a:t>equipment. Leak </a:t>
                      </a:r>
                      <a:r>
                        <a:rPr lang="en-US" sz="1400" dirty="0">
                          <a:effectLst/>
                        </a:rPr>
                        <a:t>test proc., low temp. baking in/out CR</a:t>
                      </a:r>
                      <a:r>
                        <a:rPr lang="en-US" sz="1400" dirty="0" smtClean="0">
                          <a:effectLst/>
                        </a:rPr>
                        <a:t>, Venting </a:t>
                      </a:r>
                      <a:r>
                        <a:rPr lang="en-US" sz="1400" dirty="0">
                          <a:effectLst/>
                        </a:rPr>
                        <a:t>procedure (which gas, on individual component or assembly).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74817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826209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147662" y="945167"/>
            <a:ext cx="8018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WG2: Module assembly (Clean room assembly)</a:t>
            </a:r>
            <a:endParaRPr lang="en-US" i="1" dirty="0"/>
          </a:p>
        </p:txBody>
      </p:sp>
      <p:graphicFrame>
        <p:nvGraphicFramePr>
          <p:cNvPr id="7" name="Espace réservé du contenu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05292745"/>
              </p:ext>
            </p:extLst>
          </p:nvPr>
        </p:nvGraphicFramePr>
        <p:xfrm>
          <a:off x="251520" y="1905616"/>
          <a:ext cx="8640960" cy="3603080"/>
        </p:xfrm>
        <a:graphic>
          <a:graphicData uri="http://schemas.openxmlformats.org/drawingml/2006/table">
            <a:tbl>
              <a:tblPr/>
              <a:tblGrid>
                <a:gridCol w="2808312"/>
                <a:gridCol w="5832648"/>
              </a:tblGrid>
              <a:tr h="1134200">
                <a:tc>
                  <a:txBody>
                    <a:bodyPr/>
                    <a:lstStyle/>
                    <a:p>
                      <a:pPr lvl="1" algn="l"/>
                      <a:r>
                        <a:rPr lang="en-US" sz="1600" b="1" dirty="0">
                          <a:effectLst/>
                        </a:rPr>
                        <a:t>Dis assembly/assembly tools and procedures: the mechanical aspects</a:t>
                      </a:r>
                      <a:endParaRPr lang="en-US" sz="1600" dirty="0">
                        <a:effectLst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1" algn="l"/>
                      <a:r>
                        <a:rPr lang="en-US" sz="1400" dirty="0">
                          <a:effectLst/>
                        </a:rPr>
                        <a:t>Turning flange or not, blind or threaded holes, screw </a:t>
                      </a:r>
                      <a:r>
                        <a:rPr lang="en-US" sz="1400" dirty="0" smtClean="0">
                          <a:effectLst/>
                        </a:rPr>
                        <a:t>materials </a:t>
                      </a:r>
                      <a:r>
                        <a:rPr lang="en-US" sz="1400" dirty="0">
                          <a:effectLst/>
                        </a:rPr>
                        <a:t>(silver plating , </a:t>
                      </a:r>
                      <a:r>
                        <a:rPr lang="en-US" sz="1400" dirty="0" err="1">
                          <a:effectLst/>
                        </a:rPr>
                        <a:t>CuNiSi</a:t>
                      </a:r>
                      <a:r>
                        <a:rPr lang="en-US" sz="1400" dirty="0">
                          <a:effectLst/>
                        </a:rPr>
                        <a:t>/SS), component </a:t>
                      </a:r>
                      <a:r>
                        <a:rPr lang="en-US" sz="1400" dirty="0" smtClean="0">
                          <a:effectLst/>
                        </a:rPr>
                        <a:t>fabrication </a:t>
                      </a:r>
                      <a:r>
                        <a:rPr lang="en-US" sz="1400" dirty="0">
                          <a:effectLst/>
                        </a:rPr>
                        <a:t>tolerances vs. adjustment/</a:t>
                      </a:r>
                      <a:r>
                        <a:rPr lang="en-US" sz="1400" dirty="0" err="1">
                          <a:effectLst/>
                        </a:rPr>
                        <a:t>prealignment</a:t>
                      </a:r>
                      <a:r>
                        <a:rPr lang="en-US" sz="1400" dirty="0">
                          <a:effectLst/>
                        </a:rPr>
                        <a:t> need, gasket type choice for best cleanliness during disassembly.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342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effectLst/>
                        </a:rPr>
                        <a:t>Disassembly/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effectLst/>
                        </a:rPr>
                        <a:t>assembly tools and procedures: the cleanliness aspects</a:t>
                      </a:r>
                      <a:endParaRPr lang="en-US" sz="1600" dirty="0" smtClean="0">
                        <a:effectLst/>
                      </a:endParaRPr>
                    </a:p>
                    <a:p>
                      <a:pPr lvl="0" algn="l"/>
                      <a:endParaRPr lang="fr-FR" sz="1600" dirty="0"/>
                    </a:p>
                  </a:txBody>
                  <a:tcPr marL="1428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effectLst/>
                        </a:rPr>
                        <a:t>Human position with respect to components, component wiping/blowing, contamination risk with valve closure.</a:t>
                      </a:r>
                      <a:br>
                        <a:rPr lang="en-US" sz="1400" dirty="0" smtClean="0">
                          <a:effectLst/>
                        </a:rPr>
                      </a:br>
                      <a:r>
                        <a:rPr lang="en-US" sz="1400" dirty="0" smtClean="0">
                          <a:effectLst/>
                        </a:rPr>
                        <a:t>Nitrogen flushing through the cavity.</a:t>
                      </a:r>
                      <a:br>
                        <a:rPr lang="en-US" sz="1400" dirty="0" smtClean="0">
                          <a:effectLst/>
                        </a:rPr>
                      </a:br>
                      <a:r>
                        <a:rPr lang="en-US" sz="1400" dirty="0" smtClean="0">
                          <a:effectLst/>
                        </a:rPr>
                        <a:t>Disassembly procedure for flanges</a:t>
                      </a:r>
                    </a:p>
                    <a:p>
                      <a:pPr algn="l"/>
                      <a:endParaRPr lang="fr-FR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34200">
                <a:tc>
                  <a:txBody>
                    <a:bodyPr/>
                    <a:lstStyle/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effectLst/>
                        </a:rPr>
                        <a:t>Experience with cavity gradient degradation in </a:t>
                      </a:r>
                      <a:r>
                        <a:rPr lang="en-US" sz="1600" b="1" dirty="0" err="1" smtClean="0">
                          <a:effectLst/>
                        </a:rPr>
                        <a:t>cryomodule</a:t>
                      </a:r>
                      <a:r>
                        <a:rPr lang="en-US" sz="1600" b="1" dirty="0" smtClean="0">
                          <a:effectLst/>
                        </a:rPr>
                        <a:t> tests</a:t>
                      </a:r>
                      <a:endParaRPr lang="en-US" sz="1600" dirty="0" smtClean="0">
                        <a:effectLst/>
                      </a:endParaRPr>
                    </a:p>
                    <a:p>
                      <a:pPr lvl="1" algn="l"/>
                      <a:endParaRPr lang="en-US" sz="1600" dirty="0">
                        <a:effectLst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effectLst/>
                        </a:rPr>
                        <a:t>Beam vacuum connection inside the tunnel :procedures, equipment.</a:t>
                      </a:r>
                      <a:br>
                        <a:rPr lang="en-US" sz="1400" dirty="0" smtClean="0">
                          <a:effectLst/>
                        </a:rPr>
                      </a:br>
                      <a:r>
                        <a:rPr lang="en-US" sz="1400" dirty="0" smtClean="0">
                          <a:effectLst/>
                        </a:rPr>
                        <a:t>In-situ RF conditioning of FPC: how to best maintain performance (1by1 or all together/ cold or warm/ pumping port location).</a:t>
                      </a:r>
                      <a:br>
                        <a:rPr lang="en-US" sz="1400" dirty="0" smtClean="0">
                          <a:effectLst/>
                        </a:rPr>
                      </a:br>
                      <a:r>
                        <a:rPr lang="en-US" sz="1400" dirty="0" smtClean="0">
                          <a:effectLst/>
                        </a:rPr>
                        <a:t>Degradation possible causes and in situ diagnostics, in situ cures.</a:t>
                      </a:r>
                    </a:p>
                    <a:p>
                      <a:pPr lvl="1" algn="l"/>
                      <a:endParaRPr lang="fr-FR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124683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826209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147662" y="930399"/>
            <a:ext cx="8018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Conclusion:</a:t>
            </a:r>
            <a:endParaRPr lang="en-US" i="1" dirty="0"/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966632"/>
            <a:ext cx="3751486" cy="3751486"/>
          </a:xfrm>
        </p:spPr>
      </p:pic>
      <p:sp>
        <p:nvSpPr>
          <p:cNvPr id="8" name="Rectangle 7"/>
          <p:cNvSpPr/>
          <p:nvPr/>
        </p:nvSpPr>
        <p:spPr>
          <a:xfrm>
            <a:off x="3909493" y="5375971"/>
            <a:ext cx="189346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32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Particles</a:t>
            </a:r>
            <a:endParaRPr lang="fr-FR" sz="3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28164" y="1750608"/>
            <a:ext cx="173316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3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vacuum</a:t>
            </a:r>
            <a:endParaRPr lang="fr-FR" sz="3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25461" y="1315726"/>
            <a:ext cx="168667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32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cavities</a:t>
            </a:r>
            <a:endParaRPr lang="fr-FR" sz="3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248218" y="3262776"/>
            <a:ext cx="189186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32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couplers</a:t>
            </a:r>
            <a:endParaRPr lang="fr-FR" sz="3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296743" y="5371914"/>
            <a:ext cx="168667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32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bellows</a:t>
            </a:r>
            <a:endParaRPr lang="fr-FR" sz="3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336440" y="3946573"/>
            <a:ext cx="143661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3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valves</a:t>
            </a:r>
            <a:endParaRPr lang="fr-FR" sz="3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068801" y="2801111"/>
            <a:ext cx="105189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HPR</a:t>
            </a:r>
            <a:endParaRPr lang="fr-FR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342578" y="4067352"/>
            <a:ext cx="141416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arcing</a:t>
            </a:r>
            <a:endParaRPr lang="fr-FR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405390" y="1276941"/>
            <a:ext cx="114326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UPW</a:t>
            </a:r>
            <a:endParaRPr lang="fr-FR" sz="3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211960" y="1934350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flushing</a:t>
            </a:r>
            <a:endParaRPr lang="en-US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782372" y="1163435"/>
            <a:ext cx="13003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ln w="12700">
                  <a:solidFill>
                    <a:srgbClr val="DC0528">
                      <a:satMod val="155000"/>
                    </a:srgbClr>
                  </a:solidFill>
                  <a:prstDash val="solid"/>
                </a:ln>
                <a:solidFill>
                  <a:srgbClr val="96C31E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pump</a:t>
            </a:r>
            <a:endParaRPr lang="fr-FR" dirty="0"/>
          </a:p>
        </p:txBody>
      </p:sp>
      <p:sp>
        <p:nvSpPr>
          <p:cNvPr id="19" name="Rectangle 18"/>
          <p:cNvSpPr/>
          <p:nvPr/>
        </p:nvSpPr>
        <p:spPr>
          <a:xfrm>
            <a:off x="4476945" y="1508382"/>
            <a:ext cx="13003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ln w="12700">
                  <a:solidFill>
                    <a:srgbClr val="DC0528">
                      <a:satMod val="155000"/>
                    </a:srgbClr>
                  </a:solidFill>
                  <a:prstDash val="solid"/>
                </a:ln>
                <a:solidFill>
                  <a:srgbClr val="96C31E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filters</a:t>
            </a:r>
            <a:endParaRPr lang="fr-FR" dirty="0"/>
          </a:p>
        </p:txBody>
      </p:sp>
      <p:sp>
        <p:nvSpPr>
          <p:cNvPr id="20" name="Rectangle 19"/>
          <p:cNvSpPr/>
          <p:nvPr/>
        </p:nvSpPr>
        <p:spPr>
          <a:xfrm>
            <a:off x="319398" y="2313329"/>
            <a:ext cx="214193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ln w="12700">
                  <a:solidFill>
                    <a:srgbClr val="DC0528">
                      <a:satMod val="155000"/>
                    </a:srgbClr>
                  </a:solidFill>
                  <a:prstDash val="solid"/>
                </a:ln>
                <a:solidFill>
                  <a:srgbClr val="96C31E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gas purity</a:t>
            </a:r>
            <a:endParaRPr lang="fr-FR" dirty="0"/>
          </a:p>
        </p:txBody>
      </p:sp>
      <p:sp>
        <p:nvSpPr>
          <p:cNvPr id="21" name="Rectangle 20"/>
          <p:cNvSpPr/>
          <p:nvPr/>
        </p:nvSpPr>
        <p:spPr>
          <a:xfrm>
            <a:off x="2150569" y="1244398"/>
            <a:ext cx="88998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ln w="12700">
                  <a:solidFill>
                    <a:srgbClr val="DC0528">
                      <a:satMod val="155000"/>
                    </a:srgbClr>
                  </a:solidFill>
                  <a:prstDash val="solid"/>
                </a:ln>
                <a:solidFill>
                  <a:srgbClr val="96C31E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gas</a:t>
            </a:r>
            <a:endParaRPr lang="fr-FR" dirty="0"/>
          </a:p>
        </p:txBody>
      </p:sp>
      <p:sp>
        <p:nvSpPr>
          <p:cNvPr id="22" name="Rectangle 21"/>
          <p:cNvSpPr/>
          <p:nvPr/>
        </p:nvSpPr>
        <p:spPr>
          <a:xfrm>
            <a:off x="6869653" y="2604549"/>
            <a:ext cx="191430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32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pumping</a:t>
            </a:r>
            <a:endParaRPr lang="fr-FR" sz="3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156176" y="5990282"/>
            <a:ext cx="28803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preparation</a:t>
            </a:r>
            <a:endParaRPr lang="fr-FR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787623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826209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147662" y="945167"/>
            <a:ext cx="8018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WG2: Module assembly (post clean room)</a:t>
            </a:r>
            <a:endParaRPr lang="en-US" i="1" dirty="0"/>
          </a:p>
        </p:txBody>
      </p:sp>
      <p:sp>
        <p:nvSpPr>
          <p:cNvPr id="5" name="Rectangle 4"/>
          <p:cNvSpPr/>
          <p:nvPr/>
        </p:nvSpPr>
        <p:spPr>
          <a:xfrm>
            <a:off x="236260" y="1616720"/>
            <a:ext cx="8534892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err="1"/>
              <a:t>Cryomodule</a:t>
            </a:r>
            <a:r>
              <a:rPr lang="en-US" sz="1600" b="1" dirty="0"/>
              <a:t> connection</a:t>
            </a:r>
          </a:p>
          <a:p>
            <a:r>
              <a:rPr lang="en-US" sz="1600" dirty="0"/>
              <a:t>XFEL plans and experience on module connection, K. </a:t>
            </a:r>
            <a:r>
              <a:rPr lang="en-US" sz="1600" dirty="0" err="1"/>
              <a:t>Jensch</a:t>
            </a:r>
            <a:r>
              <a:rPr lang="en-US" sz="1600" dirty="0"/>
              <a:t> (DESY)</a:t>
            </a:r>
          </a:p>
          <a:p>
            <a:r>
              <a:rPr lang="en-US" sz="1600" dirty="0"/>
              <a:t>Introduction of open clean bench of class 1 for (beam line) assembly work, S. Maeda (</a:t>
            </a:r>
            <a:r>
              <a:rPr lang="en-US" sz="1600" dirty="0" err="1"/>
              <a:t>Koken</a:t>
            </a:r>
            <a:r>
              <a:rPr lang="en-US" sz="1600" dirty="0"/>
              <a:t> Ltd.)</a:t>
            </a:r>
          </a:p>
          <a:p>
            <a:endParaRPr lang="en-US" sz="1600" b="1" dirty="0"/>
          </a:p>
          <a:p>
            <a:r>
              <a:rPr lang="en-US" sz="1600" b="1" dirty="0"/>
              <a:t>Magnetic shields and related issues</a:t>
            </a:r>
          </a:p>
          <a:p>
            <a:r>
              <a:rPr lang="en-US" sz="1600" dirty="0"/>
              <a:t>Report on CEBAF experience with magnetic materials in modules, R. </a:t>
            </a:r>
            <a:r>
              <a:rPr lang="en-US" sz="1600" dirty="0" err="1"/>
              <a:t>Geng</a:t>
            </a:r>
            <a:r>
              <a:rPr lang="en-US" sz="1600" dirty="0"/>
              <a:t> (JLAB)</a:t>
            </a:r>
          </a:p>
          <a:p>
            <a:r>
              <a:rPr lang="en-US" sz="1600" dirty="0"/>
              <a:t>Actively cooled magnetic shielding in the Spiral2 high beta </a:t>
            </a:r>
            <a:r>
              <a:rPr lang="en-US" sz="1600" dirty="0" err="1"/>
              <a:t>cryomodules</a:t>
            </a:r>
            <a:r>
              <a:rPr lang="en-US" sz="1600" dirty="0"/>
              <a:t>, S. </a:t>
            </a:r>
            <a:r>
              <a:rPr lang="en-US" sz="1600" dirty="0" err="1"/>
              <a:t>Bousson</a:t>
            </a:r>
            <a:r>
              <a:rPr lang="en-US" sz="1600" dirty="0"/>
              <a:t> (IPNO </a:t>
            </a:r>
            <a:r>
              <a:rPr lang="en-US" sz="1600" dirty="0" err="1"/>
              <a:t>Orsay</a:t>
            </a:r>
            <a:r>
              <a:rPr lang="en-US" sz="1600" dirty="0"/>
              <a:t>)</a:t>
            </a:r>
          </a:p>
          <a:p>
            <a:r>
              <a:rPr lang="en-US" sz="1600" dirty="0"/>
              <a:t>Material properties measurement at cold, J. </a:t>
            </a:r>
            <a:r>
              <a:rPr lang="en-US" sz="1600" dirty="0" err="1"/>
              <a:t>Plouin</a:t>
            </a:r>
            <a:r>
              <a:rPr lang="en-US" sz="1600" dirty="0"/>
              <a:t> (CEA </a:t>
            </a:r>
            <a:r>
              <a:rPr lang="en-US" sz="1600" dirty="0" err="1"/>
              <a:t>Saclay</a:t>
            </a:r>
            <a:r>
              <a:rPr lang="en-US" sz="1600" dirty="0"/>
              <a:t>)</a:t>
            </a:r>
          </a:p>
          <a:p>
            <a:endParaRPr lang="en-US" sz="1600" dirty="0"/>
          </a:p>
          <a:p>
            <a:r>
              <a:rPr lang="en-US" sz="1600" b="1" dirty="0" err="1"/>
              <a:t>Cryomodule</a:t>
            </a:r>
            <a:r>
              <a:rPr lang="en-US" sz="1600" b="1" dirty="0"/>
              <a:t> design and assembly, including alignment</a:t>
            </a:r>
          </a:p>
          <a:p>
            <a:r>
              <a:rPr lang="en-US" sz="1600" dirty="0"/>
              <a:t>IHEP ILC test </a:t>
            </a:r>
            <a:r>
              <a:rPr lang="en-US" sz="1600" dirty="0" err="1"/>
              <a:t>cryomodule</a:t>
            </a:r>
            <a:r>
              <a:rPr lang="en-US" sz="1600" dirty="0"/>
              <a:t> assembly, J. </a:t>
            </a:r>
            <a:r>
              <a:rPr lang="en-US" sz="1600" dirty="0" err="1"/>
              <a:t>Zhai</a:t>
            </a:r>
            <a:r>
              <a:rPr lang="en-US" sz="1600" dirty="0"/>
              <a:t> (IHEP)</a:t>
            </a:r>
          </a:p>
          <a:p>
            <a:r>
              <a:rPr lang="en-US" sz="1600" dirty="0"/>
              <a:t>Plans for the assembly of the ESS prototype </a:t>
            </a:r>
            <a:r>
              <a:rPr lang="en-US" sz="1600" dirty="0" err="1"/>
              <a:t>cryomodule</a:t>
            </a:r>
            <a:r>
              <a:rPr lang="en-US" sz="1600" dirty="0"/>
              <a:t>: assembly steps, controls and tools, N.  </a:t>
            </a:r>
            <a:r>
              <a:rPr lang="en-US" sz="1600" dirty="0" err="1"/>
              <a:t>Bazin</a:t>
            </a:r>
            <a:r>
              <a:rPr lang="en-US" sz="1600" dirty="0"/>
              <a:t> (CEA </a:t>
            </a:r>
            <a:r>
              <a:rPr lang="en-US" sz="1600" dirty="0" err="1"/>
              <a:t>Saclay</a:t>
            </a:r>
            <a:r>
              <a:rPr lang="en-US" sz="1600" dirty="0"/>
              <a:t>)</a:t>
            </a:r>
          </a:p>
          <a:p>
            <a:r>
              <a:rPr lang="en-US" sz="1600" dirty="0"/>
              <a:t>SFT2 </a:t>
            </a:r>
            <a:r>
              <a:rPr lang="en-US" sz="1600" dirty="0" err="1"/>
              <a:t>cryomodule</a:t>
            </a:r>
            <a:r>
              <a:rPr lang="en-US" sz="1600" dirty="0"/>
              <a:t> assembly at KEK, T. Yanagisawa (MHI)</a:t>
            </a:r>
          </a:p>
          <a:p>
            <a:r>
              <a:rPr lang="en-US" sz="1600" dirty="0"/>
              <a:t>Updates from SNS concerning plans for Second Target Station project, S-H. Kim (SNS)</a:t>
            </a:r>
          </a:p>
          <a:p>
            <a:endParaRPr lang="en-US" sz="1600" dirty="0"/>
          </a:p>
          <a:p>
            <a:r>
              <a:rPr lang="en-US" sz="1600" b="1" dirty="0" err="1"/>
              <a:t>Cryomodule</a:t>
            </a:r>
            <a:r>
              <a:rPr lang="en-US" sz="1600" b="1" dirty="0"/>
              <a:t> cooling procedures</a:t>
            </a:r>
          </a:p>
          <a:p>
            <a:r>
              <a:rPr lang="en-US" sz="1600" dirty="0"/>
              <a:t>LCLSII plans on "fast-cooling" and controlled thermal gradients to prevent magnetic field trapping , </a:t>
            </a:r>
          </a:p>
          <a:p>
            <a:r>
              <a:rPr lang="en-US" sz="1600" dirty="0"/>
              <a:t>E. Harms on behalf of T. Peterson(FNAL)</a:t>
            </a:r>
          </a:p>
        </p:txBody>
      </p:sp>
    </p:spTree>
    <p:extLst>
      <p:ext uri="{BB962C8B-B14F-4D97-AF65-F5344CB8AC3E}">
        <p14:creationId xmlns:p14="http://schemas.microsoft.com/office/powerpoint/2010/main" val="39154499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11675" y="1248081"/>
            <a:ext cx="8780868" cy="507515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r-FR" sz="2000" dirty="0" smtClean="0"/>
              <a:t>La mission du « TESLA </a:t>
            </a:r>
            <a:r>
              <a:rPr lang="fr-FR" sz="2000" dirty="0" err="1" smtClean="0"/>
              <a:t>Technology</a:t>
            </a:r>
            <a:r>
              <a:rPr lang="fr-FR" sz="2000" dirty="0" smtClean="0"/>
              <a:t> Collaboration » (TTC) est la promotion de la R&amp;D des technologies associées à la RF supra et la mise en place d’un cadre d’échanges d’idées, de développements et d’expériences entre protagonistes travaillant sur des projets différents.</a:t>
            </a:r>
          </a:p>
          <a:p>
            <a:pPr marL="0" indent="0">
              <a:buNone/>
            </a:pPr>
            <a:endParaRPr lang="fr-FR" sz="2000" dirty="0"/>
          </a:p>
          <a:p>
            <a:pPr marL="0" indent="0">
              <a:buNone/>
            </a:pPr>
            <a:r>
              <a:rPr lang="fr-FR" sz="2000" dirty="0" smtClean="0"/>
              <a:t>Le TTC organise des meetings de collaborations annuelle (biannuelle certaines années) où de nouveaux développements sont reportés, les difficultés techniques rencontrées exposées, discutées et résolues dans le meilleurs des cas. </a:t>
            </a:r>
          </a:p>
          <a:p>
            <a:pPr marL="0" indent="0">
              <a:buNone/>
            </a:pPr>
            <a:endParaRPr lang="fr-FR" sz="2000" dirty="0"/>
          </a:p>
          <a:p>
            <a:pPr marL="0" indent="0">
              <a:buNone/>
            </a:pPr>
            <a:r>
              <a:rPr lang="fr-FR" sz="2000" dirty="0" smtClean="0"/>
              <a:t>Le LAL fait partie de la collaboration grâce notamment à ces activités sur les coupleurs de puissance pour cavités supraconductrices. </a:t>
            </a:r>
          </a:p>
          <a:p>
            <a:pPr marL="0" indent="0">
              <a:buNone/>
            </a:pPr>
            <a:endParaRPr lang="fr-FR" sz="2000" dirty="0"/>
          </a:p>
          <a:p>
            <a:pPr marL="0" indent="0">
              <a:buNone/>
            </a:pPr>
            <a:r>
              <a:rPr lang="fr-FR" sz="2000" dirty="0" smtClean="0"/>
              <a:t>Le dernier TTC meeting a été organisé au KEK (Décembre 2014), le prochain sera organisé à SLAC en Décembre 2015.  </a:t>
            </a:r>
          </a:p>
          <a:p>
            <a:pPr marL="0" indent="0">
              <a:buNone/>
            </a:pPr>
            <a:endParaRPr lang="fr-FR" sz="2000" dirty="0"/>
          </a:p>
          <a:p>
            <a:pPr marL="0" indent="0">
              <a:buNone/>
            </a:pPr>
            <a:r>
              <a:rPr lang="fr-FR" sz="2000" dirty="0" smtClean="0"/>
              <a:t>Lien </a:t>
            </a:r>
            <a:r>
              <a:rPr lang="fr-FR" sz="2000" dirty="0" err="1" smtClean="0"/>
              <a:t>Indico</a:t>
            </a:r>
            <a:r>
              <a:rPr lang="fr-FR" sz="2000" dirty="0" smtClean="0"/>
              <a:t>: </a:t>
            </a:r>
          </a:p>
          <a:p>
            <a:pPr marL="0" indent="0">
              <a:buNone/>
            </a:pPr>
            <a:r>
              <a:rPr lang="fr-FR" sz="2000" dirty="0" err="1" smtClean="0"/>
              <a:t>https</a:t>
            </a:r>
            <a:r>
              <a:rPr lang="fr-FR" sz="2000" dirty="0" smtClean="0"/>
              <a:t>://</a:t>
            </a:r>
            <a:r>
              <a:rPr lang="fr-FR" sz="2000" dirty="0" err="1" smtClean="0"/>
              <a:t>indico.desy.de</a:t>
            </a:r>
            <a:r>
              <a:rPr lang="fr-FR" sz="2000" dirty="0" smtClean="0"/>
              <a:t>/</a:t>
            </a:r>
            <a:r>
              <a:rPr lang="fr-FR" sz="2000" dirty="0" err="1" smtClean="0"/>
              <a:t>conferenceTimeTable.py?confId</a:t>
            </a:r>
            <a:r>
              <a:rPr lang="fr-FR" sz="2000" dirty="0" smtClean="0"/>
              <a:t>=10663#20141205</a:t>
            </a:r>
            <a:endParaRPr lang="fr-FR" sz="20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826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494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11675" y="1503546"/>
            <a:ext cx="8780868" cy="5075156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Font typeface="Wingdings" charset="2"/>
              <a:buChar char="§"/>
            </a:pPr>
            <a:r>
              <a:rPr lang="fr-FR" sz="2000" dirty="0"/>
              <a:t>S</a:t>
            </a:r>
            <a:r>
              <a:rPr lang="fr-FR" sz="2000" dirty="0" smtClean="0"/>
              <a:t>ession plénière et 6 </a:t>
            </a:r>
            <a:r>
              <a:rPr lang="fr-FR" sz="2000" dirty="0" err="1" smtClean="0"/>
              <a:t>Working</a:t>
            </a:r>
            <a:r>
              <a:rPr lang="fr-FR" sz="2000" dirty="0" smtClean="0"/>
              <a:t> Group en sessions parallèles: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fr-FR" sz="2000" dirty="0" smtClean="0"/>
              <a:t>	WG 1: Module tests and </a:t>
            </a:r>
            <a:r>
              <a:rPr lang="fr-FR" sz="2000" dirty="0" err="1" smtClean="0"/>
              <a:t>Procedures</a:t>
            </a:r>
            <a:endParaRPr lang="fr-FR" sz="2000" dirty="0" smtClean="0"/>
          </a:p>
          <a:p>
            <a:pPr marL="0" indent="0">
              <a:lnSpc>
                <a:spcPct val="120000"/>
              </a:lnSpc>
              <a:buNone/>
            </a:pPr>
            <a:r>
              <a:rPr lang="fr-FR" sz="2000" dirty="0" smtClean="0"/>
              <a:t>	WG 2: Module </a:t>
            </a:r>
            <a:r>
              <a:rPr lang="fr-FR" sz="2000" dirty="0" err="1" smtClean="0"/>
              <a:t>Assembly</a:t>
            </a:r>
            <a:endParaRPr lang="fr-FR" sz="2000" dirty="0" smtClean="0"/>
          </a:p>
          <a:p>
            <a:pPr marL="0" indent="0">
              <a:lnSpc>
                <a:spcPct val="120000"/>
              </a:lnSpc>
              <a:buNone/>
            </a:pPr>
            <a:r>
              <a:rPr lang="fr-FR" sz="2000" dirty="0" smtClean="0"/>
              <a:t>	WG 3: High Q</a:t>
            </a:r>
            <a:r>
              <a:rPr lang="fr-FR" sz="2000" baseline="-25000" dirty="0" smtClean="0"/>
              <a:t>0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fr-FR" sz="2000" dirty="0" smtClean="0"/>
              <a:t>	WG 4: </a:t>
            </a:r>
            <a:r>
              <a:rPr lang="fr-FR" sz="2000" dirty="0" err="1" smtClean="0"/>
              <a:t>Cavity</a:t>
            </a:r>
            <a:r>
              <a:rPr lang="fr-FR" sz="2000" dirty="0" smtClean="0"/>
              <a:t> fabrication and </a:t>
            </a:r>
            <a:r>
              <a:rPr lang="fr-FR" sz="2000" dirty="0" err="1" smtClean="0"/>
              <a:t>preparation</a:t>
            </a:r>
            <a:endParaRPr lang="fr-FR" sz="2000" dirty="0" smtClean="0"/>
          </a:p>
          <a:p>
            <a:pPr marL="0" indent="0">
              <a:lnSpc>
                <a:spcPct val="120000"/>
              </a:lnSpc>
              <a:buNone/>
            </a:pPr>
            <a:r>
              <a:rPr lang="fr-FR" sz="2000" dirty="0" smtClean="0"/>
              <a:t>	WG 5: </a:t>
            </a:r>
            <a:r>
              <a:rPr lang="fr-FR" sz="2000" dirty="0" err="1" smtClean="0"/>
              <a:t>Low</a:t>
            </a:r>
            <a:r>
              <a:rPr lang="fr-FR" sz="2000" dirty="0" smtClean="0"/>
              <a:t> Beta and </a:t>
            </a:r>
            <a:r>
              <a:rPr lang="fr-FR" sz="2000" dirty="0" err="1" smtClean="0"/>
              <a:t>Crab</a:t>
            </a:r>
            <a:r>
              <a:rPr lang="fr-FR" sz="2000" dirty="0" smtClean="0"/>
              <a:t> </a:t>
            </a:r>
            <a:r>
              <a:rPr lang="fr-FR" sz="2000" dirty="0" err="1" smtClean="0"/>
              <a:t>cavities</a:t>
            </a:r>
            <a:endParaRPr lang="fr-FR" sz="2000" dirty="0" smtClean="0"/>
          </a:p>
          <a:p>
            <a:pPr marL="0" indent="0">
              <a:lnSpc>
                <a:spcPct val="120000"/>
              </a:lnSpc>
              <a:buNone/>
            </a:pPr>
            <a:r>
              <a:rPr lang="fr-FR" sz="2000" dirty="0" smtClean="0"/>
              <a:t>	WG 6: </a:t>
            </a:r>
            <a:r>
              <a:rPr lang="fr-FR" sz="2000" dirty="0" err="1" smtClean="0"/>
              <a:t>Peripheral</a:t>
            </a:r>
            <a:r>
              <a:rPr lang="fr-FR" sz="2000" dirty="0" smtClean="0"/>
              <a:t> </a:t>
            </a:r>
            <a:r>
              <a:rPr lang="fr-FR" sz="2000" dirty="0" err="1" smtClean="0"/>
              <a:t>key</a:t>
            </a:r>
            <a:r>
              <a:rPr lang="fr-FR" sz="2000" dirty="0" smtClean="0"/>
              <a:t> components</a:t>
            </a:r>
          </a:p>
          <a:p>
            <a:pPr>
              <a:lnSpc>
                <a:spcPct val="120000"/>
              </a:lnSpc>
              <a:buFont typeface="Wingdings" charset="2"/>
              <a:buChar char="§"/>
            </a:pPr>
            <a:r>
              <a:rPr lang="fr-FR" sz="2000" dirty="0" smtClean="0"/>
              <a:t>Intervention du LAL en session plénière et au WG6: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fr-FR" sz="2000" dirty="0" smtClean="0"/>
              <a:t>“Challenge for mass-production of E-XFEL input </a:t>
            </a:r>
            <a:r>
              <a:rPr lang="fr-FR" sz="2000" dirty="0" err="1" smtClean="0"/>
              <a:t>couplers</a:t>
            </a:r>
            <a:r>
              <a:rPr lang="fr-FR" sz="2000" dirty="0" smtClean="0"/>
              <a:t>”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826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1559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82620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31385" y="851883"/>
            <a:ext cx="8758969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i="1" dirty="0" smtClean="0"/>
              <a:t>WG1: Testing Procedures</a:t>
            </a:r>
          </a:p>
          <a:p>
            <a:pPr marL="285750" indent="-285750">
              <a:buFont typeface="Wingdings" charset="2"/>
              <a:buChar char="§"/>
            </a:pPr>
            <a:r>
              <a:rPr lang="en-US" dirty="0"/>
              <a:t>XFEL module test infrastructure and procedures at DESY (M. </a:t>
            </a:r>
            <a:r>
              <a:rPr lang="en-US" dirty="0" err="1"/>
              <a:t>Wiencek</a:t>
            </a:r>
            <a:r>
              <a:rPr lang="en-US" dirty="0"/>
              <a:t>/DESY</a:t>
            </a:r>
            <a:r>
              <a:rPr lang="en-US" dirty="0" smtClean="0"/>
              <a:t>)</a:t>
            </a:r>
          </a:p>
          <a:p>
            <a:pPr marL="285750" indent="-285750">
              <a:buFont typeface="Wingdings" charset="2"/>
              <a:buChar char="§"/>
            </a:pPr>
            <a:r>
              <a:rPr lang="en-US" dirty="0" err="1" smtClean="0"/>
              <a:t>JLab</a:t>
            </a:r>
            <a:r>
              <a:rPr lang="en-US" dirty="0" smtClean="0"/>
              <a:t> </a:t>
            </a:r>
            <a:r>
              <a:rPr lang="en-US" dirty="0" err="1"/>
              <a:t>cryomodule</a:t>
            </a:r>
            <a:r>
              <a:rPr lang="en-US" dirty="0"/>
              <a:t> testing (M. Drury/</a:t>
            </a:r>
            <a:r>
              <a:rPr lang="en-US" dirty="0" err="1"/>
              <a:t>JLab</a:t>
            </a:r>
            <a:r>
              <a:rPr lang="en-US" dirty="0"/>
              <a:t> - by E. Daly</a:t>
            </a:r>
            <a:r>
              <a:rPr lang="en-US" dirty="0" smtClean="0"/>
              <a:t>)</a:t>
            </a:r>
          </a:p>
          <a:p>
            <a:pPr marL="285750" indent="-285750">
              <a:buFont typeface="Wingdings" charset="2"/>
              <a:buChar char="§"/>
            </a:pPr>
            <a:r>
              <a:rPr lang="en-US" dirty="0" smtClean="0"/>
              <a:t>ARIEL </a:t>
            </a:r>
            <a:r>
              <a:rPr lang="en-US" dirty="0"/>
              <a:t>Commissioning (B. </a:t>
            </a:r>
            <a:r>
              <a:rPr lang="en-US" dirty="0" err="1"/>
              <a:t>Laxdal</a:t>
            </a:r>
            <a:r>
              <a:rPr lang="en-US" dirty="0"/>
              <a:t>/TRIUMF</a:t>
            </a:r>
            <a:r>
              <a:rPr lang="en-US" dirty="0" smtClean="0"/>
              <a:t>)</a:t>
            </a:r>
          </a:p>
        </p:txBody>
      </p:sp>
      <p:pic>
        <p:nvPicPr>
          <p:cNvPr id="5" name="Picture 4" descr="mateusz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29" y="2142567"/>
            <a:ext cx="5936764" cy="4182933"/>
          </a:xfrm>
          <a:prstGeom prst="rect">
            <a:avLst/>
          </a:prstGeom>
        </p:spPr>
      </p:pic>
      <p:pic>
        <p:nvPicPr>
          <p:cNvPr id="6" name="Picture 5" descr="mateusz3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1432" y="4993083"/>
            <a:ext cx="3472567" cy="1850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8384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82620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31385" y="983265"/>
            <a:ext cx="8758969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i="1" dirty="0" smtClean="0"/>
              <a:t>Questions</a:t>
            </a:r>
            <a:endParaRPr lang="en-US" sz="2400" b="1" dirty="0" smtClean="0"/>
          </a:p>
          <a:p>
            <a:r>
              <a:rPr lang="en-US" dirty="0"/>
              <a:t>Is it enough to evaluate the module performance?</a:t>
            </a:r>
          </a:p>
          <a:p>
            <a:r>
              <a:rPr lang="en-US" dirty="0"/>
              <a:t>Procedures timing and time constraints?</a:t>
            </a:r>
          </a:p>
          <a:p>
            <a:r>
              <a:rPr lang="en-US" dirty="0"/>
              <a:t>Automation – how labor intensive is testing; what steps can be taken to automate it?  </a:t>
            </a:r>
          </a:p>
          <a:p>
            <a:endParaRPr lang="en-US" sz="2400" i="1" dirty="0" smtClean="0"/>
          </a:p>
          <a:p>
            <a:r>
              <a:rPr lang="en-US" sz="2400" i="1" dirty="0" smtClean="0"/>
              <a:t>Conclusions</a:t>
            </a:r>
            <a:endParaRPr lang="en-US" sz="2400" b="1" dirty="0" smtClean="0"/>
          </a:p>
          <a:p>
            <a:r>
              <a:rPr lang="en-US" b="1" dirty="0">
                <a:solidFill>
                  <a:srgbClr val="1F497D"/>
                </a:solidFill>
              </a:rPr>
              <a:t>We have now a very good and consistent set of testing procedures;</a:t>
            </a:r>
          </a:p>
          <a:p>
            <a:r>
              <a:rPr lang="en-US" b="1" dirty="0">
                <a:solidFill>
                  <a:srgbClr val="1F497D"/>
                </a:solidFill>
              </a:rPr>
              <a:t>Timing can be critical – each project would need an evaluation;</a:t>
            </a:r>
          </a:p>
          <a:p>
            <a:r>
              <a:rPr lang="en-US" b="1" dirty="0">
                <a:solidFill>
                  <a:srgbClr val="1F497D"/>
                </a:solidFill>
              </a:rPr>
              <a:t>Automation is mostly a set of software tools adapted for a specific testing task – more can be done.</a:t>
            </a:r>
          </a:p>
        </p:txBody>
      </p:sp>
    </p:spTree>
    <p:extLst>
      <p:ext uri="{BB962C8B-B14F-4D97-AF65-F5344CB8AC3E}">
        <p14:creationId xmlns:p14="http://schemas.microsoft.com/office/powerpoint/2010/main" val="11925473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826209"/>
          </a:xfrm>
          <a:prstGeom prst="rect">
            <a:avLst/>
          </a:prstGeom>
        </p:spPr>
      </p:pic>
      <p:pic>
        <p:nvPicPr>
          <p:cNvPr id="7" name="Picture 3" descr="xfelresults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233" y="826209"/>
            <a:ext cx="3913544" cy="2856569"/>
          </a:xfrm>
          <a:prstGeom prst="rect">
            <a:avLst/>
          </a:prstGeom>
        </p:spPr>
      </p:pic>
      <p:pic>
        <p:nvPicPr>
          <p:cNvPr id="8" name="Picture 4" descr="xfelresults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6763" y="826209"/>
            <a:ext cx="4641304" cy="2821560"/>
          </a:xfrm>
          <a:prstGeom prst="rect">
            <a:avLst/>
          </a:prstGeom>
        </p:spPr>
      </p:pic>
      <p:pic>
        <p:nvPicPr>
          <p:cNvPr id="9" name="Picture 5" descr="xfelresults3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635" y="3669128"/>
            <a:ext cx="4143311" cy="3123821"/>
          </a:xfrm>
          <a:prstGeom prst="rect">
            <a:avLst/>
          </a:prstGeom>
        </p:spPr>
      </p:pic>
      <p:pic>
        <p:nvPicPr>
          <p:cNvPr id="10" name="Picture 6" descr="xfelresults4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5468" y="3676427"/>
            <a:ext cx="4492600" cy="3130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421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826209"/>
          </a:xfrm>
          <a:prstGeom prst="rect">
            <a:avLst/>
          </a:prstGeom>
        </p:spPr>
      </p:pic>
      <p:pic>
        <p:nvPicPr>
          <p:cNvPr id="11" name="Picture 2" descr="walker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334" y="556619"/>
            <a:ext cx="4550616" cy="3208400"/>
          </a:xfrm>
          <a:prstGeom prst="rect">
            <a:avLst/>
          </a:prstGeom>
        </p:spPr>
      </p:pic>
      <p:pic>
        <p:nvPicPr>
          <p:cNvPr id="12" name="Picture 3" descr="walker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48" y="3742119"/>
            <a:ext cx="4598546" cy="3092126"/>
          </a:xfrm>
          <a:prstGeom prst="rect">
            <a:avLst/>
          </a:prstGeom>
        </p:spPr>
      </p:pic>
      <p:pic>
        <p:nvPicPr>
          <p:cNvPr id="13" name="Picture 4" descr="walker3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2336" y="1838410"/>
            <a:ext cx="4903319" cy="2767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1088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826209"/>
          </a:xfrm>
          <a:prstGeom prst="rect">
            <a:avLst/>
          </a:prstGeom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 bwMode="auto">
          <a:xfrm>
            <a:off x="162909" y="1225463"/>
            <a:ext cx="8754709" cy="526467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  <a:normAutofit/>
          </a:bodyPr>
          <a:lstStyle/>
          <a:p>
            <a:pPr marL="0" indent="0">
              <a:buNone/>
            </a:pPr>
            <a:r>
              <a:rPr lang="en-US" sz="2400" i="1" dirty="0" smtClean="0"/>
              <a:t>Questions</a:t>
            </a:r>
          </a:p>
          <a:p>
            <a:r>
              <a:rPr lang="en-US" sz="1600" dirty="0"/>
              <a:t>Are we able to preserve the cavities performance</a:t>
            </a:r>
            <a:r>
              <a:rPr lang="en-US" sz="1600" dirty="0" smtClean="0"/>
              <a:t>?</a:t>
            </a:r>
          </a:p>
          <a:p>
            <a:r>
              <a:rPr lang="en-US" sz="1600" dirty="0" smtClean="0"/>
              <a:t>Are </a:t>
            </a:r>
            <a:r>
              <a:rPr lang="en-US" sz="1600" dirty="0"/>
              <a:t>there big differences between the Labs</a:t>
            </a:r>
            <a:r>
              <a:rPr lang="en-US" sz="1600" dirty="0" smtClean="0"/>
              <a:t>?</a:t>
            </a:r>
          </a:p>
          <a:p>
            <a:r>
              <a:rPr lang="en-US" sz="1600" dirty="0" smtClean="0"/>
              <a:t>Is </a:t>
            </a:r>
            <a:r>
              <a:rPr lang="en-US" sz="1600" dirty="0"/>
              <a:t>standardization needed; in what areas of testing</a:t>
            </a:r>
            <a:r>
              <a:rPr lang="en-US" sz="1600" dirty="0" smtClean="0"/>
              <a:t>?</a:t>
            </a:r>
          </a:p>
          <a:p>
            <a:r>
              <a:rPr lang="en-US" sz="1600" dirty="0" smtClean="0"/>
              <a:t>What </a:t>
            </a:r>
            <a:r>
              <a:rPr lang="en-US" sz="1600" dirty="0"/>
              <a:t>about the measurement precision?  </a:t>
            </a:r>
          </a:p>
          <a:p>
            <a:r>
              <a:rPr lang="en-US" sz="1600" dirty="0" smtClean="0"/>
              <a:t>How </a:t>
            </a:r>
            <a:r>
              <a:rPr lang="en-US" sz="1600" dirty="0"/>
              <a:t>to define the operating gradient</a:t>
            </a:r>
            <a:r>
              <a:rPr lang="en-US" sz="1600" dirty="0" smtClean="0"/>
              <a:t>?</a:t>
            </a:r>
          </a:p>
          <a:p>
            <a:r>
              <a:rPr lang="en-US" sz="1600" dirty="0" smtClean="0"/>
              <a:t>Gamma </a:t>
            </a:r>
            <a:r>
              <a:rPr lang="en-US" sz="1600" dirty="0"/>
              <a:t>radiation measurements - how can one connect the data to the dark current in the machine</a:t>
            </a:r>
            <a:r>
              <a:rPr lang="en-US" sz="1600" dirty="0" smtClean="0"/>
              <a:t>?</a:t>
            </a:r>
          </a:p>
          <a:p>
            <a:r>
              <a:rPr lang="en-US" sz="1600" dirty="0" smtClean="0"/>
              <a:t>How </a:t>
            </a:r>
            <a:r>
              <a:rPr lang="en-US" sz="1600" dirty="0"/>
              <a:t>to measure the Q0 reliably</a:t>
            </a:r>
            <a:r>
              <a:rPr lang="en-US" sz="1600" dirty="0" smtClean="0"/>
              <a:t>?</a:t>
            </a:r>
          </a:p>
          <a:p>
            <a:r>
              <a:rPr lang="en-US" sz="1600" dirty="0" smtClean="0"/>
              <a:t>What </a:t>
            </a:r>
            <a:r>
              <a:rPr lang="en-US" sz="1600" dirty="0"/>
              <a:t>about storing/analyzing/sharing the data</a:t>
            </a:r>
            <a:r>
              <a:rPr lang="en-US" sz="1600" dirty="0" smtClean="0"/>
              <a:t>?</a:t>
            </a:r>
          </a:p>
          <a:p>
            <a:r>
              <a:rPr lang="en-US" sz="1600" dirty="0" smtClean="0"/>
              <a:t>Other </a:t>
            </a:r>
            <a:r>
              <a:rPr lang="en-US" sz="1600" dirty="0"/>
              <a:t>components: cold magnets, instrumentation, etc. </a:t>
            </a:r>
            <a:endParaRPr lang="en-US" sz="1600" dirty="0" smtClean="0"/>
          </a:p>
          <a:p>
            <a:pPr marL="0" indent="0">
              <a:buNone/>
            </a:pPr>
            <a:r>
              <a:rPr lang="en-US" sz="2400" i="1" dirty="0" smtClean="0"/>
              <a:t>Conclusions</a:t>
            </a:r>
            <a:endParaRPr lang="en-US" sz="2400" i="1" dirty="0"/>
          </a:p>
          <a:p>
            <a:r>
              <a:rPr lang="en-US" sz="1800" b="1" dirty="0" smtClean="0">
                <a:solidFill>
                  <a:srgbClr val="1F497D"/>
                </a:solidFill>
              </a:rPr>
              <a:t>There is a cavity performance degradation between VT and module test and we must study this more closely between the Labs and projects;</a:t>
            </a:r>
            <a:endParaRPr lang="en-US" sz="1800" b="1" dirty="0">
              <a:solidFill>
                <a:srgbClr val="1F497D"/>
              </a:solidFill>
            </a:endParaRPr>
          </a:p>
          <a:p>
            <a:r>
              <a:rPr lang="en-US" sz="1800" b="1" dirty="0" smtClean="0">
                <a:solidFill>
                  <a:srgbClr val="1F497D"/>
                </a:solidFill>
              </a:rPr>
              <a:t>We should continue a global cavity/</a:t>
            </a:r>
            <a:r>
              <a:rPr lang="en-US" sz="1800" b="1" dirty="0" err="1" smtClean="0">
                <a:solidFill>
                  <a:srgbClr val="1F497D"/>
                </a:solidFill>
              </a:rPr>
              <a:t>cryo</a:t>
            </a:r>
            <a:r>
              <a:rPr lang="en-US" sz="1800" b="1" dirty="0" smtClean="0">
                <a:solidFill>
                  <a:srgbClr val="1F497D"/>
                </a:solidFill>
              </a:rPr>
              <a:t>-module data base effort;</a:t>
            </a:r>
            <a:endParaRPr lang="en-US" sz="1800" b="1" dirty="0">
              <a:solidFill>
                <a:srgbClr val="1F497D"/>
              </a:solidFill>
            </a:endParaRPr>
          </a:p>
          <a:p>
            <a:r>
              <a:rPr lang="en-US" sz="1800" b="1" dirty="0" smtClean="0">
                <a:solidFill>
                  <a:srgbClr val="1F497D"/>
                </a:solidFill>
              </a:rPr>
              <a:t>Measurement precision as well as standardization are both on a good level now.</a:t>
            </a:r>
            <a:endParaRPr lang="en-US" sz="1800" b="1" dirty="0">
              <a:solidFill>
                <a:srgbClr val="1F497D"/>
              </a:solidFill>
            </a:endParaRPr>
          </a:p>
          <a:p>
            <a:pPr marL="0" indent="0">
              <a:buNone/>
            </a:pP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2448281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826209"/>
          </a:xfrm>
          <a:prstGeom prst="rect">
            <a:avLst/>
          </a:prstGeom>
        </p:spPr>
      </p:pic>
      <p:pic>
        <p:nvPicPr>
          <p:cNvPr id="5" name="Content Placeholder 3" descr="harmssolyak1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35" b="12235"/>
          <a:stretch>
            <a:fillRect/>
          </a:stretch>
        </p:blipFill>
        <p:spPr>
          <a:xfrm>
            <a:off x="182580" y="890436"/>
            <a:ext cx="6305327" cy="3030833"/>
          </a:xfrm>
        </p:spPr>
      </p:pic>
      <p:pic>
        <p:nvPicPr>
          <p:cNvPr id="6" name="Picture 4" descr="harmssolyak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487" y="3983947"/>
            <a:ext cx="4262837" cy="2821784"/>
          </a:xfrm>
          <a:prstGeom prst="rect">
            <a:avLst/>
          </a:prstGeom>
        </p:spPr>
      </p:pic>
      <p:pic>
        <p:nvPicPr>
          <p:cNvPr id="8" name="Picture 5" descr="harmssolyak3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7589" y="3892073"/>
            <a:ext cx="4467576" cy="2950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1015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256</TotalTime>
  <Words>1360</Words>
  <Application>Microsoft Macintosh PowerPoint</Application>
  <PresentationFormat>Présentation à l'écran (4:3)</PresentationFormat>
  <Paragraphs>149</Paragraphs>
  <Slides>15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16" baseType="lpstr">
      <vt:lpstr>Thème Office</vt:lpstr>
      <vt:lpstr>TESLA Technology Collaboration Meeting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LAL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TESLA Technology Collaboration Meeting</dc:title>
  <dc:creator>Walid Kaabi</dc:creator>
  <cp:lastModifiedBy>Walid Kaabi</cp:lastModifiedBy>
  <cp:revision>20</cp:revision>
  <dcterms:created xsi:type="dcterms:W3CDTF">2015-03-10T16:39:53Z</dcterms:created>
  <dcterms:modified xsi:type="dcterms:W3CDTF">2015-03-11T09:23:04Z</dcterms:modified>
</cp:coreProperties>
</file>