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  <Override PartName="/ppt/tags/tag14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4"/>
  </p:notesMasterIdLst>
  <p:handoutMasterIdLst>
    <p:handoutMasterId r:id="rId25"/>
  </p:handoutMasterIdLst>
  <p:sldIdLst>
    <p:sldId id="256" r:id="rId2"/>
    <p:sldId id="267" r:id="rId3"/>
    <p:sldId id="270" r:id="rId4"/>
    <p:sldId id="268" r:id="rId5"/>
    <p:sldId id="257" r:id="rId6"/>
    <p:sldId id="273" r:id="rId7"/>
    <p:sldId id="272" r:id="rId8"/>
    <p:sldId id="258" r:id="rId9"/>
    <p:sldId id="282" r:id="rId10"/>
    <p:sldId id="283" r:id="rId11"/>
    <p:sldId id="260" r:id="rId12"/>
    <p:sldId id="274" r:id="rId13"/>
    <p:sldId id="262" r:id="rId14"/>
    <p:sldId id="275" r:id="rId15"/>
    <p:sldId id="263" r:id="rId16"/>
    <p:sldId id="276" r:id="rId17"/>
    <p:sldId id="264" r:id="rId18"/>
    <p:sldId id="280" r:id="rId19"/>
    <p:sldId id="277" r:id="rId20"/>
    <p:sldId id="278" r:id="rId21"/>
    <p:sldId id="279" r:id="rId22"/>
    <p:sldId id="281" r:id="rId2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-360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78" d="100"/>
          <a:sy n="78" d="100"/>
        </p:scale>
        <p:origin x="-2842" y="-67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76E0D3-10F6-409C-A3F7-D40FD23AFF7F}" type="datetimeFigureOut">
              <a:rPr lang="en-US" smtClean="0"/>
              <a:pPr/>
              <a:t>3/18/2015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599E5A-DCDD-40A9-A9D9-476442C2F32E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FB7E33-4C18-435E-828A-F13FDBA817E0}" type="datetimeFigureOut">
              <a:rPr lang="en-US" smtClean="0"/>
              <a:pPr/>
              <a:t>3/18/2015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E43E0F-DC8B-400E-AF6A-DD101A527E5D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31554-30A2-4200-B83F-6255FD46FA40}" type="slidenum">
              <a:rPr lang="fr-FR" smtClean="0"/>
              <a:pPr/>
              <a:t>8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344B9F-30E2-4B9E-BA98-3B164E2A1180}" type="slidenum">
              <a:rPr lang="fr-FR" smtClean="0"/>
              <a:pPr/>
              <a:t>11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1E6E49-650E-4FA0-A3F7-1A009A08B9E6}" type="slidenum">
              <a:rPr lang="fr-FR" smtClean="0"/>
              <a:pPr/>
              <a:t>13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31554-30A2-4200-B83F-6255FD46FA40}" type="slidenum">
              <a:rPr lang="fr-FR" smtClean="0"/>
              <a:pPr/>
              <a:t>18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Forme libre 175"/>
          <p:cNvSpPr>
            <a:spLocks/>
          </p:cNvSpPr>
          <p:nvPr/>
        </p:nvSpPr>
        <p:spPr bwMode="auto">
          <a:xfrm>
            <a:off x="0" y="5027613"/>
            <a:ext cx="3035694" cy="1828800"/>
          </a:xfrm>
          <a:custGeom>
            <a:avLst/>
            <a:gdLst>
              <a:gd name="T0" fmla="*/ 0 w 1275"/>
              <a:gd name="T1" fmla="*/ 0 h 576"/>
              <a:gd name="T2" fmla="*/ 0 w 1275"/>
              <a:gd name="T3" fmla="*/ 6 h 576"/>
              <a:gd name="T4" fmla="*/ 0 w 1275"/>
              <a:gd name="T5" fmla="*/ 11 h 576"/>
              <a:gd name="T6" fmla="*/ 0 w 1275"/>
              <a:gd name="T7" fmla="*/ 20 h 576"/>
              <a:gd name="T8" fmla="*/ 0 w 1275"/>
              <a:gd name="T9" fmla="*/ 27 h 576"/>
              <a:gd name="T10" fmla="*/ 0 w 1275"/>
              <a:gd name="T11" fmla="*/ 35 h 576"/>
              <a:gd name="T12" fmla="*/ 0 w 1275"/>
              <a:gd name="T13" fmla="*/ 37 h 576"/>
              <a:gd name="T14" fmla="*/ 0 w 1275"/>
              <a:gd name="T15" fmla="*/ 48 h 576"/>
              <a:gd name="T16" fmla="*/ 0 w 1275"/>
              <a:gd name="T17" fmla="*/ 53 h 576"/>
              <a:gd name="T18" fmla="*/ 0 w 1275"/>
              <a:gd name="T19" fmla="*/ 70 h 576"/>
              <a:gd name="T20" fmla="*/ 0 w 1275"/>
              <a:gd name="T21" fmla="*/ 74 h 576"/>
              <a:gd name="T22" fmla="*/ 0 w 1275"/>
              <a:gd name="T23" fmla="*/ 78 h 576"/>
              <a:gd name="T24" fmla="*/ 0 w 1275"/>
              <a:gd name="T25" fmla="*/ 96 h 576"/>
              <a:gd name="T26" fmla="*/ 0 w 1275"/>
              <a:gd name="T27" fmla="*/ 99 h 576"/>
              <a:gd name="T28" fmla="*/ 0 w 1275"/>
              <a:gd name="T29" fmla="*/ 120 h 576"/>
              <a:gd name="T30" fmla="*/ 0 w 1275"/>
              <a:gd name="T31" fmla="*/ 120 h 576"/>
              <a:gd name="T32" fmla="*/ 0 w 1275"/>
              <a:gd name="T33" fmla="*/ 123 h 576"/>
              <a:gd name="T34" fmla="*/ 0 w 1275"/>
              <a:gd name="T35" fmla="*/ 149 h 576"/>
              <a:gd name="T36" fmla="*/ 0 w 1275"/>
              <a:gd name="T37" fmla="*/ 150 h 576"/>
              <a:gd name="T38" fmla="*/ 0 w 1275"/>
              <a:gd name="T39" fmla="*/ 156 h 576"/>
              <a:gd name="T40" fmla="*/ 0 w 1275"/>
              <a:gd name="T41" fmla="*/ 166 h 576"/>
              <a:gd name="T42" fmla="*/ 0 w 1275"/>
              <a:gd name="T43" fmla="*/ 182 h 576"/>
              <a:gd name="T44" fmla="*/ 0 w 1275"/>
              <a:gd name="T45" fmla="*/ 183 h 576"/>
              <a:gd name="T46" fmla="*/ 0 w 1275"/>
              <a:gd name="T47" fmla="*/ 271 h 576"/>
              <a:gd name="T48" fmla="*/ 0 w 1275"/>
              <a:gd name="T49" fmla="*/ 278 h 576"/>
              <a:gd name="T50" fmla="*/ 0 w 1275"/>
              <a:gd name="T51" fmla="*/ 301 h 576"/>
              <a:gd name="T52" fmla="*/ 0 w 1275"/>
              <a:gd name="T53" fmla="*/ 313 h 576"/>
              <a:gd name="T54" fmla="*/ 0 w 1275"/>
              <a:gd name="T55" fmla="*/ 313 h 576"/>
              <a:gd name="T56" fmla="*/ 0 w 1275"/>
              <a:gd name="T57" fmla="*/ 315 h 576"/>
              <a:gd name="T58" fmla="*/ 0 w 1275"/>
              <a:gd name="T59" fmla="*/ 317 h 576"/>
              <a:gd name="T60" fmla="*/ 0 w 1275"/>
              <a:gd name="T61" fmla="*/ 330 h 576"/>
              <a:gd name="T62" fmla="*/ 0 w 1275"/>
              <a:gd name="T63" fmla="*/ 389 h 576"/>
              <a:gd name="T64" fmla="*/ 0 w 1275"/>
              <a:gd name="T65" fmla="*/ 394 h 576"/>
              <a:gd name="T66" fmla="*/ 0 w 1275"/>
              <a:gd name="T67" fmla="*/ 416 h 576"/>
              <a:gd name="T68" fmla="*/ 0 w 1275"/>
              <a:gd name="T69" fmla="*/ 432 h 576"/>
              <a:gd name="T70" fmla="*/ 0 w 1275"/>
              <a:gd name="T71" fmla="*/ 446 h 576"/>
              <a:gd name="T72" fmla="*/ 0 w 1275"/>
              <a:gd name="T73" fmla="*/ 446 h 576"/>
              <a:gd name="T74" fmla="*/ 0 w 1275"/>
              <a:gd name="T75" fmla="*/ 455 h 576"/>
              <a:gd name="T76" fmla="*/ 0 w 1275"/>
              <a:gd name="T77" fmla="*/ 472 h 576"/>
              <a:gd name="T78" fmla="*/ 0 w 1275"/>
              <a:gd name="T79" fmla="*/ 481 h 576"/>
              <a:gd name="T80" fmla="*/ 0 w 1275"/>
              <a:gd name="T81" fmla="*/ 484 h 576"/>
              <a:gd name="T82" fmla="*/ 0 w 1275"/>
              <a:gd name="T83" fmla="*/ 576 h 576"/>
              <a:gd name="T84" fmla="*/ 1275 w 1275"/>
              <a:gd name="T85" fmla="*/ 576 h 576"/>
              <a:gd name="T86" fmla="*/ 0 w 1275"/>
              <a:gd name="T87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275" h="576">
                <a:moveTo>
                  <a:pt x="0" y="0"/>
                </a:moveTo>
                <a:cubicBezTo>
                  <a:pt x="0" y="6"/>
                  <a:pt x="0" y="6"/>
                  <a:pt x="0" y="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7"/>
                  <a:pt x="0" y="27"/>
                  <a:pt x="0" y="27"/>
                </a:cubicBezTo>
                <a:cubicBezTo>
                  <a:pt x="0" y="35"/>
                  <a:pt x="0" y="35"/>
                  <a:pt x="0" y="35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53"/>
                  <a:pt x="0" y="53"/>
                  <a:pt x="0" y="53"/>
                </a:cubicBezTo>
                <a:cubicBezTo>
                  <a:pt x="0" y="70"/>
                  <a:pt x="0" y="70"/>
                  <a:pt x="0" y="70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78"/>
                  <a:pt x="0" y="78"/>
                  <a:pt x="0" y="78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99"/>
                  <a:pt x="0" y="99"/>
                  <a:pt x="0" y="99"/>
                </a:cubicBezTo>
                <a:cubicBezTo>
                  <a:pt x="0" y="120"/>
                  <a:pt x="0" y="120"/>
                  <a:pt x="0" y="120"/>
                </a:cubicBezTo>
                <a:cubicBezTo>
                  <a:pt x="0" y="120"/>
                  <a:pt x="0" y="120"/>
                  <a:pt x="0" y="120"/>
                </a:cubicBezTo>
                <a:cubicBezTo>
                  <a:pt x="0" y="123"/>
                  <a:pt x="0" y="123"/>
                  <a:pt x="0" y="123"/>
                </a:cubicBezTo>
                <a:cubicBezTo>
                  <a:pt x="0" y="149"/>
                  <a:pt x="0" y="149"/>
                  <a:pt x="0" y="149"/>
                </a:cubicBezTo>
                <a:cubicBezTo>
                  <a:pt x="0" y="150"/>
                  <a:pt x="0" y="150"/>
                  <a:pt x="0" y="150"/>
                </a:cubicBezTo>
                <a:cubicBezTo>
                  <a:pt x="0" y="156"/>
                  <a:pt x="0" y="156"/>
                  <a:pt x="0" y="156"/>
                </a:cubicBezTo>
                <a:cubicBezTo>
                  <a:pt x="0" y="166"/>
                  <a:pt x="0" y="166"/>
                  <a:pt x="0" y="166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183"/>
                  <a:pt x="0" y="183"/>
                  <a:pt x="0" y="183"/>
                </a:cubicBezTo>
                <a:cubicBezTo>
                  <a:pt x="0" y="271"/>
                  <a:pt x="0" y="271"/>
                  <a:pt x="0" y="271"/>
                </a:cubicBezTo>
                <a:cubicBezTo>
                  <a:pt x="0" y="278"/>
                  <a:pt x="0" y="278"/>
                  <a:pt x="0" y="278"/>
                </a:cubicBezTo>
                <a:cubicBezTo>
                  <a:pt x="0" y="301"/>
                  <a:pt x="0" y="301"/>
                  <a:pt x="0" y="301"/>
                </a:cubicBezTo>
                <a:cubicBezTo>
                  <a:pt x="0" y="313"/>
                  <a:pt x="0" y="313"/>
                  <a:pt x="0" y="313"/>
                </a:cubicBezTo>
                <a:cubicBezTo>
                  <a:pt x="0" y="313"/>
                  <a:pt x="0" y="313"/>
                  <a:pt x="0" y="313"/>
                </a:cubicBezTo>
                <a:cubicBezTo>
                  <a:pt x="0" y="315"/>
                  <a:pt x="0" y="315"/>
                  <a:pt x="0" y="315"/>
                </a:cubicBezTo>
                <a:cubicBezTo>
                  <a:pt x="0" y="317"/>
                  <a:pt x="0" y="317"/>
                  <a:pt x="0" y="317"/>
                </a:cubicBezTo>
                <a:cubicBezTo>
                  <a:pt x="0" y="330"/>
                  <a:pt x="0" y="330"/>
                  <a:pt x="0" y="330"/>
                </a:cubicBezTo>
                <a:cubicBezTo>
                  <a:pt x="0" y="389"/>
                  <a:pt x="0" y="389"/>
                  <a:pt x="0" y="389"/>
                </a:cubicBezTo>
                <a:cubicBezTo>
                  <a:pt x="0" y="394"/>
                  <a:pt x="0" y="394"/>
                  <a:pt x="0" y="394"/>
                </a:cubicBezTo>
                <a:cubicBezTo>
                  <a:pt x="0" y="416"/>
                  <a:pt x="0" y="416"/>
                  <a:pt x="0" y="416"/>
                </a:cubicBezTo>
                <a:cubicBezTo>
                  <a:pt x="0" y="432"/>
                  <a:pt x="0" y="432"/>
                  <a:pt x="0" y="432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55"/>
                  <a:pt x="0" y="455"/>
                  <a:pt x="0" y="455"/>
                </a:cubicBezTo>
                <a:cubicBezTo>
                  <a:pt x="0" y="472"/>
                  <a:pt x="0" y="472"/>
                  <a:pt x="0" y="472"/>
                </a:cubicBezTo>
                <a:cubicBezTo>
                  <a:pt x="0" y="481"/>
                  <a:pt x="0" y="481"/>
                  <a:pt x="0" y="481"/>
                </a:cubicBezTo>
                <a:cubicBezTo>
                  <a:pt x="0" y="484"/>
                  <a:pt x="0" y="484"/>
                  <a:pt x="0" y="484"/>
                </a:cubicBezTo>
                <a:cubicBezTo>
                  <a:pt x="0" y="576"/>
                  <a:pt x="0" y="576"/>
                  <a:pt x="0" y="576"/>
                </a:cubicBezTo>
                <a:cubicBezTo>
                  <a:pt x="1275" y="576"/>
                  <a:pt x="1275" y="576"/>
                  <a:pt x="1275" y="576"/>
                </a:cubicBezTo>
                <a:cubicBezTo>
                  <a:pt x="879" y="493"/>
                  <a:pt x="446" y="315"/>
                  <a:pt x="0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185" name="Forme libre 176"/>
          <p:cNvSpPr>
            <a:spLocks/>
          </p:cNvSpPr>
          <p:nvPr/>
        </p:nvSpPr>
        <p:spPr bwMode="auto">
          <a:xfrm>
            <a:off x="0" y="5138739"/>
            <a:ext cx="2766543" cy="1717675"/>
          </a:xfrm>
          <a:custGeom>
            <a:avLst/>
            <a:gdLst>
              <a:gd name="T0" fmla="*/ 0 w 1162"/>
              <a:gd name="T1" fmla="*/ 0 h 541"/>
              <a:gd name="T2" fmla="*/ 0 w 1162"/>
              <a:gd name="T3" fmla="*/ 2 h 541"/>
              <a:gd name="T4" fmla="*/ 0 w 1162"/>
              <a:gd name="T5" fmla="*/ 13 h 541"/>
              <a:gd name="T6" fmla="*/ 0 w 1162"/>
              <a:gd name="T7" fmla="*/ 18 h 541"/>
              <a:gd name="T8" fmla="*/ 0 w 1162"/>
              <a:gd name="T9" fmla="*/ 35 h 541"/>
              <a:gd name="T10" fmla="*/ 0 w 1162"/>
              <a:gd name="T11" fmla="*/ 39 h 541"/>
              <a:gd name="T12" fmla="*/ 0 w 1162"/>
              <a:gd name="T13" fmla="*/ 61 h 541"/>
              <a:gd name="T14" fmla="*/ 0 w 1162"/>
              <a:gd name="T15" fmla="*/ 64 h 541"/>
              <a:gd name="T16" fmla="*/ 0 w 1162"/>
              <a:gd name="T17" fmla="*/ 85 h 541"/>
              <a:gd name="T18" fmla="*/ 0 w 1162"/>
              <a:gd name="T19" fmla="*/ 88 h 541"/>
              <a:gd name="T20" fmla="*/ 0 w 1162"/>
              <a:gd name="T21" fmla="*/ 114 h 541"/>
              <a:gd name="T22" fmla="*/ 0 w 1162"/>
              <a:gd name="T23" fmla="*/ 115 h 541"/>
              <a:gd name="T24" fmla="*/ 0 w 1162"/>
              <a:gd name="T25" fmla="*/ 147 h 541"/>
              <a:gd name="T26" fmla="*/ 0 w 1162"/>
              <a:gd name="T27" fmla="*/ 148 h 541"/>
              <a:gd name="T28" fmla="*/ 0 w 1162"/>
              <a:gd name="T29" fmla="*/ 541 h 541"/>
              <a:gd name="T30" fmla="*/ 1162 w 1162"/>
              <a:gd name="T31" fmla="*/ 541 h 541"/>
              <a:gd name="T32" fmla="*/ 0 w 1162"/>
              <a:gd name="T33" fmla="*/ 0 h 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62" h="541">
                <a:moveTo>
                  <a:pt x="0" y="0"/>
                </a:moveTo>
                <a:cubicBezTo>
                  <a:pt x="0" y="2"/>
                  <a:pt x="0" y="2"/>
                  <a:pt x="0" y="2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35"/>
                  <a:pt x="0" y="35"/>
                  <a:pt x="0" y="35"/>
                </a:cubicBezTo>
                <a:cubicBezTo>
                  <a:pt x="0" y="39"/>
                  <a:pt x="0" y="39"/>
                  <a:pt x="0" y="39"/>
                </a:cubicBezTo>
                <a:cubicBezTo>
                  <a:pt x="0" y="61"/>
                  <a:pt x="0" y="61"/>
                  <a:pt x="0" y="61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85"/>
                  <a:pt x="0" y="85"/>
                  <a:pt x="0" y="85"/>
                </a:cubicBezTo>
                <a:cubicBezTo>
                  <a:pt x="0" y="88"/>
                  <a:pt x="0" y="88"/>
                  <a:pt x="0" y="88"/>
                </a:cubicBezTo>
                <a:cubicBezTo>
                  <a:pt x="0" y="114"/>
                  <a:pt x="0" y="114"/>
                  <a:pt x="0" y="114"/>
                </a:cubicBezTo>
                <a:cubicBezTo>
                  <a:pt x="0" y="115"/>
                  <a:pt x="0" y="115"/>
                  <a:pt x="0" y="115"/>
                </a:cubicBezTo>
                <a:cubicBezTo>
                  <a:pt x="0" y="147"/>
                  <a:pt x="0" y="147"/>
                  <a:pt x="0" y="147"/>
                </a:cubicBezTo>
                <a:cubicBezTo>
                  <a:pt x="0" y="148"/>
                  <a:pt x="0" y="148"/>
                  <a:pt x="0" y="148"/>
                </a:cubicBezTo>
                <a:cubicBezTo>
                  <a:pt x="0" y="541"/>
                  <a:pt x="0" y="541"/>
                  <a:pt x="0" y="541"/>
                </a:cubicBezTo>
                <a:cubicBezTo>
                  <a:pt x="1162" y="541"/>
                  <a:pt x="1162" y="541"/>
                  <a:pt x="1162" y="541"/>
                </a:cubicBezTo>
                <a:cubicBezTo>
                  <a:pt x="796" y="453"/>
                  <a:pt x="397" y="285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80000"/>
                </a:schemeClr>
              </a:gs>
              <a:gs pos="37000">
                <a:schemeClr val="accent1">
                  <a:lumMod val="93000"/>
                  <a:lumOff val="7000"/>
                </a:schemeClr>
              </a:gs>
              <a:gs pos="100000">
                <a:schemeClr val="accent1">
                  <a:lumMod val="81000"/>
                  <a:lumOff val="19000"/>
                </a:schemeClr>
              </a:gs>
            </a:gsLst>
            <a:lin ang="135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grpSp>
        <p:nvGrpSpPr>
          <p:cNvPr id="4" name="Groupe 1352"/>
          <p:cNvGrpSpPr/>
          <p:nvPr/>
        </p:nvGrpSpPr>
        <p:grpSpPr>
          <a:xfrm>
            <a:off x="-5716" y="5268913"/>
            <a:ext cx="1874532" cy="1612900"/>
            <a:chOff x="0" y="5268913"/>
            <a:chExt cx="2498725" cy="1612900"/>
          </a:xfrm>
        </p:grpSpPr>
        <p:sp>
          <p:nvSpPr>
            <p:cNvPr id="1220" name="Forme libre 210"/>
            <p:cNvSpPr>
              <a:spLocks/>
            </p:cNvSpPr>
            <p:nvPr/>
          </p:nvSpPr>
          <p:spPr bwMode="auto">
            <a:xfrm>
              <a:off x="69850" y="6796088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21" name="Forme libre 211"/>
            <p:cNvSpPr>
              <a:spLocks/>
            </p:cNvSpPr>
            <p:nvPr/>
          </p:nvSpPr>
          <p:spPr bwMode="auto">
            <a:xfrm>
              <a:off x="152400" y="597693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22" name="Forme libre 212"/>
            <p:cNvSpPr>
              <a:spLocks/>
            </p:cNvSpPr>
            <p:nvPr/>
          </p:nvSpPr>
          <p:spPr bwMode="auto">
            <a:xfrm>
              <a:off x="495300" y="6773863"/>
              <a:ext cx="25400" cy="12700"/>
            </a:xfrm>
            <a:custGeom>
              <a:avLst/>
              <a:gdLst>
                <a:gd name="T0" fmla="*/ 4 w 8"/>
                <a:gd name="T1" fmla="*/ 3 h 4"/>
                <a:gd name="T2" fmla="*/ 8 w 8"/>
                <a:gd name="T3" fmla="*/ 1 h 4"/>
                <a:gd name="T4" fmla="*/ 2 w 8"/>
                <a:gd name="T5" fmla="*/ 0 h 4"/>
                <a:gd name="T6" fmla="*/ 0 w 8"/>
                <a:gd name="T7" fmla="*/ 3 h 4"/>
                <a:gd name="T8" fmla="*/ 4 w 8"/>
                <a:gd name="T9" fmla="*/ 2 h 4"/>
                <a:gd name="T10" fmla="*/ 4 w 8"/>
                <a:gd name="T1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4">
                  <a:moveTo>
                    <a:pt x="4" y="3"/>
                  </a:moveTo>
                  <a:cubicBezTo>
                    <a:pt x="4" y="4"/>
                    <a:pt x="8" y="1"/>
                    <a:pt x="8" y="1"/>
                  </a:cubicBezTo>
                  <a:cubicBezTo>
                    <a:pt x="6" y="0"/>
                    <a:pt x="4" y="0"/>
                    <a:pt x="2" y="0"/>
                  </a:cubicBezTo>
                  <a:cubicBezTo>
                    <a:pt x="2" y="3"/>
                    <a:pt x="0" y="1"/>
                    <a:pt x="0" y="3"/>
                  </a:cubicBezTo>
                  <a:cubicBezTo>
                    <a:pt x="1" y="3"/>
                    <a:pt x="3" y="2"/>
                    <a:pt x="4" y="2"/>
                  </a:cubicBezTo>
                  <a:cubicBezTo>
                    <a:pt x="5" y="2"/>
                    <a:pt x="5" y="3"/>
                    <a:pt x="4" y="3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23" name="Forme libre 213"/>
            <p:cNvSpPr>
              <a:spLocks/>
            </p:cNvSpPr>
            <p:nvPr/>
          </p:nvSpPr>
          <p:spPr bwMode="auto">
            <a:xfrm>
              <a:off x="1939925" y="6805613"/>
              <a:ext cx="15875" cy="12700"/>
            </a:xfrm>
            <a:custGeom>
              <a:avLst/>
              <a:gdLst>
                <a:gd name="T0" fmla="*/ 4 w 5"/>
                <a:gd name="T1" fmla="*/ 4 h 4"/>
                <a:gd name="T2" fmla="*/ 1 w 5"/>
                <a:gd name="T3" fmla="*/ 1 h 4"/>
                <a:gd name="T4" fmla="*/ 4 w 5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4" y="4"/>
                  </a:moveTo>
                  <a:cubicBezTo>
                    <a:pt x="5" y="1"/>
                    <a:pt x="4" y="0"/>
                    <a:pt x="1" y="1"/>
                  </a:cubicBezTo>
                  <a:cubicBezTo>
                    <a:pt x="3" y="3"/>
                    <a:pt x="0" y="3"/>
                    <a:pt x="4" y="4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24" name="Forme libre 214"/>
            <p:cNvSpPr>
              <a:spLocks/>
            </p:cNvSpPr>
            <p:nvPr/>
          </p:nvSpPr>
          <p:spPr bwMode="auto">
            <a:xfrm>
              <a:off x="2019300" y="6805613"/>
              <a:ext cx="34925" cy="22225"/>
            </a:xfrm>
            <a:custGeom>
              <a:avLst/>
              <a:gdLst>
                <a:gd name="T0" fmla="*/ 2 w 11"/>
                <a:gd name="T1" fmla="*/ 7 h 7"/>
                <a:gd name="T2" fmla="*/ 10 w 11"/>
                <a:gd name="T3" fmla="*/ 1 h 7"/>
                <a:gd name="T4" fmla="*/ 2 w 11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7">
                  <a:moveTo>
                    <a:pt x="2" y="7"/>
                  </a:moveTo>
                  <a:cubicBezTo>
                    <a:pt x="4" y="5"/>
                    <a:pt x="11" y="5"/>
                    <a:pt x="10" y="1"/>
                  </a:cubicBezTo>
                  <a:cubicBezTo>
                    <a:pt x="7" y="0"/>
                    <a:pt x="0" y="3"/>
                    <a:pt x="2" y="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25" name="Forme libre 215"/>
            <p:cNvSpPr>
              <a:spLocks/>
            </p:cNvSpPr>
            <p:nvPr/>
          </p:nvSpPr>
          <p:spPr bwMode="auto">
            <a:xfrm>
              <a:off x="2108200" y="6827838"/>
              <a:ext cx="34925" cy="22225"/>
            </a:xfrm>
            <a:custGeom>
              <a:avLst/>
              <a:gdLst>
                <a:gd name="T0" fmla="*/ 11 w 11"/>
                <a:gd name="T1" fmla="*/ 1 h 7"/>
                <a:gd name="T2" fmla="*/ 10 w 11"/>
                <a:gd name="T3" fmla="*/ 6 h 7"/>
                <a:gd name="T4" fmla="*/ 11 w 11"/>
                <a:gd name="T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7">
                  <a:moveTo>
                    <a:pt x="11" y="1"/>
                  </a:moveTo>
                  <a:cubicBezTo>
                    <a:pt x="0" y="0"/>
                    <a:pt x="8" y="7"/>
                    <a:pt x="10" y="6"/>
                  </a:cubicBezTo>
                  <a:cubicBezTo>
                    <a:pt x="6" y="4"/>
                    <a:pt x="11" y="2"/>
                    <a:pt x="11" y="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26" name="Forme libre 216"/>
            <p:cNvSpPr>
              <a:spLocks/>
            </p:cNvSpPr>
            <p:nvPr/>
          </p:nvSpPr>
          <p:spPr bwMode="auto">
            <a:xfrm>
              <a:off x="1387475" y="6789738"/>
              <a:ext cx="28575" cy="19050"/>
            </a:xfrm>
            <a:custGeom>
              <a:avLst/>
              <a:gdLst>
                <a:gd name="T0" fmla="*/ 7 w 9"/>
                <a:gd name="T1" fmla="*/ 5 h 6"/>
                <a:gd name="T2" fmla="*/ 8 w 9"/>
                <a:gd name="T3" fmla="*/ 0 h 6"/>
                <a:gd name="T4" fmla="*/ 1 w 9"/>
                <a:gd name="T5" fmla="*/ 4 h 6"/>
                <a:gd name="T6" fmla="*/ 7 w 9"/>
                <a:gd name="T7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6">
                  <a:moveTo>
                    <a:pt x="7" y="5"/>
                  </a:moveTo>
                  <a:cubicBezTo>
                    <a:pt x="7" y="3"/>
                    <a:pt x="9" y="1"/>
                    <a:pt x="8" y="0"/>
                  </a:cubicBezTo>
                  <a:cubicBezTo>
                    <a:pt x="7" y="0"/>
                    <a:pt x="0" y="4"/>
                    <a:pt x="1" y="4"/>
                  </a:cubicBezTo>
                  <a:cubicBezTo>
                    <a:pt x="5" y="6"/>
                    <a:pt x="3" y="5"/>
                    <a:pt x="7" y="5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28" name="Forme libre 218"/>
            <p:cNvSpPr>
              <a:spLocks/>
            </p:cNvSpPr>
            <p:nvPr/>
          </p:nvSpPr>
          <p:spPr bwMode="auto">
            <a:xfrm>
              <a:off x="346075" y="59547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29" name="Forme libre 219"/>
            <p:cNvSpPr>
              <a:spLocks/>
            </p:cNvSpPr>
            <p:nvPr/>
          </p:nvSpPr>
          <p:spPr bwMode="auto">
            <a:xfrm>
              <a:off x="1755775" y="6792913"/>
              <a:ext cx="19050" cy="15875"/>
            </a:xfrm>
            <a:custGeom>
              <a:avLst/>
              <a:gdLst>
                <a:gd name="T0" fmla="*/ 3 w 6"/>
                <a:gd name="T1" fmla="*/ 5 h 5"/>
                <a:gd name="T2" fmla="*/ 5 w 6"/>
                <a:gd name="T3" fmla="*/ 0 h 5"/>
                <a:gd name="T4" fmla="*/ 4 w 6"/>
                <a:gd name="T5" fmla="*/ 2 h 5"/>
                <a:gd name="T6" fmla="*/ 0 w 6"/>
                <a:gd name="T7" fmla="*/ 1 h 5"/>
                <a:gd name="T8" fmla="*/ 3 w 6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3" y="3"/>
                    <a:pt x="6" y="3"/>
                    <a:pt x="5" y="0"/>
                  </a:cubicBezTo>
                  <a:cubicBezTo>
                    <a:pt x="4" y="1"/>
                    <a:pt x="4" y="2"/>
                    <a:pt x="4" y="2"/>
                  </a:cubicBezTo>
                  <a:cubicBezTo>
                    <a:pt x="3" y="2"/>
                    <a:pt x="2" y="2"/>
                    <a:pt x="0" y="1"/>
                  </a:cubicBezTo>
                  <a:cubicBezTo>
                    <a:pt x="1" y="2"/>
                    <a:pt x="0" y="5"/>
                    <a:pt x="3" y="5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30" name="Forme libre 220"/>
            <p:cNvSpPr>
              <a:spLocks/>
            </p:cNvSpPr>
            <p:nvPr/>
          </p:nvSpPr>
          <p:spPr bwMode="auto">
            <a:xfrm>
              <a:off x="31750" y="6208713"/>
              <a:ext cx="15875" cy="12700"/>
            </a:xfrm>
            <a:custGeom>
              <a:avLst/>
              <a:gdLst>
                <a:gd name="T0" fmla="*/ 5 w 5"/>
                <a:gd name="T1" fmla="*/ 2 h 4"/>
                <a:gd name="T2" fmla="*/ 1 w 5"/>
                <a:gd name="T3" fmla="*/ 4 h 4"/>
                <a:gd name="T4" fmla="*/ 5 w 5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5" y="0"/>
                    <a:pt x="0" y="0"/>
                    <a:pt x="1" y="4"/>
                  </a:cubicBezTo>
                  <a:cubicBezTo>
                    <a:pt x="3" y="4"/>
                    <a:pt x="4" y="3"/>
                    <a:pt x="5" y="2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31" name="Forme libre 221"/>
            <p:cNvSpPr>
              <a:spLocks/>
            </p:cNvSpPr>
            <p:nvPr/>
          </p:nvSpPr>
          <p:spPr bwMode="auto">
            <a:xfrm>
              <a:off x="6350" y="64436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32" name="Forme libre 222"/>
            <p:cNvSpPr>
              <a:spLocks/>
            </p:cNvSpPr>
            <p:nvPr/>
          </p:nvSpPr>
          <p:spPr bwMode="auto">
            <a:xfrm>
              <a:off x="6350" y="6345238"/>
              <a:ext cx="22225" cy="53975"/>
            </a:xfrm>
            <a:custGeom>
              <a:avLst/>
              <a:gdLst>
                <a:gd name="T0" fmla="*/ 1 w 7"/>
                <a:gd name="T1" fmla="*/ 0 h 17"/>
                <a:gd name="T2" fmla="*/ 0 w 7"/>
                <a:gd name="T3" fmla="*/ 1 h 17"/>
                <a:gd name="T4" fmla="*/ 0 w 7"/>
                <a:gd name="T5" fmla="*/ 17 h 17"/>
                <a:gd name="T6" fmla="*/ 3 w 7"/>
                <a:gd name="T7" fmla="*/ 13 h 17"/>
                <a:gd name="T8" fmla="*/ 1 w 7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7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1" y="16"/>
                    <a:pt x="2" y="14"/>
                    <a:pt x="3" y="13"/>
                  </a:cubicBezTo>
                  <a:cubicBezTo>
                    <a:pt x="7" y="7"/>
                    <a:pt x="5" y="4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33" name="Forme libre 223"/>
            <p:cNvSpPr>
              <a:spLocks/>
            </p:cNvSpPr>
            <p:nvPr/>
          </p:nvSpPr>
          <p:spPr bwMode="auto">
            <a:xfrm>
              <a:off x="6350" y="6259513"/>
              <a:ext cx="9525" cy="19050"/>
            </a:xfrm>
            <a:custGeom>
              <a:avLst/>
              <a:gdLst>
                <a:gd name="T0" fmla="*/ 0 w 3"/>
                <a:gd name="T1" fmla="*/ 1 h 6"/>
                <a:gd name="T2" fmla="*/ 0 w 3"/>
                <a:gd name="T3" fmla="*/ 6 h 6"/>
                <a:gd name="T4" fmla="*/ 0 w 3"/>
                <a:gd name="T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6">
                  <a:moveTo>
                    <a:pt x="0" y="1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3" y="1"/>
                    <a:pt x="2" y="0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34" name="Forme libre 224"/>
            <p:cNvSpPr>
              <a:spLocks/>
            </p:cNvSpPr>
            <p:nvPr/>
          </p:nvSpPr>
          <p:spPr bwMode="auto">
            <a:xfrm>
              <a:off x="34925" y="6297613"/>
              <a:ext cx="38100" cy="57150"/>
            </a:xfrm>
            <a:custGeom>
              <a:avLst/>
              <a:gdLst>
                <a:gd name="T0" fmla="*/ 7 w 12"/>
                <a:gd name="T1" fmla="*/ 3 h 18"/>
                <a:gd name="T2" fmla="*/ 7 w 12"/>
                <a:gd name="T3" fmla="*/ 1 h 18"/>
                <a:gd name="T4" fmla="*/ 0 w 12"/>
                <a:gd name="T5" fmla="*/ 15 h 18"/>
                <a:gd name="T6" fmla="*/ 7 w 12"/>
                <a:gd name="T7" fmla="*/ 12 h 18"/>
                <a:gd name="T8" fmla="*/ 7 w 12"/>
                <a:gd name="T9" fmla="*/ 0 h 18"/>
                <a:gd name="T10" fmla="*/ 7 w 12"/>
                <a:gd name="T11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8">
                  <a:moveTo>
                    <a:pt x="7" y="3"/>
                  </a:moveTo>
                  <a:cubicBezTo>
                    <a:pt x="6" y="2"/>
                    <a:pt x="6" y="2"/>
                    <a:pt x="7" y="1"/>
                  </a:cubicBezTo>
                  <a:cubicBezTo>
                    <a:pt x="1" y="3"/>
                    <a:pt x="0" y="10"/>
                    <a:pt x="0" y="15"/>
                  </a:cubicBezTo>
                  <a:cubicBezTo>
                    <a:pt x="3" y="14"/>
                    <a:pt x="4" y="18"/>
                    <a:pt x="7" y="12"/>
                  </a:cubicBezTo>
                  <a:cubicBezTo>
                    <a:pt x="8" y="9"/>
                    <a:pt x="12" y="2"/>
                    <a:pt x="7" y="0"/>
                  </a:cubicBezTo>
                  <a:cubicBezTo>
                    <a:pt x="7" y="1"/>
                    <a:pt x="7" y="2"/>
                    <a:pt x="7" y="3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35" name="Forme libre 225"/>
            <p:cNvSpPr>
              <a:spLocks/>
            </p:cNvSpPr>
            <p:nvPr/>
          </p:nvSpPr>
          <p:spPr bwMode="auto">
            <a:xfrm>
              <a:off x="73025" y="6402388"/>
              <a:ext cx="15875" cy="9525"/>
            </a:xfrm>
            <a:custGeom>
              <a:avLst/>
              <a:gdLst>
                <a:gd name="T0" fmla="*/ 4 w 5"/>
                <a:gd name="T1" fmla="*/ 0 h 3"/>
                <a:gd name="T2" fmla="*/ 0 w 5"/>
                <a:gd name="T3" fmla="*/ 1 h 3"/>
                <a:gd name="T4" fmla="*/ 4 w 5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4" y="0"/>
                  </a:moveTo>
                  <a:cubicBezTo>
                    <a:pt x="5" y="0"/>
                    <a:pt x="0" y="1"/>
                    <a:pt x="0" y="1"/>
                  </a:cubicBezTo>
                  <a:cubicBezTo>
                    <a:pt x="0" y="3"/>
                    <a:pt x="5" y="2"/>
                    <a:pt x="4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36" name="Forme libre 226"/>
            <p:cNvSpPr>
              <a:spLocks/>
            </p:cNvSpPr>
            <p:nvPr/>
          </p:nvSpPr>
          <p:spPr bwMode="auto">
            <a:xfrm>
              <a:off x="47625" y="6173788"/>
              <a:ext cx="12700" cy="15875"/>
            </a:xfrm>
            <a:custGeom>
              <a:avLst/>
              <a:gdLst>
                <a:gd name="T0" fmla="*/ 4 w 4"/>
                <a:gd name="T1" fmla="*/ 2 h 5"/>
                <a:gd name="T2" fmla="*/ 1 w 4"/>
                <a:gd name="T3" fmla="*/ 0 h 5"/>
                <a:gd name="T4" fmla="*/ 1 w 4"/>
                <a:gd name="T5" fmla="*/ 5 h 5"/>
                <a:gd name="T6" fmla="*/ 4 w 4"/>
                <a:gd name="T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5">
                  <a:moveTo>
                    <a:pt x="4" y="2"/>
                  </a:moveTo>
                  <a:cubicBezTo>
                    <a:pt x="3" y="1"/>
                    <a:pt x="2" y="0"/>
                    <a:pt x="1" y="0"/>
                  </a:cubicBezTo>
                  <a:cubicBezTo>
                    <a:pt x="0" y="1"/>
                    <a:pt x="0" y="3"/>
                    <a:pt x="1" y="5"/>
                  </a:cubicBezTo>
                  <a:cubicBezTo>
                    <a:pt x="2" y="4"/>
                    <a:pt x="3" y="3"/>
                    <a:pt x="4" y="2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37" name="Forme libre 227"/>
            <p:cNvSpPr>
              <a:spLocks/>
            </p:cNvSpPr>
            <p:nvPr/>
          </p:nvSpPr>
          <p:spPr bwMode="auto">
            <a:xfrm>
              <a:off x="3175" y="6491288"/>
              <a:ext cx="101600" cy="133350"/>
            </a:xfrm>
            <a:custGeom>
              <a:avLst/>
              <a:gdLst>
                <a:gd name="T0" fmla="*/ 5 w 32"/>
                <a:gd name="T1" fmla="*/ 28 h 42"/>
                <a:gd name="T2" fmla="*/ 4 w 32"/>
                <a:gd name="T3" fmla="*/ 33 h 42"/>
                <a:gd name="T4" fmla="*/ 3 w 32"/>
                <a:gd name="T5" fmla="*/ 33 h 42"/>
                <a:gd name="T6" fmla="*/ 2 w 32"/>
                <a:gd name="T7" fmla="*/ 36 h 42"/>
                <a:gd name="T8" fmla="*/ 5 w 32"/>
                <a:gd name="T9" fmla="*/ 37 h 42"/>
                <a:gd name="T10" fmla="*/ 5 w 32"/>
                <a:gd name="T11" fmla="*/ 38 h 42"/>
                <a:gd name="T12" fmla="*/ 19 w 32"/>
                <a:gd name="T13" fmla="*/ 30 h 42"/>
                <a:gd name="T14" fmla="*/ 20 w 32"/>
                <a:gd name="T15" fmla="*/ 29 h 42"/>
                <a:gd name="T16" fmla="*/ 30 w 32"/>
                <a:gd name="T17" fmla="*/ 9 h 42"/>
                <a:gd name="T18" fmla="*/ 28 w 32"/>
                <a:gd name="T19" fmla="*/ 0 h 42"/>
                <a:gd name="T20" fmla="*/ 20 w 32"/>
                <a:gd name="T21" fmla="*/ 10 h 42"/>
                <a:gd name="T22" fmla="*/ 15 w 32"/>
                <a:gd name="T23" fmla="*/ 4 h 42"/>
                <a:gd name="T24" fmla="*/ 7 w 32"/>
                <a:gd name="T25" fmla="*/ 26 h 42"/>
                <a:gd name="T26" fmla="*/ 4 w 32"/>
                <a:gd name="T27" fmla="*/ 19 h 42"/>
                <a:gd name="T28" fmla="*/ 1 w 32"/>
                <a:gd name="T29" fmla="*/ 20 h 42"/>
                <a:gd name="T30" fmla="*/ 1 w 32"/>
                <a:gd name="T31" fmla="*/ 23 h 42"/>
                <a:gd name="T32" fmla="*/ 5 w 32"/>
                <a:gd name="T33" fmla="*/ 2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42">
                  <a:moveTo>
                    <a:pt x="5" y="28"/>
                  </a:moveTo>
                  <a:cubicBezTo>
                    <a:pt x="3" y="30"/>
                    <a:pt x="0" y="34"/>
                    <a:pt x="4" y="33"/>
                  </a:cubicBezTo>
                  <a:cubicBezTo>
                    <a:pt x="3" y="34"/>
                    <a:pt x="3" y="36"/>
                    <a:pt x="3" y="33"/>
                  </a:cubicBezTo>
                  <a:cubicBezTo>
                    <a:pt x="2" y="34"/>
                    <a:pt x="2" y="35"/>
                    <a:pt x="2" y="36"/>
                  </a:cubicBezTo>
                  <a:cubicBezTo>
                    <a:pt x="3" y="37"/>
                    <a:pt x="4" y="37"/>
                    <a:pt x="5" y="37"/>
                  </a:cubicBezTo>
                  <a:cubicBezTo>
                    <a:pt x="0" y="42"/>
                    <a:pt x="5" y="39"/>
                    <a:pt x="5" y="38"/>
                  </a:cubicBezTo>
                  <a:cubicBezTo>
                    <a:pt x="6" y="31"/>
                    <a:pt x="15" y="32"/>
                    <a:pt x="19" y="30"/>
                  </a:cubicBezTo>
                  <a:cubicBezTo>
                    <a:pt x="17" y="31"/>
                    <a:pt x="17" y="26"/>
                    <a:pt x="20" y="29"/>
                  </a:cubicBezTo>
                  <a:cubicBezTo>
                    <a:pt x="19" y="19"/>
                    <a:pt x="26" y="16"/>
                    <a:pt x="30" y="9"/>
                  </a:cubicBezTo>
                  <a:cubicBezTo>
                    <a:pt x="32" y="4"/>
                    <a:pt x="32" y="2"/>
                    <a:pt x="28" y="0"/>
                  </a:cubicBezTo>
                  <a:cubicBezTo>
                    <a:pt x="24" y="3"/>
                    <a:pt x="22" y="7"/>
                    <a:pt x="20" y="10"/>
                  </a:cubicBezTo>
                  <a:cubicBezTo>
                    <a:pt x="17" y="8"/>
                    <a:pt x="18" y="5"/>
                    <a:pt x="15" y="4"/>
                  </a:cubicBezTo>
                  <a:cubicBezTo>
                    <a:pt x="16" y="9"/>
                    <a:pt x="14" y="28"/>
                    <a:pt x="7" y="26"/>
                  </a:cubicBezTo>
                  <a:cubicBezTo>
                    <a:pt x="6" y="24"/>
                    <a:pt x="4" y="20"/>
                    <a:pt x="4" y="19"/>
                  </a:cubicBezTo>
                  <a:cubicBezTo>
                    <a:pt x="3" y="20"/>
                    <a:pt x="2" y="20"/>
                    <a:pt x="1" y="2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3" y="23"/>
                    <a:pt x="3" y="30"/>
                    <a:pt x="5" y="28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38" name="Forme libre 228"/>
            <p:cNvSpPr>
              <a:spLocks/>
            </p:cNvSpPr>
            <p:nvPr/>
          </p:nvSpPr>
          <p:spPr bwMode="auto">
            <a:xfrm>
              <a:off x="12700" y="6230938"/>
              <a:ext cx="25400" cy="34925"/>
            </a:xfrm>
            <a:custGeom>
              <a:avLst/>
              <a:gdLst>
                <a:gd name="T0" fmla="*/ 8 w 8"/>
                <a:gd name="T1" fmla="*/ 0 h 11"/>
                <a:gd name="T2" fmla="*/ 2 w 8"/>
                <a:gd name="T3" fmla="*/ 1 h 11"/>
                <a:gd name="T4" fmla="*/ 0 w 8"/>
                <a:gd name="T5" fmla="*/ 5 h 11"/>
                <a:gd name="T6" fmla="*/ 8 w 8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1">
                  <a:moveTo>
                    <a:pt x="8" y="0"/>
                  </a:moveTo>
                  <a:cubicBezTo>
                    <a:pt x="6" y="1"/>
                    <a:pt x="4" y="1"/>
                    <a:pt x="2" y="1"/>
                  </a:cubicBezTo>
                  <a:cubicBezTo>
                    <a:pt x="3" y="3"/>
                    <a:pt x="2" y="4"/>
                    <a:pt x="0" y="5"/>
                  </a:cubicBezTo>
                  <a:cubicBezTo>
                    <a:pt x="2" y="11"/>
                    <a:pt x="8" y="2"/>
                    <a:pt x="8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39" name="Forme libre 229"/>
            <p:cNvSpPr>
              <a:spLocks/>
            </p:cNvSpPr>
            <p:nvPr/>
          </p:nvSpPr>
          <p:spPr bwMode="auto">
            <a:xfrm>
              <a:off x="15875" y="6618288"/>
              <a:ext cx="19050" cy="19050"/>
            </a:xfrm>
            <a:custGeom>
              <a:avLst/>
              <a:gdLst>
                <a:gd name="T0" fmla="*/ 4 w 6"/>
                <a:gd name="T1" fmla="*/ 0 h 6"/>
                <a:gd name="T2" fmla="*/ 0 w 6"/>
                <a:gd name="T3" fmla="*/ 0 h 6"/>
                <a:gd name="T4" fmla="*/ 4 w 6"/>
                <a:gd name="T5" fmla="*/ 5 h 6"/>
                <a:gd name="T6" fmla="*/ 4 w 6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3"/>
                    <a:pt x="4" y="6"/>
                    <a:pt x="4" y="5"/>
                  </a:cubicBezTo>
                  <a:cubicBezTo>
                    <a:pt x="6" y="3"/>
                    <a:pt x="2" y="3"/>
                    <a:pt x="4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40" name="Forme libre 230"/>
            <p:cNvSpPr>
              <a:spLocks/>
            </p:cNvSpPr>
            <p:nvPr/>
          </p:nvSpPr>
          <p:spPr bwMode="auto">
            <a:xfrm>
              <a:off x="6350" y="6421438"/>
              <a:ext cx="66675" cy="107950"/>
            </a:xfrm>
            <a:custGeom>
              <a:avLst/>
              <a:gdLst>
                <a:gd name="T0" fmla="*/ 1 w 21"/>
                <a:gd name="T1" fmla="*/ 34 h 34"/>
                <a:gd name="T2" fmla="*/ 14 w 21"/>
                <a:gd name="T3" fmla="*/ 20 h 34"/>
                <a:gd name="T4" fmla="*/ 18 w 21"/>
                <a:gd name="T5" fmla="*/ 10 h 34"/>
                <a:gd name="T6" fmla="*/ 17 w 21"/>
                <a:gd name="T7" fmla="*/ 9 h 34"/>
                <a:gd name="T8" fmla="*/ 20 w 21"/>
                <a:gd name="T9" fmla="*/ 5 h 34"/>
                <a:gd name="T10" fmla="*/ 18 w 21"/>
                <a:gd name="T11" fmla="*/ 6 h 34"/>
                <a:gd name="T12" fmla="*/ 10 w 21"/>
                <a:gd name="T13" fmla="*/ 0 h 34"/>
                <a:gd name="T14" fmla="*/ 11 w 21"/>
                <a:gd name="T15" fmla="*/ 10 h 34"/>
                <a:gd name="T16" fmla="*/ 0 w 21"/>
                <a:gd name="T17" fmla="*/ 16 h 34"/>
                <a:gd name="T18" fmla="*/ 0 w 21"/>
                <a:gd name="T19" fmla="*/ 33 h 34"/>
                <a:gd name="T20" fmla="*/ 1 w 21"/>
                <a:gd name="T21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34">
                  <a:moveTo>
                    <a:pt x="1" y="34"/>
                  </a:moveTo>
                  <a:cubicBezTo>
                    <a:pt x="5" y="29"/>
                    <a:pt x="14" y="24"/>
                    <a:pt x="14" y="20"/>
                  </a:cubicBezTo>
                  <a:cubicBezTo>
                    <a:pt x="15" y="17"/>
                    <a:pt x="13" y="10"/>
                    <a:pt x="18" y="10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8" y="9"/>
                    <a:pt x="21" y="5"/>
                    <a:pt x="20" y="5"/>
                  </a:cubicBezTo>
                  <a:cubicBezTo>
                    <a:pt x="19" y="4"/>
                    <a:pt x="19" y="4"/>
                    <a:pt x="18" y="6"/>
                  </a:cubicBezTo>
                  <a:cubicBezTo>
                    <a:pt x="20" y="1"/>
                    <a:pt x="13" y="0"/>
                    <a:pt x="10" y="0"/>
                  </a:cubicBezTo>
                  <a:cubicBezTo>
                    <a:pt x="7" y="2"/>
                    <a:pt x="11" y="7"/>
                    <a:pt x="11" y="10"/>
                  </a:cubicBezTo>
                  <a:cubicBezTo>
                    <a:pt x="11" y="13"/>
                    <a:pt x="3" y="15"/>
                    <a:pt x="0" y="1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" y="33"/>
                    <a:pt x="2" y="31"/>
                    <a:pt x="1" y="34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41" name="Forme libre 231"/>
            <p:cNvSpPr>
              <a:spLocks/>
            </p:cNvSpPr>
            <p:nvPr/>
          </p:nvSpPr>
          <p:spPr bwMode="auto">
            <a:xfrm>
              <a:off x="250825" y="5970588"/>
              <a:ext cx="0" cy="3175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42" name="Forme libre 232"/>
            <p:cNvSpPr>
              <a:spLocks/>
            </p:cNvSpPr>
            <p:nvPr/>
          </p:nvSpPr>
          <p:spPr bwMode="auto">
            <a:xfrm>
              <a:off x="234950" y="5681663"/>
              <a:ext cx="31750" cy="12700"/>
            </a:xfrm>
            <a:custGeom>
              <a:avLst/>
              <a:gdLst>
                <a:gd name="T0" fmla="*/ 10 w 10"/>
                <a:gd name="T1" fmla="*/ 4 h 4"/>
                <a:gd name="T2" fmla="*/ 6 w 10"/>
                <a:gd name="T3" fmla="*/ 0 h 4"/>
                <a:gd name="T4" fmla="*/ 10 w 10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4">
                  <a:moveTo>
                    <a:pt x="10" y="4"/>
                  </a:moveTo>
                  <a:cubicBezTo>
                    <a:pt x="8" y="3"/>
                    <a:pt x="7" y="1"/>
                    <a:pt x="6" y="0"/>
                  </a:cubicBezTo>
                  <a:cubicBezTo>
                    <a:pt x="0" y="1"/>
                    <a:pt x="9" y="4"/>
                    <a:pt x="10" y="4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43" name="Forme libre 233"/>
            <p:cNvSpPr>
              <a:spLocks/>
            </p:cNvSpPr>
            <p:nvPr/>
          </p:nvSpPr>
          <p:spPr bwMode="auto">
            <a:xfrm>
              <a:off x="225425" y="5662613"/>
              <a:ext cx="31750" cy="31750"/>
            </a:xfrm>
            <a:custGeom>
              <a:avLst/>
              <a:gdLst>
                <a:gd name="T0" fmla="*/ 8 w 10"/>
                <a:gd name="T1" fmla="*/ 0 h 10"/>
                <a:gd name="T2" fmla="*/ 5 w 10"/>
                <a:gd name="T3" fmla="*/ 6 h 10"/>
                <a:gd name="T4" fmla="*/ 4 w 10"/>
                <a:gd name="T5" fmla="*/ 8 h 10"/>
                <a:gd name="T6" fmla="*/ 5 w 10"/>
                <a:gd name="T7" fmla="*/ 10 h 10"/>
                <a:gd name="T8" fmla="*/ 10 w 10"/>
                <a:gd name="T9" fmla="*/ 2 h 10"/>
                <a:gd name="T10" fmla="*/ 8 w 10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0">
                  <a:moveTo>
                    <a:pt x="8" y="0"/>
                  </a:moveTo>
                  <a:cubicBezTo>
                    <a:pt x="6" y="0"/>
                    <a:pt x="0" y="6"/>
                    <a:pt x="5" y="6"/>
                  </a:cubicBezTo>
                  <a:cubicBezTo>
                    <a:pt x="5" y="7"/>
                    <a:pt x="4" y="8"/>
                    <a:pt x="4" y="8"/>
                  </a:cubicBezTo>
                  <a:cubicBezTo>
                    <a:pt x="4" y="8"/>
                    <a:pt x="5" y="8"/>
                    <a:pt x="5" y="10"/>
                  </a:cubicBezTo>
                  <a:cubicBezTo>
                    <a:pt x="7" y="8"/>
                    <a:pt x="10" y="4"/>
                    <a:pt x="10" y="2"/>
                  </a:cubicBezTo>
                  <a:cubicBezTo>
                    <a:pt x="9" y="3"/>
                    <a:pt x="8" y="2"/>
                    <a:pt x="8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44" name="Forme libre 234"/>
            <p:cNvSpPr>
              <a:spLocks/>
            </p:cNvSpPr>
            <p:nvPr/>
          </p:nvSpPr>
          <p:spPr bwMode="auto">
            <a:xfrm>
              <a:off x="231775" y="5688013"/>
              <a:ext cx="6350" cy="9525"/>
            </a:xfrm>
            <a:custGeom>
              <a:avLst/>
              <a:gdLst>
                <a:gd name="T0" fmla="*/ 2 w 2"/>
                <a:gd name="T1" fmla="*/ 0 h 3"/>
                <a:gd name="T2" fmla="*/ 2 w 2"/>
                <a:gd name="T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0"/>
                    <a:pt x="0" y="3"/>
                    <a:pt x="2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45" name="Forme libre 235"/>
            <p:cNvSpPr>
              <a:spLocks/>
            </p:cNvSpPr>
            <p:nvPr/>
          </p:nvSpPr>
          <p:spPr bwMode="auto">
            <a:xfrm>
              <a:off x="244475" y="5745163"/>
              <a:ext cx="38100" cy="44450"/>
            </a:xfrm>
            <a:custGeom>
              <a:avLst/>
              <a:gdLst>
                <a:gd name="T0" fmla="*/ 8 w 12"/>
                <a:gd name="T1" fmla="*/ 12 h 14"/>
                <a:gd name="T2" fmla="*/ 6 w 12"/>
                <a:gd name="T3" fmla="*/ 9 h 14"/>
                <a:gd name="T4" fmla="*/ 7 w 12"/>
                <a:gd name="T5" fmla="*/ 2 h 14"/>
                <a:gd name="T6" fmla="*/ 0 w 12"/>
                <a:gd name="T7" fmla="*/ 10 h 14"/>
                <a:gd name="T8" fmla="*/ 2 w 12"/>
                <a:gd name="T9" fmla="*/ 13 h 14"/>
                <a:gd name="T10" fmla="*/ 8 w 12"/>
                <a:gd name="T11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4">
                  <a:moveTo>
                    <a:pt x="8" y="12"/>
                  </a:moveTo>
                  <a:cubicBezTo>
                    <a:pt x="7" y="11"/>
                    <a:pt x="10" y="9"/>
                    <a:pt x="6" y="9"/>
                  </a:cubicBezTo>
                  <a:cubicBezTo>
                    <a:pt x="11" y="7"/>
                    <a:pt x="12" y="0"/>
                    <a:pt x="7" y="2"/>
                  </a:cubicBezTo>
                  <a:cubicBezTo>
                    <a:pt x="3" y="3"/>
                    <a:pt x="4" y="9"/>
                    <a:pt x="0" y="10"/>
                  </a:cubicBezTo>
                  <a:cubicBezTo>
                    <a:pt x="0" y="11"/>
                    <a:pt x="3" y="10"/>
                    <a:pt x="2" y="13"/>
                  </a:cubicBezTo>
                  <a:cubicBezTo>
                    <a:pt x="5" y="14"/>
                    <a:pt x="5" y="11"/>
                    <a:pt x="8" y="12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46" name="Forme libre 236"/>
            <p:cNvSpPr>
              <a:spLocks/>
            </p:cNvSpPr>
            <p:nvPr/>
          </p:nvSpPr>
          <p:spPr bwMode="auto">
            <a:xfrm>
              <a:off x="215900" y="5811838"/>
              <a:ext cx="38100" cy="60325"/>
            </a:xfrm>
            <a:custGeom>
              <a:avLst/>
              <a:gdLst>
                <a:gd name="T0" fmla="*/ 4 w 12"/>
                <a:gd name="T1" fmla="*/ 3 h 19"/>
                <a:gd name="T2" fmla="*/ 0 w 12"/>
                <a:gd name="T3" fmla="*/ 18 h 19"/>
                <a:gd name="T4" fmla="*/ 9 w 12"/>
                <a:gd name="T5" fmla="*/ 0 h 19"/>
                <a:gd name="T6" fmla="*/ 4 w 12"/>
                <a:gd name="T7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9">
                  <a:moveTo>
                    <a:pt x="4" y="3"/>
                  </a:moveTo>
                  <a:cubicBezTo>
                    <a:pt x="0" y="1"/>
                    <a:pt x="0" y="14"/>
                    <a:pt x="0" y="18"/>
                  </a:cubicBezTo>
                  <a:cubicBezTo>
                    <a:pt x="5" y="19"/>
                    <a:pt x="12" y="5"/>
                    <a:pt x="9" y="0"/>
                  </a:cubicBezTo>
                  <a:cubicBezTo>
                    <a:pt x="7" y="0"/>
                    <a:pt x="3" y="0"/>
                    <a:pt x="4" y="3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47" name="Forme libre 237"/>
            <p:cNvSpPr>
              <a:spLocks/>
            </p:cNvSpPr>
            <p:nvPr/>
          </p:nvSpPr>
          <p:spPr bwMode="auto">
            <a:xfrm>
              <a:off x="104775" y="5519738"/>
              <a:ext cx="82550" cy="161925"/>
            </a:xfrm>
            <a:custGeom>
              <a:avLst/>
              <a:gdLst>
                <a:gd name="T0" fmla="*/ 13 w 26"/>
                <a:gd name="T1" fmla="*/ 43 h 51"/>
                <a:gd name="T2" fmla="*/ 16 w 26"/>
                <a:gd name="T3" fmla="*/ 39 h 51"/>
                <a:gd name="T4" fmla="*/ 15 w 26"/>
                <a:gd name="T5" fmla="*/ 32 h 51"/>
                <a:gd name="T6" fmla="*/ 26 w 26"/>
                <a:gd name="T7" fmla="*/ 1 h 51"/>
                <a:gd name="T8" fmla="*/ 17 w 26"/>
                <a:gd name="T9" fmla="*/ 12 h 51"/>
                <a:gd name="T10" fmla="*/ 9 w 26"/>
                <a:gd name="T11" fmla="*/ 18 h 51"/>
                <a:gd name="T12" fmla="*/ 8 w 26"/>
                <a:gd name="T13" fmla="*/ 23 h 51"/>
                <a:gd name="T14" fmla="*/ 1 w 26"/>
                <a:gd name="T15" fmla="*/ 37 h 51"/>
                <a:gd name="T16" fmla="*/ 0 w 26"/>
                <a:gd name="T17" fmla="*/ 47 h 51"/>
                <a:gd name="T18" fmla="*/ 1 w 26"/>
                <a:gd name="T19" fmla="*/ 50 h 51"/>
                <a:gd name="T20" fmla="*/ 13 w 26"/>
                <a:gd name="T21" fmla="*/ 4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51">
                  <a:moveTo>
                    <a:pt x="13" y="43"/>
                  </a:moveTo>
                  <a:cubicBezTo>
                    <a:pt x="13" y="44"/>
                    <a:pt x="16" y="39"/>
                    <a:pt x="16" y="39"/>
                  </a:cubicBezTo>
                  <a:cubicBezTo>
                    <a:pt x="18" y="34"/>
                    <a:pt x="14" y="37"/>
                    <a:pt x="15" y="32"/>
                  </a:cubicBezTo>
                  <a:cubicBezTo>
                    <a:pt x="21" y="23"/>
                    <a:pt x="23" y="12"/>
                    <a:pt x="26" y="1"/>
                  </a:cubicBezTo>
                  <a:cubicBezTo>
                    <a:pt x="19" y="0"/>
                    <a:pt x="19" y="5"/>
                    <a:pt x="17" y="12"/>
                  </a:cubicBezTo>
                  <a:cubicBezTo>
                    <a:pt x="16" y="14"/>
                    <a:pt x="8" y="24"/>
                    <a:pt x="9" y="18"/>
                  </a:cubicBezTo>
                  <a:cubicBezTo>
                    <a:pt x="8" y="19"/>
                    <a:pt x="7" y="21"/>
                    <a:pt x="8" y="23"/>
                  </a:cubicBezTo>
                  <a:cubicBezTo>
                    <a:pt x="11" y="21"/>
                    <a:pt x="4" y="35"/>
                    <a:pt x="1" y="37"/>
                  </a:cubicBezTo>
                  <a:cubicBezTo>
                    <a:pt x="1" y="41"/>
                    <a:pt x="2" y="43"/>
                    <a:pt x="0" y="47"/>
                  </a:cubicBezTo>
                  <a:cubicBezTo>
                    <a:pt x="3" y="45"/>
                    <a:pt x="1" y="50"/>
                    <a:pt x="1" y="50"/>
                  </a:cubicBezTo>
                  <a:cubicBezTo>
                    <a:pt x="9" y="51"/>
                    <a:pt x="7" y="38"/>
                    <a:pt x="13" y="43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48" name="Forme libre 238"/>
            <p:cNvSpPr>
              <a:spLocks/>
            </p:cNvSpPr>
            <p:nvPr/>
          </p:nvSpPr>
          <p:spPr bwMode="auto">
            <a:xfrm>
              <a:off x="193675" y="5700713"/>
              <a:ext cx="47625" cy="85725"/>
            </a:xfrm>
            <a:custGeom>
              <a:avLst/>
              <a:gdLst>
                <a:gd name="T0" fmla="*/ 4 w 15"/>
                <a:gd name="T1" fmla="*/ 26 h 27"/>
                <a:gd name="T2" fmla="*/ 7 w 15"/>
                <a:gd name="T3" fmla="*/ 22 h 27"/>
                <a:gd name="T4" fmla="*/ 5 w 15"/>
                <a:gd name="T5" fmla="*/ 23 h 27"/>
                <a:gd name="T6" fmla="*/ 9 w 15"/>
                <a:gd name="T7" fmla="*/ 19 h 27"/>
                <a:gd name="T8" fmla="*/ 10 w 15"/>
                <a:gd name="T9" fmla="*/ 7 h 27"/>
                <a:gd name="T10" fmla="*/ 8 w 15"/>
                <a:gd name="T11" fmla="*/ 0 h 27"/>
                <a:gd name="T12" fmla="*/ 3 w 15"/>
                <a:gd name="T13" fmla="*/ 18 h 27"/>
                <a:gd name="T14" fmla="*/ 4 w 15"/>
                <a:gd name="T15" fmla="*/ 2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27">
                  <a:moveTo>
                    <a:pt x="4" y="26"/>
                  </a:moveTo>
                  <a:cubicBezTo>
                    <a:pt x="5" y="25"/>
                    <a:pt x="6" y="23"/>
                    <a:pt x="7" y="22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5" y="19"/>
                    <a:pt x="14" y="20"/>
                    <a:pt x="9" y="19"/>
                  </a:cubicBezTo>
                  <a:cubicBezTo>
                    <a:pt x="11" y="13"/>
                    <a:pt x="15" y="14"/>
                    <a:pt x="10" y="7"/>
                  </a:cubicBezTo>
                  <a:cubicBezTo>
                    <a:pt x="7" y="1"/>
                    <a:pt x="11" y="4"/>
                    <a:pt x="8" y="0"/>
                  </a:cubicBezTo>
                  <a:cubicBezTo>
                    <a:pt x="8" y="7"/>
                    <a:pt x="5" y="12"/>
                    <a:pt x="3" y="18"/>
                  </a:cubicBezTo>
                  <a:cubicBezTo>
                    <a:pt x="0" y="27"/>
                    <a:pt x="4" y="20"/>
                    <a:pt x="4" y="26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49" name="Forme libre 239"/>
            <p:cNvSpPr>
              <a:spLocks/>
            </p:cNvSpPr>
            <p:nvPr/>
          </p:nvSpPr>
          <p:spPr bwMode="auto">
            <a:xfrm>
              <a:off x="57150" y="5294313"/>
              <a:ext cx="66675" cy="53975"/>
            </a:xfrm>
            <a:custGeom>
              <a:avLst/>
              <a:gdLst>
                <a:gd name="T0" fmla="*/ 1 w 21"/>
                <a:gd name="T1" fmla="*/ 5 h 17"/>
                <a:gd name="T2" fmla="*/ 0 w 21"/>
                <a:gd name="T3" fmla="*/ 4 h 17"/>
                <a:gd name="T4" fmla="*/ 7 w 21"/>
                <a:gd name="T5" fmla="*/ 11 h 17"/>
                <a:gd name="T6" fmla="*/ 17 w 21"/>
                <a:gd name="T7" fmla="*/ 17 h 17"/>
                <a:gd name="T8" fmla="*/ 12 w 21"/>
                <a:gd name="T9" fmla="*/ 4 h 17"/>
                <a:gd name="T10" fmla="*/ 2 w 21"/>
                <a:gd name="T11" fmla="*/ 0 h 17"/>
                <a:gd name="T12" fmla="*/ 1 w 21"/>
                <a:gd name="T13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7">
                  <a:moveTo>
                    <a:pt x="1" y="5"/>
                  </a:moveTo>
                  <a:cubicBezTo>
                    <a:pt x="1" y="5"/>
                    <a:pt x="0" y="4"/>
                    <a:pt x="0" y="4"/>
                  </a:cubicBezTo>
                  <a:cubicBezTo>
                    <a:pt x="3" y="7"/>
                    <a:pt x="6" y="8"/>
                    <a:pt x="7" y="11"/>
                  </a:cubicBezTo>
                  <a:cubicBezTo>
                    <a:pt x="9" y="17"/>
                    <a:pt x="13" y="13"/>
                    <a:pt x="17" y="17"/>
                  </a:cubicBezTo>
                  <a:cubicBezTo>
                    <a:pt x="21" y="12"/>
                    <a:pt x="7" y="9"/>
                    <a:pt x="12" y="4"/>
                  </a:cubicBezTo>
                  <a:cubicBezTo>
                    <a:pt x="12" y="0"/>
                    <a:pt x="3" y="5"/>
                    <a:pt x="2" y="0"/>
                  </a:cubicBezTo>
                  <a:cubicBezTo>
                    <a:pt x="1" y="2"/>
                    <a:pt x="0" y="3"/>
                    <a:pt x="1" y="5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50" name="Forme libre 240"/>
            <p:cNvSpPr>
              <a:spLocks/>
            </p:cNvSpPr>
            <p:nvPr/>
          </p:nvSpPr>
          <p:spPr bwMode="auto">
            <a:xfrm>
              <a:off x="263525" y="5862638"/>
              <a:ext cx="25400" cy="31750"/>
            </a:xfrm>
            <a:custGeom>
              <a:avLst/>
              <a:gdLst>
                <a:gd name="T0" fmla="*/ 8 w 8"/>
                <a:gd name="T1" fmla="*/ 0 h 10"/>
                <a:gd name="T2" fmla="*/ 5 w 8"/>
                <a:gd name="T3" fmla="*/ 1 h 10"/>
                <a:gd name="T4" fmla="*/ 2 w 8"/>
                <a:gd name="T5" fmla="*/ 5 h 10"/>
                <a:gd name="T6" fmla="*/ 2 w 8"/>
                <a:gd name="T7" fmla="*/ 10 h 10"/>
                <a:gd name="T8" fmla="*/ 8 w 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0">
                  <a:moveTo>
                    <a:pt x="8" y="0"/>
                  </a:moveTo>
                  <a:cubicBezTo>
                    <a:pt x="8" y="0"/>
                    <a:pt x="5" y="0"/>
                    <a:pt x="5" y="1"/>
                  </a:cubicBezTo>
                  <a:cubicBezTo>
                    <a:pt x="6" y="3"/>
                    <a:pt x="3" y="3"/>
                    <a:pt x="2" y="5"/>
                  </a:cubicBezTo>
                  <a:cubicBezTo>
                    <a:pt x="5" y="8"/>
                    <a:pt x="0" y="7"/>
                    <a:pt x="2" y="10"/>
                  </a:cubicBezTo>
                  <a:cubicBezTo>
                    <a:pt x="4" y="9"/>
                    <a:pt x="8" y="4"/>
                    <a:pt x="8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51" name="Forme libre 241"/>
            <p:cNvSpPr>
              <a:spLocks/>
            </p:cNvSpPr>
            <p:nvPr/>
          </p:nvSpPr>
          <p:spPr bwMode="auto">
            <a:xfrm>
              <a:off x="231775" y="5513388"/>
              <a:ext cx="34925" cy="69850"/>
            </a:xfrm>
            <a:custGeom>
              <a:avLst/>
              <a:gdLst>
                <a:gd name="T0" fmla="*/ 0 w 11"/>
                <a:gd name="T1" fmla="*/ 1 h 22"/>
                <a:gd name="T2" fmla="*/ 3 w 11"/>
                <a:gd name="T3" fmla="*/ 16 h 22"/>
                <a:gd name="T4" fmla="*/ 9 w 11"/>
                <a:gd name="T5" fmla="*/ 13 h 22"/>
                <a:gd name="T6" fmla="*/ 2 w 11"/>
                <a:gd name="T7" fmla="*/ 6 h 22"/>
                <a:gd name="T8" fmla="*/ 2 w 11"/>
                <a:gd name="T9" fmla="*/ 1 h 22"/>
                <a:gd name="T10" fmla="*/ 0 w 11"/>
                <a:gd name="T11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2">
                  <a:moveTo>
                    <a:pt x="0" y="1"/>
                  </a:moveTo>
                  <a:cubicBezTo>
                    <a:pt x="0" y="6"/>
                    <a:pt x="4" y="11"/>
                    <a:pt x="3" y="16"/>
                  </a:cubicBezTo>
                  <a:cubicBezTo>
                    <a:pt x="11" y="18"/>
                    <a:pt x="7" y="22"/>
                    <a:pt x="9" y="13"/>
                  </a:cubicBezTo>
                  <a:cubicBezTo>
                    <a:pt x="6" y="13"/>
                    <a:pt x="3" y="2"/>
                    <a:pt x="2" y="6"/>
                  </a:cubicBezTo>
                  <a:cubicBezTo>
                    <a:pt x="2" y="4"/>
                    <a:pt x="2" y="3"/>
                    <a:pt x="2" y="1"/>
                  </a:cubicBezTo>
                  <a:cubicBezTo>
                    <a:pt x="2" y="0"/>
                    <a:pt x="0" y="3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52" name="Forme libre 242"/>
            <p:cNvSpPr>
              <a:spLocks/>
            </p:cNvSpPr>
            <p:nvPr/>
          </p:nvSpPr>
          <p:spPr bwMode="auto">
            <a:xfrm>
              <a:off x="88900" y="5437188"/>
              <a:ext cx="31750" cy="31750"/>
            </a:xfrm>
            <a:custGeom>
              <a:avLst/>
              <a:gdLst>
                <a:gd name="T0" fmla="*/ 9 w 10"/>
                <a:gd name="T1" fmla="*/ 10 h 10"/>
                <a:gd name="T2" fmla="*/ 10 w 10"/>
                <a:gd name="T3" fmla="*/ 1 h 10"/>
                <a:gd name="T4" fmla="*/ 0 w 10"/>
                <a:gd name="T5" fmla="*/ 7 h 10"/>
                <a:gd name="T6" fmla="*/ 9 w 10"/>
                <a:gd name="T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0">
                  <a:moveTo>
                    <a:pt x="9" y="10"/>
                  </a:moveTo>
                  <a:cubicBezTo>
                    <a:pt x="9" y="8"/>
                    <a:pt x="10" y="1"/>
                    <a:pt x="10" y="1"/>
                  </a:cubicBezTo>
                  <a:cubicBezTo>
                    <a:pt x="3" y="0"/>
                    <a:pt x="4" y="6"/>
                    <a:pt x="0" y="7"/>
                  </a:cubicBezTo>
                  <a:cubicBezTo>
                    <a:pt x="0" y="10"/>
                    <a:pt x="6" y="10"/>
                    <a:pt x="9" y="1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53" name="Forme libre 243"/>
            <p:cNvSpPr>
              <a:spLocks/>
            </p:cNvSpPr>
            <p:nvPr/>
          </p:nvSpPr>
          <p:spPr bwMode="auto">
            <a:xfrm>
              <a:off x="76200" y="5475288"/>
              <a:ext cx="38100" cy="31750"/>
            </a:xfrm>
            <a:custGeom>
              <a:avLst/>
              <a:gdLst>
                <a:gd name="T0" fmla="*/ 3 w 12"/>
                <a:gd name="T1" fmla="*/ 10 h 10"/>
                <a:gd name="T2" fmla="*/ 9 w 12"/>
                <a:gd name="T3" fmla="*/ 0 h 10"/>
                <a:gd name="T4" fmla="*/ 3 w 12"/>
                <a:gd name="T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0">
                  <a:moveTo>
                    <a:pt x="3" y="10"/>
                  </a:moveTo>
                  <a:cubicBezTo>
                    <a:pt x="6" y="8"/>
                    <a:pt x="12" y="6"/>
                    <a:pt x="9" y="0"/>
                  </a:cubicBezTo>
                  <a:cubicBezTo>
                    <a:pt x="3" y="1"/>
                    <a:pt x="0" y="3"/>
                    <a:pt x="3" y="1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54" name="Forme libre 244"/>
            <p:cNvSpPr>
              <a:spLocks/>
            </p:cNvSpPr>
            <p:nvPr/>
          </p:nvSpPr>
          <p:spPr bwMode="auto">
            <a:xfrm>
              <a:off x="98425" y="5332413"/>
              <a:ext cx="127000" cy="149225"/>
            </a:xfrm>
            <a:custGeom>
              <a:avLst/>
              <a:gdLst>
                <a:gd name="T0" fmla="*/ 17 w 40"/>
                <a:gd name="T1" fmla="*/ 20 h 47"/>
                <a:gd name="T2" fmla="*/ 24 w 40"/>
                <a:gd name="T3" fmla="*/ 29 h 47"/>
                <a:gd name="T4" fmla="*/ 35 w 40"/>
                <a:gd name="T5" fmla="*/ 45 h 47"/>
                <a:gd name="T6" fmla="*/ 39 w 40"/>
                <a:gd name="T7" fmla="*/ 47 h 47"/>
                <a:gd name="T8" fmla="*/ 30 w 40"/>
                <a:gd name="T9" fmla="*/ 33 h 47"/>
                <a:gd name="T10" fmla="*/ 24 w 40"/>
                <a:gd name="T11" fmla="*/ 21 h 47"/>
                <a:gd name="T12" fmla="*/ 14 w 40"/>
                <a:gd name="T13" fmla="*/ 7 h 47"/>
                <a:gd name="T14" fmla="*/ 11 w 40"/>
                <a:gd name="T15" fmla="*/ 10 h 47"/>
                <a:gd name="T16" fmla="*/ 17 w 40"/>
                <a:gd name="T17" fmla="*/ 2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47">
                  <a:moveTo>
                    <a:pt x="17" y="20"/>
                  </a:moveTo>
                  <a:cubicBezTo>
                    <a:pt x="21" y="23"/>
                    <a:pt x="23" y="25"/>
                    <a:pt x="24" y="29"/>
                  </a:cubicBezTo>
                  <a:cubicBezTo>
                    <a:pt x="27" y="26"/>
                    <a:pt x="36" y="42"/>
                    <a:pt x="35" y="45"/>
                  </a:cubicBezTo>
                  <a:cubicBezTo>
                    <a:pt x="37" y="43"/>
                    <a:pt x="37" y="47"/>
                    <a:pt x="39" y="47"/>
                  </a:cubicBezTo>
                  <a:cubicBezTo>
                    <a:pt x="40" y="44"/>
                    <a:pt x="36" y="28"/>
                    <a:pt x="30" y="33"/>
                  </a:cubicBezTo>
                  <a:cubicBezTo>
                    <a:pt x="32" y="27"/>
                    <a:pt x="27" y="26"/>
                    <a:pt x="24" y="21"/>
                  </a:cubicBezTo>
                  <a:cubicBezTo>
                    <a:pt x="21" y="18"/>
                    <a:pt x="14" y="11"/>
                    <a:pt x="14" y="7"/>
                  </a:cubicBezTo>
                  <a:cubicBezTo>
                    <a:pt x="14" y="4"/>
                    <a:pt x="0" y="0"/>
                    <a:pt x="11" y="10"/>
                  </a:cubicBezTo>
                  <a:cubicBezTo>
                    <a:pt x="14" y="14"/>
                    <a:pt x="13" y="16"/>
                    <a:pt x="17" y="2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55" name="Forme libre 245"/>
            <p:cNvSpPr>
              <a:spLocks/>
            </p:cNvSpPr>
            <p:nvPr/>
          </p:nvSpPr>
          <p:spPr bwMode="auto">
            <a:xfrm>
              <a:off x="215900" y="5481638"/>
              <a:ext cx="22225" cy="22225"/>
            </a:xfrm>
            <a:custGeom>
              <a:avLst/>
              <a:gdLst>
                <a:gd name="T0" fmla="*/ 1 w 7"/>
                <a:gd name="T1" fmla="*/ 5 h 7"/>
                <a:gd name="T2" fmla="*/ 7 w 7"/>
                <a:gd name="T3" fmla="*/ 7 h 7"/>
                <a:gd name="T4" fmla="*/ 4 w 7"/>
                <a:gd name="T5" fmla="*/ 4 h 7"/>
                <a:gd name="T6" fmla="*/ 5 w 7"/>
                <a:gd name="T7" fmla="*/ 1 h 7"/>
                <a:gd name="T8" fmla="*/ 4 w 7"/>
                <a:gd name="T9" fmla="*/ 0 h 7"/>
                <a:gd name="T10" fmla="*/ 1 w 7"/>
                <a:gd name="T1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7">
                  <a:moveTo>
                    <a:pt x="1" y="5"/>
                  </a:moveTo>
                  <a:cubicBezTo>
                    <a:pt x="1" y="7"/>
                    <a:pt x="7" y="6"/>
                    <a:pt x="7" y="7"/>
                  </a:cubicBezTo>
                  <a:cubicBezTo>
                    <a:pt x="6" y="6"/>
                    <a:pt x="5" y="5"/>
                    <a:pt x="4" y="4"/>
                  </a:cubicBezTo>
                  <a:cubicBezTo>
                    <a:pt x="5" y="4"/>
                    <a:pt x="5" y="3"/>
                    <a:pt x="5" y="1"/>
                  </a:cubicBezTo>
                  <a:cubicBezTo>
                    <a:pt x="3" y="3"/>
                    <a:pt x="3" y="2"/>
                    <a:pt x="4" y="0"/>
                  </a:cubicBezTo>
                  <a:cubicBezTo>
                    <a:pt x="3" y="0"/>
                    <a:pt x="0" y="5"/>
                    <a:pt x="1" y="5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56" name="Forme libre 246"/>
            <p:cNvSpPr>
              <a:spLocks/>
            </p:cNvSpPr>
            <p:nvPr/>
          </p:nvSpPr>
          <p:spPr bwMode="auto">
            <a:xfrm>
              <a:off x="88900" y="5487988"/>
              <a:ext cx="63500" cy="114300"/>
            </a:xfrm>
            <a:custGeom>
              <a:avLst/>
              <a:gdLst>
                <a:gd name="T0" fmla="*/ 6 w 20"/>
                <a:gd name="T1" fmla="*/ 36 h 36"/>
                <a:gd name="T2" fmla="*/ 6 w 20"/>
                <a:gd name="T3" fmla="*/ 31 h 36"/>
                <a:gd name="T4" fmla="*/ 15 w 20"/>
                <a:gd name="T5" fmla="*/ 27 h 36"/>
                <a:gd name="T6" fmla="*/ 15 w 20"/>
                <a:gd name="T7" fmla="*/ 11 h 36"/>
                <a:gd name="T8" fmla="*/ 20 w 20"/>
                <a:gd name="T9" fmla="*/ 5 h 36"/>
                <a:gd name="T10" fmla="*/ 18 w 20"/>
                <a:gd name="T11" fmla="*/ 0 h 36"/>
                <a:gd name="T12" fmla="*/ 9 w 20"/>
                <a:gd name="T13" fmla="*/ 14 h 36"/>
                <a:gd name="T14" fmla="*/ 2 w 20"/>
                <a:gd name="T15" fmla="*/ 16 h 36"/>
                <a:gd name="T16" fmla="*/ 6 w 20"/>
                <a:gd name="T1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36">
                  <a:moveTo>
                    <a:pt x="6" y="36"/>
                  </a:moveTo>
                  <a:cubicBezTo>
                    <a:pt x="5" y="35"/>
                    <a:pt x="9" y="30"/>
                    <a:pt x="6" y="31"/>
                  </a:cubicBezTo>
                  <a:cubicBezTo>
                    <a:pt x="7" y="28"/>
                    <a:pt x="12" y="27"/>
                    <a:pt x="15" y="27"/>
                  </a:cubicBezTo>
                  <a:cubicBezTo>
                    <a:pt x="11" y="25"/>
                    <a:pt x="14" y="14"/>
                    <a:pt x="15" y="11"/>
                  </a:cubicBezTo>
                  <a:cubicBezTo>
                    <a:pt x="17" y="9"/>
                    <a:pt x="18" y="7"/>
                    <a:pt x="20" y="5"/>
                  </a:cubicBezTo>
                  <a:cubicBezTo>
                    <a:pt x="19" y="5"/>
                    <a:pt x="18" y="0"/>
                    <a:pt x="18" y="0"/>
                  </a:cubicBezTo>
                  <a:cubicBezTo>
                    <a:pt x="11" y="0"/>
                    <a:pt x="11" y="14"/>
                    <a:pt x="9" y="14"/>
                  </a:cubicBezTo>
                  <a:cubicBezTo>
                    <a:pt x="3" y="19"/>
                    <a:pt x="7" y="16"/>
                    <a:pt x="2" y="16"/>
                  </a:cubicBezTo>
                  <a:cubicBezTo>
                    <a:pt x="3" y="19"/>
                    <a:pt x="0" y="33"/>
                    <a:pt x="6" y="36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57" name="Forme libre 247"/>
            <p:cNvSpPr>
              <a:spLocks/>
            </p:cNvSpPr>
            <p:nvPr/>
          </p:nvSpPr>
          <p:spPr bwMode="auto">
            <a:xfrm>
              <a:off x="2397125" y="6834188"/>
              <a:ext cx="101600" cy="25400"/>
            </a:xfrm>
            <a:custGeom>
              <a:avLst/>
              <a:gdLst>
                <a:gd name="T0" fmla="*/ 28 w 32"/>
                <a:gd name="T1" fmla="*/ 6 h 8"/>
                <a:gd name="T2" fmla="*/ 30 w 32"/>
                <a:gd name="T3" fmla="*/ 8 h 8"/>
                <a:gd name="T4" fmla="*/ 13 w 32"/>
                <a:gd name="T5" fmla="*/ 0 h 8"/>
                <a:gd name="T6" fmla="*/ 0 w 32"/>
                <a:gd name="T7" fmla="*/ 1 h 8"/>
                <a:gd name="T8" fmla="*/ 28 w 32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8">
                  <a:moveTo>
                    <a:pt x="28" y="6"/>
                  </a:moveTo>
                  <a:cubicBezTo>
                    <a:pt x="29" y="7"/>
                    <a:pt x="30" y="7"/>
                    <a:pt x="30" y="8"/>
                  </a:cubicBezTo>
                  <a:cubicBezTo>
                    <a:pt x="32" y="4"/>
                    <a:pt x="16" y="0"/>
                    <a:pt x="13" y="0"/>
                  </a:cubicBezTo>
                  <a:cubicBezTo>
                    <a:pt x="9" y="0"/>
                    <a:pt x="0" y="1"/>
                    <a:pt x="0" y="1"/>
                  </a:cubicBezTo>
                  <a:cubicBezTo>
                    <a:pt x="4" y="2"/>
                    <a:pt x="26" y="8"/>
                    <a:pt x="28" y="6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58" name="Forme libre 248"/>
            <p:cNvSpPr>
              <a:spLocks/>
            </p:cNvSpPr>
            <p:nvPr/>
          </p:nvSpPr>
          <p:spPr bwMode="auto">
            <a:xfrm>
              <a:off x="260350" y="5580063"/>
              <a:ext cx="15875" cy="28575"/>
            </a:xfrm>
            <a:custGeom>
              <a:avLst/>
              <a:gdLst>
                <a:gd name="T0" fmla="*/ 5 w 5"/>
                <a:gd name="T1" fmla="*/ 9 h 9"/>
                <a:gd name="T2" fmla="*/ 5 w 5"/>
                <a:gd name="T3" fmla="*/ 6 h 9"/>
                <a:gd name="T4" fmla="*/ 2 w 5"/>
                <a:gd name="T5" fmla="*/ 1 h 9"/>
                <a:gd name="T6" fmla="*/ 0 w 5"/>
                <a:gd name="T7" fmla="*/ 4 h 9"/>
                <a:gd name="T8" fmla="*/ 5 w 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9">
                  <a:moveTo>
                    <a:pt x="5" y="9"/>
                  </a:moveTo>
                  <a:cubicBezTo>
                    <a:pt x="5" y="8"/>
                    <a:pt x="5" y="7"/>
                    <a:pt x="5" y="6"/>
                  </a:cubicBezTo>
                  <a:cubicBezTo>
                    <a:pt x="5" y="9"/>
                    <a:pt x="2" y="0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7"/>
                    <a:pt x="3" y="7"/>
                    <a:pt x="5" y="9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59" name="Forme libre 249"/>
            <p:cNvSpPr>
              <a:spLocks/>
            </p:cNvSpPr>
            <p:nvPr/>
          </p:nvSpPr>
          <p:spPr bwMode="auto">
            <a:xfrm>
              <a:off x="260350" y="55927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60" name="Forme libre 250"/>
            <p:cNvSpPr>
              <a:spLocks/>
            </p:cNvSpPr>
            <p:nvPr/>
          </p:nvSpPr>
          <p:spPr bwMode="auto">
            <a:xfrm>
              <a:off x="161925" y="5894388"/>
              <a:ext cx="104775" cy="174625"/>
            </a:xfrm>
            <a:custGeom>
              <a:avLst/>
              <a:gdLst>
                <a:gd name="T0" fmla="*/ 32 w 33"/>
                <a:gd name="T1" fmla="*/ 0 h 55"/>
                <a:gd name="T2" fmla="*/ 20 w 33"/>
                <a:gd name="T3" fmla="*/ 17 h 55"/>
                <a:gd name="T4" fmla="*/ 6 w 33"/>
                <a:gd name="T5" fmla="*/ 36 h 55"/>
                <a:gd name="T6" fmla="*/ 8 w 33"/>
                <a:gd name="T7" fmla="*/ 38 h 55"/>
                <a:gd name="T8" fmla="*/ 1 w 33"/>
                <a:gd name="T9" fmla="*/ 55 h 55"/>
                <a:gd name="T10" fmla="*/ 12 w 33"/>
                <a:gd name="T11" fmla="*/ 43 h 55"/>
                <a:gd name="T12" fmla="*/ 28 w 33"/>
                <a:gd name="T13" fmla="*/ 24 h 55"/>
                <a:gd name="T14" fmla="*/ 30 w 33"/>
                <a:gd name="T15" fmla="*/ 16 h 55"/>
                <a:gd name="T16" fmla="*/ 32 w 33"/>
                <a:gd name="T1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55">
                  <a:moveTo>
                    <a:pt x="32" y="0"/>
                  </a:moveTo>
                  <a:cubicBezTo>
                    <a:pt x="28" y="0"/>
                    <a:pt x="23" y="14"/>
                    <a:pt x="20" y="17"/>
                  </a:cubicBezTo>
                  <a:cubicBezTo>
                    <a:pt x="21" y="22"/>
                    <a:pt x="13" y="38"/>
                    <a:pt x="6" y="36"/>
                  </a:cubicBezTo>
                  <a:cubicBezTo>
                    <a:pt x="5" y="38"/>
                    <a:pt x="6" y="39"/>
                    <a:pt x="8" y="38"/>
                  </a:cubicBezTo>
                  <a:cubicBezTo>
                    <a:pt x="1" y="44"/>
                    <a:pt x="0" y="46"/>
                    <a:pt x="1" y="55"/>
                  </a:cubicBezTo>
                  <a:cubicBezTo>
                    <a:pt x="5" y="53"/>
                    <a:pt x="9" y="48"/>
                    <a:pt x="12" y="43"/>
                  </a:cubicBezTo>
                  <a:cubicBezTo>
                    <a:pt x="14" y="40"/>
                    <a:pt x="26" y="23"/>
                    <a:pt x="28" y="24"/>
                  </a:cubicBezTo>
                  <a:cubicBezTo>
                    <a:pt x="28" y="22"/>
                    <a:pt x="30" y="16"/>
                    <a:pt x="30" y="16"/>
                  </a:cubicBezTo>
                  <a:cubicBezTo>
                    <a:pt x="32" y="9"/>
                    <a:pt x="33" y="7"/>
                    <a:pt x="32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61" name="Forme libre 251"/>
            <p:cNvSpPr>
              <a:spLocks/>
            </p:cNvSpPr>
            <p:nvPr/>
          </p:nvSpPr>
          <p:spPr bwMode="auto">
            <a:xfrm>
              <a:off x="285750" y="5634038"/>
              <a:ext cx="0" cy="3175"/>
            </a:xfrm>
            <a:custGeom>
              <a:avLst/>
              <a:gdLst>
                <a:gd name="T0" fmla="*/ 1 h 1"/>
                <a:gd name="T1" fmla="*/ 0 h 1"/>
                <a:gd name="T2" fmla="*/ 1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62" name="Forme libre 252"/>
            <p:cNvSpPr>
              <a:spLocks/>
            </p:cNvSpPr>
            <p:nvPr/>
          </p:nvSpPr>
          <p:spPr bwMode="auto">
            <a:xfrm>
              <a:off x="285750" y="5634038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63" name="Forme libre 253"/>
            <p:cNvSpPr>
              <a:spLocks/>
            </p:cNvSpPr>
            <p:nvPr/>
          </p:nvSpPr>
          <p:spPr bwMode="auto">
            <a:xfrm>
              <a:off x="152400" y="5973763"/>
              <a:ext cx="15875" cy="19050"/>
            </a:xfrm>
            <a:custGeom>
              <a:avLst/>
              <a:gdLst>
                <a:gd name="T0" fmla="*/ 0 w 5"/>
                <a:gd name="T1" fmla="*/ 4 h 6"/>
                <a:gd name="T2" fmla="*/ 1 w 5"/>
                <a:gd name="T3" fmla="*/ 4 h 6"/>
                <a:gd name="T4" fmla="*/ 1 w 5"/>
                <a:gd name="T5" fmla="*/ 4 h 6"/>
                <a:gd name="T6" fmla="*/ 1 w 5"/>
                <a:gd name="T7" fmla="*/ 5 h 6"/>
                <a:gd name="T8" fmla="*/ 4 w 5"/>
                <a:gd name="T9" fmla="*/ 6 h 6"/>
                <a:gd name="T10" fmla="*/ 2 w 5"/>
                <a:gd name="T11" fmla="*/ 0 h 6"/>
                <a:gd name="T12" fmla="*/ 0 w 5"/>
                <a:gd name="T13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6">
                  <a:moveTo>
                    <a:pt x="0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2" y="4"/>
                    <a:pt x="1" y="4"/>
                  </a:cubicBezTo>
                  <a:cubicBezTo>
                    <a:pt x="1" y="4"/>
                    <a:pt x="1" y="5"/>
                    <a:pt x="1" y="5"/>
                  </a:cubicBezTo>
                  <a:cubicBezTo>
                    <a:pt x="2" y="5"/>
                    <a:pt x="3" y="6"/>
                    <a:pt x="4" y="6"/>
                  </a:cubicBezTo>
                  <a:cubicBezTo>
                    <a:pt x="3" y="3"/>
                    <a:pt x="5" y="2"/>
                    <a:pt x="2" y="0"/>
                  </a:cubicBezTo>
                  <a:cubicBezTo>
                    <a:pt x="3" y="2"/>
                    <a:pt x="0" y="2"/>
                    <a:pt x="0" y="4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64" name="Forme libre 254"/>
            <p:cNvSpPr>
              <a:spLocks/>
            </p:cNvSpPr>
            <p:nvPr/>
          </p:nvSpPr>
          <p:spPr bwMode="auto">
            <a:xfrm>
              <a:off x="276225" y="5624513"/>
              <a:ext cx="9525" cy="12700"/>
            </a:xfrm>
            <a:custGeom>
              <a:avLst/>
              <a:gdLst>
                <a:gd name="T0" fmla="*/ 2 w 3"/>
                <a:gd name="T1" fmla="*/ 4 h 4"/>
                <a:gd name="T2" fmla="*/ 3 w 3"/>
                <a:gd name="T3" fmla="*/ 3 h 4"/>
                <a:gd name="T4" fmla="*/ 2 w 3"/>
                <a:gd name="T5" fmla="*/ 0 h 4"/>
                <a:gd name="T6" fmla="*/ 0 w 3"/>
                <a:gd name="T7" fmla="*/ 2 h 4"/>
                <a:gd name="T8" fmla="*/ 2 w 3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2" y="4"/>
                  </a:moveTo>
                  <a:cubicBezTo>
                    <a:pt x="2" y="3"/>
                    <a:pt x="3" y="3"/>
                    <a:pt x="3" y="3"/>
                  </a:cubicBezTo>
                  <a:cubicBezTo>
                    <a:pt x="3" y="2"/>
                    <a:pt x="3" y="0"/>
                    <a:pt x="2" y="0"/>
                  </a:cubicBezTo>
                  <a:cubicBezTo>
                    <a:pt x="2" y="0"/>
                    <a:pt x="1" y="2"/>
                    <a:pt x="0" y="2"/>
                  </a:cubicBezTo>
                  <a:cubicBezTo>
                    <a:pt x="2" y="2"/>
                    <a:pt x="2" y="4"/>
                    <a:pt x="2" y="4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65" name="Forme libre 255"/>
            <p:cNvSpPr>
              <a:spLocks/>
            </p:cNvSpPr>
            <p:nvPr/>
          </p:nvSpPr>
          <p:spPr bwMode="auto">
            <a:xfrm>
              <a:off x="19050" y="5688013"/>
              <a:ext cx="19050" cy="12700"/>
            </a:xfrm>
            <a:custGeom>
              <a:avLst/>
              <a:gdLst>
                <a:gd name="T0" fmla="*/ 3 w 6"/>
                <a:gd name="T1" fmla="*/ 4 h 4"/>
                <a:gd name="T2" fmla="*/ 2 w 6"/>
                <a:gd name="T3" fmla="*/ 0 h 4"/>
                <a:gd name="T4" fmla="*/ 1 w 6"/>
                <a:gd name="T5" fmla="*/ 4 h 4"/>
                <a:gd name="T6" fmla="*/ 3 w 6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3" y="4"/>
                  </a:moveTo>
                  <a:cubicBezTo>
                    <a:pt x="6" y="4"/>
                    <a:pt x="1" y="0"/>
                    <a:pt x="2" y="0"/>
                  </a:cubicBezTo>
                  <a:cubicBezTo>
                    <a:pt x="0" y="1"/>
                    <a:pt x="0" y="3"/>
                    <a:pt x="1" y="4"/>
                  </a:cubicBezTo>
                  <a:cubicBezTo>
                    <a:pt x="1" y="4"/>
                    <a:pt x="3" y="1"/>
                    <a:pt x="3" y="4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66" name="Forme libre 256"/>
            <p:cNvSpPr>
              <a:spLocks/>
            </p:cNvSpPr>
            <p:nvPr/>
          </p:nvSpPr>
          <p:spPr bwMode="auto">
            <a:xfrm>
              <a:off x="28575" y="5700713"/>
              <a:ext cx="38100" cy="50800"/>
            </a:xfrm>
            <a:custGeom>
              <a:avLst/>
              <a:gdLst>
                <a:gd name="T0" fmla="*/ 9 w 12"/>
                <a:gd name="T1" fmla="*/ 16 h 16"/>
                <a:gd name="T2" fmla="*/ 7 w 12"/>
                <a:gd name="T3" fmla="*/ 10 h 16"/>
                <a:gd name="T4" fmla="*/ 10 w 12"/>
                <a:gd name="T5" fmla="*/ 10 h 16"/>
                <a:gd name="T6" fmla="*/ 3 w 12"/>
                <a:gd name="T7" fmla="*/ 5 h 16"/>
                <a:gd name="T8" fmla="*/ 5 w 12"/>
                <a:gd name="T9" fmla="*/ 3 h 16"/>
                <a:gd name="T10" fmla="*/ 0 w 12"/>
                <a:gd name="T11" fmla="*/ 3 h 16"/>
                <a:gd name="T12" fmla="*/ 4 w 12"/>
                <a:gd name="T13" fmla="*/ 6 h 16"/>
                <a:gd name="T14" fmla="*/ 3 w 12"/>
                <a:gd name="T15" fmla="*/ 9 h 16"/>
                <a:gd name="T16" fmla="*/ 6 w 12"/>
                <a:gd name="T17" fmla="*/ 10 h 16"/>
                <a:gd name="T18" fmla="*/ 9 w 12"/>
                <a:gd name="T1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6">
                  <a:moveTo>
                    <a:pt x="9" y="16"/>
                  </a:moveTo>
                  <a:cubicBezTo>
                    <a:pt x="12" y="15"/>
                    <a:pt x="10" y="10"/>
                    <a:pt x="7" y="10"/>
                  </a:cubicBezTo>
                  <a:cubicBezTo>
                    <a:pt x="8" y="8"/>
                    <a:pt x="9" y="10"/>
                    <a:pt x="10" y="10"/>
                  </a:cubicBezTo>
                  <a:cubicBezTo>
                    <a:pt x="8" y="7"/>
                    <a:pt x="6" y="6"/>
                    <a:pt x="3" y="5"/>
                  </a:cubicBezTo>
                  <a:cubicBezTo>
                    <a:pt x="3" y="4"/>
                    <a:pt x="4" y="3"/>
                    <a:pt x="5" y="3"/>
                  </a:cubicBezTo>
                  <a:cubicBezTo>
                    <a:pt x="4" y="0"/>
                    <a:pt x="1" y="3"/>
                    <a:pt x="0" y="3"/>
                  </a:cubicBezTo>
                  <a:cubicBezTo>
                    <a:pt x="0" y="4"/>
                    <a:pt x="2" y="5"/>
                    <a:pt x="4" y="6"/>
                  </a:cubicBezTo>
                  <a:cubicBezTo>
                    <a:pt x="0" y="7"/>
                    <a:pt x="5" y="7"/>
                    <a:pt x="3" y="9"/>
                  </a:cubicBezTo>
                  <a:cubicBezTo>
                    <a:pt x="4" y="9"/>
                    <a:pt x="5" y="9"/>
                    <a:pt x="6" y="10"/>
                  </a:cubicBezTo>
                  <a:cubicBezTo>
                    <a:pt x="3" y="14"/>
                    <a:pt x="8" y="13"/>
                    <a:pt x="9" y="16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67" name="Forme libre 257"/>
            <p:cNvSpPr>
              <a:spLocks/>
            </p:cNvSpPr>
            <p:nvPr/>
          </p:nvSpPr>
          <p:spPr bwMode="auto">
            <a:xfrm>
              <a:off x="6350" y="5522913"/>
              <a:ext cx="34925" cy="60325"/>
            </a:xfrm>
            <a:custGeom>
              <a:avLst/>
              <a:gdLst>
                <a:gd name="T0" fmla="*/ 9 w 11"/>
                <a:gd name="T1" fmla="*/ 19 h 19"/>
                <a:gd name="T2" fmla="*/ 9 w 11"/>
                <a:gd name="T3" fmla="*/ 11 h 19"/>
                <a:gd name="T4" fmla="*/ 6 w 11"/>
                <a:gd name="T5" fmla="*/ 7 h 19"/>
                <a:gd name="T6" fmla="*/ 0 w 11"/>
                <a:gd name="T7" fmla="*/ 0 h 19"/>
                <a:gd name="T8" fmla="*/ 0 w 11"/>
                <a:gd name="T9" fmla="*/ 10 h 19"/>
                <a:gd name="T10" fmla="*/ 9 w 11"/>
                <a:gd name="T11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9">
                  <a:moveTo>
                    <a:pt x="9" y="19"/>
                  </a:moveTo>
                  <a:cubicBezTo>
                    <a:pt x="8" y="15"/>
                    <a:pt x="11" y="14"/>
                    <a:pt x="9" y="11"/>
                  </a:cubicBezTo>
                  <a:cubicBezTo>
                    <a:pt x="7" y="10"/>
                    <a:pt x="6" y="8"/>
                    <a:pt x="6" y="7"/>
                  </a:cubicBezTo>
                  <a:cubicBezTo>
                    <a:pt x="5" y="5"/>
                    <a:pt x="3" y="2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4" y="12"/>
                    <a:pt x="3" y="19"/>
                    <a:pt x="9" y="19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68" name="Forme libre 258"/>
            <p:cNvSpPr>
              <a:spLocks/>
            </p:cNvSpPr>
            <p:nvPr/>
          </p:nvSpPr>
          <p:spPr bwMode="auto">
            <a:xfrm>
              <a:off x="104775" y="5586413"/>
              <a:ext cx="127000" cy="219075"/>
            </a:xfrm>
            <a:custGeom>
              <a:avLst/>
              <a:gdLst>
                <a:gd name="T0" fmla="*/ 35 w 40"/>
                <a:gd name="T1" fmla="*/ 33 h 69"/>
                <a:gd name="T2" fmla="*/ 36 w 40"/>
                <a:gd name="T3" fmla="*/ 36 h 69"/>
                <a:gd name="T4" fmla="*/ 32 w 40"/>
                <a:gd name="T5" fmla="*/ 18 h 69"/>
                <a:gd name="T6" fmla="*/ 27 w 40"/>
                <a:gd name="T7" fmla="*/ 5 h 69"/>
                <a:gd name="T8" fmla="*/ 13 w 40"/>
                <a:gd name="T9" fmla="*/ 28 h 69"/>
                <a:gd name="T10" fmla="*/ 9 w 40"/>
                <a:gd name="T11" fmla="*/ 46 h 69"/>
                <a:gd name="T12" fmla="*/ 2 w 40"/>
                <a:gd name="T13" fmla="*/ 40 h 69"/>
                <a:gd name="T14" fmla="*/ 8 w 40"/>
                <a:gd name="T15" fmla="*/ 69 h 69"/>
                <a:gd name="T16" fmla="*/ 9 w 40"/>
                <a:gd name="T17" fmla="*/ 64 h 69"/>
                <a:gd name="T18" fmla="*/ 12 w 40"/>
                <a:gd name="T19" fmla="*/ 64 h 69"/>
                <a:gd name="T20" fmla="*/ 6 w 40"/>
                <a:gd name="T21" fmla="*/ 61 h 69"/>
                <a:gd name="T22" fmla="*/ 21 w 40"/>
                <a:gd name="T23" fmla="*/ 41 h 69"/>
                <a:gd name="T24" fmla="*/ 35 w 40"/>
                <a:gd name="T25" fmla="*/ 3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69">
                  <a:moveTo>
                    <a:pt x="35" y="33"/>
                  </a:moveTo>
                  <a:cubicBezTo>
                    <a:pt x="33" y="34"/>
                    <a:pt x="33" y="35"/>
                    <a:pt x="36" y="36"/>
                  </a:cubicBezTo>
                  <a:cubicBezTo>
                    <a:pt x="38" y="29"/>
                    <a:pt x="32" y="25"/>
                    <a:pt x="32" y="18"/>
                  </a:cubicBezTo>
                  <a:cubicBezTo>
                    <a:pt x="33" y="12"/>
                    <a:pt x="40" y="0"/>
                    <a:pt x="27" y="5"/>
                  </a:cubicBezTo>
                  <a:cubicBezTo>
                    <a:pt x="33" y="12"/>
                    <a:pt x="19" y="29"/>
                    <a:pt x="13" y="28"/>
                  </a:cubicBezTo>
                  <a:cubicBezTo>
                    <a:pt x="16" y="34"/>
                    <a:pt x="15" y="39"/>
                    <a:pt x="9" y="46"/>
                  </a:cubicBezTo>
                  <a:cubicBezTo>
                    <a:pt x="5" y="42"/>
                    <a:pt x="7" y="41"/>
                    <a:pt x="2" y="40"/>
                  </a:cubicBezTo>
                  <a:cubicBezTo>
                    <a:pt x="2" y="50"/>
                    <a:pt x="0" y="61"/>
                    <a:pt x="8" y="69"/>
                  </a:cubicBezTo>
                  <a:cubicBezTo>
                    <a:pt x="9" y="68"/>
                    <a:pt x="9" y="66"/>
                    <a:pt x="9" y="64"/>
                  </a:cubicBezTo>
                  <a:cubicBezTo>
                    <a:pt x="14" y="68"/>
                    <a:pt x="9" y="63"/>
                    <a:pt x="12" y="64"/>
                  </a:cubicBezTo>
                  <a:cubicBezTo>
                    <a:pt x="10" y="63"/>
                    <a:pt x="8" y="62"/>
                    <a:pt x="6" y="61"/>
                  </a:cubicBezTo>
                  <a:cubicBezTo>
                    <a:pt x="13" y="52"/>
                    <a:pt x="17" y="50"/>
                    <a:pt x="21" y="41"/>
                  </a:cubicBezTo>
                  <a:cubicBezTo>
                    <a:pt x="24" y="35"/>
                    <a:pt x="28" y="26"/>
                    <a:pt x="35" y="33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69" name="Forme libre 259"/>
            <p:cNvSpPr>
              <a:spLocks/>
            </p:cNvSpPr>
            <p:nvPr/>
          </p:nvSpPr>
          <p:spPr bwMode="auto">
            <a:xfrm>
              <a:off x="161925" y="6027738"/>
              <a:ext cx="6350" cy="635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2"/>
                    <a:pt x="1" y="1"/>
                    <a:pt x="2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70" name="Forme libre 260"/>
            <p:cNvSpPr>
              <a:spLocks/>
            </p:cNvSpPr>
            <p:nvPr/>
          </p:nvSpPr>
          <p:spPr bwMode="auto">
            <a:xfrm>
              <a:off x="152400" y="5995988"/>
              <a:ext cx="34925" cy="22225"/>
            </a:xfrm>
            <a:custGeom>
              <a:avLst/>
              <a:gdLst>
                <a:gd name="T0" fmla="*/ 4 w 11"/>
                <a:gd name="T1" fmla="*/ 7 h 7"/>
                <a:gd name="T2" fmla="*/ 0 w 11"/>
                <a:gd name="T3" fmla="*/ 0 h 7"/>
                <a:gd name="T4" fmla="*/ 4 w 11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7">
                  <a:moveTo>
                    <a:pt x="4" y="7"/>
                  </a:moveTo>
                  <a:cubicBezTo>
                    <a:pt x="11" y="3"/>
                    <a:pt x="2" y="0"/>
                    <a:pt x="0" y="0"/>
                  </a:cubicBezTo>
                  <a:cubicBezTo>
                    <a:pt x="0" y="1"/>
                    <a:pt x="3" y="5"/>
                    <a:pt x="4" y="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71" name="Forme libre 261"/>
            <p:cNvSpPr>
              <a:spLocks/>
            </p:cNvSpPr>
            <p:nvPr/>
          </p:nvSpPr>
          <p:spPr bwMode="auto">
            <a:xfrm>
              <a:off x="25400" y="5345113"/>
              <a:ext cx="44450" cy="50800"/>
            </a:xfrm>
            <a:custGeom>
              <a:avLst/>
              <a:gdLst>
                <a:gd name="T0" fmla="*/ 14 w 14"/>
                <a:gd name="T1" fmla="*/ 13 h 16"/>
                <a:gd name="T2" fmla="*/ 13 w 14"/>
                <a:gd name="T3" fmla="*/ 14 h 16"/>
                <a:gd name="T4" fmla="*/ 0 w 14"/>
                <a:gd name="T5" fmla="*/ 4 h 16"/>
                <a:gd name="T6" fmla="*/ 13 w 14"/>
                <a:gd name="T7" fmla="*/ 16 h 16"/>
                <a:gd name="T8" fmla="*/ 14 w 14"/>
                <a:gd name="T9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6">
                  <a:moveTo>
                    <a:pt x="14" y="13"/>
                  </a:moveTo>
                  <a:cubicBezTo>
                    <a:pt x="14" y="13"/>
                    <a:pt x="13" y="14"/>
                    <a:pt x="13" y="14"/>
                  </a:cubicBezTo>
                  <a:cubicBezTo>
                    <a:pt x="10" y="8"/>
                    <a:pt x="10" y="0"/>
                    <a:pt x="0" y="4"/>
                  </a:cubicBezTo>
                  <a:cubicBezTo>
                    <a:pt x="0" y="9"/>
                    <a:pt x="9" y="13"/>
                    <a:pt x="13" y="16"/>
                  </a:cubicBezTo>
                  <a:cubicBezTo>
                    <a:pt x="14" y="15"/>
                    <a:pt x="14" y="14"/>
                    <a:pt x="14" y="13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72" name="Forme libre 262"/>
            <p:cNvSpPr>
              <a:spLocks/>
            </p:cNvSpPr>
            <p:nvPr/>
          </p:nvSpPr>
          <p:spPr bwMode="auto">
            <a:xfrm>
              <a:off x="285750" y="5640388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73" name="Forme libre 263"/>
            <p:cNvSpPr>
              <a:spLocks/>
            </p:cNvSpPr>
            <p:nvPr/>
          </p:nvSpPr>
          <p:spPr bwMode="auto">
            <a:xfrm>
              <a:off x="9525" y="5402263"/>
              <a:ext cx="50800" cy="53975"/>
            </a:xfrm>
            <a:custGeom>
              <a:avLst/>
              <a:gdLst>
                <a:gd name="T0" fmla="*/ 11 w 16"/>
                <a:gd name="T1" fmla="*/ 16 h 17"/>
                <a:gd name="T2" fmla="*/ 15 w 16"/>
                <a:gd name="T3" fmla="*/ 12 h 17"/>
                <a:gd name="T4" fmla="*/ 11 w 16"/>
                <a:gd name="T5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7">
                  <a:moveTo>
                    <a:pt x="11" y="16"/>
                  </a:moveTo>
                  <a:cubicBezTo>
                    <a:pt x="12" y="16"/>
                    <a:pt x="16" y="17"/>
                    <a:pt x="15" y="12"/>
                  </a:cubicBezTo>
                  <a:cubicBezTo>
                    <a:pt x="12" y="0"/>
                    <a:pt x="0" y="15"/>
                    <a:pt x="11" y="16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74" name="Forme libre 264"/>
            <p:cNvSpPr>
              <a:spLocks/>
            </p:cNvSpPr>
            <p:nvPr/>
          </p:nvSpPr>
          <p:spPr bwMode="auto">
            <a:xfrm>
              <a:off x="15875" y="5395913"/>
              <a:ext cx="28575" cy="28575"/>
            </a:xfrm>
            <a:custGeom>
              <a:avLst/>
              <a:gdLst>
                <a:gd name="T0" fmla="*/ 0 w 9"/>
                <a:gd name="T1" fmla="*/ 7 h 9"/>
                <a:gd name="T2" fmla="*/ 9 w 9"/>
                <a:gd name="T3" fmla="*/ 7 h 9"/>
                <a:gd name="T4" fmla="*/ 4 w 9"/>
                <a:gd name="T5" fmla="*/ 0 h 9"/>
                <a:gd name="T6" fmla="*/ 0 w 9"/>
                <a:gd name="T7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9">
                  <a:moveTo>
                    <a:pt x="0" y="7"/>
                  </a:moveTo>
                  <a:cubicBezTo>
                    <a:pt x="3" y="9"/>
                    <a:pt x="7" y="7"/>
                    <a:pt x="9" y="7"/>
                  </a:cubicBezTo>
                  <a:cubicBezTo>
                    <a:pt x="7" y="5"/>
                    <a:pt x="6" y="3"/>
                    <a:pt x="4" y="0"/>
                  </a:cubicBezTo>
                  <a:cubicBezTo>
                    <a:pt x="1" y="1"/>
                    <a:pt x="1" y="5"/>
                    <a:pt x="0" y="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75" name="Forme libre 265"/>
            <p:cNvSpPr>
              <a:spLocks/>
            </p:cNvSpPr>
            <p:nvPr/>
          </p:nvSpPr>
          <p:spPr bwMode="auto">
            <a:xfrm>
              <a:off x="3175" y="5268913"/>
              <a:ext cx="57150" cy="139700"/>
            </a:xfrm>
            <a:custGeom>
              <a:avLst/>
              <a:gdLst>
                <a:gd name="T0" fmla="*/ 1 w 18"/>
                <a:gd name="T1" fmla="*/ 23 h 44"/>
                <a:gd name="T2" fmla="*/ 1 w 18"/>
                <a:gd name="T3" fmla="*/ 44 h 44"/>
                <a:gd name="T4" fmla="*/ 2 w 18"/>
                <a:gd name="T5" fmla="*/ 44 h 44"/>
                <a:gd name="T6" fmla="*/ 4 w 18"/>
                <a:gd name="T7" fmla="*/ 33 h 44"/>
                <a:gd name="T8" fmla="*/ 5 w 18"/>
                <a:gd name="T9" fmla="*/ 23 h 44"/>
                <a:gd name="T10" fmla="*/ 4 w 18"/>
                <a:gd name="T11" fmla="*/ 13 h 44"/>
                <a:gd name="T12" fmla="*/ 15 w 18"/>
                <a:gd name="T13" fmla="*/ 9 h 44"/>
                <a:gd name="T14" fmla="*/ 17 w 18"/>
                <a:gd name="T15" fmla="*/ 12 h 44"/>
                <a:gd name="T16" fmla="*/ 18 w 18"/>
                <a:gd name="T17" fmla="*/ 7 h 44"/>
                <a:gd name="T18" fmla="*/ 10 w 18"/>
                <a:gd name="T19" fmla="*/ 1 h 44"/>
                <a:gd name="T20" fmla="*/ 1 w 18"/>
                <a:gd name="T21" fmla="*/ 2 h 44"/>
                <a:gd name="T22" fmla="*/ 1 w 18"/>
                <a:gd name="T23" fmla="*/ 20 h 44"/>
                <a:gd name="T24" fmla="*/ 1 w 18"/>
                <a:gd name="T25" fmla="*/ 2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" h="44">
                  <a:moveTo>
                    <a:pt x="1" y="23"/>
                  </a:moveTo>
                  <a:cubicBezTo>
                    <a:pt x="1" y="44"/>
                    <a:pt x="1" y="44"/>
                    <a:pt x="1" y="44"/>
                  </a:cubicBezTo>
                  <a:cubicBezTo>
                    <a:pt x="2" y="43"/>
                    <a:pt x="2" y="44"/>
                    <a:pt x="2" y="44"/>
                  </a:cubicBezTo>
                  <a:cubicBezTo>
                    <a:pt x="4" y="41"/>
                    <a:pt x="0" y="36"/>
                    <a:pt x="4" y="33"/>
                  </a:cubicBezTo>
                  <a:cubicBezTo>
                    <a:pt x="3" y="34"/>
                    <a:pt x="3" y="25"/>
                    <a:pt x="5" y="23"/>
                  </a:cubicBezTo>
                  <a:cubicBezTo>
                    <a:pt x="4" y="24"/>
                    <a:pt x="5" y="15"/>
                    <a:pt x="4" y="13"/>
                  </a:cubicBezTo>
                  <a:cubicBezTo>
                    <a:pt x="7" y="9"/>
                    <a:pt x="10" y="10"/>
                    <a:pt x="15" y="9"/>
                  </a:cubicBezTo>
                  <a:cubicBezTo>
                    <a:pt x="15" y="10"/>
                    <a:pt x="16" y="11"/>
                    <a:pt x="17" y="12"/>
                  </a:cubicBezTo>
                  <a:cubicBezTo>
                    <a:pt x="16" y="11"/>
                    <a:pt x="18" y="9"/>
                    <a:pt x="18" y="7"/>
                  </a:cubicBezTo>
                  <a:cubicBezTo>
                    <a:pt x="14" y="7"/>
                    <a:pt x="12" y="3"/>
                    <a:pt x="10" y="1"/>
                  </a:cubicBezTo>
                  <a:cubicBezTo>
                    <a:pt x="9" y="0"/>
                    <a:pt x="4" y="1"/>
                    <a:pt x="1" y="2"/>
                  </a:cubicBezTo>
                  <a:cubicBezTo>
                    <a:pt x="1" y="20"/>
                    <a:pt x="1" y="20"/>
                    <a:pt x="1" y="20"/>
                  </a:cubicBezTo>
                  <a:lnTo>
                    <a:pt x="1" y="23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76" name="Forme libre 266"/>
            <p:cNvSpPr>
              <a:spLocks/>
            </p:cNvSpPr>
            <p:nvPr/>
          </p:nvSpPr>
          <p:spPr bwMode="auto">
            <a:xfrm>
              <a:off x="1577975" y="68405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77" name="Forme libre 267"/>
            <p:cNvSpPr>
              <a:spLocks/>
            </p:cNvSpPr>
            <p:nvPr/>
          </p:nvSpPr>
          <p:spPr bwMode="auto">
            <a:xfrm>
              <a:off x="250825" y="6764338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78" name="Forme libre 268"/>
            <p:cNvSpPr>
              <a:spLocks/>
            </p:cNvSpPr>
            <p:nvPr/>
          </p:nvSpPr>
          <p:spPr bwMode="auto">
            <a:xfrm>
              <a:off x="12700" y="5468938"/>
              <a:ext cx="50800" cy="57150"/>
            </a:xfrm>
            <a:custGeom>
              <a:avLst/>
              <a:gdLst>
                <a:gd name="T0" fmla="*/ 15 w 16"/>
                <a:gd name="T1" fmla="*/ 17 h 18"/>
                <a:gd name="T2" fmla="*/ 12 w 16"/>
                <a:gd name="T3" fmla="*/ 4 h 18"/>
                <a:gd name="T4" fmla="*/ 14 w 16"/>
                <a:gd name="T5" fmla="*/ 7 h 18"/>
                <a:gd name="T6" fmla="*/ 11 w 16"/>
                <a:gd name="T7" fmla="*/ 7 h 18"/>
                <a:gd name="T8" fmla="*/ 8 w 16"/>
                <a:gd name="T9" fmla="*/ 12 h 18"/>
                <a:gd name="T10" fmla="*/ 15 w 16"/>
                <a:gd name="T11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8">
                  <a:moveTo>
                    <a:pt x="15" y="17"/>
                  </a:moveTo>
                  <a:cubicBezTo>
                    <a:pt x="15" y="17"/>
                    <a:pt x="16" y="0"/>
                    <a:pt x="12" y="4"/>
                  </a:cubicBezTo>
                  <a:cubicBezTo>
                    <a:pt x="11" y="4"/>
                    <a:pt x="13" y="7"/>
                    <a:pt x="14" y="7"/>
                  </a:cubicBezTo>
                  <a:cubicBezTo>
                    <a:pt x="12" y="7"/>
                    <a:pt x="10" y="4"/>
                    <a:pt x="11" y="7"/>
                  </a:cubicBezTo>
                  <a:cubicBezTo>
                    <a:pt x="0" y="0"/>
                    <a:pt x="0" y="12"/>
                    <a:pt x="8" y="12"/>
                  </a:cubicBezTo>
                  <a:cubicBezTo>
                    <a:pt x="3" y="17"/>
                    <a:pt x="15" y="18"/>
                    <a:pt x="15" y="1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79" name="Forme libre 269"/>
            <p:cNvSpPr>
              <a:spLocks/>
            </p:cNvSpPr>
            <p:nvPr/>
          </p:nvSpPr>
          <p:spPr bwMode="auto">
            <a:xfrm>
              <a:off x="317500" y="5830888"/>
              <a:ext cx="12700" cy="12700"/>
            </a:xfrm>
            <a:custGeom>
              <a:avLst/>
              <a:gdLst>
                <a:gd name="T0" fmla="*/ 3 w 4"/>
                <a:gd name="T1" fmla="*/ 4 h 4"/>
                <a:gd name="T2" fmla="*/ 2 w 4"/>
                <a:gd name="T3" fmla="*/ 0 h 4"/>
                <a:gd name="T4" fmla="*/ 0 w 4"/>
                <a:gd name="T5" fmla="*/ 3 h 4"/>
                <a:gd name="T6" fmla="*/ 3 w 4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3" y="4"/>
                  </a:moveTo>
                  <a:cubicBezTo>
                    <a:pt x="4" y="2"/>
                    <a:pt x="3" y="1"/>
                    <a:pt x="2" y="0"/>
                  </a:cubicBezTo>
                  <a:cubicBezTo>
                    <a:pt x="0" y="0"/>
                    <a:pt x="0" y="1"/>
                    <a:pt x="0" y="3"/>
                  </a:cubicBezTo>
                  <a:cubicBezTo>
                    <a:pt x="2" y="2"/>
                    <a:pt x="1" y="4"/>
                    <a:pt x="3" y="4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80" name="Forme libre 270"/>
            <p:cNvSpPr>
              <a:spLocks/>
            </p:cNvSpPr>
            <p:nvPr/>
          </p:nvSpPr>
          <p:spPr bwMode="auto">
            <a:xfrm>
              <a:off x="288925" y="5662613"/>
              <a:ext cx="19050" cy="44450"/>
            </a:xfrm>
            <a:custGeom>
              <a:avLst/>
              <a:gdLst>
                <a:gd name="T0" fmla="*/ 5 w 6"/>
                <a:gd name="T1" fmla="*/ 9 h 14"/>
                <a:gd name="T2" fmla="*/ 2 w 6"/>
                <a:gd name="T3" fmla="*/ 10 h 14"/>
                <a:gd name="T4" fmla="*/ 5 w 6"/>
                <a:gd name="T5" fmla="*/ 14 h 14"/>
                <a:gd name="T6" fmla="*/ 4 w 6"/>
                <a:gd name="T7" fmla="*/ 0 h 14"/>
                <a:gd name="T8" fmla="*/ 2 w 6"/>
                <a:gd name="T9" fmla="*/ 0 h 14"/>
                <a:gd name="T10" fmla="*/ 5 w 6"/>
                <a:gd name="T1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4">
                  <a:moveTo>
                    <a:pt x="5" y="9"/>
                  </a:moveTo>
                  <a:cubicBezTo>
                    <a:pt x="4" y="10"/>
                    <a:pt x="3" y="10"/>
                    <a:pt x="2" y="10"/>
                  </a:cubicBezTo>
                  <a:cubicBezTo>
                    <a:pt x="2" y="12"/>
                    <a:pt x="3" y="13"/>
                    <a:pt x="5" y="14"/>
                  </a:cubicBezTo>
                  <a:cubicBezTo>
                    <a:pt x="6" y="10"/>
                    <a:pt x="6" y="4"/>
                    <a:pt x="4" y="0"/>
                  </a:cubicBezTo>
                  <a:cubicBezTo>
                    <a:pt x="3" y="0"/>
                    <a:pt x="3" y="3"/>
                    <a:pt x="2" y="0"/>
                  </a:cubicBezTo>
                  <a:cubicBezTo>
                    <a:pt x="0" y="2"/>
                    <a:pt x="2" y="9"/>
                    <a:pt x="5" y="9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81" name="Forme libre 271"/>
            <p:cNvSpPr>
              <a:spLocks/>
            </p:cNvSpPr>
            <p:nvPr/>
          </p:nvSpPr>
          <p:spPr bwMode="auto">
            <a:xfrm>
              <a:off x="285750" y="563721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1" y="0"/>
                    <a:pt x="1" y="1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82" name="Forme libre 272"/>
            <p:cNvSpPr>
              <a:spLocks/>
            </p:cNvSpPr>
            <p:nvPr/>
          </p:nvSpPr>
          <p:spPr bwMode="auto">
            <a:xfrm>
              <a:off x="320675" y="5849938"/>
              <a:ext cx="31750" cy="92075"/>
            </a:xfrm>
            <a:custGeom>
              <a:avLst/>
              <a:gdLst>
                <a:gd name="T0" fmla="*/ 3 w 10"/>
                <a:gd name="T1" fmla="*/ 10 h 29"/>
                <a:gd name="T2" fmla="*/ 5 w 10"/>
                <a:gd name="T3" fmla="*/ 26 h 29"/>
                <a:gd name="T4" fmla="*/ 6 w 10"/>
                <a:gd name="T5" fmla="*/ 27 h 29"/>
                <a:gd name="T6" fmla="*/ 8 w 10"/>
                <a:gd name="T7" fmla="*/ 29 h 29"/>
                <a:gd name="T8" fmla="*/ 7 w 10"/>
                <a:gd name="T9" fmla="*/ 17 h 29"/>
                <a:gd name="T10" fmla="*/ 5 w 10"/>
                <a:gd name="T11" fmla="*/ 2 h 29"/>
                <a:gd name="T12" fmla="*/ 3 w 10"/>
                <a:gd name="T13" fmla="*/ 1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29">
                  <a:moveTo>
                    <a:pt x="3" y="10"/>
                  </a:moveTo>
                  <a:cubicBezTo>
                    <a:pt x="7" y="13"/>
                    <a:pt x="4" y="22"/>
                    <a:pt x="5" y="26"/>
                  </a:cubicBezTo>
                  <a:cubicBezTo>
                    <a:pt x="6" y="23"/>
                    <a:pt x="8" y="27"/>
                    <a:pt x="6" y="27"/>
                  </a:cubicBezTo>
                  <a:cubicBezTo>
                    <a:pt x="6" y="28"/>
                    <a:pt x="7" y="27"/>
                    <a:pt x="8" y="29"/>
                  </a:cubicBezTo>
                  <a:cubicBezTo>
                    <a:pt x="9" y="29"/>
                    <a:pt x="10" y="14"/>
                    <a:pt x="7" y="17"/>
                  </a:cubicBezTo>
                  <a:cubicBezTo>
                    <a:pt x="7" y="13"/>
                    <a:pt x="9" y="3"/>
                    <a:pt x="5" y="2"/>
                  </a:cubicBezTo>
                  <a:cubicBezTo>
                    <a:pt x="0" y="0"/>
                    <a:pt x="3" y="8"/>
                    <a:pt x="3" y="1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83" name="Forme libre 273"/>
            <p:cNvSpPr>
              <a:spLocks/>
            </p:cNvSpPr>
            <p:nvPr/>
          </p:nvSpPr>
          <p:spPr bwMode="auto">
            <a:xfrm>
              <a:off x="152400" y="6710363"/>
              <a:ext cx="25400" cy="28575"/>
            </a:xfrm>
            <a:custGeom>
              <a:avLst/>
              <a:gdLst>
                <a:gd name="T0" fmla="*/ 5 w 8"/>
                <a:gd name="T1" fmla="*/ 8 h 9"/>
                <a:gd name="T2" fmla="*/ 8 w 8"/>
                <a:gd name="T3" fmla="*/ 4 h 9"/>
                <a:gd name="T4" fmla="*/ 1 w 8"/>
                <a:gd name="T5" fmla="*/ 7 h 9"/>
                <a:gd name="T6" fmla="*/ 5 w 8"/>
                <a:gd name="T7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9">
                  <a:moveTo>
                    <a:pt x="5" y="8"/>
                  </a:moveTo>
                  <a:cubicBezTo>
                    <a:pt x="3" y="7"/>
                    <a:pt x="4" y="6"/>
                    <a:pt x="8" y="4"/>
                  </a:cubicBezTo>
                  <a:cubicBezTo>
                    <a:pt x="7" y="0"/>
                    <a:pt x="0" y="7"/>
                    <a:pt x="1" y="7"/>
                  </a:cubicBezTo>
                  <a:cubicBezTo>
                    <a:pt x="1" y="9"/>
                    <a:pt x="5" y="8"/>
                    <a:pt x="5" y="8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84" name="Forme libre 274"/>
            <p:cNvSpPr>
              <a:spLocks/>
            </p:cNvSpPr>
            <p:nvPr/>
          </p:nvSpPr>
          <p:spPr bwMode="auto">
            <a:xfrm>
              <a:off x="495300" y="68373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85" name="Forme libre 275"/>
            <p:cNvSpPr>
              <a:spLocks/>
            </p:cNvSpPr>
            <p:nvPr/>
          </p:nvSpPr>
          <p:spPr bwMode="auto">
            <a:xfrm>
              <a:off x="1511300" y="65706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86" name="Forme libre 276"/>
            <p:cNvSpPr>
              <a:spLocks/>
            </p:cNvSpPr>
            <p:nvPr/>
          </p:nvSpPr>
          <p:spPr bwMode="auto">
            <a:xfrm>
              <a:off x="1311275" y="6621463"/>
              <a:ext cx="25400" cy="15875"/>
            </a:xfrm>
            <a:custGeom>
              <a:avLst/>
              <a:gdLst>
                <a:gd name="T0" fmla="*/ 8 w 8"/>
                <a:gd name="T1" fmla="*/ 0 h 5"/>
                <a:gd name="T2" fmla="*/ 7 w 8"/>
                <a:gd name="T3" fmla="*/ 1 h 5"/>
                <a:gd name="T4" fmla="*/ 5 w 8"/>
                <a:gd name="T5" fmla="*/ 5 h 5"/>
                <a:gd name="T6" fmla="*/ 7 w 8"/>
                <a:gd name="T7" fmla="*/ 4 h 5"/>
                <a:gd name="T8" fmla="*/ 8 w 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5">
                  <a:moveTo>
                    <a:pt x="8" y="0"/>
                  </a:moveTo>
                  <a:cubicBezTo>
                    <a:pt x="7" y="0"/>
                    <a:pt x="7" y="0"/>
                    <a:pt x="7" y="1"/>
                  </a:cubicBezTo>
                  <a:cubicBezTo>
                    <a:pt x="6" y="1"/>
                    <a:pt x="0" y="4"/>
                    <a:pt x="5" y="5"/>
                  </a:cubicBezTo>
                  <a:cubicBezTo>
                    <a:pt x="5" y="5"/>
                    <a:pt x="7" y="0"/>
                    <a:pt x="7" y="4"/>
                  </a:cubicBezTo>
                  <a:cubicBezTo>
                    <a:pt x="8" y="3"/>
                    <a:pt x="8" y="1"/>
                    <a:pt x="8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87" name="Forme libre 277"/>
            <p:cNvSpPr>
              <a:spLocks/>
            </p:cNvSpPr>
            <p:nvPr/>
          </p:nvSpPr>
          <p:spPr bwMode="auto">
            <a:xfrm>
              <a:off x="1257300" y="6627813"/>
              <a:ext cx="31750" cy="41275"/>
            </a:xfrm>
            <a:custGeom>
              <a:avLst/>
              <a:gdLst>
                <a:gd name="T0" fmla="*/ 8 w 10"/>
                <a:gd name="T1" fmla="*/ 0 h 13"/>
                <a:gd name="T2" fmla="*/ 3 w 10"/>
                <a:gd name="T3" fmla="*/ 7 h 13"/>
                <a:gd name="T4" fmla="*/ 0 w 10"/>
                <a:gd name="T5" fmla="*/ 13 h 13"/>
                <a:gd name="T6" fmla="*/ 8 w 10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3">
                  <a:moveTo>
                    <a:pt x="8" y="0"/>
                  </a:moveTo>
                  <a:cubicBezTo>
                    <a:pt x="5" y="2"/>
                    <a:pt x="5" y="4"/>
                    <a:pt x="3" y="7"/>
                  </a:cubicBezTo>
                  <a:cubicBezTo>
                    <a:pt x="1" y="10"/>
                    <a:pt x="0" y="9"/>
                    <a:pt x="0" y="13"/>
                  </a:cubicBezTo>
                  <a:cubicBezTo>
                    <a:pt x="4" y="12"/>
                    <a:pt x="10" y="4"/>
                    <a:pt x="8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88" name="Forme libre 278"/>
            <p:cNvSpPr>
              <a:spLocks/>
            </p:cNvSpPr>
            <p:nvPr/>
          </p:nvSpPr>
          <p:spPr bwMode="auto">
            <a:xfrm>
              <a:off x="1333500" y="6605588"/>
              <a:ext cx="12700" cy="15875"/>
            </a:xfrm>
            <a:custGeom>
              <a:avLst/>
              <a:gdLst>
                <a:gd name="T0" fmla="*/ 4 w 4"/>
                <a:gd name="T1" fmla="*/ 0 h 5"/>
                <a:gd name="T2" fmla="*/ 0 w 4"/>
                <a:gd name="T3" fmla="*/ 2 h 5"/>
                <a:gd name="T4" fmla="*/ 4 w 4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5">
                  <a:moveTo>
                    <a:pt x="4" y="0"/>
                  </a:moveTo>
                  <a:cubicBezTo>
                    <a:pt x="3" y="1"/>
                    <a:pt x="1" y="2"/>
                    <a:pt x="0" y="2"/>
                  </a:cubicBezTo>
                  <a:cubicBezTo>
                    <a:pt x="0" y="5"/>
                    <a:pt x="4" y="1"/>
                    <a:pt x="4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89" name="Forme libre 279"/>
            <p:cNvSpPr>
              <a:spLocks/>
            </p:cNvSpPr>
            <p:nvPr/>
          </p:nvSpPr>
          <p:spPr bwMode="auto">
            <a:xfrm>
              <a:off x="1076325" y="6767513"/>
              <a:ext cx="28575" cy="31750"/>
            </a:xfrm>
            <a:custGeom>
              <a:avLst/>
              <a:gdLst>
                <a:gd name="T0" fmla="*/ 8 w 9"/>
                <a:gd name="T1" fmla="*/ 0 h 10"/>
                <a:gd name="T2" fmla="*/ 0 w 9"/>
                <a:gd name="T3" fmla="*/ 5 h 10"/>
                <a:gd name="T4" fmla="*/ 1 w 9"/>
                <a:gd name="T5" fmla="*/ 7 h 10"/>
                <a:gd name="T6" fmla="*/ 7 w 9"/>
                <a:gd name="T7" fmla="*/ 8 h 10"/>
                <a:gd name="T8" fmla="*/ 4 w 9"/>
                <a:gd name="T9" fmla="*/ 7 h 10"/>
                <a:gd name="T10" fmla="*/ 8 w 9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0">
                  <a:moveTo>
                    <a:pt x="8" y="0"/>
                  </a:moveTo>
                  <a:cubicBezTo>
                    <a:pt x="6" y="1"/>
                    <a:pt x="1" y="7"/>
                    <a:pt x="0" y="5"/>
                  </a:cubicBezTo>
                  <a:cubicBezTo>
                    <a:pt x="0" y="6"/>
                    <a:pt x="6" y="7"/>
                    <a:pt x="1" y="7"/>
                  </a:cubicBezTo>
                  <a:cubicBezTo>
                    <a:pt x="1" y="10"/>
                    <a:pt x="5" y="7"/>
                    <a:pt x="7" y="8"/>
                  </a:cubicBezTo>
                  <a:cubicBezTo>
                    <a:pt x="6" y="6"/>
                    <a:pt x="6" y="6"/>
                    <a:pt x="4" y="7"/>
                  </a:cubicBezTo>
                  <a:cubicBezTo>
                    <a:pt x="5" y="4"/>
                    <a:pt x="9" y="6"/>
                    <a:pt x="8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90" name="Forme libre 280"/>
            <p:cNvSpPr>
              <a:spLocks/>
            </p:cNvSpPr>
            <p:nvPr/>
          </p:nvSpPr>
          <p:spPr bwMode="auto">
            <a:xfrm>
              <a:off x="1085850" y="6637338"/>
              <a:ext cx="88900" cy="104775"/>
            </a:xfrm>
            <a:custGeom>
              <a:avLst/>
              <a:gdLst>
                <a:gd name="T0" fmla="*/ 9 w 28"/>
                <a:gd name="T1" fmla="*/ 33 h 33"/>
                <a:gd name="T2" fmla="*/ 26 w 28"/>
                <a:gd name="T3" fmla="*/ 0 h 33"/>
                <a:gd name="T4" fmla="*/ 17 w 28"/>
                <a:gd name="T5" fmla="*/ 11 h 33"/>
                <a:gd name="T6" fmla="*/ 9 w 28"/>
                <a:gd name="T7" fmla="*/ 23 h 33"/>
                <a:gd name="T8" fmla="*/ 11 w 28"/>
                <a:gd name="T9" fmla="*/ 24 h 33"/>
                <a:gd name="T10" fmla="*/ 9 w 28"/>
                <a:gd name="T11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33">
                  <a:moveTo>
                    <a:pt x="9" y="33"/>
                  </a:moveTo>
                  <a:cubicBezTo>
                    <a:pt x="10" y="20"/>
                    <a:pt x="28" y="12"/>
                    <a:pt x="26" y="0"/>
                  </a:cubicBezTo>
                  <a:cubicBezTo>
                    <a:pt x="23" y="2"/>
                    <a:pt x="17" y="7"/>
                    <a:pt x="17" y="11"/>
                  </a:cubicBezTo>
                  <a:cubicBezTo>
                    <a:pt x="12" y="11"/>
                    <a:pt x="11" y="23"/>
                    <a:pt x="9" y="23"/>
                  </a:cubicBezTo>
                  <a:cubicBezTo>
                    <a:pt x="9" y="24"/>
                    <a:pt x="10" y="24"/>
                    <a:pt x="11" y="24"/>
                  </a:cubicBezTo>
                  <a:cubicBezTo>
                    <a:pt x="11" y="23"/>
                    <a:pt x="0" y="32"/>
                    <a:pt x="9" y="33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91" name="Forme libre 281"/>
            <p:cNvSpPr>
              <a:spLocks/>
            </p:cNvSpPr>
            <p:nvPr/>
          </p:nvSpPr>
          <p:spPr bwMode="auto">
            <a:xfrm>
              <a:off x="1184275" y="6650038"/>
              <a:ext cx="38100" cy="63500"/>
            </a:xfrm>
            <a:custGeom>
              <a:avLst/>
              <a:gdLst>
                <a:gd name="T0" fmla="*/ 0 w 12"/>
                <a:gd name="T1" fmla="*/ 14 h 20"/>
                <a:gd name="T2" fmla="*/ 7 w 12"/>
                <a:gd name="T3" fmla="*/ 13 h 20"/>
                <a:gd name="T4" fmla="*/ 12 w 12"/>
                <a:gd name="T5" fmla="*/ 0 h 20"/>
                <a:gd name="T6" fmla="*/ 9 w 12"/>
                <a:gd name="T7" fmla="*/ 0 h 20"/>
                <a:gd name="T8" fmla="*/ 8 w 12"/>
                <a:gd name="T9" fmla="*/ 5 h 20"/>
                <a:gd name="T10" fmla="*/ 6 w 12"/>
                <a:gd name="T11" fmla="*/ 6 h 20"/>
                <a:gd name="T12" fmla="*/ 0 w 12"/>
                <a:gd name="T13" fmla="*/ 1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20">
                  <a:moveTo>
                    <a:pt x="0" y="14"/>
                  </a:moveTo>
                  <a:cubicBezTo>
                    <a:pt x="3" y="17"/>
                    <a:pt x="3" y="20"/>
                    <a:pt x="7" y="13"/>
                  </a:cubicBezTo>
                  <a:cubicBezTo>
                    <a:pt x="7" y="11"/>
                    <a:pt x="11" y="5"/>
                    <a:pt x="12" y="0"/>
                  </a:cubicBezTo>
                  <a:cubicBezTo>
                    <a:pt x="11" y="0"/>
                    <a:pt x="10" y="0"/>
                    <a:pt x="9" y="0"/>
                  </a:cubicBezTo>
                  <a:cubicBezTo>
                    <a:pt x="9" y="0"/>
                    <a:pt x="8" y="5"/>
                    <a:pt x="8" y="5"/>
                  </a:cubicBezTo>
                  <a:cubicBezTo>
                    <a:pt x="7" y="9"/>
                    <a:pt x="7" y="7"/>
                    <a:pt x="6" y="6"/>
                  </a:cubicBezTo>
                  <a:cubicBezTo>
                    <a:pt x="8" y="8"/>
                    <a:pt x="4" y="15"/>
                    <a:pt x="0" y="14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92" name="Forme libre 282"/>
            <p:cNvSpPr>
              <a:spLocks/>
            </p:cNvSpPr>
            <p:nvPr/>
          </p:nvSpPr>
          <p:spPr bwMode="auto">
            <a:xfrm>
              <a:off x="1254125" y="6751638"/>
              <a:ext cx="9525" cy="9525"/>
            </a:xfrm>
            <a:custGeom>
              <a:avLst/>
              <a:gdLst>
                <a:gd name="T0" fmla="*/ 0 w 3"/>
                <a:gd name="T1" fmla="*/ 3 h 3"/>
                <a:gd name="T2" fmla="*/ 3 w 3"/>
                <a:gd name="T3" fmla="*/ 1 h 3"/>
                <a:gd name="T4" fmla="*/ 0 w 3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2" y="3"/>
                    <a:pt x="3" y="3"/>
                    <a:pt x="3" y="1"/>
                  </a:cubicBezTo>
                  <a:cubicBezTo>
                    <a:pt x="2" y="0"/>
                    <a:pt x="0" y="0"/>
                    <a:pt x="0" y="3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93" name="Forme libre 283"/>
            <p:cNvSpPr>
              <a:spLocks/>
            </p:cNvSpPr>
            <p:nvPr/>
          </p:nvSpPr>
          <p:spPr bwMode="auto">
            <a:xfrm>
              <a:off x="488950" y="6592888"/>
              <a:ext cx="146050" cy="273050"/>
            </a:xfrm>
            <a:custGeom>
              <a:avLst/>
              <a:gdLst>
                <a:gd name="T0" fmla="*/ 43 w 46"/>
                <a:gd name="T1" fmla="*/ 0 h 86"/>
                <a:gd name="T2" fmla="*/ 39 w 46"/>
                <a:gd name="T3" fmla="*/ 7 h 86"/>
                <a:gd name="T4" fmla="*/ 41 w 46"/>
                <a:gd name="T5" fmla="*/ 11 h 86"/>
                <a:gd name="T6" fmla="*/ 29 w 46"/>
                <a:gd name="T7" fmla="*/ 30 h 86"/>
                <a:gd name="T8" fmla="*/ 19 w 46"/>
                <a:gd name="T9" fmla="*/ 52 h 86"/>
                <a:gd name="T10" fmla="*/ 4 w 46"/>
                <a:gd name="T11" fmla="*/ 77 h 86"/>
                <a:gd name="T12" fmla="*/ 2 w 46"/>
                <a:gd name="T13" fmla="*/ 77 h 86"/>
                <a:gd name="T14" fmla="*/ 2 w 46"/>
                <a:gd name="T15" fmla="*/ 86 h 86"/>
                <a:gd name="T16" fmla="*/ 7 w 46"/>
                <a:gd name="T17" fmla="*/ 74 h 86"/>
                <a:gd name="T18" fmla="*/ 12 w 46"/>
                <a:gd name="T19" fmla="*/ 70 h 86"/>
                <a:gd name="T20" fmla="*/ 20 w 46"/>
                <a:gd name="T21" fmla="*/ 63 h 86"/>
                <a:gd name="T22" fmla="*/ 27 w 46"/>
                <a:gd name="T23" fmla="*/ 46 h 86"/>
                <a:gd name="T24" fmla="*/ 32 w 46"/>
                <a:gd name="T25" fmla="*/ 31 h 86"/>
                <a:gd name="T26" fmla="*/ 34 w 46"/>
                <a:gd name="T27" fmla="*/ 32 h 86"/>
                <a:gd name="T28" fmla="*/ 37 w 46"/>
                <a:gd name="T29" fmla="*/ 21 h 86"/>
                <a:gd name="T30" fmla="*/ 39 w 46"/>
                <a:gd name="T31" fmla="*/ 22 h 86"/>
                <a:gd name="T32" fmla="*/ 44 w 46"/>
                <a:gd name="T33" fmla="*/ 10 h 86"/>
                <a:gd name="T34" fmla="*/ 45 w 46"/>
                <a:gd name="T35" fmla="*/ 1 h 86"/>
                <a:gd name="T36" fmla="*/ 43 w 46"/>
                <a:gd name="T37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6" h="86">
                  <a:moveTo>
                    <a:pt x="43" y="0"/>
                  </a:moveTo>
                  <a:cubicBezTo>
                    <a:pt x="40" y="1"/>
                    <a:pt x="43" y="8"/>
                    <a:pt x="39" y="7"/>
                  </a:cubicBezTo>
                  <a:cubicBezTo>
                    <a:pt x="40" y="8"/>
                    <a:pt x="41" y="9"/>
                    <a:pt x="41" y="11"/>
                  </a:cubicBezTo>
                  <a:cubicBezTo>
                    <a:pt x="39" y="8"/>
                    <a:pt x="31" y="27"/>
                    <a:pt x="29" y="30"/>
                  </a:cubicBezTo>
                  <a:cubicBezTo>
                    <a:pt x="28" y="33"/>
                    <a:pt x="24" y="52"/>
                    <a:pt x="19" y="52"/>
                  </a:cubicBezTo>
                  <a:cubicBezTo>
                    <a:pt x="22" y="54"/>
                    <a:pt x="4" y="70"/>
                    <a:pt x="4" y="77"/>
                  </a:cubicBezTo>
                  <a:cubicBezTo>
                    <a:pt x="4" y="77"/>
                    <a:pt x="3" y="77"/>
                    <a:pt x="2" y="77"/>
                  </a:cubicBezTo>
                  <a:cubicBezTo>
                    <a:pt x="0" y="80"/>
                    <a:pt x="2" y="83"/>
                    <a:pt x="2" y="86"/>
                  </a:cubicBezTo>
                  <a:cubicBezTo>
                    <a:pt x="8" y="82"/>
                    <a:pt x="5" y="77"/>
                    <a:pt x="7" y="74"/>
                  </a:cubicBezTo>
                  <a:cubicBezTo>
                    <a:pt x="8" y="72"/>
                    <a:pt x="10" y="71"/>
                    <a:pt x="12" y="70"/>
                  </a:cubicBezTo>
                  <a:cubicBezTo>
                    <a:pt x="15" y="68"/>
                    <a:pt x="18" y="66"/>
                    <a:pt x="20" y="63"/>
                  </a:cubicBezTo>
                  <a:cubicBezTo>
                    <a:pt x="23" y="56"/>
                    <a:pt x="24" y="53"/>
                    <a:pt x="27" y="46"/>
                  </a:cubicBezTo>
                  <a:cubicBezTo>
                    <a:pt x="29" y="41"/>
                    <a:pt x="32" y="35"/>
                    <a:pt x="32" y="31"/>
                  </a:cubicBezTo>
                  <a:cubicBezTo>
                    <a:pt x="33" y="32"/>
                    <a:pt x="33" y="32"/>
                    <a:pt x="34" y="32"/>
                  </a:cubicBezTo>
                  <a:cubicBezTo>
                    <a:pt x="35" y="30"/>
                    <a:pt x="39" y="22"/>
                    <a:pt x="37" y="21"/>
                  </a:cubicBezTo>
                  <a:cubicBezTo>
                    <a:pt x="37" y="21"/>
                    <a:pt x="38" y="22"/>
                    <a:pt x="39" y="22"/>
                  </a:cubicBezTo>
                  <a:cubicBezTo>
                    <a:pt x="38" y="20"/>
                    <a:pt x="42" y="10"/>
                    <a:pt x="44" y="10"/>
                  </a:cubicBezTo>
                  <a:cubicBezTo>
                    <a:pt x="41" y="6"/>
                    <a:pt x="46" y="5"/>
                    <a:pt x="45" y="1"/>
                  </a:cubicBezTo>
                  <a:cubicBezTo>
                    <a:pt x="43" y="1"/>
                    <a:pt x="43" y="3"/>
                    <a:pt x="43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94" name="Forme libre 284"/>
            <p:cNvSpPr>
              <a:spLocks/>
            </p:cNvSpPr>
            <p:nvPr/>
          </p:nvSpPr>
          <p:spPr bwMode="auto">
            <a:xfrm>
              <a:off x="552450" y="6691313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95" name="Forme libre 285"/>
            <p:cNvSpPr>
              <a:spLocks/>
            </p:cNvSpPr>
            <p:nvPr/>
          </p:nvSpPr>
          <p:spPr bwMode="auto">
            <a:xfrm>
              <a:off x="482600" y="6853238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96" name="Forme libre 286"/>
            <p:cNvSpPr>
              <a:spLocks/>
            </p:cNvSpPr>
            <p:nvPr/>
          </p:nvSpPr>
          <p:spPr bwMode="auto">
            <a:xfrm>
              <a:off x="1397000" y="6621463"/>
              <a:ext cx="117475" cy="73025"/>
            </a:xfrm>
            <a:custGeom>
              <a:avLst/>
              <a:gdLst>
                <a:gd name="T0" fmla="*/ 37 w 37"/>
                <a:gd name="T1" fmla="*/ 8 h 23"/>
                <a:gd name="T2" fmla="*/ 24 w 37"/>
                <a:gd name="T3" fmla="*/ 0 h 23"/>
                <a:gd name="T4" fmla="*/ 18 w 37"/>
                <a:gd name="T5" fmla="*/ 1 h 23"/>
                <a:gd name="T6" fmla="*/ 0 w 37"/>
                <a:gd name="T7" fmla="*/ 18 h 23"/>
                <a:gd name="T8" fmla="*/ 6 w 37"/>
                <a:gd name="T9" fmla="*/ 20 h 23"/>
                <a:gd name="T10" fmla="*/ 8 w 37"/>
                <a:gd name="T11" fmla="*/ 17 h 23"/>
                <a:gd name="T12" fmla="*/ 37 w 37"/>
                <a:gd name="T13" fmla="*/ 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23">
                  <a:moveTo>
                    <a:pt x="37" y="8"/>
                  </a:moveTo>
                  <a:cubicBezTo>
                    <a:pt x="31" y="7"/>
                    <a:pt x="17" y="12"/>
                    <a:pt x="24" y="0"/>
                  </a:cubicBezTo>
                  <a:cubicBezTo>
                    <a:pt x="22" y="0"/>
                    <a:pt x="20" y="0"/>
                    <a:pt x="18" y="1"/>
                  </a:cubicBezTo>
                  <a:cubicBezTo>
                    <a:pt x="20" y="6"/>
                    <a:pt x="3" y="16"/>
                    <a:pt x="0" y="18"/>
                  </a:cubicBezTo>
                  <a:cubicBezTo>
                    <a:pt x="4" y="23"/>
                    <a:pt x="10" y="20"/>
                    <a:pt x="6" y="20"/>
                  </a:cubicBezTo>
                  <a:cubicBezTo>
                    <a:pt x="7" y="19"/>
                    <a:pt x="7" y="18"/>
                    <a:pt x="8" y="17"/>
                  </a:cubicBezTo>
                  <a:cubicBezTo>
                    <a:pt x="14" y="21"/>
                    <a:pt x="35" y="14"/>
                    <a:pt x="37" y="8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97" name="Forme libre 287"/>
            <p:cNvSpPr>
              <a:spLocks/>
            </p:cNvSpPr>
            <p:nvPr/>
          </p:nvSpPr>
          <p:spPr bwMode="auto">
            <a:xfrm>
              <a:off x="1511300" y="6532563"/>
              <a:ext cx="38100" cy="38100"/>
            </a:xfrm>
            <a:custGeom>
              <a:avLst/>
              <a:gdLst>
                <a:gd name="T0" fmla="*/ 12 w 12"/>
                <a:gd name="T1" fmla="*/ 3 h 12"/>
                <a:gd name="T2" fmla="*/ 9 w 12"/>
                <a:gd name="T3" fmla="*/ 4 h 12"/>
                <a:gd name="T4" fmla="*/ 11 w 12"/>
                <a:gd name="T5" fmla="*/ 2 h 12"/>
                <a:gd name="T6" fmla="*/ 0 w 12"/>
                <a:gd name="T7" fmla="*/ 12 h 12"/>
                <a:gd name="T8" fmla="*/ 11 w 12"/>
                <a:gd name="T9" fmla="*/ 9 h 12"/>
                <a:gd name="T10" fmla="*/ 12 w 12"/>
                <a:gd name="T11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12" y="3"/>
                  </a:moveTo>
                  <a:cubicBezTo>
                    <a:pt x="11" y="3"/>
                    <a:pt x="10" y="4"/>
                    <a:pt x="9" y="4"/>
                  </a:cubicBezTo>
                  <a:cubicBezTo>
                    <a:pt x="10" y="3"/>
                    <a:pt x="10" y="3"/>
                    <a:pt x="11" y="2"/>
                  </a:cubicBezTo>
                  <a:cubicBezTo>
                    <a:pt x="6" y="0"/>
                    <a:pt x="1" y="9"/>
                    <a:pt x="0" y="12"/>
                  </a:cubicBezTo>
                  <a:cubicBezTo>
                    <a:pt x="6" y="11"/>
                    <a:pt x="7" y="12"/>
                    <a:pt x="11" y="9"/>
                  </a:cubicBezTo>
                  <a:cubicBezTo>
                    <a:pt x="12" y="8"/>
                    <a:pt x="9" y="4"/>
                    <a:pt x="12" y="3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98" name="Forme libre 288"/>
            <p:cNvSpPr>
              <a:spLocks/>
            </p:cNvSpPr>
            <p:nvPr/>
          </p:nvSpPr>
          <p:spPr bwMode="auto">
            <a:xfrm>
              <a:off x="1457325" y="6583363"/>
              <a:ext cx="69850" cy="47625"/>
            </a:xfrm>
            <a:custGeom>
              <a:avLst/>
              <a:gdLst>
                <a:gd name="T0" fmla="*/ 22 w 22"/>
                <a:gd name="T1" fmla="*/ 4 h 15"/>
                <a:gd name="T2" fmla="*/ 14 w 22"/>
                <a:gd name="T3" fmla="*/ 3 h 15"/>
                <a:gd name="T4" fmla="*/ 16 w 22"/>
                <a:gd name="T5" fmla="*/ 1 h 15"/>
                <a:gd name="T6" fmla="*/ 7 w 22"/>
                <a:gd name="T7" fmla="*/ 7 h 15"/>
                <a:gd name="T8" fmla="*/ 8 w 22"/>
                <a:gd name="T9" fmla="*/ 9 h 15"/>
                <a:gd name="T10" fmla="*/ 22 w 22"/>
                <a:gd name="T11" fmla="*/ 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5">
                  <a:moveTo>
                    <a:pt x="22" y="4"/>
                  </a:moveTo>
                  <a:cubicBezTo>
                    <a:pt x="20" y="3"/>
                    <a:pt x="14" y="6"/>
                    <a:pt x="14" y="3"/>
                  </a:cubicBezTo>
                  <a:cubicBezTo>
                    <a:pt x="14" y="2"/>
                    <a:pt x="15" y="1"/>
                    <a:pt x="16" y="1"/>
                  </a:cubicBezTo>
                  <a:cubicBezTo>
                    <a:pt x="16" y="0"/>
                    <a:pt x="7" y="6"/>
                    <a:pt x="7" y="7"/>
                  </a:cubicBezTo>
                  <a:cubicBezTo>
                    <a:pt x="0" y="9"/>
                    <a:pt x="7" y="13"/>
                    <a:pt x="8" y="9"/>
                  </a:cubicBezTo>
                  <a:cubicBezTo>
                    <a:pt x="10" y="15"/>
                    <a:pt x="22" y="9"/>
                    <a:pt x="22" y="4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99" name="Forme libre 289"/>
            <p:cNvSpPr>
              <a:spLocks/>
            </p:cNvSpPr>
            <p:nvPr/>
          </p:nvSpPr>
          <p:spPr bwMode="auto">
            <a:xfrm>
              <a:off x="2374900" y="6824663"/>
              <a:ext cx="15875" cy="12700"/>
            </a:xfrm>
            <a:custGeom>
              <a:avLst/>
              <a:gdLst>
                <a:gd name="T0" fmla="*/ 5 w 5"/>
                <a:gd name="T1" fmla="*/ 0 h 4"/>
                <a:gd name="T2" fmla="*/ 0 w 5"/>
                <a:gd name="T3" fmla="*/ 0 h 4"/>
                <a:gd name="T4" fmla="*/ 0 w 5"/>
                <a:gd name="T5" fmla="*/ 3 h 4"/>
                <a:gd name="T6" fmla="*/ 5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cubicBezTo>
                    <a:pt x="3" y="0"/>
                    <a:pt x="2" y="0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3" y="3"/>
                    <a:pt x="5" y="4"/>
                    <a:pt x="5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300" name="Forme libre 290"/>
            <p:cNvSpPr>
              <a:spLocks/>
            </p:cNvSpPr>
            <p:nvPr/>
          </p:nvSpPr>
          <p:spPr bwMode="auto">
            <a:xfrm>
              <a:off x="104775" y="6878638"/>
              <a:ext cx="0" cy="3175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301" name="Forme libre 291"/>
            <p:cNvSpPr>
              <a:spLocks/>
            </p:cNvSpPr>
            <p:nvPr/>
          </p:nvSpPr>
          <p:spPr bwMode="auto">
            <a:xfrm>
              <a:off x="1044575" y="6691313"/>
              <a:ext cx="25400" cy="25400"/>
            </a:xfrm>
            <a:custGeom>
              <a:avLst/>
              <a:gdLst>
                <a:gd name="T0" fmla="*/ 1 w 8"/>
                <a:gd name="T1" fmla="*/ 8 h 8"/>
                <a:gd name="T2" fmla="*/ 3 w 8"/>
                <a:gd name="T3" fmla="*/ 0 h 8"/>
                <a:gd name="T4" fmla="*/ 5 w 8"/>
                <a:gd name="T5" fmla="*/ 1 h 8"/>
                <a:gd name="T6" fmla="*/ 1 w 8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cubicBezTo>
                    <a:pt x="6" y="8"/>
                    <a:pt x="8" y="0"/>
                    <a:pt x="3" y="0"/>
                  </a:cubicBezTo>
                  <a:cubicBezTo>
                    <a:pt x="3" y="1"/>
                    <a:pt x="4" y="1"/>
                    <a:pt x="5" y="1"/>
                  </a:cubicBezTo>
                  <a:cubicBezTo>
                    <a:pt x="4" y="1"/>
                    <a:pt x="0" y="8"/>
                    <a:pt x="1" y="8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302" name="Forme libre 292"/>
            <p:cNvSpPr>
              <a:spLocks/>
            </p:cNvSpPr>
            <p:nvPr/>
          </p:nvSpPr>
          <p:spPr bwMode="auto">
            <a:xfrm>
              <a:off x="1009650" y="6757988"/>
              <a:ext cx="25400" cy="38100"/>
            </a:xfrm>
            <a:custGeom>
              <a:avLst/>
              <a:gdLst>
                <a:gd name="T0" fmla="*/ 5 w 8"/>
                <a:gd name="T1" fmla="*/ 6 h 12"/>
                <a:gd name="T2" fmla="*/ 8 w 8"/>
                <a:gd name="T3" fmla="*/ 1 h 12"/>
                <a:gd name="T4" fmla="*/ 4 w 8"/>
                <a:gd name="T5" fmla="*/ 0 h 12"/>
                <a:gd name="T6" fmla="*/ 4 w 8"/>
                <a:gd name="T7" fmla="*/ 3 h 12"/>
                <a:gd name="T8" fmla="*/ 2 w 8"/>
                <a:gd name="T9" fmla="*/ 1 h 12"/>
                <a:gd name="T10" fmla="*/ 0 w 8"/>
                <a:gd name="T11" fmla="*/ 12 h 12"/>
                <a:gd name="T12" fmla="*/ 2 w 8"/>
                <a:gd name="T13" fmla="*/ 8 h 12"/>
                <a:gd name="T14" fmla="*/ 5 w 8"/>
                <a:gd name="T15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2">
                  <a:moveTo>
                    <a:pt x="5" y="6"/>
                  </a:moveTo>
                  <a:cubicBezTo>
                    <a:pt x="5" y="1"/>
                    <a:pt x="7" y="4"/>
                    <a:pt x="8" y="1"/>
                  </a:cubicBezTo>
                  <a:cubicBezTo>
                    <a:pt x="6" y="1"/>
                    <a:pt x="5" y="1"/>
                    <a:pt x="4" y="0"/>
                  </a:cubicBezTo>
                  <a:cubicBezTo>
                    <a:pt x="3" y="1"/>
                    <a:pt x="3" y="2"/>
                    <a:pt x="4" y="3"/>
                  </a:cubicBezTo>
                  <a:cubicBezTo>
                    <a:pt x="3" y="2"/>
                    <a:pt x="3" y="2"/>
                    <a:pt x="2" y="1"/>
                  </a:cubicBezTo>
                  <a:cubicBezTo>
                    <a:pt x="2" y="2"/>
                    <a:pt x="0" y="10"/>
                    <a:pt x="0" y="12"/>
                  </a:cubicBezTo>
                  <a:cubicBezTo>
                    <a:pt x="0" y="12"/>
                    <a:pt x="4" y="9"/>
                    <a:pt x="2" y="8"/>
                  </a:cubicBezTo>
                  <a:cubicBezTo>
                    <a:pt x="2" y="7"/>
                    <a:pt x="5" y="9"/>
                    <a:pt x="5" y="6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303" name="Forme libre 293"/>
            <p:cNvSpPr>
              <a:spLocks/>
            </p:cNvSpPr>
            <p:nvPr/>
          </p:nvSpPr>
          <p:spPr bwMode="auto">
            <a:xfrm>
              <a:off x="1047750" y="6665913"/>
              <a:ext cx="44450" cy="31750"/>
            </a:xfrm>
            <a:custGeom>
              <a:avLst/>
              <a:gdLst>
                <a:gd name="T0" fmla="*/ 10 w 14"/>
                <a:gd name="T1" fmla="*/ 2 h 10"/>
                <a:gd name="T2" fmla="*/ 7 w 14"/>
                <a:gd name="T3" fmla="*/ 10 h 10"/>
                <a:gd name="T4" fmla="*/ 10 w 14"/>
                <a:gd name="T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10">
                  <a:moveTo>
                    <a:pt x="10" y="2"/>
                  </a:moveTo>
                  <a:cubicBezTo>
                    <a:pt x="10" y="0"/>
                    <a:pt x="0" y="10"/>
                    <a:pt x="7" y="10"/>
                  </a:cubicBezTo>
                  <a:cubicBezTo>
                    <a:pt x="6" y="7"/>
                    <a:pt x="14" y="8"/>
                    <a:pt x="10" y="2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304" name="Forme libre 294"/>
            <p:cNvSpPr>
              <a:spLocks/>
            </p:cNvSpPr>
            <p:nvPr/>
          </p:nvSpPr>
          <p:spPr bwMode="auto">
            <a:xfrm>
              <a:off x="993775" y="6796088"/>
              <a:ext cx="15875" cy="19050"/>
            </a:xfrm>
            <a:custGeom>
              <a:avLst/>
              <a:gdLst>
                <a:gd name="T0" fmla="*/ 4 w 5"/>
                <a:gd name="T1" fmla="*/ 2 h 6"/>
                <a:gd name="T2" fmla="*/ 4 w 5"/>
                <a:gd name="T3" fmla="*/ 5 h 6"/>
                <a:gd name="T4" fmla="*/ 4 w 5"/>
                <a:gd name="T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6">
                  <a:moveTo>
                    <a:pt x="4" y="2"/>
                  </a:moveTo>
                  <a:cubicBezTo>
                    <a:pt x="3" y="0"/>
                    <a:pt x="0" y="6"/>
                    <a:pt x="4" y="5"/>
                  </a:cubicBezTo>
                  <a:cubicBezTo>
                    <a:pt x="5" y="3"/>
                    <a:pt x="3" y="2"/>
                    <a:pt x="4" y="2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305" name="Forme libre 295"/>
            <p:cNvSpPr>
              <a:spLocks/>
            </p:cNvSpPr>
            <p:nvPr/>
          </p:nvSpPr>
          <p:spPr bwMode="auto">
            <a:xfrm>
              <a:off x="908050" y="6707188"/>
              <a:ext cx="107950" cy="158750"/>
            </a:xfrm>
            <a:custGeom>
              <a:avLst/>
              <a:gdLst>
                <a:gd name="T0" fmla="*/ 34 w 34"/>
                <a:gd name="T1" fmla="*/ 6 h 50"/>
                <a:gd name="T2" fmla="*/ 30 w 34"/>
                <a:gd name="T3" fmla="*/ 0 h 50"/>
                <a:gd name="T4" fmla="*/ 22 w 34"/>
                <a:gd name="T5" fmla="*/ 7 h 50"/>
                <a:gd name="T6" fmla="*/ 18 w 34"/>
                <a:gd name="T7" fmla="*/ 18 h 50"/>
                <a:gd name="T8" fmla="*/ 11 w 34"/>
                <a:gd name="T9" fmla="*/ 22 h 50"/>
                <a:gd name="T10" fmla="*/ 0 w 34"/>
                <a:gd name="T11" fmla="*/ 46 h 50"/>
                <a:gd name="T12" fmla="*/ 10 w 34"/>
                <a:gd name="T13" fmla="*/ 35 h 50"/>
                <a:gd name="T14" fmla="*/ 11 w 34"/>
                <a:gd name="T15" fmla="*/ 38 h 50"/>
                <a:gd name="T16" fmla="*/ 17 w 34"/>
                <a:gd name="T17" fmla="*/ 21 h 50"/>
                <a:gd name="T18" fmla="*/ 19 w 34"/>
                <a:gd name="T19" fmla="*/ 22 h 50"/>
                <a:gd name="T20" fmla="*/ 34 w 34"/>
                <a:gd name="T21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" h="50">
                  <a:moveTo>
                    <a:pt x="34" y="6"/>
                  </a:moveTo>
                  <a:cubicBezTo>
                    <a:pt x="32" y="2"/>
                    <a:pt x="29" y="6"/>
                    <a:pt x="30" y="0"/>
                  </a:cubicBezTo>
                  <a:cubicBezTo>
                    <a:pt x="29" y="2"/>
                    <a:pt x="25" y="1"/>
                    <a:pt x="22" y="7"/>
                  </a:cubicBezTo>
                  <a:cubicBezTo>
                    <a:pt x="20" y="10"/>
                    <a:pt x="16" y="14"/>
                    <a:pt x="18" y="18"/>
                  </a:cubicBezTo>
                  <a:cubicBezTo>
                    <a:pt x="16" y="18"/>
                    <a:pt x="11" y="23"/>
                    <a:pt x="11" y="22"/>
                  </a:cubicBezTo>
                  <a:cubicBezTo>
                    <a:pt x="11" y="25"/>
                    <a:pt x="3" y="44"/>
                    <a:pt x="0" y="46"/>
                  </a:cubicBezTo>
                  <a:cubicBezTo>
                    <a:pt x="4" y="50"/>
                    <a:pt x="8" y="37"/>
                    <a:pt x="10" y="35"/>
                  </a:cubicBezTo>
                  <a:cubicBezTo>
                    <a:pt x="11" y="36"/>
                    <a:pt x="11" y="37"/>
                    <a:pt x="11" y="38"/>
                  </a:cubicBezTo>
                  <a:cubicBezTo>
                    <a:pt x="14" y="32"/>
                    <a:pt x="13" y="26"/>
                    <a:pt x="17" y="21"/>
                  </a:cubicBezTo>
                  <a:cubicBezTo>
                    <a:pt x="17" y="21"/>
                    <a:pt x="18" y="22"/>
                    <a:pt x="19" y="22"/>
                  </a:cubicBezTo>
                  <a:cubicBezTo>
                    <a:pt x="16" y="21"/>
                    <a:pt x="29" y="4"/>
                    <a:pt x="34" y="6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306" name="Forme libre 296"/>
            <p:cNvSpPr>
              <a:spLocks/>
            </p:cNvSpPr>
            <p:nvPr/>
          </p:nvSpPr>
          <p:spPr bwMode="auto">
            <a:xfrm>
              <a:off x="463550" y="6215063"/>
              <a:ext cx="15875" cy="31750"/>
            </a:xfrm>
            <a:custGeom>
              <a:avLst/>
              <a:gdLst>
                <a:gd name="T0" fmla="*/ 1 w 5"/>
                <a:gd name="T1" fmla="*/ 8 h 10"/>
                <a:gd name="T2" fmla="*/ 3 w 5"/>
                <a:gd name="T3" fmla="*/ 10 h 10"/>
                <a:gd name="T4" fmla="*/ 5 w 5"/>
                <a:gd name="T5" fmla="*/ 9 h 10"/>
                <a:gd name="T6" fmla="*/ 0 w 5"/>
                <a:gd name="T7" fmla="*/ 0 h 10"/>
                <a:gd name="T8" fmla="*/ 1 w 5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0">
                  <a:moveTo>
                    <a:pt x="1" y="8"/>
                  </a:moveTo>
                  <a:cubicBezTo>
                    <a:pt x="1" y="9"/>
                    <a:pt x="3" y="8"/>
                    <a:pt x="3" y="10"/>
                  </a:cubicBezTo>
                  <a:cubicBezTo>
                    <a:pt x="3" y="10"/>
                    <a:pt x="4" y="9"/>
                    <a:pt x="5" y="9"/>
                  </a:cubicBezTo>
                  <a:cubicBezTo>
                    <a:pt x="4" y="8"/>
                    <a:pt x="4" y="0"/>
                    <a:pt x="0" y="0"/>
                  </a:cubicBezTo>
                  <a:cubicBezTo>
                    <a:pt x="0" y="3"/>
                    <a:pt x="1" y="8"/>
                    <a:pt x="1" y="8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307" name="Forme libre 297"/>
            <p:cNvSpPr>
              <a:spLocks/>
            </p:cNvSpPr>
            <p:nvPr/>
          </p:nvSpPr>
          <p:spPr bwMode="auto">
            <a:xfrm>
              <a:off x="441325" y="6148388"/>
              <a:ext cx="31750" cy="25400"/>
            </a:xfrm>
            <a:custGeom>
              <a:avLst/>
              <a:gdLst>
                <a:gd name="T0" fmla="*/ 8 w 10"/>
                <a:gd name="T1" fmla="*/ 8 h 8"/>
                <a:gd name="T2" fmla="*/ 9 w 10"/>
                <a:gd name="T3" fmla="*/ 0 h 8"/>
                <a:gd name="T4" fmla="*/ 1 w 10"/>
                <a:gd name="T5" fmla="*/ 3 h 8"/>
                <a:gd name="T6" fmla="*/ 1 w 10"/>
                <a:gd name="T7" fmla="*/ 6 h 8"/>
                <a:gd name="T8" fmla="*/ 8 w 10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8">
                  <a:moveTo>
                    <a:pt x="8" y="8"/>
                  </a:moveTo>
                  <a:cubicBezTo>
                    <a:pt x="7" y="5"/>
                    <a:pt x="10" y="2"/>
                    <a:pt x="9" y="0"/>
                  </a:cubicBezTo>
                  <a:cubicBezTo>
                    <a:pt x="9" y="0"/>
                    <a:pt x="0" y="5"/>
                    <a:pt x="1" y="3"/>
                  </a:cubicBezTo>
                  <a:cubicBezTo>
                    <a:pt x="0" y="4"/>
                    <a:pt x="0" y="5"/>
                    <a:pt x="1" y="6"/>
                  </a:cubicBezTo>
                  <a:cubicBezTo>
                    <a:pt x="3" y="3"/>
                    <a:pt x="8" y="6"/>
                    <a:pt x="8" y="8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308" name="Forme libre 298"/>
            <p:cNvSpPr>
              <a:spLocks/>
            </p:cNvSpPr>
            <p:nvPr/>
          </p:nvSpPr>
          <p:spPr bwMode="auto">
            <a:xfrm>
              <a:off x="463550" y="6348413"/>
              <a:ext cx="25400" cy="47625"/>
            </a:xfrm>
            <a:custGeom>
              <a:avLst/>
              <a:gdLst>
                <a:gd name="T0" fmla="*/ 6 w 8"/>
                <a:gd name="T1" fmla="*/ 2 h 15"/>
                <a:gd name="T2" fmla="*/ 8 w 8"/>
                <a:gd name="T3" fmla="*/ 2 h 15"/>
                <a:gd name="T4" fmla="*/ 6 w 8"/>
                <a:gd name="T5" fmla="*/ 0 h 15"/>
                <a:gd name="T6" fmla="*/ 0 w 8"/>
                <a:gd name="T7" fmla="*/ 15 h 15"/>
                <a:gd name="T8" fmla="*/ 6 w 8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5">
                  <a:moveTo>
                    <a:pt x="6" y="2"/>
                  </a:moveTo>
                  <a:cubicBezTo>
                    <a:pt x="6" y="3"/>
                    <a:pt x="7" y="3"/>
                    <a:pt x="8" y="2"/>
                  </a:cubicBezTo>
                  <a:cubicBezTo>
                    <a:pt x="7" y="2"/>
                    <a:pt x="7" y="1"/>
                    <a:pt x="6" y="0"/>
                  </a:cubicBezTo>
                  <a:cubicBezTo>
                    <a:pt x="1" y="3"/>
                    <a:pt x="0" y="9"/>
                    <a:pt x="0" y="15"/>
                  </a:cubicBezTo>
                  <a:cubicBezTo>
                    <a:pt x="3" y="13"/>
                    <a:pt x="5" y="7"/>
                    <a:pt x="6" y="2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309" name="Forme libre 299"/>
            <p:cNvSpPr>
              <a:spLocks/>
            </p:cNvSpPr>
            <p:nvPr/>
          </p:nvSpPr>
          <p:spPr bwMode="auto">
            <a:xfrm>
              <a:off x="422275" y="6373813"/>
              <a:ext cx="38100" cy="88900"/>
            </a:xfrm>
            <a:custGeom>
              <a:avLst/>
              <a:gdLst>
                <a:gd name="T0" fmla="*/ 12 w 12"/>
                <a:gd name="T1" fmla="*/ 7 h 28"/>
                <a:gd name="T2" fmla="*/ 6 w 12"/>
                <a:gd name="T3" fmla="*/ 8 h 28"/>
                <a:gd name="T4" fmla="*/ 5 w 12"/>
                <a:gd name="T5" fmla="*/ 9 h 28"/>
                <a:gd name="T6" fmla="*/ 2 w 12"/>
                <a:gd name="T7" fmla="*/ 6 h 28"/>
                <a:gd name="T8" fmla="*/ 4 w 12"/>
                <a:gd name="T9" fmla="*/ 5 h 28"/>
                <a:gd name="T10" fmla="*/ 0 w 12"/>
                <a:gd name="T11" fmla="*/ 0 h 28"/>
                <a:gd name="T12" fmla="*/ 1 w 12"/>
                <a:gd name="T13" fmla="*/ 28 h 28"/>
                <a:gd name="T14" fmla="*/ 12 w 12"/>
                <a:gd name="T15" fmla="*/ 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28">
                  <a:moveTo>
                    <a:pt x="12" y="7"/>
                  </a:moveTo>
                  <a:cubicBezTo>
                    <a:pt x="10" y="7"/>
                    <a:pt x="8" y="7"/>
                    <a:pt x="6" y="8"/>
                  </a:cubicBezTo>
                  <a:cubicBezTo>
                    <a:pt x="8" y="7"/>
                    <a:pt x="5" y="7"/>
                    <a:pt x="5" y="9"/>
                  </a:cubicBezTo>
                  <a:cubicBezTo>
                    <a:pt x="3" y="9"/>
                    <a:pt x="5" y="6"/>
                    <a:pt x="2" y="6"/>
                  </a:cubicBezTo>
                  <a:cubicBezTo>
                    <a:pt x="3" y="6"/>
                    <a:pt x="4" y="6"/>
                    <a:pt x="4" y="5"/>
                  </a:cubicBezTo>
                  <a:cubicBezTo>
                    <a:pt x="2" y="4"/>
                    <a:pt x="4" y="0"/>
                    <a:pt x="0" y="0"/>
                  </a:cubicBezTo>
                  <a:cubicBezTo>
                    <a:pt x="2" y="11"/>
                    <a:pt x="2" y="19"/>
                    <a:pt x="1" y="28"/>
                  </a:cubicBezTo>
                  <a:cubicBezTo>
                    <a:pt x="5" y="28"/>
                    <a:pt x="12" y="11"/>
                    <a:pt x="12" y="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310" name="Forme libre 300"/>
            <p:cNvSpPr>
              <a:spLocks/>
            </p:cNvSpPr>
            <p:nvPr/>
          </p:nvSpPr>
          <p:spPr bwMode="auto">
            <a:xfrm>
              <a:off x="469900" y="6132513"/>
              <a:ext cx="12700" cy="12700"/>
            </a:xfrm>
            <a:custGeom>
              <a:avLst/>
              <a:gdLst>
                <a:gd name="T0" fmla="*/ 4 w 4"/>
                <a:gd name="T1" fmla="*/ 1 h 4"/>
                <a:gd name="T2" fmla="*/ 1 w 4"/>
                <a:gd name="T3" fmla="*/ 4 h 4"/>
                <a:gd name="T4" fmla="*/ 4 w 4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4" y="1"/>
                  </a:moveTo>
                  <a:cubicBezTo>
                    <a:pt x="0" y="0"/>
                    <a:pt x="2" y="2"/>
                    <a:pt x="1" y="4"/>
                  </a:cubicBezTo>
                  <a:cubicBezTo>
                    <a:pt x="3" y="4"/>
                    <a:pt x="4" y="3"/>
                    <a:pt x="4" y="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311" name="Forme libre 301"/>
            <p:cNvSpPr>
              <a:spLocks/>
            </p:cNvSpPr>
            <p:nvPr/>
          </p:nvSpPr>
          <p:spPr bwMode="auto">
            <a:xfrm>
              <a:off x="473075" y="6275388"/>
              <a:ext cx="12700" cy="9525"/>
            </a:xfrm>
            <a:custGeom>
              <a:avLst/>
              <a:gdLst>
                <a:gd name="T0" fmla="*/ 2 w 4"/>
                <a:gd name="T1" fmla="*/ 0 h 3"/>
                <a:gd name="T2" fmla="*/ 4 w 4"/>
                <a:gd name="T3" fmla="*/ 3 h 3"/>
                <a:gd name="T4" fmla="*/ 2 w 4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2" y="0"/>
                  </a:moveTo>
                  <a:cubicBezTo>
                    <a:pt x="0" y="1"/>
                    <a:pt x="3" y="2"/>
                    <a:pt x="4" y="3"/>
                  </a:cubicBezTo>
                  <a:cubicBezTo>
                    <a:pt x="4" y="2"/>
                    <a:pt x="2" y="0"/>
                    <a:pt x="2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312" name="Forme libre 302"/>
            <p:cNvSpPr>
              <a:spLocks/>
            </p:cNvSpPr>
            <p:nvPr/>
          </p:nvSpPr>
          <p:spPr bwMode="auto">
            <a:xfrm>
              <a:off x="654050" y="6034088"/>
              <a:ext cx="22225" cy="25400"/>
            </a:xfrm>
            <a:custGeom>
              <a:avLst/>
              <a:gdLst>
                <a:gd name="T0" fmla="*/ 7 w 7"/>
                <a:gd name="T1" fmla="*/ 0 h 8"/>
                <a:gd name="T2" fmla="*/ 1 w 7"/>
                <a:gd name="T3" fmla="*/ 7 h 8"/>
                <a:gd name="T4" fmla="*/ 4 w 7"/>
                <a:gd name="T5" fmla="*/ 7 h 8"/>
                <a:gd name="T6" fmla="*/ 5 w 7"/>
                <a:gd name="T7" fmla="*/ 2 h 8"/>
                <a:gd name="T8" fmla="*/ 7 w 7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8">
                  <a:moveTo>
                    <a:pt x="7" y="0"/>
                  </a:moveTo>
                  <a:cubicBezTo>
                    <a:pt x="4" y="0"/>
                    <a:pt x="0" y="6"/>
                    <a:pt x="1" y="7"/>
                  </a:cubicBezTo>
                  <a:cubicBezTo>
                    <a:pt x="2" y="5"/>
                    <a:pt x="2" y="8"/>
                    <a:pt x="4" y="7"/>
                  </a:cubicBezTo>
                  <a:cubicBezTo>
                    <a:pt x="4" y="7"/>
                    <a:pt x="5" y="4"/>
                    <a:pt x="5" y="2"/>
                  </a:cubicBezTo>
                  <a:cubicBezTo>
                    <a:pt x="7" y="6"/>
                    <a:pt x="7" y="3"/>
                    <a:pt x="7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313" name="Forme libre 303"/>
            <p:cNvSpPr>
              <a:spLocks/>
            </p:cNvSpPr>
            <p:nvPr/>
          </p:nvSpPr>
          <p:spPr bwMode="auto">
            <a:xfrm>
              <a:off x="2286000" y="6811963"/>
              <a:ext cx="76200" cy="28575"/>
            </a:xfrm>
            <a:custGeom>
              <a:avLst/>
              <a:gdLst>
                <a:gd name="T0" fmla="*/ 15 w 24"/>
                <a:gd name="T1" fmla="*/ 9 h 9"/>
                <a:gd name="T2" fmla="*/ 24 w 24"/>
                <a:gd name="T3" fmla="*/ 6 h 9"/>
                <a:gd name="T4" fmla="*/ 0 w 24"/>
                <a:gd name="T5" fmla="*/ 3 h 9"/>
                <a:gd name="T6" fmla="*/ 15 w 24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9">
                  <a:moveTo>
                    <a:pt x="15" y="9"/>
                  </a:moveTo>
                  <a:cubicBezTo>
                    <a:pt x="17" y="6"/>
                    <a:pt x="21" y="7"/>
                    <a:pt x="24" y="6"/>
                  </a:cubicBezTo>
                  <a:cubicBezTo>
                    <a:pt x="21" y="1"/>
                    <a:pt x="5" y="0"/>
                    <a:pt x="0" y="3"/>
                  </a:cubicBezTo>
                  <a:cubicBezTo>
                    <a:pt x="4" y="7"/>
                    <a:pt x="14" y="3"/>
                    <a:pt x="15" y="9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314" name="Forme libre 304"/>
            <p:cNvSpPr>
              <a:spLocks/>
            </p:cNvSpPr>
            <p:nvPr/>
          </p:nvSpPr>
          <p:spPr bwMode="auto">
            <a:xfrm>
              <a:off x="781050" y="5834063"/>
              <a:ext cx="34925" cy="114300"/>
            </a:xfrm>
            <a:custGeom>
              <a:avLst/>
              <a:gdLst>
                <a:gd name="T0" fmla="*/ 9 w 11"/>
                <a:gd name="T1" fmla="*/ 0 h 36"/>
                <a:gd name="T2" fmla="*/ 6 w 11"/>
                <a:gd name="T3" fmla="*/ 1 h 36"/>
                <a:gd name="T4" fmla="*/ 0 w 11"/>
                <a:gd name="T5" fmla="*/ 36 h 36"/>
                <a:gd name="T6" fmla="*/ 11 w 11"/>
                <a:gd name="T7" fmla="*/ 10 h 36"/>
                <a:gd name="T8" fmla="*/ 9 w 11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6">
                  <a:moveTo>
                    <a:pt x="9" y="0"/>
                  </a:moveTo>
                  <a:cubicBezTo>
                    <a:pt x="8" y="0"/>
                    <a:pt x="7" y="1"/>
                    <a:pt x="6" y="1"/>
                  </a:cubicBezTo>
                  <a:cubicBezTo>
                    <a:pt x="7" y="13"/>
                    <a:pt x="1" y="24"/>
                    <a:pt x="0" y="36"/>
                  </a:cubicBezTo>
                  <a:cubicBezTo>
                    <a:pt x="6" y="33"/>
                    <a:pt x="9" y="17"/>
                    <a:pt x="11" y="10"/>
                  </a:cubicBezTo>
                  <a:cubicBezTo>
                    <a:pt x="7" y="11"/>
                    <a:pt x="8" y="2"/>
                    <a:pt x="9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315" name="Forme libre 305"/>
            <p:cNvSpPr>
              <a:spLocks/>
            </p:cNvSpPr>
            <p:nvPr/>
          </p:nvSpPr>
          <p:spPr bwMode="auto">
            <a:xfrm>
              <a:off x="485775" y="6284913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316" name="Forme libre 306"/>
            <p:cNvSpPr>
              <a:spLocks/>
            </p:cNvSpPr>
            <p:nvPr/>
          </p:nvSpPr>
          <p:spPr bwMode="auto">
            <a:xfrm>
              <a:off x="698500" y="6303963"/>
              <a:ext cx="34925" cy="114300"/>
            </a:xfrm>
            <a:custGeom>
              <a:avLst/>
              <a:gdLst>
                <a:gd name="T0" fmla="*/ 10 w 11"/>
                <a:gd name="T1" fmla="*/ 0 h 36"/>
                <a:gd name="T2" fmla="*/ 5 w 11"/>
                <a:gd name="T3" fmla="*/ 9 h 36"/>
                <a:gd name="T4" fmla="*/ 5 w 11"/>
                <a:gd name="T5" fmla="*/ 17 h 36"/>
                <a:gd name="T6" fmla="*/ 2 w 11"/>
                <a:gd name="T7" fmla="*/ 27 h 36"/>
                <a:gd name="T8" fmla="*/ 3 w 11"/>
                <a:gd name="T9" fmla="*/ 27 h 36"/>
                <a:gd name="T10" fmla="*/ 4 w 11"/>
                <a:gd name="T11" fmla="*/ 25 h 36"/>
                <a:gd name="T12" fmla="*/ 3 w 11"/>
                <a:gd name="T13" fmla="*/ 27 h 36"/>
                <a:gd name="T14" fmla="*/ 8 w 11"/>
                <a:gd name="T15" fmla="*/ 28 h 36"/>
                <a:gd name="T16" fmla="*/ 10 w 11"/>
                <a:gd name="T17" fmla="*/ 18 h 36"/>
                <a:gd name="T18" fmla="*/ 10 w 11"/>
                <a:gd name="T1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36">
                  <a:moveTo>
                    <a:pt x="10" y="0"/>
                  </a:moveTo>
                  <a:cubicBezTo>
                    <a:pt x="7" y="1"/>
                    <a:pt x="5" y="9"/>
                    <a:pt x="5" y="9"/>
                  </a:cubicBezTo>
                  <a:cubicBezTo>
                    <a:pt x="9" y="11"/>
                    <a:pt x="6" y="16"/>
                    <a:pt x="5" y="17"/>
                  </a:cubicBezTo>
                  <a:cubicBezTo>
                    <a:pt x="0" y="23"/>
                    <a:pt x="2" y="21"/>
                    <a:pt x="2" y="27"/>
                  </a:cubicBezTo>
                  <a:cubicBezTo>
                    <a:pt x="2" y="27"/>
                    <a:pt x="2" y="27"/>
                    <a:pt x="3" y="27"/>
                  </a:cubicBezTo>
                  <a:cubicBezTo>
                    <a:pt x="3" y="26"/>
                    <a:pt x="3" y="25"/>
                    <a:pt x="4" y="25"/>
                  </a:cubicBezTo>
                  <a:cubicBezTo>
                    <a:pt x="4" y="26"/>
                    <a:pt x="4" y="27"/>
                    <a:pt x="3" y="27"/>
                  </a:cubicBezTo>
                  <a:cubicBezTo>
                    <a:pt x="2" y="30"/>
                    <a:pt x="5" y="36"/>
                    <a:pt x="8" y="28"/>
                  </a:cubicBezTo>
                  <a:cubicBezTo>
                    <a:pt x="9" y="24"/>
                    <a:pt x="8" y="19"/>
                    <a:pt x="10" y="18"/>
                  </a:cubicBezTo>
                  <a:cubicBezTo>
                    <a:pt x="9" y="12"/>
                    <a:pt x="11" y="6"/>
                    <a:pt x="1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317" name="Forme libre 307"/>
            <p:cNvSpPr>
              <a:spLocks/>
            </p:cNvSpPr>
            <p:nvPr/>
          </p:nvSpPr>
          <p:spPr bwMode="auto">
            <a:xfrm>
              <a:off x="257175" y="6872288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318" name="Forme libre 308"/>
            <p:cNvSpPr>
              <a:spLocks/>
            </p:cNvSpPr>
            <p:nvPr/>
          </p:nvSpPr>
          <p:spPr bwMode="auto">
            <a:xfrm>
              <a:off x="723900" y="6113463"/>
              <a:ext cx="12700" cy="12700"/>
            </a:xfrm>
            <a:custGeom>
              <a:avLst/>
              <a:gdLst>
                <a:gd name="T0" fmla="*/ 2 w 4"/>
                <a:gd name="T1" fmla="*/ 2 h 4"/>
                <a:gd name="T2" fmla="*/ 1 w 4"/>
                <a:gd name="T3" fmla="*/ 1 h 4"/>
                <a:gd name="T4" fmla="*/ 0 w 4"/>
                <a:gd name="T5" fmla="*/ 3 h 4"/>
                <a:gd name="T6" fmla="*/ 4 w 4"/>
                <a:gd name="T7" fmla="*/ 0 h 4"/>
                <a:gd name="T8" fmla="*/ 2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2" y="2"/>
                  </a:move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3" y="4"/>
                    <a:pt x="4" y="2"/>
                    <a:pt x="4" y="0"/>
                  </a:cubicBezTo>
                  <a:cubicBezTo>
                    <a:pt x="3" y="0"/>
                    <a:pt x="2" y="1"/>
                    <a:pt x="2" y="2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319" name="Forme libre 309"/>
            <p:cNvSpPr>
              <a:spLocks/>
            </p:cNvSpPr>
            <p:nvPr/>
          </p:nvSpPr>
          <p:spPr bwMode="auto">
            <a:xfrm>
              <a:off x="225425" y="6469063"/>
              <a:ext cx="31750" cy="95250"/>
            </a:xfrm>
            <a:custGeom>
              <a:avLst/>
              <a:gdLst>
                <a:gd name="T0" fmla="*/ 6 w 10"/>
                <a:gd name="T1" fmla="*/ 1 h 30"/>
                <a:gd name="T2" fmla="*/ 0 w 10"/>
                <a:gd name="T3" fmla="*/ 5 h 30"/>
                <a:gd name="T4" fmla="*/ 9 w 10"/>
                <a:gd name="T5" fmla="*/ 17 h 30"/>
                <a:gd name="T6" fmla="*/ 6 w 10"/>
                <a:gd name="T7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30">
                  <a:moveTo>
                    <a:pt x="6" y="1"/>
                  </a:moveTo>
                  <a:cubicBezTo>
                    <a:pt x="2" y="0"/>
                    <a:pt x="4" y="6"/>
                    <a:pt x="0" y="5"/>
                  </a:cubicBezTo>
                  <a:cubicBezTo>
                    <a:pt x="2" y="6"/>
                    <a:pt x="7" y="30"/>
                    <a:pt x="9" y="17"/>
                  </a:cubicBezTo>
                  <a:cubicBezTo>
                    <a:pt x="10" y="13"/>
                    <a:pt x="10" y="3"/>
                    <a:pt x="6" y="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320" name="Forme libre 310"/>
            <p:cNvSpPr>
              <a:spLocks/>
            </p:cNvSpPr>
            <p:nvPr/>
          </p:nvSpPr>
          <p:spPr bwMode="auto">
            <a:xfrm>
              <a:off x="485775" y="6837363"/>
              <a:ext cx="9525" cy="0"/>
            </a:xfrm>
            <a:custGeom>
              <a:avLst/>
              <a:gdLst>
                <a:gd name="T0" fmla="*/ 0 w 3"/>
                <a:gd name="T1" fmla="*/ 3 w 3"/>
                <a:gd name="T2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2" y="0"/>
                    <a:pt x="3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321" name="Forme libre 311"/>
            <p:cNvSpPr>
              <a:spLocks/>
            </p:cNvSpPr>
            <p:nvPr/>
          </p:nvSpPr>
          <p:spPr bwMode="auto">
            <a:xfrm>
              <a:off x="714375" y="6275388"/>
              <a:ext cx="15875" cy="12700"/>
            </a:xfrm>
            <a:custGeom>
              <a:avLst/>
              <a:gdLst>
                <a:gd name="T0" fmla="*/ 1 w 5"/>
                <a:gd name="T1" fmla="*/ 0 h 4"/>
                <a:gd name="T2" fmla="*/ 0 w 5"/>
                <a:gd name="T3" fmla="*/ 4 h 4"/>
                <a:gd name="T4" fmla="*/ 5 w 5"/>
                <a:gd name="T5" fmla="*/ 1 h 4"/>
                <a:gd name="T6" fmla="*/ 1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1" y="0"/>
                  </a:moveTo>
                  <a:cubicBezTo>
                    <a:pt x="1" y="1"/>
                    <a:pt x="0" y="3"/>
                    <a:pt x="0" y="4"/>
                  </a:cubicBezTo>
                  <a:cubicBezTo>
                    <a:pt x="3" y="3"/>
                    <a:pt x="2" y="1"/>
                    <a:pt x="5" y="1"/>
                  </a:cubicBezTo>
                  <a:cubicBezTo>
                    <a:pt x="4" y="1"/>
                    <a:pt x="2" y="1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322" name="Forme libre 312"/>
            <p:cNvSpPr>
              <a:spLocks/>
            </p:cNvSpPr>
            <p:nvPr/>
          </p:nvSpPr>
          <p:spPr bwMode="auto">
            <a:xfrm>
              <a:off x="685800" y="6408738"/>
              <a:ext cx="28575" cy="31750"/>
            </a:xfrm>
            <a:custGeom>
              <a:avLst/>
              <a:gdLst>
                <a:gd name="T0" fmla="*/ 7 w 9"/>
                <a:gd name="T1" fmla="*/ 5 h 10"/>
                <a:gd name="T2" fmla="*/ 5 w 9"/>
                <a:gd name="T3" fmla="*/ 2 h 10"/>
                <a:gd name="T4" fmla="*/ 2 w 9"/>
                <a:gd name="T5" fmla="*/ 4 h 10"/>
                <a:gd name="T6" fmla="*/ 5 w 9"/>
                <a:gd name="T7" fmla="*/ 5 h 10"/>
                <a:gd name="T8" fmla="*/ 1 w 9"/>
                <a:gd name="T9" fmla="*/ 6 h 10"/>
                <a:gd name="T10" fmla="*/ 7 w 9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0">
                  <a:moveTo>
                    <a:pt x="7" y="5"/>
                  </a:moveTo>
                  <a:cubicBezTo>
                    <a:pt x="9" y="0"/>
                    <a:pt x="5" y="6"/>
                    <a:pt x="5" y="2"/>
                  </a:cubicBezTo>
                  <a:cubicBezTo>
                    <a:pt x="5" y="3"/>
                    <a:pt x="4" y="4"/>
                    <a:pt x="2" y="4"/>
                  </a:cubicBezTo>
                  <a:cubicBezTo>
                    <a:pt x="3" y="4"/>
                    <a:pt x="4" y="5"/>
                    <a:pt x="5" y="5"/>
                  </a:cubicBezTo>
                  <a:cubicBezTo>
                    <a:pt x="4" y="5"/>
                    <a:pt x="2" y="6"/>
                    <a:pt x="1" y="6"/>
                  </a:cubicBezTo>
                  <a:cubicBezTo>
                    <a:pt x="0" y="10"/>
                    <a:pt x="6" y="8"/>
                    <a:pt x="7" y="5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323" name="Forme libre 313"/>
            <p:cNvSpPr>
              <a:spLocks/>
            </p:cNvSpPr>
            <p:nvPr/>
          </p:nvSpPr>
          <p:spPr bwMode="auto">
            <a:xfrm>
              <a:off x="371475" y="6507163"/>
              <a:ext cx="38100" cy="50800"/>
            </a:xfrm>
            <a:custGeom>
              <a:avLst/>
              <a:gdLst>
                <a:gd name="T0" fmla="*/ 12 w 12"/>
                <a:gd name="T1" fmla="*/ 3 h 16"/>
                <a:gd name="T2" fmla="*/ 10 w 12"/>
                <a:gd name="T3" fmla="*/ 2 h 16"/>
                <a:gd name="T4" fmla="*/ 3 w 12"/>
                <a:gd name="T5" fmla="*/ 9 h 16"/>
                <a:gd name="T6" fmla="*/ 8 w 12"/>
                <a:gd name="T7" fmla="*/ 14 h 16"/>
                <a:gd name="T8" fmla="*/ 12 w 12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12" y="3"/>
                  </a:moveTo>
                  <a:cubicBezTo>
                    <a:pt x="9" y="0"/>
                    <a:pt x="8" y="0"/>
                    <a:pt x="10" y="2"/>
                  </a:cubicBezTo>
                  <a:cubicBezTo>
                    <a:pt x="10" y="3"/>
                    <a:pt x="4" y="6"/>
                    <a:pt x="3" y="9"/>
                  </a:cubicBezTo>
                  <a:cubicBezTo>
                    <a:pt x="0" y="14"/>
                    <a:pt x="5" y="16"/>
                    <a:pt x="8" y="14"/>
                  </a:cubicBezTo>
                  <a:cubicBezTo>
                    <a:pt x="11" y="13"/>
                    <a:pt x="4" y="5"/>
                    <a:pt x="12" y="3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324" name="Forme libre 314"/>
            <p:cNvSpPr>
              <a:spLocks/>
            </p:cNvSpPr>
            <p:nvPr/>
          </p:nvSpPr>
          <p:spPr bwMode="auto">
            <a:xfrm>
              <a:off x="403225" y="6300788"/>
              <a:ext cx="12700" cy="31750"/>
            </a:xfrm>
            <a:custGeom>
              <a:avLst/>
              <a:gdLst>
                <a:gd name="T0" fmla="*/ 4 w 4"/>
                <a:gd name="T1" fmla="*/ 7 h 10"/>
                <a:gd name="T2" fmla="*/ 3 w 4"/>
                <a:gd name="T3" fmla="*/ 9 h 10"/>
                <a:gd name="T4" fmla="*/ 2 w 4"/>
                <a:gd name="T5" fmla="*/ 0 h 10"/>
                <a:gd name="T6" fmla="*/ 0 w 4"/>
                <a:gd name="T7" fmla="*/ 3 h 10"/>
                <a:gd name="T8" fmla="*/ 2 w 4"/>
                <a:gd name="T9" fmla="*/ 3 h 10"/>
                <a:gd name="T10" fmla="*/ 0 w 4"/>
                <a:gd name="T11" fmla="*/ 4 h 10"/>
                <a:gd name="T12" fmla="*/ 1 w 4"/>
                <a:gd name="T13" fmla="*/ 10 h 10"/>
                <a:gd name="T14" fmla="*/ 4 w 4"/>
                <a:gd name="T15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0">
                  <a:moveTo>
                    <a:pt x="4" y="7"/>
                  </a:moveTo>
                  <a:cubicBezTo>
                    <a:pt x="3" y="7"/>
                    <a:pt x="3" y="8"/>
                    <a:pt x="3" y="9"/>
                  </a:cubicBezTo>
                  <a:cubicBezTo>
                    <a:pt x="1" y="6"/>
                    <a:pt x="3" y="3"/>
                    <a:pt x="2" y="0"/>
                  </a:cubicBezTo>
                  <a:cubicBezTo>
                    <a:pt x="2" y="0"/>
                    <a:pt x="0" y="3"/>
                    <a:pt x="0" y="3"/>
                  </a:cubicBezTo>
                  <a:cubicBezTo>
                    <a:pt x="0" y="4"/>
                    <a:pt x="1" y="4"/>
                    <a:pt x="2" y="3"/>
                  </a:cubicBezTo>
                  <a:cubicBezTo>
                    <a:pt x="1" y="4"/>
                    <a:pt x="1" y="5"/>
                    <a:pt x="0" y="4"/>
                  </a:cubicBezTo>
                  <a:cubicBezTo>
                    <a:pt x="1" y="4"/>
                    <a:pt x="1" y="9"/>
                    <a:pt x="1" y="10"/>
                  </a:cubicBezTo>
                  <a:cubicBezTo>
                    <a:pt x="4" y="10"/>
                    <a:pt x="4" y="9"/>
                    <a:pt x="4" y="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325" name="Forme libre 315"/>
            <p:cNvSpPr>
              <a:spLocks/>
            </p:cNvSpPr>
            <p:nvPr/>
          </p:nvSpPr>
          <p:spPr bwMode="auto">
            <a:xfrm>
              <a:off x="371475" y="6507163"/>
              <a:ext cx="9525" cy="12700"/>
            </a:xfrm>
            <a:custGeom>
              <a:avLst/>
              <a:gdLst>
                <a:gd name="T0" fmla="*/ 3 w 3"/>
                <a:gd name="T1" fmla="*/ 0 h 4"/>
                <a:gd name="T2" fmla="*/ 1 w 3"/>
                <a:gd name="T3" fmla="*/ 0 h 4"/>
                <a:gd name="T4" fmla="*/ 0 w 3"/>
                <a:gd name="T5" fmla="*/ 4 h 4"/>
                <a:gd name="T6" fmla="*/ 3 w 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3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1"/>
                    <a:pt x="0" y="2"/>
                    <a:pt x="0" y="4"/>
                  </a:cubicBezTo>
                  <a:cubicBezTo>
                    <a:pt x="3" y="4"/>
                    <a:pt x="3" y="2"/>
                    <a:pt x="3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326" name="Forme libre 316"/>
            <p:cNvSpPr>
              <a:spLocks/>
            </p:cNvSpPr>
            <p:nvPr/>
          </p:nvSpPr>
          <p:spPr bwMode="auto">
            <a:xfrm>
              <a:off x="330200" y="6288088"/>
              <a:ext cx="19050" cy="38100"/>
            </a:xfrm>
            <a:custGeom>
              <a:avLst/>
              <a:gdLst>
                <a:gd name="T0" fmla="*/ 6 w 6"/>
                <a:gd name="T1" fmla="*/ 4 h 12"/>
                <a:gd name="T2" fmla="*/ 2 w 6"/>
                <a:gd name="T3" fmla="*/ 12 h 12"/>
                <a:gd name="T4" fmla="*/ 6 w 6"/>
                <a:gd name="T5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12">
                  <a:moveTo>
                    <a:pt x="6" y="4"/>
                  </a:moveTo>
                  <a:cubicBezTo>
                    <a:pt x="0" y="0"/>
                    <a:pt x="2" y="9"/>
                    <a:pt x="2" y="12"/>
                  </a:cubicBezTo>
                  <a:cubicBezTo>
                    <a:pt x="4" y="10"/>
                    <a:pt x="5" y="7"/>
                    <a:pt x="6" y="4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327" name="Forme libre 317"/>
            <p:cNvSpPr>
              <a:spLocks/>
            </p:cNvSpPr>
            <p:nvPr/>
          </p:nvSpPr>
          <p:spPr bwMode="auto">
            <a:xfrm>
              <a:off x="342900" y="6564313"/>
              <a:ext cx="31750" cy="50800"/>
            </a:xfrm>
            <a:custGeom>
              <a:avLst/>
              <a:gdLst>
                <a:gd name="T0" fmla="*/ 7 w 10"/>
                <a:gd name="T1" fmla="*/ 7 h 16"/>
                <a:gd name="T2" fmla="*/ 6 w 10"/>
                <a:gd name="T3" fmla="*/ 5 h 16"/>
                <a:gd name="T4" fmla="*/ 5 w 10"/>
                <a:gd name="T5" fmla="*/ 15 h 16"/>
                <a:gd name="T6" fmla="*/ 6 w 10"/>
                <a:gd name="T7" fmla="*/ 10 h 16"/>
                <a:gd name="T8" fmla="*/ 7 w 10"/>
                <a:gd name="T9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6">
                  <a:moveTo>
                    <a:pt x="7" y="7"/>
                  </a:moveTo>
                  <a:cubicBezTo>
                    <a:pt x="6" y="6"/>
                    <a:pt x="6" y="5"/>
                    <a:pt x="6" y="5"/>
                  </a:cubicBezTo>
                  <a:cubicBezTo>
                    <a:pt x="2" y="8"/>
                    <a:pt x="0" y="12"/>
                    <a:pt x="5" y="15"/>
                  </a:cubicBezTo>
                  <a:cubicBezTo>
                    <a:pt x="6" y="14"/>
                    <a:pt x="7" y="12"/>
                    <a:pt x="6" y="10"/>
                  </a:cubicBezTo>
                  <a:cubicBezTo>
                    <a:pt x="9" y="16"/>
                    <a:pt x="10" y="0"/>
                    <a:pt x="7" y="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328" name="Forme libre 318"/>
            <p:cNvSpPr>
              <a:spLocks/>
            </p:cNvSpPr>
            <p:nvPr/>
          </p:nvSpPr>
          <p:spPr bwMode="auto">
            <a:xfrm>
              <a:off x="269875" y="6367463"/>
              <a:ext cx="25400" cy="66675"/>
            </a:xfrm>
            <a:custGeom>
              <a:avLst/>
              <a:gdLst>
                <a:gd name="T0" fmla="*/ 0 w 8"/>
                <a:gd name="T1" fmla="*/ 19 h 21"/>
                <a:gd name="T2" fmla="*/ 6 w 8"/>
                <a:gd name="T3" fmla="*/ 21 h 21"/>
                <a:gd name="T4" fmla="*/ 6 w 8"/>
                <a:gd name="T5" fmla="*/ 10 h 21"/>
                <a:gd name="T6" fmla="*/ 2 w 8"/>
                <a:gd name="T7" fmla="*/ 3 h 21"/>
                <a:gd name="T8" fmla="*/ 0 w 8"/>
                <a:gd name="T9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1">
                  <a:moveTo>
                    <a:pt x="0" y="19"/>
                  </a:moveTo>
                  <a:cubicBezTo>
                    <a:pt x="2" y="20"/>
                    <a:pt x="4" y="21"/>
                    <a:pt x="6" y="21"/>
                  </a:cubicBezTo>
                  <a:cubicBezTo>
                    <a:pt x="8" y="17"/>
                    <a:pt x="6" y="14"/>
                    <a:pt x="6" y="10"/>
                  </a:cubicBezTo>
                  <a:cubicBezTo>
                    <a:pt x="5" y="0"/>
                    <a:pt x="3" y="10"/>
                    <a:pt x="2" y="3"/>
                  </a:cubicBezTo>
                  <a:cubicBezTo>
                    <a:pt x="2" y="5"/>
                    <a:pt x="4" y="18"/>
                    <a:pt x="0" y="19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329" name="Forme libre 319"/>
            <p:cNvSpPr>
              <a:spLocks/>
            </p:cNvSpPr>
            <p:nvPr/>
          </p:nvSpPr>
          <p:spPr bwMode="auto">
            <a:xfrm>
              <a:off x="482600" y="6853238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330" name="Forme libre 320"/>
            <p:cNvSpPr>
              <a:spLocks noEditPoints="1"/>
            </p:cNvSpPr>
            <p:nvPr/>
          </p:nvSpPr>
          <p:spPr bwMode="auto">
            <a:xfrm>
              <a:off x="752475" y="6405563"/>
              <a:ext cx="977900" cy="454025"/>
            </a:xfrm>
            <a:custGeom>
              <a:avLst/>
              <a:gdLst>
                <a:gd name="T0" fmla="*/ 23 w 308"/>
                <a:gd name="T1" fmla="*/ 140 h 143"/>
                <a:gd name="T2" fmla="*/ 24 w 308"/>
                <a:gd name="T3" fmla="*/ 142 h 143"/>
                <a:gd name="T4" fmla="*/ 36 w 308"/>
                <a:gd name="T5" fmla="*/ 142 h 143"/>
                <a:gd name="T6" fmla="*/ 42 w 308"/>
                <a:gd name="T7" fmla="*/ 133 h 143"/>
                <a:gd name="T8" fmla="*/ 41 w 308"/>
                <a:gd name="T9" fmla="*/ 130 h 143"/>
                <a:gd name="T10" fmla="*/ 46 w 308"/>
                <a:gd name="T11" fmla="*/ 121 h 143"/>
                <a:gd name="T12" fmla="*/ 54 w 308"/>
                <a:gd name="T13" fmla="*/ 114 h 143"/>
                <a:gd name="T14" fmla="*/ 50 w 308"/>
                <a:gd name="T15" fmla="*/ 106 h 143"/>
                <a:gd name="T16" fmla="*/ 51 w 308"/>
                <a:gd name="T17" fmla="*/ 105 h 143"/>
                <a:gd name="T18" fmla="*/ 61 w 308"/>
                <a:gd name="T19" fmla="*/ 98 h 143"/>
                <a:gd name="T20" fmla="*/ 63 w 308"/>
                <a:gd name="T21" fmla="*/ 99 h 143"/>
                <a:gd name="T22" fmla="*/ 81 w 308"/>
                <a:gd name="T23" fmla="*/ 81 h 143"/>
                <a:gd name="T24" fmla="*/ 112 w 308"/>
                <a:gd name="T25" fmla="*/ 70 h 143"/>
                <a:gd name="T26" fmla="*/ 153 w 308"/>
                <a:gd name="T27" fmla="*/ 52 h 143"/>
                <a:gd name="T28" fmla="*/ 175 w 308"/>
                <a:gd name="T29" fmla="*/ 45 h 143"/>
                <a:gd name="T30" fmla="*/ 187 w 308"/>
                <a:gd name="T31" fmla="*/ 38 h 143"/>
                <a:gd name="T32" fmla="*/ 201 w 308"/>
                <a:gd name="T33" fmla="*/ 38 h 143"/>
                <a:gd name="T34" fmla="*/ 248 w 308"/>
                <a:gd name="T35" fmla="*/ 18 h 143"/>
                <a:gd name="T36" fmla="*/ 259 w 308"/>
                <a:gd name="T37" fmla="*/ 11 h 143"/>
                <a:gd name="T38" fmla="*/ 258 w 308"/>
                <a:gd name="T39" fmla="*/ 12 h 143"/>
                <a:gd name="T40" fmla="*/ 301 w 308"/>
                <a:gd name="T41" fmla="*/ 3 h 143"/>
                <a:gd name="T42" fmla="*/ 307 w 308"/>
                <a:gd name="T43" fmla="*/ 0 h 143"/>
                <a:gd name="T44" fmla="*/ 281 w 308"/>
                <a:gd name="T45" fmla="*/ 4 h 143"/>
                <a:gd name="T46" fmla="*/ 283 w 308"/>
                <a:gd name="T47" fmla="*/ 6 h 143"/>
                <a:gd name="T48" fmla="*/ 280 w 308"/>
                <a:gd name="T49" fmla="*/ 6 h 143"/>
                <a:gd name="T50" fmla="*/ 280 w 308"/>
                <a:gd name="T51" fmla="*/ 8 h 143"/>
                <a:gd name="T52" fmla="*/ 280 w 308"/>
                <a:gd name="T53" fmla="*/ 6 h 143"/>
                <a:gd name="T54" fmla="*/ 263 w 308"/>
                <a:gd name="T55" fmla="*/ 10 h 143"/>
                <a:gd name="T56" fmla="*/ 246 w 308"/>
                <a:gd name="T57" fmla="*/ 13 h 143"/>
                <a:gd name="T58" fmla="*/ 214 w 308"/>
                <a:gd name="T59" fmla="*/ 21 h 143"/>
                <a:gd name="T60" fmla="*/ 210 w 308"/>
                <a:gd name="T61" fmla="*/ 25 h 143"/>
                <a:gd name="T62" fmla="*/ 205 w 308"/>
                <a:gd name="T63" fmla="*/ 29 h 143"/>
                <a:gd name="T64" fmla="*/ 191 w 308"/>
                <a:gd name="T65" fmla="*/ 33 h 143"/>
                <a:gd name="T66" fmla="*/ 165 w 308"/>
                <a:gd name="T67" fmla="*/ 40 h 143"/>
                <a:gd name="T68" fmla="*/ 153 w 308"/>
                <a:gd name="T69" fmla="*/ 42 h 143"/>
                <a:gd name="T70" fmla="*/ 153 w 308"/>
                <a:gd name="T71" fmla="*/ 47 h 143"/>
                <a:gd name="T72" fmla="*/ 142 w 308"/>
                <a:gd name="T73" fmla="*/ 54 h 143"/>
                <a:gd name="T74" fmla="*/ 100 w 308"/>
                <a:gd name="T75" fmla="*/ 65 h 143"/>
                <a:gd name="T76" fmla="*/ 92 w 308"/>
                <a:gd name="T77" fmla="*/ 70 h 143"/>
                <a:gd name="T78" fmla="*/ 83 w 308"/>
                <a:gd name="T79" fmla="*/ 72 h 143"/>
                <a:gd name="T80" fmla="*/ 75 w 308"/>
                <a:gd name="T81" fmla="*/ 78 h 143"/>
                <a:gd name="T82" fmla="*/ 59 w 308"/>
                <a:gd name="T83" fmla="*/ 82 h 143"/>
                <a:gd name="T84" fmla="*/ 39 w 308"/>
                <a:gd name="T85" fmla="*/ 99 h 143"/>
                <a:gd name="T86" fmla="*/ 20 w 308"/>
                <a:gd name="T87" fmla="*/ 119 h 143"/>
                <a:gd name="T88" fmla="*/ 0 w 308"/>
                <a:gd name="T89" fmla="*/ 141 h 143"/>
                <a:gd name="T90" fmla="*/ 0 w 308"/>
                <a:gd name="T91" fmla="*/ 142 h 143"/>
                <a:gd name="T92" fmla="*/ 21 w 308"/>
                <a:gd name="T93" fmla="*/ 142 h 143"/>
                <a:gd name="T94" fmla="*/ 23 w 308"/>
                <a:gd name="T95" fmla="*/ 140 h 143"/>
                <a:gd name="T96" fmla="*/ 49 w 308"/>
                <a:gd name="T97" fmla="*/ 116 h 143"/>
                <a:gd name="T98" fmla="*/ 42 w 308"/>
                <a:gd name="T99" fmla="*/ 118 h 143"/>
                <a:gd name="T100" fmla="*/ 49 w 308"/>
                <a:gd name="T101" fmla="*/ 116 h 143"/>
                <a:gd name="T102" fmla="*/ 36 w 308"/>
                <a:gd name="T103" fmla="*/ 126 h 143"/>
                <a:gd name="T104" fmla="*/ 33 w 308"/>
                <a:gd name="T105" fmla="*/ 126 h 143"/>
                <a:gd name="T106" fmla="*/ 35 w 308"/>
                <a:gd name="T107" fmla="*/ 123 h 143"/>
                <a:gd name="T108" fmla="*/ 34 w 308"/>
                <a:gd name="T109" fmla="*/ 123 h 143"/>
                <a:gd name="T110" fmla="*/ 38 w 308"/>
                <a:gd name="T111" fmla="*/ 121 h 143"/>
                <a:gd name="T112" fmla="*/ 35 w 308"/>
                <a:gd name="T113" fmla="*/ 130 h 143"/>
                <a:gd name="T114" fmla="*/ 34 w 308"/>
                <a:gd name="T115" fmla="*/ 132 h 143"/>
                <a:gd name="T116" fmla="*/ 29 w 308"/>
                <a:gd name="T117" fmla="*/ 137 h 143"/>
                <a:gd name="T118" fmla="*/ 36 w 308"/>
                <a:gd name="T119" fmla="*/ 12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08" h="143">
                  <a:moveTo>
                    <a:pt x="23" y="140"/>
                  </a:moveTo>
                  <a:cubicBezTo>
                    <a:pt x="23" y="141"/>
                    <a:pt x="23" y="141"/>
                    <a:pt x="24" y="142"/>
                  </a:cubicBezTo>
                  <a:cubicBezTo>
                    <a:pt x="36" y="142"/>
                    <a:pt x="36" y="142"/>
                    <a:pt x="36" y="142"/>
                  </a:cubicBezTo>
                  <a:cubicBezTo>
                    <a:pt x="38" y="137"/>
                    <a:pt x="40" y="133"/>
                    <a:pt x="42" y="133"/>
                  </a:cubicBezTo>
                  <a:cubicBezTo>
                    <a:pt x="42" y="132"/>
                    <a:pt x="42" y="131"/>
                    <a:pt x="41" y="130"/>
                  </a:cubicBezTo>
                  <a:cubicBezTo>
                    <a:pt x="44" y="134"/>
                    <a:pt x="48" y="123"/>
                    <a:pt x="46" y="121"/>
                  </a:cubicBezTo>
                  <a:cubicBezTo>
                    <a:pt x="51" y="125"/>
                    <a:pt x="53" y="115"/>
                    <a:pt x="54" y="114"/>
                  </a:cubicBezTo>
                  <a:cubicBezTo>
                    <a:pt x="57" y="110"/>
                    <a:pt x="55" y="110"/>
                    <a:pt x="50" y="106"/>
                  </a:cubicBezTo>
                  <a:cubicBezTo>
                    <a:pt x="51" y="105"/>
                    <a:pt x="54" y="105"/>
                    <a:pt x="51" y="105"/>
                  </a:cubicBezTo>
                  <a:cubicBezTo>
                    <a:pt x="57" y="102"/>
                    <a:pt x="59" y="105"/>
                    <a:pt x="61" y="98"/>
                  </a:cubicBezTo>
                  <a:cubicBezTo>
                    <a:pt x="61" y="99"/>
                    <a:pt x="62" y="99"/>
                    <a:pt x="63" y="99"/>
                  </a:cubicBezTo>
                  <a:cubicBezTo>
                    <a:pt x="58" y="96"/>
                    <a:pt x="81" y="84"/>
                    <a:pt x="81" y="81"/>
                  </a:cubicBezTo>
                  <a:cubicBezTo>
                    <a:pt x="88" y="82"/>
                    <a:pt x="104" y="76"/>
                    <a:pt x="112" y="70"/>
                  </a:cubicBezTo>
                  <a:cubicBezTo>
                    <a:pt x="116" y="67"/>
                    <a:pt x="157" y="65"/>
                    <a:pt x="153" y="52"/>
                  </a:cubicBezTo>
                  <a:cubicBezTo>
                    <a:pt x="153" y="53"/>
                    <a:pt x="172" y="47"/>
                    <a:pt x="175" y="45"/>
                  </a:cubicBezTo>
                  <a:cubicBezTo>
                    <a:pt x="178" y="42"/>
                    <a:pt x="186" y="43"/>
                    <a:pt x="187" y="38"/>
                  </a:cubicBezTo>
                  <a:cubicBezTo>
                    <a:pt x="192" y="38"/>
                    <a:pt x="197" y="40"/>
                    <a:pt x="201" y="38"/>
                  </a:cubicBezTo>
                  <a:cubicBezTo>
                    <a:pt x="213" y="32"/>
                    <a:pt x="239" y="28"/>
                    <a:pt x="248" y="18"/>
                  </a:cubicBezTo>
                  <a:cubicBezTo>
                    <a:pt x="254" y="22"/>
                    <a:pt x="255" y="11"/>
                    <a:pt x="259" y="11"/>
                  </a:cubicBezTo>
                  <a:cubicBezTo>
                    <a:pt x="260" y="12"/>
                    <a:pt x="259" y="12"/>
                    <a:pt x="258" y="12"/>
                  </a:cubicBezTo>
                  <a:cubicBezTo>
                    <a:pt x="265" y="15"/>
                    <a:pt x="298" y="8"/>
                    <a:pt x="301" y="3"/>
                  </a:cubicBezTo>
                  <a:cubicBezTo>
                    <a:pt x="306" y="7"/>
                    <a:pt x="308" y="0"/>
                    <a:pt x="307" y="0"/>
                  </a:cubicBezTo>
                  <a:cubicBezTo>
                    <a:pt x="298" y="1"/>
                    <a:pt x="290" y="2"/>
                    <a:pt x="281" y="4"/>
                  </a:cubicBezTo>
                  <a:cubicBezTo>
                    <a:pt x="282" y="4"/>
                    <a:pt x="282" y="5"/>
                    <a:pt x="283" y="6"/>
                  </a:cubicBezTo>
                  <a:cubicBezTo>
                    <a:pt x="283" y="7"/>
                    <a:pt x="281" y="4"/>
                    <a:pt x="280" y="6"/>
                  </a:cubicBezTo>
                  <a:cubicBezTo>
                    <a:pt x="281" y="7"/>
                    <a:pt x="281" y="7"/>
                    <a:pt x="280" y="8"/>
                  </a:cubicBezTo>
                  <a:cubicBezTo>
                    <a:pt x="279" y="7"/>
                    <a:pt x="279" y="6"/>
                    <a:pt x="280" y="6"/>
                  </a:cubicBezTo>
                  <a:cubicBezTo>
                    <a:pt x="274" y="3"/>
                    <a:pt x="268" y="10"/>
                    <a:pt x="263" y="10"/>
                  </a:cubicBezTo>
                  <a:cubicBezTo>
                    <a:pt x="258" y="9"/>
                    <a:pt x="250" y="10"/>
                    <a:pt x="246" y="13"/>
                  </a:cubicBezTo>
                  <a:cubicBezTo>
                    <a:pt x="243" y="15"/>
                    <a:pt x="214" y="25"/>
                    <a:pt x="214" y="21"/>
                  </a:cubicBezTo>
                  <a:cubicBezTo>
                    <a:pt x="210" y="24"/>
                    <a:pt x="217" y="24"/>
                    <a:pt x="210" y="25"/>
                  </a:cubicBezTo>
                  <a:cubicBezTo>
                    <a:pt x="208" y="25"/>
                    <a:pt x="201" y="24"/>
                    <a:pt x="205" y="29"/>
                  </a:cubicBezTo>
                  <a:cubicBezTo>
                    <a:pt x="202" y="27"/>
                    <a:pt x="191" y="27"/>
                    <a:pt x="191" y="33"/>
                  </a:cubicBezTo>
                  <a:cubicBezTo>
                    <a:pt x="187" y="32"/>
                    <a:pt x="171" y="35"/>
                    <a:pt x="165" y="40"/>
                  </a:cubicBezTo>
                  <a:cubicBezTo>
                    <a:pt x="162" y="42"/>
                    <a:pt x="157" y="42"/>
                    <a:pt x="153" y="42"/>
                  </a:cubicBezTo>
                  <a:cubicBezTo>
                    <a:pt x="152" y="42"/>
                    <a:pt x="154" y="46"/>
                    <a:pt x="153" y="47"/>
                  </a:cubicBezTo>
                  <a:cubicBezTo>
                    <a:pt x="149" y="50"/>
                    <a:pt x="145" y="50"/>
                    <a:pt x="142" y="54"/>
                  </a:cubicBezTo>
                  <a:cubicBezTo>
                    <a:pt x="142" y="53"/>
                    <a:pt x="103" y="65"/>
                    <a:pt x="100" y="65"/>
                  </a:cubicBezTo>
                  <a:cubicBezTo>
                    <a:pt x="96" y="66"/>
                    <a:pt x="94" y="69"/>
                    <a:pt x="92" y="70"/>
                  </a:cubicBezTo>
                  <a:cubicBezTo>
                    <a:pt x="88" y="73"/>
                    <a:pt x="86" y="70"/>
                    <a:pt x="83" y="72"/>
                  </a:cubicBezTo>
                  <a:cubicBezTo>
                    <a:pt x="80" y="73"/>
                    <a:pt x="78" y="77"/>
                    <a:pt x="75" y="78"/>
                  </a:cubicBezTo>
                  <a:cubicBezTo>
                    <a:pt x="70" y="80"/>
                    <a:pt x="64" y="79"/>
                    <a:pt x="59" y="82"/>
                  </a:cubicBezTo>
                  <a:cubicBezTo>
                    <a:pt x="52" y="86"/>
                    <a:pt x="46" y="94"/>
                    <a:pt x="39" y="99"/>
                  </a:cubicBezTo>
                  <a:cubicBezTo>
                    <a:pt x="33" y="106"/>
                    <a:pt x="26" y="112"/>
                    <a:pt x="20" y="119"/>
                  </a:cubicBezTo>
                  <a:cubicBezTo>
                    <a:pt x="17" y="123"/>
                    <a:pt x="3" y="143"/>
                    <a:pt x="0" y="141"/>
                  </a:cubicBezTo>
                  <a:cubicBezTo>
                    <a:pt x="0" y="141"/>
                    <a:pt x="0" y="142"/>
                    <a:pt x="0" y="142"/>
                  </a:cubicBezTo>
                  <a:cubicBezTo>
                    <a:pt x="21" y="142"/>
                    <a:pt x="21" y="142"/>
                    <a:pt x="21" y="142"/>
                  </a:cubicBezTo>
                  <a:cubicBezTo>
                    <a:pt x="22" y="141"/>
                    <a:pt x="23" y="141"/>
                    <a:pt x="23" y="140"/>
                  </a:cubicBezTo>
                  <a:close/>
                  <a:moveTo>
                    <a:pt x="49" y="116"/>
                  </a:moveTo>
                  <a:cubicBezTo>
                    <a:pt x="46" y="115"/>
                    <a:pt x="45" y="118"/>
                    <a:pt x="42" y="118"/>
                  </a:cubicBezTo>
                  <a:cubicBezTo>
                    <a:pt x="43" y="113"/>
                    <a:pt x="50" y="113"/>
                    <a:pt x="49" y="116"/>
                  </a:cubicBezTo>
                  <a:close/>
                  <a:moveTo>
                    <a:pt x="36" y="126"/>
                  </a:moveTo>
                  <a:cubicBezTo>
                    <a:pt x="35" y="126"/>
                    <a:pt x="34" y="126"/>
                    <a:pt x="33" y="126"/>
                  </a:cubicBezTo>
                  <a:cubicBezTo>
                    <a:pt x="35" y="125"/>
                    <a:pt x="36" y="124"/>
                    <a:pt x="35" y="123"/>
                  </a:cubicBezTo>
                  <a:cubicBezTo>
                    <a:pt x="35" y="123"/>
                    <a:pt x="35" y="123"/>
                    <a:pt x="34" y="123"/>
                  </a:cubicBezTo>
                  <a:cubicBezTo>
                    <a:pt x="36" y="123"/>
                    <a:pt x="37" y="122"/>
                    <a:pt x="38" y="121"/>
                  </a:cubicBezTo>
                  <a:cubicBezTo>
                    <a:pt x="37" y="124"/>
                    <a:pt x="36" y="127"/>
                    <a:pt x="35" y="130"/>
                  </a:cubicBezTo>
                  <a:cubicBezTo>
                    <a:pt x="35" y="127"/>
                    <a:pt x="34" y="132"/>
                    <a:pt x="34" y="132"/>
                  </a:cubicBezTo>
                  <a:cubicBezTo>
                    <a:pt x="34" y="132"/>
                    <a:pt x="29" y="137"/>
                    <a:pt x="29" y="137"/>
                  </a:cubicBezTo>
                  <a:cubicBezTo>
                    <a:pt x="23" y="129"/>
                    <a:pt x="35" y="128"/>
                    <a:pt x="36" y="126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331" name="Forme libre 321"/>
            <p:cNvSpPr>
              <a:spLocks/>
            </p:cNvSpPr>
            <p:nvPr/>
          </p:nvSpPr>
          <p:spPr bwMode="auto">
            <a:xfrm>
              <a:off x="1489075" y="6821488"/>
              <a:ext cx="88900" cy="34925"/>
            </a:xfrm>
            <a:custGeom>
              <a:avLst/>
              <a:gdLst>
                <a:gd name="T0" fmla="*/ 28 w 28"/>
                <a:gd name="T1" fmla="*/ 6 h 11"/>
                <a:gd name="T2" fmla="*/ 24 w 28"/>
                <a:gd name="T3" fmla="*/ 3 h 11"/>
                <a:gd name="T4" fmla="*/ 24 w 28"/>
                <a:gd name="T5" fmla="*/ 5 h 11"/>
                <a:gd name="T6" fmla="*/ 16 w 28"/>
                <a:gd name="T7" fmla="*/ 1 h 11"/>
                <a:gd name="T8" fmla="*/ 7 w 28"/>
                <a:gd name="T9" fmla="*/ 4 h 11"/>
                <a:gd name="T10" fmla="*/ 0 w 28"/>
                <a:gd name="T11" fmla="*/ 11 h 11"/>
                <a:gd name="T12" fmla="*/ 11 w 28"/>
                <a:gd name="T13" fmla="*/ 11 h 11"/>
                <a:gd name="T14" fmla="*/ 28 w 28"/>
                <a:gd name="T15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1">
                  <a:moveTo>
                    <a:pt x="28" y="6"/>
                  </a:moveTo>
                  <a:cubicBezTo>
                    <a:pt x="26" y="6"/>
                    <a:pt x="24" y="4"/>
                    <a:pt x="24" y="3"/>
                  </a:cubicBezTo>
                  <a:cubicBezTo>
                    <a:pt x="23" y="4"/>
                    <a:pt x="23" y="4"/>
                    <a:pt x="24" y="5"/>
                  </a:cubicBezTo>
                  <a:cubicBezTo>
                    <a:pt x="17" y="4"/>
                    <a:pt x="27" y="0"/>
                    <a:pt x="16" y="1"/>
                  </a:cubicBezTo>
                  <a:cubicBezTo>
                    <a:pt x="11" y="2"/>
                    <a:pt x="11" y="4"/>
                    <a:pt x="7" y="4"/>
                  </a:cubicBezTo>
                  <a:cubicBezTo>
                    <a:pt x="7" y="8"/>
                    <a:pt x="3" y="9"/>
                    <a:pt x="0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6" y="8"/>
                    <a:pt x="21" y="5"/>
                    <a:pt x="28" y="6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332" name="Forme libre 322"/>
            <p:cNvSpPr>
              <a:spLocks/>
            </p:cNvSpPr>
            <p:nvPr/>
          </p:nvSpPr>
          <p:spPr bwMode="auto">
            <a:xfrm>
              <a:off x="1558925" y="6811963"/>
              <a:ext cx="101600" cy="44450"/>
            </a:xfrm>
            <a:custGeom>
              <a:avLst/>
              <a:gdLst>
                <a:gd name="T0" fmla="*/ 32 w 32"/>
                <a:gd name="T1" fmla="*/ 0 h 14"/>
                <a:gd name="T2" fmla="*/ 0 w 32"/>
                <a:gd name="T3" fmla="*/ 14 h 14"/>
                <a:gd name="T4" fmla="*/ 0 w 32"/>
                <a:gd name="T5" fmla="*/ 14 h 14"/>
                <a:gd name="T6" fmla="*/ 16 w 32"/>
                <a:gd name="T7" fmla="*/ 14 h 14"/>
                <a:gd name="T8" fmla="*/ 32 w 32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4">
                  <a:moveTo>
                    <a:pt x="32" y="0"/>
                  </a:moveTo>
                  <a:cubicBezTo>
                    <a:pt x="22" y="3"/>
                    <a:pt x="5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22" y="9"/>
                    <a:pt x="29" y="3"/>
                    <a:pt x="32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333" name="Forme libre 323"/>
            <p:cNvSpPr>
              <a:spLocks/>
            </p:cNvSpPr>
            <p:nvPr/>
          </p:nvSpPr>
          <p:spPr bwMode="auto">
            <a:xfrm>
              <a:off x="34925" y="6735763"/>
              <a:ext cx="123825" cy="120650"/>
            </a:xfrm>
            <a:custGeom>
              <a:avLst/>
              <a:gdLst>
                <a:gd name="T0" fmla="*/ 24 w 39"/>
                <a:gd name="T1" fmla="*/ 28 h 38"/>
                <a:gd name="T2" fmla="*/ 24 w 39"/>
                <a:gd name="T3" fmla="*/ 38 h 38"/>
                <a:gd name="T4" fmla="*/ 28 w 39"/>
                <a:gd name="T5" fmla="*/ 38 h 38"/>
                <a:gd name="T6" fmla="*/ 30 w 39"/>
                <a:gd name="T7" fmla="*/ 28 h 38"/>
                <a:gd name="T8" fmla="*/ 39 w 39"/>
                <a:gd name="T9" fmla="*/ 3 h 38"/>
                <a:gd name="T10" fmla="*/ 37 w 39"/>
                <a:gd name="T11" fmla="*/ 0 h 38"/>
                <a:gd name="T12" fmla="*/ 30 w 39"/>
                <a:gd name="T13" fmla="*/ 4 h 38"/>
                <a:gd name="T14" fmla="*/ 26 w 39"/>
                <a:gd name="T15" fmla="*/ 15 h 38"/>
                <a:gd name="T16" fmla="*/ 17 w 39"/>
                <a:gd name="T17" fmla="*/ 21 h 38"/>
                <a:gd name="T18" fmla="*/ 8 w 39"/>
                <a:gd name="T19" fmla="*/ 27 h 38"/>
                <a:gd name="T20" fmla="*/ 10 w 39"/>
                <a:gd name="T21" fmla="*/ 28 h 38"/>
                <a:gd name="T22" fmla="*/ 0 w 39"/>
                <a:gd name="T23" fmla="*/ 38 h 38"/>
                <a:gd name="T24" fmla="*/ 14 w 39"/>
                <a:gd name="T25" fmla="*/ 38 h 38"/>
                <a:gd name="T26" fmla="*/ 24 w 39"/>
                <a:gd name="T27" fmla="*/ 2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38">
                  <a:moveTo>
                    <a:pt x="24" y="28"/>
                  </a:moveTo>
                  <a:cubicBezTo>
                    <a:pt x="25" y="30"/>
                    <a:pt x="24" y="34"/>
                    <a:pt x="24" y="38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7" y="35"/>
                    <a:pt x="27" y="30"/>
                    <a:pt x="30" y="28"/>
                  </a:cubicBezTo>
                  <a:cubicBezTo>
                    <a:pt x="25" y="29"/>
                    <a:pt x="35" y="6"/>
                    <a:pt x="39" y="3"/>
                  </a:cubicBezTo>
                  <a:cubicBezTo>
                    <a:pt x="36" y="4"/>
                    <a:pt x="39" y="0"/>
                    <a:pt x="37" y="0"/>
                  </a:cubicBezTo>
                  <a:cubicBezTo>
                    <a:pt x="37" y="5"/>
                    <a:pt x="33" y="4"/>
                    <a:pt x="30" y="4"/>
                  </a:cubicBezTo>
                  <a:cubicBezTo>
                    <a:pt x="28" y="6"/>
                    <a:pt x="27" y="13"/>
                    <a:pt x="26" y="15"/>
                  </a:cubicBezTo>
                  <a:cubicBezTo>
                    <a:pt x="23" y="18"/>
                    <a:pt x="19" y="22"/>
                    <a:pt x="17" y="21"/>
                  </a:cubicBezTo>
                  <a:cubicBezTo>
                    <a:pt x="18" y="28"/>
                    <a:pt x="10" y="24"/>
                    <a:pt x="8" y="27"/>
                  </a:cubicBezTo>
                  <a:cubicBezTo>
                    <a:pt x="8" y="27"/>
                    <a:pt x="9" y="28"/>
                    <a:pt x="10" y="28"/>
                  </a:cubicBezTo>
                  <a:cubicBezTo>
                    <a:pt x="9" y="29"/>
                    <a:pt x="4" y="35"/>
                    <a:pt x="0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8" y="33"/>
                    <a:pt x="21" y="29"/>
                    <a:pt x="24" y="28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334" name="Forme libre 324"/>
            <p:cNvSpPr>
              <a:spLocks/>
            </p:cNvSpPr>
            <p:nvPr/>
          </p:nvSpPr>
          <p:spPr bwMode="auto">
            <a:xfrm>
              <a:off x="1428750" y="6415088"/>
              <a:ext cx="835025" cy="441325"/>
            </a:xfrm>
            <a:custGeom>
              <a:avLst/>
              <a:gdLst>
                <a:gd name="T0" fmla="*/ 11 w 263"/>
                <a:gd name="T1" fmla="*/ 131 h 139"/>
                <a:gd name="T2" fmla="*/ 21 w 263"/>
                <a:gd name="T3" fmla="*/ 128 h 139"/>
                <a:gd name="T4" fmla="*/ 41 w 263"/>
                <a:gd name="T5" fmla="*/ 122 h 139"/>
                <a:gd name="T6" fmla="*/ 43 w 263"/>
                <a:gd name="T7" fmla="*/ 122 h 139"/>
                <a:gd name="T8" fmla="*/ 45 w 263"/>
                <a:gd name="T9" fmla="*/ 121 h 139"/>
                <a:gd name="T10" fmla="*/ 80 w 263"/>
                <a:gd name="T11" fmla="*/ 113 h 139"/>
                <a:gd name="T12" fmla="*/ 89 w 263"/>
                <a:gd name="T13" fmla="*/ 113 h 139"/>
                <a:gd name="T14" fmla="*/ 103 w 263"/>
                <a:gd name="T15" fmla="*/ 113 h 139"/>
                <a:gd name="T16" fmla="*/ 139 w 263"/>
                <a:gd name="T17" fmla="*/ 113 h 139"/>
                <a:gd name="T18" fmla="*/ 144 w 263"/>
                <a:gd name="T19" fmla="*/ 112 h 139"/>
                <a:gd name="T20" fmla="*/ 145 w 263"/>
                <a:gd name="T21" fmla="*/ 115 h 139"/>
                <a:gd name="T22" fmla="*/ 151 w 263"/>
                <a:gd name="T23" fmla="*/ 115 h 139"/>
                <a:gd name="T24" fmla="*/ 160 w 263"/>
                <a:gd name="T25" fmla="*/ 115 h 139"/>
                <a:gd name="T26" fmla="*/ 200 w 263"/>
                <a:gd name="T27" fmla="*/ 116 h 139"/>
                <a:gd name="T28" fmla="*/ 235 w 263"/>
                <a:gd name="T29" fmla="*/ 123 h 139"/>
                <a:gd name="T30" fmla="*/ 263 w 263"/>
                <a:gd name="T31" fmla="*/ 128 h 139"/>
                <a:gd name="T32" fmla="*/ 239 w 263"/>
                <a:gd name="T33" fmla="*/ 116 h 139"/>
                <a:gd name="T34" fmla="*/ 221 w 263"/>
                <a:gd name="T35" fmla="*/ 112 h 139"/>
                <a:gd name="T36" fmla="*/ 204 w 263"/>
                <a:gd name="T37" fmla="*/ 104 h 139"/>
                <a:gd name="T38" fmla="*/ 191 w 263"/>
                <a:gd name="T39" fmla="*/ 108 h 139"/>
                <a:gd name="T40" fmla="*/ 192 w 263"/>
                <a:gd name="T41" fmla="*/ 110 h 139"/>
                <a:gd name="T42" fmla="*/ 126 w 263"/>
                <a:gd name="T43" fmla="*/ 100 h 139"/>
                <a:gd name="T44" fmla="*/ 56 w 263"/>
                <a:gd name="T45" fmla="*/ 102 h 139"/>
                <a:gd name="T46" fmla="*/ 34 w 263"/>
                <a:gd name="T47" fmla="*/ 110 h 139"/>
                <a:gd name="T48" fmla="*/ 23 w 263"/>
                <a:gd name="T49" fmla="*/ 109 h 139"/>
                <a:gd name="T50" fmla="*/ 26 w 263"/>
                <a:gd name="T51" fmla="*/ 98 h 139"/>
                <a:gd name="T52" fmla="*/ 32 w 263"/>
                <a:gd name="T53" fmla="*/ 95 h 139"/>
                <a:gd name="T54" fmla="*/ 32 w 263"/>
                <a:gd name="T55" fmla="*/ 98 h 139"/>
                <a:gd name="T56" fmla="*/ 34 w 263"/>
                <a:gd name="T57" fmla="*/ 96 h 139"/>
                <a:gd name="T58" fmla="*/ 41 w 263"/>
                <a:gd name="T59" fmla="*/ 83 h 139"/>
                <a:gd name="T60" fmla="*/ 45 w 263"/>
                <a:gd name="T61" fmla="*/ 70 h 139"/>
                <a:gd name="T62" fmla="*/ 50 w 263"/>
                <a:gd name="T63" fmla="*/ 69 h 139"/>
                <a:gd name="T64" fmla="*/ 48 w 263"/>
                <a:gd name="T65" fmla="*/ 68 h 139"/>
                <a:gd name="T66" fmla="*/ 56 w 263"/>
                <a:gd name="T67" fmla="*/ 59 h 139"/>
                <a:gd name="T68" fmla="*/ 59 w 263"/>
                <a:gd name="T69" fmla="*/ 53 h 139"/>
                <a:gd name="T70" fmla="*/ 63 w 263"/>
                <a:gd name="T71" fmla="*/ 53 h 139"/>
                <a:gd name="T72" fmla="*/ 71 w 263"/>
                <a:gd name="T73" fmla="*/ 34 h 139"/>
                <a:gd name="T74" fmla="*/ 83 w 263"/>
                <a:gd name="T75" fmla="*/ 21 h 139"/>
                <a:gd name="T76" fmla="*/ 81 w 263"/>
                <a:gd name="T77" fmla="*/ 21 h 139"/>
                <a:gd name="T78" fmla="*/ 91 w 263"/>
                <a:gd name="T79" fmla="*/ 12 h 139"/>
                <a:gd name="T80" fmla="*/ 101 w 263"/>
                <a:gd name="T81" fmla="*/ 6 h 139"/>
                <a:gd name="T82" fmla="*/ 75 w 263"/>
                <a:gd name="T83" fmla="*/ 25 h 139"/>
                <a:gd name="T84" fmla="*/ 61 w 263"/>
                <a:gd name="T85" fmla="*/ 40 h 139"/>
                <a:gd name="T86" fmla="*/ 47 w 263"/>
                <a:gd name="T87" fmla="*/ 64 h 139"/>
                <a:gd name="T88" fmla="*/ 41 w 263"/>
                <a:gd name="T89" fmla="*/ 75 h 139"/>
                <a:gd name="T90" fmla="*/ 29 w 263"/>
                <a:gd name="T91" fmla="*/ 86 h 139"/>
                <a:gd name="T92" fmla="*/ 16 w 263"/>
                <a:gd name="T93" fmla="*/ 108 h 139"/>
                <a:gd name="T94" fmla="*/ 0 w 263"/>
                <a:gd name="T95" fmla="*/ 139 h 139"/>
                <a:gd name="T96" fmla="*/ 8 w 263"/>
                <a:gd name="T97" fmla="*/ 139 h 139"/>
                <a:gd name="T98" fmla="*/ 11 w 263"/>
                <a:gd name="T99" fmla="*/ 13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63" h="139">
                  <a:moveTo>
                    <a:pt x="11" y="131"/>
                  </a:moveTo>
                  <a:cubicBezTo>
                    <a:pt x="14" y="134"/>
                    <a:pt x="17" y="127"/>
                    <a:pt x="21" y="128"/>
                  </a:cubicBezTo>
                  <a:cubicBezTo>
                    <a:pt x="24" y="122"/>
                    <a:pt x="35" y="122"/>
                    <a:pt x="41" y="122"/>
                  </a:cubicBezTo>
                  <a:cubicBezTo>
                    <a:pt x="37" y="120"/>
                    <a:pt x="42" y="120"/>
                    <a:pt x="43" y="122"/>
                  </a:cubicBezTo>
                  <a:cubicBezTo>
                    <a:pt x="44" y="120"/>
                    <a:pt x="40" y="119"/>
                    <a:pt x="45" y="121"/>
                  </a:cubicBezTo>
                  <a:cubicBezTo>
                    <a:pt x="43" y="117"/>
                    <a:pt x="77" y="113"/>
                    <a:pt x="80" y="113"/>
                  </a:cubicBezTo>
                  <a:cubicBezTo>
                    <a:pt x="73" y="115"/>
                    <a:pt x="87" y="113"/>
                    <a:pt x="89" y="113"/>
                  </a:cubicBezTo>
                  <a:cubicBezTo>
                    <a:pt x="94" y="113"/>
                    <a:pt x="98" y="112"/>
                    <a:pt x="103" y="113"/>
                  </a:cubicBezTo>
                  <a:cubicBezTo>
                    <a:pt x="119" y="114"/>
                    <a:pt x="128" y="110"/>
                    <a:pt x="139" y="113"/>
                  </a:cubicBezTo>
                  <a:cubicBezTo>
                    <a:pt x="139" y="111"/>
                    <a:pt x="143" y="112"/>
                    <a:pt x="144" y="112"/>
                  </a:cubicBezTo>
                  <a:cubicBezTo>
                    <a:pt x="144" y="113"/>
                    <a:pt x="145" y="114"/>
                    <a:pt x="145" y="115"/>
                  </a:cubicBezTo>
                  <a:cubicBezTo>
                    <a:pt x="147" y="115"/>
                    <a:pt x="149" y="115"/>
                    <a:pt x="151" y="115"/>
                  </a:cubicBezTo>
                  <a:cubicBezTo>
                    <a:pt x="155" y="116"/>
                    <a:pt x="156" y="114"/>
                    <a:pt x="160" y="115"/>
                  </a:cubicBezTo>
                  <a:cubicBezTo>
                    <a:pt x="170" y="118"/>
                    <a:pt x="187" y="114"/>
                    <a:pt x="200" y="116"/>
                  </a:cubicBezTo>
                  <a:cubicBezTo>
                    <a:pt x="207" y="117"/>
                    <a:pt x="231" y="118"/>
                    <a:pt x="235" y="123"/>
                  </a:cubicBezTo>
                  <a:cubicBezTo>
                    <a:pt x="238" y="126"/>
                    <a:pt x="263" y="130"/>
                    <a:pt x="263" y="128"/>
                  </a:cubicBezTo>
                  <a:cubicBezTo>
                    <a:pt x="257" y="126"/>
                    <a:pt x="245" y="121"/>
                    <a:pt x="239" y="116"/>
                  </a:cubicBezTo>
                  <a:cubicBezTo>
                    <a:pt x="239" y="117"/>
                    <a:pt x="224" y="112"/>
                    <a:pt x="221" y="112"/>
                  </a:cubicBezTo>
                  <a:cubicBezTo>
                    <a:pt x="215" y="111"/>
                    <a:pt x="208" y="110"/>
                    <a:pt x="204" y="104"/>
                  </a:cubicBezTo>
                  <a:cubicBezTo>
                    <a:pt x="203" y="109"/>
                    <a:pt x="194" y="108"/>
                    <a:pt x="191" y="108"/>
                  </a:cubicBezTo>
                  <a:cubicBezTo>
                    <a:pt x="191" y="109"/>
                    <a:pt x="192" y="109"/>
                    <a:pt x="192" y="110"/>
                  </a:cubicBezTo>
                  <a:cubicBezTo>
                    <a:pt x="176" y="98"/>
                    <a:pt x="147" y="102"/>
                    <a:pt x="126" y="100"/>
                  </a:cubicBezTo>
                  <a:cubicBezTo>
                    <a:pt x="102" y="98"/>
                    <a:pt x="79" y="106"/>
                    <a:pt x="56" y="102"/>
                  </a:cubicBezTo>
                  <a:cubicBezTo>
                    <a:pt x="55" y="92"/>
                    <a:pt x="35" y="110"/>
                    <a:pt x="34" y="110"/>
                  </a:cubicBezTo>
                  <a:cubicBezTo>
                    <a:pt x="29" y="110"/>
                    <a:pt x="28" y="106"/>
                    <a:pt x="23" y="109"/>
                  </a:cubicBezTo>
                  <a:cubicBezTo>
                    <a:pt x="23" y="105"/>
                    <a:pt x="29" y="99"/>
                    <a:pt x="26" y="98"/>
                  </a:cubicBezTo>
                  <a:cubicBezTo>
                    <a:pt x="28" y="96"/>
                    <a:pt x="29" y="95"/>
                    <a:pt x="32" y="95"/>
                  </a:cubicBezTo>
                  <a:cubicBezTo>
                    <a:pt x="32" y="96"/>
                    <a:pt x="33" y="97"/>
                    <a:pt x="32" y="98"/>
                  </a:cubicBezTo>
                  <a:cubicBezTo>
                    <a:pt x="33" y="97"/>
                    <a:pt x="33" y="97"/>
                    <a:pt x="34" y="96"/>
                  </a:cubicBezTo>
                  <a:cubicBezTo>
                    <a:pt x="37" y="100"/>
                    <a:pt x="37" y="86"/>
                    <a:pt x="41" y="83"/>
                  </a:cubicBezTo>
                  <a:cubicBezTo>
                    <a:pt x="43" y="82"/>
                    <a:pt x="46" y="71"/>
                    <a:pt x="45" y="70"/>
                  </a:cubicBezTo>
                  <a:cubicBezTo>
                    <a:pt x="47" y="72"/>
                    <a:pt x="48" y="72"/>
                    <a:pt x="50" y="69"/>
                  </a:cubicBezTo>
                  <a:cubicBezTo>
                    <a:pt x="49" y="68"/>
                    <a:pt x="49" y="68"/>
                    <a:pt x="48" y="68"/>
                  </a:cubicBezTo>
                  <a:cubicBezTo>
                    <a:pt x="54" y="65"/>
                    <a:pt x="53" y="64"/>
                    <a:pt x="56" y="59"/>
                  </a:cubicBezTo>
                  <a:cubicBezTo>
                    <a:pt x="57" y="58"/>
                    <a:pt x="63" y="54"/>
                    <a:pt x="59" y="53"/>
                  </a:cubicBezTo>
                  <a:cubicBezTo>
                    <a:pt x="61" y="53"/>
                    <a:pt x="62" y="53"/>
                    <a:pt x="63" y="53"/>
                  </a:cubicBezTo>
                  <a:cubicBezTo>
                    <a:pt x="59" y="49"/>
                    <a:pt x="69" y="39"/>
                    <a:pt x="71" y="34"/>
                  </a:cubicBezTo>
                  <a:cubicBezTo>
                    <a:pt x="71" y="33"/>
                    <a:pt x="82" y="22"/>
                    <a:pt x="83" y="21"/>
                  </a:cubicBezTo>
                  <a:cubicBezTo>
                    <a:pt x="83" y="21"/>
                    <a:pt x="82" y="21"/>
                    <a:pt x="81" y="21"/>
                  </a:cubicBezTo>
                  <a:cubicBezTo>
                    <a:pt x="83" y="20"/>
                    <a:pt x="91" y="15"/>
                    <a:pt x="91" y="12"/>
                  </a:cubicBezTo>
                  <a:cubicBezTo>
                    <a:pt x="91" y="15"/>
                    <a:pt x="100" y="6"/>
                    <a:pt x="101" y="6"/>
                  </a:cubicBezTo>
                  <a:cubicBezTo>
                    <a:pt x="99" y="0"/>
                    <a:pt x="67" y="18"/>
                    <a:pt x="75" y="25"/>
                  </a:cubicBezTo>
                  <a:cubicBezTo>
                    <a:pt x="71" y="24"/>
                    <a:pt x="61" y="40"/>
                    <a:pt x="61" y="40"/>
                  </a:cubicBezTo>
                  <a:cubicBezTo>
                    <a:pt x="56" y="48"/>
                    <a:pt x="57" y="60"/>
                    <a:pt x="47" y="64"/>
                  </a:cubicBezTo>
                  <a:cubicBezTo>
                    <a:pt x="50" y="69"/>
                    <a:pt x="37" y="69"/>
                    <a:pt x="41" y="75"/>
                  </a:cubicBezTo>
                  <a:cubicBezTo>
                    <a:pt x="35" y="72"/>
                    <a:pt x="36" y="87"/>
                    <a:pt x="29" y="86"/>
                  </a:cubicBezTo>
                  <a:cubicBezTo>
                    <a:pt x="30" y="93"/>
                    <a:pt x="19" y="101"/>
                    <a:pt x="16" y="108"/>
                  </a:cubicBezTo>
                  <a:cubicBezTo>
                    <a:pt x="12" y="119"/>
                    <a:pt x="7" y="130"/>
                    <a:pt x="0" y="139"/>
                  </a:cubicBezTo>
                  <a:cubicBezTo>
                    <a:pt x="8" y="139"/>
                    <a:pt x="8" y="139"/>
                    <a:pt x="8" y="139"/>
                  </a:cubicBezTo>
                  <a:cubicBezTo>
                    <a:pt x="9" y="137"/>
                    <a:pt x="11" y="135"/>
                    <a:pt x="11" y="13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335" name="Forme libre 325"/>
            <p:cNvSpPr>
              <a:spLocks/>
            </p:cNvSpPr>
            <p:nvPr/>
          </p:nvSpPr>
          <p:spPr bwMode="auto">
            <a:xfrm>
              <a:off x="133350" y="6818313"/>
              <a:ext cx="41275" cy="38100"/>
            </a:xfrm>
            <a:custGeom>
              <a:avLst/>
              <a:gdLst>
                <a:gd name="T0" fmla="*/ 9 w 13"/>
                <a:gd name="T1" fmla="*/ 9 h 12"/>
                <a:gd name="T2" fmla="*/ 11 w 13"/>
                <a:gd name="T3" fmla="*/ 1 h 12"/>
                <a:gd name="T4" fmla="*/ 7 w 13"/>
                <a:gd name="T5" fmla="*/ 6 h 12"/>
                <a:gd name="T6" fmla="*/ 0 w 13"/>
                <a:gd name="T7" fmla="*/ 12 h 12"/>
                <a:gd name="T8" fmla="*/ 4 w 13"/>
                <a:gd name="T9" fmla="*/ 12 h 12"/>
                <a:gd name="T10" fmla="*/ 9 w 13"/>
                <a:gd name="T11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2">
                  <a:moveTo>
                    <a:pt x="9" y="9"/>
                  </a:moveTo>
                  <a:cubicBezTo>
                    <a:pt x="9" y="7"/>
                    <a:pt x="13" y="2"/>
                    <a:pt x="11" y="1"/>
                  </a:cubicBezTo>
                  <a:cubicBezTo>
                    <a:pt x="10" y="0"/>
                    <a:pt x="7" y="5"/>
                    <a:pt x="7" y="6"/>
                  </a:cubicBezTo>
                  <a:cubicBezTo>
                    <a:pt x="5" y="9"/>
                    <a:pt x="3" y="11"/>
                    <a:pt x="0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5" y="9"/>
                    <a:pt x="7" y="7"/>
                    <a:pt x="9" y="9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336" name="Forme libre 326"/>
            <p:cNvSpPr>
              <a:spLocks/>
            </p:cNvSpPr>
            <p:nvPr/>
          </p:nvSpPr>
          <p:spPr bwMode="auto">
            <a:xfrm>
              <a:off x="1244600" y="6853238"/>
              <a:ext cx="9525" cy="3175"/>
            </a:xfrm>
            <a:custGeom>
              <a:avLst/>
              <a:gdLst>
                <a:gd name="T0" fmla="*/ 0 w 3"/>
                <a:gd name="T1" fmla="*/ 1 h 1"/>
                <a:gd name="T2" fmla="*/ 3 w 3"/>
                <a:gd name="T3" fmla="*/ 1 h 1"/>
                <a:gd name="T4" fmla="*/ 0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1" y="0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337" name="Forme libre 327"/>
            <p:cNvSpPr>
              <a:spLocks noEditPoints="1"/>
            </p:cNvSpPr>
            <p:nvPr/>
          </p:nvSpPr>
          <p:spPr bwMode="auto">
            <a:xfrm>
              <a:off x="1177925" y="6684963"/>
              <a:ext cx="295275" cy="171450"/>
            </a:xfrm>
            <a:custGeom>
              <a:avLst/>
              <a:gdLst>
                <a:gd name="T0" fmla="*/ 12 w 93"/>
                <a:gd name="T1" fmla="*/ 53 h 54"/>
                <a:gd name="T2" fmla="*/ 24 w 93"/>
                <a:gd name="T3" fmla="*/ 54 h 54"/>
                <a:gd name="T4" fmla="*/ 29 w 93"/>
                <a:gd name="T5" fmla="*/ 54 h 54"/>
                <a:gd name="T6" fmla="*/ 31 w 93"/>
                <a:gd name="T7" fmla="*/ 53 h 54"/>
                <a:gd name="T8" fmla="*/ 29 w 93"/>
                <a:gd name="T9" fmla="*/ 53 h 54"/>
                <a:gd name="T10" fmla="*/ 49 w 93"/>
                <a:gd name="T11" fmla="*/ 46 h 54"/>
                <a:gd name="T12" fmla="*/ 57 w 93"/>
                <a:gd name="T13" fmla="*/ 30 h 54"/>
                <a:gd name="T14" fmla="*/ 75 w 93"/>
                <a:gd name="T15" fmla="*/ 22 h 54"/>
                <a:gd name="T16" fmla="*/ 75 w 93"/>
                <a:gd name="T17" fmla="*/ 17 h 54"/>
                <a:gd name="T18" fmla="*/ 85 w 93"/>
                <a:gd name="T19" fmla="*/ 10 h 54"/>
                <a:gd name="T20" fmla="*/ 90 w 93"/>
                <a:gd name="T21" fmla="*/ 7 h 54"/>
                <a:gd name="T22" fmla="*/ 93 w 93"/>
                <a:gd name="T23" fmla="*/ 1 h 54"/>
                <a:gd name="T24" fmla="*/ 66 w 93"/>
                <a:gd name="T25" fmla="*/ 4 h 54"/>
                <a:gd name="T26" fmla="*/ 69 w 93"/>
                <a:gd name="T27" fmla="*/ 0 h 54"/>
                <a:gd name="T28" fmla="*/ 37 w 93"/>
                <a:gd name="T29" fmla="*/ 24 h 54"/>
                <a:gd name="T30" fmla="*/ 25 w 93"/>
                <a:gd name="T31" fmla="*/ 36 h 54"/>
                <a:gd name="T32" fmla="*/ 12 w 93"/>
                <a:gd name="T33" fmla="*/ 46 h 54"/>
                <a:gd name="T34" fmla="*/ 14 w 93"/>
                <a:gd name="T35" fmla="*/ 46 h 54"/>
                <a:gd name="T36" fmla="*/ 9 w 93"/>
                <a:gd name="T37" fmla="*/ 48 h 54"/>
                <a:gd name="T38" fmla="*/ 2 w 93"/>
                <a:gd name="T39" fmla="*/ 53 h 54"/>
                <a:gd name="T40" fmla="*/ 0 w 93"/>
                <a:gd name="T41" fmla="*/ 54 h 54"/>
                <a:gd name="T42" fmla="*/ 12 w 93"/>
                <a:gd name="T43" fmla="*/ 54 h 54"/>
                <a:gd name="T44" fmla="*/ 12 w 93"/>
                <a:gd name="T45" fmla="*/ 53 h 54"/>
                <a:gd name="T46" fmla="*/ 62 w 93"/>
                <a:gd name="T47" fmla="*/ 16 h 54"/>
                <a:gd name="T48" fmla="*/ 62 w 93"/>
                <a:gd name="T49" fmla="*/ 17 h 54"/>
                <a:gd name="T50" fmla="*/ 60 w 93"/>
                <a:gd name="T51" fmla="*/ 19 h 54"/>
                <a:gd name="T52" fmla="*/ 50 w 93"/>
                <a:gd name="T53" fmla="*/ 19 h 54"/>
                <a:gd name="T54" fmla="*/ 62 w 93"/>
                <a:gd name="T55" fmla="*/ 16 h 54"/>
                <a:gd name="T56" fmla="*/ 40 w 93"/>
                <a:gd name="T57" fmla="*/ 32 h 54"/>
                <a:gd name="T58" fmla="*/ 43 w 93"/>
                <a:gd name="T59" fmla="*/ 31 h 54"/>
                <a:gd name="T60" fmla="*/ 31 w 93"/>
                <a:gd name="T61" fmla="*/ 36 h 54"/>
                <a:gd name="T62" fmla="*/ 40 w 93"/>
                <a:gd name="T63" fmla="*/ 3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3" h="54">
                  <a:moveTo>
                    <a:pt x="12" y="53"/>
                  </a:moveTo>
                  <a:cubicBezTo>
                    <a:pt x="17" y="47"/>
                    <a:pt x="28" y="51"/>
                    <a:pt x="24" y="54"/>
                  </a:cubicBezTo>
                  <a:cubicBezTo>
                    <a:pt x="29" y="54"/>
                    <a:pt x="29" y="54"/>
                    <a:pt x="29" y="54"/>
                  </a:cubicBezTo>
                  <a:cubicBezTo>
                    <a:pt x="30" y="54"/>
                    <a:pt x="31" y="53"/>
                    <a:pt x="31" y="53"/>
                  </a:cubicBezTo>
                  <a:cubicBezTo>
                    <a:pt x="31" y="53"/>
                    <a:pt x="30" y="53"/>
                    <a:pt x="29" y="53"/>
                  </a:cubicBezTo>
                  <a:cubicBezTo>
                    <a:pt x="31" y="48"/>
                    <a:pt x="43" y="48"/>
                    <a:pt x="49" y="46"/>
                  </a:cubicBezTo>
                  <a:cubicBezTo>
                    <a:pt x="62" y="42"/>
                    <a:pt x="51" y="33"/>
                    <a:pt x="57" y="30"/>
                  </a:cubicBezTo>
                  <a:cubicBezTo>
                    <a:pt x="62" y="26"/>
                    <a:pt x="72" y="26"/>
                    <a:pt x="75" y="22"/>
                  </a:cubicBezTo>
                  <a:cubicBezTo>
                    <a:pt x="77" y="21"/>
                    <a:pt x="77" y="14"/>
                    <a:pt x="75" y="17"/>
                  </a:cubicBezTo>
                  <a:cubicBezTo>
                    <a:pt x="78" y="14"/>
                    <a:pt x="82" y="12"/>
                    <a:pt x="85" y="10"/>
                  </a:cubicBezTo>
                  <a:cubicBezTo>
                    <a:pt x="86" y="9"/>
                    <a:pt x="88" y="9"/>
                    <a:pt x="90" y="7"/>
                  </a:cubicBezTo>
                  <a:cubicBezTo>
                    <a:pt x="91" y="5"/>
                    <a:pt x="92" y="2"/>
                    <a:pt x="93" y="1"/>
                  </a:cubicBezTo>
                  <a:cubicBezTo>
                    <a:pt x="86" y="6"/>
                    <a:pt x="73" y="3"/>
                    <a:pt x="66" y="4"/>
                  </a:cubicBezTo>
                  <a:cubicBezTo>
                    <a:pt x="68" y="3"/>
                    <a:pt x="69" y="2"/>
                    <a:pt x="69" y="0"/>
                  </a:cubicBezTo>
                  <a:cubicBezTo>
                    <a:pt x="56" y="7"/>
                    <a:pt x="47" y="15"/>
                    <a:pt x="37" y="24"/>
                  </a:cubicBezTo>
                  <a:cubicBezTo>
                    <a:pt x="34" y="27"/>
                    <a:pt x="29" y="31"/>
                    <a:pt x="25" y="36"/>
                  </a:cubicBezTo>
                  <a:cubicBezTo>
                    <a:pt x="23" y="39"/>
                    <a:pt x="13" y="43"/>
                    <a:pt x="12" y="46"/>
                  </a:cubicBezTo>
                  <a:cubicBezTo>
                    <a:pt x="13" y="46"/>
                    <a:pt x="14" y="46"/>
                    <a:pt x="14" y="46"/>
                  </a:cubicBezTo>
                  <a:cubicBezTo>
                    <a:pt x="14" y="48"/>
                    <a:pt x="9" y="48"/>
                    <a:pt x="9" y="48"/>
                  </a:cubicBezTo>
                  <a:cubicBezTo>
                    <a:pt x="4" y="51"/>
                    <a:pt x="6" y="47"/>
                    <a:pt x="2" y="53"/>
                  </a:cubicBezTo>
                  <a:cubicBezTo>
                    <a:pt x="1" y="53"/>
                    <a:pt x="1" y="53"/>
                    <a:pt x="0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2" y="54"/>
                    <a:pt x="12" y="53"/>
                    <a:pt x="12" y="53"/>
                  </a:cubicBezTo>
                  <a:close/>
                  <a:moveTo>
                    <a:pt x="62" y="16"/>
                  </a:moveTo>
                  <a:cubicBezTo>
                    <a:pt x="59" y="16"/>
                    <a:pt x="62" y="16"/>
                    <a:pt x="62" y="17"/>
                  </a:cubicBezTo>
                  <a:cubicBezTo>
                    <a:pt x="61" y="18"/>
                    <a:pt x="59" y="16"/>
                    <a:pt x="60" y="19"/>
                  </a:cubicBezTo>
                  <a:cubicBezTo>
                    <a:pt x="59" y="19"/>
                    <a:pt x="50" y="23"/>
                    <a:pt x="50" y="19"/>
                  </a:cubicBezTo>
                  <a:cubicBezTo>
                    <a:pt x="52" y="19"/>
                    <a:pt x="56" y="10"/>
                    <a:pt x="62" y="16"/>
                  </a:cubicBezTo>
                  <a:close/>
                  <a:moveTo>
                    <a:pt x="40" y="32"/>
                  </a:moveTo>
                  <a:cubicBezTo>
                    <a:pt x="41" y="32"/>
                    <a:pt x="42" y="32"/>
                    <a:pt x="43" y="31"/>
                  </a:cubicBezTo>
                  <a:cubicBezTo>
                    <a:pt x="45" y="38"/>
                    <a:pt x="32" y="42"/>
                    <a:pt x="31" y="36"/>
                  </a:cubicBezTo>
                  <a:cubicBezTo>
                    <a:pt x="33" y="35"/>
                    <a:pt x="39" y="30"/>
                    <a:pt x="40" y="32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338" name="Forme libre 328"/>
            <p:cNvSpPr>
              <a:spLocks noEditPoints="1"/>
            </p:cNvSpPr>
            <p:nvPr/>
          </p:nvSpPr>
          <p:spPr bwMode="auto">
            <a:xfrm>
              <a:off x="6350" y="5662613"/>
              <a:ext cx="803275" cy="1193800"/>
            </a:xfrm>
            <a:custGeom>
              <a:avLst/>
              <a:gdLst>
                <a:gd name="T0" fmla="*/ 106 w 253"/>
                <a:gd name="T1" fmla="*/ 375 h 376"/>
                <a:gd name="T2" fmla="*/ 152 w 253"/>
                <a:gd name="T3" fmla="*/ 349 h 376"/>
                <a:gd name="T4" fmla="*/ 186 w 253"/>
                <a:gd name="T5" fmla="*/ 299 h 376"/>
                <a:gd name="T6" fmla="*/ 195 w 253"/>
                <a:gd name="T7" fmla="*/ 272 h 376"/>
                <a:gd name="T8" fmla="*/ 193 w 253"/>
                <a:gd name="T9" fmla="*/ 268 h 376"/>
                <a:gd name="T10" fmla="*/ 200 w 253"/>
                <a:gd name="T11" fmla="*/ 278 h 376"/>
                <a:gd name="T12" fmla="*/ 211 w 253"/>
                <a:gd name="T13" fmla="*/ 248 h 376"/>
                <a:gd name="T14" fmla="*/ 219 w 253"/>
                <a:gd name="T15" fmla="*/ 210 h 376"/>
                <a:gd name="T16" fmla="*/ 229 w 253"/>
                <a:gd name="T17" fmla="*/ 189 h 376"/>
                <a:gd name="T18" fmla="*/ 213 w 253"/>
                <a:gd name="T19" fmla="*/ 171 h 376"/>
                <a:gd name="T20" fmla="*/ 245 w 253"/>
                <a:gd name="T21" fmla="*/ 93 h 376"/>
                <a:gd name="T22" fmla="*/ 232 w 253"/>
                <a:gd name="T23" fmla="*/ 97 h 376"/>
                <a:gd name="T24" fmla="*/ 201 w 253"/>
                <a:gd name="T25" fmla="*/ 132 h 376"/>
                <a:gd name="T26" fmla="*/ 200 w 253"/>
                <a:gd name="T27" fmla="*/ 163 h 376"/>
                <a:gd name="T28" fmla="*/ 186 w 253"/>
                <a:gd name="T29" fmla="*/ 184 h 376"/>
                <a:gd name="T30" fmla="*/ 159 w 253"/>
                <a:gd name="T31" fmla="*/ 226 h 376"/>
                <a:gd name="T32" fmla="*/ 204 w 253"/>
                <a:gd name="T33" fmla="*/ 220 h 376"/>
                <a:gd name="T34" fmla="*/ 155 w 253"/>
                <a:gd name="T35" fmla="*/ 248 h 376"/>
                <a:gd name="T36" fmla="*/ 114 w 253"/>
                <a:gd name="T37" fmla="*/ 325 h 376"/>
                <a:gd name="T38" fmla="*/ 103 w 253"/>
                <a:gd name="T39" fmla="*/ 322 h 376"/>
                <a:gd name="T40" fmla="*/ 90 w 253"/>
                <a:gd name="T41" fmla="*/ 305 h 376"/>
                <a:gd name="T42" fmla="*/ 78 w 253"/>
                <a:gd name="T43" fmla="*/ 324 h 376"/>
                <a:gd name="T44" fmla="*/ 77 w 253"/>
                <a:gd name="T45" fmla="*/ 230 h 376"/>
                <a:gd name="T46" fmla="*/ 137 w 253"/>
                <a:gd name="T47" fmla="*/ 150 h 376"/>
                <a:gd name="T48" fmla="*/ 194 w 253"/>
                <a:gd name="T49" fmla="*/ 81 h 376"/>
                <a:gd name="T50" fmla="*/ 252 w 253"/>
                <a:gd name="T51" fmla="*/ 38 h 376"/>
                <a:gd name="T52" fmla="*/ 181 w 253"/>
                <a:gd name="T53" fmla="*/ 85 h 376"/>
                <a:gd name="T54" fmla="*/ 109 w 253"/>
                <a:gd name="T55" fmla="*/ 113 h 376"/>
                <a:gd name="T56" fmla="*/ 86 w 253"/>
                <a:gd name="T57" fmla="*/ 164 h 376"/>
                <a:gd name="T58" fmla="*/ 52 w 253"/>
                <a:gd name="T59" fmla="*/ 137 h 376"/>
                <a:gd name="T60" fmla="*/ 42 w 253"/>
                <a:gd name="T61" fmla="*/ 158 h 376"/>
                <a:gd name="T62" fmla="*/ 31 w 253"/>
                <a:gd name="T63" fmla="*/ 79 h 376"/>
                <a:gd name="T64" fmla="*/ 57 w 253"/>
                <a:gd name="T65" fmla="*/ 77 h 376"/>
                <a:gd name="T66" fmla="*/ 38 w 253"/>
                <a:gd name="T67" fmla="*/ 52 h 376"/>
                <a:gd name="T68" fmla="*/ 25 w 253"/>
                <a:gd name="T69" fmla="*/ 22 h 376"/>
                <a:gd name="T70" fmla="*/ 26 w 253"/>
                <a:gd name="T71" fmla="*/ 58 h 376"/>
                <a:gd name="T72" fmla="*/ 15 w 253"/>
                <a:gd name="T73" fmla="*/ 74 h 376"/>
                <a:gd name="T74" fmla="*/ 2 w 253"/>
                <a:gd name="T75" fmla="*/ 95 h 376"/>
                <a:gd name="T76" fmla="*/ 0 w 253"/>
                <a:gd name="T77" fmla="*/ 113 h 376"/>
                <a:gd name="T78" fmla="*/ 13 w 253"/>
                <a:gd name="T79" fmla="*/ 158 h 376"/>
                <a:gd name="T80" fmla="*/ 47 w 253"/>
                <a:gd name="T81" fmla="*/ 253 h 376"/>
                <a:gd name="T82" fmla="*/ 54 w 253"/>
                <a:gd name="T83" fmla="*/ 376 h 376"/>
                <a:gd name="T84" fmla="*/ 224 w 253"/>
                <a:gd name="T85" fmla="*/ 132 h 376"/>
                <a:gd name="T86" fmla="*/ 193 w 253"/>
                <a:gd name="T87" fmla="*/ 208 h 376"/>
                <a:gd name="T88" fmla="*/ 194 w 253"/>
                <a:gd name="T89" fmla="*/ 180 h 376"/>
                <a:gd name="T90" fmla="*/ 147 w 253"/>
                <a:gd name="T91" fmla="*/ 268 h 376"/>
                <a:gd name="T92" fmla="*/ 153 w 253"/>
                <a:gd name="T93" fmla="*/ 275 h 376"/>
                <a:gd name="T94" fmla="*/ 151 w 253"/>
                <a:gd name="T95" fmla="*/ 331 h 376"/>
                <a:gd name="T96" fmla="*/ 132 w 253"/>
                <a:gd name="T97" fmla="*/ 326 h 376"/>
                <a:gd name="T98" fmla="*/ 116 w 253"/>
                <a:gd name="T99" fmla="*/ 351 h 376"/>
                <a:gd name="T100" fmla="*/ 98 w 253"/>
                <a:gd name="T101" fmla="*/ 178 h 376"/>
                <a:gd name="T102" fmla="*/ 22 w 253"/>
                <a:gd name="T103" fmla="*/ 97 h 376"/>
                <a:gd name="T104" fmla="*/ 29 w 253"/>
                <a:gd name="T105" fmla="*/ 130 h 376"/>
                <a:gd name="T106" fmla="*/ 51 w 253"/>
                <a:gd name="T107" fmla="*/ 187 h 376"/>
                <a:gd name="T108" fmla="*/ 80 w 253"/>
                <a:gd name="T109" fmla="*/ 202 h 376"/>
                <a:gd name="T110" fmla="*/ 56 w 253"/>
                <a:gd name="T111" fmla="*/ 206 h 376"/>
                <a:gd name="T112" fmla="*/ 79 w 253"/>
                <a:gd name="T113" fmla="*/ 184 h 376"/>
                <a:gd name="T114" fmla="*/ 71 w 253"/>
                <a:gd name="T115" fmla="*/ 143 h 376"/>
                <a:gd name="T116" fmla="*/ 59 w 253"/>
                <a:gd name="T117" fmla="*/ 173 h 376"/>
                <a:gd name="T118" fmla="*/ 62 w 253"/>
                <a:gd name="T119" fmla="*/ 222 h 376"/>
                <a:gd name="T120" fmla="*/ 79 w 253"/>
                <a:gd name="T121" fmla="*/ 349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53" h="376">
                  <a:moveTo>
                    <a:pt x="95" y="357"/>
                  </a:moveTo>
                  <a:cubicBezTo>
                    <a:pt x="93" y="364"/>
                    <a:pt x="88" y="369"/>
                    <a:pt x="85" y="376"/>
                  </a:cubicBezTo>
                  <a:cubicBezTo>
                    <a:pt x="93" y="376"/>
                    <a:pt x="93" y="376"/>
                    <a:pt x="93" y="376"/>
                  </a:cubicBezTo>
                  <a:cubicBezTo>
                    <a:pt x="95" y="370"/>
                    <a:pt x="100" y="366"/>
                    <a:pt x="107" y="368"/>
                  </a:cubicBezTo>
                  <a:cubicBezTo>
                    <a:pt x="107" y="373"/>
                    <a:pt x="115" y="364"/>
                    <a:pt x="121" y="364"/>
                  </a:cubicBezTo>
                  <a:cubicBezTo>
                    <a:pt x="118" y="363"/>
                    <a:pt x="120" y="362"/>
                    <a:pt x="121" y="362"/>
                  </a:cubicBezTo>
                  <a:cubicBezTo>
                    <a:pt x="122" y="360"/>
                    <a:pt x="122" y="364"/>
                    <a:pt x="123" y="363"/>
                  </a:cubicBezTo>
                  <a:cubicBezTo>
                    <a:pt x="122" y="370"/>
                    <a:pt x="108" y="374"/>
                    <a:pt x="106" y="375"/>
                  </a:cubicBezTo>
                  <a:cubicBezTo>
                    <a:pt x="108" y="374"/>
                    <a:pt x="108" y="372"/>
                    <a:pt x="107" y="371"/>
                  </a:cubicBezTo>
                  <a:cubicBezTo>
                    <a:pt x="107" y="372"/>
                    <a:pt x="104" y="372"/>
                    <a:pt x="105" y="376"/>
                  </a:cubicBezTo>
                  <a:cubicBezTo>
                    <a:pt x="129" y="376"/>
                    <a:pt x="129" y="376"/>
                    <a:pt x="129" y="376"/>
                  </a:cubicBezTo>
                  <a:cubicBezTo>
                    <a:pt x="134" y="372"/>
                    <a:pt x="144" y="364"/>
                    <a:pt x="145" y="363"/>
                  </a:cubicBezTo>
                  <a:cubicBezTo>
                    <a:pt x="148" y="364"/>
                    <a:pt x="157" y="357"/>
                    <a:pt x="154" y="353"/>
                  </a:cubicBezTo>
                  <a:cubicBezTo>
                    <a:pt x="149" y="354"/>
                    <a:pt x="133" y="366"/>
                    <a:pt x="129" y="362"/>
                  </a:cubicBezTo>
                  <a:cubicBezTo>
                    <a:pt x="127" y="360"/>
                    <a:pt x="135" y="355"/>
                    <a:pt x="136" y="354"/>
                  </a:cubicBezTo>
                  <a:cubicBezTo>
                    <a:pt x="142" y="349"/>
                    <a:pt x="150" y="354"/>
                    <a:pt x="152" y="349"/>
                  </a:cubicBezTo>
                  <a:cubicBezTo>
                    <a:pt x="152" y="353"/>
                    <a:pt x="156" y="344"/>
                    <a:pt x="157" y="346"/>
                  </a:cubicBezTo>
                  <a:cubicBezTo>
                    <a:pt x="160" y="337"/>
                    <a:pt x="172" y="335"/>
                    <a:pt x="172" y="324"/>
                  </a:cubicBezTo>
                  <a:cubicBezTo>
                    <a:pt x="170" y="326"/>
                    <a:pt x="163" y="330"/>
                    <a:pt x="163" y="326"/>
                  </a:cubicBezTo>
                  <a:cubicBezTo>
                    <a:pt x="162" y="328"/>
                    <a:pt x="156" y="328"/>
                    <a:pt x="154" y="327"/>
                  </a:cubicBezTo>
                  <a:cubicBezTo>
                    <a:pt x="156" y="324"/>
                    <a:pt x="160" y="324"/>
                    <a:pt x="162" y="323"/>
                  </a:cubicBezTo>
                  <a:cubicBezTo>
                    <a:pt x="163" y="324"/>
                    <a:pt x="163" y="324"/>
                    <a:pt x="162" y="325"/>
                  </a:cubicBezTo>
                  <a:cubicBezTo>
                    <a:pt x="165" y="321"/>
                    <a:pt x="169" y="315"/>
                    <a:pt x="175" y="314"/>
                  </a:cubicBezTo>
                  <a:cubicBezTo>
                    <a:pt x="175" y="311"/>
                    <a:pt x="183" y="305"/>
                    <a:pt x="186" y="299"/>
                  </a:cubicBezTo>
                  <a:cubicBezTo>
                    <a:pt x="183" y="298"/>
                    <a:pt x="183" y="304"/>
                    <a:pt x="183" y="299"/>
                  </a:cubicBezTo>
                  <a:cubicBezTo>
                    <a:pt x="180" y="304"/>
                    <a:pt x="157" y="315"/>
                    <a:pt x="152" y="315"/>
                  </a:cubicBezTo>
                  <a:cubicBezTo>
                    <a:pt x="153" y="307"/>
                    <a:pt x="167" y="298"/>
                    <a:pt x="177" y="297"/>
                  </a:cubicBezTo>
                  <a:cubicBezTo>
                    <a:pt x="183" y="296"/>
                    <a:pt x="189" y="282"/>
                    <a:pt x="194" y="278"/>
                  </a:cubicBezTo>
                  <a:cubicBezTo>
                    <a:pt x="194" y="278"/>
                    <a:pt x="194" y="278"/>
                    <a:pt x="194" y="278"/>
                  </a:cubicBezTo>
                  <a:cubicBezTo>
                    <a:pt x="194" y="278"/>
                    <a:pt x="194" y="278"/>
                    <a:pt x="194" y="278"/>
                  </a:cubicBezTo>
                  <a:cubicBezTo>
                    <a:pt x="195" y="278"/>
                    <a:pt x="198" y="274"/>
                    <a:pt x="198" y="274"/>
                  </a:cubicBezTo>
                  <a:cubicBezTo>
                    <a:pt x="198" y="273"/>
                    <a:pt x="195" y="274"/>
                    <a:pt x="195" y="272"/>
                  </a:cubicBezTo>
                  <a:cubicBezTo>
                    <a:pt x="195" y="277"/>
                    <a:pt x="185" y="276"/>
                    <a:pt x="188" y="282"/>
                  </a:cubicBezTo>
                  <a:cubicBezTo>
                    <a:pt x="183" y="280"/>
                    <a:pt x="165" y="298"/>
                    <a:pt x="159" y="293"/>
                  </a:cubicBezTo>
                  <a:cubicBezTo>
                    <a:pt x="160" y="298"/>
                    <a:pt x="133" y="304"/>
                    <a:pt x="129" y="305"/>
                  </a:cubicBezTo>
                  <a:cubicBezTo>
                    <a:pt x="131" y="303"/>
                    <a:pt x="129" y="300"/>
                    <a:pt x="133" y="301"/>
                  </a:cubicBezTo>
                  <a:cubicBezTo>
                    <a:pt x="125" y="297"/>
                    <a:pt x="143" y="289"/>
                    <a:pt x="143" y="290"/>
                  </a:cubicBezTo>
                  <a:cubicBezTo>
                    <a:pt x="145" y="286"/>
                    <a:pt x="160" y="283"/>
                    <a:pt x="164" y="282"/>
                  </a:cubicBezTo>
                  <a:cubicBezTo>
                    <a:pt x="169" y="282"/>
                    <a:pt x="192" y="268"/>
                    <a:pt x="193" y="272"/>
                  </a:cubicBezTo>
                  <a:cubicBezTo>
                    <a:pt x="193" y="270"/>
                    <a:pt x="193" y="269"/>
                    <a:pt x="193" y="268"/>
                  </a:cubicBezTo>
                  <a:cubicBezTo>
                    <a:pt x="192" y="268"/>
                    <a:pt x="192" y="268"/>
                    <a:pt x="191" y="268"/>
                  </a:cubicBezTo>
                  <a:cubicBezTo>
                    <a:pt x="191" y="267"/>
                    <a:pt x="193" y="266"/>
                    <a:pt x="194" y="265"/>
                  </a:cubicBezTo>
                  <a:cubicBezTo>
                    <a:pt x="198" y="264"/>
                    <a:pt x="197" y="262"/>
                    <a:pt x="200" y="259"/>
                  </a:cubicBezTo>
                  <a:cubicBezTo>
                    <a:pt x="203" y="255"/>
                    <a:pt x="207" y="251"/>
                    <a:pt x="211" y="250"/>
                  </a:cubicBezTo>
                  <a:cubicBezTo>
                    <a:pt x="211" y="253"/>
                    <a:pt x="212" y="251"/>
                    <a:pt x="214" y="252"/>
                  </a:cubicBezTo>
                  <a:cubicBezTo>
                    <a:pt x="214" y="252"/>
                    <a:pt x="214" y="252"/>
                    <a:pt x="214" y="252"/>
                  </a:cubicBezTo>
                  <a:cubicBezTo>
                    <a:pt x="212" y="252"/>
                    <a:pt x="210" y="266"/>
                    <a:pt x="209" y="267"/>
                  </a:cubicBezTo>
                  <a:cubicBezTo>
                    <a:pt x="207" y="272"/>
                    <a:pt x="204" y="275"/>
                    <a:pt x="200" y="278"/>
                  </a:cubicBezTo>
                  <a:cubicBezTo>
                    <a:pt x="200" y="281"/>
                    <a:pt x="200" y="283"/>
                    <a:pt x="198" y="285"/>
                  </a:cubicBezTo>
                  <a:cubicBezTo>
                    <a:pt x="200" y="287"/>
                    <a:pt x="199" y="287"/>
                    <a:pt x="197" y="290"/>
                  </a:cubicBezTo>
                  <a:cubicBezTo>
                    <a:pt x="197" y="291"/>
                    <a:pt x="198" y="291"/>
                    <a:pt x="198" y="291"/>
                  </a:cubicBezTo>
                  <a:cubicBezTo>
                    <a:pt x="201" y="289"/>
                    <a:pt x="210" y="276"/>
                    <a:pt x="207" y="275"/>
                  </a:cubicBezTo>
                  <a:cubicBezTo>
                    <a:pt x="214" y="272"/>
                    <a:pt x="218" y="254"/>
                    <a:pt x="217" y="247"/>
                  </a:cubicBezTo>
                  <a:cubicBezTo>
                    <a:pt x="215" y="248"/>
                    <a:pt x="213" y="247"/>
                    <a:pt x="213" y="247"/>
                  </a:cubicBezTo>
                  <a:cubicBezTo>
                    <a:pt x="213" y="247"/>
                    <a:pt x="212" y="247"/>
                    <a:pt x="212" y="248"/>
                  </a:cubicBezTo>
                  <a:cubicBezTo>
                    <a:pt x="212" y="248"/>
                    <a:pt x="211" y="248"/>
                    <a:pt x="211" y="248"/>
                  </a:cubicBezTo>
                  <a:cubicBezTo>
                    <a:pt x="210" y="248"/>
                    <a:pt x="210" y="249"/>
                    <a:pt x="209" y="249"/>
                  </a:cubicBezTo>
                  <a:cubicBezTo>
                    <a:pt x="210" y="248"/>
                    <a:pt x="210" y="248"/>
                    <a:pt x="211" y="248"/>
                  </a:cubicBezTo>
                  <a:cubicBezTo>
                    <a:pt x="211" y="248"/>
                    <a:pt x="211" y="248"/>
                    <a:pt x="212" y="248"/>
                  </a:cubicBezTo>
                  <a:cubicBezTo>
                    <a:pt x="212" y="247"/>
                    <a:pt x="212" y="247"/>
                    <a:pt x="212" y="247"/>
                  </a:cubicBezTo>
                  <a:cubicBezTo>
                    <a:pt x="209" y="248"/>
                    <a:pt x="211" y="245"/>
                    <a:pt x="208" y="245"/>
                  </a:cubicBezTo>
                  <a:cubicBezTo>
                    <a:pt x="208" y="246"/>
                    <a:pt x="201" y="253"/>
                    <a:pt x="197" y="250"/>
                  </a:cubicBezTo>
                  <a:cubicBezTo>
                    <a:pt x="197" y="250"/>
                    <a:pt x="193" y="246"/>
                    <a:pt x="195" y="247"/>
                  </a:cubicBezTo>
                  <a:cubicBezTo>
                    <a:pt x="199" y="243"/>
                    <a:pt x="224" y="213"/>
                    <a:pt x="219" y="210"/>
                  </a:cubicBezTo>
                  <a:cubicBezTo>
                    <a:pt x="219" y="210"/>
                    <a:pt x="213" y="212"/>
                    <a:pt x="214" y="211"/>
                  </a:cubicBezTo>
                  <a:cubicBezTo>
                    <a:pt x="213" y="212"/>
                    <a:pt x="213" y="213"/>
                    <a:pt x="215" y="213"/>
                  </a:cubicBezTo>
                  <a:cubicBezTo>
                    <a:pt x="211" y="218"/>
                    <a:pt x="206" y="212"/>
                    <a:pt x="209" y="208"/>
                  </a:cubicBezTo>
                  <a:cubicBezTo>
                    <a:pt x="211" y="205"/>
                    <a:pt x="211" y="206"/>
                    <a:pt x="211" y="203"/>
                  </a:cubicBezTo>
                  <a:cubicBezTo>
                    <a:pt x="214" y="200"/>
                    <a:pt x="222" y="193"/>
                    <a:pt x="223" y="193"/>
                  </a:cubicBezTo>
                  <a:cubicBezTo>
                    <a:pt x="222" y="194"/>
                    <a:pt x="221" y="194"/>
                    <a:pt x="220" y="194"/>
                  </a:cubicBezTo>
                  <a:cubicBezTo>
                    <a:pt x="221" y="192"/>
                    <a:pt x="226" y="189"/>
                    <a:pt x="227" y="193"/>
                  </a:cubicBezTo>
                  <a:cubicBezTo>
                    <a:pt x="230" y="192"/>
                    <a:pt x="227" y="190"/>
                    <a:pt x="229" y="189"/>
                  </a:cubicBezTo>
                  <a:cubicBezTo>
                    <a:pt x="215" y="187"/>
                    <a:pt x="213" y="201"/>
                    <a:pt x="202" y="200"/>
                  </a:cubicBezTo>
                  <a:cubicBezTo>
                    <a:pt x="203" y="200"/>
                    <a:pt x="204" y="187"/>
                    <a:pt x="206" y="188"/>
                  </a:cubicBezTo>
                  <a:cubicBezTo>
                    <a:pt x="209" y="190"/>
                    <a:pt x="215" y="181"/>
                    <a:pt x="218" y="182"/>
                  </a:cubicBezTo>
                  <a:cubicBezTo>
                    <a:pt x="214" y="179"/>
                    <a:pt x="219" y="175"/>
                    <a:pt x="221" y="172"/>
                  </a:cubicBezTo>
                  <a:cubicBezTo>
                    <a:pt x="220" y="173"/>
                    <a:pt x="219" y="172"/>
                    <a:pt x="221" y="171"/>
                  </a:cubicBezTo>
                  <a:cubicBezTo>
                    <a:pt x="217" y="170"/>
                    <a:pt x="212" y="177"/>
                    <a:pt x="212" y="177"/>
                  </a:cubicBezTo>
                  <a:cubicBezTo>
                    <a:pt x="206" y="176"/>
                    <a:pt x="213" y="172"/>
                    <a:pt x="211" y="169"/>
                  </a:cubicBezTo>
                  <a:cubicBezTo>
                    <a:pt x="212" y="169"/>
                    <a:pt x="213" y="170"/>
                    <a:pt x="213" y="171"/>
                  </a:cubicBezTo>
                  <a:cubicBezTo>
                    <a:pt x="214" y="166"/>
                    <a:pt x="218" y="154"/>
                    <a:pt x="225" y="153"/>
                  </a:cubicBezTo>
                  <a:cubicBezTo>
                    <a:pt x="222" y="148"/>
                    <a:pt x="219" y="151"/>
                    <a:pt x="222" y="143"/>
                  </a:cubicBezTo>
                  <a:cubicBezTo>
                    <a:pt x="224" y="139"/>
                    <a:pt x="228" y="137"/>
                    <a:pt x="228" y="136"/>
                  </a:cubicBezTo>
                  <a:cubicBezTo>
                    <a:pt x="228" y="137"/>
                    <a:pt x="230" y="140"/>
                    <a:pt x="230" y="139"/>
                  </a:cubicBezTo>
                  <a:cubicBezTo>
                    <a:pt x="234" y="137"/>
                    <a:pt x="229" y="126"/>
                    <a:pt x="235" y="126"/>
                  </a:cubicBezTo>
                  <a:cubicBezTo>
                    <a:pt x="234" y="124"/>
                    <a:pt x="234" y="121"/>
                    <a:pt x="234" y="119"/>
                  </a:cubicBezTo>
                  <a:cubicBezTo>
                    <a:pt x="235" y="120"/>
                    <a:pt x="235" y="120"/>
                    <a:pt x="235" y="121"/>
                  </a:cubicBezTo>
                  <a:cubicBezTo>
                    <a:pt x="240" y="115"/>
                    <a:pt x="244" y="101"/>
                    <a:pt x="245" y="93"/>
                  </a:cubicBezTo>
                  <a:cubicBezTo>
                    <a:pt x="240" y="91"/>
                    <a:pt x="236" y="112"/>
                    <a:pt x="236" y="112"/>
                  </a:cubicBezTo>
                  <a:cubicBezTo>
                    <a:pt x="236" y="112"/>
                    <a:pt x="236" y="113"/>
                    <a:pt x="236" y="113"/>
                  </a:cubicBezTo>
                  <a:cubicBezTo>
                    <a:pt x="236" y="115"/>
                    <a:pt x="234" y="113"/>
                    <a:pt x="233" y="113"/>
                  </a:cubicBezTo>
                  <a:cubicBezTo>
                    <a:pt x="236" y="117"/>
                    <a:pt x="228" y="128"/>
                    <a:pt x="229" y="126"/>
                  </a:cubicBezTo>
                  <a:cubicBezTo>
                    <a:pt x="229" y="127"/>
                    <a:pt x="230" y="133"/>
                    <a:pt x="230" y="134"/>
                  </a:cubicBezTo>
                  <a:cubicBezTo>
                    <a:pt x="226" y="134"/>
                    <a:pt x="224" y="124"/>
                    <a:pt x="224" y="121"/>
                  </a:cubicBezTo>
                  <a:cubicBezTo>
                    <a:pt x="224" y="120"/>
                    <a:pt x="231" y="119"/>
                    <a:pt x="224" y="115"/>
                  </a:cubicBezTo>
                  <a:cubicBezTo>
                    <a:pt x="226" y="111"/>
                    <a:pt x="234" y="100"/>
                    <a:pt x="232" y="97"/>
                  </a:cubicBezTo>
                  <a:cubicBezTo>
                    <a:pt x="232" y="99"/>
                    <a:pt x="225" y="99"/>
                    <a:pt x="227" y="102"/>
                  </a:cubicBezTo>
                  <a:cubicBezTo>
                    <a:pt x="226" y="102"/>
                    <a:pt x="219" y="98"/>
                    <a:pt x="222" y="97"/>
                  </a:cubicBezTo>
                  <a:cubicBezTo>
                    <a:pt x="214" y="97"/>
                    <a:pt x="212" y="109"/>
                    <a:pt x="210" y="114"/>
                  </a:cubicBezTo>
                  <a:cubicBezTo>
                    <a:pt x="213" y="115"/>
                    <a:pt x="211" y="111"/>
                    <a:pt x="213" y="111"/>
                  </a:cubicBezTo>
                  <a:cubicBezTo>
                    <a:pt x="214" y="111"/>
                    <a:pt x="212" y="113"/>
                    <a:pt x="212" y="114"/>
                  </a:cubicBezTo>
                  <a:cubicBezTo>
                    <a:pt x="215" y="113"/>
                    <a:pt x="218" y="113"/>
                    <a:pt x="221" y="112"/>
                  </a:cubicBezTo>
                  <a:cubicBezTo>
                    <a:pt x="219" y="113"/>
                    <a:pt x="215" y="123"/>
                    <a:pt x="215" y="123"/>
                  </a:cubicBezTo>
                  <a:cubicBezTo>
                    <a:pt x="207" y="126"/>
                    <a:pt x="203" y="126"/>
                    <a:pt x="201" y="132"/>
                  </a:cubicBezTo>
                  <a:cubicBezTo>
                    <a:pt x="198" y="139"/>
                    <a:pt x="209" y="133"/>
                    <a:pt x="206" y="142"/>
                  </a:cubicBezTo>
                  <a:cubicBezTo>
                    <a:pt x="204" y="146"/>
                    <a:pt x="202" y="148"/>
                    <a:pt x="199" y="150"/>
                  </a:cubicBezTo>
                  <a:cubicBezTo>
                    <a:pt x="199" y="148"/>
                    <a:pt x="197" y="148"/>
                    <a:pt x="197" y="146"/>
                  </a:cubicBezTo>
                  <a:cubicBezTo>
                    <a:pt x="194" y="145"/>
                    <a:pt x="193" y="154"/>
                    <a:pt x="193" y="155"/>
                  </a:cubicBezTo>
                  <a:cubicBezTo>
                    <a:pt x="197" y="155"/>
                    <a:pt x="197" y="156"/>
                    <a:pt x="199" y="159"/>
                  </a:cubicBezTo>
                  <a:cubicBezTo>
                    <a:pt x="198" y="159"/>
                    <a:pt x="197" y="160"/>
                    <a:pt x="197" y="161"/>
                  </a:cubicBezTo>
                  <a:cubicBezTo>
                    <a:pt x="198" y="161"/>
                    <a:pt x="199" y="161"/>
                    <a:pt x="201" y="161"/>
                  </a:cubicBezTo>
                  <a:cubicBezTo>
                    <a:pt x="201" y="163"/>
                    <a:pt x="195" y="162"/>
                    <a:pt x="200" y="163"/>
                  </a:cubicBezTo>
                  <a:cubicBezTo>
                    <a:pt x="199" y="164"/>
                    <a:pt x="198" y="164"/>
                    <a:pt x="197" y="164"/>
                  </a:cubicBezTo>
                  <a:cubicBezTo>
                    <a:pt x="198" y="168"/>
                    <a:pt x="196" y="165"/>
                    <a:pt x="196" y="168"/>
                  </a:cubicBezTo>
                  <a:cubicBezTo>
                    <a:pt x="196" y="169"/>
                    <a:pt x="197" y="170"/>
                    <a:pt x="199" y="169"/>
                  </a:cubicBezTo>
                  <a:cubicBezTo>
                    <a:pt x="196" y="171"/>
                    <a:pt x="192" y="172"/>
                    <a:pt x="190" y="176"/>
                  </a:cubicBezTo>
                  <a:cubicBezTo>
                    <a:pt x="189" y="176"/>
                    <a:pt x="190" y="174"/>
                    <a:pt x="190" y="174"/>
                  </a:cubicBezTo>
                  <a:cubicBezTo>
                    <a:pt x="188" y="175"/>
                    <a:pt x="180" y="178"/>
                    <a:pt x="184" y="179"/>
                  </a:cubicBezTo>
                  <a:cubicBezTo>
                    <a:pt x="181" y="183"/>
                    <a:pt x="178" y="181"/>
                    <a:pt x="178" y="189"/>
                  </a:cubicBezTo>
                  <a:cubicBezTo>
                    <a:pt x="182" y="187"/>
                    <a:pt x="182" y="183"/>
                    <a:pt x="186" y="184"/>
                  </a:cubicBezTo>
                  <a:cubicBezTo>
                    <a:pt x="184" y="185"/>
                    <a:pt x="188" y="189"/>
                    <a:pt x="188" y="184"/>
                  </a:cubicBezTo>
                  <a:cubicBezTo>
                    <a:pt x="192" y="185"/>
                    <a:pt x="190" y="194"/>
                    <a:pt x="188" y="196"/>
                  </a:cubicBezTo>
                  <a:cubicBezTo>
                    <a:pt x="188" y="195"/>
                    <a:pt x="188" y="195"/>
                    <a:pt x="188" y="195"/>
                  </a:cubicBezTo>
                  <a:cubicBezTo>
                    <a:pt x="185" y="194"/>
                    <a:pt x="174" y="208"/>
                    <a:pt x="173" y="200"/>
                  </a:cubicBezTo>
                  <a:cubicBezTo>
                    <a:pt x="171" y="200"/>
                    <a:pt x="168" y="206"/>
                    <a:pt x="171" y="207"/>
                  </a:cubicBezTo>
                  <a:cubicBezTo>
                    <a:pt x="169" y="209"/>
                    <a:pt x="167" y="211"/>
                    <a:pt x="165" y="213"/>
                  </a:cubicBezTo>
                  <a:cubicBezTo>
                    <a:pt x="163" y="215"/>
                    <a:pt x="163" y="219"/>
                    <a:pt x="164" y="220"/>
                  </a:cubicBezTo>
                  <a:cubicBezTo>
                    <a:pt x="161" y="220"/>
                    <a:pt x="162" y="224"/>
                    <a:pt x="159" y="226"/>
                  </a:cubicBezTo>
                  <a:cubicBezTo>
                    <a:pt x="152" y="231"/>
                    <a:pt x="158" y="230"/>
                    <a:pt x="157" y="236"/>
                  </a:cubicBezTo>
                  <a:cubicBezTo>
                    <a:pt x="163" y="235"/>
                    <a:pt x="174" y="234"/>
                    <a:pt x="176" y="227"/>
                  </a:cubicBezTo>
                  <a:cubicBezTo>
                    <a:pt x="179" y="227"/>
                    <a:pt x="188" y="224"/>
                    <a:pt x="188" y="228"/>
                  </a:cubicBezTo>
                  <a:cubicBezTo>
                    <a:pt x="193" y="224"/>
                    <a:pt x="195" y="213"/>
                    <a:pt x="204" y="217"/>
                  </a:cubicBezTo>
                  <a:cubicBezTo>
                    <a:pt x="204" y="216"/>
                    <a:pt x="203" y="216"/>
                    <a:pt x="203" y="215"/>
                  </a:cubicBezTo>
                  <a:cubicBezTo>
                    <a:pt x="205" y="214"/>
                    <a:pt x="206" y="218"/>
                    <a:pt x="204" y="219"/>
                  </a:cubicBezTo>
                  <a:cubicBezTo>
                    <a:pt x="206" y="220"/>
                    <a:pt x="209" y="219"/>
                    <a:pt x="209" y="216"/>
                  </a:cubicBezTo>
                  <a:cubicBezTo>
                    <a:pt x="212" y="219"/>
                    <a:pt x="207" y="223"/>
                    <a:pt x="204" y="220"/>
                  </a:cubicBezTo>
                  <a:cubicBezTo>
                    <a:pt x="204" y="223"/>
                    <a:pt x="196" y="230"/>
                    <a:pt x="195" y="232"/>
                  </a:cubicBezTo>
                  <a:cubicBezTo>
                    <a:pt x="194" y="234"/>
                    <a:pt x="190" y="236"/>
                    <a:pt x="188" y="234"/>
                  </a:cubicBezTo>
                  <a:cubicBezTo>
                    <a:pt x="185" y="238"/>
                    <a:pt x="183" y="240"/>
                    <a:pt x="178" y="242"/>
                  </a:cubicBezTo>
                  <a:cubicBezTo>
                    <a:pt x="173" y="244"/>
                    <a:pt x="168" y="246"/>
                    <a:pt x="164" y="248"/>
                  </a:cubicBezTo>
                  <a:cubicBezTo>
                    <a:pt x="165" y="247"/>
                    <a:pt x="165" y="248"/>
                    <a:pt x="161" y="249"/>
                  </a:cubicBezTo>
                  <a:cubicBezTo>
                    <a:pt x="162" y="249"/>
                    <a:pt x="163" y="248"/>
                    <a:pt x="164" y="248"/>
                  </a:cubicBezTo>
                  <a:cubicBezTo>
                    <a:pt x="161" y="249"/>
                    <a:pt x="150" y="253"/>
                    <a:pt x="156" y="252"/>
                  </a:cubicBezTo>
                  <a:cubicBezTo>
                    <a:pt x="154" y="256"/>
                    <a:pt x="146" y="248"/>
                    <a:pt x="155" y="248"/>
                  </a:cubicBezTo>
                  <a:cubicBezTo>
                    <a:pt x="153" y="247"/>
                    <a:pt x="157" y="240"/>
                    <a:pt x="158" y="238"/>
                  </a:cubicBezTo>
                  <a:cubicBezTo>
                    <a:pt x="156" y="239"/>
                    <a:pt x="148" y="246"/>
                    <a:pt x="152" y="246"/>
                  </a:cubicBezTo>
                  <a:cubicBezTo>
                    <a:pt x="151" y="250"/>
                    <a:pt x="138" y="262"/>
                    <a:pt x="141" y="270"/>
                  </a:cubicBezTo>
                  <a:cubicBezTo>
                    <a:pt x="138" y="268"/>
                    <a:pt x="134" y="280"/>
                    <a:pt x="135" y="279"/>
                  </a:cubicBezTo>
                  <a:cubicBezTo>
                    <a:pt x="135" y="280"/>
                    <a:pt x="132" y="282"/>
                    <a:pt x="135" y="281"/>
                  </a:cubicBezTo>
                  <a:cubicBezTo>
                    <a:pt x="135" y="281"/>
                    <a:pt x="131" y="284"/>
                    <a:pt x="134" y="283"/>
                  </a:cubicBezTo>
                  <a:cubicBezTo>
                    <a:pt x="133" y="285"/>
                    <a:pt x="128" y="289"/>
                    <a:pt x="131" y="289"/>
                  </a:cubicBezTo>
                  <a:cubicBezTo>
                    <a:pt x="127" y="295"/>
                    <a:pt x="112" y="325"/>
                    <a:pt x="114" y="325"/>
                  </a:cubicBezTo>
                  <a:cubicBezTo>
                    <a:pt x="113" y="327"/>
                    <a:pt x="110" y="328"/>
                    <a:pt x="109" y="331"/>
                  </a:cubicBezTo>
                  <a:cubicBezTo>
                    <a:pt x="107" y="335"/>
                    <a:pt x="104" y="339"/>
                    <a:pt x="99" y="339"/>
                  </a:cubicBezTo>
                  <a:cubicBezTo>
                    <a:pt x="101" y="341"/>
                    <a:pt x="97" y="342"/>
                    <a:pt x="100" y="344"/>
                  </a:cubicBezTo>
                  <a:cubicBezTo>
                    <a:pt x="100" y="345"/>
                    <a:pt x="100" y="345"/>
                    <a:pt x="99" y="344"/>
                  </a:cubicBezTo>
                  <a:cubicBezTo>
                    <a:pt x="99" y="353"/>
                    <a:pt x="99" y="349"/>
                    <a:pt x="93" y="350"/>
                  </a:cubicBezTo>
                  <a:cubicBezTo>
                    <a:pt x="94" y="349"/>
                    <a:pt x="97" y="349"/>
                    <a:pt x="93" y="348"/>
                  </a:cubicBezTo>
                  <a:cubicBezTo>
                    <a:pt x="97" y="346"/>
                    <a:pt x="98" y="339"/>
                    <a:pt x="98" y="338"/>
                  </a:cubicBezTo>
                  <a:cubicBezTo>
                    <a:pt x="96" y="333"/>
                    <a:pt x="101" y="326"/>
                    <a:pt x="103" y="322"/>
                  </a:cubicBezTo>
                  <a:cubicBezTo>
                    <a:pt x="106" y="317"/>
                    <a:pt x="111" y="316"/>
                    <a:pt x="109" y="312"/>
                  </a:cubicBezTo>
                  <a:cubicBezTo>
                    <a:pt x="109" y="309"/>
                    <a:pt x="110" y="307"/>
                    <a:pt x="109" y="307"/>
                  </a:cubicBezTo>
                  <a:cubicBezTo>
                    <a:pt x="113" y="302"/>
                    <a:pt x="107" y="294"/>
                    <a:pt x="103" y="297"/>
                  </a:cubicBezTo>
                  <a:cubicBezTo>
                    <a:pt x="109" y="294"/>
                    <a:pt x="105" y="269"/>
                    <a:pt x="97" y="270"/>
                  </a:cubicBezTo>
                  <a:cubicBezTo>
                    <a:pt x="95" y="277"/>
                    <a:pt x="103" y="290"/>
                    <a:pt x="98" y="295"/>
                  </a:cubicBezTo>
                  <a:cubicBezTo>
                    <a:pt x="99" y="295"/>
                    <a:pt x="99" y="295"/>
                    <a:pt x="99" y="295"/>
                  </a:cubicBezTo>
                  <a:cubicBezTo>
                    <a:pt x="96" y="305"/>
                    <a:pt x="106" y="312"/>
                    <a:pt x="96" y="320"/>
                  </a:cubicBezTo>
                  <a:cubicBezTo>
                    <a:pt x="92" y="319"/>
                    <a:pt x="93" y="305"/>
                    <a:pt x="90" y="305"/>
                  </a:cubicBezTo>
                  <a:cubicBezTo>
                    <a:pt x="94" y="299"/>
                    <a:pt x="79" y="288"/>
                    <a:pt x="81" y="282"/>
                  </a:cubicBezTo>
                  <a:cubicBezTo>
                    <a:pt x="76" y="286"/>
                    <a:pt x="77" y="286"/>
                    <a:pt x="78" y="294"/>
                  </a:cubicBezTo>
                  <a:cubicBezTo>
                    <a:pt x="79" y="297"/>
                    <a:pt x="85" y="305"/>
                    <a:pt x="85" y="306"/>
                  </a:cubicBezTo>
                  <a:cubicBezTo>
                    <a:pt x="85" y="308"/>
                    <a:pt x="82" y="318"/>
                    <a:pt x="88" y="318"/>
                  </a:cubicBezTo>
                  <a:cubicBezTo>
                    <a:pt x="87" y="320"/>
                    <a:pt x="88" y="334"/>
                    <a:pt x="92" y="335"/>
                  </a:cubicBezTo>
                  <a:cubicBezTo>
                    <a:pt x="91" y="336"/>
                    <a:pt x="90" y="336"/>
                    <a:pt x="89" y="336"/>
                  </a:cubicBezTo>
                  <a:cubicBezTo>
                    <a:pt x="91" y="337"/>
                    <a:pt x="88" y="341"/>
                    <a:pt x="87" y="341"/>
                  </a:cubicBezTo>
                  <a:cubicBezTo>
                    <a:pt x="86" y="341"/>
                    <a:pt x="84" y="322"/>
                    <a:pt x="78" y="324"/>
                  </a:cubicBezTo>
                  <a:cubicBezTo>
                    <a:pt x="77" y="321"/>
                    <a:pt x="73" y="293"/>
                    <a:pt x="70" y="294"/>
                  </a:cubicBezTo>
                  <a:cubicBezTo>
                    <a:pt x="70" y="288"/>
                    <a:pt x="69" y="291"/>
                    <a:pt x="63" y="291"/>
                  </a:cubicBezTo>
                  <a:cubicBezTo>
                    <a:pt x="55" y="282"/>
                    <a:pt x="67" y="281"/>
                    <a:pt x="57" y="275"/>
                  </a:cubicBezTo>
                  <a:cubicBezTo>
                    <a:pt x="57" y="275"/>
                    <a:pt x="57" y="275"/>
                    <a:pt x="58" y="275"/>
                  </a:cubicBezTo>
                  <a:cubicBezTo>
                    <a:pt x="58" y="275"/>
                    <a:pt x="56" y="263"/>
                    <a:pt x="64" y="264"/>
                  </a:cubicBezTo>
                  <a:cubicBezTo>
                    <a:pt x="64" y="263"/>
                    <a:pt x="64" y="263"/>
                    <a:pt x="63" y="263"/>
                  </a:cubicBezTo>
                  <a:cubicBezTo>
                    <a:pt x="64" y="261"/>
                    <a:pt x="66" y="263"/>
                    <a:pt x="67" y="262"/>
                  </a:cubicBezTo>
                  <a:cubicBezTo>
                    <a:pt x="62" y="256"/>
                    <a:pt x="75" y="239"/>
                    <a:pt x="77" y="230"/>
                  </a:cubicBezTo>
                  <a:cubicBezTo>
                    <a:pt x="79" y="230"/>
                    <a:pt x="78" y="228"/>
                    <a:pt x="83" y="225"/>
                  </a:cubicBezTo>
                  <a:cubicBezTo>
                    <a:pt x="82" y="225"/>
                    <a:pt x="82" y="225"/>
                    <a:pt x="81" y="225"/>
                  </a:cubicBezTo>
                  <a:cubicBezTo>
                    <a:pt x="89" y="220"/>
                    <a:pt x="91" y="214"/>
                    <a:pt x="95" y="206"/>
                  </a:cubicBezTo>
                  <a:cubicBezTo>
                    <a:pt x="97" y="203"/>
                    <a:pt x="107" y="190"/>
                    <a:pt x="105" y="189"/>
                  </a:cubicBezTo>
                  <a:cubicBezTo>
                    <a:pt x="106" y="189"/>
                    <a:pt x="115" y="182"/>
                    <a:pt x="113" y="181"/>
                  </a:cubicBezTo>
                  <a:cubicBezTo>
                    <a:pt x="113" y="178"/>
                    <a:pt x="112" y="177"/>
                    <a:pt x="114" y="174"/>
                  </a:cubicBezTo>
                  <a:cubicBezTo>
                    <a:pt x="120" y="177"/>
                    <a:pt x="122" y="166"/>
                    <a:pt x="127" y="161"/>
                  </a:cubicBezTo>
                  <a:cubicBezTo>
                    <a:pt x="131" y="156"/>
                    <a:pt x="136" y="152"/>
                    <a:pt x="137" y="150"/>
                  </a:cubicBezTo>
                  <a:cubicBezTo>
                    <a:pt x="141" y="144"/>
                    <a:pt x="140" y="155"/>
                    <a:pt x="144" y="145"/>
                  </a:cubicBezTo>
                  <a:cubicBezTo>
                    <a:pt x="146" y="140"/>
                    <a:pt x="146" y="136"/>
                    <a:pt x="151" y="136"/>
                  </a:cubicBezTo>
                  <a:cubicBezTo>
                    <a:pt x="150" y="135"/>
                    <a:pt x="153" y="131"/>
                    <a:pt x="153" y="130"/>
                  </a:cubicBezTo>
                  <a:cubicBezTo>
                    <a:pt x="157" y="129"/>
                    <a:pt x="160" y="128"/>
                    <a:pt x="164" y="129"/>
                  </a:cubicBezTo>
                  <a:cubicBezTo>
                    <a:pt x="166" y="127"/>
                    <a:pt x="160" y="125"/>
                    <a:pt x="160" y="125"/>
                  </a:cubicBezTo>
                  <a:cubicBezTo>
                    <a:pt x="160" y="122"/>
                    <a:pt x="161" y="119"/>
                    <a:pt x="163" y="117"/>
                  </a:cubicBezTo>
                  <a:cubicBezTo>
                    <a:pt x="166" y="113"/>
                    <a:pt x="169" y="111"/>
                    <a:pt x="171" y="106"/>
                  </a:cubicBezTo>
                  <a:cubicBezTo>
                    <a:pt x="176" y="95"/>
                    <a:pt x="190" y="92"/>
                    <a:pt x="194" y="81"/>
                  </a:cubicBezTo>
                  <a:cubicBezTo>
                    <a:pt x="198" y="84"/>
                    <a:pt x="241" y="49"/>
                    <a:pt x="245" y="44"/>
                  </a:cubicBezTo>
                  <a:cubicBezTo>
                    <a:pt x="246" y="44"/>
                    <a:pt x="252" y="46"/>
                    <a:pt x="252" y="45"/>
                  </a:cubicBezTo>
                  <a:cubicBezTo>
                    <a:pt x="251" y="45"/>
                    <a:pt x="250" y="44"/>
                    <a:pt x="251" y="43"/>
                  </a:cubicBezTo>
                  <a:cubicBezTo>
                    <a:pt x="251" y="44"/>
                    <a:pt x="252" y="45"/>
                    <a:pt x="253" y="45"/>
                  </a:cubicBezTo>
                  <a:cubicBezTo>
                    <a:pt x="253" y="44"/>
                    <a:pt x="252" y="38"/>
                    <a:pt x="252" y="38"/>
                  </a:cubicBezTo>
                  <a:cubicBezTo>
                    <a:pt x="251" y="38"/>
                    <a:pt x="250" y="39"/>
                    <a:pt x="250" y="40"/>
                  </a:cubicBezTo>
                  <a:cubicBezTo>
                    <a:pt x="249" y="39"/>
                    <a:pt x="247" y="39"/>
                    <a:pt x="246" y="38"/>
                  </a:cubicBezTo>
                  <a:cubicBezTo>
                    <a:pt x="247" y="38"/>
                    <a:pt x="251" y="37"/>
                    <a:pt x="252" y="38"/>
                  </a:cubicBezTo>
                  <a:cubicBezTo>
                    <a:pt x="249" y="36"/>
                    <a:pt x="236" y="39"/>
                    <a:pt x="239" y="44"/>
                  </a:cubicBezTo>
                  <a:cubicBezTo>
                    <a:pt x="236" y="45"/>
                    <a:pt x="229" y="43"/>
                    <a:pt x="230" y="49"/>
                  </a:cubicBezTo>
                  <a:cubicBezTo>
                    <a:pt x="225" y="52"/>
                    <a:pt x="230" y="44"/>
                    <a:pt x="225" y="52"/>
                  </a:cubicBezTo>
                  <a:cubicBezTo>
                    <a:pt x="223" y="54"/>
                    <a:pt x="221" y="56"/>
                    <a:pt x="219" y="57"/>
                  </a:cubicBezTo>
                  <a:cubicBezTo>
                    <a:pt x="214" y="60"/>
                    <a:pt x="210" y="61"/>
                    <a:pt x="206" y="62"/>
                  </a:cubicBezTo>
                  <a:cubicBezTo>
                    <a:pt x="206" y="64"/>
                    <a:pt x="204" y="65"/>
                    <a:pt x="206" y="67"/>
                  </a:cubicBezTo>
                  <a:cubicBezTo>
                    <a:pt x="202" y="65"/>
                    <a:pt x="198" y="74"/>
                    <a:pt x="197" y="70"/>
                  </a:cubicBezTo>
                  <a:cubicBezTo>
                    <a:pt x="193" y="72"/>
                    <a:pt x="184" y="80"/>
                    <a:pt x="181" y="85"/>
                  </a:cubicBezTo>
                  <a:cubicBezTo>
                    <a:pt x="178" y="87"/>
                    <a:pt x="175" y="92"/>
                    <a:pt x="170" y="93"/>
                  </a:cubicBezTo>
                  <a:cubicBezTo>
                    <a:pt x="168" y="98"/>
                    <a:pt x="164" y="102"/>
                    <a:pt x="161" y="107"/>
                  </a:cubicBezTo>
                  <a:cubicBezTo>
                    <a:pt x="161" y="107"/>
                    <a:pt x="159" y="104"/>
                    <a:pt x="159" y="106"/>
                  </a:cubicBezTo>
                  <a:cubicBezTo>
                    <a:pt x="158" y="111"/>
                    <a:pt x="155" y="115"/>
                    <a:pt x="153" y="119"/>
                  </a:cubicBezTo>
                  <a:cubicBezTo>
                    <a:pt x="147" y="128"/>
                    <a:pt x="139" y="136"/>
                    <a:pt x="132" y="144"/>
                  </a:cubicBezTo>
                  <a:cubicBezTo>
                    <a:pt x="129" y="148"/>
                    <a:pt x="110" y="164"/>
                    <a:pt x="110" y="164"/>
                  </a:cubicBezTo>
                  <a:cubicBezTo>
                    <a:pt x="106" y="153"/>
                    <a:pt x="111" y="136"/>
                    <a:pt x="106" y="127"/>
                  </a:cubicBezTo>
                  <a:cubicBezTo>
                    <a:pt x="104" y="124"/>
                    <a:pt x="108" y="116"/>
                    <a:pt x="109" y="113"/>
                  </a:cubicBezTo>
                  <a:cubicBezTo>
                    <a:pt x="109" y="108"/>
                    <a:pt x="109" y="103"/>
                    <a:pt x="108" y="98"/>
                  </a:cubicBezTo>
                  <a:cubicBezTo>
                    <a:pt x="108" y="99"/>
                    <a:pt x="107" y="99"/>
                    <a:pt x="107" y="100"/>
                  </a:cubicBezTo>
                  <a:cubicBezTo>
                    <a:pt x="107" y="100"/>
                    <a:pt x="107" y="95"/>
                    <a:pt x="107" y="92"/>
                  </a:cubicBezTo>
                  <a:cubicBezTo>
                    <a:pt x="107" y="92"/>
                    <a:pt x="107" y="92"/>
                    <a:pt x="107" y="92"/>
                  </a:cubicBezTo>
                  <a:cubicBezTo>
                    <a:pt x="106" y="92"/>
                    <a:pt x="106" y="92"/>
                    <a:pt x="105" y="92"/>
                  </a:cubicBezTo>
                  <a:cubicBezTo>
                    <a:pt x="107" y="102"/>
                    <a:pt x="96" y="113"/>
                    <a:pt x="99" y="124"/>
                  </a:cubicBezTo>
                  <a:cubicBezTo>
                    <a:pt x="102" y="135"/>
                    <a:pt x="107" y="149"/>
                    <a:pt x="101" y="160"/>
                  </a:cubicBezTo>
                  <a:cubicBezTo>
                    <a:pt x="99" y="153"/>
                    <a:pt x="87" y="160"/>
                    <a:pt x="86" y="164"/>
                  </a:cubicBezTo>
                  <a:cubicBezTo>
                    <a:pt x="84" y="158"/>
                    <a:pt x="90" y="145"/>
                    <a:pt x="93" y="140"/>
                  </a:cubicBezTo>
                  <a:cubicBezTo>
                    <a:pt x="96" y="136"/>
                    <a:pt x="97" y="131"/>
                    <a:pt x="93" y="126"/>
                  </a:cubicBezTo>
                  <a:cubicBezTo>
                    <a:pt x="92" y="126"/>
                    <a:pt x="84" y="129"/>
                    <a:pt x="84" y="127"/>
                  </a:cubicBezTo>
                  <a:cubicBezTo>
                    <a:pt x="82" y="117"/>
                    <a:pt x="93" y="107"/>
                    <a:pt x="94" y="100"/>
                  </a:cubicBezTo>
                  <a:cubicBezTo>
                    <a:pt x="94" y="98"/>
                    <a:pt x="94" y="92"/>
                    <a:pt x="96" y="91"/>
                  </a:cubicBezTo>
                  <a:cubicBezTo>
                    <a:pt x="98" y="89"/>
                    <a:pt x="95" y="84"/>
                    <a:pt x="91" y="91"/>
                  </a:cubicBezTo>
                  <a:cubicBezTo>
                    <a:pt x="82" y="112"/>
                    <a:pt x="72" y="128"/>
                    <a:pt x="56" y="145"/>
                  </a:cubicBezTo>
                  <a:cubicBezTo>
                    <a:pt x="53" y="144"/>
                    <a:pt x="54" y="138"/>
                    <a:pt x="52" y="137"/>
                  </a:cubicBezTo>
                  <a:cubicBezTo>
                    <a:pt x="48" y="135"/>
                    <a:pt x="50" y="140"/>
                    <a:pt x="49" y="140"/>
                  </a:cubicBezTo>
                  <a:cubicBezTo>
                    <a:pt x="48" y="141"/>
                    <a:pt x="53" y="142"/>
                    <a:pt x="52" y="139"/>
                  </a:cubicBezTo>
                  <a:cubicBezTo>
                    <a:pt x="54" y="141"/>
                    <a:pt x="50" y="145"/>
                    <a:pt x="48" y="146"/>
                  </a:cubicBezTo>
                  <a:cubicBezTo>
                    <a:pt x="49" y="146"/>
                    <a:pt x="49" y="147"/>
                    <a:pt x="50" y="148"/>
                  </a:cubicBezTo>
                  <a:cubicBezTo>
                    <a:pt x="49" y="147"/>
                    <a:pt x="49" y="147"/>
                    <a:pt x="48" y="148"/>
                  </a:cubicBezTo>
                  <a:cubicBezTo>
                    <a:pt x="50" y="150"/>
                    <a:pt x="54" y="159"/>
                    <a:pt x="49" y="161"/>
                  </a:cubicBezTo>
                  <a:cubicBezTo>
                    <a:pt x="48" y="161"/>
                    <a:pt x="48" y="160"/>
                    <a:pt x="49" y="160"/>
                  </a:cubicBezTo>
                  <a:cubicBezTo>
                    <a:pt x="49" y="160"/>
                    <a:pt x="42" y="159"/>
                    <a:pt x="42" y="158"/>
                  </a:cubicBezTo>
                  <a:cubicBezTo>
                    <a:pt x="43" y="158"/>
                    <a:pt x="41" y="130"/>
                    <a:pt x="39" y="129"/>
                  </a:cubicBezTo>
                  <a:cubicBezTo>
                    <a:pt x="40" y="128"/>
                    <a:pt x="41" y="128"/>
                    <a:pt x="41" y="128"/>
                  </a:cubicBezTo>
                  <a:cubicBezTo>
                    <a:pt x="37" y="127"/>
                    <a:pt x="37" y="109"/>
                    <a:pt x="37" y="103"/>
                  </a:cubicBezTo>
                  <a:cubicBezTo>
                    <a:pt x="36" y="104"/>
                    <a:pt x="35" y="104"/>
                    <a:pt x="34" y="105"/>
                  </a:cubicBezTo>
                  <a:cubicBezTo>
                    <a:pt x="37" y="98"/>
                    <a:pt x="35" y="97"/>
                    <a:pt x="35" y="92"/>
                  </a:cubicBezTo>
                  <a:cubicBezTo>
                    <a:pt x="35" y="91"/>
                    <a:pt x="29" y="86"/>
                    <a:pt x="34" y="86"/>
                  </a:cubicBezTo>
                  <a:cubicBezTo>
                    <a:pt x="31" y="89"/>
                    <a:pt x="35" y="87"/>
                    <a:pt x="36" y="88"/>
                  </a:cubicBezTo>
                  <a:cubicBezTo>
                    <a:pt x="39" y="88"/>
                    <a:pt x="33" y="80"/>
                    <a:pt x="31" y="79"/>
                  </a:cubicBezTo>
                  <a:cubicBezTo>
                    <a:pt x="31" y="78"/>
                    <a:pt x="33" y="71"/>
                    <a:pt x="35" y="69"/>
                  </a:cubicBezTo>
                  <a:cubicBezTo>
                    <a:pt x="39" y="66"/>
                    <a:pt x="44" y="74"/>
                    <a:pt x="40" y="75"/>
                  </a:cubicBezTo>
                  <a:cubicBezTo>
                    <a:pt x="48" y="78"/>
                    <a:pt x="41" y="93"/>
                    <a:pt x="47" y="99"/>
                  </a:cubicBezTo>
                  <a:cubicBezTo>
                    <a:pt x="48" y="97"/>
                    <a:pt x="49" y="95"/>
                    <a:pt x="48" y="93"/>
                  </a:cubicBezTo>
                  <a:cubicBezTo>
                    <a:pt x="48" y="93"/>
                    <a:pt x="49" y="94"/>
                    <a:pt x="50" y="94"/>
                  </a:cubicBezTo>
                  <a:cubicBezTo>
                    <a:pt x="48" y="91"/>
                    <a:pt x="55" y="90"/>
                    <a:pt x="54" y="86"/>
                  </a:cubicBezTo>
                  <a:cubicBezTo>
                    <a:pt x="54" y="86"/>
                    <a:pt x="53" y="87"/>
                    <a:pt x="54" y="88"/>
                  </a:cubicBezTo>
                  <a:cubicBezTo>
                    <a:pt x="52" y="87"/>
                    <a:pt x="58" y="80"/>
                    <a:pt x="57" y="77"/>
                  </a:cubicBezTo>
                  <a:cubicBezTo>
                    <a:pt x="62" y="79"/>
                    <a:pt x="63" y="71"/>
                    <a:pt x="62" y="67"/>
                  </a:cubicBezTo>
                  <a:cubicBezTo>
                    <a:pt x="52" y="68"/>
                    <a:pt x="52" y="81"/>
                    <a:pt x="48" y="86"/>
                  </a:cubicBezTo>
                  <a:cubicBezTo>
                    <a:pt x="48" y="86"/>
                    <a:pt x="48" y="75"/>
                    <a:pt x="45" y="78"/>
                  </a:cubicBezTo>
                  <a:cubicBezTo>
                    <a:pt x="49" y="71"/>
                    <a:pt x="44" y="62"/>
                    <a:pt x="49" y="56"/>
                  </a:cubicBezTo>
                  <a:cubicBezTo>
                    <a:pt x="52" y="52"/>
                    <a:pt x="63" y="44"/>
                    <a:pt x="53" y="43"/>
                  </a:cubicBezTo>
                  <a:cubicBezTo>
                    <a:pt x="54" y="42"/>
                    <a:pt x="55" y="42"/>
                    <a:pt x="56" y="41"/>
                  </a:cubicBezTo>
                  <a:cubicBezTo>
                    <a:pt x="51" y="39"/>
                    <a:pt x="47" y="52"/>
                    <a:pt x="39" y="51"/>
                  </a:cubicBezTo>
                  <a:cubicBezTo>
                    <a:pt x="40" y="53"/>
                    <a:pt x="41" y="53"/>
                    <a:pt x="38" y="52"/>
                  </a:cubicBezTo>
                  <a:cubicBezTo>
                    <a:pt x="39" y="58"/>
                    <a:pt x="39" y="55"/>
                    <a:pt x="38" y="61"/>
                  </a:cubicBezTo>
                  <a:cubicBezTo>
                    <a:pt x="38" y="60"/>
                    <a:pt x="39" y="60"/>
                    <a:pt x="40" y="59"/>
                  </a:cubicBezTo>
                  <a:cubicBezTo>
                    <a:pt x="38" y="62"/>
                    <a:pt x="40" y="65"/>
                    <a:pt x="37" y="68"/>
                  </a:cubicBezTo>
                  <a:cubicBezTo>
                    <a:pt x="36" y="65"/>
                    <a:pt x="34" y="64"/>
                    <a:pt x="31" y="62"/>
                  </a:cubicBezTo>
                  <a:cubicBezTo>
                    <a:pt x="32" y="61"/>
                    <a:pt x="33" y="60"/>
                    <a:pt x="34" y="60"/>
                  </a:cubicBezTo>
                  <a:cubicBezTo>
                    <a:pt x="31" y="55"/>
                    <a:pt x="33" y="53"/>
                    <a:pt x="27" y="52"/>
                  </a:cubicBezTo>
                  <a:cubicBezTo>
                    <a:pt x="28" y="49"/>
                    <a:pt x="26" y="41"/>
                    <a:pt x="29" y="40"/>
                  </a:cubicBezTo>
                  <a:cubicBezTo>
                    <a:pt x="32" y="40"/>
                    <a:pt x="22" y="23"/>
                    <a:pt x="25" y="22"/>
                  </a:cubicBezTo>
                  <a:cubicBezTo>
                    <a:pt x="21" y="23"/>
                    <a:pt x="25" y="15"/>
                    <a:pt x="23" y="12"/>
                  </a:cubicBezTo>
                  <a:cubicBezTo>
                    <a:pt x="20" y="8"/>
                    <a:pt x="23" y="3"/>
                    <a:pt x="22" y="0"/>
                  </a:cubicBezTo>
                  <a:cubicBezTo>
                    <a:pt x="17" y="2"/>
                    <a:pt x="21" y="5"/>
                    <a:pt x="20" y="9"/>
                  </a:cubicBezTo>
                  <a:cubicBezTo>
                    <a:pt x="18" y="7"/>
                    <a:pt x="19" y="14"/>
                    <a:pt x="19" y="16"/>
                  </a:cubicBezTo>
                  <a:cubicBezTo>
                    <a:pt x="20" y="19"/>
                    <a:pt x="17" y="27"/>
                    <a:pt x="22" y="28"/>
                  </a:cubicBezTo>
                  <a:cubicBezTo>
                    <a:pt x="21" y="30"/>
                    <a:pt x="18" y="32"/>
                    <a:pt x="16" y="31"/>
                  </a:cubicBezTo>
                  <a:cubicBezTo>
                    <a:pt x="18" y="38"/>
                    <a:pt x="22" y="42"/>
                    <a:pt x="24" y="49"/>
                  </a:cubicBezTo>
                  <a:cubicBezTo>
                    <a:pt x="25" y="44"/>
                    <a:pt x="27" y="60"/>
                    <a:pt x="26" y="58"/>
                  </a:cubicBezTo>
                  <a:cubicBezTo>
                    <a:pt x="23" y="55"/>
                    <a:pt x="25" y="58"/>
                    <a:pt x="24" y="58"/>
                  </a:cubicBezTo>
                  <a:cubicBezTo>
                    <a:pt x="24" y="58"/>
                    <a:pt x="25" y="58"/>
                    <a:pt x="25" y="59"/>
                  </a:cubicBezTo>
                  <a:cubicBezTo>
                    <a:pt x="19" y="59"/>
                    <a:pt x="21" y="60"/>
                    <a:pt x="17" y="55"/>
                  </a:cubicBezTo>
                  <a:cubicBezTo>
                    <a:pt x="16" y="55"/>
                    <a:pt x="15" y="55"/>
                    <a:pt x="14" y="57"/>
                  </a:cubicBezTo>
                  <a:cubicBezTo>
                    <a:pt x="13" y="52"/>
                    <a:pt x="8" y="48"/>
                    <a:pt x="4" y="51"/>
                  </a:cubicBezTo>
                  <a:cubicBezTo>
                    <a:pt x="10" y="55"/>
                    <a:pt x="6" y="58"/>
                    <a:pt x="11" y="62"/>
                  </a:cubicBezTo>
                  <a:cubicBezTo>
                    <a:pt x="14" y="64"/>
                    <a:pt x="19" y="73"/>
                    <a:pt x="17" y="76"/>
                  </a:cubicBezTo>
                  <a:cubicBezTo>
                    <a:pt x="15" y="76"/>
                    <a:pt x="14" y="75"/>
                    <a:pt x="15" y="74"/>
                  </a:cubicBezTo>
                  <a:cubicBezTo>
                    <a:pt x="12" y="74"/>
                    <a:pt x="15" y="79"/>
                    <a:pt x="13" y="79"/>
                  </a:cubicBezTo>
                  <a:cubicBezTo>
                    <a:pt x="19" y="77"/>
                    <a:pt x="19" y="86"/>
                    <a:pt x="16" y="89"/>
                  </a:cubicBezTo>
                  <a:cubicBezTo>
                    <a:pt x="17" y="89"/>
                    <a:pt x="13" y="87"/>
                    <a:pt x="13" y="90"/>
                  </a:cubicBezTo>
                  <a:cubicBezTo>
                    <a:pt x="9" y="87"/>
                    <a:pt x="8" y="77"/>
                    <a:pt x="2" y="78"/>
                  </a:cubicBezTo>
                  <a:cubicBezTo>
                    <a:pt x="3" y="75"/>
                    <a:pt x="2" y="72"/>
                    <a:pt x="0" y="71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1" y="82"/>
                    <a:pt x="1" y="87"/>
                    <a:pt x="2" y="90"/>
                  </a:cubicBezTo>
                  <a:cubicBezTo>
                    <a:pt x="3" y="94"/>
                    <a:pt x="1" y="94"/>
                    <a:pt x="2" y="95"/>
                  </a:cubicBezTo>
                  <a:cubicBezTo>
                    <a:pt x="2" y="96"/>
                    <a:pt x="2" y="97"/>
                    <a:pt x="3" y="97"/>
                  </a:cubicBezTo>
                  <a:cubicBezTo>
                    <a:pt x="8" y="85"/>
                    <a:pt x="21" y="120"/>
                    <a:pt x="22" y="123"/>
                  </a:cubicBezTo>
                  <a:cubicBezTo>
                    <a:pt x="18" y="118"/>
                    <a:pt x="11" y="119"/>
                    <a:pt x="6" y="120"/>
                  </a:cubicBezTo>
                  <a:cubicBezTo>
                    <a:pt x="6" y="118"/>
                    <a:pt x="7" y="98"/>
                    <a:pt x="4" y="98"/>
                  </a:cubicBezTo>
                  <a:cubicBezTo>
                    <a:pt x="1" y="98"/>
                    <a:pt x="6" y="103"/>
                    <a:pt x="0" y="101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1" y="116"/>
                    <a:pt x="2" y="116"/>
                    <a:pt x="3" y="118"/>
                  </a:cubicBezTo>
                  <a:cubicBezTo>
                    <a:pt x="1" y="119"/>
                    <a:pt x="1" y="114"/>
                    <a:pt x="1" y="118"/>
                  </a:cubicBezTo>
                  <a:cubicBezTo>
                    <a:pt x="1" y="118"/>
                    <a:pt x="0" y="118"/>
                    <a:pt x="0" y="117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2" y="132"/>
                    <a:pt x="3" y="135"/>
                    <a:pt x="4" y="136"/>
                  </a:cubicBezTo>
                  <a:cubicBezTo>
                    <a:pt x="5" y="138"/>
                    <a:pt x="22" y="158"/>
                    <a:pt x="13" y="156"/>
                  </a:cubicBezTo>
                  <a:cubicBezTo>
                    <a:pt x="16" y="158"/>
                    <a:pt x="14" y="157"/>
                    <a:pt x="13" y="158"/>
                  </a:cubicBezTo>
                  <a:cubicBezTo>
                    <a:pt x="15" y="158"/>
                    <a:pt x="15" y="164"/>
                    <a:pt x="19" y="161"/>
                  </a:cubicBezTo>
                  <a:cubicBezTo>
                    <a:pt x="18" y="161"/>
                    <a:pt x="17" y="160"/>
                    <a:pt x="16" y="159"/>
                  </a:cubicBezTo>
                  <a:cubicBezTo>
                    <a:pt x="17" y="160"/>
                    <a:pt x="27" y="165"/>
                    <a:pt x="26" y="167"/>
                  </a:cubicBezTo>
                  <a:cubicBezTo>
                    <a:pt x="26" y="173"/>
                    <a:pt x="23" y="170"/>
                    <a:pt x="28" y="174"/>
                  </a:cubicBezTo>
                  <a:cubicBezTo>
                    <a:pt x="33" y="177"/>
                    <a:pt x="37" y="191"/>
                    <a:pt x="39" y="197"/>
                  </a:cubicBezTo>
                  <a:cubicBezTo>
                    <a:pt x="42" y="205"/>
                    <a:pt x="39" y="208"/>
                    <a:pt x="42" y="215"/>
                  </a:cubicBezTo>
                  <a:cubicBezTo>
                    <a:pt x="44" y="221"/>
                    <a:pt x="51" y="232"/>
                    <a:pt x="46" y="239"/>
                  </a:cubicBezTo>
                  <a:cubicBezTo>
                    <a:pt x="46" y="239"/>
                    <a:pt x="48" y="249"/>
                    <a:pt x="47" y="253"/>
                  </a:cubicBezTo>
                  <a:cubicBezTo>
                    <a:pt x="47" y="257"/>
                    <a:pt x="56" y="280"/>
                    <a:pt x="48" y="281"/>
                  </a:cubicBezTo>
                  <a:cubicBezTo>
                    <a:pt x="53" y="285"/>
                    <a:pt x="54" y="288"/>
                    <a:pt x="54" y="295"/>
                  </a:cubicBezTo>
                  <a:cubicBezTo>
                    <a:pt x="54" y="300"/>
                    <a:pt x="57" y="302"/>
                    <a:pt x="57" y="307"/>
                  </a:cubicBezTo>
                  <a:cubicBezTo>
                    <a:pt x="56" y="314"/>
                    <a:pt x="58" y="318"/>
                    <a:pt x="52" y="326"/>
                  </a:cubicBezTo>
                  <a:cubicBezTo>
                    <a:pt x="61" y="326"/>
                    <a:pt x="56" y="333"/>
                    <a:pt x="57" y="338"/>
                  </a:cubicBezTo>
                  <a:cubicBezTo>
                    <a:pt x="59" y="344"/>
                    <a:pt x="60" y="352"/>
                    <a:pt x="58" y="359"/>
                  </a:cubicBezTo>
                  <a:cubicBezTo>
                    <a:pt x="57" y="362"/>
                    <a:pt x="55" y="365"/>
                    <a:pt x="53" y="367"/>
                  </a:cubicBezTo>
                  <a:cubicBezTo>
                    <a:pt x="53" y="370"/>
                    <a:pt x="54" y="373"/>
                    <a:pt x="54" y="376"/>
                  </a:cubicBezTo>
                  <a:cubicBezTo>
                    <a:pt x="79" y="376"/>
                    <a:pt x="79" y="376"/>
                    <a:pt x="79" y="376"/>
                  </a:cubicBezTo>
                  <a:cubicBezTo>
                    <a:pt x="81" y="368"/>
                    <a:pt x="86" y="354"/>
                    <a:pt x="95" y="357"/>
                  </a:cubicBezTo>
                  <a:close/>
                  <a:moveTo>
                    <a:pt x="224" y="132"/>
                  </a:moveTo>
                  <a:cubicBezTo>
                    <a:pt x="222" y="131"/>
                    <a:pt x="221" y="131"/>
                    <a:pt x="223" y="134"/>
                  </a:cubicBezTo>
                  <a:cubicBezTo>
                    <a:pt x="221" y="135"/>
                    <a:pt x="220" y="135"/>
                    <a:pt x="219" y="134"/>
                  </a:cubicBezTo>
                  <a:cubicBezTo>
                    <a:pt x="218" y="136"/>
                    <a:pt x="216" y="138"/>
                    <a:pt x="214" y="139"/>
                  </a:cubicBezTo>
                  <a:cubicBezTo>
                    <a:pt x="216" y="136"/>
                    <a:pt x="212" y="138"/>
                    <a:pt x="212" y="136"/>
                  </a:cubicBezTo>
                  <a:cubicBezTo>
                    <a:pt x="212" y="137"/>
                    <a:pt x="222" y="125"/>
                    <a:pt x="224" y="132"/>
                  </a:cubicBezTo>
                  <a:close/>
                  <a:moveTo>
                    <a:pt x="203" y="158"/>
                  </a:moveTo>
                  <a:cubicBezTo>
                    <a:pt x="206" y="154"/>
                    <a:pt x="212" y="146"/>
                    <a:pt x="218" y="148"/>
                  </a:cubicBezTo>
                  <a:cubicBezTo>
                    <a:pt x="217" y="154"/>
                    <a:pt x="214" y="157"/>
                    <a:pt x="210" y="161"/>
                  </a:cubicBezTo>
                  <a:cubicBezTo>
                    <a:pt x="210" y="160"/>
                    <a:pt x="209" y="160"/>
                    <a:pt x="209" y="159"/>
                  </a:cubicBezTo>
                  <a:cubicBezTo>
                    <a:pt x="208" y="161"/>
                    <a:pt x="208" y="164"/>
                    <a:pt x="206" y="164"/>
                  </a:cubicBezTo>
                  <a:cubicBezTo>
                    <a:pt x="203" y="162"/>
                    <a:pt x="199" y="167"/>
                    <a:pt x="203" y="158"/>
                  </a:cubicBezTo>
                  <a:close/>
                  <a:moveTo>
                    <a:pt x="195" y="209"/>
                  </a:moveTo>
                  <a:cubicBezTo>
                    <a:pt x="194" y="209"/>
                    <a:pt x="193" y="209"/>
                    <a:pt x="193" y="208"/>
                  </a:cubicBezTo>
                  <a:cubicBezTo>
                    <a:pt x="191" y="216"/>
                    <a:pt x="175" y="224"/>
                    <a:pt x="168" y="224"/>
                  </a:cubicBezTo>
                  <a:cubicBezTo>
                    <a:pt x="169" y="224"/>
                    <a:pt x="166" y="222"/>
                    <a:pt x="165" y="223"/>
                  </a:cubicBezTo>
                  <a:cubicBezTo>
                    <a:pt x="165" y="220"/>
                    <a:pt x="171" y="212"/>
                    <a:pt x="173" y="208"/>
                  </a:cubicBezTo>
                  <a:cubicBezTo>
                    <a:pt x="177" y="208"/>
                    <a:pt x="181" y="208"/>
                    <a:pt x="186" y="206"/>
                  </a:cubicBezTo>
                  <a:cubicBezTo>
                    <a:pt x="190" y="204"/>
                    <a:pt x="192" y="198"/>
                    <a:pt x="197" y="199"/>
                  </a:cubicBezTo>
                  <a:cubicBezTo>
                    <a:pt x="197" y="201"/>
                    <a:pt x="194" y="209"/>
                    <a:pt x="195" y="209"/>
                  </a:cubicBezTo>
                  <a:close/>
                  <a:moveTo>
                    <a:pt x="199" y="184"/>
                  </a:moveTo>
                  <a:cubicBezTo>
                    <a:pt x="197" y="183"/>
                    <a:pt x="195" y="181"/>
                    <a:pt x="194" y="180"/>
                  </a:cubicBezTo>
                  <a:cubicBezTo>
                    <a:pt x="197" y="178"/>
                    <a:pt x="200" y="177"/>
                    <a:pt x="200" y="173"/>
                  </a:cubicBezTo>
                  <a:cubicBezTo>
                    <a:pt x="206" y="176"/>
                    <a:pt x="203" y="178"/>
                    <a:pt x="205" y="181"/>
                  </a:cubicBezTo>
                  <a:cubicBezTo>
                    <a:pt x="201" y="182"/>
                    <a:pt x="205" y="187"/>
                    <a:pt x="199" y="184"/>
                  </a:cubicBezTo>
                  <a:close/>
                  <a:moveTo>
                    <a:pt x="192" y="244"/>
                  </a:moveTo>
                  <a:cubicBezTo>
                    <a:pt x="193" y="245"/>
                    <a:pt x="193" y="246"/>
                    <a:pt x="194" y="246"/>
                  </a:cubicBezTo>
                  <a:cubicBezTo>
                    <a:pt x="192" y="248"/>
                    <a:pt x="191" y="247"/>
                    <a:pt x="190" y="245"/>
                  </a:cubicBezTo>
                  <a:cubicBezTo>
                    <a:pt x="192" y="245"/>
                    <a:pt x="191" y="244"/>
                    <a:pt x="192" y="244"/>
                  </a:cubicBezTo>
                  <a:close/>
                  <a:moveTo>
                    <a:pt x="147" y="268"/>
                  </a:moveTo>
                  <a:cubicBezTo>
                    <a:pt x="149" y="268"/>
                    <a:pt x="143" y="263"/>
                    <a:pt x="149" y="266"/>
                  </a:cubicBezTo>
                  <a:cubicBezTo>
                    <a:pt x="147" y="258"/>
                    <a:pt x="169" y="255"/>
                    <a:pt x="171" y="253"/>
                  </a:cubicBezTo>
                  <a:cubicBezTo>
                    <a:pt x="171" y="253"/>
                    <a:pt x="172" y="254"/>
                    <a:pt x="173" y="254"/>
                  </a:cubicBezTo>
                  <a:cubicBezTo>
                    <a:pt x="170" y="251"/>
                    <a:pt x="181" y="252"/>
                    <a:pt x="181" y="252"/>
                  </a:cubicBezTo>
                  <a:cubicBezTo>
                    <a:pt x="180" y="246"/>
                    <a:pt x="188" y="246"/>
                    <a:pt x="190" y="251"/>
                  </a:cubicBezTo>
                  <a:cubicBezTo>
                    <a:pt x="188" y="251"/>
                    <a:pt x="188" y="259"/>
                    <a:pt x="185" y="262"/>
                  </a:cubicBezTo>
                  <a:cubicBezTo>
                    <a:pt x="182" y="265"/>
                    <a:pt x="177" y="265"/>
                    <a:pt x="175" y="267"/>
                  </a:cubicBezTo>
                  <a:cubicBezTo>
                    <a:pt x="171" y="270"/>
                    <a:pt x="155" y="277"/>
                    <a:pt x="153" y="275"/>
                  </a:cubicBezTo>
                  <a:cubicBezTo>
                    <a:pt x="153" y="280"/>
                    <a:pt x="141" y="282"/>
                    <a:pt x="141" y="275"/>
                  </a:cubicBezTo>
                  <a:cubicBezTo>
                    <a:pt x="141" y="274"/>
                    <a:pt x="145" y="267"/>
                    <a:pt x="147" y="268"/>
                  </a:cubicBezTo>
                  <a:close/>
                  <a:moveTo>
                    <a:pt x="135" y="343"/>
                  </a:moveTo>
                  <a:cubicBezTo>
                    <a:pt x="131" y="346"/>
                    <a:pt x="124" y="350"/>
                    <a:pt x="120" y="350"/>
                  </a:cubicBezTo>
                  <a:cubicBezTo>
                    <a:pt x="116" y="350"/>
                    <a:pt x="127" y="344"/>
                    <a:pt x="127" y="344"/>
                  </a:cubicBezTo>
                  <a:cubicBezTo>
                    <a:pt x="124" y="344"/>
                    <a:pt x="126" y="338"/>
                    <a:pt x="130" y="337"/>
                  </a:cubicBezTo>
                  <a:cubicBezTo>
                    <a:pt x="137" y="335"/>
                    <a:pt x="138" y="336"/>
                    <a:pt x="135" y="343"/>
                  </a:cubicBezTo>
                  <a:close/>
                  <a:moveTo>
                    <a:pt x="151" y="331"/>
                  </a:moveTo>
                  <a:cubicBezTo>
                    <a:pt x="150" y="334"/>
                    <a:pt x="148" y="337"/>
                    <a:pt x="145" y="336"/>
                  </a:cubicBezTo>
                  <a:cubicBezTo>
                    <a:pt x="147" y="333"/>
                    <a:pt x="145" y="329"/>
                    <a:pt x="148" y="328"/>
                  </a:cubicBezTo>
                  <a:cubicBezTo>
                    <a:pt x="148" y="329"/>
                    <a:pt x="152" y="330"/>
                    <a:pt x="151" y="331"/>
                  </a:cubicBezTo>
                  <a:close/>
                  <a:moveTo>
                    <a:pt x="126" y="318"/>
                  </a:moveTo>
                  <a:cubicBezTo>
                    <a:pt x="132" y="317"/>
                    <a:pt x="131" y="324"/>
                    <a:pt x="131" y="324"/>
                  </a:cubicBezTo>
                  <a:cubicBezTo>
                    <a:pt x="133" y="322"/>
                    <a:pt x="132" y="319"/>
                    <a:pt x="131" y="318"/>
                  </a:cubicBezTo>
                  <a:cubicBezTo>
                    <a:pt x="135" y="318"/>
                    <a:pt x="143" y="304"/>
                    <a:pt x="149" y="312"/>
                  </a:cubicBezTo>
                  <a:cubicBezTo>
                    <a:pt x="154" y="319"/>
                    <a:pt x="135" y="322"/>
                    <a:pt x="132" y="326"/>
                  </a:cubicBezTo>
                  <a:cubicBezTo>
                    <a:pt x="126" y="326"/>
                    <a:pt x="124" y="329"/>
                    <a:pt x="119" y="329"/>
                  </a:cubicBezTo>
                  <a:cubicBezTo>
                    <a:pt x="119" y="328"/>
                    <a:pt x="119" y="327"/>
                    <a:pt x="118" y="327"/>
                  </a:cubicBezTo>
                  <a:cubicBezTo>
                    <a:pt x="118" y="328"/>
                    <a:pt x="118" y="328"/>
                    <a:pt x="117" y="328"/>
                  </a:cubicBezTo>
                  <a:cubicBezTo>
                    <a:pt x="118" y="323"/>
                    <a:pt x="121" y="319"/>
                    <a:pt x="126" y="318"/>
                  </a:cubicBezTo>
                  <a:close/>
                  <a:moveTo>
                    <a:pt x="112" y="352"/>
                  </a:moveTo>
                  <a:cubicBezTo>
                    <a:pt x="112" y="348"/>
                    <a:pt x="118" y="338"/>
                    <a:pt x="119" y="342"/>
                  </a:cubicBezTo>
                  <a:cubicBezTo>
                    <a:pt x="118" y="343"/>
                    <a:pt x="117" y="344"/>
                    <a:pt x="116" y="344"/>
                  </a:cubicBezTo>
                  <a:cubicBezTo>
                    <a:pt x="117" y="346"/>
                    <a:pt x="117" y="349"/>
                    <a:pt x="116" y="351"/>
                  </a:cubicBezTo>
                  <a:cubicBezTo>
                    <a:pt x="116" y="350"/>
                    <a:pt x="113" y="354"/>
                    <a:pt x="113" y="355"/>
                  </a:cubicBezTo>
                  <a:cubicBezTo>
                    <a:pt x="110" y="353"/>
                    <a:pt x="106" y="359"/>
                    <a:pt x="103" y="354"/>
                  </a:cubicBezTo>
                  <a:cubicBezTo>
                    <a:pt x="105" y="355"/>
                    <a:pt x="110" y="349"/>
                    <a:pt x="112" y="352"/>
                  </a:cubicBezTo>
                  <a:close/>
                  <a:moveTo>
                    <a:pt x="90" y="180"/>
                  </a:moveTo>
                  <a:cubicBezTo>
                    <a:pt x="92" y="178"/>
                    <a:pt x="93" y="176"/>
                    <a:pt x="95" y="174"/>
                  </a:cubicBezTo>
                  <a:cubicBezTo>
                    <a:pt x="94" y="174"/>
                    <a:pt x="93" y="174"/>
                    <a:pt x="93" y="173"/>
                  </a:cubicBezTo>
                  <a:cubicBezTo>
                    <a:pt x="94" y="173"/>
                    <a:pt x="95" y="173"/>
                    <a:pt x="97" y="172"/>
                  </a:cubicBezTo>
                  <a:cubicBezTo>
                    <a:pt x="97" y="174"/>
                    <a:pt x="97" y="176"/>
                    <a:pt x="98" y="178"/>
                  </a:cubicBezTo>
                  <a:cubicBezTo>
                    <a:pt x="94" y="181"/>
                    <a:pt x="92" y="182"/>
                    <a:pt x="90" y="183"/>
                  </a:cubicBezTo>
                  <a:cubicBezTo>
                    <a:pt x="90" y="180"/>
                    <a:pt x="95" y="180"/>
                    <a:pt x="90" y="180"/>
                  </a:cubicBezTo>
                  <a:close/>
                  <a:moveTo>
                    <a:pt x="6" y="93"/>
                  </a:moveTo>
                  <a:cubicBezTo>
                    <a:pt x="5" y="92"/>
                    <a:pt x="4" y="88"/>
                    <a:pt x="4" y="89"/>
                  </a:cubicBezTo>
                  <a:cubicBezTo>
                    <a:pt x="4" y="89"/>
                    <a:pt x="3" y="89"/>
                    <a:pt x="3" y="88"/>
                  </a:cubicBezTo>
                  <a:cubicBezTo>
                    <a:pt x="6" y="86"/>
                    <a:pt x="4" y="91"/>
                    <a:pt x="7" y="90"/>
                  </a:cubicBezTo>
                  <a:cubicBezTo>
                    <a:pt x="7" y="91"/>
                    <a:pt x="6" y="92"/>
                    <a:pt x="6" y="93"/>
                  </a:cubicBezTo>
                  <a:close/>
                  <a:moveTo>
                    <a:pt x="22" y="97"/>
                  </a:moveTo>
                  <a:cubicBezTo>
                    <a:pt x="23" y="96"/>
                    <a:pt x="24" y="95"/>
                    <a:pt x="25" y="94"/>
                  </a:cubicBezTo>
                  <a:cubicBezTo>
                    <a:pt x="25" y="95"/>
                    <a:pt x="24" y="96"/>
                    <a:pt x="24" y="97"/>
                  </a:cubicBezTo>
                  <a:cubicBezTo>
                    <a:pt x="26" y="97"/>
                    <a:pt x="26" y="96"/>
                    <a:pt x="26" y="96"/>
                  </a:cubicBezTo>
                  <a:cubicBezTo>
                    <a:pt x="26" y="95"/>
                    <a:pt x="27" y="99"/>
                    <a:pt x="27" y="98"/>
                  </a:cubicBezTo>
                  <a:cubicBezTo>
                    <a:pt x="27" y="98"/>
                    <a:pt x="22" y="97"/>
                    <a:pt x="22" y="97"/>
                  </a:cubicBezTo>
                  <a:close/>
                  <a:moveTo>
                    <a:pt x="26" y="131"/>
                  </a:moveTo>
                  <a:cubicBezTo>
                    <a:pt x="25" y="129"/>
                    <a:pt x="25" y="127"/>
                    <a:pt x="25" y="125"/>
                  </a:cubicBezTo>
                  <a:cubicBezTo>
                    <a:pt x="27" y="126"/>
                    <a:pt x="28" y="127"/>
                    <a:pt x="29" y="130"/>
                  </a:cubicBezTo>
                  <a:cubicBezTo>
                    <a:pt x="28" y="130"/>
                    <a:pt x="27" y="130"/>
                    <a:pt x="26" y="131"/>
                  </a:cubicBezTo>
                  <a:close/>
                  <a:moveTo>
                    <a:pt x="48" y="192"/>
                  </a:moveTo>
                  <a:cubicBezTo>
                    <a:pt x="47" y="191"/>
                    <a:pt x="46" y="186"/>
                    <a:pt x="49" y="187"/>
                  </a:cubicBezTo>
                  <a:cubicBezTo>
                    <a:pt x="49" y="189"/>
                    <a:pt x="49" y="189"/>
                    <a:pt x="49" y="189"/>
                  </a:cubicBezTo>
                  <a:cubicBezTo>
                    <a:pt x="48" y="189"/>
                    <a:pt x="49" y="193"/>
                    <a:pt x="48" y="192"/>
                  </a:cubicBezTo>
                  <a:close/>
                  <a:moveTo>
                    <a:pt x="52" y="178"/>
                  </a:moveTo>
                  <a:cubicBezTo>
                    <a:pt x="52" y="176"/>
                    <a:pt x="52" y="188"/>
                    <a:pt x="50" y="184"/>
                  </a:cubicBezTo>
                  <a:cubicBezTo>
                    <a:pt x="49" y="186"/>
                    <a:pt x="49" y="187"/>
                    <a:pt x="51" y="187"/>
                  </a:cubicBezTo>
                  <a:cubicBezTo>
                    <a:pt x="50" y="187"/>
                    <a:pt x="50" y="188"/>
                    <a:pt x="49" y="188"/>
                  </a:cubicBezTo>
                  <a:cubicBezTo>
                    <a:pt x="49" y="187"/>
                    <a:pt x="48" y="186"/>
                    <a:pt x="47" y="186"/>
                  </a:cubicBezTo>
                  <a:cubicBezTo>
                    <a:pt x="47" y="187"/>
                    <a:pt x="47" y="187"/>
                    <a:pt x="46" y="188"/>
                  </a:cubicBezTo>
                  <a:cubicBezTo>
                    <a:pt x="46" y="189"/>
                    <a:pt x="47" y="185"/>
                    <a:pt x="47" y="186"/>
                  </a:cubicBezTo>
                  <a:cubicBezTo>
                    <a:pt x="41" y="191"/>
                    <a:pt x="44" y="165"/>
                    <a:pt x="43" y="164"/>
                  </a:cubicBezTo>
                  <a:cubicBezTo>
                    <a:pt x="53" y="166"/>
                    <a:pt x="52" y="168"/>
                    <a:pt x="52" y="178"/>
                  </a:cubicBezTo>
                  <a:close/>
                  <a:moveTo>
                    <a:pt x="75" y="207"/>
                  </a:moveTo>
                  <a:cubicBezTo>
                    <a:pt x="74" y="207"/>
                    <a:pt x="76" y="201"/>
                    <a:pt x="80" y="202"/>
                  </a:cubicBezTo>
                  <a:cubicBezTo>
                    <a:pt x="79" y="203"/>
                    <a:pt x="77" y="209"/>
                    <a:pt x="75" y="207"/>
                  </a:cubicBezTo>
                  <a:close/>
                  <a:moveTo>
                    <a:pt x="79" y="184"/>
                  </a:moveTo>
                  <a:cubicBezTo>
                    <a:pt x="75" y="189"/>
                    <a:pt x="72" y="190"/>
                    <a:pt x="70" y="194"/>
                  </a:cubicBezTo>
                  <a:cubicBezTo>
                    <a:pt x="67" y="200"/>
                    <a:pt x="62" y="208"/>
                    <a:pt x="57" y="208"/>
                  </a:cubicBezTo>
                  <a:cubicBezTo>
                    <a:pt x="56" y="209"/>
                    <a:pt x="56" y="210"/>
                    <a:pt x="57" y="208"/>
                  </a:cubicBezTo>
                  <a:cubicBezTo>
                    <a:pt x="57" y="208"/>
                    <a:pt x="57" y="208"/>
                    <a:pt x="57" y="208"/>
                  </a:cubicBezTo>
                  <a:cubicBezTo>
                    <a:pt x="57" y="207"/>
                    <a:pt x="58" y="205"/>
                    <a:pt x="59" y="205"/>
                  </a:cubicBezTo>
                  <a:cubicBezTo>
                    <a:pt x="58" y="205"/>
                    <a:pt x="57" y="205"/>
                    <a:pt x="56" y="206"/>
                  </a:cubicBezTo>
                  <a:cubicBezTo>
                    <a:pt x="57" y="201"/>
                    <a:pt x="58" y="197"/>
                    <a:pt x="57" y="194"/>
                  </a:cubicBezTo>
                  <a:cubicBezTo>
                    <a:pt x="61" y="193"/>
                    <a:pt x="63" y="182"/>
                    <a:pt x="67" y="178"/>
                  </a:cubicBezTo>
                  <a:cubicBezTo>
                    <a:pt x="67" y="180"/>
                    <a:pt x="71" y="182"/>
                    <a:pt x="73" y="184"/>
                  </a:cubicBezTo>
                  <a:cubicBezTo>
                    <a:pt x="73" y="181"/>
                    <a:pt x="76" y="175"/>
                    <a:pt x="74" y="172"/>
                  </a:cubicBezTo>
                  <a:cubicBezTo>
                    <a:pt x="76" y="172"/>
                    <a:pt x="77" y="171"/>
                    <a:pt x="78" y="169"/>
                  </a:cubicBezTo>
                  <a:cubicBezTo>
                    <a:pt x="79" y="166"/>
                    <a:pt x="82" y="166"/>
                    <a:pt x="82" y="165"/>
                  </a:cubicBezTo>
                  <a:cubicBezTo>
                    <a:pt x="83" y="167"/>
                    <a:pt x="81" y="169"/>
                    <a:pt x="84" y="167"/>
                  </a:cubicBezTo>
                  <a:cubicBezTo>
                    <a:pt x="82" y="174"/>
                    <a:pt x="83" y="178"/>
                    <a:pt x="79" y="184"/>
                  </a:cubicBezTo>
                  <a:close/>
                  <a:moveTo>
                    <a:pt x="58" y="161"/>
                  </a:moveTo>
                  <a:cubicBezTo>
                    <a:pt x="56" y="158"/>
                    <a:pt x="59" y="153"/>
                    <a:pt x="62" y="153"/>
                  </a:cubicBezTo>
                  <a:cubicBezTo>
                    <a:pt x="64" y="154"/>
                    <a:pt x="68" y="140"/>
                    <a:pt x="71" y="146"/>
                  </a:cubicBezTo>
                  <a:cubicBezTo>
                    <a:pt x="71" y="146"/>
                    <a:pt x="69" y="148"/>
                    <a:pt x="68" y="149"/>
                  </a:cubicBezTo>
                  <a:cubicBezTo>
                    <a:pt x="72" y="147"/>
                    <a:pt x="68" y="154"/>
                    <a:pt x="73" y="153"/>
                  </a:cubicBezTo>
                  <a:cubicBezTo>
                    <a:pt x="73" y="152"/>
                    <a:pt x="71" y="147"/>
                    <a:pt x="75" y="149"/>
                  </a:cubicBezTo>
                  <a:cubicBezTo>
                    <a:pt x="73" y="147"/>
                    <a:pt x="73" y="144"/>
                    <a:pt x="72" y="142"/>
                  </a:cubicBezTo>
                  <a:cubicBezTo>
                    <a:pt x="72" y="143"/>
                    <a:pt x="71" y="144"/>
                    <a:pt x="71" y="143"/>
                  </a:cubicBezTo>
                  <a:cubicBezTo>
                    <a:pt x="73" y="138"/>
                    <a:pt x="75" y="133"/>
                    <a:pt x="81" y="130"/>
                  </a:cubicBezTo>
                  <a:cubicBezTo>
                    <a:pt x="81" y="133"/>
                    <a:pt x="81" y="130"/>
                    <a:pt x="82" y="130"/>
                  </a:cubicBezTo>
                  <a:cubicBezTo>
                    <a:pt x="81" y="133"/>
                    <a:pt x="82" y="136"/>
                    <a:pt x="84" y="138"/>
                  </a:cubicBezTo>
                  <a:cubicBezTo>
                    <a:pt x="83" y="140"/>
                    <a:pt x="82" y="141"/>
                    <a:pt x="81" y="143"/>
                  </a:cubicBezTo>
                  <a:cubicBezTo>
                    <a:pt x="79" y="147"/>
                    <a:pt x="77" y="150"/>
                    <a:pt x="76" y="153"/>
                  </a:cubicBezTo>
                  <a:cubicBezTo>
                    <a:pt x="76" y="153"/>
                    <a:pt x="69" y="157"/>
                    <a:pt x="68" y="157"/>
                  </a:cubicBezTo>
                  <a:cubicBezTo>
                    <a:pt x="71" y="162"/>
                    <a:pt x="64" y="176"/>
                    <a:pt x="60" y="171"/>
                  </a:cubicBezTo>
                  <a:cubicBezTo>
                    <a:pt x="60" y="172"/>
                    <a:pt x="60" y="173"/>
                    <a:pt x="59" y="173"/>
                  </a:cubicBezTo>
                  <a:cubicBezTo>
                    <a:pt x="58" y="173"/>
                    <a:pt x="55" y="170"/>
                    <a:pt x="55" y="171"/>
                  </a:cubicBezTo>
                  <a:cubicBezTo>
                    <a:pt x="55" y="171"/>
                    <a:pt x="55" y="171"/>
                    <a:pt x="54" y="172"/>
                  </a:cubicBezTo>
                  <a:cubicBezTo>
                    <a:pt x="53" y="165"/>
                    <a:pt x="61" y="167"/>
                    <a:pt x="58" y="161"/>
                  </a:cubicBezTo>
                  <a:close/>
                  <a:moveTo>
                    <a:pt x="62" y="222"/>
                  </a:moveTo>
                  <a:cubicBezTo>
                    <a:pt x="58" y="224"/>
                    <a:pt x="67" y="215"/>
                    <a:pt x="66" y="220"/>
                  </a:cubicBezTo>
                  <a:cubicBezTo>
                    <a:pt x="66" y="223"/>
                    <a:pt x="63" y="233"/>
                    <a:pt x="59" y="233"/>
                  </a:cubicBezTo>
                  <a:cubicBezTo>
                    <a:pt x="59" y="233"/>
                    <a:pt x="55" y="229"/>
                    <a:pt x="55" y="228"/>
                  </a:cubicBezTo>
                  <a:cubicBezTo>
                    <a:pt x="58" y="228"/>
                    <a:pt x="59" y="223"/>
                    <a:pt x="62" y="222"/>
                  </a:cubicBezTo>
                  <a:close/>
                  <a:moveTo>
                    <a:pt x="71" y="348"/>
                  </a:moveTo>
                  <a:cubicBezTo>
                    <a:pt x="73" y="348"/>
                    <a:pt x="72" y="346"/>
                    <a:pt x="74" y="346"/>
                  </a:cubicBezTo>
                  <a:cubicBezTo>
                    <a:pt x="70" y="346"/>
                    <a:pt x="70" y="335"/>
                    <a:pt x="66" y="333"/>
                  </a:cubicBezTo>
                  <a:cubicBezTo>
                    <a:pt x="70" y="333"/>
                    <a:pt x="65" y="315"/>
                    <a:pt x="66" y="312"/>
                  </a:cubicBezTo>
                  <a:cubicBezTo>
                    <a:pt x="69" y="313"/>
                    <a:pt x="75" y="329"/>
                    <a:pt x="75" y="332"/>
                  </a:cubicBezTo>
                  <a:cubicBezTo>
                    <a:pt x="76" y="336"/>
                    <a:pt x="79" y="338"/>
                    <a:pt x="79" y="341"/>
                  </a:cubicBezTo>
                  <a:cubicBezTo>
                    <a:pt x="79" y="341"/>
                    <a:pt x="79" y="347"/>
                    <a:pt x="78" y="347"/>
                  </a:cubicBezTo>
                  <a:cubicBezTo>
                    <a:pt x="78" y="347"/>
                    <a:pt x="79" y="348"/>
                    <a:pt x="79" y="349"/>
                  </a:cubicBezTo>
                  <a:cubicBezTo>
                    <a:pt x="76" y="349"/>
                    <a:pt x="74" y="349"/>
                    <a:pt x="71" y="348"/>
                  </a:cubicBezTo>
                  <a:close/>
                  <a:moveTo>
                    <a:pt x="75" y="353"/>
                  </a:moveTo>
                  <a:cubicBezTo>
                    <a:pt x="75" y="351"/>
                    <a:pt x="80" y="353"/>
                    <a:pt x="81" y="355"/>
                  </a:cubicBezTo>
                  <a:cubicBezTo>
                    <a:pt x="78" y="357"/>
                    <a:pt x="79" y="360"/>
                    <a:pt x="76" y="362"/>
                  </a:cubicBezTo>
                  <a:cubicBezTo>
                    <a:pt x="76" y="360"/>
                    <a:pt x="75" y="354"/>
                    <a:pt x="75" y="353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339" name="Forme libre 329"/>
            <p:cNvSpPr>
              <a:spLocks/>
            </p:cNvSpPr>
            <p:nvPr/>
          </p:nvSpPr>
          <p:spPr bwMode="auto">
            <a:xfrm>
              <a:off x="0" y="6542088"/>
              <a:ext cx="146050" cy="314325"/>
            </a:xfrm>
            <a:custGeom>
              <a:avLst/>
              <a:gdLst>
                <a:gd name="T0" fmla="*/ 11 w 46"/>
                <a:gd name="T1" fmla="*/ 95 h 99"/>
                <a:gd name="T2" fmla="*/ 11 w 46"/>
                <a:gd name="T3" fmla="*/ 92 h 99"/>
                <a:gd name="T4" fmla="*/ 9 w 46"/>
                <a:gd name="T5" fmla="*/ 91 h 99"/>
                <a:gd name="T6" fmla="*/ 11 w 46"/>
                <a:gd name="T7" fmla="*/ 80 h 99"/>
                <a:gd name="T8" fmla="*/ 22 w 46"/>
                <a:gd name="T9" fmla="*/ 80 h 99"/>
                <a:gd name="T10" fmla="*/ 43 w 46"/>
                <a:gd name="T11" fmla="*/ 44 h 99"/>
                <a:gd name="T12" fmla="*/ 44 w 46"/>
                <a:gd name="T13" fmla="*/ 45 h 99"/>
                <a:gd name="T14" fmla="*/ 44 w 46"/>
                <a:gd name="T15" fmla="*/ 40 h 99"/>
                <a:gd name="T16" fmla="*/ 36 w 46"/>
                <a:gd name="T17" fmla="*/ 43 h 99"/>
                <a:gd name="T18" fmla="*/ 24 w 46"/>
                <a:gd name="T19" fmla="*/ 55 h 99"/>
                <a:gd name="T20" fmla="*/ 22 w 46"/>
                <a:gd name="T21" fmla="*/ 50 h 99"/>
                <a:gd name="T22" fmla="*/ 19 w 46"/>
                <a:gd name="T23" fmla="*/ 62 h 99"/>
                <a:gd name="T24" fmla="*/ 12 w 46"/>
                <a:gd name="T25" fmla="*/ 66 h 99"/>
                <a:gd name="T26" fmla="*/ 35 w 46"/>
                <a:gd name="T27" fmla="*/ 25 h 99"/>
                <a:gd name="T28" fmla="*/ 45 w 46"/>
                <a:gd name="T29" fmla="*/ 1 h 99"/>
                <a:gd name="T30" fmla="*/ 36 w 46"/>
                <a:gd name="T31" fmla="*/ 9 h 99"/>
                <a:gd name="T32" fmla="*/ 22 w 46"/>
                <a:gd name="T33" fmla="*/ 25 h 99"/>
                <a:gd name="T34" fmla="*/ 20 w 46"/>
                <a:gd name="T35" fmla="*/ 20 h 99"/>
                <a:gd name="T36" fmla="*/ 16 w 46"/>
                <a:gd name="T37" fmla="*/ 23 h 99"/>
                <a:gd name="T38" fmla="*/ 12 w 46"/>
                <a:gd name="T39" fmla="*/ 35 h 99"/>
                <a:gd name="T40" fmla="*/ 14 w 46"/>
                <a:gd name="T41" fmla="*/ 36 h 99"/>
                <a:gd name="T42" fmla="*/ 10 w 46"/>
                <a:gd name="T43" fmla="*/ 30 h 99"/>
                <a:gd name="T44" fmla="*/ 6 w 46"/>
                <a:gd name="T45" fmla="*/ 60 h 99"/>
                <a:gd name="T46" fmla="*/ 6 w 46"/>
                <a:gd name="T47" fmla="*/ 90 h 99"/>
                <a:gd name="T48" fmla="*/ 7 w 46"/>
                <a:gd name="T49" fmla="*/ 88 h 99"/>
                <a:gd name="T50" fmla="*/ 6 w 46"/>
                <a:gd name="T51" fmla="*/ 99 h 99"/>
                <a:gd name="T52" fmla="*/ 8 w 46"/>
                <a:gd name="T53" fmla="*/ 99 h 99"/>
                <a:gd name="T54" fmla="*/ 11 w 46"/>
                <a:gd name="T55" fmla="*/ 95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" h="99">
                  <a:moveTo>
                    <a:pt x="11" y="95"/>
                  </a:moveTo>
                  <a:cubicBezTo>
                    <a:pt x="9" y="95"/>
                    <a:pt x="13" y="93"/>
                    <a:pt x="11" y="92"/>
                  </a:cubicBezTo>
                  <a:cubicBezTo>
                    <a:pt x="11" y="95"/>
                    <a:pt x="9" y="92"/>
                    <a:pt x="9" y="91"/>
                  </a:cubicBezTo>
                  <a:cubicBezTo>
                    <a:pt x="9" y="87"/>
                    <a:pt x="9" y="83"/>
                    <a:pt x="11" y="80"/>
                  </a:cubicBezTo>
                  <a:cubicBezTo>
                    <a:pt x="13" y="74"/>
                    <a:pt x="19" y="77"/>
                    <a:pt x="22" y="80"/>
                  </a:cubicBezTo>
                  <a:cubicBezTo>
                    <a:pt x="19" y="65"/>
                    <a:pt x="37" y="55"/>
                    <a:pt x="43" y="44"/>
                  </a:cubicBezTo>
                  <a:cubicBezTo>
                    <a:pt x="43" y="44"/>
                    <a:pt x="44" y="45"/>
                    <a:pt x="44" y="45"/>
                  </a:cubicBezTo>
                  <a:cubicBezTo>
                    <a:pt x="44" y="43"/>
                    <a:pt x="43" y="42"/>
                    <a:pt x="44" y="40"/>
                  </a:cubicBezTo>
                  <a:cubicBezTo>
                    <a:pt x="40" y="40"/>
                    <a:pt x="40" y="43"/>
                    <a:pt x="36" y="43"/>
                  </a:cubicBezTo>
                  <a:cubicBezTo>
                    <a:pt x="37" y="46"/>
                    <a:pt x="28" y="56"/>
                    <a:pt x="24" y="55"/>
                  </a:cubicBezTo>
                  <a:cubicBezTo>
                    <a:pt x="26" y="55"/>
                    <a:pt x="23" y="50"/>
                    <a:pt x="22" y="50"/>
                  </a:cubicBezTo>
                  <a:cubicBezTo>
                    <a:pt x="18" y="54"/>
                    <a:pt x="22" y="58"/>
                    <a:pt x="19" y="62"/>
                  </a:cubicBezTo>
                  <a:cubicBezTo>
                    <a:pt x="16" y="65"/>
                    <a:pt x="15" y="63"/>
                    <a:pt x="12" y="66"/>
                  </a:cubicBezTo>
                  <a:cubicBezTo>
                    <a:pt x="0" y="50"/>
                    <a:pt x="24" y="34"/>
                    <a:pt x="35" y="25"/>
                  </a:cubicBezTo>
                  <a:cubicBezTo>
                    <a:pt x="34" y="25"/>
                    <a:pt x="46" y="1"/>
                    <a:pt x="45" y="1"/>
                  </a:cubicBezTo>
                  <a:cubicBezTo>
                    <a:pt x="45" y="0"/>
                    <a:pt x="37" y="7"/>
                    <a:pt x="36" y="9"/>
                  </a:cubicBezTo>
                  <a:cubicBezTo>
                    <a:pt x="35" y="10"/>
                    <a:pt x="27" y="27"/>
                    <a:pt x="22" y="25"/>
                  </a:cubicBezTo>
                  <a:cubicBezTo>
                    <a:pt x="22" y="25"/>
                    <a:pt x="21" y="20"/>
                    <a:pt x="20" y="20"/>
                  </a:cubicBezTo>
                  <a:cubicBezTo>
                    <a:pt x="21" y="23"/>
                    <a:pt x="16" y="20"/>
                    <a:pt x="16" y="23"/>
                  </a:cubicBezTo>
                  <a:cubicBezTo>
                    <a:pt x="23" y="26"/>
                    <a:pt x="16" y="32"/>
                    <a:pt x="12" y="35"/>
                  </a:cubicBezTo>
                  <a:cubicBezTo>
                    <a:pt x="13" y="35"/>
                    <a:pt x="13" y="35"/>
                    <a:pt x="14" y="36"/>
                  </a:cubicBezTo>
                  <a:cubicBezTo>
                    <a:pt x="8" y="36"/>
                    <a:pt x="7" y="32"/>
                    <a:pt x="10" y="30"/>
                  </a:cubicBezTo>
                  <a:cubicBezTo>
                    <a:pt x="3" y="30"/>
                    <a:pt x="5" y="58"/>
                    <a:pt x="6" y="60"/>
                  </a:cubicBezTo>
                  <a:cubicBezTo>
                    <a:pt x="10" y="67"/>
                    <a:pt x="1" y="83"/>
                    <a:pt x="6" y="90"/>
                  </a:cubicBezTo>
                  <a:cubicBezTo>
                    <a:pt x="6" y="89"/>
                    <a:pt x="6" y="88"/>
                    <a:pt x="7" y="88"/>
                  </a:cubicBezTo>
                  <a:cubicBezTo>
                    <a:pt x="7" y="89"/>
                    <a:pt x="7" y="94"/>
                    <a:pt x="6" y="99"/>
                  </a:cubicBezTo>
                  <a:cubicBezTo>
                    <a:pt x="8" y="99"/>
                    <a:pt x="8" y="99"/>
                    <a:pt x="8" y="99"/>
                  </a:cubicBezTo>
                  <a:cubicBezTo>
                    <a:pt x="9" y="98"/>
                    <a:pt x="11" y="96"/>
                    <a:pt x="11" y="95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345" name="Forme libre 335"/>
            <p:cNvSpPr>
              <a:spLocks/>
            </p:cNvSpPr>
            <p:nvPr/>
          </p:nvSpPr>
          <p:spPr bwMode="auto">
            <a:xfrm>
              <a:off x="1765300" y="6786563"/>
              <a:ext cx="95250" cy="66675"/>
            </a:xfrm>
            <a:custGeom>
              <a:avLst/>
              <a:gdLst>
                <a:gd name="T0" fmla="*/ 12 w 30"/>
                <a:gd name="T1" fmla="*/ 12 h 21"/>
                <a:gd name="T2" fmla="*/ 14 w 30"/>
                <a:gd name="T3" fmla="*/ 14 h 21"/>
                <a:gd name="T4" fmla="*/ 22 w 30"/>
                <a:gd name="T5" fmla="*/ 11 h 21"/>
                <a:gd name="T6" fmla="*/ 22 w 30"/>
                <a:gd name="T7" fmla="*/ 8 h 21"/>
                <a:gd name="T8" fmla="*/ 20 w 30"/>
                <a:gd name="T9" fmla="*/ 7 h 21"/>
                <a:gd name="T10" fmla="*/ 22 w 30"/>
                <a:gd name="T11" fmla="*/ 7 h 21"/>
                <a:gd name="T12" fmla="*/ 30 w 30"/>
                <a:gd name="T13" fmla="*/ 0 h 21"/>
                <a:gd name="T14" fmla="*/ 6 w 30"/>
                <a:gd name="T15" fmla="*/ 12 h 21"/>
                <a:gd name="T16" fmla="*/ 0 w 30"/>
                <a:gd name="T17" fmla="*/ 21 h 21"/>
                <a:gd name="T18" fmla="*/ 6 w 30"/>
                <a:gd name="T19" fmla="*/ 21 h 21"/>
                <a:gd name="T20" fmla="*/ 12 w 30"/>
                <a:gd name="T21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" h="21">
                  <a:moveTo>
                    <a:pt x="12" y="12"/>
                  </a:moveTo>
                  <a:cubicBezTo>
                    <a:pt x="12" y="13"/>
                    <a:pt x="13" y="14"/>
                    <a:pt x="14" y="14"/>
                  </a:cubicBezTo>
                  <a:cubicBezTo>
                    <a:pt x="10" y="9"/>
                    <a:pt x="22" y="11"/>
                    <a:pt x="22" y="11"/>
                  </a:cubicBezTo>
                  <a:cubicBezTo>
                    <a:pt x="21" y="10"/>
                    <a:pt x="21" y="9"/>
                    <a:pt x="22" y="8"/>
                  </a:cubicBezTo>
                  <a:cubicBezTo>
                    <a:pt x="21" y="7"/>
                    <a:pt x="20" y="7"/>
                    <a:pt x="20" y="7"/>
                  </a:cubicBezTo>
                  <a:cubicBezTo>
                    <a:pt x="20" y="5"/>
                    <a:pt x="21" y="8"/>
                    <a:pt x="22" y="7"/>
                  </a:cubicBezTo>
                  <a:cubicBezTo>
                    <a:pt x="21" y="2"/>
                    <a:pt x="29" y="4"/>
                    <a:pt x="30" y="0"/>
                  </a:cubicBezTo>
                  <a:cubicBezTo>
                    <a:pt x="23" y="3"/>
                    <a:pt x="12" y="5"/>
                    <a:pt x="6" y="12"/>
                  </a:cubicBezTo>
                  <a:cubicBezTo>
                    <a:pt x="6" y="12"/>
                    <a:pt x="1" y="18"/>
                    <a:pt x="0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8" y="18"/>
                    <a:pt x="10" y="15"/>
                    <a:pt x="12" y="12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346" name="Forme libre 336"/>
            <p:cNvSpPr>
              <a:spLocks/>
            </p:cNvSpPr>
            <p:nvPr/>
          </p:nvSpPr>
          <p:spPr bwMode="auto">
            <a:xfrm>
              <a:off x="1654175" y="6804978"/>
              <a:ext cx="82550" cy="50800"/>
            </a:xfrm>
            <a:custGeom>
              <a:avLst/>
              <a:gdLst>
                <a:gd name="T0" fmla="*/ 25 w 26"/>
                <a:gd name="T1" fmla="*/ 2 h 16"/>
                <a:gd name="T2" fmla="*/ 19 w 26"/>
                <a:gd name="T3" fmla="*/ 2 h 16"/>
                <a:gd name="T4" fmla="*/ 14 w 26"/>
                <a:gd name="T5" fmla="*/ 5 h 16"/>
                <a:gd name="T6" fmla="*/ 1 w 26"/>
                <a:gd name="T7" fmla="*/ 15 h 16"/>
                <a:gd name="T8" fmla="*/ 0 w 26"/>
                <a:gd name="T9" fmla="*/ 16 h 16"/>
                <a:gd name="T10" fmla="*/ 11 w 26"/>
                <a:gd name="T11" fmla="*/ 16 h 16"/>
                <a:gd name="T12" fmla="*/ 25 w 26"/>
                <a:gd name="T13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16">
                  <a:moveTo>
                    <a:pt x="25" y="2"/>
                  </a:moveTo>
                  <a:cubicBezTo>
                    <a:pt x="24" y="0"/>
                    <a:pt x="20" y="2"/>
                    <a:pt x="19" y="2"/>
                  </a:cubicBezTo>
                  <a:cubicBezTo>
                    <a:pt x="18" y="2"/>
                    <a:pt x="16" y="7"/>
                    <a:pt x="14" y="5"/>
                  </a:cubicBezTo>
                  <a:cubicBezTo>
                    <a:pt x="10" y="9"/>
                    <a:pt x="6" y="12"/>
                    <a:pt x="1" y="15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8" y="9"/>
                    <a:pt x="26" y="3"/>
                    <a:pt x="25" y="2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</p:grpSp>
      <p:sp>
        <p:nvSpPr>
          <p:cNvPr id="1151" name="Forme libre 174"/>
          <p:cNvSpPr>
            <a:spLocks/>
          </p:cNvSpPr>
          <p:nvPr/>
        </p:nvSpPr>
        <p:spPr bwMode="auto">
          <a:xfrm>
            <a:off x="5691480" y="5129214"/>
            <a:ext cx="3454903" cy="1730375"/>
          </a:xfrm>
          <a:custGeom>
            <a:avLst/>
            <a:gdLst>
              <a:gd name="T0" fmla="*/ 1448 w 1451"/>
              <a:gd name="T1" fmla="*/ 545 h 545"/>
              <a:gd name="T2" fmla="*/ 1451 w 1451"/>
              <a:gd name="T3" fmla="*/ 538 h 545"/>
              <a:gd name="T4" fmla="*/ 1451 w 1451"/>
              <a:gd name="T5" fmla="*/ 0 h 545"/>
              <a:gd name="T6" fmla="*/ 0 w 1451"/>
              <a:gd name="T7" fmla="*/ 545 h 545"/>
              <a:gd name="T8" fmla="*/ 177 w 1451"/>
              <a:gd name="T9" fmla="*/ 545 h 545"/>
              <a:gd name="T10" fmla="*/ 1448 w 1451"/>
              <a:gd name="T11" fmla="*/ 545 h 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51" h="545">
                <a:moveTo>
                  <a:pt x="1448" y="545"/>
                </a:moveTo>
                <a:cubicBezTo>
                  <a:pt x="1451" y="538"/>
                  <a:pt x="1451" y="538"/>
                  <a:pt x="1451" y="538"/>
                </a:cubicBezTo>
                <a:cubicBezTo>
                  <a:pt x="1451" y="0"/>
                  <a:pt x="1451" y="0"/>
                  <a:pt x="1451" y="0"/>
                </a:cubicBezTo>
                <a:cubicBezTo>
                  <a:pt x="921" y="310"/>
                  <a:pt x="429" y="471"/>
                  <a:pt x="0" y="545"/>
                </a:cubicBezTo>
                <a:cubicBezTo>
                  <a:pt x="177" y="545"/>
                  <a:pt x="177" y="545"/>
                  <a:pt x="177" y="545"/>
                </a:cubicBezTo>
                <a:lnTo>
                  <a:pt x="1448" y="545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186" name="Forme libre 177"/>
          <p:cNvSpPr>
            <a:spLocks/>
          </p:cNvSpPr>
          <p:nvPr/>
        </p:nvSpPr>
        <p:spPr bwMode="auto">
          <a:xfrm>
            <a:off x="6046378" y="5243514"/>
            <a:ext cx="3100005" cy="1616075"/>
          </a:xfrm>
          <a:custGeom>
            <a:avLst/>
            <a:gdLst>
              <a:gd name="T0" fmla="*/ 1302 w 1302"/>
              <a:gd name="T1" fmla="*/ 502 h 509"/>
              <a:gd name="T2" fmla="*/ 1302 w 1302"/>
              <a:gd name="T3" fmla="*/ 0 h 509"/>
              <a:gd name="T4" fmla="*/ 0 w 1302"/>
              <a:gd name="T5" fmla="*/ 509 h 509"/>
              <a:gd name="T6" fmla="*/ 1299 w 1302"/>
              <a:gd name="T7" fmla="*/ 509 h 509"/>
              <a:gd name="T8" fmla="*/ 1302 w 1302"/>
              <a:gd name="T9" fmla="*/ 502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02" h="509">
                <a:moveTo>
                  <a:pt x="1302" y="502"/>
                </a:moveTo>
                <a:cubicBezTo>
                  <a:pt x="1302" y="0"/>
                  <a:pt x="1302" y="0"/>
                  <a:pt x="1302" y="0"/>
                </a:cubicBezTo>
                <a:cubicBezTo>
                  <a:pt x="835" y="259"/>
                  <a:pt x="403" y="422"/>
                  <a:pt x="0" y="509"/>
                </a:cubicBezTo>
                <a:cubicBezTo>
                  <a:pt x="1299" y="509"/>
                  <a:pt x="1299" y="509"/>
                  <a:pt x="1299" y="509"/>
                </a:cubicBezTo>
                <a:lnTo>
                  <a:pt x="1302" y="502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80000"/>
                </a:schemeClr>
              </a:gs>
              <a:gs pos="37000">
                <a:schemeClr val="accent1">
                  <a:lumMod val="93000"/>
                  <a:lumOff val="7000"/>
                </a:schemeClr>
              </a:gs>
              <a:gs pos="100000">
                <a:schemeClr val="accent1">
                  <a:lumMod val="81000"/>
                  <a:lumOff val="19000"/>
                </a:schemeClr>
              </a:gs>
            </a:gsLst>
            <a:lin ang="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grpSp>
        <p:nvGrpSpPr>
          <p:cNvPr id="5" name="Groupe 1347"/>
          <p:cNvGrpSpPr/>
          <p:nvPr/>
        </p:nvGrpSpPr>
        <p:grpSpPr>
          <a:xfrm>
            <a:off x="6801431" y="5339715"/>
            <a:ext cx="2344951" cy="1561148"/>
            <a:chOff x="9066213" y="5339715"/>
            <a:chExt cx="3125787" cy="1561148"/>
          </a:xfrm>
          <a:gradFill>
            <a:gsLst>
              <a:gs pos="0">
                <a:schemeClr val="accent1">
                  <a:lumMod val="90000"/>
                </a:schemeClr>
              </a:gs>
              <a:gs pos="100000">
                <a:schemeClr val="accent1">
                  <a:lumMod val="90000"/>
                </a:schemeClr>
              </a:gs>
            </a:gsLst>
            <a:lin ang="0" scaled="0"/>
          </a:gradFill>
        </p:grpSpPr>
        <p:sp>
          <p:nvSpPr>
            <p:cNvPr id="1187" name="Forme libre 178"/>
            <p:cNvSpPr>
              <a:spLocks/>
            </p:cNvSpPr>
            <p:nvPr/>
          </p:nvSpPr>
          <p:spPr bwMode="auto">
            <a:xfrm>
              <a:off x="11388725" y="5741988"/>
              <a:ext cx="101600" cy="53975"/>
            </a:xfrm>
            <a:custGeom>
              <a:avLst/>
              <a:gdLst>
                <a:gd name="T0" fmla="*/ 0 w 32"/>
                <a:gd name="T1" fmla="*/ 15 h 17"/>
                <a:gd name="T2" fmla="*/ 32 w 32"/>
                <a:gd name="T3" fmla="*/ 8 h 17"/>
                <a:gd name="T4" fmla="*/ 0 w 32"/>
                <a:gd name="T5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17">
                  <a:moveTo>
                    <a:pt x="0" y="15"/>
                  </a:moveTo>
                  <a:cubicBezTo>
                    <a:pt x="9" y="17"/>
                    <a:pt x="28" y="17"/>
                    <a:pt x="32" y="8"/>
                  </a:cubicBezTo>
                  <a:cubicBezTo>
                    <a:pt x="26" y="0"/>
                    <a:pt x="4" y="8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188" name="Forme libre 179"/>
            <p:cNvSpPr>
              <a:spLocks/>
            </p:cNvSpPr>
            <p:nvPr/>
          </p:nvSpPr>
          <p:spPr bwMode="auto">
            <a:xfrm>
              <a:off x="10753725" y="5900738"/>
              <a:ext cx="136525" cy="269875"/>
            </a:xfrm>
            <a:custGeom>
              <a:avLst/>
              <a:gdLst>
                <a:gd name="T0" fmla="*/ 43 w 43"/>
                <a:gd name="T1" fmla="*/ 0 h 85"/>
                <a:gd name="T2" fmla="*/ 24 w 43"/>
                <a:gd name="T3" fmla="*/ 9 h 85"/>
                <a:gd name="T4" fmla="*/ 0 w 43"/>
                <a:gd name="T5" fmla="*/ 85 h 85"/>
                <a:gd name="T6" fmla="*/ 20 w 43"/>
                <a:gd name="T7" fmla="*/ 48 h 85"/>
                <a:gd name="T8" fmla="*/ 41 w 43"/>
                <a:gd name="T9" fmla="*/ 4 h 85"/>
                <a:gd name="T10" fmla="*/ 43 w 43"/>
                <a:gd name="T11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85">
                  <a:moveTo>
                    <a:pt x="43" y="0"/>
                  </a:moveTo>
                  <a:cubicBezTo>
                    <a:pt x="36" y="3"/>
                    <a:pt x="30" y="6"/>
                    <a:pt x="24" y="9"/>
                  </a:cubicBezTo>
                  <a:cubicBezTo>
                    <a:pt x="17" y="35"/>
                    <a:pt x="0" y="57"/>
                    <a:pt x="0" y="85"/>
                  </a:cubicBezTo>
                  <a:cubicBezTo>
                    <a:pt x="12" y="76"/>
                    <a:pt x="5" y="55"/>
                    <a:pt x="20" y="48"/>
                  </a:cubicBezTo>
                  <a:cubicBezTo>
                    <a:pt x="23" y="28"/>
                    <a:pt x="35" y="21"/>
                    <a:pt x="41" y="4"/>
                  </a:cubicBezTo>
                  <a:cubicBezTo>
                    <a:pt x="42" y="3"/>
                    <a:pt x="42" y="2"/>
                    <a:pt x="4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189" name="Forme libre 180"/>
            <p:cNvSpPr>
              <a:spLocks/>
            </p:cNvSpPr>
            <p:nvPr/>
          </p:nvSpPr>
          <p:spPr bwMode="auto">
            <a:xfrm>
              <a:off x="11534775" y="5719763"/>
              <a:ext cx="69850" cy="53975"/>
            </a:xfrm>
            <a:custGeom>
              <a:avLst/>
              <a:gdLst>
                <a:gd name="T0" fmla="*/ 22 w 22"/>
                <a:gd name="T1" fmla="*/ 11 h 17"/>
                <a:gd name="T2" fmla="*/ 0 w 22"/>
                <a:gd name="T3" fmla="*/ 13 h 17"/>
                <a:gd name="T4" fmla="*/ 22 w 22"/>
                <a:gd name="T5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17">
                  <a:moveTo>
                    <a:pt x="22" y="11"/>
                  </a:moveTo>
                  <a:cubicBezTo>
                    <a:pt x="21" y="0"/>
                    <a:pt x="2" y="7"/>
                    <a:pt x="0" y="13"/>
                  </a:cubicBezTo>
                  <a:cubicBezTo>
                    <a:pt x="7" y="17"/>
                    <a:pt x="16" y="13"/>
                    <a:pt x="2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190" name="Forme libre 181"/>
            <p:cNvSpPr>
              <a:spLocks/>
            </p:cNvSpPr>
            <p:nvPr/>
          </p:nvSpPr>
          <p:spPr bwMode="auto">
            <a:xfrm>
              <a:off x="11744325" y="5875338"/>
              <a:ext cx="57150" cy="44450"/>
            </a:xfrm>
            <a:custGeom>
              <a:avLst/>
              <a:gdLst>
                <a:gd name="T0" fmla="*/ 1 w 18"/>
                <a:gd name="T1" fmla="*/ 11 h 14"/>
                <a:gd name="T2" fmla="*/ 18 w 18"/>
                <a:gd name="T3" fmla="*/ 8 h 14"/>
                <a:gd name="T4" fmla="*/ 1 w 18"/>
                <a:gd name="T5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14">
                  <a:moveTo>
                    <a:pt x="1" y="11"/>
                  </a:moveTo>
                  <a:cubicBezTo>
                    <a:pt x="9" y="10"/>
                    <a:pt x="15" y="14"/>
                    <a:pt x="18" y="8"/>
                  </a:cubicBezTo>
                  <a:cubicBezTo>
                    <a:pt x="14" y="7"/>
                    <a:pt x="0" y="0"/>
                    <a:pt x="1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191" name="Forme libre 182"/>
            <p:cNvSpPr>
              <a:spLocks/>
            </p:cNvSpPr>
            <p:nvPr/>
          </p:nvSpPr>
          <p:spPr bwMode="auto">
            <a:xfrm>
              <a:off x="11623675" y="5875338"/>
              <a:ext cx="66675" cy="47625"/>
            </a:xfrm>
            <a:custGeom>
              <a:avLst/>
              <a:gdLst>
                <a:gd name="T0" fmla="*/ 3 w 21"/>
                <a:gd name="T1" fmla="*/ 12 h 15"/>
                <a:gd name="T2" fmla="*/ 21 w 21"/>
                <a:gd name="T3" fmla="*/ 11 h 15"/>
                <a:gd name="T4" fmla="*/ 3 w 21"/>
                <a:gd name="T5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5">
                  <a:moveTo>
                    <a:pt x="3" y="12"/>
                  </a:moveTo>
                  <a:cubicBezTo>
                    <a:pt x="9" y="15"/>
                    <a:pt x="15" y="12"/>
                    <a:pt x="21" y="11"/>
                  </a:cubicBezTo>
                  <a:cubicBezTo>
                    <a:pt x="21" y="3"/>
                    <a:pt x="0" y="0"/>
                    <a:pt x="3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192" name="Forme libre 183"/>
            <p:cNvSpPr>
              <a:spLocks/>
            </p:cNvSpPr>
            <p:nvPr/>
          </p:nvSpPr>
          <p:spPr bwMode="auto">
            <a:xfrm>
              <a:off x="11766550" y="5726113"/>
              <a:ext cx="60325" cy="41275"/>
            </a:xfrm>
            <a:custGeom>
              <a:avLst/>
              <a:gdLst>
                <a:gd name="T0" fmla="*/ 3 w 19"/>
                <a:gd name="T1" fmla="*/ 13 h 13"/>
                <a:gd name="T2" fmla="*/ 19 w 19"/>
                <a:gd name="T3" fmla="*/ 7 h 13"/>
                <a:gd name="T4" fmla="*/ 3 w 19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13">
                  <a:moveTo>
                    <a:pt x="3" y="13"/>
                  </a:moveTo>
                  <a:cubicBezTo>
                    <a:pt x="9" y="13"/>
                    <a:pt x="14" y="11"/>
                    <a:pt x="19" y="7"/>
                  </a:cubicBezTo>
                  <a:cubicBezTo>
                    <a:pt x="13" y="6"/>
                    <a:pt x="0" y="0"/>
                    <a:pt x="3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193" name="Forme libre 184"/>
            <p:cNvSpPr>
              <a:spLocks/>
            </p:cNvSpPr>
            <p:nvPr/>
          </p:nvSpPr>
          <p:spPr bwMode="auto">
            <a:xfrm>
              <a:off x="11649075" y="5716588"/>
              <a:ext cx="79375" cy="41275"/>
            </a:xfrm>
            <a:custGeom>
              <a:avLst/>
              <a:gdLst>
                <a:gd name="T0" fmla="*/ 0 w 25"/>
                <a:gd name="T1" fmla="*/ 12 h 13"/>
                <a:gd name="T2" fmla="*/ 25 w 25"/>
                <a:gd name="T3" fmla="*/ 7 h 13"/>
                <a:gd name="T4" fmla="*/ 0 w 25"/>
                <a:gd name="T5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3">
                  <a:moveTo>
                    <a:pt x="0" y="12"/>
                  </a:moveTo>
                  <a:cubicBezTo>
                    <a:pt x="9" y="13"/>
                    <a:pt x="22" y="13"/>
                    <a:pt x="25" y="7"/>
                  </a:cubicBezTo>
                  <a:cubicBezTo>
                    <a:pt x="19" y="2"/>
                    <a:pt x="0" y="0"/>
                    <a:pt x="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194" name="Forme libre 185"/>
            <p:cNvSpPr>
              <a:spLocks/>
            </p:cNvSpPr>
            <p:nvPr/>
          </p:nvSpPr>
          <p:spPr bwMode="auto">
            <a:xfrm>
              <a:off x="11820525" y="6129338"/>
              <a:ext cx="31750" cy="25400"/>
            </a:xfrm>
            <a:custGeom>
              <a:avLst/>
              <a:gdLst>
                <a:gd name="T0" fmla="*/ 0 w 10"/>
                <a:gd name="T1" fmla="*/ 4 h 8"/>
                <a:gd name="T2" fmla="*/ 10 w 10"/>
                <a:gd name="T3" fmla="*/ 8 h 8"/>
                <a:gd name="T4" fmla="*/ 0 w 10"/>
                <a:gd name="T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8">
                  <a:moveTo>
                    <a:pt x="0" y="4"/>
                  </a:moveTo>
                  <a:cubicBezTo>
                    <a:pt x="2" y="6"/>
                    <a:pt x="5" y="8"/>
                    <a:pt x="10" y="8"/>
                  </a:cubicBezTo>
                  <a:cubicBezTo>
                    <a:pt x="10" y="4"/>
                    <a:pt x="2" y="0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195" name="Forme libre 186"/>
            <p:cNvSpPr>
              <a:spLocks/>
            </p:cNvSpPr>
            <p:nvPr/>
          </p:nvSpPr>
          <p:spPr bwMode="auto">
            <a:xfrm>
              <a:off x="11347450" y="5916613"/>
              <a:ext cx="101600" cy="57150"/>
            </a:xfrm>
            <a:custGeom>
              <a:avLst/>
              <a:gdLst>
                <a:gd name="T0" fmla="*/ 0 w 32"/>
                <a:gd name="T1" fmla="*/ 11 h 18"/>
                <a:gd name="T2" fmla="*/ 32 w 32"/>
                <a:gd name="T3" fmla="*/ 7 h 18"/>
                <a:gd name="T4" fmla="*/ 0 w 32"/>
                <a:gd name="T5" fmla="*/ 1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18">
                  <a:moveTo>
                    <a:pt x="0" y="11"/>
                  </a:moveTo>
                  <a:cubicBezTo>
                    <a:pt x="4" y="18"/>
                    <a:pt x="29" y="15"/>
                    <a:pt x="32" y="7"/>
                  </a:cubicBezTo>
                  <a:cubicBezTo>
                    <a:pt x="26" y="0"/>
                    <a:pt x="5" y="2"/>
                    <a:pt x="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196" name="Forme libre 187"/>
            <p:cNvSpPr>
              <a:spLocks/>
            </p:cNvSpPr>
            <p:nvPr/>
          </p:nvSpPr>
          <p:spPr bwMode="auto">
            <a:xfrm>
              <a:off x="10998200" y="5995988"/>
              <a:ext cx="904875" cy="593725"/>
            </a:xfrm>
            <a:custGeom>
              <a:avLst/>
              <a:gdLst>
                <a:gd name="T0" fmla="*/ 46 w 285"/>
                <a:gd name="T1" fmla="*/ 70 h 187"/>
                <a:gd name="T2" fmla="*/ 2 w 285"/>
                <a:gd name="T3" fmla="*/ 187 h 187"/>
                <a:gd name="T4" fmla="*/ 57 w 285"/>
                <a:gd name="T5" fmla="*/ 85 h 187"/>
                <a:gd name="T6" fmla="*/ 53 w 285"/>
                <a:gd name="T7" fmla="*/ 98 h 187"/>
                <a:gd name="T8" fmla="*/ 88 w 285"/>
                <a:gd name="T9" fmla="*/ 66 h 187"/>
                <a:gd name="T10" fmla="*/ 105 w 285"/>
                <a:gd name="T11" fmla="*/ 66 h 187"/>
                <a:gd name="T12" fmla="*/ 110 w 285"/>
                <a:gd name="T13" fmla="*/ 53 h 187"/>
                <a:gd name="T14" fmla="*/ 129 w 285"/>
                <a:gd name="T15" fmla="*/ 43 h 187"/>
                <a:gd name="T16" fmla="*/ 178 w 285"/>
                <a:gd name="T17" fmla="*/ 32 h 187"/>
                <a:gd name="T18" fmla="*/ 235 w 285"/>
                <a:gd name="T19" fmla="*/ 28 h 187"/>
                <a:gd name="T20" fmla="*/ 285 w 285"/>
                <a:gd name="T21" fmla="*/ 31 h 187"/>
                <a:gd name="T22" fmla="*/ 267 w 285"/>
                <a:gd name="T23" fmla="*/ 13 h 187"/>
                <a:gd name="T24" fmla="*/ 212 w 285"/>
                <a:gd name="T25" fmla="*/ 6 h 187"/>
                <a:gd name="T26" fmla="*/ 136 w 285"/>
                <a:gd name="T27" fmla="*/ 15 h 187"/>
                <a:gd name="T28" fmla="*/ 46 w 285"/>
                <a:gd name="T29" fmla="*/ 7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5" h="187">
                  <a:moveTo>
                    <a:pt x="46" y="70"/>
                  </a:moveTo>
                  <a:cubicBezTo>
                    <a:pt x="21" y="105"/>
                    <a:pt x="0" y="144"/>
                    <a:pt x="2" y="187"/>
                  </a:cubicBezTo>
                  <a:cubicBezTo>
                    <a:pt x="16" y="155"/>
                    <a:pt x="21" y="102"/>
                    <a:pt x="57" y="85"/>
                  </a:cubicBezTo>
                  <a:cubicBezTo>
                    <a:pt x="54" y="89"/>
                    <a:pt x="53" y="93"/>
                    <a:pt x="53" y="98"/>
                  </a:cubicBezTo>
                  <a:cubicBezTo>
                    <a:pt x="65" y="88"/>
                    <a:pt x="75" y="76"/>
                    <a:pt x="88" y="66"/>
                  </a:cubicBezTo>
                  <a:cubicBezTo>
                    <a:pt x="109" y="51"/>
                    <a:pt x="93" y="65"/>
                    <a:pt x="105" y="66"/>
                  </a:cubicBezTo>
                  <a:cubicBezTo>
                    <a:pt x="107" y="62"/>
                    <a:pt x="109" y="58"/>
                    <a:pt x="110" y="53"/>
                  </a:cubicBezTo>
                  <a:cubicBezTo>
                    <a:pt x="116" y="49"/>
                    <a:pt x="122" y="46"/>
                    <a:pt x="129" y="43"/>
                  </a:cubicBezTo>
                  <a:cubicBezTo>
                    <a:pt x="145" y="36"/>
                    <a:pt x="161" y="34"/>
                    <a:pt x="178" y="32"/>
                  </a:cubicBezTo>
                  <a:cubicBezTo>
                    <a:pt x="197" y="29"/>
                    <a:pt x="216" y="27"/>
                    <a:pt x="235" y="28"/>
                  </a:cubicBezTo>
                  <a:cubicBezTo>
                    <a:pt x="247" y="29"/>
                    <a:pt x="276" y="44"/>
                    <a:pt x="285" y="31"/>
                  </a:cubicBezTo>
                  <a:cubicBezTo>
                    <a:pt x="274" y="24"/>
                    <a:pt x="280" y="17"/>
                    <a:pt x="267" y="13"/>
                  </a:cubicBezTo>
                  <a:cubicBezTo>
                    <a:pt x="249" y="7"/>
                    <a:pt x="230" y="7"/>
                    <a:pt x="212" y="6"/>
                  </a:cubicBezTo>
                  <a:cubicBezTo>
                    <a:pt x="195" y="6"/>
                    <a:pt x="148" y="0"/>
                    <a:pt x="136" y="15"/>
                  </a:cubicBezTo>
                  <a:cubicBezTo>
                    <a:pt x="104" y="17"/>
                    <a:pt x="63" y="46"/>
                    <a:pt x="46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198" name="Forme libre 188"/>
            <p:cNvSpPr>
              <a:spLocks/>
            </p:cNvSpPr>
            <p:nvPr/>
          </p:nvSpPr>
          <p:spPr bwMode="auto">
            <a:xfrm>
              <a:off x="11750675" y="6129338"/>
              <a:ext cx="28575" cy="19050"/>
            </a:xfrm>
            <a:custGeom>
              <a:avLst/>
              <a:gdLst>
                <a:gd name="T0" fmla="*/ 0 w 9"/>
                <a:gd name="T1" fmla="*/ 4 h 6"/>
                <a:gd name="T2" fmla="*/ 9 w 9"/>
                <a:gd name="T3" fmla="*/ 2 h 6"/>
                <a:gd name="T4" fmla="*/ 0 w 9"/>
                <a:gd name="T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6">
                  <a:moveTo>
                    <a:pt x="0" y="4"/>
                  </a:moveTo>
                  <a:cubicBezTo>
                    <a:pt x="2" y="6"/>
                    <a:pt x="9" y="6"/>
                    <a:pt x="9" y="2"/>
                  </a:cubicBezTo>
                  <a:cubicBezTo>
                    <a:pt x="6" y="3"/>
                    <a:pt x="0" y="0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199" name="Forme libre 189"/>
            <p:cNvSpPr>
              <a:spLocks/>
            </p:cNvSpPr>
            <p:nvPr/>
          </p:nvSpPr>
          <p:spPr bwMode="auto">
            <a:xfrm>
              <a:off x="11480800" y="5888038"/>
              <a:ext cx="76200" cy="47625"/>
            </a:xfrm>
            <a:custGeom>
              <a:avLst/>
              <a:gdLst>
                <a:gd name="T0" fmla="*/ 24 w 24"/>
                <a:gd name="T1" fmla="*/ 7 h 15"/>
                <a:gd name="T2" fmla="*/ 0 w 24"/>
                <a:gd name="T3" fmla="*/ 10 h 15"/>
                <a:gd name="T4" fmla="*/ 24 w 24"/>
                <a:gd name="T5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5">
                  <a:moveTo>
                    <a:pt x="24" y="7"/>
                  </a:moveTo>
                  <a:cubicBezTo>
                    <a:pt x="20" y="0"/>
                    <a:pt x="3" y="4"/>
                    <a:pt x="0" y="10"/>
                  </a:cubicBezTo>
                  <a:cubicBezTo>
                    <a:pt x="5" y="15"/>
                    <a:pt x="22" y="13"/>
                    <a:pt x="24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00" name="Forme libre 190"/>
            <p:cNvSpPr>
              <a:spLocks/>
            </p:cNvSpPr>
            <p:nvPr/>
          </p:nvSpPr>
          <p:spPr bwMode="auto">
            <a:xfrm>
              <a:off x="9410700" y="6535738"/>
              <a:ext cx="241300" cy="190500"/>
            </a:xfrm>
            <a:custGeom>
              <a:avLst/>
              <a:gdLst>
                <a:gd name="T0" fmla="*/ 37 w 76"/>
                <a:gd name="T1" fmla="*/ 14 h 60"/>
                <a:gd name="T2" fmla="*/ 61 w 76"/>
                <a:gd name="T3" fmla="*/ 29 h 60"/>
                <a:gd name="T4" fmla="*/ 46 w 76"/>
                <a:gd name="T5" fmla="*/ 35 h 60"/>
                <a:gd name="T6" fmla="*/ 38 w 76"/>
                <a:gd name="T7" fmla="*/ 26 h 60"/>
                <a:gd name="T8" fmla="*/ 16 w 76"/>
                <a:gd name="T9" fmla="*/ 30 h 60"/>
                <a:gd name="T10" fmla="*/ 45 w 76"/>
                <a:gd name="T11" fmla="*/ 39 h 60"/>
                <a:gd name="T12" fmla="*/ 13 w 76"/>
                <a:gd name="T13" fmla="*/ 42 h 60"/>
                <a:gd name="T14" fmla="*/ 36 w 76"/>
                <a:gd name="T15" fmla="*/ 58 h 60"/>
                <a:gd name="T16" fmla="*/ 71 w 76"/>
                <a:gd name="T17" fmla="*/ 29 h 60"/>
                <a:gd name="T18" fmla="*/ 37 w 76"/>
                <a:gd name="T19" fmla="*/ 1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" h="60">
                  <a:moveTo>
                    <a:pt x="37" y="14"/>
                  </a:moveTo>
                  <a:cubicBezTo>
                    <a:pt x="38" y="27"/>
                    <a:pt x="59" y="17"/>
                    <a:pt x="61" y="29"/>
                  </a:cubicBezTo>
                  <a:cubicBezTo>
                    <a:pt x="56" y="30"/>
                    <a:pt x="51" y="32"/>
                    <a:pt x="46" y="35"/>
                  </a:cubicBezTo>
                  <a:cubicBezTo>
                    <a:pt x="45" y="31"/>
                    <a:pt x="42" y="28"/>
                    <a:pt x="38" y="26"/>
                  </a:cubicBezTo>
                  <a:cubicBezTo>
                    <a:pt x="32" y="22"/>
                    <a:pt x="18" y="19"/>
                    <a:pt x="16" y="30"/>
                  </a:cubicBezTo>
                  <a:cubicBezTo>
                    <a:pt x="24" y="35"/>
                    <a:pt x="35" y="39"/>
                    <a:pt x="45" y="39"/>
                  </a:cubicBezTo>
                  <a:cubicBezTo>
                    <a:pt x="40" y="60"/>
                    <a:pt x="21" y="38"/>
                    <a:pt x="13" y="42"/>
                  </a:cubicBezTo>
                  <a:cubicBezTo>
                    <a:pt x="0" y="49"/>
                    <a:pt x="30" y="58"/>
                    <a:pt x="36" y="58"/>
                  </a:cubicBezTo>
                  <a:cubicBezTo>
                    <a:pt x="51" y="58"/>
                    <a:pt x="69" y="38"/>
                    <a:pt x="71" y="29"/>
                  </a:cubicBezTo>
                  <a:cubicBezTo>
                    <a:pt x="76" y="12"/>
                    <a:pt x="48" y="0"/>
                    <a:pt x="37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01" name="Forme libre 191"/>
            <p:cNvSpPr>
              <a:spLocks/>
            </p:cNvSpPr>
            <p:nvPr/>
          </p:nvSpPr>
          <p:spPr bwMode="auto">
            <a:xfrm>
              <a:off x="9156700" y="6646863"/>
              <a:ext cx="114300" cy="60325"/>
            </a:xfrm>
            <a:custGeom>
              <a:avLst/>
              <a:gdLst>
                <a:gd name="T0" fmla="*/ 3 w 36"/>
                <a:gd name="T1" fmla="*/ 19 h 19"/>
                <a:gd name="T2" fmla="*/ 36 w 36"/>
                <a:gd name="T3" fmla="*/ 13 h 19"/>
                <a:gd name="T4" fmla="*/ 3 w 36"/>
                <a:gd name="T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19">
                  <a:moveTo>
                    <a:pt x="3" y="19"/>
                  </a:moveTo>
                  <a:cubicBezTo>
                    <a:pt x="12" y="14"/>
                    <a:pt x="29" y="19"/>
                    <a:pt x="36" y="13"/>
                  </a:cubicBezTo>
                  <a:cubicBezTo>
                    <a:pt x="31" y="0"/>
                    <a:pt x="0" y="7"/>
                    <a:pt x="3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02" name="Forme libre 192"/>
            <p:cNvSpPr>
              <a:spLocks/>
            </p:cNvSpPr>
            <p:nvPr/>
          </p:nvSpPr>
          <p:spPr bwMode="auto">
            <a:xfrm>
              <a:off x="9810750" y="6621463"/>
              <a:ext cx="101600" cy="88900"/>
            </a:xfrm>
            <a:custGeom>
              <a:avLst/>
              <a:gdLst>
                <a:gd name="T0" fmla="*/ 32 w 32"/>
                <a:gd name="T1" fmla="*/ 25 h 28"/>
                <a:gd name="T2" fmla="*/ 0 w 32"/>
                <a:gd name="T3" fmla="*/ 15 h 28"/>
                <a:gd name="T4" fmla="*/ 32 w 32"/>
                <a:gd name="T5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8">
                  <a:moveTo>
                    <a:pt x="32" y="25"/>
                  </a:moveTo>
                  <a:cubicBezTo>
                    <a:pt x="28" y="15"/>
                    <a:pt x="5" y="0"/>
                    <a:pt x="0" y="15"/>
                  </a:cubicBezTo>
                  <a:cubicBezTo>
                    <a:pt x="10" y="18"/>
                    <a:pt x="20" y="28"/>
                    <a:pt x="32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03" name="Forme libre 193"/>
            <p:cNvSpPr>
              <a:spLocks/>
            </p:cNvSpPr>
            <p:nvPr/>
          </p:nvSpPr>
          <p:spPr bwMode="auto">
            <a:xfrm>
              <a:off x="9734550" y="6761163"/>
              <a:ext cx="85725" cy="98425"/>
            </a:xfrm>
            <a:custGeom>
              <a:avLst/>
              <a:gdLst>
                <a:gd name="T0" fmla="*/ 0 w 27"/>
                <a:gd name="T1" fmla="*/ 11 h 31"/>
                <a:gd name="T2" fmla="*/ 27 w 27"/>
                <a:gd name="T3" fmla="*/ 16 h 31"/>
                <a:gd name="T4" fmla="*/ 0 w 27"/>
                <a:gd name="T5" fmla="*/ 1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31">
                  <a:moveTo>
                    <a:pt x="0" y="11"/>
                  </a:moveTo>
                  <a:cubicBezTo>
                    <a:pt x="8" y="15"/>
                    <a:pt x="23" y="31"/>
                    <a:pt x="27" y="16"/>
                  </a:cubicBezTo>
                  <a:cubicBezTo>
                    <a:pt x="19" y="15"/>
                    <a:pt x="6" y="0"/>
                    <a:pt x="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04" name="Forme libre 194"/>
            <p:cNvSpPr>
              <a:spLocks/>
            </p:cNvSpPr>
            <p:nvPr/>
          </p:nvSpPr>
          <p:spPr bwMode="auto">
            <a:xfrm>
              <a:off x="9744075" y="6694488"/>
              <a:ext cx="241300" cy="206375"/>
            </a:xfrm>
            <a:custGeom>
              <a:avLst/>
              <a:gdLst>
                <a:gd name="T0" fmla="*/ 37 w 76"/>
                <a:gd name="T1" fmla="*/ 15 h 65"/>
                <a:gd name="T2" fmla="*/ 0 w 76"/>
                <a:gd name="T3" fmla="*/ 5 h 65"/>
                <a:gd name="T4" fmla="*/ 28 w 76"/>
                <a:gd name="T5" fmla="*/ 21 h 65"/>
                <a:gd name="T6" fmla="*/ 39 w 76"/>
                <a:gd name="T7" fmla="*/ 42 h 65"/>
                <a:gd name="T8" fmla="*/ 54 w 76"/>
                <a:gd name="T9" fmla="*/ 22 h 65"/>
                <a:gd name="T10" fmla="*/ 76 w 76"/>
                <a:gd name="T11" fmla="*/ 5 h 65"/>
                <a:gd name="T12" fmla="*/ 37 w 76"/>
                <a:gd name="T13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65">
                  <a:moveTo>
                    <a:pt x="37" y="15"/>
                  </a:moveTo>
                  <a:cubicBezTo>
                    <a:pt x="27" y="6"/>
                    <a:pt x="13" y="5"/>
                    <a:pt x="0" y="5"/>
                  </a:cubicBezTo>
                  <a:cubicBezTo>
                    <a:pt x="4" y="16"/>
                    <a:pt x="21" y="13"/>
                    <a:pt x="28" y="21"/>
                  </a:cubicBezTo>
                  <a:cubicBezTo>
                    <a:pt x="28" y="22"/>
                    <a:pt x="29" y="65"/>
                    <a:pt x="39" y="42"/>
                  </a:cubicBezTo>
                  <a:cubicBezTo>
                    <a:pt x="44" y="31"/>
                    <a:pt x="39" y="27"/>
                    <a:pt x="54" y="22"/>
                  </a:cubicBezTo>
                  <a:cubicBezTo>
                    <a:pt x="63" y="18"/>
                    <a:pt x="73" y="15"/>
                    <a:pt x="76" y="5"/>
                  </a:cubicBezTo>
                  <a:cubicBezTo>
                    <a:pt x="61" y="0"/>
                    <a:pt x="48" y="7"/>
                    <a:pt x="37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05" name="Forme libre 195"/>
            <p:cNvSpPr>
              <a:spLocks/>
            </p:cNvSpPr>
            <p:nvPr/>
          </p:nvSpPr>
          <p:spPr bwMode="auto">
            <a:xfrm>
              <a:off x="10233025" y="6764338"/>
              <a:ext cx="136525" cy="98425"/>
            </a:xfrm>
            <a:custGeom>
              <a:avLst/>
              <a:gdLst>
                <a:gd name="T0" fmla="*/ 0 w 43"/>
                <a:gd name="T1" fmla="*/ 5 h 31"/>
                <a:gd name="T2" fmla="*/ 18 w 43"/>
                <a:gd name="T3" fmla="*/ 16 h 31"/>
                <a:gd name="T4" fmla="*/ 43 w 43"/>
                <a:gd name="T5" fmla="*/ 29 h 31"/>
                <a:gd name="T6" fmla="*/ 0 w 43"/>
                <a:gd name="T7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31">
                  <a:moveTo>
                    <a:pt x="0" y="5"/>
                  </a:moveTo>
                  <a:cubicBezTo>
                    <a:pt x="3" y="12"/>
                    <a:pt x="11" y="15"/>
                    <a:pt x="18" y="16"/>
                  </a:cubicBezTo>
                  <a:cubicBezTo>
                    <a:pt x="29" y="17"/>
                    <a:pt x="32" y="31"/>
                    <a:pt x="43" y="29"/>
                  </a:cubicBezTo>
                  <a:cubicBezTo>
                    <a:pt x="42" y="12"/>
                    <a:pt x="15" y="0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06" name="Forme libre 196"/>
            <p:cNvSpPr>
              <a:spLocks/>
            </p:cNvSpPr>
            <p:nvPr/>
          </p:nvSpPr>
          <p:spPr bwMode="auto">
            <a:xfrm>
              <a:off x="11249025" y="5792788"/>
              <a:ext cx="117475" cy="66675"/>
            </a:xfrm>
            <a:custGeom>
              <a:avLst/>
              <a:gdLst>
                <a:gd name="T0" fmla="*/ 37 w 37"/>
                <a:gd name="T1" fmla="*/ 4 h 21"/>
                <a:gd name="T2" fmla="*/ 0 w 37"/>
                <a:gd name="T3" fmla="*/ 20 h 21"/>
                <a:gd name="T4" fmla="*/ 37 w 37"/>
                <a:gd name="T5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1">
                  <a:moveTo>
                    <a:pt x="37" y="4"/>
                  </a:moveTo>
                  <a:cubicBezTo>
                    <a:pt x="24" y="0"/>
                    <a:pt x="6" y="6"/>
                    <a:pt x="0" y="20"/>
                  </a:cubicBezTo>
                  <a:cubicBezTo>
                    <a:pt x="14" y="21"/>
                    <a:pt x="29" y="13"/>
                    <a:pt x="3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07" name="Forme libre 197"/>
            <p:cNvSpPr>
              <a:spLocks/>
            </p:cNvSpPr>
            <p:nvPr/>
          </p:nvSpPr>
          <p:spPr bwMode="auto">
            <a:xfrm>
              <a:off x="11141075" y="5751513"/>
              <a:ext cx="69850" cy="34925"/>
            </a:xfrm>
            <a:custGeom>
              <a:avLst/>
              <a:gdLst>
                <a:gd name="T0" fmla="*/ 22 w 22"/>
                <a:gd name="T1" fmla="*/ 0 h 11"/>
                <a:gd name="T2" fmla="*/ 0 w 22"/>
                <a:gd name="T3" fmla="*/ 11 h 11"/>
                <a:gd name="T4" fmla="*/ 22 w 22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11">
                  <a:moveTo>
                    <a:pt x="22" y="0"/>
                  </a:moveTo>
                  <a:cubicBezTo>
                    <a:pt x="14" y="4"/>
                    <a:pt x="7" y="7"/>
                    <a:pt x="0" y="11"/>
                  </a:cubicBezTo>
                  <a:cubicBezTo>
                    <a:pt x="8" y="10"/>
                    <a:pt x="15" y="5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08" name="Forme libre 198"/>
            <p:cNvSpPr>
              <a:spLocks/>
            </p:cNvSpPr>
            <p:nvPr/>
          </p:nvSpPr>
          <p:spPr bwMode="auto">
            <a:xfrm>
              <a:off x="12141200" y="5722938"/>
              <a:ext cx="38100" cy="60325"/>
            </a:xfrm>
            <a:custGeom>
              <a:avLst/>
              <a:gdLst>
                <a:gd name="T0" fmla="*/ 12 w 12"/>
                <a:gd name="T1" fmla="*/ 14 h 19"/>
                <a:gd name="T2" fmla="*/ 0 w 12"/>
                <a:gd name="T3" fmla="*/ 7 h 19"/>
                <a:gd name="T4" fmla="*/ 12 w 12"/>
                <a:gd name="T5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9">
                  <a:moveTo>
                    <a:pt x="12" y="14"/>
                  </a:moveTo>
                  <a:cubicBezTo>
                    <a:pt x="9" y="11"/>
                    <a:pt x="4" y="0"/>
                    <a:pt x="0" y="7"/>
                  </a:cubicBezTo>
                  <a:cubicBezTo>
                    <a:pt x="3" y="9"/>
                    <a:pt x="7" y="19"/>
                    <a:pt x="1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09" name="Forme libre 199"/>
            <p:cNvSpPr>
              <a:spLocks/>
            </p:cNvSpPr>
            <p:nvPr/>
          </p:nvSpPr>
          <p:spPr bwMode="auto">
            <a:xfrm>
              <a:off x="11347450" y="6764338"/>
              <a:ext cx="47625" cy="79375"/>
            </a:xfrm>
            <a:custGeom>
              <a:avLst/>
              <a:gdLst>
                <a:gd name="T0" fmla="*/ 5 w 15"/>
                <a:gd name="T1" fmla="*/ 0 h 25"/>
                <a:gd name="T2" fmla="*/ 2 w 15"/>
                <a:gd name="T3" fmla="*/ 15 h 25"/>
                <a:gd name="T4" fmla="*/ 5 w 1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25">
                  <a:moveTo>
                    <a:pt x="5" y="0"/>
                  </a:moveTo>
                  <a:cubicBezTo>
                    <a:pt x="0" y="1"/>
                    <a:pt x="3" y="9"/>
                    <a:pt x="2" y="15"/>
                  </a:cubicBezTo>
                  <a:cubicBezTo>
                    <a:pt x="13" y="25"/>
                    <a:pt x="15" y="2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10" name="Forme libre 200"/>
            <p:cNvSpPr>
              <a:spLocks/>
            </p:cNvSpPr>
            <p:nvPr/>
          </p:nvSpPr>
          <p:spPr bwMode="auto">
            <a:xfrm>
              <a:off x="11940540" y="5339715"/>
              <a:ext cx="251460" cy="119698"/>
            </a:xfrm>
            <a:custGeom>
              <a:avLst/>
              <a:gdLst>
                <a:gd name="T0" fmla="*/ 54 w 80"/>
                <a:gd name="T1" fmla="*/ 10 h 38"/>
                <a:gd name="T2" fmla="*/ 25 w 80"/>
                <a:gd name="T3" fmla="*/ 0 h 38"/>
                <a:gd name="T4" fmla="*/ 0 w 80"/>
                <a:gd name="T5" fmla="*/ 13 h 38"/>
                <a:gd name="T6" fmla="*/ 17 w 80"/>
                <a:gd name="T7" fmla="*/ 21 h 38"/>
                <a:gd name="T8" fmla="*/ 80 w 80"/>
                <a:gd name="T9" fmla="*/ 38 h 38"/>
                <a:gd name="T10" fmla="*/ 80 w 80"/>
                <a:gd name="T11" fmla="*/ 20 h 38"/>
                <a:gd name="T12" fmla="*/ 54 w 80"/>
                <a:gd name="T13" fmla="*/ 1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38">
                  <a:moveTo>
                    <a:pt x="54" y="10"/>
                  </a:moveTo>
                  <a:cubicBezTo>
                    <a:pt x="43" y="8"/>
                    <a:pt x="35" y="3"/>
                    <a:pt x="25" y="0"/>
                  </a:cubicBezTo>
                  <a:cubicBezTo>
                    <a:pt x="17" y="4"/>
                    <a:pt x="8" y="9"/>
                    <a:pt x="0" y="13"/>
                  </a:cubicBezTo>
                  <a:cubicBezTo>
                    <a:pt x="6" y="16"/>
                    <a:pt x="12" y="19"/>
                    <a:pt x="17" y="21"/>
                  </a:cubicBezTo>
                  <a:cubicBezTo>
                    <a:pt x="39" y="22"/>
                    <a:pt x="60" y="28"/>
                    <a:pt x="80" y="38"/>
                  </a:cubicBezTo>
                  <a:cubicBezTo>
                    <a:pt x="80" y="20"/>
                    <a:pt x="80" y="20"/>
                    <a:pt x="80" y="20"/>
                  </a:cubicBezTo>
                  <a:cubicBezTo>
                    <a:pt x="71" y="15"/>
                    <a:pt x="62" y="11"/>
                    <a:pt x="5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11" name="Forme libre 201"/>
            <p:cNvSpPr>
              <a:spLocks noEditPoints="1"/>
            </p:cNvSpPr>
            <p:nvPr/>
          </p:nvSpPr>
          <p:spPr bwMode="auto">
            <a:xfrm>
              <a:off x="10956925" y="5406390"/>
              <a:ext cx="1235075" cy="1478598"/>
            </a:xfrm>
            <a:custGeom>
              <a:avLst/>
              <a:gdLst>
                <a:gd name="T0" fmla="*/ 380 w 389"/>
                <a:gd name="T1" fmla="*/ 26 h 467"/>
                <a:gd name="T2" fmla="*/ 274 w 389"/>
                <a:gd name="T3" fmla="*/ 12 h 467"/>
                <a:gd name="T4" fmla="*/ 258 w 389"/>
                <a:gd name="T5" fmla="*/ 20 h 467"/>
                <a:gd name="T6" fmla="*/ 252 w 389"/>
                <a:gd name="T7" fmla="*/ 35 h 467"/>
                <a:gd name="T8" fmla="*/ 238 w 389"/>
                <a:gd name="T9" fmla="*/ 31 h 467"/>
                <a:gd name="T10" fmla="*/ 166 w 389"/>
                <a:gd name="T11" fmla="*/ 69 h 467"/>
                <a:gd name="T12" fmla="*/ 214 w 389"/>
                <a:gd name="T13" fmla="*/ 60 h 467"/>
                <a:gd name="T14" fmla="*/ 249 w 389"/>
                <a:gd name="T15" fmla="*/ 60 h 467"/>
                <a:gd name="T16" fmla="*/ 320 w 389"/>
                <a:gd name="T17" fmla="*/ 106 h 467"/>
                <a:gd name="T18" fmla="*/ 293 w 389"/>
                <a:gd name="T19" fmla="*/ 147 h 467"/>
                <a:gd name="T20" fmla="*/ 346 w 389"/>
                <a:gd name="T21" fmla="*/ 222 h 467"/>
                <a:gd name="T22" fmla="*/ 299 w 389"/>
                <a:gd name="T23" fmla="*/ 282 h 467"/>
                <a:gd name="T24" fmla="*/ 116 w 389"/>
                <a:gd name="T25" fmla="*/ 302 h 467"/>
                <a:gd name="T26" fmla="*/ 82 w 389"/>
                <a:gd name="T27" fmla="*/ 360 h 467"/>
                <a:gd name="T28" fmla="*/ 4 w 389"/>
                <a:gd name="T29" fmla="*/ 449 h 467"/>
                <a:gd name="T30" fmla="*/ 18 w 389"/>
                <a:gd name="T31" fmla="*/ 459 h 467"/>
                <a:gd name="T32" fmla="*/ 35 w 389"/>
                <a:gd name="T33" fmla="*/ 410 h 467"/>
                <a:gd name="T34" fmla="*/ 99 w 389"/>
                <a:gd name="T35" fmla="*/ 439 h 467"/>
                <a:gd name="T36" fmla="*/ 133 w 389"/>
                <a:gd name="T37" fmla="*/ 380 h 467"/>
                <a:gd name="T38" fmla="*/ 219 w 389"/>
                <a:gd name="T39" fmla="*/ 398 h 467"/>
                <a:gd name="T40" fmla="*/ 235 w 389"/>
                <a:gd name="T41" fmla="*/ 348 h 467"/>
                <a:gd name="T42" fmla="*/ 204 w 389"/>
                <a:gd name="T43" fmla="*/ 423 h 467"/>
                <a:gd name="T44" fmla="*/ 192 w 389"/>
                <a:gd name="T45" fmla="*/ 459 h 467"/>
                <a:gd name="T46" fmla="*/ 215 w 389"/>
                <a:gd name="T47" fmla="*/ 438 h 467"/>
                <a:gd name="T48" fmla="*/ 230 w 389"/>
                <a:gd name="T49" fmla="*/ 459 h 467"/>
                <a:gd name="T50" fmla="*/ 251 w 389"/>
                <a:gd name="T51" fmla="*/ 366 h 467"/>
                <a:gd name="T52" fmla="*/ 268 w 389"/>
                <a:gd name="T53" fmla="*/ 362 h 467"/>
                <a:gd name="T54" fmla="*/ 246 w 389"/>
                <a:gd name="T55" fmla="*/ 459 h 467"/>
                <a:gd name="T56" fmla="*/ 268 w 389"/>
                <a:gd name="T57" fmla="*/ 430 h 467"/>
                <a:gd name="T58" fmla="*/ 286 w 389"/>
                <a:gd name="T59" fmla="*/ 349 h 467"/>
                <a:gd name="T60" fmla="*/ 318 w 389"/>
                <a:gd name="T61" fmla="*/ 388 h 467"/>
                <a:gd name="T62" fmla="*/ 389 w 389"/>
                <a:gd name="T63" fmla="*/ 425 h 467"/>
                <a:gd name="T64" fmla="*/ 364 w 389"/>
                <a:gd name="T65" fmla="*/ 419 h 467"/>
                <a:gd name="T66" fmla="*/ 334 w 389"/>
                <a:gd name="T67" fmla="*/ 382 h 467"/>
                <a:gd name="T68" fmla="*/ 389 w 389"/>
                <a:gd name="T69" fmla="*/ 373 h 467"/>
                <a:gd name="T70" fmla="*/ 308 w 389"/>
                <a:gd name="T71" fmla="*/ 334 h 467"/>
                <a:gd name="T72" fmla="*/ 389 w 389"/>
                <a:gd name="T73" fmla="*/ 361 h 467"/>
                <a:gd name="T74" fmla="*/ 292 w 389"/>
                <a:gd name="T75" fmla="*/ 283 h 467"/>
                <a:gd name="T76" fmla="*/ 331 w 389"/>
                <a:gd name="T77" fmla="*/ 314 h 467"/>
                <a:gd name="T78" fmla="*/ 389 w 389"/>
                <a:gd name="T79" fmla="*/ 306 h 467"/>
                <a:gd name="T80" fmla="*/ 340 w 389"/>
                <a:gd name="T81" fmla="*/ 273 h 467"/>
                <a:gd name="T82" fmla="*/ 389 w 389"/>
                <a:gd name="T83" fmla="*/ 242 h 467"/>
                <a:gd name="T84" fmla="*/ 367 w 389"/>
                <a:gd name="T85" fmla="*/ 149 h 467"/>
                <a:gd name="T86" fmla="*/ 347 w 389"/>
                <a:gd name="T87" fmla="*/ 94 h 467"/>
                <a:gd name="T88" fmla="*/ 342 w 389"/>
                <a:gd name="T89" fmla="*/ 89 h 467"/>
                <a:gd name="T90" fmla="*/ 282 w 389"/>
                <a:gd name="T91" fmla="*/ 38 h 467"/>
                <a:gd name="T92" fmla="*/ 389 w 389"/>
                <a:gd name="T93" fmla="*/ 86 h 467"/>
                <a:gd name="T94" fmla="*/ 348 w 389"/>
                <a:gd name="T95" fmla="*/ 30 h 467"/>
                <a:gd name="T96" fmla="*/ 389 w 389"/>
                <a:gd name="T97" fmla="*/ 28 h 467"/>
                <a:gd name="T98" fmla="*/ 134 w 389"/>
                <a:gd name="T99" fmla="*/ 314 h 467"/>
                <a:gd name="T100" fmla="*/ 148 w 389"/>
                <a:gd name="T101" fmla="*/ 359 h 467"/>
                <a:gd name="T102" fmla="*/ 148 w 389"/>
                <a:gd name="T103" fmla="*/ 359 h 467"/>
                <a:gd name="T104" fmla="*/ 176 w 389"/>
                <a:gd name="T105" fmla="*/ 333 h 467"/>
                <a:gd name="T106" fmla="*/ 177 w 389"/>
                <a:gd name="T107" fmla="*/ 321 h 467"/>
                <a:gd name="T108" fmla="*/ 202 w 389"/>
                <a:gd name="T109" fmla="*/ 281 h 467"/>
                <a:gd name="T110" fmla="*/ 177 w 389"/>
                <a:gd name="T111" fmla="*/ 321 h 467"/>
                <a:gd name="T112" fmla="*/ 200 w 389"/>
                <a:gd name="T113" fmla="*/ 362 h 467"/>
                <a:gd name="T114" fmla="*/ 199 w 389"/>
                <a:gd name="T115" fmla="*/ 334 h 467"/>
                <a:gd name="T116" fmla="*/ 208 w 389"/>
                <a:gd name="T117" fmla="*/ 339 h 467"/>
                <a:gd name="T118" fmla="*/ 333 w 389"/>
                <a:gd name="T119" fmla="*/ 29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89" h="467">
                  <a:moveTo>
                    <a:pt x="389" y="28"/>
                  </a:moveTo>
                  <a:cubicBezTo>
                    <a:pt x="386" y="28"/>
                    <a:pt x="383" y="27"/>
                    <a:pt x="380" y="26"/>
                  </a:cubicBezTo>
                  <a:cubicBezTo>
                    <a:pt x="352" y="17"/>
                    <a:pt x="324" y="9"/>
                    <a:pt x="297" y="0"/>
                  </a:cubicBezTo>
                  <a:cubicBezTo>
                    <a:pt x="289" y="4"/>
                    <a:pt x="281" y="8"/>
                    <a:pt x="274" y="12"/>
                  </a:cubicBezTo>
                  <a:cubicBezTo>
                    <a:pt x="276" y="12"/>
                    <a:pt x="279" y="13"/>
                    <a:pt x="282" y="13"/>
                  </a:cubicBezTo>
                  <a:cubicBezTo>
                    <a:pt x="277" y="18"/>
                    <a:pt x="268" y="20"/>
                    <a:pt x="258" y="20"/>
                  </a:cubicBezTo>
                  <a:cubicBezTo>
                    <a:pt x="253" y="23"/>
                    <a:pt x="248" y="26"/>
                    <a:pt x="242" y="29"/>
                  </a:cubicBezTo>
                  <a:cubicBezTo>
                    <a:pt x="248" y="28"/>
                    <a:pt x="255" y="31"/>
                    <a:pt x="252" y="35"/>
                  </a:cubicBezTo>
                  <a:cubicBezTo>
                    <a:pt x="246" y="41"/>
                    <a:pt x="241" y="33"/>
                    <a:pt x="238" y="32"/>
                  </a:cubicBezTo>
                  <a:cubicBezTo>
                    <a:pt x="238" y="32"/>
                    <a:pt x="238" y="31"/>
                    <a:pt x="238" y="31"/>
                  </a:cubicBezTo>
                  <a:cubicBezTo>
                    <a:pt x="213" y="44"/>
                    <a:pt x="188" y="57"/>
                    <a:pt x="163" y="69"/>
                  </a:cubicBezTo>
                  <a:cubicBezTo>
                    <a:pt x="164" y="69"/>
                    <a:pt x="165" y="69"/>
                    <a:pt x="166" y="69"/>
                  </a:cubicBezTo>
                  <a:cubicBezTo>
                    <a:pt x="182" y="69"/>
                    <a:pt x="177" y="62"/>
                    <a:pt x="189" y="61"/>
                  </a:cubicBezTo>
                  <a:cubicBezTo>
                    <a:pt x="196" y="61"/>
                    <a:pt x="210" y="67"/>
                    <a:pt x="214" y="60"/>
                  </a:cubicBezTo>
                  <a:cubicBezTo>
                    <a:pt x="220" y="61"/>
                    <a:pt x="225" y="64"/>
                    <a:pt x="229" y="68"/>
                  </a:cubicBezTo>
                  <a:cubicBezTo>
                    <a:pt x="245" y="65"/>
                    <a:pt x="222" y="55"/>
                    <a:pt x="249" y="60"/>
                  </a:cubicBezTo>
                  <a:cubicBezTo>
                    <a:pt x="264" y="63"/>
                    <a:pt x="280" y="68"/>
                    <a:pt x="293" y="76"/>
                  </a:cubicBezTo>
                  <a:cubicBezTo>
                    <a:pt x="308" y="85"/>
                    <a:pt x="309" y="95"/>
                    <a:pt x="320" y="106"/>
                  </a:cubicBezTo>
                  <a:cubicBezTo>
                    <a:pt x="325" y="112"/>
                    <a:pt x="332" y="119"/>
                    <a:pt x="327" y="128"/>
                  </a:cubicBezTo>
                  <a:cubicBezTo>
                    <a:pt x="319" y="143"/>
                    <a:pt x="293" y="123"/>
                    <a:pt x="293" y="147"/>
                  </a:cubicBezTo>
                  <a:cubicBezTo>
                    <a:pt x="293" y="160"/>
                    <a:pt x="311" y="164"/>
                    <a:pt x="322" y="173"/>
                  </a:cubicBezTo>
                  <a:cubicBezTo>
                    <a:pt x="339" y="187"/>
                    <a:pt x="348" y="199"/>
                    <a:pt x="346" y="222"/>
                  </a:cubicBezTo>
                  <a:cubicBezTo>
                    <a:pt x="345" y="236"/>
                    <a:pt x="340" y="248"/>
                    <a:pt x="332" y="259"/>
                  </a:cubicBezTo>
                  <a:cubicBezTo>
                    <a:pt x="325" y="269"/>
                    <a:pt x="297" y="267"/>
                    <a:pt x="299" y="282"/>
                  </a:cubicBezTo>
                  <a:cubicBezTo>
                    <a:pt x="291" y="232"/>
                    <a:pt x="168" y="266"/>
                    <a:pt x="144" y="287"/>
                  </a:cubicBezTo>
                  <a:cubicBezTo>
                    <a:pt x="135" y="294"/>
                    <a:pt x="122" y="293"/>
                    <a:pt x="116" y="302"/>
                  </a:cubicBezTo>
                  <a:cubicBezTo>
                    <a:pt x="107" y="316"/>
                    <a:pt x="108" y="327"/>
                    <a:pt x="89" y="326"/>
                  </a:cubicBezTo>
                  <a:cubicBezTo>
                    <a:pt x="81" y="334"/>
                    <a:pt x="86" y="349"/>
                    <a:pt x="82" y="360"/>
                  </a:cubicBezTo>
                  <a:cubicBezTo>
                    <a:pt x="76" y="376"/>
                    <a:pt x="67" y="389"/>
                    <a:pt x="72" y="407"/>
                  </a:cubicBezTo>
                  <a:cubicBezTo>
                    <a:pt x="34" y="372"/>
                    <a:pt x="0" y="409"/>
                    <a:pt x="4" y="449"/>
                  </a:cubicBezTo>
                  <a:cubicBezTo>
                    <a:pt x="5" y="452"/>
                    <a:pt x="5" y="456"/>
                    <a:pt x="6" y="459"/>
                  </a:cubicBezTo>
                  <a:cubicBezTo>
                    <a:pt x="18" y="459"/>
                    <a:pt x="18" y="459"/>
                    <a:pt x="18" y="459"/>
                  </a:cubicBezTo>
                  <a:cubicBezTo>
                    <a:pt x="17" y="455"/>
                    <a:pt x="16" y="451"/>
                    <a:pt x="16" y="446"/>
                  </a:cubicBezTo>
                  <a:cubicBezTo>
                    <a:pt x="15" y="435"/>
                    <a:pt x="21" y="413"/>
                    <a:pt x="35" y="410"/>
                  </a:cubicBezTo>
                  <a:cubicBezTo>
                    <a:pt x="60" y="406"/>
                    <a:pt x="63" y="427"/>
                    <a:pt x="71" y="442"/>
                  </a:cubicBezTo>
                  <a:cubicBezTo>
                    <a:pt x="79" y="457"/>
                    <a:pt x="90" y="446"/>
                    <a:pt x="99" y="439"/>
                  </a:cubicBezTo>
                  <a:cubicBezTo>
                    <a:pt x="91" y="432"/>
                    <a:pt x="91" y="405"/>
                    <a:pt x="100" y="399"/>
                  </a:cubicBezTo>
                  <a:cubicBezTo>
                    <a:pt x="112" y="389"/>
                    <a:pt x="116" y="384"/>
                    <a:pt x="133" y="380"/>
                  </a:cubicBezTo>
                  <a:cubicBezTo>
                    <a:pt x="151" y="376"/>
                    <a:pt x="154" y="393"/>
                    <a:pt x="169" y="391"/>
                  </a:cubicBezTo>
                  <a:cubicBezTo>
                    <a:pt x="169" y="411"/>
                    <a:pt x="211" y="419"/>
                    <a:pt x="219" y="398"/>
                  </a:cubicBezTo>
                  <a:cubicBezTo>
                    <a:pt x="215" y="359"/>
                    <a:pt x="230" y="315"/>
                    <a:pt x="259" y="288"/>
                  </a:cubicBezTo>
                  <a:cubicBezTo>
                    <a:pt x="266" y="313"/>
                    <a:pt x="241" y="327"/>
                    <a:pt x="235" y="348"/>
                  </a:cubicBezTo>
                  <a:cubicBezTo>
                    <a:pt x="231" y="363"/>
                    <a:pt x="224" y="364"/>
                    <a:pt x="225" y="379"/>
                  </a:cubicBezTo>
                  <a:cubicBezTo>
                    <a:pt x="226" y="400"/>
                    <a:pt x="224" y="417"/>
                    <a:pt x="204" y="423"/>
                  </a:cubicBezTo>
                  <a:cubicBezTo>
                    <a:pt x="183" y="430"/>
                    <a:pt x="193" y="437"/>
                    <a:pt x="192" y="455"/>
                  </a:cubicBezTo>
                  <a:cubicBezTo>
                    <a:pt x="192" y="456"/>
                    <a:pt x="192" y="458"/>
                    <a:pt x="192" y="459"/>
                  </a:cubicBezTo>
                  <a:cubicBezTo>
                    <a:pt x="204" y="459"/>
                    <a:pt x="204" y="459"/>
                    <a:pt x="204" y="459"/>
                  </a:cubicBezTo>
                  <a:cubicBezTo>
                    <a:pt x="206" y="451"/>
                    <a:pt x="209" y="444"/>
                    <a:pt x="215" y="438"/>
                  </a:cubicBezTo>
                  <a:cubicBezTo>
                    <a:pt x="215" y="445"/>
                    <a:pt x="215" y="452"/>
                    <a:pt x="215" y="459"/>
                  </a:cubicBezTo>
                  <a:cubicBezTo>
                    <a:pt x="230" y="459"/>
                    <a:pt x="230" y="459"/>
                    <a:pt x="230" y="459"/>
                  </a:cubicBezTo>
                  <a:cubicBezTo>
                    <a:pt x="228" y="438"/>
                    <a:pt x="229" y="416"/>
                    <a:pt x="239" y="401"/>
                  </a:cubicBezTo>
                  <a:cubicBezTo>
                    <a:pt x="244" y="393"/>
                    <a:pt x="247" y="376"/>
                    <a:pt x="251" y="366"/>
                  </a:cubicBezTo>
                  <a:cubicBezTo>
                    <a:pt x="257" y="351"/>
                    <a:pt x="257" y="340"/>
                    <a:pt x="269" y="326"/>
                  </a:cubicBezTo>
                  <a:cubicBezTo>
                    <a:pt x="288" y="336"/>
                    <a:pt x="275" y="349"/>
                    <a:pt x="268" y="362"/>
                  </a:cubicBezTo>
                  <a:cubicBezTo>
                    <a:pt x="259" y="380"/>
                    <a:pt x="253" y="400"/>
                    <a:pt x="250" y="420"/>
                  </a:cubicBezTo>
                  <a:cubicBezTo>
                    <a:pt x="248" y="433"/>
                    <a:pt x="246" y="446"/>
                    <a:pt x="246" y="459"/>
                  </a:cubicBezTo>
                  <a:cubicBezTo>
                    <a:pt x="266" y="459"/>
                    <a:pt x="266" y="459"/>
                    <a:pt x="266" y="459"/>
                  </a:cubicBezTo>
                  <a:cubicBezTo>
                    <a:pt x="267" y="449"/>
                    <a:pt x="267" y="440"/>
                    <a:pt x="268" y="430"/>
                  </a:cubicBezTo>
                  <a:cubicBezTo>
                    <a:pt x="269" y="415"/>
                    <a:pt x="271" y="401"/>
                    <a:pt x="274" y="386"/>
                  </a:cubicBezTo>
                  <a:cubicBezTo>
                    <a:pt x="277" y="374"/>
                    <a:pt x="287" y="361"/>
                    <a:pt x="286" y="349"/>
                  </a:cubicBezTo>
                  <a:cubicBezTo>
                    <a:pt x="291" y="354"/>
                    <a:pt x="297" y="359"/>
                    <a:pt x="302" y="365"/>
                  </a:cubicBezTo>
                  <a:cubicBezTo>
                    <a:pt x="317" y="378"/>
                    <a:pt x="319" y="368"/>
                    <a:pt x="318" y="388"/>
                  </a:cubicBezTo>
                  <a:cubicBezTo>
                    <a:pt x="318" y="405"/>
                    <a:pt x="321" y="425"/>
                    <a:pt x="332" y="437"/>
                  </a:cubicBezTo>
                  <a:cubicBezTo>
                    <a:pt x="358" y="467"/>
                    <a:pt x="371" y="443"/>
                    <a:pt x="389" y="425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0" y="404"/>
                    <a:pt x="370" y="405"/>
                    <a:pt x="364" y="419"/>
                  </a:cubicBezTo>
                  <a:cubicBezTo>
                    <a:pt x="354" y="443"/>
                    <a:pt x="338" y="429"/>
                    <a:pt x="329" y="413"/>
                  </a:cubicBezTo>
                  <a:cubicBezTo>
                    <a:pt x="329" y="403"/>
                    <a:pt x="330" y="392"/>
                    <a:pt x="334" y="382"/>
                  </a:cubicBezTo>
                  <a:cubicBezTo>
                    <a:pt x="351" y="390"/>
                    <a:pt x="370" y="390"/>
                    <a:pt x="389" y="392"/>
                  </a:cubicBezTo>
                  <a:cubicBezTo>
                    <a:pt x="389" y="373"/>
                    <a:pt x="389" y="373"/>
                    <a:pt x="389" y="373"/>
                  </a:cubicBezTo>
                  <a:cubicBezTo>
                    <a:pt x="334" y="379"/>
                    <a:pt x="282" y="337"/>
                    <a:pt x="273" y="281"/>
                  </a:cubicBezTo>
                  <a:cubicBezTo>
                    <a:pt x="287" y="281"/>
                    <a:pt x="300" y="321"/>
                    <a:pt x="308" y="334"/>
                  </a:cubicBezTo>
                  <a:cubicBezTo>
                    <a:pt x="322" y="356"/>
                    <a:pt x="360" y="361"/>
                    <a:pt x="384" y="362"/>
                  </a:cubicBezTo>
                  <a:cubicBezTo>
                    <a:pt x="386" y="362"/>
                    <a:pt x="387" y="361"/>
                    <a:pt x="389" y="361"/>
                  </a:cubicBezTo>
                  <a:cubicBezTo>
                    <a:pt x="389" y="347"/>
                    <a:pt x="389" y="347"/>
                    <a:pt x="389" y="347"/>
                  </a:cubicBezTo>
                  <a:cubicBezTo>
                    <a:pt x="350" y="350"/>
                    <a:pt x="311" y="331"/>
                    <a:pt x="292" y="283"/>
                  </a:cubicBezTo>
                  <a:cubicBezTo>
                    <a:pt x="303" y="286"/>
                    <a:pt x="308" y="286"/>
                    <a:pt x="314" y="293"/>
                  </a:cubicBezTo>
                  <a:cubicBezTo>
                    <a:pt x="319" y="299"/>
                    <a:pt x="326" y="309"/>
                    <a:pt x="331" y="314"/>
                  </a:cubicBezTo>
                  <a:cubicBezTo>
                    <a:pt x="342" y="325"/>
                    <a:pt x="368" y="334"/>
                    <a:pt x="389" y="335"/>
                  </a:cubicBezTo>
                  <a:cubicBezTo>
                    <a:pt x="389" y="306"/>
                    <a:pt x="389" y="306"/>
                    <a:pt x="389" y="306"/>
                  </a:cubicBezTo>
                  <a:cubicBezTo>
                    <a:pt x="375" y="308"/>
                    <a:pt x="360" y="306"/>
                    <a:pt x="349" y="300"/>
                  </a:cubicBezTo>
                  <a:cubicBezTo>
                    <a:pt x="339" y="295"/>
                    <a:pt x="338" y="284"/>
                    <a:pt x="340" y="273"/>
                  </a:cubicBezTo>
                  <a:cubicBezTo>
                    <a:pt x="344" y="255"/>
                    <a:pt x="349" y="259"/>
                    <a:pt x="357" y="266"/>
                  </a:cubicBezTo>
                  <a:cubicBezTo>
                    <a:pt x="370" y="261"/>
                    <a:pt x="381" y="253"/>
                    <a:pt x="389" y="242"/>
                  </a:cubicBezTo>
                  <a:cubicBezTo>
                    <a:pt x="389" y="170"/>
                    <a:pt x="389" y="170"/>
                    <a:pt x="389" y="170"/>
                  </a:cubicBezTo>
                  <a:cubicBezTo>
                    <a:pt x="382" y="162"/>
                    <a:pt x="374" y="156"/>
                    <a:pt x="367" y="149"/>
                  </a:cubicBezTo>
                  <a:cubicBezTo>
                    <a:pt x="362" y="143"/>
                    <a:pt x="351" y="139"/>
                    <a:pt x="349" y="131"/>
                  </a:cubicBezTo>
                  <a:cubicBezTo>
                    <a:pt x="346" y="118"/>
                    <a:pt x="352" y="107"/>
                    <a:pt x="347" y="94"/>
                  </a:cubicBezTo>
                  <a:cubicBezTo>
                    <a:pt x="356" y="96"/>
                    <a:pt x="361" y="104"/>
                    <a:pt x="371" y="103"/>
                  </a:cubicBezTo>
                  <a:cubicBezTo>
                    <a:pt x="365" y="94"/>
                    <a:pt x="353" y="87"/>
                    <a:pt x="342" y="89"/>
                  </a:cubicBezTo>
                  <a:cubicBezTo>
                    <a:pt x="334" y="76"/>
                    <a:pt x="322" y="66"/>
                    <a:pt x="310" y="57"/>
                  </a:cubicBezTo>
                  <a:cubicBezTo>
                    <a:pt x="301" y="51"/>
                    <a:pt x="291" y="45"/>
                    <a:pt x="282" y="38"/>
                  </a:cubicBezTo>
                  <a:cubicBezTo>
                    <a:pt x="275" y="37"/>
                    <a:pt x="260" y="43"/>
                    <a:pt x="259" y="31"/>
                  </a:cubicBezTo>
                  <a:cubicBezTo>
                    <a:pt x="301" y="38"/>
                    <a:pt x="356" y="58"/>
                    <a:pt x="389" y="86"/>
                  </a:cubicBezTo>
                  <a:cubicBezTo>
                    <a:pt x="389" y="67"/>
                    <a:pt x="389" y="67"/>
                    <a:pt x="389" y="67"/>
                  </a:cubicBezTo>
                  <a:cubicBezTo>
                    <a:pt x="373" y="56"/>
                    <a:pt x="346" y="45"/>
                    <a:pt x="348" y="30"/>
                  </a:cubicBezTo>
                  <a:cubicBezTo>
                    <a:pt x="359" y="33"/>
                    <a:pt x="374" y="39"/>
                    <a:pt x="389" y="48"/>
                  </a:cubicBezTo>
                  <a:lnTo>
                    <a:pt x="389" y="28"/>
                  </a:lnTo>
                  <a:close/>
                  <a:moveTo>
                    <a:pt x="118" y="359"/>
                  </a:moveTo>
                  <a:cubicBezTo>
                    <a:pt x="117" y="343"/>
                    <a:pt x="122" y="321"/>
                    <a:pt x="134" y="314"/>
                  </a:cubicBezTo>
                  <a:cubicBezTo>
                    <a:pt x="127" y="327"/>
                    <a:pt x="135" y="356"/>
                    <a:pt x="118" y="359"/>
                  </a:cubicBezTo>
                  <a:close/>
                  <a:moveTo>
                    <a:pt x="148" y="359"/>
                  </a:moveTo>
                  <a:cubicBezTo>
                    <a:pt x="134" y="355"/>
                    <a:pt x="156" y="301"/>
                    <a:pt x="164" y="294"/>
                  </a:cubicBezTo>
                  <a:cubicBezTo>
                    <a:pt x="163" y="316"/>
                    <a:pt x="153" y="337"/>
                    <a:pt x="148" y="359"/>
                  </a:cubicBezTo>
                  <a:close/>
                  <a:moveTo>
                    <a:pt x="174" y="372"/>
                  </a:moveTo>
                  <a:cubicBezTo>
                    <a:pt x="163" y="367"/>
                    <a:pt x="169" y="343"/>
                    <a:pt x="176" y="333"/>
                  </a:cubicBezTo>
                  <a:cubicBezTo>
                    <a:pt x="184" y="345"/>
                    <a:pt x="172" y="359"/>
                    <a:pt x="174" y="372"/>
                  </a:cubicBezTo>
                  <a:close/>
                  <a:moveTo>
                    <a:pt x="177" y="321"/>
                  </a:moveTo>
                  <a:cubicBezTo>
                    <a:pt x="182" y="313"/>
                    <a:pt x="181" y="297"/>
                    <a:pt x="193" y="295"/>
                  </a:cubicBezTo>
                  <a:cubicBezTo>
                    <a:pt x="190" y="288"/>
                    <a:pt x="193" y="279"/>
                    <a:pt x="202" y="281"/>
                  </a:cubicBezTo>
                  <a:cubicBezTo>
                    <a:pt x="197" y="296"/>
                    <a:pt x="190" y="311"/>
                    <a:pt x="182" y="326"/>
                  </a:cubicBezTo>
                  <a:cubicBezTo>
                    <a:pt x="180" y="325"/>
                    <a:pt x="179" y="323"/>
                    <a:pt x="177" y="321"/>
                  </a:cubicBezTo>
                  <a:close/>
                  <a:moveTo>
                    <a:pt x="208" y="339"/>
                  </a:moveTo>
                  <a:cubicBezTo>
                    <a:pt x="207" y="350"/>
                    <a:pt x="202" y="353"/>
                    <a:pt x="200" y="362"/>
                  </a:cubicBezTo>
                  <a:cubicBezTo>
                    <a:pt x="199" y="373"/>
                    <a:pt x="204" y="386"/>
                    <a:pt x="196" y="395"/>
                  </a:cubicBezTo>
                  <a:cubicBezTo>
                    <a:pt x="185" y="397"/>
                    <a:pt x="197" y="341"/>
                    <a:pt x="199" y="334"/>
                  </a:cubicBezTo>
                  <a:cubicBezTo>
                    <a:pt x="203" y="322"/>
                    <a:pt x="224" y="273"/>
                    <a:pt x="238" y="278"/>
                  </a:cubicBezTo>
                  <a:cubicBezTo>
                    <a:pt x="232" y="300"/>
                    <a:pt x="209" y="314"/>
                    <a:pt x="208" y="339"/>
                  </a:cubicBezTo>
                  <a:close/>
                  <a:moveTo>
                    <a:pt x="287" y="15"/>
                  </a:moveTo>
                  <a:cubicBezTo>
                    <a:pt x="303" y="13"/>
                    <a:pt x="325" y="18"/>
                    <a:pt x="333" y="29"/>
                  </a:cubicBezTo>
                  <a:cubicBezTo>
                    <a:pt x="315" y="29"/>
                    <a:pt x="295" y="29"/>
                    <a:pt x="287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12" name="Forme libre 202"/>
            <p:cNvSpPr>
              <a:spLocks noEditPoints="1"/>
            </p:cNvSpPr>
            <p:nvPr/>
          </p:nvSpPr>
          <p:spPr bwMode="auto">
            <a:xfrm>
              <a:off x="9066213" y="6475413"/>
              <a:ext cx="1430338" cy="396875"/>
            </a:xfrm>
            <a:custGeom>
              <a:avLst/>
              <a:gdLst>
                <a:gd name="T0" fmla="*/ 418 w 451"/>
                <a:gd name="T1" fmla="*/ 80 h 125"/>
                <a:gd name="T2" fmla="*/ 352 w 451"/>
                <a:gd name="T3" fmla="*/ 69 h 125"/>
                <a:gd name="T4" fmla="*/ 303 w 451"/>
                <a:gd name="T5" fmla="*/ 34 h 125"/>
                <a:gd name="T6" fmla="*/ 234 w 451"/>
                <a:gd name="T7" fmla="*/ 29 h 125"/>
                <a:gd name="T8" fmla="*/ 173 w 451"/>
                <a:gd name="T9" fmla="*/ 5 h 125"/>
                <a:gd name="T10" fmla="*/ 106 w 451"/>
                <a:gd name="T11" fmla="*/ 27 h 125"/>
                <a:gd name="T12" fmla="*/ 43 w 451"/>
                <a:gd name="T13" fmla="*/ 29 h 125"/>
                <a:gd name="T14" fmla="*/ 38 w 451"/>
                <a:gd name="T15" fmla="*/ 121 h 125"/>
                <a:gd name="T16" fmla="*/ 94 w 451"/>
                <a:gd name="T17" fmla="*/ 121 h 125"/>
                <a:gd name="T18" fmla="*/ 116 w 451"/>
                <a:gd name="T19" fmla="*/ 112 h 125"/>
                <a:gd name="T20" fmla="*/ 128 w 451"/>
                <a:gd name="T21" fmla="*/ 121 h 125"/>
                <a:gd name="T22" fmla="*/ 150 w 451"/>
                <a:gd name="T23" fmla="*/ 121 h 125"/>
                <a:gd name="T24" fmla="*/ 117 w 451"/>
                <a:gd name="T25" fmla="*/ 90 h 125"/>
                <a:gd name="T26" fmla="*/ 161 w 451"/>
                <a:gd name="T27" fmla="*/ 102 h 125"/>
                <a:gd name="T28" fmla="*/ 113 w 451"/>
                <a:gd name="T29" fmla="*/ 57 h 125"/>
                <a:gd name="T30" fmla="*/ 149 w 451"/>
                <a:gd name="T31" fmla="*/ 23 h 125"/>
                <a:gd name="T32" fmla="*/ 200 w 451"/>
                <a:gd name="T33" fmla="*/ 34 h 125"/>
                <a:gd name="T34" fmla="*/ 188 w 451"/>
                <a:gd name="T35" fmla="*/ 112 h 125"/>
                <a:gd name="T36" fmla="*/ 175 w 451"/>
                <a:gd name="T37" fmla="*/ 121 h 125"/>
                <a:gd name="T38" fmla="*/ 223 w 451"/>
                <a:gd name="T39" fmla="*/ 121 h 125"/>
                <a:gd name="T40" fmla="*/ 214 w 451"/>
                <a:gd name="T41" fmla="*/ 115 h 125"/>
                <a:gd name="T42" fmla="*/ 211 w 451"/>
                <a:gd name="T43" fmla="*/ 77 h 125"/>
                <a:gd name="T44" fmla="*/ 236 w 451"/>
                <a:gd name="T45" fmla="*/ 51 h 125"/>
                <a:gd name="T46" fmla="*/ 258 w 451"/>
                <a:gd name="T47" fmla="*/ 44 h 125"/>
                <a:gd name="T48" fmla="*/ 252 w 451"/>
                <a:gd name="T49" fmla="*/ 52 h 125"/>
                <a:gd name="T50" fmla="*/ 300 w 451"/>
                <a:gd name="T51" fmla="*/ 67 h 125"/>
                <a:gd name="T52" fmla="*/ 288 w 451"/>
                <a:gd name="T53" fmla="*/ 51 h 125"/>
                <a:gd name="T54" fmla="*/ 307 w 451"/>
                <a:gd name="T55" fmla="*/ 100 h 125"/>
                <a:gd name="T56" fmla="*/ 305 w 451"/>
                <a:gd name="T57" fmla="*/ 121 h 125"/>
                <a:gd name="T58" fmla="*/ 325 w 451"/>
                <a:gd name="T59" fmla="*/ 121 h 125"/>
                <a:gd name="T60" fmla="*/ 335 w 451"/>
                <a:gd name="T61" fmla="*/ 106 h 125"/>
                <a:gd name="T62" fmla="*/ 413 w 451"/>
                <a:gd name="T63" fmla="*/ 97 h 125"/>
                <a:gd name="T64" fmla="*/ 437 w 451"/>
                <a:gd name="T65" fmla="*/ 121 h 125"/>
                <a:gd name="T66" fmla="*/ 451 w 451"/>
                <a:gd name="T67" fmla="*/ 121 h 125"/>
                <a:gd name="T68" fmla="*/ 418 w 451"/>
                <a:gd name="T69" fmla="*/ 80 h 125"/>
                <a:gd name="T70" fmla="*/ 48 w 451"/>
                <a:gd name="T71" fmla="*/ 116 h 125"/>
                <a:gd name="T72" fmla="*/ 78 w 451"/>
                <a:gd name="T73" fmla="*/ 104 h 125"/>
                <a:gd name="T74" fmla="*/ 36 w 451"/>
                <a:gd name="T75" fmla="*/ 102 h 125"/>
                <a:gd name="T76" fmla="*/ 71 w 451"/>
                <a:gd name="T77" fmla="*/ 89 h 125"/>
                <a:gd name="T78" fmla="*/ 26 w 451"/>
                <a:gd name="T79" fmla="*/ 91 h 125"/>
                <a:gd name="T80" fmla="*/ 35 w 451"/>
                <a:gd name="T81" fmla="*/ 49 h 125"/>
                <a:gd name="T82" fmla="*/ 76 w 451"/>
                <a:gd name="T83" fmla="*/ 51 h 125"/>
                <a:gd name="T84" fmla="*/ 65 w 451"/>
                <a:gd name="T85" fmla="*/ 36 h 125"/>
                <a:gd name="T86" fmla="*/ 100 w 451"/>
                <a:gd name="T87" fmla="*/ 75 h 125"/>
                <a:gd name="T88" fmla="*/ 103 w 451"/>
                <a:gd name="T89" fmla="*/ 109 h 125"/>
                <a:gd name="T90" fmla="*/ 48 w 451"/>
                <a:gd name="T91" fmla="*/ 11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51" h="125">
                  <a:moveTo>
                    <a:pt x="418" y="80"/>
                  </a:moveTo>
                  <a:cubicBezTo>
                    <a:pt x="399" y="68"/>
                    <a:pt x="375" y="64"/>
                    <a:pt x="352" y="69"/>
                  </a:cubicBezTo>
                  <a:cubicBezTo>
                    <a:pt x="337" y="73"/>
                    <a:pt x="321" y="43"/>
                    <a:pt x="303" y="34"/>
                  </a:cubicBezTo>
                  <a:cubicBezTo>
                    <a:pt x="282" y="24"/>
                    <a:pt x="257" y="21"/>
                    <a:pt x="234" y="29"/>
                  </a:cubicBezTo>
                  <a:cubicBezTo>
                    <a:pt x="218" y="35"/>
                    <a:pt x="194" y="8"/>
                    <a:pt x="173" y="5"/>
                  </a:cubicBezTo>
                  <a:cubicBezTo>
                    <a:pt x="145" y="0"/>
                    <a:pt x="126" y="10"/>
                    <a:pt x="106" y="27"/>
                  </a:cubicBezTo>
                  <a:cubicBezTo>
                    <a:pt x="86" y="20"/>
                    <a:pt x="62" y="19"/>
                    <a:pt x="43" y="29"/>
                  </a:cubicBezTo>
                  <a:cubicBezTo>
                    <a:pt x="0" y="50"/>
                    <a:pt x="5" y="99"/>
                    <a:pt x="38" y="121"/>
                  </a:cubicBezTo>
                  <a:cubicBezTo>
                    <a:pt x="94" y="121"/>
                    <a:pt x="94" y="121"/>
                    <a:pt x="94" y="121"/>
                  </a:cubicBezTo>
                  <a:cubicBezTo>
                    <a:pt x="101" y="112"/>
                    <a:pt x="106" y="104"/>
                    <a:pt x="116" y="112"/>
                  </a:cubicBezTo>
                  <a:cubicBezTo>
                    <a:pt x="120" y="115"/>
                    <a:pt x="124" y="118"/>
                    <a:pt x="128" y="121"/>
                  </a:cubicBezTo>
                  <a:cubicBezTo>
                    <a:pt x="150" y="121"/>
                    <a:pt x="150" y="121"/>
                    <a:pt x="150" y="121"/>
                  </a:cubicBezTo>
                  <a:cubicBezTo>
                    <a:pt x="133" y="117"/>
                    <a:pt x="118" y="105"/>
                    <a:pt x="117" y="90"/>
                  </a:cubicBezTo>
                  <a:cubicBezTo>
                    <a:pt x="131" y="98"/>
                    <a:pt x="144" y="110"/>
                    <a:pt x="161" y="102"/>
                  </a:cubicBezTo>
                  <a:cubicBezTo>
                    <a:pt x="139" y="91"/>
                    <a:pt x="108" y="84"/>
                    <a:pt x="113" y="57"/>
                  </a:cubicBezTo>
                  <a:cubicBezTo>
                    <a:pt x="116" y="38"/>
                    <a:pt x="132" y="27"/>
                    <a:pt x="149" y="23"/>
                  </a:cubicBezTo>
                  <a:cubicBezTo>
                    <a:pt x="166" y="19"/>
                    <a:pt x="187" y="22"/>
                    <a:pt x="200" y="34"/>
                  </a:cubicBezTo>
                  <a:cubicBezTo>
                    <a:pt x="214" y="48"/>
                    <a:pt x="187" y="89"/>
                    <a:pt x="188" y="112"/>
                  </a:cubicBezTo>
                  <a:cubicBezTo>
                    <a:pt x="185" y="116"/>
                    <a:pt x="180" y="119"/>
                    <a:pt x="175" y="121"/>
                  </a:cubicBezTo>
                  <a:cubicBezTo>
                    <a:pt x="223" y="121"/>
                    <a:pt x="223" y="121"/>
                    <a:pt x="223" y="121"/>
                  </a:cubicBezTo>
                  <a:cubicBezTo>
                    <a:pt x="220" y="119"/>
                    <a:pt x="217" y="117"/>
                    <a:pt x="214" y="115"/>
                  </a:cubicBezTo>
                  <a:cubicBezTo>
                    <a:pt x="198" y="105"/>
                    <a:pt x="202" y="92"/>
                    <a:pt x="211" y="77"/>
                  </a:cubicBezTo>
                  <a:cubicBezTo>
                    <a:pt x="218" y="65"/>
                    <a:pt x="224" y="58"/>
                    <a:pt x="236" y="51"/>
                  </a:cubicBezTo>
                  <a:cubicBezTo>
                    <a:pt x="237" y="51"/>
                    <a:pt x="262" y="39"/>
                    <a:pt x="258" y="44"/>
                  </a:cubicBezTo>
                  <a:cubicBezTo>
                    <a:pt x="255" y="46"/>
                    <a:pt x="253" y="48"/>
                    <a:pt x="252" y="52"/>
                  </a:cubicBezTo>
                  <a:cubicBezTo>
                    <a:pt x="271" y="50"/>
                    <a:pt x="282" y="68"/>
                    <a:pt x="300" y="67"/>
                  </a:cubicBezTo>
                  <a:cubicBezTo>
                    <a:pt x="299" y="59"/>
                    <a:pt x="295" y="54"/>
                    <a:pt x="288" y="51"/>
                  </a:cubicBezTo>
                  <a:cubicBezTo>
                    <a:pt x="315" y="44"/>
                    <a:pt x="342" y="94"/>
                    <a:pt x="307" y="100"/>
                  </a:cubicBezTo>
                  <a:cubicBezTo>
                    <a:pt x="308" y="107"/>
                    <a:pt x="307" y="114"/>
                    <a:pt x="305" y="121"/>
                  </a:cubicBezTo>
                  <a:cubicBezTo>
                    <a:pt x="325" y="121"/>
                    <a:pt x="325" y="121"/>
                    <a:pt x="325" y="121"/>
                  </a:cubicBezTo>
                  <a:cubicBezTo>
                    <a:pt x="327" y="116"/>
                    <a:pt x="331" y="111"/>
                    <a:pt x="335" y="106"/>
                  </a:cubicBezTo>
                  <a:cubicBezTo>
                    <a:pt x="358" y="83"/>
                    <a:pt x="383" y="80"/>
                    <a:pt x="413" y="97"/>
                  </a:cubicBezTo>
                  <a:cubicBezTo>
                    <a:pt x="426" y="104"/>
                    <a:pt x="432" y="111"/>
                    <a:pt x="437" y="121"/>
                  </a:cubicBezTo>
                  <a:cubicBezTo>
                    <a:pt x="451" y="121"/>
                    <a:pt x="451" y="121"/>
                    <a:pt x="451" y="121"/>
                  </a:cubicBezTo>
                  <a:cubicBezTo>
                    <a:pt x="445" y="104"/>
                    <a:pt x="434" y="90"/>
                    <a:pt x="418" y="80"/>
                  </a:cubicBezTo>
                  <a:close/>
                  <a:moveTo>
                    <a:pt x="48" y="116"/>
                  </a:moveTo>
                  <a:cubicBezTo>
                    <a:pt x="57" y="111"/>
                    <a:pt x="75" y="119"/>
                    <a:pt x="78" y="104"/>
                  </a:cubicBezTo>
                  <a:cubicBezTo>
                    <a:pt x="69" y="99"/>
                    <a:pt x="42" y="111"/>
                    <a:pt x="36" y="102"/>
                  </a:cubicBezTo>
                  <a:cubicBezTo>
                    <a:pt x="39" y="88"/>
                    <a:pt x="70" y="102"/>
                    <a:pt x="71" y="89"/>
                  </a:cubicBezTo>
                  <a:cubicBezTo>
                    <a:pt x="71" y="81"/>
                    <a:pt x="30" y="89"/>
                    <a:pt x="26" y="91"/>
                  </a:cubicBezTo>
                  <a:cubicBezTo>
                    <a:pt x="25" y="78"/>
                    <a:pt x="25" y="60"/>
                    <a:pt x="35" y="49"/>
                  </a:cubicBezTo>
                  <a:cubicBezTo>
                    <a:pt x="49" y="53"/>
                    <a:pt x="62" y="49"/>
                    <a:pt x="76" y="51"/>
                  </a:cubicBezTo>
                  <a:cubicBezTo>
                    <a:pt x="76" y="42"/>
                    <a:pt x="65" y="39"/>
                    <a:pt x="65" y="36"/>
                  </a:cubicBezTo>
                  <a:cubicBezTo>
                    <a:pt x="93" y="24"/>
                    <a:pt x="99" y="56"/>
                    <a:pt x="100" y="75"/>
                  </a:cubicBezTo>
                  <a:cubicBezTo>
                    <a:pt x="101" y="86"/>
                    <a:pt x="101" y="98"/>
                    <a:pt x="103" y="109"/>
                  </a:cubicBezTo>
                  <a:cubicBezTo>
                    <a:pt x="86" y="117"/>
                    <a:pt x="66" y="125"/>
                    <a:pt x="48" y="1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13" name="Forme libre 203"/>
            <p:cNvSpPr>
              <a:spLocks/>
            </p:cNvSpPr>
            <p:nvPr/>
          </p:nvSpPr>
          <p:spPr bwMode="auto">
            <a:xfrm>
              <a:off x="10604500" y="5810250"/>
              <a:ext cx="504825" cy="1049338"/>
            </a:xfrm>
            <a:custGeom>
              <a:avLst/>
              <a:gdLst>
                <a:gd name="T0" fmla="*/ 34 w 159"/>
                <a:gd name="T1" fmla="*/ 246 h 331"/>
                <a:gd name="T2" fmla="*/ 39 w 159"/>
                <a:gd name="T3" fmla="*/ 266 h 331"/>
                <a:gd name="T4" fmla="*/ 49 w 159"/>
                <a:gd name="T5" fmla="*/ 206 h 331"/>
                <a:gd name="T6" fmla="*/ 77 w 159"/>
                <a:gd name="T7" fmla="*/ 111 h 331"/>
                <a:gd name="T8" fmla="*/ 113 w 159"/>
                <a:gd name="T9" fmla="*/ 54 h 331"/>
                <a:gd name="T10" fmla="*/ 159 w 159"/>
                <a:gd name="T11" fmla="*/ 2 h 331"/>
                <a:gd name="T12" fmla="*/ 153 w 159"/>
                <a:gd name="T13" fmla="*/ 0 h 331"/>
                <a:gd name="T14" fmla="*/ 131 w 159"/>
                <a:gd name="T15" fmla="*/ 10 h 331"/>
                <a:gd name="T16" fmla="*/ 69 w 159"/>
                <a:gd name="T17" fmla="*/ 94 h 331"/>
                <a:gd name="T18" fmla="*/ 43 w 159"/>
                <a:gd name="T19" fmla="*/ 174 h 331"/>
                <a:gd name="T20" fmla="*/ 31 w 159"/>
                <a:gd name="T21" fmla="*/ 237 h 331"/>
                <a:gd name="T22" fmla="*/ 35 w 159"/>
                <a:gd name="T23" fmla="*/ 98 h 331"/>
                <a:gd name="T24" fmla="*/ 54 w 159"/>
                <a:gd name="T25" fmla="*/ 46 h 331"/>
                <a:gd name="T26" fmla="*/ 29 w 159"/>
                <a:gd name="T27" fmla="*/ 57 h 331"/>
                <a:gd name="T28" fmla="*/ 6 w 159"/>
                <a:gd name="T29" fmla="*/ 152 h 331"/>
                <a:gd name="T30" fmla="*/ 7 w 159"/>
                <a:gd name="T31" fmla="*/ 254 h 331"/>
                <a:gd name="T32" fmla="*/ 27 w 159"/>
                <a:gd name="T33" fmla="*/ 331 h 331"/>
                <a:gd name="T34" fmla="*/ 46 w 159"/>
                <a:gd name="T35" fmla="*/ 331 h 331"/>
                <a:gd name="T36" fmla="*/ 34 w 159"/>
                <a:gd name="T37" fmla="*/ 246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9" h="331">
                  <a:moveTo>
                    <a:pt x="34" y="246"/>
                  </a:moveTo>
                  <a:cubicBezTo>
                    <a:pt x="44" y="250"/>
                    <a:pt x="29" y="262"/>
                    <a:pt x="39" y="266"/>
                  </a:cubicBezTo>
                  <a:cubicBezTo>
                    <a:pt x="55" y="260"/>
                    <a:pt x="47" y="218"/>
                    <a:pt x="49" y="206"/>
                  </a:cubicBezTo>
                  <a:cubicBezTo>
                    <a:pt x="53" y="175"/>
                    <a:pt x="60" y="138"/>
                    <a:pt x="77" y="111"/>
                  </a:cubicBezTo>
                  <a:cubicBezTo>
                    <a:pt x="89" y="92"/>
                    <a:pt x="102" y="72"/>
                    <a:pt x="113" y="54"/>
                  </a:cubicBezTo>
                  <a:cubicBezTo>
                    <a:pt x="124" y="33"/>
                    <a:pt x="152" y="26"/>
                    <a:pt x="159" y="2"/>
                  </a:cubicBezTo>
                  <a:cubicBezTo>
                    <a:pt x="157" y="1"/>
                    <a:pt x="155" y="0"/>
                    <a:pt x="153" y="0"/>
                  </a:cubicBezTo>
                  <a:cubicBezTo>
                    <a:pt x="146" y="3"/>
                    <a:pt x="139" y="7"/>
                    <a:pt x="131" y="10"/>
                  </a:cubicBezTo>
                  <a:cubicBezTo>
                    <a:pt x="105" y="32"/>
                    <a:pt x="74" y="81"/>
                    <a:pt x="69" y="94"/>
                  </a:cubicBezTo>
                  <a:cubicBezTo>
                    <a:pt x="58" y="120"/>
                    <a:pt x="48" y="146"/>
                    <a:pt x="43" y="174"/>
                  </a:cubicBezTo>
                  <a:cubicBezTo>
                    <a:pt x="40" y="190"/>
                    <a:pt x="47" y="229"/>
                    <a:pt x="31" y="237"/>
                  </a:cubicBezTo>
                  <a:cubicBezTo>
                    <a:pt x="21" y="191"/>
                    <a:pt x="28" y="143"/>
                    <a:pt x="35" y="98"/>
                  </a:cubicBezTo>
                  <a:cubicBezTo>
                    <a:pt x="39" y="91"/>
                    <a:pt x="45" y="65"/>
                    <a:pt x="54" y="46"/>
                  </a:cubicBezTo>
                  <a:cubicBezTo>
                    <a:pt x="45" y="49"/>
                    <a:pt x="37" y="53"/>
                    <a:pt x="29" y="57"/>
                  </a:cubicBezTo>
                  <a:cubicBezTo>
                    <a:pt x="17" y="87"/>
                    <a:pt x="9" y="119"/>
                    <a:pt x="6" y="152"/>
                  </a:cubicBezTo>
                  <a:cubicBezTo>
                    <a:pt x="3" y="184"/>
                    <a:pt x="0" y="223"/>
                    <a:pt x="7" y="254"/>
                  </a:cubicBezTo>
                  <a:cubicBezTo>
                    <a:pt x="13" y="280"/>
                    <a:pt x="22" y="305"/>
                    <a:pt x="27" y="331"/>
                  </a:cubicBezTo>
                  <a:cubicBezTo>
                    <a:pt x="46" y="331"/>
                    <a:pt x="46" y="331"/>
                    <a:pt x="46" y="331"/>
                  </a:cubicBezTo>
                  <a:cubicBezTo>
                    <a:pt x="38" y="304"/>
                    <a:pt x="33" y="275"/>
                    <a:pt x="34" y="2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14" name="Forme libre 204"/>
            <p:cNvSpPr>
              <a:spLocks/>
            </p:cNvSpPr>
            <p:nvPr/>
          </p:nvSpPr>
          <p:spPr bwMode="auto">
            <a:xfrm>
              <a:off x="10842625" y="5913438"/>
              <a:ext cx="498475" cy="946150"/>
            </a:xfrm>
            <a:custGeom>
              <a:avLst/>
              <a:gdLst>
                <a:gd name="T0" fmla="*/ 66 w 157"/>
                <a:gd name="T1" fmla="*/ 108 h 298"/>
                <a:gd name="T2" fmla="*/ 111 w 157"/>
                <a:gd name="T3" fmla="*/ 55 h 298"/>
                <a:gd name="T4" fmla="*/ 135 w 157"/>
                <a:gd name="T5" fmla="*/ 33 h 298"/>
                <a:gd name="T6" fmla="*/ 149 w 157"/>
                <a:gd name="T7" fmla="*/ 0 h 298"/>
                <a:gd name="T8" fmla="*/ 110 w 157"/>
                <a:gd name="T9" fmla="*/ 34 h 298"/>
                <a:gd name="T10" fmla="*/ 54 w 157"/>
                <a:gd name="T11" fmla="*/ 94 h 298"/>
                <a:gd name="T12" fmla="*/ 19 w 157"/>
                <a:gd name="T13" fmla="*/ 160 h 298"/>
                <a:gd name="T14" fmla="*/ 12 w 157"/>
                <a:gd name="T15" fmla="*/ 195 h 298"/>
                <a:gd name="T16" fmla="*/ 9 w 157"/>
                <a:gd name="T17" fmla="*/ 224 h 298"/>
                <a:gd name="T18" fmla="*/ 11 w 157"/>
                <a:gd name="T19" fmla="*/ 298 h 298"/>
                <a:gd name="T20" fmla="*/ 25 w 157"/>
                <a:gd name="T21" fmla="*/ 298 h 298"/>
                <a:gd name="T22" fmla="*/ 66 w 157"/>
                <a:gd name="T23" fmla="*/ 10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7" h="298">
                  <a:moveTo>
                    <a:pt x="66" y="108"/>
                  </a:moveTo>
                  <a:cubicBezTo>
                    <a:pt x="66" y="88"/>
                    <a:pt x="94" y="62"/>
                    <a:pt x="111" y="55"/>
                  </a:cubicBezTo>
                  <a:cubicBezTo>
                    <a:pt x="123" y="50"/>
                    <a:pt x="122" y="39"/>
                    <a:pt x="135" y="33"/>
                  </a:cubicBezTo>
                  <a:cubicBezTo>
                    <a:pt x="154" y="25"/>
                    <a:pt x="157" y="23"/>
                    <a:pt x="149" y="0"/>
                  </a:cubicBezTo>
                  <a:cubicBezTo>
                    <a:pt x="144" y="18"/>
                    <a:pt x="128" y="34"/>
                    <a:pt x="110" y="34"/>
                  </a:cubicBezTo>
                  <a:cubicBezTo>
                    <a:pt x="88" y="48"/>
                    <a:pt x="67" y="73"/>
                    <a:pt x="54" y="94"/>
                  </a:cubicBezTo>
                  <a:cubicBezTo>
                    <a:pt x="41" y="115"/>
                    <a:pt x="27" y="136"/>
                    <a:pt x="19" y="160"/>
                  </a:cubicBezTo>
                  <a:cubicBezTo>
                    <a:pt x="16" y="171"/>
                    <a:pt x="13" y="183"/>
                    <a:pt x="12" y="195"/>
                  </a:cubicBezTo>
                  <a:cubicBezTo>
                    <a:pt x="1" y="202"/>
                    <a:pt x="0" y="216"/>
                    <a:pt x="9" y="224"/>
                  </a:cubicBezTo>
                  <a:cubicBezTo>
                    <a:pt x="8" y="251"/>
                    <a:pt x="8" y="275"/>
                    <a:pt x="11" y="298"/>
                  </a:cubicBezTo>
                  <a:cubicBezTo>
                    <a:pt x="25" y="298"/>
                    <a:pt x="25" y="298"/>
                    <a:pt x="25" y="298"/>
                  </a:cubicBezTo>
                  <a:cubicBezTo>
                    <a:pt x="14" y="232"/>
                    <a:pt x="27" y="158"/>
                    <a:pt x="66" y="1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15" name="Forme libre 205"/>
            <p:cNvSpPr>
              <a:spLocks/>
            </p:cNvSpPr>
            <p:nvPr/>
          </p:nvSpPr>
          <p:spPr bwMode="auto">
            <a:xfrm>
              <a:off x="10766425" y="5843588"/>
              <a:ext cx="469900" cy="1016000"/>
            </a:xfrm>
            <a:custGeom>
              <a:avLst/>
              <a:gdLst>
                <a:gd name="T0" fmla="*/ 24 w 148"/>
                <a:gd name="T1" fmla="*/ 196 h 320"/>
                <a:gd name="T2" fmla="*/ 63 w 148"/>
                <a:gd name="T3" fmla="*/ 98 h 320"/>
                <a:gd name="T4" fmla="*/ 91 w 148"/>
                <a:gd name="T5" fmla="*/ 58 h 320"/>
                <a:gd name="T6" fmla="*/ 148 w 148"/>
                <a:gd name="T7" fmla="*/ 9 h 320"/>
                <a:gd name="T8" fmla="*/ 23 w 148"/>
                <a:gd name="T9" fmla="*/ 153 h 320"/>
                <a:gd name="T10" fmla="*/ 4 w 148"/>
                <a:gd name="T11" fmla="*/ 273 h 320"/>
                <a:gd name="T12" fmla="*/ 11 w 148"/>
                <a:gd name="T13" fmla="*/ 320 h 320"/>
                <a:gd name="T14" fmla="*/ 20 w 148"/>
                <a:gd name="T15" fmla="*/ 320 h 320"/>
                <a:gd name="T16" fmla="*/ 24 w 148"/>
                <a:gd name="T17" fmla="*/ 196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8" h="320">
                  <a:moveTo>
                    <a:pt x="24" y="196"/>
                  </a:moveTo>
                  <a:cubicBezTo>
                    <a:pt x="33" y="164"/>
                    <a:pt x="45" y="125"/>
                    <a:pt x="63" y="98"/>
                  </a:cubicBezTo>
                  <a:cubicBezTo>
                    <a:pt x="72" y="84"/>
                    <a:pt x="83" y="72"/>
                    <a:pt x="91" y="58"/>
                  </a:cubicBezTo>
                  <a:cubicBezTo>
                    <a:pt x="102" y="39"/>
                    <a:pt x="131" y="24"/>
                    <a:pt x="148" y="9"/>
                  </a:cubicBezTo>
                  <a:cubicBezTo>
                    <a:pt x="92" y="0"/>
                    <a:pt x="33" y="110"/>
                    <a:pt x="23" y="153"/>
                  </a:cubicBezTo>
                  <a:cubicBezTo>
                    <a:pt x="0" y="186"/>
                    <a:pt x="4" y="236"/>
                    <a:pt x="4" y="273"/>
                  </a:cubicBezTo>
                  <a:cubicBezTo>
                    <a:pt x="4" y="289"/>
                    <a:pt x="7" y="305"/>
                    <a:pt x="11" y="320"/>
                  </a:cubicBezTo>
                  <a:cubicBezTo>
                    <a:pt x="20" y="320"/>
                    <a:pt x="20" y="320"/>
                    <a:pt x="20" y="320"/>
                  </a:cubicBezTo>
                  <a:cubicBezTo>
                    <a:pt x="11" y="279"/>
                    <a:pt x="14" y="236"/>
                    <a:pt x="24" y="1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16" name="Forme libre 206"/>
            <p:cNvSpPr>
              <a:spLocks/>
            </p:cNvSpPr>
            <p:nvPr/>
          </p:nvSpPr>
          <p:spPr bwMode="auto">
            <a:xfrm>
              <a:off x="11861800" y="6573838"/>
              <a:ext cx="95250" cy="285750"/>
            </a:xfrm>
            <a:custGeom>
              <a:avLst/>
              <a:gdLst>
                <a:gd name="T0" fmla="*/ 11 w 30"/>
                <a:gd name="T1" fmla="*/ 83 h 90"/>
                <a:gd name="T2" fmla="*/ 21 w 30"/>
                <a:gd name="T3" fmla="*/ 54 h 90"/>
                <a:gd name="T4" fmla="*/ 16 w 30"/>
                <a:gd name="T5" fmla="*/ 32 h 90"/>
                <a:gd name="T6" fmla="*/ 17 w 30"/>
                <a:gd name="T7" fmla="*/ 0 h 90"/>
                <a:gd name="T8" fmla="*/ 1 w 30"/>
                <a:gd name="T9" fmla="*/ 40 h 90"/>
                <a:gd name="T10" fmla="*/ 0 w 30"/>
                <a:gd name="T11" fmla="*/ 90 h 90"/>
                <a:gd name="T12" fmla="*/ 11 w 30"/>
                <a:gd name="T13" fmla="*/ 90 h 90"/>
                <a:gd name="T14" fmla="*/ 11 w 30"/>
                <a:gd name="T15" fmla="*/ 8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90">
                  <a:moveTo>
                    <a:pt x="11" y="83"/>
                  </a:moveTo>
                  <a:cubicBezTo>
                    <a:pt x="11" y="65"/>
                    <a:pt x="19" y="68"/>
                    <a:pt x="21" y="54"/>
                  </a:cubicBezTo>
                  <a:cubicBezTo>
                    <a:pt x="20" y="45"/>
                    <a:pt x="10" y="42"/>
                    <a:pt x="16" y="32"/>
                  </a:cubicBezTo>
                  <a:cubicBezTo>
                    <a:pt x="20" y="26"/>
                    <a:pt x="30" y="6"/>
                    <a:pt x="17" y="0"/>
                  </a:cubicBezTo>
                  <a:cubicBezTo>
                    <a:pt x="3" y="11"/>
                    <a:pt x="13" y="28"/>
                    <a:pt x="1" y="40"/>
                  </a:cubicBezTo>
                  <a:cubicBezTo>
                    <a:pt x="3" y="54"/>
                    <a:pt x="1" y="73"/>
                    <a:pt x="0" y="90"/>
                  </a:cubicBezTo>
                  <a:cubicBezTo>
                    <a:pt x="11" y="90"/>
                    <a:pt x="11" y="90"/>
                    <a:pt x="11" y="90"/>
                  </a:cubicBezTo>
                  <a:cubicBezTo>
                    <a:pt x="11" y="88"/>
                    <a:pt x="11" y="85"/>
                    <a:pt x="11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18" name="Forme libre 208"/>
            <p:cNvSpPr>
              <a:spLocks/>
            </p:cNvSpPr>
            <p:nvPr/>
          </p:nvSpPr>
          <p:spPr bwMode="auto">
            <a:xfrm>
              <a:off x="10121900" y="6831013"/>
              <a:ext cx="60325" cy="28575"/>
            </a:xfrm>
            <a:custGeom>
              <a:avLst/>
              <a:gdLst>
                <a:gd name="T0" fmla="*/ 0 w 19"/>
                <a:gd name="T1" fmla="*/ 0 h 9"/>
                <a:gd name="T2" fmla="*/ 4 w 19"/>
                <a:gd name="T3" fmla="*/ 9 h 9"/>
                <a:gd name="T4" fmla="*/ 19 w 19"/>
                <a:gd name="T5" fmla="*/ 9 h 9"/>
                <a:gd name="T6" fmla="*/ 0 w 19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9">
                  <a:moveTo>
                    <a:pt x="0" y="0"/>
                  </a:moveTo>
                  <a:cubicBezTo>
                    <a:pt x="0" y="3"/>
                    <a:pt x="2" y="6"/>
                    <a:pt x="4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3" y="6"/>
                    <a:pt x="8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219" name="Forme libre 209"/>
            <p:cNvSpPr>
              <a:spLocks/>
            </p:cNvSpPr>
            <p:nvPr/>
          </p:nvSpPr>
          <p:spPr bwMode="auto">
            <a:xfrm>
              <a:off x="10163175" y="6773863"/>
              <a:ext cx="168275" cy="85725"/>
            </a:xfrm>
            <a:custGeom>
              <a:avLst/>
              <a:gdLst>
                <a:gd name="T0" fmla="*/ 28 w 53"/>
                <a:gd name="T1" fmla="*/ 12 h 27"/>
                <a:gd name="T2" fmla="*/ 0 w 53"/>
                <a:gd name="T3" fmla="*/ 12 h 27"/>
                <a:gd name="T4" fmla="*/ 21 w 53"/>
                <a:gd name="T5" fmla="*/ 27 h 27"/>
                <a:gd name="T6" fmla="*/ 53 w 53"/>
                <a:gd name="T7" fmla="*/ 27 h 27"/>
                <a:gd name="T8" fmla="*/ 28 w 53"/>
                <a:gd name="T9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7">
                  <a:moveTo>
                    <a:pt x="28" y="12"/>
                  </a:moveTo>
                  <a:cubicBezTo>
                    <a:pt x="20" y="17"/>
                    <a:pt x="4" y="0"/>
                    <a:pt x="0" y="12"/>
                  </a:cubicBezTo>
                  <a:cubicBezTo>
                    <a:pt x="8" y="16"/>
                    <a:pt x="19" y="17"/>
                    <a:pt x="21" y="27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44" y="23"/>
                    <a:pt x="29" y="23"/>
                    <a:pt x="2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</p:grpSp>
      <p:sp>
        <p:nvSpPr>
          <p:cNvPr id="1341" name="Forme libre 331"/>
          <p:cNvSpPr>
            <a:spLocks/>
          </p:cNvSpPr>
          <p:nvPr/>
        </p:nvSpPr>
        <p:spPr bwMode="auto">
          <a:xfrm>
            <a:off x="5119831" y="4976813"/>
            <a:ext cx="4026552" cy="1879600"/>
          </a:xfrm>
          <a:custGeom>
            <a:avLst/>
            <a:gdLst>
              <a:gd name="T0" fmla="*/ 1009 w 1691"/>
              <a:gd name="T1" fmla="*/ 341 h 592"/>
              <a:gd name="T2" fmla="*/ 1691 w 1691"/>
              <a:gd name="T3" fmla="*/ 12 h 592"/>
              <a:gd name="T4" fmla="*/ 1691 w 1691"/>
              <a:gd name="T5" fmla="*/ 0 h 592"/>
              <a:gd name="T6" fmla="*/ 1005 w 1691"/>
              <a:gd name="T7" fmla="*/ 331 h 592"/>
              <a:gd name="T8" fmla="*/ 0 w 1691"/>
              <a:gd name="T9" fmla="*/ 592 h 592"/>
              <a:gd name="T10" fmla="*/ 95 w 1691"/>
              <a:gd name="T11" fmla="*/ 592 h 592"/>
              <a:gd name="T12" fmla="*/ 1009 w 1691"/>
              <a:gd name="T13" fmla="*/ 341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91" h="592">
                <a:moveTo>
                  <a:pt x="1009" y="341"/>
                </a:moveTo>
                <a:cubicBezTo>
                  <a:pt x="1255" y="244"/>
                  <a:pt x="1485" y="129"/>
                  <a:pt x="1691" y="12"/>
                </a:cubicBezTo>
                <a:cubicBezTo>
                  <a:pt x="1691" y="0"/>
                  <a:pt x="1691" y="0"/>
                  <a:pt x="1691" y="0"/>
                </a:cubicBezTo>
                <a:cubicBezTo>
                  <a:pt x="1484" y="118"/>
                  <a:pt x="1253" y="233"/>
                  <a:pt x="1005" y="331"/>
                </a:cubicBezTo>
                <a:cubicBezTo>
                  <a:pt x="714" y="446"/>
                  <a:pt x="371" y="548"/>
                  <a:pt x="0" y="592"/>
                </a:cubicBezTo>
                <a:cubicBezTo>
                  <a:pt x="95" y="592"/>
                  <a:pt x="95" y="592"/>
                  <a:pt x="95" y="592"/>
                </a:cubicBezTo>
                <a:cubicBezTo>
                  <a:pt x="391" y="548"/>
                  <a:pt x="697" y="464"/>
                  <a:pt x="1009" y="341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343" name="Forme libre 333"/>
          <p:cNvSpPr>
            <a:spLocks/>
          </p:cNvSpPr>
          <p:nvPr/>
        </p:nvSpPr>
        <p:spPr bwMode="auto">
          <a:xfrm>
            <a:off x="5608114" y="5110164"/>
            <a:ext cx="3538269" cy="1749425"/>
          </a:xfrm>
          <a:custGeom>
            <a:avLst/>
            <a:gdLst>
              <a:gd name="T0" fmla="*/ 1486 w 1486"/>
              <a:gd name="T1" fmla="*/ 0 h 551"/>
              <a:gd name="T2" fmla="*/ 0 w 1486"/>
              <a:gd name="T3" fmla="*/ 551 h 551"/>
              <a:gd name="T4" fmla="*/ 78 w 1486"/>
              <a:gd name="T5" fmla="*/ 551 h 551"/>
              <a:gd name="T6" fmla="*/ 1486 w 1486"/>
              <a:gd name="T7" fmla="*/ 13 h 551"/>
              <a:gd name="T8" fmla="*/ 1486 w 1486"/>
              <a:gd name="T9" fmla="*/ 0 h 5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86" h="551">
                <a:moveTo>
                  <a:pt x="1486" y="0"/>
                </a:moveTo>
                <a:cubicBezTo>
                  <a:pt x="937" y="320"/>
                  <a:pt x="432" y="481"/>
                  <a:pt x="0" y="551"/>
                </a:cubicBezTo>
                <a:cubicBezTo>
                  <a:pt x="78" y="551"/>
                  <a:pt x="78" y="551"/>
                  <a:pt x="78" y="551"/>
                </a:cubicBezTo>
                <a:cubicBezTo>
                  <a:pt x="555" y="464"/>
                  <a:pt x="1026" y="282"/>
                  <a:pt x="1486" y="13"/>
                </a:cubicBezTo>
                <a:lnTo>
                  <a:pt x="1486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grpSp>
        <p:nvGrpSpPr>
          <p:cNvPr id="6" name="Groupe 1350"/>
          <p:cNvGrpSpPr/>
          <p:nvPr/>
        </p:nvGrpSpPr>
        <p:grpSpPr>
          <a:xfrm>
            <a:off x="1191" y="3359150"/>
            <a:ext cx="9141618" cy="3976688"/>
            <a:chOff x="6350" y="3359150"/>
            <a:chExt cx="12185650" cy="3976688"/>
          </a:xfrm>
          <a:solidFill>
            <a:schemeClr val="bg2">
              <a:lumMod val="75000"/>
            </a:schemeClr>
          </a:solidFill>
        </p:grpSpPr>
        <p:sp>
          <p:nvSpPr>
            <p:cNvPr id="1217" name="Forme libre 207"/>
            <p:cNvSpPr>
              <a:spLocks/>
            </p:cNvSpPr>
            <p:nvPr/>
          </p:nvSpPr>
          <p:spPr bwMode="auto">
            <a:xfrm>
              <a:off x="3675063" y="6808788"/>
              <a:ext cx="238125" cy="50800"/>
            </a:xfrm>
            <a:custGeom>
              <a:avLst/>
              <a:gdLst>
                <a:gd name="T0" fmla="*/ 0 w 75"/>
                <a:gd name="T1" fmla="*/ 0 h 16"/>
                <a:gd name="T2" fmla="*/ 48 w 75"/>
                <a:gd name="T3" fmla="*/ 16 h 16"/>
                <a:gd name="T4" fmla="*/ 75 w 75"/>
                <a:gd name="T5" fmla="*/ 16 h 16"/>
                <a:gd name="T6" fmla="*/ 0 w 75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16">
                  <a:moveTo>
                    <a:pt x="0" y="0"/>
                  </a:moveTo>
                  <a:cubicBezTo>
                    <a:pt x="48" y="16"/>
                    <a:pt x="48" y="16"/>
                    <a:pt x="48" y="16"/>
                  </a:cubicBezTo>
                  <a:cubicBezTo>
                    <a:pt x="75" y="16"/>
                    <a:pt x="75" y="16"/>
                    <a:pt x="75" y="16"/>
                  </a:cubicBezTo>
                  <a:cubicBezTo>
                    <a:pt x="49" y="11"/>
                    <a:pt x="24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340" name="Forme libre 330"/>
            <p:cNvSpPr>
              <a:spLocks/>
            </p:cNvSpPr>
            <p:nvPr/>
          </p:nvSpPr>
          <p:spPr bwMode="auto">
            <a:xfrm>
              <a:off x="6350" y="3359150"/>
              <a:ext cx="12185650" cy="3976688"/>
            </a:xfrm>
            <a:custGeom>
              <a:avLst/>
              <a:gdLst>
                <a:gd name="T0" fmla="*/ 2998 w 3839"/>
                <a:gd name="T1" fmla="*/ 458 h 1252"/>
                <a:gd name="T2" fmla="*/ 3839 w 3839"/>
                <a:gd name="T3" fmla="*/ 0 h 1252"/>
                <a:gd name="T4" fmla="*/ 606 w 3839"/>
                <a:gd name="T5" fmla="*/ 825 h 1252"/>
                <a:gd name="T6" fmla="*/ 491 w 3839"/>
                <a:gd name="T7" fmla="*/ 789 h 1252"/>
                <a:gd name="T8" fmla="*/ 321 w 3839"/>
                <a:gd name="T9" fmla="*/ 707 h 1252"/>
                <a:gd name="T10" fmla="*/ 274 w 3839"/>
                <a:gd name="T11" fmla="*/ 679 h 1252"/>
                <a:gd name="T12" fmla="*/ 0 w 3839"/>
                <a:gd name="T13" fmla="*/ 490 h 1252"/>
                <a:gd name="T14" fmla="*/ 38 w 3839"/>
                <a:gd name="T15" fmla="*/ 544 h 1252"/>
                <a:gd name="T16" fmla="*/ 0 w 3839"/>
                <a:gd name="T17" fmla="*/ 531 h 1252"/>
                <a:gd name="T18" fmla="*/ 0 w 3839"/>
                <a:gd name="T19" fmla="*/ 536 h 1252"/>
                <a:gd name="T20" fmla="*/ 144 w 3839"/>
                <a:gd name="T21" fmla="*/ 622 h 1252"/>
                <a:gd name="T22" fmla="*/ 0 w 3839"/>
                <a:gd name="T23" fmla="*/ 562 h 1252"/>
                <a:gd name="T24" fmla="*/ 0 w 3839"/>
                <a:gd name="T25" fmla="*/ 573 h 1252"/>
                <a:gd name="T26" fmla="*/ 300 w 3839"/>
                <a:gd name="T27" fmla="*/ 709 h 1252"/>
                <a:gd name="T28" fmla="*/ 0 w 3839"/>
                <a:gd name="T29" fmla="*/ 595 h 1252"/>
                <a:gd name="T30" fmla="*/ 325 w 3839"/>
                <a:gd name="T31" fmla="*/ 725 h 1252"/>
                <a:gd name="T32" fmla="*/ 339 w 3839"/>
                <a:gd name="T33" fmla="*/ 734 h 1252"/>
                <a:gd name="T34" fmla="*/ 0 w 3839"/>
                <a:gd name="T35" fmla="*/ 621 h 1252"/>
                <a:gd name="T36" fmla="*/ 338 w 3839"/>
                <a:gd name="T37" fmla="*/ 736 h 1252"/>
                <a:gd name="T38" fmla="*/ 366 w 3839"/>
                <a:gd name="T39" fmla="*/ 751 h 1252"/>
                <a:gd name="T40" fmla="*/ 0 w 3839"/>
                <a:gd name="T41" fmla="*/ 648 h 1252"/>
                <a:gd name="T42" fmla="*/ 378 w 3839"/>
                <a:gd name="T43" fmla="*/ 758 h 1252"/>
                <a:gd name="T44" fmla="*/ 106 w 3839"/>
                <a:gd name="T45" fmla="*/ 694 h 1252"/>
                <a:gd name="T46" fmla="*/ 0 w 3839"/>
                <a:gd name="T47" fmla="*/ 675 h 1252"/>
                <a:gd name="T48" fmla="*/ 418 w 3839"/>
                <a:gd name="T49" fmla="*/ 781 h 1252"/>
                <a:gd name="T50" fmla="*/ 0 w 3839"/>
                <a:gd name="T51" fmla="*/ 708 h 1252"/>
                <a:gd name="T52" fmla="*/ 920 w 3839"/>
                <a:gd name="T53" fmla="*/ 1004 h 1252"/>
                <a:gd name="T54" fmla="*/ 1411 w 3839"/>
                <a:gd name="T55" fmla="*/ 1101 h 1252"/>
                <a:gd name="T56" fmla="*/ 882 w 3839"/>
                <a:gd name="T57" fmla="*/ 978 h 1252"/>
                <a:gd name="T58" fmla="*/ 1963 w 3839"/>
                <a:gd name="T59" fmla="*/ 1101 h 1252"/>
                <a:gd name="T60" fmla="*/ 3839 w 3839"/>
                <a:gd name="T61" fmla="*/ 475 h 1252"/>
                <a:gd name="T62" fmla="*/ 3139 w 3839"/>
                <a:gd name="T63" fmla="*/ 805 h 1252"/>
                <a:gd name="T64" fmla="*/ 841 w 3839"/>
                <a:gd name="T65" fmla="*/ 951 h 1252"/>
                <a:gd name="T66" fmla="*/ 3128 w 3839"/>
                <a:gd name="T67" fmla="*/ 779 h 1252"/>
                <a:gd name="T68" fmla="*/ 3839 w 3839"/>
                <a:gd name="T69" fmla="*/ 417 h 1252"/>
                <a:gd name="T70" fmla="*/ 747 w 3839"/>
                <a:gd name="T71" fmla="*/ 908 h 1252"/>
                <a:gd name="T72" fmla="*/ 1746 w 3839"/>
                <a:gd name="T73" fmla="*/ 1056 h 1252"/>
                <a:gd name="T74" fmla="*/ 3839 w 3839"/>
                <a:gd name="T75" fmla="*/ 381 h 1252"/>
                <a:gd name="T76" fmla="*/ 3110 w 3839"/>
                <a:gd name="T77" fmla="*/ 735 h 1252"/>
                <a:gd name="T78" fmla="*/ 752 w 3839"/>
                <a:gd name="T79" fmla="*/ 900 h 1252"/>
                <a:gd name="T80" fmla="*/ 3099 w 3839"/>
                <a:gd name="T81" fmla="*/ 707 h 1252"/>
                <a:gd name="T82" fmla="*/ 3839 w 3839"/>
                <a:gd name="T83" fmla="*/ 326 h 1252"/>
                <a:gd name="T84" fmla="*/ 783 w 3839"/>
                <a:gd name="T85" fmla="*/ 902 h 1252"/>
                <a:gd name="T86" fmla="*/ 3086 w 3839"/>
                <a:gd name="T87" fmla="*/ 674 h 1252"/>
                <a:gd name="T88" fmla="*/ 3839 w 3839"/>
                <a:gd name="T89" fmla="*/ 281 h 1252"/>
                <a:gd name="T90" fmla="*/ 1744 w 3839"/>
                <a:gd name="T91" fmla="*/ 978 h 1252"/>
                <a:gd name="T92" fmla="*/ 3839 w 3839"/>
                <a:gd name="T93" fmla="*/ 238 h 1252"/>
                <a:gd name="T94" fmla="*/ 576 w 3839"/>
                <a:gd name="T95" fmla="*/ 824 h 1252"/>
                <a:gd name="T96" fmla="*/ 591 w 3839"/>
                <a:gd name="T97" fmla="*/ 828 h 1252"/>
                <a:gd name="T98" fmla="*/ 3055 w 3839"/>
                <a:gd name="T99" fmla="*/ 600 h 1252"/>
                <a:gd name="T100" fmla="*/ 3839 w 3839"/>
                <a:gd name="T101" fmla="*/ 185 h 1252"/>
                <a:gd name="T102" fmla="*/ 1073 w 3839"/>
                <a:gd name="T103" fmla="*/ 922 h 1252"/>
                <a:gd name="T104" fmla="*/ 3040 w 3839"/>
                <a:gd name="T105" fmla="*/ 563 h 1252"/>
                <a:gd name="T106" fmla="*/ 3839 w 3839"/>
                <a:gd name="T107" fmla="*/ 142 h 1252"/>
                <a:gd name="T108" fmla="*/ 626 w 3839"/>
                <a:gd name="T109" fmla="*/ 833 h 1252"/>
                <a:gd name="T110" fmla="*/ 3026 w 3839"/>
                <a:gd name="T111" fmla="*/ 529 h 1252"/>
                <a:gd name="T112" fmla="*/ 3839 w 3839"/>
                <a:gd name="T113" fmla="*/ 93 h 1252"/>
                <a:gd name="T114" fmla="*/ 766 w 3839"/>
                <a:gd name="T115" fmla="*/ 859 h 1252"/>
                <a:gd name="T116" fmla="*/ 1746 w 3839"/>
                <a:gd name="T117" fmla="*/ 868 h 1252"/>
                <a:gd name="T118" fmla="*/ 3595 w 3839"/>
                <a:gd name="T119" fmla="*/ 194 h 1252"/>
                <a:gd name="T120" fmla="*/ 3839 w 3839"/>
                <a:gd name="T121" fmla="*/ 44 h 1252"/>
                <a:gd name="T122" fmla="*/ 1746 w 3839"/>
                <a:gd name="T123" fmla="*/ 843 h 1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839" h="1252">
                  <a:moveTo>
                    <a:pt x="1746" y="843"/>
                  </a:moveTo>
                  <a:cubicBezTo>
                    <a:pt x="2148" y="781"/>
                    <a:pt x="2569" y="652"/>
                    <a:pt x="2998" y="458"/>
                  </a:cubicBezTo>
                  <a:cubicBezTo>
                    <a:pt x="3279" y="331"/>
                    <a:pt x="3560" y="178"/>
                    <a:pt x="3839" y="1"/>
                  </a:cubicBezTo>
                  <a:cubicBezTo>
                    <a:pt x="3839" y="0"/>
                    <a:pt x="3839" y="0"/>
                    <a:pt x="3839" y="0"/>
                  </a:cubicBezTo>
                  <a:cubicBezTo>
                    <a:pt x="2870" y="615"/>
                    <a:pt x="1698" y="1040"/>
                    <a:pt x="616" y="827"/>
                  </a:cubicBezTo>
                  <a:cubicBezTo>
                    <a:pt x="612" y="826"/>
                    <a:pt x="609" y="826"/>
                    <a:pt x="606" y="825"/>
                  </a:cubicBezTo>
                  <a:cubicBezTo>
                    <a:pt x="585" y="819"/>
                    <a:pt x="564" y="813"/>
                    <a:pt x="543" y="807"/>
                  </a:cubicBezTo>
                  <a:cubicBezTo>
                    <a:pt x="525" y="801"/>
                    <a:pt x="508" y="795"/>
                    <a:pt x="491" y="789"/>
                  </a:cubicBezTo>
                  <a:cubicBezTo>
                    <a:pt x="447" y="770"/>
                    <a:pt x="404" y="750"/>
                    <a:pt x="361" y="729"/>
                  </a:cubicBezTo>
                  <a:cubicBezTo>
                    <a:pt x="348" y="722"/>
                    <a:pt x="335" y="715"/>
                    <a:pt x="321" y="707"/>
                  </a:cubicBezTo>
                  <a:cubicBezTo>
                    <a:pt x="312" y="701"/>
                    <a:pt x="302" y="696"/>
                    <a:pt x="293" y="690"/>
                  </a:cubicBezTo>
                  <a:cubicBezTo>
                    <a:pt x="286" y="686"/>
                    <a:pt x="280" y="683"/>
                    <a:pt x="274" y="679"/>
                  </a:cubicBezTo>
                  <a:cubicBezTo>
                    <a:pt x="261" y="671"/>
                    <a:pt x="249" y="663"/>
                    <a:pt x="236" y="655"/>
                  </a:cubicBezTo>
                  <a:cubicBezTo>
                    <a:pt x="154" y="599"/>
                    <a:pt x="76" y="544"/>
                    <a:pt x="0" y="490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3" y="528"/>
                    <a:pt x="25" y="536"/>
                    <a:pt x="38" y="544"/>
                  </a:cubicBezTo>
                  <a:cubicBezTo>
                    <a:pt x="25" y="536"/>
                    <a:pt x="13" y="529"/>
                    <a:pt x="0" y="522"/>
                  </a:cubicBezTo>
                  <a:cubicBezTo>
                    <a:pt x="0" y="531"/>
                    <a:pt x="0" y="531"/>
                    <a:pt x="0" y="531"/>
                  </a:cubicBezTo>
                  <a:cubicBezTo>
                    <a:pt x="36" y="552"/>
                    <a:pt x="71" y="573"/>
                    <a:pt x="107" y="594"/>
                  </a:cubicBezTo>
                  <a:cubicBezTo>
                    <a:pt x="71" y="574"/>
                    <a:pt x="36" y="555"/>
                    <a:pt x="0" y="536"/>
                  </a:cubicBezTo>
                  <a:cubicBezTo>
                    <a:pt x="0" y="545"/>
                    <a:pt x="0" y="545"/>
                    <a:pt x="0" y="545"/>
                  </a:cubicBezTo>
                  <a:cubicBezTo>
                    <a:pt x="47" y="570"/>
                    <a:pt x="95" y="596"/>
                    <a:pt x="144" y="622"/>
                  </a:cubicBezTo>
                  <a:cubicBezTo>
                    <a:pt x="95" y="598"/>
                    <a:pt x="48" y="575"/>
                    <a:pt x="0" y="55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77" y="599"/>
                    <a:pt x="154" y="636"/>
                    <a:pt x="233" y="676"/>
                  </a:cubicBezTo>
                  <a:cubicBezTo>
                    <a:pt x="152" y="639"/>
                    <a:pt x="75" y="605"/>
                    <a:pt x="0" y="573"/>
                  </a:cubicBezTo>
                  <a:cubicBezTo>
                    <a:pt x="0" y="578"/>
                    <a:pt x="0" y="578"/>
                    <a:pt x="0" y="578"/>
                  </a:cubicBezTo>
                  <a:cubicBezTo>
                    <a:pt x="98" y="620"/>
                    <a:pt x="198" y="663"/>
                    <a:pt x="300" y="709"/>
                  </a:cubicBezTo>
                  <a:cubicBezTo>
                    <a:pt x="302" y="711"/>
                    <a:pt x="305" y="713"/>
                    <a:pt x="308" y="715"/>
                  </a:cubicBezTo>
                  <a:cubicBezTo>
                    <a:pt x="203" y="672"/>
                    <a:pt x="101" y="632"/>
                    <a:pt x="0" y="595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106" y="637"/>
                    <a:pt x="214" y="680"/>
                    <a:pt x="325" y="725"/>
                  </a:cubicBezTo>
                  <a:cubicBezTo>
                    <a:pt x="330" y="729"/>
                    <a:pt x="335" y="732"/>
                    <a:pt x="340" y="735"/>
                  </a:cubicBezTo>
                  <a:cubicBezTo>
                    <a:pt x="339" y="735"/>
                    <a:pt x="339" y="734"/>
                    <a:pt x="339" y="734"/>
                  </a:cubicBezTo>
                  <a:cubicBezTo>
                    <a:pt x="263" y="707"/>
                    <a:pt x="152" y="670"/>
                    <a:pt x="88" y="649"/>
                  </a:cubicBezTo>
                  <a:cubicBezTo>
                    <a:pt x="60" y="640"/>
                    <a:pt x="30" y="630"/>
                    <a:pt x="0" y="621"/>
                  </a:cubicBezTo>
                  <a:cubicBezTo>
                    <a:pt x="0" y="624"/>
                    <a:pt x="0" y="624"/>
                    <a:pt x="0" y="624"/>
                  </a:cubicBezTo>
                  <a:cubicBezTo>
                    <a:pt x="120" y="661"/>
                    <a:pt x="240" y="700"/>
                    <a:pt x="338" y="736"/>
                  </a:cubicBezTo>
                  <a:cubicBezTo>
                    <a:pt x="338" y="736"/>
                    <a:pt x="342" y="738"/>
                    <a:pt x="347" y="739"/>
                  </a:cubicBezTo>
                  <a:cubicBezTo>
                    <a:pt x="353" y="743"/>
                    <a:pt x="359" y="747"/>
                    <a:pt x="366" y="751"/>
                  </a:cubicBezTo>
                  <a:cubicBezTo>
                    <a:pt x="244" y="710"/>
                    <a:pt x="122" y="675"/>
                    <a:pt x="0" y="645"/>
                  </a:cubicBezTo>
                  <a:cubicBezTo>
                    <a:pt x="0" y="648"/>
                    <a:pt x="0" y="648"/>
                    <a:pt x="0" y="648"/>
                  </a:cubicBezTo>
                  <a:cubicBezTo>
                    <a:pt x="115" y="677"/>
                    <a:pt x="229" y="709"/>
                    <a:pt x="344" y="747"/>
                  </a:cubicBezTo>
                  <a:cubicBezTo>
                    <a:pt x="356" y="750"/>
                    <a:pt x="367" y="754"/>
                    <a:pt x="378" y="758"/>
                  </a:cubicBezTo>
                  <a:cubicBezTo>
                    <a:pt x="383" y="761"/>
                    <a:pt x="389" y="764"/>
                    <a:pt x="394" y="767"/>
                  </a:cubicBezTo>
                  <a:cubicBezTo>
                    <a:pt x="298" y="739"/>
                    <a:pt x="202" y="714"/>
                    <a:pt x="106" y="694"/>
                  </a:cubicBezTo>
                  <a:cubicBezTo>
                    <a:pt x="72" y="687"/>
                    <a:pt x="36" y="680"/>
                    <a:pt x="0" y="674"/>
                  </a:cubicBezTo>
                  <a:cubicBezTo>
                    <a:pt x="0" y="675"/>
                    <a:pt x="0" y="675"/>
                    <a:pt x="0" y="675"/>
                  </a:cubicBezTo>
                  <a:cubicBezTo>
                    <a:pt x="136" y="700"/>
                    <a:pt x="268" y="732"/>
                    <a:pt x="399" y="770"/>
                  </a:cubicBezTo>
                  <a:cubicBezTo>
                    <a:pt x="405" y="774"/>
                    <a:pt x="412" y="778"/>
                    <a:pt x="418" y="781"/>
                  </a:cubicBezTo>
                  <a:cubicBezTo>
                    <a:pt x="246" y="740"/>
                    <a:pt x="108" y="719"/>
                    <a:pt x="0" y="707"/>
                  </a:cubicBezTo>
                  <a:cubicBezTo>
                    <a:pt x="0" y="708"/>
                    <a:pt x="0" y="708"/>
                    <a:pt x="0" y="708"/>
                  </a:cubicBezTo>
                  <a:cubicBezTo>
                    <a:pt x="143" y="725"/>
                    <a:pt x="276" y="748"/>
                    <a:pt x="423" y="784"/>
                  </a:cubicBezTo>
                  <a:cubicBezTo>
                    <a:pt x="583" y="875"/>
                    <a:pt x="749" y="948"/>
                    <a:pt x="920" y="1004"/>
                  </a:cubicBezTo>
                  <a:cubicBezTo>
                    <a:pt x="1051" y="1047"/>
                    <a:pt x="1184" y="1079"/>
                    <a:pt x="1321" y="1101"/>
                  </a:cubicBezTo>
                  <a:cubicBezTo>
                    <a:pt x="1411" y="1101"/>
                    <a:pt x="1411" y="1101"/>
                    <a:pt x="1411" y="1101"/>
                  </a:cubicBezTo>
                  <a:cubicBezTo>
                    <a:pt x="1204" y="1075"/>
                    <a:pt x="995" y="1025"/>
                    <a:pt x="786" y="944"/>
                  </a:cubicBezTo>
                  <a:cubicBezTo>
                    <a:pt x="818" y="956"/>
                    <a:pt x="850" y="967"/>
                    <a:pt x="882" y="978"/>
                  </a:cubicBezTo>
                  <a:cubicBezTo>
                    <a:pt x="1083" y="1043"/>
                    <a:pt x="1292" y="1084"/>
                    <a:pt x="1508" y="1101"/>
                  </a:cubicBezTo>
                  <a:cubicBezTo>
                    <a:pt x="1963" y="1101"/>
                    <a:pt x="1963" y="1101"/>
                    <a:pt x="1963" y="1101"/>
                  </a:cubicBezTo>
                  <a:cubicBezTo>
                    <a:pt x="2341" y="1073"/>
                    <a:pt x="2737" y="977"/>
                    <a:pt x="3142" y="814"/>
                  </a:cubicBezTo>
                  <a:cubicBezTo>
                    <a:pt x="3402" y="710"/>
                    <a:pt x="3638" y="590"/>
                    <a:pt x="3839" y="475"/>
                  </a:cubicBezTo>
                  <a:cubicBezTo>
                    <a:pt x="3839" y="463"/>
                    <a:pt x="3839" y="463"/>
                    <a:pt x="3839" y="463"/>
                  </a:cubicBezTo>
                  <a:cubicBezTo>
                    <a:pt x="3627" y="585"/>
                    <a:pt x="3391" y="704"/>
                    <a:pt x="3139" y="805"/>
                  </a:cubicBezTo>
                  <a:cubicBezTo>
                    <a:pt x="2512" y="1056"/>
                    <a:pt x="1636" y="1252"/>
                    <a:pt x="771" y="927"/>
                  </a:cubicBezTo>
                  <a:cubicBezTo>
                    <a:pt x="794" y="936"/>
                    <a:pt x="818" y="944"/>
                    <a:pt x="841" y="951"/>
                  </a:cubicBezTo>
                  <a:cubicBezTo>
                    <a:pt x="1127" y="1044"/>
                    <a:pt x="1429" y="1088"/>
                    <a:pt x="1746" y="1083"/>
                  </a:cubicBezTo>
                  <a:cubicBezTo>
                    <a:pt x="2184" y="1075"/>
                    <a:pt x="2649" y="973"/>
                    <a:pt x="3128" y="779"/>
                  </a:cubicBezTo>
                  <a:cubicBezTo>
                    <a:pt x="3380" y="677"/>
                    <a:pt x="3620" y="554"/>
                    <a:pt x="3839" y="427"/>
                  </a:cubicBezTo>
                  <a:cubicBezTo>
                    <a:pt x="3839" y="417"/>
                    <a:pt x="3839" y="417"/>
                    <a:pt x="3839" y="417"/>
                  </a:cubicBezTo>
                  <a:cubicBezTo>
                    <a:pt x="3619" y="545"/>
                    <a:pt x="3378" y="667"/>
                    <a:pt x="3125" y="770"/>
                  </a:cubicBezTo>
                  <a:cubicBezTo>
                    <a:pt x="2498" y="1024"/>
                    <a:pt x="1616" y="1227"/>
                    <a:pt x="747" y="908"/>
                  </a:cubicBezTo>
                  <a:cubicBezTo>
                    <a:pt x="764" y="914"/>
                    <a:pt x="781" y="920"/>
                    <a:pt x="798" y="926"/>
                  </a:cubicBezTo>
                  <a:cubicBezTo>
                    <a:pt x="1097" y="1023"/>
                    <a:pt x="1414" y="1066"/>
                    <a:pt x="1746" y="1056"/>
                  </a:cubicBezTo>
                  <a:cubicBezTo>
                    <a:pt x="2180" y="1043"/>
                    <a:pt x="2640" y="937"/>
                    <a:pt x="3113" y="743"/>
                  </a:cubicBezTo>
                  <a:cubicBezTo>
                    <a:pt x="3354" y="644"/>
                    <a:pt x="3599" y="522"/>
                    <a:pt x="3839" y="381"/>
                  </a:cubicBezTo>
                  <a:cubicBezTo>
                    <a:pt x="3839" y="372"/>
                    <a:pt x="3839" y="372"/>
                    <a:pt x="3839" y="372"/>
                  </a:cubicBezTo>
                  <a:cubicBezTo>
                    <a:pt x="3619" y="501"/>
                    <a:pt x="3374" y="627"/>
                    <a:pt x="3110" y="735"/>
                  </a:cubicBezTo>
                  <a:cubicBezTo>
                    <a:pt x="2483" y="993"/>
                    <a:pt x="1595" y="1204"/>
                    <a:pt x="722" y="890"/>
                  </a:cubicBezTo>
                  <a:cubicBezTo>
                    <a:pt x="732" y="894"/>
                    <a:pt x="742" y="897"/>
                    <a:pt x="752" y="900"/>
                  </a:cubicBezTo>
                  <a:cubicBezTo>
                    <a:pt x="1064" y="1002"/>
                    <a:pt x="1397" y="1045"/>
                    <a:pt x="1746" y="1029"/>
                  </a:cubicBezTo>
                  <a:cubicBezTo>
                    <a:pt x="2175" y="1010"/>
                    <a:pt x="2631" y="902"/>
                    <a:pt x="3099" y="707"/>
                  </a:cubicBezTo>
                  <a:cubicBezTo>
                    <a:pt x="3366" y="596"/>
                    <a:pt x="3615" y="467"/>
                    <a:pt x="3839" y="334"/>
                  </a:cubicBezTo>
                  <a:cubicBezTo>
                    <a:pt x="3839" y="326"/>
                    <a:pt x="3839" y="326"/>
                    <a:pt x="3839" y="326"/>
                  </a:cubicBezTo>
                  <a:cubicBezTo>
                    <a:pt x="3614" y="459"/>
                    <a:pt x="3364" y="589"/>
                    <a:pt x="3096" y="700"/>
                  </a:cubicBezTo>
                  <a:cubicBezTo>
                    <a:pt x="2260" y="1047"/>
                    <a:pt x="1470" y="1114"/>
                    <a:pt x="783" y="902"/>
                  </a:cubicBezTo>
                  <a:cubicBezTo>
                    <a:pt x="1087" y="990"/>
                    <a:pt x="1412" y="1026"/>
                    <a:pt x="1750" y="1006"/>
                  </a:cubicBezTo>
                  <a:cubicBezTo>
                    <a:pt x="2175" y="981"/>
                    <a:pt x="2623" y="868"/>
                    <a:pt x="3086" y="674"/>
                  </a:cubicBezTo>
                  <a:cubicBezTo>
                    <a:pt x="3338" y="567"/>
                    <a:pt x="3590" y="438"/>
                    <a:pt x="3839" y="288"/>
                  </a:cubicBezTo>
                  <a:cubicBezTo>
                    <a:pt x="3839" y="281"/>
                    <a:pt x="3839" y="281"/>
                    <a:pt x="3839" y="281"/>
                  </a:cubicBezTo>
                  <a:cubicBezTo>
                    <a:pt x="2970" y="808"/>
                    <a:pt x="1781" y="1246"/>
                    <a:pt x="658" y="854"/>
                  </a:cubicBezTo>
                  <a:cubicBezTo>
                    <a:pt x="997" y="963"/>
                    <a:pt x="1360" y="1006"/>
                    <a:pt x="1744" y="978"/>
                  </a:cubicBezTo>
                  <a:cubicBezTo>
                    <a:pt x="2165" y="946"/>
                    <a:pt x="2612" y="829"/>
                    <a:pt x="3069" y="635"/>
                  </a:cubicBezTo>
                  <a:cubicBezTo>
                    <a:pt x="3327" y="525"/>
                    <a:pt x="3585" y="392"/>
                    <a:pt x="3839" y="238"/>
                  </a:cubicBezTo>
                  <a:cubicBezTo>
                    <a:pt x="3839" y="232"/>
                    <a:pt x="3839" y="232"/>
                    <a:pt x="3839" y="232"/>
                  </a:cubicBezTo>
                  <a:cubicBezTo>
                    <a:pt x="2947" y="774"/>
                    <a:pt x="1715" y="1237"/>
                    <a:pt x="576" y="824"/>
                  </a:cubicBezTo>
                  <a:cubicBezTo>
                    <a:pt x="575" y="823"/>
                    <a:pt x="574" y="823"/>
                    <a:pt x="572" y="822"/>
                  </a:cubicBezTo>
                  <a:cubicBezTo>
                    <a:pt x="579" y="824"/>
                    <a:pt x="585" y="826"/>
                    <a:pt x="591" y="828"/>
                  </a:cubicBezTo>
                  <a:cubicBezTo>
                    <a:pt x="950" y="945"/>
                    <a:pt x="1338" y="986"/>
                    <a:pt x="1746" y="949"/>
                  </a:cubicBezTo>
                  <a:cubicBezTo>
                    <a:pt x="2163" y="912"/>
                    <a:pt x="2604" y="794"/>
                    <a:pt x="3055" y="600"/>
                  </a:cubicBezTo>
                  <a:cubicBezTo>
                    <a:pt x="3331" y="481"/>
                    <a:pt x="3595" y="340"/>
                    <a:pt x="3839" y="190"/>
                  </a:cubicBezTo>
                  <a:cubicBezTo>
                    <a:pt x="3839" y="185"/>
                    <a:pt x="3839" y="185"/>
                    <a:pt x="3839" y="185"/>
                  </a:cubicBezTo>
                  <a:cubicBezTo>
                    <a:pt x="2929" y="745"/>
                    <a:pt x="1727" y="1186"/>
                    <a:pt x="607" y="829"/>
                  </a:cubicBezTo>
                  <a:cubicBezTo>
                    <a:pt x="758" y="873"/>
                    <a:pt x="914" y="904"/>
                    <a:pt x="1073" y="922"/>
                  </a:cubicBezTo>
                  <a:cubicBezTo>
                    <a:pt x="1288" y="946"/>
                    <a:pt x="1515" y="945"/>
                    <a:pt x="1746" y="921"/>
                  </a:cubicBezTo>
                  <a:cubicBezTo>
                    <a:pt x="2159" y="878"/>
                    <a:pt x="2594" y="757"/>
                    <a:pt x="3040" y="563"/>
                  </a:cubicBezTo>
                  <a:cubicBezTo>
                    <a:pt x="3235" y="478"/>
                    <a:pt x="3432" y="379"/>
                    <a:pt x="3627" y="268"/>
                  </a:cubicBezTo>
                  <a:cubicBezTo>
                    <a:pt x="3698" y="228"/>
                    <a:pt x="3768" y="186"/>
                    <a:pt x="3839" y="142"/>
                  </a:cubicBezTo>
                  <a:cubicBezTo>
                    <a:pt x="3839" y="139"/>
                    <a:pt x="3839" y="139"/>
                    <a:pt x="3839" y="139"/>
                  </a:cubicBezTo>
                  <a:cubicBezTo>
                    <a:pt x="2931" y="698"/>
                    <a:pt x="1735" y="1146"/>
                    <a:pt x="626" y="833"/>
                  </a:cubicBezTo>
                  <a:cubicBezTo>
                    <a:pt x="976" y="922"/>
                    <a:pt x="1352" y="944"/>
                    <a:pt x="1746" y="896"/>
                  </a:cubicBezTo>
                  <a:cubicBezTo>
                    <a:pt x="2155" y="847"/>
                    <a:pt x="2586" y="723"/>
                    <a:pt x="3026" y="529"/>
                  </a:cubicBezTo>
                  <a:cubicBezTo>
                    <a:pt x="3298" y="409"/>
                    <a:pt x="3570" y="264"/>
                    <a:pt x="3839" y="96"/>
                  </a:cubicBezTo>
                  <a:cubicBezTo>
                    <a:pt x="3839" y="93"/>
                    <a:pt x="3839" y="93"/>
                    <a:pt x="3839" y="93"/>
                  </a:cubicBezTo>
                  <a:cubicBezTo>
                    <a:pt x="2930" y="661"/>
                    <a:pt x="1756" y="1107"/>
                    <a:pt x="652" y="837"/>
                  </a:cubicBezTo>
                  <a:cubicBezTo>
                    <a:pt x="690" y="845"/>
                    <a:pt x="728" y="852"/>
                    <a:pt x="766" y="859"/>
                  </a:cubicBezTo>
                  <a:cubicBezTo>
                    <a:pt x="872" y="877"/>
                    <a:pt x="982" y="890"/>
                    <a:pt x="1092" y="896"/>
                  </a:cubicBezTo>
                  <a:cubicBezTo>
                    <a:pt x="1302" y="909"/>
                    <a:pt x="1522" y="899"/>
                    <a:pt x="1746" y="868"/>
                  </a:cubicBezTo>
                  <a:cubicBezTo>
                    <a:pt x="2151" y="813"/>
                    <a:pt x="2577" y="686"/>
                    <a:pt x="3012" y="492"/>
                  </a:cubicBezTo>
                  <a:cubicBezTo>
                    <a:pt x="3205" y="406"/>
                    <a:pt x="3401" y="306"/>
                    <a:pt x="3595" y="194"/>
                  </a:cubicBezTo>
                  <a:cubicBezTo>
                    <a:pt x="3676" y="147"/>
                    <a:pt x="3758" y="98"/>
                    <a:pt x="3839" y="47"/>
                  </a:cubicBezTo>
                  <a:cubicBezTo>
                    <a:pt x="3839" y="44"/>
                    <a:pt x="3839" y="44"/>
                    <a:pt x="3839" y="44"/>
                  </a:cubicBezTo>
                  <a:cubicBezTo>
                    <a:pt x="2937" y="610"/>
                    <a:pt x="1783" y="1062"/>
                    <a:pt x="690" y="843"/>
                  </a:cubicBezTo>
                  <a:cubicBezTo>
                    <a:pt x="1024" y="901"/>
                    <a:pt x="1378" y="900"/>
                    <a:pt x="1746" y="8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342" name="Forme libre 332"/>
            <p:cNvSpPr>
              <a:spLocks/>
            </p:cNvSpPr>
            <p:nvPr/>
          </p:nvSpPr>
          <p:spPr bwMode="auto">
            <a:xfrm>
              <a:off x="3201988" y="6656388"/>
              <a:ext cx="825500" cy="203200"/>
            </a:xfrm>
            <a:custGeom>
              <a:avLst/>
              <a:gdLst>
                <a:gd name="T0" fmla="*/ 0 w 260"/>
                <a:gd name="T1" fmla="*/ 0 h 64"/>
                <a:gd name="T2" fmla="*/ 196 w 260"/>
                <a:gd name="T3" fmla="*/ 64 h 64"/>
                <a:gd name="T4" fmla="*/ 260 w 260"/>
                <a:gd name="T5" fmla="*/ 64 h 64"/>
                <a:gd name="T6" fmla="*/ 0 w 260"/>
                <a:gd name="T7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0" h="64">
                  <a:moveTo>
                    <a:pt x="0" y="0"/>
                  </a:moveTo>
                  <a:cubicBezTo>
                    <a:pt x="196" y="64"/>
                    <a:pt x="196" y="64"/>
                    <a:pt x="196" y="64"/>
                  </a:cubicBezTo>
                  <a:cubicBezTo>
                    <a:pt x="260" y="64"/>
                    <a:pt x="260" y="64"/>
                    <a:pt x="260" y="64"/>
                  </a:cubicBezTo>
                  <a:cubicBezTo>
                    <a:pt x="150" y="44"/>
                    <a:pt x="63" y="2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</p:grpSp>
      <p:sp>
        <p:nvSpPr>
          <p:cNvPr id="2" name="Titre 1"/>
          <p:cNvSpPr>
            <a:spLocks noGrp="1"/>
          </p:cNvSpPr>
          <p:nvPr>
            <p:ph type="ctrTitle"/>
          </p:nvPr>
        </p:nvSpPr>
        <p:spPr>
          <a:xfrm>
            <a:off x="1142107" y="685800"/>
            <a:ext cx="6859786" cy="2895600"/>
          </a:xfrm>
        </p:spPr>
        <p:txBody>
          <a:bodyPr lIns="0" anchor="ctr">
            <a:noAutofit/>
          </a:bodyPr>
          <a:lstStyle>
            <a:lvl1pPr algn="ctr" latinLnBrk="0">
              <a:lnSpc>
                <a:spcPct val="90000"/>
              </a:lnSpc>
              <a:defRPr lang="fr-FR" sz="4800" b="1">
                <a:solidFill>
                  <a:schemeClr val="tx1"/>
                </a:solidFill>
                <a:effectLst>
                  <a:outerShdw blurRad="50800" dist="25400" dir="2700000" algn="br" rotWithShape="0">
                    <a:schemeClr val="bg2">
                      <a:lumMod val="50000"/>
                      <a:alpha val="50000"/>
                    </a:schemeClr>
                  </a:outerShdw>
                </a:effectLst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Sous-titre 2"/>
          <p:cNvSpPr>
            <a:spLocks noGrp="1"/>
          </p:cNvSpPr>
          <p:nvPr>
            <p:ph type="subTitle" idx="1"/>
          </p:nvPr>
        </p:nvSpPr>
        <p:spPr>
          <a:xfrm>
            <a:off x="1142107" y="3657599"/>
            <a:ext cx="6859786" cy="1319214"/>
          </a:xfrm>
        </p:spPr>
        <p:txBody>
          <a:bodyPr lIns="0">
            <a:noAutofit/>
          </a:bodyPr>
          <a:lstStyle>
            <a:lvl1pPr marL="0" indent="0" algn="l" latinLnBrk="0">
              <a:buNone/>
              <a:defRPr lang="fr-FR" sz="2800" cap="all" baseline="0">
                <a:solidFill>
                  <a:schemeClr val="tx1"/>
                </a:solidFill>
                <a:effectLst>
                  <a:outerShdw blurRad="50800" dist="25400" dir="2700000" algn="tr" rotWithShape="0">
                    <a:schemeClr val="bg2">
                      <a:lumMod val="50000"/>
                      <a:alpha val="50000"/>
                    </a:schemeClr>
                  </a:outerShdw>
                </a:effectLst>
                <a:latin typeface="+mj-lt"/>
              </a:defRPr>
            </a:lvl1pPr>
            <a:lvl2pPr marL="457200" indent="0" algn="ctr" latinLnBrk="0">
              <a:buNone/>
              <a:defRPr lang="fr-FR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latinLnBrk="0">
              <a:buNone/>
              <a:defRPr lang="fr-FR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latinLnBrk="0">
              <a:buNone/>
              <a:defRPr lang="fr-FR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latinLnBrk="0">
              <a:buNone/>
              <a:defRPr lang="fr-FR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latinLnBrk="0">
              <a:buNone/>
              <a:defRPr lang="fr-FR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latinLnBrk="0">
              <a:buNone/>
              <a:defRPr lang="fr-FR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latinLnBrk="0">
              <a:buNone/>
              <a:defRPr lang="fr-FR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latinLnBrk="0">
              <a:buNone/>
              <a:defRPr lang="fr-FR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vertical 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 latinLnBrk="0">
              <a:defRPr lang="fr-FR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18/03/2015</a:t>
            </a:r>
            <a:endParaRPr lang="en-US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Présentation Réunion DEPACC - Influence des états de surfaces ...</a:t>
            </a:r>
            <a:endParaRPr lang="en-US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C6F77-52CB-4F2F-89AD-AE48E2DE25F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97001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 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897562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vertical 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897562"/>
          </a:xfrm>
        </p:spPr>
        <p:txBody>
          <a:bodyPr vert="eaVert"/>
          <a:lstStyle>
            <a:lvl5pPr latinLnBrk="0">
              <a:defRPr lang="fr-FR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18/03/2015</a:t>
            </a:r>
            <a:endParaRPr lang="en-US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Présentation Réunion DEPACC - Influence des états de surfaces ...</a:t>
            </a:r>
            <a:endParaRPr lang="en-US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C6F77-52CB-4F2F-89AD-AE48E2DE25F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44057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 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18/03/2015</a:t>
            </a:r>
            <a:endParaRPr lang="en-US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Présentation Réunion DEPACC - Influence des états de surfaces ...</a:t>
            </a:r>
            <a:endParaRPr lang="en-US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C6F77-52CB-4F2F-89AD-AE48E2DE25F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84015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1142107" y="1676400"/>
            <a:ext cx="6859786" cy="3200400"/>
          </a:xfrm>
        </p:spPr>
        <p:txBody>
          <a:bodyPr lIns="0" anchor="ctr">
            <a:noAutofit/>
          </a:bodyPr>
          <a:lstStyle>
            <a:lvl1pPr algn="ctr" latinLnBrk="0">
              <a:defRPr lang="fr-FR" sz="4800" b="1" cap="none" baseline="0">
                <a:solidFill>
                  <a:schemeClr val="tx1"/>
                </a:solidFill>
                <a:effectLst>
                  <a:outerShdw blurRad="50800" dist="25400" dir="2700000" algn="br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 2"/>
          <p:cNvSpPr>
            <a:spLocks noGrp="1"/>
          </p:cNvSpPr>
          <p:nvPr>
            <p:ph type="body" idx="1"/>
          </p:nvPr>
        </p:nvSpPr>
        <p:spPr>
          <a:xfrm>
            <a:off x="1142107" y="5029200"/>
            <a:ext cx="6859786" cy="982980"/>
          </a:xfrm>
        </p:spPr>
        <p:txBody>
          <a:bodyPr lIns="0" anchor="t">
            <a:normAutofit/>
          </a:bodyPr>
          <a:lstStyle>
            <a:lvl1pPr marL="0" indent="0" latinLnBrk="0">
              <a:buNone/>
              <a:defRPr lang="fr-FR" sz="2800" cap="all" baseline="0">
                <a:solidFill>
                  <a:schemeClr val="tx1"/>
                </a:solidFill>
                <a:effectLst>
                  <a:outerShdw blurRad="50800" dist="25400" dir="2700000" algn="tr" rotWithShape="0">
                    <a:schemeClr val="bg2">
                      <a:lumMod val="50000"/>
                      <a:alpha val="50000"/>
                    </a:schemeClr>
                  </a:outerShdw>
                </a:effectLst>
                <a:latin typeface="+mj-lt"/>
              </a:defRPr>
            </a:lvl1pPr>
            <a:lvl2pPr marL="457200" indent="0" latinLnBrk="0">
              <a:buNone/>
              <a:defRPr lang="fr-FR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fr-FR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fr-FR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fr-FR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fr-FR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fr-FR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fr-FR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fr-FR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18/03/2015</a:t>
            </a:r>
            <a:endParaRPr lang="en-US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Présentation Réunion DEPACC - Influence des états de surfaces ...</a:t>
            </a:r>
            <a:endParaRPr lang="en-US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C6F77-52CB-4F2F-89AD-AE48E2DE25F5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 2"/>
          <p:cNvSpPr>
            <a:spLocks noGrp="1"/>
          </p:cNvSpPr>
          <p:nvPr>
            <p:ph sz="half" idx="1"/>
          </p:nvPr>
        </p:nvSpPr>
        <p:spPr>
          <a:xfrm>
            <a:off x="1142107" y="1828800"/>
            <a:ext cx="3361295" cy="4191000"/>
          </a:xfrm>
        </p:spPr>
        <p:txBody>
          <a:bodyPr/>
          <a:lstStyle>
            <a:lvl1pPr latinLnBrk="0">
              <a:defRPr lang="fr-FR" sz="2399"/>
            </a:lvl1pPr>
            <a:lvl2pPr latinLnBrk="0">
              <a:defRPr lang="fr-FR" sz="2200"/>
            </a:lvl2pPr>
            <a:lvl3pPr latinLnBrk="0">
              <a:defRPr lang="fr-FR" sz="1799"/>
            </a:lvl3pPr>
            <a:lvl4pPr latinLnBrk="0">
              <a:defRPr lang="fr-FR" sz="1600"/>
            </a:lvl4pPr>
            <a:lvl5pPr latinLnBrk="0">
              <a:defRPr lang="fr-FR" sz="1600"/>
            </a:lvl5pPr>
            <a:lvl6pPr latinLnBrk="0">
              <a:defRPr lang="fr-FR" sz="1799"/>
            </a:lvl6pPr>
            <a:lvl7pPr latinLnBrk="0">
              <a:defRPr lang="fr-FR" sz="1799"/>
            </a:lvl7pPr>
            <a:lvl8pPr latinLnBrk="0">
              <a:defRPr lang="fr-FR" sz="1799"/>
            </a:lvl8pPr>
            <a:lvl9pPr latinLnBrk="0">
              <a:defRPr lang="fr-FR" sz="1799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contenu 3"/>
          <p:cNvSpPr>
            <a:spLocks noGrp="1"/>
          </p:cNvSpPr>
          <p:nvPr>
            <p:ph sz="half" idx="2"/>
          </p:nvPr>
        </p:nvSpPr>
        <p:spPr>
          <a:xfrm>
            <a:off x="4640598" y="1828800"/>
            <a:ext cx="3361295" cy="4191000"/>
          </a:xfrm>
        </p:spPr>
        <p:txBody>
          <a:bodyPr/>
          <a:lstStyle>
            <a:lvl1pPr latinLnBrk="0">
              <a:defRPr lang="fr-FR" sz="2399"/>
            </a:lvl1pPr>
            <a:lvl2pPr latinLnBrk="0">
              <a:defRPr lang="fr-FR" sz="2200"/>
            </a:lvl2pPr>
            <a:lvl3pPr latinLnBrk="0">
              <a:defRPr lang="fr-FR" sz="1799"/>
            </a:lvl3pPr>
            <a:lvl4pPr latinLnBrk="0">
              <a:defRPr lang="fr-FR" sz="1600"/>
            </a:lvl4pPr>
            <a:lvl5pPr latinLnBrk="0">
              <a:defRPr lang="fr-FR" sz="1600"/>
            </a:lvl5pPr>
            <a:lvl6pPr latinLnBrk="0">
              <a:defRPr lang="fr-FR" sz="1799"/>
            </a:lvl6pPr>
            <a:lvl7pPr latinLnBrk="0">
              <a:defRPr lang="fr-FR" sz="1799"/>
            </a:lvl7pPr>
            <a:lvl8pPr latinLnBrk="0">
              <a:defRPr lang="fr-FR" sz="1799"/>
            </a:lvl8pPr>
            <a:lvl9pPr latinLnBrk="0">
              <a:defRPr lang="fr-FR" sz="1799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8" name="Titre 1"/>
          <p:cNvSpPr>
            <a:spLocks noGrp="1"/>
          </p:cNvSpPr>
          <p:nvPr>
            <p:ph type="title"/>
          </p:nvPr>
        </p:nvSpPr>
        <p:spPr>
          <a:xfrm>
            <a:off x="1142107" y="58471"/>
            <a:ext cx="6859786" cy="1160462"/>
          </a:xfrm>
        </p:spPr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18/03/2015</a:t>
            </a:r>
            <a:endParaRPr lang="fr-FR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0C6F77-52CB-4F2F-89AD-AE48E2DE25F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smtClean="0"/>
              <a:t>Présentation Réunion DEPACC - Influence des états de surfaces ...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148327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 2"/>
          <p:cNvSpPr>
            <a:spLocks noGrp="1"/>
          </p:cNvSpPr>
          <p:nvPr>
            <p:ph type="body" idx="1"/>
          </p:nvPr>
        </p:nvSpPr>
        <p:spPr>
          <a:xfrm>
            <a:off x="1142107" y="1828800"/>
            <a:ext cx="3361295" cy="838200"/>
          </a:xfrm>
        </p:spPr>
        <p:txBody>
          <a:bodyPr anchor="b">
            <a:normAutofit/>
          </a:bodyPr>
          <a:lstStyle>
            <a:lvl1pPr marL="0" indent="0" latinLnBrk="0">
              <a:spcBef>
                <a:spcPts val="0"/>
              </a:spcBef>
              <a:buNone/>
              <a:defRPr lang="fr-FR" sz="2600" b="0" cap="all" baseline="0"/>
            </a:lvl1pPr>
            <a:lvl2pPr marL="457063" indent="0" latinLnBrk="0">
              <a:buNone/>
              <a:defRPr lang="fr-FR" sz="1999" b="1"/>
            </a:lvl2pPr>
            <a:lvl3pPr marL="914126" indent="0" latinLnBrk="0">
              <a:buNone/>
              <a:defRPr lang="fr-FR" sz="1799" b="1"/>
            </a:lvl3pPr>
            <a:lvl4pPr marL="1371189" indent="0" latinLnBrk="0">
              <a:buNone/>
              <a:defRPr lang="fr-FR" sz="1600" b="1"/>
            </a:lvl4pPr>
            <a:lvl5pPr marL="1828251" indent="0" latinLnBrk="0">
              <a:buNone/>
              <a:defRPr lang="fr-FR" sz="1600" b="1"/>
            </a:lvl5pPr>
            <a:lvl6pPr marL="2285314" indent="0" latinLnBrk="0">
              <a:buNone/>
              <a:defRPr lang="fr-FR" sz="1600" b="1"/>
            </a:lvl6pPr>
            <a:lvl7pPr marL="2742377" indent="0" latinLnBrk="0">
              <a:buNone/>
              <a:defRPr lang="fr-FR" sz="1600" b="1"/>
            </a:lvl7pPr>
            <a:lvl8pPr marL="3199440" indent="0" latinLnBrk="0">
              <a:buNone/>
              <a:defRPr lang="fr-FR" sz="1600" b="1"/>
            </a:lvl8pPr>
            <a:lvl9pPr marL="3656503" indent="0" latinLnBrk="0">
              <a:buNone/>
              <a:defRPr lang="fr-FR"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 3"/>
          <p:cNvSpPr>
            <a:spLocks noGrp="1"/>
          </p:cNvSpPr>
          <p:nvPr>
            <p:ph sz="half" idx="2"/>
          </p:nvPr>
        </p:nvSpPr>
        <p:spPr>
          <a:xfrm>
            <a:off x="1142107" y="2743200"/>
            <a:ext cx="3361295" cy="3276600"/>
          </a:xfrm>
        </p:spPr>
        <p:txBody>
          <a:bodyPr/>
          <a:lstStyle>
            <a:lvl1pPr latinLnBrk="0">
              <a:defRPr lang="fr-FR" sz="2399"/>
            </a:lvl1pPr>
            <a:lvl2pPr latinLnBrk="0">
              <a:defRPr lang="fr-FR" sz="2200"/>
            </a:lvl2pPr>
            <a:lvl3pPr latinLnBrk="0">
              <a:defRPr lang="fr-FR" sz="1799"/>
            </a:lvl3pPr>
            <a:lvl4pPr latinLnBrk="0">
              <a:defRPr lang="fr-FR" sz="1600"/>
            </a:lvl4pPr>
            <a:lvl5pPr latinLnBrk="0">
              <a:defRPr lang="fr-FR" sz="1600"/>
            </a:lvl5pPr>
            <a:lvl6pPr latinLnBrk="0">
              <a:defRPr lang="fr-FR" sz="1600"/>
            </a:lvl6pPr>
            <a:lvl7pPr latinLnBrk="0">
              <a:defRPr lang="fr-FR" sz="1600"/>
            </a:lvl7pPr>
            <a:lvl8pPr latinLnBrk="0">
              <a:defRPr lang="fr-FR" sz="1600"/>
            </a:lvl8pPr>
            <a:lvl9pPr latinLnBrk="0">
              <a:defRPr lang="fr-FR"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u texte 4"/>
          <p:cNvSpPr>
            <a:spLocks noGrp="1"/>
          </p:cNvSpPr>
          <p:nvPr>
            <p:ph type="body" sz="quarter" idx="3"/>
          </p:nvPr>
        </p:nvSpPr>
        <p:spPr>
          <a:xfrm>
            <a:off x="4640598" y="1828800"/>
            <a:ext cx="3361295" cy="838200"/>
          </a:xfrm>
        </p:spPr>
        <p:txBody>
          <a:bodyPr anchor="b">
            <a:normAutofit/>
          </a:bodyPr>
          <a:lstStyle>
            <a:lvl1pPr marL="0" indent="0" latinLnBrk="0">
              <a:spcBef>
                <a:spcPts val="0"/>
              </a:spcBef>
              <a:buNone/>
              <a:defRPr lang="fr-FR" sz="2600" b="0" cap="all" baseline="0"/>
            </a:lvl1pPr>
            <a:lvl2pPr marL="457063" indent="0" latinLnBrk="0">
              <a:buNone/>
              <a:defRPr lang="fr-FR" sz="1999" b="1"/>
            </a:lvl2pPr>
            <a:lvl3pPr marL="914126" indent="0" latinLnBrk="0">
              <a:buNone/>
              <a:defRPr lang="fr-FR" sz="1799" b="1"/>
            </a:lvl3pPr>
            <a:lvl4pPr marL="1371189" indent="0" latinLnBrk="0">
              <a:buNone/>
              <a:defRPr lang="fr-FR" sz="1600" b="1"/>
            </a:lvl4pPr>
            <a:lvl5pPr marL="1828251" indent="0" latinLnBrk="0">
              <a:buNone/>
              <a:defRPr lang="fr-FR" sz="1600" b="1"/>
            </a:lvl5pPr>
            <a:lvl6pPr marL="2285314" indent="0" latinLnBrk="0">
              <a:buNone/>
              <a:defRPr lang="fr-FR" sz="1600" b="1"/>
            </a:lvl6pPr>
            <a:lvl7pPr marL="2742377" indent="0" latinLnBrk="0">
              <a:buNone/>
              <a:defRPr lang="fr-FR" sz="1600" b="1"/>
            </a:lvl7pPr>
            <a:lvl8pPr marL="3199440" indent="0" latinLnBrk="0">
              <a:buNone/>
              <a:defRPr lang="fr-FR" sz="1600" b="1"/>
            </a:lvl8pPr>
            <a:lvl9pPr marL="3656503" indent="0" latinLnBrk="0">
              <a:buNone/>
              <a:defRPr lang="fr-FR"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 5"/>
          <p:cNvSpPr>
            <a:spLocks noGrp="1"/>
          </p:cNvSpPr>
          <p:nvPr>
            <p:ph sz="quarter" idx="4"/>
          </p:nvPr>
        </p:nvSpPr>
        <p:spPr>
          <a:xfrm>
            <a:off x="4640598" y="2743200"/>
            <a:ext cx="3361295" cy="3276600"/>
          </a:xfrm>
        </p:spPr>
        <p:txBody>
          <a:bodyPr/>
          <a:lstStyle>
            <a:lvl1pPr latinLnBrk="0">
              <a:defRPr lang="fr-FR" sz="2399"/>
            </a:lvl1pPr>
            <a:lvl2pPr latinLnBrk="0">
              <a:defRPr lang="fr-FR" sz="2200"/>
            </a:lvl2pPr>
            <a:lvl3pPr latinLnBrk="0">
              <a:defRPr lang="fr-FR" sz="1799"/>
            </a:lvl3pPr>
            <a:lvl4pPr latinLnBrk="0">
              <a:defRPr lang="fr-FR" sz="1600"/>
            </a:lvl4pPr>
            <a:lvl5pPr latinLnBrk="0">
              <a:defRPr lang="fr-FR" sz="1600"/>
            </a:lvl5pPr>
            <a:lvl6pPr latinLnBrk="0">
              <a:defRPr lang="fr-FR" sz="1600"/>
            </a:lvl6pPr>
            <a:lvl7pPr latinLnBrk="0">
              <a:defRPr lang="fr-FR" sz="1600"/>
            </a:lvl7pPr>
            <a:lvl8pPr latinLnBrk="0">
              <a:defRPr lang="fr-FR" sz="1600"/>
            </a:lvl8pPr>
            <a:lvl9pPr latinLnBrk="0">
              <a:defRPr lang="fr-FR"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7" name="Espace réservé de la date 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18/03/2015</a:t>
            </a:r>
            <a:endParaRPr lang="en-US"/>
          </a:p>
        </p:txBody>
      </p:sp>
      <p:sp>
        <p:nvSpPr>
          <p:cNvPr id="8" name="Espace réservé du pied de page 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Présentation Réunion DEPACC - Influence des états de surfaces ...</a:t>
            </a:r>
            <a:endParaRPr lang="en-US"/>
          </a:p>
        </p:txBody>
      </p:sp>
      <p:sp>
        <p:nvSpPr>
          <p:cNvPr id="9" name="Espace réservé du numéro de diapositive 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C6F77-52CB-4F2F-89AD-AE48E2DE25F5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0" name="Titre 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826328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1142107" y="402276"/>
            <a:ext cx="6859786" cy="1160462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240" name="Espace réservé de la date 23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18/03/2015</a:t>
            </a:r>
            <a:endParaRPr lang="en-US"/>
          </a:p>
        </p:txBody>
      </p:sp>
      <p:sp>
        <p:nvSpPr>
          <p:cNvPr id="241" name="Espace réservé du pied de page 24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Présentation Réunion DEPACC - Influence des états de surfaces ...</a:t>
            </a:r>
            <a:endParaRPr lang="en-US"/>
          </a:p>
        </p:txBody>
      </p:sp>
      <p:sp>
        <p:nvSpPr>
          <p:cNvPr id="242" name="Espace réservé du numéro de diapositive 2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C6F77-52CB-4F2F-89AD-AE48E2DE25F5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 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18/03/2015</a:t>
            </a:r>
            <a:endParaRPr lang="en-US"/>
          </a:p>
        </p:txBody>
      </p:sp>
      <p:sp>
        <p:nvSpPr>
          <p:cNvPr id="3" name="Espace réservé du pied de page 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Présentation Réunion DEPACC - Influence des états de surfaces ...</a:t>
            </a:r>
            <a:endParaRPr lang="en-US"/>
          </a:p>
        </p:txBody>
      </p:sp>
      <p:sp>
        <p:nvSpPr>
          <p:cNvPr id="4" name="Espace réservé du numéro de diapositive 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C6F77-52CB-4F2F-89AD-AE48E2DE25F5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799119" y="741872"/>
            <a:ext cx="3144067" cy="2687128"/>
          </a:xfrm>
        </p:spPr>
        <p:txBody>
          <a:bodyPr anchor="t">
            <a:normAutofit/>
          </a:bodyPr>
          <a:lstStyle>
            <a:lvl1pPr algn="ctr" latinLnBrk="0">
              <a:defRPr lang="fr-FR" sz="3200" b="1"/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 2"/>
          <p:cNvSpPr>
            <a:spLocks noGrp="1"/>
          </p:cNvSpPr>
          <p:nvPr>
            <p:ph idx="1"/>
          </p:nvPr>
        </p:nvSpPr>
        <p:spPr>
          <a:xfrm>
            <a:off x="4171846" y="762000"/>
            <a:ext cx="4173037" cy="5257801"/>
          </a:xfrm>
        </p:spPr>
        <p:txBody>
          <a:bodyPr>
            <a:normAutofit/>
          </a:bodyPr>
          <a:lstStyle>
            <a:lvl1pPr latinLnBrk="0">
              <a:defRPr lang="fr-FR" sz="2400"/>
            </a:lvl1pPr>
            <a:lvl2pPr latinLnBrk="0">
              <a:defRPr lang="fr-FR" sz="2200"/>
            </a:lvl2pPr>
            <a:lvl3pPr latinLnBrk="0">
              <a:defRPr lang="fr-FR" sz="1800"/>
            </a:lvl3pPr>
            <a:lvl4pPr latinLnBrk="0">
              <a:defRPr lang="fr-FR" sz="1600"/>
            </a:lvl4pPr>
            <a:lvl5pPr latinLnBrk="0">
              <a:defRPr lang="fr-FR" sz="1600"/>
            </a:lvl5pPr>
            <a:lvl6pPr latinLnBrk="0">
              <a:defRPr lang="fr-FR" sz="1600"/>
            </a:lvl6pPr>
            <a:lvl7pPr latinLnBrk="0">
              <a:defRPr lang="fr-FR" sz="1600"/>
            </a:lvl7pPr>
            <a:lvl8pPr latinLnBrk="0">
              <a:defRPr lang="fr-FR" sz="1600"/>
            </a:lvl8pPr>
            <a:lvl9pPr latinLnBrk="0">
              <a:defRPr lang="fr-FR"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texte 3"/>
          <p:cNvSpPr>
            <a:spLocks noGrp="1"/>
          </p:cNvSpPr>
          <p:nvPr>
            <p:ph type="body" sz="half" idx="2"/>
          </p:nvPr>
        </p:nvSpPr>
        <p:spPr>
          <a:xfrm>
            <a:off x="799119" y="3581400"/>
            <a:ext cx="3144067" cy="2438400"/>
          </a:xfrm>
        </p:spPr>
        <p:txBody>
          <a:bodyPr>
            <a:normAutofit/>
          </a:bodyPr>
          <a:lstStyle>
            <a:lvl1pPr marL="0" indent="0" latinLnBrk="0">
              <a:spcBef>
                <a:spcPts val="1800"/>
              </a:spcBef>
              <a:buNone/>
              <a:defRPr lang="fr-FR" sz="2400"/>
            </a:lvl1pPr>
            <a:lvl2pPr marL="457200" indent="0" latinLnBrk="0">
              <a:buNone/>
              <a:defRPr lang="fr-FR" sz="1200"/>
            </a:lvl2pPr>
            <a:lvl3pPr marL="914400" indent="0" latinLnBrk="0">
              <a:buNone/>
              <a:defRPr lang="fr-FR" sz="1000"/>
            </a:lvl3pPr>
            <a:lvl4pPr marL="1371600" indent="0" latinLnBrk="0">
              <a:buNone/>
              <a:defRPr lang="fr-FR" sz="900"/>
            </a:lvl4pPr>
            <a:lvl5pPr marL="1828800" indent="0" latinLnBrk="0">
              <a:buNone/>
              <a:defRPr lang="fr-FR" sz="900"/>
            </a:lvl5pPr>
            <a:lvl6pPr marL="2286000" indent="0" latinLnBrk="0">
              <a:buNone/>
              <a:defRPr lang="fr-FR" sz="900"/>
            </a:lvl6pPr>
            <a:lvl7pPr marL="2743200" indent="0" latinLnBrk="0">
              <a:buNone/>
              <a:defRPr lang="fr-FR" sz="900"/>
            </a:lvl7pPr>
            <a:lvl8pPr marL="3200400" indent="0" latinLnBrk="0">
              <a:buNone/>
              <a:defRPr lang="fr-FR" sz="900"/>
            </a:lvl8pPr>
            <a:lvl9pPr marL="3657600" indent="0" latinLnBrk="0">
              <a:buNone/>
              <a:defRPr lang="fr-FR"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18/03/2015</a:t>
            </a:r>
            <a:endParaRPr lang="en-US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Présentation Réunion DEPACC - Influence des états de surfaces ...</a:t>
            </a:r>
            <a:endParaRPr lang="en-US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C6F77-52CB-4F2F-89AD-AE48E2DE25F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9844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799117" y="741872"/>
            <a:ext cx="3144068" cy="2687128"/>
          </a:xfrm>
        </p:spPr>
        <p:txBody>
          <a:bodyPr anchor="t">
            <a:normAutofit/>
          </a:bodyPr>
          <a:lstStyle>
            <a:lvl1pPr algn="ctr" latinLnBrk="0">
              <a:defRPr lang="fr-FR" sz="3200" b="1"/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’image 2"/>
          <p:cNvSpPr>
            <a:spLocks noGrp="1"/>
          </p:cNvSpPr>
          <p:nvPr>
            <p:ph type="pic" idx="1"/>
          </p:nvPr>
        </p:nvSpPr>
        <p:spPr>
          <a:xfrm>
            <a:off x="4171846" y="762000"/>
            <a:ext cx="4173037" cy="5257800"/>
          </a:xfrm>
          <a:solidFill>
            <a:schemeClr val="bg2">
              <a:lumMod val="75000"/>
            </a:schemeClr>
          </a:solidFill>
          <a:ln w="50800">
            <a:noFill/>
            <a:miter lim="800000"/>
          </a:ln>
          <a:effectLst>
            <a:outerShdw blurRad="114300" dist="38100" dir="2700000" algn="t" rotWithShape="0">
              <a:prstClr val="black">
                <a:alpha val="42000"/>
              </a:prstClr>
            </a:outerShdw>
          </a:effectLst>
        </p:spPr>
        <p:txBody>
          <a:bodyPr>
            <a:normAutofit/>
          </a:bodyPr>
          <a:lstStyle>
            <a:lvl1pPr marL="0" indent="0" algn="ctr" latinLnBrk="0">
              <a:buNone/>
              <a:defRPr lang="fr-FR" sz="2400">
                <a:solidFill>
                  <a:schemeClr val="tx1"/>
                </a:solidFill>
                <a:effectLst/>
              </a:defRPr>
            </a:lvl1pPr>
            <a:lvl2pPr marL="457200" indent="0" latinLnBrk="0">
              <a:buNone/>
              <a:defRPr lang="fr-FR" sz="2800"/>
            </a:lvl2pPr>
            <a:lvl3pPr marL="914400" indent="0" latinLnBrk="0">
              <a:buNone/>
              <a:defRPr lang="fr-FR" sz="2400"/>
            </a:lvl3pPr>
            <a:lvl4pPr marL="1371600" indent="0" latinLnBrk="0">
              <a:buNone/>
              <a:defRPr lang="fr-FR" sz="2000"/>
            </a:lvl4pPr>
            <a:lvl5pPr marL="1828800" indent="0" latinLnBrk="0">
              <a:buNone/>
              <a:defRPr lang="fr-FR" sz="2000"/>
            </a:lvl5pPr>
            <a:lvl6pPr marL="2286000" indent="0" latinLnBrk="0">
              <a:buNone/>
              <a:defRPr lang="fr-FR" sz="2000"/>
            </a:lvl6pPr>
            <a:lvl7pPr marL="2743200" indent="0" latinLnBrk="0">
              <a:buNone/>
              <a:defRPr lang="fr-FR" sz="2000"/>
            </a:lvl7pPr>
            <a:lvl8pPr marL="3200400" indent="0" latinLnBrk="0">
              <a:buNone/>
              <a:defRPr lang="fr-FR" sz="2000"/>
            </a:lvl8pPr>
            <a:lvl9pPr marL="3657600" indent="0" latinLnBrk="0">
              <a:buNone/>
              <a:defRPr lang="fr-FR" sz="2000"/>
            </a:lvl9pPr>
          </a:lstStyle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4" name="Espace réservé du texte 3"/>
          <p:cNvSpPr>
            <a:spLocks noGrp="1"/>
          </p:cNvSpPr>
          <p:nvPr>
            <p:ph type="body" sz="half" idx="2"/>
          </p:nvPr>
        </p:nvSpPr>
        <p:spPr>
          <a:xfrm>
            <a:off x="799117" y="3581400"/>
            <a:ext cx="3144068" cy="2438400"/>
          </a:xfrm>
        </p:spPr>
        <p:txBody>
          <a:bodyPr>
            <a:normAutofit/>
          </a:bodyPr>
          <a:lstStyle>
            <a:lvl1pPr marL="0" indent="0" latinLnBrk="0">
              <a:spcBef>
                <a:spcPts val="1800"/>
              </a:spcBef>
              <a:buNone/>
              <a:defRPr lang="fr-FR" sz="2400"/>
            </a:lvl1pPr>
            <a:lvl2pPr marL="457200" indent="0" latinLnBrk="0">
              <a:buNone/>
              <a:defRPr lang="fr-FR" sz="1200"/>
            </a:lvl2pPr>
            <a:lvl3pPr marL="914400" indent="0" latinLnBrk="0">
              <a:buNone/>
              <a:defRPr lang="fr-FR" sz="1000"/>
            </a:lvl3pPr>
            <a:lvl4pPr marL="1371600" indent="0" latinLnBrk="0">
              <a:buNone/>
              <a:defRPr lang="fr-FR" sz="900"/>
            </a:lvl4pPr>
            <a:lvl5pPr marL="1828800" indent="0" latinLnBrk="0">
              <a:buNone/>
              <a:defRPr lang="fr-FR" sz="900"/>
            </a:lvl5pPr>
            <a:lvl6pPr marL="2286000" indent="0" latinLnBrk="0">
              <a:buNone/>
              <a:defRPr lang="fr-FR" sz="900"/>
            </a:lvl6pPr>
            <a:lvl7pPr marL="2743200" indent="0" latinLnBrk="0">
              <a:buNone/>
              <a:defRPr lang="fr-FR" sz="900"/>
            </a:lvl7pPr>
            <a:lvl8pPr marL="3200400" indent="0" latinLnBrk="0">
              <a:buNone/>
              <a:defRPr lang="fr-FR" sz="900"/>
            </a:lvl8pPr>
            <a:lvl9pPr marL="3657600" indent="0" latinLnBrk="0">
              <a:buNone/>
              <a:defRPr lang="fr-FR"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86" name="Espace réservé de la date 8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18/03/2015</a:t>
            </a:r>
            <a:endParaRPr lang="en-US"/>
          </a:p>
        </p:txBody>
      </p:sp>
      <p:sp>
        <p:nvSpPr>
          <p:cNvPr id="87" name="Espace réservé du pied de page 8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Présentation Réunion DEPACC - Influence des états de surfaces ...</a:t>
            </a:r>
            <a:endParaRPr lang="en-US"/>
          </a:p>
        </p:txBody>
      </p:sp>
      <p:sp>
        <p:nvSpPr>
          <p:cNvPr id="90" name="Espace réservé du numéro de diapositive 8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C6F77-52CB-4F2F-89AD-AE48E2DE25F5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Forme libre 330"/>
          <p:cNvSpPr>
            <a:spLocks/>
          </p:cNvSpPr>
          <p:nvPr/>
        </p:nvSpPr>
        <p:spPr bwMode="auto">
          <a:xfrm>
            <a:off x="0" y="5525051"/>
            <a:ext cx="9150908" cy="1331045"/>
          </a:xfrm>
          <a:custGeom>
            <a:avLst/>
            <a:gdLst/>
            <a:ahLst/>
            <a:cxnLst/>
            <a:rect l="l" t="t" r="r" b="b"/>
            <a:pathLst>
              <a:path w="12198033" h="1331045">
                <a:moveTo>
                  <a:pt x="12198033" y="1196494"/>
                </a:moveTo>
                <a:lnTo>
                  <a:pt x="12198033" y="1227876"/>
                </a:lnTo>
                <a:lnTo>
                  <a:pt x="11731068" y="1331045"/>
                </a:lnTo>
                <a:lnTo>
                  <a:pt x="11571667" y="1331045"/>
                </a:lnTo>
                <a:cubicBezTo>
                  <a:pt x="11784654" y="1288747"/>
                  <a:pt x="11993493" y="1243425"/>
                  <a:pt x="12198033" y="1196494"/>
                </a:cubicBezTo>
                <a:close/>
                <a:moveTo>
                  <a:pt x="12198033" y="1079784"/>
                </a:moveTo>
                <a:lnTo>
                  <a:pt x="12198033" y="1108141"/>
                </a:lnTo>
                <a:cubicBezTo>
                  <a:pt x="11849183" y="1191043"/>
                  <a:pt x="11502302" y="1266003"/>
                  <a:pt x="11157281" y="1331045"/>
                </a:cubicBezTo>
                <a:lnTo>
                  <a:pt x="10998330" y="1331045"/>
                </a:lnTo>
                <a:cubicBezTo>
                  <a:pt x="11412550" y="1255509"/>
                  <a:pt x="11813177" y="1170340"/>
                  <a:pt x="12198033" y="1079784"/>
                </a:cubicBezTo>
                <a:close/>
                <a:moveTo>
                  <a:pt x="12198033" y="961224"/>
                </a:moveTo>
                <a:lnTo>
                  <a:pt x="12198033" y="986997"/>
                </a:lnTo>
                <a:cubicBezTo>
                  <a:pt x="11645354" y="1122020"/>
                  <a:pt x="11097391" y="1237456"/>
                  <a:pt x="10554898" y="1331045"/>
                </a:cubicBezTo>
                <a:lnTo>
                  <a:pt x="10390409" y="1331045"/>
                </a:lnTo>
                <a:cubicBezTo>
                  <a:pt x="11023530" y="1226457"/>
                  <a:pt x="11628699" y="1099423"/>
                  <a:pt x="12198033" y="961224"/>
                </a:cubicBezTo>
                <a:close/>
                <a:moveTo>
                  <a:pt x="12198033" y="841023"/>
                </a:moveTo>
                <a:lnTo>
                  <a:pt x="12198033" y="866683"/>
                </a:lnTo>
                <a:cubicBezTo>
                  <a:pt x="11424787" y="1060536"/>
                  <a:pt x="10660468" y="1216046"/>
                  <a:pt x="9908372" y="1331045"/>
                </a:cubicBezTo>
                <a:lnTo>
                  <a:pt x="9738431" y="1331045"/>
                </a:lnTo>
                <a:cubicBezTo>
                  <a:pt x="10544680" y="1212098"/>
                  <a:pt x="11365537" y="1048753"/>
                  <a:pt x="12198033" y="841023"/>
                </a:cubicBezTo>
                <a:close/>
                <a:moveTo>
                  <a:pt x="12198033" y="736999"/>
                </a:moveTo>
                <a:lnTo>
                  <a:pt x="12198033" y="754688"/>
                </a:lnTo>
                <a:cubicBezTo>
                  <a:pt x="11208022" y="1008553"/>
                  <a:pt x="10234985" y="1202065"/>
                  <a:pt x="9282858" y="1331045"/>
                </a:cubicBezTo>
                <a:lnTo>
                  <a:pt x="9147179" y="1331045"/>
                </a:lnTo>
                <a:cubicBezTo>
                  <a:pt x="10191953" y="1195709"/>
                  <a:pt x="11214463" y="989995"/>
                  <a:pt x="12198033" y="736999"/>
                </a:cubicBezTo>
                <a:close/>
                <a:moveTo>
                  <a:pt x="12198033" y="605891"/>
                </a:moveTo>
                <a:lnTo>
                  <a:pt x="12198033" y="620405"/>
                </a:lnTo>
                <a:cubicBezTo>
                  <a:pt x="10916468" y="957253"/>
                  <a:pt x="9656814" y="1196289"/>
                  <a:pt x="8437575" y="1331045"/>
                </a:cubicBezTo>
                <a:lnTo>
                  <a:pt x="8297530" y="1331045"/>
                </a:lnTo>
                <a:cubicBezTo>
                  <a:pt x="9636153" y="1193329"/>
                  <a:pt x="10948162" y="935934"/>
                  <a:pt x="12198033" y="605891"/>
                </a:cubicBezTo>
                <a:close/>
                <a:moveTo>
                  <a:pt x="12198033" y="484817"/>
                </a:moveTo>
                <a:lnTo>
                  <a:pt x="12198033" y="500918"/>
                </a:lnTo>
                <a:cubicBezTo>
                  <a:pt x="10548187" y="943710"/>
                  <a:pt x="8934515" y="1223873"/>
                  <a:pt x="7392761" y="1331045"/>
                </a:cubicBezTo>
                <a:lnTo>
                  <a:pt x="7210925" y="1331045"/>
                </a:lnTo>
                <a:cubicBezTo>
                  <a:pt x="8917741" y="1224223"/>
                  <a:pt x="10601963" y="914695"/>
                  <a:pt x="12198033" y="484817"/>
                </a:cubicBezTo>
                <a:close/>
                <a:moveTo>
                  <a:pt x="12198033" y="0"/>
                </a:moveTo>
                <a:lnTo>
                  <a:pt x="12198033" y="6190"/>
                </a:lnTo>
                <a:cubicBezTo>
                  <a:pt x="10484135" y="511501"/>
                  <a:pt x="8802601" y="851467"/>
                  <a:pt x="7190245" y="1023081"/>
                </a:cubicBezTo>
                <a:cubicBezTo>
                  <a:pt x="5564292" y="1196887"/>
                  <a:pt x="4000196" y="1199936"/>
                  <a:pt x="2524467" y="1023081"/>
                </a:cubicBezTo>
                <a:cubicBezTo>
                  <a:pt x="5767255" y="1471487"/>
                  <a:pt x="9131567" y="997348"/>
                  <a:pt x="12198033" y="112614"/>
                </a:cubicBezTo>
                <a:lnTo>
                  <a:pt x="12198033" y="125781"/>
                </a:lnTo>
                <a:cubicBezTo>
                  <a:pt x="10479766" y="620898"/>
                  <a:pt x="8797574" y="948672"/>
                  <a:pt x="7190245" y="1099312"/>
                </a:cubicBezTo>
                <a:cubicBezTo>
                  <a:pt x="6200534" y="1193837"/>
                  <a:pt x="5228497" y="1224330"/>
                  <a:pt x="4300644" y="1184690"/>
                </a:cubicBezTo>
                <a:cubicBezTo>
                  <a:pt x="3814626" y="1166395"/>
                  <a:pt x="3328607" y="1126755"/>
                  <a:pt x="2860262" y="1071869"/>
                </a:cubicBezTo>
                <a:cubicBezTo>
                  <a:pt x="2692365" y="1050524"/>
                  <a:pt x="2524467" y="1029180"/>
                  <a:pt x="2356570" y="1004786"/>
                </a:cubicBezTo>
                <a:cubicBezTo>
                  <a:pt x="5648013" y="1560318"/>
                  <a:pt x="9080277" y="1121784"/>
                  <a:pt x="12198033" y="243599"/>
                </a:cubicBezTo>
                <a:lnTo>
                  <a:pt x="12198033" y="254307"/>
                </a:lnTo>
                <a:cubicBezTo>
                  <a:pt x="10479035" y="738495"/>
                  <a:pt x="8796253" y="1051905"/>
                  <a:pt x="7190245" y="1184690"/>
                </a:cubicBezTo>
                <a:cubicBezTo>
                  <a:pt x="5449415" y="1331052"/>
                  <a:pt x="3788115" y="1263969"/>
                  <a:pt x="2241693" y="992589"/>
                </a:cubicBezTo>
                <a:cubicBezTo>
                  <a:pt x="5555679" y="1638083"/>
                  <a:pt x="9045497" y="1222147"/>
                  <a:pt x="12198033" y="356032"/>
                </a:cubicBezTo>
                <a:lnTo>
                  <a:pt x="12198033" y="372908"/>
                </a:lnTo>
                <a:cubicBezTo>
                  <a:pt x="10475672" y="846233"/>
                  <a:pt x="8795354" y="1145588"/>
                  <a:pt x="7190245" y="1260920"/>
                </a:cubicBezTo>
                <a:cubicBezTo>
                  <a:pt x="6169606" y="1334101"/>
                  <a:pt x="5166641" y="1337151"/>
                  <a:pt x="4216695" y="1263969"/>
                </a:cubicBezTo>
                <a:cubicBezTo>
                  <a:pt x="3514178" y="1209084"/>
                  <a:pt x="2824915" y="1114558"/>
                  <a:pt x="2157744" y="980392"/>
                </a:cubicBezTo>
                <a:cubicBezTo>
                  <a:pt x="2983516" y="1162044"/>
                  <a:pt x="3819377" y="1275938"/>
                  <a:pt x="4657682" y="1331045"/>
                </a:cubicBezTo>
                <a:lnTo>
                  <a:pt x="4481479" y="1331045"/>
                </a:lnTo>
                <a:cubicBezTo>
                  <a:pt x="3656148" y="1268940"/>
                  <a:pt x="2856523" y="1150409"/>
                  <a:pt x="2087051" y="977343"/>
                </a:cubicBezTo>
                <a:cubicBezTo>
                  <a:pt x="2060541" y="971245"/>
                  <a:pt x="2034031" y="965146"/>
                  <a:pt x="2003102" y="959048"/>
                </a:cubicBezTo>
                <a:cubicBezTo>
                  <a:pt x="2011939" y="962097"/>
                  <a:pt x="2016357" y="962097"/>
                  <a:pt x="2020776" y="965146"/>
                </a:cubicBezTo>
                <a:cubicBezTo>
                  <a:pt x="2693419" y="1133468"/>
                  <a:pt x="3373403" y="1254070"/>
                  <a:pt x="4056351" y="1331045"/>
                </a:cubicBezTo>
                <a:lnTo>
                  <a:pt x="4007137" y="1331045"/>
                </a:lnTo>
                <a:cubicBezTo>
                  <a:pt x="3452862" y="1266043"/>
                  <a:pt x="2911375" y="1173851"/>
                  <a:pt x="2383080" y="1056623"/>
                </a:cubicBezTo>
                <a:cubicBezTo>
                  <a:pt x="2860989" y="1171751"/>
                  <a:pt x="3341603" y="1263400"/>
                  <a:pt x="3823766" y="1331045"/>
                </a:cubicBezTo>
                <a:lnTo>
                  <a:pt x="3673814" y="1331045"/>
                </a:lnTo>
                <a:cubicBezTo>
                  <a:pt x="3424567" y="1294913"/>
                  <a:pt x="3178451" y="1251546"/>
                  <a:pt x="2935374" y="1202985"/>
                </a:cubicBezTo>
                <a:cubicBezTo>
                  <a:pt x="3160719" y="1250976"/>
                  <a:pt x="3388573" y="1294278"/>
                  <a:pt x="3619140" y="1331045"/>
                </a:cubicBezTo>
                <a:lnTo>
                  <a:pt x="3470205" y="1331045"/>
                </a:lnTo>
                <a:cubicBezTo>
                  <a:pt x="3254905" y="1294187"/>
                  <a:pt x="3042011" y="1251324"/>
                  <a:pt x="2831395" y="1203735"/>
                </a:cubicBezTo>
                <a:lnTo>
                  <a:pt x="2665855" y="1166395"/>
                </a:lnTo>
                <a:cubicBezTo>
                  <a:pt x="2710038" y="1178591"/>
                  <a:pt x="2754222" y="1187739"/>
                  <a:pt x="2798405" y="1196887"/>
                </a:cubicBezTo>
                <a:lnTo>
                  <a:pt x="2831395" y="1203735"/>
                </a:lnTo>
                <a:cubicBezTo>
                  <a:pt x="3026164" y="1252537"/>
                  <a:pt x="3221677" y="1294670"/>
                  <a:pt x="3417529" y="1331045"/>
                </a:cubicBezTo>
                <a:lnTo>
                  <a:pt x="3268386" y="1331045"/>
                </a:lnTo>
                <a:cubicBezTo>
                  <a:pt x="3185950" y="1316178"/>
                  <a:pt x="3104226" y="1298672"/>
                  <a:pt x="3022804" y="1280541"/>
                </a:cubicBezTo>
                <a:cubicBezTo>
                  <a:pt x="2940474" y="1262134"/>
                  <a:pt x="2858380" y="1242071"/>
                  <a:pt x="2776313" y="1221280"/>
                </a:cubicBezTo>
                <a:cubicBezTo>
                  <a:pt x="2851425" y="1239576"/>
                  <a:pt x="2926537" y="1257871"/>
                  <a:pt x="3001649" y="1276166"/>
                </a:cubicBezTo>
                <a:lnTo>
                  <a:pt x="3022804" y="1280541"/>
                </a:lnTo>
                <a:lnTo>
                  <a:pt x="3258162" y="1331045"/>
                </a:lnTo>
                <a:lnTo>
                  <a:pt x="3101398" y="1331045"/>
                </a:lnTo>
                <a:cubicBezTo>
                  <a:pt x="3027997" y="1316434"/>
                  <a:pt x="2954075" y="1298585"/>
                  <a:pt x="2882354" y="1279216"/>
                </a:cubicBezTo>
                <a:lnTo>
                  <a:pt x="3101039" y="1331045"/>
                </a:lnTo>
                <a:lnTo>
                  <a:pt x="2819650" y="1331045"/>
                </a:lnTo>
                <a:cubicBezTo>
                  <a:pt x="2316348" y="1194470"/>
                  <a:pt x="1824455" y="1031459"/>
                  <a:pt x="1344768" y="843177"/>
                </a:cubicBezTo>
                <a:cubicBezTo>
                  <a:pt x="877686" y="764236"/>
                  <a:pt x="442595" y="705795"/>
                  <a:pt x="0" y="660447"/>
                </a:cubicBezTo>
                <a:lnTo>
                  <a:pt x="0" y="656764"/>
                </a:lnTo>
                <a:cubicBezTo>
                  <a:pt x="377874" y="694662"/>
                  <a:pt x="817021" y="750847"/>
                  <a:pt x="1322676" y="834030"/>
                </a:cubicBezTo>
                <a:cubicBezTo>
                  <a:pt x="1296166" y="824882"/>
                  <a:pt x="1265238" y="812685"/>
                  <a:pt x="1238728" y="800488"/>
                </a:cubicBezTo>
                <a:cubicBezTo>
                  <a:pt x="829615" y="718589"/>
                  <a:pt x="418296" y="645829"/>
                  <a:pt x="0" y="583871"/>
                </a:cubicBezTo>
                <a:lnTo>
                  <a:pt x="0" y="577715"/>
                </a:lnTo>
                <a:cubicBezTo>
                  <a:pt x="405627" y="636456"/>
                  <a:pt x="811131" y="709719"/>
                  <a:pt x="1216636" y="791341"/>
                </a:cubicBezTo>
                <a:cubicBezTo>
                  <a:pt x="1194544" y="782193"/>
                  <a:pt x="1168034" y="773045"/>
                  <a:pt x="1145942" y="763898"/>
                </a:cubicBezTo>
                <a:cubicBezTo>
                  <a:pt x="1097340" y="751701"/>
                  <a:pt x="1048739" y="739504"/>
                  <a:pt x="995718" y="730356"/>
                </a:cubicBezTo>
                <a:cubicBezTo>
                  <a:pt x="662862" y="654451"/>
                  <a:pt x="331903" y="586398"/>
                  <a:pt x="0" y="525497"/>
                </a:cubicBezTo>
                <a:lnTo>
                  <a:pt x="0" y="515954"/>
                </a:lnTo>
                <a:cubicBezTo>
                  <a:pt x="364641" y="581994"/>
                  <a:pt x="728782" y="658099"/>
                  <a:pt x="1092922" y="742553"/>
                </a:cubicBezTo>
                <a:cubicBezTo>
                  <a:pt x="1061994" y="730356"/>
                  <a:pt x="1035484" y="718160"/>
                  <a:pt x="1008974" y="705963"/>
                </a:cubicBezTo>
                <a:cubicBezTo>
                  <a:pt x="986916" y="702918"/>
                  <a:pt x="969262" y="696834"/>
                  <a:pt x="969208" y="696815"/>
                </a:cubicBezTo>
                <a:cubicBezTo>
                  <a:pt x="679894" y="623469"/>
                  <a:pt x="347184" y="546040"/>
                  <a:pt x="0" y="469406"/>
                </a:cubicBezTo>
                <a:lnTo>
                  <a:pt x="0" y="462322"/>
                </a:lnTo>
                <a:cubicBezTo>
                  <a:pt x="285172" y="527372"/>
                  <a:pt x="682319" y="619356"/>
                  <a:pt x="968950" y="689582"/>
                </a:cubicBezTo>
                <a:cubicBezTo>
                  <a:pt x="971885" y="691215"/>
                  <a:pt x="974965" y="692491"/>
                  <a:pt x="978045" y="693766"/>
                </a:cubicBezTo>
                <a:lnTo>
                  <a:pt x="973627" y="690717"/>
                </a:lnTo>
                <a:lnTo>
                  <a:pt x="968950" y="689582"/>
                </a:lnTo>
                <a:lnTo>
                  <a:pt x="911770" y="663274"/>
                </a:lnTo>
                <a:cubicBezTo>
                  <a:pt x="603081" y="576909"/>
                  <a:pt x="299644" y="492960"/>
                  <a:pt x="0" y="415049"/>
                </a:cubicBezTo>
                <a:lnTo>
                  <a:pt x="0" y="403870"/>
                </a:lnTo>
                <a:cubicBezTo>
                  <a:pt x="275445" y="476181"/>
                  <a:pt x="553584" y="552778"/>
                  <a:pt x="836658" y="632781"/>
                </a:cubicBezTo>
                <a:cubicBezTo>
                  <a:pt x="823403" y="626683"/>
                  <a:pt x="810148" y="620585"/>
                  <a:pt x="801311" y="614486"/>
                </a:cubicBezTo>
                <a:cubicBezTo>
                  <a:pt x="531054" y="530373"/>
                  <a:pt x="263975" y="449550"/>
                  <a:pt x="0" y="370949"/>
                </a:cubicBezTo>
                <a:lnTo>
                  <a:pt x="0" y="357127"/>
                </a:lnTo>
                <a:cubicBezTo>
                  <a:pt x="165011" y="407422"/>
                  <a:pt x="333101" y="459584"/>
                  <a:pt x="505282" y="513862"/>
                </a:cubicBezTo>
                <a:lnTo>
                  <a:pt x="0" y="340995"/>
                </a:lnTo>
                <a:lnTo>
                  <a:pt x="0" y="311409"/>
                </a:lnTo>
                <a:cubicBezTo>
                  <a:pt x="37143" y="323887"/>
                  <a:pt x="74462" y="336499"/>
                  <a:pt x="112048" y="349204"/>
                </a:cubicBezTo>
                <a:lnTo>
                  <a:pt x="0" y="307856"/>
                </a:lnTo>
                <a:lnTo>
                  <a:pt x="0" y="202082"/>
                </a:lnTo>
                <a:cubicBezTo>
                  <a:pt x="169306" y="283978"/>
                  <a:pt x="341819" y="366541"/>
                  <a:pt x="518537" y="449829"/>
                </a:cubicBezTo>
                <a:cubicBezTo>
                  <a:pt x="575975" y="474222"/>
                  <a:pt x="628995" y="498616"/>
                  <a:pt x="686434" y="523010"/>
                </a:cubicBezTo>
                <a:cubicBezTo>
                  <a:pt x="712944" y="535207"/>
                  <a:pt x="739454" y="544354"/>
                  <a:pt x="770382" y="556551"/>
                </a:cubicBezTo>
                <a:cubicBezTo>
                  <a:pt x="810148" y="574846"/>
                  <a:pt x="854331" y="590092"/>
                  <a:pt x="894096" y="608388"/>
                </a:cubicBezTo>
                <a:cubicBezTo>
                  <a:pt x="955953" y="632781"/>
                  <a:pt x="1013392" y="654126"/>
                  <a:pt x="1070830" y="675471"/>
                </a:cubicBezTo>
                <a:cubicBezTo>
                  <a:pt x="1260819" y="739504"/>
                  <a:pt x="1450808" y="800488"/>
                  <a:pt x="1645216" y="858424"/>
                </a:cubicBezTo>
                <a:cubicBezTo>
                  <a:pt x="1720328" y="876719"/>
                  <a:pt x="1795440" y="895014"/>
                  <a:pt x="1874970" y="913309"/>
                </a:cubicBezTo>
                <a:cubicBezTo>
                  <a:pt x="1967755" y="931605"/>
                  <a:pt x="2060541" y="949900"/>
                  <a:pt x="2153326" y="968195"/>
                </a:cubicBezTo>
                <a:cubicBezTo>
                  <a:pt x="2166581" y="971245"/>
                  <a:pt x="2179836" y="971245"/>
                  <a:pt x="2197509" y="974294"/>
                </a:cubicBezTo>
                <a:cubicBezTo>
                  <a:pt x="5483281" y="1420688"/>
                  <a:pt x="8956898" y="948095"/>
                  <a:pt x="12198033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2" name="Espace réservé du titre 1"/>
          <p:cNvSpPr>
            <a:spLocks noGrp="1"/>
          </p:cNvSpPr>
          <p:nvPr>
            <p:ph type="title"/>
          </p:nvPr>
        </p:nvSpPr>
        <p:spPr>
          <a:xfrm>
            <a:off x="1142107" y="219401"/>
            <a:ext cx="6859786" cy="11604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 2"/>
          <p:cNvSpPr>
            <a:spLocks noGrp="1"/>
          </p:cNvSpPr>
          <p:nvPr>
            <p:ph type="body" idx="1"/>
          </p:nvPr>
        </p:nvSpPr>
        <p:spPr>
          <a:xfrm>
            <a:off x="1142107" y="1828800"/>
            <a:ext cx="6859786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Niveau 2</a:t>
            </a:r>
          </a:p>
          <a:p>
            <a:pPr lvl="2"/>
            <a:r>
              <a:rPr lang="fr-FR" dirty="0"/>
              <a:t>Niveau 3</a:t>
            </a:r>
          </a:p>
          <a:p>
            <a:pPr lvl="3"/>
            <a:r>
              <a:rPr lang="fr-FR" dirty="0"/>
              <a:t>Niveau 4</a:t>
            </a:r>
          </a:p>
          <a:p>
            <a:pPr lvl="4"/>
            <a:r>
              <a:rPr lang="fr-FR" dirty="0"/>
              <a:t>Niveau 5</a:t>
            </a:r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2"/>
          </p:nvPr>
        </p:nvSpPr>
        <p:spPr>
          <a:xfrm>
            <a:off x="6326874" y="6570599"/>
            <a:ext cx="931875" cy="2508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fr-FR" sz="12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18/03/2015</a:t>
            </a:r>
            <a:endParaRPr lang="fr-FR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3"/>
          </p:nvPr>
        </p:nvSpPr>
        <p:spPr>
          <a:xfrm>
            <a:off x="36575" y="6570599"/>
            <a:ext cx="5084551" cy="2508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fr-FR" sz="1200">
                <a:solidFill>
                  <a:schemeClr val="tx1"/>
                </a:solidFill>
              </a:defRPr>
            </a:lvl1pPr>
          </a:lstStyle>
          <a:p>
            <a:r>
              <a:rPr lang="fr-FR" dirty="0" smtClean="0"/>
              <a:t>Présentation Réunion DEPACC - Influence des états de surfaces ...</a:t>
            </a:r>
            <a:endParaRPr lang="fr-FR" dirty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4"/>
          </p:nvPr>
        </p:nvSpPr>
        <p:spPr>
          <a:xfrm>
            <a:off x="8466053" y="6570599"/>
            <a:ext cx="641372" cy="2508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fr-FR" sz="1200">
                <a:solidFill>
                  <a:schemeClr val="tx1"/>
                </a:solidFill>
              </a:defRPr>
            </a:lvl1pPr>
          </a:lstStyle>
          <a:p>
            <a:fld id="{930C6F77-52CB-4F2F-89AD-AE48E2DE25F5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lang="fr-FR" sz="3000" b="1" kern="1200" baseline="0">
          <a:solidFill>
            <a:schemeClr val="tx1"/>
          </a:solidFill>
          <a:effectLst>
            <a:outerShdw blurRad="38100" dist="38100" dir="2700000" algn="br" rotWithShape="0">
              <a:schemeClr val="bg2">
                <a:lumMod val="50000"/>
                <a:alpha val="43000"/>
              </a:scheme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lang="fr-FR">
          <a:solidFill>
            <a:schemeClr val="tx2"/>
          </a:solidFill>
        </a:defRPr>
      </a:lvl2pPr>
      <a:lvl3pPr eaLnBrk="1" latinLnBrk="0" hangingPunct="1">
        <a:defRPr lang="fr-FR">
          <a:solidFill>
            <a:schemeClr val="tx2"/>
          </a:solidFill>
        </a:defRPr>
      </a:lvl3pPr>
      <a:lvl4pPr eaLnBrk="1" latinLnBrk="0" hangingPunct="1">
        <a:defRPr lang="fr-FR">
          <a:solidFill>
            <a:schemeClr val="tx2"/>
          </a:solidFill>
        </a:defRPr>
      </a:lvl4pPr>
      <a:lvl5pPr eaLnBrk="1" latinLnBrk="0" hangingPunct="1">
        <a:defRPr lang="fr-FR">
          <a:solidFill>
            <a:schemeClr val="tx2"/>
          </a:solidFill>
        </a:defRPr>
      </a:lvl5pPr>
      <a:lvl6pPr eaLnBrk="1" latinLnBrk="0" hangingPunct="1">
        <a:defRPr lang="fr-FR">
          <a:solidFill>
            <a:schemeClr val="tx2"/>
          </a:solidFill>
        </a:defRPr>
      </a:lvl6pPr>
      <a:lvl7pPr eaLnBrk="1" latinLnBrk="0" hangingPunct="1">
        <a:defRPr lang="fr-FR">
          <a:solidFill>
            <a:schemeClr val="tx2"/>
          </a:solidFill>
        </a:defRPr>
      </a:lvl7pPr>
      <a:lvl8pPr eaLnBrk="1" latinLnBrk="0" hangingPunct="1">
        <a:defRPr lang="fr-FR">
          <a:solidFill>
            <a:schemeClr val="tx2"/>
          </a:solidFill>
        </a:defRPr>
      </a:lvl8pPr>
      <a:lvl9pPr eaLnBrk="1" latinLnBrk="0" hangingPunct="1">
        <a:defRPr lang="fr-FR"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Font typeface="Arial" pitchFamily="34" charset="0"/>
        <a:buChar char="•"/>
        <a:defRPr lang="fr-FR" sz="2400" kern="1200">
          <a:solidFill>
            <a:schemeClr val="tx1"/>
          </a:solidFill>
          <a:effectLst>
            <a:outerShdw blurRad="50800" dist="38100" dir="2700000" algn="tr" rotWithShape="0">
              <a:schemeClr val="bg2">
                <a:lumMod val="50000"/>
                <a:alpha val="43000"/>
              </a:schemeClr>
            </a:outerShdw>
          </a:effectLst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tx1"/>
        </a:buClr>
        <a:buFont typeface="Arial" pitchFamily="34" charset="0"/>
        <a:buChar char="•"/>
        <a:defRPr lang="fr-FR" sz="2200" kern="1200">
          <a:solidFill>
            <a:schemeClr val="tx1"/>
          </a:solidFill>
          <a:effectLst>
            <a:outerShdw blurRad="50800" dist="38100" dir="2700000" algn="tr" rotWithShape="0">
              <a:schemeClr val="bg2">
                <a:lumMod val="50000"/>
                <a:alpha val="43000"/>
              </a:schemeClr>
            </a:outerShdw>
          </a:effectLst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Arial" pitchFamily="34" charset="0"/>
        <a:buChar char="•"/>
        <a:defRPr lang="fr-FR" sz="1800" kern="1200">
          <a:solidFill>
            <a:schemeClr val="tx1"/>
          </a:solidFill>
          <a:effectLst>
            <a:outerShdw blurRad="50800" dist="38100" dir="2700000" algn="tr" rotWithShape="0">
              <a:schemeClr val="bg2">
                <a:lumMod val="50000"/>
                <a:alpha val="43000"/>
              </a:schemeClr>
            </a:outerShdw>
          </a:effectLst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tabLst/>
        <a:defRPr lang="fr-FR" sz="1600" kern="1200">
          <a:solidFill>
            <a:schemeClr val="tx1"/>
          </a:solidFill>
          <a:effectLst>
            <a:outerShdw blurRad="50800" dist="38100" dir="2700000" algn="tr" rotWithShape="0">
              <a:schemeClr val="bg2">
                <a:lumMod val="50000"/>
                <a:alpha val="43000"/>
              </a:schemeClr>
            </a:outerShdw>
          </a:effectLst>
          <a:latin typeface="+mn-lt"/>
          <a:ea typeface="+mn-ea"/>
          <a:cs typeface="+mn-cs"/>
        </a:defRPr>
      </a:lvl4pPr>
      <a:lvl5pPr marL="105156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Font typeface="Arial" pitchFamily="34" charset="0"/>
        <a:buChar char="•"/>
        <a:defRPr lang="fr-FR" sz="1600" kern="1200">
          <a:solidFill>
            <a:schemeClr val="tx1"/>
          </a:solidFill>
          <a:effectLst>
            <a:outerShdw blurRad="50800" dist="38100" dir="2700000" algn="tr" rotWithShape="0">
              <a:schemeClr val="bg2">
                <a:lumMod val="50000"/>
                <a:alpha val="43000"/>
              </a:schemeClr>
            </a:outerShdw>
          </a:effectLst>
          <a:latin typeface="+mn-lt"/>
          <a:ea typeface="+mn-ea"/>
          <a:cs typeface="+mn-cs"/>
        </a:defRPr>
      </a:lvl5pPr>
      <a:lvl6pPr marL="1234440" indent="-182880" algn="l" defTabSz="914400" rtl="0" eaLnBrk="1" latinLnBrk="0" hangingPunct="1">
        <a:spcBef>
          <a:spcPts val="600"/>
        </a:spcBef>
        <a:buFont typeface="Arial" pitchFamily="34" charset="0"/>
        <a:buChar char="•"/>
        <a:defRPr lang="fr-FR" sz="1600" kern="1200" baseline="0">
          <a:solidFill>
            <a:schemeClr val="tx1"/>
          </a:solidFill>
          <a:effectLst>
            <a:outerShdw blurRad="50800" dist="12700" dir="8100000" algn="tr" rotWithShape="0">
              <a:schemeClr val="bg2">
                <a:lumMod val="50000"/>
                <a:alpha val="40000"/>
              </a:schemeClr>
            </a:outerShdw>
          </a:effectLst>
          <a:latin typeface="+mn-lt"/>
          <a:ea typeface="+mn-ea"/>
          <a:cs typeface="+mn-cs"/>
        </a:defRPr>
      </a:lvl6pPr>
      <a:lvl7pPr marL="1417320" indent="-182880" algn="l" defTabSz="914400" rtl="0" eaLnBrk="1" latinLnBrk="0" hangingPunct="1">
        <a:spcBef>
          <a:spcPts val="600"/>
        </a:spcBef>
        <a:buFont typeface="Arial" pitchFamily="34" charset="0"/>
        <a:buChar char="•"/>
        <a:defRPr lang="fr-FR" sz="1600" kern="1200" baseline="0">
          <a:solidFill>
            <a:schemeClr val="tx1"/>
          </a:solidFill>
          <a:effectLst>
            <a:outerShdw blurRad="50800" dist="12700" dir="8100000" algn="tr" rotWithShape="0">
              <a:schemeClr val="bg2">
                <a:lumMod val="50000"/>
                <a:alpha val="40000"/>
              </a:schemeClr>
            </a:outerShdw>
          </a:effectLst>
          <a:latin typeface="+mn-lt"/>
          <a:ea typeface="+mn-ea"/>
          <a:cs typeface="+mn-cs"/>
        </a:defRPr>
      </a:lvl7pPr>
      <a:lvl8pPr marL="1600200" indent="-182880" algn="l" defTabSz="914400" rtl="0" eaLnBrk="1" latinLnBrk="0" hangingPunct="1">
        <a:spcBef>
          <a:spcPts val="600"/>
        </a:spcBef>
        <a:buFont typeface="Arial" pitchFamily="34" charset="0"/>
        <a:buChar char="•"/>
        <a:defRPr lang="fr-FR" sz="1600" kern="1200" baseline="0">
          <a:solidFill>
            <a:schemeClr val="tx1"/>
          </a:solidFill>
          <a:effectLst>
            <a:outerShdw blurRad="50800" dist="12700" dir="8100000" algn="tr" rotWithShape="0">
              <a:schemeClr val="bg2">
                <a:lumMod val="50000"/>
                <a:alpha val="40000"/>
              </a:schemeClr>
            </a:outerShdw>
          </a:effectLst>
          <a:latin typeface="+mn-lt"/>
          <a:ea typeface="+mn-ea"/>
          <a:cs typeface="+mn-cs"/>
        </a:defRPr>
      </a:lvl8pPr>
      <a:lvl9pPr marL="1783080" indent="-182880" algn="l" defTabSz="914400" rtl="0" eaLnBrk="1" latinLnBrk="0" hangingPunct="1">
        <a:spcBef>
          <a:spcPts val="600"/>
        </a:spcBef>
        <a:buFont typeface="Arial" pitchFamily="34" charset="0"/>
        <a:buChar char="•"/>
        <a:defRPr lang="fr-FR" sz="1600" kern="1200">
          <a:solidFill>
            <a:schemeClr val="tx1"/>
          </a:solidFill>
          <a:effectLst>
            <a:outerShdw blurRad="50800" dist="12700" dir="8100000" algn="tr" rotWithShape="0">
              <a:schemeClr val="bg2">
                <a:lumMod val="50000"/>
                <a:alpha val="4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tiff"/><Relationship Id="rId5" Type="http://schemas.openxmlformats.org/officeDocument/2006/relationships/image" Target="../media/image37.tiff"/><Relationship Id="rId4" Type="http://schemas.openxmlformats.org/officeDocument/2006/relationships/image" Target="../media/image36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tiff"/><Relationship Id="rId4" Type="http://schemas.openxmlformats.org/officeDocument/2006/relationships/image" Target="../media/image44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7" Type="http://schemas.openxmlformats.org/officeDocument/2006/relationships/image" Target="../media/image58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tiff"/><Relationship Id="rId5" Type="http://schemas.openxmlformats.org/officeDocument/2006/relationships/image" Target="../media/image56.tiff"/><Relationship Id="rId4" Type="http://schemas.openxmlformats.org/officeDocument/2006/relationships/image" Target="../media/image55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.png"/><Relationship Id="rId2" Type="http://schemas.openxmlformats.org/officeDocument/2006/relationships/tags" Target="../tags/tag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7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6.png"/><Relationship Id="rId5" Type="http://schemas.openxmlformats.org/officeDocument/2006/relationships/tags" Target="../tags/tag9.xml"/><Relationship Id="rId10" Type="http://schemas.openxmlformats.org/officeDocument/2006/relationships/image" Target="../media/image15.png"/><Relationship Id="rId4" Type="http://schemas.openxmlformats.org/officeDocument/2006/relationships/tags" Target="../tags/tag8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23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12.xml"/><Relationship Id="rId7" Type="http://schemas.openxmlformats.org/officeDocument/2006/relationships/image" Target="../media/image26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9.png"/><Relationship Id="rId4" Type="http://schemas.openxmlformats.org/officeDocument/2006/relationships/tags" Target="../tags/tag13.xml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I</a:t>
            </a:r>
            <a:r>
              <a:rPr lang="fr-FR" smtClean="0"/>
              <a:t>nfluence </a:t>
            </a:r>
            <a:r>
              <a:rPr lang="fr-FR" dirty="0"/>
              <a:t>des états de surfaces des miroirs sur la génération de rayons </a:t>
            </a:r>
            <a:r>
              <a:rPr lang="fr-FR" dirty="0" smtClean="0"/>
              <a:t>gamma</a:t>
            </a:r>
            <a:endParaRPr lang="en-US" dirty="0"/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 anchor="b"/>
          <a:lstStyle/>
          <a:p>
            <a:pPr algn="ctr"/>
            <a:r>
              <a:rPr lang="en-US" dirty="0" err="1" smtClean="0"/>
              <a:t>Dans</a:t>
            </a:r>
            <a:r>
              <a:rPr lang="en-US" dirty="0" smtClean="0"/>
              <a:t> le cadre d’</a:t>
            </a:r>
            <a:r>
              <a:rPr lang="fr-FR" dirty="0" smtClean="0"/>
              <a:t>ELI-NP-GBS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>
          <a:xfrm>
            <a:off x="712922" y="1155928"/>
            <a:ext cx="3520440" cy="457200"/>
          </a:xfrm>
        </p:spPr>
        <p:txBody>
          <a:bodyPr>
            <a:noAutofit/>
          </a:bodyPr>
          <a:lstStyle/>
          <a:p>
            <a:pPr algn="ctr"/>
            <a:r>
              <a:rPr lang="fr-FR" sz="1800" dirty="0" err="1" smtClean="0"/>
              <a:t>Residual</a:t>
            </a:r>
            <a:r>
              <a:rPr lang="fr-FR" sz="1800" dirty="0" smtClean="0"/>
              <a:t> </a:t>
            </a:r>
            <a:r>
              <a:rPr lang="fr-FR" sz="1800" dirty="0" err="1" smtClean="0"/>
              <a:t>Gaussian</a:t>
            </a:r>
            <a:r>
              <a:rPr lang="fr-FR" sz="1800" dirty="0" smtClean="0"/>
              <a:t> </a:t>
            </a:r>
            <a:r>
              <a:rPr lang="fr-FR" sz="1800" dirty="0" err="1" smtClean="0"/>
              <a:t>beam</a:t>
            </a:r>
            <a:r>
              <a:rPr lang="fr-FR" sz="1800" dirty="0" smtClean="0"/>
              <a:t> profil (R)</a:t>
            </a:r>
            <a:endParaRPr lang="en-US" sz="1800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3"/>
          </p:nvPr>
        </p:nvSpPr>
        <p:spPr>
          <a:xfrm>
            <a:off x="5015716" y="1132680"/>
            <a:ext cx="3520440" cy="457200"/>
          </a:xfrm>
        </p:spPr>
        <p:txBody>
          <a:bodyPr>
            <a:normAutofit/>
          </a:bodyPr>
          <a:lstStyle/>
          <a:p>
            <a:pPr algn="ctr"/>
            <a:r>
              <a:rPr lang="en-US" sz="1800" dirty="0" err="1" smtClean="0"/>
              <a:t>Encercled</a:t>
            </a:r>
            <a:r>
              <a:rPr lang="en-US" sz="1800" dirty="0" smtClean="0"/>
              <a:t> energy (</a:t>
            </a:r>
            <a:r>
              <a:rPr lang="en-US" sz="1800" dirty="0" err="1" smtClean="0"/>
              <a:t>E</a:t>
            </a:r>
            <a:r>
              <a:rPr lang="en-US" sz="1800" baseline="-25000" dirty="0" err="1" smtClean="0"/>
              <a:t>e</a:t>
            </a:r>
            <a:r>
              <a:rPr lang="en-US" sz="1800" dirty="0" smtClean="0"/>
              <a:t>)</a:t>
            </a:r>
            <a:endParaRPr lang="en-US" sz="180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en-US" dirty="0" smtClean="0"/>
              <a:t>Qualitative estimators</a:t>
            </a:r>
            <a:endParaRPr lang="en-US" dirty="0"/>
          </a:p>
        </p:txBody>
      </p:sp>
      <p:sp>
        <p:nvSpPr>
          <p:cNvPr id="13" name="ZoneTexte 12"/>
          <p:cNvSpPr txBox="1"/>
          <p:nvPr/>
        </p:nvSpPr>
        <p:spPr>
          <a:xfrm>
            <a:off x="5569058" y="2322176"/>
            <a:ext cx="3264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</a:t>
            </a:r>
            <a:r>
              <a:rPr lang="en-US" baseline="-25000" dirty="0" err="1" smtClean="0"/>
              <a:t>e</a:t>
            </a:r>
            <a:r>
              <a:rPr lang="en-US" dirty="0" smtClean="0"/>
              <a:t> = P/G,   where (r = n*w</a:t>
            </a:r>
            <a:r>
              <a:rPr lang="en-US" baseline="-25000" dirty="0" smtClean="0"/>
              <a:t>0</a:t>
            </a:r>
            <a:r>
              <a:rPr lang="en-US" dirty="0" smtClean="0"/>
              <a:t>)</a:t>
            </a:r>
            <a:endParaRPr lang="en-US" dirty="0"/>
          </a:p>
        </p:txBody>
      </p:sp>
      <p:grpSp>
        <p:nvGrpSpPr>
          <p:cNvPr id="3" name="Groupe 22"/>
          <p:cNvGrpSpPr>
            <a:grpSpLocks noChangeAspect="1"/>
          </p:cNvGrpSpPr>
          <p:nvPr/>
        </p:nvGrpSpPr>
        <p:grpSpPr>
          <a:xfrm>
            <a:off x="466509" y="1929691"/>
            <a:ext cx="4106215" cy="3347495"/>
            <a:chOff x="420014" y="2185400"/>
            <a:chExt cx="4953121" cy="4037915"/>
          </a:xfrm>
        </p:grpSpPr>
        <p:pic>
          <p:nvPicPr>
            <p:cNvPr id="2662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0014" y="4339528"/>
              <a:ext cx="2383200" cy="1883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29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89935" y="2185400"/>
              <a:ext cx="2383200" cy="1894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0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0778" y="2262752"/>
              <a:ext cx="2382165" cy="1882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Ellipse 8"/>
            <p:cNvSpPr>
              <a:spLocks noChangeAspect="1"/>
            </p:cNvSpPr>
            <p:nvPr/>
          </p:nvSpPr>
          <p:spPr>
            <a:xfrm>
              <a:off x="1077130" y="2712201"/>
              <a:ext cx="650931" cy="65093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Ellipse 9"/>
            <p:cNvSpPr>
              <a:spLocks noChangeAspect="1"/>
            </p:cNvSpPr>
            <p:nvPr/>
          </p:nvSpPr>
          <p:spPr>
            <a:xfrm>
              <a:off x="3709259" y="2701869"/>
              <a:ext cx="650931" cy="65093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1604074" y="2386739"/>
              <a:ext cx="4494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P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4220705" y="2407403"/>
              <a:ext cx="4494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G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15" name="Connecteur droit avec flèche 14"/>
            <p:cNvCxnSpPr>
              <a:endCxn id="9" idx="6"/>
            </p:cNvCxnSpPr>
            <p:nvPr/>
          </p:nvCxnSpPr>
          <p:spPr>
            <a:xfrm>
              <a:off x="1402596" y="3037667"/>
              <a:ext cx="32546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5"/>
            <p:cNvSpPr txBox="1"/>
            <p:nvPr/>
          </p:nvSpPr>
          <p:spPr>
            <a:xfrm>
              <a:off x="1702230" y="3019587"/>
              <a:ext cx="4494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r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18" name="Connecteur droit 17"/>
            <p:cNvCxnSpPr>
              <a:endCxn id="16" idx="0"/>
            </p:cNvCxnSpPr>
            <p:nvPr/>
          </p:nvCxnSpPr>
          <p:spPr>
            <a:xfrm flipV="1">
              <a:off x="1720312" y="3019587"/>
              <a:ext cx="206644" cy="25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36312" y="3425142"/>
            <a:ext cx="4183700" cy="2580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Image 20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lum bright="100000" contrast="-100000"/>
          </a:blip>
          <a:stretch>
            <a:fillRect/>
          </a:stretch>
        </p:blipFill>
        <p:spPr>
          <a:xfrm>
            <a:off x="2694983" y="4027833"/>
            <a:ext cx="1522476" cy="781812"/>
          </a:xfrm>
          <a:prstGeom prst="rect">
            <a:avLst/>
          </a:prstGeom>
        </p:spPr>
      </p:pic>
      <p:sp>
        <p:nvSpPr>
          <p:cNvPr id="22" name="Espace réservé de la date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18/03/2015</a:t>
            </a:r>
            <a:endParaRPr lang="en-US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C6F77-52CB-4F2F-89AD-AE48E2DE25F5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7" name="Espace réservé du pied de page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Présentation Réunion DEPACC - Influence des états de surfaces ...</a:t>
            </a:r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PSDxy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992" y="3717032"/>
            <a:ext cx="4032448" cy="3024336"/>
          </a:xfrm>
          <a:prstGeom prst="rect">
            <a:avLst/>
          </a:prstGeom>
        </p:spPr>
      </p:pic>
      <p:pic>
        <p:nvPicPr>
          <p:cNvPr id="6" name="Espace réservé du contenu 3" descr="etat_surface.tif"/>
          <p:cNvPicPr>
            <a:picLocks noChangeAspect="1"/>
          </p:cNvPicPr>
          <p:nvPr/>
        </p:nvPicPr>
        <p:blipFill>
          <a:blip r:embed="rId4" cstate="print"/>
          <a:srcRect l="8876" t="22164" r="59569" b="23811"/>
          <a:stretch>
            <a:fillRect/>
          </a:stretch>
        </p:blipFill>
        <p:spPr>
          <a:xfrm>
            <a:off x="5590128" y="837981"/>
            <a:ext cx="3491880" cy="309507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Power Spectral </a:t>
            </a:r>
            <a:r>
              <a:rPr lang="fr-FR" dirty="0" err="1" smtClean="0"/>
              <a:t>Density</a:t>
            </a:r>
            <a:endParaRPr lang="fr-FR" dirty="0"/>
          </a:p>
        </p:txBody>
      </p:sp>
      <p:pic>
        <p:nvPicPr>
          <p:cNvPr id="4" name="Espace réservé du contenu 3" descr="PSDr_winlight.tif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5216783" y="3866094"/>
            <a:ext cx="3927217" cy="2945412"/>
          </a:xfrm>
        </p:spPr>
      </p:pic>
      <p:sp>
        <p:nvSpPr>
          <p:cNvPr id="52" name="Espace réservé de la date 5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18/03/2015</a:t>
            </a:r>
            <a:endParaRPr lang="fr-FR"/>
          </a:p>
        </p:txBody>
      </p:sp>
      <p:sp>
        <p:nvSpPr>
          <p:cNvPr id="54" name="Espace réservé du pied de page 5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Présentation Réunion DEPACC - Influence des états de surfaces ...</a:t>
            </a:r>
            <a:endParaRPr lang="fr-FR"/>
          </a:p>
        </p:txBody>
      </p:sp>
      <p:sp>
        <p:nvSpPr>
          <p:cNvPr id="53" name="Espace réservé du numéro de diapositive 5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9C12-9157-4D23-9000-6EDBBEDA764A}" type="slidenum">
              <a:rPr lang="fr-FR" smtClean="0"/>
              <a:pPr/>
              <a:t>11</a:t>
            </a:fld>
            <a:endParaRPr lang="fr-FR"/>
          </a:p>
        </p:txBody>
      </p:sp>
      <p:pic>
        <p:nvPicPr>
          <p:cNvPr id="17" name="Espace réservé du contenu 3" descr="PSD2D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992" y="1178750"/>
            <a:ext cx="3480387" cy="2610290"/>
          </a:xfrm>
          <a:prstGeom prst="rect">
            <a:avLst/>
          </a:prstGeom>
        </p:spPr>
      </p:pic>
      <p:grpSp>
        <p:nvGrpSpPr>
          <p:cNvPr id="3" name="Groupe 55"/>
          <p:cNvGrpSpPr/>
          <p:nvPr/>
        </p:nvGrpSpPr>
        <p:grpSpPr>
          <a:xfrm>
            <a:off x="5639713" y="1921790"/>
            <a:ext cx="2470695" cy="3595442"/>
            <a:chOff x="5701705" y="1921790"/>
            <a:chExt cx="2470695" cy="3595442"/>
          </a:xfrm>
        </p:grpSpPr>
        <p:cxnSp>
          <p:nvCxnSpPr>
            <p:cNvPr id="8" name="Connecteur droit 7"/>
            <p:cNvCxnSpPr>
              <a:stCxn id="13" idx="2"/>
            </p:cNvCxnSpPr>
            <p:nvPr/>
          </p:nvCxnSpPr>
          <p:spPr>
            <a:xfrm>
              <a:off x="5951911" y="1997441"/>
              <a:ext cx="1688753" cy="148192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>
              <a:endCxn id="13" idx="6"/>
            </p:cNvCxnSpPr>
            <p:nvPr/>
          </p:nvCxnSpPr>
          <p:spPr>
            <a:xfrm>
              <a:off x="6059837" y="1968285"/>
              <a:ext cx="1624004" cy="143761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>
            <a:xfrm>
              <a:off x="6145078" y="1921790"/>
              <a:ext cx="1557580" cy="136385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Ellipse 12"/>
            <p:cNvSpPr/>
            <p:nvPr/>
          </p:nvSpPr>
          <p:spPr>
            <a:xfrm rot="2347148">
              <a:off x="5701705" y="2226519"/>
              <a:ext cx="2232342" cy="95030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5" name="Connecteur droit avec flèche 14"/>
            <p:cNvCxnSpPr>
              <a:stCxn id="13" idx="6"/>
            </p:cNvCxnSpPr>
            <p:nvPr/>
          </p:nvCxnSpPr>
          <p:spPr>
            <a:xfrm>
              <a:off x="7683841" y="3405903"/>
              <a:ext cx="88559" cy="87937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avec flèche 17"/>
            <p:cNvCxnSpPr/>
            <p:nvPr/>
          </p:nvCxnSpPr>
          <p:spPr>
            <a:xfrm>
              <a:off x="7740352" y="3861048"/>
              <a:ext cx="432048" cy="165618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avec flèche 19"/>
            <p:cNvCxnSpPr/>
            <p:nvPr/>
          </p:nvCxnSpPr>
          <p:spPr>
            <a:xfrm>
              <a:off x="7740352" y="3861048"/>
              <a:ext cx="288032" cy="136815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/>
          <p:cNvSpPr/>
          <p:nvPr/>
        </p:nvSpPr>
        <p:spPr>
          <a:xfrm>
            <a:off x="3622072" y="1837854"/>
            <a:ext cx="210205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PSD = |TF|^2</a:t>
            </a:r>
          </a:p>
          <a:p>
            <a:endParaRPr lang="en-US" dirty="0" smtClean="0"/>
          </a:p>
          <a:p>
            <a:r>
              <a:rPr lang="en-US" dirty="0" smtClean="0"/>
              <a:t>Direct space =&gt; </a:t>
            </a:r>
          </a:p>
          <a:p>
            <a:r>
              <a:rPr lang="en-US" dirty="0" smtClean="0"/>
              <a:t>Frequency space</a:t>
            </a:r>
          </a:p>
        </p:txBody>
      </p:sp>
      <p:sp>
        <p:nvSpPr>
          <p:cNvPr id="55" name="ZoneTexte 54"/>
          <p:cNvSpPr txBox="1"/>
          <p:nvPr/>
        </p:nvSpPr>
        <p:spPr>
          <a:xfrm>
            <a:off x="7834394" y="798163"/>
            <a:ext cx="1247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sample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Macro-structure VS micro-structure</a:t>
            </a:r>
            <a:endParaRPr lang="en-US" dirty="0"/>
          </a:p>
        </p:txBody>
      </p:sp>
      <p:sp>
        <p:nvSpPr>
          <p:cNvPr id="16" name="Espace réservé de la date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18/03/2015</a:t>
            </a:r>
            <a:endParaRPr lang="en-US"/>
          </a:p>
        </p:txBody>
      </p:sp>
      <p:sp>
        <p:nvSpPr>
          <p:cNvPr id="18" name="Espace réservé du pied de page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Présentation Réunion DEPACC - Influence des états de surfaces ...</a:t>
            </a:r>
            <a:endParaRPr lang="en-US"/>
          </a:p>
        </p:txBody>
      </p: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C6F77-52CB-4F2F-89AD-AE48E2DE25F5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5721" y="3440489"/>
            <a:ext cx="2366973" cy="1905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3938" y="948784"/>
            <a:ext cx="2407498" cy="1900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2800" y="934448"/>
            <a:ext cx="2478493" cy="190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6577" y="3443554"/>
            <a:ext cx="2416967" cy="1903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348720" y="2867192"/>
            <a:ext cx="269246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Initial maps: Focus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677178" y="2849112"/>
            <a:ext cx="1547540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PSD in 2D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01119" y="5375328"/>
            <a:ext cx="2393219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Phase of the FFT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6325880" y="5364996"/>
            <a:ext cx="231698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Simulated maps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3115159" y="3921070"/>
            <a:ext cx="2681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Reconstruction with </a:t>
            </a:r>
          </a:p>
          <a:p>
            <a:pPr>
              <a:lnSpc>
                <a:spcPct val="90000"/>
              </a:lnSpc>
            </a:pPr>
            <a:r>
              <a:rPr lang="en-US" sz="20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Random phase</a:t>
            </a:r>
          </a:p>
        </p:txBody>
      </p:sp>
      <p:sp>
        <p:nvSpPr>
          <p:cNvPr id="14" name="Flèche droite 13"/>
          <p:cNvSpPr/>
          <p:nvPr/>
        </p:nvSpPr>
        <p:spPr>
          <a:xfrm>
            <a:off x="5501898" y="4091553"/>
            <a:ext cx="581186" cy="39520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ZoneTexte 14"/>
          <p:cNvSpPr txBox="1"/>
          <p:nvPr/>
        </p:nvSpPr>
        <p:spPr>
          <a:xfrm>
            <a:off x="1292256" y="5982349"/>
            <a:ext cx="6001386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  <a:sym typeface="Wingdings" pitchFamily="2" charset="2"/>
              </a:rPr>
              <a:t></a:t>
            </a:r>
            <a:r>
              <a:rPr lang="en-US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 PSD not enough to define surface defects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Surface </a:t>
            </a:r>
            <a:r>
              <a:rPr lang="fr-FR" dirty="0" err="1" smtClean="0"/>
              <a:t>defects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336552" y="326532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Surface </a:t>
            </a:r>
            <a:r>
              <a:rPr lang="fr-FR" dirty="0" err="1" smtClean="0"/>
              <a:t>defects</a:t>
            </a:r>
            <a:endParaRPr lang="fr-FR" dirty="0"/>
          </a:p>
        </p:txBody>
      </p:sp>
      <p:grpSp>
        <p:nvGrpSpPr>
          <p:cNvPr id="19" name="Groupe 18"/>
          <p:cNvGrpSpPr/>
          <p:nvPr/>
        </p:nvGrpSpPr>
        <p:grpSpPr>
          <a:xfrm>
            <a:off x="218308" y="987529"/>
            <a:ext cx="8773718" cy="5064560"/>
            <a:chOff x="218308" y="987531"/>
            <a:chExt cx="8773719" cy="5064568"/>
          </a:xfrm>
        </p:grpSpPr>
        <p:pic>
          <p:nvPicPr>
            <p:cNvPr id="1028" name="Picture 4" descr="C:\Users\$dupraz\Desktop\micro_struct.tif"/>
            <p:cNvPicPr>
              <a:picLocks noChangeAspect="1" noChangeArrowheads="1"/>
            </p:cNvPicPr>
            <p:nvPr/>
          </p:nvPicPr>
          <p:blipFill>
            <a:blip r:embed="rId3" cstate="print"/>
            <a:srcRect l="9244" r="6409" b="4031"/>
            <a:stretch>
              <a:fillRect/>
            </a:stretch>
          </p:blipFill>
          <p:spPr bwMode="auto">
            <a:xfrm>
              <a:off x="5936214" y="3890147"/>
              <a:ext cx="3055813" cy="180000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pic>
          <p:nvPicPr>
            <p:cNvPr id="1029" name="Picture 5" descr="C:\Users\$dupraz\Desktop\surface.tif"/>
            <p:cNvPicPr>
              <a:picLocks noChangeAspect="1" noChangeArrowheads="1"/>
            </p:cNvPicPr>
            <p:nvPr/>
          </p:nvPicPr>
          <p:blipFill>
            <a:blip r:embed="rId4" cstate="print"/>
            <a:srcRect l="9921" r="6037"/>
            <a:stretch>
              <a:fillRect/>
            </a:stretch>
          </p:blipFill>
          <p:spPr bwMode="auto">
            <a:xfrm>
              <a:off x="218308" y="987531"/>
              <a:ext cx="4446682" cy="273922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pic>
          <p:nvPicPr>
            <p:cNvPr id="1026" name="Picture 2" descr="C:\Users\$dupraz\Desktop\macro_struct.tif"/>
            <p:cNvPicPr>
              <a:picLocks noChangeAspect="1" noChangeArrowheads="1"/>
            </p:cNvPicPr>
            <p:nvPr/>
          </p:nvPicPr>
          <p:blipFill>
            <a:blip r:embed="rId5" cstate="print"/>
            <a:srcRect l="22218" r="20016" b="2992"/>
            <a:stretch>
              <a:fillRect/>
            </a:stretch>
          </p:blipFill>
          <p:spPr bwMode="auto">
            <a:xfrm>
              <a:off x="3307076" y="3897953"/>
              <a:ext cx="1847368" cy="180000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sp>
          <p:nvSpPr>
            <p:cNvPr id="8" name="ZoneTexte 7"/>
            <p:cNvSpPr txBox="1"/>
            <p:nvPr/>
          </p:nvSpPr>
          <p:spPr>
            <a:xfrm>
              <a:off x="5271843" y="1779621"/>
              <a:ext cx="2160240" cy="1323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0" dirty="0" smtClean="0"/>
                <a:t>=</a:t>
              </a:r>
              <a:endParaRPr lang="fr-FR" sz="8000" dirty="0"/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5192882" y="4074223"/>
              <a:ext cx="1080121" cy="1323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0" dirty="0"/>
                <a:t>+</a:t>
              </a: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3313871" y="5682767"/>
              <a:ext cx="19442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 smtClean="0"/>
                <a:t>Macro-structure</a:t>
              </a:r>
              <a:endParaRPr lang="fr-FR" dirty="0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6645326" y="5676757"/>
              <a:ext cx="19442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 smtClean="0"/>
                <a:t>Micro-structure</a:t>
              </a:r>
              <a:endParaRPr lang="fr-FR" dirty="0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6191573" y="3820338"/>
              <a:ext cx="7904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PSD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2262744" y="3833248"/>
              <a:ext cx="10513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Zernike</a:t>
              </a:r>
              <a:endParaRPr lang="en-US" dirty="0"/>
            </a:p>
          </p:txBody>
        </p:sp>
      </p:grpSp>
      <p:sp>
        <p:nvSpPr>
          <p:cNvPr id="18" name="ZoneTexte 17"/>
          <p:cNvSpPr txBox="1"/>
          <p:nvPr/>
        </p:nvSpPr>
        <p:spPr>
          <a:xfrm>
            <a:off x="185976" y="4324031"/>
            <a:ext cx="27044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/>
              <a:buChar char="è"/>
            </a:pPr>
            <a:r>
              <a:rPr lang="en-US" dirty="0" smtClean="0">
                <a:sym typeface="Wingdings" pitchFamily="2" charset="2"/>
              </a:rPr>
              <a:t>Surface defects are Polisher dependant</a:t>
            </a:r>
          </a:p>
          <a:p>
            <a:pPr>
              <a:buFont typeface="Wingdings"/>
              <a:buChar char="è"/>
            </a:pPr>
            <a:endParaRPr lang="en-US" dirty="0" smtClean="0">
              <a:sym typeface="Wingdings" pitchFamily="2" charset="2"/>
            </a:endParaRPr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Polishers have process to compensate macro + micro structures</a:t>
            </a:r>
          </a:p>
          <a:p>
            <a:pPr>
              <a:buFont typeface="Wingdings"/>
              <a:buChar char="è"/>
            </a:pPr>
            <a:endParaRPr lang="en-US" dirty="0"/>
          </a:p>
        </p:txBody>
      </p:sp>
      <p:sp>
        <p:nvSpPr>
          <p:cNvPr id="20" name="Espace réservé de la date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18/03/2015</a:t>
            </a:r>
            <a:endParaRPr lang="en-US"/>
          </a:p>
        </p:txBody>
      </p:sp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C6F77-52CB-4F2F-89AD-AE48E2DE25F5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Présentation Réunion DEPACC - Influence des états de surfaces ...</a:t>
            </a:r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defects simulation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72816"/>
            <a:ext cx="3461792" cy="2713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790581"/>
            <a:ext cx="3533800" cy="2726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683568" y="4653136"/>
            <a:ext cx="2601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Measured surface defects</a:t>
            </a:r>
            <a:endParaRPr lang="en-US" dirty="0"/>
          </a:p>
        </p:txBody>
      </p:sp>
      <p:sp>
        <p:nvSpPr>
          <p:cNvPr id="7" name="ZoneTexte 6"/>
          <p:cNvSpPr txBox="1"/>
          <p:nvPr/>
        </p:nvSpPr>
        <p:spPr>
          <a:xfrm>
            <a:off x="5868144" y="4725144"/>
            <a:ext cx="2589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Simulated surface defects</a:t>
            </a:r>
            <a:endParaRPr lang="en-US" dirty="0"/>
          </a:p>
        </p:txBody>
      </p:sp>
      <p:sp>
        <p:nvSpPr>
          <p:cNvPr id="8" name="ZoneTexte 7"/>
          <p:cNvSpPr txBox="1"/>
          <p:nvPr/>
        </p:nvSpPr>
        <p:spPr>
          <a:xfrm>
            <a:off x="1089957" y="5649136"/>
            <a:ext cx="6964087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  <a:buFont typeface="Wingdings"/>
              <a:buChar char="è"/>
            </a:pPr>
            <a:r>
              <a:rPr lang="en-US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GOOD agreements </a:t>
            </a:r>
          </a:p>
          <a:p>
            <a:pPr algn="ctr">
              <a:lnSpc>
                <a:spcPct val="90000"/>
              </a:lnSpc>
            </a:pPr>
            <a:r>
              <a:rPr lang="en-US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When using both the micro- and macro-structures</a:t>
            </a:r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18/03/2015</a:t>
            </a:r>
            <a:endParaRPr lang="en-US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C6F77-52CB-4F2F-89AD-AE48E2DE25F5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Présentation Réunion DEPACC - Influence des états de surfaces ...</a:t>
            </a:r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ELI-LORIA\figures\recirculator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175" y="835962"/>
            <a:ext cx="3415727" cy="1965160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chain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681207" y="3123593"/>
            <a:ext cx="2719952" cy="148783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ZoneTexte 4"/>
          <p:cNvSpPr txBox="1"/>
          <p:nvPr/>
        </p:nvSpPr>
        <p:spPr>
          <a:xfrm>
            <a:off x="2699135" y="3571068"/>
            <a:ext cx="2696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/>
              <a:t>Code V</a:t>
            </a:r>
          </a:p>
        </p:txBody>
      </p:sp>
      <p:sp>
        <p:nvSpPr>
          <p:cNvPr id="6" name="Ellipse 5"/>
          <p:cNvSpPr/>
          <p:nvPr/>
        </p:nvSpPr>
        <p:spPr>
          <a:xfrm>
            <a:off x="5618136" y="2247939"/>
            <a:ext cx="3138406" cy="3029918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ZoneTexte 6"/>
          <p:cNvSpPr txBox="1"/>
          <p:nvPr/>
        </p:nvSpPr>
        <p:spPr>
          <a:xfrm>
            <a:off x="6028840" y="3332820"/>
            <a:ext cx="2456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Results:</a:t>
            </a:r>
          </a:p>
          <a:p>
            <a:pPr>
              <a:buFontTx/>
              <a:buChar char="-"/>
            </a:pPr>
            <a:r>
              <a:rPr lang="en-US" sz="1600" dirty="0" smtClean="0"/>
              <a:t>Beam profile at the IP</a:t>
            </a:r>
          </a:p>
          <a:p>
            <a:pPr>
              <a:buFontTx/>
              <a:buChar char="-"/>
            </a:pPr>
            <a:r>
              <a:rPr lang="en-US" sz="1600" dirty="0" smtClean="0"/>
              <a:t>Beam position</a:t>
            </a:r>
            <a:r>
              <a:rPr lang="en-US" sz="1600" dirty="0"/>
              <a:t> </a:t>
            </a:r>
            <a:r>
              <a:rPr lang="en-US" sz="1600" dirty="0" smtClean="0"/>
              <a:t>at the IP</a:t>
            </a:r>
          </a:p>
        </p:txBody>
      </p:sp>
      <p:sp>
        <p:nvSpPr>
          <p:cNvPr id="9" name="Flèche droite 8"/>
          <p:cNvSpPr/>
          <p:nvPr/>
        </p:nvSpPr>
        <p:spPr>
          <a:xfrm rot="16200000" flipV="1">
            <a:off x="3382878" y="2487927"/>
            <a:ext cx="1183107" cy="272715"/>
          </a:xfrm>
          <a:prstGeom prst="rightArrow">
            <a:avLst/>
          </a:prstGeom>
          <a:solidFill>
            <a:schemeClr val="bg1">
              <a:lumMod val="85000"/>
              <a:lumOff val="1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ZoneTexte 9"/>
          <p:cNvSpPr txBox="1"/>
          <p:nvPr/>
        </p:nvSpPr>
        <p:spPr>
          <a:xfrm>
            <a:off x="4195010" y="1880331"/>
            <a:ext cx="22378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Accurate propagation code: </a:t>
            </a:r>
          </a:p>
          <a:p>
            <a:pPr>
              <a:buFontTx/>
              <a:buChar char="-"/>
            </a:pPr>
            <a:r>
              <a:rPr lang="en-US" dirty="0" smtClean="0"/>
              <a:t>BSP</a:t>
            </a:r>
          </a:p>
          <a:p>
            <a:pPr>
              <a:buFontTx/>
              <a:buChar char="-"/>
            </a:pPr>
            <a:r>
              <a:rPr lang="en-US" dirty="0" smtClean="0"/>
              <a:t>FFT</a:t>
            </a:r>
          </a:p>
        </p:txBody>
      </p:sp>
      <p:sp>
        <p:nvSpPr>
          <p:cNvPr id="13" name="Flèche droite 12"/>
          <p:cNvSpPr/>
          <p:nvPr/>
        </p:nvSpPr>
        <p:spPr>
          <a:xfrm>
            <a:off x="313766" y="2823884"/>
            <a:ext cx="2319972" cy="2169458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ZoneTexte 13"/>
          <p:cNvSpPr txBox="1"/>
          <p:nvPr/>
        </p:nvSpPr>
        <p:spPr>
          <a:xfrm>
            <a:off x="311878" y="3493581"/>
            <a:ext cx="19896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Surface defects map for considered mirrors</a:t>
            </a:r>
            <a:endParaRPr lang="en-US" sz="1600" dirty="0"/>
          </a:p>
        </p:txBody>
      </p:sp>
      <p:sp>
        <p:nvSpPr>
          <p:cNvPr id="15" name="Flèche droite 14"/>
          <p:cNvSpPr/>
          <p:nvPr/>
        </p:nvSpPr>
        <p:spPr>
          <a:xfrm rot="10800000" flipH="1">
            <a:off x="5287879" y="3691086"/>
            <a:ext cx="501316" cy="272715"/>
          </a:xfrm>
          <a:prstGeom prst="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ZoneTexte 15"/>
          <p:cNvSpPr txBox="1"/>
          <p:nvPr/>
        </p:nvSpPr>
        <p:spPr>
          <a:xfrm>
            <a:off x="3080086" y="2457847"/>
            <a:ext cx="673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</a:rPr>
              <a:t>slow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19" name="Flèche droite 18"/>
          <p:cNvSpPr/>
          <p:nvPr/>
        </p:nvSpPr>
        <p:spPr>
          <a:xfrm rot="4230930">
            <a:off x="7454649" y="5133380"/>
            <a:ext cx="629655" cy="27271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ZoneTexte 19"/>
          <p:cNvSpPr txBox="1"/>
          <p:nvPr/>
        </p:nvSpPr>
        <p:spPr>
          <a:xfrm>
            <a:off x="7392692" y="5610394"/>
            <a:ext cx="1580827" cy="646331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Estimators + TASD</a:t>
            </a:r>
            <a:endParaRPr lang="en-US" dirty="0"/>
          </a:p>
        </p:txBody>
      </p:sp>
      <p:sp>
        <p:nvSpPr>
          <p:cNvPr id="22" name="ZoneTexte 21"/>
          <p:cNvSpPr txBox="1"/>
          <p:nvPr/>
        </p:nvSpPr>
        <p:spPr>
          <a:xfrm>
            <a:off x="7987551" y="5065059"/>
            <a:ext cx="1055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 smtClean="0"/>
              <a:t>Matlab</a:t>
            </a:r>
            <a:endParaRPr lang="en-US" b="1" i="1" dirty="0"/>
          </a:p>
        </p:txBody>
      </p:sp>
      <p:sp>
        <p:nvSpPr>
          <p:cNvPr id="23" name="ZoneTexte 22"/>
          <p:cNvSpPr txBox="1"/>
          <p:nvPr/>
        </p:nvSpPr>
        <p:spPr>
          <a:xfrm>
            <a:off x="309966" y="4715435"/>
            <a:ext cx="1043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 smtClean="0"/>
              <a:t>Matlab</a:t>
            </a:r>
            <a:endParaRPr lang="en-US" b="1" i="1" dirty="0"/>
          </a:p>
        </p:txBody>
      </p:sp>
      <p:sp>
        <p:nvSpPr>
          <p:cNvPr id="24" name="ZoneTexte 23"/>
          <p:cNvSpPr txBox="1"/>
          <p:nvPr/>
        </p:nvSpPr>
        <p:spPr>
          <a:xfrm>
            <a:off x="309967" y="5602940"/>
            <a:ext cx="6987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Long and difficult chain </a:t>
            </a:r>
            <a:r>
              <a:rPr lang="en-US" sz="2400" b="1" dirty="0" smtClean="0">
                <a:sym typeface="Wingdings" pitchFamily="2" charset="2"/>
              </a:rPr>
              <a:t> Code V limits reach</a:t>
            </a:r>
            <a:endParaRPr lang="en-US" sz="2400" b="1" dirty="0"/>
          </a:p>
        </p:txBody>
      </p:sp>
      <p:sp>
        <p:nvSpPr>
          <p:cNvPr id="27" name="Espace réservé de la date 2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18/03/2015</a:t>
            </a:r>
            <a:endParaRPr lang="en-US"/>
          </a:p>
        </p:txBody>
      </p:sp>
      <p:sp>
        <p:nvSpPr>
          <p:cNvPr id="28" name="Espace réservé du numéro de diapositive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C6F77-52CB-4F2F-89AD-AE48E2DE25F5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29" name="Espace réservé du pied de page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Présentation Réunion DEPACC - Influence des états de surfaces ...</a:t>
            </a:r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9" grpId="0" animBg="1"/>
      <p:bldP spid="10" grpId="0"/>
      <p:bldP spid="15" grpId="0" animBg="1"/>
      <p:bldP spid="16" grpId="0"/>
      <p:bldP spid="19" grpId="0" animBg="1"/>
      <p:bldP spid="20" grpId="0" animBg="1"/>
      <p:bldP spid="22" grpId="0"/>
      <p:bldP spid="2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on parabolic reflectors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504" y="3580636"/>
            <a:ext cx="3530508" cy="197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6623" y="3580637"/>
            <a:ext cx="3503728" cy="197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4660" y="1267709"/>
            <a:ext cx="3528392" cy="1974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e 9"/>
          <p:cNvGrpSpPr/>
          <p:nvPr/>
        </p:nvGrpSpPr>
        <p:grpSpPr>
          <a:xfrm>
            <a:off x="6431798" y="619931"/>
            <a:ext cx="2657959" cy="1960535"/>
            <a:chOff x="6486041" y="542441"/>
            <a:chExt cx="2657959" cy="1960535"/>
          </a:xfrm>
        </p:grpSpPr>
        <p:sp>
          <p:nvSpPr>
            <p:cNvPr id="9" name="Rectangle 8"/>
            <p:cNvSpPr/>
            <p:nvPr/>
          </p:nvSpPr>
          <p:spPr>
            <a:xfrm>
              <a:off x="6486041" y="542441"/>
              <a:ext cx="2657959" cy="1960535"/>
            </a:xfrm>
            <a:prstGeom prst="rect">
              <a:avLst/>
            </a:prstGeom>
            <a:solidFill>
              <a:schemeClr val="tx1">
                <a:alpha val="40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594529" y="665278"/>
              <a:ext cx="2433234" cy="1352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ZoneTexte 7"/>
            <p:cNvSpPr txBox="1"/>
            <p:nvPr/>
          </p:nvSpPr>
          <p:spPr>
            <a:xfrm>
              <a:off x="7105977" y="2030278"/>
              <a:ext cx="1446550" cy="424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dirty="0" smtClean="0">
                  <a:solidFill>
                    <a:schemeClr val="bg1"/>
                  </a:solidFill>
                  <a:effectLst>
                    <a:outerShdw blurRad="50800" dist="38100" dir="2700000" algn="tl">
                      <a:schemeClr val="bg2">
                        <a:lumMod val="50000"/>
                        <a:alpha val="43000"/>
                      </a:schemeClr>
                    </a:outerShdw>
                  </a:effectLst>
                </a:rPr>
                <a:t>PSD used</a:t>
              </a:r>
            </a:p>
          </p:txBody>
        </p:sp>
      </p:grpSp>
      <p:sp>
        <p:nvSpPr>
          <p:cNvPr id="11" name="Ellipse 10"/>
          <p:cNvSpPr/>
          <p:nvPr/>
        </p:nvSpPr>
        <p:spPr>
          <a:xfrm>
            <a:off x="2588217" y="1154624"/>
            <a:ext cx="860156" cy="80591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Connecteur droit avec flèche 12"/>
          <p:cNvCxnSpPr>
            <a:stCxn id="11" idx="2"/>
            <a:endCxn id="14" idx="0"/>
          </p:cNvCxnSpPr>
          <p:nvPr/>
        </p:nvCxnSpPr>
        <p:spPr>
          <a:xfrm flipH="1">
            <a:off x="1203348" y="1557580"/>
            <a:ext cx="1384869" cy="193728"/>
          </a:xfrm>
          <a:prstGeom prst="straightConnector1">
            <a:avLst/>
          </a:pr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472699" y="1751308"/>
            <a:ext cx="1461297" cy="4247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err="1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requiered</a:t>
            </a:r>
            <a:endParaRPr lang="en-US" sz="2400" dirty="0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endParaRPr>
          </a:p>
        </p:txBody>
      </p:sp>
      <p:sp>
        <p:nvSpPr>
          <p:cNvPr id="16" name="Espace réservé de la date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18/03/2015</a:t>
            </a:r>
            <a:endParaRPr lang="en-US"/>
          </a:p>
        </p:txBody>
      </p: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C6F77-52CB-4F2F-89AD-AE48E2DE25F5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8" name="Espace réservé du pied de page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Présentation Réunion DEPACC - Influence des états de surfaces ...</a:t>
            </a:r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>
          <a:xfrm>
            <a:off x="622914" y="1301868"/>
            <a:ext cx="3361295" cy="838200"/>
          </a:xfrm>
        </p:spPr>
        <p:txBody>
          <a:bodyPr anchor="t">
            <a:normAutofit/>
          </a:bodyPr>
          <a:lstStyle/>
          <a:p>
            <a:r>
              <a:rPr lang="fr-FR" sz="2000" dirty="0" smtClean="0"/>
              <a:t>Macro-</a:t>
            </a:r>
            <a:r>
              <a:rPr lang="fr-FR" sz="2000" dirty="0" err="1" smtClean="0"/>
              <a:t>stucture</a:t>
            </a:r>
            <a:r>
              <a:rPr lang="fr-FR" sz="2000" dirty="0" smtClean="0"/>
              <a:t> </a:t>
            </a:r>
            <a:r>
              <a:rPr lang="fr-FR" sz="2000" dirty="0" err="1" smtClean="0"/>
              <a:t>only</a:t>
            </a:r>
            <a:endParaRPr lang="fr-FR" sz="2000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3"/>
          </p:nvPr>
        </p:nvSpPr>
        <p:spPr>
          <a:xfrm>
            <a:off x="5283778" y="1348362"/>
            <a:ext cx="3361295" cy="838200"/>
          </a:xfrm>
        </p:spPr>
        <p:txBody>
          <a:bodyPr anchor="t">
            <a:normAutofit/>
          </a:bodyPr>
          <a:lstStyle/>
          <a:p>
            <a:r>
              <a:rPr lang="fr-FR" sz="2000" dirty="0" smtClean="0"/>
              <a:t>Micro-</a:t>
            </a:r>
            <a:r>
              <a:rPr lang="fr-FR" sz="2000" dirty="0" err="1" smtClean="0"/>
              <a:t>stucture</a:t>
            </a:r>
            <a:r>
              <a:rPr lang="fr-FR" sz="2000" dirty="0" smtClean="0"/>
              <a:t> </a:t>
            </a:r>
            <a:r>
              <a:rPr lang="fr-FR" sz="2000" dirty="0" err="1" smtClean="0"/>
              <a:t>only</a:t>
            </a:r>
            <a:endParaRPr lang="fr-FR" sz="2000" dirty="0" smtClean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Micro- and macro-</a:t>
            </a:r>
            <a:r>
              <a:rPr lang="fr-FR" dirty="0" err="1" smtClean="0"/>
              <a:t>strutures</a:t>
            </a:r>
            <a:r>
              <a:rPr lang="fr-FR" dirty="0" smtClean="0"/>
              <a:t> influence on </a:t>
            </a:r>
            <a:r>
              <a:rPr lang="fr-FR" dirty="0" err="1" smtClean="0"/>
              <a:t>beam</a:t>
            </a:r>
            <a:r>
              <a:rPr lang="fr-FR" dirty="0" smtClean="0"/>
              <a:t> profile for MPS </a:t>
            </a:r>
            <a:r>
              <a:rPr lang="fr-FR" dirty="0" err="1" smtClean="0"/>
              <a:t>mirrors</a:t>
            </a:r>
            <a:endParaRPr lang="fr-FR" dirty="0"/>
          </a:p>
        </p:txBody>
      </p:sp>
      <p:pic>
        <p:nvPicPr>
          <p:cNvPr id="4099" name="Picture 3" descr="C:\Users\$dupraz\Desktop\macro1.tif"/>
          <p:cNvPicPr>
            <a:picLocks noChangeAspect="1" noChangeArrowheads="1"/>
          </p:cNvPicPr>
          <p:nvPr/>
        </p:nvPicPr>
        <p:blipFill>
          <a:blip r:embed="rId2" cstate="print"/>
          <a:srcRect l="25188" t="5644" r="24417" b="6672"/>
          <a:stretch>
            <a:fillRect/>
          </a:stretch>
        </p:blipFill>
        <p:spPr bwMode="auto">
          <a:xfrm>
            <a:off x="198089" y="1825413"/>
            <a:ext cx="2040193" cy="1837772"/>
          </a:xfrm>
          <a:prstGeom prst="rect">
            <a:avLst/>
          </a:prstGeom>
          <a:noFill/>
        </p:spPr>
      </p:pic>
      <p:pic>
        <p:nvPicPr>
          <p:cNvPr id="4100" name="Picture 4" descr="C:\Users\$dupraz\Desktop\macro2.tif"/>
          <p:cNvPicPr>
            <a:picLocks noChangeAspect="1" noChangeArrowheads="1"/>
          </p:cNvPicPr>
          <p:nvPr/>
        </p:nvPicPr>
        <p:blipFill>
          <a:blip r:embed="rId3" cstate="print"/>
          <a:srcRect l="25451" t="5390" r="24023" b="6036"/>
          <a:stretch>
            <a:fillRect/>
          </a:stretch>
        </p:blipFill>
        <p:spPr bwMode="auto">
          <a:xfrm>
            <a:off x="2374324" y="1809916"/>
            <a:ext cx="2057784" cy="1867546"/>
          </a:xfrm>
          <a:prstGeom prst="rect">
            <a:avLst/>
          </a:prstGeom>
          <a:noFill/>
        </p:spPr>
      </p:pic>
      <p:pic>
        <p:nvPicPr>
          <p:cNvPr id="4098" name="Picture 2" descr="C:\Users\$dupraz\Desktop\macro3.tif"/>
          <p:cNvPicPr>
            <a:picLocks noChangeAspect="1" noChangeArrowheads="1"/>
          </p:cNvPicPr>
          <p:nvPr/>
        </p:nvPicPr>
        <p:blipFill>
          <a:blip r:embed="rId4" cstate="print"/>
          <a:srcRect l="25846" t="5692" r="24352" b="6036"/>
          <a:stretch>
            <a:fillRect/>
          </a:stretch>
        </p:blipFill>
        <p:spPr bwMode="auto">
          <a:xfrm>
            <a:off x="1162373" y="3835896"/>
            <a:ext cx="1972363" cy="1809851"/>
          </a:xfrm>
          <a:prstGeom prst="rect">
            <a:avLst/>
          </a:prstGeom>
          <a:noFill/>
        </p:spPr>
      </p:pic>
      <p:pic>
        <p:nvPicPr>
          <p:cNvPr id="4103" name="Picture 7" descr="C:\Users\$dupraz\Desktop\micro2.tif"/>
          <p:cNvPicPr>
            <a:picLocks noChangeAspect="1" noChangeArrowheads="1"/>
          </p:cNvPicPr>
          <p:nvPr/>
        </p:nvPicPr>
        <p:blipFill>
          <a:blip r:embed="rId5" cstate="print"/>
          <a:srcRect l="25759" t="5345" r="24043" b="7225"/>
          <a:stretch>
            <a:fillRect/>
          </a:stretch>
        </p:blipFill>
        <p:spPr bwMode="auto">
          <a:xfrm>
            <a:off x="6996689" y="1864160"/>
            <a:ext cx="1886285" cy="1700870"/>
          </a:xfrm>
          <a:prstGeom prst="rect">
            <a:avLst/>
          </a:prstGeom>
          <a:noFill/>
        </p:spPr>
      </p:pic>
      <p:pic>
        <p:nvPicPr>
          <p:cNvPr id="4102" name="Picture 6" descr="C:\Users\$dupraz\Desktop\micro1.tif"/>
          <p:cNvPicPr>
            <a:picLocks noChangeAspect="1" noChangeArrowheads="1"/>
          </p:cNvPicPr>
          <p:nvPr/>
        </p:nvPicPr>
        <p:blipFill>
          <a:blip r:embed="rId6" cstate="print"/>
          <a:srcRect l="25562" t="6235" r="24043" b="7479"/>
          <a:stretch>
            <a:fillRect/>
          </a:stretch>
        </p:blipFill>
        <p:spPr bwMode="auto">
          <a:xfrm>
            <a:off x="4756082" y="1856409"/>
            <a:ext cx="1988126" cy="1762321"/>
          </a:xfrm>
          <a:prstGeom prst="rect">
            <a:avLst/>
          </a:prstGeom>
          <a:noFill/>
        </p:spPr>
      </p:pic>
      <p:pic>
        <p:nvPicPr>
          <p:cNvPr id="4101" name="Picture 5" descr="C:\Users\$dupraz\Desktop\micro3.tif"/>
          <p:cNvPicPr>
            <a:picLocks noChangeAspect="1" noChangeArrowheads="1"/>
          </p:cNvPicPr>
          <p:nvPr/>
        </p:nvPicPr>
        <p:blipFill>
          <a:blip r:embed="rId7" cstate="print"/>
          <a:srcRect l="25430" t="5179" r="24109" b="7162"/>
          <a:stretch>
            <a:fillRect/>
          </a:stretch>
        </p:blipFill>
        <p:spPr bwMode="auto">
          <a:xfrm>
            <a:off x="5879765" y="3816945"/>
            <a:ext cx="1964551" cy="1766807"/>
          </a:xfrm>
          <a:prstGeom prst="rect">
            <a:avLst/>
          </a:prstGeom>
          <a:noFill/>
        </p:spPr>
      </p:pic>
      <p:sp>
        <p:nvSpPr>
          <p:cNvPr id="16" name="ZoneTexte 15"/>
          <p:cNvSpPr txBox="1"/>
          <p:nvPr/>
        </p:nvSpPr>
        <p:spPr>
          <a:xfrm>
            <a:off x="3208149" y="4429128"/>
            <a:ext cx="2588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Same RMS at λ/100 ≈ 5nm, between (0-1 mm</a:t>
            </a:r>
            <a:r>
              <a:rPr lang="en-US" sz="1600" baseline="30000" dirty="0" smtClean="0"/>
              <a:t>-1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18" name="ZoneTexte 17"/>
          <p:cNvSpPr txBox="1"/>
          <p:nvPr/>
        </p:nvSpPr>
        <p:spPr>
          <a:xfrm>
            <a:off x="1618884" y="5725677"/>
            <a:ext cx="5906232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buFont typeface="Wingdings"/>
              <a:buChar char="è"/>
            </a:pPr>
            <a:r>
              <a:rPr lang="en-US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Higher influence of the macro-structure 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(opposite of parabolic mirrors)</a:t>
            </a:r>
          </a:p>
        </p:txBody>
      </p:sp>
      <p:sp>
        <p:nvSpPr>
          <p:cNvPr id="19" name="Espace réservé de la date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18/03/2015</a:t>
            </a:r>
            <a:endParaRPr lang="en-US"/>
          </a:p>
        </p:txBody>
      </p:sp>
      <p:sp>
        <p:nvSpPr>
          <p:cNvPr id="20" name="Espace réservé du numéro de diapositive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C6F77-52CB-4F2F-89AD-AE48E2DE25F5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21" name="Espace réservé du pied de page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Présentation Réunion DEPACC - Influence des états de surfaces ...</a:t>
            </a:r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67877" y="3981848"/>
            <a:ext cx="2032965" cy="1387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Fast calculation with constant defect</a:t>
            </a:r>
            <a:endParaRPr lang="en-US" dirty="0"/>
          </a:p>
        </p:txBody>
      </p:sp>
      <p:sp>
        <p:nvSpPr>
          <p:cNvPr id="6" name="ZoneTexte 5"/>
          <p:cNvSpPr txBox="1"/>
          <p:nvPr/>
        </p:nvSpPr>
        <p:spPr>
          <a:xfrm>
            <a:off x="185980" y="5587137"/>
            <a:ext cx="450225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Focus PV = </a:t>
            </a:r>
            <a:r>
              <a:rPr lang="el-GR" dirty="0" smtClean="0"/>
              <a:t>λ</a:t>
            </a:r>
            <a:r>
              <a:rPr lang="fr-FR" dirty="0" smtClean="0"/>
              <a:t>/100 ≈ </a:t>
            </a:r>
            <a:r>
              <a:rPr lang="fr-FR" sz="2400" b="1" dirty="0" smtClean="0"/>
              <a:t>5nm</a:t>
            </a:r>
            <a:r>
              <a:rPr lang="fr-FR" dirty="0" smtClean="0"/>
              <a:t> for MPS </a:t>
            </a:r>
            <a:r>
              <a:rPr lang="fr-FR" dirty="0" err="1" smtClean="0"/>
              <a:t>only</a:t>
            </a:r>
            <a:r>
              <a:rPr lang="fr-FR" dirty="0" smtClean="0"/>
              <a:t> </a:t>
            </a:r>
          </a:p>
          <a:p>
            <a:r>
              <a:rPr lang="fr-FR" dirty="0" smtClean="0">
                <a:sym typeface="Wingdings" pitchFamily="2" charset="2"/>
              </a:rPr>
              <a:t> </a:t>
            </a:r>
            <a:r>
              <a:rPr lang="fr-FR" sz="2800" b="1" dirty="0" smtClean="0">
                <a:sym typeface="Wingdings" pitchFamily="2" charset="2"/>
              </a:rPr>
              <a:t>over State of the Art</a:t>
            </a:r>
            <a:endParaRPr lang="en-US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4757981" y="4166459"/>
            <a:ext cx="41535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PV = λ/20 ≈ 26nm for MPS only </a:t>
            </a:r>
          </a:p>
          <a:p>
            <a:r>
              <a:rPr lang="en-US" sz="2000" dirty="0" smtClean="0">
                <a:sym typeface="Wingdings" pitchFamily="2" charset="2"/>
              </a:rPr>
              <a:t> </a:t>
            </a:r>
            <a:r>
              <a:rPr lang="en-US" sz="2800" b="1" dirty="0" smtClean="0">
                <a:sym typeface="Wingdings" pitchFamily="2" charset="2"/>
              </a:rPr>
              <a:t>Accumulation</a:t>
            </a:r>
            <a:r>
              <a:rPr lang="en-US" sz="4000" b="1" dirty="0" smtClean="0">
                <a:sym typeface="Wingdings" pitchFamily="2" charset="2"/>
              </a:rPr>
              <a:t> </a:t>
            </a:r>
            <a:r>
              <a:rPr lang="en-US" sz="2800" b="1" dirty="0" smtClean="0">
                <a:sym typeface="Wingdings" pitchFamily="2" charset="2"/>
              </a:rPr>
              <a:t>effects</a:t>
            </a:r>
            <a:endParaRPr lang="en-US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303585" y="4191228"/>
            <a:ext cx="1443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ABCD matrix can be used</a:t>
            </a:r>
            <a:endParaRPr lang="en-US" u="sng" dirty="0"/>
          </a:p>
        </p:txBody>
      </p:sp>
      <p:pic>
        <p:nvPicPr>
          <p:cNvPr id="1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5187528" y="5122189"/>
            <a:ext cx="2493174" cy="146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>
          <a:xfrm>
            <a:off x="6222569" y="5835111"/>
            <a:ext cx="426204" cy="4029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468318" y="5817029"/>
            <a:ext cx="426204" cy="4029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096359" y="6188989"/>
            <a:ext cx="426204" cy="4029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6555" y="1457385"/>
            <a:ext cx="4295009" cy="24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02784" y="1456842"/>
            <a:ext cx="4320999" cy="2450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Espace réservé de la date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18/03/2015</a:t>
            </a:r>
            <a:endParaRPr lang="en-US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C6F77-52CB-4F2F-89AD-AE48E2DE25F5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24" name="Espace réservé du pied de page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Présentation Réunion DEPACC - Influence des états de surfaces ...</a:t>
            </a:r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9" grpId="0" animBg="1"/>
      <p:bldP spid="20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Randomization effect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821939"/>
            <a:ext cx="7010400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7552" y="5073093"/>
            <a:ext cx="2491248" cy="1412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18/03/2015</a:t>
            </a: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C6F77-52CB-4F2F-89AD-AE48E2DE25F5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Présentation Réunion DEPACC - Influence des états de surfaces ...</a:t>
            </a:r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AutoShape 74"/>
          <p:cNvSpPr>
            <a:spLocks noChangeArrowheads="1"/>
          </p:cNvSpPr>
          <p:nvPr/>
        </p:nvSpPr>
        <p:spPr bwMode="auto">
          <a:xfrm rot="16200000">
            <a:off x="5848258" y="2244894"/>
            <a:ext cx="2146517" cy="1128343"/>
          </a:xfrm>
          <a:prstGeom prst="triangle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42107" y="7266"/>
            <a:ext cx="6859786" cy="1160462"/>
          </a:xfrm>
        </p:spPr>
        <p:txBody>
          <a:bodyPr>
            <a:normAutofit/>
          </a:bodyPr>
          <a:lstStyle/>
          <a:p>
            <a:r>
              <a:rPr lang="en-US" dirty="0" smtClean="0"/>
              <a:t>Production of the gamma-beam</a:t>
            </a:r>
            <a:endParaRPr lang="en-US" dirty="0"/>
          </a:p>
        </p:txBody>
      </p:sp>
      <p:sp>
        <p:nvSpPr>
          <p:cNvPr id="28" name="Espace réservé du contenu 27"/>
          <p:cNvSpPr>
            <a:spLocks noGrp="1"/>
          </p:cNvSpPr>
          <p:nvPr>
            <p:ph sz="half" idx="1"/>
          </p:nvPr>
        </p:nvSpPr>
        <p:spPr>
          <a:xfrm>
            <a:off x="313765" y="1412776"/>
            <a:ext cx="3854823" cy="519953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Compton Scattering</a:t>
            </a:r>
          </a:p>
          <a:p>
            <a:pPr lvl="1"/>
            <a:r>
              <a:rPr lang="en-US" sz="1700" dirty="0" smtClean="0"/>
              <a:t>Gamma-ray production</a:t>
            </a:r>
          </a:p>
        </p:txBody>
      </p:sp>
      <p:sp>
        <p:nvSpPr>
          <p:cNvPr id="29" name="Espace réservé du contenu 28"/>
          <p:cNvSpPr>
            <a:spLocks noGrp="1"/>
          </p:cNvSpPr>
          <p:nvPr>
            <p:ph sz="half" idx="2"/>
          </p:nvPr>
        </p:nvSpPr>
        <p:spPr>
          <a:xfrm>
            <a:off x="4283968" y="1412776"/>
            <a:ext cx="4751295" cy="5176283"/>
          </a:xfrm>
          <a:noFill/>
        </p:spPr>
        <p:txBody>
          <a:bodyPr/>
          <a:lstStyle/>
          <a:p>
            <a:pPr>
              <a:buNone/>
            </a:pPr>
            <a:r>
              <a:rPr lang="en-US" sz="2000" dirty="0" smtClean="0"/>
              <a:t>Collimation</a:t>
            </a:r>
          </a:p>
          <a:p>
            <a:pPr lvl="1">
              <a:buClr>
                <a:srgbClr val="94B6D2"/>
              </a:buClr>
            </a:pPr>
            <a:r>
              <a:rPr lang="en-US" sz="1700" dirty="0" smtClean="0"/>
              <a:t>Energies selection</a:t>
            </a:r>
          </a:p>
        </p:txBody>
      </p:sp>
      <p:grpSp>
        <p:nvGrpSpPr>
          <p:cNvPr id="48" name="Groupe 47"/>
          <p:cNvGrpSpPr/>
          <p:nvPr/>
        </p:nvGrpSpPr>
        <p:grpSpPr>
          <a:xfrm>
            <a:off x="6304197" y="2320643"/>
            <a:ext cx="1185040" cy="979389"/>
            <a:chOff x="6304197" y="2320643"/>
            <a:chExt cx="1185040" cy="979389"/>
          </a:xfrm>
        </p:grpSpPr>
        <p:sp>
          <p:nvSpPr>
            <p:cNvPr id="6" name="Rectangle 70"/>
            <p:cNvSpPr>
              <a:spLocks noChangeArrowheads="1"/>
            </p:cNvSpPr>
            <p:nvPr/>
          </p:nvSpPr>
          <p:spPr bwMode="auto">
            <a:xfrm>
              <a:off x="6819457" y="2320643"/>
              <a:ext cx="103393" cy="46469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Rectangle 71"/>
            <p:cNvSpPr>
              <a:spLocks noChangeArrowheads="1"/>
            </p:cNvSpPr>
            <p:nvPr/>
          </p:nvSpPr>
          <p:spPr bwMode="auto">
            <a:xfrm>
              <a:off x="6819457" y="2785342"/>
              <a:ext cx="103393" cy="51469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AutoShape 73"/>
            <p:cNvSpPr>
              <a:spLocks noChangeArrowheads="1"/>
            </p:cNvSpPr>
            <p:nvPr/>
          </p:nvSpPr>
          <p:spPr bwMode="auto">
            <a:xfrm rot="16200000">
              <a:off x="6845589" y="2222734"/>
              <a:ext cx="102256" cy="118504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lumMod val="50000"/>
              </a:schemeClr>
            </a:solidFill>
            <a:ln w="9525">
              <a:solidFill>
                <a:schemeClr val="accent1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AutoShape 74"/>
            <p:cNvSpPr>
              <a:spLocks noChangeArrowheads="1"/>
            </p:cNvSpPr>
            <p:nvPr/>
          </p:nvSpPr>
          <p:spPr bwMode="auto">
            <a:xfrm rot="16200000">
              <a:off x="6149109" y="2578556"/>
              <a:ext cx="875996" cy="464699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lumMod val="50000"/>
              </a:schemeClr>
            </a:solidFill>
            <a:ln w="9525">
              <a:solidFill>
                <a:schemeClr val="accent1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39" name="Image 38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lum bright="100000" contrast="-100000"/>
          </a:blip>
          <a:stretch>
            <a:fillRect/>
          </a:stretch>
        </p:blipFill>
        <p:spPr>
          <a:xfrm>
            <a:off x="882997" y="4725696"/>
            <a:ext cx="2398723" cy="556885"/>
          </a:xfrm>
          <a:prstGeom prst="rect">
            <a:avLst/>
          </a:prstGeom>
        </p:spPr>
      </p:pic>
      <p:grpSp>
        <p:nvGrpSpPr>
          <p:cNvPr id="4" name="Groupe 40"/>
          <p:cNvGrpSpPr/>
          <p:nvPr/>
        </p:nvGrpSpPr>
        <p:grpSpPr>
          <a:xfrm>
            <a:off x="421008" y="2398944"/>
            <a:ext cx="3639668" cy="1657837"/>
            <a:chOff x="412381" y="2976915"/>
            <a:chExt cx="3639668" cy="1657837"/>
          </a:xfrm>
        </p:grpSpPr>
        <p:grpSp>
          <p:nvGrpSpPr>
            <p:cNvPr id="5" name="Groupe 36"/>
            <p:cNvGrpSpPr/>
            <p:nvPr/>
          </p:nvGrpSpPr>
          <p:grpSpPr>
            <a:xfrm>
              <a:off x="412381" y="3196848"/>
              <a:ext cx="3639668" cy="1437904"/>
              <a:chOff x="412381" y="3196848"/>
              <a:chExt cx="3639668" cy="1437904"/>
            </a:xfrm>
          </p:grpSpPr>
          <p:sp>
            <p:nvSpPr>
              <p:cNvPr id="35" name="Arc 34"/>
              <p:cNvSpPr/>
              <p:nvPr/>
            </p:nvSpPr>
            <p:spPr>
              <a:xfrm rot="3570380" flipH="1">
                <a:off x="914398" y="3693458"/>
                <a:ext cx="968189" cy="914400"/>
              </a:xfrm>
              <a:prstGeom prst="arc">
                <a:avLst>
                  <a:gd name="adj1" fmla="val 14876218"/>
                  <a:gd name="adj2" fmla="val 17672365"/>
                </a:avLst>
              </a:prstGeom>
              <a:ln w="25400">
                <a:solidFill>
                  <a:srgbClr val="FF000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" name="Groupe 10"/>
              <p:cNvGrpSpPr>
                <a:grpSpLocks noChangeAspect="1"/>
              </p:cNvGrpSpPr>
              <p:nvPr/>
            </p:nvGrpSpPr>
            <p:grpSpPr>
              <a:xfrm>
                <a:off x="412381" y="3196848"/>
                <a:ext cx="3639668" cy="1258263"/>
                <a:chOff x="-1" y="4391236"/>
                <a:chExt cx="4748638" cy="1641644"/>
              </a:xfrm>
            </p:grpSpPr>
            <p:sp>
              <p:nvSpPr>
                <p:cNvPr id="12" name="Line 52"/>
                <p:cNvSpPr>
                  <a:spLocks noChangeShapeType="1"/>
                </p:cNvSpPr>
                <p:nvPr/>
              </p:nvSpPr>
              <p:spPr bwMode="auto">
                <a:xfrm>
                  <a:off x="92075" y="5540188"/>
                  <a:ext cx="1296987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" name="Line 54"/>
                <p:cNvSpPr>
                  <a:spLocks noChangeShapeType="1"/>
                </p:cNvSpPr>
                <p:nvPr/>
              </p:nvSpPr>
              <p:spPr bwMode="auto">
                <a:xfrm flipH="1">
                  <a:off x="1389062" y="4651188"/>
                  <a:ext cx="647700" cy="863600"/>
                </a:xfrm>
                <a:prstGeom prst="line">
                  <a:avLst/>
                </a:prstGeom>
                <a:noFill/>
                <a:ln w="76200" cmpd="tri">
                  <a:solidFill>
                    <a:srgbClr val="CC33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" name="Text Box 55"/>
                <p:cNvSpPr txBox="1">
                  <a:spLocks noChangeArrowheads="1"/>
                </p:cNvSpPr>
                <p:nvPr/>
              </p:nvSpPr>
              <p:spPr bwMode="auto">
                <a:xfrm>
                  <a:off x="992982" y="4391236"/>
                  <a:ext cx="1016851" cy="4818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mtClean="0">
                      <a:solidFill>
                        <a:srgbClr val="CC3300"/>
                      </a:solidFill>
                      <a:latin typeface="Comic Sans MS" pitchFamily="66" charset="0"/>
                    </a:rPr>
                    <a:t>Laser</a:t>
                  </a:r>
                </a:p>
              </p:txBody>
            </p:sp>
            <p:sp>
              <p:nvSpPr>
                <p:cNvPr id="16" name="Line 56"/>
                <p:cNvSpPr>
                  <a:spLocks noChangeShapeType="1"/>
                </p:cNvSpPr>
                <p:nvPr/>
              </p:nvSpPr>
              <p:spPr bwMode="auto">
                <a:xfrm>
                  <a:off x="1389062" y="5514788"/>
                  <a:ext cx="935038" cy="431800"/>
                </a:xfrm>
                <a:prstGeom prst="line">
                  <a:avLst/>
                </a:prstGeom>
                <a:noFill/>
                <a:ln w="9525">
                  <a:solidFill>
                    <a:schemeClr val="tx1">
                      <a:lumMod val="75000"/>
                    </a:schemeClr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" name="Line 57"/>
                <p:cNvSpPr>
                  <a:spLocks noChangeShapeType="1"/>
                </p:cNvSpPr>
                <p:nvPr/>
              </p:nvSpPr>
              <p:spPr bwMode="auto">
                <a:xfrm flipV="1">
                  <a:off x="1389062" y="4938526"/>
                  <a:ext cx="1008063" cy="576262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prstDash val="sysDot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Line 58"/>
                <p:cNvSpPr>
                  <a:spLocks noChangeShapeType="1"/>
                </p:cNvSpPr>
                <p:nvPr/>
              </p:nvSpPr>
              <p:spPr bwMode="auto">
                <a:xfrm>
                  <a:off x="92075" y="5540188"/>
                  <a:ext cx="2808287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" name="Text Box 59"/>
                <p:cNvSpPr txBox="1">
                  <a:spLocks noChangeArrowheads="1"/>
                </p:cNvSpPr>
                <p:nvPr/>
              </p:nvSpPr>
              <p:spPr bwMode="auto">
                <a:xfrm>
                  <a:off x="2247901" y="4459101"/>
                  <a:ext cx="2500736" cy="4776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bg1"/>
                      </a:solidFill>
                      <a:latin typeface="Comic Sans MS" pitchFamily="66" charset="0"/>
                    </a:rPr>
                    <a:t>gamma : </a:t>
                  </a:r>
                  <a:r>
                    <a:rPr lang="en-US" b="1" dirty="0" err="1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E</a:t>
                  </a:r>
                  <a:r>
                    <a:rPr lang="en-US" b="1" baseline="-25000" dirty="0" err="1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γ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 = f(θ)</a:t>
                  </a:r>
                  <a:endParaRPr lang="en-US" b="1" baseline="-25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0" name="Text Box 60"/>
                <p:cNvSpPr txBox="1">
                  <a:spLocks noChangeArrowheads="1"/>
                </p:cNvSpPr>
                <p:nvPr/>
              </p:nvSpPr>
              <p:spPr bwMode="auto">
                <a:xfrm>
                  <a:off x="2108200" y="5665601"/>
                  <a:ext cx="2152492" cy="3613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200" smtClean="0">
                      <a:solidFill>
                        <a:schemeClr val="tx1">
                          <a:lumMod val="75000"/>
                        </a:schemeClr>
                      </a:solidFill>
                      <a:latin typeface="Comic Sans MS" pitchFamily="66" charset="0"/>
                    </a:rPr>
                    <a:t>(scattered electron)</a:t>
                  </a:r>
                  <a:endParaRPr lang="en-US" sz="1200">
                    <a:solidFill>
                      <a:schemeClr val="tx1">
                        <a:lumMod val="75000"/>
                      </a:schemeClr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21" name="Freeform 62"/>
                <p:cNvSpPr>
                  <a:spLocks/>
                </p:cNvSpPr>
                <p:nvPr/>
              </p:nvSpPr>
              <p:spPr bwMode="auto">
                <a:xfrm>
                  <a:off x="2151866" y="5093668"/>
                  <a:ext cx="78784" cy="472701"/>
                </a:xfrm>
                <a:custGeom>
                  <a:avLst/>
                  <a:gdLst>
                    <a:gd name="T0" fmla="*/ 71437 w 97"/>
                    <a:gd name="T1" fmla="*/ 288925 h 182"/>
                    <a:gd name="T2" fmla="*/ 142875 w 97"/>
                    <a:gd name="T3" fmla="*/ 144463 h 182"/>
                    <a:gd name="T4" fmla="*/ 0 w 97"/>
                    <a:gd name="T5" fmla="*/ 0 h 182"/>
                    <a:gd name="T6" fmla="*/ 0 60000 65536"/>
                    <a:gd name="T7" fmla="*/ 0 60000 65536"/>
                    <a:gd name="T8" fmla="*/ 0 60000 65536"/>
                    <a:gd name="T9" fmla="*/ 0 w 97"/>
                    <a:gd name="T10" fmla="*/ 0 h 182"/>
                    <a:gd name="T11" fmla="*/ 97 w 97"/>
                    <a:gd name="T12" fmla="*/ 182 h 18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7" h="182">
                      <a:moveTo>
                        <a:pt x="45" y="182"/>
                      </a:moveTo>
                      <a:cubicBezTo>
                        <a:pt x="71" y="151"/>
                        <a:pt x="97" y="121"/>
                        <a:pt x="90" y="91"/>
                      </a:cubicBezTo>
                      <a:cubicBezTo>
                        <a:pt x="83" y="61"/>
                        <a:pt x="41" y="30"/>
                        <a:pt x="0" y="0"/>
                      </a:cubicBezTo>
                    </a:path>
                  </a:pathLst>
                </a:custGeom>
                <a:noFill/>
                <a:ln w="158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Text Box 63"/>
                <p:cNvSpPr txBox="1">
                  <a:spLocks noChangeArrowheads="1"/>
                </p:cNvSpPr>
                <p:nvPr/>
              </p:nvSpPr>
              <p:spPr bwMode="auto">
                <a:xfrm>
                  <a:off x="2277090" y="5034377"/>
                  <a:ext cx="397790" cy="4818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pPr algn="ctr"/>
                  <a:r>
                    <a:rPr lang="en-US" i="1" smtClean="0">
                      <a:solidFill>
                        <a:schemeClr val="bg1"/>
                      </a:solidFill>
                      <a:latin typeface="Symbol" pitchFamily="18" charset="2"/>
                    </a:rPr>
                    <a:t>q</a:t>
                  </a:r>
                  <a:endParaRPr lang="en-US" baseline="-25000">
                    <a:solidFill>
                      <a:schemeClr val="bg1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13" name="Text Box 53"/>
                <p:cNvSpPr txBox="1">
                  <a:spLocks noChangeArrowheads="1"/>
                </p:cNvSpPr>
                <p:nvPr/>
              </p:nvSpPr>
              <p:spPr bwMode="auto">
                <a:xfrm>
                  <a:off x="-1" y="5068900"/>
                  <a:ext cx="1437708" cy="9639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mtClean="0">
                      <a:latin typeface="Comic Sans MS" pitchFamily="66" charset="0"/>
                    </a:rPr>
                    <a:t>Electron</a:t>
                  </a:r>
                </a:p>
                <a:p>
                  <a:pPr algn="ctr">
                    <a:lnSpc>
                      <a:spcPct val="150000"/>
                    </a:lnSpc>
                  </a:pPr>
                  <a:r>
                    <a:rPr lang="en-US" smtClean="0">
                      <a:latin typeface="Comic Sans MS" pitchFamily="66" charset="0"/>
                    </a:rPr>
                    <a:t>E</a:t>
                  </a:r>
                  <a:r>
                    <a:rPr lang="en-US" baseline="-25000" smtClean="0">
                      <a:latin typeface="Comic Sans MS" pitchFamily="66" charset="0"/>
                    </a:rPr>
                    <a:t>e</a:t>
                  </a:r>
                  <a:endParaRPr lang="en-US" baseline="-25000">
                    <a:latin typeface="Comic Sans MS" pitchFamily="66" charset="0"/>
                  </a:endParaRPr>
                </a:p>
              </p:txBody>
            </p:sp>
          </p:grpSp>
          <p:sp>
            <p:nvSpPr>
              <p:cNvPr id="36" name="ZoneTexte 35"/>
              <p:cNvSpPr txBox="1"/>
              <p:nvPr/>
            </p:nvSpPr>
            <p:spPr>
              <a:xfrm>
                <a:off x="1806136" y="3723736"/>
                <a:ext cx="4840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mtClean="0">
                    <a:solidFill>
                      <a:srgbClr val="C00000"/>
                    </a:solidFill>
                  </a:rPr>
                  <a:t>ϕ</a:t>
                </a:r>
                <a:endParaRPr lang="en-US" baseline="-2500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1775756" y="2976915"/>
              <a:ext cx="49039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b="1" baseline="-2500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n-US" b="1" smtClean="0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/>
            </a:p>
          </p:txBody>
        </p:sp>
      </p:grpSp>
      <p:sp>
        <p:nvSpPr>
          <p:cNvPr id="47" name="ZoneTexte 46"/>
          <p:cNvSpPr txBox="1"/>
          <p:nvPr/>
        </p:nvSpPr>
        <p:spPr>
          <a:xfrm>
            <a:off x="3707904" y="1484784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+</a:t>
            </a:r>
            <a:endParaRPr lang="en-US" sz="3600" b="1" dirty="0"/>
          </a:p>
        </p:txBody>
      </p:sp>
      <p:grpSp>
        <p:nvGrpSpPr>
          <p:cNvPr id="11" name="Groupe 42"/>
          <p:cNvGrpSpPr/>
          <p:nvPr/>
        </p:nvGrpSpPr>
        <p:grpSpPr>
          <a:xfrm>
            <a:off x="6029767" y="3521992"/>
            <a:ext cx="2664691" cy="3203817"/>
            <a:chOff x="4950640" y="3371961"/>
            <a:chExt cx="2664691" cy="3203817"/>
          </a:xfrm>
        </p:grpSpPr>
        <p:pic>
          <p:nvPicPr>
            <p:cNvPr id="24" name="Picture 18" descr="theta"/>
            <p:cNvPicPr>
              <a:picLocks noChangeAspect="1" noChangeArrowheads="1"/>
            </p:cNvPicPr>
            <p:nvPr/>
          </p:nvPicPr>
          <p:blipFill>
            <a:blip r:embed="rId5" cstate="print"/>
            <a:srcRect l="8616" b="5704"/>
            <a:stretch>
              <a:fillRect/>
            </a:stretch>
          </p:blipFill>
          <p:spPr bwMode="auto">
            <a:xfrm>
              <a:off x="5398469" y="3756035"/>
              <a:ext cx="2216862" cy="2470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Text Box 20"/>
            <p:cNvSpPr txBox="1">
              <a:spLocks noChangeArrowheads="1"/>
            </p:cNvSpPr>
            <p:nvPr/>
          </p:nvSpPr>
          <p:spPr bwMode="auto">
            <a:xfrm>
              <a:off x="5917621" y="6175668"/>
              <a:ext cx="1263034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θ (</a:t>
              </a:r>
              <a:r>
                <a:rPr lang="en-US" sz="20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mrad</a:t>
              </a:r>
              <a:r>
                <a:rPr lang="en-US" sz="2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  <a:endPara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Text Box 19"/>
            <p:cNvSpPr txBox="1">
              <a:spLocks noChangeArrowheads="1"/>
            </p:cNvSpPr>
            <p:nvPr/>
          </p:nvSpPr>
          <p:spPr bwMode="auto">
            <a:xfrm rot="16200000">
              <a:off x="4604712" y="4761613"/>
              <a:ext cx="109196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 i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sz="2000" b="1" baseline="-25000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γ</a:t>
              </a:r>
              <a:r>
                <a:rPr lang="en-US" sz="2000" b="1" baseline="-250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en-US" sz="20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keV</a:t>
              </a:r>
              <a:r>
                <a:rPr lang="en-US" sz="2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  <a:endPara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5742728" y="3371961"/>
              <a:ext cx="1607820" cy="400110"/>
            </a:xfrm>
            <a:prstGeom prst="rect">
              <a:avLst/>
            </a:prstGeom>
            <a:solidFill>
              <a:schemeClr val="tx1">
                <a:alpha val="71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schemeClr val="bg1"/>
                  </a:solidFill>
                </a:rPr>
                <a:t>E</a:t>
              </a:r>
              <a:r>
                <a:rPr lang="en-US" sz="2000" b="1" baseline="-25000" dirty="0" err="1" smtClean="0">
                  <a:solidFill>
                    <a:schemeClr val="bg1"/>
                  </a:solidFill>
                </a:rPr>
                <a:t>e</a:t>
              </a:r>
              <a:r>
                <a:rPr lang="en-US" sz="2000" b="1" dirty="0" smtClean="0">
                  <a:solidFill>
                    <a:schemeClr val="bg1"/>
                  </a:solidFill>
                </a:rPr>
                <a:t> = 50 </a:t>
              </a:r>
              <a:r>
                <a:rPr lang="en-US" sz="2000" b="1" dirty="0" err="1" smtClean="0">
                  <a:solidFill>
                    <a:schemeClr val="bg1"/>
                  </a:solidFill>
                </a:rPr>
                <a:t>MeV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7" name="Forme libre 26"/>
          <p:cNvSpPr/>
          <p:nvPr/>
        </p:nvSpPr>
        <p:spPr>
          <a:xfrm>
            <a:off x="6673746" y="4102270"/>
            <a:ext cx="1801862" cy="2140873"/>
          </a:xfrm>
          <a:custGeom>
            <a:avLst/>
            <a:gdLst>
              <a:gd name="connsiteX0" fmla="*/ 1183640 w 1915160"/>
              <a:gd name="connsiteY0" fmla="*/ 0 h 2722880"/>
              <a:gd name="connsiteX1" fmla="*/ 0 w 1915160"/>
              <a:gd name="connsiteY1" fmla="*/ 0 h 2722880"/>
              <a:gd name="connsiteX2" fmla="*/ 0 w 1915160"/>
              <a:gd name="connsiteY2" fmla="*/ 2722880 h 2722880"/>
              <a:gd name="connsiteX3" fmla="*/ 1915160 w 1915160"/>
              <a:gd name="connsiteY3" fmla="*/ 2722880 h 2722880"/>
              <a:gd name="connsiteX4" fmla="*/ 1915160 w 1915160"/>
              <a:gd name="connsiteY4" fmla="*/ 579120 h 2722880"/>
              <a:gd name="connsiteX5" fmla="*/ 1173480 w 1915160"/>
              <a:gd name="connsiteY5" fmla="*/ 579120 h 2722880"/>
              <a:gd name="connsiteX6" fmla="*/ 1183640 w 1915160"/>
              <a:gd name="connsiteY6" fmla="*/ 0 h 272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5160" h="2722880">
                <a:moveTo>
                  <a:pt x="1183640" y="0"/>
                </a:moveTo>
                <a:lnTo>
                  <a:pt x="0" y="0"/>
                </a:lnTo>
                <a:lnTo>
                  <a:pt x="0" y="2722880"/>
                </a:lnTo>
                <a:lnTo>
                  <a:pt x="1915160" y="2722880"/>
                </a:lnTo>
                <a:lnTo>
                  <a:pt x="1915160" y="579120"/>
                </a:lnTo>
                <a:lnTo>
                  <a:pt x="1173480" y="579120"/>
                </a:lnTo>
                <a:lnTo>
                  <a:pt x="1183640" y="0"/>
                </a:lnTo>
                <a:close/>
              </a:path>
            </a:pathLst>
          </a:custGeom>
          <a:solidFill>
            <a:srgbClr val="FFC000">
              <a:alpha val="58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e 54"/>
          <p:cNvGrpSpPr/>
          <p:nvPr/>
        </p:nvGrpSpPr>
        <p:grpSpPr>
          <a:xfrm>
            <a:off x="5440545" y="2104662"/>
            <a:ext cx="1339561" cy="710988"/>
            <a:chOff x="5897747" y="1167015"/>
            <a:chExt cx="1339561" cy="710988"/>
          </a:xfrm>
        </p:grpSpPr>
        <p:sp>
          <p:nvSpPr>
            <p:cNvPr id="45" name="Line 68"/>
            <p:cNvSpPr>
              <a:spLocks noChangeShapeType="1"/>
            </p:cNvSpPr>
            <p:nvPr/>
          </p:nvSpPr>
          <p:spPr bwMode="auto">
            <a:xfrm>
              <a:off x="5897747" y="1878003"/>
              <a:ext cx="92826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69"/>
            <p:cNvSpPr>
              <a:spLocks noChangeShapeType="1"/>
            </p:cNvSpPr>
            <p:nvPr/>
          </p:nvSpPr>
          <p:spPr bwMode="auto">
            <a:xfrm flipH="1">
              <a:off x="6773745" y="1167015"/>
              <a:ext cx="463563" cy="618083"/>
            </a:xfrm>
            <a:prstGeom prst="line">
              <a:avLst/>
            </a:prstGeom>
            <a:noFill/>
            <a:ln w="76200" cmpd="tri">
              <a:solidFill>
                <a:srgbClr val="CC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6" name="Espace réservé de la date 6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18/03/2015</a:t>
            </a:r>
            <a:endParaRPr lang="fr-FR" dirty="0"/>
          </a:p>
        </p:txBody>
      </p:sp>
      <p:sp>
        <p:nvSpPr>
          <p:cNvPr id="67" name="Espace réservé du numéro de diapositive 6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0C6F77-52CB-4F2F-89AD-AE48E2DE25F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8" name="Espace réservé du pied de page 6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smtClean="0"/>
              <a:t>Présentation Réunion DEPACC - Influence des états de surfaces ...</a:t>
            </a:r>
            <a:endParaRPr lang="fr-FR" dirty="0"/>
          </a:p>
        </p:txBody>
      </p:sp>
    </p:spTree>
    <p:custDataLst>
      <p:tags r:id="rId1"/>
    </p:custData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29" grpId="0" uiExpand="1" build="p"/>
      <p:bldP spid="47" grpId="0"/>
      <p:bldP spid="2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on MPS mirrors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340" y="3995870"/>
            <a:ext cx="3831329" cy="2172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1786" y="3996824"/>
            <a:ext cx="3858486" cy="2170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58114" y="1308356"/>
            <a:ext cx="3818699" cy="2171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e 10"/>
          <p:cNvGrpSpPr/>
          <p:nvPr/>
        </p:nvGrpSpPr>
        <p:grpSpPr>
          <a:xfrm>
            <a:off x="6431798" y="619931"/>
            <a:ext cx="2657959" cy="1960535"/>
            <a:chOff x="6486041" y="542441"/>
            <a:chExt cx="2657959" cy="1960535"/>
          </a:xfrm>
        </p:grpSpPr>
        <p:sp>
          <p:nvSpPr>
            <p:cNvPr id="12" name="Rectangle 11"/>
            <p:cNvSpPr/>
            <p:nvPr/>
          </p:nvSpPr>
          <p:spPr>
            <a:xfrm>
              <a:off x="6486041" y="542441"/>
              <a:ext cx="2657959" cy="1960535"/>
            </a:xfrm>
            <a:prstGeom prst="rect">
              <a:avLst/>
            </a:prstGeom>
            <a:solidFill>
              <a:schemeClr val="tx1">
                <a:alpha val="40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6904499" y="2030278"/>
              <a:ext cx="1887568" cy="424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dirty="0" smtClean="0">
                  <a:solidFill>
                    <a:schemeClr val="bg1"/>
                  </a:solidFill>
                  <a:effectLst>
                    <a:outerShdw blurRad="50800" dist="38100" dir="2700000" algn="tl">
                      <a:schemeClr val="bg2">
                        <a:lumMod val="50000"/>
                        <a:alpha val="43000"/>
                      </a:schemeClr>
                    </a:outerShdw>
                  </a:effectLst>
                </a:rPr>
                <a:t>Zernike used</a:t>
              </a:r>
            </a:p>
          </p:txBody>
        </p:sp>
      </p:grpSp>
      <p:sp>
        <p:nvSpPr>
          <p:cNvPr id="15" name="Ellipse 14"/>
          <p:cNvSpPr/>
          <p:nvPr/>
        </p:nvSpPr>
        <p:spPr>
          <a:xfrm>
            <a:off x="2588217" y="1154624"/>
            <a:ext cx="860156" cy="80591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Connecteur droit avec flèche 15"/>
          <p:cNvCxnSpPr>
            <a:stCxn id="15" idx="2"/>
            <a:endCxn id="17" idx="0"/>
          </p:cNvCxnSpPr>
          <p:nvPr/>
        </p:nvCxnSpPr>
        <p:spPr>
          <a:xfrm flipH="1">
            <a:off x="1203348" y="1557580"/>
            <a:ext cx="1384869" cy="193728"/>
          </a:xfrm>
          <a:prstGeom prst="straightConnector1">
            <a:avLst/>
          </a:pr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472699" y="1751308"/>
            <a:ext cx="1461297" cy="4247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err="1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requiered</a:t>
            </a:r>
            <a:endParaRPr lang="en-US" sz="2400" dirty="0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49512" y="816818"/>
            <a:ext cx="2056201" cy="1226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Ellipse 17"/>
          <p:cNvSpPr/>
          <p:nvPr/>
        </p:nvSpPr>
        <p:spPr>
          <a:xfrm>
            <a:off x="3732507" y="1131375"/>
            <a:ext cx="1195953" cy="55793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Connecteur droit 19"/>
          <p:cNvCxnSpPr>
            <a:stCxn id="18" idx="2"/>
            <a:endCxn id="15" idx="6"/>
          </p:cNvCxnSpPr>
          <p:nvPr/>
        </p:nvCxnSpPr>
        <p:spPr>
          <a:xfrm flipH="1">
            <a:off x="3448373" y="1410345"/>
            <a:ext cx="284134" cy="14723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>
            <a:off x="3602140" y="881882"/>
            <a:ext cx="1216" cy="2984943"/>
          </a:xfrm>
          <a:prstGeom prst="line">
            <a:avLst/>
          </a:prstGeom>
          <a:ln w="254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3701207" y="3529860"/>
            <a:ext cx="2698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State of the Art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18/03/2015</a:t>
            </a:r>
            <a:endParaRPr lang="en-US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C6F77-52CB-4F2F-89AD-AE48E2DE25F5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0" name="Espace réservé du pied de page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Présentation Réunion DEPACC - Influence des états de surfaces ...</a:t>
            </a:r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Overall results (all mirrors considered)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749" y="4083015"/>
            <a:ext cx="4271194" cy="2386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5262" y="4083804"/>
            <a:ext cx="4321213" cy="2396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6963" y="1454145"/>
            <a:ext cx="3965449" cy="240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Ellipse 11"/>
          <p:cNvSpPr/>
          <p:nvPr/>
        </p:nvSpPr>
        <p:spPr>
          <a:xfrm>
            <a:off x="3006669" y="1526582"/>
            <a:ext cx="1921792" cy="76716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Connecteur droit avec flèche 12"/>
          <p:cNvCxnSpPr>
            <a:stCxn id="12" idx="2"/>
            <a:endCxn id="14" idx="0"/>
          </p:cNvCxnSpPr>
          <p:nvPr/>
        </p:nvCxnSpPr>
        <p:spPr>
          <a:xfrm flipH="1">
            <a:off x="1490067" y="1910166"/>
            <a:ext cx="1516602" cy="189854"/>
          </a:xfrm>
          <a:prstGeom prst="straightConnector1">
            <a:avLst/>
          </a:pr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759418" y="2100020"/>
            <a:ext cx="1461297" cy="4247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err="1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requiered</a:t>
            </a:r>
            <a:endParaRPr lang="en-US" sz="2400" dirty="0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endParaRPr>
          </a:p>
        </p:txBody>
      </p:sp>
      <p:sp>
        <p:nvSpPr>
          <p:cNvPr id="18" name="Espace réservé de la date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18/03/2015</a:t>
            </a:r>
            <a:endParaRPr lang="en-US"/>
          </a:p>
        </p:txBody>
      </p:sp>
      <p:sp>
        <p:nvSpPr>
          <p:cNvPr id="19" name="Espace réservé du numéro de diapositive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C6F77-52CB-4F2F-89AD-AE48E2DE25F5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20" name="Espace réservé du pied de pag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Présentation Réunion DEPACC - Influence des états de surfaces ...</a:t>
            </a:r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1142107" y="1981200"/>
            <a:ext cx="6859786" cy="2895600"/>
          </a:xfrm>
        </p:spPr>
        <p:txBody>
          <a:bodyPr/>
          <a:lstStyle/>
          <a:p>
            <a:r>
              <a:rPr lang="en-US" smtClean="0"/>
              <a:t>Thank you </a:t>
            </a:r>
            <a:r>
              <a:rPr lang="en-US" dirty="0" smtClean="0"/>
              <a:t>for your attention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 descr="logo_alsyo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921741"/>
            <a:ext cx="1810305" cy="36318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</p:pic>
      <p:pic>
        <p:nvPicPr>
          <p:cNvPr id="23" name="Image 22" descr="lal_logo.jpg"/>
          <p:cNvPicPr>
            <a:picLocks noChangeAspect="1"/>
          </p:cNvPicPr>
          <p:nvPr/>
        </p:nvPicPr>
        <p:blipFill>
          <a:blip r:embed="rId4" cstate="print"/>
          <a:srcRect l="3019" t="3401"/>
          <a:stretch>
            <a:fillRect/>
          </a:stretch>
        </p:blipFill>
        <p:spPr>
          <a:xfrm>
            <a:off x="3986806" y="3005463"/>
            <a:ext cx="896029" cy="557964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42107" y="7266"/>
            <a:ext cx="6859786" cy="1160462"/>
          </a:xfrm>
        </p:spPr>
        <p:txBody>
          <a:bodyPr>
            <a:normAutofit/>
          </a:bodyPr>
          <a:lstStyle/>
          <a:p>
            <a:r>
              <a:rPr lang="fr-FR" dirty="0" smtClean="0"/>
              <a:t>Configuration of the gamma-ray </a:t>
            </a:r>
            <a:r>
              <a:rPr lang="fr-FR" dirty="0" err="1" smtClean="0"/>
              <a:t>beam</a:t>
            </a:r>
            <a:r>
              <a:rPr lang="fr-FR" dirty="0" smtClean="0"/>
              <a:t> source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917127" y="3763888"/>
            <a:ext cx="3081076" cy="1575278"/>
          </a:xfrm>
          <a:ln w="38100">
            <a:solidFill>
              <a:srgbClr val="FF0000"/>
            </a:solidFill>
          </a:ln>
        </p:spPr>
        <p:txBody>
          <a:bodyPr anchor="ctr">
            <a:noAutofit/>
          </a:bodyPr>
          <a:lstStyle/>
          <a:p>
            <a:pPr algn="ctr">
              <a:buFont typeface="Symbol"/>
              <a:buChar char="Þ"/>
            </a:pPr>
            <a:r>
              <a:rPr lang="fr-FR" sz="2000" dirty="0" smtClean="0"/>
              <a:t>Laser </a:t>
            </a:r>
            <a:r>
              <a:rPr lang="fr-FR" sz="2000" dirty="0" err="1" smtClean="0"/>
              <a:t>Beam</a:t>
            </a:r>
            <a:r>
              <a:rPr lang="fr-FR" sz="2000" dirty="0" smtClean="0"/>
              <a:t> </a:t>
            </a:r>
            <a:r>
              <a:rPr lang="fr-FR" sz="2000" dirty="0" err="1" smtClean="0"/>
              <a:t>Circulator</a:t>
            </a:r>
            <a:r>
              <a:rPr lang="fr-FR" sz="2000" dirty="0" smtClean="0"/>
              <a:t> (</a:t>
            </a:r>
            <a:r>
              <a:rPr lang="fr-FR" sz="2000" dirty="0" err="1" smtClean="0"/>
              <a:t>recirculateur</a:t>
            </a:r>
            <a:r>
              <a:rPr lang="fr-FR" sz="2000" dirty="0" smtClean="0"/>
              <a:t>)</a:t>
            </a:r>
          </a:p>
          <a:p>
            <a:pPr algn="ctr">
              <a:buNone/>
            </a:pPr>
            <a:r>
              <a:rPr lang="fr-FR" sz="2000" dirty="0" smtClean="0"/>
              <a:t>(</a:t>
            </a:r>
            <a:r>
              <a:rPr lang="en-US" sz="2000" dirty="0" smtClean="0"/>
              <a:t>efficiency, “robustness”)</a:t>
            </a:r>
            <a:endParaRPr lang="fr-FR" sz="2000" dirty="0" smtClean="0"/>
          </a:p>
        </p:txBody>
      </p:sp>
      <p:sp>
        <p:nvSpPr>
          <p:cNvPr id="12" name="Espace réservé du contenu 2"/>
          <p:cNvSpPr>
            <a:spLocks noGrp="1"/>
          </p:cNvSpPr>
          <p:nvPr>
            <p:ph sz="half" idx="2"/>
          </p:nvPr>
        </p:nvSpPr>
        <p:spPr>
          <a:xfrm>
            <a:off x="279493" y="1628801"/>
            <a:ext cx="2432710" cy="1339124"/>
          </a:xfrm>
          <a:ln w="12700">
            <a:solidFill>
              <a:schemeClr val="tx1"/>
            </a:solidFill>
          </a:ln>
        </p:spPr>
        <p:txBody>
          <a:bodyPr anchor="ctr">
            <a:noAutofit/>
          </a:bodyPr>
          <a:lstStyle/>
          <a:p>
            <a:pPr algn="ctr">
              <a:buFont typeface="Symbol"/>
              <a:buChar char="Þ"/>
            </a:pPr>
            <a:r>
              <a:rPr lang="en-US" sz="1600" dirty="0" smtClean="0"/>
              <a:t>LINAC multi-bunch at 100Hz </a:t>
            </a:r>
            <a:endParaRPr lang="fr-FR" sz="1600" dirty="0" smtClean="0"/>
          </a:p>
          <a:p>
            <a:pPr algn="ctr">
              <a:buNone/>
            </a:pPr>
            <a:r>
              <a:rPr lang="fr-FR" sz="1600" dirty="0" smtClean="0"/>
              <a:t>(</a:t>
            </a:r>
            <a:r>
              <a:rPr lang="en-US" sz="1600" dirty="0" smtClean="0"/>
              <a:t>space, cost and </a:t>
            </a:r>
            <a:r>
              <a:rPr lang="en-US" sz="1600" dirty="0" err="1" smtClean="0"/>
              <a:t>tunability</a:t>
            </a:r>
            <a:r>
              <a:rPr lang="fr-FR" sz="1600" dirty="0" smtClean="0"/>
              <a:t>)</a:t>
            </a:r>
          </a:p>
        </p:txBody>
      </p:sp>
      <p:sp>
        <p:nvSpPr>
          <p:cNvPr id="13" name="Espace réservé du contenu 2"/>
          <p:cNvSpPr>
            <a:spLocks noGrp="1"/>
          </p:cNvSpPr>
          <p:nvPr>
            <p:ph sz="quarter" idx="4294967295"/>
          </p:nvPr>
        </p:nvSpPr>
        <p:spPr>
          <a:xfrm>
            <a:off x="5004048" y="1412776"/>
            <a:ext cx="2433637" cy="1339850"/>
          </a:xfrm>
          <a:ln w="12700">
            <a:solidFill>
              <a:schemeClr val="tx1"/>
            </a:solidFill>
          </a:ln>
        </p:spPr>
        <p:txBody>
          <a:bodyPr anchor="ctr">
            <a:noAutofit/>
          </a:bodyPr>
          <a:lstStyle/>
          <a:p>
            <a:pPr algn="ctr">
              <a:buFont typeface="Symbol"/>
              <a:buChar char="Þ"/>
            </a:pPr>
            <a:r>
              <a:rPr lang="fr-FR" sz="1600" dirty="0" smtClean="0"/>
              <a:t>2 High power Lasers (3.5ps @515 nm, 100Hz, 200mJ)</a:t>
            </a:r>
          </a:p>
          <a:p>
            <a:pPr algn="ctr">
              <a:buNone/>
            </a:pPr>
            <a:r>
              <a:rPr lang="fr-FR" sz="1600" dirty="0" smtClean="0"/>
              <a:t>= State of the Art</a:t>
            </a:r>
          </a:p>
        </p:txBody>
      </p:sp>
      <p:sp>
        <p:nvSpPr>
          <p:cNvPr id="14" name="Flèche droite 13"/>
          <p:cNvSpPr/>
          <p:nvPr/>
        </p:nvSpPr>
        <p:spPr>
          <a:xfrm rot="3572648">
            <a:off x="1336829" y="3258000"/>
            <a:ext cx="1152128" cy="288032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 droite 14"/>
          <p:cNvSpPr/>
          <p:nvPr/>
        </p:nvSpPr>
        <p:spPr>
          <a:xfrm rot="7531103">
            <a:off x="4455243" y="3154860"/>
            <a:ext cx="1453046" cy="288032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lèche droite 15"/>
          <p:cNvSpPr/>
          <p:nvPr/>
        </p:nvSpPr>
        <p:spPr>
          <a:xfrm>
            <a:off x="4967207" y="3866827"/>
            <a:ext cx="3618853" cy="100722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1989496" y="2957169"/>
            <a:ext cx="576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e</a:t>
            </a:r>
            <a:r>
              <a:rPr lang="fr-FR" sz="2800" baseline="30000" dirty="0" smtClean="0"/>
              <a:t>-</a:t>
            </a:r>
            <a:endParaRPr lang="fr-FR" sz="2800" baseline="30000" dirty="0"/>
          </a:p>
        </p:txBody>
      </p:sp>
      <p:sp>
        <p:nvSpPr>
          <p:cNvPr id="18" name="ZoneTexte 17"/>
          <p:cNvSpPr txBox="1"/>
          <p:nvPr/>
        </p:nvSpPr>
        <p:spPr>
          <a:xfrm>
            <a:off x="5235306" y="3135793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photons</a:t>
            </a:r>
            <a:endParaRPr lang="fr-FR" sz="2800" baseline="30000" dirty="0"/>
          </a:p>
        </p:txBody>
      </p:sp>
      <p:sp>
        <p:nvSpPr>
          <p:cNvPr id="19" name="ZoneTexte 18"/>
          <p:cNvSpPr txBox="1"/>
          <p:nvPr/>
        </p:nvSpPr>
        <p:spPr>
          <a:xfrm>
            <a:off x="5940513" y="4041155"/>
            <a:ext cx="1893879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3200" dirty="0" smtClean="0">
                <a:solidFill>
                  <a:schemeClr val="bg1"/>
                </a:solidFill>
              </a:rPr>
              <a:t>gammas</a:t>
            </a:r>
            <a:endParaRPr lang="fr-FR" sz="3200" baseline="30000" dirty="0">
              <a:solidFill>
                <a:schemeClr val="bg1"/>
              </a:solidFill>
            </a:endParaRPr>
          </a:p>
        </p:txBody>
      </p:sp>
      <p:pic>
        <p:nvPicPr>
          <p:cNvPr id="10242" name="Picture 2" descr="C:\Users\$dupraz\Desktop\logo_inf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8751" y="1532003"/>
            <a:ext cx="1117818" cy="711513"/>
          </a:xfrm>
          <a:prstGeom prst="rect">
            <a:avLst/>
          </a:prstGeom>
          <a:noFill/>
        </p:spPr>
      </p:pic>
      <p:pic>
        <p:nvPicPr>
          <p:cNvPr id="21" name="Image 20" descr="log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96336" y="1700808"/>
            <a:ext cx="1417812" cy="41220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</p:pic>
      <p:pic>
        <p:nvPicPr>
          <p:cNvPr id="22" name="Image 21" descr="lal_logo.jpg"/>
          <p:cNvPicPr>
            <a:picLocks noChangeAspect="1"/>
          </p:cNvPicPr>
          <p:nvPr/>
        </p:nvPicPr>
        <p:blipFill>
          <a:blip r:embed="rId4" cstate="print"/>
          <a:srcRect l="3019" t="3401"/>
          <a:stretch>
            <a:fillRect/>
          </a:stretch>
        </p:blipFill>
        <p:spPr>
          <a:xfrm>
            <a:off x="176880" y="3856356"/>
            <a:ext cx="1437448" cy="895109"/>
          </a:xfrm>
          <a:prstGeom prst="rect">
            <a:avLst/>
          </a:prstGeom>
          <a:noFill/>
        </p:spPr>
      </p:pic>
      <p:sp>
        <p:nvSpPr>
          <p:cNvPr id="26" name="ZoneTexte 25"/>
          <p:cNvSpPr txBox="1"/>
          <p:nvPr/>
        </p:nvSpPr>
        <p:spPr>
          <a:xfrm>
            <a:off x="5098943" y="5051880"/>
            <a:ext cx="2991171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>
              <a:buNone/>
            </a:pPr>
            <a:r>
              <a:rPr lang="en-US" sz="1400" dirty="0" smtClean="0"/>
              <a:t>Gamma-beam specifications: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/>
              <a:t> Energies γ (</a:t>
            </a:r>
            <a:r>
              <a:rPr lang="en-US" sz="1400" dirty="0" err="1" smtClean="0"/>
              <a:t>E</a:t>
            </a:r>
            <a:r>
              <a:rPr lang="en-US" sz="1400" baseline="-25000" dirty="0" err="1" smtClean="0"/>
              <a:t>γ</a:t>
            </a:r>
            <a:r>
              <a:rPr lang="en-US" sz="1400" dirty="0" smtClean="0"/>
              <a:t>) : 0.2 – 19.5 </a:t>
            </a:r>
            <a:r>
              <a:rPr lang="en-US" sz="1400" dirty="0" err="1" smtClean="0"/>
              <a:t>MeV</a:t>
            </a:r>
            <a:endParaRPr lang="en-US" sz="1400" dirty="0" smtClean="0"/>
          </a:p>
          <a:p>
            <a:pPr>
              <a:buFont typeface="Arial" pitchFamily="34" charset="0"/>
              <a:buChar char="•"/>
            </a:pPr>
            <a:r>
              <a:rPr lang="en-US" sz="1400" dirty="0" smtClean="0"/>
              <a:t> Bandwidth (ΔE/E) : &lt;0.5%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/>
              <a:t> Spectral density (flux - TASD): </a:t>
            </a:r>
            <a:br>
              <a:rPr lang="en-US" sz="1400" dirty="0" smtClean="0"/>
            </a:br>
            <a:r>
              <a:rPr lang="en-US" sz="1400" dirty="0" smtClean="0"/>
              <a:t>	&gt;5000 γ/(</a:t>
            </a:r>
            <a:r>
              <a:rPr lang="en-US" sz="1400" dirty="0" err="1" smtClean="0"/>
              <a:t>s.eV</a:t>
            </a:r>
            <a:r>
              <a:rPr lang="en-US" sz="1400" dirty="0" smtClean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/>
              <a:t> Linear polarization: &gt;95%</a:t>
            </a:r>
            <a:endParaRPr lang="en-US" sz="1600" dirty="0"/>
          </a:p>
        </p:txBody>
      </p:sp>
      <p:sp>
        <p:nvSpPr>
          <p:cNvPr id="32" name="Espace réservé de la date 3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18/03/2015</a:t>
            </a:r>
            <a:endParaRPr lang="fr-FR" dirty="0"/>
          </a:p>
        </p:txBody>
      </p:sp>
      <p:sp>
        <p:nvSpPr>
          <p:cNvPr id="33" name="Espace réservé du numéro de diapositive 3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0C6F77-52CB-4F2F-89AD-AE48E2DE25F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4" name="Espace réservé du pied de page 3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smtClean="0"/>
              <a:t>Présentation Réunion DEPACC - Influence des états de surfaces ...</a:t>
            </a:r>
            <a:endParaRPr lang="fr-FR" dirty="0"/>
          </a:p>
        </p:txBody>
      </p:sp>
    </p:spTree>
    <p:custDataLst>
      <p:tags r:id="rId1"/>
    </p:custDataLst>
  </p:cSld>
  <p:clrMapOvr>
    <a:masterClrMapping/>
  </p:clrMapOvr>
  <p:transition advTm="966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12" grpId="0" build="p" animBg="1"/>
      <p:bldP spid="13" grpId="0" build="p" animBg="1"/>
      <p:bldP spid="14" grpId="0" animBg="1"/>
      <p:bldP spid="15" grpId="0" animBg="1"/>
      <p:bldP spid="16" grpId="0" animBg="1"/>
      <p:bldP spid="17" grpId="0"/>
      <p:bldP spid="18" grpId="0"/>
      <p:bldP spid="19" grpId="0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$dupraz\Desktop\Image3.png"/>
          <p:cNvPicPr>
            <a:picLocks noChangeAspect="1" noChangeArrowheads="1"/>
          </p:cNvPicPr>
          <p:nvPr/>
        </p:nvPicPr>
        <p:blipFill>
          <a:blip r:embed="rId4" cstate="print"/>
          <a:srcRect l="1344" t="9281" b="16854"/>
          <a:stretch>
            <a:fillRect/>
          </a:stretch>
        </p:blipFill>
        <p:spPr bwMode="auto">
          <a:xfrm>
            <a:off x="-1532" y="3373120"/>
            <a:ext cx="9147064" cy="3484880"/>
          </a:xfrm>
          <a:prstGeom prst="rect">
            <a:avLst/>
          </a:prstGeom>
          <a:noFill/>
        </p:spPr>
      </p:pic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>
          <a:xfrm>
            <a:off x="896313" y="754008"/>
            <a:ext cx="3886200" cy="640080"/>
          </a:xfrm>
        </p:spPr>
        <p:txBody>
          <a:bodyPr/>
          <a:lstStyle/>
          <a:p>
            <a:pPr algn="ctr"/>
            <a:r>
              <a:rPr lang="en-US" sz="2000" dirty="0" smtClean="0"/>
              <a:t>Circulator principle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>
          <a:xfrm>
            <a:off x="1366938" y="1419488"/>
            <a:ext cx="4023360" cy="1361440"/>
          </a:xfrm>
        </p:spPr>
        <p:txBody>
          <a:bodyPr>
            <a:noAutofit/>
          </a:bodyPr>
          <a:lstStyle/>
          <a:p>
            <a:r>
              <a:rPr lang="en-US" sz="1200" dirty="0" smtClean="0"/>
              <a:t>2 high-grade quality parabolic mirrors</a:t>
            </a:r>
          </a:p>
          <a:p>
            <a:pPr lvl="1"/>
            <a:r>
              <a:rPr lang="en-US" sz="1200" dirty="0" smtClean="0"/>
              <a:t>Aberration free</a:t>
            </a:r>
          </a:p>
          <a:p>
            <a:r>
              <a:rPr lang="en-US" sz="1200" dirty="0" smtClean="0"/>
              <a:t>Mirror-pair system (MPS) per pass</a:t>
            </a:r>
          </a:p>
          <a:p>
            <a:pPr lvl="1"/>
            <a:r>
              <a:rPr lang="en-US" sz="1200" dirty="0" smtClean="0"/>
              <a:t>Synchronization</a:t>
            </a:r>
          </a:p>
          <a:p>
            <a:pPr lvl="1"/>
            <a:r>
              <a:rPr lang="en-US" sz="1200" dirty="0" smtClean="0">
                <a:solidFill>
                  <a:srgbClr val="FF0000"/>
                </a:solidFill>
              </a:rPr>
              <a:t>Optical plan switching</a:t>
            </a:r>
            <a:endParaRPr lang="en-US" sz="1200" dirty="0" smtClean="0"/>
          </a:p>
          <a:p>
            <a:pPr lvl="2">
              <a:buFont typeface="Symbol"/>
              <a:buChar char="Þ"/>
            </a:pPr>
            <a:r>
              <a:rPr lang="en-US" sz="1200" dirty="0" smtClean="0"/>
              <a:t>Constant incident angle = small bandwidth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3"/>
          </p:nvPr>
        </p:nvSpPr>
        <p:spPr>
          <a:xfrm>
            <a:off x="5180301" y="1052736"/>
            <a:ext cx="3886200" cy="640080"/>
          </a:xfrm>
        </p:spPr>
        <p:txBody>
          <a:bodyPr>
            <a:normAutofit/>
          </a:bodyPr>
          <a:lstStyle/>
          <a:p>
            <a:pPr algn="ctr"/>
            <a:r>
              <a:rPr lang="en-US" sz="2000" dirty="0" smtClean="0"/>
              <a:t>Parameters = optimized on the gamma-ray flux</a:t>
            </a:r>
            <a:endParaRPr lang="en-US" sz="2000" dirty="0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4"/>
          </p:nvPr>
        </p:nvSpPr>
        <p:spPr>
          <a:xfrm>
            <a:off x="5498010" y="1748696"/>
            <a:ext cx="3305020" cy="1595120"/>
          </a:xfrm>
        </p:spPr>
        <p:txBody>
          <a:bodyPr>
            <a:normAutofit lnSpcReduction="10000"/>
          </a:bodyPr>
          <a:lstStyle/>
          <a:p>
            <a:r>
              <a:rPr lang="fr-FR" sz="1600" dirty="0" smtClean="0"/>
              <a:t>Laser power = state of the art</a:t>
            </a:r>
          </a:p>
          <a:p>
            <a:r>
              <a:rPr lang="fr-FR" sz="1600" dirty="0" smtClean="0"/>
              <a:t>Angle of incidence (</a:t>
            </a:r>
            <a:r>
              <a:rPr lang="el-GR" sz="1600" dirty="0" smtClean="0">
                <a:latin typeface="Times New Roman"/>
                <a:cs typeface="Times New Roman"/>
              </a:rPr>
              <a:t>φ</a:t>
            </a:r>
            <a:r>
              <a:rPr lang="fr-FR" sz="1600" dirty="0" smtClean="0">
                <a:latin typeface="Times New Roman"/>
                <a:cs typeface="Times New Roman"/>
              </a:rPr>
              <a:t> = 7.54°</a:t>
            </a:r>
            <a:r>
              <a:rPr lang="fr-FR" sz="1600" dirty="0" smtClean="0"/>
              <a:t>)</a:t>
            </a:r>
          </a:p>
          <a:p>
            <a:r>
              <a:rPr lang="fr-FR" sz="1600" dirty="0" err="1" smtClean="0"/>
              <a:t>Waist</a:t>
            </a:r>
            <a:r>
              <a:rPr lang="fr-FR" sz="1600" dirty="0" smtClean="0"/>
              <a:t> size (</a:t>
            </a:r>
            <a:r>
              <a:rPr lang="el-GR" sz="1600" dirty="0" smtClean="0"/>
              <a:t>ω</a:t>
            </a:r>
            <a:r>
              <a:rPr lang="fr-FR" sz="1600" baseline="-25000" dirty="0" smtClean="0"/>
              <a:t>0</a:t>
            </a:r>
            <a:r>
              <a:rPr lang="fr-FR" sz="1600" dirty="0" smtClean="0"/>
              <a:t> = 28.3</a:t>
            </a:r>
            <a:r>
              <a:rPr lang="el-GR" sz="1600" dirty="0" smtClean="0">
                <a:latin typeface="Times New Roman"/>
                <a:cs typeface="Times New Roman"/>
              </a:rPr>
              <a:t>μ</a:t>
            </a:r>
            <a:r>
              <a:rPr lang="fr-FR" sz="1600" dirty="0" smtClean="0">
                <a:latin typeface="Times New Roman"/>
                <a:cs typeface="Times New Roman"/>
              </a:rPr>
              <a:t>m</a:t>
            </a:r>
            <a:r>
              <a:rPr lang="fr-FR" sz="1600" dirty="0" smtClean="0"/>
              <a:t>)</a:t>
            </a:r>
          </a:p>
          <a:p>
            <a:r>
              <a:rPr lang="fr-FR" sz="1600" dirty="0" err="1" smtClean="0"/>
              <a:t>Number</a:t>
            </a:r>
            <a:r>
              <a:rPr lang="fr-FR" sz="1600" dirty="0" smtClean="0"/>
              <a:t> of passes = 32 passes</a:t>
            </a:r>
            <a:endParaRPr lang="fr-FR" sz="1600" dirty="0" smtClean="0">
              <a:latin typeface="Times New Roman"/>
              <a:cs typeface="Times New Roman"/>
            </a:endParaRPr>
          </a:p>
          <a:p>
            <a:pPr>
              <a:buNone/>
            </a:pPr>
            <a:endParaRPr lang="fr-FR" sz="1600" dirty="0"/>
          </a:p>
        </p:txBody>
      </p:sp>
      <p:sp>
        <p:nvSpPr>
          <p:cNvPr id="20" name="Espace réservé de la date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18/03/2015</a:t>
            </a:r>
            <a:endParaRPr lang="fr-FR"/>
          </a:p>
        </p:txBody>
      </p:sp>
      <p:sp>
        <p:nvSpPr>
          <p:cNvPr id="24" name="Espace réservé du pied de page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Présentation Réunion DEPACC - Influence des états de surfaces ...</a:t>
            </a:r>
            <a:endParaRPr lang="fr-FR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9C12-9157-4D23-9000-6EDBBEDA764A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42107" y="-27384"/>
            <a:ext cx="6859786" cy="116046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Optical system: laser beam circulator (LBC)</a:t>
            </a:r>
            <a:endParaRPr lang="en-US" dirty="0"/>
          </a:p>
        </p:txBody>
      </p:sp>
      <p:pic>
        <p:nvPicPr>
          <p:cNvPr id="13" name="Image 12" descr="logo_alsyom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445795"/>
            <a:ext cx="2054663" cy="41220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</p:pic>
      <p:pic>
        <p:nvPicPr>
          <p:cNvPr id="14" name="Image 13" descr="lal_log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08837" y="5640110"/>
            <a:ext cx="1166830" cy="729466"/>
          </a:xfrm>
          <a:prstGeom prst="rect">
            <a:avLst/>
          </a:prstGeom>
          <a:noFill/>
        </p:spPr>
      </p:pic>
      <p:pic>
        <p:nvPicPr>
          <p:cNvPr id="15" name="Image 14" descr="logo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85867" y="6158925"/>
            <a:ext cx="1417812" cy="41220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</p:pic>
      <p:pic>
        <p:nvPicPr>
          <p:cNvPr id="16" name="Picture 1" descr="C:\Users\$dupraz\Desktop\05%20Laboratoire%20Charles%20Fabry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646475"/>
            <a:ext cx="1028887" cy="715077"/>
          </a:xfrm>
          <a:prstGeom prst="rect">
            <a:avLst/>
          </a:prstGeom>
          <a:noFill/>
        </p:spPr>
      </p:pic>
      <p:cxnSp>
        <p:nvCxnSpPr>
          <p:cNvPr id="18" name="Connecteur droit avec flèche 17"/>
          <p:cNvCxnSpPr/>
          <p:nvPr/>
        </p:nvCxnSpPr>
        <p:spPr>
          <a:xfrm>
            <a:off x="161365" y="5280212"/>
            <a:ext cx="7718611" cy="1219200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 rot="505800">
            <a:off x="2976281" y="5946141"/>
            <a:ext cx="17929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FF0000"/>
                </a:solidFill>
              </a:rPr>
              <a:t>2.4 m</a:t>
            </a:r>
            <a:endParaRPr lang="fr-FR" sz="2000" dirty="0">
              <a:solidFill>
                <a:srgbClr val="FF0000"/>
              </a:solidFill>
            </a:endParaRPr>
          </a:p>
        </p:txBody>
      </p:sp>
      <p:cxnSp>
        <p:nvCxnSpPr>
          <p:cNvPr id="21" name="Connecteur droit avec flèche 20"/>
          <p:cNvCxnSpPr/>
          <p:nvPr/>
        </p:nvCxnSpPr>
        <p:spPr>
          <a:xfrm flipV="1">
            <a:off x="7915835" y="5208494"/>
            <a:ext cx="582706" cy="1013012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8035871" y="4707125"/>
            <a:ext cx="1108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FF0000"/>
                </a:solidFill>
              </a:rPr>
              <a:t>30 cm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25" name="Ellipse 24"/>
          <p:cNvSpPr>
            <a:spLocks noChangeAspect="1"/>
          </p:cNvSpPr>
          <p:nvPr/>
        </p:nvSpPr>
        <p:spPr>
          <a:xfrm>
            <a:off x="5912603" y="3797085"/>
            <a:ext cx="135274" cy="135274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40000">
                <a:schemeClr val="accent1">
                  <a:lumMod val="75000"/>
                </a:schemeClr>
              </a:gs>
              <a:gs pos="70000">
                <a:schemeClr val="accent1">
                  <a:lumMod val="60000"/>
                  <a:lumOff val="40000"/>
                </a:schemeClr>
              </a:gs>
              <a:gs pos="80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Connecteur droit 29"/>
          <p:cNvCxnSpPr/>
          <p:nvPr/>
        </p:nvCxnSpPr>
        <p:spPr>
          <a:xfrm>
            <a:off x="3634353" y="5191933"/>
            <a:ext cx="1270861" cy="26347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Éclair 31"/>
          <p:cNvSpPr/>
          <p:nvPr/>
        </p:nvSpPr>
        <p:spPr>
          <a:xfrm>
            <a:off x="6865749" y="4726984"/>
            <a:ext cx="286718" cy="588935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6" name="Object 6"/>
          <p:cNvGraphicFramePr>
            <a:graphicFrameLocks noChangeAspect="1"/>
          </p:cNvGraphicFramePr>
          <p:nvPr/>
        </p:nvGraphicFramePr>
        <p:xfrm>
          <a:off x="7754880" y="3360207"/>
          <a:ext cx="1389120" cy="1421244"/>
        </p:xfrm>
        <a:graphic>
          <a:graphicData uri="http://schemas.openxmlformats.org/presentationml/2006/ole">
            <p:oleObj spid="_x0000_s2050" name="Acrobat Document" r:id="rId9" imgW="6019642" imgH="6156864" progId="AcroExch.Document.11">
              <p:embed/>
            </p:oleObj>
          </a:graphicData>
        </a:graphic>
      </p:graphicFrame>
      <p:sp>
        <p:nvSpPr>
          <p:cNvPr id="27" name="Ellipse 26"/>
          <p:cNvSpPr/>
          <p:nvPr/>
        </p:nvSpPr>
        <p:spPr>
          <a:xfrm>
            <a:off x="3995936" y="5085184"/>
            <a:ext cx="360040" cy="792088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8" name="Connecteur droit avec flèche 27"/>
          <p:cNvCxnSpPr>
            <a:stCxn id="27" idx="7"/>
          </p:cNvCxnSpPr>
          <p:nvPr/>
        </p:nvCxnSpPr>
        <p:spPr>
          <a:xfrm flipV="1">
            <a:off x="4303249" y="3975315"/>
            <a:ext cx="3469151" cy="1225868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6237" y="2580469"/>
            <a:ext cx="1426740" cy="737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2"/>
    </p:custData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07 L 0.08837 0.02291 L 0.12223 0.17893 L 0.21979 0.2037 L -0.57257 0.10671 L 0.24341 0.33379 L -0.59896 -0.01875 L 0.11632 0.18009 " pathEditMode="relative" rAng="0" ptsTypes="AAAAAAAA">
                                      <p:cBhvr>
                                        <p:cTn id="10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" y="15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07 -0.00232 L 0.08993 0.02245 L 0.12205 0.18078 L 0.22118 0.20231 L -0.57205 0.10625 L -0.19062 0.21134 L -0.2092 0.21689 L 0.23056 0.33773 L -0.59566 -0.02824 L 0.12969 0.1699 " pathEditMode="relative" rAng="0" ptsTypes="AAAAAAAAAA">
                                      <p:cBhvr>
                                        <p:cTn id="20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" y="15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  <p:bldP spid="8" grpId="0" build="p"/>
      <p:bldP spid="19" grpId="0"/>
      <p:bldP spid="22" grpId="0"/>
      <p:bldP spid="25" grpId="0" animBg="1"/>
      <p:bldP spid="25" grpId="1" animBg="1"/>
      <p:bldP spid="25" grpId="2" animBg="1"/>
      <p:bldP spid="32" grpId="0" animBg="1"/>
      <p:bldP spid="3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Beam profile inside the Laser Beam Circulator (LBC)</a:t>
            </a:r>
            <a:endParaRPr lang="en-US" dirty="0"/>
          </a:p>
        </p:txBody>
      </p:sp>
      <p:graphicFrame>
        <p:nvGraphicFramePr>
          <p:cNvPr id="44034" name="Object 2"/>
          <p:cNvGraphicFramePr>
            <a:graphicFrameLocks noChangeAspect="1"/>
          </p:cNvGraphicFramePr>
          <p:nvPr/>
        </p:nvGraphicFramePr>
        <p:xfrm>
          <a:off x="423111" y="1488207"/>
          <a:ext cx="3787775" cy="5037137"/>
        </p:xfrm>
        <a:graphic>
          <a:graphicData uri="http://schemas.openxmlformats.org/presentationml/2006/ole">
            <p:oleObj spid="_x0000_s1026" name="Acrobat Document" r:id="rId3" imgW="3787048" imgH="5036688" progId="AcroExch.Document.11">
              <p:embed/>
            </p:oleObj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4788024" y="2420888"/>
            <a:ext cx="39675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Beam profile modification come from:</a:t>
            </a:r>
          </a:p>
          <a:p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Alignment (negligible)</a:t>
            </a:r>
          </a:p>
          <a:p>
            <a:pPr>
              <a:buFontTx/>
              <a:buChar char="-"/>
            </a:pPr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Input beam (considered perfect)</a:t>
            </a:r>
          </a:p>
          <a:p>
            <a:pPr>
              <a:buFontTx/>
              <a:buChar char="-"/>
            </a:pPr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Surface defects</a:t>
            </a:r>
            <a:endParaRPr lang="en-US" dirty="0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18/03/2015</a:t>
            </a:r>
            <a:endParaRPr lang="en-US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C6F77-52CB-4F2F-89AD-AE48E2DE25F5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Présentation Réunion DEPACC - Influence des états de surfaces ...</a:t>
            </a:r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Gaussian</a:t>
            </a:r>
            <a:r>
              <a:rPr lang="fr-FR" dirty="0" smtClean="0"/>
              <a:t> </a:t>
            </a:r>
            <a:r>
              <a:rPr lang="fr-FR" dirty="0" err="1" smtClean="0"/>
              <a:t>Beam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laser</a:t>
            </a:r>
            <a:endParaRPr lang="fr-FR" dirty="0"/>
          </a:p>
        </p:txBody>
      </p:sp>
      <p:pic>
        <p:nvPicPr>
          <p:cNvPr id="14" name="Image 13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lum bright="100000" contrast="-100000"/>
          </a:blip>
          <a:stretch>
            <a:fillRect/>
          </a:stretch>
        </p:blipFill>
        <p:spPr>
          <a:xfrm>
            <a:off x="858434" y="1617849"/>
            <a:ext cx="6844284" cy="365760"/>
          </a:xfrm>
          <a:prstGeom prst="rect">
            <a:avLst/>
          </a:prstGeom>
        </p:spPr>
      </p:pic>
      <p:pic>
        <p:nvPicPr>
          <p:cNvPr id="7" name="Image 6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lum bright="100000" contrast="-100000"/>
          </a:blip>
          <a:stretch>
            <a:fillRect/>
          </a:stretch>
        </p:blipFill>
        <p:spPr>
          <a:xfrm>
            <a:off x="873933" y="2640728"/>
            <a:ext cx="771144" cy="304800"/>
          </a:xfrm>
          <a:prstGeom prst="rect">
            <a:avLst/>
          </a:prstGeom>
        </p:spPr>
      </p:pic>
      <p:pic>
        <p:nvPicPr>
          <p:cNvPr id="8" name="Image 7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lum bright="100000" contrast="-100000"/>
          </a:blip>
          <a:stretch>
            <a:fillRect/>
          </a:stretch>
        </p:blipFill>
        <p:spPr>
          <a:xfrm>
            <a:off x="2392761" y="2563236"/>
            <a:ext cx="2005584" cy="487680"/>
          </a:xfrm>
          <a:prstGeom prst="rect">
            <a:avLst/>
          </a:prstGeom>
        </p:spPr>
      </p:pic>
      <p:pic>
        <p:nvPicPr>
          <p:cNvPr id="9" name="Image 8" descr="addin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lum bright="100000" contrast="-100000"/>
          </a:blip>
          <a:stretch>
            <a:fillRect/>
          </a:stretch>
        </p:blipFill>
        <p:spPr>
          <a:xfrm>
            <a:off x="5081722" y="2586485"/>
            <a:ext cx="1868424" cy="487680"/>
          </a:xfrm>
          <a:prstGeom prst="rect">
            <a:avLst/>
          </a:prstGeom>
        </p:spPr>
      </p:pic>
      <p:pic>
        <p:nvPicPr>
          <p:cNvPr id="2050" name="Picture 2" descr="C:\Users\$dupraz\Desktop\gauss_r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095500" y="3525320"/>
            <a:ext cx="4953000" cy="2667000"/>
          </a:xfrm>
          <a:prstGeom prst="rect">
            <a:avLst/>
          </a:prstGeom>
          <a:noFill/>
        </p:spPr>
      </p:pic>
      <p:pic>
        <p:nvPicPr>
          <p:cNvPr id="15" name="Image 14" descr="addin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lum bright="100000" contrast="-100000"/>
          </a:blip>
          <a:stretch>
            <a:fillRect/>
          </a:stretch>
        </p:blipFill>
        <p:spPr>
          <a:xfrm>
            <a:off x="873933" y="2113796"/>
            <a:ext cx="2295144" cy="36576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844298" y="1549831"/>
            <a:ext cx="5455404" cy="4804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ZoneTexte 16"/>
          <p:cNvSpPr txBox="1"/>
          <p:nvPr/>
        </p:nvSpPr>
        <p:spPr>
          <a:xfrm>
            <a:off x="3115159" y="1154624"/>
            <a:ext cx="86196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Cavity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8" name="Ellipse 17"/>
          <p:cNvSpPr>
            <a:spLocks noChangeAspect="1"/>
          </p:cNvSpPr>
          <p:nvPr/>
        </p:nvSpPr>
        <p:spPr>
          <a:xfrm>
            <a:off x="7284202" y="1542080"/>
            <a:ext cx="482400" cy="482400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ZoneTexte 18"/>
          <p:cNvSpPr txBox="1"/>
          <p:nvPr/>
        </p:nvSpPr>
        <p:spPr>
          <a:xfrm>
            <a:off x="6994902" y="1159789"/>
            <a:ext cx="1266885" cy="3693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92D050"/>
                </a:solidFill>
              </a:rPr>
              <a:t>Modelock</a:t>
            </a:r>
            <a:endParaRPr lang="en-US" b="1" dirty="0">
              <a:solidFill>
                <a:srgbClr val="92D050"/>
              </a:solidFill>
            </a:endParaRPr>
          </a:p>
        </p:txBody>
      </p:sp>
      <p:sp>
        <p:nvSpPr>
          <p:cNvPr id="21" name="Rectangle à coins arrondis 20"/>
          <p:cNvSpPr/>
          <p:nvPr/>
        </p:nvSpPr>
        <p:spPr>
          <a:xfrm>
            <a:off x="767166" y="2061274"/>
            <a:ext cx="2510726" cy="482400"/>
          </a:xfrm>
          <a:prstGeom prst="roundRect">
            <a:avLst>
              <a:gd name="adj" fmla="val 50000"/>
            </a:avLst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Espace réservé de la date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18/03/2015</a:t>
            </a:r>
            <a:endParaRPr lang="en-US"/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C6F77-52CB-4F2F-89AD-AE48E2DE25F5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3" name="Espace réservé du pied de page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Présentation Réunion DEPACC - Influence des états de surfaces ...</a:t>
            </a:r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Zernike decomposition</a:t>
            </a:r>
            <a:endParaRPr lang="en-US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41413" y="1905095"/>
            <a:ext cx="6861175" cy="4038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 descr="C:\Users\$dupraz\Desktop\image_8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1700808"/>
            <a:ext cx="2661509" cy="1501775"/>
          </a:xfrm>
          <a:prstGeom prst="rect">
            <a:avLst/>
          </a:prstGeom>
          <a:noFill/>
        </p:spPr>
      </p:pic>
      <p:sp>
        <p:nvSpPr>
          <p:cNvPr id="11" name="ZoneTexte 10"/>
          <p:cNvSpPr txBox="1"/>
          <p:nvPr/>
        </p:nvSpPr>
        <p:spPr>
          <a:xfrm>
            <a:off x="3502617" y="6168325"/>
            <a:ext cx="213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Orthonormal</a:t>
            </a:r>
            <a:r>
              <a:rPr lang="en-US" dirty="0" smtClean="0"/>
              <a:t> base</a:t>
            </a:r>
            <a:endParaRPr lang="en-US" dirty="0"/>
          </a:p>
        </p:txBody>
      </p:sp>
      <p:pic>
        <p:nvPicPr>
          <p:cNvPr id="12" name="Picture 4" descr="C:\Users\$dupraz\Desktop\untitled3.png"/>
          <p:cNvPicPr>
            <a:picLocks noChangeAspect="1" noChangeArrowheads="1"/>
          </p:cNvPicPr>
          <p:nvPr/>
        </p:nvPicPr>
        <p:blipFill>
          <a:blip r:embed="rId4" cstate="print"/>
          <a:srcRect l="8693" t="49441" r="6988" b="5613"/>
          <a:stretch>
            <a:fillRect/>
          </a:stretch>
        </p:blipFill>
        <p:spPr bwMode="auto">
          <a:xfrm>
            <a:off x="179512" y="1296171"/>
            <a:ext cx="3618854" cy="111923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3" name="Picture 5" descr="C:\Users\$dupraz\Desktop\untitled2.png"/>
          <p:cNvPicPr>
            <a:picLocks noChangeAspect="1" noChangeArrowheads="1"/>
          </p:cNvPicPr>
          <p:nvPr/>
        </p:nvPicPr>
        <p:blipFill>
          <a:blip r:embed="rId5" cstate="print"/>
          <a:srcRect l="22181" t="3475" r="22275" b="6164"/>
          <a:stretch>
            <a:fillRect/>
          </a:stretch>
        </p:blipFill>
        <p:spPr bwMode="auto">
          <a:xfrm>
            <a:off x="830462" y="2715856"/>
            <a:ext cx="1293266" cy="122071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cxnSp>
        <p:nvCxnSpPr>
          <p:cNvPr id="14" name="Connecteur droit avec flèche 13"/>
          <p:cNvCxnSpPr>
            <a:stCxn id="12" idx="2"/>
            <a:endCxn id="13" idx="0"/>
          </p:cNvCxnSpPr>
          <p:nvPr/>
        </p:nvCxnSpPr>
        <p:spPr>
          <a:xfrm flipH="1">
            <a:off x="1477095" y="2415404"/>
            <a:ext cx="511844" cy="300452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e la date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18/03/2015</a:t>
            </a:r>
            <a:endParaRPr lang="en-US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C6F77-52CB-4F2F-89AD-AE48E2DE25F5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Présentation Réunion DEPACC - Influence des états de surfaces ...</a:t>
            </a:r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texte 14"/>
          <p:cNvSpPr>
            <a:spLocks noGrp="1"/>
          </p:cNvSpPr>
          <p:nvPr>
            <p:ph type="body" idx="1"/>
          </p:nvPr>
        </p:nvSpPr>
        <p:spPr>
          <a:xfrm>
            <a:off x="712922" y="1628614"/>
            <a:ext cx="3520440" cy="457200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n-US" dirty="0" smtClean="0"/>
              <a:t>Surface deformations</a:t>
            </a:r>
            <a:endParaRPr lang="en-US" dirty="0"/>
          </a:p>
        </p:txBody>
      </p:sp>
      <p:sp>
        <p:nvSpPr>
          <p:cNvPr id="16" name="Espace réservé du contenu 15"/>
          <p:cNvSpPr>
            <a:spLocks noGrp="1"/>
          </p:cNvSpPr>
          <p:nvPr>
            <p:ph sz="half" idx="2"/>
          </p:nvPr>
        </p:nvSpPr>
        <p:spPr>
          <a:xfrm>
            <a:off x="609600" y="2275670"/>
            <a:ext cx="3886200" cy="1908874"/>
          </a:xfrm>
        </p:spPr>
        <p:txBody>
          <a:bodyPr>
            <a:noAutofit/>
          </a:bodyPr>
          <a:lstStyle/>
          <a:p>
            <a:r>
              <a:rPr lang="en-US" sz="1400" dirty="0" smtClean="0"/>
              <a:t>Simulated with proven method (same as Virgo)</a:t>
            </a:r>
          </a:p>
          <a:p>
            <a:r>
              <a:rPr lang="en-US" sz="1400" dirty="0" smtClean="0"/>
              <a:t>Parabolic mirrors</a:t>
            </a:r>
          </a:p>
          <a:p>
            <a:r>
              <a:rPr lang="en-US" sz="1400" dirty="0" smtClean="0"/>
              <a:t>MPS mirrors</a:t>
            </a:r>
          </a:p>
          <a:p>
            <a:r>
              <a:rPr lang="en-US" sz="1400" dirty="0" smtClean="0"/>
              <a:t>Difficult to relate surface quality to gamma-ray flux</a:t>
            </a:r>
          </a:p>
          <a:p>
            <a:r>
              <a:rPr lang="en-US" sz="1400" dirty="0" smtClean="0"/>
              <a:t>Price of optics !</a:t>
            </a:r>
            <a:endParaRPr lang="en-US" sz="1400" dirty="0"/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3"/>
          </p:nvPr>
        </p:nvSpPr>
        <p:spPr>
          <a:xfrm>
            <a:off x="4969222" y="1636362"/>
            <a:ext cx="3520440" cy="457200"/>
          </a:xfrm>
        </p:spPr>
        <p:txBody>
          <a:bodyPr/>
          <a:lstStyle/>
          <a:p>
            <a:pPr algn="ctr"/>
            <a:r>
              <a:rPr lang="en-US" dirty="0" smtClean="0"/>
              <a:t>IP  beam profile</a:t>
            </a:r>
            <a:endParaRPr lang="en-US" dirty="0"/>
          </a:p>
        </p:txBody>
      </p:sp>
      <p:sp>
        <p:nvSpPr>
          <p:cNvPr id="18" name="Espace réservé du contenu 17"/>
          <p:cNvSpPr>
            <a:spLocks noGrp="1"/>
          </p:cNvSpPr>
          <p:nvPr>
            <p:ph sz="quarter" idx="4"/>
          </p:nvPr>
        </p:nvSpPr>
        <p:spPr>
          <a:xfrm>
            <a:off x="4800600" y="5059680"/>
            <a:ext cx="3886200" cy="1422400"/>
          </a:xfrm>
        </p:spPr>
        <p:txBody>
          <a:bodyPr>
            <a:noAutofit/>
          </a:bodyPr>
          <a:lstStyle/>
          <a:p>
            <a:r>
              <a:rPr lang="en-US" sz="2000" dirty="0" smtClean="0"/>
              <a:t>System with </a:t>
            </a:r>
            <a:r>
              <a:rPr lang="en-US" sz="2000" b="1" dirty="0" smtClean="0"/>
              <a:t>nonlinear behavior</a:t>
            </a:r>
          </a:p>
          <a:p>
            <a:pPr>
              <a:buNone/>
            </a:pPr>
            <a:r>
              <a:rPr lang="en-US" sz="2000" dirty="0" smtClean="0"/>
              <a:t>	=&gt; </a:t>
            </a:r>
            <a:r>
              <a:rPr lang="en-US" sz="2000" b="1" dirty="0" smtClean="0"/>
              <a:t>everything</a:t>
            </a:r>
            <a:r>
              <a:rPr lang="en-US" sz="2000" dirty="0" smtClean="0"/>
              <a:t> have to be </a:t>
            </a:r>
            <a:r>
              <a:rPr lang="en-US" sz="2000" b="1" dirty="0" smtClean="0"/>
              <a:t>simulated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Optical quality and beam profile</a:t>
            </a:r>
            <a:endParaRPr lang="en-US" dirty="0"/>
          </a:p>
        </p:txBody>
      </p:sp>
      <p:pic>
        <p:nvPicPr>
          <p:cNvPr id="52226" name="Picture 2" descr="C:\Users\$dupraz\Desktop\Ardop.tif"/>
          <p:cNvPicPr>
            <a:picLocks noChangeAspect="1" noChangeArrowheads="1"/>
          </p:cNvPicPr>
          <p:nvPr/>
        </p:nvPicPr>
        <p:blipFill>
          <a:blip r:embed="rId3" cstate="print"/>
          <a:srcRect t="10248"/>
          <a:stretch>
            <a:fillRect/>
          </a:stretch>
        </p:blipFill>
        <p:spPr bwMode="auto">
          <a:xfrm>
            <a:off x="20321" y="4378960"/>
            <a:ext cx="2249910" cy="1910080"/>
          </a:xfrm>
          <a:prstGeom prst="rect">
            <a:avLst/>
          </a:prstGeom>
          <a:noFill/>
        </p:spPr>
      </p:pic>
      <p:pic>
        <p:nvPicPr>
          <p:cNvPr id="52227" name="Picture 3" descr="C:\Users\$dupraz\Desktop\Virgo.tif"/>
          <p:cNvPicPr>
            <a:picLocks noChangeAspect="1" noChangeArrowheads="1"/>
          </p:cNvPicPr>
          <p:nvPr/>
        </p:nvPicPr>
        <p:blipFill>
          <a:blip r:embed="rId4" cstate="print"/>
          <a:srcRect t="10080"/>
          <a:stretch>
            <a:fillRect/>
          </a:stretch>
        </p:blipFill>
        <p:spPr bwMode="auto">
          <a:xfrm>
            <a:off x="2405306" y="4381500"/>
            <a:ext cx="2242852" cy="1907540"/>
          </a:xfrm>
          <a:prstGeom prst="rect">
            <a:avLst/>
          </a:prstGeom>
          <a:noFill/>
        </p:spPr>
      </p:pic>
      <p:sp>
        <p:nvSpPr>
          <p:cNvPr id="21" name="ZoneTexte 20"/>
          <p:cNvSpPr txBox="1"/>
          <p:nvPr/>
        </p:nvSpPr>
        <p:spPr>
          <a:xfrm>
            <a:off x="172720" y="6289040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Good</a:t>
            </a:r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2631440" y="6289040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Bad</a:t>
            </a:r>
            <a:endParaRPr lang="fr-FR" dirty="0"/>
          </a:p>
        </p:txBody>
      </p:sp>
      <p:pic>
        <p:nvPicPr>
          <p:cNvPr id="55300" name="Picture 4" descr="C:\Users\$dupraz\Desktop\Image1.png"/>
          <p:cNvPicPr>
            <a:picLocks noChangeAspect="1" noChangeArrowheads="1"/>
          </p:cNvPicPr>
          <p:nvPr/>
        </p:nvPicPr>
        <p:blipFill>
          <a:blip r:embed="rId5" cstate="print"/>
          <a:srcRect l="7846" t="61653" r="68119" b="8549"/>
          <a:stretch>
            <a:fillRect/>
          </a:stretch>
        </p:blipFill>
        <p:spPr bwMode="auto">
          <a:xfrm>
            <a:off x="4762500" y="2700020"/>
            <a:ext cx="2184400" cy="1402080"/>
          </a:xfrm>
          <a:prstGeom prst="rect">
            <a:avLst/>
          </a:prstGeom>
          <a:noFill/>
        </p:spPr>
      </p:pic>
      <p:pic>
        <p:nvPicPr>
          <p:cNvPr id="55299" name="Picture 3" descr="C:\Users\$dupraz\Desktop\Image1.png"/>
          <p:cNvPicPr>
            <a:picLocks noChangeAspect="1" noChangeArrowheads="1"/>
          </p:cNvPicPr>
          <p:nvPr/>
        </p:nvPicPr>
        <p:blipFill>
          <a:blip r:embed="rId5" cstate="print"/>
          <a:srcRect l="6613" t="14379" r="67452" b="56039"/>
          <a:stretch>
            <a:fillRect/>
          </a:stretch>
        </p:blipFill>
        <p:spPr bwMode="auto">
          <a:xfrm>
            <a:off x="6664960" y="3637280"/>
            <a:ext cx="2357120" cy="1391920"/>
          </a:xfrm>
          <a:prstGeom prst="rect">
            <a:avLst/>
          </a:prstGeom>
          <a:noFill/>
        </p:spPr>
      </p:pic>
      <p:sp>
        <p:nvSpPr>
          <p:cNvPr id="19" name="ZoneTexte 18"/>
          <p:cNvSpPr txBox="1"/>
          <p:nvPr/>
        </p:nvSpPr>
        <p:spPr>
          <a:xfrm>
            <a:off x="5080000" y="2276872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Good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7119620" y="3212976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Bad</a:t>
            </a:r>
            <a:endParaRPr lang="fr-FR" dirty="0"/>
          </a:p>
        </p:txBody>
      </p:sp>
      <p:sp>
        <p:nvSpPr>
          <p:cNvPr id="23" name="Espace réservé de la date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18/03/2015</a:t>
            </a:r>
            <a:endParaRPr lang="en-US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C6F77-52CB-4F2F-89AD-AE48E2DE25F5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28" name="Espace réservé du pied de page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Présentation Réunion DEPACC - Influence des états de surfaces ...</a:t>
            </a:r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ZoneTexte 29"/>
          <p:cNvSpPr txBox="1"/>
          <p:nvPr/>
        </p:nvSpPr>
        <p:spPr>
          <a:xfrm>
            <a:off x="193729" y="1154627"/>
            <a:ext cx="8803037" cy="1902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TASD = </a:t>
            </a:r>
            <a:r>
              <a:rPr lang="en-US" sz="1600" dirty="0" err="1" smtClean="0"/>
              <a:t>N</a:t>
            </a:r>
            <a:r>
              <a:rPr lang="en-US" sz="1600" baseline="-25000" dirty="0" err="1" smtClean="0"/>
              <a:t>γ</a:t>
            </a:r>
            <a:r>
              <a:rPr lang="en-US" sz="1600" dirty="0" smtClean="0"/>
              <a:t>/(</a:t>
            </a:r>
            <a:r>
              <a:rPr lang="en-US" sz="1600" dirty="0" err="1" smtClean="0"/>
              <a:t>s.eV</a:t>
            </a:r>
            <a:r>
              <a:rPr lang="en-US" sz="1600" dirty="0" smtClean="0"/>
              <a:t>) = gamma-ray flux in defined bandwidth</a:t>
            </a:r>
            <a:br>
              <a:rPr lang="en-US" sz="1600" dirty="0" smtClean="0"/>
            </a:br>
            <a:endParaRPr lang="en-US" sz="1600" dirty="0" smtClean="0"/>
          </a:p>
          <a:p>
            <a:pPr lvl="1">
              <a:buNone/>
            </a:pPr>
            <a:endParaRPr lang="en-US" sz="1600" dirty="0" smtClean="0"/>
          </a:p>
          <a:p>
            <a:pPr lvl="1">
              <a:buNone/>
            </a:pPr>
            <a:r>
              <a:rPr lang="en-US" sz="1600" dirty="0" smtClean="0"/>
              <a:t>Where: </a:t>
            </a:r>
            <a:r>
              <a:rPr lang="en-US" sz="1600" dirty="0" err="1" smtClean="0"/>
              <a:t>ΔE</a:t>
            </a:r>
            <a:r>
              <a:rPr lang="en-US" sz="1600" baseline="-25000" dirty="0" err="1" smtClean="0"/>
              <a:t>γ</a:t>
            </a:r>
            <a:r>
              <a:rPr lang="en-US" sz="1600" dirty="0" smtClean="0"/>
              <a:t> the gamma-ray </a:t>
            </a:r>
            <a:r>
              <a:rPr lang="en-US" sz="1600" dirty="0" err="1" smtClean="0"/>
              <a:t>linewidth</a:t>
            </a:r>
            <a:r>
              <a:rPr lang="en-US" sz="1600" dirty="0" smtClean="0"/>
              <a:t>, </a:t>
            </a:r>
            <a:r>
              <a:rPr lang="en-US" sz="1600" dirty="0" smtClean="0">
                <a:sym typeface="Symbol"/>
              </a:rPr>
              <a:t> the Compton cross-section and </a:t>
            </a:r>
          </a:p>
          <a:p>
            <a:pPr lvl="1">
              <a:buNone/>
            </a:pPr>
            <a:r>
              <a:rPr lang="en-US" sz="1600" b="1" dirty="0" smtClean="0">
                <a:latin typeface="Mathematica5Mono" pitchFamily="2" charset="2"/>
                <a:sym typeface="Symbol"/>
              </a:rPr>
              <a:t>L</a:t>
            </a:r>
            <a:r>
              <a:rPr lang="en-US" sz="1600" dirty="0" smtClean="0">
                <a:sym typeface="Symbol"/>
              </a:rPr>
              <a:t> the luminosity </a:t>
            </a:r>
            <a:r>
              <a:rPr lang="en-US" sz="1600" dirty="0" smtClean="0">
                <a:sym typeface="Wingdings" pitchFamily="2" charset="2"/>
              </a:rPr>
              <a:t> </a:t>
            </a:r>
            <a:r>
              <a:rPr lang="en-US" sz="2000" b="1" i="1" dirty="0" err="1" smtClean="0"/>
              <a:t>Spatio</a:t>
            </a:r>
            <a:r>
              <a:rPr lang="en-US" sz="2000" b="1" i="1" dirty="0" smtClean="0"/>
              <a:t>-temporal overlap</a:t>
            </a:r>
            <a:endParaRPr lang="en-US" sz="1600" b="1" i="1" dirty="0" smtClean="0"/>
          </a:p>
          <a:p>
            <a:pPr lvl="1">
              <a:buNone/>
            </a:pPr>
            <a:endParaRPr lang="en-US" baseline="-25000" dirty="0" smtClean="0"/>
          </a:p>
          <a:p>
            <a:pPr>
              <a:lnSpc>
                <a:spcPct val="90000"/>
              </a:lnSpc>
            </a:pPr>
            <a:endParaRPr lang="en-US" sz="2400" dirty="0" smtClean="0">
              <a:effectLst>
                <a:outerShdw blurRad="50800" dist="38100" dir="2700000" algn="tl">
                  <a:schemeClr val="bg2">
                    <a:lumMod val="50000"/>
                    <a:alpha val="43000"/>
                  </a:schemeClr>
                </a:outerShdw>
              </a:effectLst>
            </a:endParaRPr>
          </a:p>
        </p:txBody>
      </p:sp>
      <p:sp>
        <p:nvSpPr>
          <p:cNvPr id="27" name="Espace réservé du texte 26"/>
          <p:cNvSpPr>
            <a:spLocks noGrp="1"/>
          </p:cNvSpPr>
          <p:nvPr>
            <p:ph type="body" idx="1"/>
          </p:nvPr>
        </p:nvSpPr>
        <p:spPr>
          <a:xfrm>
            <a:off x="178231" y="2781946"/>
            <a:ext cx="4325171" cy="442982"/>
          </a:xfrm>
        </p:spPr>
        <p:txBody>
          <a:bodyPr>
            <a:normAutofit fontScale="55000" lnSpcReduction="20000"/>
          </a:bodyPr>
          <a:lstStyle/>
          <a:p>
            <a:pPr algn="ctr"/>
            <a:r>
              <a:rPr lang="en-US" sz="2800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For two Gaussian beam with no divergence</a:t>
            </a:r>
          </a:p>
        </p:txBody>
      </p:sp>
      <p:sp>
        <p:nvSpPr>
          <p:cNvPr id="28" name="Espace réservé du texte 27"/>
          <p:cNvSpPr>
            <a:spLocks noGrp="1"/>
          </p:cNvSpPr>
          <p:nvPr>
            <p:ph type="body" sz="quarter" idx="3"/>
          </p:nvPr>
        </p:nvSpPr>
        <p:spPr>
          <a:xfrm>
            <a:off x="4660845" y="2781946"/>
            <a:ext cx="4325171" cy="442982"/>
          </a:xfrm>
        </p:spPr>
        <p:txBody>
          <a:bodyPr>
            <a:normAutofit/>
          </a:bodyPr>
          <a:lstStyle/>
          <a:p>
            <a:pPr algn="ctr"/>
            <a:r>
              <a:rPr lang="en-US" sz="1500" dirty="0" smtClean="0"/>
              <a:t>For any laser intensity beam profile</a:t>
            </a:r>
            <a:endParaRPr lang="en-US" sz="1500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18/03/2015</a:t>
            </a:r>
            <a:endParaRPr lang="en-US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Présentation Réunion DEPACC - Influence des états de surfaces ...</a:t>
            </a:r>
            <a:endParaRPr lang="en-US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C6F77-52CB-4F2F-89AD-AE48E2DE25F5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0" name="Titr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Average Spectral Density (TASD) calculation</a:t>
            </a:r>
            <a:endParaRPr lang="en-US" dirty="0"/>
          </a:p>
        </p:txBody>
      </p:sp>
      <p:grpSp>
        <p:nvGrpSpPr>
          <p:cNvPr id="15" name="Groupe 52"/>
          <p:cNvGrpSpPr>
            <a:grpSpLocks noChangeAspect="1"/>
          </p:cNvGrpSpPr>
          <p:nvPr/>
        </p:nvGrpSpPr>
        <p:grpSpPr>
          <a:xfrm>
            <a:off x="162729" y="3401877"/>
            <a:ext cx="4325785" cy="511445"/>
            <a:chOff x="216975" y="991893"/>
            <a:chExt cx="7012983" cy="829158"/>
          </a:xfrm>
        </p:grpSpPr>
        <p:pic>
          <p:nvPicPr>
            <p:cNvPr id="16" name="Image 15" descr="addin_tmp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6" cstate="print">
              <a:lum bright="100000" contrast="-100000"/>
            </a:blip>
            <a:stretch>
              <a:fillRect/>
            </a:stretch>
          </p:blipFill>
          <p:spPr>
            <a:xfrm>
              <a:off x="323742" y="1044441"/>
              <a:ext cx="6697980" cy="745236"/>
            </a:xfrm>
            <a:prstGeom prst="rect">
              <a:avLst/>
            </a:prstGeom>
          </p:spPr>
        </p:pic>
        <p:sp>
          <p:nvSpPr>
            <p:cNvPr id="18" name="Rectangle à coins arrondis 17"/>
            <p:cNvSpPr/>
            <p:nvPr/>
          </p:nvSpPr>
          <p:spPr>
            <a:xfrm>
              <a:off x="216975" y="991893"/>
              <a:ext cx="7012983" cy="829158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" name="Image 23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lum bright="100000" contrast="-100000"/>
          </a:blip>
          <a:stretch>
            <a:fillRect/>
          </a:stretch>
        </p:blipFill>
        <p:spPr>
          <a:xfrm>
            <a:off x="292746" y="1536726"/>
            <a:ext cx="1357825" cy="319488"/>
          </a:xfrm>
          <a:prstGeom prst="rect">
            <a:avLst/>
          </a:prstGeom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86428" y="4099301"/>
            <a:ext cx="2973178" cy="1658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ZoneTexte 30"/>
          <p:cNvSpPr txBox="1"/>
          <p:nvPr/>
        </p:nvSpPr>
        <p:spPr>
          <a:xfrm>
            <a:off x="761321" y="5835112"/>
            <a:ext cx="3070456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Relative error on </a:t>
            </a:r>
          </a:p>
          <a:p>
            <a:pPr algn="ctr">
              <a:lnSpc>
                <a:spcPct val="90000"/>
              </a:lnSpc>
            </a:pPr>
            <a:r>
              <a:rPr lang="en-US" dirty="0" smtClean="0"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no divergence approximation</a:t>
            </a:r>
          </a:p>
        </p:txBody>
      </p:sp>
      <p:pic>
        <p:nvPicPr>
          <p:cNvPr id="33" name="Image 32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lum bright="100000" contrast="-100000"/>
          </a:blip>
          <a:stretch>
            <a:fillRect/>
          </a:stretch>
        </p:blipFill>
        <p:spPr>
          <a:xfrm>
            <a:off x="5203529" y="3713721"/>
            <a:ext cx="3313176" cy="781812"/>
          </a:xfrm>
          <a:prstGeom prst="rect">
            <a:avLst/>
          </a:prstGeom>
        </p:spPr>
      </p:pic>
      <p:pic>
        <p:nvPicPr>
          <p:cNvPr id="36" name="Image 35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lum bright="100000" contrast="-100000"/>
          </a:blip>
          <a:stretch>
            <a:fillRect/>
          </a:stretch>
        </p:blipFill>
        <p:spPr>
          <a:xfrm>
            <a:off x="4999467" y="4788268"/>
            <a:ext cx="3749327" cy="604814"/>
          </a:xfrm>
          <a:prstGeom prst="rect">
            <a:avLst/>
          </a:prstGeom>
        </p:spPr>
      </p:pic>
      <p:sp>
        <p:nvSpPr>
          <p:cNvPr id="39" name="Forme libre 38"/>
          <p:cNvSpPr/>
          <p:nvPr/>
        </p:nvSpPr>
        <p:spPr>
          <a:xfrm>
            <a:off x="1200913" y="1456944"/>
            <a:ext cx="451552" cy="451104"/>
          </a:xfrm>
          <a:custGeom>
            <a:avLst/>
            <a:gdLst>
              <a:gd name="connsiteX0" fmla="*/ 30996 w 387457"/>
              <a:gd name="connsiteY0" fmla="*/ 7749 h 356461"/>
              <a:gd name="connsiteX1" fmla="*/ 209227 w 387457"/>
              <a:gd name="connsiteY1" fmla="*/ 0 h 356461"/>
              <a:gd name="connsiteX2" fmla="*/ 201478 w 387457"/>
              <a:gd name="connsiteY2" fmla="*/ 178230 h 356461"/>
              <a:gd name="connsiteX3" fmla="*/ 387457 w 387457"/>
              <a:gd name="connsiteY3" fmla="*/ 170481 h 356461"/>
              <a:gd name="connsiteX4" fmla="*/ 387457 w 387457"/>
              <a:gd name="connsiteY4" fmla="*/ 356461 h 356461"/>
              <a:gd name="connsiteX5" fmla="*/ 0 w 387457"/>
              <a:gd name="connsiteY5" fmla="*/ 340962 h 356461"/>
              <a:gd name="connsiteX6" fmla="*/ 30996 w 387457"/>
              <a:gd name="connsiteY6" fmla="*/ 7749 h 356461"/>
              <a:gd name="connsiteX0" fmla="*/ 65506 w 421967"/>
              <a:gd name="connsiteY0" fmla="*/ 7749 h 356461"/>
              <a:gd name="connsiteX1" fmla="*/ 243737 w 421967"/>
              <a:gd name="connsiteY1" fmla="*/ 0 h 356461"/>
              <a:gd name="connsiteX2" fmla="*/ 235988 w 421967"/>
              <a:gd name="connsiteY2" fmla="*/ 178230 h 356461"/>
              <a:gd name="connsiteX3" fmla="*/ 421967 w 421967"/>
              <a:gd name="connsiteY3" fmla="*/ 170481 h 356461"/>
              <a:gd name="connsiteX4" fmla="*/ 421967 w 421967"/>
              <a:gd name="connsiteY4" fmla="*/ 356461 h 356461"/>
              <a:gd name="connsiteX5" fmla="*/ 34510 w 421967"/>
              <a:gd name="connsiteY5" fmla="*/ 340962 h 356461"/>
              <a:gd name="connsiteX6" fmla="*/ 0 w 421967"/>
              <a:gd name="connsiteY6" fmla="*/ 128739 h 356461"/>
              <a:gd name="connsiteX7" fmla="*/ 65506 w 421967"/>
              <a:gd name="connsiteY7" fmla="*/ 7749 h 356461"/>
              <a:gd name="connsiteX0" fmla="*/ 65506 w 421967"/>
              <a:gd name="connsiteY0" fmla="*/ 61890 h 410602"/>
              <a:gd name="connsiteX1" fmla="*/ 170688 w 421967"/>
              <a:gd name="connsiteY1" fmla="*/ 0 h 410602"/>
              <a:gd name="connsiteX2" fmla="*/ 243737 w 421967"/>
              <a:gd name="connsiteY2" fmla="*/ 54141 h 410602"/>
              <a:gd name="connsiteX3" fmla="*/ 235988 w 421967"/>
              <a:gd name="connsiteY3" fmla="*/ 232371 h 410602"/>
              <a:gd name="connsiteX4" fmla="*/ 421967 w 421967"/>
              <a:gd name="connsiteY4" fmla="*/ 224622 h 410602"/>
              <a:gd name="connsiteX5" fmla="*/ 421967 w 421967"/>
              <a:gd name="connsiteY5" fmla="*/ 410602 h 410602"/>
              <a:gd name="connsiteX6" fmla="*/ 34510 w 421967"/>
              <a:gd name="connsiteY6" fmla="*/ 395103 h 410602"/>
              <a:gd name="connsiteX7" fmla="*/ 0 w 421967"/>
              <a:gd name="connsiteY7" fmla="*/ 182880 h 410602"/>
              <a:gd name="connsiteX8" fmla="*/ 65506 w 421967"/>
              <a:gd name="connsiteY8" fmla="*/ 61890 h 410602"/>
              <a:gd name="connsiteX0" fmla="*/ 65506 w 421967"/>
              <a:gd name="connsiteY0" fmla="*/ 61890 h 410602"/>
              <a:gd name="connsiteX1" fmla="*/ 170688 w 421967"/>
              <a:gd name="connsiteY1" fmla="*/ 0 h 410602"/>
              <a:gd name="connsiteX2" fmla="*/ 243737 w 421967"/>
              <a:gd name="connsiteY2" fmla="*/ 54141 h 410602"/>
              <a:gd name="connsiteX3" fmla="*/ 262128 w 421967"/>
              <a:gd name="connsiteY3" fmla="*/ 140208 h 410602"/>
              <a:gd name="connsiteX4" fmla="*/ 235988 w 421967"/>
              <a:gd name="connsiteY4" fmla="*/ 232371 h 410602"/>
              <a:gd name="connsiteX5" fmla="*/ 421967 w 421967"/>
              <a:gd name="connsiteY5" fmla="*/ 224622 h 410602"/>
              <a:gd name="connsiteX6" fmla="*/ 421967 w 421967"/>
              <a:gd name="connsiteY6" fmla="*/ 410602 h 410602"/>
              <a:gd name="connsiteX7" fmla="*/ 34510 w 421967"/>
              <a:gd name="connsiteY7" fmla="*/ 395103 h 410602"/>
              <a:gd name="connsiteX8" fmla="*/ 0 w 421967"/>
              <a:gd name="connsiteY8" fmla="*/ 182880 h 410602"/>
              <a:gd name="connsiteX9" fmla="*/ 65506 w 421967"/>
              <a:gd name="connsiteY9" fmla="*/ 61890 h 410602"/>
              <a:gd name="connsiteX0" fmla="*/ 65506 w 421967"/>
              <a:gd name="connsiteY0" fmla="*/ 61890 h 410602"/>
              <a:gd name="connsiteX1" fmla="*/ 170688 w 421967"/>
              <a:gd name="connsiteY1" fmla="*/ 0 h 410602"/>
              <a:gd name="connsiteX2" fmla="*/ 243737 w 421967"/>
              <a:gd name="connsiteY2" fmla="*/ 54141 h 410602"/>
              <a:gd name="connsiteX3" fmla="*/ 262128 w 421967"/>
              <a:gd name="connsiteY3" fmla="*/ 140208 h 410602"/>
              <a:gd name="connsiteX4" fmla="*/ 235988 w 421967"/>
              <a:gd name="connsiteY4" fmla="*/ 232371 h 410602"/>
              <a:gd name="connsiteX5" fmla="*/ 335280 w 421967"/>
              <a:gd name="connsiteY5" fmla="*/ 201168 h 410602"/>
              <a:gd name="connsiteX6" fmla="*/ 421967 w 421967"/>
              <a:gd name="connsiteY6" fmla="*/ 224622 h 410602"/>
              <a:gd name="connsiteX7" fmla="*/ 421967 w 421967"/>
              <a:gd name="connsiteY7" fmla="*/ 410602 h 410602"/>
              <a:gd name="connsiteX8" fmla="*/ 34510 w 421967"/>
              <a:gd name="connsiteY8" fmla="*/ 395103 h 410602"/>
              <a:gd name="connsiteX9" fmla="*/ 0 w 421967"/>
              <a:gd name="connsiteY9" fmla="*/ 182880 h 410602"/>
              <a:gd name="connsiteX10" fmla="*/ 65506 w 421967"/>
              <a:gd name="connsiteY10" fmla="*/ 61890 h 410602"/>
              <a:gd name="connsiteX0" fmla="*/ 65506 w 451552"/>
              <a:gd name="connsiteY0" fmla="*/ 61890 h 410602"/>
              <a:gd name="connsiteX1" fmla="*/ 170688 w 451552"/>
              <a:gd name="connsiteY1" fmla="*/ 0 h 410602"/>
              <a:gd name="connsiteX2" fmla="*/ 243737 w 451552"/>
              <a:gd name="connsiteY2" fmla="*/ 54141 h 410602"/>
              <a:gd name="connsiteX3" fmla="*/ 262128 w 451552"/>
              <a:gd name="connsiteY3" fmla="*/ 140208 h 410602"/>
              <a:gd name="connsiteX4" fmla="*/ 235988 w 451552"/>
              <a:gd name="connsiteY4" fmla="*/ 232371 h 410602"/>
              <a:gd name="connsiteX5" fmla="*/ 335280 w 451552"/>
              <a:gd name="connsiteY5" fmla="*/ 201168 h 410602"/>
              <a:gd name="connsiteX6" fmla="*/ 421967 w 451552"/>
              <a:gd name="connsiteY6" fmla="*/ 224622 h 410602"/>
              <a:gd name="connsiteX7" fmla="*/ 451104 w 451552"/>
              <a:gd name="connsiteY7" fmla="*/ 304800 h 410602"/>
              <a:gd name="connsiteX8" fmla="*/ 421967 w 451552"/>
              <a:gd name="connsiteY8" fmla="*/ 410602 h 410602"/>
              <a:gd name="connsiteX9" fmla="*/ 34510 w 451552"/>
              <a:gd name="connsiteY9" fmla="*/ 395103 h 410602"/>
              <a:gd name="connsiteX10" fmla="*/ 0 w 451552"/>
              <a:gd name="connsiteY10" fmla="*/ 182880 h 410602"/>
              <a:gd name="connsiteX11" fmla="*/ 65506 w 451552"/>
              <a:gd name="connsiteY11" fmla="*/ 61890 h 410602"/>
              <a:gd name="connsiteX0" fmla="*/ 65506 w 451552"/>
              <a:gd name="connsiteY0" fmla="*/ 61890 h 451104"/>
              <a:gd name="connsiteX1" fmla="*/ 170688 w 451552"/>
              <a:gd name="connsiteY1" fmla="*/ 0 h 451104"/>
              <a:gd name="connsiteX2" fmla="*/ 243737 w 451552"/>
              <a:gd name="connsiteY2" fmla="*/ 54141 h 451104"/>
              <a:gd name="connsiteX3" fmla="*/ 262128 w 451552"/>
              <a:gd name="connsiteY3" fmla="*/ 140208 h 451104"/>
              <a:gd name="connsiteX4" fmla="*/ 235988 w 451552"/>
              <a:gd name="connsiteY4" fmla="*/ 232371 h 451104"/>
              <a:gd name="connsiteX5" fmla="*/ 335280 w 451552"/>
              <a:gd name="connsiteY5" fmla="*/ 201168 h 451104"/>
              <a:gd name="connsiteX6" fmla="*/ 421967 w 451552"/>
              <a:gd name="connsiteY6" fmla="*/ 224622 h 451104"/>
              <a:gd name="connsiteX7" fmla="*/ 451104 w 451552"/>
              <a:gd name="connsiteY7" fmla="*/ 304800 h 451104"/>
              <a:gd name="connsiteX8" fmla="*/ 421967 w 451552"/>
              <a:gd name="connsiteY8" fmla="*/ 410602 h 451104"/>
              <a:gd name="connsiteX9" fmla="*/ 188975 w 451552"/>
              <a:gd name="connsiteY9" fmla="*/ 451104 h 451104"/>
              <a:gd name="connsiteX10" fmla="*/ 34510 w 451552"/>
              <a:gd name="connsiteY10" fmla="*/ 395103 h 451104"/>
              <a:gd name="connsiteX11" fmla="*/ 0 w 451552"/>
              <a:gd name="connsiteY11" fmla="*/ 182880 h 451104"/>
              <a:gd name="connsiteX12" fmla="*/ 65506 w 451552"/>
              <a:gd name="connsiteY12" fmla="*/ 61890 h 451104"/>
              <a:gd name="connsiteX0" fmla="*/ 65506 w 451552"/>
              <a:gd name="connsiteY0" fmla="*/ 61890 h 451104"/>
              <a:gd name="connsiteX1" fmla="*/ 170688 w 451552"/>
              <a:gd name="connsiteY1" fmla="*/ 0 h 451104"/>
              <a:gd name="connsiteX2" fmla="*/ 243737 w 451552"/>
              <a:gd name="connsiteY2" fmla="*/ 54141 h 451104"/>
              <a:gd name="connsiteX3" fmla="*/ 262128 w 451552"/>
              <a:gd name="connsiteY3" fmla="*/ 140208 h 451104"/>
              <a:gd name="connsiteX4" fmla="*/ 248180 w 451552"/>
              <a:gd name="connsiteY4" fmla="*/ 232371 h 451104"/>
              <a:gd name="connsiteX5" fmla="*/ 335280 w 451552"/>
              <a:gd name="connsiteY5" fmla="*/ 201168 h 451104"/>
              <a:gd name="connsiteX6" fmla="*/ 421967 w 451552"/>
              <a:gd name="connsiteY6" fmla="*/ 224622 h 451104"/>
              <a:gd name="connsiteX7" fmla="*/ 451104 w 451552"/>
              <a:gd name="connsiteY7" fmla="*/ 304800 h 451104"/>
              <a:gd name="connsiteX8" fmla="*/ 421967 w 451552"/>
              <a:gd name="connsiteY8" fmla="*/ 410602 h 451104"/>
              <a:gd name="connsiteX9" fmla="*/ 188975 w 451552"/>
              <a:gd name="connsiteY9" fmla="*/ 451104 h 451104"/>
              <a:gd name="connsiteX10" fmla="*/ 34510 w 451552"/>
              <a:gd name="connsiteY10" fmla="*/ 395103 h 451104"/>
              <a:gd name="connsiteX11" fmla="*/ 0 w 451552"/>
              <a:gd name="connsiteY11" fmla="*/ 182880 h 451104"/>
              <a:gd name="connsiteX12" fmla="*/ 65506 w 451552"/>
              <a:gd name="connsiteY12" fmla="*/ 61890 h 451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1552" h="451104">
                <a:moveTo>
                  <a:pt x="65506" y="61890"/>
                </a:moveTo>
                <a:lnTo>
                  <a:pt x="170688" y="0"/>
                </a:lnTo>
                <a:lnTo>
                  <a:pt x="243737" y="54141"/>
                </a:lnTo>
                <a:cubicBezTo>
                  <a:pt x="243771" y="84862"/>
                  <a:pt x="262094" y="109487"/>
                  <a:pt x="262128" y="140208"/>
                </a:cubicBezTo>
                <a:lnTo>
                  <a:pt x="248180" y="232371"/>
                </a:lnTo>
                <a:lnTo>
                  <a:pt x="335280" y="201168"/>
                </a:lnTo>
                <a:lnTo>
                  <a:pt x="421967" y="224622"/>
                </a:lnTo>
                <a:cubicBezTo>
                  <a:pt x="421519" y="249316"/>
                  <a:pt x="451552" y="280106"/>
                  <a:pt x="451104" y="304800"/>
                </a:cubicBezTo>
                <a:cubicBezTo>
                  <a:pt x="451552" y="342099"/>
                  <a:pt x="421519" y="373303"/>
                  <a:pt x="421967" y="410602"/>
                </a:cubicBezTo>
                <a:lnTo>
                  <a:pt x="188975" y="451104"/>
                </a:lnTo>
                <a:lnTo>
                  <a:pt x="34510" y="395103"/>
                </a:lnTo>
                <a:lnTo>
                  <a:pt x="0" y="182880"/>
                </a:lnTo>
                <a:lnTo>
                  <a:pt x="65506" y="61890"/>
                </a:lnTo>
                <a:close/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Connecteur droit 40"/>
          <p:cNvCxnSpPr>
            <a:stCxn id="39" idx="7"/>
            <a:endCxn id="44" idx="1"/>
          </p:cNvCxnSpPr>
          <p:nvPr/>
        </p:nvCxnSpPr>
        <p:spPr>
          <a:xfrm flipV="1">
            <a:off x="1652017" y="1728076"/>
            <a:ext cx="518159" cy="3366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ZoneTexte 43"/>
          <p:cNvSpPr txBox="1"/>
          <p:nvPr/>
        </p:nvSpPr>
        <p:spPr>
          <a:xfrm>
            <a:off x="2170176" y="1584960"/>
            <a:ext cx="892617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 smtClean="0">
                <a:solidFill>
                  <a:srgbClr val="FF0000"/>
                </a:solidFill>
              </a:rPr>
              <a:t>Constant</a:t>
            </a:r>
          </a:p>
        </p:txBody>
      </p:sp>
      <p:cxnSp>
        <p:nvCxnSpPr>
          <p:cNvPr id="47" name="Connecteur droit 46"/>
          <p:cNvCxnSpPr>
            <a:stCxn id="18" idx="3"/>
            <a:endCxn id="33" idx="1"/>
          </p:cNvCxnSpPr>
          <p:nvPr/>
        </p:nvCxnSpPr>
        <p:spPr>
          <a:xfrm>
            <a:off x="4488514" y="3657600"/>
            <a:ext cx="715015" cy="447027"/>
          </a:xfrm>
          <a:prstGeom prst="line">
            <a:avLst/>
          </a:prstGeom>
          <a:ln w="10795">
            <a:solidFill>
              <a:srgbClr val="FFC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ZoneTexte 47"/>
          <p:cNvSpPr txBox="1"/>
          <p:nvPr/>
        </p:nvSpPr>
        <p:spPr>
          <a:xfrm rot="1935989">
            <a:off x="4352544" y="3566160"/>
            <a:ext cx="1089337" cy="2631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 smtClean="0">
                <a:solidFill>
                  <a:srgbClr val="FFC000"/>
                </a:solidFill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If </a:t>
            </a:r>
            <a:r>
              <a:rPr lang="en-US" sz="1200" b="1" dirty="0" smtClean="0">
                <a:solidFill>
                  <a:srgbClr val="FFC000"/>
                </a:solidFill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  <a:latin typeface="Mathematica5Mono" pitchFamily="2" charset="2"/>
              </a:rPr>
              <a:t>I</a:t>
            </a:r>
            <a:r>
              <a:rPr lang="en-US" sz="1200" baseline="-25000" dirty="0" smtClean="0">
                <a:solidFill>
                  <a:srgbClr val="FFC000"/>
                </a:solidFill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l</a:t>
            </a:r>
            <a:r>
              <a:rPr lang="en-US" sz="1200" dirty="0" smtClean="0">
                <a:solidFill>
                  <a:srgbClr val="FFC000"/>
                </a:solidFill>
                <a:effectLst>
                  <a:outerShdw blurRad="50800" dist="38100" dir="2700000" algn="tl">
                    <a:schemeClr val="bg2">
                      <a:lumMod val="50000"/>
                      <a:alpha val="43000"/>
                    </a:schemeClr>
                  </a:outerShdw>
                </a:effectLst>
              </a:rPr>
              <a:t> Gaussian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3|43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[squaren, Gray, cdot]{SIunits}&#10;\pagestyle{empty}&#10;\begin{document}&#10;&#10;$TASD = \frac{\sigma\mathcal{L}}{\Delta E_\gamma}$&#10;&#10;&#10;\end{document}"/>
  <p:tag name="IGUANATEXSIZE" val="2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[squaren, Gray, cdot]{SIunits}&#10;\pagestyle{empty}&#10;\begin{document}&#10;&#10;$\mathcal{L}{\left(w\right)} \propto N_{pass} \frac{\iint\limits_{-\infty}^{+\infty}K\left(x_l\,;\,y_l\right)\,\mathcal{I}_l\left(x_l\,;\,y_l\right)\mathrm{d}x_l\,\mathrm{d}y_l}{\iint\limits_{-\infty}^{+\infty}\mathcal{I}_l\left(x_l\,;\,y_l\right)\mathrm{d}x_l\,\mathrm{d}y_l}$&#10;&#10;\end{document}"/>
  <p:tag name="IGUANATEXSIZE" val="2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[squaren, Gray, cdot]{SIunits}&#10;\pagestyle{empty}&#10;\begin{document}&#10;&#10;$K\left(x\,;\,y\right) = \frac{1}{\sigma_{ye}}\frac{\exp\left\lbrace -\frac{y^2}{2\sigma_{ye}^2} - \frac{x^2}{2 \left(\sigma_{xe}^2 + \left(\sigma_{ze}^2 + \sigma_{zl}^2\right) \tan^2{\left(\frac{\phi}{2}\right)}\right)}\right\rbrace}{\sqrt{\left(\sigma_{ze}^2 + \sigma_{zl}^2\right) \sin^2{\left(\frac{\phi}{2}\right)} + \sigma_{xe}^2 \cos^2{\left(\frac{\phi}{2}\right)}}}$&#10;&#10;\end{document}"/>
  <p:tag name="IGUANATEXSIZE" val="2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[squaren, Gray, cdot]{SIunits}&#10;\pagestyle{empty}&#10;\begin{document}&#10;&#10;&#10;\begin{equation*}&#10;\mathcal{L}{\left(w\right)} \propto N_{pass} \frac{1}{\sqrt{\left(\frac{w}{2}\right)^2 + \sigma_{ye}^2}\,\sqrt{\left(\left(\frac{w}{2}\right)^2 + \sigma_{xe}^2\right)\cos^2\left(\frac{\phi}{2}\right) + \left(\sigma_{zl}^2 + \sigma_{ze}^2\right)\sin^2\left(\frac{\phi}{2}\right)}}&#10;\end{equation*}&#10;&#10;\end{document}"/>
  <p:tag name="IGUANATEXSIZE" val="2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[squaren, Gray, cdot]{SIunits}&#10;\pagestyle{empty}&#10;\begin{document}&#10;&#10;&#10;$\mathcal{R} = \frac{\iint\limits_{-\infty}^{+\infty}\left|\mathcal{P} - \mathcal{G}\right|\,\mathrm{d}x\,\mathrm{d}y}{\iint\limits_{-\infty}^{+\infty} \mathcal{P}\,\mathrm{d}x\,\mathrm{d}y}$&#10;&#10;\end{document}"/>
  <p:tag name="IGUANATEXSIZE" val="2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[squaren, Gray, cdot]{SIunits}&#10;\usepackage{times}&#10;\pagestyle{empty}&#10;\begin{document}&#10;&#10;$E_\gamma \simeq E_L \frac{4\gamma^2}{1+\gamma^2\theta^2+\frac{\phi^2}{4}}$&#10;&#10;\end{document}"/>
  <p:tag name="IGUANATEXSIZE" val="3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4.5|19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1.1|7|3|6.4|1.2|4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[squaren, Gray, cdot]{SIunits}&#10;\pagestyle{empty}&#10;\begin{document}&#10;&#10;&#10;$E(r,z,t) = E_0\frac{w_0}{w(z)}\exp\left(-\frac{r^2}{w(z)^2}\right)\exp\left(-i\left[k \left(z + \frac{r^2}{2 R(z)}\right) - \arctan\left(\frac{z}{z_r}\right)\right]\right) \Psi(t)$&#10;&#10;\end{document}"/>
  <p:tag name="IGUANATEXSIZE" val="2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[squaren, Gray, cdot]{SIunits}&#10;\pagestyle{empty}&#10;\begin{document}&#10;&#10;&#10;$z_r = \frac{\pi w_0^2}{\lambda}$ &#10;&#10;&#10;\end{document}"/>
  <p:tag name="IGUANATEXSIZE" val="2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[squaren, Gray, cdot]{SIunits}&#10;\pagestyle{empty}&#10;\begin{document}&#10;&#10;&#10;$w(z) = w_0\sqrt{1+\left(\frac{z}{z_r}\right)^2}$ &#10;&#10;&#10;\end{document}"/>
  <p:tag name="IGUANATEXSIZE" val="2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[squaren, Gray, cdot]{SIunits}&#10;\pagestyle{empty}&#10;\begin{document}&#10;&#10;&#10;$R(z) = z \left[1+ \left(\frac{z}{z_r}\right)^2\right]$ &#10;&#10;&#10;\end{document}"/>
  <p:tag name="IGUANATEXSIZE" val="2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[squaren, Gray, cdot]{SIunits}&#10;\pagestyle{empty}&#10;\begin{document}&#10;&#10;$\Psi(t) = \exp\left(i\omega t\right) \text{sech}\left(\frac{t}{T_p}\right)$&#10;&#10;\end{document}"/>
  <p:tag name="IGUANATEXSIZE" val="20"/>
</p:tagLst>
</file>

<file path=ppt/theme/theme1.xml><?xml version="1.0" encoding="utf-8"?>
<a:theme xmlns:a="http://schemas.openxmlformats.org/drawingml/2006/main" name="Devis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urrency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satMod val="100000"/>
                <a:lumMod val="95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lin ang="18900000" scaled="0"/>
        </a:gradFill>
        <a:gradFill rotWithShape="1">
          <a:gsLst>
            <a:gs pos="0">
              <a:schemeClr val="phClr">
                <a:shade val="100000"/>
                <a:lumMod val="9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lin ang="189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50800" dist="12700" dir="13500000" algn="t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12700" dir="13500000" algn="t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12700" dir="13500000" algn="tl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lumMod val="160000"/>
              </a:schemeClr>
            </a:gs>
            <a:gs pos="45000">
              <a:schemeClr val="phClr">
                <a:lumMod val="85000"/>
                <a:lumOff val="15000"/>
              </a:schemeClr>
            </a:gs>
            <a:gs pos="100000">
              <a:schemeClr val="phClr">
                <a:shade val="100000"/>
                <a:satMod val="100000"/>
                <a:lumMod val="80000"/>
              </a:schemeClr>
            </a:gs>
          </a:gsLst>
          <a:lin ang="8100000" scaled="0"/>
        </a:gradFill>
        <a:gradFill rotWithShape="1">
          <a:gsLst>
            <a:gs pos="0">
              <a:schemeClr val="phClr">
                <a:tint val="100000"/>
                <a:satMod val="100000"/>
                <a:lumMod val="160000"/>
              </a:schemeClr>
            </a:gs>
            <a:gs pos="28000">
              <a:schemeClr val="phClr">
                <a:shade val="100000"/>
                <a:satMod val="100000"/>
                <a:lumMod val="160000"/>
              </a:schemeClr>
            </a:gs>
            <a:gs pos="100000">
              <a:schemeClr val="phClr">
                <a:shade val="100000"/>
                <a:satMod val="100000"/>
                <a:lumMod val="95000"/>
              </a:schemeClr>
            </a:gs>
          </a:gsLst>
          <a:lin ang="18900000" scaled="0"/>
        </a:gradFill>
      </a:bgFillStyleLst>
    </a:fmtScheme>
  </a:themeElements>
  <a:objectDefaults>
    <a:spDef>
      <a:spPr/>
      <a:bodyPr rtlCol="0" anchor="ctr"/>
      <a:lstStyle>
        <a:defPPr algn="ctr">
          <a:defRPr lang="fr-FR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079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lang="fr-FR" sz="2400" dirty="0" err="1" smtClean="0">
            <a:effectLst>
              <a:outerShdw blurRad="50800" dist="38100" dir="2700000" algn="tl">
                <a:schemeClr val="bg2">
                  <a:lumMod val="50000"/>
                  <a:alpha val="43000"/>
                </a:schemeClr>
              </a:outerShdw>
            </a:effectLst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Devise</Template>
  <TotalTime>243</TotalTime>
  <Words>847</Words>
  <Application>Microsoft Office PowerPoint</Application>
  <PresentationFormat>Affichage à l'écran (4:3)</PresentationFormat>
  <Paragraphs>225</Paragraphs>
  <Slides>22</Slides>
  <Notes>4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4" baseType="lpstr">
      <vt:lpstr>Devise</vt:lpstr>
      <vt:lpstr>Acrobat Document</vt:lpstr>
      <vt:lpstr>Influence des états de surfaces des miroirs sur la génération de rayons gamma</vt:lpstr>
      <vt:lpstr>Production of the gamma-beam</vt:lpstr>
      <vt:lpstr>Configuration of the gamma-ray beam source</vt:lpstr>
      <vt:lpstr>Optical system: laser beam circulator (LBC)</vt:lpstr>
      <vt:lpstr>Beam profile inside the Laser Beam Circulator (LBC)</vt:lpstr>
      <vt:lpstr>Gaussian Beam from laser</vt:lpstr>
      <vt:lpstr>Zernike decomposition</vt:lpstr>
      <vt:lpstr>Optical quality and beam profile</vt:lpstr>
      <vt:lpstr>Time Average Spectral Density (TASD) calculation</vt:lpstr>
      <vt:lpstr>Qualitative estimators</vt:lpstr>
      <vt:lpstr>Power Spectral Density</vt:lpstr>
      <vt:lpstr>Macro-structure VS micro-structure</vt:lpstr>
      <vt:lpstr>Surface defects</vt:lpstr>
      <vt:lpstr>Surface defects simulation</vt:lpstr>
      <vt:lpstr>Simulation chain</vt:lpstr>
      <vt:lpstr>Results on parabolic reflectors</vt:lpstr>
      <vt:lpstr>Micro- and macro-strutures influence on beam profile for MPS mirrors</vt:lpstr>
      <vt:lpstr>Fast calculation with constant defect</vt:lpstr>
      <vt:lpstr>Randomization effect</vt:lpstr>
      <vt:lpstr>Results on MPS mirrors</vt:lpstr>
      <vt:lpstr>Overall results (all mirrors considered)</vt:lpstr>
      <vt:lpstr>Thank you for your attention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influence des états de surfaces des miroirs sur la génération de rayons gamma pour ELI-NP</dc:title>
  <dc:creator>dupraz</dc:creator>
  <cp:lastModifiedBy>dupraz</cp:lastModifiedBy>
  <cp:revision>43</cp:revision>
  <dcterms:created xsi:type="dcterms:W3CDTF">2015-03-16T13:44:39Z</dcterms:created>
  <dcterms:modified xsi:type="dcterms:W3CDTF">2015-03-18T07:18:30Z</dcterms:modified>
</cp:coreProperties>
</file>