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62" r:id="rId6"/>
    <p:sldId id="259" r:id="rId7"/>
    <p:sldId id="260" r:id="rId8"/>
    <p:sldId id="264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4860-BB81-433B-B358-334B4E79F383}" type="datetimeFigureOut">
              <a:rPr lang="uk-UA" smtClean="0"/>
              <a:t>01.04.2015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D0D9A-0A2E-4323-93F5-64C48945F3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3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D0D9A-0A2E-4323-93F5-64C48945F38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23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467E-8F13-4F34-83A1-E3890873BF82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D79C-31CD-45A8-9974-00528B254C3D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35DD-483A-422C-94A0-F7AC32141A6D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0D5E-CD25-42FC-820F-D90F4149BB4E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C671-D577-4EB6-98A3-415F4C6FA265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1C58-DF76-4B85-B08F-8080BA039103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FED3-D361-43B9-B960-8B4B9802D680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F1B6-5A6D-4851-9221-5C4CE710C98E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9C3D-55E8-48C7-9FCD-A9B740827F03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80B0B0-AE47-49F8-BA9A-01F09E67B205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0F4-6F7C-404B-816D-A46B8C0C59DF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B13546-90C5-4180-A24F-D82F952A3160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082" y="2421228"/>
            <a:ext cx="10641677" cy="123461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Designing of e</a:t>
            </a:r>
            <a:r>
              <a:rPr lang="en-US" sz="4000" baseline="30000" dirty="0"/>
              <a:t>-</a:t>
            </a:r>
            <a:r>
              <a:rPr lang="en-US" sz="4000" dirty="0"/>
              <a:t> Beam Test Facility at </a:t>
            </a:r>
            <a:r>
              <a:rPr lang="en-US" sz="4000" dirty="0" err="1"/>
              <a:t>ThomX</a:t>
            </a:r>
            <a:endParaRPr lang="uk-U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Andrii Pastushenko</a:t>
            </a:r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26D6-5E05-4B96-836C-A34016EC5899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708" y="318494"/>
            <a:ext cx="4369758" cy="15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4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3E45-65BD-4DD3-836F-D569314380BC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64015" y="273905"/>
            <a:ext cx="7067143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machine layout: extraction</a:t>
            </a:r>
            <a:endParaRPr lang="uk-UA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2990"/>
            <a:ext cx="5105400" cy="3912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45" y="1455130"/>
            <a:ext cx="6859455" cy="31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5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8FCE-1541-4073-9586-BB1BF1429D2F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4783" y="269006"/>
            <a:ext cx="7805675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</a:t>
            </a:r>
            <a:r>
              <a:rPr lang="en-US" sz="4000" dirty="0" smtClean="0"/>
              <a:t>machine upgrade: 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50158" y="107961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There is growing interest for use of electron beams in the energy range of few tens of MeV up to hundreds of </a:t>
            </a:r>
            <a:r>
              <a:rPr lang="en-US" b="1" dirty="0" err="1" smtClean="0"/>
              <a:t>MeVs</a:t>
            </a:r>
            <a:r>
              <a:rPr lang="en-US" b="1" dirty="0" smtClean="0"/>
              <a:t>.</a:t>
            </a:r>
            <a:endParaRPr lang="uk-UA" b="1" dirty="0"/>
          </a:p>
        </p:txBody>
      </p:sp>
      <p:sp>
        <p:nvSpPr>
          <p:cNvPr id="7" name="Oval 6"/>
          <p:cNvSpPr/>
          <p:nvPr/>
        </p:nvSpPr>
        <p:spPr>
          <a:xfrm>
            <a:off x="3686185" y="2655447"/>
            <a:ext cx="1652385" cy="10502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4139272" y="2995918"/>
            <a:ext cx="78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r>
              <a:rPr lang="en-US" b="1" dirty="0" smtClean="0"/>
              <a:t> line</a:t>
            </a:r>
            <a:endParaRPr lang="uk-UA" b="1" dirty="0"/>
          </a:p>
        </p:txBody>
      </p:sp>
      <p:cxnSp>
        <p:nvCxnSpPr>
          <p:cNvPr id="10" name="Straight Arrow Connector 9"/>
          <p:cNvCxnSpPr>
            <a:stCxn id="7" idx="7"/>
            <a:endCxn id="11" idx="2"/>
          </p:cNvCxnSpPr>
          <p:nvPr/>
        </p:nvCxnSpPr>
        <p:spPr>
          <a:xfrm flipV="1">
            <a:off x="5096584" y="2162673"/>
            <a:ext cx="1626287" cy="646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22871" y="1432423"/>
            <a:ext cx="20701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6830012" y="1668165"/>
            <a:ext cx="1866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Biomedical:</a:t>
            </a:r>
          </a:p>
          <a:p>
            <a:pPr algn="ctr"/>
            <a:r>
              <a:rPr lang="en-US" dirty="0" smtClean="0"/>
              <a:t>New radiotherapy approaches</a:t>
            </a:r>
            <a:endParaRPr lang="uk-UA" dirty="0"/>
          </a:p>
        </p:txBody>
      </p:sp>
      <p:cxnSp>
        <p:nvCxnSpPr>
          <p:cNvPr id="19" name="Straight Arrow Connector 18"/>
          <p:cNvCxnSpPr>
            <a:stCxn id="7" idx="5"/>
            <a:endCxn id="21" idx="2"/>
          </p:cNvCxnSpPr>
          <p:nvPr/>
        </p:nvCxnSpPr>
        <p:spPr>
          <a:xfrm>
            <a:off x="5096584" y="3551913"/>
            <a:ext cx="1530229" cy="74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626813" y="3564502"/>
            <a:ext cx="20701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6830012" y="3971586"/>
            <a:ext cx="169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Detector developments</a:t>
            </a:r>
            <a:endParaRPr lang="uk-UA" b="1" dirty="0"/>
          </a:p>
        </p:txBody>
      </p:sp>
      <p:sp>
        <p:nvSpPr>
          <p:cNvPr id="24" name="Oval 23"/>
          <p:cNvSpPr/>
          <p:nvPr/>
        </p:nvSpPr>
        <p:spPr>
          <a:xfrm>
            <a:off x="3122421" y="4654615"/>
            <a:ext cx="20701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5" name="Straight Arrow Connector 24"/>
          <p:cNvCxnSpPr>
            <a:stCxn id="7" idx="4"/>
            <a:endCxn id="24" idx="0"/>
          </p:cNvCxnSpPr>
          <p:nvPr/>
        </p:nvCxnSpPr>
        <p:spPr>
          <a:xfrm flipH="1">
            <a:off x="4157471" y="3705722"/>
            <a:ext cx="354907" cy="948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01014" y="5061699"/>
            <a:ext cx="15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Space:</a:t>
            </a:r>
          </a:p>
          <a:p>
            <a:pPr algn="ctr"/>
            <a:r>
              <a:rPr lang="en-US" dirty="0" err="1" smtClean="0"/>
              <a:t>multipactor</a:t>
            </a:r>
            <a:endParaRPr lang="uk-UA" dirty="0"/>
          </a:p>
        </p:txBody>
      </p:sp>
      <p:sp>
        <p:nvSpPr>
          <p:cNvPr id="29" name="Oval 28"/>
          <p:cNvSpPr/>
          <p:nvPr/>
        </p:nvSpPr>
        <p:spPr>
          <a:xfrm>
            <a:off x="327842" y="3449918"/>
            <a:ext cx="2070100" cy="146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654954" y="3995502"/>
            <a:ext cx="13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Other</a:t>
            </a:r>
            <a:endParaRPr lang="uk-UA" b="1" dirty="0"/>
          </a:p>
        </p:txBody>
      </p:sp>
      <p:cxnSp>
        <p:nvCxnSpPr>
          <p:cNvPr id="32" name="Straight Arrow Connector 31"/>
          <p:cNvCxnSpPr>
            <a:stCxn id="7" idx="2"/>
            <a:endCxn id="29" idx="7"/>
          </p:cNvCxnSpPr>
          <p:nvPr/>
        </p:nvCxnSpPr>
        <p:spPr>
          <a:xfrm flipH="1">
            <a:off x="2094783" y="3180585"/>
            <a:ext cx="1591402" cy="48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804054" y="1816100"/>
            <a:ext cx="3184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large multiplicity range requires a large flexibility of the beam parameters in this kind of Beam Test Facilities and many different diagnostics devices.</a:t>
            </a:r>
            <a:endParaRPr lang="uk-UA" b="1" dirty="0"/>
          </a:p>
        </p:txBody>
      </p:sp>
      <p:sp>
        <p:nvSpPr>
          <p:cNvPr id="42" name="Down Arrow 41"/>
          <p:cNvSpPr/>
          <p:nvPr/>
        </p:nvSpPr>
        <p:spPr>
          <a:xfrm rot="16200000">
            <a:off x="7184540" y="5099783"/>
            <a:ext cx="723900" cy="1058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TextBox 42"/>
          <p:cNvSpPr txBox="1"/>
          <p:nvPr/>
        </p:nvSpPr>
        <p:spPr>
          <a:xfrm>
            <a:off x="8075605" y="5266947"/>
            <a:ext cx="364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Electron Beam Test Facility at </a:t>
            </a:r>
            <a:r>
              <a:rPr lang="en-US" b="1" dirty="0" err="1" smtClean="0"/>
              <a:t>ThomX</a:t>
            </a:r>
            <a:r>
              <a:rPr lang="en-US" b="1" dirty="0" smtClean="0"/>
              <a:t> (e</a:t>
            </a:r>
            <a:r>
              <a:rPr lang="en-US" b="1" baseline="30000" dirty="0" smtClean="0"/>
              <a:t>-</a:t>
            </a:r>
            <a:r>
              <a:rPr lang="en-US" b="1" dirty="0" err="1" smtClean="0"/>
              <a:t>BThX</a:t>
            </a:r>
            <a:r>
              <a:rPr lang="en-US" b="1" dirty="0" smtClean="0"/>
              <a:t>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7623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261-FC19-4E1A-A692-C2D10B4C4AB3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53640" y="324705"/>
            <a:ext cx="7446818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44" y="2479598"/>
            <a:ext cx="5861695" cy="35566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7" y="1200150"/>
            <a:ext cx="5297488" cy="349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1409700"/>
            <a:ext cx="481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r>
              <a:rPr lang="en-US" b="1" dirty="0" err="1" smtClean="0"/>
              <a:t>BThX</a:t>
            </a:r>
            <a:r>
              <a:rPr lang="en-US" b="1" dirty="0" smtClean="0"/>
              <a:t> is supposed to start at the end of a straight section of TL after injection from </a:t>
            </a:r>
            <a:r>
              <a:rPr lang="en-US" b="1" dirty="0" err="1" smtClean="0"/>
              <a:t>linac</a:t>
            </a:r>
            <a:r>
              <a:rPr lang="en-US" b="1" dirty="0" smtClean="0"/>
              <a:t> as shown on Fig.4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7641" y="5998120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Fig.4.Red </a:t>
            </a:r>
            <a:r>
              <a:rPr lang="en-US" dirty="0" err="1" smtClean="0"/>
              <a:t>cyrcle</a:t>
            </a:r>
            <a:r>
              <a:rPr lang="en-US" dirty="0" smtClean="0"/>
              <a:t> indicate where the e</a:t>
            </a:r>
            <a:r>
              <a:rPr lang="en-US" baseline="30000" dirty="0" smtClean="0"/>
              <a:t>-</a:t>
            </a:r>
            <a:r>
              <a:rPr lang="en-US" dirty="0" err="1" smtClean="0"/>
              <a:t>BThX</a:t>
            </a:r>
            <a:r>
              <a:rPr lang="en-US" dirty="0" smtClean="0"/>
              <a:t> starts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86775" y="5243527"/>
            <a:ext cx="48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beam will be transported until the halls TD3 and TD4 as shown on Fig.5.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4698" y="4723098"/>
            <a:ext cx="256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Fig.5.Experimantal halls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17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2882-35B3-475C-A1BE-9BC0BB631629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46120" y="324705"/>
            <a:ext cx="579120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5" y="1054734"/>
            <a:ext cx="6116320" cy="42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335" y="5270500"/>
            <a:ext cx="57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Fig.6.The beam transfer line from exit of the </a:t>
            </a:r>
            <a:r>
              <a:rPr lang="en-US" dirty="0" err="1" smtClean="0"/>
              <a:t>linac</a:t>
            </a:r>
            <a:r>
              <a:rPr lang="en-US" dirty="0" smtClean="0"/>
              <a:t> until the entrance of experimental halls TD3 and TD4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744345" y="1079500"/>
            <a:ext cx="521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this case avoiding any beam losses while transferring beam through shielding walls is crucial.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235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e-beam experimental lines are being proposed, the first one will be a spectrometer line and the second one a multidisciplinary line.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85000" y="3962400"/>
            <a:ext cx="51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will concentrate on </a:t>
            </a:r>
            <a:r>
              <a:rPr lang="en-US" b="1" dirty="0" smtClean="0"/>
              <a:t>optics calculations </a:t>
            </a:r>
            <a:r>
              <a:rPr lang="en-US" b="1" dirty="0" smtClean="0"/>
              <a:t>after exit of the TL and before entering the experimental halls, on that part that is shown on Fig.6.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0352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3213-EB98-4FE5-A2D8-8FFB195DC03D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9551" y="324705"/>
            <a:ext cx="5775109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1003300"/>
            <a:ext cx="5455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this part of the line we have limits on beta function values because of the size of beam pipe. Limits are following:</a:t>
            </a:r>
            <a:r>
              <a:rPr lang="en-US" dirty="0" smtClean="0"/>
              <a:t> </a:t>
            </a:r>
          </a:p>
          <a:p>
            <a:r>
              <a:rPr lang="el-GR" b="1" dirty="0" smtClean="0"/>
              <a:t>β</a:t>
            </a:r>
            <a:r>
              <a:rPr lang="en-US" b="1" baseline="-25000" dirty="0"/>
              <a:t>x</a:t>
            </a:r>
            <a:r>
              <a:rPr lang="en-US" b="1" dirty="0"/>
              <a:t> </a:t>
            </a:r>
            <a:r>
              <a:rPr lang="en-US" b="1" dirty="0" smtClean="0"/>
              <a:t>&lt; 70 m</a:t>
            </a:r>
            <a:endParaRPr lang="en-US" b="1" dirty="0"/>
          </a:p>
          <a:p>
            <a:r>
              <a:rPr lang="el-GR" b="1" dirty="0"/>
              <a:t>β</a:t>
            </a:r>
            <a:r>
              <a:rPr lang="en-US" b="1" baseline="-25000" dirty="0"/>
              <a:t>z</a:t>
            </a:r>
            <a:r>
              <a:rPr lang="en-US" b="1" dirty="0"/>
              <a:t> </a:t>
            </a:r>
            <a:r>
              <a:rPr lang="en-US" b="1" dirty="0" smtClean="0"/>
              <a:t>&lt; 30 m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1117600"/>
            <a:ext cx="5582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beam pipe goes through 2 walls we do not much possibilities to place focusing elements there. One of the solution is to place them before and after the walls. 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718777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consider 3 options: 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314700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/>
              <a:t>) triplet </a:t>
            </a:r>
            <a:r>
              <a:rPr lang="en-US" b="1" dirty="0" smtClean="0"/>
              <a:t>and </a:t>
            </a:r>
            <a:r>
              <a:rPr lang="en-US" b="1" dirty="0" smtClean="0"/>
              <a:t>doublet</a:t>
            </a:r>
            <a:r>
              <a:rPr lang="en-US" b="1" dirty="0" smtClean="0"/>
              <a:t>:</a:t>
            </a:r>
            <a:endParaRPr lang="uk-UA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8" y="3701174"/>
            <a:ext cx="4581525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1789" y="3314700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/>
              <a:t>) two </a:t>
            </a:r>
            <a:r>
              <a:rPr lang="en-US" b="1" dirty="0" smtClean="0"/>
              <a:t>triplets:</a:t>
            </a:r>
            <a:endParaRPr lang="uk-UA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04" y="4770685"/>
            <a:ext cx="4581525" cy="533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3600" y="4404615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1) two doublets</a:t>
            </a:r>
            <a:r>
              <a:rPr lang="en-US" b="1" dirty="0" smtClean="0"/>
              <a:t>:</a:t>
            </a:r>
            <a:endParaRPr lang="uk-UA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97" y="3767471"/>
            <a:ext cx="4581525" cy="5334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1" idx="0"/>
            <a:endCxn id="15" idx="2"/>
          </p:cNvCxnSpPr>
          <p:nvPr/>
        </p:nvCxnSpPr>
        <p:spPr>
          <a:xfrm flipH="1" flipV="1">
            <a:off x="9344660" y="4300871"/>
            <a:ext cx="1920246" cy="83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37811" y="5137305"/>
            <a:ext cx="185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Forbidden area</a:t>
            </a:r>
            <a:endParaRPr lang="uk-U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97280" y="5524500"/>
            <a:ext cx="362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the calculations we take the same quads as in </a:t>
            </a:r>
            <a:r>
              <a:rPr lang="en-US" b="1" dirty="0" err="1" smtClean="0"/>
              <a:t>ThomX</a:t>
            </a:r>
            <a:r>
              <a:rPr lang="en-US" b="1" dirty="0" smtClean="0"/>
              <a:t> machine.</a:t>
            </a:r>
            <a:endParaRPr lang="uk-UA" b="1" dirty="0"/>
          </a:p>
        </p:txBody>
      </p:sp>
      <p:cxnSp>
        <p:nvCxnSpPr>
          <p:cNvPr id="18" name="Straight Arrow Connector 17"/>
          <p:cNvCxnSpPr>
            <a:stCxn id="20" idx="0"/>
          </p:cNvCxnSpPr>
          <p:nvPr/>
        </p:nvCxnSpPr>
        <p:spPr>
          <a:xfrm flipV="1">
            <a:off x="1434216" y="4234574"/>
            <a:ext cx="125554" cy="739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7121" y="4973958"/>
            <a:ext cx="185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Existing triplet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92055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39A2-05C6-4FD0-9782-7778D4586F8A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86858" y="324705"/>
            <a:ext cx="5941902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08084" y="913865"/>
            <a:ext cx="427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1)First option –  quads triplet and </a:t>
            </a:r>
            <a:r>
              <a:rPr lang="en-US" b="1" dirty="0" smtClean="0"/>
              <a:t>doublet</a:t>
            </a:r>
            <a:endParaRPr lang="uk-U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" y="1283196"/>
            <a:ext cx="3683756" cy="2920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44" y="1283196"/>
            <a:ext cx="3689056" cy="2920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72" y="1283195"/>
            <a:ext cx="3697176" cy="2920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86858" y="4203698"/>
            <a:ext cx="622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of the </a:t>
            </a:r>
            <a:r>
              <a:rPr lang="en-US" b="1" dirty="0" err="1" smtClean="0"/>
              <a:t>Madx</a:t>
            </a:r>
            <a:r>
              <a:rPr lang="en-US" b="1" dirty="0" smtClean="0"/>
              <a:t> </a:t>
            </a:r>
            <a:r>
              <a:rPr lang="en-US" b="1" dirty="0" smtClean="0"/>
              <a:t>output plots with different final conditions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8380" y="5008576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this option, iteration over final conditions was mad to see if such configuration fulfill all requirements.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969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9F3B-5508-49F7-864E-8DEBAC9B8508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0880" y="324705"/>
            <a:ext cx="580644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06227" y="860715"/>
            <a:ext cx="39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dirty="0"/>
              <a:t>) triplet and doublet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740" y="1006198"/>
            <a:ext cx="468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envelope for the final conditions </a:t>
            </a:r>
            <a:r>
              <a:rPr lang="en-US" b="1" dirty="0" err="1" smtClean="0"/>
              <a:t>betx</a:t>
            </a:r>
            <a:r>
              <a:rPr lang="en-US" b="1" dirty="0" smtClean="0"/>
              <a:t>/</a:t>
            </a:r>
            <a:r>
              <a:rPr lang="en-US" b="1" dirty="0" err="1" smtClean="0"/>
              <a:t>bety</a:t>
            </a:r>
            <a:r>
              <a:rPr lang="en-US" b="1" dirty="0" smtClean="0"/>
              <a:t> = 15/15 m</a:t>
            </a:r>
            <a:endParaRPr lang="uk-U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0" y="1652529"/>
            <a:ext cx="8439274" cy="454422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8088947" y="2380513"/>
            <a:ext cx="1351267" cy="1869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40214" y="2195847"/>
            <a:ext cx="177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Vertical plane</a:t>
            </a:r>
            <a:endParaRPr lang="uk-UA" b="1" dirty="0"/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8229601" y="4597759"/>
            <a:ext cx="1457544" cy="57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87145" y="4992641"/>
            <a:ext cx="182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Horizontal plane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9174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85D0-2511-4D86-888C-9AA82D76F37B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88920" y="324705"/>
            <a:ext cx="7111538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06226" y="913865"/>
            <a:ext cx="39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b="1" dirty="0" smtClean="0"/>
              <a:t>) Two quadrupoles </a:t>
            </a:r>
            <a:r>
              <a:rPr lang="en-US" b="1" dirty="0" smtClean="0"/>
              <a:t>triplets</a:t>
            </a:r>
            <a:endParaRPr lang="uk-U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4" y="1283196"/>
            <a:ext cx="3491123" cy="2756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44" y="1283197"/>
            <a:ext cx="3459558" cy="2756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1" y="1283196"/>
            <a:ext cx="3462228" cy="2756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1740" y="4752304"/>
            <a:ext cx="584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 the plots we see that this configuration is not as good as previous one but fulfills all requirements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31831" y="4045851"/>
            <a:ext cx="780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</a:t>
            </a:r>
            <a:r>
              <a:rPr lang="en-US" b="1" dirty="0" err="1" smtClean="0"/>
              <a:t>MadX</a:t>
            </a:r>
            <a:r>
              <a:rPr lang="en-US" b="1" dirty="0" smtClean="0"/>
              <a:t> output for triplet-triplet configuration for different final conditions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067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E304-66B0-4779-B5E9-BA6958243A3A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24705"/>
            <a:ext cx="645333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06226" y="913865"/>
            <a:ext cx="39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2) </a:t>
            </a:r>
            <a:r>
              <a:rPr lang="en-US" b="1" dirty="0"/>
              <a:t>Two quadrupoles triplets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6890" y="1318359"/>
            <a:ext cx="53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envelope sample for final </a:t>
            </a:r>
            <a:r>
              <a:rPr lang="en-US" b="1" dirty="0" err="1" smtClean="0"/>
              <a:t>betx</a:t>
            </a:r>
            <a:r>
              <a:rPr lang="en-US" b="1" dirty="0" smtClean="0"/>
              <a:t>/</a:t>
            </a:r>
            <a:r>
              <a:rPr lang="en-US" b="1" dirty="0" err="1" smtClean="0"/>
              <a:t>bety</a:t>
            </a:r>
            <a:r>
              <a:rPr lang="en-US" b="1" dirty="0" smtClean="0"/>
              <a:t> = 25/15 m:</a:t>
            </a:r>
            <a:endParaRPr lang="uk-UA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18" y="1687691"/>
            <a:ext cx="8010919" cy="431357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9217995" y="2419150"/>
            <a:ext cx="811368" cy="1843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29363" y="2234484"/>
            <a:ext cx="177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Vertical plane</a:t>
            </a:r>
            <a:endParaRPr lang="uk-UA" b="1" dirty="0"/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 flipV="1">
            <a:off x="9501330" y="4765184"/>
            <a:ext cx="774964" cy="450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76294" y="5031278"/>
            <a:ext cx="182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Horizontal plane</a:t>
            </a:r>
            <a:endParaRPr lang="uk-U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872357"/>
            <a:ext cx="1912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Maximum beam size is:</a:t>
            </a:r>
          </a:p>
          <a:p>
            <a:r>
              <a:rPr lang="en-US" b="1" dirty="0" smtClean="0"/>
              <a:t>2.2 mm - x plane</a:t>
            </a:r>
          </a:p>
          <a:p>
            <a:r>
              <a:rPr lang="en-US" b="1" dirty="0" smtClean="0"/>
              <a:t>1.8 mm - z plane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8434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65CF-DEB8-4FF8-8950-45A850095FF0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4160" y="324705"/>
            <a:ext cx="659892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upgrade: </a:t>
            </a:r>
            <a:r>
              <a:rPr lang="en-US" sz="4000" dirty="0" smtClean="0"/>
              <a:t>e</a:t>
            </a:r>
            <a:r>
              <a:rPr lang="en-US" sz="4000" baseline="30000" dirty="0" smtClean="0"/>
              <a:t>-</a:t>
            </a:r>
            <a:r>
              <a:rPr lang="en-US" sz="4000" dirty="0" err="1" smtClean="0"/>
              <a:t>BThX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06226" y="913865"/>
            <a:ext cx="39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3)Two quadrupole doublets </a:t>
            </a:r>
            <a:endParaRPr lang="uk-U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9" y="1283198"/>
            <a:ext cx="5876656" cy="4657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9899" y="1893194"/>
            <a:ext cx="441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we see on this plot, 2 </a:t>
            </a:r>
            <a:r>
              <a:rPr lang="en-US" b="1" dirty="0" smtClean="0"/>
              <a:t>doublets </a:t>
            </a:r>
            <a:r>
              <a:rPr lang="en-US" b="1" dirty="0" smtClean="0"/>
              <a:t>is not </a:t>
            </a:r>
            <a:r>
              <a:rPr lang="en-US" b="1" dirty="0" smtClean="0"/>
              <a:t>enough </a:t>
            </a:r>
            <a:r>
              <a:rPr lang="en-US" b="1" dirty="0" smtClean="0"/>
              <a:t>to fulfill all constraints we defined, so we cant use it.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6843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344D-AAC5-408C-864A-96534956B355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9552" y="247968"/>
            <a:ext cx="4602822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O</a:t>
            </a:r>
            <a:r>
              <a:rPr lang="en-US" sz="4000" dirty="0" smtClean="0"/>
              <a:t>utline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2263461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ThomX</a:t>
            </a:r>
            <a:r>
              <a:rPr lang="en-US" sz="2800" b="1" dirty="0" smtClean="0"/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Re-matching of 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ThomX</a:t>
            </a:r>
            <a:r>
              <a:rPr lang="en-US" sz="2800" b="1" dirty="0" smtClean="0"/>
              <a:t> upgrade: e</a:t>
            </a:r>
            <a:r>
              <a:rPr lang="en-US" sz="2800" b="1" baseline="30000" dirty="0" smtClean="0"/>
              <a:t>-</a:t>
            </a:r>
            <a:r>
              <a:rPr lang="en-US" sz="2800" b="1" dirty="0" err="1" smtClean="0"/>
              <a:t>BThX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07503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F54-62F5-4C24-9060-50A249E3FE8E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9552" y="247968"/>
            <a:ext cx="4602822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</a:t>
            </a:r>
            <a:r>
              <a:rPr lang="en-US" sz="4000" dirty="0" smtClean="0"/>
              <a:t>project</a:t>
            </a:r>
            <a:endParaRPr lang="uk-U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9555" y="1146220"/>
            <a:ext cx="102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ThomX</a:t>
            </a:r>
            <a:r>
              <a:rPr lang="en-US" sz="2400" b="1" dirty="0" smtClean="0"/>
              <a:t> is a light source based on CBS (Compton Back Scattering).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46" y="1526520"/>
            <a:ext cx="4979405" cy="416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9403" y="1893194"/>
            <a:ext cx="5215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Machine is designed to fulfill two goals: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Maximize the average X-ray flux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Provide a compact, reliable and tunable source which can operate in museums, hospitals,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Includes </a:t>
            </a:r>
            <a:r>
              <a:rPr lang="en-US" sz="2400" dirty="0" smtClean="0"/>
              <a:t>injector, collector ring, laser and </a:t>
            </a:r>
            <a:r>
              <a:rPr lang="en-US" sz="2400" dirty="0" err="1" smtClean="0"/>
              <a:t>Fabry</a:t>
            </a:r>
            <a:r>
              <a:rPr lang="en-US" sz="2400" dirty="0"/>
              <a:t>-</a:t>
            </a:r>
            <a:r>
              <a:rPr lang="en-US" sz="2400" dirty="0" smtClean="0"/>
              <a:t>Perot resonator as shown on Fig.1.</a:t>
            </a:r>
            <a:endParaRPr lang="en-US" sz="2400" dirty="0"/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250805" y="5904612"/>
            <a:ext cx="441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Fig.1.Schematic diagram of </a:t>
            </a:r>
            <a:r>
              <a:rPr lang="en-US" sz="1600" dirty="0" err="1" smtClean="0"/>
              <a:t>ThomX</a:t>
            </a:r>
            <a:r>
              <a:rPr lang="en-US" sz="1600" dirty="0" smtClean="0"/>
              <a:t> experiment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08772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192D-2F62-4685-8EA0-324549F06CED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86185" y="247968"/>
            <a:ext cx="4822803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machine layout</a:t>
            </a:r>
            <a:endParaRPr lang="uk-UA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63" y="1224641"/>
            <a:ext cx="7910319" cy="4557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9782" y="3708301"/>
            <a:ext cx="3731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 part of the machine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Dipole magnets to steer the beam along the </a:t>
            </a:r>
            <a:r>
              <a:rPr lang="en-US" dirty="0" err="1" smtClean="0"/>
              <a:t>beampipe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Quadrupole </a:t>
            </a:r>
            <a:r>
              <a:rPr lang="en-US" dirty="0" smtClean="0"/>
              <a:t>magnets to control beam transverse spread.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Sextupoles</a:t>
            </a:r>
            <a:r>
              <a:rPr lang="en-US" dirty="0" smtClean="0"/>
              <a:t> to correct chromaticity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309782" y="1414280"/>
            <a:ext cx="3731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are interested only in beam dynamic along the machine. Whole machine can be divided into 3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TL (transfer line) – we understand one that starts at the end of </a:t>
            </a:r>
            <a:r>
              <a:rPr lang="en-US" b="1" dirty="0" err="1" smtClean="0"/>
              <a:t>linac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Collector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Extraction line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8328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2D4DD-B00C-405D-A5C2-F37625C6BF86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54465" y="286605"/>
            <a:ext cx="8222095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machine: elements overview</a:t>
            </a:r>
            <a:endParaRPr lang="uk-UA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22247"/>
              </p:ext>
            </p:extLst>
          </p:nvPr>
        </p:nvGraphicFramePr>
        <p:xfrm>
          <a:off x="741676" y="1621366"/>
          <a:ext cx="5646424" cy="367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40387"/>
                <a:gridCol w="896137"/>
                <a:gridCol w="1727200"/>
                <a:gridCol w="1282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Magnet type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Dipole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Injection dipole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Septum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+</a:t>
                      </a:r>
                      <a:r>
                        <a:rPr lang="en-US" baseline="0" dirty="0" smtClean="0"/>
                        <a:t> 8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Bending angle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45°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9.69°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4.59°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Bending</a:t>
                      </a:r>
                      <a:r>
                        <a:rPr lang="en-US" baseline="0" dirty="0" smtClean="0"/>
                        <a:t> length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0.276 m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 m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0.126 m 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en-US" baseline="0" dirty="0" smtClean="0"/>
                        <a:t> mm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Pole faces rotation angles, </a:t>
                      </a:r>
                      <a:r>
                        <a:rPr lang="el-GR" dirty="0" smtClean="0"/>
                        <a:t>φ</a:t>
                      </a:r>
                      <a:r>
                        <a:rPr lang="en-US" baseline="-25000" dirty="0" smtClean="0"/>
                        <a:t>b</a:t>
                      </a:r>
                      <a:r>
                        <a:rPr lang="en-US" baseline="0" dirty="0" smtClean="0"/>
                        <a:t>/</a:t>
                      </a:r>
                      <a:r>
                        <a:rPr lang="el-GR" dirty="0" smtClean="0"/>
                        <a:t>φ</a:t>
                      </a:r>
                      <a:r>
                        <a:rPr lang="en-US" baseline="-25000" dirty="0" smtClean="0"/>
                        <a:t>e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0°/0°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0°/9,69°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0°/4.59°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Fringe</a:t>
                      </a:r>
                      <a:r>
                        <a:rPr lang="en-US" baseline="0" dirty="0" smtClean="0"/>
                        <a:t> field integral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0.348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31351" y="124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Dipole magnets</a:t>
            </a:r>
            <a:endParaRPr lang="uk-UA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8776"/>
              </p:ext>
            </p:extLst>
          </p:nvPr>
        </p:nvGraphicFramePr>
        <p:xfrm>
          <a:off x="7264389" y="1601232"/>
          <a:ext cx="3048012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24006"/>
                <a:gridCol w="152400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Magnet type</a:t>
                      </a:r>
                      <a:endParaRPr lang="uk-UA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Quadrupole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+ 24 + 2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Strength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-18 ÷ 18 T/m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 m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 mm</a:t>
                      </a:r>
                      <a:endParaRPr lang="uk-U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07300" y="1244600"/>
            <a:ext cx="229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Quadrupole magnets</a:t>
            </a:r>
            <a:endParaRPr lang="uk-UA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5305"/>
              </p:ext>
            </p:extLst>
          </p:nvPr>
        </p:nvGraphicFramePr>
        <p:xfrm>
          <a:off x="7228080" y="4290148"/>
          <a:ext cx="422732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60099"/>
                <a:gridCol w="276722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Magnet type</a:t>
                      </a:r>
                      <a:endParaRPr lang="uk-UA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Quadrupole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Strength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-0.124*10</a:t>
                      </a:r>
                      <a:r>
                        <a:rPr lang="en-US" baseline="30000" dirty="0" smtClean="0"/>
                        <a:t>8 </a:t>
                      </a:r>
                      <a:r>
                        <a:rPr lang="en-US" baseline="0" dirty="0" smtClean="0"/>
                        <a:t>÷ </a:t>
                      </a:r>
                      <a:r>
                        <a:rPr lang="en-US" dirty="0" smtClean="0"/>
                        <a:t>0.124*10</a:t>
                      </a:r>
                      <a:r>
                        <a:rPr lang="en-US" baseline="30000" dirty="0" smtClean="0"/>
                        <a:t>8 </a:t>
                      </a:r>
                      <a:r>
                        <a:rPr lang="en-US" dirty="0" smtClean="0"/>
                        <a:t>T/m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 mm</a:t>
                      </a:r>
                      <a:endParaRPr lang="uk-U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 mm</a:t>
                      </a:r>
                      <a:endParaRPr lang="uk-U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136312" y="3852192"/>
            <a:ext cx="229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Sextupole</a:t>
            </a:r>
            <a:r>
              <a:rPr lang="en-US" b="1" dirty="0" smtClean="0"/>
              <a:t> magnets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580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DDBB-06FC-4BEC-BB49-983CBECD6415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69057" y="286605"/>
            <a:ext cx="585706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ThomX</a:t>
            </a:r>
            <a:r>
              <a:rPr lang="en-US" sz="4000" dirty="0" smtClean="0"/>
              <a:t> machine layout: ring</a:t>
            </a:r>
            <a:endParaRPr lang="uk-UA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99" y="875765"/>
            <a:ext cx="7817690" cy="452659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17039"/>
              </p:ext>
            </p:extLst>
          </p:nvPr>
        </p:nvGraphicFramePr>
        <p:xfrm>
          <a:off x="8504696" y="1170423"/>
          <a:ext cx="3549929" cy="25827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7851"/>
                <a:gridCol w="1092078"/>
              </a:tblGrid>
              <a:tr h="430465">
                <a:tc>
                  <a:txBody>
                    <a:bodyPr/>
                    <a:lstStyle/>
                    <a:p>
                      <a:r>
                        <a:rPr lang="en-US" dirty="0" smtClean="0"/>
                        <a:t>Ring parameters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16.8m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energy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MeV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Betatron</a:t>
                      </a:r>
                      <a:r>
                        <a:rPr lang="en-US" dirty="0" smtClean="0"/>
                        <a:t> tunes,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-25000" dirty="0" err="1" smtClean="0"/>
                        <a:t>z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3.17/1.74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r>
                        <a:rPr lang="en-US" dirty="0" smtClean="0"/>
                        <a:t>Beta max, </a:t>
                      </a: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0" dirty="0" smtClean="0"/>
                        <a:t>/</a:t>
                      </a: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z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11/11 m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r>
                        <a:rPr lang="en-US" dirty="0" smtClean="0"/>
                        <a:t>Bunch storing time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ns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08988" y="3786389"/>
            <a:ext cx="346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is injected and extracted using fast injection method. For this purpose 2 kickers and septum is installed in the ring.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25035" y="5214154"/>
            <a:ext cx="519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Proper extraction is important here because of big experimental noise!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18277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B37F-596D-4AFE-BE69-F80578EEB7DB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69057" y="286605"/>
            <a:ext cx="585706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Re-matching of TL</a:t>
            </a:r>
            <a:endParaRPr lang="uk-U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83695" y="5861392"/>
            <a:ext cx="55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Fig.2.Twiss parameters for the ring calculated in </a:t>
            </a:r>
            <a:r>
              <a:rPr lang="en-US" dirty="0" err="1" smtClean="0"/>
              <a:t>MadX</a:t>
            </a:r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75765"/>
            <a:ext cx="6510020" cy="4982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2875" y="1527080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Starting point for this calculations is injection point or middle of the septum.</a:t>
            </a:r>
            <a:endParaRPr lang="uk-UA" b="1" dirty="0"/>
          </a:p>
        </p:txBody>
      </p:sp>
      <p:sp>
        <p:nvSpPr>
          <p:cNvPr id="13" name="Oval 12"/>
          <p:cNvSpPr/>
          <p:nvPr/>
        </p:nvSpPr>
        <p:spPr>
          <a:xfrm>
            <a:off x="3133068" y="5103323"/>
            <a:ext cx="292099" cy="2794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Straight Arrow Connector 16"/>
          <p:cNvCxnSpPr>
            <a:stCxn id="18" idx="3"/>
            <a:endCxn id="13" idx="2"/>
          </p:cNvCxnSpPr>
          <p:nvPr/>
        </p:nvCxnSpPr>
        <p:spPr>
          <a:xfrm>
            <a:off x="1621070" y="4778264"/>
            <a:ext cx="1511998" cy="464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21200" y="4592904"/>
            <a:ext cx="399870" cy="37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7762875" y="2728800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Inside the ring we search for a periodical solution.</a:t>
            </a:r>
            <a:endParaRPr lang="uk-U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62875" y="3854933"/>
            <a:ext cx="402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Values obtained here we use as the final condition for TL as well as initial for extraction line.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22658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21B2-37EE-4822-B303-43B88A58AFC8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69057" y="286605"/>
            <a:ext cx="585706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Re-matching of TL</a:t>
            </a:r>
            <a:endParaRPr lang="uk-UA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4" y="1097210"/>
            <a:ext cx="6544856" cy="40536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79051" y="1628257"/>
            <a:ext cx="952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600" y="1443591"/>
            <a:ext cx="18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From </a:t>
            </a:r>
            <a:r>
              <a:rPr lang="en-US" b="1" dirty="0" err="1" smtClean="0"/>
              <a:t>linac</a:t>
            </a:r>
            <a:endParaRPr lang="uk-UA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10597"/>
              </p:ext>
            </p:extLst>
          </p:nvPr>
        </p:nvGraphicFramePr>
        <p:xfrm>
          <a:off x="8009396" y="1443591"/>
          <a:ext cx="3549929" cy="21523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7851"/>
                <a:gridCol w="1092078"/>
              </a:tblGrid>
              <a:tr h="430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 parameters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13.5m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Nominal energy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MeV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advance,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-25000" dirty="0" err="1" smtClean="0"/>
                        <a:t>z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4.48/0.6</a:t>
                      </a:r>
                      <a:endParaRPr lang="uk-UA" dirty="0"/>
                    </a:p>
                  </a:txBody>
                  <a:tcPr/>
                </a:tc>
              </a:tr>
              <a:tr h="4304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 max, </a:t>
                      </a: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0" dirty="0" smtClean="0"/>
                        <a:t>/</a:t>
                      </a:r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z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39/74 </a:t>
                      </a:r>
                      <a:r>
                        <a:rPr lang="en-US" dirty="0" smtClean="0"/>
                        <a:t>m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77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B34A-0B60-49D2-B80F-4ADBEBE39405}" type="datetime1">
              <a:rPr lang="uk-UA" smtClean="0"/>
              <a:t>01.04.2015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Andrii Pastushenko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69057" y="286605"/>
            <a:ext cx="5857060" cy="589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Re-matching of TL</a:t>
            </a:r>
            <a:endParaRPr lang="uk-UA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75765"/>
            <a:ext cx="5947790" cy="4756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881" y="5852159"/>
            <a:ext cx="55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Fig.4.Twiss parameters for the TL calculated in </a:t>
            </a:r>
            <a:r>
              <a:rPr lang="en-US" dirty="0" err="1" smtClean="0"/>
              <a:t>Madx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594600" y="1384300"/>
            <a:ext cx="408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conditions for TL is values at the exit of the </a:t>
            </a:r>
            <a:r>
              <a:rPr lang="en-US" b="1" dirty="0" err="1" smtClean="0"/>
              <a:t>linac</a:t>
            </a:r>
            <a:r>
              <a:rPr lang="en-US" b="1" dirty="0" smtClean="0"/>
              <a:t> and are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β</a:t>
            </a:r>
            <a:r>
              <a:rPr lang="en-US" b="1" baseline="-25000" dirty="0"/>
              <a:t>x</a:t>
            </a:r>
            <a:r>
              <a:rPr lang="en-US" b="1" dirty="0" smtClean="0"/>
              <a:t> = </a:t>
            </a:r>
            <a:r>
              <a:rPr lang="el-GR" b="1" dirty="0" smtClean="0"/>
              <a:t>β</a:t>
            </a:r>
            <a:r>
              <a:rPr lang="en-US" b="1" baseline="-25000" dirty="0" smtClean="0"/>
              <a:t>z</a:t>
            </a:r>
            <a:r>
              <a:rPr lang="en-US" b="1" dirty="0" smtClean="0"/>
              <a:t> = 34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α</a:t>
            </a:r>
            <a:r>
              <a:rPr lang="en-US" b="1" baseline="-25000" dirty="0"/>
              <a:t>x</a:t>
            </a:r>
            <a:r>
              <a:rPr lang="en-US" b="1" dirty="0" smtClean="0"/>
              <a:t> = </a:t>
            </a:r>
            <a:r>
              <a:rPr lang="el-GR" b="1" dirty="0" smtClean="0"/>
              <a:t>α</a:t>
            </a:r>
            <a:r>
              <a:rPr lang="en-US" b="1" baseline="-25000" dirty="0" smtClean="0"/>
              <a:t>z</a:t>
            </a:r>
            <a:r>
              <a:rPr lang="en-US" b="1" dirty="0" smtClean="0"/>
              <a:t> = - 4.2</a:t>
            </a:r>
            <a:endParaRPr lang="uk-U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94600" y="2984500"/>
            <a:ext cx="408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ring and TL are matched to have equal beta and alpha functions at septum position using </a:t>
            </a:r>
            <a:r>
              <a:rPr lang="en-US" b="1" dirty="0" err="1" smtClean="0"/>
              <a:t>Madx</a:t>
            </a:r>
            <a:r>
              <a:rPr lang="en-US" b="1" dirty="0" smtClean="0"/>
              <a:t>. </a:t>
            </a:r>
            <a:r>
              <a:rPr lang="en-US" b="1" dirty="0" smtClean="0"/>
              <a:t>This values are obtained from previous calculations and are following: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4600" y="4461828"/>
            <a:ext cx="1549411" cy="93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β</a:t>
            </a:r>
            <a:r>
              <a:rPr lang="en-US" b="1" baseline="-25000" dirty="0"/>
              <a:t>x</a:t>
            </a:r>
            <a:r>
              <a:rPr lang="en-US" b="1" dirty="0"/>
              <a:t> </a:t>
            </a:r>
            <a:r>
              <a:rPr lang="en-US" b="1" dirty="0" smtClean="0"/>
              <a:t>= 4.64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β</a:t>
            </a:r>
            <a:r>
              <a:rPr lang="en-US" b="1" baseline="-25000" dirty="0"/>
              <a:t>z</a:t>
            </a:r>
            <a:r>
              <a:rPr lang="en-US" b="1" dirty="0"/>
              <a:t> </a:t>
            </a:r>
            <a:r>
              <a:rPr lang="en-US" b="1" dirty="0" smtClean="0"/>
              <a:t>= 2.45</a:t>
            </a:r>
            <a:endParaRPr lang="uk-UA" b="1" dirty="0"/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11" y="4521006"/>
            <a:ext cx="154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α</a:t>
            </a:r>
            <a:r>
              <a:rPr lang="en-US" b="1" baseline="-25000" dirty="0"/>
              <a:t>x</a:t>
            </a:r>
            <a:r>
              <a:rPr lang="en-US" b="1" dirty="0"/>
              <a:t> </a:t>
            </a:r>
            <a:r>
              <a:rPr lang="en-US" b="1" dirty="0" smtClean="0"/>
              <a:t>~ 0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α</a:t>
            </a:r>
            <a:r>
              <a:rPr lang="en-US" b="1" baseline="-25000" dirty="0"/>
              <a:t>z</a:t>
            </a:r>
            <a:r>
              <a:rPr lang="en-US" b="1" dirty="0"/>
              <a:t> </a:t>
            </a:r>
            <a:r>
              <a:rPr lang="en-US" b="1" dirty="0" smtClean="0"/>
              <a:t>~ 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76480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2337</TotalTime>
  <Words>1082</Words>
  <Application>Microsoft Office PowerPoint</Application>
  <PresentationFormat>Widescreen</PresentationFormat>
  <Paragraphs>231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Designing of e- Beam Test Facility at ThomX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of electron extraction for ThomX experiment</dc:title>
  <dc:creator>Andrii Pastushenko</dc:creator>
  <cp:lastModifiedBy>Andrii Pastushenko</cp:lastModifiedBy>
  <cp:revision>135</cp:revision>
  <dcterms:created xsi:type="dcterms:W3CDTF">2015-03-29T23:02:32Z</dcterms:created>
  <dcterms:modified xsi:type="dcterms:W3CDTF">2015-04-01T08:34:01Z</dcterms:modified>
</cp:coreProperties>
</file>