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mp" ContentType="image/p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56" r:id="rId2"/>
    <p:sldId id="325" r:id="rId3"/>
    <p:sldId id="347" r:id="rId4"/>
    <p:sldId id="285" r:id="rId5"/>
    <p:sldId id="286" r:id="rId6"/>
    <p:sldId id="287" r:id="rId7"/>
    <p:sldId id="274" r:id="rId8"/>
    <p:sldId id="327" r:id="rId9"/>
    <p:sldId id="329" r:id="rId10"/>
    <p:sldId id="333" r:id="rId11"/>
    <p:sldId id="335" r:id="rId12"/>
    <p:sldId id="336" r:id="rId13"/>
    <p:sldId id="338" r:id="rId14"/>
    <p:sldId id="339" r:id="rId15"/>
    <p:sldId id="348" r:id="rId16"/>
    <p:sldId id="349" r:id="rId17"/>
    <p:sldId id="350" r:id="rId18"/>
    <p:sldId id="342" r:id="rId19"/>
    <p:sldId id="343" r:id="rId20"/>
    <p:sldId id="345" r:id="rId21"/>
    <p:sldId id="288" r:id="rId22"/>
    <p:sldId id="351" r:id="rId23"/>
    <p:sldId id="352" r:id="rId24"/>
    <p:sldId id="353" r:id="rId25"/>
    <p:sldId id="354" r:id="rId26"/>
    <p:sldId id="355" r:id="rId27"/>
    <p:sldId id="361" r:id="rId28"/>
    <p:sldId id="362" r:id="rId29"/>
    <p:sldId id="35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D05"/>
    <a:srgbClr val="DDEFFF"/>
    <a:srgbClr val="E1F8FB"/>
    <a:srgbClr val="117F8E"/>
    <a:srgbClr val="FFD5D5"/>
    <a:srgbClr val="CFF4F9"/>
    <a:srgbClr val="FEF2B8"/>
    <a:srgbClr val="6B5901"/>
    <a:srgbClr val="FCD30E"/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7" autoAdjust="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051AC-2DBE-4703-9F4C-5356EF8D8663}" type="datetimeFigureOut">
              <a:rPr lang="fr-CH" smtClean="0"/>
              <a:t>08/04/15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14A73-B9A0-4385-9E9A-34FD13BABFAA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8921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14A73-B9A0-4385-9E9A-34FD13BABFAA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892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5803D-11B8-4D3D-956F-20B79D22F740}" type="datetime1">
              <a:rPr lang="en-US" smtClean="0"/>
              <a:t>08/04/15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9E4EF-B7DF-4CAC-82FF-B8308C6E831F}" type="datetime1">
              <a:rPr lang="en-US" smtClean="0"/>
              <a:t>08/04/15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11ECB-D08A-476C-AC9E-5D22D59EF7F4}" type="datetime1">
              <a:rPr lang="en-US" smtClean="0"/>
              <a:t>08/04/15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E3C4E-9092-422D-9D73-F36A84DE0D92}" type="datetime1">
              <a:rPr lang="en-US" smtClean="0"/>
              <a:t>08/04/15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871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397A-A2D0-48BB-9A71-6A608CA8BDF4}" type="datetime1">
              <a:rPr lang="en-US" smtClean="0"/>
              <a:t>08/04/15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 defTabSz="720000">
              <a:spcBef>
                <a:spcPts val="600"/>
              </a:spcBef>
              <a:defRPr/>
            </a:lvl1pPr>
            <a:lvl2pPr marL="648000" indent="-180000">
              <a:defRPr/>
            </a:lvl2pPr>
            <a:lvl3pPr indent="-180000">
              <a:defRPr/>
            </a:lvl3pPr>
            <a:lvl4pPr indent="-180000">
              <a:defRPr/>
            </a:lvl4pPr>
            <a:lvl5pPr indent="-180000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039AB-A7F5-4D9D-83EB-1188D479B8FE}" type="datetime1">
              <a:rPr lang="en-US" smtClean="0"/>
              <a:t>08/04/15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94006"/>
          </a:xfrm>
        </p:spPr>
        <p:txBody>
          <a:bodyPr/>
          <a:lstStyle/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39864"/>
            <a:ext cx="4287864" cy="471072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39864"/>
            <a:ext cx="4287864" cy="471072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A5531-958D-4705-8E89-0913BDCCD49C}" type="datetime1">
              <a:rPr lang="en-US" smtClean="0"/>
              <a:t>08/04/15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7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68090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/>
          <a:stretch/>
        </p:blipFill>
        <p:spPr>
          <a:xfrm>
            <a:off x="-7749" y="6157663"/>
            <a:ext cx="9151749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711C-9B91-4C3D-95AF-21E2619579CD}" type="datetime1">
              <a:rPr lang="en-US" smtClean="0"/>
              <a:t>08/04/15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t="33647" r="16848" b="8994"/>
          <a:stretch/>
        </p:blipFill>
        <p:spPr>
          <a:xfrm>
            <a:off x="3412" y="6175612"/>
            <a:ext cx="1467134" cy="6550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76" r:id="rId3"/>
    <p:sldLayoutId id="2147483677" r:id="rId4"/>
    <p:sldLayoutId id="2147483678" r:id="rId5"/>
    <p:sldLayoutId id="2147483681" r:id="rId6"/>
    <p:sldLayoutId id="2147483680" r:id="rId7"/>
    <p:sldLayoutId id="2147483679" r:id="rId8"/>
    <p:sldLayoutId id="2147483664" r:id="rId9"/>
    <p:sldLayoutId id="2147483665" r:id="rId10"/>
    <p:sldLayoutId id="2147483667" r:id="rId11"/>
    <p:sldLayoutId id="2147483668" r:id="rId12"/>
    <p:sldLayoutId id="2147483669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tmp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20" Type="http://schemas.openxmlformats.org/officeDocument/2006/relationships/image" Target="../media/image47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8" Type="http://schemas.openxmlformats.org/officeDocument/2006/relationships/image" Target="../media/image45.png"/><Relationship Id="rId19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jp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microsoft.com/office/2007/relationships/hdphoto" Target="../media/hdphoto2.wdp"/><Relationship Id="rId7" Type="http://schemas.openxmlformats.org/officeDocument/2006/relationships/image" Target="../media/image18.emf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8.em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422" y="909373"/>
            <a:ext cx="2711201" cy="1133858"/>
          </a:xfrm>
          <a:prstGeom prst="rect">
            <a:avLst/>
          </a:prstGeom>
        </p:spPr>
      </p:pic>
      <p:sp>
        <p:nvSpPr>
          <p:cNvPr id="3" name="Subtitle 1"/>
          <p:cNvSpPr txBox="1">
            <a:spLocks/>
          </p:cNvSpPr>
          <p:nvPr/>
        </p:nvSpPr>
        <p:spPr>
          <a:xfrm>
            <a:off x="877600" y="4306277"/>
            <a:ext cx="7388800" cy="1711569"/>
          </a:xfrm>
          <a:prstGeom prst="rect">
            <a:avLst/>
          </a:prstGeom>
        </p:spPr>
        <p:txBody>
          <a:bodyPr/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endParaRPr lang="en-GB" sz="2400" spc="300" dirty="0" smtClean="0">
              <a:solidFill>
                <a:srgbClr val="FFFFFF"/>
              </a:solidFill>
            </a:endParaRPr>
          </a:p>
          <a:p>
            <a:pPr marL="36576" indent="0" algn="ctr">
              <a:buNone/>
            </a:pPr>
            <a:r>
              <a:rPr lang="en-GB" sz="2400" spc="300" dirty="0" smtClean="0">
                <a:solidFill>
                  <a:srgbClr val="FFFFFF"/>
                </a:solidFill>
              </a:rPr>
              <a:t>23-27 March 2015</a:t>
            </a:r>
            <a:endParaRPr lang="en-GB" sz="2400" spc="300" dirty="0">
              <a:solidFill>
                <a:srgbClr val="FFFFFF"/>
              </a:solidFill>
            </a:endParaRPr>
          </a:p>
          <a:p>
            <a:pPr marL="36576" indent="0" algn="ctr">
              <a:buNone/>
            </a:pPr>
            <a:r>
              <a:rPr lang="en-GB" sz="2400" spc="300" dirty="0" smtClean="0">
                <a:solidFill>
                  <a:srgbClr val="FFFFFF"/>
                </a:solidFill>
              </a:rPr>
              <a:t>Washington</a:t>
            </a:r>
            <a:endParaRPr lang="en-GB" sz="2400" spc="300" dirty="0" smtClean="0">
              <a:solidFill>
                <a:srgbClr val="FFFFFF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79822" y="2527542"/>
            <a:ext cx="7772400" cy="1182034"/>
          </a:xfrm>
          <a:prstGeom prst="rect">
            <a:avLst/>
          </a:prstGeom>
        </p:spPr>
        <p:txBody>
          <a:bodyPr/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en-GB" sz="4000" spc="300" dirty="0" smtClean="0"/>
              <a:t>FCC summary report</a:t>
            </a:r>
            <a:endParaRPr lang="en-GB" sz="4000" spc="300" dirty="0" smtClean="0"/>
          </a:p>
        </p:txBody>
      </p:sp>
      <p:pic>
        <p:nvPicPr>
          <p:cNvPr id="5" name="Picture 5" descr="\\typhoon\MarketingII\NIWeek\NIWeek 2013\Day 2 2013\Guest Speaker Notes\MedAustron\Content from Johannes\CERN Images\LogoBadge-04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0054A1"/>
              </a:clrFrom>
              <a:clrTo>
                <a:srgbClr val="0054A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51727" y="5934218"/>
            <a:ext cx="900000" cy="84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6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Parameters FCC-</a:t>
            </a:r>
            <a:r>
              <a:rPr lang="en-GB" dirty="0" err="1" smtClean="0"/>
              <a:t>ee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857978"/>
              </p:ext>
            </p:extLst>
          </p:nvPr>
        </p:nvGraphicFramePr>
        <p:xfrm>
          <a:off x="335267" y="1015290"/>
          <a:ext cx="8348787" cy="44946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01123"/>
                <a:gridCol w="1366196"/>
                <a:gridCol w="1066379"/>
                <a:gridCol w="1131808"/>
                <a:gridCol w="1183281"/>
              </a:tblGrid>
              <a:tr h="51189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Parameter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FCC-</a:t>
                      </a:r>
                      <a:r>
                        <a:rPr lang="en-GB" sz="2400" dirty="0" err="1" smtClean="0"/>
                        <a:t>ee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LEP2</a:t>
                      </a:r>
                      <a:endParaRPr lang="en-GB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95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Energy/beam [</a:t>
                      </a:r>
                      <a:r>
                        <a:rPr lang="en-GB" sz="2400" dirty="0" err="1" smtClean="0"/>
                        <a:t>GeV</a:t>
                      </a:r>
                      <a:r>
                        <a:rPr lang="en-GB" sz="2400" dirty="0" smtClean="0"/>
                        <a:t>]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45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120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175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solidFill>
                            <a:srgbClr val="5F5F5F"/>
                          </a:solidFill>
                        </a:rPr>
                        <a:t>105</a:t>
                      </a:r>
                      <a:endParaRPr lang="en-GB" sz="2000" dirty="0">
                        <a:solidFill>
                          <a:srgbClr val="5F5F5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95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Bunches/beam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13000- 60000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500- 1400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51- 98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rgbClr val="5F5F5F"/>
                          </a:solidFill>
                        </a:rPr>
                        <a:t>4</a:t>
                      </a:r>
                      <a:endParaRPr lang="en-GB" sz="2400" dirty="0">
                        <a:solidFill>
                          <a:srgbClr val="5F5F5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95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Beam</a:t>
                      </a:r>
                      <a:r>
                        <a:rPr lang="en-GB" sz="2400" baseline="0" dirty="0" smtClean="0"/>
                        <a:t> current [mA]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1450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30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6.6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solidFill>
                            <a:srgbClr val="5F5F5F"/>
                          </a:solidFill>
                        </a:rPr>
                        <a:t>3</a:t>
                      </a:r>
                      <a:endParaRPr lang="en-GB" sz="2000" dirty="0">
                        <a:solidFill>
                          <a:srgbClr val="5F5F5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95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Luminosity/IP </a:t>
                      </a:r>
                      <a:r>
                        <a:rPr lang="en-GB" sz="2000" dirty="0" smtClean="0"/>
                        <a:t>x 10</a:t>
                      </a:r>
                      <a:r>
                        <a:rPr lang="en-GB" sz="2000" baseline="30000" dirty="0" smtClean="0"/>
                        <a:t>34</a:t>
                      </a:r>
                      <a:r>
                        <a:rPr lang="en-GB" sz="2000" dirty="0" smtClean="0"/>
                        <a:t> cm</a:t>
                      </a:r>
                      <a:r>
                        <a:rPr lang="en-GB" sz="2000" baseline="30000" dirty="0" smtClean="0"/>
                        <a:t>-2</a:t>
                      </a:r>
                      <a:r>
                        <a:rPr lang="en-GB" sz="2000" dirty="0" smtClean="0"/>
                        <a:t>s</a:t>
                      </a:r>
                      <a:r>
                        <a:rPr lang="en-GB" sz="2000" baseline="30000" dirty="0" smtClean="0"/>
                        <a:t>-1</a:t>
                      </a:r>
                      <a:endParaRPr lang="en-GB" sz="2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 smtClean="0"/>
                        <a:t>21 - 280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 smtClean="0"/>
                        <a:t>5 - 11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 smtClean="0"/>
                        <a:t>1.5 - 2.6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5855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5F5F5F"/>
                          </a:solidFill>
                        </a:rPr>
                        <a:t>0.0012</a:t>
                      </a:r>
                      <a:endParaRPr lang="en-GB" sz="1400" baseline="30000" dirty="0" smtClean="0">
                        <a:solidFill>
                          <a:srgbClr val="5F5F5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95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Energy loss/turn [</a:t>
                      </a:r>
                      <a:r>
                        <a:rPr lang="en-GB" sz="2400" dirty="0" err="1" smtClean="0"/>
                        <a:t>GeV</a:t>
                      </a:r>
                      <a:r>
                        <a:rPr lang="en-GB" sz="2400" dirty="0" smtClean="0"/>
                        <a:t>]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0.03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1.67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7.55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solidFill>
                            <a:srgbClr val="5F5F5F"/>
                          </a:solidFill>
                        </a:rPr>
                        <a:t>3.34</a:t>
                      </a:r>
                      <a:endParaRPr lang="en-GB" sz="2000" dirty="0">
                        <a:solidFill>
                          <a:srgbClr val="5F5F5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95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Synchrotron Power [MW]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100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5855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5F5F5F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95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RF Voltage [GV]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0.3-2.5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3.6-5.5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/>
                        <a:t>11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solidFill>
                            <a:srgbClr val="5F5F5F"/>
                          </a:solidFill>
                        </a:rPr>
                        <a:t>3.5</a:t>
                      </a:r>
                      <a:endParaRPr lang="en-GB" sz="2000" dirty="0">
                        <a:solidFill>
                          <a:srgbClr val="5F5F5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72716" y="5689595"/>
            <a:ext cx="8226854" cy="67733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180000" indent="-180000" algn="l" defTabSz="720000" rtl="0" eaLnBrk="1" latinLnBrk="0" hangingPunct="1"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dirty="0" smtClean="0"/>
              <a:t>Dependency: crab-waist vs. </a:t>
            </a:r>
            <a:r>
              <a:rPr lang="fr-CH" dirty="0" err="1" smtClean="0"/>
              <a:t>baseline</a:t>
            </a:r>
            <a:r>
              <a:rPr lang="fr-CH" dirty="0" smtClean="0"/>
              <a:t> </a:t>
            </a:r>
            <a:r>
              <a:rPr lang="fr-CH" dirty="0" err="1" smtClean="0"/>
              <a:t>optics</a:t>
            </a:r>
            <a:r>
              <a:rPr lang="fr-CH" dirty="0" smtClean="0"/>
              <a:t> and 2 vs. 4 </a:t>
            </a:r>
            <a:r>
              <a:rPr lang="fr-CH" dirty="0" err="1" smtClean="0"/>
              <a:t>IPs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691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7"/>
          <a:stretch/>
        </p:blipFill>
        <p:spPr bwMode="auto">
          <a:xfrm>
            <a:off x="441424" y="908722"/>
            <a:ext cx="8307040" cy="52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Geology Studies – Example 93 km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524795"/>
            <a:ext cx="8307040" cy="255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5125" indent="-279400">
              <a:buFont typeface="Arial"/>
              <a:buChar char="•"/>
            </a:pPr>
            <a:r>
              <a:rPr lang="en-US" sz="3200" dirty="0" smtClean="0"/>
              <a:t>90 – 100 km fits geological situation well,</a:t>
            </a:r>
            <a:br>
              <a:rPr lang="en-US" sz="3200" dirty="0" smtClean="0"/>
            </a:br>
            <a:r>
              <a:rPr lang="en-US" sz="3200" dirty="0" smtClean="0"/>
              <a:t>better than a smaller ring size</a:t>
            </a:r>
          </a:p>
          <a:p>
            <a:pPr marL="365125" indent="-279400">
              <a:buFont typeface="Arial"/>
              <a:buChar char="•"/>
            </a:pPr>
            <a:endParaRPr lang="en-US" sz="3200" dirty="0" smtClean="0"/>
          </a:p>
          <a:p>
            <a:pPr marL="365125" indent="-279400">
              <a:buFont typeface="Arial"/>
              <a:buChar char="•"/>
            </a:pPr>
            <a:r>
              <a:rPr lang="en-US" sz="3200" dirty="0" smtClean="0"/>
              <a:t>LHC suitable as potential injector</a:t>
            </a:r>
            <a:endParaRPr lang="en-US" sz="3200" dirty="0"/>
          </a:p>
          <a:p>
            <a:pPr marL="365125" indent="-279400">
              <a:buFont typeface="Arial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5337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Push Technologies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401675" y="2170508"/>
            <a:ext cx="2340651" cy="2516985"/>
            <a:chOff x="3310849" y="1598376"/>
            <a:chExt cx="2340651" cy="251698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8" name="Round Same Side Corner Rectangle 7"/>
            <p:cNvSpPr/>
            <p:nvPr/>
          </p:nvSpPr>
          <p:spPr>
            <a:xfrm>
              <a:off x="3329457" y="1598376"/>
              <a:ext cx="2322043" cy="1795081"/>
            </a:xfrm>
            <a:prstGeom prst="round2SameRect">
              <a:avLst>
                <a:gd name="adj1" fmla="val 10023"/>
                <a:gd name="adj2" fmla="val 0"/>
              </a:avLst>
            </a:prstGeom>
            <a:gradFill flip="none" rotWithShape="1">
              <a:gsLst>
                <a:gs pos="0">
                  <a:srgbClr val="CB6244">
                    <a:lumMod val="40000"/>
                    <a:lumOff val="60000"/>
                  </a:srgbClr>
                </a:gs>
                <a:gs pos="46000">
                  <a:srgbClr val="CB6244">
                    <a:lumMod val="95000"/>
                    <a:lumOff val="5000"/>
                  </a:srgbClr>
                </a:gs>
                <a:gs pos="100000">
                  <a:srgbClr val="CB6244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tlCol="0" anchor="ctr"/>
            <a:lstStyle/>
            <a:p>
              <a:pPr marL="0" marR="0" lvl="0" indent="0" algn="ctr" defTabSz="584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800" b="1" i="0" u="none" strike="noStrike" kern="0" cap="none" spc="0" normalizeH="0" baseline="0" noProof="0" dirty="0" smtClean="0">
                  <a:ln>
                    <a:solidFill>
                      <a:srgbClr val="092A55"/>
                    </a:solidFill>
                  </a:ln>
                  <a:gradFill flip="none" rotWithShape="1">
                    <a:gsLst>
                      <a:gs pos="0">
                        <a:srgbClr val="F0F0F0">
                          <a:shade val="30000"/>
                          <a:satMod val="115000"/>
                        </a:srgbClr>
                      </a:gs>
                      <a:gs pos="29000">
                        <a:srgbClr val="F0F0F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en-GB" sz="2300" b="1" i="0" u="none" strike="noStrike" kern="0" cap="none" spc="0" normalizeH="0" baseline="0" noProof="0" dirty="0" smtClean="0">
                <a:ln>
                  <a:solidFill>
                    <a:srgbClr val="092A55"/>
                  </a:solidFill>
                </a:ln>
                <a:gradFill flip="none" rotWithShape="1">
                  <a:gsLst>
                    <a:gs pos="0">
                      <a:srgbClr val="F0F0F0">
                        <a:shade val="30000"/>
                        <a:satMod val="115000"/>
                      </a:srgbClr>
                    </a:gs>
                    <a:gs pos="29000">
                      <a:srgbClr val="F0F0F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ound Same Side Corner Rectangle 8"/>
            <p:cNvSpPr/>
            <p:nvPr/>
          </p:nvSpPr>
          <p:spPr>
            <a:xfrm flipV="1">
              <a:off x="3329457" y="3393457"/>
              <a:ext cx="2322043" cy="721904"/>
            </a:xfrm>
            <a:prstGeom prst="round2SameRect">
              <a:avLst/>
            </a:prstGeom>
            <a:solidFill>
              <a:srgbClr val="F0F0F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tlCol="0" anchor="ctr"/>
            <a:lstStyle/>
            <a:p>
              <a:pPr marL="0" marR="0" lvl="0" indent="0" algn="ctr" defTabSz="584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92A5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10849" y="3373898"/>
              <a:ext cx="2331347" cy="720000"/>
            </a:xfrm>
            <a:prstGeom prst="rect">
              <a:avLst/>
            </a:prstGeom>
            <a:noFill/>
            <a:ln w="34925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lIns="36000" rIns="36000" rtlCol="0" anchor="ctr"/>
            <a:lstStyle/>
            <a:p>
              <a:pPr marL="0" marR="0" lvl="0" indent="0" algn="ctr" defTabSz="584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0" cap="none" spc="200" normalizeH="0" baseline="0" noProof="0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WHY</a:t>
              </a:r>
              <a:endParaRPr kumimoji="0" lang="en-GB" sz="2400" b="0" i="0" u="none" strike="noStrike" kern="0" cap="none" spc="20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48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Technology R&amp;D - HFM</a:t>
            </a:r>
            <a:endParaRPr lang="fr-CH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1"/>
          </p:nvPr>
        </p:nvSpPr>
        <p:spPr>
          <a:xfrm>
            <a:off x="457200" y="4122964"/>
            <a:ext cx="4287864" cy="1827621"/>
          </a:xfrm>
        </p:spPr>
        <p:txBody>
          <a:bodyPr>
            <a:normAutofit fontScale="85000" lnSpcReduction="20000"/>
          </a:bodyPr>
          <a:lstStyle/>
          <a:p>
            <a:pPr marL="179388" indent="-142875"/>
            <a:r>
              <a:rPr lang="en-GB" dirty="0" smtClean="0"/>
              <a:t>Increase critical current density</a:t>
            </a:r>
          </a:p>
          <a:p>
            <a:pPr marL="179388" indent="-142875"/>
            <a:r>
              <a:rPr lang="en-GB" dirty="0" smtClean="0"/>
              <a:t>Obtain high quantities at</a:t>
            </a:r>
            <a:br>
              <a:rPr lang="en-GB" dirty="0" smtClean="0"/>
            </a:br>
            <a:r>
              <a:rPr lang="en-GB" dirty="0" smtClean="0"/>
              <a:t>required quality</a:t>
            </a:r>
          </a:p>
          <a:p>
            <a:pPr marL="179388" indent="-142875"/>
            <a:r>
              <a:rPr lang="en-GB" dirty="0" smtClean="0"/>
              <a:t>Material Processing</a:t>
            </a:r>
          </a:p>
          <a:p>
            <a:pPr marL="179388" indent="-142875"/>
            <a:r>
              <a:rPr lang="en-GB" dirty="0" smtClean="0"/>
              <a:t>Reduce </a:t>
            </a:r>
            <a:r>
              <a:rPr lang="en-GB" dirty="0"/>
              <a:t>cost</a:t>
            </a:r>
          </a:p>
          <a:p>
            <a:pPr marL="179388" indent="-142875"/>
            <a:endParaRPr lang="fr-CH" dirty="0"/>
          </a:p>
        </p:txBody>
      </p:sp>
      <p:sp>
        <p:nvSpPr>
          <p:cNvPr id="28" name="Content Placeholder 27"/>
          <p:cNvSpPr>
            <a:spLocks noGrp="1"/>
          </p:cNvSpPr>
          <p:nvPr>
            <p:ph sz="half" idx="2"/>
          </p:nvPr>
        </p:nvSpPr>
        <p:spPr>
          <a:xfrm>
            <a:off x="4898571" y="4122964"/>
            <a:ext cx="4169735" cy="1827621"/>
          </a:xfrm>
        </p:spPr>
        <p:txBody>
          <a:bodyPr>
            <a:normAutofit fontScale="85000" lnSpcReduction="20000"/>
          </a:bodyPr>
          <a:lstStyle/>
          <a:p>
            <a:pPr marL="179388" indent="-142875"/>
            <a:r>
              <a:rPr lang="en-GB" dirty="0" smtClean="0"/>
              <a:t>Develop 16T short models</a:t>
            </a:r>
          </a:p>
          <a:p>
            <a:pPr marL="179388" indent="-142875"/>
            <a:r>
              <a:rPr lang="en-GB" dirty="0" smtClean="0"/>
              <a:t>Field quality and aperture</a:t>
            </a:r>
          </a:p>
          <a:p>
            <a:pPr marL="179388" indent="-142875"/>
            <a:r>
              <a:rPr lang="en-GB" dirty="0" smtClean="0"/>
              <a:t>Optimum coil geometry</a:t>
            </a:r>
          </a:p>
          <a:p>
            <a:pPr marL="179388" indent="-142875"/>
            <a:r>
              <a:rPr lang="en-GB" dirty="0"/>
              <a:t>Manufacturing aspects</a:t>
            </a:r>
          </a:p>
          <a:p>
            <a:pPr marL="179388" indent="-142875"/>
            <a:r>
              <a:rPr lang="en-GB" dirty="0" smtClean="0"/>
              <a:t>Cost optimisation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46102" y="1359304"/>
            <a:ext cx="2527865" cy="2520000"/>
            <a:chOff x="946102" y="1359304"/>
            <a:chExt cx="2527865" cy="2520000"/>
          </a:xfrm>
        </p:grpSpPr>
        <p:grpSp>
          <p:nvGrpSpPr>
            <p:cNvPr id="29" name="Group 28"/>
            <p:cNvGrpSpPr/>
            <p:nvPr/>
          </p:nvGrpSpPr>
          <p:grpSpPr>
            <a:xfrm>
              <a:off x="946102" y="1359304"/>
              <a:ext cx="2527865" cy="2520000"/>
              <a:chOff x="1035909" y="1369180"/>
              <a:chExt cx="2527865" cy="252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56" r="16003"/>
              <a:stretch/>
            </p:blipFill>
            <p:spPr>
              <a:xfrm>
                <a:off x="1035909" y="1376427"/>
                <a:ext cx="2514600" cy="1982095"/>
              </a:xfrm>
              <a:prstGeom prst="round2SameRect">
                <a:avLst>
                  <a:gd name="adj1" fmla="val 3212"/>
                  <a:gd name="adj2" fmla="val 0"/>
                </a:avLst>
              </a:prstGeom>
            </p:spPr>
          </p:pic>
          <p:sp>
            <p:nvSpPr>
              <p:cNvPr id="11" name="Round Same Side Corner Rectangle 10"/>
              <p:cNvSpPr/>
              <p:nvPr/>
            </p:nvSpPr>
            <p:spPr>
              <a:xfrm flipV="1">
                <a:off x="1035909" y="3349180"/>
                <a:ext cx="2520000" cy="540000"/>
              </a:xfrm>
              <a:prstGeom prst="round2Same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:endParaRPr lang="en-GB" sz="200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35909" y="3393617"/>
                <a:ext cx="2527865" cy="467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spc="300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Conductor R&amp;D</a:t>
                </a:r>
                <a:endParaRPr lang="en-GB" sz="2000" b="1" spc="300" dirty="0">
                  <a:solidFill>
                    <a:schemeClr val="tx2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ound Same Side Corner Rectangle 12"/>
              <p:cNvSpPr/>
              <p:nvPr/>
            </p:nvSpPr>
            <p:spPr>
              <a:xfrm>
                <a:off x="1035909" y="1369180"/>
                <a:ext cx="2520000" cy="1980000"/>
              </a:xfrm>
              <a:prstGeom prst="round2SameRect">
                <a:avLst>
                  <a:gd name="adj1" fmla="val 4244"/>
                  <a:gd name="adj2" fmla="val 0"/>
                </a:avLst>
              </a:prstGeom>
              <a:noFill/>
              <a:ln w="19050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193349" y="1945245"/>
              <a:ext cx="2020105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4800" b="1" dirty="0" smtClean="0">
                  <a:ln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rgbClr val="FFC000"/>
                  </a:solidFill>
                </a:rPr>
                <a:t>Nb</a:t>
              </a:r>
              <a:r>
                <a:rPr lang="en-GB" sz="4800" b="1" baseline="-25000" dirty="0" smtClean="0">
                  <a:ln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rgbClr val="FFC000"/>
                  </a:solidFill>
                </a:rPr>
                <a:t>3</a:t>
              </a:r>
              <a:r>
                <a:rPr lang="en-GB" sz="4800" b="1" dirty="0" smtClean="0">
                  <a:ln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rgbClr val="FFC000"/>
                  </a:solidFill>
                </a:rPr>
                <a:t>Sn</a:t>
              </a:r>
              <a:endParaRPr lang="fr-CH" sz="4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FFC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4800" y="1359304"/>
            <a:ext cx="2520000" cy="2528437"/>
            <a:chOff x="5404800" y="1359304"/>
            <a:chExt cx="2520000" cy="2528437"/>
          </a:xfrm>
        </p:grpSpPr>
        <p:grpSp>
          <p:nvGrpSpPr>
            <p:cNvPr id="30" name="Group 29"/>
            <p:cNvGrpSpPr/>
            <p:nvPr/>
          </p:nvGrpSpPr>
          <p:grpSpPr>
            <a:xfrm>
              <a:off x="5404800" y="1359304"/>
              <a:ext cx="2520000" cy="2528437"/>
              <a:chOff x="5273430" y="1359304"/>
              <a:chExt cx="2520000" cy="252843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06" t="33272" r="19737" b="20029"/>
              <a:stretch/>
            </p:blipFill>
            <p:spPr>
              <a:xfrm>
                <a:off x="5281295" y="1359304"/>
                <a:ext cx="2512135" cy="2258437"/>
              </a:xfrm>
              <a:prstGeom prst="round2SameRect">
                <a:avLst>
                  <a:gd name="adj1" fmla="val 4004"/>
                  <a:gd name="adj2" fmla="val 0"/>
                </a:avLst>
              </a:prstGeom>
            </p:spPr>
          </p:pic>
          <p:sp>
            <p:nvSpPr>
              <p:cNvPr id="22" name="Round Same Side Corner Rectangle 21"/>
              <p:cNvSpPr/>
              <p:nvPr/>
            </p:nvSpPr>
            <p:spPr>
              <a:xfrm flipV="1">
                <a:off x="5273430" y="3347741"/>
                <a:ext cx="2520000" cy="540000"/>
              </a:xfrm>
              <a:prstGeom prst="round2Same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:endParaRPr lang="en-GB" sz="200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281296" y="3392178"/>
                <a:ext cx="2512134" cy="467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spc="300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Magnet Design</a:t>
                </a:r>
                <a:endParaRPr lang="en-GB" sz="2000" b="1" spc="300" dirty="0">
                  <a:solidFill>
                    <a:schemeClr val="tx2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ound Same Side Corner Rectangle 23"/>
              <p:cNvSpPr/>
              <p:nvPr/>
            </p:nvSpPr>
            <p:spPr>
              <a:xfrm>
                <a:off x="5273430" y="1367741"/>
                <a:ext cx="2520000" cy="1980000"/>
              </a:xfrm>
              <a:prstGeom prst="round2SameRect">
                <a:avLst>
                  <a:gd name="adj1" fmla="val 4244"/>
                  <a:gd name="adj2" fmla="val 0"/>
                </a:avLst>
              </a:prstGeom>
              <a:noFill/>
              <a:ln w="19050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955310" y="1942243"/>
              <a:ext cx="1418978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4800" b="1" dirty="0" smtClean="0">
                  <a:ln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rgbClr val="FFC000"/>
                  </a:solidFill>
                </a:rPr>
                <a:t>16 T</a:t>
              </a:r>
              <a:endParaRPr lang="fr-CH" sz="4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2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Technology R&amp;D - RF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4122964"/>
                <a:ext cx="4287864" cy="1979525"/>
              </a:xfrm>
            </p:spPr>
            <p:txBody>
              <a:bodyPr>
                <a:normAutofit fontScale="77500" lnSpcReduction="20000"/>
              </a:bodyPr>
              <a:lstStyle/>
              <a:p>
                <a:pPr marL="179388" indent="-142875">
                  <a:lnSpc>
                    <a:spcPct val="110000"/>
                  </a:lnSpc>
                </a:pPr>
                <a:r>
                  <a:rPr lang="en-US" dirty="0" smtClean="0"/>
                  <a:t>Cavity </a:t>
                </a:r>
                <a:r>
                  <a:rPr lang="en-US" dirty="0"/>
                  <a:t>R&amp;D </a:t>
                </a:r>
                <a:r>
                  <a:rPr lang="en-US" dirty="0" smtClean="0"/>
                  <a:t>for </a:t>
                </a:r>
                <a:r>
                  <a:rPr lang="en-US" dirty="0" smtClean="0">
                    <a:sym typeface="Wingdings" panose="05000000000000000000" pitchFamily="2" charset="2"/>
                  </a:rPr>
                  <a:t>l</a:t>
                </a:r>
                <a:r>
                  <a:rPr lang="en-US" dirty="0" smtClean="0"/>
                  <a:t>arge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1" dirty="0"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a:rPr lang="en-GB" b="0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high gradient, acceptable </a:t>
                </a:r>
                <a:r>
                  <a:rPr lang="en-US" dirty="0" err="1"/>
                  <a:t>cryo</a:t>
                </a:r>
                <a:r>
                  <a:rPr lang="en-US" dirty="0"/>
                  <a:t> power</a:t>
                </a:r>
                <a:endParaRPr lang="en-GB" dirty="0" smtClean="0"/>
              </a:p>
              <a:p>
                <a:pPr marL="179388" indent="-142875">
                  <a:lnSpc>
                    <a:spcPct val="110000"/>
                  </a:lnSpc>
                </a:pPr>
                <a:r>
                  <a:rPr lang="en-GB" dirty="0" smtClean="0"/>
                  <a:t>Multilayer additive manufacturing combining Cu and LTS materials</a:t>
                </a:r>
              </a:p>
              <a:p>
                <a:pPr marL="179388" indent="-142875">
                  <a:lnSpc>
                    <a:spcPct val="110000"/>
                  </a:lnSpc>
                </a:pPr>
                <a:r>
                  <a:rPr lang="en-GB" dirty="0" smtClean="0"/>
                  <a:t>High quality over large surfaces</a:t>
                </a:r>
              </a:p>
            </p:txBody>
          </p:sp>
        </mc:Choice>
        <mc:Fallback xmlns="">
          <p:sp>
            <p:nvSpPr>
              <p:cNvPr id="27" name="Content Placeholder 2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4122964"/>
                <a:ext cx="4287864" cy="1979525"/>
              </a:xfrm>
              <a:blipFill rotWithShape="0">
                <a:blip r:embed="rId2"/>
                <a:stretch>
                  <a:fillRect t="-276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ontent Placeholder 27"/>
          <p:cNvSpPr>
            <a:spLocks noGrp="1"/>
          </p:cNvSpPr>
          <p:nvPr>
            <p:ph sz="half" idx="2"/>
          </p:nvPr>
        </p:nvSpPr>
        <p:spPr>
          <a:xfrm>
            <a:off x="4898571" y="4122964"/>
            <a:ext cx="4169735" cy="1979525"/>
          </a:xfrm>
        </p:spPr>
        <p:txBody>
          <a:bodyPr>
            <a:normAutofit fontScale="77500" lnSpcReduction="20000"/>
          </a:bodyPr>
          <a:lstStyle/>
          <a:p>
            <a:pPr marL="179388" indent="-142875">
              <a:lnSpc>
                <a:spcPct val="110000"/>
              </a:lnSpc>
            </a:pPr>
            <a:r>
              <a:rPr lang="en-GB" dirty="0" smtClean="0"/>
              <a:t>Push Klystrons far beyond 70% efficiency</a:t>
            </a:r>
          </a:p>
          <a:p>
            <a:pPr marL="179388" indent="-142875">
              <a:lnSpc>
                <a:spcPct val="110000"/>
              </a:lnSpc>
            </a:pPr>
            <a:r>
              <a:rPr lang="en-GB" dirty="0" smtClean="0"/>
              <a:t>Increase power range of</a:t>
            </a:r>
            <a:br>
              <a:rPr lang="en-GB" dirty="0" smtClean="0"/>
            </a:br>
            <a:r>
              <a:rPr lang="en-GB" dirty="0" smtClean="0"/>
              <a:t>solid-state amplifiers</a:t>
            </a:r>
          </a:p>
          <a:p>
            <a:pPr marL="179388" indent="-142875">
              <a:lnSpc>
                <a:spcPct val="110000"/>
              </a:lnSpc>
            </a:pPr>
            <a:r>
              <a:rPr lang="en-GB" dirty="0" smtClean="0"/>
              <a:t>High reliability for high multiplicity</a:t>
            </a:r>
          </a:p>
          <a:p>
            <a:pPr marL="179388" indent="-142875">
              <a:lnSpc>
                <a:spcPct val="110000"/>
              </a:lnSpc>
            </a:pPr>
            <a:endParaRPr lang="en-GB" dirty="0" smtClean="0"/>
          </a:p>
          <a:p>
            <a:pPr>
              <a:lnSpc>
                <a:spcPct val="110000"/>
              </a:lnSpc>
            </a:pP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46102" y="1359304"/>
            <a:ext cx="2527865" cy="2520000"/>
            <a:chOff x="946102" y="1359304"/>
            <a:chExt cx="2527865" cy="2520000"/>
          </a:xfrm>
        </p:grpSpPr>
        <p:pic>
          <p:nvPicPr>
            <p:cNvPr id="25" name="Picture 1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40" r="20721"/>
            <a:stretch/>
          </p:blipFill>
          <p:spPr bwMode="auto">
            <a:xfrm>
              <a:off x="947058" y="1360033"/>
              <a:ext cx="2514600" cy="1999890"/>
            </a:xfrm>
            <a:prstGeom prst="round2SameRect">
              <a:avLst>
                <a:gd name="adj1" fmla="val 4213"/>
                <a:gd name="adj2" fmla="val 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ound Same Side Corner Rectangle 10"/>
            <p:cNvSpPr/>
            <p:nvPr/>
          </p:nvSpPr>
          <p:spPr>
            <a:xfrm flipV="1">
              <a:off x="946102" y="3339304"/>
              <a:ext cx="2520000" cy="540000"/>
            </a:xfrm>
            <a:prstGeom prst="round2Same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endPara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102" y="3383741"/>
              <a:ext cx="2527865" cy="467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Superconducting RF</a:t>
              </a:r>
              <a:endParaRPr lang="en-GB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946102" y="1359304"/>
              <a:ext cx="2520000" cy="1980000"/>
            </a:xfrm>
            <a:prstGeom prst="round2SameRect">
              <a:avLst>
                <a:gd name="adj1" fmla="val 4244"/>
                <a:gd name="adj2" fmla="val 0"/>
              </a:avLst>
            </a:prstGeom>
            <a:noFill/>
            <a:ln w="190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72665" y="1694892"/>
              <a:ext cx="2063385" cy="13234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 smtClean="0">
                  <a:ln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rgbClr val="FFC000"/>
                  </a:solidFill>
                </a:rPr>
                <a:t>Beyond</a:t>
              </a:r>
            </a:p>
            <a:p>
              <a:pPr algn="ctr"/>
              <a:r>
                <a:rPr lang="en-GB" sz="4000" b="1" dirty="0" err="1" smtClean="0">
                  <a:ln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rgbClr val="FFC000"/>
                  </a:solidFill>
                </a:rPr>
                <a:t>Nb</a:t>
              </a:r>
              <a:endParaRPr lang="fr-CH" sz="40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FFC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04800" y="1367741"/>
            <a:ext cx="2520000" cy="2520000"/>
            <a:chOff x="5404800" y="1367741"/>
            <a:chExt cx="2520000" cy="2520000"/>
          </a:xfrm>
        </p:grpSpPr>
        <p:grpSp>
          <p:nvGrpSpPr>
            <p:cNvPr id="8" name="Group 7"/>
            <p:cNvGrpSpPr/>
            <p:nvPr/>
          </p:nvGrpSpPr>
          <p:grpSpPr>
            <a:xfrm>
              <a:off x="5404800" y="1367741"/>
              <a:ext cx="2520000" cy="2520000"/>
              <a:chOff x="5404800" y="1367741"/>
              <a:chExt cx="2520000" cy="252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/>
              <a:srcRect l="14091" t="8779" r="16764"/>
              <a:stretch/>
            </p:blipFill>
            <p:spPr>
              <a:xfrm>
                <a:off x="5416061" y="1374409"/>
                <a:ext cx="2500924" cy="2120409"/>
              </a:xfrm>
              <a:prstGeom prst="round2SameRect">
                <a:avLst>
                  <a:gd name="adj1" fmla="val 2292"/>
                  <a:gd name="adj2" fmla="val 0"/>
                </a:avLst>
              </a:prstGeom>
            </p:spPr>
          </p:pic>
          <p:grpSp>
            <p:nvGrpSpPr>
              <p:cNvPr id="30" name="Group 29"/>
              <p:cNvGrpSpPr/>
              <p:nvPr/>
            </p:nvGrpSpPr>
            <p:grpSpPr>
              <a:xfrm>
                <a:off x="5404800" y="1367741"/>
                <a:ext cx="2520000" cy="2520000"/>
                <a:chOff x="5273430" y="1367741"/>
                <a:chExt cx="2520000" cy="2520000"/>
              </a:xfrm>
              <a:effectLst/>
            </p:grpSpPr>
            <p:sp>
              <p:nvSpPr>
                <p:cNvPr id="22" name="Round Same Side Corner Rectangle 21"/>
                <p:cNvSpPr/>
                <p:nvPr/>
              </p:nvSpPr>
              <p:spPr>
                <a:xfrm flipV="1">
                  <a:off x="5273430" y="3347741"/>
                  <a:ext cx="2520000" cy="540000"/>
                </a:xfrm>
                <a:prstGeom prst="round2Same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>
                      <a:rot lat="0" lon="0" rev="10800000"/>
                    </a:camera>
                    <a:lightRig rig="threePt" dir="t"/>
                  </a:scene3d>
                </a:bodyPr>
                <a:lstStyle/>
                <a:p>
                  <a:pPr algn="ctr"/>
                  <a:endParaRPr lang="en-GB" sz="2000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5273431" y="3392178"/>
                  <a:ext cx="2512184" cy="4679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b="1" spc="300" dirty="0" smtClean="0">
                      <a:solidFill>
                        <a:schemeClr val="tx2"/>
                      </a:solidFill>
                      <a:latin typeface="Calibri" panose="020F0502020204030204" pitchFamily="34" charset="0"/>
                    </a:rPr>
                    <a:t>Power Conversion</a:t>
                  </a:r>
                  <a:endParaRPr lang="en-GB" b="1" spc="300" dirty="0">
                    <a:solidFill>
                      <a:schemeClr val="tx2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" name="Round Same Side Corner Rectangle 23"/>
                <p:cNvSpPr/>
                <p:nvPr/>
              </p:nvSpPr>
              <p:spPr>
                <a:xfrm>
                  <a:off x="5273430" y="1367741"/>
                  <a:ext cx="2520000" cy="1980000"/>
                </a:xfrm>
                <a:prstGeom prst="round2SameRect">
                  <a:avLst>
                    <a:gd name="adj1" fmla="val 4244"/>
                    <a:gd name="adj2" fmla="val 0"/>
                  </a:avLst>
                </a:prstGeom>
                <a:noFill/>
                <a:ln w="19050"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5482424" y="2080670"/>
              <a:ext cx="236475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b="1" dirty="0" smtClean="0">
                  <a:ln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rgbClr val="FFC000"/>
                  </a:solidFill>
                </a:rPr>
                <a:t>Efficiency</a:t>
              </a:r>
              <a:endParaRPr lang="fr-CH" sz="36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5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uiExpan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FCC Collaboration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289"/>
            <a:ext cx="8226854" cy="507862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A </a:t>
            </a:r>
            <a:r>
              <a:rPr lang="en-GB" b="1" dirty="0"/>
              <a:t>consortium</a:t>
            </a:r>
            <a:r>
              <a:rPr lang="en-GB" dirty="0"/>
              <a:t> of partners </a:t>
            </a:r>
            <a:r>
              <a:rPr lang="en-GB" dirty="0" smtClean="0"/>
              <a:t>based on a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Memorandum Of Understanding</a:t>
            </a:r>
            <a:r>
              <a:rPr lang="en-GB" dirty="0"/>
              <a:t> (</a:t>
            </a:r>
            <a:r>
              <a:rPr lang="en-GB" dirty="0" err="1"/>
              <a:t>MoU</a:t>
            </a:r>
            <a:r>
              <a:rPr lang="en-GB" dirty="0"/>
              <a:t>) </a:t>
            </a:r>
          </a:p>
          <a:p>
            <a:pPr>
              <a:lnSpc>
                <a:spcPct val="120000"/>
              </a:lnSpc>
            </a:pPr>
            <a:r>
              <a:rPr lang="en-GB" dirty="0"/>
              <a:t>Working together on a</a:t>
            </a:r>
            <a:br>
              <a:rPr lang="en-GB" dirty="0"/>
            </a:br>
            <a:r>
              <a:rPr lang="en-GB" b="1" dirty="0"/>
              <a:t>best effort basis</a:t>
            </a:r>
          </a:p>
          <a:p>
            <a:pPr>
              <a:lnSpc>
                <a:spcPct val="120000"/>
              </a:lnSpc>
            </a:pPr>
            <a:r>
              <a:rPr lang="en-GB" b="1" dirty="0" smtClean="0"/>
              <a:t>Self governed</a:t>
            </a:r>
            <a:endParaRPr lang="en-GB" b="1" dirty="0"/>
          </a:p>
          <a:p>
            <a:pPr>
              <a:lnSpc>
                <a:spcPct val="120000"/>
              </a:lnSpc>
            </a:pPr>
            <a:r>
              <a:rPr lang="en-GB" b="1" dirty="0"/>
              <a:t>Incremental &amp; open </a:t>
            </a:r>
            <a:r>
              <a:rPr lang="en-GB" dirty="0"/>
              <a:t>to </a:t>
            </a:r>
            <a:br>
              <a:rPr lang="en-GB" dirty="0"/>
            </a:br>
            <a:r>
              <a:rPr lang="en-GB" dirty="0"/>
              <a:t>academia and </a:t>
            </a:r>
            <a:r>
              <a:rPr lang="en-GB" dirty="0" smtClean="0"/>
              <a:t>industry</a:t>
            </a:r>
          </a:p>
          <a:p>
            <a:pPr>
              <a:lnSpc>
                <a:spcPct val="120000"/>
              </a:lnSpc>
            </a:pPr>
            <a:r>
              <a:rPr lang="en-GB" b="1" dirty="0" smtClean="0"/>
              <a:t>Specific contributions </a:t>
            </a:r>
            <a:r>
              <a:rPr lang="en-GB" dirty="0" smtClean="0"/>
              <a:t>				    detailed in </a:t>
            </a:r>
            <a:r>
              <a:rPr lang="en-GB" b="1" dirty="0" smtClean="0"/>
              <a:t>Addendum</a:t>
            </a:r>
            <a:endParaRPr lang="en-GB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FCC-1408131100-CERN_FCCMoU_UT.pdf - Adobe Reader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28" t="11642" r="13710"/>
          <a:stretch/>
        </p:blipFill>
        <p:spPr>
          <a:xfrm>
            <a:off x="5336536" y="2356253"/>
            <a:ext cx="3045124" cy="4088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166" y="3775967"/>
            <a:ext cx="2925755" cy="186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4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8603276" y="1645332"/>
            <a:ext cx="17273129" cy="4317592"/>
            <a:chOff x="-9180874" y="1944486"/>
            <a:chExt cx="17273129" cy="4317592"/>
          </a:xfrm>
        </p:grpSpPr>
        <p:grpSp>
          <p:nvGrpSpPr>
            <p:cNvPr id="30" name="Group 29"/>
            <p:cNvGrpSpPr/>
            <p:nvPr/>
          </p:nvGrpSpPr>
          <p:grpSpPr>
            <a:xfrm>
              <a:off x="-9180874" y="1944487"/>
              <a:ext cx="8635181" cy="4317591"/>
              <a:chOff x="-9180874" y="1944487"/>
              <a:chExt cx="8635181" cy="4317591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9180874" y="1944487"/>
                <a:ext cx="8635181" cy="4317591"/>
              </a:xfrm>
              <a:prstGeom prst="rect">
                <a:avLst/>
              </a:prstGeom>
            </p:spPr>
          </p:pic>
          <p:grpSp>
            <p:nvGrpSpPr>
              <p:cNvPr id="80" name="Group 79"/>
              <p:cNvGrpSpPr/>
              <p:nvPr/>
            </p:nvGrpSpPr>
            <p:grpSpPr>
              <a:xfrm>
                <a:off x="-7791596" y="2404096"/>
                <a:ext cx="6373664" cy="2242480"/>
                <a:chOff x="-7791596" y="2404096"/>
                <a:chExt cx="6373664" cy="2242480"/>
              </a:xfrm>
            </p:grpSpPr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61666" y="256010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88872" y="262998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66000" y="262998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94324" y="265598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11847" y="271719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91484" y="271288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20321" y="268903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24059" y="269607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50979" y="271719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30569" y="2738868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62160" y="276053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89054" y="278004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17280" y="277786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45506" y="278001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60730" y="279950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96" name="Picture 9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88956" y="281466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92004" y="274753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41659" y="27193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17516" y="272960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71070" y="289811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60180" y="289321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90936" y="29186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83577" y="292897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41926" y="295497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53184" y="297175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207754" y="292786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03993" y="240409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08" name="Picture 10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266295" y="272586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92857" y="26423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10" name="Picture 10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85871" y="267278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11" name="Picture 11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154890" y="260832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12" name="Picture 11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15568" y="348427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13" name="Picture 11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40141" y="349294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14" name="Picture 11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12711" y="350161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77518" y="31288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16" name="Picture 11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16314" y="3102850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791596" y="31288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754781" y="316424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362606" y="350161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865411" y="307577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67237" y="290462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95602" y="29186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097785" y="293495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24" name="Picture 12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157597" y="295383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969318" y="448948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28217" y="3110926"/>
                  <a:ext cx="98382" cy="15709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" name="Group 30"/>
            <p:cNvGrpSpPr/>
            <p:nvPr/>
          </p:nvGrpSpPr>
          <p:grpSpPr>
            <a:xfrm>
              <a:off x="-542926" y="1944486"/>
              <a:ext cx="8635181" cy="4317591"/>
              <a:chOff x="-9180874" y="1944487"/>
              <a:chExt cx="8635181" cy="4317591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9180874" y="1944487"/>
                <a:ext cx="8635181" cy="4317591"/>
              </a:xfrm>
              <a:prstGeom prst="rect">
                <a:avLst/>
              </a:prstGeom>
            </p:spPr>
          </p:pic>
          <p:grpSp>
            <p:nvGrpSpPr>
              <p:cNvPr id="33" name="Group 32"/>
              <p:cNvGrpSpPr/>
              <p:nvPr/>
            </p:nvGrpSpPr>
            <p:grpSpPr>
              <a:xfrm>
                <a:off x="-7791596" y="2404096"/>
                <a:ext cx="6357751" cy="2242480"/>
                <a:chOff x="-7791596" y="2404096"/>
                <a:chExt cx="6357751" cy="2242480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61666" y="256010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88872" y="262998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66000" y="262998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94324" y="265598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11847" y="271719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91484" y="271288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20321" y="268903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24059" y="269607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50979" y="271719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30569" y="2738868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62160" y="276053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89054" y="278004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17280" y="277786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45506" y="278001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60730" y="279950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88956" y="281466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92004" y="274753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41659" y="27193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17516" y="272960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71070" y="289811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60180" y="289321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90936" y="29186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83577" y="292897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41926" y="295497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53184" y="297175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207754" y="292786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03993" y="240409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266295" y="272586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92857" y="26423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85871" y="267278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154890" y="260832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15568" y="348427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40141" y="349294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12711" y="350161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75892" y="3112070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32227" y="311800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791596" y="31288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754781" y="316424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362606" y="350161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865411" y="307577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67237" y="290462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95602" y="29186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097785" y="293495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157597" y="295383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969318" y="448948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33932" y="3088214"/>
                  <a:ext cx="98382" cy="157094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31" name="Freeform 130"/>
          <p:cNvSpPr/>
          <p:nvPr/>
        </p:nvSpPr>
        <p:spPr>
          <a:xfrm>
            <a:off x="0" y="1486894"/>
            <a:ext cx="9144000" cy="4572000"/>
          </a:xfrm>
          <a:custGeom>
            <a:avLst/>
            <a:gdLst>
              <a:gd name="connsiteX0" fmla="*/ 6400161 w 9144000"/>
              <a:gd name="connsiteY0" fmla="*/ 128987 h 4572000"/>
              <a:gd name="connsiteX1" fmla="*/ 4240161 w 9144000"/>
              <a:gd name="connsiteY1" fmla="*/ 2302508 h 4572000"/>
              <a:gd name="connsiteX2" fmla="*/ 6400161 w 9144000"/>
              <a:gd name="connsiteY2" fmla="*/ 4476029 h 4572000"/>
              <a:gd name="connsiteX3" fmla="*/ 8560161 w 9144000"/>
              <a:gd name="connsiteY3" fmla="*/ 2302508 h 4572000"/>
              <a:gd name="connsiteX4" fmla="*/ 6400161 w 9144000"/>
              <a:gd name="connsiteY4" fmla="*/ 128987 h 4572000"/>
              <a:gd name="connsiteX5" fmla="*/ 0 w 9144000"/>
              <a:gd name="connsiteY5" fmla="*/ 0 h 4572000"/>
              <a:gd name="connsiteX6" fmla="*/ 9144000 w 9144000"/>
              <a:gd name="connsiteY6" fmla="*/ 0 h 4572000"/>
              <a:gd name="connsiteX7" fmla="*/ 9144000 w 9144000"/>
              <a:gd name="connsiteY7" fmla="*/ 4572000 h 4572000"/>
              <a:gd name="connsiteX8" fmla="*/ 0 w 9144000"/>
              <a:gd name="connsiteY8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4572000">
                <a:moveTo>
                  <a:pt x="6400161" y="128987"/>
                </a:moveTo>
                <a:cubicBezTo>
                  <a:pt x="5207226" y="128987"/>
                  <a:pt x="4240161" y="1102105"/>
                  <a:pt x="4240161" y="2302508"/>
                </a:cubicBezTo>
                <a:cubicBezTo>
                  <a:pt x="4240161" y="3502911"/>
                  <a:pt x="5207226" y="4476029"/>
                  <a:pt x="6400161" y="4476029"/>
                </a:cubicBezTo>
                <a:cubicBezTo>
                  <a:pt x="7593096" y="4476029"/>
                  <a:pt x="8560161" y="3502911"/>
                  <a:pt x="8560161" y="2302508"/>
                </a:cubicBezTo>
                <a:cubicBezTo>
                  <a:pt x="8560161" y="1102105"/>
                  <a:pt x="7593096" y="128987"/>
                  <a:pt x="6400161" y="12898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8" name="Oval 127"/>
          <p:cNvSpPr/>
          <p:nvPr/>
        </p:nvSpPr>
        <p:spPr>
          <a:xfrm>
            <a:off x="4249546" y="1615881"/>
            <a:ext cx="4320000" cy="4347042"/>
          </a:xfrm>
          <a:prstGeom prst="ellipse">
            <a:avLst/>
          </a:prstGeom>
          <a:gradFill flip="none" rotWithShape="1">
            <a:gsLst>
              <a:gs pos="7000">
                <a:srgbClr val="000000">
                  <a:alpha val="0"/>
                </a:srgbClr>
              </a:gs>
              <a:gs pos="55000">
                <a:srgbClr val="000000">
                  <a:alpha val="27000"/>
                </a:srgbClr>
              </a:gs>
              <a:gs pos="83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chemeClr val="bg1"/>
              </a:solidFill>
              <a:effectLst>
                <a:outerShdw blurRad="25400" dist="25400" dir="2700000" algn="tl" rotWithShape="0">
                  <a:schemeClr val="tx2">
                    <a:lumMod val="75000"/>
                    <a:alpha val="45000"/>
                  </a:schemeClr>
                </a:outerShdw>
              </a:effectLst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7130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Collaboration Status</a:t>
            </a:r>
            <a:endParaRPr lang="fr-CH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09816"/>
            <a:ext cx="8226854" cy="4983211"/>
          </a:xfrm>
        </p:spPr>
        <p:txBody>
          <a:bodyPr/>
          <a:lstStyle/>
          <a:p>
            <a:r>
              <a:rPr lang="en-GB" dirty="0" smtClean="0"/>
              <a:t>51 institutes</a:t>
            </a:r>
          </a:p>
          <a:p>
            <a:r>
              <a:rPr lang="en-GB" dirty="0"/>
              <a:t>19 </a:t>
            </a:r>
            <a:r>
              <a:rPr lang="en-GB" dirty="0" smtClean="0"/>
              <a:t>countries</a:t>
            </a:r>
          </a:p>
          <a:p>
            <a:r>
              <a:rPr lang="en-GB" dirty="0" smtClean="0"/>
              <a:t>EC participation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9938" y="3037496"/>
            <a:ext cx="3852786" cy="2910114"/>
            <a:chOff x="468982" y="2435379"/>
            <a:chExt cx="3852786" cy="29101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070" y="473596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982" y="243537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9004" y="243537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9026" y="243537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9048" y="243537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070" y="243537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982" y="3199067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9004" y="3199067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9026" y="3199067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9048" y="3199067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070" y="3199067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982" y="3962755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9004" y="3962755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9026" y="3962755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9048" y="3962755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070" y="3962755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982" y="473596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9004" y="473596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9026" y="473596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9048" y="473596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80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94444 3.7037E-7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Study Coordination Group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543264" y="936223"/>
            <a:ext cx="1800000" cy="1440000"/>
            <a:chOff x="2371330" y="1058132"/>
            <a:chExt cx="1800000" cy="1440000"/>
          </a:xfrm>
        </p:grpSpPr>
        <p:sp>
          <p:nvSpPr>
            <p:cNvPr id="14" name="Round Same Side Corner Rectangle 13"/>
            <p:cNvSpPr/>
            <p:nvPr/>
          </p:nvSpPr>
          <p:spPr>
            <a:xfrm flipV="1">
              <a:off x="2371330" y="1778132"/>
              <a:ext cx="1800000" cy="720000"/>
            </a:xfrm>
            <a:prstGeom prst="round2SameRect">
              <a:avLst>
                <a:gd name="adj1" fmla="val 13354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endPara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71330" y="1790661"/>
              <a:ext cx="1800000" cy="707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A. Ball, F. Gianotti, M. Mangano </a:t>
              </a:r>
              <a:endParaRPr lang="en-GB" sz="1400" spc="6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ound Same Side Corner Rectangle 15"/>
            <p:cNvSpPr/>
            <p:nvPr/>
          </p:nvSpPr>
          <p:spPr>
            <a:xfrm>
              <a:off x="2371330" y="1058132"/>
              <a:ext cx="1800000" cy="720000"/>
            </a:xfrm>
            <a:prstGeom prst="round2SameRect">
              <a:avLst>
                <a:gd name="adj1" fmla="val 13989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4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Hadron</a:t>
              </a:r>
              <a:r>
                <a:rPr lang="en-GB" sz="14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400" dirty="0" smtClean="0">
                  <a:solidFill>
                    <a:schemeClr val="tx1"/>
                  </a:solidFill>
                </a:rPr>
                <a:t>Collider</a:t>
              </a:r>
            </a:p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Physics</a:t>
              </a:r>
              <a:r>
                <a:rPr lang="en-GB" sz="1400" dirty="0" smtClean="0">
                  <a:solidFill>
                    <a:schemeClr val="tx1"/>
                  </a:solidFill>
                </a:rPr>
                <a:t> &amp; </a:t>
              </a:r>
              <a:r>
                <a:rPr lang="en-GB" sz="1400" b="1" dirty="0" smtClean="0">
                  <a:solidFill>
                    <a:schemeClr val="tx1"/>
                  </a:solidFill>
                </a:rPr>
                <a:t>Experiments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860810" y="936223"/>
            <a:ext cx="1800000" cy="1440000"/>
            <a:chOff x="4774843" y="1045603"/>
            <a:chExt cx="1800000" cy="1440000"/>
          </a:xfrm>
        </p:grpSpPr>
        <p:sp>
          <p:nvSpPr>
            <p:cNvPr id="19" name="Round Same Side Corner Rectangle 18"/>
            <p:cNvSpPr/>
            <p:nvPr/>
          </p:nvSpPr>
          <p:spPr>
            <a:xfrm flipV="1">
              <a:off x="4774843" y="1765603"/>
              <a:ext cx="1800000" cy="720000"/>
            </a:xfrm>
            <a:prstGeom prst="round2SameRect">
              <a:avLst>
                <a:gd name="adj1" fmla="val 13354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endPara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74843" y="1778132"/>
              <a:ext cx="1800000" cy="707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A. </a:t>
              </a:r>
              <a:r>
                <a:rPr lang="en-GB" sz="1400" spc="6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Blondel</a:t>
              </a:r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,</a:t>
              </a:r>
              <a:b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</a:br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J. Ellis</a:t>
              </a:r>
              <a:r>
                <a:rPr lang="en-GB" sz="1400" spc="60" dirty="0">
                  <a:solidFill>
                    <a:schemeClr val="tx2"/>
                  </a:solidFill>
                  <a:latin typeface="Calibri" panose="020F0502020204030204" pitchFamily="34" charset="0"/>
                </a:rPr>
                <a:t>, C. </a:t>
              </a:r>
              <a:r>
                <a:rPr lang="en-GB" sz="1400" spc="60" dirty="0" err="1">
                  <a:solidFill>
                    <a:schemeClr val="tx2"/>
                  </a:solidFill>
                  <a:latin typeface="Calibri" panose="020F0502020204030204" pitchFamily="34" charset="0"/>
                </a:rPr>
                <a:t>Grojean</a:t>
              </a:r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,</a:t>
              </a:r>
              <a:b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</a:br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P. Janot</a:t>
              </a:r>
              <a:endParaRPr lang="en-GB" sz="1400" spc="6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Round Same Side Corner Rectangle 20"/>
            <p:cNvSpPr/>
            <p:nvPr/>
          </p:nvSpPr>
          <p:spPr>
            <a:xfrm>
              <a:off x="4774843" y="1045603"/>
              <a:ext cx="1800000" cy="720000"/>
            </a:xfrm>
            <a:prstGeom prst="round2SameRect">
              <a:avLst>
                <a:gd name="adj1" fmla="val 13989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4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Lepton Collider</a:t>
              </a:r>
            </a:p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Physics</a:t>
              </a:r>
              <a:r>
                <a:rPr lang="en-GB" sz="1400" dirty="0" smtClean="0">
                  <a:solidFill>
                    <a:schemeClr val="tx1"/>
                  </a:solidFill>
                </a:rPr>
                <a:t> &amp; </a:t>
              </a:r>
              <a:r>
                <a:rPr lang="en-GB" sz="1400" b="1" dirty="0" smtClean="0">
                  <a:solidFill>
                    <a:schemeClr val="tx1"/>
                  </a:solidFill>
                </a:rPr>
                <a:t>Experiments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178356" y="936223"/>
            <a:ext cx="1800000" cy="1440000"/>
            <a:chOff x="7178356" y="1045603"/>
            <a:chExt cx="1800000" cy="1440000"/>
          </a:xfrm>
        </p:grpSpPr>
        <p:sp>
          <p:nvSpPr>
            <p:cNvPr id="22" name="Round Same Side Corner Rectangle 21"/>
            <p:cNvSpPr/>
            <p:nvPr/>
          </p:nvSpPr>
          <p:spPr>
            <a:xfrm flipV="1">
              <a:off x="7178356" y="1765603"/>
              <a:ext cx="1800000" cy="720000"/>
            </a:xfrm>
            <a:prstGeom prst="round2SameRect">
              <a:avLst>
                <a:gd name="adj1" fmla="val 13354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endPara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78356" y="1778132"/>
              <a:ext cx="1800000" cy="707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M. Klein,</a:t>
              </a:r>
              <a:b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</a:br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O. Bruning</a:t>
              </a:r>
              <a:endParaRPr lang="en-GB" sz="1400" spc="6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Round Same Side Corner Rectangle 23"/>
            <p:cNvSpPr/>
            <p:nvPr/>
          </p:nvSpPr>
          <p:spPr>
            <a:xfrm>
              <a:off x="7178356" y="1045603"/>
              <a:ext cx="1800000" cy="720000"/>
            </a:xfrm>
            <a:prstGeom prst="round2SameRect">
              <a:avLst>
                <a:gd name="adj1" fmla="val 13989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4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ep </a:t>
              </a:r>
              <a:r>
                <a:rPr lang="en-GB" sz="1400" b="1" dirty="0" smtClean="0">
                  <a:solidFill>
                    <a:schemeClr val="tx1"/>
                  </a:solidFill>
                </a:rPr>
                <a:t>Physics</a:t>
              </a:r>
              <a:r>
                <a:rPr lang="en-GB" sz="1400" dirty="0" smtClean="0">
                  <a:solidFill>
                    <a:schemeClr val="tx1"/>
                  </a:solidFill>
                </a:rPr>
                <a:t>, </a:t>
              </a:r>
              <a:r>
                <a:rPr lang="en-GB" sz="1400" b="1" dirty="0" smtClean="0">
                  <a:solidFill>
                    <a:schemeClr val="tx1"/>
                  </a:solidFill>
                </a:rPr>
                <a:t>Experiment</a:t>
              </a:r>
              <a:r>
                <a:rPr lang="en-GB" sz="1400" dirty="0" smtClean="0">
                  <a:solidFill>
                    <a:schemeClr val="tx1"/>
                  </a:solidFill>
                </a:rPr>
                <a:t>, IP Integration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25718" y="2603042"/>
            <a:ext cx="1800000" cy="1440000"/>
            <a:chOff x="225718" y="2658346"/>
            <a:chExt cx="1800000" cy="1440000"/>
          </a:xfrm>
        </p:grpSpPr>
        <p:sp>
          <p:nvSpPr>
            <p:cNvPr id="25" name="Round Same Side Corner Rectangle 24"/>
            <p:cNvSpPr/>
            <p:nvPr/>
          </p:nvSpPr>
          <p:spPr>
            <a:xfrm flipV="1">
              <a:off x="225718" y="3378346"/>
              <a:ext cx="1800000" cy="720000"/>
            </a:xfrm>
            <a:prstGeom prst="round2SameRect">
              <a:avLst>
                <a:gd name="adj1" fmla="val 13354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endPara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5718" y="3390875"/>
              <a:ext cx="1800000" cy="707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B. Goddard</a:t>
              </a:r>
              <a:endParaRPr lang="en-GB" sz="1400" spc="6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Round Same Side Corner Rectangle 26"/>
            <p:cNvSpPr/>
            <p:nvPr/>
          </p:nvSpPr>
          <p:spPr>
            <a:xfrm>
              <a:off x="225718" y="2658346"/>
              <a:ext cx="1800000" cy="720000"/>
            </a:xfrm>
            <a:prstGeom prst="round2SameRect">
              <a:avLst>
                <a:gd name="adj1" fmla="val 13989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4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Hadron </a:t>
              </a:r>
              <a:r>
                <a:rPr lang="en-GB" sz="1400" b="1" dirty="0" smtClean="0">
                  <a:solidFill>
                    <a:schemeClr val="tx1"/>
                  </a:solidFill>
                </a:rPr>
                <a:t>Injectors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543264" y="2603042"/>
            <a:ext cx="1800000" cy="1440000"/>
            <a:chOff x="2629231" y="2645817"/>
            <a:chExt cx="1800000" cy="1440000"/>
          </a:xfrm>
        </p:grpSpPr>
        <p:sp>
          <p:nvSpPr>
            <p:cNvPr id="28" name="Round Same Side Corner Rectangle 27"/>
            <p:cNvSpPr/>
            <p:nvPr/>
          </p:nvSpPr>
          <p:spPr>
            <a:xfrm flipV="1">
              <a:off x="2629231" y="3365817"/>
              <a:ext cx="1800000" cy="720000"/>
            </a:xfrm>
            <a:prstGeom prst="round2SameRect">
              <a:avLst>
                <a:gd name="adj1" fmla="val 13354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endPara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231" y="3378346"/>
              <a:ext cx="1800000" cy="707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D. Schulte,</a:t>
              </a:r>
              <a:b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</a:br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M. </a:t>
              </a:r>
              <a:r>
                <a:rPr lang="en-GB" sz="1400" spc="6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Syphers</a:t>
              </a:r>
              <a:endParaRPr lang="en-GB" sz="1400" spc="6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Round Same Side Corner Rectangle 29"/>
            <p:cNvSpPr/>
            <p:nvPr/>
          </p:nvSpPr>
          <p:spPr>
            <a:xfrm>
              <a:off x="2629231" y="2645817"/>
              <a:ext cx="1800000" cy="720000"/>
            </a:xfrm>
            <a:prstGeom prst="round2SameRect">
              <a:avLst>
                <a:gd name="adj1" fmla="val 13989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4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Hadron Collider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860810" y="2603042"/>
            <a:ext cx="1800000" cy="1440000"/>
            <a:chOff x="5032744" y="2645817"/>
            <a:chExt cx="1800000" cy="1440000"/>
          </a:xfrm>
        </p:grpSpPr>
        <p:sp>
          <p:nvSpPr>
            <p:cNvPr id="31" name="Round Same Side Corner Rectangle 30"/>
            <p:cNvSpPr/>
            <p:nvPr/>
          </p:nvSpPr>
          <p:spPr>
            <a:xfrm flipV="1">
              <a:off x="5032744" y="3365817"/>
              <a:ext cx="1800000" cy="720000"/>
            </a:xfrm>
            <a:prstGeom prst="round2SameRect">
              <a:avLst>
                <a:gd name="adj1" fmla="val 13354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endPara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32744" y="3378346"/>
              <a:ext cx="1800000" cy="707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spc="60" dirty="0">
                  <a:solidFill>
                    <a:schemeClr val="tx2"/>
                  </a:solidFill>
                  <a:latin typeface="Calibri" panose="020F0502020204030204" pitchFamily="34" charset="0"/>
                </a:rPr>
                <a:t>Y. </a:t>
              </a:r>
              <a:r>
                <a:rPr lang="en-GB" sz="1400" spc="6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Papaphilippou</a:t>
              </a:r>
              <a:endParaRPr lang="en-GB" sz="1400" spc="6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Round Same Side Corner Rectangle 32"/>
            <p:cNvSpPr/>
            <p:nvPr/>
          </p:nvSpPr>
          <p:spPr>
            <a:xfrm>
              <a:off x="5032744" y="2645817"/>
              <a:ext cx="1800000" cy="720000"/>
            </a:xfrm>
            <a:prstGeom prst="round2SameRect">
              <a:avLst>
                <a:gd name="adj1" fmla="val 13989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4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Lepton </a:t>
              </a:r>
              <a:r>
                <a:rPr lang="en-GB" sz="1400" b="1" dirty="0" smtClean="0">
                  <a:solidFill>
                    <a:schemeClr val="tx1"/>
                  </a:solidFill>
                </a:rPr>
                <a:t>Injectors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178356" y="2603042"/>
            <a:ext cx="1800000" cy="1440000"/>
            <a:chOff x="7178356" y="2645817"/>
            <a:chExt cx="1800000" cy="1440000"/>
          </a:xfrm>
        </p:grpSpPr>
        <p:sp>
          <p:nvSpPr>
            <p:cNvPr id="34" name="Round Same Side Corner Rectangle 33"/>
            <p:cNvSpPr/>
            <p:nvPr/>
          </p:nvSpPr>
          <p:spPr>
            <a:xfrm flipV="1">
              <a:off x="7178356" y="3365817"/>
              <a:ext cx="1800000" cy="720000"/>
            </a:xfrm>
            <a:prstGeom prst="round2SameRect">
              <a:avLst>
                <a:gd name="adj1" fmla="val 13354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endPara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178356" y="3378346"/>
              <a:ext cx="1800000" cy="707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F. Zimmermann,</a:t>
              </a:r>
            </a:p>
            <a:p>
              <a:pPr algn="ctr"/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J. </a:t>
              </a:r>
              <a:r>
                <a:rPr lang="en-GB" sz="1400" spc="6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Wenninger</a:t>
              </a:r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,</a:t>
              </a:r>
              <a:b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</a:br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U. </a:t>
              </a:r>
              <a:r>
                <a:rPr lang="en-GB" sz="1400" spc="6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Wienands</a:t>
              </a:r>
              <a:endParaRPr lang="en-GB" sz="1400" spc="6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Round Same Side Corner Rectangle 35"/>
            <p:cNvSpPr/>
            <p:nvPr/>
          </p:nvSpPr>
          <p:spPr>
            <a:xfrm>
              <a:off x="7178356" y="2645817"/>
              <a:ext cx="1800000" cy="720000"/>
            </a:xfrm>
            <a:prstGeom prst="round2SameRect">
              <a:avLst>
                <a:gd name="adj1" fmla="val 13989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4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Lepton Collider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25718" y="4279578"/>
            <a:ext cx="1800000" cy="1440000"/>
            <a:chOff x="225718" y="4309824"/>
            <a:chExt cx="1800000" cy="1440000"/>
          </a:xfrm>
        </p:grpSpPr>
        <p:sp>
          <p:nvSpPr>
            <p:cNvPr id="37" name="Round Same Side Corner Rectangle 36"/>
            <p:cNvSpPr/>
            <p:nvPr/>
          </p:nvSpPr>
          <p:spPr>
            <a:xfrm flipV="1">
              <a:off x="225718" y="5029824"/>
              <a:ext cx="1800000" cy="720000"/>
            </a:xfrm>
            <a:prstGeom prst="round2SameRect">
              <a:avLst>
                <a:gd name="adj1" fmla="val 13354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endPara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5718" y="5042353"/>
              <a:ext cx="1800000" cy="707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400" spc="60" dirty="0">
                  <a:solidFill>
                    <a:schemeClr val="tx2"/>
                  </a:solidFill>
                  <a:latin typeface="Calibri" panose="020F0502020204030204" pitchFamily="34" charset="0"/>
                </a:rPr>
                <a:t>L. </a:t>
              </a:r>
              <a:r>
                <a:rPr lang="en-GB" sz="1400" spc="6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Bottura</a:t>
              </a:r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,</a:t>
              </a:r>
            </a:p>
            <a:p>
              <a:pPr algn="ctr"/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E. Jensen, L. Tavian</a:t>
              </a:r>
              <a:endParaRPr lang="en-GB" sz="1400" spc="6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Round Same Side Corner Rectangle 38"/>
            <p:cNvSpPr/>
            <p:nvPr/>
          </p:nvSpPr>
          <p:spPr>
            <a:xfrm>
              <a:off x="225718" y="4309824"/>
              <a:ext cx="1800000" cy="720000"/>
            </a:xfrm>
            <a:prstGeom prst="round2SameRect">
              <a:avLst>
                <a:gd name="adj1" fmla="val 13989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4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Accelerator Technologies </a:t>
              </a:r>
              <a:r>
                <a:rPr lang="en-GB" sz="1400" b="1" dirty="0" smtClean="0">
                  <a:solidFill>
                    <a:schemeClr val="tx1"/>
                  </a:solidFill>
                </a:rPr>
                <a:t>R&amp;D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866693" y="4267049"/>
            <a:ext cx="1800000" cy="1440000"/>
            <a:chOff x="2629231" y="4309824"/>
            <a:chExt cx="1800000" cy="1440000"/>
          </a:xfrm>
        </p:grpSpPr>
        <p:sp>
          <p:nvSpPr>
            <p:cNvPr id="40" name="Round Same Side Corner Rectangle 39"/>
            <p:cNvSpPr/>
            <p:nvPr/>
          </p:nvSpPr>
          <p:spPr>
            <a:xfrm flipV="1">
              <a:off x="2629231" y="5029824"/>
              <a:ext cx="1800000" cy="720000"/>
            </a:xfrm>
            <a:prstGeom prst="round2SameRect">
              <a:avLst>
                <a:gd name="adj1" fmla="val 13354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endPara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29231" y="5042353"/>
              <a:ext cx="1800000" cy="707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P. Lebrun,</a:t>
              </a:r>
              <a:b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</a:br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P. Collier</a:t>
              </a:r>
              <a:endParaRPr lang="en-GB" sz="1400" spc="6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Round Same Side Corner Rectangle 41"/>
            <p:cNvSpPr/>
            <p:nvPr/>
          </p:nvSpPr>
          <p:spPr>
            <a:xfrm>
              <a:off x="2629231" y="4309824"/>
              <a:ext cx="1800000" cy="720000"/>
            </a:xfrm>
            <a:prstGeom prst="round2SameRect">
              <a:avLst>
                <a:gd name="adj1" fmla="val 13989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4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Infrastructures</a:t>
              </a:r>
              <a:r>
                <a:rPr lang="en-GB" sz="1400" dirty="0" smtClean="0">
                  <a:solidFill>
                    <a:schemeClr val="tx1"/>
                  </a:solidFill>
                </a:rPr>
                <a:t> &amp; </a:t>
              </a:r>
              <a:r>
                <a:rPr lang="en-GB" sz="1400" b="1" dirty="0" smtClean="0">
                  <a:solidFill>
                    <a:schemeClr val="tx1"/>
                  </a:solidFill>
                </a:rPr>
                <a:t>Operation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84239" y="4276421"/>
            <a:ext cx="1800000" cy="1440000"/>
            <a:chOff x="5032744" y="4338370"/>
            <a:chExt cx="1800000" cy="1440000"/>
          </a:xfrm>
        </p:grpSpPr>
        <p:sp>
          <p:nvSpPr>
            <p:cNvPr id="43" name="Round Same Side Corner Rectangle 42"/>
            <p:cNvSpPr/>
            <p:nvPr/>
          </p:nvSpPr>
          <p:spPr>
            <a:xfrm flipV="1">
              <a:off x="5032744" y="5058370"/>
              <a:ext cx="1800000" cy="720000"/>
            </a:xfrm>
            <a:prstGeom prst="round2SameRect">
              <a:avLst>
                <a:gd name="adj1" fmla="val 13354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endPara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32744" y="5070899"/>
              <a:ext cx="1800000" cy="707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P. Lebrun,</a:t>
              </a:r>
              <a:b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</a:br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F. Sonnemann</a:t>
              </a:r>
              <a:endParaRPr lang="en-GB" sz="1400" spc="6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Round Same Side Corner Rectangle 44"/>
            <p:cNvSpPr/>
            <p:nvPr/>
          </p:nvSpPr>
          <p:spPr>
            <a:xfrm>
              <a:off x="5032744" y="4338370"/>
              <a:ext cx="1800000" cy="720000"/>
            </a:xfrm>
            <a:prstGeom prst="round2SameRect">
              <a:avLst>
                <a:gd name="adj1" fmla="val 13989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4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Costing</a:t>
              </a:r>
              <a:r>
                <a:rPr lang="en-GB" sz="1400" dirty="0" smtClean="0">
                  <a:solidFill>
                    <a:schemeClr val="tx1"/>
                  </a:solidFill>
                </a:rPr>
                <a:t> &amp;</a:t>
              </a:r>
              <a:br>
                <a:rPr lang="en-GB" sz="1400" dirty="0" smtClean="0">
                  <a:solidFill>
                    <a:schemeClr val="tx1"/>
                  </a:solidFill>
                </a:rPr>
              </a:br>
              <a:r>
                <a:rPr lang="en-GB" sz="1400" b="1" dirty="0" smtClean="0">
                  <a:solidFill>
                    <a:schemeClr val="tx1"/>
                  </a:solidFill>
                </a:rPr>
                <a:t>Planning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543264" y="4288950"/>
            <a:ext cx="1800000" cy="1440000"/>
            <a:chOff x="225718" y="4309824"/>
            <a:chExt cx="1800000" cy="1440000"/>
          </a:xfrm>
        </p:grpSpPr>
        <p:sp>
          <p:nvSpPr>
            <p:cNvPr id="65" name="Round Same Side Corner Rectangle 64"/>
            <p:cNvSpPr/>
            <p:nvPr/>
          </p:nvSpPr>
          <p:spPr>
            <a:xfrm flipV="1">
              <a:off x="225718" y="5029824"/>
              <a:ext cx="1800000" cy="720000"/>
            </a:xfrm>
            <a:prstGeom prst="round2SameRect">
              <a:avLst>
                <a:gd name="adj1" fmla="val 13354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endPara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25718" y="5042353"/>
              <a:ext cx="1800000" cy="707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JM. Jimenez</a:t>
              </a:r>
            </a:p>
          </p:txBody>
        </p:sp>
        <p:sp>
          <p:nvSpPr>
            <p:cNvPr id="67" name="Round Same Side Corner Rectangle 66"/>
            <p:cNvSpPr/>
            <p:nvPr/>
          </p:nvSpPr>
          <p:spPr>
            <a:xfrm>
              <a:off x="225718" y="4309824"/>
              <a:ext cx="1800000" cy="720000"/>
            </a:xfrm>
            <a:prstGeom prst="round2SameRect">
              <a:avLst>
                <a:gd name="adj1" fmla="val 13989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4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Special</a:t>
              </a:r>
            </a:p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Technologies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07839" y="5795034"/>
            <a:ext cx="903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Further enlargement of coordination group and study teams with international partners</a:t>
            </a:r>
            <a:endParaRPr lang="de-AT" dirty="0"/>
          </a:p>
        </p:txBody>
      </p:sp>
      <p:grpSp>
        <p:nvGrpSpPr>
          <p:cNvPr id="61" name="Group 60"/>
          <p:cNvGrpSpPr/>
          <p:nvPr/>
        </p:nvGrpSpPr>
        <p:grpSpPr>
          <a:xfrm>
            <a:off x="207839" y="936223"/>
            <a:ext cx="1800000" cy="1440000"/>
            <a:chOff x="2371330" y="1058132"/>
            <a:chExt cx="1800000" cy="1440000"/>
          </a:xfrm>
        </p:grpSpPr>
        <p:sp>
          <p:nvSpPr>
            <p:cNvPr id="62" name="Round Same Side Corner Rectangle 61"/>
            <p:cNvSpPr/>
            <p:nvPr/>
          </p:nvSpPr>
          <p:spPr>
            <a:xfrm flipV="1">
              <a:off x="2371330" y="1778132"/>
              <a:ext cx="1800000" cy="720000"/>
            </a:xfrm>
            <a:prstGeom prst="round2SameRect">
              <a:avLst>
                <a:gd name="adj1" fmla="val 13354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endPara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371330" y="1790661"/>
              <a:ext cx="1800000" cy="707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M. </a:t>
              </a:r>
              <a:r>
                <a:rPr lang="en-GB" sz="1400" spc="6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Benedikt</a:t>
              </a:r>
              <a:endParaRPr lang="en-GB" sz="1400" spc="60" dirty="0" smtClean="0">
                <a:solidFill>
                  <a:schemeClr val="tx2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GB" sz="1400" spc="6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F. Zimmermann</a:t>
              </a:r>
              <a:endParaRPr lang="en-GB" sz="1400" spc="6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Round Same Side Corner Rectangle 67"/>
            <p:cNvSpPr/>
            <p:nvPr/>
          </p:nvSpPr>
          <p:spPr>
            <a:xfrm>
              <a:off x="2371330" y="1058132"/>
              <a:ext cx="1800000" cy="720000"/>
            </a:xfrm>
            <a:prstGeom prst="round2SameRect">
              <a:avLst>
                <a:gd name="adj1" fmla="val 13989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4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Study Lead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9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60" y="2169000"/>
            <a:ext cx="5244480" cy="252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2067" y="3831244"/>
            <a:ext cx="287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entury Gothic" panose="020B0502020202020204" pitchFamily="34" charset="0"/>
              </a:rPr>
              <a:t>A key to New Physics</a:t>
            </a:r>
            <a:endParaRPr lang="fr-CH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5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EuroCirCol</a:t>
            </a:r>
            <a:r>
              <a:rPr lang="en-GB" dirty="0" smtClean="0"/>
              <a:t> EU Horizon 2020 Grant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22" y="5024714"/>
            <a:ext cx="8686800" cy="110657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Core aspects of hadron collider design: </a:t>
            </a:r>
            <a:r>
              <a:rPr lang="en-GB" dirty="0" smtClean="0">
                <a:solidFill>
                  <a:srgbClr val="FF0000"/>
                </a:solidFill>
              </a:rPr>
              <a:t>arc &amp; IR optics design</a:t>
            </a:r>
          </a:p>
          <a:p>
            <a:r>
              <a:rPr lang="en-GB" dirty="0" smtClean="0"/>
              <a:t>Feasibility study of key technologies: 					      </a:t>
            </a:r>
            <a:r>
              <a:rPr lang="en-GB" dirty="0" smtClean="0">
                <a:solidFill>
                  <a:srgbClr val="FF0000"/>
                </a:solidFill>
              </a:rPr>
              <a:t>16 </a:t>
            </a:r>
            <a:r>
              <a:rPr lang="en-GB" dirty="0">
                <a:solidFill>
                  <a:srgbClr val="FF0000"/>
                </a:solidFill>
              </a:rPr>
              <a:t>T magnet </a:t>
            </a:r>
            <a:r>
              <a:rPr lang="en-GB" dirty="0" smtClean="0">
                <a:solidFill>
                  <a:srgbClr val="FF0000"/>
                </a:solidFill>
              </a:rPr>
              <a:t>program, </a:t>
            </a:r>
            <a:r>
              <a:rPr lang="en-GB" dirty="0">
                <a:solidFill>
                  <a:srgbClr val="FF0000"/>
                </a:solidFill>
              </a:rPr>
              <a:t>cryogenic </a:t>
            </a:r>
            <a:r>
              <a:rPr lang="en-GB" dirty="0" smtClean="0">
                <a:solidFill>
                  <a:srgbClr val="FF0000"/>
                </a:solidFill>
              </a:rPr>
              <a:t>beam vacuum system 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059829"/>
            <a:ext cx="8226854" cy="67733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180000" indent="-180000" algn="l" defTabSz="720000" rtl="0" eaLnBrk="1" latinLnBrk="0" hangingPunct="1"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EC contributes with funding to FCC-</a:t>
            </a:r>
            <a:r>
              <a:rPr lang="en-GB" dirty="0" err="1" smtClean="0"/>
              <a:t>hh</a:t>
            </a:r>
            <a:r>
              <a:rPr lang="en-GB" dirty="0" smtClean="0"/>
              <a:t> study</a:t>
            </a:r>
            <a:endParaRPr lang="fr-CH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7163"/>
            <a:ext cx="8393723" cy="31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61" y="923271"/>
            <a:ext cx="8102600" cy="2618827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European Strategy for Particle Physics 2013: </a:t>
            </a:r>
          </a:p>
          <a:p>
            <a:pPr marL="468000" lvl="1" indent="0">
              <a:buNone/>
            </a:pPr>
            <a:r>
              <a:rPr lang="en-US" dirty="0" smtClean="0"/>
              <a:t>“…to </a:t>
            </a:r>
            <a:r>
              <a:rPr lang="en-US" dirty="0"/>
              <a:t>propose an ambitious post-LHC accelerator </a:t>
            </a:r>
            <a:r>
              <a:rPr lang="en-US" dirty="0" smtClean="0"/>
              <a:t>project….., </a:t>
            </a:r>
            <a:r>
              <a:rPr lang="en-US" dirty="0"/>
              <a:t>CERN should undertake design studies for accelerator projects in a global context</a:t>
            </a:r>
            <a:r>
              <a:rPr lang="en-US" dirty="0" smtClean="0"/>
              <a:t>,…with </a:t>
            </a:r>
            <a:r>
              <a:rPr lang="en-US" dirty="0"/>
              <a:t>emphasis on proton-proton and electron-positron high-energy frontier machines</a:t>
            </a:r>
            <a:r>
              <a:rPr lang="en-US" dirty="0" smtClean="0"/>
              <a:t>..…”</a:t>
            </a:r>
          </a:p>
          <a:p>
            <a:pPr marL="468000" lvl="1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8237" y="3295101"/>
            <a:ext cx="8102600" cy="234530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180000" indent="-180000" algn="l" defTabSz="720000" rtl="0" eaLnBrk="1" latinLnBrk="0" hangingPunct="1"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US P5 recommendation 2014:</a:t>
            </a:r>
          </a:p>
          <a:p>
            <a:pPr marL="468000" lvl="1" indent="0">
              <a:buFont typeface="Arial"/>
              <a:buNone/>
            </a:pPr>
            <a:r>
              <a:rPr lang="en-US" dirty="0" smtClean="0"/>
              <a:t>”….A very high-energy proton-proton collider is the most powerful tool for direct discovery of new particles and interactions under any scenario of physics results that can be acquired in the P5 time window….”</a:t>
            </a:r>
          </a:p>
          <a:p>
            <a:pPr marL="468000" lvl="1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4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35" y="233493"/>
            <a:ext cx="8778953" cy="680908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EuroCirCol</a:t>
            </a:r>
            <a:r>
              <a:rPr lang="en-GB" dirty="0" smtClean="0"/>
              <a:t> Consortium + </a:t>
            </a:r>
            <a:r>
              <a:rPr lang="en-GB" dirty="0" smtClean="0">
                <a:solidFill>
                  <a:srgbClr val="393D05"/>
                </a:solidFill>
              </a:rPr>
              <a:t>Associates</a:t>
            </a:r>
            <a:endParaRPr lang="fr-CH" dirty="0">
              <a:solidFill>
                <a:srgbClr val="393D0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796469" y="1053998"/>
            <a:ext cx="4922859" cy="4439968"/>
            <a:chOff x="1671145" y="-12700"/>
            <a:chExt cx="7597999" cy="6852700"/>
          </a:xfrm>
        </p:grpSpPr>
        <p:sp>
          <p:nvSpPr>
            <p:cNvPr id="154" name="Rectangle 153"/>
            <p:cNvSpPr/>
            <p:nvPr/>
          </p:nvSpPr>
          <p:spPr>
            <a:xfrm>
              <a:off x="1671145" y="1"/>
              <a:ext cx="7536357" cy="6839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673502" y="762"/>
              <a:ext cx="2301766" cy="2419527"/>
              <a:chOff x="4574341" y="2333348"/>
              <a:chExt cx="2301766" cy="2419527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4574341" y="2333348"/>
                <a:ext cx="2301766" cy="24195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/>
              </a:p>
            </p:txBody>
          </p:sp>
          <p:grpSp>
            <p:nvGrpSpPr>
              <p:cNvPr id="130" name="Groupe 1114"/>
              <p:cNvGrpSpPr>
                <a:grpSpLocks noChangeAspect="1"/>
              </p:cNvGrpSpPr>
              <p:nvPr/>
            </p:nvGrpSpPr>
            <p:grpSpPr>
              <a:xfrm>
                <a:off x="4620486" y="2374252"/>
                <a:ext cx="2176000" cy="2331011"/>
                <a:chOff x="2209800" y="1125538"/>
                <a:chExt cx="4724400" cy="5060950"/>
              </a:xfrm>
              <a:solidFill>
                <a:srgbClr val="D6DCE5"/>
              </a:solidFill>
            </p:grpSpPr>
            <p:sp>
              <p:nvSpPr>
                <p:cNvPr id="133" name="Freeform 132"/>
                <p:cNvSpPr>
                  <a:spLocks noEditPoints="1"/>
                </p:cNvSpPr>
                <p:nvPr/>
              </p:nvSpPr>
              <p:spPr bwMode="auto">
                <a:xfrm>
                  <a:off x="5337175" y="4808538"/>
                  <a:ext cx="92075" cy="53975"/>
                </a:xfrm>
                <a:custGeom>
                  <a:avLst/>
                  <a:gdLst>
                    <a:gd name="T0" fmla="*/ 24 w 58"/>
                    <a:gd name="T1" fmla="*/ 28 h 34"/>
                    <a:gd name="T2" fmla="*/ 8 w 58"/>
                    <a:gd name="T3" fmla="*/ 32 h 34"/>
                    <a:gd name="T4" fmla="*/ 0 w 58"/>
                    <a:gd name="T5" fmla="*/ 20 h 34"/>
                    <a:gd name="T6" fmla="*/ 0 w 58"/>
                    <a:gd name="T7" fmla="*/ 20 h 34"/>
                    <a:gd name="T8" fmla="*/ 4 w 58"/>
                    <a:gd name="T9" fmla="*/ 12 h 34"/>
                    <a:gd name="T10" fmla="*/ 12 w 58"/>
                    <a:gd name="T11" fmla="*/ 8 h 34"/>
                    <a:gd name="T12" fmla="*/ 12 w 58"/>
                    <a:gd name="T13" fmla="*/ 8 h 34"/>
                    <a:gd name="T14" fmla="*/ 24 w 58"/>
                    <a:gd name="T15" fmla="*/ 12 h 34"/>
                    <a:gd name="T16" fmla="*/ 34 w 58"/>
                    <a:gd name="T17" fmla="*/ 8 h 34"/>
                    <a:gd name="T18" fmla="*/ 34 w 58"/>
                    <a:gd name="T19" fmla="*/ 8 h 34"/>
                    <a:gd name="T20" fmla="*/ 42 w 58"/>
                    <a:gd name="T21" fmla="*/ 8 h 34"/>
                    <a:gd name="T22" fmla="*/ 44 w 58"/>
                    <a:gd name="T23" fmla="*/ 8 h 34"/>
                    <a:gd name="T24" fmla="*/ 46 w 58"/>
                    <a:gd name="T25" fmla="*/ 2 h 34"/>
                    <a:gd name="T26" fmla="*/ 50 w 58"/>
                    <a:gd name="T27" fmla="*/ 0 h 34"/>
                    <a:gd name="T28" fmla="*/ 54 w 58"/>
                    <a:gd name="T29" fmla="*/ 2 h 34"/>
                    <a:gd name="T30" fmla="*/ 54 w 58"/>
                    <a:gd name="T31" fmla="*/ 8 h 34"/>
                    <a:gd name="T32" fmla="*/ 58 w 58"/>
                    <a:gd name="T33" fmla="*/ 12 h 34"/>
                    <a:gd name="T34" fmla="*/ 54 w 58"/>
                    <a:gd name="T35" fmla="*/ 16 h 34"/>
                    <a:gd name="T36" fmla="*/ 56 w 58"/>
                    <a:gd name="T37" fmla="*/ 24 h 34"/>
                    <a:gd name="T38" fmla="*/ 56 w 58"/>
                    <a:gd name="T39" fmla="*/ 30 h 34"/>
                    <a:gd name="T40" fmla="*/ 56 w 58"/>
                    <a:gd name="T41" fmla="*/ 32 h 34"/>
                    <a:gd name="T42" fmla="*/ 46 w 58"/>
                    <a:gd name="T43" fmla="*/ 32 h 34"/>
                    <a:gd name="T44" fmla="*/ 44 w 58"/>
                    <a:gd name="T45" fmla="*/ 28 h 34"/>
                    <a:gd name="T46" fmla="*/ 30 w 58"/>
                    <a:gd name="T47" fmla="*/ 32 h 34"/>
                    <a:gd name="T48" fmla="*/ 26 w 58"/>
                    <a:gd name="T49" fmla="*/ 30 h 34"/>
                    <a:gd name="T50" fmla="*/ 34 w 58"/>
                    <a:gd name="T51" fmla="*/ 32 h 34"/>
                    <a:gd name="T52" fmla="*/ 46 w 58"/>
                    <a:gd name="T53" fmla="*/ 26 h 34"/>
                    <a:gd name="T54" fmla="*/ 48 w 58"/>
                    <a:gd name="T55" fmla="*/ 30 h 34"/>
                    <a:gd name="T56" fmla="*/ 54 w 58"/>
                    <a:gd name="T57" fmla="*/ 32 h 34"/>
                    <a:gd name="T58" fmla="*/ 56 w 58"/>
                    <a:gd name="T59" fmla="*/ 30 h 34"/>
                    <a:gd name="T60" fmla="*/ 54 w 58"/>
                    <a:gd name="T61" fmla="*/ 26 h 34"/>
                    <a:gd name="T62" fmla="*/ 54 w 58"/>
                    <a:gd name="T63" fmla="*/ 24 h 34"/>
                    <a:gd name="T64" fmla="*/ 54 w 58"/>
                    <a:gd name="T65" fmla="*/ 16 h 34"/>
                    <a:gd name="T66" fmla="*/ 58 w 58"/>
                    <a:gd name="T67" fmla="*/ 12 h 34"/>
                    <a:gd name="T68" fmla="*/ 56 w 58"/>
                    <a:gd name="T69" fmla="*/ 10 h 34"/>
                    <a:gd name="T70" fmla="*/ 54 w 58"/>
                    <a:gd name="T71" fmla="*/ 4 h 34"/>
                    <a:gd name="T72" fmla="*/ 52 w 58"/>
                    <a:gd name="T73" fmla="*/ 2 h 34"/>
                    <a:gd name="T74" fmla="*/ 46 w 58"/>
                    <a:gd name="T75" fmla="*/ 2 h 34"/>
                    <a:gd name="T76" fmla="*/ 46 w 58"/>
                    <a:gd name="T77" fmla="*/ 8 h 34"/>
                    <a:gd name="T78" fmla="*/ 44 w 58"/>
                    <a:gd name="T79" fmla="*/ 8 h 34"/>
                    <a:gd name="T80" fmla="*/ 42 w 58"/>
                    <a:gd name="T81" fmla="*/ 10 h 34"/>
                    <a:gd name="T82" fmla="*/ 34 w 58"/>
                    <a:gd name="T83" fmla="*/ 8 h 34"/>
                    <a:gd name="T84" fmla="*/ 34 w 58"/>
                    <a:gd name="T85" fmla="*/ 8 h 34"/>
                    <a:gd name="T86" fmla="*/ 26 w 58"/>
                    <a:gd name="T87" fmla="*/ 12 h 34"/>
                    <a:gd name="T88" fmla="*/ 24 w 58"/>
                    <a:gd name="T89" fmla="*/ 14 h 34"/>
                    <a:gd name="T90" fmla="*/ 12 w 58"/>
                    <a:gd name="T91" fmla="*/ 8 h 34"/>
                    <a:gd name="T92" fmla="*/ 12 w 58"/>
                    <a:gd name="T93" fmla="*/ 8 h 34"/>
                    <a:gd name="T94" fmla="*/ 0 w 58"/>
                    <a:gd name="T95" fmla="*/ 16 h 34"/>
                    <a:gd name="T96" fmla="*/ 0 w 58"/>
                    <a:gd name="T97" fmla="*/ 20 h 34"/>
                    <a:gd name="T98" fmla="*/ 8 w 58"/>
                    <a:gd name="T99" fmla="*/ 32 h 34"/>
                    <a:gd name="T100" fmla="*/ 24 w 58"/>
                    <a:gd name="T101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8" h="34">
                      <a:moveTo>
                        <a:pt x="24" y="30"/>
                      </a:moveTo>
                      <a:lnTo>
                        <a:pt x="24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18" y="32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8" y="32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0" y="26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8" y="8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30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4" y="4"/>
                      </a:lnTo>
                      <a:lnTo>
                        <a:pt x="54" y="4"/>
                      </a:lnTo>
                      <a:lnTo>
                        <a:pt x="54" y="8"/>
                      </a:lnTo>
                      <a:lnTo>
                        <a:pt x="54" y="8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56" y="16"/>
                      </a:lnTo>
                      <a:lnTo>
                        <a:pt x="56" y="16"/>
                      </a:lnTo>
                      <a:lnTo>
                        <a:pt x="56" y="16"/>
                      </a:lnTo>
                      <a:lnTo>
                        <a:pt x="54" y="16"/>
                      </a:lnTo>
                      <a:lnTo>
                        <a:pt x="54" y="16"/>
                      </a:lnTo>
                      <a:lnTo>
                        <a:pt x="54" y="24"/>
                      </a:lnTo>
                      <a:lnTo>
                        <a:pt x="54" y="24"/>
                      </a:lnTo>
                      <a:lnTo>
                        <a:pt x="56" y="24"/>
                      </a:lnTo>
                      <a:lnTo>
                        <a:pt x="56" y="24"/>
                      </a:lnTo>
                      <a:lnTo>
                        <a:pt x="56" y="24"/>
                      </a:lnTo>
                      <a:lnTo>
                        <a:pt x="56" y="28"/>
                      </a:lnTo>
                      <a:lnTo>
                        <a:pt x="56" y="28"/>
                      </a:lnTo>
                      <a:lnTo>
                        <a:pt x="56" y="28"/>
                      </a:lnTo>
                      <a:lnTo>
                        <a:pt x="56" y="30"/>
                      </a:lnTo>
                      <a:lnTo>
                        <a:pt x="56" y="30"/>
                      </a:lnTo>
                      <a:lnTo>
                        <a:pt x="56" y="30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2" y="34"/>
                      </a:lnTo>
                      <a:lnTo>
                        <a:pt x="52" y="34"/>
                      </a:lnTo>
                      <a:lnTo>
                        <a:pt x="52" y="34"/>
                      </a:lnTo>
                      <a:lnTo>
                        <a:pt x="52" y="34"/>
                      </a:lnTo>
                      <a:lnTo>
                        <a:pt x="46" y="32"/>
                      </a:lnTo>
                      <a:lnTo>
                        <a:pt x="46" y="32"/>
                      </a:lnTo>
                      <a:lnTo>
                        <a:pt x="46" y="32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0" y="32"/>
                      </a:lnTo>
                      <a:lnTo>
                        <a:pt x="34" y="34"/>
                      </a:lnTo>
                      <a:lnTo>
                        <a:pt x="34" y="34"/>
                      </a:lnTo>
                      <a:lnTo>
                        <a:pt x="34" y="34"/>
                      </a:lnTo>
                      <a:lnTo>
                        <a:pt x="30" y="32"/>
                      </a:lnTo>
                      <a:lnTo>
                        <a:pt x="24" y="30"/>
                      </a:lnTo>
                      <a:lnTo>
                        <a:pt x="24" y="30"/>
                      </a:lnTo>
                      <a:close/>
                      <a:moveTo>
                        <a:pt x="24" y="28"/>
                      </a:moveTo>
                      <a:lnTo>
                        <a:pt x="24" y="2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30" y="32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0" y="32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6" y="26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52" y="32"/>
                      </a:lnTo>
                      <a:lnTo>
                        <a:pt x="52" y="32"/>
                      </a:lnTo>
                      <a:lnTo>
                        <a:pt x="52" y="32"/>
                      </a:lnTo>
                      <a:lnTo>
                        <a:pt x="52" y="32"/>
                      </a:lnTo>
                      <a:lnTo>
                        <a:pt x="54" y="32"/>
                      </a:lnTo>
                      <a:lnTo>
                        <a:pt x="54" y="32"/>
                      </a:lnTo>
                      <a:lnTo>
                        <a:pt x="54" y="32"/>
                      </a:lnTo>
                      <a:lnTo>
                        <a:pt x="56" y="30"/>
                      </a:lnTo>
                      <a:lnTo>
                        <a:pt x="56" y="30"/>
                      </a:lnTo>
                      <a:lnTo>
                        <a:pt x="56" y="30"/>
                      </a:lnTo>
                      <a:lnTo>
                        <a:pt x="56" y="28"/>
                      </a:lnTo>
                      <a:lnTo>
                        <a:pt x="56" y="28"/>
                      </a:lnTo>
                      <a:lnTo>
                        <a:pt x="56" y="28"/>
                      </a:lnTo>
                      <a:lnTo>
                        <a:pt x="54" y="26"/>
                      </a:lnTo>
                      <a:lnTo>
                        <a:pt x="54" y="26"/>
                      </a:lnTo>
                      <a:lnTo>
                        <a:pt x="54" y="26"/>
                      </a:lnTo>
                      <a:lnTo>
                        <a:pt x="54" y="24"/>
                      </a:lnTo>
                      <a:lnTo>
                        <a:pt x="54" y="24"/>
                      </a:lnTo>
                      <a:lnTo>
                        <a:pt x="54" y="24"/>
                      </a:lnTo>
                      <a:lnTo>
                        <a:pt x="54" y="24"/>
                      </a:lnTo>
                      <a:lnTo>
                        <a:pt x="54" y="24"/>
                      </a:lnTo>
                      <a:lnTo>
                        <a:pt x="54" y="24"/>
                      </a:lnTo>
                      <a:lnTo>
                        <a:pt x="54" y="24"/>
                      </a:lnTo>
                      <a:lnTo>
                        <a:pt x="54" y="16"/>
                      </a:lnTo>
                      <a:lnTo>
                        <a:pt x="54" y="16"/>
                      </a:lnTo>
                      <a:lnTo>
                        <a:pt x="54" y="16"/>
                      </a:lnTo>
                      <a:lnTo>
                        <a:pt x="56" y="16"/>
                      </a:lnTo>
                      <a:lnTo>
                        <a:pt x="56" y="16"/>
                      </a:lnTo>
                      <a:lnTo>
                        <a:pt x="56" y="16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56" y="10"/>
                      </a:lnTo>
                      <a:lnTo>
                        <a:pt x="56" y="10"/>
                      </a:lnTo>
                      <a:lnTo>
                        <a:pt x="56" y="10"/>
                      </a:lnTo>
                      <a:lnTo>
                        <a:pt x="54" y="8"/>
                      </a:lnTo>
                      <a:lnTo>
                        <a:pt x="54" y="8"/>
                      </a:lnTo>
                      <a:lnTo>
                        <a:pt x="54" y="8"/>
                      </a:lnTo>
                      <a:lnTo>
                        <a:pt x="54" y="4"/>
                      </a:lnTo>
                      <a:lnTo>
                        <a:pt x="54" y="4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4"/>
                      </a:lnTo>
                      <a:lnTo>
                        <a:pt x="46" y="4"/>
                      </a:lnTo>
                      <a:lnTo>
                        <a:pt x="46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38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0" y="8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18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8" y="32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8" y="32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34" name="Freeform 7"/>
                <p:cNvSpPr>
                  <a:spLocks noEditPoints="1"/>
                </p:cNvSpPr>
                <p:nvPr/>
              </p:nvSpPr>
              <p:spPr bwMode="auto">
                <a:xfrm>
                  <a:off x="5340350" y="4814888"/>
                  <a:ext cx="82550" cy="41275"/>
                </a:xfrm>
                <a:custGeom>
                  <a:avLst/>
                  <a:gdLst>
                    <a:gd name="T0" fmla="*/ 6 w 52"/>
                    <a:gd name="T1" fmla="*/ 8 h 26"/>
                    <a:gd name="T2" fmla="*/ 0 w 52"/>
                    <a:gd name="T3" fmla="*/ 16 h 26"/>
                    <a:gd name="T4" fmla="*/ 4 w 52"/>
                    <a:gd name="T5" fmla="*/ 22 h 26"/>
                    <a:gd name="T6" fmla="*/ 10 w 52"/>
                    <a:gd name="T7" fmla="*/ 26 h 26"/>
                    <a:gd name="T8" fmla="*/ 18 w 52"/>
                    <a:gd name="T9" fmla="*/ 22 h 26"/>
                    <a:gd name="T10" fmla="*/ 18 w 52"/>
                    <a:gd name="T11" fmla="*/ 20 h 26"/>
                    <a:gd name="T12" fmla="*/ 18 w 52"/>
                    <a:gd name="T13" fmla="*/ 20 h 26"/>
                    <a:gd name="T14" fmla="*/ 14 w 52"/>
                    <a:gd name="T15" fmla="*/ 22 h 26"/>
                    <a:gd name="T16" fmla="*/ 6 w 52"/>
                    <a:gd name="T17" fmla="*/ 22 h 26"/>
                    <a:gd name="T18" fmla="*/ 20 w 52"/>
                    <a:gd name="T19" fmla="*/ 16 h 26"/>
                    <a:gd name="T20" fmla="*/ 20 w 52"/>
                    <a:gd name="T21" fmla="*/ 16 h 26"/>
                    <a:gd name="T22" fmla="*/ 14 w 52"/>
                    <a:gd name="T23" fmla="*/ 8 h 26"/>
                    <a:gd name="T24" fmla="*/ 4 w 52"/>
                    <a:gd name="T25" fmla="*/ 14 h 26"/>
                    <a:gd name="T26" fmla="*/ 10 w 52"/>
                    <a:gd name="T27" fmla="*/ 10 h 26"/>
                    <a:gd name="T28" fmla="*/ 18 w 52"/>
                    <a:gd name="T29" fmla="*/ 14 h 26"/>
                    <a:gd name="T30" fmla="*/ 32 w 52"/>
                    <a:gd name="T31" fmla="*/ 8 h 26"/>
                    <a:gd name="T32" fmla="*/ 24 w 52"/>
                    <a:gd name="T33" fmla="*/ 12 h 26"/>
                    <a:gd name="T34" fmla="*/ 24 w 52"/>
                    <a:gd name="T35" fmla="*/ 20 h 26"/>
                    <a:gd name="T36" fmla="*/ 32 w 52"/>
                    <a:gd name="T37" fmla="*/ 26 h 26"/>
                    <a:gd name="T38" fmla="*/ 40 w 52"/>
                    <a:gd name="T39" fmla="*/ 22 h 26"/>
                    <a:gd name="T40" fmla="*/ 40 w 52"/>
                    <a:gd name="T41" fmla="*/ 20 h 26"/>
                    <a:gd name="T42" fmla="*/ 40 w 52"/>
                    <a:gd name="T43" fmla="*/ 20 h 26"/>
                    <a:gd name="T44" fmla="*/ 38 w 52"/>
                    <a:gd name="T45" fmla="*/ 20 h 26"/>
                    <a:gd name="T46" fmla="*/ 32 w 52"/>
                    <a:gd name="T47" fmla="*/ 24 h 26"/>
                    <a:gd name="T48" fmla="*/ 40 w 52"/>
                    <a:gd name="T49" fmla="*/ 16 h 26"/>
                    <a:gd name="T50" fmla="*/ 42 w 52"/>
                    <a:gd name="T51" fmla="*/ 16 h 26"/>
                    <a:gd name="T52" fmla="*/ 38 w 52"/>
                    <a:gd name="T53" fmla="*/ 10 h 26"/>
                    <a:gd name="T54" fmla="*/ 32 w 52"/>
                    <a:gd name="T55" fmla="*/ 8 h 26"/>
                    <a:gd name="T56" fmla="*/ 28 w 52"/>
                    <a:gd name="T57" fmla="*/ 10 h 26"/>
                    <a:gd name="T58" fmla="*/ 36 w 52"/>
                    <a:gd name="T59" fmla="*/ 10 h 26"/>
                    <a:gd name="T60" fmla="*/ 52 w 52"/>
                    <a:gd name="T61" fmla="*/ 10 h 26"/>
                    <a:gd name="T62" fmla="*/ 52 w 52"/>
                    <a:gd name="T63" fmla="*/ 8 h 26"/>
                    <a:gd name="T64" fmla="*/ 48 w 52"/>
                    <a:gd name="T65" fmla="*/ 0 h 26"/>
                    <a:gd name="T66" fmla="*/ 48 w 52"/>
                    <a:gd name="T67" fmla="*/ 0 h 26"/>
                    <a:gd name="T68" fmla="*/ 44 w 52"/>
                    <a:gd name="T69" fmla="*/ 8 h 26"/>
                    <a:gd name="T70" fmla="*/ 44 w 52"/>
                    <a:gd name="T71" fmla="*/ 8 h 26"/>
                    <a:gd name="T72" fmla="*/ 44 w 52"/>
                    <a:gd name="T73" fmla="*/ 8 h 26"/>
                    <a:gd name="T74" fmla="*/ 46 w 52"/>
                    <a:gd name="T75" fmla="*/ 10 h 26"/>
                    <a:gd name="T76" fmla="*/ 48 w 52"/>
                    <a:gd name="T77" fmla="*/ 24 h 26"/>
                    <a:gd name="T78" fmla="*/ 52 w 52"/>
                    <a:gd name="T79" fmla="*/ 24 h 26"/>
                    <a:gd name="T80" fmla="*/ 50 w 52"/>
                    <a:gd name="T81" fmla="*/ 24 h 26"/>
                    <a:gd name="T82" fmla="*/ 48 w 52"/>
                    <a:gd name="T83" fmla="*/ 2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2" h="26"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4" y="22"/>
                      </a:lnTo>
                      <a:lnTo>
                        <a:pt x="6" y="2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6" y="24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4" y="22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6" y="22"/>
                      </a:lnTo>
                      <a:lnTo>
                        <a:pt x="4" y="16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2"/>
                      </a:lnTo>
                      <a:lnTo>
                        <a:pt x="18" y="10"/>
                      </a:lnTo>
                      <a:lnTo>
                        <a:pt x="14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6" y="1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18" y="14"/>
                      </a:lnTo>
                      <a:lnTo>
                        <a:pt x="4" y="14"/>
                      </a:lnTo>
                      <a:close/>
                      <a:moveTo>
                        <a:pt x="32" y="8"/>
                      </a:moveTo>
                      <a:lnTo>
                        <a:pt x="32" y="8"/>
                      </a:lnTo>
                      <a:lnTo>
                        <a:pt x="28" y="8"/>
                      </a:lnTo>
                      <a:lnTo>
                        <a:pt x="26" y="10"/>
                      </a:lnTo>
                      <a:lnTo>
                        <a:pt x="24" y="12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20"/>
                      </a:lnTo>
                      <a:lnTo>
                        <a:pt x="26" y="22"/>
                      </a:lnTo>
                      <a:lnTo>
                        <a:pt x="28" y="24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38" y="24"/>
                      </a:lnTo>
                      <a:lnTo>
                        <a:pt x="40" y="22"/>
                      </a:lnTo>
                      <a:lnTo>
                        <a:pt x="40" y="22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38" y="20"/>
                      </a:lnTo>
                      <a:lnTo>
                        <a:pt x="38" y="20"/>
                      </a:lnTo>
                      <a:lnTo>
                        <a:pt x="36" y="22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28" y="22"/>
                      </a:lnTo>
                      <a:lnTo>
                        <a:pt x="24" y="16"/>
                      </a:lnTo>
                      <a:lnTo>
                        <a:pt x="40" y="16"/>
                      </a:lnTo>
                      <a:lnTo>
                        <a:pt x="40" y="16"/>
                      </a:lnTo>
                      <a:lnTo>
                        <a:pt x="42" y="16"/>
                      </a:lnTo>
                      <a:lnTo>
                        <a:pt x="42" y="16"/>
                      </a:lnTo>
                      <a:lnTo>
                        <a:pt x="42" y="16"/>
                      </a:lnTo>
                      <a:lnTo>
                        <a:pt x="42" y="12"/>
                      </a:lnTo>
                      <a:lnTo>
                        <a:pt x="38" y="10"/>
                      </a:lnTo>
                      <a:lnTo>
                        <a:pt x="36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close/>
                      <a:moveTo>
                        <a:pt x="26" y="14"/>
                      </a:moveTo>
                      <a:lnTo>
                        <a:pt x="26" y="14"/>
                      </a:lnTo>
                      <a:lnTo>
                        <a:pt x="28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6" y="10"/>
                      </a:lnTo>
                      <a:lnTo>
                        <a:pt x="40" y="14"/>
                      </a:lnTo>
                      <a:lnTo>
                        <a:pt x="26" y="14"/>
                      </a:lnTo>
                      <a:close/>
                      <a:moveTo>
                        <a:pt x="52" y="10"/>
                      </a:moveTo>
                      <a:lnTo>
                        <a:pt x="52" y="10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48" y="8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6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10"/>
                      </a:lnTo>
                      <a:lnTo>
                        <a:pt x="46" y="10"/>
                      </a:lnTo>
                      <a:lnTo>
                        <a:pt x="46" y="22"/>
                      </a:lnTo>
                      <a:lnTo>
                        <a:pt x="46" y="22"/>
                      </a:lnTo>
                      <a:lnTo>
                        <a:pt x="48" y="24"/>
                      </a:lnTo>
                      <a:lnTo>
                        <a:pt x="50" y="26"/>
                      </a:lnTo>
                      <a:lnTo>
                        <a:pt x="50" y="26"/>
                      </a:lnTo>
                      <a:lnTo>
                        <a:pt x="52" y="24"/>
                      </a:lnTo>
                      <a:lnTo>
                        <a:pt x="52" y="24"/>
                      </a:lnTo>
                      <a:lnTo>
                        <a:pt x="50" y="24"/>
                      </a:lnTo>
                      <a:lnTo>
                        <a:pt x="50" y="24"/>
                      </a:lnTo>
                      <a:lnTo>
                        <a:pt x="50" y="22"/>
                      </a:lnTo>
                      <a:lnTo>
                        <a:pt x="50" y="22"/>
                      </a:lnTo>
                      <a:lnTo>
                        <a:pt x="48" y="22"/>
                      </a:lnTo>
                      <a:lnTo>
                        <a:pt x="48" y="10"/>
                      </a:lnTo>
                      <a:lnTo>
                        <a:pt x="52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35" name="Freeform 10"/>
                <p:cNvSpPr>
                  <a:spLocks/>
                </p:cNvSpPr>
                <p:nvPr/>
              </p:nvSpPr>
              <p:spPr bwMode="auto">
                <a:xfrm>
                  <a:off x="2581275" y="5700713"/>
                  <a:ext cx="136525" cy="117475"/>
                </a:xfrm>
                <a:custGeom>
                  <a:avLst/>
                  <a:gdLst>
                    <a:gd name="T0" fmla="*/ 46 w 86"/>
                    <a:gd name="T1" fmla="*/ 42 h 74"/>
                    <a:gd name="T2" fmla="*/ 46 w 86"/>
                    <a:gd name="T3" fmla="*/ 36 h 74"/>
                    <a:gd name="T4" fmla="*/ 46 w 86"/>
                    <a:gd name="T5" fmla="*/ 28 h 74"/>
                    <a:gd name="T6" fmla="*/ 50 w 86"/>
                    <a:gd name="T7" fmla="*/ 32 h 74"/>
                    <a:gd name="T8" fmla="*/ 68 w 86"/>
                    <a:gd name="T9" fmla="*/ 36 h 74"/>
                    <a:gd name="T10" fmla="*/ 74 w 86"/>
                    <a:gd name="T11" fmla="*/ 36 h 74"/>
                    <a:gd name="T12" fmla="*/ 74 w 86"/>
                    <a:gd name="T13" fmla="*/ 32 h 74"/>
                    <a:gd name="T14" fmla="*/ 86 w 86"/>
                    <a:gd name="T15" fmla="*/ 10 h 74"/>
                    <a:gd name="T16" fmla="*/ 82 w 86"/>
                    <a:gd name="T17" fmla="*/ 10 h 74"/>
                    <a:gd name="T18" fmla="*/ 74 w 86"/>
                    <a:gd name="T19" fmla="*/ 4 h 74"/>
                    <a:gd name="T20" fmla="*/ 64 w 86"/>
                    <a:gd name="T21" fmla="*/ 10 h 74"/>
                    <a:gd name="T22" fmla="*/ 54 w 86"/>
                    <a:gd name="T23" fmla="*/ 14 h 74"/>
                    <a:gd name="T24" fmla="*/ 50 w 86"/>
                    <a:gd name="T25" fmla="*/ 18 h 74"/>
                    <a:gd name="T26" fmla="*/ 46 w 86"/>
                    <a:gd name="T27" fmla="*/ 18 h 74"/>
                    <a:gd name="T28" fmla="*/ 42 w 86"/>
                    <a:gd name="T29" fmla="*/ 14 h 74"/>
                    <a:gd name="T30" fmla="*/ 42 w 86"/>
                    <a:gd name="T31" fmla="*/ 4 h 74"/>
                    <a:gd name="T32" fmla="*/ 36 w 86"/>
                    <a:gd name="T33" fmla="*/ 0 h 74"/>
                    <a:gd name="T34" fmla="*/ 28 w 86"/>
                    <a:gd name="T35" fmla="*/ 4 h 74"/>
                    <a:gd name="T36" fmla="*/ 14 w 86"/>
                    <a:gd name="T37" fmla="*/ 10 h 74"/>
                    <a:gd name="T38" fmla="*/ 4 w 86"/>
                    <a:gd name="T39" fmla="*/ 28 h 74"/>
                    <a:gd name="T40" fmla="*/ 4 w 86"/>
                    <a:gd name="T41" fmla="*/ 42 h 74"/>
                    <a:gd name="T42" fmla="*/ 4 w 86"/>
                    <a:gd name="T43" fmla="*/ 50 h 74"/>
                    <a:gd name="T44" fmla="*/ 0 w 86"/>
                    <a:gd name="T45" fmla="*/ 64 h 74"/>
                    <a:gd name="T46" fmla="*/ 4 w 86"/>
                    <a:gd name="T47" fmla="*/ 74 h 74"/>
                    <a:gd name="T48" fmla="*/ 10 w 86"/>
                    <a:gd name="T49" fmla="*/ 74 h 74"/>
                    <a:gd name="T50" fmla="*/ 14 w 86"/>
                    <a:gd name="T51" fmla="*/ 74 h 74"/>
                    <a:gd name="T52" fmla="*/ 18 w 86"/>
                    <a:gd name="T53" fmla="*/ 68 h 74"/>
                    <a:gd name="T54" fmla="*/ 22 w 86"/>
                    <a:gd name="T55" fmla="*/ 68 h 74"/>
                    <a:gd name="T56" fmla="*/ 22 w 86"/>
                    <a:gd name="T57" fmla="*/ 64 h 74"/>
                    <a:gd name="T58" fmla="*/ 46 w 86"/>
                    <a:gd name="T59" fmla="*/ 46 h 74"/>
                    <a:gd name="T60" fmla="*/ 46 w 86"/>
                    <a:gd name="T61" fmla="*/ 4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6" h="74">
                      <a:moveTo>
                        <a:pt x="46" y="42"/>
                      </a:moveTo>
                      <a:lnTo>
                        <a:pt x="46" y="36"/>
                      </a:lnTo>
                      <a:lnTo>
                        <a:pt x="46" y="28"/>
                      </a:lnTo>
                      <a:lnTo>
                        <a:pt x="50" y="32"/>
                      </a:lnTo>
                      <a:lnTo>
                        <a:pt x="68" y="36"/>
                      </a:lnTo>
                      <a:lnTo>
                        <a:pt x="74" y="36"/>
                      </a:lnTo>
                      <a:lnTo>
                        <a:pt x="74" y="32"/>
                      </a:lnTo>
                      <a:lnTo>
                        <a:pt x="86" y="10"/>
                      </a:lnTo>
                      <a:lnTo>
                        <a:pt x="82" y="10"/>
                      </a:lnTo>
                      <a:lnTo>
                        <a:pt x="74" y="4"/>
                      </a:lnTo>
                      <a:lnTo>
                        <a:pt x="64" y="10"/>
                      </a:lnTo>
                      <a:lnTo>
                        <a:pt x="54" y="14"/>
                      </a:lnTo>
                      <a:lnTo>
                        <a:pt x="50" y="18"/>
                      </a:lnTo>
                      <a:lnTo>
                        <a:pt x="46" y="18"/>
                      </a:lnTo>
                      <a:lnTo>
                        <a:pt x="42" y="14"/>
                      </a:lnTo>
                      <a:lnTo>
                        <a:pt x="42" y="4"/>
                      </a:lnTo>
                      <a:lnTo>
                        <a:pt x="36" y="0"/>
                      </a:lnTo>
                      <a:lnTo>
                        <a:pt x="28" y="4"/>
                      </a:lnTo>
                      <a:lnTo>
                        <a:pt x="14" y="10"/>
                      </a:lnTo>
                      <a:lnTo>
                        <a:pt x="4" y="28"/>
                      </a:lnTo>
                      <a:lnTo>
                        <a:pt x="4" y="42"/>
                      </a:lnTo>
                      <a:lnTo>
                        <a:pt x="4" y="50"/>
                      </a:lnTo>
                      <a:lnTo>
                        <a:pt x="0" y="64"/>
                      </a:lnTo>
                      <a:lnTo>
                        <a:pt x="4" y="74"/>
                      </a:lnTo>
                      <a:lnTo>
                        <a:pt x="10" y="74"/>
                      </a:lnTo>
                      <a:lnTo>
                        <a:pt x="14" y="74"/>
                      </a:lnTo>
                      <a:lnTo>
                        <a:pt x="18" y="68"/>
                      </a:lnTo>
                      <a:lnTo>
                        <a:pt x="22" y="68"/>
                      </a:lnTo>
                      <a:lnTo>
                        <a:pt x="22" y="64"/>
                      </a:lnTo>
                      <a:lnTo>
                        <a:pt x="46" y="46"/>
                      </a:lnTo>
                      <a:lnTo>
                        <a:pt x="46" y="4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36" name="Freeform 11"/>
                <p:cNvSpPr>
                  <a:spLocks/>
                </p:cNvSpPr>
                <p:nvPr/>
              </p:nvSpPr>
              <p:spPr bwMode="auto">
                <a:xfrm>
                  <a:off x="2209800" y="5621338"/>
                  <a:ext cx="79375" cy="63500"/>
                </a:xfrm>
                <a:custGeom>
                  <a:avLst/>
                  <a:gdLst>
                    <a:gd name="T0" fmla="*/ 42 w 50"/>
                    <a:gd name="T1" fmla="*/ 8 h 40"/>
                    <a:gd name="T2" fmla="*/ 36 w 50"/>
                    <a:gd name="T3" fmla="*/ 0 h 40"/>
                    <a:gd name="T4" fmla="*/ 10 w 50"/>
                    <a:gd name="T5" fmla="*/ 4 h 40"/>
                    <a:gd name="T6" fmla="*/ 10 w 50"/>
                    <a:gd name="T7" fmla="*/ 8 h 40"/>
                    <a:gd name="T8" fmla="*/ 10 w 50"/>
                    <a:gd name="T9" fmla="*/ 18 h 40"/>
                    <a:gd name="T10" fmla="*/ 10 w 50"/>
                    <a:gd name="T11" fmla="*/ 22 h 40"/>
                    <a:gd name="T12" fmla="*/ 4 w 50"/>
                    <a:gd name="T13" fmla="*/ 28 h 40"/>
                    <a:gd name="T14" fmla="*/ 0 w 50"/>
                    <a:gd name="T15" fmla="*/ 36 h 40"/>
                    <a:gd name="T16" fmla="*/ 4 w 50"/>
                    <a:gd name="T17" fmla="*/ 36 h 40"/>
                    <a:gd name="T18" fmla="*/ 10 w 50"/>
                    <a:gd name="T19" fmla="*/ 40 h 40"/>
                    <a:gd name="T20" fmla="*/ 22 w 50"/>
                    <a:gd name="T21" fmla="*/ 40 h 40"/>
                    <a:gd name="T22" fmla="*/ 50 w 50"/>
                    <a:gd name="T23" fmla="*/ 32 h 40"/>
                    <a:gd name="T24" fmla="*/ 50 w 50"/>
                    <a:gd name="T25" fmla="*/ 22 h 40"/>
                    <a:gd name="T26" fmla="*/ 46 w 50"/>
                    <a:gd name="T27" fmla="*/ 14 h 40"/>
                    <a:gd name="T28" fmla="*/ 42 w 50"/>
                    <a:gd name="T29" fmla="*/ 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" h="40">
                      <a:moveTo>
                        <a:pt x="42" y="8"/>
                      </a:moveTo>
                      <a:lnTo>
                        <a:pt x="36" y="0"/>
                      </a:lnTo>
                      <a:lnTo>
                        <a:pt x="10" y="4"/>
                      </a:lnTo>
                      <a:lnTo>
                        <a:pt x="10" y="8"/>
                      </a:lnTo>
                      <a:lnTo>
                        <a:pt x="10" y="18"/>
                      </a:lnTo>
                      <a:lnTo>
                        <a:pt x="10" y="22"/>
                      </a:lnTo>
                      <a:lnTo>
                        <a:pt x="4" y="28"/>
                      </a:lnTo>
                      <a:lnTo>
                        <a:pt x="0" y="36"/>
                      </a:lnTo>
                      <a:lnTo>
                        <a:pt x="4" y="36"/>
                      </a:lnTo>
                      <a:lnTo>
                        <a:pt x="10" y="40"/>
                      </a:lnTo>
                      <a:lnTo>
                        <a:pt x="22" y="40"/>
                      </a:lnTo>
                      <a:lnTo>
                        <a:pt x="50" y="32"/>
                      </a:lnTo>
                      <a:lnTo>
                        <a:pt x="50" y="22"/>
                      </a:lnTo>
                      <a:lnTo>
                        <a:pt x="46" y="14"/>
                      </a:lnTo>
                      <a:lnTo>
                        <a:pt x="42" y="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37" name="Freeform 12"/>
                <p:cNvSpPr>
                  <a:spLocks/>
                </p:cNvSpPr>
                <p:nvPr/>
              </p:nvSpPr>
              <p:spPr bwMode="auto">
                <a:xfrm>
                  <a:off x="2317750" y="5526088"/>
                  <a:ext cx="50800" cy="88900"/>
                </a:xfrm>
                <a:custGeom>
                  <a:avLst/>
                  <a:gdLst>
                    <a:gd name="T0" fmla="*/ 28 w 32"/>
                    <a:gd name="T1" fmla="*/ 24 h 56"/>
                    <a:gd name="T2" fmla="*/ 24 w 32"/>
                    <a:gd name="T3" fmla="*/ 24 h 56"/>
                    <a:gd name="T4" fmla="*/ 20 w 32"/>
                    <a:gd name="T5" fmla="*/ 24 h 56"/>
                    <a:gd name="T6" fmla="*/ 20 w 32"/>
                    <a:gd name="T7" fmla="*/ 10 h 56"/>
                    <a:gd name="T8" fmla="*/ 24 w 32"/>
                    <a:gd name="T9" fmla="*/ 4 h 56"/>
                    <a:gd name="T10" fmla="*/ 24 w 32"/>
                    <a:gd name="T11" fmla="*/ 0 h 56"/>
                    <a:gd name="T12" fmla="*/ 20 w 32"/>
                    <a:gd name="T13" fmla="*/ 0 h 56"/>
                    <a:gd name="T14" fmla="*/ 0 w 32"/>
                    <a:gd name="T15" fmla="*/ 32 h 56"/>
                    <a:gd name="T16" fmla="*/ 10 w 32"/>
                    <a:gd name="T17" fmla="*/ 56 h 56"/>
                    <a:gd name="T18" fmla="*/ 14 w 32"/>
                    <a:gd name="T19" fmla="*/ 56 h 56"/>
                    <a:gd name="T20" fmla="*/ 32 w 32"/>
                    <a:gd name="T21" fmla="*/ 28 h 56"/>
                    <a:gd name="T22" fmla="*/ 32 w 32"/>
                    <a:gd name="T23" fmla="*/ 24 h 56"/>
                    <a:gd name="T24" fmla="*/ 32 w 32"/>
                    <a:gd name="T25" fmla="*/ 18 h 56"/>
                    <a:gd name="T26" fmla="*/ 28 w 32"/>
                    <a:gd name="T27" fmla="*/ 18 h 56"/>
                    <a:gd name="T28" fmla="*/ 28 w 32"/>
                    <a:gd name="T29" fmla="*/ 2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" h="56">
                      <a:moveTo>
                        <a:pt x="28" y="24"/>
                      </a:moveTo>
                      <a:lnTo>
                        <a:pt x="24" y="24"/>
                      </a:lnTo>
                      <a:lnTo>
                        <a:pt x="20" y="24"/>
                      </a:lnTo>
                      <a:lnTo>
                        <a:pt x="20" y="10"/>
                      </a:lnTo>
                      <a:lnTo>
                        <a:pt x="24" y="4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0" y="32"/>
                      </a:lnTo>
                      <a:lnTo>
                        <a:pt x="10" y="56"/>
                      </a:lnTo>
                      <a:lnTo>
                        <a:pt x="14" y="56"/>
                      </a:lnTo>
                      <a:lnTo>
                        <a:pt x="32" y="28"/>
                      </a:lnTo>
                      <a:lnTo>
                        <a:pt x="32" y="24"/>
                      </a:lnTo>
                      <a:lnTo>
                        <a:pt x="32" y="18"/>
                      </a:lnTo>
                      <a:lnTo>
                        <a:pt x="28" y="18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38" name="Freeform 13"/>
                <p:cNvSpPr>
                  <a:spLocks/>
                </p:cNvSpPr>
                <p:nvPr/>
              </p:nvSpPr>
              <p:spPr bwMode="auto">
                <a:xfrm>
                  <a:off x="3241675" y="5103813"/>
                  <a:ext cx="647700" cy="495300"/>
                </a:xfrm>
                <a:custGeom>
                  <a:avLst/>
                  <a:gdLst>
                    <a:gd name="T0" fmla="*/ 404 w 408"/>
                    <a:gd name="T1" fmla="*/ 92 h 312"/>
                    <a:gd name="T2" fmla="*/ 390 w 408"/>
                    <a:gd name="T3" fmla="*/ 64 h 312"/>
                    <a:gd name="T4" fmla="*/ 396 w 408"/>
                    <a:gd name="T5" fmla="*/ 46 h 312"/>
                    <a:gd name="T6" fmla="*/ 396 w 408"/>
                    <a:gd name="T7" fmla="*/ 32 h 312"/>
                    <a:gd name="T8" fmla="*/ 390 w 408"/>
                    <a:gd name="T9" fmla="*/ 28 h 312"/>
                    <a:gd name="T10" fmla="*/ 386 w 408"/>
                    <a:gd name="T11" fmla="*/ 32 h 312"/>
                    <a:gd name="T12" fmla="*/ 376 w 408"/>
                    <a:gd name="T13" fmla="*/ 32 h 312"/>
                    <a:gd name="T14" fmla="*/ 368 w 408"/>
                    <a:gd name="T15" fmla="*/ 38 h 312"/>
                    <a:gd name="T16" fmla="*/ 364 w 408"/>
                    <a:gd name="T17" fmla="*/ 38 h 312"/>
                    <a:gd name="T18" fmla="*/ 358 w 408"/>
                    <a:gd name="T19" fmla="*/ 38 h 312"/>
                    <a:gd name="T20" fmla="*/ 318 w 408"/>
                    <a:gd name="T21" fmla="*/ 14 h 312"/>
                    <a:gd name="T22" fmla="*/ 312 w 408"/>
                    <a:gd name="T23" fmla="*/ 10 h 312"/>
                    <a:gd name="T24" fmla="*/ 312 w 408"/>
                    <a:gd name="T25" fmla="*/ 6 h 312"/>
                    <a:gd name="T26" fmla="*/ 312 w 408"/>
                    <a:gd name="T27" fmla="*/ 0 h 312"/>
                    <a:gd name="T28" fmla="*/ 308 w 408"/>
                    <a:gd name="T29" fmla="*/ 0 h 312"/>
                    <a:gd name="T30" fmla="*/ 262 w 408"/>
                    <a:gd name="T31" fmla="*/ 10 h 312"/>
                    <a:gd name="T32" fmla="*/ 230 w 408"/>
                    <a:gd name="T33" fmla="*/ 32 h 312"/>
                    <a:gd name="T34" fmla="*/ 220 w 408"/>
                    <a:gd name="T35" fmla="*/ 46 h 312"/>
                    <a:gd name="T36" fmla="*/ 220 w 408"/>
                    <a:gd name="T37" fmla="*/ 56 h 312"/>
                    <a:gd name="T38" fmla="*/ 220 w 408"/>
                    <a:gd name="T39" fmla="*/ 60 h 312"/>
                    <a:gd name="T40" fmla="*/ 220 w 408"/>
                    <a:gd name="T41" fmla="*/ 64 h 312"/>
                    <a:gd name="T42" fmla="*/ 216 w 408"/>
                    <a:gd name="T43" fmla="*/ 70 h 312"/>
                    <a:gd name="T44" fmla="*/ 208 w 408"/>
                    <a:gd name="T45" fmla="*/ 84 h 312"/>
                    <a:gd name="T46" fmla="*/ 202 w 408"/>
                    <a:gd name="T47" fmla="*/ 88 h 312"/>
                    <a:gd name="T48" fmla="*/ 138 w 408"/>
                    <a:gd name="T49" fmla="*/ 96 h 312"/>
                    <a:gd name="T50" fmla="*/ 134 w 408"/>
                    <a:gd name="T51" fmla="*/ 96 h 312"/>
                    <a:gd name="T52" fmla="*/ 130 w 408"/>
                    <a:gd name="T53" fmla="*/ 96 h 312"/>
                    <a:gd name="T54" fmla="*/ 120 w 408"/>
                    <a:gd name="T55" fmla="*/ 88 h 312"/>
                    <a:gd name="T56" fmla="*/ 120 w 408"/>
                    <a:gd name="T57" fmla="*/ 84 h 312"/>
                    <a:gd name="T58" fmla="*/ 120 w 408"/>
                    <a:gd name="T59" fmla="*/ 78 h 312"/>
                    <a:gd name="T60" fmla="*/ 120 w 408"/>
                    <a:gd name="T61" fmla="*/ 74 h 312"/>
                    <a:gd name="T62" fmla="*/ 116 w 408"/>
                    <a:gd name="T63" fmla="*/ 74 h 312"/>
                    <a:gd name="T64" fmla="*/ 106 w 408"/>
                    <a:gd name="T65" fmla="*/ 60 h 312"/>
                    <a:gd name="T66" fmla="*/ 106 w 408"/>
                    <a:gd name="T67" fmla="*/ 56 h 312"/>
                    <a:gd name="T68" fmla="*/ 102 w 408"/>
                    <a:gd name="T69" fmla="*/ 52 h 312"/>
                    <a:gd name="T70" fmla="*/ 98 w 408"/>
                    <a:gd name="T71" fmla="*/ 56 h 312"/>
                    <a:gd name="T72" fmla="*/ 74 w 408"/>
                    <a:gd name="T73" fmla="*/ 78 h 312"/>
                    <a:gd name="T74" fmla="*/ 74 w 408"/>
                    <a:gd name="T75" fmla="*/ 84 h 312"/>
                    <a:gd name="T76" fmla="*/ 0 w 408"/>
                    <a:gd name="T77" fmla="*/ 188 h 312"/>
                    <a:gd name="T78" fmla="*/ 20 w 408"/>
                    <a:gd name="T79" fmla="*/ 308 h 312"/>
                    <a:gd name="T80" fmla="*/ 24 w 408"/>
                    <a:gd name="T81" fmla="*/ 308 h 312"/>
                    <a:gd name="T82" fmla="*/ 28 w 408"/>
                    <a:gd name="T83" fmla="*/ 308 h 312"/>
                    <a:gd name="T84" fmla="*/ 28 w 408"/>
                    <a:gd name="T85" fmla="*/ 302 h 312"/>
                    <a:gd name="T86" fmla="*/ 60 w 408"/>
                    <a:gd name="T87" fmla="*/ 312 h 312"/>
                    <a:gd name="T88" fmla="*/ 112 w 408"/>
                    <a:gd name="T89" fmla="*/ 312 h 312"/>
                    <a:gd name="T90" fmla="*/ 156 w 408"/>
                    <a:gd name="T91" fmla="*/ 230 h 312"/>
                    <a:gd name="T92" fmla="*/ 176 w 408"/>
                    <a:gd name="T93" fmla="*/ 206 h 312"/>
                    <a:gd name="T94" fmla="*/ 212 w 408"/>
                    <a:gd name="T95" fmla="*/ 184 h 312"/>
                    <a:gd name="T96" fmla="*/ 216 w 408"/>
                    <a:gd name="T97" fmla="*/ 180 h 312"/>
                    <a:gd name="T98" fmla="*/ 220 w 408"/>
                    <a:gd name="T99" fmla="*/ 180 h 312"/>
                    <a:gd name="T100" fmla="*/ 226 w 408"/>
                    <a:gd name="T101" fmla="*/ 180 h 312"/>
                    <a:gd name="T102" fmla="*/ 234 w 408"/>
                    <a:gd name="T103" fmla="*/ 180 h 312"/>
                    <a:gd name="T104" fmla="*/ 240 w 408"/>
                    <a:gd name="T105" fmla="*/ 180 h 312"/>
                    <a:gd name="T106" fmla="*/ 262 w 408"/>
                    <a:gd name="T107" fmla="*/ 184 h 312"/>
                    <a:gd name="T108" fmla="*/ 330 w 408"/>
                    <a:gd name="T109" fmla="*/ 188 h 312"/>
                    <a:gd name="T110" fmla="*/ 408 w 408"/>
                    <a:gd name="T111" fmla="*/ 116 h 312"/>
                    <a:gd name="T112" fmla="*/ 404 w 408"/>
                    <a:gd name="T113" fmla="*/ 96 h 312"/>
                    <a:gd name="T114" fmla="*/ 404 w 408"/>
                    <a:gd name="T115" fmla="*/ 92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08" h="312">
                      <a:moveTo>
                        <a:pt x="404" y="92"/>
                      </a:moveTo>
                      <a:lnTo>
                        <a:pt x="390" y="64"/>
                      </a:lnTo>
                      <a:lnTo>
                        <a:pt x="396" y="46"/>
                      </a:lnTo>
                      <a:lnTo>
                        <a:pt x="396" y="32"/>
                      </a:lnTo>
                      <a:lnTo>
                        <a:pt x="390" y="28"/>
                      </a:lnTo>
                      <a:lnTo>
                        <a:pt x="386" y="32"/>
                      </a:lnTo>
                      <a:lnTo>
                        <a:pt x="376" y="32"/>
                      </a:lnTo>
                      <a:lnTo>
                        <a:pt x="368" y="38"/>
                      </a:lnTo>
                      <a:lnTo>
                        <a:pt x="364" y="38"/>
                      </a:lnTo>
                      <a:lnTo>
                        <a:pt x="358" y="38"/>
                      </a:lnTo>
                      <a:lnTo>
                        <a:pt x="318" y="14"/>
                      </a:lnTo>
                      <a:lnTo>
                        <a:pt x="312" y="10"/>
                      </a:lnTo>
                      <a:lnTo>
                        <a:pt x="312" y="6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262" y="10"/>
                      </a:lnTo>
                      <a:lnTo>
                        <a:pt x="230" y="32"/>
                      </a:lnTo>
                      <a:lnTo>
                        <a:pt x="220" y="46"/>
                      </a:lnTo>
                      <a:lnTo>
                        <a:pt x="220" y="56"/>
                      </a:lnTo>
                      <a:lnTo>
                        <a:pt x="220" y="60"/>
                      </a:lnTo>
                      <a:lnTo>
                        <a:pt x="220" y="64"/>
                      </a:lnTo>
                      <a:lnTo>
                        <a:pt x="216" y="70"/>
                      </a:lnTo>
                      <a:lnTo>
                        <a:pt x="208" y="84"/>
                      </a:lnTo>
                      <a:lnTo>
                        <a:pt x="202" y="88"/>
                      </a:lnTo>
                      <a:lnTo>
                        <a:pt x="138" y="96"/>
                      </a:lnTo>
                      <a:lnTo>
                        <a:pt x="134" y="96"/>
                      </a:lnTo>
                      <a:lnTo>
                        <a:pt x="130" y="96"/>
                      </a:lnTo>
                      <a:lnTo>
                        <a:pt x="120" y="88"/>
                      </a:lnTo>
                      <a:lnTo>
                        <a:pt x="120" y="84"/>
                      </a:lnTo>
                      <a:lnTo>
                        <a:pt x="120" y="78"/>
                      </a:lnTo>
                      <a:lnTo>
                        <a:pt x="120" y="74"/>
                      </a:lnTo>
                      <a:lnTo>
                        <a:pt x="116" y="74"/>
                      </a:lnTo>
                      <a:lnTo>
                        <a:pt x="106" y="60"/>
                      </a:lnTo>
                      <a:lnTo>
                        <a:pt x="106" y="56"/>
                      </a:lnTo>
                      <a:lnTo>
                        <a:pt x="102" y="52"/>
                      </a:lnTo>
                      <a:lnTo>
                        <a:pt x="98" y="56"/>
                      </a:lnTo>
                      <a:lnTo>
                        <a:pt x="74" y="78"/>
                      </a:lnTo>
                      <a:lnTo>
                        <a:pt x="74" y="84"/>
                      </a:lnTo>
                      <a:lnTo>
                        <a:pt x="0" y="188"/>
                      </a:lnTo>
                      <a:lnTo>
                        <a:pt x="20" y="308"/>
                      </a:lnTo>
                      <a:lnTo>
                        <a:pt x="24" y="308"/>
                      </a:lnTo>
                      <a:lnTo>
                        <a:pt x="28" y="308"/>
                      </a:lnTo>
                      <a:lnTo>
                        <a:pt x="28" y="302"/>
                      </a:lnTo>
                      <a:lnTo>
                        <a:pt x="60" y="312"/>
                      </a:lnTo>
                      <a:lnTo>
                        <a:pt x="112" y="312"/>
                      </a:lnTo>
                      <a:lnTo>
                        <a:pt x="156" y="230"/>
                      </a:lnTo>
                      <a:lnTo>
                        <a:pt x="176" y="206"/>
                      </a:lnTo>
                      <a:lnTo>
                        <a:pt x="212" y="184"/>
                      </a:lnTo>
                      <a:lnTo>
                        <a:pt x="216" y="180"/>
                      </a:lnTo>
                      <a:lnTo>
                        <a:pt x="220" y="180"/>
                      </a:lnTo>
                      <a:lnTo>
                        <a:pt x="226" y="180"/>
                      </a:lnTo>
                      <a:lnTo>
                        <a:pt x="234" y="180"/>
                      </a:lnTo>
                      <a:lnTo>
                        <a:pt x="240" y="180"/>
                      </a:lnTo>
                      <a:lnTo>
                        <a:pt x="262" y="184"/>
                      </a:lnTo>
                      <a:lnTo>
                        <a:pt x="330" y="188"/>
                      </a:lnTo>
                      <a:lnTo>
                        <a:pt x="408" y="116"/>
                      </a:lnTo>
                      <a:lnTo>
                        <a:pt x="404" y="96"/>
                      </a:lnTo>
                      <a:lnTo>
                        <a:pt x="404" y="92"/>
                      </a:lnTo>
                      <a:close/>
                    </a:path>
                  </a:pathLst>
                </a:custGeom>
                <a:solidFill>
                  <a:srgbClr val="BAE5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39" name="Freeform 14"/>
                <p:cNvSpPr>
                  <a:spLocks/>
                </p:cNvSpPr>
                <p:nvPr/>
              </p:nvSpPr>
              <p:spPr bwMode="auto">
                <a:xfrm>
                  <a:off x="2501900" y="5278438"/>
                  <a:ext cx="41275" cy="50800"/>
                </a:xfrm>
                <a:custGeom>
                  <a:avLst/>
                  <a:gdLst>
                    <a:gd name="T0" fmla="*/ 14 w 26"/>
                    <a:gd name="T1" fmla="*/ 32 h 32"/>
                    <a:gd name="T2" fmla="*/ 22 w 26"/>
                    <a:gd name="T3" fmla="*/ 24 h 32"/>
                    <a:gd name="T4" fmla="*/ 26 w 26"/>
                    <a:gd name="T5" fmla="*/ 18 h 32"/>
                    <a:gd name="T6" fmla="*/ 18 w 26"/>
                    <a:gd name="T7" fmla="*/ 6 h 32"/>
                    <a:gd name="T8" fmla="*/ 18 w 26"/>
                    <a:gd name="T9" fmla="*/ 0 h 32"/>
                    <a:gd name="T10" fmla="*/ 8 w 26"/>
                    <a:gd name="T11" fmla="*/ 0 h 32"/>
                    <a:gd name="T12" fmla="*/ 4 w 26"/>
                    <a:gd name="T13" fmla="*/ 0 h 32"/>
                    <a:gd name="T14" fmla="*/ 4 w 26"/>
                    <a:gd name="T15" fmla="*/ 6 h 32"/>
                    <a:gd name="T16" fmla="*/ 0 w 26"/>
                    <a:gd name="T17" fmla="*/ 18 h 32"/>
                    <a:gd name="T18" fmla="*/ 0 w 26"/>
                    <a:gd name="T19" fmla="*/ 24 h 32"/>
                    <a:gd name="T20" fmla="*/ 8 w 26"/>
                    <a:gd name="T21" fmla="*/ 32 h 32"/>
                    <a:gd name="T22" fmla="*/ 14 w 26"/>
                    <a:gd name="T23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32">
                      <a:moveTo>
                        <a:pt x="14" y="32"/>
                      </a:moveTo>
                      <a:lnTo>
                        <a:pt x="22" y="24"/>
                      </a:lnTo>
                      <a:lnTo>
                        <a:pt x="26" y="18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6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8" y="32"/>
                      </a:lnTo>
                      <a:lnTo>
                        <a:pt x="14" y="3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0" name="Freeform 15"/>
                <p:cNvSpPr>
                  <a:spLocks/>
                </p:cNvSpPr>
                <p:nvPr/>
              </p:nvSpPr>
              <p:spPr bwMode="auto">
                <a:xfrm>
                  <a:off x="2368550" y="5119688"/>
                  <a:ext cx="44450" cy="85725"/>
                </a:xfrm>
                <a:custGeom>
                  <a:avLst/>
                  <a:gdLst>
                    <a:gd name="T0" fmla="*/ 10 w 28"/>
                    <a:gd name="T1" fmla="*/ 0 h 54"/>
                    <a:gd name="T2" fmla="*/ 6 w 28"/>
                    <a:gd name="T3" fmla="*/ 0 h 54"/>
                    <a:gd name="T4" fmla="*/ 6 w 28"/>
                    <a:gd name="T5" fmla="*/ 4 h 54"/>
                    <a:gd name="T6" fmla="*/ 0 w 28"/>
                    <a:gd name="T7" fmla="*/ 28 h 54"/>
                    <a:gd name="T8" fmla="*/ 0 w 28"/>
                    <a:gd name="T9" fmla="*/ 36 h 54"/>
                    <a:gd name="T10" fmla="*/ 0 w 28"/>
                    <a:gd name="T11" fmla="*/ 46 h 54"/>
                    <a:gd name="T12" fmla="*/ 0 w 28"/>
                    <a:gd name="T13" fmla="*/ 50 h 54"/>
                    <a:gd name="T14" fmla="*/ 10 w 28"/>
                    <a:gd name="T15" fmla="*/ 54 h 54"/>
                    <a:gd name="T16" fmla="*/ 20 w 28"/>
                    <a:gd name="T17" fmla="*/ 46 h 54"/>
                    <a:gd name="T18" fmla="*/ 20 w 28"/>
                    <a:gd name="T19" fmla="*/ 42 h 54"/>
                    <a:gd name="T20" fmla="*/ 24 w 28"/>
                    <a:gd name="T21" fmla="*/ 42 h 54"/>
                    <a:gd name="T22" fmla="*/ 28 w 28"/>
                    <a:gd name="T23" fmla="*/ 28 h 54"/>
                    <a:gd name="T24" fmla="*/ 28 w 28"/>
                    <a:gd name="T25" fmla="*/ 22 h 54"/>
                    <a:gd name="T26" fmla="*/ 28 w 28"/>
                    <a:gd name="T27" fmla="*/ 18 h 54"/>
                    <a:gd name="T28" fmla="*/ 28 w 28"/>
                    <a:gd name="T29" fmla="*/ 10 h 54"/>
                    <a:gd name="T30" fmla="*/ 20 w 28"/>
                    <a:gd name="T31" fmla="*/ 4 h 54"/>
                    <a:gd name="T32" fmla="*/ 10 w 28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54">
                      <a:moveTo>
                        <a:pt x="10" y="0"/>
                      </a:moveTo>
                      <a:lnTo>
                        <a:pt x="6" y="0"/>
                      </a:lnTo>
                      <a:lnTo>
                        <a:pt x="6" y="4"/>
                      </a:lnTo>
                      <a:lnTo>
                        <a:pt x="0" y="28"/>
                      </a:lnTo>
                      <a:lnTo>
                        <a:pt x="0" y="36"/>
                      </a:lnTo>
                      <a:lnTo>
                        <a:pt x="0" y="46"/>
                      </a:lnTo>
                      <a:lnTo>
                        <a:pt x="0" y="50"/>
                      </a:lnTo>
                      <a:lnTo>
                        <a:pt x="10" y="54"/>
                      </a:lnTo>
                      <a:lnTo>
                        <a:pt x="20" y="46"/>
                      </a:lnTo>
                      <a:lnTo>
                        <a:pt x="20" y="42"/>
                      </a:lnTo>
                      <a:lnTo>
                        <a:pt x="24" y="42"/>
                      </a:lnTo>
                      <a:lnTo>
                        <a:pt x="28" y="28"/>
                      </a:lnTo>
                      <a:lnTo>
                        <a:pt x="28" y="22"/>
                      </a:lnTo>
                      <a:lnTo>
                        <a:pt x="28" y="18"/>
                      </a:lnTo>
                      <a:lnTo>
                        <a:pt x="28" y="10"/>
                      </a:lnTo>
                      <a:lnTo>
                        <a:pt x="20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1" name="Freeform 16"/>
                <p:cNvSpPr>
                  <a:spLocks/>
                </p:cNvSpPr>
                <p:nvPr/>
              </p:nvSpPr>
              <p:spPr bwMode="auto">
                <a:xfrm>
                  <a:off x="2384425" y="5002213"/>
                  <a:ext cx="73025" cy="133350"/>
                </a:xfrm>
                <a:custGeom>
                  <a:avLst/>
                  <a:gdLst>
                    <a:gd name="T0" fmla="*/ 28 w 46"/>
                    <a:gd name="T1" fmla="*/ 6 h 84"/>
                    <a:gd name="T2" fmla="*/ 18 w 46"/>
                    <a:gd name="T3" fmla="*/ 10 h 84"/>
                    <a:gd name="T4" fmla="*/ 18 w 46"/>
                    <a:gd name="T5" fmla="*/ 14 h 84"/>
                    <a:gd name="T6" fmla="*/ 14 w 46"/>
                    <a:gd name="T7" fmla="*/ 24 h 84"/>
                    <a:gd name="T8" fmla="*/ 14 w 46"/>
                    <a:gd name="T9" fmla="*/ 28 h 84"/>
                    <a:gd name="T10" fmla="*/ 0 w 46"/>
                    <a:gd name="T11" fmla="*/ 70 h 84"/>
                    <a:gd name="T12" fmla="*/ 18 w 46"/>
                    <a:gd name="T13" fmla="*/ 84 h 84"/>
                    <a:gd name="T14" fmla="*/ 22 w 46"/>
                    <a:gd name="T15" fmla="*/ 84 h 84"/>
                    <a:gd name="T16" fmla="*/ 22 w 46"/>
                    <a:gd name="T17" fmla="*/ 78 h 84"/>
                    <a:gd name="T18" fmla="*/ 28 w 46"/>
                    <a:gd name="T19" fmla="*/ 74 h 84"/>
                    <a:gd name="T20" fmla="*/ 42 w 46"/>
                    <a:gd name="T21" fmla="*/ 32 h 84"/>
                    <a:gd name="T22" fmla="*/ 42 w 46"/>
                    <a:gd name="T23" fmla="*/ 28 h 84"/>
                    <a:gd name="T24" fmla="*/ 46 w 46"/>
                    <a:gd name="T25" fmla="*/ 14 h 84"/>
                    <a:gd name="T26" fmla="*/ 46 w 46"/>
                    <a:gd name="T27" fmla="*/ 6 h 84"/>
                    <a:gd name="T28" fmla="*/ 46 w 46"/>
                    <a:gd name="T29" fmla="*/ 0 h 84"/>
                    <a:gd name="T30" fmla="*/ 42 w 46"/>
                    <a:gd name="T31" fmla="*/ 0 h 84"/>
                    <a:gd name="T32" fmla="*/ 28 w 46"/>
                    <a:gd name="T33" fmla="*/ 6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84">
                      <a:moveTo>
                        <a:pt x="28" y="6"/>
                      </a:moveTo>
                      <a:lnTo>
                        <a:pt x="18" y="10"/>
                      </a:lnTo>
                      <a:lnTo>
                        <a:pt x="18" y="14"/>
                      </a:lnTo>
                      <a:lnTo>
                        <a:pt x="14" y="24"/>
                      </a:lnTo>
                      <a:lnTo>
                        <a:pt x="14" y="28"/>
                      </a:lnTo>
                      <a:lnTo>
                        <a:pt x="0" y="70"/>
                      </a:lnTo>
                      <a:lnTo>
                        <a:pt x="18" y="84"/>
                      </a:lnTo>
                      <a:lnTo>
                        <a:pt x="22" y="84"/>
                      </a:lnTo>
                      <a:lnTo>
                        <a:pt x="22" y="78"/>
                      </a:lnTo>
                      <a:lnTo>
                        <a:pt x="28" y="74"/>
                      </a:lnTo>
                      <a:lnTo>
                        <a:pt x="42" y="32"/>
                      </a:lnTo>
                      <a:lnTo>
                        <a:pt x="42" y="28"/>
                      </a:lnTo>
                      <a:lnTo>
                        <a:pt x="46" y="14"/>
                      </a:lnTo>
                      <a:lnTo>
                        <a:pt x="46" y="6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28" y="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2" name="Freeform 17"/>
                <p:cNvSpPr>
                  <a:spLocks/>
                </p:cNvSpPr>
                <p:nvPr/>
              </p:nvSpPr>
              <p:spPr bwMode="auto">
                <a:xfrm>
                  <a:off x="3876675" y="5030788"/>
                  <a:ext cx="95250" cy="139700"/>
                </a:xfrm>
                <a:custGeom>
                  <a:avLst/>
                  <a:gdLst>
                    <a:gd name="T0" fmla="*/ 36 w 60"/>
                    <a:gd name="T1" fmla="*/ 20 h 88"/>
                    <a:gd name="T2" fmla="*/ 22 w 60"/>
                    <a:gd name="T3" fmla="*/ 28 h 88"/>
                    <a:gd name="T4" fmla="*/ 22 w 60"/>
                    <a:gd name="T5" fmla="*/ 34 h 88"/>
                    <a:gd name="T6" fmla="*/ 0 w 60"/>
                    <a:gd name="T7" fmla="*/ 60 h 88"/>
                    <a:gd name="T8" fmla="*/ 0 w 60"/>
                    <a:gd name="T9" fmla="*/ 66 h 88"/>
                    <a:gd name="T10" fmla="*/ 0 w 60"/>
                    <a:gd name="T11" fmla="*/ 70 h 88"/>
                    <a:gd name="T12" fmla="*/ 0 w 60"/>
                    <a:gd name="T13" fmla="*/ 74 h 88"/>
                    <a:gd name="T14" fmla="*/ 8 w 60"/>
                    <a:gd name="T15" fmla="*/ 84 h 88"/>
                    <a:gd name="T16" fmla="*/ 14 w 60"/>
                    <a:gd name="T17" fmla="*/ 88 h 88"/>
                    <a:gd name="T18" fmla="*/ 22 w 60"/>
                    <a:gd name="T19" fmla="*/ 84 h 88"/>
                    <a:gd name="T20" fmla="*/ 46 w 60"/>
                    <a:gd name="T21" fmla="*/ 74 h 88"/>
                    <a:gd name="T22" fmla="*/ 46 w 60"/>
                    <a:gd name="T23" fmla="*/ 70 h 88"/>
                    <a:gd name="T24" fmla="*/ 50 w 60"/>
                    <a:gd name="T25" fmla="*/ 70 h 88"/>
                    <a:gd name="T26" fmla="*/ 46 w 60"/>
                    <a:gd name="T27" fmla="*/ 66 h 88"/>
                    <a:gd name="T28" fmla="*/ 42 w 60"/>
                    <a:gd name="T29" fmla="*/ 60 h 88"/>
                    <a:gd name="T30" fmla="*/ 42 w 60"/>
                    <a:gd name="T31" fmla="*/ 52 h 88"/>
                    <a:gd name="T32" fmla="*/ 36 w 60"/>
                    <a:gd name="T33" fmla="*/ 52 h 88"/>
                    <a:gd name="T34" fmla="*/ 36 w 60"/>
                    <a:gd name="T35" fmla="*/ 46 h 88"/>
                    <a:gd name="T36" fmla="*/ 42 w 60"/>
                    <a:gd name="T37" fmla="*/ 46 h 88"/>
                    <a:gd name="T38" fmla="*/ 42 w 60"/>
                    <a:gd name="T39" fmla="*/ 42 h 88"/>
                    <a:gd name="T40" fmla="*/ 42 w 60"/>
                    <a:gd name="T41" fmla="*/ 38 h 88"/>
                    <a:gd name="T42" fmla="*/ 42 w 60"/>
                    <a:gd name="T43" fmla="*/ 34 h 88"/>
                    <a:gd name="T44" fmla="*/ 60 w 60"/>
                    <a:gd name="T45" fmla="*/ 14 h 88"/>
                    <a:gd name="T46" fmla="*/ 60 w 60"/>
                    <a:gd name="T47" fmla="*/ 10 h 88"/>
                    <a:gd name="T48" fmla="*/ 60 w 60"/>
                    <a:gd name="T49" fmla="*/ 6 h 88"/>
                    <a:gd name="T50" fmla="*/ 60 w 60"/>
                    <a:gd name="T51" fmla="*/ 0 h 88"/>
                    <a:gd name="T52" fmla="*/ 54 w 60"/>
                    <a:gd name="T53" fmla="*/ 0 h 88"/>
                    <a:gd name="T54" fmla="*/ 36 w 60"/>
                    <a:gd name="T55" fmla="*/ 2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0" h="88">
                      <a:moveTo>
                        <a:pt x="36" y="20"/>
                      </a:moveTo>
                      <a:lnTo>
                        <a:pt x="22" y="28"/>
                      </a:lnTo>
                      <a:lnTo>
                        <a:pt x="22" y="34"/>
                      </a:lnTo>
                      <a:lnTo>
                        <a:pt x="0" y="60"/>
                      </a:lnTo>
                      <a:lnTo>
                        <a:pt x="0" y="66"/>
                      </a:lnTo>
                      <a:lnTo>
                        <a:pt x="0" y="70"/>
                      </a:lnTo>
                      <a:lnTo>
                        <a:pt x="0" y="74"/>
                      </a:lnTo>
                      <a:lnTo>
                        <a:pt x="8" y="84"/>
                      </a:lnTo>
                      <a:lnTo>
                        <a:pt x="14" y="88"/>
                      </a:lnTo>
                      <a:lnTo>
                        <a:pt x="22" y="84"/>
                      </a:lnTo>
                      <a:lnTo>
                        <a:pt x="46" y="74"/>
                      </a:lnTo>
                      <a:lnTo>
                        <a:pt x="46" y="70"/>
                      </a:lnTo>
                      <a:lnTo>
                        <a:pt x="50" y="70"/>
                      </a:lnTo>
                      <a:lnTo>
                        <a:pt x="46" y="66"/>
                      </a:lnTo>
                      <a:lnTo>
                        <a:pt x="42" y="60"/>
                      </a:lnTo>
                      <a:lnTo>
                        <a:pt x="42" y="52"/>
                      </a:lnTo>
                      <a:lnTo>
                        <a:pt x="36" y="52"/>
                      </a:lnTo>
                      <a:lnTo>
                        <a:pt x="36" y="46"/>
                      </a:lnTo>
                      <a:lnTo>
                        <a:pt x="42" y="46"/>
                      </a:lnTo>
                      <a:lnTo>
                        <a:pt x="42" y="42"/>
                      </a:lnTo>
                      <a:lnTo>
                        <a:pt x="42" y="38"/>
                      </a:lnTo>
                      <a:lnTo>
                        <a:pt x="42" y="34"/>
                      </a:lnTo>
                      <a:lnTo>
                        <a:pt x="60" y="14"/>
                      </a:lnTo>
                      <a:lnTo>
                        <a:pt x="60" y="10"/>
                      </a:lnTo>
                      <a:lnTo>
                        <a:pt x="60" y="6"/>
                      </a:lnTo>
                      <a:lnTo>
                        <a:pt x="60" y="0"/>
                      </a:lnTo>
                      <a:lnTo>
                        <a:pt x="54" y="0"/>
                      </a:lnTo>
                      <a:lnTo>
                        <a:pt x="36" y="2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3" name="Freeform 18"/>
                <p:cNvSpPr>
                  <a:spLocks/>
                </p:cNvSpPr>
                <p:nvPr/>
              </p:nvSpPr>
              <p:spPr bwMode="auto">
                <a:xfrm>
                  <a:off x="3746500" y="5046663"/>
                  <a:ext cx="50800" cy="44450"/>
                </a:xfrm>
                <a:custGeom>
                  <a:avLst/>
                  <a:gdLst>
                    <a:gd name="T0" fmla="*/ 26 w 32"/>
                    <a:gd name="T1" fmla="*/ 24 h 28"/>
                    <a:gd name="T2" fmla="*/ 26 w 32"/>
                    <a:gd name="T3" fmla="*/ 18 h 28"/>
                    <a:gd name="T4" fmla="*/ 32 w 32"/>
                    <a:gd name="T5" fmla="*/ 14 h 28"/>
                    <a:gd name="T6" fmla="*/ 32 w 32"/>
                    <a:gd name="T7" fmla="*/ 10 h 28"/>
                    <a:gd name="T8" fmla="*/ 32 w 32"/>
                    <a:gd name="T9" fmla="*/ 4 h 28"/>
                    <a:gd name="T10" fmla="*/ 32 w 32"/>
                    <a:gd name="T11" fmla="*/ 0 h 28"/>
                    <a:gd name="T12" fmla="*/ 26 w 32"/>
                    <a:gd name="T13" fmla="*/ 0 h 28"/>
                    <a:gd name="T14" fmla="*/ 22 w 32"/>
                    <a:gd name="T15" fmla="*/ 0 h 28"/>
                    <a:gd name="T16" fmla="*/ 12 w 32"/>
                    <a:gd name="T17" fmla="*/ 0 h 28"/>
                    <a:gd name="T18" fmla="*/ 12 w 32"/>
                    <a:gd name="T19" fmla="*/ 4 h 28"/>
                    <a:gd name="T20" fmla="*/ 0 w 32"/>
                    <a:gd name="T21" fmla="*/ 10 h 28"/>
                    <a:gd name="T22" fmla="*/ 0 w 32"/>
                    <a:gd name="T23" fmla="*/ 18 h 28"/>
                    <a:gd name="T24" fmla="*/ 8 w 32"/>
                    <a:gd name="T25" fmla="*/ 24 h 28"/>
                    <a:gd name="T26" fmla="*/ 26 w 32"/>
                    <a:gd name="T27" fmla="*/ 28 h 28"/>
                    <a:gd name="T28" fmla="*/ 26 w 32"/>
                    <a:gd name="T29" fmla="*/ 2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" h="28">
                      <a:moveTo>
                        <a:pt x="26" y="24"/>
                      </a:moveTo>
                      <a:lnTo>
                        <a:pt x="26" y="18"/>
                      </a:lnTo>
                      <a:lnTo>
                        <a:pt x="32" y="14"/>
                      </a:lnTo>
                      <a:lnTo>
                        <a:pt x="32" y="10"/>
                      </a:lnTo>
                      <a:lnTo>
                        <a:pt x="32" y="4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8" y="24"/>
                      </a:lnTo>
                      <a:lnTo>
                        <a:pt x="26" y="28"/>
                      </a:lnTo>
                      <a:lnTo>
                        <a:pt x="26" y="2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4" name="Freeform 19"/>
                <p:cNvSpPr>
                  <a:spLocks/>
                </p:cNvSpPr>
                <p:nvPr/>
              </p:nvSpPr>
              <p:spPr bwMode="auto">
                <a:xfrm>
                  <a:off x="4845050" y="3767138"/>
                  <a:ext cx="101600" cy="184150"/>
                </a:xfrm>
                <a:custGeom>
                  <a:avLst/>
                  <a:gdLst>
                    <a:gd name="T0" fmla="*/ 8 w 64"/>
                    <a:gd name="T1" fmla="*/ 116 h 116"/>
                    <a:gd name="T2" fmla="*/ 22 w 64"/>
                    <a:gd name="T3" fmla="*/ 110 h 116"/>
                    <a:gd name="T4" fmla="*/ 32 w 64"/>
                    <a:gd name="T5" fmla="*/ 110 h 116"/>
                    <a:gd name="T6" fmla="*/ 46 w 64"/>
                    <a:gd name="T7" fmla="*/ 96 h 116"/>
                    <a:gd name="T8" fmla="*/ 50 w 64"/>
                    <a:gd name="T9" fmla="*/ 96 h 116"/>
                    <a:gd name="T10" fmla="*/ 54 w 64"/>
                    <a:gd name="T11" fmla="*/ 92 h 116"/>
                    <a:gd name="T12" fmla="*/ 64 w 64"/>
                    <a:gd name="T13" fmla="*/ 70 h 116"/>
                    <a:gd name="T14" fmla="*/ 64 w 64"/>
                    <a:gd name="T15" fmla="*/ 60 h 116"/>
                    <a:gd name="T16" fmla="*/ 64 w 64"/>
                    <a:gd name="T17" fmla="*/ 56 h 116"/>
                    <a:gd name="T18" fmla="*/ 54 w 64"/>
                    <a:gd name="T19" fmla="*/ 10 h 116"/>
                    <a:gd name="T20" fmla="*/ 54 w 64"/>
                    <a:gd name="T21" fmla="*/ 6 h 116"/>
                    <a:gd name="T22" fmla="*/ 54 w 64"/>
                    <a:gd name="T23" fmla="*/ 0 h 116"/>
                    <a:gd name="T24" fmla="*/ 50 w 64"/>
                    <a:gd name="T25" fmla="*/ 0 h 116"/>
                    <a:gd name="T26" fmla="*/ 46 w 64"/>
                    <a:gd name="T27" fmla="*/ 0 h 116"/>
                    <a:gd name="T28" fmla="*/ 46 w 64"/>
                    <a:gd name="T29" fmla="*/ 6 h 116"/>
                    <a:gd name="T30" fmla="*/ 40 w 64"/>
                    <a:gd name="T31" fmla="*/ 6 h 116"/>
                    <a:gd name="T32" fmla="*/ 18 w 64"/>
                    <a:gd name="T33" fmla="*/ 42 h 116"/>
                    <a:gd name="T34" fmla="*/ 8 w 64"/>
                    <a:gd name="T35" fmla="*/ 56 h 116"/>
                    <a:gd name="T36" fmla="*/ 4 w 64"/>
                    <a:gd name="T37" fmla="*/ 56 h 116"/>
                    <a:gd name="T38" fmla="*/ 4 w 64"/>
                    <a:gd name="T39" fmla="*/ 60 h 116"/>
                    <a:gd name="T40" fmla="*/ 0 w 64"/>
                    <a:gd name="T41" fmla="*/ 110 h 116"/>
                    <a:gd name="T42" fmla="*/ 0 w 64"/>
                    <a:gd name="T43" fmla="*/ 116 h 116"/>
                    <a:gd name="T44" fmla="*/ 4 w 64"/>
                    <a:gd name="T45" fmla="*/ 116 h 116"/>
                    <a:gd name="T46" fmla="*/ 8 w 64"/>
                    <a:gd name="T47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4" h="116">
                      <a:moveTo>
                        <a:pt x="8" y="116"/>
                      </a:moveTo>
                      <a:lnTo>
                        <a:pt x="22" y="110"/>
                      </a:lnTo>
                      <a:lnTo>
                        <a:pt x="32" y="110"/>
                      </a:lnTo>
                      <a:lnTo>
                        <a:pt x="46" y="96"/>
                      </a:lnTo>
                      <a:lnTo>
                        <a:pt x="50" y="96"/>
                      </a:lnTo>
                      <a:lnTo>
                        <a:pt x="54" y="92"/>
                      </a:lnTo>
                      <a:lnTo>
                        <a:pt x="64" y="70"/>
                      </a:lnTo>
                      <a:lnTo>
                        <a:pt x="64" y="60"/>
                      </a:lnTo>
                      <a:lnTo>
                        <a:pt x="64" y="56"/>
                      </a:lnTo>
                      <a:lnTo>
                        <a:pt x="54" y="10"/>
                      </a:lnTo>
                      <a:lnTo>
                        <a:pt x="54" y="6"/>
                      </a:lnTo>
                      <a:lnTo>
                        <a:pt x="54" y="0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6" y="6"/>
                      </a:lnTo>
                      <a:lnTo>
                        <a:pt x="40" y="6"/>
                      </a:lnTo>
                      <a:lnTo>
                        <a:pt x="18" y="42"/>
                      </a:lnTo>
                      <a:lnTo>
                        <a:pt x="8" y="56"/>
                      </a:lnTo>
                      <a:lnTo>
                        <a:pt x="4" y="56"/>
                      </a:lnTo>
                      <a:lnTo>
                        <a:pt x="4" y="60"/>
                      </a:lnTo>
                      <a:lnTo>
                        <a:pt x="0" y="110"/>
                      </a:lnTo>
                      <a:lnTo>
                        <a:pt x="0" y="116"/>
                      </a:lnTo>
                      <a:lnTo>
                        <a:pt x="4" y="116"/>
                      </a:lnTo>
                      <a:lnTo>
                        <a:pt x="8" y="11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5" name="Freeform 20"/>
                <p:cNvSpPr>
                  <a:spLocks/>
                </p:cNvSpPr>
                <p:nvPr/>
              </p:nvSpPr>
              <p:spPr bwMode="auto">
                <a:xfrm>
                  <a:off x="3470275" y="4449763"/>
                  <a:ext cx="57150" cy="60325"/>
                </a:xfrm>
                <a:custGeom>
                  <a:avLst/>
                  <a:gdLst>
                    <a:gd name="T0" fmla="*/ 8 w 36"/>
                    <a:gd name="T1" fmla="*/ 38 h 38"/>
                    <a:gd name="T2" fmla="*/ 22 w 36"/>
                    <a:gd name="T3" fmla="*/ 38 h 38"/>
                    <a:gd name="T4" fmla="*/ 26 w 36"/>
                    <a:gd name="T5" fmla="*/ 38 h 38"/>
                    <a:gd name="T6" fmla="*/ 32 w 36"/>
                    <a:gd name="T7" fmla="*/ 28 h 38"/>
                    <a:gd name="T8" fmla="*/ 36 w 36"/>
                    <a:gd name="T9" fmla="*/ 20 h 38"/>
                    <a:gd name="T10" fmla="*/ 32 w 36"/>
                    <a:gd name="T11" fmla="*/ 10 h 38"/>
                    <a:gd name="T12" fmla="*/ 22 w 36"/>
                    <a:gd name="T13" fmla="*/ 6 h 38"/>
                    <a:gd name="T14" fmla="*/ 18 w 36"/>
                    <a:gd name="T15" fmla="*/ 0 h 38"/>
                    <a:gd name="T16" fmla="*/ 8 w 36"/>
                    <a:gd name="T17" fmla="*/ 6 h 38"/>
                    <a:gd name="T18" fmla="*/ 0 w 36"/>
                    <a:gd name="T19" fmla="*/ 14 h 38"/>
                    <a:gd name="T20" fmla="*/ 0 w 36"/>
                    <a:gd name="T21" fmla="*/ 20 h 38"/>
                    <a:gd name="T22" fmla="*/ 0 w 36"/>
                    <a:gd name="T23" fmla="*/ 28 h 38"/>
                    <a:gd name="T24" fmla="*/ 4 w 36"/>
                    <a:gd name="T25" fmla="*/ 32 h 38"/>
                    <a:gd name="T26" fmla="*/ 8 w 36"/>
                    <a:gd name="T2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38">
                      <a:moveTo>
                        <a:pt x="8" y="38"/>
                      </a:moveTo>
                      <a:lnTo>
                        <a:pt x="22" y="38"/>
                      </a:lnTo>
                      <a:lnTo>
                        <a:pt x="26" y="38"/>
                      </a:lnTo>
                      <a:lnTo>
                        <a:pt x="32" y="28"/>
                      </a:lnTo>
                      <a:lnTo>
                        <a:pt x="36" y="20"/>
                      </a:lnTo>
                      <a:lnTo>
                        <a:pt x="32" y="10"/>
                      </a:lnTo>
                      <a:lnTo>
                        <a:pt x="22" y="6"/>
                      </a:lnTo>
                      <a:lnTo>
                        <a:pt x="18" y="0"/>
                      </a:lnTo>
                      <a:lnTo>
                        <a:pt x="8" y="6"/>
                      </a:lnTo>
                      <a:lnTo>
                        <a:pt x="0" y="14"/>
                      </a:lnTo>
                      <a:lnTo>
                        <a:pt x="0" y="20"/>
                      </a:lnTo>
                      <a:lnTo>
                        <a:pt x="0" y="28"/>
                      </a:lnTo>
                      <a:lnTo>
                        <a:pt x="4" y="32"/>
                      </a:lnTo>
                      <a:lnTo>
                        <a:pt x="8" y="3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6" name="Freeform 21"/>
                <p:cNvSpPr>
                  <a:spLocks/>
                </p:cNvSpPr>
                <p:nvPr/>
              </p:nvSpPr>
              <p:spPr bwMode="auto">
                <a:xfrm>
                  <a:off x="2473325" y="5249863"/>
                  <a:ext cx="666750" cy="936625"/>
                </a:xfrm>
                <a:custGeom>
                  <a:avLst/>
                  <a:gdLst>
                    <a:gd name="T0" fmla="*/ 330 w 420"/>
                    <a:gd name="T1" fmla="*/ 74 h 590"/>
                    <a:gd name="T2" fmla="*/ 296 w 420"/>
                    <a:gd name="T3" fmla="*/ 78 h 590"/>
                    <a:gd name="T4" fmla="*/ 264 w 420"/>
                    <a:gd name="T5" fmla="*/ 64 h 590"/>
                    <a:gd name="T6" fmla="*/ 242 w 420"/>
                    <a:gd name="T7" fmla="*/ 24 h 590"/>
                    <a:gd name="T8" fmla="*/ 224 w 420"/>
                    <a:gd name="T9" fmla="*/ 4 h 590"/>
                    <a:gd name="T10" fmla="*/ 196 w 420"/>
                    <a:gd name="T11" fmla="*/ 0 h 590"/>
                    <a:gd name="T12" fmla="*/ 154 w 420"/>
                    <a:gd name="T13" fmla="*/ 28 h 590"/>
                    <a:gd name="T14" fmla="*/ 150 w 420"/>
                    <a:gd name="T15" fmla="*/ 56 h 590"/>
                    <a:gd name="T16" fmla="*/ 146 w 420"/>
                    <a:gd name="T17" fmla="*/ 68 h 590"/>
                    <a:gd name="T18" fmla="*/ 8 w 420"/>
                    <a:gd name="T19" fmla="*/ 120 h 590"/>
                    <a:gd name="T20" fmla="*/ 8 w 420"/>
                    <a:gd name="T21" fmla="*/ 152 h 590"/>
                    <a:gd name="T22" fmla="*/ 22 w 420"/>
                    <a:gd name="T23" fmla="*/ 164 h 590"/>
                    <a:gd name="T24" fmla="*/ 36 w 420"/>
                    <a:gd name="T25" fmla="*/ 178 h 590"/>
                    <a:gd name="T26" fmla="*/ 44 w 420"/>
                    <a:gd name="T27" fmla="*/ 184 h 590"/>
                    <a:gd name="T28" fmla="*/ 68 w 420"/>
                    <a:gd name="T29" fmla="*/ 192 h 590"/>
                    <a:gd name="T30" fmla="*/ 44 w 420"/>
                    <a:gd name="T31" fmla="*/ 224 h 590"/>
                    <a:gd name="T32" fmla="*/ 40 w 420"/>
                    <a:gd name="T33" fmla="*/ 206 h 590"/>
                    <a:gd name="T34" fmla="*/ 50 w 420"/>
                    <a:gd name="T35" fmla="*/ 210 h 590"/>
                    <a:gd name="T36" fmla="*/ 36 w 420"/>
                    <a:gd name="T37" fmla="*/ 184 h 590"/>
                    <a:gd name="T38" fmla="*/ 22 w 420"/>
                    <a:gd name="T39" fmla="*/ 174 h 590"/>
                    <a:gd name="T40" fmla="*/ 12 w 420"/>
                    <a:gd name="T41" fmla="*/ 206 h 590"/>
                    <a:gd name="T42" fmla="*/ 50 w 420"/>
                    <a:gd name="T43" fmla="*/ 262 h 590"/>
                    <a:gd name="T44" fmla="*/ 100 w 420"/>
                    <a:gd name="T45" fmla="*/ 170 h 590"/>
                    <a:gd name="T46" fmla="*/ 136 w 420"/>
                    <a:gd name="T47" fmla="*/ 164 h 590"/>
                    <a:gd name="T48" fmla="*/ 150 w 420"/>
                    <a:gd name="T49" fmla="*/ 174 h 590"/>
                    <a:gd name="T50" fmla="*/ 182 w 420"/>
                    <a:gd name="T51" fmla="*/ 274 h 590"/>
                    <a:gd name="T52" fmla="*/ 132 w 420"/>
                    <a:gd name="T53" fmla="*/ 370 h 590"/>
                    <a:gd name="T54" fmla="*/ 136 w 420"/>
                    <a:gd name="T55" fmla="*/ 486 h 590"/>
                    <a:gd name="T56" fmla="*/ 132 w 420"/>
                    <a:gd name="T57" fmla="*/ 504 h 590"/>
                    <a:gd name="T58" fmla="*/ 118 w 420"/>
                    <a:gd name="T59" fmla="*/ 522 h 590"/>
                    <a:gd name="T60" fmla="*/ 100 w 420"/>
                    <a:gd name="T61" fmla="*/ 518 h 590"/>
                    <a:gd name="T62" fmla="*/ 164 w 420"/>
                    <a:gd name="T63" fmla="*/ 564 h 590"/>
                    <a:gd name="T64" fmla="*/ 178 w 420"/>
                    <a:gd name="T65" fmla="*/ 564 h 590"/>
                    <a:gd name="T66" fmla="*/ 192 w 420"/>
                    <a:gd name="T67" fmla="*/ 554 h 590"/>
                    <a:gd name="T68" fmla="*/ 188 w 420"/>
                    <a:gd name="T69" fmla="*/ 540 h 590"/>
                    <a:gd name="T70" fmla="*/ 174 w 420"/>
                    <a:gd name="T71" fmla="*/ 536 h 590"/>
                    <a:gd name="T72" fmla="*/ 168 w 420"/>
                    <a:gd name="T73" fmla="*/ 504 h 590"/>
                    <a:gd name="T74" fmla="*/ 182 w 420"/>
                    <a:gd name="T75" fmla="*/ 462 h 590"/>
                    <a:gd name="T76" fmla="*/ 192 w 420"/>
                    <a:gd name="T77" fmla="*/ 454 h 590"/>
                    <a:gd name="T78" fmla="*/ 214 w 420"/>
                    <a:gd name="T79" fmla="*/ 458 h 590"/>
                    <a:gd name="T80" fmla="*/ 214 w 420"/>
                    <a:gd name="T81" fmla="*/ 550 h 590"/>
                    <a:gd name="T82" fmla="*/ 206 w 420"/>
                    <a:gd name="T83" fmla="*/ 590 h 590"/>
                    <a:gd name="T84" fmla="*/ 306 w 420"/>
                    <a:gd name="T85" fmla="*/ 522 h 590"/>
                    <a:gd name="T86" fmla="*/ 320 w 420"/>
                    <a:gd name="T87" fmla="*/ 500 h 590"/>
                    <a:gd name="T88" fmla="*/ 334 w 420"/>
                    <a:gd name="T89" fmla="*/ 436 h 590"/>
                    <a:gd name="T90" fmla="*/ 324 w 420"/>
                    <a:gd name="T91" fmla="*/ 430 h 590"/>
                    <a:gd name="T92" fmla="*/ 348 w 420"/>
                    <a:gd name="T93" fmla="*/ 352 h 590"/>
                    <a:gd name="T94" fmla="*/ 370 w 420"/>
                    <a:gd name="T95" fmla="*/ 294 h 590"/>
                    <a:gd name="T96" fmla="*/ 374 w 420"/>
                    <a:gd name="T97" fmla="*/ 96 h 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20" h="590">
                      <a:moveTo>
                        <a:pt x="334" y="64"/>
                      </a:moveTo>
                      <a:lnTo>
                        <a:pt x="330" y="68"/>
                      </a:lnTo>
                      <a:lnTo>
                        <a:pt x="330" y="74"/>
                      </a:lnTo>
                      <a:lnTo>
                        <a:pt x="320" y="78"/>
                      </a:lnTo>
                      <a:lnTo>
                        <a:pt x="310" y="78"/>
                      </a:lnTo>
                      <a:lnTo>
                        <a:pt x="296" y="78"/>
                      </a:lnTo>
                      <a:lnTo>
                        <a:pt x="296" y="74"/>
                      </a:lnTo>
                      <a:lnTo>
                        <a:pt x="264" y="68"/>
                      </a:lnTo>
                      <a:lnTo>
                        <a:pt x="264" y="64"/>
                      </a:lnTo>
                      <a:lnTo>
                        <a:pt x="256" y="50"/>
                      </a:lnTo>
                      <a:lnTo>
                        <a:pt x="242" y="28"/>
                      </a:lnTo>
                      <a:lnTo>
                        <a:pt x="242" y="24"/>
                      </a:lnTo>
                      <a:lnTo>
                        <a:pt x="246" y="10"/>
                      </a:lnTo>
                      <a:lnTo>
                        <a:pt x="238" y="10"/>
                      </a:lnTo>
                      <a:lnTo>
                        <a:pt x="224" y="4"/>
                      </a:lnTo>
                      <a:lnTo>
                        <a:pt x="214" y="4"/>
                      </a:lnTo>
                      <a:lnTo>
                        <a:pt x="200" y="0"/>
                      </a:lnTo>
                      <a:lnTo>
                        <a:pt x="196" y="0"/>
                      </a:lnTo>
                      <a:lnTo>
                        <a:pt x="168" y="14"/>
                      </a:lnTo>
                      <a:lnTo>
                        <a:pt x="160" y="18"/>
                      </a:lnTo>
                      <a:lnTo>
                        <a:pt x="154" y="28"/>
                      </a:lnTo>
                      <a:lnTo>
                        <a:pt x="142" y="60"/>
                      </a:lnTo>
                      <a:lnTo>
                        <a:pt x="146" y="56"/>
                      </a:lnTo>
                      <a:lnTo>
                        <a:pt x="150" y="56"/>
                      </a:lnTo>
                      <a:lnTo>
                        <a:pt x="150" y="60"/>
                      </a:lnTo>
                      <a:lnTo>
                        <a:pt x="150" y="64"/>
                      </a:lnTo>
                      <a:lnTo>
                        <a:pt x="146" y="68"/>
                      </a:lnTo>
                      <a:lnTo>
                        <a:pt x="142" y="74"/>
                      </a:lnTo>
                      <a:lnTo>
                        <a:pt x="50" y="110"/>
                      </a:lnTo>
                      <a:lnTo>
                        <a:pt x="8" y="120"/>
                      </a:lnTo>
                      <a:lnTo>
                        <a:pt x="4" y="120"/>
                      </a:lnTo>
                      <a:lnTo>
                        <a:pt x="0" y="152"/>
                      </a:lnTo>
                      <a:lnTo>
                        <a:pt x="8" y="152"/>
                      </a:lnTo>
                      <a:lnTo>
                        <a:pt x="18" y="156"/>
                      </a:lnTo>
                      <a:lnTo>
                        <a:pt x="22" y="160"/>
                      </a:lnTo>
                      <a:lnTo>
                        <a:pt x="22" y="164"/>
                      </a:lnTo>
                      <a:lnTo>
                        <a:pt x="26" y="170"/>
                      </a:lnTo>
                      <a:lnTo>
                        <a:pt x="32" y="178"/>
                      </a:lnTo>
                      <a:lnTo>
                        <a:pt x="36" y="178"/>
                      </a:lnTo>
                      <a:lnTo>
                        <a:pt x="36" y="184"/>
                      </a:lnTo>
                      <a:lnTo>
                        <a:pt x="40" y="184"/>
                      </a:lnTo>
                      <a:lnTo>
                        <a:pt x="44" y="184"/>
                      </a:lnTo>
                      <a:lnTo>
                        <a:pt x="54" y="184"/>
                      </a:lnTo>
                      <a:lnTo>
                        <a:pt x="64" y="188"/>
                      </a:lnTo>
                      <a:lnTo>
                        <a:pt x="68" y="192"/>
                      </a:lnTo>
                      <a:lnTo>
                        <a:pt x="72" y="220"/>
                      </a:lnTo>
                      <a:lnTo>
                        <a:pt x="50" y="230"/>
                      </a:lnTo>
                      <a:lnTo>
                        <a:pt x="44" y="224"/>
                      </a:lnTo>
                      <a:lnTo>
                        <a:pt x="40" y="216"/>
                      </a:lnTo>
                      <a:lnTo>
                        <a:pt x="40" y="210"/>
                      </a:lnTo>
                      <a:lnTo>
                        <a:pt x="40" y="206"/>
                      </a:lnTo>
                      <a:lnTo>
                        <a:pt x="44" y="206"/>
                      </a:lnTo>
                      <a:lnTo>
                        <a:pt x="44" y="210"/>
                      </a:lnTo>
                      <a:lnTo>
                        <a:pt x="50" y="210"/>
                      </a:lnTo>
                      <a:lnTo>
                        <a:pt x="44" y="202"/>
                      </a:lnTo>
                      <a:lnTo>
                        <a:pt x="44" y="198"/>
                      </a:lnTo>
                      <a:lnTo>
                        <a:pt x="36" y="184"/>
                      </a:lnTo>
                      <a:lnTo>
                        <a:pt x="32" y="178"/>
                      </a:lnTo>
                      <a:lnTo>
                        <a:pt x="26" y="178"/>
                      </a:lnTo>
                      <a:lnTo>
                        <a:pt x="22" y="174"/>
                      </a:lnTo>
                      <a:lnTo>
                        <a:pt x="22" y="178"/>
                      </a:lnTo>
                      <a:lnTo>
                        <a:pt x="12" y="202"/>
                      </a:lnTo>
                      <a:lnTo>
                        <a:pt x="12" y="206"/>
                      </a:lnTo>
                      <a:lnTo>
                        <a:pt x="22" y="224"/>
                      </a:lnTo>
                      <a:lnTo>
                        <a:pt x="32" y="234"/>
                      </a:lnTo>
                      <a:lnTo>
                        <a:pt x="50" y="262"/>
                      </a:lnTo>
                      <a:lnTo>
                        <a:pt x="44" y="280"/>
                      </a:lnTo>
                      <a:lnTo>
                        <a:pt x="68" y="248"/>
                      </a:lnTo>
                      <a:lnTo>
                        <a:pt x="100" y="170"/>
                      </a:lnTo>
                      <a:lnTo>
                        <a:pt x="114" y="156"/>
                      </a:lnTo>
                      <a:lnTo>
                        <a:pt x="118" y="156"/>
                      </a:lnTo>
                      <a:lnTo>
                        <a:pt x="136" y="164"/>
                      </a:lnTo>
                      <a:lnTo>
                        <a:pt x="142" y="164"/>
                      </a:lnTo>
                      <a:lnTo>
                        <a:pt x="146" y="174"/>
                      </a:lnTo>
                      <a:lnTo>
                        <a:pt x="150" y="174"/>
                      </a:lnTo>
                      <a:lnTo>
                        <a:pt x="182" y="234"/>
                      </a:lnTo>
                      <a:lnTo>
                        <a:pt x="182" y="238"/>
                      </a:lnTo>
                      <a:lnTo>
                        <a:pt x="182" y="274"/>
                      </a:lnTo>
                      <a:lnTo>
                        <a:pt x="174" y="306"/>
                      </a:lnTo>
                      <a:lnTo>
                        <a:pt x="174" y="312"/>
                      </a:lnTo>
                      <a:lnTo>
                        <a:pt x="132" y="370"/>
                      </a:lnTo>
                      <a:lnTo>
                        <a:pt x="136" y="472"/>
                      </a:lnTo>
                      <a:lnTo>
                        <a:pt x="136" y="476"/>
                      </a:lnTo>
                      <a:lnTo>
                        <a:pt x="136" y="486"/>
                      </a:lnTo>
                      <a:lnTo>
                        <a:pt x="132" y="490"/>
                      </a:lnTo>
                      <a:lnTo>
                        <a:pt x="132" y="500"/>
                      </a:lnTo>
                      <a:lnTo>
                        <a:pt x="132" y="504"/>
                      </a:lnTo>
                      <a:lnTo>
                        <a:pt x="128" y="508"/>
                      </a:lnTo>
                      <a:lnTo>
                        <a:pt x="122" y="512"/>
                      </a:lnTo>
                      <a:lnTo>
                        <a:pt x="118" y="522"/>
                      </a:lnTo>
                      <a:lnTo>
                        <a:pt x="110" y="518"/>
                      </a:lnTo>
                      <a:lnTo>
                        <a:pt x="104" y="512"/>
                      </a:lnTo>
                      <a:lnTo>
                        <a:pt x="100" y="518"/>
                      </a:lnTo>
                      <a:lnTo>
                        <a:pt x="96" y="518"/>
                      </a:lnTo>
                      <a:lnTo>
                        <a:pt x="114" y="540"/>
                      </a:lnTo>
                      <a:lnTo>
                        <a:pt x="164" y="564"/>
                      </a:lnTo>
                      <a:lnTo>
                        <a:pt x="168" y="564"/>
                      </a:lnTo>
                      <a:lnTo>
                        <a:pt x="168" y="568"/>
                      </a:lnTo>
                      <a:lnTo>
                        <a:pt x="178" y="564"/>
                      </a:lnTo>
                      <a:lnTo>
                        <a:pt x="188" y="564"/>
                      </a:lnTo>
                      <a:lnTo>
                        <a:pt x="188" y="558"/>
                      </a:lnTo>
                      <a:lnTo>
                        <a:pt x="192" y="554"/>
                      </a:lnTo>
                      <a:lnTo>
                        <a:pt x="192" y="544"/>
                      </a:lnTo>
                      <a:lnTo>
                        <a:pt x="188" y="544"/>
                      </a:lnTo>
                      <a:lnTo>
                        <a:pt x="188" y="540"/>
                      </a:lnTo>
                      <a:lnTo>
                        <a:pt x="182" y="540"/>
                      </a:lnTo>
                      <a:lnTo>
                        <a:pt x="178" y="536"/>
                      </a:lnTo>
                      <a:lnTo>
                        <a:pt x="174" y="536"/>
                      </a:lnTo>
                      <a:lnTo>
                        <a:pt x="174" y="532"/>
                      </a:lnTo>
                      <a:lnTo>
                        <a:pt x="164" y="508"/>
                      </a:lnTo>
                      <a:lnTo>
                        <a:pt x="168" y="504"/>
                      </a:lnTo>
                      <a:lnTo>
                        <a:pt x="168" y="490"/>
                      </a:lnTo>
                      <a:lnTo>
                        <a:pt x="174" y="480"/>
                      </a:lnTo>
                      <a:lnTo>
                        <a:pt x="182" y="462"/>
                      </a:lnTo>
                      <a:lnTo>
                        <a:pt x="182" y="458"/>
                      </a:lnTo>
                      <a:lnTo>
                        <a:pt x="188" y="454"/>
                      </a:lnTo>
                      <a:lnTo>
                        <a:pt x="192" y="454"/>
                      </a:lnTo>
                      <a:lnTo>
                        <a:pt x="196" y="454"/>
                      </a:lnTo>
                      <a:lnTo>
                        <a:pt x="210" y="458"/>
                      </a:lnTo>
                      <a:lnTo>
                        <a:pt x="214" y="458"/>
                      </a:lnTo>
                      <a:lnTo>
                        <a:pt x="214" y="462"/>
                      </a:lnTo>
                      <a:lnTo>
                        <a:pt x="214" y="536"/>
                      </a:lnTo>
                      <a:lnTo>
                        <a:pt x="214" y="550"/>
                      </a:lnTo>
                      <a:lnTo>
                        <a:pt x="210" y="568"/>
                      </a:lnTo>
                      <a:lnTo>
                        <a:pt x="206" y="572"/>
                      </a:lnTo>
                      <a:lnTo>
                        <a:pt x="206" y="590"/>
                      </a:lnTo>
                      <a:lnTo>
                        <a:pt x="238" y="576"/>
                      </a:lnTo>
                      <a:lnTo>
                        <a:pt x="238" y="572"/>
                      </a:lnTo>
                      <a:lnTo>
                        <a:pt x="306" y="522"/>
                      </a:lnTo>
                      <a:lnTo>
                        <a:pt x="310" y="522"/>
                      </a:lnTo>
                      <a:lnTo>
                        <a:pt x="310" y="518"/>
                      </a:lnTo>
                      <a:lnTo>
                        <a:pt x="320" y="500"/>
                      </a:lnTo>
                      <a:lnTo>
                        <a:pt x="330" y="472"/>
                      </a:lnTo>
                      <a:lnTo>
                        <a:pt x="334" y="440"/>
                      </a:lnTo>
                      <a:lnTo>
                        <a:pt x="334" y="436"/>
                      </a:lnTo>
                      <a:lnTo>
                        <a:pt x="330" y="436"/>
                      </a:lnTo>
                      <a:lnTo>
                        <a:pt x="330" y="430"/>
                      </a:lnTo>
                      <a:lnTo>
                        <a:pt x="324" y="430"/>
                      </a:lnTo>
                      <a:lnTo>
                        <a:pt x="324" y="422"/>
                      </a:lnTo>
                      <a:lnTo>
                        <a:pt x="324" y="416"/>
                      </a:lnTo>
                      <a:lnTo>
                        <a:pt x="348" y="352"/>
                      </a:lnTo>
                      <a:lnTo>
                        <a:pt x="348" y="344"/>
                      </a:lnTo>
                      <a:lnTo>
                        <a:pt x="362" y="302"/>
                      </a:lnTo>
                      <a:lnTo>
                        <a:pt x="370" y="294"/>
                      </a:lnTo>
                      <a:lnTo>
                        <a:pt x="420" y="230"/>
                      </a:lnTo>
                      <a:lnTo>
                        <a:pt x="420" y="216"/>
                      </a:lnTo>
                      <a:lnTo>
                        <a:pt x="374" y="96"/>
                      </a:lnTo>
                      <a:lnTo>
                        <a:pt x="334" y="64"/>
                      </a:lnTo>
                      <a:close/>
                    </a:path>
                  </a:pathLst>
                </a:custGeom>
                <a:solidFill>
                  <a:srgbClr val="BAE5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7" name="Freeform 22"/>
                <p:cNvSpPr>
                  <a:spLocks/>
                </p:cNvSpPr>
                <p:nvPr/>
              </p:nvSpPr>
              <p:spPr bwMode="auto">
                <a:xfrm>
                  <a:off x="2835275" y="2627313"/>
                  <a:ext cx="3070225" cy="2781300"/>
                </a:xfrm>
                <a:custGeom>
                  <a:avLst/>
                  <a:gdLst>
                    <a:gd name="T0" fmla="*/ 1852 w 1934"/>
                    <a:gd name="T1" fmla="*/ 230 h 1752"/>
                    <a:gd name="T2" fmla="*/ 1820 w 1934"/>
                    <a:gd name="T3" fmla="*/ 188 h 1752"/>
                    <a:gd name="T4" fmla="*/ 1738 w 1934"/>
                    <a:gd name="T5" fmla="*/ 0 h 1752"/>
                    <a:gd name="T6" fmla="*/ 1714 w 1934"/>
                    <a:gd name="T7" fmla="*/ 92 h 1752"/>
                    <a:gd name="T8" fmla="*/ 1792 w 1934"/>
                    <a:gd name="T9" fmla="*/ 78 h 1752"/>
                    <a:gd name="T10" fmla="*/ 1778 w 1934"/>
                    <a:gd name="T11" fmla="*/ 152 h 1752"/>
                    <a:gd name="T12" fmla="*/ 1696 w 1934"/>
                    <a:gd name="T13" fmla="*/ 152 h 1752"/>
                    <a:gd name="T14" fmla="*/ 1688 w 1934"/>
                    <a:gd name="T15" fmla="*/ 88 h 1752"/>
                    <a:gd name="T16" fmla="*/ 1578 w 1934"/>
                    <a:gd name="T17" fmla="*/ 380 h 1752"/>
                    <a:gd name="T18" fmla="*/ 1586 w 1934"/>
                    <a:gd name="T19" fmla="*/ 416 h 1752"/>
                    <a:gd name="T20" fmla="*/ 1578 w 1934"/>
                    <a:gd name="T21" fmla="*/ 490 h 1752"/>
                    <a:gd name="T22" fmla="*/ 1462 w 1934"/>
                    <a:gd name="T23" fmla="*/ 774 h 1752"/>
                    <a:gd name="T24" fmla="*/ 1114 w 1934"/>
                    <a:gd name="T25" fmla="*/ 1058 h 1752"/>
                    <a:gd name="T26" fmla="*/ 1068 w 1934"/>
                    <a:gd name="T27" fmla="*/ 1052 h 1752"/>
                    <a:gd name="T28" fmla="*/ 1064 w 1934"/>
                    <a:gd name="T29" fmla="*/ 994 h 1752"/>
                    <a:gd name="T30" fmla="*/ 1114 w 1934"/>
                    <a:gd name="T31" fmla="*/ 892 h 1752"/>
                    <a:gd name="T32" fmla="*/ 1014 w 1934"/>
                    <a:gd name="T33" fmla="*/ 938 h 1752"/>
                    <a:gd name="T34" fmla="*/ 1018 w 1934"/>
                    <a:gd name="T35" fmla="*/ 1034 h 1752"/>
                    <a:gd name="T36" fmla="*/ 976 w 1934"/>
                    <a:gd name="T37" fmla="*/ 1108 h 1752"/>
                    <a:gd name="T38" fmla="*/ 880 w 1934"/>
                    <a:gd name="T39" fmla="*/ 1222 h 1752"/>
                    <a:gd name="T40" fmla="*/ 898 w 1934"/>
                    <a:gd name="T41" fmla="*/ 1264 h 1752"/>
                    <a:gd name="T42" fmla="*/ 802 w 1934"/>
                    <a:gd name="T43" fmla="*/ 1328 h 1752"/>
                    <a:gd name="T44" fmla="*/ 774 w 1934"/>
                    <a:gd name="T45" fmla="*/ 1328 h 1752"/>
                    <a:gd name="T46" fmla="*/ 762 w 1934"/>
                    <a:gd name="T47" fmla="*/ 1278 h 1752"/>
                    <a:gd name="T48" fmla="*/ 582 w 1934"/>
                    <a:gd name="T49" fmla="*/ 1318 h 1752"/>
                    <a:gd name="T50" fmla="*/ 170 w 1934"/>
                    <a:gd name="T51" fmla="*/ 1492 h 1752"/>
                    <a:gd name="T52" fmla="*/ 4 w 1934"/>
                    <a:gd name="T53" fmla="*/ 1648 h 1752"/>
                    <a:gd name="T54" fmla="*/ 230 w 1934"/>
                    <a:gd name="T55" fmla="*/ 1620 h 1752"/>
                    <a:gd name="T56" fmla="*/ 280 w 1934"/>
                    <a:gd name="T57" fmla="*/ 1580 h 1752"/>
                    <a:gd name="T58" fmla="*/ 330 w 1934"/>
                    <a:gd name="T59" fmla="*/ 1588 h 1752"/>
                    <a:gd name="T60" fmla="*/ 400 w 1934"/>
                    <a:gd name="T61" fmla="*/ 1584 h 1752"/>
                    <a:gd name="T62" fmla="*/ 784 w 1934"/>
                    <a:gd name="T63" fmla="*/ 1502 h 1752"/>
                    <a:gd name="T64" fmla="*/ 780 w 1934"/>
                    <a:gd name="T65" fmla="*/ 1542 h 1752"/>
                    <a:gd name="T66" fmla="*/ 788 w 1934"/>
                    <a:gd name="T67" fmla="*/ 1734 h 1752"/>
                    <a:gd name="T68" fmla="*/ 940 w 1934"/>
                    <a:gd name="T69" fmla="*/ 1606 h 1752"/>
                    <a:gd name="T70" fmla="*/ 1040 w 1934"/>
                    <a:gd name="T71" fmla="*/ 1584 h 1752"/>
                    <a:gd name="T72" fmla="*/ 976 w 1934"/>
                    <a:gd name="T73" fmla="*/ 1514 h 1752"/>
                    <a:gd name="T74" fmla="*/ 1040 w 1934"/>
                    <a:gd name="T75" fmla="*/ 1418 h 1752"/>
                    <a:gd name="T76" fmla="*/ 1028 w 1934"/>
                    <a:gd name="T77" fmla="*/ 1450 h 1752"/>
                    <a:gd name="T78" fmla="*/ 1054 w 1934"/>
                    <a:gd name="T79" fmla="*/ 1496 h 1752"/>
                    <a:gd name="T80" fmla="*/ 1362 w 1934"/>
                    <a:gd name="T81" fmla="*/ 1406 h 1752"/>
                    <a:gd name="T82" fmla="*/ 1376 w 1934"/>
                    <a:gd name="T83" fmla="*/ 1514 h 1752"/>
                    <a:gd name="T84" fmla="*/ 1430 w 1934"/>
                    <a:gd name="T85" fmla="*/ 1446 h 1752"/>
                    <a:gd name="T86" fmla="*/ 1426 w 1934"/>
                    <a:gd name="T87" fmla="*/ 1392 h 1752"/>
                    <a:gd name="T88" fmla="*/ 1578 w 1934"/>
                    <a:gd name="T89" fmla="*/ 1290 h 1752"/>
                    <a:gd name="T90" fmla="*/ 1586 w 1934"/>
                    <a:gd name="T91" fmla="*/ 1328 h 1752"/>
                    <a:gd name="T92" fmla="*/ 1558 w 1934"/>
                    <a:gd name="T93" fmla="*/ 1456 h 1752"/>
                    <a:gd name="T94" fmla="*/ 1650 w 1934"/>
                    <a:gd name="T95" fmla="*/ 1382 h 1752"/>
                    <a:gd name="T96" fmla="*/ 1650 w 1934"/>
                    <a:gd name="T97" fmla="*/ 1328 h 1752"/>
                    <a:gd name="T98" fmla="*/ 1682 w 1934"/>
                    <a:gd name="T99" fmla="*/ 1296 h 1752"/>
                    <a:gd name="T100" fmla="*/ 1674 w 1934"/>
                    <a:gd name="T101" fmla="*/ 1180 h 1752"/>
                    <a:gd name="T102" fmla="*/ 1714 w 1934"/>
                    <a:gd name="T103" fmla="*/ 1030 h 1752"/>
                    <a:gd name="T104" fmla="*/ 1756 w 1934"/>
                    <a:gd name="T105" fmla="*/ 924 h 1752"/>
                    <a:gd name="T106" fmla="*/ 1738 w 1934"/>
                    <a:gd name="T107" fmla="*/ 814 h 1752"/>
                    <a:gd name="T108" fmla="*/ 1738 w 1934"/>
                    <a:gd name="T109" fmla="*/ 764 h 1752"/>
                    <a:gd name="T110" fmla="*/ 1856 w 1934"/>
                    <a:gd name="T111" fmla="*/ 572 h 1752"/>
                    <a:gd name="T112" fmla="*/ 1916 w 1934"/>
                    <a:gd name="T113" fmla="*/ 358 h 1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934" h="1752">
                      <a:moveTo>
                        <a:pt x="1912" y="348"/>
                      </a:moveTo>
                      <a:lnTo>
                        <a:pt x="1894" y="298"/>
                      </a:lnTo>
                      <a:lnTo>
                        <a:pt x="1888" y="288"/>
                      </a:lnTo>
                      <a:lnTo>
                        <a:pt x="1880" y="266"/>
                      </a:lnTo>
                      <a:lnTo>
                        <a:pt x="1870" y="252"/>
                      </a:lnTo>
                      <a:lnTo>
                        <a:pt x="1870" y="248"/>
                      </a:lnTo>
                      <a:lnTo>
                        <a:pt x="1856" y="238"/>
                      </a:lnTo>
                      <a:lnTo>
                        <a:pt x="1852" y="230"/>
                      </a:lnTo>
                      <a:lnTo>
                        <a:pt x="1848" y="230"/>
                      </a:lnTo>
                      <a:lnTo>
                        <a:pt x="1844" y="230"/>
                      </a:lnTo>
                      <a:lnTo>
                        <a:pt x="1838" y="230"/>
                      </a:lnTo>
                      <a:lnTo>
                        <a:pt x="1834" y="224"/>
                      </a:lnTo>
                      <a:lnTo>
                        <a:pt x="1830" y="220"/>
                      </a:lnTo>
                      <a:lnTo>
                        <a:pt x="1830" y="216"/>
                      </a:lnTo>
                      <a:lnTo>
                        <a:pt x="1830" y="206"/>
                      </a:lnTo>
                      <a:lnTo>
                        <a:pt x="1820" y="188"/>
                      </a:lnTo>
                      <a:lnTo>
                        <a:pt x="1820" y="184"/>
                      </a:lnTo>
                      <a:lnTo>
                        <a:pt x="1820" y="180"/>
                      </a:lnTo>
                      <a:lnTo>
                        <a:pt x="1820" y="152"/>
                      </a:lnTo>
                      <a:lnTo>
                        <a:pt x="1798" y="42"/>
                      </a:lnTo>
                      <a:lnTo>
                        <a:pt x="1774" y="18"/>
                      </a:lnTo>
                      <a:lnTo>
                        <a:pt x="1770" y="14"/>
                      </a:lnTo>
                      <a:lnTo>
                        <a:pt x="1766" y="14"/>
                      </a:lnTo>
                      <a:lnTo>
                        <a:pt x="1738" y="0"/>
                      </a:lnTo>
                      <a:lnTo>
                        <a:pt x="1732" y="0"/>
                      </a:lnTo>
                      <a:lnTo>
                        <a:pt x="1724" y="28"/>
                      </a:lnTo>
                      <a:lnTo>
                        <a:pt x="1720" y="32"/>
                      </a:lnTo>
                      <a:lnTo>
                        <a:pt x="1714" y="50"/>
                      </a:lnTo>
                      <a:lnTo>
                        <a:pt x="1710" y="82"/>
                      </a:lnTo>
                      <a:lnTo>
                        <a:pt x="1710" y="88"/>
                      </a:lnTo>
                      <a:lnTo>
                        <a:pt x="1710" y="92"/>
                      </a:lnTo>
                      <a:lnTo>
                        <a:pt x="1714" y="92"/>
                      </a:lnTo>
                      <a:lnTo>
                        <a:pt x="1720" y="92"/>
                      </a:lnTo>
                      <a:lnTo>
                        <a:pt x="1774" y="64"/>
                      </a:lnTo>
                      <a:lnTo>
                        <a:pt x="1778" y="60"/>
                      </a:lnTo>
                      <a:lnTo>
                        <a:pt x="1784" y="60"/>
                      </a:lnTo>
                      <a:lnTo>
                        <a:pt x="1784" y="64"/>
                      </a:lnTo>
                      <a:lnTo>
                        <a:pt x="1788" y="70"/>
                      </a:lnTo>
                      <a:lnTo>
                        <a:pt x="1792" y="74"/>
                      </a:lnTo>
                      <a:lnTo>
                        <a:pt x="1792" y="78"/>
                      </a:lnTo>
                      <a:lnTo>
                        <a:pt x="1798" y="82"/>
                      </a:lnTo>
                      <a:lnTo>
                        <a:pt x="1798" y="88"/>
                      </a:lnTo>
                      <a:lnTo>
                        <a:pt x="1792" y="114"/>
                      </a:lnTo>
                      <a:lnTo>
                        <a:pt x="1792" y="120"/>
                      </a:lnTo>
                      <a:lnTo>
                        <a:pt x="1788" y="124"/>
                      </a:lnTo>
                      <a:lnTo>
                        <a:pt x="1788" y="134"/>
                      </a:lnTo>
                      <a:lnTo>
                        <a:pt x="1778" y="148"/>
                      </a:lnTo>
                      <a:lnTo>
                        <a:pt x="1778" y="152"/>
                      </a:lnTo>
                      <a:lnTo>
                        <a:pt x="1774" y="152"/>
                      </a:lnTo>
                      <a:lnTo>
                        <a:pt x="1774" y="156"/>
                      </a:lnTo>
                      <a:lnTo>
                        <a:pt x="1710" y="160"/>
                      </a:lnTo>
                      <a:lnTo>
                        <a:pt x="1706" y="160"/>
                      </a:lnTo>
                      <a:lnTo>
                        <a:pt x="1700" y="160"/>
                      </a:lnTo>
                      <a:lnTo>
                        <a:pt x="1700" y="156"/>
                      </a:lnTo>
                      <a:lnTo>
                        <a:pt x="1696" y="156"/>
                      </a:lnTo>
                      <a:lnTo>
                        <a:pt x="1696" y="152"/>
                      </a:lnTo>
                      <a:lnTo>
                        <a:pt x="1692" y="148"/>
                      </a:lnTo>
                      <a:lnTo>
                        <a:pt x="1692" y="138"/>
                      </a:lnTo>
                      <a:lnTo>
                        <a:pt x="1692" y="134"/>
                      </a:lnTo>
                      <a:lnTo>
                        <a:pt x="1688" y="106"/>
                      </a:lnTo>
                      <a:lnTo>
                        <a:pt x="1688" y="102"/>
                      </a:lnTo>
                      <a:lnTo>
                        <a:pt x="1688" y="96"/>
                      </a:lnTo>
                      <a:lnTo>
                        <a:pt x="1688" y="92"/>
                      </a:lnTo>
                      <a:lnTo>
                        <a:pt x="1688" y="88"/>
                      </a:lnTo>
                      <a:lnTo>
                        <a:pt x="1688" y="82"/>
                      </a:lnTo>
                      <a:lnTo>
                        <a:pt x="1688" y="78"/>
                      </a:lnTo>
                      <a:lnTo>
                        <a:pt x="1678" y="74"/>
                      </a:lnTo>
                      <a:lnTo>
                        <a:pt x="1674" y="70"/>
                      </a:lnTo>
                      <a:lnTo>
                        <a:pt x="1636" y="64"/>
                      </a:lnTo>
                      <a:lnTo>
                        <a:pt x="1604" y="180"/>
                      </a:lnTo>
                      <a:lnTo>
                        <a:pt x="1564" y="344"/>
                      </a:lnTo>
                      <a:lnTo>
                        <a:pt x="1578" y="380"/>
                      </a:lnTo>
                      <a:lnTo>
                        <a:pt x="1578" y="384"/>
                      </a:lnTo>
                      <a:lnTo>
                        <a:pt x="1582" y="384"/>
                      </a:lnTo>
                      <a:lnTo>
                        <a:pt x="1582" y="390"/>
                      </a:lnTo>
                      <a:lnTo>
                        <a:pt x="1586" y="394"/>
                      </a:lnTo>
                      <a:lnTo>
                        <a:pt x="1586" y="398"/>
                      </a:lnTo>
                      <a:lnTo>
                        <a:pt x="1586" y="408"/>
                      </a:lnTo>
                      <a:lnTo>
                        <a:pt x="1586" y="412"/>
                      </a:lnTo>
                      <a:lnTo>
                        <a:pt x="1586" y="416"/>
                      </a:lnTo>
                      <a:lnTo>
                        <a:pt x="1586" y="422"/>
                      </a:lnTo>
                      <a:lnTo>
                        <a:pt x="1590" y="436"/>
                      </a:lnTo>
                      <a:lnTo>
                        <a:pt x="1590" y="440"/>
                      </a:lnTo>
                      <a:lnTo>
                        <a:pt x="1586" y="454"/>
                      </a:lnTo>
                      <a:lnTo>
                        <a:pt x="1586" y="468"/>
                      </a:lnTo>
                      <a:lnTo>
                        <a:pt x="1582" y="476"/>
                      </a:lnTo>
                      <a:lnTo>
                        <a:pt x="1582" y="486"/>
                      </a:lnTo>
                      <a:lnTo>
                        <a:pt x="1578" y="490"/>
                      </a:lnTo>
                      <a:lnTo>
                        <a:pt x="1554" y="558"/>
                      </a:lnTo>
                      <a:lnTo>
                        <a:pt x="1550" y="572"/>
                      </a:lnTo>
                      <a:lnTo>
                        <a:pt x="1546" y="586"/>
                      </a:lnTo>
                      <a:lnTo>
                        <a:pt x="1540" y="604"/>
                      </a:lnTo>
                      <a:lnTo>
                        <a:pt x="1536" y="618"/>
                      </a:lnTo>
                      <a:lnTo>
                        <a:pt x="1476" y="756"/>
                      </a:lnTo>
                      <a:lnTo>
                        <a:pt x="1468" y="770"/>
                      </a:lnTo>
                      <a:lnTo>
                        <a:pt x="1462" y="774"/>
                      </a:lnTo>
                      <a:lnTo>
                        <a:pt x="1358" y="884"/>
                      </a:lnTo>
                      <a:lnTo>
                        <a:pt x="1266" y="970"/>
                      </a:lnTo>
                      <a:lnTo>
                        <a:pt x="1132" y="1034"/>
                      </a:lnTo>
                      <a:lnTo>
                        <a:pt x="1128" y="1044"/>
                      </a:lnTo>
                      <a:lnTo>
                        <a:pt x="1128" y="1048"/>
                      </a:lnTo>
                      <a:lnTo>
                        <a:pt x="1124" y="1052"/>
                      </a:lnTo>
                      <a:lnTo>
                        <a:pt x="1118" y="1058"/>
                      </a:lnTo>
                      <a:lnTo>
                        <a:pt x="1114" y="1058"/>
                      </a:lnTo>
                      <a:lnTo>
                        <a:pt x="1114" y="1062"/>
                      </a:lnTo>
                      <a:lnTo>
                        <a:pt x="1110" y="1062"/>
                      </a:lnTo>
                      <a:lnTo>
                        <a:pt x="1096" y="1062"/>
                      </a:lnTo>
                      <a:lnTo>
                        <a:pt x="1092" y="1062"/>
                      </a:lnTo>
                      <a:lnTo>
                        <a:pt x="1086" y="1058"/>
                      </a:lnTo>
                      <a:lnTo>
                        <a:pt x="1078" y="1058"/>
                      </a:lnTo>
                      <a:lnTo>
                        <a:pt x="1072" y="1052"/>
                      </a:lnTo>
                      <a:lnTo>
                        <a:pt x="1068" y="1052"/>
                      </a:lnTo>
                      <a:lnTo>
                        <a:pt x="1060" y="1044"/>
                      </a:lnTo>
                      <a:lnTo>
                        <a:pt x="1060" y="1040"/>
                      </a:lnTo>
                      <a:lnTo>
                        <a:pt x="1054" y="1040"/>
                      </a:lnTo>
                      <a:lnTo>
                        <a:pt x="1060" y="1034"/>
                      </a:lnTo>
                      <a:lnTo>
                        <a:pt x="1060" y="1030"/>
                      </a:lnTo>
                      <a:lnTo>
                        <a:pt x="1068" y="1016"/>
                      </a:lnTo>
                      <a:lnTo>
                        <a:pt x="1068" y="1008"/>
                      </a:lnTo>
                      <a:lnTo>
                        <a:pt x="1064" y="994"/>
                      </a:lnTo>
                      <a:lnTo>
                        <a:pt x="1060" y="994"/>
                      </a:lnTo>
                      <a:lnTo>
                        <a:pt x="1040" y="994"/>
                      </a:lnTo>
                      <a:lnTo>
                        <a:pt x="1036" y="994"/>
                      </a:lnTo>
                      <a:lnTo>
                        <a:pt x="1068" y="962"/>
                      </a:lnTo>
                      <a:lnTo>
                        <a:pt x="1118" y="912"/>
                      </a:lnTo>
                      <a:lnTo>
                        <a:pt x="1118" y="898"/>
                      </a:lnTo>
                      <a:lnTo>
                        <a:pt x="1118" y="892"/>
                      </a:lnTo>
                      <a:lnTo>
                        <a:pt x="1114" y="892"/>
                      </a:lnTo>
                      <a:lnTo>
                        <a:pt x="1104" y="892"/>
                      </a:lnTo>
                      <a:lnTo>
                        <a:pt x="1100" y="892"/>
                      </a:lnTo>
                      <a:lnTo>
                        <a:pt x="1082" y="902"/>
                      </a:lnTo>
                      <a:lnTo>
                        <a:pt x="1032" y="924"/>
                      </a:lnTo>
                      <a:lnTo>
                        <a:pt x="1028" y="924"/>
                      </a:lnTo>
                      <a:lnTo>
                        <a:pt x="1022" y="930"/>
                      </a:lnTo>
                      <a:lnTo>
                        <a:pt x="1014" y="934"/>
                      </a:lnTo>
                      <a:lnTo>
                        <a:pt x="1014" y="938"/>
                      </a:lnTo>
                      <a:lnTo>
                        <a:pt x="1004" y="966"/>
                      </a:lnTo>
                      <a:lnTo>
                        <a:pt x="1004" y="976"/>
                      </a:lnTo>
                      <a:lnTo>
                        <a:pt x="1004" y="980"/>
                      </a:lnTo>
                      <a:lnTo>
                        <a:pt x="1014" y="984"/>
                      </a:lnTo>
                      <a:lnTo>
                        <a:pt x="1018" y="1008"/>
                      </a:lnTo>
                      <a:lnTo>
                        <a:pt x="1018" y="1012"/>
                      </a:lnTo>
                      <a:lnTo>
                        <a:pt x="1018" y="1030"/>
                      </a:lnTo>
                      <a:lnTo>
                        <a:pt x="1018" y="1034"/>
                      </a:lnTo>
                      <a:lnTo>
                        <a:pt x="1014" y="1044"/>
                      </a:lnTo>
                      <a:lnTo>
                        <a:pt x="1008" y="1058"/>
                      </a:lnTo>
                      <a:lnTo>
                        <a:pt x="1004" y="1066"/>
                      </a:lnTo>
                      <a:lnTo>
                        <a:pt x="1000" y="1076"/>
                      </a:lnTo>
                      <a:lnTo>
                        <a:pt x="994" y="1084"/>
                      </a:lnTo>
                      <a:lnTo>
                        <a:pt x="990" y="1090"/>
                      </a:lnTo>
                      <a:lnTo>
                        <a:pt x="986" y="1094"/>
                      </a:lnTo>
                      <a:lnTo>
                        <a:pt x="976" y="1108"/>
                      </a:lnTo>
                      <a:lnTo>
                        <a:pt x="950" y="1140"/>
                      </a:lnTo>
                      <a:lnTo>
                        <a:pt x="950" y="1144"/>
                      </a:lnTo>
                      <a:lnTo>
                        <a:pt x="930" y="1162"/>
                      </a:lnTo>
                      <a:lnTo>
                        <a:pt x="926" y="1162"/>
                      </a:lnTo>
                      <a:lnTo>
                        <a:pt x="922" y="1168"/>
                      </a:lnTo>
                      <a:lnTo>
                        <a:pt x="918" y="1168"/>
                      </a:lnTo>
                      <a:lnTo>
                        <a:pt x="908" y="1180"/>
                      </a:lnTo>
                      <a:lnTo>
                        <a:pt x="880" y="1222"/>
                      </a:lnTo>
                      <a:lnTo>
                        <a:pt x="880" y="1226"/>
                      </a:lnTo>
                      <a:lnTo>
                        <a:pt x="886" y="1246"/>
                      </a:lnTo>
                      <a:lnTo>
                        <a:pt x="886" y="1250"/>
                      </a:lnTo>
                      <a:lnTo>
                        <a:pt x="890" y="1250"/>
                      </a:lnTo>
                      <a:lnTo>
                        <a:pt x="894" y="1254"/>
                      </a:lnTo>
                      <a:lnTo>
                        <a:pt x="894" y="1258"/>
                      </a:lnTo>
                      <a:lnTo>
                        <a:pt x="898" y="1258"/>
                      </a:lnTo>
                      <a:lnTo>
                        <a:pt x="898" y="1264"/>
                      </a:lnTo>
                      <a:lnTo>
                        <a:pt x="904" y="1268"/>
                      </a:lnTo>
                      <a:lnTo>
                        <a:pt x="904" y="1272"/>
                      </a:lnTo>
                      <a:lnTo>
                        <a:pt x="898" y="1290"/>
                      </a:lnTo>
                      <a:lnTo>
                        <a:pt x="898" y="1296"/>
                      </a:lnTo>
                      <a:lnTo>
                        <a:pt x="840" y="1328"/>
                      </a:lnTo>
                      <a:lnTo>
                        <a:pt x="840" y="1332"/>
                      </a:lnTo>
                      <a:lnTo>
                        <a:pt x="834" y="1332"/>
                      </a:lnTo>
                      <a:lnTo>
                        <a:pt x="802" y="1328"/>
                      </a:lnTo>
                      <a:lnTo>
                        <a:pt x="794" y="1322"/>
                      </a:lnTo>
                      <a:lnTo>
                        <a:pt x="794" y="1314"/>
                      </a:lnTo>
                      <a:lnTo>
                        <a:pt x="784" y="1314"/>
                      </a:lnTo>
                      <a:lnTo>
                        <a:pt x="774" y="1314"/>
                      </a:lnTo>
                      <a:lnTo>
                        <a:pt x="774" y="1318"/>
                      </a:lnTo>
                      <a:lnTo>
                        <a:pt x="770" y="1318"/>
                      </a:lnTo>
                      <a:lnTo>
                        <a:pt x="774" y="1322"/>
                      </a:lnTo>
                      <a:lnTo>
                        <a:pt x="774" y="1328"/>
                      </a:lnTo>
                      <a:lnTo>
                        <a:pt x="774" y="1332"/>
                      </a:lnTo>
                      <a:lnTo>
                        <a:pt x="770" y="1336"/>
                      </a:lnTo>
                      <a:lnTo>
                        <a:pt x="766" y="1336"/>
                      </a:lnTo>
                      <a:lnTo>
                        <a:pt x="770" y="1332"/>
                      </a:lnTo>
                      <a:lnTo>
                        <a:pt x="770" y="1328"/>
                      </a:lnTo>
                      <a:lnTo>
                        <a:pt x="766" y="1286"/>
                      </a:lnTo>
                      <a:lnTo>
                        <a:pt x="762" y="1282"/>
                      </a:lnTo>
                      <a:lnTo>
                        <a:pt x="762" y="1278"/>
                      </a:lnTo>
                      <a:lnTo>
                        <a:pt x="752" y="1268"/>
                      </a:lnTo>
                      <a:lnTo>
                        <a:pt x="748" y="1272"/>
                      </a:lnTo>
                      <a:lnTo>
                        <a:pt x="628" y="1296"/>
                      </a:lnTo>
                      <a:lnTo>
                        <a:pt x="596" y="1304"/>
                      </a:lnTo>
                      <a:lnTo>
                        <a:pt x="592" y="1310"/>
                      </a:lnTo>
                      <a:lnTo>
                        <a:pt x="586" y="1314"/>
                      </a:lnTo>
                      <a:lnTo>
                        <a:pt x="586" y="1318"/>
                      </a:lnTo>
                      <a:lnTo>
                        <a:pt x="582" y="1318"/>
                      </a:lnTo>
                      <a:lnTo>
                        <a:pt x="560" y="1322"/>
                      </a:lnTo>
                      <a:lnTo>
                        <a:pt x="554" y="1322"/>
                      </a:lnTo>
                      <a:lnTo>
                        <a:pt x="510" y="1328"/>
                      </a:lnTo>
                      <a:lnTo>
                        <a:pt x="444" y="1332"/>
                      </a:lnTo>
                      <a:lnTo>
                        <a:pt x="412" y="1318"/>
                      </a:lnTo>
                      <a:lnTo>
                        <a:pt x="380" y="1314"/>
                      </a:lnTo>
                      <a:lnTo>
                        <a:pt x="298" y="1374"/>
                      </a:lnTo>
                      <a:lnTo>
                        <a:pt x="170" y="1492"/>
                      </a:lnTo>
                      <a:lnTo>
                        <a:pt x="166" y="1492"/>
                      </a:lnTo>
                      <a:lnTo>
                        <a:pt x="92" y="1552"/>
                      </a:lnTo>
                      <a:lnTo>
                        <a:pt x="60" y="1556"/>
                      </a:lnTo>
                      <a:lnTo>
                        <a:pt x="18" y="1552"/>
                      </a:lnTo>
                      <a:lnTo>
                        <a:pt x="14" y="1552"/>
                      </a:lnTo>
                      <a:lnTo>
                        <a:pt x="10" y="1556"/>
                      </a:lnTo>
                      <a:lnTo>
                        <a:pt x="0" y="1584"/>
                      </a:lnTo>
                      <a:lnTo>
                        <a:pt x="4" y="1648"/>
                      </a:lnTo>
                      <a:lnTo>
                        <a:pt x="68" y="1656"/>
                      </a:lnTo>
                      <a:lnTo>
                        <a:pt x="124" y="1638"/>
                      </a:lnTo>
                      <a:lnTo>
                        <a:pt x="138" y="1630"/>
                      </a:lnTo>
                      <a:lnTo>
                        <a:pt x="170" y="1638"/>
                      </a:lnTo>
                      <a:lnTo>
                        <a:pt x="198" y="1662"/>
                      </a:lnTo>
                      <a:lnTo>
                        <a:pt x="216" y="1656"/>
                      </a:lnTo>
                      <a:lnTo>
                        <a:pt x="224" y="1648"/>
                      </a:lnTo>
                      <a:lnTo>
                        <a:pt x="230" y="1620"/>
                      </a:lnTo>
                      <a:lnTo>
                        <a:pt x="234" y="1588"/>
                      </a:lnTo>
                      <a:lnTo>
                        <a:pt x="248" y="1570"/>
                      </a:lnTo>
                      <a:lnTo>
                        <a:pt x="252" y="1566"/>
                      </a:lnTo>
                      <a:lnTo>
                        <a:pt x="256" y="1566"/>
                      </a:lnTo>
                      <a:lnTo>
                        <a:pt x="262" y="1566"/>
                      </a:lnTo>
                      <a:lnTo>
                        <a:pt x="266" y="1566"/>
                      </a:lnTo>
                      <a:lnTo>
                        <a:pt x="280" y="1570"/>
                      </a:lnTo>
                      <a:lnTo>
                        <a:pt x="280" y="1580"/>
                      </a:lnTo>
                      <a:lnTo>
                        <a:pt x="290" y="1598"/>
                      </a:lnTo>
                      <a:lnTo>
                        <a:pt x="290" y="1602"/>
                      </a:lnTo>
                      <a:lnTo>
                        <a:pt x="294" y="1602"/>
                      </a:lnTo>
                      <a:lnTo>
                        <a:pt x="302" y="1598"/>
                      </a:lnTo>
                      <a:lnTo>
                        <a:pt x="308" y="1598"/>
                      </a:lnTo>
                      <a:lnTo>
                        <a:pt x="312" y="1598"/>
                      </a:lnTo>
                      <a:lnTo>
                        <a:pt x="326" y="1592"/>
                      </a:lnTo>
                      <a:lnTo>
                        <a:pt x="330" y="1588"/>
                      </a:lnTo>
                      <a:lnTo>
                        <a:pt x="330" y="1584"/>
                      </a:lnTo>
                      <a:lnTo>
                        <a:pt x="334" y="1580"/>
                      </a:lnTo>
                      <a:lnTo>
                        <a:pt x="334" y="1574"/>
                      </a:lnTo>
                      <a:lnTo>
                        <a:pt x="358" y="1574"/>
                      </a:lnTo>
                      <a:lnTo>
                        <a:pt x="372" y="1574"/>
                      </a:lnTo>
                      <a:lnTo>
                        <a:pt x="376" y="1580"/>
                      </a:lnTo>
                      <a:lnTo>
                        <a:pt x="380" y="1588"/>
                      </a:lnTo>
                      <a:lnTo>
                        <a:pt x="400" y="1584"/>
                      </a:lnTo>
                      <a:lnTo>
                        <a:pt x="490" y="1528"/>
                      </a:lnTo>
                      <a:lnTo>
                        <a:pt x="596" y="1492"/>
                      </a:lnTo>
                      <a:lnTo>
                        <a:pt x="632" y="1478"/>
                      </a:lnTo>
                      <a:lnTo>
                        <a:pt x="656" y="1478"/>
                      </a:lnTo>
                      <a:lnTo>
                        <a:pt x="770" y="1488"/>
                      </a:lnTo>
                      <a:lnTo>
                        <a:pt x="770" y="1492"/>
                      </a:lnTo>
                      <a:lnTo>
                        <a:pt x="780" y="1496"/>
                      </a:lnTo>
                      <a:lnTo>
                        <a:pt x="784" y="1502"/>
                      </a:lnTo>
                      <a:lnTo>
                        <a:pt x="788" y="1506"/>
                      </a:lnTo>
                      <a:lnTo>
                        <a:pt x="794" y="1506"/>
                      </a:lnTo>
                      <a:lnTo>
                        <a:pt x="794" y="1510"/>
                      </a:lnTo>
                      <a:lnTo>
                        <a:pt x="794" y="1520"/>
                      </a:lnTo>
                      <a:lnTo>
                        <a:pt x="794" y="1524"/>
                      </a:lnTo>
                      <a:lnTo>
                        <a:pt x="788" y="1524"/>
                      </a:lnTo>
                      <a:lnTo>
                        <a:pt x="788" y="1528"/>
                      </a:lnTo>
                      <a:lnTo>
                        <a:pt x="780" y="1542"/>
                      </a:lnTo>
                      <a:lnTo>
                        <a:pt x="774" y="1548"/>
                      </a:lnTo>
                      <a:lnTo>
                        <a:pt x="766" y="1556"/>
                      </a:lnTo>
                      <a:lnTo>
                        <a:pt x="752" y="1566"/>
                      </a:lnTo>
                      <a:lnTo>
                        <a:pt x="734" y="1592"/>
                      </a:lnTo>
                      <a:lnTo>
                        <a:pt x="724" y="1662"/>
                      </a:lnTo>
                      <a:lnTo>
                        <a:pt x="724" y="1666"/>
                      </a:lnTo>
                      <a:lnTo>
                        <a:pt x="784" y="1726"/>
                      </a:lnTo>
                      <a:lnTo>
                        <a:pt x="788" y="1734"/>
                      </a:lnTo>
                      <a:lnTo>
                        <a:pt x="794" y="1734"/>
                      </a:lnTo>
                      <a:lnTo>
                        <a:pt x="808" y="1740"/>
                      </a:lnTo>
                      <a:lnTo>
                        <a:pt x="812" y="1744"/>
                      </a:lnTo>
                      <a:lnTo>
                        <a:pt x="848" y="1752"/>
                      </a:lnTo>
                      <a:lnTo>
                        <a:pt x="866" y="1734"/>
                      </a:lnTo>
                      <a:lnTo>
                        <a:pt x="876" y="1726"/>
                      </a:lnTo>
                      <a:lnTo>
                        <a:pt x="912" y="1656"/>
                      </a:lnTo>
                      <a:lnTo>
                        <a:pt x="940" y="1606"/>
                      </a:lnTo>
                      <a:lnTo>
                        <a:pt x="940" y="1602"/>
                      </a:lnTo>
                      <a:lnTo>
                        <a:pt x="944" y="1602"/>
                      </a:lnTo>
                      <a:lnTo>
                        <a:pt x="944" y="1598"/>
                      </a:lnTo>
                      <a:lnTo>
                        <a:pt x="1000" y="1580"/>
                      </a:lnTo>
                      <a:lnTo>
                        <a:pt x="1008" y="1580"/>
                      </a:lnTo>
                      <a:lnTo>
                        <a:pt x="1022" y="1588"/>
                      </a:lnTo>
                      <a:lnTo>
                        <a:pt x="1032" y="1588"/>
                      </a:lnTo>
                      <a:lnTo>
                        <a:pt x="1040" y="1584"/>
                      </a:lnTo>
                      <a:lnTo>
                        <a:pt x="1046" y="1556"/>
                      </a:lnTo>
                      <a:lnTo>
                        <a:pt x="1046" y="1548"/>
                      </a:lnTo>
                      <a:lnTo>
                        <a:pt x="1036" y="1542"/>
                      </a:lnTo>
                      <a:lnTo>
                        <a:pt x="1032" y="1538"/>
                      </a:lnTo>
                      <a:lnTo>
                        <a:pt x="994" y="1514"/>
                      </a:lnTo>
                      <a:lnTo>
                        <a:pt x="990" y="1514"/>
                      </a:lnTo>
                      <a:lnTo>
                        <a:pt x="986" y="1514"/>
                      </a:lnTo>
                      <a:lnTo>
                        <a:pt x="976" y="1514"/>
                      </a:lnTo>
                      <a:lnTo>
                        <a:pt x="976" y="1496"/>
                      </a:lnTo>
                      <a:lnTo>
                        <a:pt x="976" y="1492"/>
                      </a:lnTo>
                      <a:lnTo>
                        <a:pt x="976" y="1488"/>
                      </a:lnTo>
                      <a:lnTo>
                        <a:pt x="1000" y="1438"/>
                      </a:lnTo>
                      <a:lnTo>
                        <a:pt x="1000" y="1432"/>
                      </a:lnTo>
                      <a:lnTo>
                        <a:pt x="1032" y="1414"/>
                      </a:lnTo>
                      <a:lnTo>
                        <a:pt x="1040" y="1414"/>
                      </a:lnTo>
                      <a:lnTo>
                        <a:pt x="1040" y="1418"/>
                      </a:lnTo>
                      <a:lnTo>
                        <a:pt x="1040" y="1424"/>
                      </a:lnTo>
                      <a:lnTo>
                        <a:pt x="1040" y="1428"/>
                      </a:lnTo>
                      <a:lnTo>
                        <a:pt x="1036" y="1432"/>
                      </a:lnTo>
                      <a:lnTo>
                        <a:pt x="1032" y="1438"/>
                      </a:lnTo>
                      <a:lnTo>
                        <a:pt x="1032" y="1442"/>
                      </a:lnTo>
                      <a:lnTo>
                        <a:pt x="1028" y="1442"/>
                      </a:lnTo>
                      <a:lnTo>
                        <a:pt x="1028" y="1446"/>
                      </a:lnTo>
                      <a:lnTo>
                        <a:pt x="1028" y="1450"/>
                      </a:lnTo>
                      <a:lnTo>
                        <a:pt x="1028" y="1456"/>
                      </a:lnTo>
                      <a:lnTo>
                        <a:pt x="1032" y="1484"/>
                      </a:lnTo>
                      <a:lnTo>
                        <a:pt x="1032" y="1488"/>
                      </a:lnTo>
                      <a:lnTo>
                        <a:pt x="1036" y="1488"/>
                      </a:lnTo>
                      <a:lnTo>
                        <a:pt x="1046" y="1492"/>
                      </a:lnTo>
                      <a:lnTo>
                        <a:pt x="1046" y="1496"/>
                      </a:lnTo>
                      <a:lnTo>
                        <a:pt x="1050" y="1496"/>
                      </a:lnTo>
                      <a:lnTo>
                        <a:pt x="1054" y="1496"/>
                      </a:lnTo>
                      <a:lnTo>
                        <a:pt x="1150" y="1502"/>
                      </a:lnTo>
                      <a:lnTo>
                        <a:pt x="1270" y="1492"/>
                      </a:lnTo>
                      <a:lnTo>
                        <a:pt x="1270" y="1488"/>
                      </a:lnTo>
                      <a:lnTo>
                        <a:pt x="1294" y="1456"/>
                      </a:lnTo>
                      <a:lnTo>
                        <a:pt x="1330" y="1410"/>
                      </a:lnTo>
                      <a:lnTo>
                        <a:pt x="1352" y="1406"/>
                      </a:lnTo>
                      <a:lnTo>
                        <a:pt x="1358" y="1406"/>
                      </a:lnTo>
                      <a:lnTo>
                        <a:pt x="1362" y="1406"/>
                      </a:lnTo>
                      <a:lnTo>
                        <a:pt x="1370" y="1410"/>
                      </a:lnTo>
                      <a:lnTo>
                        <a:pt x="1376" y="1414"/>
                      </a:lnTo>
                      <a:lnTo>
                        <a:pt x="1390" y="1424"/>
                      </a:lnTo>
                      <a:lnTo>
                        <a:pt x="1362" y="1470"/>
                      </a:lnTo>
                      <a:lnTo>
                        <a:pt x="1362" y="1492"/>
                      </a:lnTo>
                      <a:lnTo>
                        <a:pt x="1362" y="1496"/>
                      </a:lnTo>
                      <a:lnTo>
                        <a:pt x="1370" y="1514"/>
                      </a:lnTo>
                      <a:lnTo>
                        <a:pt x="1376" y="1514"/>
                      </a:lnTo>
                      <a:lnTo>
                        <a:pt x="1380" y="1514"/>
                      </a:lnTo>
                      <a:lnTo>
                        <a:pt x="1384" y="1514"/>
                      </a:lnTo>
                      <a:lnTo>
                        <a:pt x="1390" y="1510"/>
                      </a:lnTo>
                      <a:lnTo>
                        <a:pt x="1398" y="1506"/>
                      </a:lnTo>
                      <a:lnTo>
                        <a:pt x="1404" y="1502"/>
                      </a:lnTo>
                      <a:lnTo>
                        <a:pt x="1426" y="1456"/>
                      </a:lnTo>
                      <a:lnTo>
                        <a:pt x="1430" y="1456"/>
                      </a:lnTo>
                      <a:lnTo>
                        <a:pt x="1430" y="1446"/>
                      </a:lnTo>
                      <a:lnTo>
                        <a:pt x="1430" y="1442"/>
                      </a:lnTo>
                      <a:lnTo>
                        <a:pt x="1426" y="1438"/>
                      </a:lnTo>
                      <a:lnTo>
                        <a:pt x="1422" y="1438"/>
                      </a:lnTo>
                      <a:lnTo>
                        <a:pt x="1422" y="1432"/>
                      </a:lnTo>
                      <a:lnTo>
                        <a:pt x="1422" y="1418"/>
                      </a:lnTo>
                      <a:lnTo>
                        <a:pt x="1422" y="1414"/>
                      </a:lnTo>
                      <a:lnTo>
                        <a:pt x="1422" y="1410"/>
                      </a:lnTo>
                      <a:lnTo>
                        <a:pt x="1426" y="1392"/>
                      </a:lnTo>
                      <a:lnTo>
                        <a:pt x="1430" y="1386"/>
                      </a:lnTo>
                      <a:lnTo>
                        <a:pt x="1430" y="1382"/>
                      </a:lnTo>
                      <a:lnTo>
                        <a:pt x="1436" y="1382"/>
                      </a:lnTo>
                      <a:lnTo>
                        <a:pt x="1540" y="1300"/>
                      </a:lnTo>
                      <a:lnTo>
                        <a:pt x="1564" y="1296"/>
                      </a:lnTo>
                      <a:lnTo>
                        <a:pt x="1568" y="1290"/>
                      </a:lnTo>
                      <a:lnTo>
                        <a:pt x="1572" y="1290"/>
                      </a:lnTo>
                      <a:lnTo>
                        <a:pt x="1578" y="1290"/>
                      </a:lnTo>
                      <a:lnTo>
                        <a:pt x="1582" y="1296"/>
                      </a:lnTo>
                      <a:lnTo>
                        <a:pt x="1586" y="1296"/>
                      </a:lnTo>
                      <a:lnTo>
                        <a:pt x="1586" y="1300"/>
                      </a:lnTo>
                      <a:lnTo>
                        <a:pt x="1590" y="1300"/>
                      </a:lnTo>
                      <a:lnTo>
                        <a:pt x="1596" y="1310"/>
                      </a:lnTo>
                      <a:lnTo>
                        <a:pt x="1596" y="1314"/>
                      </a:lnTo>
                      <a:lnTo>
                        <a:pt x="1596" y="1318"/>
                      </a:lnTo>
                      <a:lnTo>
                        <a:pt x="1586" y="1328"/>
                      </a:lnTo>
                      <a:lnTo>
                        <a:pt x="1578" y="1336"/>
                      </a:lnTo>
                      <a:lnTo>
                        <a:pt x="1558" y="1360"/>
                      </a:lnTo>
                      <a:lnTo>
                        <a:pt x="1550" y="1374"/>
                      </a:lnTo>
                      <a:lnTo>
                        <a:pt x="1536" y="1438"/>
                      </a:lnTo>
                      <a:lnTo>
                        <a:pt x="1536" y="1442"/>
                      </a:lnTo>
                      <a:lnTo>
                        <a:pt x="1550" y="1450"/>
                      </a:lnTo>
                      <a:lnTo>
                        <a:pt x="1554" y="1456"/>
                      </a:lnTo>
                      <a:lnTo>
                        <a:pt x="1558" y="1456"/>
                      </a:lnTo>
                      <a:lnTo>
                        <a:pt x="1558" y="1450"/>
                      </a:lnTo>
                      <a:lnTo>
                        <a:pt x="1568" y="1450"/>
                      </a:lnTo>
                      <a:lnTo>
                        <a:pt x="1632" y="1406"/>
                      </a:lnTo>
                      <a:lnTo>
                        <a:pt x="1636" y="1406"/>
                      </a:lnTo>
                      <a:lnTo>
                        <a:pt x="1646" y="1396"/>
                      </a:lnTo>
                      <a:lnTo>
                        <a:pt x="1646" y="1392"/>
                      </a:lnTo>
                      <a:lnTo>
                        <a:pt x="1646" y="1386"/>
                      </a:lnTo>
                      <a:lnTo>
                        <a:pt x="1650" y="1382"/>
                      </a:lnTo>
                      <a:lnTo>
                        <a:pt x="1650" y="1368"/>
                      </a:lnTo>
                      <a:lnTo>
                        <a:pt x="1646" y="1364"/>
                      </a:lnTo>
                      <a:lnTo>
                        <a:pt x="1646" y="1360"/>
                      </a:lnTo>
                      <a:lnTo>
                        <a:pt x="1646" y="1354"/>
                      </a:lnTo>
                      <a:lnTo>
                        <a:pt x="1646" y="1350"/>
                      </a:lnTo>
                      <a:lnTo>
                        <a:pt x="1646" y="1346"/>
                      </a:lnTo>
                      <a:lnTo>
                        <a:pt x="1646" y="1342"/>
                      </a:lnTo>
                      <a:lnTo>
                        <a:pt x="1650" y="1328"/>
                      </a:lnTo>
                      <a:lnTo>
                        <a:pt x="1656" y="1322"/>
                      </a:lnTo>
                      <a:lnTo>
                        <a:pt x="1660" y="1318"/>
                      </a:lnTo>
                      <a:lnTo>
                        <a:pt x="1660" y="1314"/>
                      </a:lnTo>
                      <a:lnTo>
                        <a:pt x="1664" y="1314"/>
                      </a:lnTo>
                      <a:lnTo>
                        <a:pt x="1668" y="1310"/>
                      </a:lnTo>
                      <a:lnTo>
                        <a:pt x="1668" y="1304"/>
                      </a:lnTo>
                      <a:lnTo>
                        <a:pt x="1678" y="1300"/>
                      </a:lnTo>
                      <a:lnTo>
                        <a:pt x="1682" y="1296"/>
                      </a:lnTo>
                      <a:lnTo>
                        <a:pt x="1688" y="1290"/>
                      </a:lnTo>
                      <a:lnTo>
                        <a:pt x="1720" y="1272"/>
                      </a:lnTo>
                      <a:lnTo>
                        <a:pt x="1710" y="1258"/>
                      </a:lnTo>
                      <a:lnTo>
                        <a:pt x="1688" y="1214"/>
                      </a:lnTo>
                      <a:lnTo>
                        <a:pt x="1682" y="1208"/>
                      </a:lnTo>
                      <a:lnTo>
                        <a:pt x="1678" y="1200"/>
                      </a:lnTo>
                      <a:lnTo>
                        <a:pt x="1678" y="1194"/>
                      </a:lnTo>
                      <a:lnTo>
                        <a:pt x="1674" y="1180"/>
                      </a:lnTo>
                      <a:lnTo>
                        <a:pt x="1674" y="1176"/>
                      </a:lnTo>
                      <a:lnTo>
                        <a:pt x="1674" y="1168"/>
                      </a:lnTo>
                      <a:lnTo>
                        <a:pt x="1682" y="1122"/>
                      </a:lnTo>
                      <a:lnTo>
                        <a:pt x="1682" y="1118"/>
                      </a:lnTo>
                      <a:lnTo>
                        <a:pt x="1688" y="1112"/>
                      </a:lnTo>
                      <a:lnTo>
                        <a:pt x="1706" y="1052"/>
                      </a:lnTo>
                      <a:lnTo>
                        <a:pt x="1714" y="1034"/>
                      </a:lnTo>
                      <a:lnTo>
                        <a:pt x="1714" y="1030"/>
                      </a:lnTo>
                      <a:lnTo>
                        <a:pt x="1720" y="1026"/>
                      </a:lnTo>
                      <a:lnTo>
                        <a:pt x="1732" y="1020"/>
                      </a:lnTo>
                      <a:lnTo>
                        <a:pt x="1738" y="1020"/>
                      </a:lnTo>
                      <a:lnTo>
                        <a:pt x="1742" y="1016"/>
                      </a:lnTo>
                      <a:lnTo>
                        <a:pt x="1742" y="1012"/>
                      </a:lnTo>
                      <a:lnTo>
                        <a:pt x="1746" y="1012"/>
                      </a:lnTo>
                      <a:lnTo>
                        <a:pt x="1746" y="1008"/>
                      </a:lnTo>
                      <a:lnTo>
                        <a:pt x="1756" y="924"/>
                      </a:lnTo>
                      <a:lnTo>
                        <a:pt x="1756" y="906"/>
                      </a:lnTo>
                      <a:lnTo>
                        <a:pt x="1756" y="870"/>
                      </a:lnTo>
                      <a:lnTo>
                        <a:pt x="1752" y="852"/>
                      </a:lnTo>
                      <a:lnTo>
                        <a:pt x="1752" y="848"/>
                      </a:lnTo>
                      <a:lnTo>
                        <a:pt x="1752" y="842"/>
                      </a:lnTo>
                      <a:lnTo>
                        <a:pt x="1746" y="838"/>
                      </a:lnTo>
                      <a:lnTo>
                        <a:pt x="1742" y="838"/>
                      </a:lnTo>
                      <a:lnTo>
                        <a:pt x="1738" y="814"/>
                      </a:lnTo>
                      <a:lnTo>
                        <a:pt x="1738" y="806"/>
                      </a:lnTo>
                      <a:lnTo>
                        <a:pt x="1738" y="802"/>
                      </a:lnTo>
                      <a:lnTo>
                        <a:pt x="1732" y="796"/>
                      </a:lnTo>
                      <a:lnTo>
                        <a:pt x="1732" y="792"/>
                      </a:lnTo>
                      <a:lnTo>
                        <a:pt x="1738" y="788"/>
                      </a:lnTo>
                      <a:lnTo>
                        <a:pt x="1738" y="782"/>
                      </a:lnTo>
                      <a:lnTo>
                        <a:pt x="1738" y="778"/>
                      </a:lnTo>
                      <a:lnTo>
                        <a:pt x="1738" y="764"/>
                      </a:lnTo>
                      <a:lnTo>
                        <a:pt x="1742" y="756"/>
                      </a:lnTo>
                      <a:lnTo>
                        <a:pt x="1746" y="750"/>
                      </a:lnTo>
                      <a:lnTo>
                        <a:pt x="1756" y="718"/>
                      </a:lnTo>
                      <a:lnTo>
                        <a:pt x="1760" y="714"/>
                      </a:lnTo>
                      <a:lnTo>
                        <a:pt x="1766" y="710"/>
                      </a:lnTo>
                      <a:lnTo>
                        <a:pt x="1792" y="706"/>
                      </a:lnTo>
                      <a:lnTo>
                        <a:pt x="1802" y="700"/>
                      </a:lnTo>
                      <a:lnTo>
                        <a:pt x="1856" y="572"/>
                      </a:lnTo>
                      <a:lnTo>
                        <a:pt x="1862" y="572"/>
                      </a:lnTo>
                      <a:lnTo>
                        <a:pt x="1866" y="572"/>
                      </a:lnTo>
                      <a:lnTo>
                        <a:pt x="1876" y="572"/>
                      </a:lnTo>
                      <a:lnTo>
                        <a:pt x="1898" y="564"/>
                      </a:lnTo>
                      <a:lnTo>
                        <a:pt x="1930" y="476"/>
                      </a:lnTo>
                      <a:lnTo>
                        <a:pt x="1930" y="468"/>
                      </a:lnTo>
                      <a:lnTo>
                        <a:pt x="1934" y="448"/>
                      </a:lnTo>
                      <a:lnTo>
                        <a:pt x="1916" y="358"/>
                      </a:lnTo>
                      <a:lnTo>
                        <a:pt x="1912" y="348"/>
                      </a:lnTo>
                      <a:close/>
                    </a:path>
                  </a:pathLst>
                </a:custGeom>
                <a:solidFill>
                  <a:srgbClr val="BAE5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8" name="Freeform 23"/>
                <p:cNvSpPr>
                  <a:spLocks/>
                </p:cNvSpPr>
                <p:nvPr/>
              </p:nvSpPr>
              <p:spPr bwMode="auto">
                <a:xfrm>
                  <a:off x="5273675" y="1125538"/>
                  <a:ext cx="1660525" cy="1552575"/>
                </a:xfrm>
                <a:custGeom>
                  <a:avLst/>
                  <a:gdLst>
                    <a:gd name="T0" fmla="*/ 990 w 1046"/>
                    <a:gd name="T1" fmla="*/ 544 h 978"/>
                    <a:gd name="T2" fmla="*/ 958 w 1046"/>
                    <a:gd name="T3" fmla="*/ 540 h 978"/>
                    <a:gd name="T4" fmla="*/ 788 w 1046"/>
                    <a:gd name="T5" fmla="*/ 370 h 978"/>
                    <a:gd name="T6" fmla="*/ 734 w 1046"/>
                    <a:gd name="T7" fmla="*/ 338 h 978"/>
                    <a:gd name="T8" fmla="*/ 692 w 1046"/>
                    <a:gd name="T9" fmla="*/ 348 h 978"/>
                    <a:gd name="T10" fmla="*/ 678 w 1046"/>
                    <a:gd name="T11" fmla="*/ 324 h 978"/>
                    <a:gd name="T12" fmla="*/ 528 w 1046"/>
                    <a:gd name="T13" fmla="*/ 196 h 978"/>
                    <a:gd name="T14" fmla="*/ 490 w 1046"/>
                    <a:gd name="T15" fmla="*/ 150 h 978"/>
                    <a:gd name="T16" fmla="*/ 412 w 1046"/>
                    <a:gd name="T17" fmla="*/ 46 h 978"/>
                    <a:gd name="T18" fmla="*/ 398 w 1046"/>
                    <a:gd name="T19" fmla="*/ 32 h 978"/>
                    <a:gd name="T20" fmla="*/ 380 w 1046"/>
                    <a:gd name="T21" fmla="*/ 4 h 978"/>
                    <a:gd name="T22" fmla="*/ 366 w 1046"/>
                    <a:gd name="T23" fmla="*/ 4 h 978"/>
                    <a:gd name="T24" fmla="*/ 312 w 1046"/>
                    <a:gd name="T25" fmla="*/ 68 h 978"/>
                    <a:gd name="T26" fmla="*/ 316 w 1046"/>
                    <a:gd name="T27" fmla="*/ 90 h 978"/>
                    <a:gd name="T28" fmla="*/ 334 w 1046"/>
                    <a:gd name="T29" fmla="*/ 132 h 978"/>
                    <a:gd name="T30" fmla="*/ 348 w 1046"/>
                    <a:gd name="T31" fmla="*/ 192 h 978"/>
                    <a:gd name="T32" fmla="*/ 352 w 1046"/>
                    <a:gd name="T33" fmla="*/ 224 h 978"/>
                    <a:gd name="T34" fmla="*/ 284 w 1046"/>
                    <a:gd name="T35" fmla="*/ 534 h 978"/>
                    <a:gd name="T36" fmla="*/ 262 w 1046"/>
                    <a:gd name="T37" fmla="*/ 562 h 978"/>
                    <a:gd name="T38" fmla="*/ 242 w 1046"/>
                    <a:gd name="T39" fmla="*/ 572 h 978"/>
                    <a:gd name="T40" fmla="*/ 50 w 1046"/>
                    <a:gd name="T41" fmla="*/ 682 h 978"/>
                    <a:gd name="T42" fmla="*/ 18 w 1046"/>
                    <a:gd name="T43" fmla="*/ 686 h 978"/>
                    <a:gd name="T44" fmla="*/ 0 w 1046"/>
                    <a:gd name="T45" fmla="*/ 764 h 978"/>
                    <a:gd name="T46" fmla="*/ 10 w 1046"/>
                    <a:gd name="T47" fmla="*/ 786 h 978"/>
                    <a:gd name="T48" fmla="*/ 36 w 1046"/>
                    <a:gd name="T49" fmla="*/ 810 h 978"/>
                    <a:gd name="T50" fmla="*/ 64 w 1046"/>
                    <a:gd name="T51" fmla="*/ 842 h 978"/>
                    <a:gd name="T52" fmla="*/ 64 w 1046"/>
                    <a:gd name="T53" fmla="*/ 882 h 978"/>
                    <a:gd name="T54" fmla="*/ 46 w 1046"/>
                    <a:gd name="T55" fmla="*/ 964 h 978"/>
                    <a:gd name="T56" fmla="*/ 74 w 1046"/>
                    <a:gd name="T57" fmla="*/ 978 h 978"/>
                    <a:gd name="T58" fmla="*/ 132 w 1046"/>
                    <a:gd name="T59" fmla="*/ 906 h 978"/>
                    <a:gd name="T60" fmla="*/ 216 w 1046"/>
                    <a:gd name="T61" fmla="*/ 906 h 978"/>
                    <a:gd name="T62" fmla="*/ 238 w 1046"/>
                    <a:gd name="T63" fmla="*/ 874 h 978"/>
                    <a:gd name="T64" fmla="*/ 160 w 1046"/>
                    <a:gd name="T65" fmla="*/ 810 h 978"/>
                    <a:gd name="T66" fmla="*/ 92 w 1046"/>
                    <a:gd name="T67" fmla="*/ 782 h 978"/>
                    <a:gd name="T68" fmla="*/ 86 w 1046"/>
                    <a:gd name="T69" fmla="*/ 764 h 978"/>
                    <a:gd name="T70" fmla="*/ 100 w 1046"/>
                    <a:gd name="T71" fmla="*/ 726 h 978"/>
                    <a:gd name="T72" fmla="*/ 124 w 1046"/>
                    <a:gd name="T73" fmla="*/ 704 h 978"/>
                    <a:gd name="T74" fmla="*/ 164 w 1046"/>
                    <a:gd name="T75" fmla="*/ 704 h 978"/>
                    <a:gd name="T76" fmla="*/ 192 w 1046"/>
                    <a:gd name="T77" fmla="*/ 736 h 978"/>
                    <a:gd name="T78" fmla="*/ 288 w 1046"/>
                    <a:gd name="T79" fmla="*/ 704 h 978"/>
                    <a:gd name="T80" fmla="*/ 344 w 1046"/>
                    <a:gd name="T81" fmla="*/ 694 h 978"/>
                    <a:gd name="T82" fmla="*/ 372 w 1046"/>
                    <a:gd name="T83" fmla="*/ 708 h 978"/>
                    <a:gd name="T84" fmla="*/ 390 w 1046"/>
                    <a:gd name="T85" fmla="*/ 726 h 978"/>
                    <a:gd name="T86" fmla="*/ 522 w 1046"/>
                    <a:gd name="T87" fmla="*/ 804 h 978"/>
                    <a:gd name="T88" fmla="*/ 546 w 1046"/>
                    <a:gd name="T89" fmla="*/ 810 h 978"/>
                    <a:gd name="T90" fmla="*/ 596 w 1046"/>
                    <a:gd name="T91" fmla="*/ 850 h 978"/>
                    <a:gd name="T92" fmla="*/ 618 w 1046"/>
                    <a:gd name="T93" fmla="*/ 796 h 978"/>
                    <a:gd name="T94" fmla="*/ 614 w 1046"/>
                    <a:gd name="T95" fmla="*/ 772 h 978"/>
                    <a:gd name="T96" fmla="*/ 624 w 1046"/>
                    <a:gd name="T97" fmla="*/ 754 h 978"/>
                    <a:gd name="T98" fmla="*/ 646 w 1046"/>
                    <a:gd name="T99" fmla="*/ 718 h 978"/>
                    <a:gd name="T100" fmla="*/ 670 w 1046"/>
                    <a:gd name="T101" fmla="*/ 686 h 978"/>
                    <a:gd name="T102" fmla="*/ 738 w 1046"/>
                    <a:gd name="T103" fmla="*/ 622 h 978"/>
                    <a:gd name="T104" fmla="*/ 788 w 1046"/>
                    <a:gd name="T105" fmla="*/ 604 h 978"/>
                    <a:gd name="T106" fmla="*/ 798 w 1046"/>
                    <a:gd name="T107" fmla="*/ 618 h 978"/>
                    <a:gd name="T108" fmla="*/ 838 w 1046"/>
                    <a:gd name="T109" fmla="*/ 618 h 978"/>
                    <a:gd name="T110" fmla="*/ 1046 w 1046"/>
                    <a:gd name="T111" fmla="*/ 520 h 9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46" h="978">
                      <a:moveTo>
                        <a:pt x="1036" y="512"/>
                      </a:moveTo>
                      <a:lnTo>
                        <a:pt x="1018" y="516"/>
                      </a:lnTo>
                      <a:lnTo>
                        <a:pt x="1014" y="520"/>
                      </a:lnTo>
                      <a:lnTo>
                        <a:pt x="990" y="544"/>
                      </a:lnTo>
                      <a:lnTo>
                        <a:pt x="986" y="544"/>
                      </a:lnTo>
                      <a:lnTo>
                        <a:pt x="976" y="544"/>
                      </a:lnTo>
                      <a:lnTo>
                        <a:pt x="972" y="544"/>
                      </a:lnTo>
                      <a:lnTo>
                        <a:pt x="958" y="540"/>
                      </a:lnTo>
                      <a:lnTo>
                        <a:pt x="948" y="530"/>
                      </a:lnTo>
                      <a:lnTo>
                        <a:pt x="916" y="424"/>
                      </a:lnTo>
                      <a:lnTo>
                        <a:pt x="826" y="384"/>
                      </a:lnTo>
                      <a:lnTo>
                        <a:pt x="788" y="370"/>
                      </a:lnTo>
                      <a:lnTo>
                        <a:pt x="784" y="360"/>
                      </a:lnTo>
                      <a:lnTo>
                        <a:pt x="760" y="342"/>
                      </a:lnTo>
                      <a:lnTo>
                        <a:pt x="738" y="338"/>
                      </a:lnTo>
                      <a:lnTo>
                        <a:pt x="734" y="338"/>
                      </a:lnTo>
                      <a:lnTo>
                        <a:pt x="728" y="338"/>
                      </a:lnTo>
                      <a:lnTo>
                        <a:pt x="716" y="342"/>
                      </a:lnTo>
                      <a:lnTo>
                        <a:pt x="696" y="348"/>
                      </a:lnTo>
                      <a:lnTo>
                        <a:pt x="692" y="348"/>
                      </a:lnTo>
                      <a:lnTo>
                        <a:pt x="692" y="342"/>
                      </a:lnTo>
                      <a:lnTo>
                        <a:pt x="682" y="342"/>
                      </a:lnTo>
                      <a:lnTo>
                        <a:pt x="682" y="338"/>
                      </a:lnTo>
                      <a:lnTo>
                        <a:pt x="678" y="324"/>
                      </a:lnTo>
                      <a:lnTo>
                        <a:pt x="582" y="250"/>
                      </a:lnTo>
                      <a:lnTo>
                        <a:pt x="564" y="238"/>
                      </a:lnTo>
                      <a:lnTo>
                        <a:pt x="554" y="228"/>
                      </a:lnTo>
                      <a:lnTo>
                        <a:pt x="528" y="196"/>
                      </a:lnTo>
                      <a:lnTo>
                        <a:pt x="518" y="186"/>
                      </a:lnTo>
                      <a:lnTo>
                        <a:pt x="494" y="154"/>
                      </a:lnTo>
                      <a:lnTo>
                        <a:pt x="494" y="150"/>
                      </a:lnTo>
                      <a:lnTo>
                        <a:pt x="490" y="150"/>
                      </a:lnTo>
                      <a:lnTo>
                        <a:pt x="482" y="132"/>
                      </a:lnTo>
                      <a:lnTo>
                        <a:pt x="462" y="104"/>
                      </a:lnTo>
                      <a:lnTo>
                        <a:pt x="418" y="46"/>
                      </a:lnTo>
                      <a:lnTo>
                        <a:pt x="412" y="46"/>
                      </a:lnTo>
                      <a:lnTo>
                        <a:pt x="412" y="40"/>
                      </a:lnTo>
                      <a:lnTo>
                        <a:pt x="404" y="36"/>
                      </a:lnTo>
                      <a:lnTo>
                        <a:pt x="398" y="36"/>
                      </a:lnTo>
                      <a:lnTo>
                        <a:pt x="398" y="32"/>
                      </a:lnTo>
                      <a:lnTo>
                        <a:pt x="394" y="26"/>
                      </a:lnTo>
                      <a:lnTo>
                        <a:pt x="386" y="14"/>
                      </a:lnTo>
                      <a:lnTo>
                        <a:pt x="380" y="8"/>
                      </a:lnTo>
                      <a:lnTo>
                        <a:pt x="380" y="4"/>
                      </a:lnTo>
                      <a:lnTo>
                        <a:pt x="376" y="4"/>
                      </a:lnTo>
                      <a:lnTo>
                        <a:pt x="376" y="0"/>
                      </a:lnTo>
                      <a:lnTo>
                        <a:pt x="372" y="0"/>
                      </a:lnTo>
                      <a:lnTo>
                        <a:pt x="366" y="4"/>
                      </a:lnTo>
                      <a:lnTo>
                        <a:pt x="334" y="32"/>
                      </a:lnTo>
                      <a:lnTo>
                        <a:pt x="326" y="46"/>
                      </a:lnTo>
                      <a:lnTo>
                        <a:pt x="316" y="68"/>
                      </a:lnTo>
                      <a:lnTo>
                        <a:pt x="312" y="68"/>
                      </a:lnTo>
                      <a:lnTo>
                        <a:pt x="312" y="72"/>
                      </a:lnTo>
                      <a:lnTo>
                        <a:pt x="312" y="78"/>
                      </a:lnTo>
                      <a:lnTo>
                        <a:pt x="312" y="82"/>
                      </a:lnTo>
                      <a:lnTo>
                        <a:pt x="316" y="90"/>
                      </a:lnTo>
                      <a:lnTo>
                        <a:pt x="316" y="96"/>
                      </a:lnTo>
                      <a:lnTo>
                        <a:pt x="330" y="122"/>
                      </a:lnTo>
                      <a:lnTo>
                        <a:pt x="334" y="128"/>
                      </a:lnTo>
                      <a:lnTo>
                        <a:pt x="334" y="132"/>
                      </a:lnTo>
                      <a:lnTo>
                        <a:pt x="340" y="142"/>
                      </a:lnTo>
                      <a:lnTo>
                        <a:pt x="344" y="154"/>
                      </a:lnTo>
                      <a:lnTo>
                        <a:pt x="344" y="164"/>
                      </a:lnTo>
                      <a:lnTo>
                        <a:pt x="348" y="192"/>
                      </a:lnTo>
                      <a:lnTo>
                        <a:pt x="352" y="196"/>
                      </a:lnTo>
                      <a:lnTo>
                        <a:pt x="352" y="206"/>
                      </a:lnTo>
                      <a:lnTo>
                        <a:pt x="352" y="218"/>
                      </a:lnTo>
                      <a:lnTo>
                        <a:pt x="352" y="224"/>
                      </a:lnTo>
                      <a:lnTo>
                        <a:pt x="330" y="370"/>
                      </a:lnTo>
                      <a:lnTo>
                        <a:pt x="326" y="384"/>
                      </a:lnTo>
                      <a:lnTo>
                        <a:pt x="288" y="530"/>
                      </a:lnTo>
                      <a:lnTo>
                        <a:pt x="284" y="534"/>
                      </a:lnTo>
                      <a:lnTo>
                        <a:pt x="276" y="544"/>
                      </a:lnTo>
                      <a:lnTo>
                        <a:pt x="276" y="548"/>
                      </a:lnTo>
                      <a:lnTo>
                        <a:pt x="266" y="558"/>
                      </a:lnTo>
                      <a:lnTo>
                        <a:pt x="262" y="562"/>
                      </a:lnTo>
                      <a:lnTo>
                        <a:pt x="252" y="566"/>
                      </a:lnTo>
                      <a:lnTo>
                        <a:pt x="252" y="572"/>
                      </a:lnTo>
                      <a:lnTo>
                        <a:pt x="248" y="572"/>
                      </a:lnTo>
                      <a:lnTo>
                        <a:pt x="242" y="572"/>
                      </a:lnTo>
                      <a:lnTo>
                        <a:pt x="178" y="562"/>
                      </a:lnTo>
                      <a:lnTo>
                        <a:pt x="132" y="604"/>
                      </a:lnTo>
                      <a:lnTo>
                        <a:pt x="96" y="650"/>
                      </a:lnTo>
                      <a:lnTo>
                        <a:pt x="50" y="682"/>
                      </a:lnTo>
                      <a:lnTo>
                        <a:pt x="46" y="682"/>
                      </a:lnTo>
                      <a:lnTo>
                        <a:pt x="28" y="682"/>
                      </a:lnTo>
                      <a:lnTo>
                        <a:pt x="22" y="682"/>
                      </a:lnTo>
                      <a:lnTo>
                        <a:pt x="18" y="686"/>
                      </a:lnTo>
                      <a:lnTo>
                        <a:pt x="14" y="690"/>
                      </a:lnTo>
                      <a:lnTo>
                        <a:pt x="14" y="694"/>
                      </a:lnTo>
                      <a:lnTo>
                        <a:pt x="10" y="700"/>
                      </a:lnTo>
                      <a:lnTo>
                        <a:pt x="0" y="764"/>
                      </a:lnTo>
                      <a:lnTo>
                        <a:pt x="0" y="768"/>
                      </a:lnTo>
                      <a:lnTo>
                        <a:pt x="4" y="778"/>
                      </a:lnTo>
                      <a:lnTo>
                        <a:pt x="4" y="782"/>
                      </a:lnTo>
                      <a:lnTo>
                        <a:pt x="10" y="786"/>
                      </a:lnTo>
                      <a:lnTo>
                        <a:pt x="28" y="804"/>
                      </a:lnTo>
                      <a:lnTo>
                        <a:pt x="28" y="810"/>
                      </a:lnTo>
                      <a:lnTo>
                        <a:pt x="32" y="810"/>
                      </a:lnTo>
                      <a:lnTo>
                        <a:pt x="36" y="810"/>
                      </a:lnTo>
                      <a:lnTo>
                        <a:pt x="42" y="814"/>
                      </a:lnTo>
                      <a:lnTo>
                        <a:pt x="46" y="814"/>
                      </a:lnTo>
                      <a:lnTo>
                        <a:pt x="50" y="818"/>
                      </a:lnTo>
                      <a:lnTo>
                        <a:pt x="64" y="842"/>
                      </a:lnTo>
                      <a:lnTo>
                        <a:pt x="64" y="854"/>
                      </a:lnTo>
                      <a:lnTo>
                        <a:pt x="64" y="864"/>
                      </a:lnTo>
                      <a:lnTo>
                        <a:pt x="64" y="878"/>
                      </a:lnTo>
                      <a:lnTo>
                        <a:pt x="64" y="882"/>
                      </a:lnTo>
                      <a:lnTo>
                        <a:pt x="36" y="932"/>
                      </a:lnTo>
                      <a:lnTo>
                        <a:pt x="36" y="938"/>
                      </a:lnTo>
                      <a:lnTo>
                        <a:pt x="36" y="942"/>
                      </a:lnTo>
                      <a:lnTo>
                        <a:pt x="46" y="964"/>
                      </a:lnTo>
                      <a:lnTo>
                        <a:pt x="50" y="970"/>
                      </a:lnTo>
                      <a:lnTo>
                        <a:pt x="54" y="970"/>
                      </a:lnTo>
                      <a:lnTo>
                        <a:pt x="54" y="974"/>
                      </a:lnTo>
                      <a:lnTo>
                        <a:pt x="74" y="978"/>
                      </a:lnTo>
                      <a:lnTo>
                        <a:pt x="78" y="978"/>
                      </a:lnTo>
                      <a:lnTo>
                        <a:pt x="106" y="952"/>
                      </a:lnTo>
                      <a:lnTo>
                        <a:pt x="114" y="938"/>
                      </a:lnTo>
                      <a:lnTo>
                        <a:pt x="132" y="906"/>
                      </a:lnTo>
                      <a:lnTo>
                        <a:pt x="146" y="896"/>
                      </a:lnTo>
                      <a:lnTo>
                        <a:pt x="164" y="882"/>
                      </a:lnTo>
                      <a:lnTo>
                        <a:pt x="210" y="906"/>
                      </a:lnTo>
                      <a:lnTo>
                        <a:pt x="216" y="906"/>
                      </a:lnTo>
                      <a:lnTo>
                        <a:pt x="220" y="906"/>
                      </a:lnTo>
                      <a:lnTo>
                        <a:pt x="248" y="888"/>
                      </a:lnTo>
                      <a:lnTo>
                        <a:pt x="248" y="882"/>
                      </a:lnTo>
                      <a:lnTo>
                        <a:pt x="238" y="874"/>
                      </a:lnTo>
                      <a:lnTo>
                        <a:pt x="170" y="814"/>
                      </a:lnTo>
                      <a:lnTo>
                        <a:pt x="170" y="810"/>
                      </a:lnTo>
                      <a:lnTo>
                        <a:pt x="164" y="810"/>
                      </a:lnTo>
                      <a:lnTo>
                        <a:pt x="160" y="810"/>
                      </a:lnTo>
                      <a:lnTo>
                        <a:pt x="146" y="810"/>
                      </a:lnTo>
                      <a:lnTo>
                        <a:pt x="124" y="800"/>
                      </a:lnTo>
                      <a:lnTo>
                        <a:pt x="96" y="782"/>
                      </a:lnTo>
                      <a:lnTo>
                        <a:pt x="92" y="782"/>
                      </a:lnTo>
                      <a:lnTo>
                        <a:pt x="92" y="778"/>
                      </a:lnTo>
                      <a:lnTo>
                        <a:pt x="86" y="778"/>
                      </a:lnTo>
                      <a:lnTo>
                        <a:pt x="86" y="772"/>
                      </a:lnTo>
                      <a:lnTo>
                        <a:pt x="86" y="764"/>
                      </a:lnTo>
                      <a:lnTo>
                        <a:pt x="92" y="758"/>
                      </a:lnTo>
                      <a:lnTo>
                        <a:pt x="92" y="750"/>
                      </a:lnTo>
                      <a:lnTo>
                        <a:pt x="100" y="732"/>
                      </a:lnTo>
                      <a:lnTo>
                        <a:pt x="100" y="726"/>
                      </a:lnTo>
                      <a:lnTo>
                        <a:pt x="106" y="722"/>
                      </a:lnTo>
                      <a:lnTo>
                        <a:pt x="114" y="714"/>
                      </a:lnTo>
                      <a:lnTo>
                        <a:pt x="120" y="704"/>
                      </a:lnTo>
                      <a:lnTo>
                        <a:pt x="124" y="704"/>
                      </a:lnTo>
                      <a:lnTo>
                        <a:pt x="128" y="704"/>
                      </a:lnTo>
                      <a:lnTo>
                        <a:pt x="132" y="704"/>
                      </a:lnTo>
                      <a:lnTo>
                        <a:pt x="160" y="704"/>
                      </a:lnTo>
                      <a:lnTo>
                        <a:pt x="164" y="704"/>
                      </a:lnTo>
                      <a:lnTo>
                        <a:pt x="170" y="708"/>
                      </a:lnTo>
                      <a:lnTo>
                        <a:pt x="174" y="714"/>
                      </a:lnTo>
                      <a:lnTo>
                        <a:pt x="192" y="732"/>
                      </a:lnTo>
                      <a:lnTo>
                        <a:pt x="192" y="736"/>
                      </a:lnTo>
                      <a:lnTo>
                        <a:pt x="238" y="740"/>
                      </a:lnTo>
                      <a:lnTo>
                        <a:pt x="280" y="708"/>
                      </a:lnTo>
                      <a:lnTo>
                        <a:pt x="288" y="708"/>
                      </a:lnTo>
                      <a:lnTo>
                        <a:pt x="288" y="704"/>
                      </a:lnTo>
                      <a:lnTo>
                        <a:pt x="308" y="700"/>
                      </a:lnTo>
                      <a:lnTo>
                        <a:pt x="312" y="700"/>
                      </a:lnTo>
                      <a:lnTo>
                        <a:pt x="320" y="694"/>
                      </a:lnTo>
                      <a:lnTo>
                        <a:pt x="344" y="694"/>
                      </a:lnTo>
                      <a:lnTo>
                        <a:pt x="348" y="694"/>
                      </a:lnTo>
                      <a:lnTo>
                        <a:pt x="352" y="700"/>
                      </a:lnTo>
                      <a:lnTo>
                        <a:pt x="358" y="700"/>
                      </a:lnTo>
                      <a:lnTo>
                        <a:pt x="372" y="708"/>
                      </a:lnTo>
                      <a:lnTo>
                        <a:pt x="376" y="708"/>
                      </a:lnTo>
                      <a:lnTo>
                        <a:pt x="376" y="714"/>
                      </a:lnTo>
                      <a:lnTo>
                        <a:pt x="380" y="718"/>
                      </a:lnTo>
                      <a:lnTo>
                        <a:pt x="390" y="726"/>
                      </a:lnTo>
                      <a:lnTo>
                        <a:pt x="454" y="768"/>
                      </a:lnTo>
                      <a:lnTo>
                        <a:pt x="472" y="778"/>
                      </a:lnTo>
                      <a:lnTo>
                        <a:pt x="500" y="796"/>
                      </a:lnTo>
                      <a:lnTo>
                        <a:pt x="522" y="804"/>
                      </a:lnTo>
                      <a:lnTo>
                        <a:pt x="528" y="810"/>
                      </a:lnTo>
                      <a:lnTo>
                        <a:pt x="536" y="810"/>
                      </a:lnTo>
                      <a:lnTo>
                        <a:pt x="540" y="810"/>
                      </a:lnTo>
                      <a:lnTo>
                        <a:pt x="546" y="810"/>
                      </a:lnTo>
                      <a:lnTo>
                        <a:pt x="550" y="814"/>
                      </a:lnTo>
                      <a:lnTo>
                        <a:pt x="572" y="828"/>
                      </a:lnTo>
                      <a:lnTo>
                        <a:pt x="582" y="836"/>
                      </a:lnTo>
                      <a:lnTo>
                        <a:pt x="596" y="850"/>
                      </a:lnTo>
                      <a:lnTo>
                        <a:pt x="600" y="854"/>
                      </a:lnTo>
                      <a:lnTo>
                        <a:pt x="614" y="828"/>
                      </a:lnTo>
                      <a:lnTo>
                        <a:pt x="618" y="800"/>
                      </a:lnTo>
                      <a:lnTo>
                        <a:pt x="618" y="796"/>
                      </a:lnTo>
                      <a:lnTo>
                        <a:pt x="614" y="790"/>
                      </a:lnTo>
                      <a:lnTo>
                        <a:pt x="614" y="786"/>
                      </a:lnTo>
                      <a:lnTo>
                        <a:pt x="614" y="782"/>
                      </a:lnTo>
                      <a:lnTo>
                        <a:pt x="614" y="772"/>
                      </a:lnTo>
                      <a:lnTo>
                        <a:pt x="618" y="768"/>
                      </a:lnTo>
                      <a:lnTo>
                        <a:pt x="618" y="764"/>
                      </a:lnTo>
                      <a:lnTo>
                        <a:pt x="624" y="758"/>
                      </a:lnTo>
                      <a:lnTo>
                        <a:pt x="624" y="754"/>
                      </a:lnTo>
                      <a:lnTo>
                        <a:pt x="628" y="750"/>
                      </a:lnTo>
                      <a:lnTo>
                        <a:pt x="632" y="736"/>
                      </a:lnTo>
                      <a:lnTo>
                        <a:pt x="642" y="726"/>
                      </a:lnTo>
                      <a:lnTo>
                        <a:pt x="646" y="718"/>
                      </a:lnTo>
                      <a:lnTo>
                        <a:pt x="650" y="708"/>
                      </a:lnTo>
                      <a:lnTo>
                        <a:pt x="656" y="704"/>
                      </a:lnTo>
                      <a:lnTo>
                        <a:pt x="660" y="694"/>
                      </a:lnTo>
                      <a:lnTo>
                        <a:pt x="670" y="686"/>
                      </a:lnTo>
                      <a:lnTo>
                        <a:pt x="716" y="640"/>
                      </a:lnTo>
                      <a:lnTo>
                        <a:pt x="728" y="626"/>
                      </a:lnTo>
                      <a:lnTo>
                        <a:pt x="734" y="626"/>
                      </a:lnTo>
                      <a:lnTo>
                        <a:pt x="738" y="622"/>
                      </a:lnTo>
                      <a:lnTo>
                        <a:pt x="756" y="612"/>
                      </a:lnTo>
                      <a:lnTo>
                        <a:pt x="760" y="612"/>
                      </a:lnTo>
                      <a:lnTo>
                        <a:pt x="784" y="608"/>
                      </a:lnTo>
                      <a:lnTo>
                        <a:pt x="788" y="604"/>
                      </a:lnTo>
                      <a:lnTo>
                        <a:pt x="792" y="604"/>
                      </a:lnTo>
                      <a:lnTo>
                        <a:pt x="792" y="608"/>
                      </a:lnTo>
                      <a:lnTo>
                        <a:pt x="798" y="612"/>
                      </a:lnTo>
                      <a:lnTo>
                        <a:pt x="798" y="618"/>
                      </a:lnTo>
                      <a:lnTo>
                        <a:pt x="802" y="618"/>
                      </a:lnTo>
                      <a:lnTo>
                        <a:pt x="812" y="622"/>
                      </a:lnTo>
                      <a:lnTo>
                        <a:pt x="816" y="622"/>
                      </a:lnTo>
                      <a:lnTo>
                        <a:pt x="838" y="618"/>
                      </a:lnTo>
                      <a:lnTo>
                        <a:pt x="898" y="608"/>
                      </a:lnTo>
                      <a:lnTo>
                        <a:pt x="904" y="608"/>
                      </a:lnTo>
                      <a:lnTo>
                        <a:pt x="908" y="608"/>
                      </a:lnTo>
                      <a:lnTo>
                        <a:pt x="1046" y="520"/>
                      </a:lnTo>
                      <a:lnTo>
                        <a:pt x="1046" y="516"/>
                      </a:lnTo>
                      <a:lnTo>
                        <a:pt x="1036" y="512"/>
                      </a:lnTo>
                      <a:close/>
                    </a:path>
                  </a:pathLst>
                </a:custGeom>
                <a:solidFill>
                  <a:srgbClr val="BAE5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9" name="Freeform 24"/>
                <p:cNvSpPr>
                  <a:spLocks/>
                </p:cNvSpPr>
                <p:nvPr/>
              </p:nvSpPr>
              <p:spPr bwMode="auto">
                <a:xfrm>
                  <a:off x="5584825" y="1246188"/>
                  <a:ext cx="127000" cy="95250"/>
                </a:xfrm>
                <a:custGeom>
                  <a:avLst/>
                  <a:gdLst>
                    <a:gd name="T0" fmla="*/ 44 w 80"/>
                    <a:gd name="T1" fmla="*/ 56 h 60"/>
                    <a:gd name="T2" fmla="*/ 78 w 80"/>
                    <a:gd name="T3" fmla="*/ 58 h 60"/>
                    <a:gd name="T4" fmla="*/ 80 w 80"/>
                    <a:gd name="T5" fmla="*/ 22 h 60"/>
                    <a:gd name="T6" fmla="*/ 16 w 80"/>
                    <a:gd name="T7" fmla="*/ 0 h 60"/>
                    <a:gd name="T8" fmla="*/ 0 w 80"/>
                    <a:gd name="T9" fmla="*/ 28 h 60"/>
                    <a:gd name="T10" fmla="*/ 4 w 80"/>
                    <a:gd name="T11" fmla="*/ 60 h 60"/>
                    <a:gd name="T12" fmla="*/ 44 w 80"/>
                    <a:gd name="T13" fmla="*/ 56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60">
                      <a:moveTo>
                        <a:pt x="44" y="56"/>
                      </a:moveTo>
                      <a:lnTo>
                        <a:pt x="78" y="58"/>
                      </a:lnTo>
                      <a:lnTo>
                        <a:pt x="80" y="22"/>
                      </a:lnTo>
                      <a:lnTo>
                        <a:pt x="16" y="0"/>
                      </a:lnTo>
                      <a:lnTo>
                        <a:pt x="0" y="28"/>
                      </a:lnTo>
                      <a:lnTo>
                        <a:pt x="4" y="60"/>
                      </a:lnTo>
                      <a:lnTo>
                        <a:pt x="44" y="5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50" name="Freeform 25"/>
                <p:cNvSpPr>
                  <a:spLocks/>
                </p:cNvSpPr>
                <p:nvPr/>
              </p:nvSpPr>
              <p:spPr bwMode="auto">
                <a:xfrm>
                  <a:off x="5521325" y="1163638"/>
                  <a:ext cx="53975" cy="79375"/>
                </a:xfrm>
                <a:custGeom>
                  <a:avLst/>
                  <a:gdLst>
                    <a:gd name="T0" fmla="*/ 30 w 34"/>
                    <a:gd name="T1" fmla="*/ 50 h 50"/>
                    <a:gd name="T2" fmla="*/ 34 w 34"/>
                    <a:gd name="T3" fmla="*/ 4 h 50"/>
                    <a:gd name="T4" fmla="*/ 0 w 34"/>
                    <a:gd name="T5" fmla="*/ 0 h 50"/>
                    <a:gd name="T6" fmla="*/ 14 w 34"/>
                    <a:gd name="T7" fmla="*/ 48 h 50"/>
                    <a:gd name="T8" fmla="*/ 30 w 34"/>
                    <a:gd name="T9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50">
                      <a:moveTo>
                        <a:pt x="30" y="50"/>
                      </a:moveTo>
                      <a:lnTo>
                        <a:pt x="34" y="4"/>
                      </a:lnTo>
                      <a:lnTo>
                        <a:pt x="0" y="0"/>
                      </a:lnTo>
                      <a:lnTo>
                        <a:pt x="14" y="48"/>
                      </a:lnTo>
                      <a:lnTo>
                        <a:pt x="30" y="5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51" name="Freeform 26"/>
                <p:cNvSpPr>
                  <a:spLocks/>
                </p:cNvSpPr>
                <p:nvPr/>
              </p:nvSpPr>
              <p:spPr bwMode="auto">
                <a:xfrm>
                  <a:off x="5222875" y="4929188"/>
                  <a:ext cx="53975" cy="88900"/>
                </a:xfrm>
                <a:custGeom>
                  <a:avLst/>
                  <a:gdLst>
                    <a:gd name="T0" fmla="*/ 0 w 34"/>
                    <a:gd name="T1" fmla="*/ 56 h 56"/>
                    <a:gd name="T2" fmla="*/ 34 w 34"/>
                    <a:gd name="T3" fmla="*/ 18 h 56"/>
                    <a:gd name="T4" fmla="*/ 6 w 34"/>
                    <a:gd name="T5" fmla="*/ 0 h 56"/>
                    <a:gd name="T6" fmla="*/ 0 w 34"/>
                    <a:gd name="T7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56">
                      <a:moveTo>
                        <a:pt x="0" y="56"/>
                      </a:moveTo>
                      <a:lnTo>
                        <a:pt x="34" y="18"/>
                      </a:lnTo>
                      <a:lnTo>
                        <a:pt x="6" y="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52" name="Freeform 27"/>
                <p:cNvSpPr>
                  <a:spLocks/>
                </p:cNvSpPr>
                <p:nvPr/>
              </p:nvSpPr>
              <p:spPr bwMode="auto">
                <a:xfrm>
                  <a:off x="5140325" y="5049838"/>
                  <a:ext cx="50800" cy="82550"/>
                </a:xfrm>
                <a:custGeom>
                  <a:avLst/>
                  <a:gdLst>
                    <a:gd name="T0" fmla="*/ 0 w 32"/>
                    <a:gd name="T1" fmla="*/ 24 h 52"/>
                    <a:gd name="T2" fmla="*/ 6 w 32"/>
                    <a:gd name="T3" fmla="*/ 52 h 52"/>
                    <a:gd name="T4" fmla="*/ 32 w 32"/>
                    <a:gd name="T5" fmla="*/ 40 h 52"/>
                    <a:gd name="T6" fmla="*/ 22 w 32"/>
                    <a:gd name="T7" fmla="*/ 0 h 52"/>
                    <a:gd name="T8" fmla="*/ 0 w 32"/>
                    <a:gd name="T9" fmla="*/ 2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2">
                      <a:moveTo>
                        <a:pt x="0" y="24"/>
                      </a:moveTo>
                      <a:lnTo>
                        <a:pt x="6" y="52"/>
                      </a:lnTo>
                      <a:lnTo>
                        <a:pt x="32" y="40"/>
                      </a:lnTo>
                      <a:lnTo>
                        <a:pt x="22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</p:grpSp>
          <p:sp>
            <p:nvSpPr>
              <p:cNvPr id="131" name="TextBox 130"/>
              <p:cNvSpPr txBox="1"/>
              <p:nvPr/>
            </p:nvSpPr>
            <p:spPr>
              <a:xfrm>
                <a:off x="4804450" y="3317921"/>
                <a:ext cx="1032536" cy="59378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GB" sz="1100" spc="300" dirty="0" smtClean="0">
                    <a:latin typeface="Calibri" panose="020F0502020204030204" pitchFamily="34" charset="0"/>
                  </a:rPr>
                  <a:t>Japan</a:t>
                </a:r>
              </a:p>
              <a:p>
                <a:r>
                  <a:rPr lang="en-GB" sz="800" b="1" spc="300" dirty="0" smtClean="0">
                    <a:latin typeface="Calibri" panose="020F0502020204030204" pitchFamily="34" charset="0"/>
                  </a:rPr>
                  <a:t>KEK</a:t>
                </a:r>
                <a:endParaRPr lang="en-GB" sz="1100" b="1" spc="300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 flipH="1">
                <a:off x="4791583" y="3905349"/>
                <a:ext cx="12693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32"/>
            <p:cNvGrpSpPr>
              <a:grpSpLocks/>
            </p:cNvGrpSpPr>
            <p:nvPr/>
          </p:nvGrpSpPr>
          <p:grpSpPr bwMode="auto">
            <a:xfrm>
              <a:off x="2746376" y="-12700"/>
              <a:ext cx="6473827" cy="6794500"/>
              <a:chOff x="1730" y="-8"/>
              <a:chExt cx="4078" cy="4280"/>
            </a:xfrm>
          </p:grpSpPr>
          <p:sp>
            <p:nvSpPr>
              <p:cNvPr id="32" name="Freeform 5"/>
              <p:cNvSpPr>
                <a:spLocks/>
              </p:cNvSpPr>
              <p:nvPr/>
            </p:nvSpPr>
            <p:spPr bwMode="auto">
              <a:xfrm>
                <a:off x="1890" y="3232"/>
                <a:ext cx="1205" cy="952"/>
              </a:xfrm>
              <a:custGeom>
                <a:avLst/>
                <a:gdLst>
                  <a:gd name="T0" fmla="*/ 1154 w 1205"/>
                  <a:gd name="T1" fmla="*/ 336 h 952"/>
                  <a:gd name="T2" fmla="*/ 1036 w 1205"/>
                  <a:gd name="T3" fmla="*/ 296 h 952"/>
                  <a:gd name="T4" fmla="*/ 910 w 1205"/>
                  <a:gd name="T5" fmla="*/ 280 h 952"/>
                  <a:gd name="T6" fmla="*/ 859 w 1205"/>
                  <a:gd name="T7" fmla="*/ 232 h 952"/>
                  <a:gd name="T8" fmla="*/ 784 w 1205"/>
                  <a:gd name="T9" fmla="*/ 192 h 952"/>
                  <a:gd name="T10" fmla="*/ 716 w 1205"/>
                  <a:gd name="T11" fmla="*/ 144 h 952"/>
                  <a:gd name="T12" fmla="*/ 666 w 1205"/>
                  <a:gd name="T13" fmla="*/ 136 h 952"/>
                  <a:gd name="T14" fmla="*/ 598 w 1205"/>
                  <a:gd name="T15" fmla="*/ 128 h 952"/>
                  <a:gd name="T16" fmla="*/ 522 w 1205"/>
                  <a:gd name="T17" fmla="*/ 104 h 952"/>
                  <a:gd name="T18" fmla="*/ 387 w 1205"/>
                  <a:gd name="T19" fmla="*/ 64 h 952"/>
                  <a:gd name="T20" fmla="*/ 320 w 1205"/>
                  <a:gd name="T21" fmla="*/ 48 h 952"/>
                  <a:gd name="T22" fmla="*/ 202 w 1205"/>
                  <a:gd name="T23" fmla="*/ 16 h 952"/>
                  <a:gd name="T24" fmla="*/ 168 w 1205"/>
                  <a:gd name="T25" fmla="*/ 0 h 952"/>
                  <a:gd name="T26" fmla="*/ 135 w 1205"/>
                  <a:gd name="T27" fmla="*/ 8 h 952"/>
                  <a:gd name="T28" fmla="*/ 109 w 1205"/>
                  <a:gd name="T29" fmla="*/ 24 h 952"/>
                  <a:gd name="T30" fmla="*/ 17 w 1205"/>
                  <a:gd name="T31" fmla="*/ 48 h 952"/>
                  <a:gd name="T32" fmla="*/ 25 w 1205"/>
                  <a:gd name="T33" fmla="*/ 88 h 952"/>
                  <a:gd name="T34" fmla="*/ 34 w 1205"/>
                  <a:gd name="T35" fmla="*/ 128 h 952"/>
                  <a:gd name="T36" fmla="*/ 67 w 1205"/>
                  <a:gd name="T37" fmla="*/ 176 h 952"/>
                  <a:gd name="T38" fmla="*/ 84 w 1205"/>
                  <a:gd name="T39" fmla="*/ 200 h 952"/>
                  <a:gd name="T40" fmla="*/ 93 w 1205"/>
                  <a:gd name="T41" fmla="*/ 216 h 952"/>
                  <a:gd name="T42" fmla="*/ 143 w 1205"/>
                  <a:gd name="T43" fmla="*/ 232 h 952"/>
                  <a:gd name="T44" fmla="*/ 194 w 1205"/>
                  <a:gd name="T45" fmla="*/ 224 h 952"/>
                  <a:gd name="T46" fmla="*/ 236 w 1205"/>
                  <a:gd name="T47" fmla="*/ 256 h 952"/>
                  <a:gd name="T48" fmla="*/ 253 w 1205"/>
                  <a:gd name="T49" fmla="*/ 272 h 952"/>
                  <a:gd name="T50" fmla="*/ 261 w 1205"/>
                  <a:gd name="T51" fmla="*/ 296 h 952"/>
                  <a:gd name="T52" fmla="*/ 202 w 1205"/>
                  <a:gd name="T53" fmla="*/ 328 h 952"/>
                  <a:gd name="T54" fmla="*/ 177 w 1205"/>
                  <a:gd name="T55" fmla="*/ 368 h 952"/>
                  <a:gd name="T56" fmla="*/ 160 w 1205"/>
                  <a:gd name="T57" fmla="*/ 424 h 952"/>
                  <a:gd name="T58" fmla="*/ 143 w 1205"/>
                  <a:gd name="T59" fmla="*/ 432 h 952"/>
                  <a:gd name="T60" fmla="*/ 126 w 1205"/>
                  <a:gd name="T61" fmla="*/ 480 h 952"/>
                  <a:gd name="T62" fmla="*/ 76 w 1205"/>
                  <a:gd name="T63" fmla="*/ 488 h 952"/>
                  <a:gd name="T64" fmla="*/ 109 w 1205"/>
                  <a:gd name="T65" fmla="*/ 568 h 952"/>
                  <a:gd name="T66" fmla="*/ 101 w 1205"/>
                  <a:gd name="T67" fmla="*/ 584 h 952"/>
                  <a:gd name="T68" fmla="*/ 67 w 1205"/>
                  <a:gd name="T69" fmla="*/ 608 h 952"/>
                  <a:gd name="T70" fmla="*/ 67 w 1205"/>
                  <a:gd name="T71" fmla="*/ 656 h 952"/>
                  <a:gd name="T72" fmla="*/ 84 w 1205"/>
                  <a:gd name="T73" fmla="*/ 672 h 952"/>
                  <a:gd name="T74" fmla="*/ 17 w 1205"/>
                  <a:gd name="T75" fmla="*/ 720 h 952"/>
                  <a:gd name="T76" fmla="*/ 0 w 1205"/>
                  <a:gd name="T77" fmla="*/ 784 h 952"/>
                  <a:gd name="T78" fmla="*/ 59 w 1205"/>
                  <a:gd name="T79" fmla="*/ 792 h 952"/>
                  <a:gd name="T80" fmla="*/ 109 w 1205"/>
                  <a:gd name="T81" fmla="*/ 840 h 952"/>
                  <a:gd name="T82" fmla="*/ 118 w 1205"/>
                  <a:gd name="T83" fmla="*/ 920 h 952"/>
                  <a:gd name="T84" fmla="*/ 219 w 1205"/>
                  <a:gd name="T85" fmla="*/ 928 h 952"/>
                  <a:gd name="T86" fmla="*/ 295 w 1205"/>
                  <a:gd name="T87" fmla="*/ 912 h 952"/>
                  <a:gd name="T88" fmla="*/ 379 w 1205"/>
                  <a:gd name="T89" fmla="*/ 904 h 952"/>
                  <a:gd name="T90" fmla="*/ 539 w 1205"/>
                  <a:gd name="T91" fmla="*/ 928 h 952"/>
                  <a:gd name="T92" fmla="*/ 598 w 1205"/>
                  <a:gd name="T93" fmla="*/ 904 h 952"/>
                  <a:gd name="T94" fmla="*/ 649 w 1205"/>
                  <a:gd name="T95" fmla="*/ 856 h 952"/>
                  <a:gd name="T96" fmla="*/ 725 w 1205"/>
                  <a:gd name="T97" fmla="*/ 824 h 952"/>
                  <a:gd name="T98" fmla="*/ 784 w 1205"/>
                  <a:gd name="T99" fmla="*/ 752 h 952"/>
                  <a:gd name="T100" fmla="*/ 809 w 1205"/>
                  <a:gd name="T101" fmla="*/ 664 h 952"/>
                  <a:gd name="T102" fmla="*/ 842 w 1205"/>
                  <a:gd name="T103" fmla="*/ 592 h 952"/>
                  <a:gd name="T104" fmla="*/ 927 w 1205"/>
                  <a:gd name="T105" fmla="*/ 504 h 952"/>
                  <a:gd name="T106" fmla="*/ 944 w 1205"/>
                  <a:gd name="T107" fmla="*/ 472 h 952"/>
                  <a:gd name="T108" fmla="*/ 1019 w 1205"/>
                  <a:gd name="T109" fmla="*/ 440 h 952"/>
                  <a:gd name="T110" fmla="*/ 1196 w 1205"/>
                  <a:gd name="T111" fmla="*/ 376 h 952"/>
                  <a:gd name="T112" fmla="*/ 1205 w 1205"/>
                  <a:gd name="T113" fmla="*/ 368 h 952"/>
                  <a:gd name="T114" fmla="*/ 1180 w 1205"/>
                  <a:gd name="T115" fmla="*/ 352 h 95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1730" y="3408"/>
                <a:ext cx="421" cy="616"/>
              </a:xfrm>
              <a:custGeom>
                <a:avLst/>
                <a:gdLst>
                  <a:gd name="T0" fmla="*/ 396 w 421"/>
                  <a:gd name="T1" fmla="*/ 88 h 616"/>
                  <a:gd name="T2" fmla="*/ 387 w 421"/>
                  <a:gd name="T3" fmla="*/ 64 h 616"/>
                  <a:gd name="T4" fmla="*/ 328 w 421"/>
                  <a:gd name="T5" fmla="*/ 56 h 616"/>
                  <a:gd name="T6" fmla="*/ 286 w 421"/>
                  <a:gd name="T7" fmla="*/ 40 h 616"/>
                  <a:gd name="T8" fmla="*/ 236 w 421"/>
                  <a:gd name="T9" fmla="*/ 32 h 616"/>
                  <a:gd name="T10" fmla="*/ 244 w 421"/>
                  <a:gd name="T11" fmla="*/ 8 h 616"/>
                  <a:gd name="T12" fmla="*/ 177 w 421"/>
                  <a:gd name="T13" fmla="*/ 8 h 616"/>
                  <a:gd name="T14" fmla="*/ 160 w 421"/>
                  <a:gd name="T15" fmla="*/ 112 h 616"/>
                  <a:gd name="T16" fmla="*/ 126 w 421"/>
                  <a:gd name="T17" fmla="*/ 208 h 616"/>
                  <a:gd name="T18" fmla="*/ 42 w 421"/>
                  <a:gd name="T19" fmla="*/ 304 h 616"/>
                  <a:gd name="T20" fmla="*/ 8 w 421"/>
                  <a:gd name="T21" fmla="*/ 368 h 616"/>
                  <a:gd name="T22" fmla="*/ 34 w 421"/>
                  <a:gd name="T23" fmla="*/ 384 h 616"/>
                  <a:gd name="T24" fmla="*/ 25 w 421"/>
                  <a:gd name="T25" fmla="*/ 408 h 616"/>
                  <a:gd name="T26" fmla="*/ 67 w 421"/>
                  <a:gd name="T27" fmla="*/ 416 h 616"/>
                  <a:gd name="T28" fmla="*/ 42 w 421"/>
                  <a:gd name="T29" fmla="*/ 512 h 616"/>
                  <a:gd name="T30" fmla="*/ 8 w 421"/>
                  <a:gd name="T31" fmla="*/ 576 h 616"/>
                  <a:gd name="T32" fmla="*/ 8 w 421"/>
                  <a:gd name="T33" fmla="*/ 592 h 616"/>
                  <a:gd name="T34" fmla="*/ 84 w 421"/>
                  <a:gd name="T35" fmla="*/ 600 h 616"/>
                  <a:gd name="T36" fmla="*/ 160 w 421"/>
                  <a:gd name="T37" fmla="*/ 608 h 616"/>
                  <a:gd name="T38" fmla="*/ 177 w 421"/>
                  <a:gd name="T39" fmla="*/ 544 h 616"/>
                  <a:gd name="T40" fmla="*/ 244 w 421"/>
                  <a:gd name="T41" fmla="*/ 496 h 616"/>
                  <a:gd name="T42" fmla="*/ 227 w 421"/>
                  <a:gd name="T43" fmla="*/ 480 h 616"/>
                  <a:gd name="T44" fmla="*/ 227 w 421"/>
                  <a:gd name="T45" fmla="*/ 432 h 616"/>
                  <a:gd name="T46" fmla="*/ 261 w 421"/>
                  <a:gd name="T47" fmla="*/ 408 h 616"/>
                  <a:gd name="T48" fmla="*/ 269 w 421"/>
                  <a:gd name="T49" fmla="*/ 392 h 616"/>
                  <a:gd name="T50" fmla="*/ 236 w 421"/>
                  <a:gd name="T51" fmla="*/ 312 h 616"/>
                  <a:gd name="T52" fmla="*/ 286 w 421"/>
                  <a:gd name="T53" fmla="*/ 304 h 616"/>
                  <a:gd name="T54" fmla="*/ 303 w 421"/>
                  <a:gd name="T55" fmla="*/ 256 h 616"/>
                  <a:gd name="T56" fmla="*/ 320 w 421"/>
                  <a:gd name="T57" fmla="*/ 248 h 616"/>
                  <a:gd name="T58" fmla="*/ 337 w 421"/>
                  <a:gd name="T59" fmla="*/ 192 h 616"/>
                  <a:gd name="T60" fmla="*/ 362 w 421"/>
                  <a:gd name="T61" fmla="*/ 152 h 616"/>
                  <a:gd name="T62" fmla="*/ 421 w 421"/>
                  <a:gd name="T63" fmla="*/ 120 h 616"/>
                  <a:gd name="T64" fmla="*/ 413 w 421"/>
                  <a:gd name="T65" fmla="*/ 96 h 6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1890" y="3232"/>
                <a:ext cx="1205" cy="952"/>
              </a:xfrm>
              <a:custGeom>
                <a:avLst/>
                <a:gdLst>
                  <a:gd name="T0" fmla="*/ 1154 w 1205"/>
                  <a:gd name="T1" fmla="*/ 336 h 952"/>
                  <a:gd name="T2" fmla="*/ 1036 w 1205"/>
                  <a:gd name="T3" fmla="*/ 296 h 952"/>
                  <a:gd name="T4" fmla="*/ 910 w 1205"/>
                  <a:gd name="T5" fmla="*/ 280 h 952"/>
                  <a:gd name="T6" fmla="*/ 859 w 1205"/>
                  <a:gd name="T7" fmla="*/ 232 h 952"/>
                  <a:gd name="T8" fmla="*/ 784 w 1205"/>
                  <a:gd name="T9" fmla="*/ 192 h 952"/>
                  <a:gd name="T10" fmla="*/ 716 w 1205"/>
                  <a:gd name="T11" fmla="*/ 144 h 952"/>
                  <a:gd name="T12" fmla="*/ 666 w 1205"/>
                  <a:gd name="T13" fmla="*/ 136 h 952"/>
                  <a:gd name="T14" fmla="*/ 598 w 1205"/>
                  <a:gd name="T15" fmla="*/ 128 h 952"/>
                  <a:gd name="T16" fmla="*/ 522 w 1205"/>
                  <a:gd name="T17" fmla="*/ 104 h 952"/>
                  <a:gd name="T18" fmla="*/ 387 w 1205"/>
                  <a:gd name="T19" fmla="*/ 64 h 952"/>
                  <a:gd name="T20" fmla="*/ 320 w 1205"/>
                  <a:gd name="T21" fmla="*/ 48 h 952"/>
                  <a:gd name="T22" fmla="*/ 202 w 1205"/>
                  <a:gd name="T23" fmla="*/ 16 h 952"/>
                  <a:gd name="T24" fmla="*/ 168 w 1205"/>
                  <a:gd name="T25" fmla="*/ 0 h 952"/>
                  <a:gd name="T26" fmla="*/ 135 w 1205"/>
                  <a:gd name="T27" fmla="*/ 8 h 952"/>
                  <a:gd name="T28" fmla="*/ 109 w 1205"/>
                  <a:gd name="T29" fmla="*/ 24 h 952"/>
                  <a:gd name="T30" fmla="*/ 17 w 1205"/>
                  <a:gd name="T31" fmla="*/ 48 h 952"/>
                  <a:gd name="T32" fmla="*/ 25 w 1205"/>
                  <a:gd name="T33" fmla="*/ 88 h 952"/>
                  <a:gd name="T34" fmla="*/ 34 w 1205"/>
                  <a:gd name="T35" fmla="*/ 128 h 952"/>
                  <a:gd name="T36" fmla="*/ 67 w 1205"/>
                  <a:gd name="T37" fmla="*/ 176 h 952"/>
                  <a:gd name="T38" fmla="*/ 84 w 1205"/>
                  <a:gd name="T39" fmla="*/ 200 h 952"/>
                  <a:gd name="T40" fmla="*/ 93 w 1205"/>
                  <a:gd name="T41" fmla="*/ 216 h 952"/>
                  <a:gd name="T42" fmla="*/ 143 w 1205"/>
                  <a:gd name="T43" fmla="*/ 232 h 952"/>
                  <a:gd name="T44" fmla="*/ 194 w 1205"/>
                  <a:gd name="T45" fmla="*/ 224 h 952"/>
                  <a:gd name="T46" fmla="*/ 236 w 1205"/>
                  <a:gd name="T47" fmla="*/ 256 h 952"/>
                  <a:gd name="T48" fmla="*/ 253 w 1205"/>
                  <a:gd name="T49" fmla="*/ 272 h 952"/>
                  <a:gd name="T50" fmla="*/ 261 w 1205"/>
                  <a:gd name="T51" fmla="*/ 296 h 952"/>
                  <a:gd name="T52" fmla="*/ 202 w 1205"/>
                  <a:gd name="T53" fmla="*/ 328 h 952"/>
                  <a:gd name="T54" fmla="*/ 177 w 1205"/>
                  <a:gd name="T55" fmla="*/ 368 h 952"/>
                  <a:gd name="T56" fmla="*/ 160 w 1205"/>
                  <a:gd name="T57" fmla="*/ 424 h 952"/>
                  <a:gd name="T58" fmla="*/ 143 w 1205"/>
                  <a:gd name="T59" fmla="*/ 432 h 952"/>
                  <a:gd name="T60" fmla="*/ 126 w 1205"/>
                  <a:gd name="T61" fmla="*/ 480 h 952"/>
                  <a:gd name="T62" fmla="*/ 76 w 1205"/>
                  <a:gd name="T63" fmla="*/ 488 h 952"/>
                  <a:gd name="T64" fmla="*/ 109 w 1205"/>
                  <a:gd name="T65" fmla="*/ 568 h 952"/>
                  <a:gd name="T66" fmla="*/ 101 w 1205"/>
                  <a:gd name="T67" fmla="*/ 584 h 952"/>
                  <a:gd name="T68" fmla="*/ 67 w 1205"/>
                  <a:gd name="T69" fmla="*/ 608 h 952"/>
                  <a:gd name="T70" fmla="*/ 67 w 1205"/>
                  <a:gd name="T71" fmla="*/ 656 h 952"/>
                  <a:gd name="T72" fmla="*/ 84 w 1205"/>
                  <a:gd name="T73" fmla="*/ 672 h 952"/>
                  <a:gd name="T74" fmla="*/ 17 w 1205"/>
                  <a:gd name="T75" fmla="*/ 720 h 952"/>
                  <a:gd name="T76" fmla="*/ 0 w 1205"/>
                  <a:gd name="T77" fmla="*/ 784 h 952"/>
                  <a:gd name="T78" fmla="*/ 59 w 1205"/>
                  <a:gd name="T79" fmla="*/ 792 h 952"/>
                  <a:gd name="T80" fmla="*/ 109 w 1205"/>
                  <a:gd name="T81" fmla="*/ 840 h 952"/>
                  <a:gd name="T82" fmla="*/ 118 w 1205"/>
                  <a:gd name="T83" fmla="*/ 920 h 952"/>
                  <a:gd name="T84" fmla="*/ 219 w 1205"/>
                  <a:gd name="T85" fmla="*/ 928 h 952"/>
                  <a:gd name="T86" fmla="*/ 295 w 1205"/>
                  <a:gd name="T87" fmla="*/ 912 h 952"/>
                  <a:gd name="T88" fmla="*/ 379 w 1205"/>
                  <a:gd name="T89" fmla="*/ 904 h 952"/>
                  <a:gd name="T90" fmla="*/ 539 w 1205"/>
                  <a:gd name="T91" fmla="*/ 928 h 952"/>
                  <a:gd name="T92" fmla="*/ 598 w 1205"/>
                  <a:gd name="T93" fmla="*/ 904 h 952"/>
                  <a:gd name="T94" fmla="*/ 649 w 1205"/>
                  <a:gd name="T95" fmla="*/ 856 h 952"/>
                  <a:gd name="T96" fmla="*/ 725 w 1205"/>
                  <a:gd name="T97" fmla="*/ 824 h 952"/>
                  <a:gd name="T98" fmla="*/ 784 w 1205"/>
                  <a:gd name="T99" fmla="*/ 752 h 952"/>
                  <a:gd name="T100" fmla="*/ 809 w 1205"/>
                  <a:gd name="T101" fmla="*/ 664 h 952"/>
                  <a:gd name="T102" fmla="*/ 842 w 1205"/>
                  <a:gd name="T103" fmla="*/ 592 h 952"/>
                  <a:gd name="T104" fmla="*/ 927 w 1205"/>
                  <a:gd name="T105" fmla="*/ 504 h 952"/>
                  <a:gd name="T106" fmla="*/ 944 w 1205"/>
                  <a:gd name="T107" fmla="*/ 472 h 952"/>
                  <a:gd name="T108" fmla="*/ 944 w 1205"/>
                  <a:gd name="T109" fmla="*/ 472 h 952"/>
                  <a:gd name="T110" fmla="*/ 1019 w 1205"/>
                  <a:gd name="T111" fmla="*/ 440 h 952"/>
                  <a:gd name="T112" fmla="*/ 1196 w 1205"/>
                  <a:gd name="T113" fmla="*/ 376 h 952"/>
                  <a:gd name="T114" fmla="*/ 1205 w 1205"/>
                  <a:gd name="T115" fmla="*/ 368 h 952"/>
                  <a:gd name="T116" fmla="*/ 1205 w 1205"/>
                  <a:gd name="T117" fmla="*/ 344 h 9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1730" y="3408"/>
                <a:ext cx="421" cy="616"/>
              </a:xfrm>
              <a:custGeom>
                <a:avLst/>
                <a:gdLst>
                  <a:gd name="T0" fmla="*/ 396 w 421"/>
                  <a:gd name="T1" fmla="*/ 88 h 616"/>
                  <a:gd name="T2" fmla="*/ 387 w 421"/>
                  <a:gd name="T3" fmla="*/ 64 h 616"/>
                  <a:gd name="T4" fmla="*/ 328 w 421"/>
                  <a:gd name="T5" fmla="*/ 56 h 616"/>
                  <a:gd name="T6" fmla="*/ 286 w 421"/>
                  <a:gd name="T7" fmla="*/ 40 h 616"/>
                  <a:gd name="T8" fmla="*/ 236 w 421"/>
                  <a:gd name="T9" fmla="*/ 32 h 616"/>
                  <a:gd name="T10" fmla="*/ 244 w 421"/>
                  <a:gd name="T11" fmla="*/ 8 h 616"/>
                  <a:gd name="T12" fmla="*/ 177 w 421"/>
                  <a:gd name="T13" fmla="*/ 8 h 616"/>
                  <a:gd name="T14" fmla="*/ 160 w 421"/>
                  <a:gd name="T15" fmla="*/ 112 h 616"/>
                  <a:gd name="T16" fmla="*/ 126 w 421"/>
                  <a:gd name="T17" fmla="*/ 208 h 616"/>
                  <a:gd name="T18" fmla="*/ 42 w 421"/>
                  <a:gd name="T19" fmla="*/ 304 h 616"/>
                  <a:gd name="T20" fmla="*/ 8 w 421"/>
                  <a:gd name="T21" fmla="*/ 368 h 616"/>
                  <a:gd name="T22" fmla="*/ 34 w 421"/>
                  <a:gd name="T23" fmla="*/ 384 h 616"/>
                  <a:gd name="T24" fmla="*/ 25 w 421"/>
                  <a:gd name="T25" fmla="*/ 408 h 616"/>
                  <a:gd name="T26" fmla="*/ 67 w 421"/>
                  <a:gd name="T27" fmla="*/ 416 h 616"/>
                  <a:gd name="T28" fmla="*/ 42 w 421"/>
                  <a:gd name="T29" fmla="*/ 512 h 616"/>
                  <a:gd name="T30" fmla="*/ 8 w 421"/>
                  <a:gd name="T31" fmla="*/ 576 h 616"/>
                  <a:gd name="T32" fmla="*/ 8 w 421"/>
                  <a:gd name="T33" fmla="*/ 592 h 616"/>
                  <a:gd name="T34" fmla="*/ 84 w 421"/>
                  <a:gd name="T35" fmla="*/ 600 h 616"/>
                  <a:gd name="T36" fmla="*/ 160 w 421"/>
                  <a:gd name="T37" fmla="*/ 608 h 616"/>
                  <a:gd name="T38" fmla="*/ 168 w 421"/>
                  <a:gd name="T39" fmla="*/ 576 h 616"/>
                  <a:gd name="T40" fmla="*/ 219 w 421"/>
                  <a:gd name="T41" fmla="*/ 520 h 616"/>
                  <a:gd name="T42" fmla="*/ 236 w 421"/>
                  <a:gd name="T43" fmla="*/ 496 h 616"/>
                  <a:gd name="T44" fmla="*/ 219 w 421"/>
                  <a:gd name="T45" fmla="*/ 456 h 616"/>
                  <a:gd name="T46" fmla="*/ 236 w 421"/>
                  <a:gd name="T47" fmla="*/ 416 h 616"/>
                  <a:gd name="T48" fmla="*/ 269 w 421"/>
                  <a:gd name="T49" fmla="*/ 400 h 616"/>
                  <a:gd name="T50" fmla="*/ 253 w 421"/>
                  <a:gd name="T51" fmla="*/ 376 h 616"/>
                  <a:gd name="T52" fmla="*/ 261 w 421"/>
                  <a:gd name="T53" fmla="*/ 312 h 616"/>
                  <a:gd name="T54" fmla="*/ 303 w 421"/>
                  <a:gd name="T55" fmla="*/ 288 h 616"/>
                  <a:gd name="T56" fmla="*/ 312 w 421"/>
                  <a:gd name="T57" fmla="*/ 256 h 616"/>
                  <a:gd name="T58" fmla="*/ 320 w 421"/>
                  <a:gd name="T59" fmla="*/ 224 h 616"/>
                  <a:gd name="T60" fmla="*/ 328 w 421"/>
                  <a:gd name="T61" fmla="*/ 168 h 616"/>
                  <a:gd name="T62" fmla="*/ 387 w 421"/>
                  <a:gd name="T63" fmla="*/ 136 h 616"/>
                  <a:gd name="T64" fmla="*/ 421 w 421"/>
                  <a:gd name="T65" fmla="*/ 112 h 616"/>
                  <a:gd name="T66" fmla="*/ 413 w 421"/>
                  <a:gd name="T67" fmla="*/ 96 h 6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2117" y="1888"/>
                <a:ext cx="396" cy="408"/>
              </a:xfrm>
              <a:custGeom>
                <a:avLst/>
                <a:gdLst>
                  <a:gd name="T0" fmla="*/ 363 w 396"/>
                  <a:gd name="T1" fmla="*/ 160 h 408"/>
                  <a:gd name="T2" fmla="*/ 354 w 396"/>
                  <a:gd name="T3" fmla="*/ 136 h 408"/>
                  <a:gd name="T4" fmla="*/ 329 w 396"/>
                  <a:gd name="T5" fmla="*/ 120 h 408"/>
                  <a:gd name="T6" fmla="*/ 295 w 396"/>
                  <a:gd name="T7" fmla="*/ 144 h 408"/>
                  <a:gd name="T8" fmla="*/ 262 w 396"/>
                  <a:gd name="T9" fmla="*/ 96 h 408"/>
                  <a:gd name="T10" fmla="*/ 278 w 396"/>
                  <a:gd name="T11" fmla="*/ 80 h 408"/>
                  <a:gd name="T12" fmla="*/ 278 w 396"/>
                  <a:gd name="T13" fmla="*/ 64 h 408"/>
                  <a:gd name="T14" fmla="*/ 312 w 396"/>
                  <a:gd name="T15" fmla="*/ 64 h 408"/>
                  <a:gd name="T16" fmla="*/ 321 w 396"/>
                  <a:gd name="T17" fmla="*/ 48 h 408"/>
                  <a:gd name="T18" fmla="*/ 329 w 396"/>
                  <a:gd name="T19" fmla="*/ 32 h 408"/>
                  <a:gd name="T20" fmla="*/ 346 w 396"/>
                  <a:gd name="T21" fmla="*/ 24 h 408"/>
                  <a:gd name="T22" fmla="*/ 354 w 396"/>
                  <a:gd name="T23" fmla="*/ 0 h 408"/>
                  <a:gd name="T24" fmla="*/ 329 w 396"/>
                  <a:gd name="T25" fmla="*/ 0 h 408"/>
                  <a:gd name="T26" fmla="*/ 304 w 396"/>
                  <a:gd name="T27" fmla="*/ 8 h 408"/>
                  <a:gd name="T28" fmla="*/ 262 w 396"/>
                  <a:gd name="T29" fmla="*/ 8 h 408"/>
                  <a:gd name="T30" fmla="*/ 253 w 396"/>
                  <a:gd name="T31" fmla="*/ 32 h 408"/>
                  <a:gd name="T32" fmla="*/ 219 w 396"/>
                  <a:gd name="T33" fmla="*/ 56 h 408"/>
                  <a:gd name="T34" fmla="*/ 219 w 396"/>
                  <a:gd name="T35" fmla="*/ 80 h 408"/>
                  <a:gd name="T36" fmla="*/ 186 w 396"/>
                  <a:gd name="T37" fmla="*/ 96 h 408"/>
                  <a:gd name="T38" fmla="*/ 127 w 396"/>
                  <a:gd name="T39" fmla="*/ 72 h 408"/>
                  <a:gd name="T40" fmla="*/ 93 w 396"/>
                  <a:gd name="T41" fmla="*/ 104 h 408"/>
                  <a:gd name="T42" fmla="*/ 110 w 396"/>
                  <a:gd name="T43" fmla="*/ 136 h 408"/>
                  <a:gd name="T44" fmla="*/ 76 w 396"/>
                  <a:gd name="T45" fmla="*/ 160 h 408"/>
                  <a:gd name="T46" fmla="*/ 110 w 396"/>
                  <a:gd name="T47" fmla="*/ 192 h 408"/>
                  <a:gd name="T48" fmla="*/ 152 w 396"/>
                  <a:gd name="T49" fmla="*/ 208 h 408"/>
                  <a:gd name="T50" fmla="*/ 144 w 396"/>
                  <a:gd name="T51" fmla="*/ 224 h 408"/>
                  <a:gd name="T52" fmla="*/ 118 w 396"/>
                  <a:gd name="T53" fmla="*/ 224 h 408"/>
                  <a:gd name="T54" fmla="*/ 102 w 396"/>
                  <a:gd name="T55" fmla="*/ 256 h 408"/>
                  <a:gd name="T56" fmla="*/ 51 w 396"/>
                  <a:gd name="T57" fmla="*/ 272 h 408"/>
                  <a:gd name="T58" fmla="*/ 51 w 396"/>
                  <a:gd name="T59" fmla="*/ 304 h 408"/>
                  <a:gd name="T60" fmla="*/ 9 w 396"/>
                  <a:gd name="T61" fmla="*/ 312 h 408"/>
                  <a:gd name="T62" fmla="*/ 26 w 396"/>
                  <a:gd name="T63" fmla="*/ 328 h 408"/>
                  <a:gd name="T64" fmla="*/ 0 w 396"/>
                  <a:gd name="T65" fmla="*/ 368 h 408"/>
                  <a:gd name="T66" fmla="*/ 26 w 396"/>
                  <a:gd name="T67" fmla="*/ 376 h 408"/>
                  <a:gd name="T68" fmla="*/ 26 w 396"/>
                  <a:gd name="T69" fmla="*/ 400 h 408"/>
                  <a:gd name="T70" fmla="*/ 59 w 396"/>
                  <a:gd name="T71" fmla="*/ 408 h 408"/>
                  <a:gd name="T72" fmla="*/ 160 w 396"/>
                  <a:gd name="T73" fmla="*/ 408 h 408"/>
                  <a:gd name="T74" fmla="*/ 228 w 396"/>
                  <a:gd name="T75" fmla="*/ 376 h 408"/>
                  <a:gd name="T76" fmla="*/ 287 w 396"/>
                  <a:gd name="T77" fmla="*/ 376 h 408"/>
                  <a:gd name="T78" fmla="*/ 329 w 396"/>
                  <a:gd name="T79" fmla="*/ 392 h 408"/>
                  <a:gd name="T80" fmla="*/ 329 w 396"/>
                  <a:gd name="T81" fmla="*/ 360 h 408"/>
                  <a:gd name="T82" fmla="*/ 354 w 396"/>
                  <a:gd name="T83" fmla="*/ 328 h 408"/>
                  <a:gd name="T84" fmla="*/ 371 w 396"/>
                  <a:gd name="T85" fmla="*/ 304 h 408"/>
                  <a:gd name="T86" fmla="*/ 388 w 396"/>
                  <a:gd name="T87" fmla="*/ 232 h 408"/>
                  <a:gd name="T88" fmla="*/ 380 w 396"/>
                  <a:gd name="T89" fmla="*/ 208 h 408"/>
                  <a:gd name="T90" fmla="*/ 371 w 396"/>
                  <a:gd name="T91" fmla="*/ 176 h 408"/>
                  <a:gd name="T92" fmla="*/ 396 w 396"/>
                  <a:gd name="T93" fmla="*/ 168 h 408"/>
                  <a:gd name="T94" fmla="*/ 380 w 396"/>
                  <a:gd name="T95" fmla="*/ 160 h 408"/>
                  <a:gd name="T96" fmla="*/ 363 w 396"/>
                  <a:gd name="T97" fmla="*/ 160 h 4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2379" y="1912"/>
                <a:ext cx="202" cy="144"/>
              </a:xfrm>
              <a:custGeom>
                <a:avLst/>
                <a:gdLst>
                  <a:gd name="T0" fmla="*/ 185 w 202"/>
                  <a:gd name="T1" fmla="*/ 72 h 144"/>
                  <a:gd name="T2" fmla="*/ 177 w 202"/>
                  <a:gd name="T3" fmla="*/ 48 h 144"/>
                  <a:gd name="T4" fmla="*/ 177 w 202"/>
                  <a:gd name="T5" fmla="*/ 16 h 144"/>
                  <a:gd name="T6" fmla="*/ 151 w 202"/>
                  <a:gd name="T7" fmla="*/ 0 h 144"/>
                  <a:gd name="T8" fmla="*/ 126 w 202"/>
                  <a:gd name="T9" fmla="*/ 0 h 144"/>
                  <a:gd name="T10" fmla="*/ 109 w 202"/>
                  <a:gd name="T11" fmla="*/ 0 h 144"/>
                  <a:gd name="T12" fmla="*/ 84 w 202"/>
                  <a:gd name="T13" fmla="*/ 0 h 144"/>
                  <a:gd name="T14" fmla="*/ 84 w 202"/>
                  <a:gd name="T15" fmla="*/ 8 h 144"/>
                  <a:gd name="T16" fmla="*/ 84 w 202"/>
                  <a:gd name="T17" fmla="*/ 0 h 144"/>
                  <a:gd name="T18" fmla="*/ 67 w 202"/>
                  <a:gd name="T19" fmla="*/ 8 h 144"/>
                  <a:gd name="T20" fmla="*/ 59 w 202"/>
                  <a:gd name="T21" fmla="*/ 24 h 144"/>
                  <a:gd name="T22" fmla="*/ 50 w 202"/>
                  <a:gd name="T23" fmla="*/ 40 h 144"/>
                  <a:gd name="T24" fmla="*/ 16 w 202"/>
                  <a:gd name="T25" fmla="*/ 40 h 144"/>
                  <a:gd name="T26" fmla="*/ 16 w 202"/>
                  <a:gd name="T27" fmla="*/ 56 h 144"/>
                  <a:gd name="T28" fmla="*/ 0 w 202"/>
                  <a:gd name="T29" fmla="*/ 72 h 144"/>
                  <a:gd name="T30" fmla="*/ 33 w 202"/>
                  <a:gd name="T31" fmla="*/ 120 h 144"/>
                  <a:gd name="T32" fmla="*/ 67 w 202"/>
                  <a:gd name="T33" fmla="*/ 96 h 144"/>
                  <a:gd name="T34" fmla="*/ 92 w 202"/>
                  <a:gd name="T35" fmla="*/ 112 h 144"/>
                  <a:gd name="T36" fmla="*/ 101 w 202"/>
                  <a:gd name="T37" fmla="*/ 136 h 144"/>
                  <a:gd name="T38" fmla="*/ 118 w 202"/>
                  <a:gd name="T39" fmla="*/ 136 h 144"/>
                  <a:gd name="T40" fmla="*/ 134 w 202"/>
                  <a:gd name="T41" fmla="*/ 144 h 144"/>
                  <a:gd name="T42" fmla="*/ 143 w 202"/>
                  <a:gd name="T43" fmla="*/ 144 h 144"/>
                  <a:gd name="T44" fmla="*/ 168 w 202"/>
                  <a:gd name="T45" fmla="*/ 128 h 144"/>
                  <a:gd name="T46" fmla="*/ 193 w 202"/>
                  <a:gd name="T47" fmla="*/ 120 h 144"/>
                  <a:gd name="T48" fmla="*/ 202 w 202"/>
                  <a:gd name="T49" fmla="*/ 88 h 144"/>
                  <a:gd name="T50" fmla="*/ 185 w 202"/>
                  <a:gd name="T51" fmla="*/ 72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2" h="144">
                    <a:moveTo>
                      <a:pt x="185" y="72"/>
                    </a:moveTo>
                    <a:lnTo>
                      <a:pt x="177" y="48"/>
                    </a:lnTo>
                    <a:lnTo>
                      <a:pt x="177" y="16"/>
                    </a:lnTo>
                    <a:lnTo>
                      <a:pt x="151" y="0"/>
                    </a:lnTo>
                    <a:lnTo>
                      <a:pt x="126" y="0"/>
                    </a:lnTo>
                    <a:lnTo>
                      <a:pt x="109" y="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4" y="0"/>
                    </a:lnTo>
                    <a:lnTo>
                      <a:pt x="67" y="8"/>
                    </a:lnTo>
                    <a:lnTo>
                      <a:pt x="59" y="24"/>
                    </a:lnTo>
                    <a:lnTo>
                      <a:pt x="50" y="40"/>
                    </a:lnTo>
                    <a:lnTo>
                      <a:pt x="16" y="40"/>
                    </a:lnTo>
                    <a:lnTo>
                      <a:pt x="16" y="56"/>
                    </a:lnTo>
                    <a:lnTo>
                      <a:pt x="0" y="72"/>
                    </a:lnTo>
                    <a:lnTo>
                      <a:pt x="33" y="120"/>
                    </a:lnTo>
                    <a:lnTo>
                      <a:pt x="67" y="96"/>
                    </a:lnTo>
                    <a:lnTo>
                      <a:pt x="92" y="112"/>
                    </a:lnTo>
                    <a:lnTo>
                      <a:pt x="101" y="136"/>
                    </a:lnTo>
                    <a:lnTo>
                      <a:pt x="118" y="136"/>
                    </a:lnTo>
                    <a:lnTo>
                      <a:pt x="134" y="144"/>
                    </a:lnTo>
                    <a:lnTo>
                      <a:pt x="143" y="144"/>
                    </a:lnTo>
                    <a:lnTo>
                      <a:pt x="168" y="128"/>
                    </a:lnTo>
                    <a:lnTo>
                      <a:pt x="193" y="120"/>
                    </a:lnTo>
                    <a:lnTo>
                      <a:pt x="202" y="88"/>
                    </a:lnTo>
                    <a:lnTo>
                      <a:pt x="185" y="7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2429" y="1536"/>
                <a:ext cx="666" cy="1016"/>
              </a:xfrm>
              <a:custGeom>
                <a:avLst/>
                <a:gdLst>
                  <a:gd name="T0" fmla="*/ 337 w 666"/>
                  <a:gd name="T1" fmla="*/ 96 h 1016"/>
                  <a:gd name="T2" fmla="*/ 421 w 666"/>
                  <a:gd name="T3" fmla="*/ 24 h 1016"/>
                  <a:gd name="T4" fmla="*/ 270 w 666"/>
                  <a:gd name="T5" fmla="*/ 24 h 1016"/>
                  <a:gd name="T6" fmla="*/ 253 w 666"/>
                  <a:gd name="T7" fmla="*/ 80 h 1016"/>
                  <a:gd name="T8" fmla="*/ 202 w 666"/>
                  <a:gd name="T9" fmla="*/ 136 h 1016"/>
                  <a:gd name="T10" fmla="*/ 169 w 666"/>
                  <a:gd name="T11" fmla="*/ 200 h 1016"/>
                  <a:gd name="T12" fmla="*/ 202 w 666"/>
                  <a:gd name="T13" fmla="*/ 232 h 1016"/>
                  <a:gd name="T14" fmla="*/ 169 w 666"/>
                  <a:gd name="T15" fmla="*/ 320 h 1016"/>
                  <a:gd name="T16" fmla="*/ 186 w 666"/>
                  <a:gd name="T17" fmla="*/ 344 h 1016"/>
                  <a:gd name="T18" fmla="*/ 228 w 666"/>
                  <a:gd name="T19" fmla="*/ 320 h 1016"/>
                  <a:gd name="T20" fmla="*/ 186 w 666"/>
                  <a:gd name="T21" fmla="*/ 424 h 1016"/>
                  <a:gd name="T22" fmla="*/ 236 w 666"/>
                  <a:gd name="T23" fmla="*/ 464 h 1016"/>
                  <a:gd name="T24" fmla="*/ 303 w 666"/>
                  <a:gd name="T25" fmla="*/ 448 h 1016"/>
                  <a:gd name="T26" fmla="*/ 287 w 666"/>
                  <a:gd name="T27" fmla="*/ 496 h 1016"/>
                  <a:gd name="T28" fmla="*/ 329 w 666"/>
                  <a:gd name="T29" fmla="*/ 576 h 1016"/>
                  <a:gd name="T30" fmla="*/ 295 w 666"/>
                  <a:gd name="T31" fmla="*/ 648 h 1016"/>
                  <a:gd name="T32" fmla="*/ 202 w 666"/>
                  <a:gd name="T33" fmla="*/ 624 h 1016"/>
                  <a:gd name="T34" fmla="*/ 160 w 666"/>
                  <a:gd name="T35" fmla="*/ 680 h 1016"/>
                  <a:gd name="T36" fmla="*/ 211 w 666"/>
                  <a:gd name="T37" fmla="*/ 744 h 1016"/>
                  <a:gd name="T38" fmla="*/ 101 w 666"/>
                  <a:gd name="T39" fmla="*/ 776 h 1016"/>
                  <a:gd name="T40" fmla="*/ 101 w 666"/>
                  <a:gd name="T41" fmla="*/ 808 h 1016"/>
                  <a:gd name="T42" fmla="*/ 169 w 666"/>
                  <a:gd name="T43" fmla="*/ 824 h 1016"/>
                  <a:gd name="T44" fmla="*/ 219 w 666"/>
                  <a:gd name="T45" fmla="*/ 864 h 1016"/>
                  <a:gd name="T46" fmla="*/ 295 w 666"/>
                  <a:gd name="T47" fmla="*/ 848 h 1016"/>
                  <a:gd name="T48" fmla="*/ 228 w 666"/>
                  <a:gd name="T49" fmla="*/ 896 h 1016"/>
                  <a:gd name="T50" fmla="*/ 127 w 666"/>
                  <a:gd name="T51" fmla="*/ 904 h 1016"/>
                  <a:gd name="T52" fmla="*/ 0 w 666"/>
                  <a:gd name="T53" fmla="*/ 984 h 1016"/>
                  <a:gd name="T54" fmla="*/ 51 w 666"/>
                  <a:gd name="T55" fmla="*/ 1016 h 1016"/>
                  <a:gd name="T56" fmla="*/ 93 w 666"/>
                  <a:gd name="T57" fmla="*/ 976 h 1016"/>
                  <a:gd name="T58" fmla="*/ 219 w 666"/>
                  <a:gd name="T59" fmla="*/ 960 h 1016"/>
                  <a:gd name="T60" fmla="*/ 337 w 666"/>
                  <a:gd name="T61" fmla="*/ 984 h 1016"/>
                  <a:gd name="T62" fmla="*/ 421 w 666"/>
                  <a:gd name="T63" fmla="*/ 968 h 1016"/>
                  <a:gd name="T64" fmla="*/ 573 w 666"/>
                  <a:gd name="T65" fmla="*/ 968 h 1016"/>
                  <a:gd name="T66" fmla="*/ 624 w 666"/>
                  <a:gd name="T67" fmla="*/ 928 h 1016"/>
                  <a:gd name="T68" fmla="*/ 590 w 666"/>
                  <a:gd name="T69" fmla="*/ 872 h 1016"/>
                  <a:gd name="T70" fmla="*/ 649 w 666"/>
                  <a:gd name="T71" fmla="*/ 840 h 1016"/>
                  <a:gd name="T72" fmla="*/ 666 w 666"/>
                  <a:gd name="T73" fmla="*/ 760 h 1016"/>
                  <a:gd name="T74" fmla="*/ 539 w 666"/>
                  <a:gd name="T75" fmla="*/ 728 h 1016"/>
                  <a:gd name="T76" fmla="*/ 523 w 666"/>
                  <a:gd name="T77" fmla="*/ 632 h 1016"/>
                  <a:gd name="T78" fmla="*/ 539 w 666"/>
                  <a:gd name="T79" fmla="*/ 576 h 1016"/>
                  <a:gd name="T80" fmla="*/ 480 w 666"/>
                  <a:gd name="T81" fmla="*/ 512 h 1016"/>
                  <a:gd name="T82" fmla="*/ 455 w 666"/>
                  <a:gd name="T83" fmla="*/ 392 h 1016"/>
                  <a:gd name="T84" fmla="*/ 413 w 666"/>
                  <a:gd name="T85" fmla="*/ 344 h 1016"/>
                  <a:gd name="T86" fmla="*/ 337 w 666"/>
                  <a:gd name="T87" fmla="*/ 320 h 1016"/>
                  <a:gd name="T88" fmla="*/ 388 w 666"/>
                  <a:gd name="T89" fmla="*/ 280 h 1016"/>
                  <a:gd name="T90" fmla="*/ 447 w 666"/>
                  <a:gd name="T91" fmla="*/ 224 h 1016"/>
                  <a:gd name="T92" fmla="*/ 489 w 666"/>
                  <a:gd name="T93" fmla="*/ 144 h 1016"/>
                  <a:gd name="T94" fmla="*/ 379 w 666"/>
                  <a:gd name="T95" fmla="*/ 120 h 10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66" h="1016">
                    <a:moveTo>
                      <a:pt x="329" y="128"/>
                    </a:moveTo>
                    <a:lnTo>
                      <a:pt x="354" y="104"/>
                    </a:lnTo>
                    <a:lnTo>
                      <a:pt x="337" y="96"/>
                    </a:lnTo>
                    <a:lnTo>
                      <a:pt x="388" y="64"/>
                    </a:lnTo>
                    <a:lnTo>
                      <a:pt x="413" y="56"/>
                    </a:lnTo>
                    <a:lnTo>
                      <a:pt x="421" y="24"/>
                    </a:lnTo>
                    <a:lnTo>
                      <a:pt x="320" y="16"/>
                    </a:lnTo>
                    <a:lnTo>
                      <a:pt x="287" y="0"/>
                    </a:lnTo>
                    <a:lnTo>
                      <a:pt x="270" y="24"/>
                    </a:lnTo>
                    <a:lnTo>
                      <a:pt x="253" y="40"/>
                    </a:lnTo>
                    <a:lnTo>
                      <a:pt x="245" y="56"/>
                    </a:lnTo>
                    <a:lnTo>
                      <a:pt x="253" y="80"/>
                    </a:lnTo>
                    <a:lnTo>
                      <a:pt x="219" y="88"/>
                    </a:lnTo>
                    <a:lnTo>
                      <a:pt x="202" y="104"/>
                    </a:lnTo>
                    <a:lnTo>
                      <a:pt x="202" y="136"/>
                    </a:lnTo>
                    <a:lnTo>
                      <a:pt x="202" y="160"/>
                    </a:lnTo>
                    <a:lnTo>
                      <a:pt x="186" y="184"/>
                    </a:lnTo>
                    <a:lnTo>
                      <a:pt x="169" y="200"/>
                    </a:lnTo>
                    <a:lnTo>
                      <a:pt x="135" y="248"/>
                    </a:lnTo>
                    <a:lnTo>
                      <a:pt x="160" y="256"/>
                    </a:lnTo>
                    <a:lnTo>
                      <a:pt x="202" y="232"/>
                    </a:lnTo>
                    <a:lnTo>
                      <a:pt x="186" y="264"/>
                    </a:lnTo>
                    <a:lnTo>
                      <a:pt x="177" y="296"/>
                    </a:lnTo>
                    <a:lnTo>
                      <a:pt x="169" y="320"/>
                    </a:lnTo>
                    <a:lnTo>
                      <a:pt x="143" y="376"/>
                    </a:lnTo>
                    <a:lnTo>
                      <a:pt x="169" y="376"/>
                    </a:lnTo>
                    <a:lnTo>
                      <a:pt x="186" y="344"/>
                    </a:lnTo>
                    <a:lnTo>
                      <a:pt x="202" y="304"/>
                    </a:lnTo>
                    <a:lnTo>
                      <a:pt x="211" y="328"/>
                    </a:lnTo>
                    <a:lnTo>
                      <a:pt x="228" y="320"/>
                    </a:lnTo>
                    <a:lnTo>
                      <a:pt x="219" y="344"/>
                    </a:lnTo>
                    <a:lnTo>
                      <a:pt x="228" y="360"/>
                    </a:lnTo>
                    <a:lnTo>
                      <a:pt x="186" y="424"/>
                    </a:lnTo>
                    <a:lnTo>
                      <a:pt x="194" y="472"/>
                    </a:lnTo>
                    <a:lnTo>
                      <a:pt x="202" y="440"/>
                    </a:lnTo>
                    <a:lnTo>
                      <a:pt x="236" y="464"/>
                    </a:lnTo>
                    <a:lnTo>
                      <a:pt x="253" y="456"/>
                    </a:lnTo>
                    <a:lnTo>
                      <a:pt x="278" y="464"/>
                    </a:lnTo>
                    <a:lnTo>
                      <a:pt x="303" y="448"/>
                    </a:lnTo>
                    <a:lnTo>
                      <a:pt x="329" y="456"/>
                    </a:lnTo>
                    <a:lnTo>
                      <a:pt x="295" y="480"/>
                    </a:lnTo>
                    <a:lnTo>
                      <a:pt x="287" y="496"/>
                    </a:lnTo>
                    <a:lnTo>
                      <a:pt x="312" y="544"/>
                    </a:lnTo>
                    <a:lnTo>
                      <a:pt x="329" y="544"/>
                    </a:lnTo>
                    <a:lnTo>
                      <a:pt x="329" y="576"/>
                    </a:lnTo>
                    <a:lnTo>
                      <a:pt x="320" y="576"/>
                    </a:lnTo>
                    <a:lnTo>
                      <a:pt x="312" y="632"/>
                    </a:lnTo>
                    <a:lnTo>
                      <a:pt x="295" y="648"/>
                    </a:lnTo>
                    <a:lnTo>
                      <a:pt x="287" y="640"/>
                    </a:lnTo>
                    <a:lnTo>
                      <a:pt x="236" y="640"/>
                    </a:lnTo>
                    <a:lnTo>
                      <a:pt x="202" y="624"/>
                    </a:lnTo>
                    <a:lnTo>
                      <a:pt x="186" y="632"/>
                    </a:lnTo>
                    <a:lnTo>
                      <a:pt x="202" y="648"/>
                    </a:lnTo>
                    <a:lnTo>
                      <a:pt x="160" y="680"/>
                    </a:lnTo>
                    <a:lnTo>
                      <a:pt x="177" y="688"/>
                    </a:lnTo>
                    <a:lnTo>
                      <a:pt x="202" y="680"/>
                    </a:lnTo>
                    <a:lnTo>
                      <a:pt x="211" y="744"/>
                    </a:lnTo>
                    <a:lnTo>
                      <a:pt x="169" y="760"/>
                    </a:lnTo>
                    <a:lnTo>
                      <a:pt x="143" y="768"/>
                    </a:lnTo>
                    <a:lnTo>
                      <a:pt x="101" y="776"/>
                    </a:lnTo>
                    <a:lnTo>
                      <a:pt x="84" y="784"/>
                    </a:lnTo>
                    <a:lnTo>
                      <a:pt x="93" y="792"/>
                    </a:lnTo>
                    <a:lnTo>
                      <a:pt x="101" y="808"/>
                    </a:lnTo>
                    <a:lnTo>
                      <a:pt x="135" y="824"/>
                    </a:lnTo>
                    <a:lnTo>
                      <a:pt x="152" y="808"/>
                    </a:lnTo>
                    <a:lnTo>
                      <a:pt x="169" y="824"/>
                    </a:lnTo>
                    <a:lnTo>
                      <a:pt x="160" y="840"/>
                    </a:lnTo>
                    <a:lnTo>
                      <a:pt x="194" y="840"/>
                    </a:lnTo>
                    <a:lnTo>
                      <a:pt x="219" y="864"/>
                    </a:lnTo>
                    <a:lnTo>
                      <a:pt x="261" y="864"/>
                    </a:lnTo>
                    <a:lnTo>
                      <a:pt x="278" y="856"/>
                    </a:lnTo>
                    <a:lnTo>
                      <a:pt x="295" y="848"/>
                    </a:lnTo>
                    <a:lnTo>
                      <a:pt x="270" y="872"/>
                    </a:lnTo>
                    <a:lnTo>
                      <a:pt x="261" y="888"/>
                    </a:lnTo>
                    <a:lnTo>
                      <a:pt x="228" y="896"/>
                    </a:lnTo>
                    <a:lnTo>
                      <a:pt x="160" y="888"/>
                    </a:lnTo>
                    <a:lnTo>
                      <a:pt x="152" y="896"/>
                    </a:lnTo>
                    <a:lnTo>
                      <a:pt x="127" y="904"/>
                    </a:lnTo>
                    <a:lnTo>
                      <a:pt x="110" y="928"/>
                    </a:lnTo>
                    <a:lnTo>
                      <a:pt x="42" y="976"/>
                    </a:lnTo>
                    <a:lnTo>
                      <a:pt x="0" y="984"/>
                    </a:lnTo>
                    <a:lnTo>
                      <a:pt x="9" y="992"/>
                    </a:lnTo>
                    <a:lnTo>
                      <a:pt x="34" y="992"/>
                    </a:lnTo>
                    <a:lnTo>
                      <a:pt x="51" y="1016"/>
                    </a:lnTo>
                    <a:lnTo>
                      <a:pt x="68" y="1008"/>
                    </a:lnTo>
                    <a:lnTo>
                      <a:pt x="68" y="992"/>
                    </a:lnTo>
                    <a:lnTo>
                      <a:pt x="93" y="976"/>
                    </a:lnTo>
                    <a:lnTo>
                      <a:pt x="143" y="976"/>
                    </a:lnTo>
                    <a:lnTo>
                      <a:pt x="169" y="1008"/>
                    </a:lnTo>
                    <a:lnTo>
                      <a:pt x="219" y="960"/>
                    </a:lnTo>
                    <a:lnTo>
                      <a:pt x="261" y="952"/>
                    </a:lnTo>
                    <a:lnTo>
                      <a:pt x="295" y="976"/>
                    </a:lnTo>
                    <a:lnTo>
                      <a:pt x="337" y="984"/>
                    </a:lnTo>
                    <a:lnTo>
                      <a:pt x="346" y="968"/>
                    </a:lnTo>
                    <a:lnTo>
                      <a:pt x="388" y="968"/>
                    </a:lnTo>
                    <a:lnTo>
                      <a:pt x="421" y="968"/>
                    </a:lnTo>
                    <a:lnTo>
                      <a:pt x="472" y="968"/>
                    </a:lnTo>
                    <a:lnTo>
                      <a:pt x="506" y="984"/>
                    </a:lnTo>
                    <a:lnTo>
                      <a:pt x="573" y="968"/>
                    </a:lnTo>
                    <a:lnTo>
                      <a:pt x="590" y="952"/>
                    </a:lnTo>
                    <a:lnTo>
                      <a:pt x="624" y="952"/>
                    </a:lnTo>
                    <a:lnTo>
                      <a:pt x="624" y="928"/>
                    </a:lnTo>
                    <a:lnTo>
                      <a:pt x="565" y="912"/>
                    </a:lnTo>
                    <a:lnTo>
                      <a:pt x="590" y="896"/>
                    </a:lnTo>
                    <a:lnTo>
                      <a:pt x="590" y="872"/>
                    </a:lnTo>
                    <a:lnTo>
                      <a:pt x="624" y="872"/>
                    </a:lnTo>
                    <a:lnTo>
                      <a:pt x="624" y="856"/>
                    </a:lnTo>
                    <a:lnTo>
                      <a:pt x="649" y="840"/>
                    </a:lnTo>
                    <a:lnTo>
                      <a:pt x="657" y="816"/>
                    </a:lnTo>
                    <a:lnTo>
                      <a:pt x="666" y="800"/>
                    </a:lnTo>
                    <a:lnTo>
                      <a:pt x="666" y="760"/>
                    </a:lnTo>
                    <a:lnTo>
                      <a:pt x="582" y="728"/>
                    </a:lnTo>
                    <a:lnTo>
                      <a:pt x="565" y="744"/>
                    </a:lnTo>
                    <a:lnTo>
                      <a:pt x="539" y="728"/>
                    </a:lnTo>
                    <a:lnTo>
                      <a:pt x="573" y="704"/>
                    </a:lnTo>
                    <a:lnTo>
                      <a:pt x="556" y="656"/>
                    </a:lnTo>
                    <a:lnTo>
                      <a:pt x="523" y="632"/>
                    </a:lnTo>
                    <a:lnTo>
                      <a:pt x="548" y="632"/>
                    </a:lnTo>
                    <a:lnTo>
                      <a:pt x="539" y="592"/>
                    </a:lnTo>
                    <a:lnTo>
                      <a:pt x="539" y="576"/>
                    </a:lnTo>
                    <a:lnTo>
                      <a:pt x="531" y="560"/>
                    </a:lnTo>
                    <a:lnTo>
                      <a:pt x="523" y="536"/>
                    </a:lnTo>
                    <a:lnTo>
                      <a:pt x="480" y="512"/>
                    </a:lnTo>
                    <a:lnTo>
                      <a:pt x="472" y="480"/>
                    </a:lnTo>
                    <a:lnTo>
                      <a:pt x="455" y="440"/>
                    </a:lnTo>
                    <a:lnTo>
                      <a:pt x="455" y="392"/>
                    </a:lnTo>
                    <a:lnTo>
                      <a:pt x="447" y="376"/>
                    </a:lnTo>
                    <a:lnTo>
                      <a:pt x="421" y="352"/>
                    </a:lnTo>
                    <a:lnTo>
                      <a:pt x="413" y="344"/>
                    </a:lnTo>
                    <a:lnTo>
                      <a:pt x="396" y="328"/>
                    </a:lnTo>
                    <a:lnTo>
                      <a:pt x="362" y="328"/>
                    </a:lnTo>
                    <a:lnTo>
                      <a:pt x="337" y="320"/>
                    </a:lnTo>
                    <a:lnTo>
                      <a:pt x="371" y="312"/>
                    </a:lnTo>
                    <a:lnTo>
                      <a:pt x="396" y="304"/>
                    </a:lnTo>
                    <a:lnTo>
                      <a:pt x="388" y="280"/>
                    </a:lnTo>
                    <a:lnTo>
                      <a:pt x="421" y="264"/>
                    </a:lnTo>
                    <a:lnTo>
                      <a:pt x="421" y="248"/>
                    </a:lnTo>
                    <a:lnTo>
                      <a:pt x="447" y="224"/>
                    </a:lnTo>
                    <a:lnTo>
                      <a:pt x="455" y="192"/>
                    </a:lnTo>
                    <a:lnTo>
                      <a:pt x="489" y="168"/>
                    </a:lnTo>
                    <a:lnTo>
                      <a:pt x="489" y="144"/>
                    </a:lnTo>
                    <a:lnTo>
                      <a:pt x="447" y="144"/>
                    </a:lnTo>
                    <a:lnTo>
                      <a:pt x="430" y="128"/>
                    </a:lnTo>
                    <a:lnTo>
                      <a:pt x="379" y="120"/>
                    </a:lnTo>
                    <a:lnTo>
                      <a:pt x="329" y="128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39" name="Freeform 12"/>
              <p:cNvSpPr>
                <a:spLocks/>
              </p:cNvSpPr>
              <p:nvPr/>
            </p:nvSpPr>
            <p:spPr bwMode="auto">
              <a:xfrm>
                <a:off x="2379" y="1912"/>
                <a:ext cx="202" cy="144"/>
              </a:xfrm>
              <a:custGeom>
                <a:avLst/>
                <a:gdLst>
                  <a:gd name="T0" fmla="*/ 185 w 202"/>
                  <a:gd name="T1" fmla="*/ 72 h 144"/>
                  <a:gd name="T2" fmla="*/ 177 w 202"/>
                  <a:gd name="T3" fmla="*/ 48 h 144"/>
                  <a:gd name="T4" fmla="*/ 177 w 202"/>
                  <a:gd name="T5" fmla="*/ 16 h 144"/>
                  <a:gd name="T6" fmla="*/ 151 w 202"/>
                  <a:gd name="T7" fmla="*/ 0 h 144"/>
                  <a:gd name="T8" fmla="*/ 126 w 202"/>
                  <a:gd name="T9" fmla="*/ 0 h 144"/>
                  <a:gd name="T10" fmla="*/ 109 w 202"/>
                  <a:gd name="T11" fmla="*/ 0 h 144"/>
                  <a:gd name="T12" fmla="*/ 84 w 202"/>
                  <a:gd name="T13" fmla="*/ 0 h 144"/>
                  <a:gd name="T14" fmla="*/ 84 w 202"/>
                  <a:gd name="T15" fmla="*/ 8 h 144"/>
                  <a:gd name="T16" fmla="*/ 84 w 202"/>
                  <a:gd name="T17" fmla="*/ 0 h 144"/>
                  <a:gd name="T18" fmla="*/ 67 w 202"/>
                  <a:gd name="T19" fmla="*/ 8 h 144"/>
                  <a:gd name="T20" fmla="*/ 59 w 202"/>
                  <a:gd name="T21" fmla="*/ 24 h 144"/>
                  <a:gd name="T22" fmla="*/ 50 w 202"/>
                  <a:gd name="T23" fmla="*/ 40 h 144"/>
                  <a:gd name="T24" fmla="*/ 16 w 202"/>
                  <a:gd name="T25" fmla="*/ 40 h 144"/>
                  <a:gd name="T26" fmla="*/ 16 w 202"/>
                  <a:gd name="T27" fmla="*/ 56 h 144"/>
                  <a:gd name="T28" fmla="*/ 0 w 202"/>
                  <a:gd name="T29" fmla="*/ 72 h 144"/>
                  <a:gd name="T30" fmla="*/ 33 w 202"/>
                  <a:gd name="T31" fmla="*/ 120 h 144"/>
                  <a:gd name="T32" fmla="*/ 67 w 202"/>
                  <a:gd name="T33" fmla="*/ 96 h 144"/>
                  <a:gd name="T34" fmla="*/ 92 w 202"/>
                  <a:gd name="T35" fmla="*/ 112 h 144"/>
                  <a:gd name="T36" fmla="*/ 101 w 202"/>
                  <a:gd name="T37" fmla="*/ 136 h 144"/>
                  <a:gd name="T38" fmla="*/ 118 w 202"/>
                  <a:gd name="T39" fmla="*/ 136 h 144"/>
                  <a:gd name="T40" fmla="*/ 134 w 202"/>
                  <a:gd name="T41" fmla="*/ 144 h 144"/>
                  <a:gd name="T42" fmla="*/ 143 w 202"/>
                  <a:gd name="T43" fmla="*/ 144 h 144"/>
                  <a:gd name="T44" fmla="*/ 143 w 202"/>
                  <a:gd name="T45" fmla="*/ 144 h 144"/>
                  <a:gd name="T46" fmla="*/ 168 w 202"/>
                  <a:gd name="T47" fmla="*/ 128 h 144"/>
                  <a:gd name="T48" fmla="*/ 193 w 202"/>
                  <a:gd name="T49" fmla="*/ 120 h 144"/>
                  <a:gd name="T50" fmla="*/ 202 w 202"/>
                  <a:gd name="T51" fmla="*/ 88 h 144"/>
                  <a:gd name="T52" fmla="*/ 185 w 202"/>
                  <a:gd name="T53" fmla="*/ 72 h 1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02" h="144">
                    <a:moveTo>
                      <a:pt x="185" y="72"/>
                    </a:moveTo>
                    <a:lnTo>
                      <a:pt x="177" y="48"/>
                    </a:lnTo>
                    <a:lnTo>
                      <a:pt x="177" y="16"/>
                    </a:lnTo>
                    <a:lnTo>
                      <a:pt x="151" y="0"/>
                    </a:lnTo>
                    <a:lnTo>
                      <a:pt x="126" y="0"/>
                    </a:lnTo>
                    <a:lnTo>
                      <a:pt x="109" y="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4" y="0"/>
                    </a:lnTo>
                    <a:lnTo>
                      <a:pt x="67" y="8"/>
                    </a:lnTo>
                    <a:lnTo>
                      <a:pt x="59" y="24"/>
                    </a:lnTo>
                    <a:lnTo>
                      <a:pt x="50" y="40"/>
                    </a:lnTo>
                    <a:lnTo>
                      <a:pt x="16" y="40"/>
                    </a:lnTo>
                    <a:lnTo>
                      <a:pt x="16" y="56"/>
                    </a:lnTo>
                    <a:lnTo>
                      <a:pt x="0" y="72"/>
                    </a:lnTo>
                    <a:lnTo>
                      <a:pt x="33" y="120"/>
                    </a:lnTo>
                    <a:lnTo>
                      <a:pt x="67" y="96"/>
                    </a:lnTo>
                    <a:lnTo>
                      <a:pt x="92" y="112"/>
                    </a:lnTo>
                    <a:lnTo>
                      <a:pt x="101" y="136"/>
                    </a:lnTo>
                    <a:lnTo>
                      <a:pt x="118" y="136"/>
                    </a:lnTo>
                    <a:lnTo>
                      <a:pt x="134" y="144"/>
                    </a:lnTo>
                    <a:lnTo>
                      <a:pt x="143" y="144"/>
                    </a:lnTo>
                    <a:lnTo>
                      <a:pt x="168" y="128"/>
                    </a:lnTo>
                    <a:lnTo>
                      <a:pt x="193" y="120"/>
                    </a:lnTo>
                    <a:lnTo>
                      <a:pt x="202" y="88"/>
                    </a:lnTo>
                    <a:lnTo>
                      <a:pt x="185" y="7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2429" y="1536"/>
                <a:ext cx="666" cy="1016"/>
              </a:xfrm>
              <a:custGeom>
                <a:avLst/>
                <a:gdLst>
                  <a:gd name="T0" fmla="*/ 337 w 666"/>
                  <a:gd name="T1" fmla="*/ 96 h 1016"/>
                  <a:gd name="T2" fmla="*/ 421 w 666"/>
                  <a:gd name="T3" fmla="*/ 24 h 1016"/>
                  <a:gd name="T4" fmla="*/ 270 w 666"/>
                  <a:gd name="T5" fmla="*/ 24 h 1016"/>
                  <a:gd name="T6" fmla="*/ 253 w 666"/>
                  <a:gd name="T7" fmla="*/ 80 h 1016"/>
                  <a:gd name="T8" fmla="*/ 202 w 666"/>
                  <a:gd name="T9" fmla="*/ 136 h 1016"/>
                  <a:gd name="T10" fmla="*/ 169 w 666"/>
                  <a:gd name="T11" fmla="*/ 200 h 1016"/>
                  <a:gd name="T12" fmla="*/ 202 w 666"/>
                  <a:gd name="T13" fmla="*/ 232 h 1016"/>
                  <a:gd name="T14" fmla="*/ 169 w 666"/>
                  <a:gd name="T15" fmla="*/ 320 h 1016"/>
                  <a:gd name="T16" fmla="*/ 186 w 666"/>
                  <a:gd name="T17" fmla="*/ 344 h 1016"/>
                  <a:gd name="T18" fmla="*/ 228 w 666"/>
                  <a:gd name="T19" fmla="*/ 320 h 1016"/>
                  <a:gd name="T20" fmla="*/ 186 w 666"/>
                  <a:gd name="T21" fmla="*/ 424 h 1016"/>
                  <a:gd name="T22" fmla="*/ 236 w 666"/>
                  <a:gd name="T23" fmla="*/ 464 h 1016"/>
                  <a:gd name="T24" fmla="*/ 303 w 666"/>
                  <a:gd name="T25" fmla="*/ 448 h 1016"/>
                  <a:gd name="T26" fmla="*/ 287 w 666"/>
                  <a:gd name="T27" fmla="*/ 496 h 1016"/>
                  <a:gd name="T28" fmla="*/ 329 w 666"/>
                  <a:gd name="T29" fmla="*/ 576 h 1016"/>
                  <a:gd name="T30" fmla="*/ 295 w 666"/>
                  <a:gd name="T31" fmla="*/ 648 h 1016"/>
                  <a:gd name="T32" fmla="*/ 202 w 666"/>
                  <a:gd name="T33" fmla="*/ 624 h 1016"/>
                  <a:gd name="T34" fmla="*/ 160 w 666"/>
                  <a:gd name="T35" fmla="*/ 680 h 1016"/>
                  <a:gd name="T36" fmla="*/ 211 w 666"/>
                  <a:gd name="T37" fmla="*/ 744 h 1016"/>
                  <a:gd name="T38" fmla="*/ 101 w 666"/>
                  <a:gd name="T39" fmla="*/ 776 h 1016"/>
                  <a:gd name="T40" fmla="*/ 101 w 666"/>
                  <a:gd name="T41" fmla="*/ 808 h 1016"/>
                  <a:gd name="T42" fmla="*/ 169 w 666"/>
                  <a:gd name="T43" fmla="*/ 824 h 1016"/>
                  <a:gd name="T44" fmla="*/ 219 w 666"/>
                  <a:gd name="T45" fmla="*/ 864 h 1016"/>
                  <a:gd name="T46" fmla="*/ 295 w 666"/>
                  <a:gd name="T47" fmla="*/ 848 h 1016"/>
                  <a:gd name="T48" fmla="*/ 228 w 666"/>
                  <a:gd name="T49" fmla="*/ 896 h 1016"/>
                  <a:gd name="T50" fmla="*/ 127 w 666"/>
                  <a:gd name="T51" fmla="*/ 904 h 1016"/>
                  <a:gd name="T52" fmla="*/ 0 w 666"/>
                  <a:gd name="T53" fmla="*/ 984 h 1016"/>
                  <a:gd name="T54" fmla="*/ 51 w 666"/>
                  <a:gd name="T55" fmla="*/ 1016 h 1016"/>
                  <a:gd name="T56" fmla="*/ 93 w 666"/>
                  <a:gd name="T57" fmla="*/ 976 h 1016"/>
                  <a:gd name="T58" fmla="*/ 219 w 666"/>
                  <a:gd name="T59" fmla="*/ 960 h 1016"/>
                  <a:gd name="T60" fmla="*/ 337 w 666"/>
                  <a:gd name="T61" fmla="*/ 984 h 1016"/>
                  <a:gd name="T62" fmla="*/ 421 w 666"/>
                  <a:gd name="T63" fmla="*/ 968 h 1016"/>
                  <a:gd name="T64" fmla="*/ 573 w 666"/>
                  <a:gd name="T65" fmla="*/ 968 h 1016"/>
                  <a:gd name="T66" fmla="*/ 624 w 666"/>
                  <a:gd name="T67" fmla="*/ 928 h 1016"/>
                  <a:gd name="T68" fmla="*/ 590 w 666"/>
                  <a:gd name="T69" fmla="*/ 872 h 1016"/>
                  <a:gd name="T70" fmla="*/ 649 w 666"/>
                  <a:gd name="T71" fmla="*/ 840 h 1016"/>
                  <a:gd name="T72" fmla="*/ 666 w 666"/>
                  <a:gd name="T73" fmla="*/ 760 h 1016"/>
                  <a:gd name="T74" fmla="*/ 539 w 666"/>
                  <a:gd name="T75" fmla="*/ 728 h 1016"/>
                  <a:gd name="T76" fmla="*/ 523 w 666"/>
                  <a:gd name="T77" fmla="*/ 632 h 1016"/>
                  <a:gd name="T78" fmla="*/ 539 w 666"/>
                  <a:gd name="T79" fmla="*/ 576 h 1016"/>
                  <a:gd name="T80" fmla="*/ 480 w 666"/>
                  <a:gd name="T81" fmla="*/ 512 h 1016"/>
                  <a:gd name="T82" fmla="*/ 455 w 666"/>
                  <a:gd name="T83" fmla="*/ 392 h 1016"/>
                  <a:gd name="T84" fmla="*/ 413 w 666"/>
                  <a:gd name="T85" fmla="*/ 344 h 1016"/>
                  <a:gd name="T86" fmla="*/ 337 w 666"/>
                  <a:gd name="T87" fmla="*/ 320 h 1016"/>
                  <a:gd name="T88" fmla="*/ 388 w 666"/>
                  <a:gd name="T89" fmla="*/ 280 h 1016"/>
                  <a:gd name="T90" fmla="*/ 447 w 666"/>
                  <a:gd name="T91" fmla="*/ 224 h 1016"/>
                  <a:gd name="T92" fmla="*/ 489 w 666"/>
                  <a:gd name="T93" fmla="*/ 144 h 1016"/>
                  <a:gd name="T94" fmla="*/ 379 w 666"/>
                  <a:gd name="T95" fmla="*/ 120 h 10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66" h="1016">
                    <a:moveTo>
                      <a:pt x="329" y="128"/>
                    </a:moveTo>
                    <a:lnTo>
                      <a:pt x="354" y="104"/>
                    </a:lnTo>
                    <a:lnTo>
                      <a:pt x="337" y="96"/>
                    </a:lnTo>
                    <a:lnTo>
                      <a:pt x="388" y="64"/>
                    </a:lnTo>
                    <a:lnTo>
                      <a:pt x="413" y="56"/>
                    </a:lnTo>
                    <a:lnTo>
                      <a:pt x="421" y="24"/>
                    </a:lnTo>
                    <a:lnTo>
                      <a:pt x="320" y="16"/>
                    </a:lnTo>
                    <a:lnTo>
                      <a:pt x="287" y="0"/>
                    </a:lnTo>
                    <a:lnTo>
                      <a:pt x="270" y="24"/>
                    </a:lnTo>
                    <a:lnTo>
                      <a:pt x="253" y="40"/>
                    </a:lnTo>
                    <a:lnTo>
                      <a:pt x="245" y="56"/>
                    </a:lnTo>
                    <a:lnTo>
                      <a:pt x="253" y="80"/>
                    </a:lnTo>
                    <a:lnTo>
                      <a:pt x="219" y="88"/>
                    </a:lnTo>
                    <a:lnTo>
                      <a:pt x="202" y="104"/>
                    </a:lnTo>
                    <a:lnTo>
                      <a:pt x="202" y="136"/>
                    </a:lnTo>
                    <a:lnTo>
                      <a:pt x="202" y="160"/>
                    </a:lnTo>
                    <a:lnTo>
                      <a:pt x="186" y="184"/>
                    </a:lnTo>
                    <a:lnTo>
                      <a:pt x="169" y="200"/>
                    </a:lnTo>
                    <a:lnTo>
                      <a:pt x="135" y="248"/>
                    </a:lnTo>
                    <a:lnTo>
                      <a:pt x="160" y="256"/>
                    </a:lnTo>
                    <a:lnTo>
                      <a:pt x="202" y="232"/>
                    </a:lnTo>
                    <a:lnTo>
                      <a:pt x="186" y="264"/>
                    </a:lnTo>
                    <a:lnTo>
                      <a:pt x="177" y="296"/>
                    </a:lnTo>
                    <a:lnTo>
                      <a:pt x="169" y="320"/>
                    </a:lnTo>
                    <a:lnTo>
                      <a:pt x="143" y="376"/>
                    </a:lnTo>
                    <a:lnTo>
                      <a:pt x="169" y="376"/>
                    </a:lnTo>
                    <a:lnTo>
                      <a:pt x="186" y="344"/>
                    </a:lnTo>
                    <a:lnTo>
                      <a:pt x="202" y="304"/>
                    </a:lnTo>
                    <a:lnTo>
                      <a:pt x="211" y="328"/>
                    </a:lnTo>
                    <a:lnTo>
                      <a:pt x="228" y="320"/>
                    </a:lnTo>
                    <a:lnTo>
                      <a:pt x="219" y="344"/>
                    </a:lnTo>
                    <a:lnTo>
                      <a:pt x="228" y="360"/>
                    </a:lnTo>
                    <a:lnTo>
                      <a:pt x="186" y="424"/>
                    </a:lnTo>
                    <a:lnTo>
                      <a:pt x="194" y="472"/>
                    </a:lnTo>
                    <a:lnTo>
                      <a:pt x="202" y="440"/>
                    </a:lnTo>
                    <a:lnTo>
                      <a:pt x="236" y="464"/>
                    </a:lnTo>
                    <a:lnTo>
                      <a:pt x="253" y="456"/>
                    </a:lnTo>
                    <a:lnTo>
                      <a:pt x="278" y="464"/>
                    </a:lnTo>
                    <a:lnTo>
                      <a:pt x="303" y="448"/>
                    </a:lnTo>
                    <a:lnTo>
                      <a:pt x="329" y="456"/>
                    </a:lnTo>
                    <a:lnTo>
                      <a:pt x="295" y="480"/>
                    </a:lnTo>
                    <a:lnTo>
                      <a:pt x="287" y="496"/>
                    </a:lnTo>
                    <a:lnTo>
                      <a:pt x="312" y="544"/>
                    </a:lnTo>
                    <a:lnTo>
                      <a:pt x="329" y="544"/>
                    </a:lnTo>
                    <a:lnTo>
                      <a:pt x="329" y="576"/>
                    </a:lnTo>
                    <a:lnTo>
                      <a:pt x="320" y="576"/>
                    </a:lnTo>
                    <a:lnTo>
                      <a:pt x="312" y="632"/>
                    </a:lnTo>
                    <a:lnTo>
                      <a:pt x="295" y="648"/>
                    </a:lnTo>
                    <a:lnTo>
                      <a:pt x="287" y="640"/>
                    </a:lnTo>
                    <a:lnTo>
                      <a:pt x="236" y="640"/>
                    </a:lnTo>
                    <a:lnTo>
                      <a:pt x="202" y="624"/>
                    </a:lnTo>
                    <a:lnTo>
                      <a:pt x="186" y="632"/>
                    </a:lnTo>
                    <a:lnTo>
                      <a:pt x="202" y="648"/>
                    </a:lnTo>
                    <a:lnTo>
                      <a:pt x="160" y="680"/>
                    </a:lnTo>
                    <a:lnTo>
                      <a:pt x="177" y="688"/>
                    </a:lnTo>
                    <a:lnTo>
                      <a:pt x="202" y="680"/>
                    </a:lnTo>
                    <a:lnTo>
                      <a:pt x="211" y="744"/>
                    </a:lnTo>
                    <a:lnTo>
                      <a:pt x="169" y="760"/>
                    </a:lnTo>
                    <a:lnTo>
                      <a:pt x="143" y="768"/>
                    </a:lnTo>
                    <a:lnTo>
                      <a:pt x="101" y="776"/>
                    </a:lnTo>
                    <a:lnTo>
                      <a:pt x="84" y="784"/>
                    </a:lnTo>
                    <a:lnTo>
                      <a:pt x="93" y="792"/>
                    </a:lnTo>
                    <a:lnTo>
                      <a:pt x="101" y="808"/>
                    </a:lnTo>
                    <a:lnTo>
                      <a:pt x="135" y="824"/>
                    </a:lnTo>
                    <a:lnTo>
                      <a:pt x="152" y="808"/>
                    </a:lnTo>
                    <a:lnTo>
                      <a:pt x="169" y="824"/>
                    </a:lnTo>
                    <a:lnTo>
                      <a:pt x="160" y="840"/>
                    </a:lnTo>
                    <a:lnTo>
                      <a:pt x="194" y="840"/>
                    </a:lnTo>
                    <a:lnTo>
                      <a:pt x="219" y="864"/>
                    </a:lnTo>
                    <a:lnTo>
                      <a:pt x="261" y="864"/>
                    </a:lnTo>
                    <a:lnTo>
                      <a:pt x="278" y="856"/>
                    </a:lnTo>
                    <a:lnTo>
                      <a:pt x="295" y="848"/>
                    </a:lnTo>
                    <a:lnTo>
                      <a:pt x="270" y="872"/>
                    </a:lnTo>
                    <a:lnTo>
                      <a:pt x="261" y="888"/>
                    </a:lnTo>
                    <a:lnTo>
                      <a:pt x="228" y="896"/>
                    </a:lnTo>
                    <a:lnTo>
                      <a:pt x="160" y="888"/>
                    </a:lnTo>
                    <a:lnTo>
                      <a:pt x="152" y="896"/>
                    </a:lnTo>
                    <a:lnTo>
                      <a:pt x="127" y="904"/>
                    </a:lnTo>
                    <a:lnTo>
                      <a:pt x="110" y="928"/>
                    </a:lnTo>
                    <a:lnTo>
                      <a:pt x="42" y="976"/>
                    </a:lnTo>
                    <a:lnTo>
                      <a:pt x="0" y="984"/>
                    </a:lnTo>
                    <a:lnTo>
                      <a:pt x="9" y="992"/>
                    </a:lnTo>
                    <a:lnTo>
                      <a:pt x="34" y="992"/>
                    </a:lnTo>
                    <a:lnTo>
                      <a:pt x="51" y="1016"/>
                    </a:lnTo>
                    <a:lnTo>
                      <a:pt x="68" y="1008"/>
                    </a:lnTo>
                    <a:lnTo>
                      <a:pt x="68" y="992"/>
                    </a:lnTo>
                    <a:lnTo>
                      <a:pt x="93" y="976"/>
                    </a:lnTo>
                    <a:lnTo>
                      <a:pt x="143" y="976"/>
                    </a:lnTo>
                    <a:lnTo>
                      <a:pt x="169" y="1008"/>
                    </a:lnTo>
                    <a:lnTo>
                      <a:pt x="219" y="960"/>
                    </a:lnTo>
                    <a:lnTo>
                      <a:pt x="261" y="952"/>
                    </a:lnTo>
                    <a:lnTo>
                      <a:pt x="295" y="976"/>
                    </a:lnTo>
                    <a:lnTo>
                      <a:pt x="337" y="984"/>
                    </a:lnTo>
                    <a:lnTo>
                      <a:pt x="346" y="968"/>
                    </a:lnTo>
                    <a:lnTo>
                      <a:pt x="388" y="968"/>
                    </a:lnTo>
                    <a:lnTo>
                      <a:pt x="421" y="968"/>
                    </a:lnTo>
                    <a:lnTo>
                      <a:pt x="472" y="968"/>
                    </a:lnTo>
                    <a:lnTo>
                      <a:pt x="506" y="984"/>
                    </a:lnTo>
                    <a:lnTo>
                      <a:pt x="573" y="968"/>
                    </a:lnTo>
                    <a:lnTo>
                      <a:pt x="590" y="952"/>
                    </a:lnTo>
                    <a:lnTo>
                      <a:pt x="624" y="952"/>
                    </a:lnTo>
                    <a:lnTo>
                      <a:pt x="624" y="928"/>
                    </a:lnTo>
                    <a:lnTo>
                      <a:pt x="565" y="912"/>
                    </a:lnTo>
                    <a:lnTo>
                      <a:pt x="590" y="896"/>
                    </a:lnTo>
                    <a:lnTo>
                      <a:pt x="590" y="872"/>
                    </a:lnTo>
                    <a:lnTo>
                      <a:pt x="624" y="872"/>
                    </a:lnTo>
                    <a:lnTo>
                      <a:pt x="624" y="856"/>
                    </a:lnTo>
                    <a:lnTo>
                      <a:pt x="649" y="840"/>
                    </a:lnTo>
                    <a:lnTo>
                      <a:pt x="657" y="816"/>
                    </a:lnTo>
                    <a:lnTo>
                      <a:pt x="666" y="800"/>
                    </a:lnTo>
                    <a:lnTo>
                      <a:pt x="666" y="760"/>
                    </a:lnTo>
                    <a:lnTo>
                      <a:pt x="582" y="728"/>
                    </a:lnTo>
                    <a:lnTo>
                      <a:pt x="565" y="744"/>
                    </a:lnTo>
                    <a:lnTo>
                      <a:pt x="539" y="728"/>
                    </a:lnTo>
                    <a:lnTo>
                      <a:pt x="573" y="704"/>
                    </a:lnTo>
                    <a:lnTo>
                      <a:pt x="556" y="656"/>
                    </a:lnTo>
                    <a:lnTo>
                      <a:pt x="523" y="632"/>
                    </a:lnTo>
                    <a:lnTo>
                      <a:pt x="548" y="632"/>
                    </a:lnTo>
                    <a:lnTo>
                      <a:pt x="539" y="592"/>
                    </a:lnTo>
                    <a:lnTo>
                      <a:pt x="539" y="576"/>
                    </a:lnTo>
                    <a:lnTo>
                      <a:pt x="531" y="560"/>
                    </a:lnTo>
                    <a:lnTo>
                      <a:pt x="523" y="536"/>
                    </a:lnTo>
                    <a:lnTo>
                      <a:pt x="480" y="512"/>
                    </a:lnTo>
                    <a:lnTo>
                      <a:pt x="472" y="480"/>
                    </a:lnTo>
                    <a:lnTo>
                      <a:pt x="455" y="440"/>
                    </a:lnTo>
                    <a:lnTo>
                      <a:pt x="455" y="392"/>
                    </a:lnTo>
                    <a:lnTo>
                      <a:pt x="447" y="376"/>
                    </a:lnTo>
                    <a:lnTo>
                      <a:pt x="421" y="352"/>
                    </a:lnTo>
                    <a:lnTo>
                      <a:pt x="413" y="344"/>
                    </a:lnTo>
                    <a:lnTo>
                      <a:pt x="396" y="328"/>
                    </a:lnTo>
                    <a:lnTo>
                      <a:pt x="362" y="328"/>
                    </a:lnTo>
                    <a:lnTo>
                      <a:pt x="337" y="320"/>
                    </a:lnTo>
                    <a:lnTo>
                      <a:pt x="371" y="312"/>
                    </a:lnTo>
                    <a:lnTo>
                      <a:pt x="396" y="304"/>
                    </a:lnTo>
                    <a:lnTo>
                      <a:pt x="388" y="280"/>
                    </a:lnTo>
                    <a:lnTo>
                      <a:pt x="421" y="264"/>
                    </a:lnTo>
                    <a:lnTo>
                      <a:pt x="421" y="248"/>
                    </a:lnTo>
                    <a:lnTo>
                      <a:pt x="447" y="224"/>
                    </a:lnTo>
                    <a:lnTo>
                      <a:pt x="455" y="192"/>
                    </a:lnTo>
                    <a:lnTo>
                      <a:pt x="489" y="168"/>
                    </a:lnTo>
                    <a:lnTo>
                      <a:pt x="489" y="144"/>
                    </a:lnTo>
                    <a:lnTo>
                      <a:pt x="447" y="144"/>
                    </a:lnTo>
                    <a:lnTo>
                      <a:pt x="430" y="128"/>
                    </a:lnTo>
                    <a:lnTo>
                      <a:pt x="379" y="120"/>
                    </a:lnTo>
                    <a:lnTo>
                      <a:pt x="329" y="12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3752" y="1984"/>
                <a:ext cx="67" cy="64"/>
              </a:xfrm>
              <a:custGeom>
                <a:avLst/>
                <a:gdLst>
                  <a:gd name="T0" fmla="*/ 0 w 67"/>
                  <a:gd name="T1" fmla="*/ 24 h 64"/>
                  <a:gd name="T2" fmla="*/ 17 w 67"/>
                  <a:gd name="T3" fmla="*/ 56 h 64"/>
                  <a:gd name="T4" fmla="*/ 51 w 67"/>
                  <a:gd name="T5" fmla="*/ 64 h 64"/>
                  <a:gd name="T6" fmla="*/ 67 w 67"/>
                  <a:gd name="T7" fmla="*/ 48 h 64"/>
                  <a:gd name="T8" fmla="*/ 59 w 67"/>
                  <a:gd name="T9" fmla="*/ 0 h 64"/>
                  <a:gd name="T10" fmla="*/ 0 w 67"/>
                  <a:gd name="T11" fmla="*/ 8 h 64"/>
                  <a:gd name="T12" fmla="*/ 0 w 67"/>
                  <a:gd name="T13" fmla="*/ 24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2" name="Freeform 17"/>
              <p:cNvSpPr>
                <a:spLocks/>
              </p:cNvSpPr>
              <p:nvPr/>
            </p:nvSpPr>
            <p:spPr bwMode="auto">
              <a:xfrm>
                <a:off x="3752" y="1984"/>
                <a:ext cx="67" cy="64"/>
              </a:xfrm>
              <a:custGeom>
                <a:avLst/>
                <a:gdLst>
                  <a:gd name="T0" fmla="*/ 0 w 67"/>
                  <a:gd name="T1" fmla="*/ 24 h 64"/>
                  <a:gd name="T2" fmla="*/ 17 w 67"/>
                  <a:gd name="T3" fmla="*/ 56 h 64"/>
                  <a:gd name="T4" fmla="*/ 51 w 67"/>
                  <a:gd name="T5" fmla="*/ 64 h 64"/>
                  <a:gd name="T6" fmla="*/ 67 w 67"/>
                  <a:gd name="T7" fmla="*/ 48 h 64"/>
                  <a:gd name="T8" fmla="*/ 59 w 67"/>
                  <a:gd name="T9" fmla="*/ 0 h 64"/>
                  <a:gd name="T10" fmla="*/ 0 w 67"/>
                  <a:gd name="T11" fmla="*/ 8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3" name="Freeform 18"/>
              <p:cNvSpPr>
                <a:spLocks/>
              </p:cNvSpPr>
              <p:nvPr/>
            </p:nvSpPr>
            <p:spPr bwMode="auto">
              <a:xfrm>
                <a:off x="3752" y="1984"/>
                <a:ext cx="67" cy="64"/>
              </a:xfrm>
              <a:custGeom>
                <a:avLst/>
                <a:gdLst>
                  <a:gd name="T0" fmla="*/ 0 w 67"/>
                  <a:gd name="T1" fmla="*/ 24 h 64"/>
                  <a:gd name="T2" fmla="*/ 17 w 67"/>
                  <a:gd name="T3" fmla="*/ 56 h 64"/>
                  <a:gd name="T4" fmla="*/ 51 w 67"/>
                  <a:gd name="T5" fmla="*/ 64 h 64"/>
                  <a:gd name="T6" fmla="*/ 67 w 67"/>
                  <a:gd name="T7" fmla="*/ 48 h 64"/>
                  <a:gd name="T8" fmla="*/ 59 w 67"/>
                  <a:gd name="T9" fmla="*/ 0 h 64"/>
                  <a:gd name="T10" fmla="*/ 0 w 67"/>
                  <a:gd name="T11" fmla="*/ 8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4" name="Freeform 19"/>
              <p:cNvSpPr>
                <a:spLocks/>
              </p:cNvSpPr>
              <p:nvPr/>
            </p:nvSpPr>
            <p:spPr bwMode="auto">
              <a:xfrm>
                <a:off x="3845" y="1920"/>
                <a:ext cx="109" cy="176"/>
              </a:xfrm>
              <a:custGeom>
                <a:avLst/>
                <a:gdLst>
                  <a:gd name="T0" fmla="*/ 0 w 109"/>
                  <a:gd name="T1" fmla="*/ 168 h 176"/>
                  <a:gd name="T2" fmla="*/ 50 w 109"/>
                  <a:gd name="T3" fmla="*/ 176 h 176"/>
                  <a:gd name="T4" fmla="*/ 76 w 109"/>
                  <a:gd name="T5" fmla="*/ 144 h 176"/>
                  <a:gd name="T6" fmla="*/ 76 w 109"/>
                  <a:gd name="T7" fmla="*/ 112 h 176"/>
                  <a:gd name="T8" fmla="*/ 109 w 109"/>
                  <a:gd name="T9" fmla="*/ 96 h 176"/>
                  <a:gd name="T10" fmla="*/ 92 w 109"/>
                  <a:gd name="T11" fmla="*/ 72 h 176"/>
                  <a:gd name="T12" fmla="*/ 109 w 109"/>
                  <a:gd name="T13" fmla="*/ 64 h 176"/>
                  <a:gd name="T14" fmla="*/ 101 w 109"/>
                  <a:gd name="T15" fmla="*/ 8 h 176"/>
                  <a:gd name="T16" fmla="*/ 84 w 109"/>
                  <a:gd name="T17" fmla="*/ 0 h 176"/>
                  <a:gd name="T18" fmla="*/ 67 w 109"/>
                  <a:gd name="T19" fmla="*/ 16 h 176"/>
                  <a:gd name="T20" fmla="*/ 59 w 109"/>
                  <a:gd name="T21" fmla="*/ 48 h 176"/>
                  <a:gd name="T22" fmla="*/ 42 w 109"/>
                  <a:gd name="T23" fmla="*/ 16 h 176"/>
                  <a:gd name="T24" fmla="*/ 8 w 109"/>
                  <a:gd name="T25" fmla="*/ 40 h 176"/>
                  <a:gd name="T26" fmla="*/ 0 w 109"/>
                  <a:gd name="T27" fmla="*/ 48 h 176"/>
                  <a:gd name="T28" fmla="*/ 8 w 109"/>
                  <a:gd name="T29" fmla="*/ 72 h 176"/>
                  <a:gd name="T30" fmla="*/ 42 w 109"/>
                  <a:gd name="T31" fmla="*/ 88 h 176"/>
                  <a:gd name="T32" fmla="*/ 50 w 109"/>
                  <a:gd name="T33" fmla="*/ 112 h 176"/>
                  <a:gd name="T34" fmla="*/ 33 w 109"/>
                  <a:gd name="T35" fmla="*/ 144 h 176"/>
                  <a:gd name="T36" fmla="*/ 8 w 109"/>
                  <a:gd name="T37" fmla="*/ 136 h 176"/>
                  <a:gd name="T38" fmla="*/ 0 w 109"/>
                  <a:gd name="T39" fmla="*/ 168 h 1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9" h="176">
                    <a:moveTo>
                      <a:pt x="0" y="168"/>
                    </a:moveTo>
                    <a:lnTo>
                      <a:pt x="50" y="176"/>
                    </a:lnTo>
                    <a:lnTo>
                      <a:pt x="76" y="144"/>
                    </a:lnTo>
                    <a:lnTo>
                      <a:pt x="76" y="112"/>
                    </a:lnTo>
                    <a:lnTo>
                      <a:pt x="109" y="96"/>
                    </a:lnTo>
                    <a:lnTo>
                      <a:pt x="92" y="72"/>
                    </a:lnTo>
                    <a:lnTo>
                      <a:pt x="109" y="64"/>
                    </a:lnTo>
                    <a:lnTo>
                      <a:pt x="101" y="8"/>
                    </a:lnTo>
                    <a:lnTo>
                      <a:pt x="84" y="0"/>
                    </a:lnTo>
                    <a:lnTo>
                      <a:pt x="67" y="16"/>
                    </a:lnTo>
                    <a:lnTo>
                      <a:pt x="59" y="48"/>
                    </a:lnTo>
                    <a:lnTo>
                      <a:pt x="42" y="16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8" y="72"/>
                    </a:lnTo>
                    <a:lnTo>
                      <a:pt x="42" y="88"/>
                    </a:lnTo>
                    <a:lnTo>
                      <a:pt x="50" y="112"/>
                    </a:lnTo>
                    <a:lnTo>
                      <a:pt x="33" y="144"/>
                    </a:lnTo>
                    <a:lnTo>
                      <a:pt x="8" y="136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A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4039" y="4048"/>
                <a:ext cx="328" cy="208"/>
              </a:xfrm>
              <a:custGeom>
                <a:avLst/>
                <a:gdLst>
                  <a:gd name="T0" fmla="*/ 0 w 328"/>
                  <a:gd name="T1" fmla="*/ 80 h 208"/>
                  <a:gd name="T2" fmla="*/ 0 w 328"/>
                  <a:gd name="T3" fmla="*/ 56 h 208"/>
                  <a:gd name="T4" fmla="*/ 25 w 328"/>
                  <a:gd name="T5" fmla="*/ 32 h 208"/>
                  <a:gd name="T6" fmla="*/ 50 w 328"/>
                  <a:gd name="T7" fmla="*/ 48 h 208"/>
                  <a:gd name="T8" fmla="*/ 67 w 328"/>
                  <a:gd name="T9" fmla="*/ 32 h 208"/>
                  <a:gd name="T10" fmla="*/ 92 w 328"/>
                  <a:gd name="T11" fmla="*/ 24 h 208"/>
                  <a:gd name="T12" fmla="*/ 101 w 328"/>
                  <a:gd name="T13" fmla="*/ 32 h 208"/>
                  <a:gd name="T14" fmla="*/ 117 w 328"/>
                  <a:gd name="T15" fmla="*/ 40 h 208"/>
                  <a:gd name="T16" fmla="*/ 134 w 328"/>
                  <a:gd name="T17" fmla="*/ 48 h 208"/>
                  <a:gd name="T18" fmla="*/ 160 w 328"/>
                  <a:gd name="T19" fmla="*/ 40 h 208"/>
                  <a:gd name="T20" fmla="*/ 210 w 328"/>
                  <a:gd name="T21" fmla="*/ 40 h 208"/>
                  <a:gd name="T22" fmla="*/ 235 w 328"/>
                  <a:gd name="T23" fmla="*/ 32 h 208"/>
                  <a:gd name="T24" fmla="*/ 252 w 328"/>
                  <a:gd name="T25" fmla="*/ 16 h 208"/>
                  <a:gd name="T26" fmla="*/ 261 w 328"/>
                  <a:gd name="T27" fmla="*/ 16 h 208"/>
                  <a:gd name="T28" fmla="*/ 286 w 328"/>
                  <a:gd name="T29" fmla="*/ 24 h 208"/>
                  <a:gd name="T30" fmla="*/ 294 w 328"/>
                  <a:gd name="T31" fmla="*/ 8 h 208"/>
                  <a:gd name="T32" fmla="*/ 320 w 328"/>
                  <a:gd name="T33" fmla="*/ 0 h 208"/>
                  <a:gd name="T34" fmla="*/ 328 w 328"/>
                  <a:gd name="T35" fmla="*/ 16 h 208"/>
                  <a:gd name="T36" fmla="*/ 311 w 328"/>
                  <a:gd name="T37" fmla="*/ 56 h 208"/>
                  <a:gd name="T38" fmla="*/ 303 w 328"/>
                  <a:gd name="T39" fmla="*/ 80 h 208"/>
                  <a:gd name="T40" fmla="*/ 286 w 328"/>
                  <a:gd name="T41" fmla="*/ 104 h 208"/>
                  <a:gd name="T42" fmla="*/ 286 w 328"/>
                  <a:gd name="T43" fmla="*/ 112 h 208"/>
                  <a:gd name="T44" fmla="*/ 303 w 328"/>
                  <a:gd name="T45" fmla="*/ 128 h 208"/>
                  <a:gd name="T46" fmla="*/ 320 w 328"/>
                  <a:gd name="T47" fmla="*/ 160 h 208"/>
                  <a:gd name="T48" fmla="*/ 303 w 328"/>
                  <a:gd name="T49" fmla="*/ 176 h 208"/>
                  <a:gd name="T50" fmla="*/ 303 w 328"/>
                  <a:gd name="T51" fmla="*/ 208 h 208"/>
                  <a:gd name="T52" fmla="*/ 269 w 328"/>
                  <a:gd name="T53" fmla="*/ 200 h 208"/>
                  <a:gd name="T54" fmla="*/ 227 w 328"/>
                  <a:gd name="T55" fmla="*/ 192 h 208"/>
                  <a:gd name="T56" fmla="*/ 202 w 328"/>
                  <a:gd name="T57" fmla="*/ 152 h 208"/>
                  <a:gd name="T58" fmla="*/ 168 w 328"/>
                  <a:gd name="T59" fmla="*/ 160 h 208"/>
                  <a:gd name="T60" fmla="*/ 143 w 328"/>
                  <a:gd name="T61" fmla="*/ 144 h 208"/>
                  <a:gd name="T62" fmla="*/ 126 w 328"/>
                  <a:gd name="T63" fmla="*/ 128 h 208"/>
                  <a:gd name="T64" fmla="*/ 109 w 328"/>
                  <a:gd name="T65" fmla="*/ 128 h 208"/>
                  <a:gd name="T66" fmla="*/ 84 w 328"/>
                  <a:gd name="T67" fmla="*/ 112 h 208"/>
                  <a:gd name="T68" fmla="*/ 67 w 328"/>
                  <a:gd name="T69" fmla="*/ 112 h 208"/>
                  <a:gd name="T70" fmla="*/ 50 w 328"/>
                  <a:gd name="T71" fmla="*/ 96 h 208"/>
                  <a:gd name="T72" fmla="*/ 25 w 328"/>
                  <a:gd name="T73" fmla="*/ 104 h 208"/>
                  <a:gd name="T74" fmla="*/ 0 w 328"/>
                  <a:gd name="T75" fmla="*/ 80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28" h="208">
                    <a:moveTo>
                      <a:pt x="0" y="80"/>
                    </a:moveTo>
                    <a:lnTo>
                      <a:pt x="0" y="56"/>
                    </a:lnTo>
                    <a:lnTo>
                      <a:pt x="25" y="32"/>
                    </a:lnTo>
                    <a:lnTo>
                      <a:pt x="50" y="48"/>
                    </a:lnTo>
                    <a:lnTo>
                      <a:pt x="67" y="32"/>
                    </a:lnTo>
                    <a:lnTo>
                      <a:pt x="92" y="24"/>
                    </a:lnTo>
                    <a:lnTo>
                      <a:pt x="101" y="32"/>
                    </a:lnTo>
                    <a:lnTo>
                      <a:pt x="117" y="40"/>
                    </a:lnTo>
                    <a:lnTo>
                      <a:pt x="134" y="48"/>
                    </a:lnTo>
                    <a:lnTo>
                      <a:pt x="160" y="40"/>
                    </a:lnTo>
                    <a:lnTo>
                      <a:pt x="210" y="40"/>
                    </a:lnTo>
                    <a:lnTo>
                      <a:pt x="235" y="32"/>
                    </a:lnTo>
                    <a:lnTo>
                      <a:pt x="252" y="16"/>
                    </a:lnTo>
                    <a:lnTo>
                      <a:pt x="261" y="16"/>
                    </a:lnTo>
                    <a:lnTo>
                      <a:pt x="286" y="24"/>
                    </a:lnTo>
                    <a:lnTo>
                      <a:pt x="294" y="8"/>
                    </a:lnTo>
                    <a:lnTo>
                      <a:pt x="320" y="0"/>
                    </a:lnTo>
                    <a:lnTo>
                      <a:pt x="328" y="16"/>
                    </a:lnTo>
                    <a:lnTo>
                      <a:pt x="311" y="56"/>
                    </a:lnTo>
                    <a:lnTo>
                      <a:pt x="303" y="80"/>
                    </a:lnTo>
                    <a:lnTo>
                      <a:pt x="286" y="104"/>
                    </a:lnTo>
                    <a:lnTo>
                      <a:pt x="286" y="112"/>
                    </a:lnTo>
                    <a:lnTo>
                      <a:pt x="303" y="128"/>
                    </a:lnTo>
                    <a:lnTo>
                      <a:pt x="320" y="160"/>
                    </a:lnTo>
                    <a:lnTo>
                      <a:pt x="303" y="176"/>
                    </a:lnTo>
                    <a:lnTo>
                      <a:pt x="303" y="208"/>
                    </a:lnTo>
                    <a:lnTo>
                      <a:pt x="269" y="200"/>
                    </a:lnTo>
                    <a:lnTo>
                      <a:pt x="227" y="192"/>
                    </a:lnTo>
                    <a:lnTo>
                      <a:pt x="202" y="152"/>
                    </a:lnTo>
                    <a:lnTo>
                      <a:pt x="168" y="160"/>
                    </a:lnTo>
                    <a:lnTo>
                      <a:pt x="143" y="144"/>
                    </a:lnTo>
                    <a:lnTo>
                      <a:pt x="126" y="128"/>
                    </a:lnTo>
                    <a:lnTo>
                      <a:pt x="109" y="128"/>
                    </a:lnTo>
                    <a:lnTo>
                      <a:pt x="84" y="112"/>
                    </a:lnTo>
                    <a:lnTo>
                      <a:pt x="67" y="112"/>
                    </a:lnTo>
                    <a:lnTo>
                      <a:pt x="50" y="96"/>
                    </a:lnTo>
                    <a:lnTo>
                      <a:pt x="25" y="10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A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6" name="Freeform 21"/>
              <p:cNvSpPr>
                <a:spLocks/>
              </p:cNvSpPr>
              <p:nvPr/>
            </p:nvSpPr>
            <p:spPr bwMode="auto">
              <a:xfrm>
                <a:off x="3845" y="1920"/>
                <a:ext cx="109" cy="176"/>
              </a:xfrm>
              <a:custGeom>
                <a:avLst/>
                <a:gdLst>
                  <a:gd name="T0" fmla="*/ 0 w 109"/>
                  <a:gd name="T1" fmla="*/ 168 h 176"/>
                  <a:gd name="T2" fmla="*/ 50 w 109"/>
                  <a:gd name="T3" fmla="*/ 176 h 176"/>
                  <a:gd name="T4" fmla="*/ 76 w 109"/>
                  <a:gd name="T5" fmla="*/ 144 h 176"/>
                  <a:gd name="T6" fmla="*/ 76 w 109"/>
                  <a:gd name="T7" fmla="*/ 112 h 176"/>
                  <a:gd name="T8" fmla="*/ 109 w 109"/>
                  <a:gd name="T9" fmla="*/ 96 h 176"/>
                  <a:gd name="T10" fmla="*/ 92 w 109"/>
                  <a:gd name="T11" fmla="*/ 72 h 176"/>
                  <a:gd name="T12" fmla="*/ 109 w 109"/>
                  <a:gd name="T13" fmla="*/ 64 h 176"/>
                  <a:gd name="T14" fmla="*/ 101 w 109"/>
                  <a:gd name="T15" fmla="*/ 8 h 176"/>
                  <a:gd name="T16" fmla="*/ 84 w 109"/>
                  <a:gd name="T17" fmla="*/ 0 h 176"/>
                  <a:gd name="T18" fmla="*/ 67 w 109"/>
                  <a:gd name="T19" fmla="*/ 16 h 176"/>
                  <a:gd name="T20" fmla="*/ 59 w 109"/>
                  <a:gd name="T21" fmla="*/ 48 h 176"/>
                  <a:gd name="T22" fmla="*/ 42 w 109"/>
                  <a:gd name="T23" fmla="*/ 16 h 176"/>
                  <a:gd name="T24" fmla="*/ 8 w 109"/>
                  <a:gd name="T25" fmla="*/ 40 h 176"/>
                  <a:gd name="T26" fmla="*/ 0 w 109"/>
                  <a:gd name="T27" fmla="*/ 48 h 176"/>
                  <a:gd name="T28" fmla="*/ 8 w 109"/>
                  <a:gd name="T29" fmla="*/ 72 h 176"/>
                  <a:gd name="T30" fmla="*/ 42 w 109"/>
                  <a:gd name="T31" fmla="*/ 88 h 176"/>
                  <a:gd name="T32" fmla="*/ 50 w 109"/>
                  <a:gd name="T33" fmla="*/ 112 h 176"/>
                  <a:gd name="T34" fmla="*/ 33 w 109"/>
                  <a:gd name="T35" fmla="*/ 144 h 176"/>
                  <a:gd name="T36" fmla="*/ 8 w 109"/>
                  <a:gd name="T37" fmla="*/ 136 h 176"/>
                  <a:gd name="T38" fmla="*/ 0 w 109"/>
                  <a:gd name="T39" fmla="*/ 168 h 1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9" h="176">
                    <a:moveTo>
                      <a:pt x="0" y="168"/>
                    </a:moveTo>
                    <a:lnTo>
                      <a:pt x="50" y="176"/>
                    </a:lnTo>
                    <a:lnTo>
                      <a:pt x="76" y="144"/>
                    </a:lnTo>
                    <a:lnTo>
                      <a:pt x="76" y="112"/>
                    </a:lnTo>
                    <a:lnTo>
                      <a:pt x="109" y="96"/>
                    </a:lnTo>
                    <a:lnTo>
                      <a:pt x="92" y="72"/>
                    </a:lnTo>
                    <a:lnTo>
                      <a:pt x="109" y="64"/>
                    </a:lnTo>
                    <a:lnTo>
                      <a:pt x="101" y="8"/>
                    </a:lnTo>
                    <a:lnTo>
                      <a:pt x="84" y="0"/>
                    </a:lnTo>
                    <a:lnTo>
                      <a:pt x="67" y="16"/>
                    </a:lnTo>
                    <a:lnTo>
                      <a:pt x="59" y="48"/>
                    </a:lnTo>
                    <a:lnTo>
                      <a:pt x="42" y="16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8" y="72"/>
                    </a:lnTo>
                    <a:lnTo>
                      <a:pt x="42" y="88"/>
                    </a:lnTo>
                    <a:lnTo>
                      <a:pt x="50" y="112"/>
                    </a:lnTo>
                    <a:lnTo>
                      <a:pt x="33" y="144"/>
                    </a:lnTo>
                    <a:lnTo>
                      <a:pt x="8" y="136"/>
                    </a:lnTo>
                    <a:lnTo>
                      <a:pt x="0" y="168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7" name="Freeform 22"/>
              <p:cNvSpPr>
                <a:spLocks/>
              </p:cNvSpPr>
              <p:nvPr/>
            </p:nvSpPr>
            <p:spPr bwMode="auto">
              <a:xfrm>
                <a:off x="4039" y="4048"/>
                <a:ext cx="328" cy="208"/>
              </a:xfrm>
              <a:custGeom>
                <a:avLst/>
                <a:gdLst>
                  <a:gd name="T0" fmla="*/ 0 w 328"/>
                  <a:gd name="T1" fmla="*/ 80 h 208"/>
                  <a:gd name="T2" fmla="*/ 0 w 328"/>
                  <a:gd name="T3" fmla="*/ 56 h 208"/>
                  <a:gd name="T4" fmla="*/ 25 w 328"/>
                  <a:gd name="T5" fmla="*/ 32 h 208"/>
                  <a:gd name="T6" fmla="*/ 50 w 328"/>
                  <a:gd name="T7" fmla="*/ 48 h 208"/>
                  <a:gd name="T8" fmla="*/ 67 w 328"/>
                  <a:gd name="T9" fmla="*/ 32 h 208"/>
                  <a:gd name="T10" fmla="*/ 92 w 328"/>
                  <a:gd name="T11" fmla="*/ 24 h 208"/>
                  <a:gd name="T12" fmla="*/ 101 w 328"/>
                  <a:gd name="T13" fmla="*/ 32 h 208"/>
                  <a:gd name="T14" fmla="*/ 117 w 328"/>
                  <a:gd name="T15" fmla="*/ 40 h 208"/>
                  <a:gd name="T16" fmla="*/ 134 w 328"/>
                  <a:gd name="T17" fmla="*/ 48 h 208"/>
                  <a:gd name="T18" fmla="*/ 160 w 328"/>
                  <a:gd name="T19" fmla="*/ 40 h 208"/>
                  <a:gd name="T20" fmla="*/ 210 w 328"/>
                  <a:gd name="T21" fmla="*/ 40 h 208"/>
                  <a:gd name="T22" fmla="*/ 235 w 328"/>
                  <a:gd name="T23" fmla="*/ 32 h 208"/>
                  <a:gd name="T24" fmla="*/ 252 w 328"/>
                  <a:gd name="T25" fmla="*/ 16 h 208"/>
                  <a:gd name="T26" fmla="*/ 261 w 328"/>
                  <a:gd name="T27" fmla="*/ 16 h 208"/>
                  <a:gd name="T28" fmla="*/ 286 w 328"/>
                  <a:gd name="T29" fmla="*/ 24 h 208"/>
                  <a:gd name="T30" fmla="*/ 294 w 328"/>
                  <a:gd name="T31" fmla="*/ 8 h 208"/>
                  <a:gd name="T32" fmla="*/ 320 w 328"/>
                  <a:gd name="T33" fmla="*/ 0 h 208"/>
                  <a:gd name="T34" fmla="*/ 328 w 328"/>
                  <a:gd name="T35" fmla="*/ 16 h 208"/>
                  <a:gd name="T36" fmla="*/ 311 w 328"/>
                  <a:gd name="T37" fmla="*/ 56 h 208"/>
                  <a:gd name="T38" fmla="*/ 303 w 328"/>
                  <a:gd name="T39" fmla="*/ 80 h 208"/>
                  <a:gd name="T40" fmla="*/ 286 w 328"/>
                  <a:gd name="T41" fmla="*/ 104 h 208"/>
                  <a:gd name="T42" fmla="*/ 286 w 328"/>
                  <a:gd name="T43" fmla="*/ 112 h 208"/>
                  <a:gd name="T44" fmla="*/ 303 w 328"/>
                  <a:gd name="T45" fmla="*/ 128 h 208"/>
                  <a:gd name="T46" fmla="*/ 320 w 328"/>
                  <a:gd name="T47" fmla="*/ 160 h 208"/>
                  <a:gd name="T48" fmla="*/ 303 w 328"/>
                  <a:gd name="T49" fmla="*/ 176 h 208"/>
                  <a:gd name="T50" fmla="*/ 303 w 328"/>
                  <a:gd name="T51" fmla="*/ 208 h 208"/>
                  <a:gd name="T52" fmla="*/ 269 w 328"/>
                  <a:gd name="T53" fmla="*/ 200 h 208"/>
                  <a:gd name="T54" fmla="*/ 227 w 328"/>
                  <a:gd name="T55" fmla="*/ 192 h 208"/>
                  <a:gd name="T56" fmla="*/ 202 w 328"/>
                  <a:gd name="T57" fmla="*/ 152 h 208"/>
                  <a:gd name="T58" fmla="*/ 168 w 328"/>
                  <a:gd name="T59" fmla="*/ 160 h 208"/>
                  <a:gd name="T60" fmla="*/ 143 w 328"/>
                  <a:gd name="T61" fmla="*/ 144 h 208"/>
                  <a:gd name="T62" fmla="*/ 126 w 328"/>
                  <a:gd name="T63" fmla="*/ 128 h 208"/>
                  <a:gd name="T64" fmla="*/ 109 w 328"/>
                  <a:gd name="T65" fmla="*/ 128 h 208"/>
                  <a:gd name="T66" fmla="*/ 84 w 328"/>
                  <a:gd name="T67" fmla="*/ 112 h 208"/>
                  <a:gd name="T68" fmla="*/ 67 w 328"/>
                  <a:gd name="T69" fmla="*/ 112 h 208"/>
                  <a:gd name="T70" fmla="*/ 50 w 328"/>
                  <a:gd name="T71" fmla="*/ 96 h 208"/>
                  <a:gd name="T72" fmla="*/ 25 w 328"/>
                  <a:gd name="T73" fmla="*/ 104 h 208"/>
                  <a:gd name="T74" fmla="*/ 0 w 328"/>
                  <a:gd name="T75" fmla="*/ 80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28" h="208">
                    <a:moveTo>
                      <a:pt x="0" y="80"/>
                    </a:moveTo>
                    <a:lnTo>
                      <a:pt x="0" y="56"/>
                    </a:lnTo>
                    <a:lnTo>
                      <a:pt x="25" y="32"/>
                    </a:lnTo>
                    <a:lnTo>
                      <a:pt x="50" y="48"/>
                    </a:lnTo>
                    <a:lnTo>
                      <a:pt x="67" y="32"/>
                    </a:lnTo>
                    <a:lnTo>
                      <a:pt x="92" y="24"/>
                    </a:lnTo>
                    <a:lnTo>
                      <a:pt x="101" y="32"/>
                    </a:lnTo>
                    <a:lnTo>
                      <a:pt x="117" y="40"/>
                    </a:lnTo>
                    <a:lnTo>
                      <a:pt x="134" y="48"/>
                    </a:lnTo>
                    <a:lnTo>
                      <a:pt x="160" y="40"/>
                    </a:lnTo>
                    <a:lnTo>
                      <a:pt x="210" y="40"/>
                    </a:lnTo>
                    <a:lnTo>
                      <a:pt x="235" y="32"/>
                    </a:lnTo>
                    <a:lnTo>
                      <a:pt x="252" y="16"/>
                    </a:lnTo>
                    <a:lnTo>
                      <a:pt x="261" y="16"/>
                    </a:lnTo>
                    <a:lnTo>
                      <a:pt x="286" y="24"/>
                    </a:lnTo>
                    <a:lnTo>
                      <a:pt x="294" y="8"/>
                    </a:lnTo>
                    <a:lnTo>
                      <a:pt x="320" y="0"/>
                    </a:lnTo>
                    <a:lnTo>
                      <a:pt x="328" y="16"/>
                    </a:lnTo>
                    <a:lnTo>
                      <a:pt x="311" y="56"/>
                    </a:lnTo>
                    <a:lnTo>
                      <a:pt x="303" y="80"/>
                    </a:lnTo>
                    <a:lnTo>
                      <a:pt x="286" y="104"/>
                    </a:lnTo>
                    <a:lnTo>
                      <a:pt x="286" y="112"/>
                    </a:lnTo>
                    <a:lnTo>
                      <a:pt x="303" y="128"/>
                    </a:lnTo>
                    <a:lnTo>
                      <a:pt x="320" y="160"/>
                    </a:lnTo>
                    <a:lnTo>
                      <a:pt x="303" y="176"/>
                    </a:lnTo>
                    <a:lnTo>
                      <a:pt x="303" y="208"/>
                    </a:lnTo>
                    <a:lnTo>
                      <a:pt x="269" y="200"/>
                    </a:lnTo>
                    <a:lnTo>
                      <a:pt x="227" y="192"/>
                    </a:lnTo>
                    <a:lnTo>
                      <a:pt x="202" y="152"/>
                    </a:lnTo>
                    <a:lnTo>
                      <a:pt x="168" y="160"/>
                    </a:lnTo>
                    <a:lnTo>
                      <a:pt x="143" y="144"/>
                    </a:lnTo>
                    <a:lnTo>
                      <a:pt x="126" y="128"/>
                    </a:lnTo>
                    <a:lnTo>
                      <a:pt x="109" y="128"/>
                    </a:lnTo>
                    <a:lnTo>
                      <a:pt x="84" y="112"/>
                    </a:lnTo>
                    <a:lnTo>
                      <a:pt x="67" y="112"/>
                    </a:lnTo>
                    <a:lnTo>
                      <a:pt x="50" y="96"/>
                    </a:lnTo>
                    <a:lnTo>
                      <a:pt x="25" y="10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8" name="Freeform 23"/>
              <p:cNvSpPr>
                <a:spLocks/>
              </p:cNvSpPr>
              <p:nvPr/>
            </p:nvSpPr>
            <p:spPr bwMode="auto">
              <a:xfrm>
                <a:off x="5286" y="4200"/>
                <a:ext cx="311" cy="72"/>
              </a:xfrm>
              <a:custGeom>
                <a:avLst/>
                <a:gdLst>
                  <a:gd name="T0" fmla="*/ 0 w 311"/>
                  <a:gd name="T1" fmla="*/ 24 h 72"/>
                  <a:gd name="T2" fmla="*/ 8 w 311"/>
                  <a:gd name="T3" fmla="*/ 56 h 72"/>
                  <a:gd name="T4" fmla="*/ 33 w 311"/>
                  <a:gd name="T5" fmla="*/ 64 h 72"/>
                  <a:gd name="T6" fmla="*/ 67 w 311"/>
                  <a:gd name="T7" fmla="*/ 64 h 72"/>
                  <a:gd name="T8" fmla="*/ 126 w 311"/>
                  <a:gd name="T9" fmla="*/ 56 h 72"/>
                  <a:gd name="T10" fmla="*/ 143 w 311"/>
                  <a:gd name="T11" fmla="*/ 56 h 72"/>
                  <a:gd name="T12" fmla="*/ 143 w 311"/>
                  <a:gd name="T13" fmla="*/ 72 h 72"/>
                  <a:gd name="T14" fmla="*/ 193 w 311"/>
                  <a:gd name="T15" fmla="*/ 72 h 72"/>
                  <a:gd name="T16" fmla="*/ 219 w 311"/>
                  <a:gd name="T17" fmla="*/ 56 h 72"/>
                  <a:gd name="T18" fmla="*/ 252 w 311"/>
                  <a:gd name="T19" fmla="*/ 56 h 72"/>
                  <a:gd name="T20" fmla="*/ 278 w 311"/>
                  <a:gd name="T21" fmla="*/ 40 h 72"/>
                  <a:gd name="T22" fmla="*/ 311 w 311"/>
                  <a:gd name="T23" fmla="*/ 32 h 72"/>
                  <a:gd name="T24" fmla="*/ 311 w 311"/>
                  <a:gd name="T25" fmla="*/ 0 h 72"/>
                  <a:gd name="T26" fmla="*/ 286 w 311"/>
                  <a:gd name="T27" fmla="*/ 16 h 72"/>
                  <a:gd name="T28" fmla="*/ 269 w 311"/>
                  <a:gd name="T29" fmla="*/ 24 h 72"/>
                  <a:gd name="T30" fmla="*/ 252 w 311"/>
                  <a:gd name="T31" fmla="*/ 24 h 72"/>
                  <a:gd name="T32" fmla="*/ 244 w 311"/>
                  <a:gd name="T33" fmla="*/ 8 h 72"/>
                  <a:gd name="T34" fmla="*/ 219 w 311"/>
                  <a:gd name="T35" fmla="*/ 16 h 72"/>
                  <a:gd name="T36" fmla="*/ 168 w 311"/>
                  <a:gd name="T37" fmla="*/ 24 h 72"/>
                  <a:gd name="T38" fmla="*/ 168 w 311"/>
                  <a:gd name="T39" fmla="*/ 8 h 72"/>
                  <a:gd name="T40" fmla="*/ 84 w 311"/>
                  <a:gd name="T41" fmla="*/ 40 h 72"/>
                  <a:gd name="T42" fmla="*/ 75 w 311"/>
                  <a:gd name="T43" fmla="*/ 16 h 72"/>
                  <a:gd name="T44" fmla="*/ 59 w 311"/>
                  <a:gd name="T45" fmla="*/ 8 h 72"/>
                  <a:gd name="T46" fmla="*/ 59 w 311"/>
                  <a:gd name="T47" fmla="*/ 24 h 72"/>
                  <a:gd name="T48" fmla="*/ 33 w 311"/>
                  <a:gd name="T49" fmla="*/ 24 h 72"/>
                  <a:gd name="T50" fmla="*/ 16 w 311"/>
                  <a:gd name="T51" fmla="*/ 0 h 72"/>
                  <a:gd name="T52" fmla="*/ 16 w 311"/>
                  <a:gd name="T53" fmla="*/ 16 h 72"/>
                  <a:gd name="T54" fmla="*/ 0 w 311"/>
                  <a:gd name="T55" fmla="*/ 24 h 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1" h="72">
                    <a:moveTo>
                      <a:pt x="0" y="24"/>
                    </a:moveTo>
                    <a:lnTo>
                      <a:pt x="8" y="56"/>
                    </a:lnTo>
                    <a:lnTo>
                      <a:pt x="33" y="64"/>
                    </a:lnTo>
                    <a:lnTo>
                      <a:pt x="67" y="64"/>
                    </a:lnTo>
                    <a:lnTo>
                      <a:pt x="126" y="56"/>
                    </a:lnTo>
                    <a:lnTo>
                      <a:pt x="143" y="56"/>
                    </a:lnTo>
                    <a:lnTo>
                      <a:pt x="143" y="72"/>
                    </a:lnTo>
                    <a:lnTo>
                      <a:pt x="193" y="72"/>
                    </a:lnTo>
                    <a:lnTo>
                      <a:pt x="219" y="56"/>
                    </a:lnTo>
                    <a:lnTo>
                      <a:pt x="252" y="56"/>
                    </a:lnTo>
                    <a:lnTo>
                      <a:pt x="278" y="40"/>
                    </a:lnTo>
                    <a:lnTo>
                      <a:pt x="311" y="32"/>
                    </a:lnTo>
                    <a:lnTo>
                      <a:pt x="311" y="0"/>
                    </a:lnTo>
                    <a:lnTo>
                      <a:pt x="286" y="16"/>
                    </a:lnTo>
                    <a:lnTo>
                      <a:pt x="269" y="24"/>
                    </a:lnTo>
                    <a:lnTo>
                      <a:pt x="252" y="24"/>
                    </a:lnTo>
                    <a:lnTo>
                      <a:pt x="244" y="8"/>
                    </a:lnTo>
                    <a:lnTo>
                      <a:pt x="219" y="16"/>
                    </a:lnTo>
                    <a:lnTo>
                      <a:pt x="168" y="24"/>
                    </a:lnTo>
                    <a:lnTo>
                      <a:pt x="168" y="8"/>
                    </a:lnTo>
                    <a:lnTo>
                      <a:pt x="84" y="40"/>
                    </a:lnTo>
                    <a:lnTo>
                      <a:pt x="75" y="16"/>
                    </a:lnTo>
                    <a:lnTo>
                      <a:pt x="59" y="8"/>
                    </a:lnTo>
                    <a:lnTo>
                      <a:pt x="59" y="24"/>
                    </a:lnTo>
                    <a:lnTo>
                      <a:pt x="33" y="24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A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9" name="Freeform 24"/>
              <p:cNvSpPr>
                <a:spLocks/>
              </p:cNvSpPr>
              <p:nvPr/>
            </p:nvSpPr>
            <p:spPr bwMode="auto">
              <a:xfrm>
                <a:off x="3584" y="3712"/>
                <a:ext cx="168" cy="288"/>
              </a:xfrm>
              <a:custGeom>
                <a:avLst/>
                <a:gdLst>
                  <a:gd name="T0" fmla="*/ 0 w 168"/>
                  <a:gd name="T1" fmla="*/ 40 h 288"/>
                  <a:gd name="T2" fmla="*/ 33 w 168"/>
                  <a:gd name="T3" fmla="*/ 48 h 288"/>
                  <a:gd name="T4" fmla="*/ 59 w 168"/>
                  <a:gd name="T5" fmla="*/ 40 h 288"/>
                  <a:gd name="T6" fmla="*/ 101 w 168"/>
                  <a:gd name="T7" fmla="*/ 8 h 288"/>
                  <a:gd name="T8" fmla="*/ 109 w 168"/>
                  <a:gd name="T9" fmla="*/ 0 h 288"/>
                  <a:gd name="T10" fmla="*/ 143 w 168"/>
                  <a:gd name="T11" fmla="*/ 16 h 288"/>
                  <a:gd name="T12" fmla="*/ 143 w 168"/>
                  <a:gd name="T13" fmla="*/ 32 h 288"/>
                  <a:gd name="T14" fmla="*/ 168 w 168"/>
                  <a:gd name="T15" fmla="*/ 96 h 288"/>
                  <a:gd name="T16" fmla="*/ 151 w 168"/>
                  <a:gd name="T17" fmla="*/ 120 h 288"/>
                  <a:gd name="T18" fmla="*/ 168 w 168"/>
                  <a:gd name="T19" fmla="*/ 152 h 288"/>
                  <a:gd name="T20" fmla="*/ 143 w 168"/>
                  <a:gd name="T21" fmla="*/ 256 h 288"/>
                  <a:gd name="T22" fmla="*/ 117 w 168"/>
                  <a:gd name="T23" fmla="*/ 248 h 288"/>
                  <a:gd name="T24" fmla="*/ 92 w 168"/>
                  <a:gd name="T25" fmla="*/ 248 h 288"/>
                  <a:gd name="T26" fmla="*/ 84 w 168"/>
                  <a:gd name="T27" fmla="*/ 264 h 288"/>
                  <a:gd name="T28" fmla="*/ 67 w 168"/>
                  <a:gd name="T29" fmla="*/ 280 h 288"/>
                  <a:gd name="T30" fmla="*/ 42 w 168"/>
                  <a:gd name="T31" fmla="*/ 288 h 288"/>
                  <a:gd name="T32" fmla="*/ 25 w 168"/>
                  <a:gd name="T33" fmla="*/ 248 h 288"/>
                  <a:gd name="T34" fmla="*/ 25 w 168"/>
                  <a:gd name="T35" fmla="*/ 200 h 288"/>
                  <a:gd name="T36" fmla="*/ 33 w 168"/>
                  <a:gd name="T37" fmla="*/ 176 h 288"/>
                  <a:gd name="T38" fmla="*/ 25 w 168"/>
                  <a:gd name="T39" fmla="*/ 160 h 288"/>
                  <a:gd name="T40" fmla="*/ 33 w 168"/>
                  <a:gd name="T41" fmla="*/ 136 h 288"/>
                  <a:gd name="T42" fmla="*/ 33 w 168"/>
                  <a:gd name="T43" fmla="*/ 112 h 288"/>
                  <a:gd name="T44" fmla="*/ 25 w 168"/>
                  <a:gd name="T45" fmla="*/ 80 h 288"/>
                  <a:gd name="T46" fmla="*/ 0 w 168"/>
                  <a:gd name="T47" fmla="*/ 72 h 288"/>
                  <a:gd name="T48" fmla="*/ 0 w 168"/>
                  <a:gd name="T49" fmla="*/ 40 h 2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8" h="288">
                    <a:moveTo>
                      <a:pt x="0" y="40"/>
                    </a:moveTo>
                    <a:lnTo>
                      <a:pt x="33" y="48"/>
                    </a:lnTo>
                    <a:lnTo>
                      <a:pt x="59" y="40"/>
                    </a:lnTo>
                    <a:lnTo>
                      <a:pt x="101" y="8"/>
                    </a:lnTo>
                    <a:lnTo>
                      <a:pt x="109" y="0"/>
                    </a:lnTo>
                    <a:lnTo>
                      <a:pt x="143" y="16"/>
                    </a:lnTo>
                    <a:lnTo>
                      <a:pt x="143" y="32"/>
                    </a:lnTo>
                    <a:lnTo>
                      <a:pt x="168" y="96"/>
                    </a:lnTo>
                    <a:lnTo>
                      <a:pt x="151" y="120"/>
                    </a:lnTo>
                    <a:lnTo>
                      <a:pt x="168" y="152"/>
                    </a:lnTo>
                    <a:lnTo>
                      <a:pt x="143" y="256"/>
                    </a:lnTo>
                    <a:lnTo>
                      <a:pt x="117" y="248"/>
                    </a:lnTo>
                    <a:lnTo>
                      <a:pt x="92" y="248"/>
                    </a:lnTo>
                    <a:lnTo>
                      <a:pt x="84" y="264"/>
                    </a:lnTo>
                    <a:lnTo>
                      <a:pt x="67" y="280"/>
                    </a:lnTo>
                    <a:lnTo>
                      <a:pt x="42" y="288"/>
                    </a:lnTo>
                    <a:lnTo>
                      <a:pt x="25" y="248"/>
                    </a:lnTo>
                    <a:lnTo>
                      <a:pt x="25" y="200"/>
                    </a:lnTo>
                    <a:lnTo>
                      <a:pt x="33" y="176"/>
                    </a:lnTo>
                    <a:lnTo>
                      <a:pt x="25" y="160"/>
                    </a:lnTo>
                    <a:lnTo>
                      <a:pt x="33" y="136"/>
                    </a:lnTo>
                    <a:lnTo>
                      <a:pt x="33" y="112"/>
                    </a:lnTo>
                    <a:lnTo>
                      <a:pt x="25" y="80"/>
                    </a:lnTo>
                    <a:lnTo>
                      <a:pt x="0" y="7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0" name="Freeform 25"/>
              <p:cNvSpPr>
                <a:spLocks/>
              </p:cNvSpPr>
              <p:nvPr/>
            </p:nvSpPr>
            <p:spPr bwMode="auto">
              <a:xfrm>
                <a:off x="5286" y="4200"/>
                <a:ext cx="311" cy="72"/>
              </a:xfrm>
              <a:custGeom>
                <a:avLst/>
                <a:gdLst>
                  <a:gd name="T0" fmla="*/ 0 w 311"/>
                  <a:gd name="T1" fmla="*/ 24 h 72"/>
                  <a:gd name="T2" fmla="*/ 8 w 311"/>
                  <a:gd name="T3" fmla="*/ 56 h 72"/>
                  <a:gd name="T4" fmla="*/ 33 w 311"/>
                  <a:gd name="T5" fmla="*/ 64 h 72"/>
                  <a:gd name="T6" fmla="*/ 67 w 311"/>
                  <a:gd name="T7" fmla="*/ 64 h 72"/>
                  <a:gd name="T8" fmla="*/ 126 w 311"/>
                  <a:gd name="T9" fmla="*/ 56 h 72"/>
                  <a:gd name="T10" fmla="*/ 143 w 311"/>
                  <a:gd name="T11" fmla="*/ 56 h 72"/>
                  <a:gd name="T12" fmla="*/ 143 w 311"/>
                  <a:gd name="T13" fmla="*/ 72 h 72"/>
                  <a:gd name="T14" fmla="*/ 193 w 311"/>
                  <a:gd name="T15" fmla="*/ 72 h 72"/>
                  <a:gd name="T16" fmla="*/ 219 w 311"/>
                  <a:gd name="T17" fmla="*/ 56 h 72"/>
                  <a:gd name="T18" fmla="*/ 252 w 311"/>
                  <a:gd name="T19" fmla="*/ 56 h 72"/>
                  <a:gd name="T20" fmla="*/ 278 w 311"/>
                  <a:gd name="T21" fmla="*/ 40 h 72"/>
                  <a:gd name="T22" fmla="*/ 311 w 311"/>
                  <a:gd name="T23" fmla="*/ 32 h 72"/>
                  <a:gd name="T24" fmla="*/ 311 w 311"/>
                  <a:gd name="T25" fmla="*/ 0 h 72"/>
                  <a:gd name="T26" fmla="*/ 286 w 311"/>
                  <a:gd name="T27" fmla="*/ 16 h 72"/>
                  <a:gd name="T28" fmla="*/ 269 w 311"/>
                  <a:gd name="T29" fmla="*/ 24 h 72"/>
                  <a:gd name="T30" fmla="*/ 252 w 311"/>
                  <a:gd name="T31" fmla="*/ 24 h 72"/>
                  <a:gd name="T32" fmla="*/ 244 w 311"/>
                  <a:gd name="T33" fmla="*/ 8 h 72"/>
                  <a:gd name="T34" fmla="*/ 219 w 311"/>
                  <a:gd name="T35" fmla="*/ 16 h 72"/>
                  <a:gd name="T36" fmla="*/ 168 w 311"/>
                  <a:gd name="T37" fmla="*/ 24 h 72"/>
                  <a:gd name="T38" fmla="*/ 168 w 311"/>
                  <a:gd name="T39" fmla="*/ 8 h 72"/>
                  <a:gd name="T40" fmla="*/ 84 w 311"/>
                  <a:gd name="T41" fmla="*/ 40 h 72"/>
                  <a:gd name="T42" fmla="*/ 75 w 311"/>
                  <a:gd name="T43" fmla="*/ 16 h 72"/>
                  <a:gd name="T44" fmla="*/ 59 w 311"/>
                  <a:gd name="T45" fmla="*/ 8 h 72"/>
                  <a:gd name="T46" fmla="*/ 59 w 311"/>
                  <a:gd name="T47" fmla="*/ 24 h 72"/>
                  <a:gd name="T48" fmla="*/ 33 w 311"/>
                  <a:gd name="T49" fmla="*/ 24 h 72"/>
                  <a:gd name="T50" fmla="*/ 16 w 311"/>
                  <a:gd name="T51" fmla="*/ 0 h 72"/>
                  <a:gd name="T52" fmla="*/ 16 w 311"/>
                  <a:gd name="T53" fmla="*/ 16 h 72"/>
                  <a:gd name="T54" fmla="*/ 0 w 311"/>
                  <a:gd name="T55" fmla="*/ 24 h 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1" h="72">
                    <a:moveTo>
                      <a:pt x="0" y="24"/>
                    </a:moveTo>
                    <a:lnTo>
                      <a:pt x="8" y="56"/>
                    </a:lnTo>
                    <a:lnTo>
                      <a:pt x="33" y="64"/>
                    </a:lnTo>
                    <a:lnTo>
                      <a:pt x="67" y="64"/>
                    </a:lnTo>
                    <a:lnTo>
                      <a:pt x="126" y="56"/>
                    </a:lnTo>
                    <a:lnTo>
                      <a:pt x="143" y="56"/>
                    </a:lnTo>
                    <a:lnTo>
                      <a:pt x="143" y="72"/>
                    </a:lnTo>
                    <a:lnTo>
                      <a:pt x="193" y="72"/>
                    </a:lnTo>
                    <a:lnTo>
                      <a:pt x="219" y="56"/>
                    </a:lnTo>
                    <a:lnTo>
                      <a:pt x="252" y="56"/>
                    </a:lnTo>
                    <a:lnTo>
                      <a:pt x="278" y="40"/>
                    </a:lnTo>
                    <a:lnTo>
                      <a:pt x="311" y="32"/>
                    </a:lnTo>
                    <a:lnTo>
                      <a:pt x="311" y="0"/>
                    </a:lnTo>
                    <a:lnTo>
                      <a:pt x="286" y="16"/>
                    </a:lnTo>
                    <a:lnTo>
                      <a:pt x="269" y="24"/>
                    </a:lnTo>
                    <a:lnTo>
                      <a:pt x="252" y="24"/>
                    </a:lnTo>
                    <a:lnTo>
                      <a:pt x="244" y="8"/>
                    </a:lnTo>
                    <a:lnTo>
                      <a:pt x="219" y="16"/>
                    </a:lnTo>
                    <a:lnTo>
                      <a:pt x="168" y="24"/>
                    </a:lnTo>
                    <a:lnTo>
                      <a:pt x="168" y="8"/>
                    </a:lnTo>
                    <a:lnTo>
                      <a:pt x="84" y="40"/>
                    </a:lnTo>
                    <a:lnTo>
                      <a:pt x="75" y="16"/>
                    </a:lnTo>
                    <a:lnTo>
                      <a:pt x="59" y="8"/>
                    </a:lnTo>
                    <a:lnTo>
                      <a:pt x="59" y="24"/>
                    </a:lnTo>
                    <a:lnTo>
                      <a:pt x="33" y="24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24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3584" y="3712"/>
                <a:ext cx="168" cy="288"/>
              </a:xfrm>
              <a:custGeom>
                <a:avLst/>
                <a:gdLst>
                  <a:gd name="T0" fmla="*/ 0 w 168"/>
                  <a:gd name="T1" fmla="*/ 40 h 288"/>
                  <a:gd name="T2" fmla="*/ 33 w 168"/>
                  <a:gd name="T3" fmla="*/ 48 h 288"/>
                  <a:gd name="T4" fmla="*/ 59 w 168"/>
                  <a:gd name="T5" fmla="*/ 40 h 288"/>
                  <a:gd name="T6" fmla="*/ 101 w 168"/>
                  <a:gd name="T7" fmla="*/ 8 h 288"/>
                  <a:gd name="T8" fmla="*/ 109 w 168"/>
                  <a:gd name="T9" fmla="*/ 0 h 288"/>
                  <a:gd name="T10" fmla="*/ 143 w 168"/>
                  <a:gd name="T11" fmla="*/ 16 h 288"/>
                  <a:gd name="T12" fmla="*/ 143 w 168"/>
                  <a:gd name="T13" fmla="*/ 32 h 288"/>
                  <a:gd name="T14" fmla="*/ 168 w 168"/>
                  <a:gd name="T15" fmla="*/ 96 h 288"/>
                  <a:gd name="T16" fmla="*/ 151 w 168"/>
                  <a:gd name="T17" fmla="*/ 120 h 288"/>
                  <a:gd name="T18" fmla="*/ 168 w 168"/>
                  <a:gd name="T19" fmla="*/ 152 h 288"/>
                  <a:gd name="T20" fmla="*/ 143 w 168"/>
                  <a:gd name="T21" fmla="*/ 256 h 288"/>
                  <a:gd name="T22" fmla="*/ 117 w 168"/>
                  <a:gd name="T23" fmla="*/ 248 h 288"/>
                  <a:gd name="T24" fmla="*/ 92 w 168"/>
                  <a:gd name="T25" fmla="*/ 248 h 288"/>
                  <a:gd name="T26" fmla="*/ 84 w 168"/>
                  <a:gd name="T27" fmla="*/ 264 h 288"/>
                  <a:gd name="T28" fmla="*/ 67 w 168"/>
                  <a:gd name="T29" fmla="*/ 280 h 288"/>
                  <a:gd name="T30" fmla="*/ 42 w 168"/>
                  <a:gd name="T31" fmla="*/ 288 h 288"/>
                  <a:gd name="T32" fmla="*/ 25 w 168"/>
                  <a:gd name="T33" fmla="*/ 248 h 288"/>
                  <a:gd name="T34" fmla="*/ 25 w 168"/>
                  <a:gd name="T35" fmla="*/ 200 h 288"/>
                  <a:gd name="T36" fmla="*/ 33 w 168"/>
                  <a:gd name="T37" fmla="*/ 176 h 288"/>
                  <a:gd name="T38" fmla="*/ 25 w 168"/>
                  <a:gd name="T39" fmla="*/ 160 h 288"/>
                  <a:gd name="T40" fmla="*/ 33 w 168"/>
                  <a:gd name="T41" fmla="*/ 136 h 288"/>
                  <a:gd name="T42" fmla="*/ 33 w 168"/>
                  <a:gd name="T43" fmla="*/ 112 h 288"/>
                  <a:gd name="T44" fmla="*/ 25 w 168"/>
                  <a:gd name="T45" fmla="*/ 80 h 288"/>
                  <a:gd name="T46" fmla="*/ 0 w 168"/>
                  <a:gd name="T47" fmla="*/ 72 h 288"/>
                  <a:gd name="T48" fmla="*/ 0 w 168"/>
                  <a:gd name="T49" fmla="*/ 40 h 2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8" h="288">
                    <a:moveTo>
                      <a:pt x="0" y="40"/>
                    </a:moveTo>
                    <a:lnTo>
                      <a:pt x="33" y="48"/>
                    </a:lnTo>
                    <a:lnTo>
                      <a:pt x="59" y="40"/>
                    </a:lnTo>
                    <a:lnTo>
                      <a:pt x="101" y="8"/>
                    </a:lnTo>
                    <a:lnTo>
                      <a:pt x="109" y="0"/>
                    </a:lnTo>
                    <a:lnTo>
                      <a:pt x="143" y="16"/>
                    </a:lnTo>
                    <a:lnTo>
                      <a:pt x="143" y="32"/>
                    </a:lnTo>
                    <a:lnTo>
                      <a:pt x="168" y="96"/>
                    </a:lnTo>
                    <a:lnTo>
                      <a:pt x="151" y="120"/>
                    </a:lnTo>
                    <a:lnTo>
                      <a:pt x="168" y="152"/>
                    </a:lnTo>
                    <a:lnTo>
                      <a:pt x="143" y="256"/>
                    </a:lnTo>
                    <a:lnTo>
                      <a:pt x="117" y="248"/>
                    </a:lnTo>
                    <a:lnTo>
                      <a:pt x="92" y="248"/>
                    </a:lnTo>
                    <a:lnTo>
                      <a:pt x="84" y="264"/>
                    </a:lnTo>
                    <a:lnTo>
                      <a:pt x="67" y="280"/>
                    </a:lnTo>
                    <a:lnTo>
                      <a:pt x="42" y="288"/>
                    </a:lnTo>
                    <a:lnTo>
                      <a:pt x="25" y="248"/>
                    </a:lnTo>
                    <a:lnTo>
                      <a:pt x="25" y="200"/>
                    </a:lnTo>
                    <a:lnTo>
                      <a:pt x="33" y="176"/>
                    </a:lnTo>
                    <a:lnTo>
                      <a:pt x="25" y="160"/>
                    </a:lnTo>
                    <a:lnTo>
                      <a:pt x="33" y="136"/>
                    </a:lnTo>
                    <a:lnTo>
                      <a:pt x="33" y="112"/>
                    </a:lnTo>
                    <a:lnTo>
                      <a:pt x="25" y="80"/>
                    </a:lnTo>
                    <a:lnTo>
                      <a:pt x="0" y="72"/>
                    </a:lnTo>
                    <a:lnTo>
                      <a:pt x="0" y="4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2" name="Freeform 27"/>
              <p:cNvSpPr>
                <a:spLocks/>
              </p:cNvSpPr>
              <p:nvPr/>
            </p:nvSpPr>
            <p:spPr bwMode="auto">
              <a:xfrm>
                <a:off x="3626" y="3496"/>
                <a:ext cx="101" cy="192"/>
              </a:xfrm>
              <a:custGeom>
                <a:avLst/>
                <a:gdLst>
                  <a:gd name="T0" fmla="*/ 75 w 101"/>
                  <a:gd name="T1" fmla="*/ 32 h 192"/>
                  <a:gd name="T2" fmla="*/ 75 w 101"/>
                  <a:gd name="T3" fmla="*/ 0 h 192"/>
                  <a:gd name="T4" fmla="*/ 92 w 101"/>
                  <a:gd name="T5" fmla="*/ 0 h 192"/>
                  <a:gd name="T6" fmla="*/ 92 w 101"/>
                  <a:gd name="T7" fmla="*/ 40 h 192"/>
                  <a:gd name="T8" fmla="*/ 101 w 101"/>
                  <a:gd name="T9" fmla="*/ 56 h 192"/>
                  <a:gd name="T10" fmla="*/ 101 w 101"/>
                  <a:gd name="T11" fmla="*/ 104 h 192"/>
                  <a:gd name="T12" fmla="*/ 92 w 101"/>
                  <a:gd name="T13" fmla="*/ 120 h 192"/>
                  <a:gd name="T14" fmla="*/ 92 w 101"/>
                  <a:gd name="T15" fmla="*/ 152 h 192"/>
                  <a:gd name="T16" fmla="*/ 67 w 101"/>
                  <a:gd name="T17" fmla="*/ 192 h 192"/>
                  <a:gd name="T18" fmla="*/ 50 w 101"/>
                  <a:gd name="T19" fmla="*/ 192 h 192"/>
                  <a:gd name="T20" fmla="*/ 25 w 101"/>
                  <a:gd name="T21" fmla="*/ 176 h 192"/>
                  <a:gd name="T22" fmla="*/ 33 w 101"/>
                  <a:gd name="T23" fmla="*/ 160 h 192"/>
                  <a:gd name="T24" fmla="*/ 17 w 101"/>
                  <a:gd name="T25" fmla="*/ 152 h 192"/>
                  <a:gd name="T26" fmla="*/ 33 w 101"/>
                  <a:gd name="T27" fmla="*/ 136 h 192"/>
                  <a:gd name="T28" fmla="*/ 8 w 101"/>
                  <a:gd name="T29" fmla="*/ 128 h 192"/>
                  <a:gd name="T30" fmla="*/ 25 w 101"/>
                  <a:gd name="T31" fmla="*/ 112 h 192"/>
                  <a:gd name="T32" fmla="*/ 8 w 101"/>
                  <a:gd name="T33" fmla="*/ 96 h 192"/>
                  <a:gd name="T34" fmla="*/ 0 w 101"/>
                  <a:gd name="T35" fmla="*/ 72 h 192"/>
                  <a:gd name="T36" fmla="*/ 17 w 101"/>
                  <a:gd name="T37" fmla="*/ 64 h 192"/>
                  <a:gd name="T38" fmla="*/ 17 w 101"/>
                  <a:gd name="T39" fmla="*/ 48 h 192"/>
                  <a:gd name="T40" fmla="*/ 42 w 101"/>
                  <a:gd name="T41" fmla="*/ 40 h 192"/>
                  <a:gd name="T42" fmla="*/ 75 w 101"/>
                  <a:gd name="T43" fmla="*/ 32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3" name="Freeform 28"/>
              <p:cNvSpPr>
                <a:spLocks/>
              </p:cNvSpPr>
              <p:nvPr/>
            </p:nvSpPr>
            <p:spPr bwMode="auto">
              <a:xfrm>
                <a:off x="3626" y="3496"/>
                <a:ext cx="101" cy="192"/>
              </a:xfrm>
              <a:custGeom>
                <a:avLst/>
                <a:gdLst>
                  <a:gd name="T0" fmla="*/ 75 w 101"/>
                  <a:gd name="T1" fmla="*/ 32 h 192"/>
                  <a:gd name="T2" fmla="*/ 75 w 101"/>
                  <a:gd name="T3" fmla="*/ 0 h 192"/>
                  <a:gd name="T4" fmla="*/ 92 w 101"/>
                  <a:gd name="T5" fmla="*/ 0 h 192"/>
                  <a:gd name="T6" fmla="*/ 92 w 101"/>
                  <a:gd name="T7" fmla="*/ 40 h 192"/>
                  <a:gd name="T8" fmla="*/ 101 w 101"/>
                  <a:gd name="T9" fmla="*/ 56 h 192"/>
                  <a:gd name="T10" fmla="*/ 101 w 101"/>
                  <a:gd name="T11" fmla="*/ 104 h 192"/>
                  <a:gd name="T12" fmla="*/ 92 w 101"/>
                  <a:gd name="T13" fmla="*/ 120 h 192"/>
                  <a:gd name="T14" fmla="*/ 92 w 101"/>
                  <a:gd name="T15" fmla="*/ 152 h 192"/>
                  <a:gd name="T16" fmla="*/ 67 w 101"/>
                  <a:gd name="T17" fmla="*/ 192 h 192"/>
                  <a:gd name="T18" fmla="*/ 50 w 101"/>
                  <a:gd name="T19" fmla="*/ 192 h 192"/>
                  <a:gd name="T20" fmla="*/ 25 w 101"/>
                  <a:gd name="T21" fmla="*/ 176 h 192"/>
                  <a:gd name="T22" fmla="*/ 33 w 101"/>
                  <a:gd name="T23" fmla="*/ 160 h 192"/>
                  <a:gd name="T24" fmla="*/ 17 w 101"/>
                  <a:gd name="T25" fmla="*/ 152 h 192"/>
                  <a:gd name="T26" fmla="*/ 33 w 101"/>
                  <a:gd name="T27" fmla="*/ 136 h 192"/>
                  <a:gd name="T28" fmla="*/ 8 w 101"/>
                  <a:gd name="T29" fmla="*/ 128 h 192"/>
                  <a:gd name="T30" fmla="*/ 25 w 101"/>
                  <a:gd name="T31" fmla="*/ 112 h 192"/>
                  <a:gd name="T32" fmla="*/ 8 w 101"/>
                  <a:gd name="T33" fmla="*/ 96 h 192"/>
                  <a:gd name="T34" fmla="*/ 0 w 101"/>
                  <a:gd name="T35" fmla="*/ 72 h 192"/>
                  <a:gd name="T36" fmla="*/ 17 w 101"/>
                  <a:gd name="T37" fmla="*/ 64 h 192"/>
                  <a:gd name="T38" fmla="*/ 17 w 101"/>
                  <a:gd name="T39" fmla="*/ 48 h 192"/>
                  <a:gd name="T40" fmla="*/ 42 w 101"/>
                  <a:gd name="T41" fmla="*/ 40 h 192"/>
                  <a:gd name="T42" fmla="*/ 75 w 101"/>
                  <a:gd name="T43" fmla="*/ 32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3457" y="3008"/>
                <a:ext cx="1180" cy="1080"/>
              </a:xfrm>
              <a:custGeom>
                <a:avLst/>
                <a:gdLst>
                  <a:gd name="T0" fmla="*/ 1121 w 1180"/>
                  <a:gd name="T1" fmla="*/ 728 h 1080"/>
                  <a:gd name="T2" fmla="*/ 1003 w 1180"/>
                  <a:gd name="T3" fmla="*/ 672 h 1080"/>
                  <a:gd name="T4" fmla="*/ 935 w 1180"/>
                  <a:gd name="T5" fmla="*/ 616 h 1080"/>
                  <a:gd name="T6" fmla="*/ 902 w 1180"/>
                  <a:gd name="T7" fmla="*/ 584 h 1080"/>
                  <a:gd name="T8" fmla="*/ 817 w 1180"/>
                  <a:gd name="T9" fmla="*/ 592 h 1080"/>
                  <a:gd name="T10" fmla="*/ 733 w 1180"/>
                  <a:gd name="T11" fmla="*/ 528 h 1080"/>
                  <a:gd name="T12" fmla="*/ 683 w 1180"/>
                  <a:gd name="T13" fmla="*/ 448 h 1080"/>
                  <a:gd name="T14" fmla="*/ 556 w 1180"/>
                  <a:gd name="T15" fmla="*/ 344 h 1080"/>
                  <a:gd name="T16" fmla="*/ 523 w 1180"/>
                  <a:gd name="T17" fmla="*/ 280 h 1080"/>
                  <a:gd name="T18" fmla="*/ 548 w 1180"/>
                  <a:gd name="T19" fmla="*/ 240 h 1080"/>
                  <a:gd name="T20" fmla="*/ 531 w 1180"/>
                  <a:gd name="T21" fmla="*/ 216 h 1080"/>
                  <a:gd name="T22" fmla="*/ 556 w 1180"/>
                  <a:gd name="T23" fmla="*/ 184 h 1080"/>
                  <a:gd name="T24" fmla="*/ 649 w 1180"/>
                  <a:gd name="T25" fmla="*/ 144 h 1080"/>
                  <a:gd name="T26" fmla="*/ 649 w 1180"/>
                  <a:gd name="T27" fmla="*/ 56 h 1080"/>
                  <a:gd name="T28" fmla="*/ 514 w 1180"/>
                  <a:gd name="T29" fmla="*/ 0 h 1080"/>
                  <a:gd name="T30" fmla="*/ 405 w 1180"/>
                  <a:gd name="T31" fmla="*/ 40 h 1080"/>
                  <a:gd name="T32" fmla="*/ 354 w 1180"/>
                  <a:gd name="T33" fmla="*/ 64 h 1080"/>
                  <a:gd name="T34" fmla="*/ 295 w 1180"/>
                  <a:gd name="T35" fmla="*/ 80 h 1080"/>
                  <a:gd name="T36" fmla="*/ 228 w 1180"/>
                  <a:gd name="T37" fmla="*/ 152 h 1080"/>
                  <a:gd name="T38" fmla="*/ 118 w 1180"/>
                  <a:gd name="T39" fmla="*/ 136 h 1080"/>
                  <a:gd name="T40" fmla="*/ 42 w 1180"/>
                  <a:gd name="T41" fmla="*/ 208 h 1080"/>
                  <a:gd name="T42" fmla="*/ 25 w 1180"/>
                  <a:gd name="T43" fmla="*/ 272 h 1080"/>
                  <a:gd name="T44" fmla="*/ 93 w 1180"/>
                  <a:gd name="T45" fmla="*/ 352 h 1080"/>
                  <a:gd name="T46" fmla="*/ 93 w 1180"/>
                  <a:gd name="T47" fmla="*/ 392 h 1080"/>
                  <a:gd name="T48" fmla="*/ 160 w 1180"/>
                  <a:gd name="T49" fmla="*/ 344 h 1080"/>
                  <a:gd name="T50" fmla="*/ 202 w 1180"/>
                  <a:gd name="T51" fmla="*/ 320 h 1080"/>
                  <a:gd name="T52" fmla="*/ 261 w 1180"/>
                  <a:gd name="T53" fmla="*/ 352 h 1080"/>
                  <a:gd name="T54" fmla="*/ 312 w 1180"/>
                  <a:gd name="T55" fmla="*/ 368 h 1080"/>
                  <a:gd name="T56" fmla="*/ 337 w 1180"/>
                  <a:gd name="T57" fmla="*/ 424 h 1080"/>
                  <a:gd name="T58" fmla="*/ 371 w 1180"/>
                  <a:gd name="T59" fmla="*/ 496 h 1080"/>
                  <a:gd name="T60" fmla="*/ 430 w 1180"/>
                  <a:gd name="T61" fmla="*/ 552 h 1080"/>
                  <a:gd name="T62" fmla="*/ 497 w 1180"/>
                  <a:gd name="T63" fmla="*/ 592 h 1080"/>
                  <a:gd name="T64" fmla="*/ 607 w 1180"/>
                  <a:gd name="T65" fmla="*/ 680 h 1080"/>
                  <a:gd name="T66" fmla="*/ 649 w 1180"/>
                  <a:gd name="T67" fmla="*/ 688 h 1080"/>
                  <a:gd name="T68" fmla="*/ 742 w 1180"/>
                  <a:gd name="T69" fmla="*/ 744 h 1080"/>
                  <a:gd name="T70" fmla="*/ 775 w 1180"/>
                  <a:gd name="T71" fmla="*/ 752 h 1080"/>
                  <a:gd name="T72" fmla="*/ 809 w 1180"/>
                  <a:gd name="T73" fmla="*/ 768 h 1080"/>
                  <a:gd name="T74" fmla="*/ 851 w 1180"/>
                  <a:gd name="T75" fmla="*/ 824 h 1080"/>
                  <a:gd name="T76" fmla="*/ 927 w 1180"/>
                  <a:gd name="T77" fmla="*/ 856 h 1080"/>
                  <a:gd name="T78" fmla="*/ 978 w 1180"/>
                  <a:gd name="T79" fmla="*/ 984 h 1080"/>
                  <a:gd name="T80" fmla="*/ 935 w 1180"/>
                  <a:gd name="T81" fmla="*/ 1000 h 1080"/>
                  <a:gd name="T82" fmla="*/ 927 w 1180"/>
                  <a:gd name="T83" fmla="*/ 1040 h 1080"/>
                  <a:gd name="T84" fmla="*/ 935 w 1180"/>
                  <a:gd name="T85" fmla="*/ 1072 h 1080"/>
                  <a:gd name="T86" fmla="*/ 978 w 1180"/>
                  <a:gd name="T87" fmla="*/ 1072 h 1080"/>
                  <a:gd name="T88" fmla="*/ 1011 w 1180"/>
                  <a:gd name="T89" fmla="*/ 1000 h 1080"/>
                  <a:gd name="T90" fmla="*/ 1070 w 1180"/>
                  <a:gd name="T91" fmla="*/ 952 h 1080"/>
                  <a:gd name="T92" fmla="*/ 1053 w 1180"/>
                  <a:gd name="T93" fmla="*/ 888 h 1080"/>
                  <a:gd name="T94" fmla="*/ 1003 w 1180"/>
                  <a:gd name="T95" fmla="*/ 864 h 1080"/>
                  <a:gd name="T96" fmla="*/ 1011 w 1180"/>
                  <a:gd name="T97" fmla="*/ 800 h 1080"/>
                  <a:gd name="T98" fmla="*/ 1045 w 1180"/>
                  <a:gd name="T99" fmla="*/ 768 h 1080"/>
                  <a:gd name="T100" fmla="*/ 1146 w 1180"/>
                  <a:gd name="T101" fmla="*/ 792 h 1080"/>
                  <a:gd name="T102" fmla="*/ 1180 w 1180"/>
                  <a:gd name="T103" fmla="*/ 784 h 10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80" h="1080">
                    <a:moveTo>
                      <a:pt x="1155" y="752"/>
                    </a:moveTo>
                    <a:lnTo>
                      <a:pt x="1121" y="728"/>
                    </a:lnTo>
                    <a:lnTo>
                      <a:pt x="1087" y="712"/>
                    </a:lnTo>
                    <a:lnTo>
                      <a:pt x="1003" y="672"/>
                    </a:lnTo>
                    <a:lnTo>
                      <a:pt x="919" y="632"/>
                    </a:lnTo>
                    <a:lnTo>
                      <a:pt x="935" y="616"/>
                    </a:lnTo>
                    <a:lnTo>
                      <a:pt x="927" y="600"/>
                    </a:lnTo>
                    <a:lnTo>
                      <a:pt x="902" y="584"/>
                    </a:lnTo>
                    <a:lnTo>
                      <a:pt x="868" y="592"/>
                    </a:lnTo>
                    <a:lnTo>
                      <a:pt x="817" y="592"/>
                    </a:lnTo>
                    <a:lnTo>
                      <a:pt x="775" y="568"/>
                    </a:lnTo>
                    <a:lnTo>
                      <a:pt x="733" y="528"/>
                    </a:lnTo>
                    <a:lnTo>
                      <a:pt x="708" y="488"/>
                    </a:lnTo>
                    <a:lnTo>
                      <a:pt x="683" y="448"/>
                    </a:lnTo>
                    <a:lnTo>
                      <a:pt x="641" y="408"/>
                    </a:lnTo>
                    <a:lnTo>
                      <a:pt x="556" y="344"/>
                    </a:lnTo>
                    <a:lnTo>
                      <a:pt x="523" y="296"/>
                    </a:lnTo>
                    <a:lnTo>
                      <a:pt x="523" y="280"/>
                    </a:lnTo>
                    <a:lnTo>
                      <a:pt x="539" y="256"/>
                    </a:lnTo>
                    <a:lnTo>
                      <a:pt x="548" y="240"/>
                    </a:lnTo>
                    <a:lnTo>
                      <a:pt x="539" y="224"/>
                    </a:lnTo>
                    <a:lnTo>
                      <a:pt x="531" y="216"/>
                    </a:lnTo>
                    <a:lnTo>
                      <a:pt x="531" y="200"/>
                    </a:lnTo>
                    <a:lnTo>
                      <a:pt x="556" y="184"/>
                    </a:lnTo>
                    <a:lnTo>
                      <a:pt x="641" y="152"/>
                    </a:lnTo>
                    <a:lnTo>
                      <a:pt x="649" y="144"/>
                    </a:lnTo>
                    <a:lnTo>
                      <a:pt x="641" y="88"/>
                    </a:lnTo>
                    <a:lnTo>
                      <a:pt x="649" y="56"/>
                    </a:lnTo>
                    <a:lnTo>
                      <a:pt x="531" y="24"/>
                    </a:lnTo>
                    <a:lnTo>
                      <a:pt x="514" y="0"/>
                    </a:lnTo>
                    <a:lnTo>
                      <a:pt x="438" y="8"/>
                    </a:lnTo>
                    <a:lnTo>
                      <a:pt x="405" y="40"/>
                    </a:lnTo>
                    <a:lnTo>
                      <a:pt x="371" y="32"/>
                    </a:lnTo>
                    <a:lnTo>
                      <a:pt x="354" y="64"/>
                    </a:lnTo>
                    <a:lnTo>
                      <a:pt x="320" y="64"/>
                    </a:lnTo>
                    <a:lnTo>
                      <a:pt x="295" y="80"/>
                    </a:lnTo>
                    <a:lnTo>
                      <a:pt x="253" y="72"/>
                    </a:lnTo>
                    <a:lnTo>
                      <a:pt x="228" y="152"/>
                    </a:lnTo>
                    <a:lnTo>
                      <a:pt x="160" y="72"/>
                    </a:lnTo>
                    <a:lnTo>
                      <a:pt x="118" y="136"/>
                    </a:lnTo>
                    <a:lnTo>
                      <a:pt x="25" y="144"/>
                    </a:lnTo>
                    <a:lnTo>
                      <a:pt x="42" y="208"/>
                    </a:lnTo>
                    <a:lnTo>
                      <a:pt x="0" y="232"/>
                    </a:lnTo>
                    <a:lnTo>
                      <a:pt x="25" y="272"/>
                    </a:lnTo>
                    <a:lnTo>
                      <a:pt x="17" y="320"/>
                    </a:lnTo>
                    <a:lnTo>
                      <a:pt x="93" y="352"/>
                    </a:lnTo>
                    <a:lnTo>
                      <a:pt x="76" y="392"/>
                    </a:lnTo>
                    <a:lnTo>
                      <a:pt x="93" y="392"/>
                    </a:lnTo>
                    <a:lnTo>
                      <a:pt x="135" y="376"/>
                    </a:lnTo>
                    <a:lnTo>
                      <a:pt x="160" y="344"/>
                    </a:lnTo>
                    <a:lnTo>
                      <a:pt x="177" y="328"/>
                    </a:lnTo>
                    <a:lnTo>
                      <a:pt x="202" y="320"/>
                    </a:lnTo>
                    <a:lnTo>
                      <a:pt x="244" y="336"/>
                    </a:lnTo>
                    <a:lnTo>
                      <a:pt x="261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29" y="384"/>
                    </a:lnTo>
                    <a:lnTo>
                      <a:pt x="337" y="424"/>
                    </a:lnTo>
                    <a:lnTo>
                      <a:pt x="362" y="472"/>
                    </a:lnTo>
                    <a:lnTo>
                      <a:pt x="371" y="496"/>
                    </a:lnTo>
                    <a:lnTo>
                      <a:pt x="396" y="512"/>
                    </a:lnTo>
                    <a:lnTo>
                      <a:pt x="430" y="552"/>
                    </a:lnTo>
                    <a:lnTo>
                      <a:pt x="472" y="576"/>
                    </a:lnTo>
                    <a:lnTo>
                      <a:pt x="497" y="592"/>
                    </a:lnTo>
                    <a:lnTo>
                      <a:pt x="514" y="608"/>
                    </a:lnTo>
                    <a:lnTo>
                      <a:pt x="607" y="680"/>
                    </a:lnTo>
                    <a:lnTo>
                      <a:pt x="624" y="696"/>
                    </a:lnTo>
                    <a:lnTo>
                      <a:pt x="649" y="688"/>
                    </a:lnTo>
                    <a:lnTo>
                      <a:pt x="708" y="712"/>
                    </a:lnTo>
                    <a:lnTo>
                      <a:pt x="742" y="744"/>
                    </a:lnTo>
                    <a:lnTo>
                      <a:pt x="767" y="744"/>
                    </a:lnTo>
                    <a:lnTo>
                      <a:pt x="775" y="752"/>
                    </a:lnTo>
                    <a:lnTo>
                      <a:pt x="775" y="768"/>
                    </a:lnTo>
                    <a:lnTo>
                      <a:pt x="809" y="768"/>
                    </a:lnTo>
                    <a:lnTo>
                      <a:pt x="826" y="800"/>
                    </a:lnTo>
                    <a:lnTo>
                      <a:pt x="851" y="824"/>
                    </a:lnTo>
                    <a:lnTo>
                      <a:pt x="893" y="840"/>
                    </a:lnTo>
                    <a:lnTo>
                      <a:pt x="927" y="856"/>
                    </a:lnTo>
                    <a:lnTo>
                      <a:pt x="944" y="904"/>
                    </a:lnTo>
                    <a:lnTo>
                      <a:pt x="978" y="984"/>
                    </a:lnTo>
                    <a:lnTo>
                      <a:pt x="952" y="984"/>
                    </a:lnTo>
                    <a:lnTo>
                      <a:pt x="935" y="1000"/>
                    </a:lnTo>
                    <a:lnTo>
                      <a:pt x="935" y="1016"/>
                    </a:lnTo>
                    <a:lnTo>
                      <a:pt x="927" y="1040"/>
                    </a:lnTo>
                    <a:lnTo>
                      <a:pt x="919" y="1056"/>
                    </a:lnTo>
                    <a:lnTo>
                      <a:pt x="935" y="1072"/>
                    </a:lnTo>
                    <a:lnTo>
                      <a:pt x="952" y="1080"/>
                    </a:lnTo>
                    <a:lnTo>
                      <a:pt x="978" y="1072"/>
                    </a:lnTo>
                    <a:lnTo>
                      <a:pt x="994" y="1040"/>
                    </a:lnTo>
                    <a:lnTo>
                      <a:pt x="1011" y="1000"/>
                    </a:lnTo>
                    <a:lnTo>
                      <a:pt x="1028" y="960"/>
                    </a:lnTo>
                    <a:lnTo>
                      <a:pt x="1070" y="952"/>
                    </a:lnTo>
                    <a:lnTo>
                      <a:pt x="1070" y="904"/>
                    </a:lnTo>
                    <a:lnTo>
                      <a:pt x="1053" y="888"/>
                    </a:lnTo>
                    <a:lnTo>
                      <a:pt x="1028" y="880"/>
                    </a:lnTo>
                    <a:lnTo>
                      <a:pt x="1003" y="864"/>
                    </a:lnTo>
                    <a:lnTo>
                      <a:pt x="994" y="848"/>
                    </a:lnTo>
                    <a:lnTo>
                      <a:pt x="1011" y="800"/>
                    </a:lnTo>
                    <a:lnTo>
                      <a:pt x="1028" y="776"/>
                    </a:lnTo>
                    <a:lnTo>
                      <a:pt x="1045" y="768"/>
                    </a:lnTo>
                    <a:lnTo>
                      <a:pt x="1104" y="776"/>
                    </a:lnTo>
                    <a:lnTo>
                      <a:pt x="1146" y="792"/>
                    </a:lnTo>
                    <a:lnTo>
                      <a:pt x="1180" y="824"/>
                    </a:lnTo>
                    <a:lnTo>
                      <a:pt x="1180" y="784"/>
                    </a:lnTo>
                    <a:lnTo>
                      <a:pt x="1155" y="75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2463" y="2496"/>
                <a:ext cx="1146" cy="1088"/>
              </a:xfrm>
              <a:custGeom>
                <a:avLst/>
                <a:gdLst>
                  <a:gd name="T0" fmla="*/ 969 w 1146"/>
                  <a:gd name="T1" fmla="*/ 600 h 1088"/>
                  <a:gd name="T2" fmla="*/ 944 w 1146"/>
                  <a:gd name="T3" fmla="*/ 584 h 1088"/>
                  <a:gd name="T4" fmla="*/ 986 w 1146"/>
                  <a:gd name="T5" fmla="*/ 520 h 1088"/>
                  <a:gd name="T6" fmla="*/ 1019 w 1146"/>
                  <a:gd name="T7" fmla="*/ 472 h 1088"/>
                  <a:gd name="T8" fmla="*/ 1087 w 1146"/>
                  <a:gd name="T9" fmla="*/ 448 h 1088"/>
                  <a:gd name="T10" fmla="*/ 1112 w 1146"/>
                  <a:gd name="T11" fmla="*/ 320 h 1088"/>
                  <a:gd name="T12" fmla="*/ 1095 w 1146"/>
                  <a:gd name="T13" fmla="*/ 272 h 1088"/>
                  <a:gd name="T14" fmla="*/ 1011 w 1146"/>
                  <a:gd name="T15" fmla="*/ 248 h 1088"/>
                  <a:gd name="T16" fmla="*/ 927 w 1146"/>
                  <a:gd name="T17" fmla="*/ 208 h 1088"/>
                  <a:gd name="T18" fmla="*/ 851 w 1146"/>
                  <a:gd name="T19" fmla="*/ 136 h 1088"/>
                  <a:gd name="T20" fmla="*/ 809 w 1146"/>
                  <a:gd name="T21" fmla="*/ 112 h 1088"/>
                  <a:gd name="T22" fmla="*/ 767 w 1146"/>
                  <a:gd name="T23" fmla="*/ 88 h 1088"/>
                  <a:gd name="T24" fmla="*/ 708 w 1146"/>
                  <a:gd name="T25" fmla="*/ 48 h 1088"/>
                  <a:gd name="T26" fmla="*/ 666 w 1146"/>
                  <a:gd name="T27" fmla="*/ 0 h 1088"/>
                  <a:gd name="T28" fmla="*/ 598 w 1146"/>
                  <a:gd name="T29" fmla="*/ 24 h 1088"/>
                  <a:gd name="T30" fmla="*/ 564 w 1146"/>
                  <a:gd name="T31" fmla="*/ 104 h 1088"/>
                  <a:gd name="T32" fmla="*/ 489 w 1146"/>
                  <a:gd name="T33" fmla="*/ 136 h 1088"/>
                  <a:gd name="T34" fmla="*/ 455 w 1146"/>
                  <a:gd name="T35" fmla="*/ 168 h 1088"/>
                  <a:gd name="T36" fmla="*/ 413 w 1146"/>
                  <a:gd name="T37" fmla="*/ 184 h 1088"/>
                  <a:gd name="T38" fmla="*/ 345 w 1146"/>
                  <a:gd name="T39" fmla="*/ 160 h 1088"/>
                  <a:gd name="T40" fmla="*/ 269 w 1146"/>
                  <a:gd name="T41" fmla="*/ 144 h 1088"/>
                  <a:gd name="T42" fmla="*/ 303 w 1146"/>
                  <a:gd name="T43" fmla="*/ 256 h 1088"/>
                  <a:gd name="T44" fmla="*/ 211 w 1146"/>
                  <a:gd name="T45" fmla="*/ 240 h 1088"/>
                  <a:gd name="T46" fmla="*/ 177 w 1146"/>
                  <a:gd name="T47" fmla="*/ 232 h 1088"/>
                  <a:gd name="T48" fmla="*/ 126 w 1146"/>
                  <a:gd name="T49" fmla="*/ 208 h 1088"/>
                  <a:gd name="T50" fmla="*/ 84 w 1146"/>
                  <a:gd name="T51" fmla="*/ 216 h 1088"/>
                  <a:gd name="T52" fmla="*/ 8 w 1146"/>
                  <a:gd name="T53" fmla="*/ 232 h 1088"/>
                  <a:gd name="T54" fmla="*/ 8 w 1146"/>
                  <a:gd name="T55" fmla="*/ 248 h 1088"/>
                  <a:gd name="T56" fmla="*/ 25 w 1146"/>
                  <a:gd name="T57" fmla="*/ 272 h 1088"/>
                  <a:gd name="T58" fmla="*/ 17 w 1146"/>
                  <a:gd name="T59" fmla="*/ 288 h 1088"/>
                  <a:gd name="T60" fmla="*/ 42 w 1146"/>
                  <a:gd name="T61" fmla="*/ 312 h 1088"/>
                  <a:gd name="T62" fmla="*/ 109 w 1146"/>
                  <a:gd name="T63" fmla="*/ 328 h 1088"/>
                  <a:gd name="T64" fmla="*/ 160 w 1146"/>
                  <a:gd name="T65" fmla="*/ 368 h 1088"/>
                  <a:gd name="T66" fmla="*/ 194 w 1146"/>
                  <a:gd name="T67" fmla="*/ 400 h 1088"/>
                  <a:gd name="T68" fmla="*/ 211 w 1146"/>
                  <a:gd name="T69" fmla="*/ 448 h 1088"/>
                  <a:gd name="T70" fmla="*/ 269 w 1146"/>
                  <a:gd name="T71" fmla="*/ 536 h 1088"/>
                  <a:gd name="T72" fmla="*/ 278 w 1146"/>
                  <a:gd name="T73" fmla="*/ 584 h 1088"/>
                  <a:gd name="T74" fmla="*/ 295 w 1146"/>
                  <a:gd name="T75" fmla="*/ 640 h 1088"/>
                  <a:gd name="T76" fmla="*/ 236 w 1146"/>
                  <a:gd name="T77" fmla="*/ 776 h 1088"/>
                  <a:gd name="T78" fmla="*/ 177 w 1146"/>
                  <a:gd name="T79" fmla="*/ 872 h 1088"/>
                  <a:gd name="T80" fmla="*/ 160 w 1146"/>
                  <a:gd name="T81" fmla="*/ 888 h 1088"/>
                  <a:gd name="T82" fmla="*/ 244 w 1146"/>
                  <a:gd name="T83" fmla="*/ 960 h 1088"/>
                  <a:gd name="T84" fmla="*/ 320 w 1146"/>
                  <a:gd name="T85" fmla="*/ 992 h 1088"/>
                  <a:gd name="T86" fmla="*/ 396 w 1146"/>
                  <a:gd name="T87" fmla="*/ 1024 h 1088"/>
                  <a:gd name="T88" fmla="*/ 522 w 1146"/>
                  <a:gd name="T89" fmla="*/ 1056 h 1088"/>
                  <a:gd name="T90" fmla="*/ 607 w 1146"/>
                  <a:gd name="T91" fmla="*/ 1088 h 1088"/>
                  <a:gd name="T92" fmla="*/ 640 w 1146"/>
                  <a:gd name="T93" fmla="*/ 1064 h 1088"/>
                  <a:gd name="T94" fmla="*/ 632 w 1146"/>
                  <a:gd name="T95" fmla="*/ 992 h 1088"/>
                  <a:gd name="T96" fmla="*/ 682 w 1146"/>
                  <a:gd name="T97" fmla="*/ 944 h 1088"/>
                  <a:gd name="T98" fmla="*/ 750 w 1146"/>
                  <a:gd name="T99" fmla="*/ 928 h 1088"/>
                  <a:gd name="T100" fmla="*/ 876 w 1146"/>
                  <a:gd name="T101" fmla="*/ 968 h 1088"/>
                  <a:gd name="T102" fmla="*/ 944 w 1146"/>
                  <a:gd name="T103" fmla="*/ 984 h 1088"/>
                  <a:gd name="T104" fmla="*/ 969 w 1146"/>
                  <a:gd name="T105" fmla="*/ 968 h 1088"/>
                  <a:gd name="T106" fmla="*/ 1019 w 1146"/>
                  <a:gd name="T107" fmla="*/ 928 h 1088"/>
                  <a:gd name="T108" fmla="*/ 1087 w 1146"/>
                  <a:gd name="T109" fmla="*/ 864 h 1088"/>
                  <a:gd name="T110" fmla="*/ 1019 w 1146"/>
                  <a:gd name="T111" fmla="*/ 784 h 1088"/>
                  <a:gd name="T112" fmla="*/ 1036 w 1146"/>
                  <a:gd name="T113" fmla="*/ 720 h 1088"/>
                  <a:gd name="T114" fmla="*/ 1036 w 1146"/>
                  <a:gd name="T115" fmla="*/ 656 h 1088"/>
                  <a:gd name="T116" fmla="*/ 1011 w 1146"/>
                  <a:gd name="T117" fmla="*/ 616 h 10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3457" y="3008"/>
                <a:ext cx="1180" cy="1080"/>
              </a:xfrm>
              <a:custGeom>
                <a:avLst/>
                <a:gdLst>
                  <a:gd name="T0" fmla="*/ 1121 w 1180"/>
                  <a:gd name="T1" fmla="*/ 728 h 1080"/>
                  <a:gd name="T2" fmla="*/ 1003 w 1180"/>
                  <a:gd name="T3" fmla="*/ 672 h 1080"/>
                  <a:gd name="T4" fmla="*/ 935 w 1180"/>
                  <a:gd name="T5" fmla="*/ 616 h 1080"/>
                  <a:gd name="T6" fmla="*/ 902 w 1180"/>
                  <a:gd name="T7" fmla="*/ 584 h 1080"/>
                  <a:gd name="T8" fmla="*/ 817 w 1180"/>
                  <a:gd name="T9" fmla="*/ 592 h 1080"/>
                  <a:gd name="T10" fmla="*/ 733 w 1180"/>
                  <a:gd name="T11" fmla="*/ 528 h 1080"/>
                  <a:gd name="T12" fmla="*/ 683 w 1180"/>
                  <a:gd name="T13" fmla="*/ 448 h 1080"/>
                  <a:gd name="T14" fmla="*/ 556 w 1180"/>
                  <a:gd name="T15" fmla="*/ 344 h 1080"/>
                  <a:gd name="T16" fmla="*/ 523 w 1180"/>
                  <a:gd name="T17" fmla="*/ 280 h 1080"/>
                  <a:gd name="T18" fmla="*/ 548 w 1180"/>
                  <a:gd name="T19" fmla="*/ 240 h 1080"/>
                  <a:gd name="T20" fmla="*/ 531 w 1180"/>
                  <a:gd name="T21" fmla="*/ 216 h 1080"/>
                  <a:gd name="T22" fmla="*/ 556 w 1180"/>
                  <a:gd name="T23" fmla="*/ 184 h 1080"/>
                  <a:gd name="T24" fmla="*/ 649 w 1180"/>
                  <a:gd name="T25" fmla="*/ 144 h 1080"/>
                  <a:gd name="T26" fmla="*/ 649 w 1180"/>
                  <a:gd name="T27" fmla="*/ 56 h 1080"/>
                  <a:gd name="T28" fmla="*/ 514 w 1180"/>
                  <a:gd name="T29" fmla="*/ 0 h 1080"/>
                  <a:gd name="T30" fmla="*/ 405 w 1180"/>
                  <a:gd name="T31" fmla="*/ 40 h 1080"/>
                  <a:gd name="T32" fmla="*/ 354 w 1180"/>
                  <a:gd name="T33" fmla="*/ 64 h 1080"/>
                  <a:gd name="T34" fmla="*/ 295 w 1180"/>
                  <a:gd name="T35" fmla="*/ 80 h 1080"/>
                  <a:gd name="T36" fmla="*/ 228 w 1180"/>
                  <a:gd name="T37" fmla="*/ 152 h 1080"/>
                  <a:gd name="T38" fmla="*/ 118 w 1180"/>
                  <a:gd name="T39" fmla="*/ 136 h 1080"/>
                  <a:gd name="T40" fmla="*/ 42 w 1180"/>
                  <a:gd name="T41" fmla="*/ 208 h 1080"/>
                  <a:gd name="T42" fmla="*/ 25 w 1180"/>
                  <a:gd name="T43" fmla="*/ 272 h 1080"/>
                  <a:gd name="T44" fmla="*/ 93 w 1180"/>
                  <a:gd name="T45" fmla="*/ 352 h 1080"/>
                  <a:gd name="T46" fmla="*/ 93 w 1180"/>
                  <a:gd name="T47" fmla="*/ 392 h 1080"/>
                  <a:gd name="T48" fmla="*/ 160 w 1180"/>
                  <a:gd name="T49" fmla="*/ 344 h 1080"/>
                  <a:gd name="T50" fmla="*/ 202 w 1180"/>
                  <a:gd name="T51" fmla="*/ 320 h 1080"/>
                  <a:gd name="T52" fmla="*/ 261 w 1180"/>
                  <a:gd name="T53" fmla="*/ 352 h 1080"/>
                  <a:gd name="T54" fmla="*/ 312 w 1180"/>
                  <a:gd name="T55" fmla="*/ 368 h 1080"/>
                  <a:gd name="T56" fmla="*/ 337 w 1180"/>
                  <a:gd name="T57" fmla="*/ 424 h 1080"/>
                  <a:gd name="T58" fmla="*/ 371 w 1180"/>
                  <a:gd name="T59" fmla="*/ 496 h 1080"/>
                  <a:gd name="T60" fmla="*/ 430 w 1180"/>
                  <a:gd name="T61" fmla="*/ 552 h 1080"/>
                  <a:gd name="T62" fmla="*/ 497 w 1180"/>
                  <a:gd name="T63" fmla="*/ 592 h 1080"/>
                  <a:gd name="T64" fmla="*/ 607 w 1180"/>
                  <a:gd name="T65" fmla="*/ 680 h 1080"/>
                  <a:gd name="T66" fmla="*/ 649 w 1180"/>
                  <a:gd name="T67" fmla="*/ 688 h 1080"/>
                  <a:gd name="T68" fmla="*/ 742 w 1180"/>
                  <a:gd name="T69" fmla="*/ 744 h 1080"/>
                  <a:gd name="T70" fmla="*/ 775 w 1180"/>
                  <a:gd name="T71" fmla="*/ 752 h 1080"/>
                  <a:gd name="T72" fmla="*/ 809 w 1180"/>
                  <a:gd name="T73" fmla="*/ 768 h 1080"/>
                  <a:gd name="T74" fmla="*/ 851 w 1180"/>
                  <a:gd name="T75" fmla="*/ 824 h 1080"/>
                  <a:gd name="T76" fmla="*/ 927 w 1180"/>
                  <a:gd name="T77" fmla="*/ 856 h 1080"/>
                  <a:gd name="T78" fmla="*/ 978 w 1180"/>
                  <a:gd name="T79" fmla="*/ 984 h 1080"/>
                  <a:gd name="T80" fmla="*/ 935 w 1180"/>
                  <a:gd name="T81" fmla="*/ 1000 h 1080"/>
                  <a:gd name="T82" fmla="*/ 927 w 1180"/>
                  <a:gd name="T83" fmla="*/ 1040 h 1080"/>
                  <a:gd name="T84" fmla="*/ 935 w 1180"/>
                  <a:gd name="T85" fmla="*/ 1072 h 1080"/>
                  <a:gd name="T86" fmla="*/ 978 w 1180"/>
                  <a:gd name="T87" fmla="*/ 1072 h 1080"/>
                  <a:gd name="T88" fmla="*/ 1011 w 1180"/>
                  <a:gd name="T89" fmla="*/ 1000 h 1080"/>
                  <a:gd name="T90" fmla="*/ 1070 w 1180"/>
                  <a:gd name="T91" fmla="*/ 952 h 1080"/>
                  <a:gd name="T92" fmla="*/ 1053 w 1180"/>
                  <a:gd name="T93" fmla="*/ 888 h 1080"/>
                  <a:gd name="T94" fmla="*/ 1003 w 1180"/>
                  <a:gd name="T95" fmla="*/ 864 h 1080"/>
                  <a:gd name="T96" fmla="*/ 1011 w 1180"/>
                  <a:gd name="T97" fmla="*/ 800 h 1080"/>
                  <a:gd name="T98" fmla="*/ 1045 w 1180"/>
                  <a:gd name="T99" fmla="*/ 768 h 1080"/>
                  <a:gd name="T100" fmla="*/ 1146 w 1180"/>
                  <a:gd name="T101" fmla="*/ 792 h 1080"/>
                  <a:gd name="T102" fmla="*/ 1180 w 1180"/>
                  <a:gd name="T103" fmla="*/ 784 h 1080"/>
                  <a:gd name="T104" fmla="*/ 1155 w 1180"/>
                  <a:gd name="T105" fmla="*/ 752 h 10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80" h="1080">
                    <a:moveTo>
                      <a:pt x="1155" y="752"/>
                    </a:moveTo>
                    <a:lnTo>
                      <a:pt x="1121" y="728"/>
                    </a:lnTo>
                    <a:lnTo>
                      <a:pt x="1087" y="712"/>
                    </a:lnTo>
                    <a:lnTo>
                      <a:pt x="1003" y="672"/>
                    </a:lnTo>
                    <a:lnTo>
                      <a:pt x="919" y="632"/>
                    </a:lnTo>
                    <a:lnTo>
                      <a:pt x="935" y="616"/>
                    </a:lnTo>
                    <a:lnTo>
                      <a:pt x="927" y="600"/>
                    </a:lnTo>
                    <a:lnTo>
                      <a:pt x="902" y="584"/>
                    </a:lnTo>
                    <a:lnTo>
                      <a:pt x="868" y="592"/>
                    </a:lnTo>
                    <a:lnTo>
                      <a:pt x="817" y="592"/>
                    </a:lnTo>
                    <a:lnTo>
                      <a:pt x="775" y="568"/>
                    </a:lnTo>
                    <a:lnTo>
                      <a:pt x="733" y="528"/>
                    </a:lnTo>
                    <a:lnTo>
                      <a:pt x="708" y="488"/>
                    </a:lnTo>
                    <a:lnTo>
                      <a:pt x="683" y="448"/>
                    </a:lnTo>
                    <a:lnTo>
                      <a:pt x="641" y="408"/>
                    </a:lnTo>
                    <a:lnTo>
                      <a:pt x="556" y="344"/>
                    </a:lnTo>
                    <a:lnTo>
                      <a:pt x="523" y="296"/>
                    </a:lnTo>
                    <a:lnTo>
                      <a:pt x="523" y="280"/>
                    </a:lnTo>
                    <a:lnTo>
                      <a:pt x="539" y="256"/>
                    </a:lnTo>
                    <a:lnTo>
                      <a:pt x="548" y="240"/>
                    </a:lnTo>
                    <a:lnTo>
                      <a:pt x="539" y="224"/>
                    </a:lnTo>
                    <a:lnTo>
                      <a:pt x="531" y="216"/>
                    </a:lnTo>
                    <a:lnTo>
                      <a:pt x="531" y="200"/>
                    </a:lnTo>
                    <a:lnTo>
                      <a:pt x="556" y="184"/>
                    </a:lnTo>
                    <a:lnTo>
                      <a:pt x="641" y="152"/>
                    </a:lnTo>
                    <a:lnTo>
                      <a:pt x="649" y="144"/>
                    </a:lnTo>
                    <a:lnTo>
                      <a:pt x="641" y="88"/>
                    </a:lnTo>
                    <a:lnTo>
                      <a:pt x="649" y="56"/>
                    </a:lnTo>
                    <a:lnTo>
                      <a:pt x="531" y="24"/>
                    </a:lnTo>
                    <a:lnTo>
                      <a:pt x="514" y="0"/>
                    </a:lnTo>
                    <a:lnTo>
                      <a:pt x="438" y="8"/>
                    </a:lnTo>
                    <a:lnTo>
                      <a:pt x="405" y="40"/>
                    </a:lnTo>
                    <a:lnTo>
                      <a:pt x="371" y="32"/>
                    </a:lnTo>
                    <a:lnTo>
                      <a:pt x="354" y="64"/>
                    </a:lnTo>
                    <a:lnTo>
                      <a:pt x="320" y="64"/>
                    </a:lnTo>
                    <a:lnTo>
                      <a:pt x="295" y="80"/>
                    </a:lnTo>
                    <a:lnTo>
                      <a:pt x="253" y="72"/>
                    </a:lnTo>
                    <a:lnTo>
                      <a:pt x="228" y="152"/>
                    </a:lnTo>
                    <a:lnTo>
                      <a:pt x="160" y="72"/>
                    </a:lnTo>
                    <a:lnTo>
                      <a:pt x="118" y="136"/>
                    </a:lnTo>
                    <a:lnTo>
                      <a:pt x="25" y="144"/>
                    </a:lnTo>
                    <a:lnTo>
                      <a:pt x="42" y="208"/>
                    </a:lnTo>
                    <a:lnTo>
                      <a:pt x="0" y="232"/>
                    </a:lnTo>
                    <a:lnTo>
                      <a:pt x="25" y="272"/>
                    </a:lnTo>
                    <a:lnTo>
                      <a:pt x="17" y="320"/>
                    </a:lnTo>
                    <a:lnTo>
                      <a:pt x="93" y="352"/>
                    </a:lnTo>
                    <a:lnTo>
                      <a:pt x="76" y="392"/>
                    </a:lnTo>
                    <a:lnTo>
                      <a:pt x="93" y="392"/>
                    </a:lnTo>
                    <a:lnTo>
                      <a:pt x="135" y="376"/>
                    </a:lnTo>
                    <a:lnTo>
                      <a:pt x="160" y="344"/>
                    </a:lnTo>
                    <a:lnTo>
                      <a:pt x="177" y="328"/>
                    </a:lnTo>
                    <a:lnTo>
                      <a:pt x="202" y="320"/>
                    </a:lnTo>
                    <a:lnTo>
                      <a:pt x="244" y="336"/>
                    </a:lnTo>
                    <a:lnTo>
                      <a:pt x="261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29" y="384"/>
                    </a:lnTo>
                    <a:lnTo>
                      <a:pt x="337" y="424"/>
                    </a:lnTo>
                    <a:lnTo>
                      <a:pt x="362" y="472"/>
                    </a:lnTo>
                    <a:lnTo>
                      <a:pt x="371" y="496"/>
                    </a:lnTo>
                    <a:lnTo>
                      <a:pt x="396" y="512"/>
                    </a:lnTo>
                    <a:lnTo>
                      <a:pt x="430" y="552"/>
                    </a:lnTo>
                    <a:lnTo>
                      <a:pt x="472" y="576"/>
                    </a:lnTo>
                    <a:lnTo>
                      <a:pt x="497" y="592"/>
                    </a:lnTo>
                    <a:lnTo>
                      <a:pt x="514" y="608"/>
                    </a:lnTo>
                    <a:lnTo>
                      <a:pt x="607" y="680"/>
                    </a:lnTo>
                    <a:lnTo>
                      <a:pt x="624" y="696"/>
                    </a:lnTo>
                    <a:lnTo>
                      <a:pt x="649" y="688"/>
                    </a:lnTo>
                    <a:lnTo>
                      <a:pt x="708" y="712"/>
                    </a:lnTo>
                    <a:lnTo>
                      <a:pt x="742" y="744"/>
                    </a:lnTo>
                    <a:lnTo>
                      <a:pt x="767" y="744"/>
                    </a:lnTo>
                    <a:lnTo>
                      <a:pt x="775" y="752"/>
                    </a:lnTo>
                    <a:lnTo>
                      <a:pt x="775" y="768"/>
                    </a:lnTo>
                    <a:lnTo>
                      <a:pt x="809" y="768"/>
                    </a:lnTo>
                    <a:lnTo>
                      <a:pt x="826" y="800"/>
                    </a:lnTo>
                    <a:lnTo>
                      <a:pt x="851" y="824"/>
                    </a:lnTo>
                    <a:lnTo>
                      <a:pt x="893" y="840"/>
                    </a:lnTo>
                    <a:lnTo>
                      <a:pt x="927" y="856"/>
                    </a:lnTo>
                    <a:lnTo>
                      <a:pt x="944" y="904"/>
                    </a:lnTo>
                    <a:lnTo>
                      <a:pt x="978" y="984"/>
                    </a:lnTo>
                    <a:lnTo>
                      <a:pt x="952" y="984"/>
                    </a:lnTo>
                    <a:lnTo>
                      <a:pt x="935" y="1000"/>
                    </a:lnTo>
                    <a:lnTo>
                      <a:pt x="935" y="1016"/>
                    </a:lnTo>
                    <a:lnTo>
                      <a:pt x="927" y="1040"/>
                    </a:lnTo>
                    <a:lnTo>
                      <a:pt x="919" y="1056"/>
                    </a:lnTo>
                    <a:lnTo>
                      <a:pt x="935" y="1072"/>
                    </a:lnTo>
                    <a:lnTo>
                      <a:pt x="952" y="1080"/>
                    </a:lnTo>
                    <a:lnTo>
                      <a:pt x="978" y="1072"/>
                    </a:lnTo>
                    <a:lnTo>
                      <a:pt x="994" y="1040"/>
                    </a:lnTo>
                    <a:lnTo>
                      <a:pt x="1011" y="1000"/>
                    </a:lnTo>
                    <a:lnTo>
                      <a:pt x="1028" y="960"/>
                    </a:lnTo>
                    <a:lnTo>
                      <a:pt x="1070" y="952"/>
                    </a:lnTo>
                    <a:lnTo>
                      <a:pt x="1070" y="904"/>
                    </a:lnTo>
                    <a:lnTo>
                      <a:pt x="1053" y="888"/>
                    </a:lnTo>
                    <a:lnTo>
                      <a:pt x="1028" y="880"/>
                    </a:lnTo>
                    <a:lnTo>
                      <a:pt x="1003" y="864"/>
                    </a:lnTo>
                    <a:lnTo>
                      <a:pt x="994" y="848"/>
                    </a:lnTo>
                    <a:lnTo>
                      <a:pt x="1011" y="800"/>
                    </a:lnTo>
                    <a:lnTo>
                      <a:pt x="1028" y="776"/>
                    </a:lnTo>
                    <a:lnTo>
                      <a:pt x="1045" y="768"/>
                    </a:lnTo>
                    <a:lnTo>
                      <a:pt x="1104" y="776"/>
                    </a:lnTo>
                    <a:lnTo>
                      <a:pt x="1146" y="792"/>
                    </a:lnTo>
                    <a:lnTo>
                      <a:pt x="1180" y="824"/>
                    </a:lnTo>
                    <a:lnTo>
                      <a:pt x="1180" y="784"/>
                    </a:lnTo>
                    <a:lnTo>
                      <a:pt x="1155" y="75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2463" y="2496"/>
                <a:ext cx="1146" cy="1088"/>
              </a:xfrm>
              <a:custGeom>
                <a:avLst/>
                <a:gdLst>
                  <a:gd name="T0" fmla="*/ 969 w 1146"/>
                  <a:gd name="T1" fmla="*/ 600 h 1088"/>
                  <a:gd name="T2" fmla="*/ 944 w 1146"/>
                  <a:gd name="T3" fmla="*/ 584 h 1088"/>
                  <a:gd name="T4" fmla="*/ 986 w 1146"/>
                  <a:gd name="T5" fmla="*/ 520 h 1088"/>
                  <a:gd name="T6" fmla="*/ 1019 w 1146"/>
                  <a:gd name="T7" fmla="*/ 472 h 1088"/>
                  <a:gd name="T8" fmla="*/ 1087 w 1146"/>
                  <a:gd name="T9" fmla="*/ 448 h 1088"/>
                  <a:gd name="T10" fmla="*/ 1112 w 1146"/>
                  <a:gd name="T11" fmla="*/ 320 h 1088"/>
                  <a:gd name="T12" fmla="*/ 1095 w 1146"/>
                  <a:gd name="T13" fmla="*/ 272 h 1088"/>
                  <a:gd name="T14" fmla="*/ 1011 w 1146"/>
                  <a:gd name="T15" fmla="*/ 248 h 1088"/>
                  <a:gd name="T16" fmla="*/ 927 w 1146"/>
                  <a:gd name="T17" fmla="*/ 208 h 1088"/>
                  <a:gd name="T18" fmla="*/ 851 w 1146"/>
                  <a:gd name="T19" fmla="*/ 136 h 1088"/>
                  <a:gd name="T20" fmla="*/ 809 w 1146"/>
                  <a:gd name="T21" fmla="*/ 112 h 1088"/>
                  <a:gd name="T22" fmla="*/ 767 w 1146"/>
                  <a:gd name="T23" fmla="*/ 88 h 1088"/>
                  <a:gd name="T24" fmla="*/ 708 w 1146"/>
                  <a:gd name="T25" fmla="*/ 48 h 1088"/>
                  <a:gd name="T26" fmla="*/ 666 w 1146"/>
                  <a:gd name="T27" fmla="*/ 0 h 1088"/>
                  <a:gd name="T28" fmla="*/ 598 w 1146"/>
                  <a:gd name="T29" fmla="*/ 24 h 1088"/>
                  <a:gd name="T30" fmla="*/ 564 w 1146"/>
                  <a:gd name="T31" fmla="*/ 104 h 1088"/>
                  <a:gd name="T32" fmla="*/ 489 w 1146"/>
                  <a:gd name="T33" fmla="*/ 136 h 1088"/>
                  <a:gd name="T34" fmla="*/ 455 w 1146"/>
                  <a:gd name="T35" fmla="*/ 168 h 1088"/>
                  <a:gd name="T36" fmla="*/ 413 w 1146"/>
                  <a:gd name="T37" fmla="*/ 184 h 1088"/>
                  <a:gd name="T38" fmla="*/ 345 w 1146"/>
                  <a:gd name="T39" fmla="*/ 160 h 1088"/>
                  <a:gd name="T40" fmla="*/ 269 w 1146"/>
                  <a:gd name="T41" fmla="*/ 144 h 1088"/>
                  <a:gd name="T42" fmla="*/ 303 w 1146"/>
                  <a:gd name="T43" fmla="*/ 256 h 1088"/>
                  <a:gd name="T44" fmla="*/ 211 w 1146"/>
                  <a:gd name="T45" fmla="*/ 240 h 1088"/>
                  <a:gd name="T46" fmla="*/ 177 w 1146"/>
                  <a:gd name="T47" fmla="*/ 232 h 1088"/>
                  <a:gd name="T48" fmla="*/ 126 w 1146"/>
                  <a:gd name="T49" fmla="*/ 208 h 1088"/>
                  <a:gd name="T50" fmla="*/ 84 w 1146"/>
                  <a:gd name="T51" fmla="*/ 216 h 1088"/>
                  <a:gd name="T52" fmla="*/ 8 w 1146"/>
                  <a:gd name="T53" fmla="*/ 232 h 1088"/>
                  <a:gd name="T54" fmla="*/ 8 w 1146"/>
                  <a:gd name="T55" fmla="*/ 248 h 1088"/>
                  <a:gd name="T56" fmla="*/ 25 w 1146"/>
                  <a:gd name="T57" fmla="*/ 272 h 1088"/>
                  <a:gd name="T58" fmla="*/ 17 w 1146"/>
                  <a:gd name="T59" fmla="*/ 288 h 1088"/>
                  <a:gd name="T60" fmla="*/ 42 w 1146"/>
                  <a:gd name="T61" fmla="*/ 312 h 1088"/>
                  <a:gd name="T62" fmla="*/ 109 w 1146"/>
                  <a:gd name="T63" fmla="*/ 328 h 1088"/>
                  <a:gd name="T64" fmla="*/ 160 w 1146"/>
                  <a:gd name="T65" fmla="*/ 368 h 1088"/>
                  <a:gd name="T66" fmla="*/ 194 w 1146"/>
                  <a:gd name="T67" fmla="*/ 400 h 1088"/>
                  <a:gd name="T68" fmla="*/ 211 w 1146"/>
                  <a:gd name="T69" fmla="*/ 448 h 1088"/>
                  <a:gd name="T70" fmla="*/ 269 w 1146"/>
                  <a:gd name="T71" fmla="*/ 536 h 1088"/>
                  <a:gd name="T72" fmla="*/ 278 w 1146"/>
                  <a:gd name="T73" fmla="*/ 584 h 1088"/>
                  <a:gd name="T74" fmla="*/ 295 w 1146"/>
                  <a:gd name="T75" fmla="*/ 640 h 1088"/>
                  <a:gd name="T76" fmla="*/ 236 w 1146"/>
                  <a:gd name="T77" fmla="*/ 776 h 1088"/>
                  <a:gd name="T78" fmla="*/ 177 w 1146"/>
                  <a:gd name="T79" fmla="*/ 872 h 1088"/>
                  <a:gd name="T80" fmla="*/ 160 w 1146"/>
                  <a:gd name="T81" fmla="*/ 888 h 1088"/>
                  <a:gd name="T82" fmla="*/ 244 w 1146"/>
                  <a:gd name="T83" fmla="*/ 960 h 1088"/>
                  <a:gd name="T84" fmla="*/ 320 w 1146"/>
                  <a:gd name="T85" fmla="*/ 992 h 1088"/>
                  <a:gd name="T86" fmla="*/ 396 w 1146"/>
                  <a:gd name="T87" fmla="*/ 1024 h 1088"/>
                  <a:gd name="T88" fmla="*/ 522 w 1146"/>
                  <a:gd name="T89" fmla="*/ 1056 h 1088"/>
                  <a:gd name="T90" fmla="*/ 607 w 1146"/>
                  <a:gd name="T91" fmla="*/ 1088 h 1088"/>
                  <a:gd name="T92" fmla="*/ 632 w 1146"/>
                  <a:gd name="T93" fmla="*/ 1080 h 1088"/>
                  <a:gd name="T94" fmla="*/ 623 w 1146"/>
                  <a:gd name="T95" fmla="*/ 1032 h 1088"/>
                  <a:gd name="T96" fmla="*/ 649 w 1146"/>
                  <a:gd name="T97" fmla="*/ 968 h 1088"/>
                  <a:gd name="T98" fmla="*/ 716 w 1146"/>
                  <a:gd name="T99" fmla="*/ 928 h 1088"/>
                  <a:gd name="T100" fmla="*/ 842 w 1146"/>
                  <a:gd name="T101" fmla="*/ 952 h 1088"/>
                  <a:gd name="T102" fmla="*/ 910 w 1146"/>
                  <a:gd name="T103" fmla="*/ 984 h 1088"/>
                  <a:gd name="T104" fmla="*/ 960 w 1146"/>
                  <a:gd name="T105" fmla="*/ 976 h 1088"/>
                  <a:gd name="T106" fmla="*/ 977 w 1146"/>
                  <a:gd name="T107" fmla="*/ 960 h 1088"/>
                  <a:gd name="T108" fmla="*/ 1070 w 1146"/>
                  <a:gd name="T109" fmla="*/ 904 h 1088"/>
                  <a:gd name="T110" fmla="*/ 1011 w 1146"/>
                  <a:gd name="T111" fmla="*/ 832 h 1088"/>
                  <a:gd name="T112" fmla="*/ 994 w 1146"/>
                  <a:gd name="T113" fmla="*/ 744 h 1088"/>
                  <a:gd name="T114" fmla="*/ 1019 w 1146"/>
                  <a:gd name="T115" fmla="*/ 656 h 1088"/>
                  <a:gd name="T116" fmla="*/ 1019 w 1146"/>
                  <a:gd name="T117" fmla="*/ 632 h 10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3129" y="2472"/>
                <a:ext cx="328" cy="232"/>
              </a:xfrm>
              <a:custGeom>
                <a:avLst/>
                <a:gdLst>
                  <a:gd name="T0" fmla="*/ 278 w 328"/>
                  <a:gd name="T1" fmla="*/ 184 h 232"/>
                  <a:gd name="T2" fmla="*/ 286 w 328"/>
                  <a:gd name="T3" fmla="*/ 168 h 232"/>
                  <a:gd name="T4" fmla="*/ 311 w 328"/>
                  <a:gd name="T5" fmla="*/ 160 h 232"/>
                  <a:gd name="T6" fmla="*/ 328 w 328"/>
                  <a:gd name="T7" fmla="*/ 144 h 232"/>
                  <a:gd name="T8" fmla="*/ 328 w 328"/>
                  <a:gd name="T9" fmla="*/ 112 h 232"/>
                  <a:gd name="T10" fmla="*/ 303 w 328"/>
                  <a:gd name="T11" fmla="*/ 88 h 232"/>
                  <a:gd name="T12" fmla="*/ 269 w 328"/>
                  <a:gd name="T13" fmla="*/ 72 h 232"/>
                  <a:gd name="T14" fmla="*/ 278 w 328"/>
                  <a:gd name="T15" fmla="*/ 48 h 232"/>
                  <a:gd name="T16" fmla="*/ 261 w 328"/>
                  <a:gd name="T17" fmla="*/ 24 h 232"/>
                  <a:gd name="T18" fmla="*/ 219 w 328"/>
                  <a:gd name="T19" fmla="*/ 16 h 232"/>
                  <a:gd name="T20" fmla="*/ 168 w 328"/>
                  <a:gd name="T21" fmla="*/ 8 h 232"/>
                  <a:gd name="T22" fmla="*/ 134 w 328"/>
                  <a:gd name="T23" fmla="*/ 24 h 232"/>
                  <a:gd name="T24" fmla="*/ 101 w 328"/>
                  <a:gd name="T25" fmla="*/ 16 h 232"/>
                  <a:gd name="T26" fmla="*/ 75 w 328"/>
                  <a:gd name="T27" fmla="*/ 0 h 232"/>
                  <a:gd name="T28" fmla="*/ 42 w 328"/>
                  <a:gd name="T29" fmla="*/ 16 h 232"/>
                  <a:gd name="T30" fmla="*/ 0 w 328"/>
                  <a:gd name="T31" fmla="*/ 24 h 232"/>
                  <a:gd name="T32" fmla="*/ 16 w 328"/>
                  <a:gd name="T33" fmla="*/ 40 h 232"/>
                  <a:gd name="T34" fmla="*/ 42 w 328"/>
                  <a:gd name="T35" fmla="*/ 72 h 232"/>
                  <a:gd name="T36" fmla="*/ 67 w 328"/>
                  <a:gd name="T37" fmla="*/ 96 h 232"/>
                  <a:gd name="T38" fmla="*/ 101 w 328"/>
                  <a:gd name="T39" fmla="*/ 112 h 232"/>
                  <a:gd name="T40" fmla="*/ 101 w 328"/>
                  <a:gd name="T41" fmla="*/ 120 h 232"/>
                  <a:gd name="T42" fmla="*/ 143 w 328"/>
                  <a:gd name="T43" fmla="*/ 136 h 232"/>
                  <a:gd name="T44" fmla="*/ 143 w 328"/>
                  <a:gd name="T45" fmla="*/ 168 h 232"/>
                  <a:gd name="T46" fmla="*/ 185 w 328"/>
                  <a:gd name="T47" fmla="*/ 160 h 232"/>
                  <a:gd name="T48" fmla="*/ 202 w 328"/>
                  <a:gd name="T49" fmla="*/ 192 h 232"/>
                  <a:gd name="T50" fmla="*/ 261 w 328"/>
                  <a:gd name="T51" fmla="*/ 232 h 232"/>
                  <a:gd name="T52" fmla="*/ 278 w 328"/>
                  <a:gd name="T53" fmla="*/ 232 h 232"/>
                  <a:gd name="T54" fmla="*/ 278 w 328"/>
                  <a:gd name="T55" fmla="*/ 208 h 232"/>
                  <a:gd name="T56" fmla="*/ 278 w 328"/>
                  <a:gd name="T57" fmla="*/ 184 h 2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3407" y="2632"/>
                <a:ext cx="59" cy="80"/>
              </a:xfrm>
              <a:custGeom>
                <a:avLst/>
                <a:gdLst>
                  <a:gd name="T0" fmla="*/ 25 w 59"/>
                  <a:gd name="T1" fmla="*/ 24 h 80"/>
                  <a:gd name="T2" fmla="*/ 25 w 59"/>
                  <a:gd name="T3" fmla="*/ 0 h 80"/>
                  <a:gd name="T4" fmla="*/ 8 w 59"/>
                  <a:gd name="T5" fmla="*/ 8 h 80"/>
                  <a:gd name="T6" fmla="*/ 0 w 59"/>
                  <a:gd name="T7" fmla="*/ 24 h 80"/>
                  <a:gd name="T8" fmla="*/ 0 w 59"/>
                  <a:gd name="T9" fmla="*/ 48 h 80"/>
                  <a:gd name="T10" fmla="*/ 0 w 59"/>
                  <a:gd name="T11" fmla="*/ 72 h 80"/>
                  <a:gd name="T12" fmla="*/ 42 w 59"/>
                  <a:gd name="T13" fmla="*/ 80 h 80"/>
                  <a:gd name="T14" fmla="*/ 59 w 59"/>
                  <a:gd name="T15" fmla="*/ 48 h 80"/>
                  <a:gd name="T16" fmla="*/ 25 w 59"/>
                  <a:gd name="T17" fmla="*/ 24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3204" y="2232"/>
                <a:ext cx="337" cy="320"/>
              </a:xfrm>
              <a:custGeom>
                <a:avLst/>
                <a:gdLst>
                  <a:gd name="T0" fmla="*/ 236 w 337"/>
                  <a:gd name="T1" fmla="*/ 280 h 320"/>
                  <a:gd name="T2" fmla="*/ 236 w 337"/>
                  <a:gd name="T3" fmla="*/ 232 h 320"/>
                  <a:gd name="T4" fmla="*/ 236 w 337"/>
                  <a:gd name="T5" fmla="*/ 200 h 320"/>
                  <a:gd name="T6" fmla="*/ 287 w 337"/>
                  <a:gd name="T7" fmla="*/ 192 h 320"/>
                  <a:gd name="T8" fmla="*/ 287 w 337"/>
                  <a:gd name="T9" fmla="*/ 168 h 320"/>
                  <a:gd name="T10" fmla="*/ 312 w 337"/>
                  <a:gd name="T11" fmla="*/ 160 h 320"/>
                  <a:gd name="T12" fmla="*/ 321 w 337"/>
                  <a:gd name="T13" fmla="*/ 128 h 320"/>
                  <a:gd name="T14" fmla="*/ 295 w 337"/>
                  <a:gd name="T15" fmla="*/ 104 h 320"/>
                  <a:gd name="T16" fmla="*/ 321 w 337"/>
                  <a:gd name="T17" fmla="*/ 96 h 320"/>
                  <a:gd name="T18" fmla="*/ 337 w 337"/>
                  <a:gd name="T19" fmla="*/ 56 h 320"/>
                  <a:gd name="T20" fmla="*/ 329 w 337"/>
                  <a:gd name="T21" fmla="*/ 16 h 320"/>
                  <a:gd name="T22" fmla="*/ 321 w 337"/>
                  <a:gd name="T23" fmla="*/ 16 h 320"/>
                  <a:gd name="T24" fmla="*/ 304 w 337"/>
                  <a:gd name="T25" fmla="*/ 0 h 320"/>
                  <a:gd name="T26" fmla="*/ 278 w 337"/>
                  <a:gd name="T27" fmla="*/ 0 h 320"/>
                  <a:gd name="T28" fmla="*/ 219 w 337"/>
                  <a:gd name="T29" fmla="*/ 16 h 320"/>
                  <a:gd name="T30" fmla="*/ 203 w 337"/>
                  <a:gd name="T31" fmla="*/ 24 h 320"/>
                  <a:gd name="T32" fmla="*/ 194 w 337"/>
                  <a:gd name="T33" fmla="*/ 48 h 320"/>
                  <a:gd name="T34" fmla="*/ 203 w 337"/>
                  <a:gd name="T35" fmla="*/ 72 h 320"/>
                  <a:gd name="T36" fmla="*/ 219 w 337"/>
                  <a:gd name="T37" fmla="*/ 96 h 320"/>
                  <a:gd name="T38" fmla="*/ 228 w 337"/>
                  <a:gd name="T39" fmla="*/ 112 h 320"/>
                  <a:gd name="T40" fmla="*/ 211 w 337"/>
                  <a:gd name="T41" fmla="*/ 128 h 320"/>
                  <a:gd name="T42" fmla="*/ 186 w 337"/>
                  <a:gd name="T43" fmla="*/ 136 h 320"/>
                  <a:gd name="T44" fmla="*/ 160 w 337"/>
                  <a:gd name="T45" fmla="*/ 120 h 320"/>
                  <a:gd name="T46" fmla="*/ 169 w 337"/>
                  <a:gd name="T47" fmla="*/ 72 h 320"/>
                  <a:gd name="T48" fmla="*/ 160 w 337"/>
                  <a:gd name="T49" fmla="*/ 56 h 320"/>
                  <a:gd name="T50" fmla="*/ 152 w 337"/>
                  <a:gd name="T51" fmla="*/ 32 h 320"/>
                  <a:gd name="T52" fmla="*/ 110 w 337"/>
                  <a:gd name="T53" fmla="*/ 128 h 320"/>
                  <a:gd name="T54" fmla="*/ 76 w 337"/>
                  <a:gd name="T55" fmla="*/ 168 h 320"/>
                  <a:gd name="T56" fmla="*/ 68 w 337"/>
                  <a:gd name="T57" fmla="*/ 216 h 320"/>
                  <a:gd name="T58" fmla="*/ 42 w 337"/>
                  <a:gd name="T59" fmla="*/ 216 h 320"/>
                  <a:gd name="T60" fmla="*/ 34 w 337"/>
                  <a:gd name="T61" fmla="*/ 216 h 320"/>
                  <a:gd name="T62" fmla="*/ 26 w 337"/>
                  <a:gd name="T63" fmla="*/ 232 h 320"/>
                  <a:gd name="T64" fmla="*/ 0 w 337"/>
                  <a:gd name="T65" fmla="*/ 240 h 320"/>
                  <a:gd name="T66" fmla="*/ 26 w 337"/>
                  <a:gd name="T67" fmla="*/ 256 h 320"/>
                  <a:gd name="T68" fmla="*/ 59 w 337"/>
                  <a:gd name="T69" fmla="*/ 264 h 320"/>
                  <a:gd name="T70" fmla="*/ 93 w 337"/>
                  <a:gd name="T71" fmla="*/ 248 h 320"/>
                  <a:gd name="T72" fmla="*/ 144 w 337"/>
                  <a:gd name="T73" fmla="*/ 256 h 320"/>
                  <a:gd name="T74" fmla="*/ 186 w 337"/>
                  <a:gd name="T75" fmla="*/ 264 h 320"/>
                  <a:gd name="T76" fmla="*/ 203 w 337"/>
                  <a:gd name="T77" fmla="*/ 288 h 320"/>
                  <a:gd name="T78" fmla="*/ 194 w 337"/>
                  <a:gd name="T79" fmla="*/ 312 h 320"/>
                  <a:gd name="T80" fmla="*/ 219 w 337"/>
                  <a:gd name="T81" fmla="*/ 320 h 320"/>
                  <a:gd name="T82" fmla="*/ 219 w 337"/>
                  <a:gd name="T83" fmla="*/ 296 h 320"/>
                  <a:gd name="T84" fmla="*/ 236 w 337"/>
                  <a:gd name="T85" fmla="*/ 280 h 3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7D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3407" y="2632"/>
                <a:ext cx="59" cy="80"/>
              </a:xfrm>
              <a:custGeom>
                <a:avLst/>
                <a:gdLst>
                  <a:gd name="T0" fmla="*/ 25 w 59"/>
                  <a:gd name="T1" fmla="*/ 24 h 80"/>
                  <a:gd name="T2" fmla="*/ 25 w 59"/>
                  <a:gd name="T3" fmla="*/ 0 h 80"/>
                  <a:gd name="T4" fmla="*/ 8 w 59"/>
                  <a:gd name="T5" fmla="*/ 8 h 80"/>
                  <a:gd name="T6" fmla="*/ 0 w 59"/>
                  <a:gd name="T7" fmla="*/ 24 h 80"/>
                  <a:gd name="T8" fmla="*/ 0 w 59"/>
                  <a:gd name="T9" fmla="*/ 48 h 80"/>
                  <a:gd name="T10" fmla="*/ 0 w 59"/>
                  <a:gd name="T11" fmla="*/ 72 h 80"/>
                  <a:gd name="T12" fmla="*/ 42 w 59"/>
                  <a:gd name="T13" fmla="*/ 80 h 80"/>
                  <a:gd name="T14" fmla="*/ 59 w 59"/>
                  <a:gd name="T15" fmla="*/ 48 h 80"/>
                  <a:gd name="T16" fmla="*/ 25 w 59"/>
                  <a:gd name="T17" fmla="*/ 24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3204" y="2232"/>
                <a:ext cx="337" cy="320"/>
              </a:xfrm>
              <a:custGeom>
                <a:avLst/>
                <a:gdLst>
                  <a:gd name="T0" fmla="*/ 236 w 337"/>
                  <a:gd name="T1" fmla="*/ 280 h 320"/>
                  <a:gd name="T2" fmla="*/ 236 w 337"/>
                  <a:gd name="T3" fmla="*/ 232 h 320"/>
                  <a:gd name="T4" fmla="*/ 236 w 337"/>
                  <a:gd name="T5" fmla="*/ 200 h 320"/>
                  <a:gd name="T6" fmla="*/ 287 w 337"/>
                  <a:gd name="T7" fmla="*/ 192 h 320"/>
                  <a:gd name="T8" fmla="*/ 287 w 337"/>
                  <a:gd name="T9" fmla="*/ 168 h 320"/>
                  <a:gd name="T10" fmla="*/ 312 w 337"/>
                  <a:gd name="T11" fmla="*/ 160 h 320"/>
                  <a:gd name="T12" fmla="*/ 321 w 337"/>
                  <a:gd name="T13" fmla="*/ 128 h 320"/>
                  <a:gd name="T14" fmla="*/ 295 w 337"/>
                  <a:gd name="T15" fmla="*/ 104 h 320"/>
                  <a:gd name="T16" fmla="*/ 321 w 337"/>
                  <a:gd name="T17" fmla="*/ 96 h 320"/>
                  <a:gd name="T18" fmla="*/ 337 w 337"/>
                  <a:gd name="T19" fmla="*/ 56 h 320"/>
                  <a:gd name="T20" fmla="*/ 329 w 337"/>
                  <a:gd name="T21" fmla="*/ 16 h 320"/>
                  <a:gd name="T22" fmla="*/ 321 w 337"/>
                  <a:gd name="T23" fmla="*/ 16 h 320"/>
                  <a:gd name="T24" fmla="*/ 304 w 337"/>
                  <a:gd name="T25" fmla="*/ 0 h 320"/>
                  <a:gd name="T26" fmla="*/ 278 w 337"/>
                  <a:gd name="T27" fmla="*/ 0 h 320"/>
                  <a:gd name="T28" fmla="*/ 219 w 337"/>
                  <a:gd name="T29" fmla="*/ 16 h 320"/>
                  <a:gd name="T30" fmla="*/ 203 w 337"/>
                  <a:gd name="T31" fmla="*/ 24 h 320"/>
                  <a:gd name="T32" fmla="*/ 194 w 337"/>
                  <a:gd name="T33" fmla="*/ 48 h 320"/>
                  <a:gd name="T34" fmla="*/ 203 w 337"/>
                  <a:gd name="T35" fmla="*/ 72 h 320"/>
                  <a:gd name="T36" fmla="*/ 219 w 337"/>
                  <a:gd name="T37" fmla="*/ 96 h 320"/>
                  <a:gd name="T38" fmla="*/ 228 w 337"/>
                  <a:gd name="T39" fmla="*/ 112 h 320"/>
                  <a:gd name="T40" fmla="*/ 211 w 337"/>
                  <a:gd name="T41" fmla="*/ 128 h 320"/>
                  <a:gd name="T42" fmla="*/ 186 w 337"/>
                  <a:gd name="T43" fmla="*/ 136 h 320"/>
                  <a:gd name="T44" fmla="*/ 160 w 337"/>
                  <a:gd name="T45" fmla="*/ 120 h 320"/>
                  <a:gd name="T46" fmla="*/ 169 w 337"/>
                  <a:gd name="T47" fmla="*/ 72 h 320"/>
                  <a:gd name="T48" fmla="*/ 160 w 337"/>
                  <a:gd name="T49" fmla="*/ 56 h 320"/>
                  <a:gd name="T50" fmla="*/ 152 w 337"/>
                  <a:gd name="T51" fmla="*/ 32 h 320"/>
                  <a:gd name="T52" fmla="*/ 110 w 337"/>
                  <a:gd name="T53" fmla="*/ 128 h 320"/>
                  <a:gd name="T54" fmla="*/ 76 w 337"/>
                  <a:gd name="T55" fmla="*/ 168 h 320"/>
                  <a:gd name="T56" fmla="*/ 68 w 337"/>
                  <a:gd name="T57" fmla="*/ 216 h 320"/>
                  <a:gd name="T58" fmla="*/ 42 w 337"/>
                  <a:gd name="T59" fmla="*/ 216 h 320"/>
                  <a:gd name="T60" fmla="*/ 34 w 337"/>
                  <a:gd name="T61" fmla="*/ 216 h 320"/>
                  <a:gd name="T62" fmla="*/ 26 w 337"/>
                  <a:gd name="T63" fmla="*/ 232 h 320"/>
                  <a:gd name="T64" fmla="*/ 0 w 337"/>
                  <a:gd name="T65" fmla="*/ 240 h 320"/>
                  <a:gd name="T66" fmla="*/ 26 w 337"/>
                  <a:gd name="T67" fmla="*/ 256 h 320"/>
                  <a:gd name="T68" fmla="*/ 59 w 337"/>
                  <a:gd name="T69" fmla="*/ 264 h 320"/>
                  <a:gd name="T70" fmla="*/ 93 w 337"/>
                  <a:gd name="T71" fmla="*/ 248 h 320"/>
                  <a:gd name="T72" fmla="*/ 144 w 337"/>
                  <a:gd name="T73" fmla="*/ 256 h 320"/>
                  <a:gd name="T74" fmla="*/ 186 w 337"/>
                  <a:gd name="T75" fmla="*/ 264 h 320"/>
                  <a:gd name="T76" fmla="*/ 203 w 337"/>
                  <a:gd name="T77" fmla="*/ 288 h 320"/>
                  <a:gd name="T78" fmla="*/ 194 w 337"/>
                  <a:gd name="T79" fmla="*/ 312 h 320"/>
                  <a:gd name="T80" fmla="*/ 219 w 337"/>
                  <a:gd name="T81" fmla="*/ 320 h 320"/>
                  <a:gd name="T82" fmla="*/ 219 w 337"/>
                  <a:gd name="T83" fmla="*/ 296 h 320"/>
                  <a:gd name="T84" fmla="*/ 236 w 337"/>
                  <a:gd name="T85" fmla="*/ 280 h 3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3617" y="1744"/>
                <a:ext cx="211" cy="344"/>
              </a:xfrm>
              <a:custGeom>
                <a:avLst/>
                <a:gdLst>
                  <a:gd name="T0" fmla="*/ 143 w 211"/>
                  <a:gd name="T1" fmla="*/ 344 h 344"/>
                  <a:gd name="T2" fmla="*/ 118 w 211"/>
                  <a:gd name="T3" fmla="*/ 312 h 344"/>
                  <a:gd name="T4" fmla="*/ 143 w 211"/>
                  <a:gd name="T5" fmla="*/ 312 h 344"/>
                  <a:gd name="T6" fmla="*/ 127 w 211"/>
                  <a:gd name="T7" fmla="*/ 280 h 344"/>
                  <a:gd name="T8" fmla="*/ 127 w 211"/>
                  <a:gd name="T9" fmla="*/ 248 h 344"/>
                  <a:gd name="T10" fmla="*/ 169 w 211"/>
                  <a:gd name="T11" fmla="*/ 184 h 344"/>
                  <a:gd name="T12" fmla="*/ 186 w 211"/>
                  <a:gd name="T13" fmla="*/ 192 h 344"/>
                  <a:gd name="T14" fmla="*/ 211 w 211"/>
                  <a:gd name="T15" fmla="*/ 136 h 344"/>
                  <a:gd name="T16" fmla="*/ 177 w 211"/>
                  <a:gd name="T17" fmla="*/ 112 h 344"/>
                  <a:gd name="T18" fmla="*/ 169 w 211"/>
                  <a:gd name="T19" fmla="*/ 72 h 344"/>
                  <a:gd name="T20" fmla="*/ 177 w 211"/>
                  <a:gd name="T21" fmla="*/ 24 h 344"/>
                  <a:gd name="T22" fmla="*/ 177 w 211"/>
                  <a:gd name="T23" fmla="*/ 8 h 344"/>
                  <a:gd name="T24" fmla="*/ 160 w 211"/>
                  <a:gd name="T25" fmla="*/ 0 h 344"/>
                  <a:gd name="T26" fmla="*/ 135 w 211"/>
                  <a:gd name="T27" fmla="*/ 8 h 344"/>
                  <a:gd name="T28" fmla="*/ 127 w 211"/>
                  <a:gd name="T29" fmla="*/ 24 h 344"/>
                  <a:gd name="T30" fmla="*/ 101 w 211"/>
                  <a:gd name="T31" fmla="*/ 40 h 344"/>
                  <a:gd name="T32" fmla="*/ 76 w 211"/>
                  <a:gd name="T33" fmla="*/ 48 h 344"/>
                  <a:gd name="T34" fmla="*/ 51 w 211"/>
                  <a:gd name="T35" fmla="*/ 56 h 344"/>
                  <a:gd name="T36" fmla="*/ 34 w 211"/>
                  <a:gd name="T37" fmla="*/ 72 h 344"/>
                  <a:gd name="T38" fmla="*/ 26 w 211"/>
                  <a:gd name="T39" fmla="*/ 96 h 344"/>
                  <a:gd name="T40" fmla="*/ 42 w 211"/>
                  <a:gd name="T41" fmla="*/ 112 h 344"/>
                  <a:gd name="T42" fmla="*/ 17 w 211"/>
                  <a:gd name="T43" fmla="*/ 120 h 344"/>
                  <a:gd name="T44" fmla="*/ 9 w 211"/>
                  <a:gd name="T45" fmla="*/ 144 h 344"/>
                  <a:gd name="T46" fmla="*/ 9 w 211"/>
                  <a:gd name="T47" fmla="*/ 168 h 344"/>
                  <a:gd name="T48" fmla="*/ 26 w 211"/>
                  <a:gd name="T49" fmla="*/ 192 h 344"/>
                  <a:gd name="T50" fmla="*/ 0 w 211"/>
                  <a:gd name="T51" fmla="*/ 208 h 344"/>
                  <a:gd name="T52" fmla="*/ 0 w 211"/>
                  <a:gd name="T53" fmla="*/ 224 h 344"/>
                  <a:gd name="T54" fmla="*/ 26 w 211"/>
                  <a:gd name="T55" fmla="*/ 272 h 344"/>
                  <a:gd name="T56" fmla="*/ 42 w 211"/>
                  <a:gd name="T57" fmla="*/ 256 h 344"/>
                  <a:gd name="T58" fmla="*/ 51 w 211"/>
                  <a:gd name="T59" fmla="*/ 304 h 344"/>
                  <a:gd name="T60" fmla="*/ 59 w 211"/>
                  <a:gd name="T61" fmla="*/ 328 h 344"/>
                  <a:gd name="T62" fmla="*/ 84 w 211"/>
                  <a:gd name="T63" fmla="*/ 336 h 344"/>
                  <a:gd name="T64" fmla="*/ 143 w 211"/>
                  <a:gd name="T65" fmla="*/ 344 h 3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1" h="344">
                    <a:moveTo>
                      <a:pt x="143" y="344"/>
                    </a:moveTo>
                    <a:lnTo>
                      <a:pt x="118" y="312"/>
                    </a:lnTo>
                    <a:lnTo>
                      <a:pt x="143" y="312"/>
                    </a:lnTo>
                    <a:lnTo>
                      <a:pt x="127" y="280"/>
                    </a:lnTo>
                    <a:lnTo>
                      <a:pt x="127" y="248"/>
                    </a:lnTo>
                    <a:lnTo>
                      <a:pt x="169" y="184"/>
                    </a:lnTo>
                    <a:lnTo>
                      <a:pt x="186" y="192"/>
                    </a:lnTo>
                    <a:lnTo>
                      <a:pt x="211" y="136"/>
                    </a:lnTo>
                    <a:lnTo>
                      <a:pt x="177" y="112"/>
                    </a:lnTo>
                    <a:lnTo>
                      <a:pt x="169" y="72"/>
                    </a:lnTo>
                    <a:lnTo>
                      <a:pt x="177" y="24"/>
                    </a:lnTo>
                    <a:lnTo>
                      <a:pt x="177" y="8"/>
                    </a:lnTo>
                    <a:lnTo>
                      <a:pt x="160" y="0"/>
                    </a:lnTo>
                    <a:lnTo>
                      <a:pt x="135" y="8"/>
                    </a:lnTo>
                    <a:lnTo>
                      <a:pt x="127" y="24"/>
                    </a:lnTo>
                    <a:lnTo>
                      <a:pt x="101" y="40"/>
                    </a:lnTo>
                    <a:lnTo>
                      <a:pt x="76" y="48"/>
                    </a:lnTo>
                    <a:lnTo>
                      <a:pt x="51" y="56"/>
                    </a:lnTo>
                    <a:lnTo>
                      <a:pt x="34" y="72"/>
                    </a:lnTo>
                    <a:lnTo>
                      <a:pt x="26" y="96"/>
                    </a:lnTo>
                    <a:lnTo>
                      <a:pt x="42" y="112"/>
                    </a:lnTo>
                    <a:lnTo>
                      <a:pt x="17" y="120"/>
                    </a:lnTo>
                    <a:lnTo>
                      <a:pt x="9" y="144"/>
                    </a:lnTo>
                    <a:lnTo>
                      <a:pt x="9" y="168"/>
                    </a:lnTo>
                    <a:lnTo>
                      <a:pt x="26" y="192"/>
                    </a:lnTo>
                    <a:lnTo>
                      <a:pt x="0" y="208"/>
                    </a:lnTo>
                    <a:lnTo>
                      <a:pt x="0" y="224"/>
                    </a:lnTo>
                    <a:lnTo>
                      <a:pt x="26" y="272"/>
                    </a:lnTo>
                    <a:lnTo>
                      <a:pt x="42" y="256"/>
                    </a:lnTo>
                    <a:lnTo>
                      <a:pt x="51" y="304"/>
                    </a:lnTo>
                    <a:lnTo>
                      <a:pt x="59" y="328"/>
                    </a:lnTo>
                    <a:lnTo>
                      <a:pt x="84" y="336"/>
                    </a:lnTo>
                    <a:lnTo>
                      <a:pt x="143" y="344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3424" y="2084"/>
                <a:ext cx="750" cy="888"/>
              </a:xfrm>
              <a:custGeom>
                <a:avLst/>
                <a:gdLst>
                  <a:gd name="T0" fmla="*/ 228 w 750"/>
                  <a:gd name="T1" fmla="*/ 848 h 888"/>
                  <a:gd name="T2" fmla="*/ 354 w 750"/>
                  <a:gd name="T3" fmla="*/ 888 h 888"/>
                  <a:gd name="T4" fmla="*/ 447 w 750"/>
                  <a:gd name="T5" fmla="*/ 880 h 888"/>
                  <a:gd name="T6" fmla="*/ 557 w 750"/>
                  <a:gd name="T7" fmla="*/ 848 h 888"/>
                  <a:gd name="T8" fmla="*/ 616 w 750"/>
                  <a:gd name="T9" fmla="*/ 832 h 888"/>
                  <a:gd name="T10" fmla="*/ 632 w 750"/>
                  <a:gd name="T11" fmla="*/ 776 h 888"/>
                  <a:gd name="T12" fmla="*/ 675 w 750"/>
                  <a:gd name="T13" fmla="*/ 744 h 888"/>
                  <a:gd name="T14" fmla="*/ 607 w 750"/>
                  <a:gd name="T15" fmla="*/ 656 h 888"/>
                  <a:gd name="T16" fmla="*/ 557 w 750"/>
                  <a:gd name="T17" fmla="*/ 584 h 888"/>
                  <a:gd name="T18" fmla="*/ 557 w 750"/>
                  <a:gd name="T19" fmla="*/ 520 h 888"/>
                  <a:gd name="T20" fmla="*/ 641 w 750"/>
                  <a:gd name="T21" fmla="*/ 488 h 888"/>
                  <a:gd name="T22" fmla="*/ 691 w 750"/>
                  <a:gd name="T23" fmla="*/ 440 h 888"/>
                  <a:gd name="T24" fmla="*/ 750 w 750"/>
                  <a:gd name="T25" fmla="*/ 456 h 888"/>
                  <a:gd name="T26" fmla="*/ 725 w 750"/>
                  <a:gd name="T27" fmla="*/ 360 h 888"/>
                  <a:gd name="T28" fmla="*/ 717 w 750"/>
                  <a:gd name="T29" fmla="*/ 280 h 888"/>
                  <a:gd name="T30" fmla="*/ 666 w 750"/>
                  <a:gd name="T31" fmla="*/ 216 h 888"/>
                  <a:gd name="T32" fmla="*/ 683 w 750"/>
                  <a:gd name="T33" fmla="*/ 136 h 888"/>
                  <a:gd name="T34" fmla="*/ 641 w 750"/>
                  <a:gd name="T35" fmla="*/ 80 h 888"/>
                  <a:gd name="T36" fmla="*/ 616 w 750"/>
                  <a:gd name="T37" fmla="*/ 32 h 888"/>
                  <a:gd name="T38" fmla="*/ 582 w 750"/>
                  <a:gd name="T39" fmla="*/ 32 h 888"/>
                  <a:gd name="T40" fmla="*/ 557 w 750"/>
                  <a:gd name="T41" fmla="*/ 40 h 888"/>
                  <a:gd name="T42" fmla="*/ 540 w 750"/>
                  <a:gd name="T43" fmla="*/ 40 h 888"/>
                  <a:gd name="T44" fmla="*/ 481 w 750"/>
                  <a:gd name="T45" fmla="*/ 72 h 888"/>
                  <a:gd name="T46" fmla="*/ 439 w 750"/>
                  <a:gd name="T47" fmla="*/ 96 h 888"/>
                  <a:gd name="T48" fmla="*/ 430 w 750"/>
                  <a:gd name="T49" fmla="*/ 64 h 888"/>
                  <a:gd name="T50" fmla="*/ 396 w 750"/>
                  <a:gd name="T51" fmla="*/ 56 h 888"/>
                  <a:gd name="T52" fmla="*/ 346 w 750"/>
                  <a:gd name="T53" fmla="*/ 16 h 888"/>
                  <a:gd name="T54" fmla="*/ 253 w 750"/>
                  <a:gd name="T55" fmla="*/ 0 h 888"/>
                  <a:gd name="T56" fmla="*/ 245 w 750"/>
                  <a:gd name="T57" fmla="*/ 40 h 888"/>
                  <a:gd name="T58" fmla="*/ 278 w 750"/>
                  <a:gd name="T59" fmla="*/ 112 h 888"/>
                  <a:gd name="T60" fmla="*/ 236 w 750"/>
                  <a:gd name="T61" fmla="*/ 112 h 888"/>
                  <a:gd name="T62" fmla="*/ 220 w 750"/>
                  <a:gd name="T63" fmla="*/ 136 h 888"/>
                  <a:gd name="T64" fmla="*/ 186 w 750"/>
                  <a:gd name="T65" fmla="*/ 128 h 888"/>
                  <a:gd name="T66" fmla="*/ 110 w 750"/>
                  <a:gd name="T67" fmla="*/ 144 h 888"/>
                  <a:gd name="T68" fmla="*/ 118 w 750"/>
                  <a:gd name="T69" fmla="*/ 208 h 888"/>
                  <a:gd name="T70" fmla="*/ 76 w 750"/>
                  <a:gd name="T71" fmla="*/ 256 h 888"/>
                  <a:gd name="T72" fmla="*/ 93 w 750"/>
                  <a:gd name="T73" fmla="*/ 312 h 888"/>
                  <a:gd name="T74" fmla="*/ 68 w 750"/>
                  <a:gd name="T75" fmla="*/ 344 h 888"/>
                  <a:gd name="T76" fmla="*/ 17 w 750"/>
                  <a:gd name="T77" fmla="*/ 384 h 888"/>
                  <a:gd name="T78" fmla="*/ 0 w 750"/>
                  <a:gd name="T79" fmla="*/ 448 h 888"/>
                  <a:gd name="T80" fmla="*/ 9 w 750"/>
                  <a:gd name="T81" fmla="*/ 480 h 888"/>
                  <a:gd name="T82" fmla="*/ 34 w 750"/>
                  <a:gd name="T83" fmla="*/ 536 h 888"/>
                  <a:gd name="T84" fmla="*/ 9 w 750"/>
                  <a:gd name="T85" fmla="*/ 552 h 888"/>
                  <a:gd name="T86" fmla="*/ 43 w 750"/>
                  <a:gd name="T87" fmla="*/ 600 h 888"/>
                  <a:gd name="T88" fmla="*/ 51 w 750"/>
                  <a:gd name="T89" fmla="*/ 664 h 888"/>
                  <a:gd name="T90" fmla="*/ 135 w 750"/>
                  <a:gd name="T91" fmla="*/ 688 h 888"/>
                  <a:gd name="T92" fmla="*/ 152 w 750"/>
                  <a:gd name="T93" fmla="*/ 736 h 888"/>
                  <a:gd name="T94" fmla="*/ 127 w 750"/>
                  <a:gd name="T95" fmla="*/ 864 h 888"/>
                  <a:gd name="T96" fmla="*/ 144 w 750"/>
                  <a:gd name="T97" fmla="*/ 872 h 8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3617" y="1744"/>
                <a:ext cx="211" cy="344"/>
              </a:xfrm>
              <a:custGeom>
                <a:avLst/>
                <a:gdLst>
                  <a:gd name="T0" fmla="*/ 143 w 211"/>
                  <a:gd name="T1" fmla="*/ 344 h 344"/>
                  <a:gd name="T2" fmla="*/ 118 w 211"/>
                  <a:gd name="T3" fmla="*/ 312 h 344"/>
                  <a:gd name="T4" fmla="*/ 143 w 211"/>
                  <a:gd name="T5" fmla="*/ 312 h 344"/>
                  <a:gd name="T6" fmla="*/ 127 w 211"/>
                  <a:gd name="T7" fmla="*/ 280 h 344"/>
                  <a:gd name="T8" fmla="*/ 127 w 211"/>
                  <a:gd name="T9" fmla="*/ 248 h 344"/>
                  <a:gd name="T10" fmla="*/ 169 w 211"/>
                  <a:gd name="T11" fmla="*/ 184 h 344"/>
                  <a:gd name="T12" fmla="*/ 186 w 211"/>
                  <a:gd name="T13" fmla="*/ 192 h 344"/>
                  <a:gd name="T14" fmla="*/ 211 w 211"/>
                  <a:gd name="T15" fmla="*/ 136 h 344"/>
                  <a:gd name="T16" fmla="*/ 177 w 211"/>
                  <a:gd name="T17" fmla="*/ 112 h 344"/>
                  <a:gd name="T18" fmla="*/ 169 w 211"/>
                  <a:gd name="T19" fmla="*/ 72 h 344"/>
                  <a:gd name="T20" fmla="*/ 177 w 211"/>
                  <a:gd name="T21" fmla="*/ 24 h 344"/>
                  <a:gd name="T22" fmla="*/ 177 w 211"/>
                  <a:gd name="T23" fmla="*/ 8 h 344"/>
                  <a:gd name="T24" fmla="*/ 160 w 211"/>
                  <a:gd name="T25" fmla="*/ 0 h 344"/>
                  <a:gd name="T26" fmla="*/ 135 w 211"/>
                  <a:gd name="T27" fmla="*/ 8 h 344"/>
                  <a:gd name="T28" fmla="*/ 127 w 211"/>
                  <a:gd name="T29" fmla="*/ 24 h 344"/>
                  <a:gd name="T30" fmla="*/ 101 w 211"/>
                  <a:gd name="T31" fmla="*/ 40 h 344"/>
                  <a:gd name="T32" fmla="*/ 76 w 211"/>
                  <a:gd name="T33" fmla="*/ 48 h 344"/>
                  <a:gd name="T34" fmla="*/ 51 w 211"/>
                  <a:gd name="T35" fmla="*/ 56 h 344"/>
                  <a:gd name="T36" fmla="*/ 34 w 211"/>
                  <a:gd name="T37" fmla="*/ 72 h 344"/>
                  <a:gd name="T38" fmla="*/ 26 w 211"/>
                  <a:gd name="T39" fmla="*/ 96 h 344"/>
                  <a:gd name="T40" fmla="*/ 42 w 211"/>
                  <a:gd name="T41" fmla="*/ 112 h 344"/>
                  <a:gd name="T42" fmla="*/ 17 w 211"/>
                  <a:gd name="T43" fmla="*/ 120 h 344"/>
                  <a:gd name="T44" fmla="*/ 9 w 211"/>
                  <a:gd name="T45" fmla="*/ 144 h 344"/>
                  <a:gd name="T46" fmla="*/ 9 w 211"/>
                  <a:gd name="T47" fmla="*/ 168 h 344"/>
                  <a:gd name="T48" fmla="*/ 26 w 211"/>
                  <a:gd name="T49" fmla="*/ 192 h 344"/>
                  <a:gd name="T50" fmla="*/ 0 w 211"/>
                  <a:gd name="T51" fmla="*/ 208 h 344"/>
                  <a:gd name="T52" fmla="*/ 0 w 211"/>
                  <a:gd name="T53" fmla="*/ 224 h 344"/>
                  <a:gd name="T54" fmla="*/ 26 w 211"/>
                  <a:gd name="T55" fmla="*/ 272 h 344"/>
                  <a:gd name="T56" fmla="*/ 42 w 211"/>
                  <a:gd name="T57" fmla="*/ 256 h 344"/>
                  <a:gd name="T58" fmla="*/ 51 w 211"/>
                  <a:gd name="T59" fmla="*/ 304 h 344"/>
                  <a:gd name="T60" fmla="*/ 59 w 211"/>
                  <a:gd name="T61" fmla="*/ 328 h 344"/>
                  <a:gd name="T62" fmla="*/ 84 w 211"/>
                  <a:gd name="T63" fmla="*/ 336 h 344"/>
                  <a:gd name="T64" fmla="*/ 143 w 211"/>
                  <a:gd name="T65" fmla="*/ 344 h 3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1" h="344">
                    <a:moveTo>
                      <a:pt x="143" y="344"/>
                    </a:moveTo>
                    <a:lnTo>
                      <a:pt x="118" y="312"/>
                    </a:lnTo>
                    <a:lnTo>
                      <a:pt x="143" y="312"/>
                    </a:lnTo>
                    <a:lnTo>
                      <a:pt x="127" y="280"/>
                    </a:lnTo>
                    <a:lnTo>
                      <a:pt x="127" y="248"/>
                    </a:lnTo>
                    <a:lnTo>
                      <a:pt x="169" y="184"/>
                    </a:lnTo>
                    <a:lnTo>
                      <a:pt x="186" y="192"/>
                    </a:lnTo>
                    <a:lnTo>
                      <a:pt x="211" y="136"/>
                    </a:lnTo>
                    <a:lnTo>
                      <a:pt x="177" y="112"/>
                    </a:lnTo>
                    <a:lnTo>
                      <a:pt x="169" y="72"/>
                    </a:lnTo>
                    <a:lnTo>
                      <a:pt x="177" y="24"/>
                    </a:lnTo>
                    <a:lnTo>
                      <a:pt x="177" y="8"/>
                    </a:lnTo>
                    <a:lnTo>
                      <a:pt x="160" y="0"/>
                    </a:lnTo>
                    <a:lnTo>
                      <a:pt x="135" y="8"/>
                    </a:lnTo>
                    <a:lnTo>
                      <a:pt x="127" y="24"/>
                    </a:lnTo>
                    <a:lnTo>
                      <a:pt x="101" y="40"/>
                    </a:lnTo>
                    <a:lnTo>
                      <a:pt x="76" y="48"/>
                    </a:lnTo>
                    <a:lnTo>
                      <a:pt x="51" y="56"/>
                    </a:lnTo>
                    <a:lnTo>
                      <a:pt x="34" y="72"/>
                    </a:lnTo>
                    <a:lnTo>
                      <a:pt x="26" y="96"/>
                    </a:lnTo>
                    <a:lnTo>
                      <a:pt x="42" y="112"/>
                    </a:lnTo>
                    <a:lnTo>
                      <a:pt x="17" y="120"/>
                    </a:lnTo>
                    <a:lnTo>
                      <a:pt x="9" y="144"/>
                    </a:lnTo>
                    <a:lnTo>
                      <a:pt x="9" y="168"/>
                    </a:lnTo>
                    <a:lnTo>
                      <a:pt x="26" y="192"/>
                    </a:lnTo>
                    <a:lnTo>
                      <a:pt x="0" y="208"/>
                    </a:lnTo>
                    <a:lnTo>
                      <a:pt x="0" y="224"/>
                    </a:lnTo>
                    <a:lnTo>
                      <a:pt x="26" y="272"/>
                    </a:lnTo>
                    <a:lnTo>
                      <a:pt x="42" y="256"/>
                    </a:lnTo>
                    <a:lnTo>
                      <a:pt x="51" y="304"/>
                    </a:lnTo>
                    <a:lnTo>
                      <a:pt x="59" y="328"/>
                    </a:lnTo>
                    <a:lnTo>
                      <a:pt x="84" y="336"/>
                    </a:lnTo>
                    <a:lnTo>
                      <a:pt x="143" y="34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3423" y="2080"/>
                <a:ext cx="750" cy="888"/>
              </a:xfrm>
              <a:custGeom>
                <a:avLst/>
                <a:gdLst>
                  <a:gd name="T0" fmla="*/ 228 w 750"/>
                  <a:gd name="T1" fmla="*/ 848 h 888"/>
                  <a:gd name="T2" fmla="*/ 354 w 750"/>
                  <a:gd name="T3" fmla="*/ 888 h 888"/>
                  <a:gd name="T4" fmla="*/ 447 w 750"/>
                  <a:gd name="T5" fmla="*/ 880 h 888"/>
                  <a:gd name="T6" fmla="*/ 557 w 750"/>
                  <a:gd name="T7" fmla="*/ 848 h 888"/>
                  <a:gd name="T8" fmla="*/ 616 w 750"/>
                  <a:gd name="T9" fmla="*/ 832 h 888"/>
                  <a:gd name="T10" fmla="*/ 632 w 750"/>
                  <a:gd name="T11" fmla="*/ 776 h 888"/>
                  <a:gd name="T12" fmla="*/ 675 w 750"/>
                  <a:gd name="T13" fmla="*/ 744 h 888"/>
                  <a:gd name="T14" fmla="*/ 607 w 750"/>
                  <a:gd name="T15" fmla="*/ 656 h 888"/>
                  <a:gd name="T16" fmla="*/ 557 w 750"/>
                  <a:gd name="T17" fmla="*/ 584 h 888"/>
                  <a:gd name="T18" fmla="*/ 557 w 750"/>
                  <a:gd name="T19" fmla="*/ 520 h 888"/>
                  <a:gd name="T20" fmla="*/ 641 w 750"/>
                  <a:gd name="T21" fmla="*/ 488 h 888"/>
                  <a:gd name="T22" fmla="*/ 691 w 750"/>
                  <a:gd name="T23" fmla="*/ 440 h 888"/>
                  <a:gd name="T24" fmla="*/ 750 w 750"/>
                  <a:gd name="T25" fmla="*/ 456 h 888"/>
                  <a:gd name="T26" fmla="*/ 725 w 750"/>
                  <a:gd name="T27" fmla="*/ 360 h 888"/>
                  <a:gd name="T28" fmla="*/ 717 w 750"/>
                  <a:gd name="T29" fmla="*/ 280 h 888"/>
                  <a:gd name="T30" fmla="*/ 666 w 750"/>
                  <a:gd name="T31" fmla="*/ 216 h 888"/>
                  <a:gd name="T32" fmla="*/ 683 w 750"/>
                  <a:gd name="T33" fmla="*/ 136 h 888"/>
                  <a:gd name="T34" fmla="*/ 641 w 750"/>
                  <a:gd name="T35" fmla="*/ 80 h 888"/>
                  <a:gd name="T36" fmla="*/ 616 w 750"/>
                  <a:gd name="T37" fmla="*/ 32 h 888"/>
                  <a:gd name="T38" fmla="*/ 582 w 750"/>
                  <a:gd name="T39" fmla="*/ 32 h 888"/>
                  <a:gd name="T40" fmla="*/ 557 w 750"/>
                  <a:gd name="T41" fmla="*/ 40 h 888"/>
                  <a:gd name="T42" fmla="*/ 540 w 750"/>
                  <a:gd name="T43" fmla="*/ 40 h 888"/>
                  <a:gd name="T44" fmla="*/ 481 w 750"/>
                  <a:gd name="T45" fmla="*/ 72 h 888"/>
                  <a:gd name="T46" fmla="*/ 439 w 750"/>
                  <a:gd name="T47" fmla="*/ 96 h 888"/>
                  <a:gd name="T48" fmla="*/ 430 w 750"/>
                  <a:gd name="T49" fmla="*/ 64 h 888"/>
                  <a:gd name="T50" fmla="*/ 396 w 750"/>
                  <a:gd name="T51" fmla="*/ 56 h 888"/>
                  <a:gd name="T52" fmla="*/ 346 w 750"/>
                  <a:gd name="T53" fmla="*/ 16 h 888"/>
                  <a:gd name="T54" fmla="*/ 253 w 750"/>
                  <a:gd name="T55" fmla="*/ 0 h 888"/>
                  <a:gd name="T56" fmla="*/ 245 w 750"/>
                  <a:gd name="T57" fmla="*/ 40 h 888"/>
                  <a:gd name="T58" fmla="*/ 278 w 750"/>
                  <a:gd name="T59" fmla="*/ 112 h 888"/>
                  <a:gd name="T60" fmla="*/ 236 w 750"/>
                  <a:gd name="T61" fmla="*/ 112 h 888"/>
                  <a:gd name="T62" fmla="*/ 220 w 750"/>
                  <a:gd name="T63" fmla="*/ 136 h 888"/>
                  <a:gd name="T64" fmla="*/ 186 w 750"/>
                  <a:gd name="T65" fmla="*/ 128 h 888"/>
                  <a:gd name="T66" fmla="*/ 110 w 750"/>
                  <a:gd name="T67" fmla="*/ 144 h 888"/>
                  <a:gd name="T68" fmla="*/ 118 w 750"/>
                  <a:gd name="T69" fmla="*/ 208 h 888"/>
                  <a:gd name="T70" fmla="*/ 76 w 750"/>
                  <a:gd name="T71" fmla="*/ 256 h 888"/>
                  <a:gd name="T72" fmla="*/ 93 w 750"/>
                  <a:gd name="T73" fmla="*/ 312 h 888"/>
                  <a:gd name="T74" fmla="*/ 68 w 750"/>
                  <a:gd name="T75" fmla="*/ 344 h 888"/>
                  <a:gd name="T76" fmla="*/ 17 w 750"/>
                  <a:gd name="T77" fmla="*/ 384 h 888"/>
                  <a:gd name="T78" fmla="*/ 0 w 750"/>
                  <a:gd name="T79" fmla="*/ 448 h 888"/>
                  <a:gd name="T80" fmla="*/ 9 w 750"/>
                  <a:gd name="T81" fmla="*/ 480 h 888"/>
                  <a:gd name="T82" fmla="*/ 34 w 750"/>
                  <a:gd name="T83" fmla="*/ 536 h 888"/>
                  <a:gd name="T84" fmla="*/ 9 w 750"/>
                  <a:gd name="T85" fmla="*/ 552 h 888"/>
                  <a:gd name="T86" fmla="*/ 43 w 750"/>
                  <a:gd name="T87" fmla="*/ 600 h 888"/>
                  <a:gd name="T88" fmla="*/ 26 w 750"/>
                  <a:gd name="T89" fmla="*/ 632 h 888"/>
                  <a:gd name="T90" fmla="*/ 76 w 750"/>
                  <a:gd name="T91" fmla="*/ 672 h 888"/>
                  <a:gd name="T92" fmla="*/ 186 w 750"/>
                  <a:gd name="T93" fmla="*/ 704 h 888"/>
                  <a:gd name="T94" fmla="*/ 144 w 750"/>
                  <a:gd name="T95" fmla="*/ 776 h 888"/>
                  <a:gd name="T96" fmla="*/ 118 w 750"/>
                  <a:gd name="T97" fmla="*/ 864 h 888"/>
                  <a:gd name="T98" fmla="*/ 194 w 750"/>
                  <a:gd name="T99" fmla="*/ 864 h 8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398" y="2928"/>
                <a:ext cx="421" cy="232"/>
              </a:xfrm>
              <a:custGeom>
                <a:avLst/>
                <a:gdLst>
                  <a:gd name="T0" fmla="*/ 371 w 421"/>
                  <a:gd name="T1" fmla="*/ 104 h 232"/>
                  <a:gd name="T2" fmla="*/ 354 w 421"/>
                  <a:gd name="T3" fmla="*/ 88 h 232"/>
                  <a:gd name="T4" fmla="*/ 329 w 421"/>
                  <a:gd name="T5" fmla="*/ 72 h 232"/>
                  <a:gd name="T6" fmla="*/ 337 w 421"/>
                  <a:gd name="T7" fmla="*/ 32 h 232"/>
                  <a:gd name="T8" fmla="*/ 337 w 421"/>
                  <a:gd name="T9" fmla="*/ 24 h 232"/>
                  <a:gd name="T10" fmla="*/ 253 w 421"/>
                  <a:gd name="T11" fmla="*/ 0 h 232"/>
                  <a:gd name="T12" fmla="*/ 219 w 421"/>
                  <a:gd name="T13" fmla="*/ 16 h 232"/>
                  <a:gd name="T14" fmla="*/ 169 w 421"/>
                  <a:gd name="T15" fmla="*/ 24 h 232"/>
                  <a:gd name="T16" fmla="*/ 143 w 421"/>
                  <a:gd name="T17" fmla="*/ 16 h 232"/>
                  <a:gd name="T18" fmla="*/ 118 w 421"/>
                  <a:gd name="T19" fmla="*/ 32 h 232"/>
                  <a:gd name="T20" fmla="*/ 84 w 421"/>
                  <a:gd name="T21" fmla="*/ 40 h 232"/>
                  <a:gd name="T22" fmla="*/ 76 w 421"/>
                  <a:gd name="T23" fmla="*/ 72 h 232"/>
                  <a:gd name="T24" fmla="*/ 51 w 421"/>
                  <a:gd name="T25" fmla="*/ 88 h 232"/>
                  <a:gd name="T26" fmla="*/ 42 w 421"/>
                  <a:gd name="T27" fmla="*/ 112 h 232"/>
                  <a:gd name="T28" fmla="*/ 9 w 421"/>
                  <a:gd name="T29" fmla="*/ 152 h 232"/>
                  <a:gd name="T30" fmla="*/ 0 w 421"/>
                  <a:gd name="T31" fmla="*/ 184 h 232"/>
                  <a:gd name="T32" fmla="*/ 34 w 421"/>
                  <a:gd name="T33" fmla="*/ 168 h 232"/>
                  <a:gd name="T34" fmla="*/ 76 w 421"/>
                  <a:gd name="T35" fmla="*/ 184 h 232"/>
                  <a:gd name="T36" fmla="*/ 84 w 421"/>
                  <a:gd name="T37" fmla="*/ 200 h 232"/>
                  <a:gd name="T38" fmla="*/ 101 w 421"/>
                  <a:gd name="T39" fmla="*/ 224 h 232"/>
                  <a:gd name="T40" fmla="*/ 177 w 421"/>
                  <a:gd name="T41" fmla="*/ 216 h 232"/>
                  <a:gd name="T42" fmla="*/ 219 w 421"/>
                  <a:gd name="T43" fmla="*/ 152 h 232"/>
                  <a:gd name="T44" fmla="*/ 287 w 421"/>
                  <a:gd name="T45" fmla="*/ 232 h 232"/>
                  <a:gd name="T46" fmla="*/ 312 w 421"/>
                  <a:gd name="T47" fmla="*/ 152 h 232"/>
                  <a:gd name="T48" fmla="*/ 354 w 421"/>
                  <a:gd name="T49" fmla="*/ 160 h 232"/>
                  <a:gd name="T50" fmla="*/ 379 w 421"/>
                  <a:gd name="T51" fmla="*/ 144 h 232"/>
                  <a:gd name="T52" fmla="*/ 413 w 421"/>
                  <a:gd name="T53" fmla="*/ 144 h 232"/>
                  <a:gd name="T54" fmla="*/ 421 w 421"/>
                  <a:gd name="T55" fmla="*/ 136 h 232"/>
                  <a:gd name="T56" fmla="*/ 413 w 421"/>
                  <a:gd name="T57" fmla="*/ 96 h 232"/>
                  <a:gd name="T58" fmla="*/ 371 w 421"/>
                  <a:gd name="T59" fmla="*/ 104 h 2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3727" y="2760"/>
                <a:ext cx="682" cy="312"/>
              </a:xfrm>
              <a:custGeom>
                <a:avLst/>
                <a:gdLst>
                  <a:gd name="T0" fmla="*/ 472 w 682"/>
                  <a:gd name="T1" fmla="*/ 304 h 312"/>
                  <a:gd name="T2" fmla="*/ 505 w 682"/>
                  <a:gd name="T3" fmla="*/ 280 h 312"/>
                  <a:gd name="T4" fmla="*/ 556 w 682"/>
                  <a:gd name="T5" fmla="*/ 280 h 312"/>
                  <a:gd name="T6" fmla="*/ 598 w 682"/>
                  <a:gd name="T7" fmla="*/ 272 h 312"/>
                  <a:gd name="T8" fmla="*/ 598 w 682"/>
                  <a:gd name="T9" fmla="*/ 248 h 312"/>
                  <a:gd name="T10" fmla="*/ 623 w 682"/>
                  <a:gd name="T11" fmla="*/ 224 h 312"/>
                  <a:gd name="T12" fmla="*/ 632 w 682"/>
                  <a:gd name="T13" fmla="*/ 184 h 312"/>
                  <a:gd name="T14" fmla="*/ 632 w 682"/>
                  <a:gd name="T15" fmla="*/ 144 h 312"/>
                  <a:gd name="T16" fmla="*/ 674 w 682"/>
                  <a:gd name="T17" fmla="*/ 128 h 312"/>
                  <a:gd name="T18" fmla="*/ 682 w 682"/>
                  <a:gd name="T19" fmla="*/ 96 h 312"/>
                  <a:gd name="T20" fmla="*/ 649 w 682"/>
                  <a:gd name="T21" fmla="*/ 72 h 312"/>
                  <a:gd name="T22" fmla="*/ 649 w 682"/>
                  <a:gd name="T23" fmla="*/ 24 h 312"/>
                  <a:gd name="T24" fmla="*/ 564 w 682"/>
                  <a:gd name="T25" fmla="*/ 24 h 312"/>
                  <a:gd name="T26" fmla="*/ 488 w 682"/>
                  <a:gd name="T27" fmla="*/ 0 h 312"/>
                  <a:gd name="T28" fmla="*/ 463 w 682"/>
                  <a:gd name="T29" fmla="*/ 48 h 312"/>
                  <a:gd name="T30" fmla="*/ 413 w 682"/>
                  <a:gd name="T31" fmla="*/ 64 h 312"/>
                  <a:gd name="T32" fmla="*/ 371 w 682"/>
                  <a:gd name="T33" fmla="*/ 40 h 312"/>
                  <a:gd name="T34" fmla="*/ 371 w 682"/>
                  <a:gd name="T35" fmla="*/ 64 h 312"/>
                  <a:gd name="T36" fmla="*/ 337 w 682"/>
                  <a:gd name="T37" fmla="*/ 64 h 312"/>
                  <a:gd name="T38" fmla="*/ 328 w 682"/>
                  <a:gd name="T39" fmla="*/ 96 h 312"/>
                  <a:gd name="T40" fmla="*/ 295 w 682"/>
                  <a:gd name="T41" fmla="*/ 120 h 312"/>
                  <a:gd name="T42" fmla="*/ 312 w 682"/>
                  <a:gd name="T43" fmla="*/ 152 h 312"/>
                  <a:gd name="T44" fmla="*/ 312 w 682"/>
                  <a:gd name="T45" fmla="*/ 184 h 312"/>
                  <a:gd name="T46" fmla="*/ 253 w 682"/>
                  <a:gd name="T47" fmla="*/ 168 h 312"/>
                  <a:gd name="T48" fmla="*/ 185 w 682"/>
                  <a:gd name="T49" fmla="*/ 192 h 312"/>
                  <a:gd name="T50" fmla="*/ 143 w 682"/>
                  <a:gd name="T51" fmla="*/ 200 h 312"/>
                  <a:gd name="T52" fmla="*/ 84 w 682"/>
                  <a:gd name="T53" fmla="*/ 192 h 312"/>
                  <a:gd name="T54" fmla="*/ 50 w 682"/>
                  <a:gd name="T55" fmla="*/ 208 h 312"/>
                  <a:gd name="T56" fmla="*/ 8 w 682"/>
                  <a:gd name="T57" fmla="*/ 200 h 312"/>
                  <a:gd name="T58" fmla="*/ 0 w 682"/>
                  <a:gd name="T59" fmla="*/ 240 h 312"/>
                  <a:gd name="T60" fmla="*/ 25 w 682"/>
                  <a:gd name="T61" fmla="*/ 256 h 312"/>
                  <a:gd name="T62" fmla="*/ 42 w 682"/>
                  <a:gd name="T63" fmla="*/ 272 h 312"/>
                  <a:gd name="T64" fmla="*/ 84 w 682"/>
                  <a:gd name="T65" fmla="*/ 264 h 312"/>
                  <a:gd name="T66" fmla="*/ 92 w 682"/>
                  <a:gd name="T67" fmla="*/ 304 h 312"/>
                  <a:gd name="T68" fmla="*/ 101 w 682"/>
                  <a:gd name="T69" fmla="*/ 280 h 312"/>
                  <a:gd name="T70" fmla="*/ 135 w 682"/>
                  <a:gd name="T71" fmla="*/ 288 h 312"/>
                  <a:gd name="T72" fmla="*/ 168 w 682"/>
                  <a:gd name="T73" fmla="*/ 256 h 312"/>
                  <a:gd name="T74" fmla="*/ 244 w 682"/>
                  <a:gd name="T75" fmla="*/ 248 h 312"/>
                  <a:gd name="T76" fmla="*/ 261 w 682"/>
                  <a:gd name="T77" fmla="*/ 272 h 312"/>
                  <a:gd name="T78" fmla="*/ 379 w 682"/>
                  <a:gd name="T79" fmla="*/ 304 h 312"/>
                  <a:gd name="T80" fmla="*/ 379 w 682"/>
                  <a:gd name="T81" fmla="*/ 312 h 312"/>
                  <a:gd name="T82" fmla="*/ 413 w 682"/>
                  <a:gd name="T83" fmla="*/ 304 h 312"/>
                  <a:gd name="T84" fmla="*/ 472 w 682"/>
                  <a:gd name="T85" fmla="*/ 304 h 3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3398" y="2928"/>
                <a:ext cx="421" cy="232"/>
              </a:xfrm>
              <a:custGeom>
                <a:avLst/>
                <a:gdLst>
                  <a:gd name="T0" fmla="*/ 371 w 421"/>
                  <a:gd name="T1" fmla="*/ 104 h 232"/>
                  <a:gd name="T2" fmla="*/ 354 w 421"/>
                  <a:gd name="T3" fmla="*/ 88 h 232"/>
                  <a:gd name="T4" fmla="*/ 329 w 421"/>
                  <a:gd name="T5" fmla="*/ 72 h 232"/>
                  <a:gd name="T6" fmla="*/ 337 w 421"/>
                  <a:gd name="T7" fmla="*/ 32 h 232"/>
                  <a:gd name="T8" fmla="*/ 337 w 421"/>
                  <a:gd name="T9" fmla="*/ 24 h 232"/>
                  <a:gd name="T10" fmla="*/ 253 w 421"/>
                  <a:gd name="T11" fmla="*/ 0 h 232"/>
                  <a:gd name="T12" fmla="*/ 219 w 421"/>
                  <a:gd name="T13" fmla="*/ 16 h 232"/>
                  <a:gd name="T14" fmla="*/ 169 w 421"/>
                  <a:gd name="T15" fmla="*/ 24 h 232"/>
                  <a:gd name="T16" fmla="*/ 143 w 421"/>
                  <a:gd name="T17" fmla="*/ 16 h 232"/>
                  <a:gd name="T18" fmla="*/ 118 w 421"/>
                  <a:gd name="T19" fmla="*/ 32 h 232"/>
                  <a:gd name="T20" fmla="*/ 84 w 421"/>
                  <a:gd name="T21" fmla="*/ 40 h 232"/>
                  <a:gd name="T22" fmla="*/ 76 w 421"/>
                  <a:gd name="T23" fmla="*/ 72 h 232"/>
                  <a:gd name="T24" fmla="*/ 51 w 421"/>
                  <a:gd name="T25" fmla="*/ 88 h 232"/>
                  <a:gd name="T26" fmla="*/ 42 w 421"/>
                  <a:gd name="T27" fmla="*/ 112 h 232"/>
                  <a:gd name="T28" fmla="*/ 9 w 421"/>
                  <a:gd name="T29" fmla="*/ 152 h 232"/>
                  <a:gd name="T30" fmla="*/ 0 w 421"/>
                  <a:gd name="T31" fmla="*/ 184 h 232"/>
                  <a:gd name="T32" fmla="*/ 34 w 421"/>
                  <a:gd name="T33" fmla="*/ 168 h 232"/>
                  <a:gd name="T34" fmla="*/ 76 w 421"/>
                  <a:gd name="T35" fmla="*/ 184 h 232"/>
                  <a:gd name="T36" fmla="*/ 84 w 421"/>
                  <a:gd name="T37" fmla="*/ 200 h 232"/>
                  <a:gd name="T38" fmla="*/ 101 w 421"/>
                  <a:gd name="T39" fmla="*/ 224 h 232"/>
                  <a:gd name="T40" fmla="*/ 177 w 421"/>
                  <a:gd name="T41" fmla="*/ 216 h 232"/>
                  <a:gd name="T42" fmla="*/ 219 w 421"/>
                  <a:gd name="T43" fmla="*/ 152 h 232"/>
                  <a:gd name="T44" fmla="*/ 287 w 421"/>
                  <a:gd name="T45" fmla="*/ 232 h 232"/>
                  <a:gd name="T46" fmla="*/ 312 w 421"/>
                  <a:gd name="T47" fmla="*/ 152 h 232"/>
                  <a:gd name="T48" fmla="*/ 354 w 421"/>
                  <a:gd name="T49" fmla="*/ 160 h 232"/>
                  <a:gd name="T50" fmla="*/ 379 w 421"/>
                  <a:gd name="T51" fmla="*/ 144 h 232"/>
                  <a:gd name="T52" fmla="*/ 413 w 421"/>
                  <a:gd name="T53" fmla="*/ 144 h 232"/>
                  <a:gd name="T54" fmla="*/ 421 w 421"/>
                  <a:gd name="T55" fmla="*/ 136 h 232"/>
                  <a:gd name="T56" fmla="*/ 413 w 421"/>
                  <a:gd name="T57" fmla="*/ 96 h 232"/>
                  <a:gd name="T58" fmla="*/ 371 w 421"/>
                  <a:gd name="T59" fmla="*/ 104 h 2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3727" y="2760"/>
                <a:ext cx="682" cy="312"/>
              </a:xfrm>
              <a:custGeom>
                <a:avLst/>
                <a:gdLst>
                  <a:gd name="T0" fmla="*/ 472 w 682"/>
                  <a:gd name="T1" fmla="*/ 304 h 312"/>
                  <a:gd name="T2" fmla="*/ 505 w 682"/>
                  <a:gd name="T3" fmla="*/ 280 h 312"/>
                  <a:gd name="T4" fmla="*/ 556 w 682"/>
                  <a:gd name="T5" fmla="*/ 280 h 312"/>
                  <a:gd name="T6" fmla="*/ 598 w 682"/>
                  <a:gd name="T7" fmla="*/ 272 h 312"/>
                  <a:gd name="T8" fmla="*/ 598 w 682"/>
                  <a:gd name="T9" fmla="*/ 248 h 312"/>
                  <a:gd name="T10" fmla="*/ 623 w 682"/>
                  <a:gd name="T11" fmla="*/ 224 h 312"/>
                  <a:gd name="T12" fmla="*/ 632 w 682"/>
                  <a:gd name="T13" fmla="*/ 184 h 312"/>
                  <a:gd name="T14" fmla="*/ 632 w 682"/>
                  <a:gd name="T15" fmla="*/ 144 h 312"/>
                  <a:gd name="T16" fmla="*/ 674 w 682"/>
                  <a:gd name="T17" fmla="*/ 128 h 312"/>
                  <a:gd name="T18" fmla="*/ 682 w 682"/>
                  <a:gd name="T19" fmla="*/ 96 h 312"/>
                  <a:gd name="T20" fmla="*/ 649 w 682"/>
                  <a:gd name="T21" fmla="*/ 72 h 312"/>
                  <a:gd name="T22" fmla="*/ 649 w 682"/>
                  <a:gd name="T23" fmla="*/ 24 h 312"/>
                  <a:gd name="T24" fmla="*/ 564 w 682"/>
                  <a:gd name="T25" fmla="*/ 24 h 312"/>
                  <a:gd name="T26" fmla="*/ 488 w 682"/>
                  <a:gd name="T27" fmla="*/ 0 h 312"/>
                  <a:gd name="T28" fmla="*/ 463 w 682"/>
                  <a:gd name="T29" fmla="*/ 48 h 312"/>
                  <a:gd name="T30" fmla="*/ 413 w 682"/>
                  <a:gd name="T31" fmla="*/ 64 h 312"/>
                  <a:gd name="T32" fmla="*/ 371 w 682"/>
                  <a:gd name="T33" fmla="*/ 40 h 312"/>
                  <a:gd name="T34" fmla="*/ 371 w 682"/>
                  <a:gd name="T35" fmla="*/ 64 h 312"/>
                  <a:gd name="T36" fmla="*/ 337 w 682"/>
                  <a:gd name="T37" fmla="*/ 64 h 312"/>
                  <a:gd name="T38" fmla="*/ 328 w 682"/>
                  <a:gd name="T39" fmla="*/ 96 h 312"/>
                  <a:gd name="T40" fmla="*/ 295 w 682"/>
                  <a:gd name="T41" fmla="*/ 120 h 312"/>
                  <a:gd name="T42" fmla="*/ 312 w 682"/>
                  <a:gd name="T43" fmla="*/ 152 h 312"/>
                  <a:gd name="T44" fmla="*/ 312 w 682"/>
                  <a:gd name="T45" fmla="*/ 184 h 312"/>
                  <a:gd name="T46" fmla="*/ 253 w 682"/>
                  <a:gd name="T47" fmla="*/ 168 h 312"/>
                  <a:gd name="T48" fmla="*/ 185 w 682"/>
                  <a:gd name="T49" fmla="*/ 192 h 312"/>
                  <a:gd name="T50" fmla="*/ 143 w 682"/>
                  <a:gd name="T51" fmla="*/ 200 h 312"/>
                  <a:gd name="T52" fmla="*/ 84 w 682"/>
                  <a:gd name="T53" fmla="*/ 192 h 312"/>
                  <a:gd name="T54" fmla="*/ 50 w 682"/>
                  <a:gd name="T55" fmla="*/ 208 h 312"/>
                  <a:gd name="T56" fmla="*/ 8 w 682"/>
                  <a:gd name="T57" fmla="*/ 200 h 312"/>
                  <a:gd name="T58" fmla="*/ 0 w 682"/>
                  <a:gd name="T59" fmla="*/ 240 h 312"/>
                  <a:gd name="T60" fmla="*/ 25 w 682"/>
                  <a:gd name="T61" fmla="*/ 256 h 312"/>
                  <a:gd name="T62" fmla="*/ 42 w 682"/>
                  <a:gd name="T63" fmla="*/ 272 h 312"/>
                  <a:gd name="T64" fmla="*/ 84 w 682"/>
                  <a:gd name="T65" fmla="*/ 264 h 312"/>
                  <a:gd name="T66" fmla="*/ 92 w 682"/>
                  <a:gd name="T67" fmla="*/ 304 h 312"/>
                  <a:gd name="T68" fmla="*/ 101 w 682"/>
                  <a:gd name="T69" fmla="*/ 280 h 312"/>
                  <a:gd name="T70" fmla="*/ 135 w 682"/>
                  <a:gd name="T71" fmla="*/ 288 h 312"/>
                  <a:gd name="T72" fmla="*/ 168 w 682"/>
                  <a:gd name="T73" fmla="*/ 256 h 312"/>
                  <a:gd name="T74" fmla="*/ 244 w 682"/>
                  <a:gd name="T75" fmla="*/ 248 h 312"/>
                  <a:gd name="T76" fmla="*/ 261 w 682"/>
                  <a:gd name="T77" fmla="*/ 272 h 312"/>
                  <a:gd name="T78" fmla="*/ 379 w 682"/>
                  <a:gd name="T79" fmla="*/ 304 h 312"/>
                  <a:gd name="T80" fmla="*/ 379 w 682"/>
                  <a:gd name="T81" fmla="*/ 312 h 312"/>
                  <a:gd name="T82" fmla="*/ 413 w 682"/>
                  <a:gd name="T83" fmla="*/ 304 h 312"/>
                  <a:gd name="T84" fmla="*/ 472 w 682"/>
                  <a:gd name="T85" fmla="*/ 304 h 3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3946" y="2512"/>
                <a:ext cx="581" cy="312"/>
              </a:xfrm>
              <a:custGeom>
                <a:avLst/>
                <a:gdLst>
                  <a:gd name="T0" fmla="*/ 497 w 581"/>
                  <a:gd name="T1" fmla="*/ 248 h 312"/>
                  <a:gd name="T2" fmla="*/ 531 w 581"/>
                  <a:gd name="T3" fmla="*/ 200 h 312"/>
                  <a:gd name="T4" fmla="*/ 556 w 581"/>
                  <a:gd name="T5" fmla="*/ 176 h 312"/>
                  <a:gd name="T6" fmla="*/ 581 w 581"/>
                  <a:gd name="T7" fmla="*/ 152 h 312"/>
                  <a:gd name="T8" fmla="*/ 564 w 581"/>
                  <a:gd name="T9" fmla="*/ 120 h 312"/>
                  <a:gd name="T10" fmla="*/ 522 w 581"/>
                  <a:gd name="T11" fmla="*/ 112 h 312"/>
                  <a:gd name="T12" fmla="*/ 480 w 581"/>
                  <a:gd name="T13" fmla="*/ 104 h 312"/>
                  <a:gd name="T14" fmla="*/ 463 w 581"/>
                  <a:gd name="T15" fmla="*/ 80 h 312"/>
                  <a:gd name="T16" fmla="*/ 413 w 581"/>
                  <a:gd name="T17" fmla="*/ 64 h 312"/>
                  <a:gd name="T18" fmla="*/ 413 w 581"/>
                  <a:gd name="T19" fmla="*/ 88 h 312"/>
                  <a:gd name="T20" fmla="*/ 387 w 581"/>
                  <a:gd name="T21" fmla="*/ 104 h 312"/>
                  <a:gd name="T22" fmla="*/ 345 w 581"/>
                  <a:gd name="T23" fmla="*/ 72 h 312"/>
                  <a:gd name="T24" fmla="*/ 354 w 581"/>
                  <a:gd name="T25" fmla="*/ 40 h 312"/>
                  <a:gd name="T26" fmla="*/ 312 w 581"/>
                  <a:gd name="T27" fmla="*/ 40 h 312"/>
                  <a:gd name="T28" fmla="*/ 269 w 581"/>
                  <a:gd name="T29" fmla="*/ 24 h 312"/>
                  <a:gd name="T30" fmla="*/ 227 w 581"/>
                  <a:gd name="T31" fmla="*/ 0 h 312"/>
                  <a:gd name="T32" fmla="*/ 227 w 581"/>
                  <a:gd name="T33" fmla="*/ 24 h 312"/>
                  <a:gd name="T34" fmla="*/ 202 w 581"/>
                  <a:gd name="T35" fmla="*/ 8 h 312"/>
                  <a:gd name="T36" fmla="*/ 168 w 581"/>
                  <a:gd name="T37" fmla="*/ 8 h 312"/>
                  <a:gd name="T38" fmla="*/ 160 w 581"/>
                  <a:gd name="T39" fmla="*/ 40 h 312"/>
                  <a:gd name="T40" fmla="*/ 118 w 581"/>
                  <a:gd name="T41" fmla="*/ 56 h 312"/>
                  <a:gd name="T42" fmla="*/ 76 w 581"/>
                  <a:gd name="T43" fmla="*/ 80 h 312"/>
                  <a:gd name="T44" fmla="*/ 34 w 581"/>
                  <a:gd name="T45" fmla="*/ 88 h 312"/>
                  <a:gd name="T46" fmla="*/ 0 w 581"/>
                  <a:gd name="T47" fmla="*/ 112 h 312"/>
                  <a:gd name="T48" fmla="*/ 34 w 581"/>
                  <a:gd name="T49" fmla="*/ 152 h 312"/>
                  <a:gd name="T50" fmla="*/ 25 w 581"/>
                  <a:gd name="T51" fmla="*/ 176 h 312"/>
                  <a:gd name="T52" fmla="*/ 84 w 581"/>
                  <a:gd name="T53" fmla="*/ 224 h 312"/>
                  <a:gd name="T54" fmla="*/ 160 w 581"/>
                  <a:gd name="T55" fmla="*/ 280 h 312"/>
                  <a:gd name="T56" fmla="*/ 152 w 581"/>
                  <a:gd name="T57" fmla="*/ 288 h 312"/>
                  <a:gd name="T58" fmla="*/ 194 w 581"/>
                  <a:gd name="T59" fmla="*/ 312 h 312"/>
                  <a:gd name="T60" fmla="*/ 244 w 581"/>
                  <a:gd name="T61" fmla="*/ 296 h 312"/>
                  <a:gd name="T62" fmla="*/ 269 w 581"/>
                  <a:gd name="T63" fmla="*/ 248 h 312"/>
                  <a:gd name="T64" fmla="*/ 345 w 581"/>
                  <a:gd name="T65" fmla="*/ 272 h 312"/>
                  <a:gd name="T66" fmla="*/ 430 w 581"/>
                  <a:gd name="T67" fmla="*/ 272 h 312"/>
                  <a:gd name="T68" fmla="*/ 430 w 581"/>
                  <a:gd name="T69" fmla="*/ 280 h 312"/>
                  <a:gd name="T70" fmla="*/ 455 w 581"/>
                  <a:gd name="T71" fmla="*/ 248 h 312"/>
                  <a:gd name="T72" fmla="*/ 497 w 581"/>
                  <a:gd name="T73" fmla="*/ 248 h 3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098" y="3000"/>
                <a:ext cx="278" cy="200"/>
              </a:xfrm>
              <a:custGeom>
                <a:avLst/>
                <a:gdLst>
                  <a:gd name="T0" fmla="*/ 50 w 278"/>
                  <a:gd name="T1" fmla="*/ 192 h 200"/>
                  <a:gd name="T2" fmla="*/ 92 w 278"/>
                  <a:gd name="T3" fmla="*/ 160 h 200"/>
                  <a:gd name="T4" fmla="*/ 117 w 278"/>
                  <a:gd name="T5" fmla="*/ 176 h 200"/>
                  <a:gd name="T6" fmla="*/ 151 w 278"/>
                  <a:gd name="T7" fmla="*/ 184 h 200"/>
                  <a:gd name="T8" fmla="*/ 168 w 278"/>
                  <a:gd name="T9" fmla="*/ 152 h 200"/>
                  <a:gd name="T10" fmla="*/ 202 w 278"/>
                  <a:gd name="T11" fmla="*/ 144 h 200"/>
                  <a:gd name="T12" fmla="*/ 202 w 278"/>
                  <a:gd name="T13" fmla="*/ 104 h 200"/>
                  <a:gd name="T14" fmla="*/ 235 w 278"/>
                  <a:gd name="T15" fmla="*/ 64 h 200"/>
                  <a:gd name="T16" fmla="*/ 278 w 278"/>
                  <a:gd name="T17" fmla="*/ 48 h 200"/>
                  <a:gd name="T18" fmla="*/ 235 w 278"/>
                  <a:gd name="T19" fmla="*/ 0 h 200"/>
                  <a:gd name="T20" fmla="*/ 227 w 278"/>
                  <a:gd name="T21" fmla="*/ 8 h 200"/>
                  <a:gd name="T22" fmla="*/ 227 w 278"/>
                  <a:gd name="T23" fmla="*/ 32 h 200"/>
                  <a:gd name="T24" fmla="*/ 185 w 278"/>
                  <a:gd name="T25" fmla="*/ 40 h 200"/>
                  <a:gd name="T26" fmla="*/ 134 w 278"/>
                  <a:gd name="T27" fmla="*/ 40 h 200"/>
                  <a:gd name="T28" fmla="*/ 101 w 278"/>
                  <a:gd name="T29" fmla="*/ 64 h 200"/>
                  <a:gd name="T30" fmla="*/ 42 w 278"/>
                  <a:gd name="T31" fmla="*/ 64 h 200"/>
                  <a:gd name="T32" fmla="*/ 8 w 278"/>
                  <a:gd name="T33" fmla="*/ 72 h 200"/>
                  <a:gd name="T34" fmla="*/ 0 w 278"/>
                  <a:gd name="T35" fmla="*/ 96 h 200"/>
                  <a:gd name="T36" fmla="*/ 8 w 278"/>
                  <a:gd name="T37" fmla="*/ 152 h 200"/>
                  <a:gd name="T38" fmla="*/ 0 w 278"/>
                  <a:gd name="T39" fmla="*/ 160 h 200"/>
                  <a:gd name="T40" fmla="*/ 25 w 278"/>
                  <a:gd name="T41" fmla="*/ 152 h 200"/>
                  <a:gd name="T42" fmla="*/ 8 w 278"/>
                  <a:gd name="T43" fmla="*/ 176 h 200"/>
                  <a:gd name="T44" fmla="*/ 8 w 278"/>
                  <a:gd name="T45" fmla="*/ 200 h 200"/>
                  <a:gd name="T46" fmla="*/ 16 w 278"/>
                  <a:gd name="T47" fmla="*/ 200 h 200"/>
                  <a:gd name="T48" fmla="*/ 50 w 278"/>
                  <a:gd name="T49" fmla="*/ 192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4106" y="3056"/>
                <a:ext cx="548" cy="416"/>
              </a:xfrm>
              <a:custGeom>
                <a:avLst/>
                <a:gdLst>
                  <a:gd name="T0" fmla="*/ 388 w 548"/>
                  <a:gd name="T1" fmla="*/ 360 h 416"/>
                  <a:gd name="T2" fmla="*/ 379 w 548"/>
                  <a:gd name="T3" fmla="*/ 344 h 416"/>
                  <a:gd name="T4" fmla="*/ 345 w 548"/>
                  <a:gd name="T5" fmla="*/ 328 h 416"/>
                  <a:gd name="T6" fmla="*/ 320 w 548"/>
                  <a:gd name="T7" fmla="*/ 296 h 416"/>
                  <a:gd name="T8" fmla="*/ 270 w 548"/>
                  <a:gd name="T9" fmla="*/ 264 h 416"/>
                  <a:gd name="T10" fmla="*/ 236 w 548"/>
                  <a:gd name="T11" fmla="*/ 216 h 416"/>
                  <a:gd name="T12" fmla="*/ 202 w 548"/>
                  <a:gd name="T13" fmla="*/ 200 h 416"/>
                  <a:gd name="T14" fmla="*/ 219 w 548"/>
                  <a:gd name="T15" fmla="*/ 152 h 416"/>
                  <a:gd name="T16" fmla="*/ 236 w 548"/>
                  <a:gd name="T17" fmla="*/ 152 h 416"/>
                  <a:gd name="T18" fmla="*/ 270 w 548"/>
                  <a:gd name="T19" fmla="*/ 168 h 416"/>
                  <a:gd name="T20" fmla="*/ 278 w 548"/>
                  <a:gd name="T21" fmla="*/ 144 h 416"/>
                  <a:gd name="T22" fmla="*/ 312 w 548"/>
                  <a:gd name="T23" fmla="*/ 136 h 416"/>
                  <a:gd name="T24" fmla="*/ 354 w 548"/>
                  <a:gd name="T25" fmla="*/ 144 h 416"/>
                  <a:gd name="T26" fmla="*/ 404 w 548"/>
                  <a:gd name="T27" fmla="*/ 152 h 416"/>
                  <a:gd name="T28" fmla="*/ 438 w 548"/>
                  <a:gd name="T29" fmla="*/ 144 h 416"/>
                  <a:gd name="T30" fmla="*/ 472 w 548"/>
                  <a:gd name="T31" fmla="*/ 152 h 416"/>
                  <a:gd name="T32" fmla="*/ 522 w 548"/>
                  <a:gd name="T33" fmla="*/ 160 h 416"/>
                  <a:gd name="T34" fmla="*/ 522 w 548"/>
                  <a:gd name="T35" fmla="*/ 128 h 416"/>
                  <a:gd name="T36" fmla="*/ 548 w 548"/>
                  <a:gd name="T37" fmla="*/ 120 h 416"/>
                  <a:gd name="T38" fmla="*/ 522 w 548"/>
                  <a:gd name="T39" fmla="*/ 112 h 416"/>
                  <a:gd name="T40" fmla="*/ 497 w 548"/>
                  <a:gd name="T41" fmla="*/ 80 h 416"/>
                  <a:gd name="T42" fmla="*/ 480 w 548"/>
                  <a:gd name="T43" fmla="*/ 48 h 416"/>
                  <a:gd name="T44" fmla="*/ 421 w 548"/>
                  <a:gd name="T45" fmla="*/ 72 h 416"/>
                  <a:gd name="T46" fmla="*/ 388 w 548"/>
                  <a:gd name="T47" fmla="*/ 72 h 416"/>
                  <a:gd name="T48" fmla="*/ 379 w 548"/>
                  <a:gd name="T49" fmla="*/ 48 h 416"/>
                  <a:gd name="T50" fmla="*/ 345 w 548"/>
                  <a:gd name="T51" fmla="*/ 56 h 416"/>
                  <a:gd name="T52" fmla="*/ 320 w 548"/>
                  <a:gd name="T53" fmla="*/ 40 h 416"/>
                  <a:gd name="T54" fmla="*/ 295 w 548"/>
                  <a:gd name="T55" fmla="*/ 16 h 416"/>
                  <a:gd name="T56" fmla="*/ 261 w 548"/>
                  <a:gd name="T57" fmla="*/ 0 h 416"/>
                  <a:gd name="T58" fmla="*/ 227 w 548"/>
                  <a:gd name="T59" fmla="*/ 8 h 416"/>
                  <a:gd name="T60" fmla="*/ 194 w 548"/>
                  <a:gd name="T61" fmla="*/ 48 h 416"/>
                  <a:gd name="T62" fmla="*/ 194 w 548"/>
                  <a:gd name="T63" fmla="*/ 88 h 416"/>
                  <a:gd name="T64" fmla="*/ 160 w 548"/>
                  <a:gd name="T65" fmla="*/ 96 h 416"/>
                  <a:gd name="T66" fmla="*/ 143 w 548"/>
                  <a:gd name="T67" fmla="*/ 128 h 416"/>
                  <a:gd name="T68" fmla="*/ 109 w 548"/>
                  <a:gd name="T69" fmla="*/ 120 h 416"/>
                  <a:gd name="T70" fmla="*/ 84 w 548"/>
                  <a:gd name="T71" fmla="*/ 104 h 416"/>
                  <a:gd name="T72" fmla="*/ 42 w 548"/>
                  <a:gd name="T73" fmla="*/ 136 h 416"/>
                  <a:gd name="T74" fmla="*/ 8 w 548"/>
                  <a:gd name="T75" fmla="*/ 144 h 416"/>
                  <a:gd name="T76" fmla="*/ 0 w 548"/>
                  <a:gd name="T77" fmla="*/ 144 h 416"/>
                  <a:gd name="T78" fmla="*/ 0 w 548"/>
                  <a:gd name="T79" fmla="*/ 152 h 416"/>
                  <a:gd name="T80" fmla="*/ 34 w 548"/>
                  <a:gd name="T81" fmla="*/ 216 h 416"/>
                  <a:gd name="T82" fmla="*/ 84 w 548"/>
                  <a:gd name="T83" fmla="*/ 152 h 416"/>
                  <a:gd name="T84" fmla="*/ 84 w 548"/>
                  <a:gd name="T85" fmla="*/ 216 h 416"/>
                  <a:gd name="T86" fmla="*/ 126 w 548"/>
                  <a:gd name="T87" fmla="*/ 192 h 416"/>
                  <a:gd name="T88" fmla="*/ 126 w 548"/>
                  <a:gd name="T89" fmla="*/ 240 h 416"/>
                  <a:gd name="T90" fmla="*/ 177 w 548"/>
                  <a:gd name="T91" fmla="*/ 264 h 416"/>
                  <a:gd name="T92" fmla="*/ 160 w 548"/>
                  <a:gd name="T93" fmla="*/ 272 h 416"/>
                  <a:gd name="T94" fmla="*/ 219 w 548"/>
                  <a:gd name="T95" fmla="*/ 312 h 416"/>
                  <a:gd name="T96" fmla="*/ 227 w 548"/>
                  <a:gd name="T97" fmla="*/ 336 h 416"/>
                  <a:gd name="T98" fmla="*/ 253 w 548"/>
                  <a:gd name="T99" fmla="*/ 352 h 416"/>
                  <a:gd name="T100" fmla="*/ 312 w 548"/>
                  <a:gd name="T101" fmla="*/ 360 h 416"/>
                  <a:gd name="T102" fmla="*/ 371 w 548"/>
                  <a:gd name="T103" fmla="*/ 384 h 416"/>
                  <a:gd name="T104" fmla="*/ 312 w 548"/>
                  <a:gd name="T105" fmla="*/ 392 h 416"/>
                  <a:gd name="T106" fmla="*/ 413 w 548"/>
                  <a:gd name="T107" fmla="*/ 416 h 416"/>
                  <a:gd name="T108" fmla="*/ 413 w 548"/>
                  <a:gd name="T109" fmla="*/ 384 h 416"/>
                  <a:gd name="T110" fmla="*/ 388 w 548"/>
                  <a:gd name="T111" fmla="*/ 360 h 4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4098" y="3000"/>
                <a:ext cx="278" cy="200"/>
              </a:xfrm>
              <a:custGeom>
                <a:avLst/>
                <a:gdLst>
                  <a:gd name="T0" fmla="*/ 50 w 278"/>
                  <a:gd name="T1" fmla="*/ 192 h 200"/>
                  <a:gd name="T2" fmla="*/ 92 w 278"/>
                  <a:gd name="T3" fmla="*/ 160 h 200"/>
                  <a:gd name="T4" fmla="*/ 117 w 278"/>
                  <a:gd name="T5" fmla="*/ 176 h 200"/>
                  <a:gd name="T6" fmla="*/ 151 w 278"/>
                  <a:gd name="T7" fmla="*/ 184 h 200"/>
                  <a:gd name="T8" fmla="*/ 168 w 278"/>
                  <a:gd name="T9" fmla="*/ 152 h 200"/>
                  <a:gd name="T10" fmla="*/ 202 w 278"/>
                  <a:gd name="T11" fmla="*/ 144 h 200"/>
                  <a:gd name="T12" fmla="*/ 202 w 278"/>
                  <a:gd name="T13" fmla="*/ 104 h 200"/>
                  <a:gd name="T14" fmla="*/ 235 w 278"/>
                  <a:gd name="T15" fmla="*/ 64 h 200"/>
                  <a:gd name="T16" fmla="*/ 278 w 278"/>
                  <a:gd name="T17" fmla="*/ 48 h 200"/>
                  <a:gd name="T18" fmla="*/ 235 w 278"/>
                  <a:gd name="T19" fmla="*/ 0 h 200"/>
                  <a:gd name="T20" fmla="*/ 227 w 278"/>
                  <a:gd name="T21" fmla="*/ 8 h 200"/>
                  <a:gd name="T22" fmla="*/ 227 w 278"/>
                  <a:gd name="T23" fmla="*/ 32 h 200"/>
                  <a:gd name="T24" fmla="*/ 185 w 278"/>
                  <a:gd name="T25" fmla="*/ 40 h 200"/>
                  <a:gd name="T26" fmla="*/ 134 w 278"/>
                  <a:gd name="T27" fmla="*/ 40 h 200"/>
                  <a:gd name="T28" fmla="*/ 101 w 278"/>
                  <a:gd name="T29" fmla="*/ 64 h 200"/>
                  <a:gd name="T30" fmla="*/ 42 w 278"/>
                  <a:gd name="T31" fmla="*/ 64 h 200"/>
                  <a:gd name="T32" fmla="*/ 8 w 278"/>
                  <a:gd name="T33" fmla="*/ 72 h 200"/>
                  <a:gd name="T34" fmla="*/ 0 w 278"/>
                  <a:gd name="T35" fmla="*/ 96 h 200"/>
                  <a:gd name="T36" fmla="*/ 8 w 278"/>
                  <a:gd name="T37" fmla="*/ 152 h 200"/>
                  <a:gd name="T38" fmla="*/ 0 w 278"/>
                  <a:gd name="T39" fmla="*/ 160 h 200"/>
                  <a:gd name="T40" fmla="*/ 25 w 278"/>
                  <a:gd name="T41" fmla="*/ 152 h 200"/>
                  <a:gd name="T42" fmla="*/ 8 w 278"/>
                  <a:gd name="T43" fmla="*/ 176 h 200"/>
                  <a:gd name="T44" fmla="*/ 8 w 278"/>
                  <a:gd name="T45" fmla="*/ 200 h 200"/>
                  <a:gd name="T46" fmla="*/ 16 w 278"/>
                  <a:gd name="T47" fmla="*/ 200 h 200"/>
                  <a:gd name="T48" fmla="*/ 50 w 278"/>
                  <a:gd name="T49" fmla="*/ 192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4106" y="3056"/>
                <a:ext cx="548" cy="416"/>
              </a:xfrm>
              <a:custGeom>
                <a:avLst/>
                <a:gdLst>
                  <a:gd name="T0" fmla="*/ 388 w 548"/>
                  <a:gd name="T1" fmla="*/ 360 h 416"/>
                  <a:gd name="T2" fmla="*/ 379 w 548"/>
                  <a:gd name="T3" fmla="*/ 344 h 416"/>
                  <a:gd name="T4" fmla="*/ 345 w 548"/>
                  <a:gd name="T5" fmla="*/ 328 h 416"/>
                  <a:gd name="T6" fmla="*/ 320 w 548"/>
                  <a:gd name="T7" fmla="*/ 296 h 416"/>
                  <a:gd name="T8" fmla="*/ 270 w 548"/>
                  <a:gd name="T9" fmla="*/ 264 h 416"/>
                  <a:gd name="T10" fmla="*/ 236 w 548"/>
                  <a:gd name="T11" fmla="*/ 216 h 416"/>
                  <a:gd name="T12" fmla="*/ 202 w 548"/>
                  <a:gd name="T13" fmla="*/ 200 h 416"/>
                  <a:gd name="T14" fmla="*/ 219 w 548"/>
                  <a:gd name="T15" fmla="*/ 152 h 416"/>
                  <a:gd name="T16" fmla="*/ 236 w 548"/>
                  <a:gd name="T17" fmla="*/ 152 h 416"/>
                  <a:gd name="T18" fmla="*/ 270 w 548"/>
                  <a:gd name="T19" fmla="*/ 168 h 416"/>
                  <a:gd name="T20" fmla="*/ 278 w 548"/>
                  <a:gd name="T21" fmla="*/ 144 h 416"/>
                  <a:gd name="T22" fmla="*/ 312 w 548"/>
                  <a:gd name="T23" fmla="*/ 136 h 416"/>
                  <a:gd name="T24" fmla="*/ 354 w 548"/>
                  <a:gd name="T25" fmla="*/ 144 h 416"/>
                  <a:gd name="T26" fmla="*/ 404 w 548"/>
                  <a:gd name="T27" fmla="*/ 152 h 416"/>
                  <a:gd name="T28" fmla="*/ 438 w 548"/>
                  <a:gd name="T29" fmla="*/ 144 h 416"/>
                  <a:gd name="T30" fmla="*/ 472 w 548"/>
                  <a:gd name="T31" fmla="*/ 152 h 416"/>
                  <a:gd name="T32" fmla="*/ 522 w 548"/>
                  <a:gd name="T33" fmla="*/ 160 h 416"/>
                  <a:gd name="T34" fmla="*/ 522 w 548"/>
                  <a:gd name="T35" fmla="*/ 128 h 416"/>
                  <a:gd name="T36" fmla="*/ 548 w 548"/>
                  <a:gd name="T37" fmla="*/ 120 h 416"/>
                  <a:gd name="T38" fmla="*/ 522 w 548"/>
                  <a:gd name="T39" fmla="*/ 112 h 416"/>
                  <a:gd name="T40" fmla="*/ 497 w 548"/>
                  <a:gd name="T41" fmla="*/ 80 h 416"/>
                  <a:gd name="T42" fmla="*/ 480 w 548"/>
                  <a:gd name="T43" fmla="*/ 48 h 416"/>
                  <a:gd name="T44" fmla="*/ 421 w 548"/>
                  <a:gd name="T45" fmla="*/ 72 h 416"/>
                  <a:gd name="T46" fmla="*/ 388 w 548"/>
                  <a:gd name="T47" fmla="*/ 72 h 416"/>
                  <a:gd name="T48" fmla="*/ 379 w 548"/>
                  <a:gd name="T49" fmla="*/ 48 h 416"/>
                  <a:gd name="T50" fmla="*/ 345 w 548"/>
                  <a:gd name="T51" fmla="*/ 56 h 416"/>
                  <a:gd name="T52" fmla="*/ 320 w 548"/>
                  <a:gd name="T53" fmla="*/ 40 h 416"/>
                  <a:gd name="T54" fmla="*/ 295 w 548"/>
                  <a:gd name="T55" fmla="*/ 16 h 416"/>
                  <a:gd name="T56" fmla="*/ 261 w 548"/>
                  <a:gd name="T57" fmla="*/ 0 h 416"/>
                  <a:gd name="T58" fmla="*/ 227 w 548"/>
                  <a:gd name="T59" fmla="*/ 8 h 416"/>
                  <a:gd name="T60" fmla="*/ 194 w 548"/>
                  <a:gd name="T61" fmla="*/ 48 h 416"/>
                  <a:gd name="T62" fmla="*/ 194 w 548"/>
                  <a:gd name="T63" fmla="*/ 88 h 416"/>
                  <a:gd name="T64" fmla="*/ 160 w 548"/>
                  <a:gd name="T65" fmla="*/ 96 h 416"/>
                  <a:gd name="T66" fmla="*/ 143 w 548"/>
                  <a:gd name="T67" fmla="*/ 128 h 416"/>
                  <a:gd name="T68" fmla="*/ 109 w 548"/>
                  <a:gd name="T69" fmla="*/ 120 h 416"/>
                  <a:gd name="T70" fmla="*/ 84 w 548"/>
                  <a:gd name="T71" fmla="*/ 104 h 416"/>
                  <a:gd name="T72" fmla="*/ 42 w 548"/>
                  <a:gd name="T73" fmla="*/ 136 h 416"/>
                  <a:gd name="T74" fmla="*/ 8 w 548"/>
                  <a:gd name="T75" fmla="*/ 144 h 416"/>
                  <a:gd name="T76" fmla="*/ 0 w 548"/>
                  <a:gd name="T77" fmla="*/ 144 h 416"/>
                  <a:gd name="T78" fmla="*/ 0 w 548"/>
                  <a:gd name="T79" fmla="*/ 152 h 416"/>
                  <a:gd name="T80" fmla="*/ 34 w 548"/>
                  <a:gd name="T81" fmla="*/ 216 h 416"/>
                  <a:gd name="T82" fmla="*/ 84 w 548"/>
                  <a:gd name="T83" fmla="*/ 152 h 416"/>
                  <a:gd name="T84" fmla="*/ 84 w 548"/>
                  <a:gd name="T85" fmla="*/ 216 h 416"/>
                  <a:gd name="T86" fmla="*/ 126 w 548"/>
                  <a:gd name="T87" fmla="*/ 192 h 416"/>
                  <a:gd name="T88" fmla="*/ 126 w 548"/>
                  <a:gd name="T89" fmla="*/ 240 h 416"/>
                  <a:gd name="T90" fmla="*/ 177 w 548"/>
                  <a:gd name="T91" fmla="*/ 264 h 416"/>
                  <a:gd name="T92" fmla="*/ 160 w 548"/>
                  <a:gd name="T93" fmla="*/ 272 h 416"/>
                  <a:gd name="T94" fmla="*/ 219 w 548"/>
                  <a:gd name="T95" fmla="*/ 312 h 416"/>
                  <a:gd name="T96" fmla="*/ 227 w 548"/>
                  <a:gd name="T97" fmla="*/ 336 h 416"/>
                  <a:gd name="T98" fmla="*/ 253 w 548"/>
                  <a:gd name="T99" fmla="*/ 352 h 416"/>
                  <a:gd name="T100" fmla="*/ 312 w 548"/>
                  <a:gd name="T101" fmla="*/ 360 h 416"/>
                  <a:gd name="T102" fmla="*/ 371 w 548"/>
                  <a:gd name="T103" fmla="*/ 384 h 416"/>
                  <a:gd name="T104" fmla="*/ 312 w 548"/>
                  <a:gd name="T105" fmla="*/ 392 h 416"/>
                  <a:gd name="T106" fmla="*/ 413 w 548"/>
                  <a:gd name="T107" fmla="*/ 416 h 416"/>
                  <a:gd name="T108" fmla="*/ 413 w 548"/>
                  <a:gd name="T109" fmla="*/ 384 h 416"/>
                  <a:gd name="T110" fmla="*/ 388 w 548"/>
                  <a:gd name="T111" fmla="*/ 360 h 4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4308" y="3192"/>
                <a:ext cx="388" cy="320"/>
              </a:xfrm>
              <a:custGeom>
                <a:avLst/>
                <a:gdLst>
                  <a:gd name="T0" fmla="*/ 287 w 388"/>
                  <a:gd name="T1" fmla="*/ 264 h 320"/>
                  <a:gd name="T2" fmla="*/ 312 w 388"/>
                  <a:gd name="T3" fmla="*/ 248 h 320"/>
                  <a:gd name="T4" fmla="*/ 320 w 388"/>
                  <a:gd name="T5" fmla="*/ 216 h 320"/>
                  <a:gd name="T6" fmla="*/ 346 w 388"/>
                  <a:gd name="T7" fmla="*/ 216 h 320"/>
                  <a:gd name="T8" fmla="*/ 337 w 388"/>
                  <a:gd name="T9" fmla="*/ 192 h 320"/>
                  <a:gd name="T10" fmla="*/ 388 w 388"/>
                  <a:gd name="T11" fmla="*/ 176 h 320"/>
                  <a:gd name="T12" fmla="*/ 362 w 388"/>
                  <a:gd name="T13" fmla="*/ 136 h 320"/>
                  <a:gd name="T14" fmla="*/ 388 w 388"/>
                  <a:gd name="T15" fmla="*/ 120 h 320"/>
                  <a:gd name="T16" fmla="*/ 346 w 388"/>
                  <a:gd name="T17" fmla="*/ 96 h 320"/>
                  <a:gd name="T18" fmla="*/ 337 w 388"/>
                  <a:gd name="T19" fmla="*/ 64 h 320"/>
                  <a:gd name="T20" fmla="*/ 337 w 388"/>
                  <a:gd name="T21" fmla="*/ 32 h 320"/>
                  <a:gd name="T22" fmla="*/ 304 w 388"/>
                  <a:gd name="T23" fmla="*/ 32 h 320"/>
                  <a:gd name="T24" fmla="*/ 295 w 388"/>
                  <a:gd name="T25" fmla="*/ 16 h 320"/>
                  <a:gd name="T26" fmla="*/ 270 w 388"/>
                  <a:gd name="T27" fmla="*/ 16 h 320"/>
                  <a:gd name="T28" fmla="*/ 236 w 388"/>
                  <a:gd name="T29" fmla="*/ 8 h 320"/>
                  <a:gd name="T30" fmla="*/ 202 w 388"/>
                  <a:gd name="T31" fmla="*/ 16 h 320"/>
                  <a:gd name="T32" fmla="*/ 152 w 388"/>
                  <a:gd name="T33" fmla="*/ 8 h 320"/>
                  <a:gd name="T34" fmla="*/ 110 w 388"/>
                  <a:gd name="T35" fmla="*/ 0 h 320"/>
                  <a:gd name="T36" fmla="*/ 76 w 388"/>
                  <a:gd name="T37" fmla="*/ 8 h 320"/>
                  <a:gd name="T38" fmla="*/ 68 w 388"/>
                  <a:gd name="T39" fmla="*/ 32 h 320"/>
                  <a:gd name="T40" fmla="*/ 34 w 388"/>
                  <a:gd name="T41" fmla="*/ 16 h 320"/>
                  <a:gd name="T42" fmla="*/ 17 w 388"/>
                  <a:gd name="T43" fmla="*/ 16 h 320"/>
                  <a:gd name="T44" fmla="*/ 0 w 388"/>
                  <a:gd name="T45" fmla="*/ 64 h 320"/>
                  <a:gd name="T46" fmla="*/ 34 w 388"/>
                  <a:gd name="T47" fmla="*/ 80 h 320"/>
                  <a:gd name="T48" fmla="*/ 68 w 388"/>
                  <a:gd name="T49" fmla="*/ 128 h 320"/>
                  <a:gd name="T50" fmla="*/ 118 w 388"/>
                  <a:gd name="T51" fmla="*/ 160 h 320"/>
                  <a:gd name="T52" fmla="*/ 143 w 388"/>
                  <a:gd name="T53" fmla="*/ 192 h 320"/>
                  <a:gd name="T54" fmla="*/ 177 w 388"/>
                  <a:gd name="T55" fmla="*/ 208 h 320"/>
                  <a:gd name="T56" fmla="*/ 186 w 388"/>
                  <a:gd name="T57" fmla="*/ 224 h 320"/>
                  <a:gd name="T58" fmla="*/ 211 w 388"/>
                  <a:gd name="T59" fmla="*/ 248 h 320"/>
                  <a:gd name="T60" fmla="*/ 211 w 388"/>
                  <a:gd name="T61" fmla="*/ 280 h 320"/>
                  <a:gd name="T62" fmla="*/ 295 w 388"/>
                  <a:gd name="T63" fmla="*/ 320 h 320"/>
                  <a:gd name="T64" fmla="*/ 295 w 388"/>
                  <a:gd name="T65" fmla="*/ 280 h 320"/>
                  <a:gd name="T66" fmla="*/ 287 w 388"/>
                  <a:gd name="T67" fmla="*/ 264 h 3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8" h="320">
                    <a:moveTo>
                      <a:pt x="287" y="264"/>
                    </a:moveTo>
                    <a:lnTo>
                      <a:pt x="312" y="248"/>
                    </a:lnTo>
                    <a:lnTo>
                      <a:pt x="320" y="216"/>
                    </a:lnTo>
                    <a:lnTo>
                      <a:pt x="346" y="216"/>
                    </a:lnTo>
                    <a:lnTo>
                      <a:pt x="337" y="192"/>
                    </a:lnTo>
                    <a:lnTo>
                      <a:pt x="388" y="176"/>
                    </a:lnTo>
                    <a:lnTo>
                      <a:pt x="362" y="136"/>
                    </a:lnTo>
                    <a:lnTo>
                      <a:pt x="388" y="120"/>
                    </a:lnTo>
                    <a:lnTo>
                      <a:pt x="346" y="96"/>
                    </a:lnTo>
                    <a:lnTo>
                      <a:pt x="337" y="64"/>
                    </a:lnTo>
                    <a:lnTo>
                      <a:pt x="337" y="32"/>
                    </a:lnTo>
                    <a:lnTo>
                      <a:pt x="304" y="32"/>
                    </a:lnTo>
                    <a:lnTo>
                      <a:pt x="295" y="16"/>
                    </a:lnTo>
                    <a:lnTo>
                      <a:pt x="270" y="16"/>
                    </a:lnTo>
                    <a:lnTo>
                      <a:pt x="236" y="8"/>
                    </a:lnTo>
                    <a:lnTo>
                      <a:pt x="202" y="16"/>
                    </a:lnTo>
                    <a:lnTo>
                      <a:pt x="152" y="8"/>
                    </a:lnTo>
                    <a:lnTo>
                      <a:pt x="110" y="0"/>
                    </a:lnTo>
                    <a:lnTo>
                      <a:pt x="76" y="8"/>
                    </a:lnTo>
                    <a:lnTo>
                      <a:pt x="68" y="32"/>
                    </a:lnTo>
                    <a:lnTo>
                      <a:pt x="34" y="16"/>
                    </a:lnTo>
                    <a:lnTo>
                      <a:pt x="17" y="16"/>
                    </a:lnTo>
                    <a:lnTo>
                      <a:pt x="0" y="64"/>
                    </a:lnTo>
                    <a:lnTo>
                      <a:pt x="34" y="80"/>
                    </a:lnTo>
                    <a:lnTo>
                      <a:pt x="68" y="128"/>
                    </a:lnTo>
                    <a:lnTo>
                      <a:pt x="118" y="160"/>
                    </a:lnTo>
                    <a:lnTo>
                      <a:pt x="143" y="192"/>
                    </a:lnTo>
                    <a:lnTo>
                      <a:pt x="177" y="208"/>
                    </a:lnTo>
                    <a:lnTo>
                      <a:pt x="186" y="224"/>
                    </a:lnTo>
                    <a:lnTo>
                      <a:pt x="211" y="248"/>
                    </a:lnTo>
                    <a:lnTo>
                      <a:pt x="211" y="280"/>
                    </a:lnTo>
                    <a:lnTo>
                      <a:pt x="295" y="320"/>
                    </a:lnTo>
                    <a:lnTo>
                      <a:pt x="295" y="280"/>
                    </a:lnTo>
                    <a:lnTo>
                      <a:pt x="287" y="26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4333" y="2760"/>
                <a:ext cx="573" cy="368"/>
              </a:xfrm>
              <a:custGeom>
                <a:avLst/>
                <a:gdLst>
                  <a:gd name="T0" fmla="*/ 295 w 573"/>
                  <a:gd name="T1" fmla="*/ 320 h 368"/>
                  <a:gd name="T2" fmla="*/ 329 w 573"/>
                  <a:gd name="T3" fmla="*/ 304 h 368"/>
                  <a:gd name="T4" fmla="*/ 380 w 573"/>
                  <a:gd name="T5" fmla="*/ 304 h 368"/>
                  <a:gd name="T6" fmla="*/ 413 w 573"/>
                  <a:gd name="T7" fmla="*/ 288 h 368"/>
                  <a:gd name="T8" fmla="*/ 439 w 573"/>
                  <a:gd name="T9" fmla="*/ 272 h 368"/>
                  <a:gd name="T10" fmla="*/ 455 w 573"/>
                  <a:gd name="T11" fmla="*/ 264 h 368"/>
                  <a:gd name="T12" fmla="*/ 464 w 573"/>
                  <a:gd name="T13" fmla="*/ 224 h 368"/>
                  <a:gd name="T14" fmla="*/ 472 w 573"/>
                  <a:gd name="T15" fmla="*/ 200 h 368"/>
                  <a:gd name="T16" fmla="*/ 498 w 573"/>
                  <a:gd name="T17" fmla="*/ 168 h 368"/>
                  <a:gd name="T18" fmla="*/ 523 w 573"/>
                  <a:gd name="T19" fmla="*/ 112 h 368"/>
                  <a:gd name="T20" fmla="*/ 548 w 573"/>
                  <a:gd name="T21" fmla="*/ 72 h 368"/>
                  <a:gd name="T22" fmla="*/ 573 w 573"/>
                  <a:gd name="T23" fmla="*/ 48 h 368"/>
                  <a:gd name="T24" fmla="*/ 548 w 573"/>
                  <a:gd name="T25" fmla="*/ 24 h 368"/>
                  <a:gd name="T26" fmla="*/ 514 w 573"/>
                  <a:gd name="T27" fmla="*/ 0 h 368"/>
                  <a:gd name="T28" fmla="*/ 472 w 573"/>
                  <a:gd name="T29" fmla="*/ 8 h 368"/>
                  <a:gd name="T30" fmla="*/ 447 w 573"/>
                  <a:gd name="T31" fmla="*/ 0 h 368"/>
                  <a:gd name="T32" fmla="*/ 405 w 573"/>
                  <a:gd name="T33" fmla="*/ 8 h 368"/>
                  <a:gd name="T34" fmla="*/ 371 w 573"/>
                  <a:gd name="T35" fmla="*/ 8 h 368"/>
                  <a:gd name="T36" fmla="*/ 329 w 573"/>
                  <a:gd name="T37" fmla="*/ 56 h 368"/>
                  <a:gd name="T38" fmla="*/ 287 w 573"/>
                  <a:gd name="T39" fmla="*/ 48 h 368"/>
                  <a:gd name="T40" fmla="*/ 279 w 573"/>
                  <a:gd name="T41" fmla="*/ 64 h 368"/>
                  <a:gd name="T42" fmla="*/ 228 w 573"/>
                  <a:gd name="T43" fmla="*/ 80 h 368"/>
                  <a:gd name="T44" fmla="*/ 228 w 573"/>
                  <a:gd name="T45" fmla="*/ 112 h 368"/>
                  <a:gd name="T46" fmla="*/ 110 w 573"/>
                  <a:gd name="T47" fmla="*/ 128 h 368"/>
                  <a:gd name="T48" fmla="*/ 85 w 573"/>
                  <a:gd name="T49" fmla="*/ 112 h 368"/>
                  <a:gd name="T50" fmla="*/ 68 w 573"/>
                  <a:gd name="T51" fmla="*/ 104 h 368"/>
                  <a:gd name="T52" fmla="*/ 68 w 573"/>
                  <a:gd name="T53" fmla="*/ 128 h 368"/>
                  <a:gd name="T54" fmla="*/ 26 w 573"/>
                  <a:gd name="T55" fmla="*/ 144 h 368"/>
                  <a:gd name="T56" fmla="*/ 26 w 573"/>
                  <a:gd name="T57" fmla="*/ 184 h 368"/>
                  <a:gd name="T58" fmla="*/ 17 w 573"/>
                  <a:gd name="T59" fmla="*/ 224 h 368"/>
                  <a:gd name="T60" fmla="*/ 0 w 573"/>
                  <a:gd name="T61" fmla="*/ 240 h 368"/>
                  <a:gd name="T62" fmla="*/ 43 w 573"/>
                  <a:gd name="T63" fmla="*/ 288 h 368"/>
                  <a:gd name="T64" fmla="*/ 34 w 573"/>
                  <a:gd name="T65" fmla="*/ 296 h 368"/>
                  <a:gd name="T66" fmla="*/ 68 w 573"/>
                  <a:gd name="T67" fmla="*/ 312 h 368"/>
                  <a:gd name="T68" fmla="*/ 93 w 573"/>
                  <a:gd name="T69" fmla="*/ 336 h 368"/>
                  <a:gd name="T70" fmla="*/ 118 w 573"/>
                  <a:gd name="T71" fmla="*/ 352 h 368"/>
                  <a:gd name="T72" fmla="*/ 152 w 573"/>
                  <a:gd name="T73" fmla="*/ 344 h 368"/>
                  <a:gd name="T74" fmla="*/ 161 w 573"/>
                  <a:gd name="T75" fmla="*/ 368 h 368"/>
                  <a:gd name="T76" fmla="*/ 194 w 573"/>
                  <a:gd name="T77" fmla="*/ 368 h 368"/>
                  <a:gd name="T78" fmla="*/ 253 w 573"/>
                  <a:gd name="T79" fmla="*/ 344 h 368"/>
                  <a:gd name="T80" fmla="*/ 262 w 573"/>
                  <a:gd name="T81" fmla="*/ 344 h 368"/>
                  <a:gd name="T82" fmla="*/ 270 w 573"/>
                  <a:gd name="T83" fmla="*/ 320 h 368"/>
                  <a:gd name="T84" fmla="*/ 295 w 573"/>
                  <a:gd name="T85" fmla="*/ 320 h 3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4308" y="3192"/>
                <a:ext cx="388" cy="320"/>
              </a:xfrm>
              <a:custGeom>
                <a:avLst/>
                <a:gdLst>
                  <a:gd name="T0" fmla="*/ 287 w 388"/>
                  <a:gd name="T1" fmla="*/ 264 h 320"/>
                  <a:gd name="T2" fmla="*/ 312 w 388"/>
                  <a:gd name="T3" fmla="*/ 248 h 320"/>
                  <a:gd name="T4" fmla="*/ 320 w 388"/>
                  <a:gd name="T5" fmla="*/ 216 h 320"/>
                  <a:gd name="T6" fmla="*/ 346 w 388"/>
                  <a:gd name="T7" fmla="*/ 216 h 320"/>
                  <a:gd name="T8" fmla="*/ 337 w 388"/>
                  <a:gd name="T9" fmla="*/ 192 h 320"/>
                  <a:gd name="T10" fmla="*/ 388 w 388"/>
                  <a:gd name="T11" fmla="*/ 176 h 320"/>
                  <a:gd name="T12" fmla="*/ 362 w 388"/>
                  <a:gd name="T13" fmla="*/ 136 h 320"/>
                  <a:gd name="T14" fmla="*/ 388 w 388"/>
                  <a:gd name="T15" fmla="*/ 120 h 320"/>
                  <a:gd name="T16" fmla="*/ 346 w 388"/>
                  <a:gd name="T17" fmla="*/ 96 h 320"/>
                  <a:gd name="T18" fmla="*/ 337 w 388"/>
                  <a:gd name="T19" fmla="*/ 64 h 320"/>
                  <a:gd name="T20" fmla="*/ 337 w 388"/>
                  <a:gd name="T21" fmla="*/ 32 h 320"/>
                  <a:gd name="T22" fmla="*/ 304 w 388"/>
                  <a:gd name="T23" fmla="*/ 32 h 320"/>
                  <a:gd name="T24" fmla="*/ 295 w 388"/>
                  <a:gd name="T25" fmla="*/ 16 h 320"/>
                  <a:gd name="T26" fmla="*/ 270 w 388"/>
                  <a:gd name="T27" fmla="*/ 16 h 320"/>
                  <a:gd name="T28" fmla="*/ 236 w 388"/>
                  <a:gd name="T29" fmla="*/ 8 h 320"/>
                  <a:gd name="T30" fmla="*/ 202 w 388"/>
                  <a:gd name="T31" fmla="*/ 16 h 320"/>
                  <a:gd name="T32" fmla="*/ 152 w 388"/>
                  <a:gd name="T33" fmla="*/ 8 h 320"/>
                  <a:gd name="T34" fmla="*/ 110 w 388"/>
                  <a:gd name="T35" fmla="*/ 0 h 320"/>
                  <a:gd name="T36" fmla="*/ 76 w 388"/>
                  <a:gd name="T37" fmla="*/ 8 h 320"/>
                  <a:gd name="T38" fmla="*/ 68 w 388"/>
                  <a:gd name="T39" fmla="*/ 32 h 320"/>
                  <a:gd name="T40" fmla="*/ 34 w 388"/>
                  <a:gd name="T41" fmla="*/ 16 h 320"/>
                  <a:gd name="T42" fmla="*/ 17 w 388"/>
                  <a:gd name="T43" fmla="*/ 16 h 320"/>
                  <a:gd name="T44" fmla="*/ 0 w 388"/>
                  <a:gd name="T45" fmla="*/ 64 h 320"/>
                  <a:gd name="T46" fmla="*/ 34 w 388"/>
                  <a:gd name="T47" fmla="*/ 80 h 320"/>
                  <a:gd name="T48" fmla="*/ 68 w 388"/>
                  <a:gd name="T49" fmla="*/ 128 h 320"/>
                  <a:gd name="T50" fmla="*/ 118 w 388"/>
                  <a:gd name="T51" fmla="*/ 160 h 320"/>
                  <a:gd name="T52" fmla="*/ 143 w 388"/>
                  <a:gd name="T53" fmla="*/ 192 h 320"/>
                  <a:gd name="T54" fmla="*/ 177 w 388"/>
                  <a:gd name="T55" fmla="*/ 208 h 320"/>
                  <a:gd name="T56" fmla="*/ 186 w 388"/>
                  <a:gd name="T57" fmla="*/ 224 h 320"/>
                  <a:gd name="T58" fmla="*/ 211 w 388"/>
                  <a:gd name="T59" fmla="*/ 248 h 320"/>
                  <a:gd name="T60" fmla="*/ 211 w 388"/>
                  <a:gd name="T61" fmla="*/ 280 h 320"/>
                  <a:gd name="T62" fmla="*/ 295 w 388"/>
                  <a:gd name="T63" fmla="*/ 320 h 320"/>
                  <a:gd name="T64" fmla="*/ 295 w 388"/>
                  <a:gd name="T65" fmla="*/ 280 h 320"/>
                  <a:gd name="T66" fmla="*/ 287 w 388"/>
                  <a:gd name="T67" fmla="*/ 264 h 3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8" h="320">
                    <a:moveTo>
                      <a:pt x="287" y="264"/>
                    </a:moveTo>
                    <a:lnTo>
                      <a:pt x="312" y="248"/>
                    </a:lnTo>
                    <a:lnTo>
                      <a:pt x="320" y="216"/>
                    </a:lnTo>
                    <a:lnTo>
                      <a:pt x="346" y="216"/>
                    </a:lnTo>
                    <a:lnTo>
                      <a:pt x="337" y="192"/>
                    </a:lnTo>
                    <a:lnTo>
                      <a:pt x="388" y="176"/>
                    </a:lnTo>
                    <a:lnTo>
                      <a:pt x="362" y="136"/>
                    </a:lnTo>
                    <a:lnTo>
                      <a:pt x="388" y="120"/>
                    </a:lnTo>
                    <a:lnTo>
                      <a:pt x="346" y="96"/>
                    </a:lnTo>
                    <a:lnTo>
                      <a:pt x="337" y="64"/>
                    </a:lnTo>
                    <a:lnTo>
                      <a:pt x="337" y="32"/>
                    </a:lnTo>
                    <a:lnTo>
                      <a:pt x="304" y="32"/>
                    </a:lnTo>
                    <a:lnTo>
                      <a:pt x="295" y="16"/>
                    </a:lnTo>
                    <a:lnTo>
                      <a:pt x="270" y="16"/>
                    </a:lnTo>
                    <a:lnTo>
                      <a:pt x="236" y="8"/>
                    </a:lnTo>
                    <a:lnTo>
                      <a:pt x="202" y="16"/>
                    </a:lnTo>
                    <a:lnTo>
                      <a:pt x="152" y="8"/>
                    </a:lnTo>
                    <a:lnTo>
                      <a:pt x="110" y="0"/>
                    </a:lnTo>
                    <a:lnTo>
                      <a:pt x="76" y="8"/>
                    </a:lnTo>
                    <a:lnTo>
                      <a:pt x="68" y="32"/>
                    </a:lnTo>
                    <a:lnTo>
                      <a:pt x="34" y="16"/>
                    </a:lnTo>
                    <a:lnTo>
                      <a:pt x="17" y="16"/>
                    </a:lnTo>
                    <a:lnTo>
                      <a:pt x="0" y="64"/>
                    </a:lnTo>
                    <a:lnTo>
                      <a:pt x="34" y="80"/>
                    </a:lnTo>
                    <a:lnTo>
                      <a:pt x="68" y="128"/>
                    </a:lnTo>
                    <a:lnTo>
                      <a:pt x="118" y="160"/>
                    </a:lnTo>
                    <a:lnTo>
                      <a:pt x="143" y="192"/>
                    </a:lnTo>
                    <a:lnTo>
                      <a:pt x="177" y="208"/>
                    </a:lnTo>
                    <a:lnTo>
                      <a:pt x="186" y="224"/>
                    </a:lnTo>
                    <a:lnTo>
                      <a:pt x="211" y="248"/>
                    </a:lnTo>
                    <a:lnTo>
                      <a:pt x="211" y="280"/>
                    </a:lnTo>
                    <a:lnTo>
                      <a:pt x="295" y="320"/>
                    </a:lnTo>
                    <a:lnTo>
                      <a:pt x="295" y="280"/>
                    </a:lnTo>
                    <a:lnTo>
                      <a:pt x="287" y="26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4333" y="2760"/>
                <a:ext cx="573" cy="368"/>
              </a:xfrm>
              <a:custGeom>
                <a:avLst/>
                <a:gdLst>
                  <a:gd name="T0" fmla="*/ 295 w 573"/>
                  <a:gd name="T1" fmla="*/ 320 h 368"/>
                  <a:gd name="T2" fmla="*/ 329 w 573"/>
                  <a:gd name="T3" fmla="*/ 304 h 368"/>
                  <a:gd name="T4" fmla="*/ 380 w 573"/>
                  <a:gd name="T5" fmla="*/ 304 h 368"/>
                  <a:gd name="T6" fmla="*/ 413 w 573"/>
                  <a:gd name="T7" fmla="*/ 288 h 368"/>
                  <a:gd name="T8" fmla="*/ 439 w 573"/>
                  <a:gd name="T9" fmla="*/ 272 h 368"/>
                  <a:gd name="T10" fmla="*/ 455 w 573"/>
                  <a:gd name="T11" fmla="*/ 264 h 368"/>
                  <a:gd name="T12" fmla="*/ 464 w 573"/>
                  <a:gd name="T13" fmla="*/ 224 h 368"/>
                  <a:gd name="T14" fmla="*/ 472 w 573"/>
                  <a:gd name="T15" fmla="*/ 200 h 368"/>
                  <a:gd name="T16" fmla="*/ 498 w 573"/>
                  <a:gd name="T17" fmla="*/ 168 h 368"/>
                  <a:gd name="T18" fmla="*/ 523 w 573"/>
                  <a:gd name="T19" fmla="*/ 112 h 368"/>
                  <a:gd name="T20" fmla="*/ 548 w 573"/>
                  <a:gd name="T21" fmla="*/ 72 h 368"/>
                  <a:gd name="T22" fmla="*/ 573 w 573"/>
                  <a:gd name="T23" fmla="*/ 48 h 368"/>
                  <a:gd name="T24" fmla="*/ 548 w 573"/>
                  <a:gd name="T25" fmla="*/ 24 h 368"/>
                  <a:gd name="T26" fmla="*/ 514 w 573"/>
                  <a:gd name="T27" fmla="*/ 0 h 368"/>
                  <a:gd name="T28" fmla="*/ 472 w 573"/>
                  <a:gd name="T29" fmla="*/ 8 h 368"/>
                  <a:gd name="T30" fmla="*/ 447 w 573"/>
                  <a:gd name="T31" fmla="*/ 0 h 368"/>
                  <a:gd name="T32" fmla="*/ 405 w 573"/>
                  <a:gd name="T33" fmla="*/ 8 h 368"/>
                  <a:gd name="T34" fmla="*/ 371 w 573"/>
                  <a:gd name="T35" fmla="*/ 8 h 368"/>
                  <a:gd name="T36" fmla="*/ 329 w 573"/>
                  <a:gd name="T37" fmla="*/ 56 h 368"/>
                  <a:gd name="T38" fmla="*/ 287 w 573"/>
                  <a:gd name="T39" fmla="*/ 48 h 368"/>
                  <a:gd name="T40" fmla="*/ 279 w 573"/>
                  <a:gd name="T41" fmla="*/ 64 h 368"/>
                  <a:gd name="T42" fmla="*/ 228 w 573"/>
                  <a:gd name="T43" fmla="*/ 80 h 368"/>
                  <a:gd name="T44" fmla="*/ 228 w 573"/>
                  <a:gd name="T45" fmla="*/ 112 h 368"/>
                  <a:gd name="T46" fmla="*/ 110 w 573"/>
                  <a:gd name="T47" fmla="*/ 128 h 368"/>
                  <a:gd name="T48" fmla="*/ 85 w 573"/>
                  <a:gd name="T49" fmla="*/ 112 h 368"/>
                  <a:gd name="T50" fmla="*/ 68 w 573"/>
                  <a:gd name="T51" fmla="*/ 104 h 368"/>
                  <a:gd name="T52" fmla="*/ 68 w 573"/>
                  <a:gd name="T53" fmla="*/ 128 h 368"/>
                  <a:gd name="T54" fmla="*/ 26 w 573"/>
                  <a:gd name="T55" fmla="*/ 144 h 368"/>
                  <a:gd name="T56" fmla="*/ 26 w 573"/>
                  <a:gd name="T57" fmla="*/ 184 h 368"/>
                  <a:gd name="T58" fmla="*/ 17 w 573"/>
                  <a:gd name="T59" fmla="*/ 224 h 368"/>
                  <a:gd name="T60" fmla="*/ 0 w 573"/>
                  <a:gd name="T61" fmla="*/ 240 h 368"/>
                  <a:gd name="T62" fmla="*/ 43 w 573"/>
                  <a:gd name="T63" fmla="*/ 288 h 368"/>
                  <a:gd name="T64" fmla="*/ 34 w 573"/>
                  <a:gd name="T65" fmla="*/ 296 h 368"/>
                  <a:gd name="T66" fmla="*/ 68 w 573"/>
                  <a:gd name="T67" fmla="*/ 312 h 368"/>
                  <a:gd name="T68" fmla="*/ 93 w 573"/>
                  <a:gd name="T69" fmla="*/ 336 h 368"/>
                  <a:gd name="T70" fmla="*/ 118 w 573"/>
                  <a:gd name="T71" fmla="*/ 352 h 368"/>
                  <a:gd name="T72" fmla="*/ 152 w 573"/>
                  <a:gd name="T73" fmla="*/ 344 h 368"/>
                  <a:gd name="T74" fmla="*/ 161 w 573"/>
                  <a:gd name="T75" fmla="*/ 368 h 368"/>
                  <a:gd name="T76" fmla="*/ 194 w 573"/>
                  <a:gd name="T77" fmla="*/ 368 h 368"/>
                  <a:gd name="T78" fmla="*/ 253 w 573"/>
                  <a:gd name="T79" fmla="*/ 344 h 368"/>
                  <a:gd name="T80" fmla="*/ 262 w 573"/>
                  <a:gd name="T81" fmla="*/ 344 h 368"/>
                  <a:gd name="T82" fmla="*/ 270 w 573"/>
                  <a:gd name="T83" fmla="*/ 320 h 368"/>
                  <a:gd name="T84" fmla="*/ 295 w 573"/>
                  <a:gd name="T85" fmla="*/ 320 h 3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4788" y="2760"/>
                <a:ext cx="26" cy="8"/>
              </a:xfrm>
              <a:custGeom>
                <a:avLst/>
                <a:gdLst>
                  <a:gd name="T0" fmla="*/ 17 w 26"/>
                  <a:gd name="T1" fmla="*/ 8 h 8"/>
                  <a:gd name="T2" fmla="*/ 26 w 26"/>
                  <a:gd name="T3" fmla="*/ 8 h 8"/>
                  <a:gd name="T4" fmla="*/ 0 w 26"/>
                  <a:gd name="T5" fmla="*/ 0 h 8"/>
                  <a:gd name="T6" fmla="*/ 17 w 26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4814" y="2768"/>
                <a:ext cx="17" cy="1"/>
              </a:xfrm>
              <a:custGeom>
                <a:avLst/>
                <a:gdLst>
                  <a:gd name="T0" fmla="*/ 17 w 17"/>
                  <a:gd name="T1" fmla="*/ 0 h 1"/>
                  <a:gd name="T2" fmla="*/ 0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2" name="Line 59"/>
              <p:cNvSpPr>
                <a:spLocks noChangeShapeType="1"/>
              </p:cNvSpPr>
              <p:nvPr/>
            </p:nvSpPr>
            <p:spPr bwMode="auto">
              <a:xfrm flipV="1">
                <a:off x="4805" y="2760"/>
                <a:ext cx="26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3" name="Line 60"/>
              <p:cNvSpPr>
                <a:spLocks noChangeShapeType="1"/>
              </p:cNvSpPr>
              <p:nvPr/>
            </p:nvSpPr>
            <p:spPr bwMode="auto">
              <a:xfrm flipV="1">
                <a:off x="4805" y="2760"/>
                <a:ext cx="26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780" y="276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527" y="2664"/>
                <a:ext cx="26" cy="16"/>
              </a:xfrm>
              <a:custGeom>
                <a:avLst/>
                <a:gdLst>
                  <a:gd name="T0" fmla="*/ 26 w 26"/>
                  <a:gd name="T1" fmla="*/ 16 h 16"/>
                  <a:gd name="T2" fmla="*/ 0 w 26"/>
                  <a:gd name="T3" fmla="*/ 0 h 16"/>
                  <a:gd name="T4" fmla="*/ 0 w 26"/>
                  <a:gd name="T5" fmla="*/ 8 h 16"/>
                  <a:gd name="T6" fmla="*/ 17 w 26"/>
                  <a:gd name="T7" fmla="*/ 16 h 16"/>
                  <a:gd name="T8" fmla="*/ 26 w 2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4780" y="276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4527" y="2664"/>
                <a:ext cx="26" cy="16"/>
              </a:xfrm>
              <a:custGeom>
                <a:avLst/>
                <a:gdLst>
                  <a:gd name="T0" fmla="*/ 26 w 26"/>
                  <a:gd name="T1" fmla="*/ 16 h 16"/>
                  <a:gd name="T2" fmla="*/ 0 w 26"/>
                  <a:gd name="T3" fmla="*/ 0 h 16"/>
                  <a:gd name="T4" fmla="*/ 0 w 26"/>
                  <a:gd name="T5" fmla="*/ 8 h 16"/>
                  <a:gd name="T6" fmla="*/ 17 w 26"/>
                  <a:gd name="T7" fmla="*/ 16 h 16"/>
                  <a:gd name="T8" fmla="*/ 26 w 2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4376" y="2656"/>
                <a:ext cx="480" cy="232"/>
              </a:xfrm>
              <a:custGeom>
                <a:avLst/>
                <a:gdLst>
                  <a:gd name="T0" fmla="*/ 421 w 480"/>
                  <a:gd name="T1" fmla="*/ 8 h 232"/>
                  <a:gd name="T2" fmla="*/ 396 w 480"/>
                  <a:gd name="T3" fmla="*/ 0 h 232"/>
                  <a:gd name="T4" fmla="*/ 353 w 480"/>
                  <a:gd name="T5" fmla="*/ 0 h 232"/>
                  <a:gd name="T6" fmla="*/ 328 w 480"/>
                  <a:gd name="T7" fmla="*/ 16 h 232"/>
                  <a:gd name="T8" fmla="*/ 294 w 480"/>
                  <a:gd name="T9" fmla="*/ 16 h 232"/>
                  <a:gd name="T10" fmla="*/ 269 w 480"/>
                  <a:gd name="T11" fmla="*/ 40 h 232"/>
                  <a:gd name="T12" fmla="*/ 244 w 480"/>
                  <a:gd name="T13" fmla="*/ 40 h 232"/>
                  <a:gd name="T14" fmla="*/ 236 w 480"/>
                  <a:gd name="T15" fmla="*/ 24 h 232"/>
                  <a:gd name="T16" fmla="*/ 210 w 480"/>
                  <a:gd name="T17" fmla="*/ 0 h 232"/>
                  <a:gd name="T18" fmla="*/ 177 w 480"/>
                  <a:gd name="T19" fmla="*/ 24 h 232"/>
                  <a:gd name="T20" fmla="*/ 168 w 480"/>
                  <a:gd name="T21" fmla="*/ 24 h 232"/>
                  <a:gd name="T22" fmla="*/ 151 w 480"/>
                  <a:gd name="T23" fmla="*/ 16 h 232"/>
                  <a:gd name="T24" fmla="*/ 126 w 480"/>
                  <a:gd name="T25" fmla="*/ 32 h 232"/>
                  <a:gd name="T26" fmla="*/ 101 w 480"/>
                  <a:gd name="T27" fmla="*/ 56 h 232"/>
                  <a:gd name="T28" fmla="*/ 67 w 480"/>
                  <a:gd name="T29" fmla="*/ 104 h 232"/>
                  <a:gd name="T30" fmla="*/ 25 w 480"/>
                  <a:gd name="T31" fmla="*/ 104 h 232"/>
                  <a:gd name="T32" fmla="*/ 0 w 480"/>
                  <a:gd name="T33" fmla="*/ 136 h 232"/>
                  <a:gd name="T34" fmla="*/ 0 w 480"/>
                  <a:gd name="T35" fmla="*/ 176 h 232"/>
                  <a:gd name="T36" fmla="*/ 33 w 480"/>
                  <a:gd name="T37" fmla="*/ 200 h 232"/>
                  <a:gd name="T38" fmla="*/ 25 w 480"/>
                  <a:gd name="T39" fmla="*/ 208 h 232"/>
                  <a:gd name="T40" fmla="*/ 42 w 480"/>
                  <a:gd name="T41" fmla="*/ 216 h 232"/>
                  <a:gd name="T42" fmla="*/ 67 w 480"/>
                  <a:gd name="T43" fmla="*/ 232 h 232"/>
                  <a:gd name="T44" fmla="*/ 185 w 480"/>
                  <a:gd name="T45" fmla="*/ 216 h 232"/>
                  <a:gd name="T46" fmla="*/ 185 w 480"/>
                  <a:gd name="T47" fmla="*/ 184 h 232"/>
                  <a:gd name="T48" fmla="*/ 236 w 480"/>
                  <a:gd name="T49" fmla="*/ 168 h 232"/>
                  <a:gd name="T50" fmla="*/ 244 w 480"/>
                  <a:gd name="T51" fmla="*/ 152 h 232"/>
                  <a:gd name="T52" fmla="*/ 286 w 480"/>
                  <a:gd name="T53" fmla="*/ 160 h 232"/>
                  <a:gd name="T54" fmla="*/ 328 w 480"/>
                  <a:gd name="T55" fmla="*/ 112 h 232"/>
                  <a:gd name="T56" fmla="*/ 362 w 480"/>
                  <a:gd name="T57" fmla="*/ 112 h 232"/>
                  <a:gd name="T58" fmla="*/ 404 w 480"/>
                  <a:gd name="T59" fmla="*/ 104 h 232"/>
                  <a:gd name="T60" fmla="*/ 412 w 480"/>
                  <a:gd name="T61" fmla="*/ 104 h 232"/>
                  <a:gd name="T62" fmla="*/ 438 w 480"/>
                  <a:gd name="T63" fmla="*/ 112 h 232"/>
                  <a:gd name="T64" fmla="*/ 455 w 480"/>
                  <a:gd name="T65" fmla="*/ 112 h 232"/>
                  <a:gd name="T66" fmla="*/ 463 w 480"/>
                  <a:gd name="T67" fmla="*/ 64 h 232"/>
                  <a:gd name="T68" fmla="*/ 480 w 480"/>
                  <a:gd name="T69" fmla="*/ 16 h 232"/>
                  <a:gd name="T70" fmla="*/ 421 w 480"/>
                  <a:gd name="T71" fmla="*/ 8 h 2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4595" y="3056"/>
                <a:ext cx="438" cy="504"/>
              </a:xfrm>
              <a:custGeom>
                <a:avLst/>
                <a:gdLst>
                  <a:gd name="T0" fmla="*/ 126 w 438"/>
                  <a:gd name="T1" fmla="*/ 424 h 504"/>
                  <a:gd name="T2" fmla="*/ 160 w 438"/>
                  <a:gd name="T3" fmla="*/ 440 h 504"/>
                  <a:gd name="T4" fmla="*/ 185 w 438"/>
                  <a:gd name="T5" fmla="*/ 440 h 504"/>
                  <a:gd name="T6" fmla="*/ 202 w 438"/>
                  <a:gd name="T7" fmla="*/ 456 h 504"/>
                  <a:gd name="T8" fmla="*/ 236 w 438"/>
                  <a:gd name="T9" fmla="*/ 496 h 504"/>
                  <a:gd name="T10" fmla="*/ 252 w 438"/>
                  <a:gd name="T11" fmla="*/ 504 h 504"/>
                  <a:gd name="T12" fmla="*/ 261 w 438"/>
                  <a:gd name="T13" fmla="*/ 472 h 504"/>
                  <a:gd name="T14" fmla="*/ 286 w 438"/>
                  <a:gd name="T15" fmla="*/ 464 h 504"/>
                  <a:gd name="T16" fmla="*/ 311 w 438"/>
                  <a:gd name="T17" fmla="*/ 456 h 504"/>
                  <a:gd name="T18" fmla="*/ 370 w 438"/>
                  <a:gd name="T19" fmla="*/ 432 h 504"/>
                  <a:gd name="T20" fmla="*/ 413 w 438"/>
                  <a:gd name="T21" fmla="*/ 432 h 504"/>
                  <a:gd name="T22" fmla="*/ 421 w 438"/>
                  <a:gd name="T23" fmla="*/ 400 h 504"/>
                  <a:gd name="T24" fmla="*/ 404 w 438"/>
                  <a:gd name="T25" fmla="*/ 392 h 504"/>
                  <a:gd name="T26" fmla="*/ 404 w 438"/>
                  <a:gd name="T27" fmla="*/ 360 h 504"/>
                  <a:gd name="T28" fmla="*/ 421 w 438"/>
                  <a:gd name="T29" fmla="*/ 352 h 504"/>
                  <a:gd name="T30" fmla="*/ 438 w 438"/>
                  <a:gd name="T31" fmla="*/ 312 h 504"/>
                  <a:gd name="T32" fmla="*/ 396 w 438"/>
                  <a:gd name="T33" fmla="*/ 280 h 504"/>
                  <a:gd name="T34" fmla="*/ 379 w 438"/>
                  <a:gd name="T35" fmla="*/ 248 h 504"/>
                  <a:gd name="T36" fmla="*/ 370 w 438"/>
                  <a:gd name="T37" fmla="*/ 216 h 504"/>
                  <a:gd name="T38" fmla="*/ 387 w 438"/>
                  <a:gd name="T39" fmla="*/ 184 h 504"/>
                  <a:gd name="T40" fmla="*/ 370 w 438"/>
                  <a:gd name="T41" fmla="*/ 176 h 504"/>
                  <a:gd name="T42" fmla="*/ 370 w 438"/>
                  <a:gd name="T43" fmla="*/ 136 h 504"/>
                  <a:gd name="T44" fmla="*/ 328 w 438"/>
                  <a:gd name="T45" fmla="*/ 160 h 504"/>
                  <a:gd name="T46" fmla="*/ 286 w 438"/>
                  <a:gd name="T47" fmla="*/ 144 h 504"/>
                  <a:gd name="T48" fmla="*/ 244 w 438"/>
                  <a:gd name="T49" fmla="*/ 136 h 504"/>
                  <a:gd name="T50" fmla="*/ 261 w 438"/>
                  <a:gd name="T51" fmla="*/ 104 h 504"/>
                  <a:gd name="T52" fmla="*/ 219 w 438"/>
                  <a:gd name="T53" fmla="*/ 88 h 504"/>
                  <a:gd name="T54" fmla="*/ 185 w 438"/>
                  <a:gd name="T55" fmla="*/ 64 h 504"/>
                  <a:gd name="T56" fmla="*/ 177 w 438"/>
                  <a:gd name="T57" fmla="*/ 40 h 504"/>
                  <a:gd name="T58" fmla="*/ 143 w 438"/>
                  <a:gd name="T59" fmla="*/ 16 h 504"/>
                  <a:gd name="T60" fmla="*/ 126 w 438"/>
                  <a:gd name="T61" fmla="*/ 0 h 504"/>
                  <a:gd name="T62" fmla="*/ 118 w 438"/>
                  <a:gd name="T63" fmla="*/ 8 h 504"/>
                  <a:gd name="T64" fmla="*/ 67 w 438"/>
                  <a:gd name="T65" fmla="*/ 8 h 504"/>
                  <a:gd name="T66" fmla="*/ 33 w 438"/>
                  <a:gd name="T67" fmla="*/ 24 h 504"/>
                  <a:gd name="T68" fmla="*/ 8 w 438"/>
                  <a:gd name="T69" fmla="*/ 24 h 504"/>
                  <a:gd name="T70" fmla="*/ 0 w 438"/>
                  <a:gd name="T71" fmla="*/ 48 h 504"/>
                  <a:gd name="T72" fmla="*/ 8 w 438"/>
                  <a:gd name="T73" fmla="*/ 80 h 504"/>
                  <a:gd name="T74" fmla="*/ 33 w 438"/>
                  <a:gd name="T75" fmla="*/ 112 h 504"/>
                  <a:gd name="T76" fmla="*/ 59 w 438"/>
                  <a:gd name="T77" fmla="*/ 120 h 504"/>
                  <a:gd name="T78" fmla="*/ 33 w 438"/>
                  <a:gd name="T79" fmla="*/ 128 h 504"/>
                  <a:gd name="T80" fmla="*/ 33 w 438"/>
                  <a:gd name="T81" fmla="*/ 160 h 504"/>
                  <a:gd name="T82" fmla="*/ 8 w 438"/>
                  <a:gd name="T83" fmla="*/ 152 h 504"/>
                  <a:gd name="T84" fmla="*/ 17 w 438"/>
                  <a:gd name="T85" fmla="*/ 168 h 504"/>
                  <a:gd name="T86" fmla="*/ 50 w 438"/>
                  <a:gd name="T87" fmla="*/ 168 h 504"/>
                  <a:gd name="T88" fmla="*/ 50 w 438"/>
                  <a:gd name="T89" fmla="*/ 200 h 504"/>
                  <a:gd name="T90" fmla="*/ 59 w 438"/>
                  <a:gd name="T91" fmla="*/ 232 h 504"/>
                  <a:gd name="T92" fmla="*/ 101 w 438"/>
                  <a:gd name="T93" fmla="*/ 256 h 504"/>
                  <a:gd name="T94" fmla="*/ 75 w 438"/>
                  <a:gd name="T95" fmla="*/ 272 h 504"/>
                  <a:gd name="T96" fmla="*/ 101 w 438"/>
                  <a:gd name="T97" fmla="*/ 312 h 504"/>
                  <a:gd name="T98" fmla="*/ 50 w 438"/>
                  <a:gd name="T99" fmla="*/ 328 h 504"/>
                  <a:gd name="T100" fmla="*/ 59 w 438"/>
                  <a:gd name="T101" fmla="*/ 352 h 504"/>
                  <a:gd name="T102" fmla="*/ 33 w 438"/>
                  <a:gd name="T103" fmla="*/ 352 h 504"/>
                  <a:gd name="T104" fmla="*/ 25 w 438"/>
                  <a:gd name="T105" fmla="*/ 384 h 504"/>
                  <a:gd name="T106" fmla="*/ 0 w 438"/>
                  <a:gd name="T107" fmla="*/ 400 h 504"/>
                  <a:gd name="T108" fmla="*/ 8 w 438"/>
                  <a:gd name="T109" fmla="*/ 416 h 504"/>
                  <a:gd name="T110" fmla="*/ 8 w 438"/>
                  <a:gd name="T111" fmla="*/ 456 h 504"/>
                  <a:gd name="T112" fmla="*/ 17 w 438"/>
                  <a:gd name="T113" fmla="*/ 456 h 504"/>
                  <a:gd name="T114" fmla="*/ 101 w 438"/>
                  <a:gd name="T115" fmla="*/ 504 h 504"/>
                  <a:gd name="T116" fmla="*/ 101 w 438"/>
                  <a:gd name="T117" fmla="*/ 496 h 504"/>
                  <a:gd name="T118" fmla="*/ 126 w 438"/>
                  <a:gd name="T119" fmla="*/ 424 h 5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38" h="504">
                    <a:moveTo>
                      <a:pt x="126" y="424"/>
                    </a:moveTo>
                    <a:lnTo>
                      <a:pt x="160" y="440"/>
                    </a:lnTo>
                    <a:lnTo>
                      <a:pt x="185" y="440"/>
                    </a:lnTo>
                    <a:lnTo>
                      <a:pt x="202" y="456"/>
                    </a:lnTo>
                    <a:lnTo>
                      <a:pt x="236" y="496"/>
                    </a:lnTo>
                    <a:lnTo>
                      <a:pt x="252" y="504"/>
                    </a:lnTo>
                    <a:lnTo>
                      <a:pt x="261" y="472"/>
                    </a:lnTo>
                    <a:lnTo>
                      <a:pt x="286" y="464"/>
                    </a:lnTo>
                    <a:lnTo>
                      <a:pt x="311" y="456"/>
                    </a:lnTo>
                    <a:lnTo>
                      <a:pt x="370" y="432"/>
                    </a:lnTo>
                    <a:lnTo>
                      <a:pt x="413" y="432"/>
                    </a:lnTo>
                    <a:lnTo>
                      <a:pt x="421" y="400"/>
                    </a:lnTo>
                    <a:lnTo>
                      <a:pt x="404" y="392"/>
                    </a:lnTo>
                    <a:lnTo>
                      <a:pt x="404" y="360"/>
                    </a:lnTo>
                    <a:lnTo>
                      <a:pt x="421" y="352"/>
                    </a:lnTo>
                    <a:lnTo>
                      <a:pt x="438" y="312"/>
                    </a:lnTo>
                    <a:lnTo>
                      <a:pt x="396" y="280"/>
                    </a:lnTo>
                    <a:lnTo>
                      <a:pt x="379" y="248"/>
                    </a:lnTo>
                    <a:lnTo>
                      <a:pt x="370" y="216"/>
                    </a:lnTo>
                    <a:lnTo>
                      <a:pt x="387" y="184"/>
                    </a:lnTo>
                    <a:lnTo>
                      <a:pt x="370" y="176"/>
                    </a:lnTo>
                    <a:lnTo>
                      <a:pt x="370" y="136"/>
                    </a:lnTo>
                    <a:lnTo>
                      <a:pt x="328" y="160"/>
                    </a:lnTo>
                    <a:lnTo>
                      <a:pt x="286" y="144"/>
                    </a:lnTo>
                    <a:lnTo>
                      <a:pt x="244" y="136"/>
                    </a:lnTo>
                    <a:lnTo>
                      <a:pt x="261" y="104"/>
                    </a:lnTo>
                    <a:lnTo>
                      <a:pt x="219" y="88"/>
                    </a:lnTo>
                    <a:lnTo>
                      <a:pt x="185" y="64"/>
                    </a:lnTo>
                    <a:lnTo>
                      <a:pt x="177" y="40"/>
                    </a:lnTo>
                    <a:lnTo>
                      <a:pt x="143" y="16"/>
                    </a:lnTo>
                    <a:lnTo>
                      <a:pt x="126" y="0"/>
                    </a:lnTo>
                    <a:lnTo>
                      <a:pt x="118" y="8"/>
                    </a:lnTo>
                    <a:lnTo>
                      <a:pt x="67" y="8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0" y="48"/>
                    </a:lnTo>
                    <a:lnTo>
                      <a:pt x="8" y="80"/>
                    </a:lnTo>
                    <a:lnTo>
                      <a:pt x="33" y="112"/>
                    </a:lnTo>
                    <a:lnTo>
                      <a:pt x="59" y="120"/>
                    </a:lnTo>
                    <a:lnTo>
                      <a:pt x="33" y="128"/>
                    </a:lnTo>
                    <a:lnTo>
                      <a:pt x="33" y="160"/>
                    </a:lnTo>
                    <a:lnTo>
                      <a:pt x="8" y="152"/>
                    </a:lnTo>
                    <a:lnTo>
                      <a:pt x="17" y="168"/>
                    </a:lnTo>
                    <a:lnTo>
                      <a:pt x="50" y="168"/>
                    </a:lnTo>
                    <a:lnTo>
                      <a:pt x="50" y="200"/>
                    </a:lnTo>
                    <a:lnTo>
                      <a:pt x="59" y="232"/>
                    </a:lnTo>
                    <a:lnTo>
                      <a:pt x="101" y="256"/>
                    </a:lnTo>
                    <a:lnTo>
                      <a:pt x="75" y="272"/>
                    </a:lnTo>
                    <a:lnTo>
                      <a:pt x="101" y="312"/>
                    </a:lnTo>
                    <a:lnTo>
                      <a:pt x="50" y="328"/>
                    </a:lnTo>
                    <a:lnTo>
                      <a:pt x="59" y="352"/>
                    </a:lnTo>
                    <a:lnTo>
                      <a:pt x="33" y="352"/>
                    </a:lnTo>
                    <a:lnTo>
                      <a:pt x="25" y="384"/>
                    </a:lnTo>
                    <a:lnTo>
                      <a:pt x="0" y="400"/>
                    </a:lnTo>
                    <a:lnTo>
                      <a:pt x="8" y="416"/>
                    </a:lnTo>
                    <a:lnTo>
                      <a:pt x="8" y="456"/>
                    </a:lnTo>
                    <a:lnTo>
                      <a:pt x="17" y="456"/>
                    </a:lnTo>
                    <a:lnTo>
                      <a:pt x="101" y="504"/>
                    </a:lnTo>
                    <a:lnTo>
                      <a:pt x="101" y="496"/>
                    </a:lnTo>
                    <a:lnTo>
                      <a:pt x="126" y="42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4376" y="2656"/>
                <a:ext cx="480" cy="232"/>
              </a:xfrm>
              <a:custGeom>
                <a:avLst/>
                <a:gdLst>
                  <a:gd name="T0" fmla="*/ 421 w 480"/>
                  <a:gd name="T1" fmla="*/ 8 h 232"/>
                  <a:gd name="T2" fmla="*/ 396 w 480"/>
                  <a:gd name="T3" fmla="*/ 0 h 232"/>
                  <a:gd name="T4" fmla="*/ 353 w 480"/>
                  <a:gd name="T5" fmla="*/ 0 h 232"/>
                  <a:gd name="T6" fmla="*/ 328 w 480"/>
                  <a:gd name="T7" fmla="*/ 16 h 232"/>
                  <a:gd name="T8" fmla="*/ 294 w 480"/>
                  <a:gd name="T9" fmla="*/ 16 h 232"/>
                  <a:gd name="T10" fmla="*/ 269 w 480"/>
                  <a:gd name="T11" fmla="*/ 40 h 232"/>
                  <a:gd name="T12" fmla="*/ 244 w 480"/>
                  <a:gd name="T13" fmla="*/ 40 h 232"/>
                  <a:gd name="T14" fmla="*/ 236 w 480"/>
                  <a:gd name="T15" fmla="*/ 24 h 232"/>
                  <a:gd name="T16" fmla="*/ 210 w 480"/>
                  <a:gd name="T17" fmla="*/ 0 h 232"/>
                  <a:gd name="T18" fmla="*/ 177 w 480"/>
                  <a:gd name="T19" fmla="*/ 24 h 232"/>
                  <a:gd name="T20" fmla="*/ 168 w 480"/>
                  <a:gd name="T21" fmla="*/ 24 h 232"/>
                  <a:gd name="T22" fmla="*/ 151 w 480"/>
                  <a:gd name="T23" fmla="*/ 16 h 232"/>
                  <a:gd name="T24" fmla="*/ 126 w 480"/>
                  <a:gd name="T25" fmla="*/ 32 h 232"/>
                  <a:gd name="T26" fmla="*/ 101 w 480"/>
                  <a:gd name="T27" fmla="*/ 56 h 232"/>
                  <a:gd name="T28" fmla="*/ 67 w 480"/>
                  <a:gd name="T29" fmla="*/ 104 h 232"/>
                  <a:gd name="T30" fmla="*/ 25 w 480"/>
                  <a:gd name="T31" fmla="*/ 104 h 232"/>
                  <a:gd name="T32" fmla="*/ 0 w 480"/>
                  <a:gd name="T33" fmla="*/ 136 h 232"/>
                  <a:gd name="T34" fmla="*/ 0 w 480"/>
                  <a:gd name="T35" fmla="*/ 176 h 232"/>
                  <a:gd name="T36" fmla="*/ 33 w 480"/>
                  <a:gd name="T37" fmla="*/ 200 h 232"/>
                  <a:gd name="T38" fmla="*/ 25 w 480"/>
                  <a:gd name="T39" fmla="*/ 208 h 232"/>
                  <a:gd name="T40" fmla="*/ 42 w 480"/>
                  <a:gd name="T41" fmla="*/ 216 h 232"/>
                  <a:gd name="T42" fmla="*/ 67 w 480"/>
                  <a:gd name="T43" fmla="*/ 232 h 232"/>
                  <a:gd name="T44" fmla="*/ 185 w 480"/>
                  <a:gd name="T45" fmla="*/ 216 h 232"/>
                  <a:gd name="T46" fmla="*/ 185 w 480"/>
                  <a:gd name="T47" fmla="*/ 184 h 232"/>
                  <a:gd name="T48" fmla="*/ 236 w 480"/>
                  <a:gd name="T49" fmla="*/ 168 h 232"/>
                  <a:gd name="T50" fmla="*/ 244 w 480"/>
                  <a:gd name="T51" fmla="*/ 152 h 232"/>
                  <a:gd name="T52" fmla="*/ 286 w 480"/>
                  <a:gd name="T53" fmla="*/ 160 h 232"/>
                  <a:gd name="T54" fmla="*/ 328 w 480"/>
                  <a:gd name="T55" fmla="*/ 112 h 232"/>
                  <a:gd name="T56" fmla="*/ 362 w 480"/>
                  <a:gd name="T57" fmla="*/ 112 h 232"/>
                  <a:gd name="T58" fmla="*/ 404 w 480"/>
                  <a:gd name="T59" fmla="*/ 104 h 232"/>
                  <a:gd name="T60" fmla="*/ 404 w 480"/>
                  <a:gd name="T61" fmla="*/ 104 h 232"/>
                  <a:gd name="T62" fmla="*/ 412 w 480"/>
                  <a:gd name="T63" fmla="*/ 104 h 232"/>
                  <a:gd name="T64" fmla="*/ 438 w 480"/>
                  <a:gd name="T65" fmla="*/ 112 h 232"/>
                  <a:gd name="T66" fmla="*/ 455 w 480"/>
                  <a:gd name="T67" fmla="*/ 112 h 232"/>
                  <a:gd name="T68" fmla="*/ 463 w 480"/>
                  <a:gd name="T69" fmla="*/ 64 h 232"/>
                  <a:gd name="T70" fmla="*/ 480 w 480"/>
                  <a:gd name="T71" fmla="*/ 16 h 232"/>
                  <a:gd name="T72" fmla="*/ 421 w 480"/>
                  <a:gd name="T73" fmla="*/ 8 h 2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4595" y="3056"/>
                <a:ext cx="438" cy="504"/>
              </a:xfrm>
              <a:custGeom>
                <a:avLst/>
                <a:gdLst>
                  <a:gd name="T0" fmla="*/ 126 w 438"/>
                  <a:gd name="T1" fmla="*/ 424 h 504"/>
                  <a:gd name="T2" fmla="*/ 160 w 438"/>
                  <a:gd name="T3" fmla="*/ 440 h 504"/>
                  <a:gd name="T4" fmla="*/ 185 w 438"/>
                  <a:gd name="T5" fmla="*/ 440 h 504"/>
                  <a:gd name="T6" fmla="*/ 202 w 438"/>
                  <a:gd name="T7" fmla="*/ 456 h 504"/>
                  <a:gd name="T8" fmla="*/ 236 w 438"/>
                  <a:gd name="T9" fmla="*/ 496 h 504"/>
                  <a:gd name="T10" fmla="*/ 252 w 438"/>
                  <a:gd name="T11" fmla="*/ 504 h 504"/>
                  <a:gd name="T12" fmla="*/ 261 w 438"/>
                  <a:gd name="T13" fmla="*/ 472 h 504"/>
                  <a:gd name="T14" fmla="*/ 286 w 438"/>
                  <a:gd name="T15" fmla="*/ 464 h 504"/>
                  <a:gd name="T16" fmla="*/ 311 w 438"/>
                  <a:gd name="T17" fmla="*/ 456 h 504"/>
                  <a:gd name="T18" fmla="*/ 370 w 438"/>
                  <a:gd name="T19" fmla="*/ 432 h 504"/>
                  <a:gd name="T20" fmla="*/ 413 w 438"/>
                  <a:gd name="T21" fmla="*/ 432 h 504"/>
                  <a:gd name="T22" fmla="*/ 421 w 438"/>
                  <a:gd name="T23" fmla="*/ 400 h 504"/>
                  <a:gd name="T24" fmla="*/ 404 w 438"/>
                  <a:gd name="T25" fmla="*/ 392 h 504"/>
                  <a:gd name="T26" fmla="*/ 404 w 438"/>
                  <a:gd name="T27" fmla="*/ 360 h 504"/>
                  <a:gd name="T28" fmla="*/ 421 w 438"/>
                  <a:gd name="T29" fmla="*/ 352 h 504"/>
                  <a:gd name="T30" fmla="*/ 438 w 438"/>
                  <a:gd name="T31" fmla="*/ 312 h 504"/>
                  <a:gd name="T32" fmla="*/ 396 w 438"/>
                  <a:gd name="T33" fmla="*/ 280 h 504"/>
                  <a:gd name="T34" fmla="*/ 379 w 438"/>
                  <a:gd name="T35" fmla="*/ 248 h 504"/>
                  <a:gd name="T36" fmla="*/ 370 w 438"/>
                  <a:gd name="T37" fmla="*/ 216 h 504"/>
                  <a:gd name="T38" fmla="*/ 387 w 438"/>
                  <a:gd name="T39" fmla="*/ 184 h 504"/>
                  <a:gd name="T40" fmla="*/ 370 w 438"/>
                  <a:gd name="T41" fmla="*/ 176 h 504"/>
                  <a:gd name="T42" fmla="*/ 370 w 438"/>
                  <a:gd name="T43" fmla="*/ 136 h 504"/>
                  <a:gd name="T44" fmla="*/ 328 w 438"/>
                  <a:gd name="T45" fmla="*/ 160 h 504"/>
                  <a:gd name="T46" fmla="*/ 286 w 438"/>
                  <a:gd name="T47" fmla="*/ 144 h 504"/>
                  <a:gd name="T48" fmla="*/ 244 w 438"/>
                  <a:gd name="T49" fmla="*/ 136 h 504"/>
                  <a:gd name="T50" fmla="*/ 261 w 438"/>
                  <a:gd name="T51" fmla="*/ 104 h 504"/>
                  <a:gd name="T52" fmla="*/ 219 w 438"/>
                  <a:gd name="T53" fmla="*/ 88 h 504"/>
                  <a:gd name="T54" fmla="*/ 185 w 438"/>
                  <a:gd name="T55" fmla="*/ 64 h 504"/>
                  <a:gd name="T56" fmla="*/ 177 w 438"/>
                  <a:gd name="T57" fmla="*/ 40 h 504"/>
                  <a:gd name="T58" fmla="*/ 143 w 438"/>
                  <a:gd name="T59" fmla="*/ 16 h 504"/>
                  <a:gd name="T60" fmla="*/ 126 w 438"/>
                  <a:gd name="T61" fmla="*/ 0 h 504"/>
                  <a:gd name="T62" fmla="*/ 118 w 438"/>
                  <a:gd name="T63" fmla="*/ 8 h 504"/>
                  <a:gd name="T64" fmla="*/ 67 w 438"/>
                  <a:gd name="T65" fmla="*/ 8 h 504"/>
                  <a:gd name="T66" fmla="*/ 33 w 438"/>
                  <a:gd name="T67" fmla="*/ 24 h 504"/>
                  <a:gd name="T68" fmla="*/ 8 w 438"/>
                  <a:gd name="T69" fmla="*/ 24 h 504"/>
                  <a:gd name="T70" fmla="*/ 0 w 438"/>
                  <a:gd name="T71" fmla="*/ 48 h 504"/>
                  <a:gd name="T72" fmla="*/ 8 w 438"/>
                  <a:gd name="T73" fmla="*/ 80 h 504"/>
                  <a:gd name="T74" fmla="*/ 33 w 438"/>
                  <a:gd name="T75" fmla="*/ 112 h 504"/>
                  <a:gd name="T76" fmla="*/ 59 w 438"/>
                  <a:gd name="T77" fmla="*/ 120 h 504"/>
                  <a:gd name="T78" fmla="*/ 33 w 438"/>
                  <a:gd name="T79" fmla="*/ 128 h 504"/>
                  <a:gd name="T80" fmla="*/ 33 w 438"/>
                  <a:gd name="T81" fmla="*/ 160 h 504"/>
                  <a:gd name="T82" fmla="*/ 8 w 438"/>
                  <a:gd name="T83" fmla="*/ 152 h 504"/>
                  <a:gd name="T84" fmla="*/ 17 w 438"/>
                  <a:gd name="T85" fmla="*/ 168 h 504"/>
                  <a:gd name="T86" fmla="*/ 50 w 438"/>
                  <a:gd name="T87" fmla="*/ 168 h 504"/>
                  <a:gd name="T88" fmla="*/ 50 w 438"/>
                  <a:gd name="T89" fmla="*/ 200 h 504"/>
                  <a:gd name="T90" fmla="*/ 59 w 438"/>
                  <a:gd name="T91" fmla="*/ 232 h 504"/>
                  <a:gd name="T92" fmla="*/ 101 w 438"/>
                  <a:gd name="T93" fmla="*/ 256 h 504"/>
                  <a:gd name="T94" fmla="*/ 75 w 438"/>
                  <a:gd name="T95" fmla="*/ 272 h 504"/>
                  <a:gd name="T96" fmla="*/ 101 w 438"/>
                  <a:gd name="T97" fmla="*/ 312 h 504"/>
                  <a:gd name="T98" fmla="*/ 50 w 438"/>
                  <a:gd name="T99" fmla="*/ 328 h 504"/>
                  <a:gd name="T100" fmla="*/ 59 w 438"/>
                  <a:gd name="T101" fmla="*/ 352 h 504"/>
                  <a:gd name="T102" fmla="*/ 33 w 438"/>
                  <a:gd name="T103" fmla="*/ 352 h 504"/>
                  <a:gd name="T104" fmla="*/ 25 w 438"/>
                  <a:gd name="T105" fmla="*/ 384 h 504"/>
                  <a:gd name="T106" fmla="*/ 0 w 438"/>
                  <a:gd name="T107" fmla="*/ 400 h 504"/>
                  <a:gd name="T108" fmla="*/ 8 w 438"/>
                  <a:gd name="T109" fmla="*/ 416 h 504"/>
                  <a:gd name="T110" fmla="*/ 8 w 438"/>
                  <a:gd name="T111" fmla="*/ 456 h 504"/>
                  <a:gd name="T112" fmla="*/ 17 w 438"/>
                  <a:gd name="T113" fmla="*/ 456 h 504"/>
                  <a:gd name="T114" fmla="*/ 101 w 438"/>
                  <a:gd name="T115" fmla="*/ 504 h 504"/>
                  <a:gd name="T116" fmla="*/ 101 w 438"/>
                  <a:gd name="T117" fmla="*/ 496 h 504"/>
                  <a:gd name="T118" fmla="*/ 126 w 438"/>
                  <a:gd name="T119" fmla="*/ 424 h 5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38" h="504">
                    <a:moveTo>
                      <a:pt x="126" y="424"/>
                    </a:moveTo>
                    <a:lnTo>
                      <a:pt x="160" y="440"/>
                    </a:lnTo>
                    <a:lnTo>
                      <a:pt x="185" y="440"/>
                    </a:lnTo>
                    <a:lnTo>
                      <a:pt x="202" y="456"/>
                    </a:lnTo>
                    <a:lnTo>
                      <a:pt x="236" y="496"/>
                    </a:lnTo>
                    <a:lnTo>
                      <a:pt x="252" y="504"/>
                    </a:lnTo>
                    <a:lnTo>
                      <a:pt x="261" y="472"/>
                    </a:lnTo>
                    <a:lnTo>
                      <a:pt x="286" y="464"/>
                    </a:lnTo>
                    <a:lnTo>
                      <a:pt x="311" y="456"/>
                    </a:lnTo>
                    <a:lnTo>
                      <a:pt x="370" y="432"/>
                    </a:lnTo>
                    <a:lnTo>
                      <a:pt x="413" y="432"/>
                    </a:lnTo>
                    <a:lnTo>
                      <a:pt x="421" y="400"/>
                    </a:lnTo>
                    <a:lnTo>
                      <a:pt x="404" y="392"/>
                    </a:lnTo>
                    <a:lnTo>
                      <a:pt x="404" y="360"/>
                    </a:lnTo>
                    <a:lnTo>
                      <a:pt x="421" y="352"/>
                    </a:lnTo>
                    <a:lnTo>
                      <a:pt x="438" y="312"/>
                    </a:lnTo>
                    <a:lnTo>
                      <a:pt x="396" y="280"/>
                    </a:lnTo>
                    <a:lnTo>
                      <a:pt x="379" y="248"/>
                    </a:lnTo>
                    <a:lnTo>
                      <a:pt x="370" y="216"/>
                    </a:lnTo>
                    <a:lnTo>
                      <a:pt x="387" y="184"/>
                    </a:lnTo>
                    <a:lnTo>
                      <a:pt x="370" y="176"/>
                    </a:lnTo>
                    <a:lnTo>
                      <a:pt x="370" y="136"/>
                    </a:lnTo>
                    <a:lnTo>
                      <a:pt x="328" y="160"/>
                    </a:lnTo>
                    <a:lnTo>
                      <a:pt x="286" y="144"/>
                    </a:lnTo>
                    <a:lnTo>
                      <a:pt x="244" y="136"/>
                    </a:lnTo>
                    <a:lnTo>
                      <a:pt x="261" y="104"/>
                    </a:lnTo>
                    <a:lnTo>
                      <a:pt x="219" y="88"/>
                    </a:lnTo>
                    <a:lnTo>
                      <a:pt x="185" y="64"/>
                    </a:lnTo>
                    <a:lnTo>
                      <a:pt x="177" y="40"/>
                    </a:lnTo>
                    <a:lnTo>
                      <a:pt x="143" y="16"/>
                    </a:lnTo>
                    <a:lnTo>
                      <a:pt x="126" y="0"/>
                    </a:lnTo>
                    <a:lnTo>
                      <a:pt x="118" y="8"/>
                    </a:lnTo>
                    <a:lnTo>
                      <a:pt x="67" y="8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0" y="48"/>
                    </a:lnTo>
                    <a:lnTo>
                      <a:pt x="8" y="80"/>
                    </a:lnTo>
                    <a:lnTo>
                      <a:pt x="33" y="112"/>
                    </a:lnTo>
                    <a:lnTo>
                      <a:pt x="59" y="120"/>
                    </a:lnTo>
                    <a:lnTo>
                      <a:pt x="33" y="128"/>
                    </a:lnTo>
                    <a:lnTo>
                      <a:pt x="33" y="160"/>
                    </a:lnTo>
                    <a:lnTo>
                      <a:pt x="8" y="152"/>
                    </a:lnTo>
                    <a:lnTo>
                      <a:pt x="17" y="168"/>
                    </a:lnTo>
                    <a:lnTo>
                      <a:pt x="50" y="168"/>
                    </a:lnTo>
                    <a:lnTo>
                      <a:pt x="50" y="200"/>
                    </a:lnTo>
                    <a:lnTo>
                      <a:pt x="59" y="232"/>
                    </a:lnTo>
                    <a:lnTo>
                      <a:pt x="101" y="256"/>
                    </a:lnTo>
                    <a:lnTo>
                      <a:pt x="75" y="272"/>
                    </a:lnTo>
                    <a:lnTo>
                      <a:pt x="101" y="312"/>
                    </a:lnTo>
                    <a:lnTo>
                      <a:pt x="50" y="328"/>
                    </a:lnTo>
                    <a:lnTo>
                      <a:pt x="59" y="352"/>
                    </a:lnTo>
                    <a:lnTo>
                      <a:pt x="33" y="352"/>
                    </a:lnTo>
                    <a:lnTo>
                      <a:pt x="25" y="384"/>
                    </a:lnTo>
                    <a:lnTo>
                      <a:pt x="0" y="400"/>
                    </a:lnTo>
                    <a:lnTo>
                      <a:pt x="8" y="416"/>
                    </a:lnTo>
                    <a:lnTo>
                      <a:pt x="8" y="456"/>
                    </a:lnTo>
                    <a:lnTo>
                      <a:pt x="17" y="456"/>
                    </a:lnTo>
                    <a:lnTo>
                      <a:pt x="101" y="504"/>
                    </a:lnTo>
                    <a:lnTo>
                      <a:pt x="101" y="496"/>
                    </a:lnTo>
                    <a:lnTo>
                      <a:pt x="126" y="42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4696" y="3480"/>
                <a:ext cx="210" cy="352"/>
              </a:xfrm>
              <a:custGeom>
                <a:avLst/>
                <a:gdLst>
                  <a:gd name="T0" fmla="*/ 151 w 210"/>
                  <a:gd name="T1" fmla="*/ 304 h 352"/>
                  <a:gd name="T2" fmla="*/ 185 w 210"/>
                  <a:gd name="T3" fmla="*/ 288 h 352"/>
                  <a:gd name="T4" fmla="*/ 185 w 210"/>
                  <a:gd name="T5" fmla="*/ 248 h 352"/>
                  <a:gd name="T6" fmla="*/ 210 w 210"/>
                  <a:gd name="T7" fmla="*/ 232 h 352"/>
                  <a:gd name="T8" fmla="*/ 194 w 210"/>
                  <a:gd name="T9" fmla="*/ 192 h 352"/>
                  <a:gd name="T10" fmla="*/ 168 w 210"/>
                  <a:gd name="T11" fmla="*/ 184 h 352"/>
                  <a:gd name="T12" fmla="*/ 143 w 210"/>
                  <a:gd name="T13" fmla="*/ 152 h 352"/>
                  <a:gd name="T14" fmla="*/ 135 w 210"/>
                  <a:gd name="T15" fmla="*/ 96 h 352"/>
                  <a:gd name="T16" fmla="*/ 135 w 210"/>
                  <a:gd name="T17" fmla="*/ 72 h 352"/>
                  <a:gd name="T18" fmla="*/ 101 w 210"/>
                  <a:gd name="T19" fmla="*/ 32 h 352"/>
                  <a:gd name="T20" fmla="*/ 84 w 210"/>
                  <a:gd name="T21" fmla="*/ 16 h 352"/>
                  <a:gd name="T22" fmla="*/ 59 w 210"/>
                  <a:gd name="T23" fmla="*/ 16 h 352"/>
                  <a:gd name="T24" fmla="*/ 25 w 210"/>
                  <a:gd name="T25" fmla="*/ 0 h 352"/>
                  <a:gd name="T26" fmla="*/ 0 w 210"/>
                  <a:gd name="T27" fmla="*/ 72 h 352"/>
                  <a:gd name="T28" fmla="*/ 0 w 210"/>
                  <a:gd name="T29" fmla="*/ 80 h 352"/>
                  <a:gd name="T30" fmla="*/ 17 w 210"/>
                  <a:gd name="T31" fmla="*/ 88 h 352"/>
                  <a:gd name="T32" fmla="*/ 33 w 210"/>
                  <a:gd name="T33" fmla="*/ 104 h 352"/>
                  <a:gd name="T34" fmla="*/ 33 w 210"/>
                  <a:gd name="T35" fmla="*/ 120 h 352"/>
                  <a:gd name="T36" fmla="*/ 33 w 210"/>
                  <a:gd name="T37" fmla="*/ 160 h 352"/>
                  <a:gd name="T38" fmla="*/ 42 w 210"/>
                  <a:gd name="T39" fmla="*/ 248 h 352"/>
                  <a:gd name="T40" fmla="*/ 67 w 210"/>
                  <a:gd name="T41" fmla="*/ 288 h 352"/>
                  <a:gd name="T42" fmla="*/ 109 w 210"/>
                  <a:gd name="T43" fmla="*/ 320 h 352"/>
                  <a:gd name="T44" fmla="*/ 135 w 210"/>
                  <a:gd name="T45" fmla="*/ 352 h 352"/>
                  <a:gd name="T46" fmla="*/ 151 w 210"/>
                  <a:gd name="T47" fmla="*/ 344 h 352"/>
                  <a:gd name="T48" fmla="*/ 151 w 210"/>
                  <a:gd name="T49" fmla="*/ 304 h 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10" h="352">
                    <a:moveTo>
                      <a:pt x="151" y="304"/>
                    </a:moveTo>
                    <a:lnTo>
                      <a:pt x="185" y="288"/>
                    </a:lnTo>
                    <a:lnTo>
                      <a:pt x="185" y="248"/>
                    </a:lnTo>
                    <a:lnTo>
                      <a:pt x="210" y="232"/>
                    </a:lnTo>
                    <a:lnTo>
                      <a:pt x="194" y="192"/>
                    </a:lnTo>
                    <a:lnTo>
                      <a:pt x="168" y="184"/>
                    </a:lnTo>
                    <a:lnTo>
                      <a:pt x="143" y="152"/>
                    </a:lnTo>
                    <a:lnTo>
                      <a:pt x="135" y="96"/>
                    </a:lnTo>
                    <a:lnTo>
                      <a:pt x="135" y="72"/>
                    </a:lnTo>
                    <a:lnTo>
                      <a:pt x="101" y="32"/>
                    </a:lnTo>
                    <a:lnTo>
                      <a:pt x="84" y="16"/>
                    </a:lnTo>
                    <a:lnTo>
                      <a:pt x="59" y="16"/>
                    </a:lnTo>
                    <a:lnTo>
                      <a:pt x="25" y="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7" y="88"/>
                    </a:lnTo>
                    <a:lnTo>
                      <a:pt x="33" y="104"/>
                    </a:lnTo>
                    <a:lnTo>
                      <a:pt x="33" y="120"/>
                    </a:lnTo>
                    <a:lnTo>
                      <a:pt x="33" y="160"/>
                    </a:lnTo>
                    <a:lnTo>
                      <a:pt x="42" y="248"/>
                    </a:lnTo>
                    <a:lnTo>
                      <a:pt x="67" y="288"/>
                    </a:lnTo>
                    <a:lnTo>
                      <a:pt x="109" y="320"/>
                    </a:lnTo>
                    <a:lnTo>
                      <a:pt x="135" y="352"/>
                    </a:lnTo>
                    <a:lnTo>
                      <a:pt x="151" y="344"/>
                    </a:lnTo>
                    <a:lnTo>
                      <a:pt x="151" y="30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4831" y="3480"/>
                <a:ext cx="606" cy="704"/>
              </a:xfrm>
              <a:custGeom>
                <a:avLst/>
                <a:gdLst>
                  <a:gd name="T0" fmla="*/ 606 w 606"/>
                  <a:gd name="T1" fmla="*/ 24 h 704"/>
                  <a:gd name="T2" fmla="*/ 556 w 606"/>
                  <a:gd name="T3" fmla="*/ 0 h 704"/>
                  <a:gd name="T4" fmla="*/ 530 w 606"/>
                  <a:gd name="T5" fmla="*/ 56 h 704"/>
                  <a:gd name="T6" fmla="*/ 446 w 606"/>
                  <a:gd name="T7" fmla="*/ 72 h 704"/>
                  <a:gd name="T8" fmla="*/ 379 w 606"/>
                  <a:gd name="T9" fmla="*/ 56 h 704"/>
                  <a:gd name="T10" fmla="*/ 286 w 606"/>
                  <a:gd name="T11" fmla="*/ 104 h 704"/>
                  <a:gd name="T12" fmla="*/ 236 w 606"/>
                  <a:gd name="T13" fmla="*/ 136 h 704"/>
                  <a:gd name="T14" fmla="*/ 134 w 606"/>
                  <a:gd name="T15" fmla="*/ 184 h 704"/>
                  <a:gd name="T16" fmla="*/ 75 w 606"/>
                  <a:gd name="T17" fmla="*/ 200 h 704"/>
                  <a:gd name="T18" fmla="*/ 75 w 606"/>
                  <a:gd name="T19" fmla="*/ 232 h 704"/>
                  <a:gd name="T20" fmla="*/ 50 w 606"/>
                  <a:gd name="T21" fmla="*/ 288 h 704"/>
                  <a:gd name="T22" fmla="*/ 16 w 606"/>
                  <a:gd name="T23" fmla="*/ 344 h 704"/>
                  <a:gd name="T24" fmla="*/ 33 w 606"/>
                  <a:gd name="T25" fmla="*/ 392 h 704"/>
                  <a:gd name="T26" fmla="*/ 59 w 606"/>
                  <a:gd name="T27" fmla="*/ 464 h 704"/>
                  <a:gd name="T28" fmla="*/ 118 w 606"/>
                  <a:gd name="T29" fmla="*/ 480 h 704"/>
                  <a:gd name="T30" fmla="*/ 286 w 606"/>
                  <a:gd name="T31" fmla="*/ 472 h 704"/>
                  <a:gd name="T32" fmla="*/ 337 w 606"/>
                  <a:gd name="T33" fmla="*/ 496 h 704"/>
                  <a:gd name="T34" fmla="*/ 294 w 606"/>
                  <a:gd name="T35" fmla="*/ 512 h 704"/>
                  <a:gd name="T36" fmla="*/ 210 w 606"/>
                  <a:gd name="T37" fmla="*/ 488 h 704"/>
                  <a:gd name="T38" fmla="*/ 160 w 606"/>
                  <a:gd name="T39" fmla="*/ 512 h 704"/>
                  <a:gd name="T40" fmla="*/ 160 w 606"/>
                  <a:gd name="T41" fmla="*/ 568 h 704"/>
                  <a:gd name="T42" fmla="*/ 202 w 606"/>
                  <a:gd name="T43" fmla="*/ 592 h 704"/>
                  <a:gd name="T44" fmla="*/ 236 w 606"/>
                  <a:gd name="T45" fmla="*/ 672 h 704"/>
                  <a:gd name="T46" fmla="*/ 278 w 606"/>
                  <a:gd name="T47" fmla="*/ 656 h 704"/>
                  <a:gd name="T48" fmla="*/ 337 w 606"/>
                  <a:gd name="T49" fmla="*/ 656 h 704"/>
                  <a:gd name="T50" fmla="*/ 328 w 606"/>
                  <a:gd name="T51" fmla="*/ 568 h 704"/>
                  <a:gd name="T52" fmla="*/ 370 w 606"/>
                  <a:gd name="T53" fmla="*/ 584 h 704"/>
                  <a:gd name="T54" fmla="*/ 387 w 606"/>
                  <a:gd name="T55" fmla="*/ 576 h 704"/>
                  <a:gd name="T56" fmla="*/ 353 w 606"/>
                  <a:gd name="T57" fmla="*/ 528 h 704"/>
                  <a:gd name="T58" fmla="*/ 455 w 606"/>
                  <a:gd name="T59" fmla="*/ 528 h 704"/>
                  <a:gd name="T60" fmla="*/ 438 w 606"/>
                  <a:gd name="T61" fmla="*/ 464 h 704"/>
                  <a:gd name="T62" fmla="*/ 438 w 606"/>
                  <a:gd name="T63" fmla="*/ 448 h 704"/>
                  <a:gd name="T64" fmla="*/ 480 w 606"/>
                  <a:gd name="T65" fmla="*/ 480 h 704"/>
                  <a:gd name="T66" fmla="*/ 463 w 606"/>
                  <a:gd name="T67" fmla="*/ 440 h 704"/>
                  <a:gd name="T68" fmla="*/ 353 w 606"/>
                  <a:gd name="T69" fmla="*/ 384 h 704"/>
                  <a:gd name="T70" fmla="*/ 337 w 606"/>
                  <a:gd name="T71" fmla="*/ 400 h 704"/>
                  <a:gd name="T72" fmla="*/ 311 w 606"/>
                  <a:gd name="T73" fmla="*/ 408 h 704"/>
                  <a:gd name="T74" fmla="*/ 294 w 606"/>
                  <a:gd name="T75" fmla="*/ 376 h 704"/>
                  <a:gd name="T76" fmla="*/ 337 w 606"/>
                  <a:gd name="T77" fmla="*/ 360 h 704"/>
                  <a:gd name="T78" fmla="*/ 320 w 606"/>
                  <a:gd name="T79" fmla="*/ 320 h 704"/>
                  <a:gd name="T80" fmla="*/ 236 w 606"/>
                  <a:gd name="T81" fmla="*/ 240 h 704"/>
                  <a:gd name="T82" fmla="*/ 261 w 606"/>
                  <a:gd name="T83" fmla="*/ 200 h 704"/>
                  <a:gd name="T84" fmla="*/ 294 w 606"/>
                  <a:gd name="T85" fmla="*/ 232 h 704"/>
                  <a:gd name="T86" fmla="*/ 337 w 606"/>
                  <a:gd name="T87" fmla="*/ 264 h 704"/>
                  <a:gd name="T88" fmla="*/ 362 w 606"/>
                  <a:gd name="T89" fmla="*/ 208 h 704"/>
                  <a:gd name="T90" fmla="*/ 387 w 606"/>
                  <a:gd name="T91" fmla="*/ 144 h 704"/>
                  <a:gd name="T92" fmla="*/ 497 w 606"/>
                  <a:gd name="T93" fmla="*/ 112 h 704"/>
                  <a:gd name="T94" fmla="*/ 564 w 606"/>
                  <a:gd name="T95" fmla="*/ 112 h 704"/>
                  <a:gd name="T96" fmla="*/ 598 w 606"/>
                  <a:gd name="T97" fmla="*/ 96 h 7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06" h="704">
                    <a:moveTo>
                      <a:pt x="589" y="72"/>
                    </a:moveTo>
                    <a:lnTo>
                      <a:pt x="606" y="24"/>
                    </a:lnTo>
                    <a:lnTo>
                      <a:pt x="581" y="0"/>
                    </a:lnTo>
                    <a:lnTo>
                      <a:pt x="556" y="0"/>
                    </a:lnTo>
                    <a:lnTo>
                      <a:pt x="564" y="40"/>
                    </a:lnTo>
                    <a:lnTo>
                      <a:pt x="530" y="56"/>
                    </a:lnTo>
                    <a:lnTo>
                      <a:pt x="471" y="72"/>
                    </a:lnTo>
                    <a:lnTo>
                      <a:pt x="446" y="72"/>
                    </a:lnTo>
                    <a:lnTo>
                      <a:pt x="412" y="72"/>
                    </a:lnTo>
                    <a:lnTo>
                      <a:pt x="379" y="56"/>
                    </a:lnTo>
                    <a:lnTo>
                      <a:pt x="328" y="88"/>
                    </a:lnTo>
                    <a:lnTo>
                      <a:pt x="286" y="104"/>
                    </a:lnTo>
                    <a:lnTo>
                      <a:pt x="244" y="104"/>
                    </a:lnTo>
                    <a:lnTo>
                      <a:pt x="236" y="136"/>
                    </a:lnTo>
                    <a:lnTo>
                      <a:pt x="168" y="144"/>
                    </a:lnTo>
                    <a:lnTo>
                      <a:pt x="134" y="184"/>
                    </a:lnTo>
                    <a:lnTo>
                      <a:pt x="109" y="184"/>
                    </a:lnTo>
                    <a:lnTo>
                      <a:pt x="75" y="200"/>
                    </a:lnTo>
                    <a:lnTo>
                      <a:pt x="67" y="200"/>
                    </a:lnTo>
                    <a:lnTo>
                      <a:pt x="75" y="232"/>
                    </a:lnTo>
                    <a:lnTo>
                      <a:pt x="50" y="248"/>
                    </a:lnTo>
                    <a:lnTo>
                      <a:pt x="50" y="288"/>
                    </a:lnTo>
                    <a:lnTo>
                      <a:pt x="16" y="304"/>
                    </a:lnTo>
                    <a:lnTo>
                      <a:pt x="16" y="344"/>
                    </a:lnTo>
                    <a:lnTo>
                      <a:pt x="0" y="352"/>
                    </a:lnTo>
                    <a:lnTo>
                      <a:pt x="33" y="392"/>
                    </a:lnTo>
                    <a:lnTo>
                      <a:pt x="75" y="424"/>
                    </a:lnTo>
                    <a:lnTo>
                      <a:pt x="59" y="464"/>
                    </a:lnTo>
                    <a:lnTo>
                      <a:pt x="92" y="464"/>
                    </a:lnTo>
                    <a:lnTo>
                      <a:pt x="118" y="480"/>
                    </a:lnTo>
                    <a:lnTo>
                      <a:pt x="202" y="480"/>
                    </a:lnTo>
                    <a:lnTo>
                      <a:pt x="286" y="472"/>
                    </a:lnTo>
                    <a:lnTo>
                      <a:pt x="362" y="480"/>
                    </a:lnTo>
                    <a:lnTo>
                      <a:pt x="337" y="496"/>
                    </a:lnTo>
                    <a:lnTo>
                      <a:pt x="328" y="512"/>
                    </a:lnTo>
                    <a:lnTo>
                      <a:pt x="294" y="512"/>
                    </a:lnTo>
                    <a:lnTo>
                      <a:pt x="261" y="504"/>
                    </a:lnTo>
                    <a:lnTo>
                      <a:pt x="210" y="488"/>
                    </a:lnTo>
                    <a:lnTo>
                      <a:pt x="185" y="504"/>
                    </a:lnTo>
                    <a:lnTo>
                      <a:pt x="160" y="512"/>
                    </a:lnTo>
                    <a:lnTo>
                      <a:pt x="134" y="552"/>
                    </a:lnTo>
                    <a:lnTo>
                      <a:pt x="160" y="568"/>
                    </a:lnTo>
                    <a:lnTo>
                      <a:pt x="185" y="584"/>
                    </a:lnTo>
                    <a:lnTo>
                      <a:pt x="202" y="592"/>
                    </a:lnTo>
                    <a:lnTo>
                      <a:pt x="210" y="624"/>
                    </a:lnTo>
                    <a:lnTo>
                      <a:pt x="236" y="672"/>
                    </a:lnTo>
                    <a:lnTo>
                      <a:pt x="252" y="648"/>
                    </a:lnTo>
                    <a:lnTo>
                      <a:pt x="278" y="656"/>
                    </a:lnTo>
                    <a:lnTo>
                      <a:pt x="311" y="704"/>
                    </a:lnTo>
                    <a:lnTo>
                      <a:pt x="337" y="656"/>
                    </a:lnTo>
                    <a:lnTo>
                      <a:pt x="396" y="688"/>
                    </a:lnTo>
                    <a:lnTo>
                      <a:pt x="328" y="568"/>
                    </a:lnTo>
                    <a:lnTo>
                      <a:pt x="353" y="576"/>
                    </a:lnTo>
                    <a:lnTo>
                      <a:pt x="370" y="584"/>
                    </a:lnTo>
                    <a:lnTo>
                      <a:pt x="370" y="600"/>
                    </a:lnTo>
                    <a:lnTo>
                      <a:pt x="387" y="576"/>
                    </a:lnTo>
                    <a:lnTo>
                      <a:pt x="412" y="560"/>
                    </a:lnTo>
                    <a:lnTo>
                      <a:pt x="353" y="528"/>
                    </a:lnTo>
                    <a:lnTo>
                      <a:pt x="404" y="512"/>
                    </a:lnTo>
                    <a:lnTo>
                      <a:pt x="455" y="528"/>
                    </a:lnTo>
                    <a:lnTo>
                      <a:pt x="446" y="488"/>
                    </a:lnTo>
                    <a:lnTo>
                      <a:pt x="438" y="464"/>
                    </a:lnTo>
                    <a:lnTo>
                      <a:pt x="412" y="448"/>
                    </a:lnTo>
                    <a:lnTo>
                      <a:pt x="438" y="448"/>
                    </a:lnTo>
                    <a:lnTo>
                      <a:pt x="455" y="464"/>
                    </a:lnTo>
                    <a:lnTo>
                      <a:pt x="480" y="480"/>
                    </a:lnTo>
                    <a:lnTo>
                      <a:pt x="514" y="472"/>
                    </a:lnTo>
                    <a:lnTo>
                      <a:pt x="463" y="440"/>
                    </a:lnTo>
                    <a:lnTo>
                      <a:pt x="421" y="408"/>
                    </a:lnTo>
                    <a:lnTo>
                      <a:pt x="353" y="384"/>
                    </a:lnTo>
                    <a:lnTo>
                      <a:pt x="337" y="384"/>
                    </a:lnTo>
                    <a:lnTo>
                      <a:pt x="337" y="400"/>
                    </a:lnTo>
                    <a:lnTo>
                      <a:pt x="345" y="416"/>
                    </a:lnTo>
                    <a:lnTo>
                      <a:pt x="311" y="408"/>
                    </a:lnTo>
                    <a:lnTo>
                      <a:pt x="294" y="400"/>
                    </a:lnTo>
                    <a:lnTo>
                      <a:pt x="294" y="376"/>
                    </a:lnTo>
                    <a:lnTo>
                      <a:pt x="294" y="352"/>
                    </a:lnTo>
                    <a:lnTo>
                      <a:pt x="337" y="360"/>
                    </a:lnTo>
                    <a:lnTo>
                      <a:pt x="337" y="336"/>
                    </a:lnTo>
                    <a:lnTo>
                      <a:pt x="320" y="320"/>
                    </a:lnTo>
                    <a:lnTo>
                      <a:pt x="269" y="288"/>
                    </a:lnTo>
                    <a:lnTo>
                      <a:pt x="236" y="240"/>
                    </a:lnTo>
                    <a:lnTo>
                      <a:pt x="244" y="224"/>
                    </a:lnTo>
                    <a:lnTo>
                      <a:pt x="261" y="200"/>
                    </a:lnTo>
                    <a:lnTo>
                      <a:pt x="269" y="224"/>
                    </a:lnTo>
                    <a:lnTo>
                      <a:pt x="294" y="232"/>
                    </a:lnTo>
                    <a:lnTo>
                      <a:pt x="320" y="240"/>
                    </a:lnTo>
                    <a:lnTo>
                      <a:pt x="337" y="264"/>
                    </a:lnTo>
                    <a:lnTo>
                      <a:pt x="337" y="232"/>
                    </a:lnTo>
                    <a:lnTo>
                      <a:pt x="362" y="208"/>
                    </a:lnTo>
                    <a:lnTo>
                      <a:pt x="370" y="160"/>
                    </a:lnTo>
                    <a:lnTo>
                      <a:pt x="387" y="144"/>
                    </a:lnTo>
                    <a:lnTo>
                      <a:pt x="412" y="136"/>
                    </a:lnTo>
                    <a:lnTo>
                      <a:pt x="497" y="112"/>
                    </a:lnTo>
                    <a:lnTo>
                      <a:pt x="539" y="112"/>
                    </a:lnTo>
                    <a:lnTo>
                      <a:pt x="564" y="112"/>
                    </a:lnTo>
                    <a:lnTo>
                      <a:pt x="573" y="128"/>
                    </a:lnTo>
                    <a:lnTo>
                      <a:pt x="598" y="96"/>
                    </a:lnTo>
                    <a:lnTo>
                      <a:pt x="589" y="72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4696" y="3480"/>
                <a:ext cx="210" cy="352"/>
              </a:xfrm>
              <a:custGeom>
                <a:avLst/>
                <a:gdLst>
                  <a:gd name="T0" fmla="*/ 151 w 210"/>
                  <a:gd name="T1" fmla="*/ 304 h 352"/>
                  <a:gd name="T2" fmla="*/ 185 w 210"/>
                  <a:gd name="T3" fmla="*/ 288 h 352"/>
                  <a:gd name="T4" fmla="*/ 185 w 210"/>
                  <a:gd name="T5" fmla="*/ 248 h 352"/>
                  <a:gd name="T6" fmla="*/ 210 w 210"/>
                  <a:gd name="T7" fmla="*/ 232 h 352"/>
                  <a:gd name="T8" fmla="*/ 194 w 210"/>
                  <a:gd name="T9" fmla="*/ 192 h 352"/>
                  <a:gd name="T10" fmla="*/ 168 w 210"/>
                  <a:gd name="T11" fmla="*/ 184 h 352"/>
                  <a:gd name="T12" fmla="*/ 143 w 210"/>
                  <a:gd name="T13" fmla="*/ 152 h 352"/>
                  <a:gd name="T14" fmla="*/ 135 w 210"/>
                  <a:gd name="T15" fmla="*/ 96 h 352"/>
                  <a:gd name="T16" fmla="*/ 135 w 210"/>
                  <a:gd name="T17" fmla="*/ 72 h 352"/>
                  <a:gd name="T18" fmla="*/ 135 w 210"/>
                  <a:gd name="T19" fmla="*/ 72 h 352"/>
                  <a:gd name="T20" fmla="*/ 101 w 210"/>
                  <a:gd name="T21" fmla="*/ 32 h 352"/>
                  <a:gd name="T22" fmla="*/ 84 w 210"/>
                  <a:gd name="T23" fmla="*/ 16 h 352"/>
                  <a:gd name="T24" fmla="*/ 59 w 210"/>
                  <a:gd name="T25" fmla="*/ 16 h 352"/>
                  <a:gd name="T26" fmla="*/ 25 w 210"/>
                  <a:gd name="T27" fmla="*/ 0 h 352"/>
                  <a:gd name="T28" fmla="*/ 0 w 210"/>
                  <a:gd name="T29" fmla="*/ 72 h 352"/>
                  <a:gd name="T30" fmla="*/ 0 w 210"/>
                  <a:gd name="T31" fmla="*/ 80 h 352"/>
                  <a:gd name="T32" fmla="*/ 17 w 210"/>
                  <a:gd name="T33" fmla="*/ 88 h 352"/>
                  <a:gd name="T34" fmla="*/ 33 w 210"/>
                  <a:gd name="T35" fmla="*/ 104 h 352"/>
                  <a:gd name="T36" fmla="*/ 33 w 210"/>
                  <a:gd name="T37" fmla="*/ 120 h 352"/>
                  <a:gd name="T38" fmla="*/ 33 w 210"/>
                  <a:gd name="T39" fmla="*/ 160 h 352"/>
                  <a:gd name="T40" fmla="*/ 42 w 210"/>
                  <a:gd name="T41" fmla="*/ 248 h 352"/>
                  <a:gd name="T42" fmla="*/ 67 w 210"/>
                  <a:gd name="T43" fmla="*/ 288 h 352"/>
                  <a:gd name="T44" fmla="*/ 109 w 210"/>
                  <a:gd name="T45" fmla="*/ 320 h 352"/>
                  <a:gd name="T46" fmla="*/ 135 w 210"/>
                  <a:gd name="T47" fmla="*/ 352 h 352"/>
                  <a:gd name="T48" fmla="*/ 151 w 210"/>
                  <a:gd name="T49" fmla="*/ 344 h 352"/>
                  <a:gd name="T50" fmla="*/ 151 w 210"/>
                  <a:gd name="T51" fmla="*/ 304 h 3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0" h="352">
                    <a:moveTo>
                      <a:pt x="151" y="304"/>
                    </a:moveTo>
                    <a:lnTo>
                      <a:pt x="185" y="288"/>
                    </a:lnTo>
                    <a:lnTo>
                      <a:pt x="185" y="248"/>
                    </a:lnTo>
                    <a:lnTo>
                      <a:pt x="210" y="232"/>
                    </a:lnTo>
                    <a:lnTo>
                      <a:pt x="194" y="192"/>
                    </a:lnTo>
                    <a:lnTo>
                      <a:pt x="168" y="184"/>
                    </a:lnTo>
                    <a:lnTo>
                      <a:pt x="143" y="152"/>
                    </a:lnTo>
                    <a:lnTo>
                      <a:pt x="135" y="96"/>
                    </a:lnTo>
                    <a:lnTo>
                      <a:pt x="135" y="72"/>
                    </a:lnTo>
                    <a:lnTo>
                      <a:pt x="101" y="32"/>
                    </a:lnTo>
                    <a:lnTo>
                      <a:pt x="84" y="16"/>
                    </a:lnTo>
                    <a:lnTo>
                      <a:pt x="59" y="16"/>
                    </a:lnTo>
                    <a:lnTo>
                      <a:pt x="25" y="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7" y="88"/>
                    </a:lnTo>
                    <a:lnTo>
                      <a:pt x="33" y="104"/>
                    </a:lnTo>
                    <a:lnTo>
                      <a:pt x="33" y="120"/>
                    </a:lnTo>
                    <a:lnTo>
                      <a:pt x="33" y="160"/>
                    </a:lnTo>
                    <a:lnTo>
                      <a:pt x="42" y="248"/>
                    </a:lnTo>
                    <a:lnTo>
                      <a:pt x="67" y="288"/>
                    </a:lnTo>
                    <a:lnTo>
                      <a:pt x="109" y="320"/>
                    </a:lnTo>
                    <a:lnTo>
                      <a:pt x="135" y="352"/>
                    </a:lnTo>
                    <a:lnTo>
                      <a:pt x="151" y="344"/>
                    </a:lnTo>
                    <a:lnTo>
                      <a:pt x="151" y="3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4831" y="3480"/>
                <a:ext cx="606" cy="704"/>
              </a:xfrm>
              <a:custGeom>
                <a:avLst/>
                <a:gdLst>
                  <a:gd name="T0" fmla="*/ 606 w 606"/>
                  <a:gd name="T1" fmla="*/ 24 h 704"/>
                  <a:gd name="T2" fmla="*/ 556 w 606"/>
                  <a:gd name="T3" fmla="*/ 0 h 704"/>
                  <a:gd name="T4" fmla="*/ 530 w 606"/>
                  <a:gd name="T5" fmla="*/ 56 h 704"/>
                  <a:gd name="T6" fmla="*/ 446 w 606"/>
                  <a:gd name="T7" fmla="*/ 72 h 704"/>
                  <a:gd name="T8" fmla="*/ 379 w 606"/>
                  <a:gd name="T9" fmla="*/ 56 h 704"/>
                  <a:gd name="T10" fmla="*/ 286 w 606"/>
                  <a:gd name="T11" fmla="*/ 104 h 704"/>
                  <a:gd name="T12" fmla="*/ 236 w 606"/>
                  <a:gd name="T13" fmla="*/ 136 h 704"/>
                  <a:gd name="T14" fmla="*/ 134 w 606"/>
                  <a:gd name="T15" fmla="*/ 184 h 704"/>
                  <a:gd name="T16" fmla="*/ 75 w 606"/>
                  <a:gd name="T17" fmla="*/ 200 h 704"/>
                  <a:gd name="T18" fmla="*/ 75 w 606"/>
                  <a:gd name="T19" fmla="*/ 232 h 704"/>
                  <a:gd name="T20" fmla="*/ 50 w 606"/>
                  <a:gd name="T21" fmla="*/ 288 h 704"/>
                  <a:gd name="T22" fmla="*/ 16 w 606"/>
                  <a:gd name="T23" fmla="*/ 344 h 704"/>
                  <a:gd name="T24" fmla="*/ 33 w 606"/>
                  <a:gd name="T25" fmla="*/ 392 h 704"/>
                  <a:gd name="T26" fmla="*/ 59 w 606"/>
                  <a:gd name="T27" fmla="*/ 464 h 704"/>
                  <a:gd name="T28" fmla="*/ 118 w 606"/>
                  <a:gd name="T29" fmla="*/ 480 h 704"/>
                  <a:gd name="T30" fmla="*/ 286 w 606"/>
                  <a:gd name="T31" fmla="*/ 472 h 704"/>
                  <a:gd name="T32" fmla="*/ 337 w 606"/>
                  <a:gd name="T33" fmla="*/ 496 h 704"/>
                  <a:gd name="T34" fmla="*/ 294 w 606"/>
                  <a:gd name="T35" fmla="*/ 512 h 704"/>
                  <a:gd name="T36" fmla="*/ 210 w 606"/>
                  <a:gd name="T37" fmla="*/ 488 h 704"/>
                  <a:gd name="T38" fmla="*/ 160 w 606"/>
                  <a:gd name="T39" fmla="*/ 512 h 704"/>
                  <a:gd name="T40" fmla="*/ 160 w 606"/>
                  <a:gd name="T41" fmla="*/ 568 h 704"/>
                  <a:gd name="T42" fmla="*/ 202 w 606"/>
                  <a:gd name="T43" fmla="*/ 592 h 704"/>
                  <a:gd name="T44" fmla="*/ 236 w 606"/>
                  <a:gd name="T45" fmla="*/ 672 h 704"/>
                  <a:gd name="T46" fmla="*/ 278 w 606"/>
                  <a:gd name="T47" fmla="*/ 656 h 704"/>
                  <a:gd name="T48" fmla="*/ 337 w 606"/>
                  <a:gd name="T49" fmla="*/ 656 h 704"/>
                  <a:gd name="T50" fmla="*/ 328 w 606"/>
                  <a:gd name="T51" fmla="*/ 568 h 704"/>
                  <a:gd name="T52" fmla="*/ 370 w 606"/>
                  <a:gd name="T53" fmla="*/ 584 h 704"/>
                  <a:gd name="T54" fmla="*/ 387 w 606"/>
                  <a:gd name="T55" fmla="*/ 576 h 704"/>
                  <a:gd name="T56" fmla="*/ 353 w 606"/>
                  <a:gd name="T57" fmla="*/ 528 h 704"/>
                  <a:gd name="T58" fmla="*/ 455 w 606"/>
                  <a:gd name="T59" fmla="*/ 528 h 704"/>
                  <a:gd name="T60" fmla="*/ 438 w 606"/>
                  <a:gd name="T61" fmla="*/ 464 h 704"/>
                  <a:gd name="T62" fmla="*/ 438 w 606"/>
                  <a:gd name="T63" fmla="*/ 448 h 704"/>
                  <a:gd name="T64" fmla="*/ 480 w 606"/>
                  <a:gd name="T65" fmla="*/ 480 h 704"/>
                  <a:gd name="T66" fmla="*/ 463 w 606"/>
                  <a:gd name="T67" fmla="*/ 440 h 704"/>
                  <a:gd name="T68" fmla="*/ 353 w 606"/>
                  <a:gd name="T69" fmla="*/ 384 h 704"/>
                  <a:gd name="T70" fmla="*/ 337 w 606"/>
                  <a:gd name="T71" fmla="*/ 400 h 704"/>
                  <a:gd name="T72" fmla="*/ 311 w 606"/>
                  <a:gd name="T73" fmla="*/ 408 h 704"/>
                  <a:gd name="T74" fmla="*/ 294 w 606"/>
                  <a:gd name="T75" fmla="*/ 376 h 704"/>
                  <a:gd name="T76" fmla="*/ 337 w 606"/>
                  <a:gd name="T77" fmla="*/ 360 h 704"/>
                  <a:gd name="T78" fmla="*/ 320 w 606"/>
                  <a:gd name="T79" fmla="*/ 320 h 704"/>
                  <a:gd name="T80" fmla="*/ 236 w 606"/>
                  <a:gd name="T81" fmla="*/ 240 h 704"/>
                  <a:gd name="T82" fmla="*/ 261 w 606"/>
                  <a:gd name="T83" fmla="*/ 200 h 704"/>
                  <a:gd name="T84" fmla="*/ 294 w 606"/>
                  <a:gd name="T85" fmla="*/ 232 h 704"/>
                  <a:gd name="T86" fmla="*/ 337 w 606"/>
                  <a:gd name="T87" fmla="*/ 264 h 704"/>
                  <a:gd name="T88" fmla="*/ 362 w 606"/>
                  <a:gd name="T89" fmla="*/ 208 h 704"/>
                  <a:gd name="T90" fmla="*/ 387 w 606"/>
                  <a:gd name="T91" fmla="*/ 144 h 704"/>
                  <a:gd name="T92" fmla="*/ 497 w 606"/>
                  <a:gd name="T93" fmla="*/ 112 h 704"/>
                  <a:gd name="T94" fmla="*/ 564 w 606"/>
                  <a:gd name="T95" fmla="*/ 112 h 704"/>
                  <a:gd name="T96" fmla="*/ 598 w 606"/>
                  <a:gd name="T97" fmla="*/ 96 h 7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06" h="704">
                    <a:moveTo>
                      <a:pt x="589" y="72"/>
                    </a:moveTo>
                    <a:lnTo>
                      <a:pt x="606" y="24"/>
                    </a:lnTo>
                    <a:lnTo>
                      <a:pt x="581" y="0"/>
                    </a:lnTo>
                    <a:lnTo>
                      <a:pt x="556" y="0"/>
                    </a:lnTo>
                    <a:lnTo>
                      <a:pt x="564" y="40"/>
                    </a:lnTo>
                    <a:lnTo>
                      <a:pt x="530" y="56"/>
                    </a:lnTo>
                    <a:lnTo>
                      <a:pt x="471" y="72"/>
                    </a:lnTo>
                    <a:lnTo>
                      <a:pt x="446" y="72"/>
                    </a:lnTo>
                    <a:lnTo>
                      <a:pt x="412" y="72"/>
                    </a:lnTo>
                    <a:lnTo>
                      <a:pt x="379" y="56"/>
                    </a:lnTo>
                    <a:lnTo>
                      <a:pt x="328" y="88"/>
                    </a:lnTo>
                    <a:lnTo>
                      <a:pt x="286" y="104"/>
                    </a:lnTo>
                    <a:lnTo>
                      <a:pt x="244" y="104"/>
                    </a:lnTo>
                    <a:lnTo>
                      <a:pt x="236" y="136"/>
                    </a:lnTo>
                    <a:lnTo>
                      <a:pt x="168" y="144"/>
                    </a:lnTo>
                    <a:lnTo>
                      <a:pt x="134" y="184"/>
                    </a:lnTo>
                    <a:lnTo>
                      <a:pt x="109" y="184"/>
                    </a:lnTo>
                    <a:lnTo>
                      <a:pt x="75" y="200"/>
                    </a:lnTo>
                    <a:lnTo>
                      <a:pt x="67" y="200"/>
                    </a:lnTo>
                    <a:lnTo>
                      <a:pt x="75" y="232"/>
                    </a:lnTo>
                    <a:lnTo>
                      <a:pt x="50" y="248"/>
                    </a:lnTo>
                    <a:lnTo>
                      <a:pt x="50" y="288"/>
                    </a:lnTo>
                    <a:lnTo>
                      <a:pt x="16" y="304"/>
                    </a:lnTo>
                    <a:lnTo>
                      <a:pt x="16" y="344"/>
                    </a:lnTo>
                    <a:lnTo>
                      <a:pt x="0" y="352"/>
                    </a:lnTo>
                    <a:lnTo>
                      <a:pt x="33" y="392"/>
                    </a:lnTo>
                    <a:lnTo>
                      <a:pt x="75" y="424"/>
                    </a:lnTo>
                    <a:lnTo>
                      <a:pt x="59" y="464"/>
                    </a:lnTo>
                    <a:lnTo>
                      <a:pt x="92" y="464"/>
                    </a:lnTo>
                    <a:lnTo>
                      <a:pt x="118" y="480"/>
                    </a:lnTo>
                    <a:lnTo>
                      <a:pt x="202" y="480"/>
                    </a:lnTo>
                    <a:lnTo>
                      <a:pt x="286" y="472"/>
                    </a:lnTo>
                    <a:lnTo>
                      <a:pt x="362" y="480"/>
                    </a:lnTo>
                    <a:lnTo>
                      <a:pt x="337" y="496"/>
                    </a:lnTo>
                    <a:lnTo>
                      <a:pt x="328" y="512"/>
                    </a:lnTo>
                    <a:lnTo>
                      <a:pt x="294" y="512"/>
                    </a:lnTo>
                    <a:lnTo>
                      <a:pt x="261" y="504"/>
                    </a:lnTo>
                    <a:lnTo>
                      <a:pt x="210" y="488"/>
                    </a:lnTo>
                    <a:lnTo>
                      <a:pt x="185" y="504"/>
                    </a:lnTo>
                    <a:lnTo>
                      <a:pt x="160" y="512"/>
                    </a:lnTo>
                    <a:lnTo>
                      <a:pt x="134" y="552"/>
                    </a:lnTo>
                    <a:lnTo>
                      <a:pt x="160" y="568"/>
                    </a:lnTo>
                    <a:lnTo>
                      <a:pt x="185" y="584"/>
                    </a:lnTo>
                    <a:lnTo>
                      <a:pt x="202" y="592"/>
                    </a:lnTo>
                    <a:lnTo>
                      <a:pt x="210" y="624"/>
                    </a:lnTo>
                    <a:lnTo>
                      <a:pt x="236" y="672"/>
                    </a:lnTo>
                    <a:lnTo>
                      <a:pt x="252" y="648"/>
                    </a:lnTo>
                    <a:lnTo>
                      <a:pt x="278" y="656"/>
                    </a:lnTo>
                    <a:lnTo>
                      <a:pt x="311" y="704"/>
                    </a:lnTo>
                    <a:lnTo>
                      <a:pt x="337" y="656"/>
                    </a:lnTo>
                    <a:lnTo>
                      <a:pt x="396" y="688"/>
                    </a:lnTo>
                    <a:lnTo>
                      <a:pt x="328" y="568"/>
                    </a:lnTo>
                    <a:lnTo>
                      <a:pt x="353" y="576"/>
                    </a:lnTo>
                    <a:lnTo>
                      <a:pt x="370" y="584"/>
                    </a:lnTo>
                    <a:lnTo>
                      <a:pt x="370" y="600"/>
                    </a:lnTo>
                    <a:lnTo>
                      <a:pt x="387" y="576"/>
                    </a:lnTo>
                    <a:lnTo>
                      <a:pt x="412" y="560"/>
                    </a:lnTo>
                    <a:lnTo>
                      <a:pt x="353" y="528"/>
                    </a:lnTo>
                    <a:lnTo>
                      <a:pt x="404" y="512"/>
                    </a:lnTo>
                    <a:lnTo>
                      <a:pt x="455" y="528"/>
                    </a:lnTo>
                    <a:lnTo>
                      <a:pt x="446" y="488"/>
                    </a:lnTo>
                    <a:lnTo>
                      <a:pt x="438" y="464"/>
                    </a:lnTo>
                    <a:lnTo>
                      <a:pt x="412" y="448"/>
                    </a:lnTo>
                    <a:lnTo>
                      <a:pt x="438" y="448"/>
                    </a:lnTo>
                    <a:lnTo>
                      <a:pt x="455" y="464"/>
                    </a:lnTo>
                    <a:lnTo>
                      <a:pt x="480" y="480"/>
                    </a:lnTo>
                    <a:lnTo>
                      <a:pt x="514" y="472"/>
                    </a:lnTo>
                    <a:lnTo>
                      <a:pt x="463" y="440"/>
                    </a:lnTo>
                    <a:lnTo>
                      <a:pt x="421" y="408"/>
                    </a:lnTo>
                    <a:lnTo>
                      <a:pt x="353" y="384"/>
                    </a:lnTo>
                    <a:lnTo>
                      <a:pt x="337" y="384"/>
                    </a:lnTo>
                    <a:lnTo>
                      <a:pt x="337" y="400"/>
                    </a:lnTo>
                    <a:lnTo>
                      <a:pt x="345" y="416"/>
                    </a:lnTo>
                    <a:lnTo>
                      <a:pt x="311" y="408"/>
                    </a:lnTo>
                    <a:lnTo>
                      <a:pt x="294" y="400"/>
                    </a:lnTo>
                    <a:lnTo>
                      <a:pt x="294" y="376"/>
                    </a:lnTo>
                    <a:lnTo>
                      <a:pt x="294" y="352"/>
                    </a:lnTo>
                    <a:lnTo>
                      <a:pt x="337" y="360"/>
                    </a:lnTo>
                    <a:lnTo>
                      <a:pt x="337" y="336"/>
                    </a:lnTo>
                    <a:lnTo>
                      <a:pt x="320" y="320"/>
                    </a:lnTo>
                    <a:lnTo>
                      <a:pt x="269" y="288"/>
                    </a:lnTo>
                    <a:lnTo>
                      <a:pt x="236" y="240"/>
                    </a:lnTo>
                    <a:lnTo>
                      <a:pt x="244" y="224"/>
                    </a:lnTo>
                    <a:lnTo>
                      <a:pt x="261" y="200"/>
                    </a:lnTo>
                    <a:lnTo>
                      <a:pt x="269" y="224"/>
                    </a:lnTo>
                    <a:lnTo>
                      <a:pt x="294" y="232"/>
                    </a:lnTo>
                    <a:lnTo>
                      <a:pt x="320" y="240"/>
                    </a:lnTo>
                    <a:lnTo>
                      <a:pt x="337" y="264"/>
                    </a:lnTo>
                    <a:lnTo>
                      <a:pt x="337" y="232"/>
                    </a:lnTo>
                    <a:lnTo>
                      <a:pt x="362" y="208"/>
                    </a:lnTo>
                    <a:lnTo>
                      <a:pt x="370" y="160"/>
                    </a:lnTo>
                    <a:lnTo>
                      <a:pt x="387" y="144"/>
                    </a:lnTo>
                    <a:lnTo>
                      <a:pt x="412" y="136"/>
                    </a:lnTo>
                    <a:lnTo>
                      <a:pt x="497" y="112"/>
                    </a:lnTo>
                    <a:lnTo>
                      <a:pt x="539" y="112"/>
                    </a:lnTo>
                    <a:lnTo>
                      <a:pt x="564" y="112"/>
                    </a:lnTo>
                    <a:lnTo>
                      <a:pt x="573" y="128"/>
                    </a:lnTo>
                    <a:lnTo>
                      <a:pt x="598" y="96"/>
                    </a:lnTo>
                    <a:lnTo>
                      <a:pt x="589" y="7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4831" y="3488"/>
                <a:ext cx="244" cy="192"/>
              </a:xfrm>
              <a:custGeom>
                <a:avLst/>
                <a:gdLst>
                  <a:gd name="T0" fmla="*/ 227 w 244"/>
                  <a:gd name="T1" fmla="*/ 32 h 192"/>
                  <a:gd name="T2" fmla="*/ 185 w 244"/>
                  <a:gd name="T3" fmla="*/ 16 h 192"/>
                  <a:gd name="T4" fmla="*/ 177 w 244"/>
                  <a:gd name="T5" fmla="*/ 0 h 192"/>
                  <a:gd name="T6" fmla="*/ 134 w 244"/>
                  <a:gd name="T7" fmla="*/ 0 h 192"/>
                  <a:gd name="T8" fmla="*/ 75 w 244"/>
                  <a:gd name="T9" fmla="*/ 24 h 192"/>
                  <a:gd name="T10" fmla="*/ 50 w 244"/>
                  <a:gd name="T11" fmla="*/ 32 h 192"/>
                  <a:gd name="T12" fmla="*/ 25 w 244"/>
                  <a:gd name="T13" fmla="*/ 40 h 192"/>
                  <a:gd name="T14" fmla="*/ 16 w 244"/>
                  <a:gd name="T15" fmla="*/ 72 h 192"/>
                  <a:gd name="T16" fmla="*/ 0 w 244"/>
                  <a:gd name="T17" fmla="*/ 64 h 192"/>
                  <a:gd name="T18" fmla="*/ 0 w 244"/>
                  <a:gd name="T19" fmla="*/ 88 h 192"/>
                  <a:gd name="T20" fmla="*/ 8 w 244"/>
                  <a:gd name="T21" fmla="*/ 144 h 192"/>
                  <a:gd name="T22" fmla="*/ 33 w 244"/>
                  <a:gd name="T23" fmla="*/ 176 h 192"/>
                  <a:gd name="T24" fmla="*/ 59 w 244"/>
                  <a:gd name="T25" fmla="*/ 184 h 192"/>
                  <a:gd name="T26" fmla="*/ 67 w 244"/>
                  <a:gd name="T27" fmla="*/ 192 h 192"/>
                  <a:gd name="T28" fmla="*/ 75 w 244"/>
                  <a:gd name="T29" fmla="*/ 192 h 192"/>
                  <a:gd name="T30" fmla="*/ 109 w 244"/>
                  <a:gd name="T31" fmla="*/ 176 h 192"/>
                  <a:gd name="T32" fmla="*/ 134 w 244"/>
                  <a:gd name="T33" fmla="*/ 176 h 192"/>
                  <a:gd name="T34" fmla="*/ 168 w 244"/>
                  <a:gd name="T35" fmla="*/ 136 h 192"/>
                  <a:gd name="T36" fmla="*/ 236 w 244"/>
                  <a:gd name="T37" fmla="*/ 128 h 192"/>
                  <a:gd name="T38" fmla="*/ 244 w 244"/>
                  <a:gd name="T39" fmla="*/ 104 h 192"/>
                  <a:gd name="T40" fmla="*/ 244 w 244"/>
                  <a:gd name="T41" fmla="*/ 64 h 192"/>
                  <a:gd name="T42" fmla="*/ 227 w 244"/>
                  <a:gd name="T43" fmla="*/ 32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4" h="192">
                    <a:moveTo>
                      <a:pt x="227" y="32"/>
                    </a:moveTo>
                    <a:lnTo>
                      <a:pt x="185" y="16"/>
                    </a:lnTo>
                    <a:lnTo>
                      <a:pt x="177" y="0"/>
                    </a:lnTo>
                    <a:lnTo>
                      <a:pt x="134" y="0"/>
                    </a:lnTo>
                    <a:lnTo>
                      <a:pt x="75" y="24"/>
                    </a:lnTo>
                    <a:lnTo>
                      <a:pt x="50" y="32"/>
                    </a:lnTo>
                    <a:lnTo>
                      <a:pt x="25" y="40"/>
                    </a:lnTo>
                    <a:lnTo>
                      <a:pt x="16" y="72"/>
                    </a:lnTo>
                    <a:lnTo>
                      <a:pt x="0" y="64"/>
                    </a:lnTo>
                    <a:lnTo>
                      <a:pt x="0" y="88"/>
                    </a:lnTo>
                    <a:lnTo>
                      <a:pt x="8" y="144"/>
                    </a:lnTo>
                    <a:lnTo>
                      <a:pt x="33" y="176"/>
                    </a:lnTo>
                    <a:lnTo>
                      <a:pt x="59" y="184"/>
                    </a:lnTo>
                    <a:lnTo>
                      <a:pt x="67" y="192"/>
                    </a:lnTo>
                    <a:lnTo>
                      <a:pt x="75" y="192"/>
                    </a:lnTo>
                    <a:lnTo>
                      <a:pt x="109" y="176"/>
                    </a:lnTo>
                    <a:lnTo>
                      <a:pt x="134" y="176"/>
                    </a:lnTo>
                    <a:lnTo>
                      <a:pt x="168" y="136"/>
                    </a:lnTo>
                    <a:lnTo>
                      <a:pt x="236" y="128"/>
                    </a:lnTo>
                    <a:lnTo>
                      <a:pt x="244" y="104"/>
                    </a:lnTo>
                    <a:lnTo>
                      <a:pt x="244" y="64"/>
                    </a:lnTo>
                    <a:lnTo>
                      <a:pt x="227" y="3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4965" y="3184"/>
                <a:ext cx="590" cy="408"/>
              </a:xfrm>
              <a:custGeom>
                <a:avLst/>
                <a:gdLst>
                  <a:gd name="T0" fmla="*/ 455 w 590"/>
                  <a:gd name="T1" fmla="*/ 256 h 408"/>
                  <a:gd name="T2" fmla="*/ 489 w 590"/>
                  <a:gd name="T3" fmla="*/ 248 h 408"/>
                  <a:gd name="T4" fmla="*/ 514 w 590"/>
                  <a:gd name="T5" fmla="*/ 232 h 408"/>
                  <a:gd name="T6" fmla="*/ 565 w 590"/>
                  <a:gd name="T7" fmla="*/ 240 h 408"/>
                  <a:gd name="T8" fmla="*/ 590 w 590"/>
                  <a:gd name="T9" fmla="*/ 232 h 408"/>
                  <a:gd name="T10" fmla="*/ 565 w 590"/>
                  <a:gd name="T11" fmla="*/ 200 h 408"/>
                  <a:gd name="T12" fmla="*/ 523 w 590"/>
                  <a:gd name="T13" fmla="*/ 176 h 408"/>
                  <a:gd name="T14" fmla="*/ 548 w 590"/>
                  <a:gd name="T15" fmla="*/ 144 h 408"/>
                  <a:gd name="T16" fmla="*/ 548 w 590"/>
                  <a:gd name="T17" fmla="*/ 104 h 408"/>
                  <a:gd name="T18" fmla="*/ 548 w 590"/>
                  <a:gd name="T19" fmla="*/ 72 h 408"/>
                  <a:gd name="T20" fmla="*/ 573 w 590"/>
                  <a:gd name="T21" fmla="*/ 64 h 408"/>
                  <a:gd name="T22" fmla="*/ 582 w 590"/>
                  <a:gd name="T23" fmla="*/ 48 h 408"/>
                  <a:gd name="T24" fmla="*/ 582 w 590"/>
                  <a:gd name="T25" fmla="*/ 32 h 408"/>
                  <a:gd name="T26" fmla="*/ 582 w 590"/>
                  <a:gd name="T27" fmla="*/ 16 h 408"/>
                  <a:gd name="T28" fmla="*/ 531 w 590"/>
                  <a:gd name="T29" fmla="*/ 16 h 408"/>
                  <a:gd name="T30" fmla="*/ 523 w 590"/>
                  <a:gd name="T31" fmla="*/ 0 h 408"/>
                  <a:gd name="T32" fmla="*/ 481 w 590"/>
                  <a:gd name="T33" fmla="*/ 8 h 408"/>
                  <a:gd name="T34" fmla="*/ 455 w 590"/>
                  <a:gd name="T35" fmla="*/ 0 h 408"/>
                  <a:gd name="T36" fmla="*/ 413 w 590"/>
                  <a:gd name="T37" fmla="*/ 8 h 408"/>
                  <a:gd name="T38" fmla="*/ 363 w 590"/>
                  <a:gd name="T39" fmla="*/ 24 h 408"/>
                  <a:gd name="T40" fmla="*/ 321 w 590"/>
                  <a:gd name="T41" fmla="*/ 80 h 408"/>
                  <a:gd name="T42" fmla="*/ 270 w 590"/>
                  <a:gd name="T43" fmla="*/ 88 h 408"/>
                  <a:gd name="T44" fmla="*/ 219 w 590"/>
                  <a:gd name="T45" fmla="*/ 88 h 408"/>
                  <a:gd name="T46" fmla="*/ 194 w 590"/>
                  <a:gd name="T47" fmla="*/ 88 h 408"/>
                  <a:gd name="T48" fmla="*/ 169 w 590"/>
                  <a:gd name="T49" fmla="*/ 112 h 408"/>
                  <a:gd name="T50" fmla="*/ 76 w 590"/>
                  <a:gd name="T51" fmla="*/ 112 h 408"/>
                  <a:gd name="T52" fmla="*/ 43 w 590"/>
                  <a:gd name="T53" fmla="*/ 104 h 408"/>
                  <a:gd name="T54" fmla="*/ 43 w 590"/>
                  <a:gd name="T55" fmla="*/ 80 h 408"/>
                  <a:gd name="T56" fmla="*/ 9 w 590"/>
                  <a:gd name="T57" fmla="*/ 64 h 408"/>
                  <a:gd name="T58" fmla="*/ 0 w 590"/>
                  <a:gd name="T59" fmla="*/ 88 h 408"/>
                  <a:gd name="T60" fmla="*/ 9 w 590"/>
                  <a:gd name="T61" fmla="*/ 120 h 408"/>
                  <a:gd name="T62" fmla="*/ 26 w 590"/>
                  <a:gd name="T63" fmla="*/ 152 h 408"/>
                  <a:gd name="T64" fmla="*/ 68 w 590"/>
                  <a:gd name="T65" fmla="*/ 184 h 408"/>
                  <a:gd name="T66" fmla="*/ 51 w 590"/>
                  <a:gd name="T67" fmla="*/ 224 h 408"/>
                  <a:gd name="T68" fmla="*/ 34 w 590"/>
                  <a:gd name="T69" fmla="*/ 232 h 408"/>
                  <a:gd name="T70" fmla="*/ 34 w 590"/>
                  <a:gd name="T71" fmla="*/ 264 h 408"/>
                  <a:gd name="T72" fmla="*/ 51 w 590"/>
                  <a:gd name="T73" fmla="*/ 272 h 408"/>
                  <a:gd name="T74" fmla="*/ 43 w 590"/>
                  <a:gd name="T75" fmla="*/ 304 h 408"/>
                  <a:gd name="T76" fmla="*/ 51 w 590"/>
                  <a:gd name="T77" fmla="*/ 320 h 408"/>
                  <a:gd name="T78" fmla="*/ 93 w 590"/>
                  <a:gd name="T79" fmla="*/ 336 h 408"/>
                  <a:gd name="T80" fmla="*/ 110 w 590"/>
                  <a:gd name="T81" fmla="*/ 368 h 408"/>
                  <a:gd name="T82" fmla="*/ 110 w 590"/>
                  <a:gd name="T83" fmla="*/ 408 h 408"/>
                  <a:gd name="T84" fmla="*/ 110 w 590"/>
                  <a:gd name="T85" fmla="*/ 400 h 408"/>
                  <a:gd name="T86" fmla="*/ 152 w 590"/>
                  <a:gd name="T87" fmla="*/ 400 h 408"/>
                  <a:gd name="T88" fmla="*/ 194 w 590"/>
                  <a:gd name="T89" fmla="*/ 384 h 408"/>
                  <a:gd name="T90" fmla="*/ 245 w 590"/>
                  <a:gd name="T91" fmla="*/ 352 h 408"/>
                  <a:gd name="T92" fmla="*/ 278 w 590"/>
                  <a:gd name="T93" fmla="*/ 368 h 408"/>
                  <a:gd name="T94" fmla="*/ 312 w 590"/>
                  <a:gd name="T95" fmla="*/ 368 h 408"/>
                  <a:gd name="T96" fmla="*/ 337 w 590"/>
                  <a:gd name="T97" fmla="*/ 368 h 408"/>
                  <a:gd name="T98" fmla="*/ 396 w 590"/>
                  <a:gd name="T99" fmla="*/ 352 h 408"/>
                  <a:gd name="T100" fmla="*/ 430 w 590"/>
                  <a:gd name="T101" fmla="*/ 336 h 408"/>
                  <a:gd name="T102" fmla="*/ 422 w 590"/>
                  <a:gd name="T103" fmla="*/ 296 h 408"/>
                  <a:gd name="T104" fmla="*/ 447 w 590"/>
                  <a:gd name="T105" fmla="*/ 296 h 408"/>
                  <a:gd name="T106" fmla="*/ 455 w 590"/>
                  <a:gd name="T107" fmla="*/ 280 h 408"/>
                  <a:gd name="T108" fmla="*/ 455 w 590"/>
                  <a:gd name="T109" fmla="*/ 256 h 40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4831" y="3488"/>
                <a:ext cx="244" cy="192"/>
              </a:xfrm>
              <a:custGeom>
                <a:avLst/>
                <a:gdLst>
                  <a:gd name="T0" fmla="*/ 227 w 244"/>
                  <a:gd name="T1" fmla="*/ 32 h 192"/>
                  <a:gd name="T2" fmla="*/ 185 w 244"/>
                  <a:gd name="T3" fmla="*/ 16 h 192"/>
                  <a:gd name="T4" fmla="*/ 177 w 244"/>
                  <a:gd name="T5" fmla="*/ 0 h 192"/>
                  <a:gd name="T6" fmla="*/ 177 w 244"/>
                  <a:gd name="T7" fmla="*/ 0 h 192"/>
                  <a:gd name="T8" fmla="*/ 134 w 244"/>
                  <a:gd name="T9" fmla="*/ 0 h 192"/>
                  <a:gd name="T10" fmla="*/ 75 w 244"/>
                  <a:gd name="T11" fmla="*/ 24 h 192"/>
                  <a:gd name="T12" fmla="*/ 50 w 244"/>
                  <a:gd name="T13" fmla="*/ 32 h 192"/>
                  <a:gd name="T14" fmla="*/ 25 w 244"/>
                  <a:gd name="T15" fmla="*/ 40 h 192"/>
                  <a:gd name="T16" fmla="*/ 16 w 244"/>
                  <a:gd name="T17" fmla="*/ 72 h 192"/>
                  <a:gd name="T18" fmla="*/ 0 w 244"/>
                  <a:gd name="T19" fmla="*/ 64 h 192"/>
                  <a:gd name="T20" fmla="*/ 0 w 244"/>
                  <a:gd name="T21" fmla="*/ 88 h 192"/>
                  <a:gd name="T22" fmla="*/ 8 w 244"/>
                  <a:gd name="T23" fmla="*/ 144 h 192"/>
                  <a:gd name="T24" fmla="*/ 33 w 244"/>
                  <a:gd name="T25" fmla="*/ 176 h 192"/>
                  <a:gd name="T26" fmla="*/ 59 w 244"/>
                  <a:gd name="T27" fmla="*/ 184 h 192"/>
                  <a:gd name="T28" fmla="*/ 67 w 244"/>
                  <a:gd name="T29" fmla="*/ 192 h 192"/>
                  <a:gd name="T30" fmla="*/ 75 w 244"/>
                  <a:gd name="T31" fmla="*/ 192 h 192"/>
                  <a:gd name="T32" fmla="*/ 109 w 244"/>
                  <a:gd name="T33" fmla="*/ 176 h 192"/>
                  <a:gd name="T34" fmla="*/ 134 w 244"/>
                  <a:gd name="T35" fmla="*/ 176 h 192"/>
                  <a:gd name="T36" fmla="*/ 168 w 244"/>
                  <a:gd name="T37" fmla="*/ 136 h 192"/>
                  <a:gd name="T38" fmla="*/ 236 w 244"/>
                  <a:gd name="T39" fmla="*/ 128 h 192"/>
                  <a:gd name="T40" fmla="*/ 244 w 244"/>
                  <a:gd name="T41" fmla="*/ 104 h 192"/>
                  <a:gd name="T42" fmla="*/ 244 w 244"/>
                  <a:gd name="T43" fmla="*/ 64 h 192"/>
                  <a:gd name="T44" fmla="*/ 227 w 244"/>
                  <a:gd name="T45" fmla="*/ 32 h 19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4" h="192">
                    <a:moveTo>
                      <a:pt x="227" y="32"/>
                    </a:moveTo>
                    <a:lnTo>
                      <a:pt x="185" y="16"/>
                    </a:lnTo>
                    <a:lnTo>
                      <a:pt x="177" y="0"/>
                    </a:lnTo>
                    <a:lnTo>
                      <a:pt x="134" y="0"/>
                    </a:lnTo>
                    <a:lnTo>
                      <a:pt x="75" y="24"/>
                    </a:lnTo>
                    <a:lnTo>
                      <a:pt x="50" y="32"/>
                    </a:lnTo>
                    <a:lnTo>
                      <a:pt x="25" y="40"/>
                    </a:lnTo>
                    <a:lnTo>
                      <a:pt x="16" y="72"/>
                    </a:lnTo>
                    <a:lnTo>
                      <a:pt x="0" y="64"/>
                    </a:lnTo>
                    <a:lnTo>
                      <a:pt x="0" y="88"/>
                    </a:lnTo>
                    <a:lnTo>
                      <a:pt x="8" y="144"/>
                    </a:lnTo>
                    <a:lnTo>
                      <a:pt x="33" y="176"/>
                    </a:lnTo>
                    <a:lnTo>
                      <a:pt x="59" y="184"/>
                    </a:lnTo>
                    <a:lnTo>
                      <a:pt x="67" y="192"/>
                    </a:lnTo>
                    <a:lnTo>
                      <a:pt x="75" y="192"/>
                    </a:lnTo>
                    <a:lnTo>
                      <a:pt x="109" y="176"/>
                    </a:lnTo>
                    <a:lnTo>
                      <a:pt x="134" y="176"/>
                    </a:lnTo>
                    <a:lnTo>
                      <a:pt x="168" y="136"/>
                    </a:lnTo>
                    <a:lnTo>
                      <a:pt x="236" y="128"/>
                    </a:lnTo>
                    <a:lnTo>
                      <a:pt x="244" y="104"/>
                    </a:lnTo>
                    <a:lnTo>
                      <a:pt x="244" y="64"/>
                    </a:lnTo>
                    <a:lnTo>
                      <a:pt x="227" y="3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4965" y="3184"/>
                <a:ext cx="590" cy="408"/>
              </a:xfrm>
              <a:custGeom>
                <a:avLst/>
                <a:gdLst>
                  <a:gd name="T0" fmla="*/ 455 w 590"/>
                  <a:gd name="T1" fmla="*/ 256 h 408"/>
                  <a:gd name="T2" fmla="*/ 489 w 590"/>
                  <a:gd name="T3" fmla="*/ 248 h 408"/>
                  <a:gd name="T4" fmla="*/ 514 w 590"/>
                  <a:gd name="T5" fmla="*/ 232 h 408"/>
                  <a:gd name="T6" fmla="*/ 565 w 590"/>
                  <a:gd name="T7" fmla="*/ 240 h 408"/>
                  <a:gd name="T8" fmla="*/ 590 w 590"/>
                  <a:gd name="T9" fmla="*/ 232 h 408"/>
                  <a:gd name="T10" fmla="*/ 565 w 590"/>
                  <a:gd name="T11" fmla="*/ 200 h 408"/>
                  <a:gd name="T12" fmla="*/ 523 w 590"/>
                  <a:gd name="T13" fmla="*/ 176 h 408"/>
                  <a:gd name="T14" fmla="*/ 548 w 590"/>
                  <a:gd name="T15" fmla="*/ 144 h 408"/>
                  <a:gd name="T16" fmla="*/ 548 w 590"/>
                  <a:gd name="T17" fmla="*/ 104 h 408"/>
                  <a:gd name="T18" fmla="*/ 548 w 590"/>
                  <a:gd name="T19" fmla="*/ 72 h 408"/>
                  <a:gd name="T20" fmla="*/ 573 w 590"/>
                  <a:gd name="T21" fmla="*/ 64 h 408"/>
                  <a:gd name="T22" fmla="*/ 582 w 590"/>
                  <a:gd name="T23" fmla="*/ 48 h 408"/>
                  <a:gd name="T24" fmla="*/ 582 w 590"/>
                  <a:gd name="T25" fmla="*/ 32 h 408"/>
                  <a:gd name="T26" fmla="*/ 582 w 590"/>
                  <a:gd name="T27" fmla="*/ 16 h 408"/>
                  <a:gd name="T28" fmla="*/ 531 w 590"/>
                  <a:gd name="T29" fmla="*/ 16 h 408"/>
                  <a:gd name="T30" fmla="*/ 523 w 590"/>
                  <a:gd name="T31" fmla="*/ 0 h 408"/>
                  <a:gd name="T32" fmla="*/ 481 w 590"/>
                  <a:gd name="T33" fmla="*/ 8 h 408"/>
                  <a:gd name="T34" fmla="*/ 455 w 590"/>
                  <a:gd name="T35" fmla="*/ 0 h 408"/>
                  <a:gd name="T36" fmla="*/ 413 w 590"/>
                  <a:gd name="T37" fmla="*/ 8 h 408"/>
                  <a:gd name="T38" fmla="*/ 363 w 590"/>
                  <a:gd name="T39" fmla="*/ 24 h 408"/>
                  <a:gd name="T40" fmla="*/ 321 w 590"/>
                  <a:gd name="T41" fmla="*/ 80 h 408"/>
                  <a:gd name="T42" fmla="*/ 270 w 590"/>
                  <a:gd name="T43" fmla="*/ 88 h 408"/>
                  <a:gd name="T44" fmla="*/ 219 w 590"/>
                  <a:gd name="T45" fmla="*/ 88 h 408"/>
                  <a:gd name="T46" fmla="*/ 194 w 590"/>
                  <a:gd name="T47" fmla="*/ 88 h 408"/>
                  <a:gd name="T48" fmla="*/ 169 w 590"/>
                  <a:gd name="T49" fmla="*/ 112 h 408"/>
                  <a:gd name="T50" fmla="*/ 76 w 590"/>
                  <a:gd name="T51" fmla="*/ 112 h 408"/>
                  <a:gd name="T52" fmla="*/ 43 w 590"/>
                  <a:gd name="T53" fmla="*/ 104 h 408"/>
                  <a:gd name="T54" fmla="*/ 43 w 590"/>
                  <a:gd name="T55" fmla="*/ 80 h 408"/>
                  <a:gd name="T56" fmla="*/ 9 w 590"/>
                  <a:gd name="T57" fmla="*/ 64 h 408"/>
                  <a:gd name="T58" fmla="*/ 0 w 590"/>
                  <a:gd name="T59" fmla="*/ 88 h 408"/>
                  <a:gd name="T60" fmla="*/ 9 w 590"/>
                  <a:gd name="T61" fmla="*/ 120 h 408"/>
                  <a:gd name="T62" fmla="*/ 26 w 590"/>
                  <a:gd name="T63" fmla="*/ 152 h 408"/>
                  <a:gd name="T64" fmla="*/ 68 w 590"/>
                  <a:gd name="T65" fmla="*/ 184 h 408"/>
                  <a:gd name="T66" fmla="*/ 51 w 590"/>
                  <a:gd name="T67" fmla="*/ 224 h 408"/>
                  <a:gd name="T68" fmla="*/ 34 w 590"/>
                  <a:gd name="T69" fmla="*/ 232 h 408"/>
                  <a:gd name="T70" fmla="*/ 34 w 590"/>
                  <a:gd name="T71" fmla="*/ 264 h 408"/>
                  <a:gd name="T72" fmla="*/ 51 w 590"/>
                  <a:gd name="T73" fmla="*/ 272 h 408"/>
                  <a:gd name="T74" fmla="*/ 43 w 590"/>
                  <a:gd name="T75" fmla="*/ 304 h 408"/>
                  <a:gd name="T76" fmla="*/ 51 w 590"/>
                  <a:gd name="T77" fmla="*/ 320 h 408"/>
                  <a:gd name="T78" fmla="*/ 93 w 590"/>
                  <a:gd name="T79" fmla="*/ 336 h 408"/>
                  <a:gd name="T80" fmla="*/ 110 w 590"/>
                  <a:gd name="T81" fmla="*/ 368 h 408"/>
                  <a:gd name="T82" fmla="*/ 110 w 590"/>
                  <a:gd name="T83" fmla="*/ 408 h 408"/>
                  <a:gd name="T84" fmla="*/ 110 w 590"/>
                  <a:gd name="T85" fmla="*/ 400 h 408"/>
                  <a:gd name="T86" fmla="*/ 152 w 590"/>
                  <a:gd name="T87" fmla="*/ 400 h 408"/>
                  <a:gd name="T88" fmla="*/ 194 w 590"/>
                  <a:gd name="T89" fmla="*/ 384 h 408"/>
                  <a:gd name="T90" fmla="*/ 245 w 590"/>
                  <a:gd name="T91" fmla="*/ 352 h 408"/>
                  <a:gd name="T92" fmla="*/ 278 w 590"/>
                  <a:gd name="T93" fmla="*/ 368 h 408"/>
                  <a:gd name="T94" fmla="*/ 312 w 590"/>
                  <a:gd name="T95" fmla="*/ 368 h 408"/>
                  <a:gd name="T96" fmla="*/ 337 w 590"/>
                  <a:gd name="T97" fmla="*/ 368 h 408"/>
                  <a:gd name="T98" fmla="*/ 396 w 590"/>
                  <a:gd name="T99" fmla="*/ 352 h 408"/>
                  <a:gd name="T100" fmla="*/ 430 w 590"/>
                  <a:gd name="T101" fmla="*/ 336 h 408"/>
                  <a:gd name="T102" fmla="*/ 422 w 590"/>
                  <a:gd name="T103" fmla="*/ 296 h 408"/>
                  <a:gd name="T104" fmla="*/ 447 w 590"/>
                  <a:gd name="T105" fmla="*/ 296 h 408"/>
                  <a:gd name="T106" fmla="*/ 447 w 590"/>
                  <a:gd name="T107" fmla="*/ 296 h 408"/>
                  <a:gd name="T108" fmla="*/ 455 w 590"/>
                  <a:gd name="T109" fmla="*/ 280 h 408"/>
                  <a:gd name="T110" fmla="*/ 455 w 590"/>
                  <a:gd name="T111" fmla="*/ 256 h 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5404" y="3416"/>
                <a:ext cx="364" cy="616"/>
              </a:xfrm>
              <a:custGeom>
                <a:avLst/>
                <a:gdLst>
                  <a:gd name="T0" fmla="*/ 219 w 364"/>
                  <a:gd name="T1" fmla="*/ 40 h 616"/>
                  <a:gd name="T2" fmla="*/ 151 w 364"/>
                  <a:gd name="T3" fmla="*/ 0 h 616"/>
                  <a:gd name="T4" fmla="*/ 75 w 364"/>
                  <a:gd name="T5" fmla="*/ 0 h 616"/>
                  <a:gd name="T6" fmla="*/ 16 w 364"/>
                  <a:gd name="T7" fmla="*/ 24 h 616"/>
                  <a:gd name="T8" fmla="*/ 8 w 364"/>
                  <a:gd name="T9" fmla="*/ 64 h 616"/>
                  <a:gd name="T10" fmla="*/ 16 w 364"/>
                  <a:gd name="T11" fmla="*/ 136 h 616"/>
                  <a:gd name="T12" fmla="*/ 0 w 364"/>
                  <a:gd name="T13" fmla="*/ 192 h 616"/>
                  <a:gd name="T14" fmla="*/ 67 w 364"/>
                  <a:gd name="T15" fmla="*/ 184 h 616"/>
                  <a:gd name="T16" fmla="*/ 33 w 364"/>
                  <a:gd name="T17" fmla="*/ 256 h 616"/>
                  <a:gd name="T18" fmla="*/ 118 w 364"/>
                  <a:gd name="T19" fmla="*/ 312 h 616"/>
                  <a:gd name="T20" fmla="*/ 160 w 364"/>
                  <a:gd name="T21" fmla="*/ 384 h 616"/>
                  <a:gd name="T22" fmla="*/ 168 w 364"/>
                  <a:gd name="T23" fmla="*/ 432 h 616"/>
                  <a:gd name="T24" fmla="*/ 101 w 364"/>
                  <a:gd name="T25" fmla="*/ 440 h 616"/>
                  <a:gd name="T26" fmla="*/ 126 w 364"/>
                  <a:gd name="T27" fmla="*/ 496 h 616"/>
                  <a:gd name="T28" fmla="*/ 168 w 364"/>
                  <a:gd name="T29" fmla="*/ 480 h 616"/>
                  <a:gd name="T30" fmla="*/ 219 w 364"/>
                  <a:gd name="T31" fmla="*/ 504 h 616"/>
                  <a:gd name="T32" fmla="*/ 235 w 364"/>
                  <a:gd name="T33" fmla="*/ 560 h 616"/>
                  <a:gd name="T34" fmla="*/ 244 w 364"/>
                  <a:gd name="T35" fmla="*/ 592 h 616"/>
                  <a:gd name="T36" fmla="*/ 261 w 364"/>
                  <a:gd name="T37" fmla="*/ 600 h 616"/>
                  <a:gd name="T38" fmla="*/ 337 w 364"/>
                  <a:gd name="T39" fmla="*/ 616 h 616"/>
                  <a:gd name="T40" fmla="*/ 360 w 364"/>
                  <a:gd name="T41" fmla="*/ 578 h 616"/>
                  <a:gd name="T42" fmla="*/ 303 w 364"/>
                  <a:gd name="T43" fmla="*/ 56 h 616"/>
                  <a:gd name="T44" fmla="*/ 320 w 364"/>
                  <a:gd name="T45" fmla="*/ 152 h 616"/>
                  <a:gd name="T46" fmla="*/ 244 w 364"/>
                  <a:gd name="T47" fmla="*/ 168 h 616"/>
                  <a:gd name="T48" fmla="*/ 151 w 364"/>
                  <a:gd name="T49" fmla="*/ 200 h 616"/>
                  <a:gd name="T50" fmla="*/ 92 w 364"/>
                  <a:gd name="T51" fmla="*/ 208 h 616"/>
                  <a:gd name="T52" fmla="*/ 42 w 364"/>
                  <a:gd name="T53" fmla="*/ 264 h 616"/>
                  <a:gd name="T54" fmla="*/ 59 w 364"/>
                  <a:gd name="T55" fmla="*/ 232 h 616"/>
                  <a:gd name="T56" fmla="*/ 126 w 364"/>
                  <a:gd name="T57" fmla="*/ 168 h 616"/>
                  <a:gd name="T58" fmla="*/ 185 w 364"/>
                  <a:gd name="T59" fmla="*/ 104 h 616"/>
                  <a:gd name="T60" fmla="*/ 286 w 364"/>
                  <a:gd name="T61" fmla="*/ 80 h 616"/>
                  <a:gd name="T62" fmla="*/ 303 w 364"/>
                  <a:gd name="T63" fmla="*/ 96 h 616"/>
                  <a:gd name="T64" fmla="*/ 328 w 364"/>
                  <a:gd name="T65" fmla="*/ 112 h 616"/>
                  <a:gd name="T66" fmla="*/ 303 w 364"/>
                  <a:gd name="T67" fmla="*/ 56 h 6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4" h="616">
                    <a:moveTo>
                      <a:pt x="303" y="56"/>
                    </a:moveTo>
                    <a:lnTo>
                      <a:pt x="219" y="40"/>
                    </a:lnTo>
                    <a:lnTo>
                      <a:pt x="185" y="24"/>
                    </a:lnTo>
                    <a:lnTo>
                      <a:pt x="151" y="0"/>
                    </a:lnTo>
                    <a:lnTo>
                      <a:pt x="126" y="8"/>
                    </a:lnTo>
                    <a:lnTo>
                      <a:pt x="75" y="0"/>
                    </a:lnTo>
                    <a:lnTo>
                      <a:pt x="50" y="16"/>
                    </a:lnTo>
                    <a:lnTo>
                      <a:pt x="16" y="24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33" y="88"/>
                    </a:lnTo>
                    <a:lnTo>
                      <a:pt x="16" y="136"/>
                    </a:lnTo>
                    <a:lnTo>
                      <a:pt x="25" y="160"/>
                    </a:lnTo>
                    <a:lnTo>
                      <a:pt x="0" y="192"/>
                    </a:lnTo>
                    <a:lnTo>
                      <a:pt x="0" y="200"/>
                    </a:lnTo>
                    <a:lnTo>
                      <a:pt x="67" y="184"/>
                    </a:lnTo>
                    <a:lnTo>
                      <a:pt x="42" y="216"/>
                    </a:lnTo>
                    <a:lnTo>
                      <a:pt x="33" y="256"/>
                    </a:lnTo>
                    <a:lnTo>
                      <a:pt x="50" y="328"/>
                    </a:lnTo>
                    <a:lnTo>
                      <a:pt x="118" y="312"/>
                    </a:lnTo>
                    <a:lnTo>
                      <a:pt x="118" y="352"/>
                    </a:lnTo>
                    <a:lnTo>
                      <a:pt x="160" y="384"/>
                    </a:lnTo>
                    <a:lnTo>
                      <a:pt x="151" y="408"/>
                    </a:lnTo>
                    <a:lnTo>
                      <a:pt x="168" y="432"/>
                    </a:lnTo>
                    <a:lnTo>
                      <a:pt x="134" y="448"/>
                    </a:lnTo>
                    <a:lnTo>
                      <a:pt x="101" y="440"/>
                    </a:lnTo>
                    <a:lnTo>
                      <a:pt x="101" y="472"/>
                    </a:lnTo>
                    <a:lnTo>
                      <a:pt x="126" y="496"/>
                    </a:lnTo>
                    <a:lnTo>
                      <a:pt x="151" y="480"/>
                    </a:lnTo>
                    <a:lnTo>
                      <a:pt x="168" y="480"/>
                    </a:lnTo>
                    <a:lnTo>
                      <a:pt x="185" y="488"/>
                    </a:lnTo>
                    <a:lnTo>
                      <a:pt x="219" y="504"/>
                    </a:lnTo>
                    <a:lnTo>
                      <a:pt x="227" y="528"/>
                    </a:lnTo>
                    <a:lnTo>
                      <a:pt x="235" y="560"/>
                    </a:lnTo>
                    <a:lnTo>
                      <a:pt x="269" y="576"/>
                    </a:lnTo>
                    <a:lnTo>
                      <a:pt x="244" y="592"/>
                    </a:lnTo>
                    <a:lnTo>
                      <a:pt x="244" y="600"/>
                    </a:lnTo>
                    <a:lnTo>
                      <a:pt x="261" y="600"/>
                    </a:lnTo>
                    <a:lnTo>
                      <a:pt x="345" y="584"/>
                    </a:lnTo>
                    <a:lnTo>
                      <a:pt x="337" y="616"/>
                    </a:lnTo>
                    <a:lnTo>
                      <a:pt x="364" y="602"/>
                    </a:lnTo>
                    <a:lnTo>
                      <a:pt x="360" y="578"/>
                    </a:lnTo>
                    <a:lnTo>
                      <a:pt x="354" y="56"/>
                    </a:lnTo>
                    <a:lnTo>
                      <a:pt x="303" y="56"/>
                    </a:lnTo>
                    <a:lnTo>
                      <a:pt x="286" y="136"/>
                    </a:lnTo>
                    <a:lnTo>
                      <a:pt x="320" y="152"/>
                    </a:lnTo>
                    <a:lnTo>
                      <a:pt x="286" y="168"/>
                    </a:lnTo>
                    <a:lnTo>
                      <a:pt x="244" y="168"/>
                    </a:lnTo>
                    <a:lnTo>
                      <a:pt x="176" y="200"/>
                    </a:lnTo>
                    <a:lnTo>
                      <a:pt x="151" y="200"/>
                    </a:lnTo>
                    <a:lnTo>
                      <a:pt x="134" y="200"/>
                    </a:lnTo>
                    <a:lnTo>
                      <a:pt x="92" y="208"/>
                    </a:lnTo>
                    <a:lnTo>
                      <a:pt x="67" y="232"/>
                    </a:lnTo>
                    <a:lnTo>
                      <a:pt x="42" y="264"/>
                    </a:lnTo>
                    <a:lnTo>
                      <a:pt x="42" y="248"/>
                    </a:lnTo>
                    <a:lnTo>
                      <a:pt x="59" y="232"/>
                    </a:lnTo>
                    <a:lnTo>
                      <a:pt x="84" y="200"/>
                    </a:lnTo>
                    <a:lnTo>
                      <a:pt x="126" y="168"/>
                    </a:lnTo>
                    <a:lnTo>
                      <a:pt x="134" y="120"/>
                    </a:lnTo>
                    <a:lnTo>
                      <a:pt x="185" y="104"/>
                    </a:lnTo>
                    <a:lnTo>
                      <a:pt x="235" y="96"/>
                    </a:lnTo>
                    <a:lnTo>
                      <a:pt x="286" y="80"/>
                    </a:lnTo>
                    <a:lnTo>
                      <a:pt x="294" y="80"/>
                    </a:lnTo>
                    <a:lnTo>
                      <a:pt x="303" y="96"/>
                    </a:lnTo>
                    <a:lnTo>
                      <a:pt x="345" y="104"/>
                    </a:lnTo>
                    <a:lnTo>
                      <a:pt x="328" y="112"/>
                    </a:lnTo>
                    <a:lnTo>
                      <a:pt x="286" y="136"/>
                    </a:lnTo>
                    <a:lnTo>
                      <a:pt x="303" y="56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5404" y="3416"/>
                <a:ext cx="362" cy="616"/>
              </a:xfrm>
              <a:custGeom>
                <a:avLst/>
                <a:gdLst>
                  <a:gd name="T0" fmla="*/ 303 w 362"/>
                  <a:gd name="T1" fmla="*/ 56 h 616"/>
                  <a:gd name="T2" fmla="*/ 219 w 362"/>
                  <a:gd name="T3" fmla="*/ 40 h 616"/>
                  <a:gd name="T4" fmla="*/ 185 w 362"/>
                  <a:gd name="T5" fmla="*/ 24 h 616"/>
                  <a:gd name="T6" fmla="*/ 151 w 362"/>
                  <a:gd name="T7" fmla="*/ 0 h 616"/>
                  <a:gd name="T8" fmla="*/ 126 w 362"/>
                  <a:gd name="T9" fmla="*/ 8 h 616"/>
                  <a:gd name="T10" fmla="*/ 75 w 362"/>
                  <a:gd name="T11" fmla="*/ 0 h 616"/>
                  <a:gd name="T12" fmla="*/ 50 w 362"/>
                  <a:gd name="T13" fmla="*/ 16 h 616"/>
                  <a:gd name="T14" fmla="*/ 16 w 362"/>
                  <a:gd name="T15" fmla="*/ 24 h 616"/>
                  <a:gd name="T16" fmla="*/ 16 w 362"/>
                  <a:gd name="T17" fmla="*/ 48 h 616"/>
                  <a:gd name="T18" fmla="*/ 8 w 362"/>
                  <a:gd name="T19" fmla="*/ 64 h 616"/>
                  <a:gd name="T20" fmla="*/ 33 w 362"/>
                  <a:gd name="T21" fmla="*/ 88 h 616"/>
                  <a:gd name="T22" fmla="*/ 16 w 362"/>
                  <a:gd name="T23" fmla="*/ 136 h 616"/>
                  <a:gd name="T24" fmla="*/ 25 w 362"/>
                  <a:gd name="T25" fmla="*/ 160 h 616"/>
                  <a:gd name="T26" fmla="*/ 0 w 362"/>
                  <a:gd name="T27" fmla="*/ 192 h 616"/>
                  <a:gd name="T28" fmla="*/ 0 w 362"/>
                  <a:gd name="T29" fmla="*/ 200 h 616"/>
                  <a:gd name="T30" fmla="*/ 67 w 362"/>
                  <a:gd name="T31" fmla="*/ 184 h 616"/>
                  <a:gd name="T32" fmla="*/ 42 w 362"/>
                  <a:gd name="T33" fmla="*/ 216 h 616"/>
                  <a:gd name="T34" fmla="*/ 33 w 362"/>
                  <a:gd name="T35" fmla="*/ 256 h 616"/>
                  <a:gd name="T36" fmla="*/ 50 w 362"/>
                  <a:gd name="T37" fmla="*/ 328 h 616"/>
                  <a:gd name="T38" fmla="*/ 118 w 362"/>
                  <a:gd name="T39" fmla="*/ 312 h 616"/>
                  <a:gd name="T40" fmla="*/ 118 w 362"/>
                  <a:gd name="T41" fmla="*/ 352 h 616"/>
                  <a:gd name="T42" fmla="*/ 160 w 362"/>
                  <a:gd name="T43" fmla="*/ 384 h 616"/>
                  <a:gd name="T44" fmla="*/ 151 w 362"/>
                  <a:gd name="T45" fmla="*/ 408 h 616"/>
                  <a:gd name="T46" fmla="*/ 168 w 362"/>
                  <a:gd name="T47" fmla="*/ 432 h 616"/>
                  <a:gd name="T48" fmla="*/ 134 w 362"/>
                  <a:gd name="T49" fmla="*/ 448 h 616"/>
                  <a:gd name="T50" fmla="*/ 101 w 362"/>
                  <a:gd name="T51" fmla="*/ 440 h 616"/>
                  <a:gd name="T52" fmla="*/ 101 w 362"/>
                  <a:gd name="T53" fmla="*/ 472 h 616"/>
                  <a:gd name="T54" fmla="*/ 126 w 362"/>
                  <a:gd name="T55" fmla="*/ 496 h 616"/>
                  <a:gd name="T56" fmla="*/ 151 w 362"/>
                  <a:gd name="T57" fmla="*/ 480 h 616"/>
                  <a:gd name="T58" fmla="*/ 168 w 362"/>
                  <a:gd name="T59" fmla="*/ 480 h 616"/>
                  <a:gd name="T60" fmla="*/ 185 w 362"/>
                  <a:gd name="T61" fmla="*/ 488 h 616"/>
                  <a:gd name="T62" fmla="*/ 219 w 362"/>
                  <a:gd name="T63" fmla="*/ 504 h 616"/>
                  <a:gd name="T64" fmla="*/ 227 w 362"/>
                  <a:gd name="T65" fmla="*/ 528 h 616"/>
                  <a:gd name="T66" fmla="*/ 235 w 362"/>
                  <a:gd name="T67" fmla="*/ 560 h 616"/>
                  <a:gd name="T68" fmla="*/ 269 w 362"/>
                  <a:gd name="T69" fmla="*/ 576 h 616"/>
                  <a:gd name="T70" fmla="*/ 244 w 362"/>
                  <a:gd name="T71" fmla="*/ 592 h 616"/>
                  <a:gd name="T72" fmla="*/ 244 w 362"/>
                  <a:gd name="T73" fmla="*/ 600 h 616"/>
                  <a:gd name="T74" fmla="*/ 261 w 362"/>
                  <a:gd name="T75" fmla="*/ 600 h 616"/>
                  <a:gd name="T76" fmla="*/ 345 w 362"/>
                  <a:gd name="T77" fmla="*/ 584 h 616"/>
                  <a:gd name="T78" fmla="*/ 337 w 362"/>
                  <a:gd name="T79" fmla="*/ 616 h 616"/>
                  <a:gd name="T80" fmla="*/ 362 w 362"/>
                  <a:gd name="T81" fmla="*/ 600 h 616"/>
                  <a:gd name="T82" fmla="*/ 354 w 362"/>
                  <a:gd name="T83" fmla="*/ 50 h 616"/>
                  <a:gd name="T84" fmla="*/ 303 w 362"/>
                  <a:gd name="T85" fmla="*/ 56 h 616"/>
                  <a:gd name="T86" fmla="*/ 303 w 362"/>
                  <a:gd name="T87" fmla="*/ 56 h 6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62" h="616">
                    <a:moveTo>
                      <a:pt x="303" y="56"/>
                    </a:moveTo>
                    <a:lnTo>
                      <a:pt x="219" y="40"/>
                    </a:lnTo>
                    <a:lnTo>
                      <a:pt x="185" y="24"/>
                    </a:lnTo>
                    <a:lnTo>
                      <a:pt x="151" y="0"/>
                    </a:lnTo>
                    <a:lnTo>
                      <a:pt x="126" y="8"/>
                    </a:lnTo>
                    <a:lnTo>
                      <a:pt x="75" y="0"/>
                    </a:lnTo>
                    <a:lnTo>
                      <a:pt x="50" y="16"/>
                    </a:lnTo>
                    <a:lnTo>
                      <a:pt x="16" y="24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33" y="88"/>
                    </a:lnTo>
                    <a:lnTo>
                      <a:pt x="16" y="136"/>
                    </a:lnTo>
                    <a:lnTo>
                      <a:pt x="25" y="160"/>
                    </a:lnTo>
                    <a:lnTo>
                      <a:pt x="0" y="192"/>
                    </a:lnTo>
                    <a:lnTo>
                      <a:pt x="0" y="200"/>
                    </a:lnTo>
                    <a:lnTo>
                      <a:pt x="67" y="184"/>
                    </a:lnTo>
                    <a:lnTo>
                      <a:pt x="42" y="216"/>
                    </a:lnTo>
                    <a:lnTo>
                      <a:pt x="33" y="256"/>
                    </a:lnTo>
                    <a:lnTo>
                      <a:pt x="50" y="328"/>
                    </a:lnTo>
                    <a:lnTo>
                      <a:pt x="118" y="312"/>
                    </a:lnTo>
                    <a:lnTo>
                      <a:pt x="118" y="352"/>
                    </a:lnTo>
                    <a:lnTo>
                      <a:pt x="160" y="384"/>
                    </a:lnTo>
                    <a:lnTo>
                      <a:pt x="151" y="408"/>
                    </a:lnTo>
                    <a:lnTo>
                      <a:pt x="168" y="432"/>
                    </a:lnTo>
                    <a:lnTo>
                      <a:pt x="134" y="448"/>
                    </a:lnTo>
                    <a:lnTo>
                      <a:pt x="101" y="440"/>
                    </a:lnTo>
                    <a:lnTo>
                      <a:pt x="101" y="472"/>
                    </a:lnTo>
                    <a:lnTo>
                      <a:pt x="126" y="496"/>
                    </a:lnTo>
                    <a:lnTo>
                      <a:pt x="151" y="480"/>
                    </a:lnTo>
                    <a:lnTo>
                      <a:pt x="168" y="480"/>
                    </a:lnTo>
                    <a:lnTo>
                      <a:pt x="185" y="488"/>
                    </a:lnTo>
                    <a:lnTo>
                      <a:pt x="219" y="504"/>
                    </a:lnTo>
                    <a:lnTo>
                      <a:pt x="227" y="528"/>
                    </a:lnTo>
                    <a:lnTo>
                      <a:pt x="235" y="560"/>
                    </a:lnTo>
                    <a:lnTo>
                      <a:pt x="269" y="576"/>
                    </a:lnTo>
                    <a:lnTo>
                      <a:pt x="244" y="592"/>
                    </a:lnTo>
                    <a:lnTo>
                      <a:pt x="244" y="600"/>
                    </a:lnTo>
                    <a:lnTo>
                      <a:pt x="261" y="600"/>
                    </a:lnTo>
                    <a:lnTo>
                      <a:pt x="345" y="584"/>
                    </a:lnTo>
                    <a:lnTo>
                      <a:pt x="337" y="616"/>
                    </a:lnTo>
                    <a:lnTo>
                      <a:pt x="362" y="600"/>
                    </a:lnTo>
                    <a:lnTo>
                      <a:pt x="354" y="50"/>
                    </a:lnTo>
                    <a:lnTo>
                      <a:pt x="303" y="5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5446" y="3496"/>
                <a:ext cx="308" cy="184"/>
              </a:xfrm>
              <a:custGeom>
                <a:avLst/>
                <a:gdLst>
                  <a:gd name="T0" fmla="*/ 244 w 308"/>
                  <a:gd name="T1" fmla="*/ 56 h 184"/>
                  <a:gd name="T2" fmla="*/ 278 w 308"/>
                  <a:gd name="T3" fmla="*/ 72 h 184"/>
                  <a:gd name="T4" fmla="*/ 244 w 308"/>
                  <a:gd name="T5" fmla="*/ 88 h 184"/>
                  <a:gd name="T6" fmla="*/ 202 w 308"/>
                  <a:gd name="T7" fmla="*/ 88 h 184"/>
                  <a:gd name="T8" fmla="*/ 134 w 308"/>
                  <a:gd name="T9" fmla="*/ 120 h 184"/>
                  <a:gd name="T10" fmla="*/ 109 w 308"/>
                  <a:gd name="T11" fmla="*/ 120 h 184"/>
                  <a:gd name="T12" fmla="*/ 92 w 308"/>
                  <a:gd name="T13" fmla="*/ 120 h 184"/>
                  <a:gd name="T14" fmla="*/ 50 w 308"/>
                  <a:gd name="T15" fmla="*/ 128 h 184"/>
                  <a:gd name="T16" fmla="*/ 25 w 308"/>
                  <a:gd name="T17" fmla="*/ 152 h 184"/>
                  <a:gd name="T18" fmla="*/ 0 w 308"/>
                  <a:gd name="T19" fmla="*/ 184 h 184"/>
                  <a:gd name="T20" fmla="*/ 0 w 308"/>
                  <a:gd name="T21" fmla="*/ 168 h 184"/>
                  <a:gd name="T22" fmla="*/ 17 w 308"/>
                  <a:gd name="T23" fmla="*/ 152 h 184"/>
                  <a:gd name="T24" fmla="*/ 42 w 308"/>
                  <a:gd name="T25" fmla="*/ 120 h 184"/>
                  <a:gd name="T26" fmla="*/ 84 w 308"/>
                  <a:gd name="T27" fmla="*/ 88 h 184"/>
                  <a:gd name="T28" fmla="*/ 92 w 308"/>
                  <a:gd name="T29" fmla="*/ 40 h 184"/>
                  <a:gd name="T30" fmla="*/ 143 w 308"/>
                  <a:gd name="T31" fmla="*/ 24 h 184"/>
                  <a:gd name="T32" fmla="*/ 193 w 308"/>
                  <a:gd name="T33" fmla="*/ 16 h 184"/>
                  <a:gd name="T34" fmla="*/ 244 w 308"/>
                  <a:gd name="T35" fmla="*/ 0 h 184"/>
                  <a:gd name="T36" fmla="*/ 252 w 308"/>
                  <a:gd name="T37" fmla="*/ 0 h 184"/>
                  <a:gd name="T38" fmla="*/ 261 w 308"/>
                  <a:gd name="T39" fmla="*/ 16 h 184"/>
                  <a:gd name="T40" fmla="*/ 303 w 308"/>
                  <a:gd name="T41" fmla="*/ 24 h 184"/>
                  <a:gd name="T42" fmla="*/ 308 w 308"/>
                  <a:gd name="T43" fmla="*/ 24 h 184"/>
                  <a:gd name="T44" fmla="*/ 286 w 308"/>
                  <a:gd name="T45" fmla="*/ 32 h 184"/>
                  <a:gd name="T46" fmla="*/ 244 w 308"/>
                  <a:gd name="T47" fmla="*/ 56 h 184"/>
                  <a:gd name="T48" fmla="*/ 244 w 308"/>
                  <a:gd name="T49" fmla="*/ 56 h 1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08" h="184">
                    <a:moveTo>
                      <a:pt x="244" y="56"/>
                    </a:moveTo>
                    <a:lnTo>
                      <a:pt x="278" y="72"/>
                    </a:lnTo>
                    <a:lnTo>
                      <a:pt x="244" y="88"/>
                    </a:lnTo>
                    <a:lnTo>
                      <a:pt x="202" y="88"/>
                    </a:lnTo>
                    <a:lnTo>
                      <a:pt x="134" y="120"/>
                    </a:lnTo>
                    <a:lnTo>
                      <a:pt x="109" y="120"/>
                    </a:lnTo>
                    <a:lnTo>
                      <a:pt x="92" y="120"/>
                    </a:lnTo>
                    <a:lnTo>
                      <a:pt x="50" y="128"/>
                    </a:lnTo>
                    <a:lnTo>
                      <a:pt x="25" y="152"/>
                    </a:lnTo>
                    <a:lnTo>
                      <a:pt x="0" y="184"/>
                    </a:lnTo>
                    <a:lnTo>
                      <a:pt x="0" y="168"/>
                    </a:lnTo>
                    <a:lnTo>
                      <a:pt x="17" y="152"/>
                    </a:lnTo>
                    <a:lnTo>
                      <a:pt x="42" y="120"/>
                    </a:lnTo>
                    <a:lnTo>
                      <a:pt x="84" y="88"/>
                    </a:lnTo>
                    <a:lnTo>
                      <a:pt x="92" y="40"/>
                    </a:lnTo>
                    <a:lnTo>
                      <a:pt x="143" y="24"/>
                    </a:lnTo>
                    <a:lnTo>
                      <a:pt x="193" y="16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61" y="16"/>
                    </a:lnTo>
                    <a:lnTo>
                      <a:pt x="303" y="24"/>
                    </a:lnTo>
                    <a:lnTo>
                      <a:pt x="308" y="24"/>
                    </a:lnTo>
                    <a:lnTo>
                      <a:pt x="286" y="32"/>
                    </a:lnTo>
                    <a:lnTo>
                      <a:pt x="244" y="5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4721" y="2704"/>
                <a:ext cx="893" cy="592"/>
              </a:xfrm>
              <a:custGeom>
                <a:avLst/>
                <a:gdLst>
                  <a:gd name="T0" fmla="*/ 784 w 893"/>
                  <a:gd name="T1" fmla="*/ 312 h 592"/>
                  <a:gd name="T2" fmla="*/ 725 w 893"/>
                  <a:gd name="T3" fmla="*/ 280 h 592"/>
                  <a:gd name="T4" fmla="*/ 708 w 893"/>
                  <a:gd name="T5" fmla="*/ 208 h 592"/>
                  <a:gd name="T6" fmla="*/ 708 w 893"/>
                  <a:gd name="T7" fmla="*/ 168 h 592"/>
                  <a:gd name="T8" fmla="*/ 666 w 893"/>
                  <a:gd name="T9" fmla="*/ 120 h 592"/>
                  <a:gd name="T10" fmla="*/ 632 w 893"/>
                  <a:gd name="T11" fmla="*/ 96 h 592"/>
                  <a:gd name="T12" fmla="*/ 581 w 893"/>
                  <a:gd name="T13" fmla="*/ 56 h 592"/>
                  <a:gd name="T14" fmla="*/ 548 w 893"/>
                  <a:gd name="T15" fmla="*/ 16 h 592"/>
                  <a:gd name="T16" fmla="*/ 506 w 893"/>
                  <a:gd name="T17" fmla="*/ 0 h 592"/>
                  <a:gd name="T18" fmla="*/ 472 w 893"/>
                  <a:gd name="T19" fmla="*/ 48 h 592"/>
                  <a:gd name="T20" fmla="*/ 396 w 893"/>
                  <a:gd name="T21" fmla="*/ 72 h 592"/>
                  <a:gd name="T22" fmla="*/ 371 w 893"/>
                  <a:gd name="T23" fmla="*/ 96 h 592"/>
                  <a:gd name="T24" fmla="*/ 337 w 893"/>
                  <a:gd name="T25" fmla="*/ 80 h 592"/>
                  <a:gd name="T26" fmla="*/ 287 w 893"/>
                  <a:gd name="T27" fmla="*/ 88 h 592"/>
                  <a:gd name="T28" fmla="*/ 253 w 893"/>
                  <a:gd name="T29" fmla="*/ 88 h 592"/>
                  <a:gd name="T30" fmla="*/ 219 w 893"/>
                  <a:gd name="T31" fmla="*/ 80 h 592"/>
                  <a:gd name="T32" fmla="*/ 185 w 893"/>
                  <a:gd name="T33" fmla="*/ 104 h 592"/>
                  <a:gd name="T34" fmla="*/ 160 w 893"/>
                  <a:gd name="T35" fmla="*/ 128 h 592"/>
                  <a:gd name="T36" fmla="*/ 135 w 893"/>
                  <a:gd name="T37" fmla="*/ 168 h 592"/>
                  <a:gd name="T38" fmla="*/ 110 w 893"/>
                  <a:gd name="T39" fmla="*/ 224 h 592"/>
                  <a:gd name="T40" fmla="*/ 84 w 893"/>
                  <a:gd name="T41" fmla="*/ 256 h 592"/>
                  <a:gd name="T42" fmla="*/ 76 w 893"/>
                  <a:gd name="T43" fmla="*/ 280 h 592"/>
                  <a:gd name="T44" fmla="*/ 67 w 893"/>
                  <a:gd name="T45" fmla="*/ 320 h 592"/>
                  <a:gd name="T46" fmla="*/ 51 w 893"/>
                  <a:gd name="T47" fmla="*/ 328 h 592"/>
                  <a:gd name="T48" fmla="*/ 25 w 893"/>
                  <a:gd name="T49" fmla="*/ 344 h 592"/>
                  <a:gd name="T50" fmla="*/ 0 w 893"/>
                  <a:gd name="T51" fmla="*/ 352 h 592"/>
                  <a:gd name="T52" fmla="*/ 17 w 893"/>
                  <a:gd name="T53" fmla="*/ 368 h 592"/>
                  <a:gd name="T54" fmla="*/ 51 w 893"/>
                  <a:gd name="T55" fmla="*/ 392 h 592"/>
                  <a:gd name="T56" fmla="*/ 59 w 893"/>
                  <a:gd name="T57" fmla="*/ 416 h 592"/>
                  <a:gd name="T58" fmla="*/ 93 w 893"/>
                  <a:gd name="T59" fmla="*/ 440 h 592"/>
                  <a:gd name="T60" fmla="*/ 135 w 893"/>
                  <a:gd name="T61" fmla="*/ 456 h 592"/>
                  <a:gd name="T62" fmla="*/ 118 w 893"/>
                  <a:gd name="T63" fmla="*/ 488 h 592"/>
                  <a:gd name="T64" fmla="*/ 160 w 893"/>
                  <a:gd name="T65" fmla="*/ 496 h 592"/>
                  <a:gd name="T66" fmla="*/ 202 w 893"/>
                  <a:gd name="T67" fmla="*/ 512 h 592"/>
                  <a:gd name="T68" fmla="*/ 244 w 893"/>
                  <a:gd name="T69" fmla="*/ 488 h 592"/>
                  <a:gd name="T70" fmla="*/ 244 w 893"/>
                  <a:gd name="T71" fmla="*/ 528 h 592"/>
                  <a:gd name="T72" fmla="*/ 261 w 893"/>
                  <a:gd name="T73" fmla="*/ 536 h 592"/>
                  <a:gd name="T74" fmla="*/ 253 w 893"/>
                  <a:gd name="T75" fmla="*/ 544 h 592"/>
                  <a:gd name="T76" fmla="*/ 287 w 893"/>
                  <a:gd name="T77" fmla="*/ 560 h 592"/>
                  <a:gd name="T78" fmla="*/ 287 w 893"/>
                  <a:gd name="T79" fmla="*/ 584 h 592"/>
                  <a:gd name="T80" fmla="*/ 320 w 893"/>
                  <a:gd name="T81" fmla="*/ 592 h 592"/>
                  <a:gd name="T82" fmla="*/ 413 w 893"/>
                  <a:gd name="T83" fmla="*/ 592 h 592"/>
                  <a:gd name="T84" fmla="*/ 438 w 893"/>
                  <a:gd name="T85" fmla="*/ 568 h 592"/>
                  <a:gd name="T86" fmla="*/ 463 w 893"/>
                  <a:gd name="T87" fmla="*/ 568 h 592"/>
                  <a:gd name="T88" fmla="*/ 514 w 893"/>
                  <a:gd name="T89" fmla="*/ 568 h 592"/>
                  <a:gd name="T90" fmla="*/ 565 w 893"/>
                  <a:gd name="T91" fmla="*/ 560 h 592"/>
                  <a:gd name="T92" fmla="*/ 607 w 893"/>
                  <a:gd name="T93" fmla="*/ 504 h 592"/>
                  <a:gd name="T94" fmla="*/ 657 w 893"/>
                  <a:gd name="T95" fmla="*/ 488 h 592"/>
                  <a:gd name="T96" fmla="*/ 699 w 893"/>
                  <a:gd name="T97" fmla="*/ 480 h 592"/>
                  <a:gd name="T98" fmla="*/ 725 w 893"/>
                  <a:gd name="T99" fmla="*/ 488 h 592"/>
                  <a:gd name="T100" fmla="*/ 767 w 893"/>
                  <a:gd name="T101" fmla="*/ 480 h 592"/>
                  <a:gd name="T102" fmla="*/ 775 w 893"/>
                  <a:gd name="T103" fmla="*/ 496 h 592"/>
                  <a:gd name="T104" fmla="*/ 826 w 893"/>
                  <a:gd name="T105" fmla="*/ 496 h 592"/>
                  <a:gd name="T106" fmla="*/ 834 w 893"/>
                  <a:gd name="T107" fmla="*/ 416 h 592"/>
                  <a:gd name="T108" fmla="*/ 851 w 893"/>
                  <a:gd name="T109" fmla="*/ 376 h 592"/>
                  <a:gd name="T110" fmla="*/ 885 w 893"/>
                  <a:gd name="T111" fmla="*/ 336 h 592"/>
                  <a:gd name="T112" fmla="*/ 893 w 893"/>
                  <a:gd name="T113" fmla="*/ 312 h 592"/>
                  <a:gd name="T114" fmla="*/ 876 w 893"/>
                  <a:gd name="T115" fmla="*/ 288 h 592"/>
                  <a:gd name="T116" fmla="*/ 834 w 893"/>
                  <a:gd name="T117" fmla="*/ 288 h 592"/>
                  <a:gd name="T118" fmla="*/ 784 w 893"/>
                  <a:gd name="T119" fmla="*/ 312 h 59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5235" y="2664"/>
                <a:ext cx="354" cy="336"/>
              </a:xfrm>
              <a:custGeom>
                <a:avLst/>
                <a:gdLst>
                  <a:gd name="T0" fmla="*/ 270 w 354"/>
                  <a:gd name="T1" fmla="*/ 248 h 336"/>
                  <a:gd name="T2" fmla="*/ 253 w 354"/>
                  <a:gd name="T3" fmla="*/ 224 h 336"/>
                  <a:gd name="T4" fmla="*/ 278 w 354"/>
                  <a:gd name="T5" fmla="*/ 200 h 336"/>
                  <a:gd name="T6" fmla="*/ 354 w 354"/>
                  <a:gd name="T7" fmla="*/ 184 h 336"/>
                  <a:gd name="T8" fmla="*/ 337 w 354"/>
                  <a:gd name="T9" fmla="*/ 152 h 336"/>
                  <a:gd name="T10" fmla="*/ 303 w 354"/>
                  <a:gd name="T11" fmla="*/ 120 h 336"/>
                  <a:gd name="T12" fmla="*/ 287 w 354"/>
                  <a:gd name="T13" fmla="*/ 88 h 336"/>
                  <a:gd name="T14" fmla="*/ 236 w 354"/>
                  <a:gd name="T15" fmla="*/ 72 h 336"/>
                  <a:gd name="T16" fmla="*/ 211 w 354"/>
                  <a:gd name="T17" fmla="*/ 24 h 336"/>
                  <a:gd name="T18" fmla="*/ 152 w 354"/>
                  <a:gd name="T19" fmla="*/ 24 h 336"/>
                  <a:gd name="T20" fmla="*/ 84 w 354"/>
                  <a:gd name="T21" fmla="*/ 0 h 336"/>
                  <a:gd name="T22" fmla="*/ 59 w 354"/>
                  <a:gd name="T23" fmla="*/ 24 h 336"/>
                  <a:gd name="T24" fmla="*/ 8 w 354"/>
                  <a:gd name="T25" fmla="*/ 32 h 336"/>
                  <a:gd name="T26" fmla="*/ 0 w 354"/>
                  <a:gd name="T27" fmla="*/ 40 h 336"/>
                  <a:gd name="T28" fmla="*/ 34 w 354"/>
                  <a:gd name="T29" fmla="*/ 56 h 336"/>
                  <a:gd name="T30" fmla="*/ 67 w 354"/>
                  <a:gd name="T31" fmla="*/ 96 h 336"/>
                  <a:gd name="T32" fmla="*/ 118 w 354"/>
                  <a:gd name="T33" fmla="*/ 136 h 336"/>
                  <a:gd name="T34" fmla="*/ 152 w 354"/>
                  <a:gd name="T35" fmla="*/ 160 h 336"/>
                  <a:gd name="T36" fmla="*/ 194 w 354"/>
                  <a:gd name="T37" fmla="*/ 208 h 336"/>
                  <a:gd name="T38" fmla="*/ 194 w 354"/>
                  <a:gd name="T39" fmla="*/ 248 h 336"/>
                  <a:gd name="T40" fmla="*/ 211 w 354"/>
                  <a:gd name="T41" fmla="*/ 320 h 336"/>
                  <a:gd name="T42" fmla="*/ 236 w 354"/>
                  <a:gd name="T43" fmla="*/ 336 h 336"/>
                  <a:gd name="T44" fmla="*/ 253 w 354"/>
                  <a:gd name="T45" fmla="*/ 312 h 336"/>
                  <a:gd name="T46" fmla="*/ 270 w 354"/>
                  <a:gd name="T47" fmla="*/ 248 h 3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4721" y="2704"/>
                <a:ext cx="893" cy="592"/>
              </a:xfrm>
              <a:custGeom>
                <a:avLst/>
                <a:gdLst>
                  <a:gd name="T0" fmla="*/ 784 w 893"/>
                  <a:gd name="T1" fmla="*/ 312 h 592"/>
                  <a:gd name="T2" fmla="*/ 725 w 893"/>
                  <a:gd name="T3" fmla="*/ 280 h 592"/>
                  <a:gd name="T4" fmla="*/ 708 w 893"/>
                  <a:gd name="T5" fmla="*/ 208 h 592"/>
                  <a:gd name="T6" fmla="*/ 708 w 893"/>
                  <a:gd name="T7" fmla="*/ 168 h 592"/>
                  <a:gd name="T8" fmla="*/ 666 w 893"/>
                  <a:gd name="T9" fmla="*/ 120 h 592"/>
                  <a:gd name="T10" fmla="*/ 632 w 893"/>
                  <a:gd name="T11" fmla="*/ 96 h 592"/>
                  <a:gd name="T12" fmla="*/ 581 w 893"/>
                  <a:gd name="T13" fmla="*/ 56 h 592"/>
                  <a:gd name="T14" fmla="*/ 548 w 893"/>
                  <a:gd name="T15" fmla="*/ 16 h 592"/>
                  <a:gd name="T16" fmla="*/ 506 w 893"/>
                  <a:gd name="T17" fmla="*/ 0 h 592"/>
                  <a:gd name="T18" fmla="*/ 472 w 893"/>
                  <a:gd name="T19" fmla="*/ 48 h 592"/>
                  <a:gd name="T20" fmla="*/ 396 w 893"/>
                  <a:gd name="T21" fmla="*/ 72 h 592"/>
                  <a:gd name="T22" fmla="*/ 371 w 893"/>
                  <a:gd name="T23" fmla="*/ 96 h 592"/>
                  <a:gd name="T24" fmla="*/ 337 w 893"/>
                  <a:gd name="T25" fmla="*/ 80 h 592"/>
                  <a:gd name="T26" fmla="*/ 287 w 893"/>
                  <a:gd name="T27" fmla="*/ 88 h 592"/>
                  <a:gd name="T28" fmla="*/ 253 w 893"/>
                  <a:gd name="T29" fmla="*/ 88 h 592"/>
                  <a:gd name="T30" fmla="*/ 219 w 893"/>
                  <a:gd name="T31" fmla="*/ 80 h 592"/>
                  <a:gd name="T32" fmla="*/ 185 w 893"/>
                  <a:gd name="T33" fmla="*/ 104 h 592"/>
                  <a:gd name="T34" fmla="*/ 185 w 893"/>
                  <a:gd name="T35" fmla="*/ 104 h 592"/>
                  <a:gd name="T36" fmla="*/ 160 w 893"/>
                  <a:gd name="T37" fmla="*/ 128 h 592"/>
                  <a:gd name="T38" fmla="*/ 135 w 893"/>
                  <a:gd name="T39" fmla="*/ 168 h 592"/>
                  <a:gd name="T40" fmla="*/ 110 w 893"/>
                  <a:gd name="T41" fmla="*/ 224 h 592"/>
                  <a:gd name="T42" fmla="*/ 84 w 893"/>
                  <a:gd name="T43" fmla="*/ 256 h 592"/>
                  <a:gd name="T44" fmla="*/ 76 w 893"/>
                  <a:gd name="T45" fmla="*/ 280 h 592"/>
                  <a:gd name="T46" fmla="*/ 67 w 893"/>
                  <a:gd name="T47" fmla="*/ 320 h 592"/>
                  <a:gd name="T48" fmla="*/ 51 w 893"/>
                  <a:gd name="T49" fmla="*/ 328 h 592"/>
                  <a:gd name="T50" fmla="*/ 25 w 893"/>
                  <a:gd name="T51" fmla="*/ 344 h 592"/>
                  <a:gd name="T52" fmla="*/ 0 w 893"/>
                  <a:gd name="T53" fmla="*/ 352 h 592"/>
                  <a:gd name="T54" fmla="*/ 17 w 893"/>
                  <a:gd name="T55" fmla="*/ 368 h 592"/>
                  <a:gd name="T56" fmla="*/ 51 w 893"/>
                  <a:gd name="T57" fmla="*/ 392 h 592"/>
                  <a:gd name="T58" fmla="*/ 59 w 893"/>
                  <a:gd name="T59" fmla="*/ 416 h 592"/>
                  <a:gd name="T60" fmla="*/ 93 w 893"/>
                  <a:gd name="T61" fmla="*/ 440 h 592"/>
                  <a:gd name="T62" fmla="*/ 135 w 893"/>
                  <a:gd name="T63" fmla="*/ 456 h 592"/>
                  <a:gd name="T64" fmla="*/ 118 w 893"/>
                  <a:gd name="T65" fmla="*/ 488 h 592"/>
                  <a:gd name="T66" fmla="*/ 160 w 893"/>
                  <a:gd name="T67" fmla="*/ 496 h 592"/>
                  <a:gd name="T68" fmla="*/ 202 w 893"/>
                  <a:gd name="T69" fmla="*/ 512 h 592"/>
                  <a:gd name="T70" fmla="*/ 244 w 893"/>
                  <a:gd name="T71" fmla="*/ 488 h 592"/>
                  <a:gd name="T72" fmla="*/ 244 w 893"/>
                  <a:gd name="T73" fmla="*/ 528 h 592"/>
                  <a:gd name="T74" fmla="*/ 261 w 893"/>
                  <a:gd name="T75" fmla="*/ 536 h 592"/>
                  <a:gd name="T76" fmla="*/ 253 w 893"/>
                  <a:gd name="T77" fmla="*/ 544 h 592"/>
                  <a:gd name="T78" fmla="*/ 287 w 893"/>
                  <a:gd name="T79" fmla="*/ 560 h 592"/>
                  <a:gd name="T80" fmla="*/ 287 w 893"/>
                  <a:gd name="T81" fmla="*/ 584 h 592"/>
                  <a:gd name="T82" fmla="*/ 320 w 893"/>
                  <a:gd name="T83" fmla="*/ 592 h 592"/>
                  <a:gd name="T84" fmla="*/ 413 w 893"/>
                  <a:gd name="T85" fmla="*/ 592 h 592"/>
                  <a:gd name="T86" fmla="*/ 438 w 893"/>
                  <a:gd name="T87" fmla="*/ 568 h 592"/>
                  <a:gd name="T88" fmla="*/ 463 w 893"/>
                  <a:gd name="T89" fmla="*/ 568 h 592"/>
                  <a:gd name="T90" fmla="*/ 514 w 893"/>
                  <a:gd name="T91" fmla="*/ 568 h 592"/>
                  <a:gd name="T92" fmla="*/ 565 w 893"/>
                  <a:gd name="T93" fmla="*/ 560 h 592"/>
                  <a:gd name="T94" fmla="*/ 607 w 893"/>
                  <a:gd name="T95" fmla="*/ 504 h 592"/>
                  <a:gd name="T96" fmla="*/ 657 w 893"/>
                  <a:gd name="T97" fmla="*/ 488 h 592"/>
                  <a:gd name="T98" fmla="*/ 699 w 893"/>
                  <a:gd name="T99" fmla="*/ 480 h 592"/>
                  <a:gd name="T100" fmla="*/ 725 w 893"/>
                  <a:gd name="T101" fmla="*/ 488 h 592"/>
                  <a:gd name="T102" fmla="*/ 767 w 893"/>
                  <a:gd name="T103" fmla="*/ 480 h 592"/>
                  <a:gd name="T104" fmla="*/ 775 w 893"/>
                  <a:gd name="T105" fmla="*/ 496 h 592"/>
                  <a:gd name="T106" fmla="*/ 826 w 893"/>
                  <a:gd name="T107" fmla="*/ 496 h 592"/>
                  <a:gd name="T108" fmla="*/ 834 w 893"/>
                  <a:gd name="T109" fmla="*/ 416 h 592"/>
                  <a:gd name="T110" fmla="*/ 851 w 893"/>
                  <a:gd name="T111" fmla="*/ 376 h 592"/>
                  <a:gd name="T112" fmla="*/ 885 w 893"/>
                  <a:gd name="T113" fmla="*/ 336 h 592"/>
                  <a:gd name="T114" fmla="*/ 893 w 893"/>
                  <a:gd name="T115" fmla="*/ 312 h 592"/>
                  <a:gd name="T116" fmla="*/ 876 w 893"/>
                  <a:gd name="T117" fmla="*/ 288 h 592"/>
                  <a:gd name="T118" fmla="*/ 834 w 893"/>
                  <a:gd name="T119" fmla="*/ 288 h 592"/>
                  <a:gd name="T120" fmla="*/ 784 w 893"/>
                  <a:gd name="T121" fmla="*/ 312 h 5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5235" y="2664"/>
                <a:ext cx="354" cy="336"/>
              </a:xfrm>
              <a:custGeom>
                <a:avLst/>
                <a:gdLst>
                  <a:gd name="T0" fmla="*/ 270 w 354"/>
                  <a:gd name="T1" fmla="*/ 248 h 336"/>
                  <a:gd name="T2" fmla="*/ 253 w 354"/>
                  <a:gd name="T3" fmla="*/ 224 h 336"/>
                  <a:gd name="T4" fmla="*/ 278 w 354"/>
                  <a:gd name="T5" fmla="*/ 200 h 336"/>
                  <a:gd name="T6" fmla="*/ 354 w 354"/>
                  <a:gd name="T7" fmla="*/ 184 h 336"/>
                  <a:gd name="T8" fmla="*/ 337 w 354"/>
                  <a:gd name="T9" fmla="*/ 152 h 336"/>
                  <a:gd name="T10" fmla="*/ 303 w 354"/>
                  <a:gd name="T11" fmla="*/ 120 h 336"/>
                  <a:gd name="T12" fmla="*/ 287 w 354"/>
                  <a:gd name="T13" fmla="*/ 88 h 336"/>
                  <a:gd name="T14" fmla="*/ 236 w 354"/>
                  <a:gd name="T15" fmla="*/ 72 h 336"/>
                  <a:gd name="T16" fmla="*/ 211 w 354"/>
                  <a:gd name="T17" fmla="*/ 24 h 336"/>
                  <a:gd name="T18" fmla="*/ 152 w 354"/>
                  <a:gd name="T19" fmla="*/ 24 h 336"/>
                  <a:gd name="T20" fmla="*/ 84 w 354"/>
                  <a:gd name="T21" fmla="*/ 0 h 336"/>
                  <a:gd name="T22" fmla="*/ 59 w 354"/>
                  <a:gd name="T23" fmla="*/ 24 h 336"/>
                  <a:gd name="T24" fmla="*/ 8 w 354"/>
                  <a:gd name="T25" fmla="*/ 32 h 336"/>
                  <a:gd name="T26" fmla="*/ 0 w 354"/>
                  <a:gd name="T27" fmla="*/ 40 h 336"/>
                  <a:gd name="T28" fmla="*/ 34 w 354"/>
                  <a:gd name="T29" fmla="*/ 56 h 336"/>
                  <a:gd name="T30" fmla="*/ 67 w 354"/>
                  <a:gd name="T31" fmla="*/ 96 h 336"/>
                  <a:gd name="T32" fmla="*/ 118 w 354"/>
                  <a:gd name="T33" fmla="*/ 136 h 336"/>
                  <a:gd name="T34" fmla="*/ 152 w 354"/>
                  <a:gd name="T35" fmla="*/ 160 h 336"/>
                  <a:gd name="T36" fmla="*/ 194 w 354"/>
                  <a:gd name="T37" fmla="*/ 208 h 336"/>
                  <a:gd name="T38" fmla="*/ 194 w 354"/>
                  <a:gd name="T39" fmla="*/ 248 h 336"/>
                  <a:gd name="T40" fmla="*/ 211 w 354"/>
                  <a:gd name="T41" fmla="*/ 320 h 336"/>
                  <a:gd name="T42" fmla="*/ 236 w 354"/>
                  <a:gd name="T43" fmla="*/ 336 h 336"/>
                  <a:gd name="T44" fmla="*/ 253 w 354"/>
                  <a:gd name="T45" fmla="*/ 312 h 336"/>
                  <a:gd name="T46" fmla="*/ 270 w 354"/>
                  <a:gd name="T47" fmla="*/ 248 h 3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4089" y="2040"/>
                <a:ext cx="860" cy="656"/>
              </a:xfrm>
              <a:custGeom>
                <a:avLst/>
                <a:gdLst>
                  <a:gd name="T0" fmla="*/ 775 w 860"/>
                  <a:gd name="T1" fmla="*/ 560 h 656"/>
                  <a:gd name="T2" fmla="*/ 826 w 860"/>
                  <a:gd name="T3" fmla="*/ 464 h 656"/>
                  <a:gd name="T4" fmla="*/ 860 w 860"/>
                  <a:gd name="T5" fmla="*/ 456 h 656"/>
                  <a:gd name="T6" fmla="*/ 851 w 860"/>
                  <a:gd name="T7" fmla="*/ 416 h 656"/>
                  <a:gd name="T8" fmla="*/ 817 w 860"/>
                  <a:gd name="T9" fmla="*/ 352 h 656"/>
                  <a:gd name="T10" fmla="*/ 792 w 860"/>
                  <a:gd name="T11" fmla="*/ 320 h 656"/>
                  <a:gd name="T12" fmla="*/ 784 w 860"/>
                  <a:gd name="T13" fmla="*/ 264 h 656"/>
                  <a:gd name="T14" fmla="*/ 750 w 860"/>
                  <a:gd name="T15" fmla="*/ 256 h 656"/>
                  <a:gd name="T16" fmla="*/ 750 w 860"/>
                  <a:gd name="T17" fmla="*/ 232 h 656"/>
                  <a:gd name="T18" fmla="*/ 792 w 860"/>
                  <a:gd name="T19" fmla="*/ 184 h 656"/>
                  <a:gd name="T20" fmla="*/ 750 w 860"/>
                  <a:gd name="T21" fmla="*/ 104 h 656"/>
                  <a:gd name="T22" fmla="*/ 725 w 860"/>
                  <a:gd name="T23" fmla="*/ 40 h 656"/>
                  <a:gd name="T24" fmla="*/ 666 w 860"/>
                  <a:gd name="T25" fmla="*/ 16 h 656"/>
                  <a:gd name="T26" fmla="*/ 531 w 860"/>
                  <a:gd name="T27" fmla="*/ 40 h 656"/>
                  <a:gd name="T28" fmla="*/ 447 w 860"/>
                  <a:gd name="T29" fmla="*/ 24 h 656"/>
                  <a:gd name="T30" fmla="*/ 405 w 860"/>
                  <a:gd name="T31" fmla="*/ 48 h 656"/>
                  <a:gd name="T32" fmla="*/ 362 w 860"/>
                  <a:gd name="T33" fmla="*/ 40 h 656"/>
                  <a:gd name="T34" fmla="*/ 329 w 860"/>
                  <a:gd name="T35" fmla="*/ 24 h 656"/>
                  <a:gd name="T36" fmla="*/ 295 w 860"/>
                  <a:gd name="T37" fmla="*/ 0 h 656"/>
                  <a:gd name="T38" fmla="*/ 253 w 860"/>
                  <a:gd name="T39" fmla="*/ 8 h 656"/>
                  <a:gd name="T40" fmla="*/ 177 w 860"/>
                  <a:gd name="T41" fmla="*/ 40 h 656"/>
                  <a:gd name="T42" fmla="*/ 169 w 860"/>
                  <a:gd name="T43" fmla="*/ 72 h 656"/>
                  <a:gd name="T44" fmla="*/ 126 w 860"/>
                  <a:gd name="T45" fmla="*/ 88 h 656"/>
                  <a:gd name="T46" fmla="*/ 25 w 860"/>
                  <a:gd name="T47" fmla="*/ 128 h 656"/>
                  <a:gd name="T48" fmla="*/ 9 w 860"/>
                  <a:gd name="T49" fmla="*/ 128 h 656"/>
                  <a:gd name="T50" fmla="*/ 17 w 860"/>
                  <a:gd name="T51" fmla="*/ 176 h 656"/>
                  <a:gd name="T52" fmla="*/ 25 w 860"/>
                  <a:gd name="T53" fmla="*/ 208 h 656"/>
                  <a:gd name="T54" fmla="*/ 0 w 860"/>
                  <a:gd name="T55" fmla="*/ 256 h 656"/>
                  <a:gd name="T56" fmla="*/ 51 w 860"/>
                  <a:gd name="T57" fmla="*/ 288 h 656"/>
                  <a:gd name="T58" fmla="*/ 51 w 860"/>
                  <a:gd name="T59" fmla="*/ 320 h 656"/>
                  <a:gd name="T60" fmla="*/ 76 w 860"/>
                  <a:gd name="T61" fmla="*/ 360 h 656"/>
                  <a:gd name="T62" fmla="*/ 59 w 860"/>
                  <a:gd name="T63" fmla="*/ 400 h 656"/>
                  <a:gd name="T64" fmla="*/ 84 w 860"/>
                  <a:gd name="T65" fmla="*/ 432 h 656"/>
                  <a:gd name="T66" fmla="*/ 84 w 860"/>
                  <a:gd name="T67" fmla="*/ 472 h 656"/>
                  <a:gd name="T68" fmla="*/ 126 w 860"/>
                  <a:gd name="T69" fmla="*/ 496 h 656"/>
                  <a:gd name="T70" fmla="*/ 169 w 860"/>
                  <a:gd name="T71" fmla="*/ 512 h 656"/>
                  <a:gd name="T72" fmla="*/ 211 w 860"/>
                  <a:gd name="T73" fmla="*/ 512 h 656"/>
                  <a:gd name="T74" fmla="*/ 202 w 860"/>
                  <a:gd name="T75" fmla="*/ 544 h 656"/>
                  <a:gd name="T76" fmla="*/ 244 w 860"/>
                  <a:gd name="T77" fmla="*/ 576 h 656"/>
                  <a:gd name="T78" fmla="*/ 270 w 860"/>
                  <a:gd name="T79" fmla="*/ 560 h 656"/>
                  <a:gd name="T80" fmla="*/ 270 w 860"/>
                  <a:gd name="T81" fmla="*/ 536 h 656"/>
                  <a:gd name="T82" fmla="*/ 320 w 860"/>
                  <a:gd name="T83" fmla="*/ 552 h 656"/>
                  <a:gd name="T84" fmla="*/ 337 w 860"/>
                  <a:gd name="T85" fmla="*/ 576 h 656"/>
                  <a:gd name="T86" fmla="*/ 379 w 860"/>
                  <a:gd name="T87" fmla="*/ 584 h 656"/>
                  <a:gd name="T88" fmla="*/ 421 w 860"/>
                  <a:gd name="T89" fmla="*/ 592 h 656"/>
                  <a:gd name="T90" fmla="*/ 438 w 860"/>
                  <a:gd name="T91" fmla="*/ 624 h 656"/>
                  <a:gd name="T92" fmla="*/ 464 w 860"/>
                  <a:gd name="T93" fmla="*/ 640 h 656"/>
                  <a:gd name="T94" fmla="*/ 497 w 860"/>
                  <a:gd name="T95" fmla="*/ 616 h 656"/>
                  <a:gd name="T96" fmla="*/ 523 w 860"/>
                  <a:gd name="T97" fmla="*/ 640 h 656"/>
                  <a:gd name="T98" fmla="*/ 531 w 860"/>
                  <a:gd name="T99" fmla="*/ 656 h 656"/>
                  <a:gd name="T100" fmla="*/ 556 w 860"/>
                  <a:gd name="T101" fmla="*/ 656 h 656"/>
                  <a:gd name="T102" fmla="*/ 581 w 860"/>
                  <a:gd name="T103" fmla="*/ 632 h 656"/>
                  <a:gd name="T104" fmla="*/ 615 w 860"/>
                  <a:gd name="T105" fmla="*/ 632 h 656"/>
                  <a:gd name="T106" fmla="*/ 640 w 860"/>
                  <a:gd name="T107" fmla="*/ 616 h 656"/>
                  <a:gd name="T108" fmla="*/ 683 w 860"/>
                  <a:gd name="T109" fmla="*/ 616 h 656"/>
                  <a:gd name="T110" fmla="*/ 708 w 860"/>
                  <a:gd name="T111" fmla="*/ 624 h 656"/>
                  <a:gd name="T112" fmla="*/ 767 w 860"/>
                  <a:gd name="T113" fmla="*/ 632 h 656"/>
                  <a:gd name="T114" fmla="*/ 758 w 860"/>
                  <a:gd name="T115" fmla="*/ 640 h 656"/>
                  <a:gd name="T116" fmla="*/ 792 w 860"/>
                  <a:gd name="T117" fmla="*/ 632 h 656"/>
                  <a:gd name="T118" fmla="*/ 775 w 860"/>
                  <a:gd name="T119" fmla="*/ 560 h 6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4536" y="1976"/>
                <a:ext cx="210" cy="112"/>
              </a:xfrm>
              <a:custGeom>
                <a:avLst/>
                <a:gdLst>
                  <a:gd name="T0" fmla="*/ 168 w 210"/>
                  <a:gd name="T1" fmla="*/ 8 h 112"/>
                  <a:gd name="T2" fmla="*/ 109 w 210"/>
                  <a:gd name="T3" fmla="*/ 8 h 112"/>
                  <a:gd name="T4" fmla="*/ 76 w 210"/>
                  <a:gd name="T5" fmla="*/ 0 h 112"/>
                  <a:gd name="T6" fmla="*/ 67 w 210"/>
                  <a:gd name="T7" fmla="*/ 24 h 112"/>
                  <a:gd name="T8" fmla="*/ 42 w 210"/>
                  <a:gd name="T9" fmla="*/ 32 h 112"/>
                  <a:gd name="T10" fmla="*/ 8 w 210"/>
                  <a:gd name="T11" fmla="*/ 48 h 112"/>
                  <a:gd name="T12" fmla="*/ 8 w 210"/>
                  <a:gd name="T13" fmla="*/ 72 h 112"/>
                  <a:gd name="T14" fmla="*/ 0 w 210"/>
                  <a:gd name="T15" fmla="*/ 96 h 112"/>
                  <a:gd name="T16" fmla="*/ 84 w 210"/>
                  <a:gd name="T17" fmla="*/ 112 h 112"/>
                  <a:gd name="T18" fmla="*/ 210 w 210"/>
                  <a:gd name="T19" fmla="*/ 88 h 112"/>
                  <a:gd name="T20" fmla="*/ 193 w 210"/>
                  <a:gd name="T21" fmla="*/ 16 h 112"/>
                  <a:gd name="T22" fmla="*/ 168 w 210"/>
                  <a:gd name="T23" fmla="*/ 8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4089" y="2040"/>
                <a:ext cx="860" cy="656"/>
              </a:xfrm>
              <a:custGeom>
                <a:avLst/>
                <a:gdLst>
                  <a:gd name="T0" fmla="*/ 775 w 860"/>
                  <a:gd name="T1" fmla="*/ 560 h 656"/>
                  <a:gd name="T2" fmla="*/ 826 w 860"/>
                  <a:gd name="T3" fmla="*/ 464 h 656"/>
                  <a:gd name="T4" fmla="*/ 860 w 860"/>
                  <a:gd name="T5" fmla="*/ 456 h 656"/>
                  <a:gd name="T6" fmla="*/ 851 w 860"/>
                  <a:gd name="T7" fmla="*/ 416 h 656"/>
                  <a:gd name="T8" fmla="*/ 817 w 860"/>
                  <a:gd name="T9" fmla="*/ 352 h 656"/>
                  <a:gd name="T10" fmla="*/ 792 w 860"/>
                  <a:gd name="T11" fmla="*/ 320 h 656"/>
                  <a:gd name="T12" fmla="*/ 784 w 860"/>
                  <a:gd name="T13" fmla="*/ 264 h 656"/>
                  <a:gd name="T14" fmla="*/ 750 w 860"/>
                  <a:gd name="T15" fmla="*/ 256 h 656"/>
                  <a:gd name="T16" fmla="*/ 750 w 860"/>
                  <a:gd name="T17" fmla="*/ 232 h 656"/>
                  <a:gd name="T18" fmla="*/ 792 w 860"/>
                  <a:gd name="T19" fmla="*/ 184 h 656"/>
                  <a:gd name="T20" fmla="*/ 750 w 860"/>
                  <a:gd name="T21" fmla="*/ 104 h 656"/>
                  <a:gd name="T22" fmla="*/ 725 w 860"/>
                  <a:gd name="T23" fmla="*/ 40 h 656"/>
                  <a:gd name="T24" fmla="*/ 666 w 860"/>
                  <a:gd name="T25" fmla="*/ 16 h 656"/>
                  <a:gd name="T26" fmla="*/ 531 w 860"/>
                  <a:gd name="T27" fmla="*/ 40 h 656"/>
                  <a:gd name="T28" fmla="*/ 447 w 860"/>
                  <a:gd name="T29" fmla="*/ 24 h 656"/>
                  <a:gd name="T30" fmla="*/ 405 w 860"/>
                  <a:gd name="T31" fmla="*/ 48 h 656"/>
                  <a:gd name="T32" fmla="*/ 362 w 860"/>
                  <a:gd name="T33" fmla="*/ 40 h 656"/>
                  <a:gd name="T34" fmla="*/ 329 w 860"/>
                  <a:gd name="T35" fmla="*/ 24 h 656"/>
                  <a:gd name="T36" fmla="*/ 295 w 860"/>
                  <a:gd name="T37" fmla="*/ 0 h 656"/>
                  <a:gd name="T38" fmla="*/ 253 w 860"/>
                  <a:gd name="T39" fmla="*/ 8 h 656"/>
                  <a:gd name="T40" fmla="*/ 177 w 860"/>
                  <a:gd name="T41" fmla="*/ 40 h 656"/>
                  <a:gd name="T42" fmla="*/ 169 w 860"/>
                  <a:gd name="T43" fmla="*/ 72 h 656"/>
                  <a:gd name="T44" fmla="*/ 126 w 860"/>
                  <a:gd name="T45" fmla="*/ 88 h 656"/>
                  <a:gd name="T46" fmla="*/ 25 w 860"/>
                  <a:gd name="T47" fmla="*/ 128 h 656"/>
                  <a:gd name="T48" fmla="*/ 9 w 860"/>
                  <a:gd name="T49" fmla="*/ 128 h 656"/>
                  <a:gd name="T50" fmla="*/ 17 w 860"/>
                  <a:gd name="T51" fmla="*/ 176 h 656"/>
                  <a:gd name="T52" fmla="*/ 25 w 860"/>
                  <a:gd name="T53" fmla="*/ 208 h 656"/>
                  <a:gd name="T54" fmla="*/ 0 w 860"/>
                  <a:gd name="T55" fmla="*/ 256 h 656"/>
                  <a:gd name="T56" fmla="*/ 51 w 860"/>
                  <a:gd name="T57" fmla="*/ 288 h 656"/>
                  <a:gd name="T58" fmla="*/ 51 w 860"/>
                  <a:gd name="T59" fmla="*/ 320 h 656"/>
                  <a:gd name="T60" fmla="*/ 76 w 860"/>
                  <a:gd name="T61" fmla="*/ 360 h 656"/>
                  <a:gd name="T62" fmla="*/ 59 w 860"/>
                  <a:gd name="T63" fmla="*/ 400 h 656"/>
                  <a:gd name="T64" fmla="*/ 84 w 860"/>
                  <a:gd name="T65" fmla="*/ 432 h 656"/>
                  <a:gd name="T66" fmla="*/ 84 w 860"/>
                  <a:gd name="T67" fmla="*/ 472 h 656"/>
                  <a:gd name="T68" fmla="*/ 126 w 860"/>
                  <a:gd name="T69" fmla="*/ 496 h 656"/>
                  <a:gd name="T70" fmla="*/ 169 w 860"/>
                  <a:gd name="T71" fmla="*/ 512 h 656"/>
                  <a:gd name="T72" fmla="*/ 211 w 860"/>
                  <a:gd name="T73" fmla="*/ 512 h 656"/>
                  <a:gd name="T74" fmla="*/ 202 w 860"/>
                  <a:gd name="T75" fmla="*/ 544 h 656"/>
                  <a:gd name="T76" fmla="*/ 244 w 860"/>
                  <a:gd name="T77" fmla="*/ 576 h 656"/>
                  <a:gd name="T78" fmla="*/ 270 w 860"/>
                  <a:gd name="T79" fmla="*/ 560 h 656"/>
                  <a:gd name="T80" fmla="*/ 270 w 860"/>
                  <a:gd name="T81" fmla="*/ 536 h 656"/>
                  <a:gd name="T82" fmla="*/ 320 w 860"/>
                  <a:gd name="T83" fmla="*/ 552 h 656"/>
                  <a:gd name="T84" fmla="*/ 337 w 860"/>
                  <a:gd name="T85" fmla="*/ 576 h 656"/>
                  <a:gd name="T86" fmla="*/ 379 w 860"/>
                  <a:gd name="T87" fmla="*/ 584 h 656"/>
                  <a:gd name="T88" fmla="*/ 421 w 860"/>
                  <a:gd name="T89" fmla="*/ 592 h 656"/>
                  <a:gd name="T90" fmla="*/ 438 w 860"/>
                  <a:gd name="T91" fmla="*/ 624 h 656"/>
                  <a:gd name="T92" fmla="*/ 438 w 860"/>
                  <a:gd name="T93" fmla="*/ 624 h 656"/>
                  <a:gd name="T94" fmla="*/ 464 w 860"/>
                  <a:gd name="T95" fmla="*/ 640 h 656"/>
                  <a:gd name="T96" fmla="*/ 497 w 860"/>
                  <a:gd name="T97" fmla="*/ 616 h 656"/>
                  <a:gd name="T98" fmla="*/ 523 w 860"/>
                  <a:gd name="T99" fmla="*/ 640 h 656"/>
                  <a:gd name="T100" fmla="*/ 531 w 860"/>
                  <a:gd name="T101" fmla="*/ 656 h 656"/>
                  <a:gd name="T102" fmla="*/ 556 w 860"/>
                  <a:gd name="T103" fmla="*/ 656 h 656"/>
                  <a:gd name="T104" fmla="*/ 581 w 860"/>
                  <a:gd name="T105" fmla="*/ 632 h 656"/>
                  <a:gd name="T106" fmla="*/ 615 w 860"/>
                  <a:gd name="T107" fmla="*/ 632 h 656"/>
                  <a:gd name="T108" fmla="*/ 640 w 860"/>
                  <a:gd name="T109" fmla="*/ 616 h 656"/>
                  <a:gd name="T110" fmla="*/ 683 w 860"/>
                  <a:gd name="T111" fmla="*/ 616 h 656"/>
                  <a:gd name="T112" fmla="*/ 708 w 860"/>
                  <a:gd name="T113" fmla="*/ 624 h 656"/>
                  <a:gd name="T114" fmla="*/ 767 w 860"/>
                  <a:gd name="T115" fmla="*/ 632 h 656"/>
                  <a:gd name="T116" fmla="*/ 758 w 860"/>
                  <a:gd name="T117" fmla="*/ 640 h 656"/>
                  <a:gd name="T118" fmla="*/ 792 w 860"/>
                  <a:gd name="T119" fmla="*/ 632 h 656"/>
                  <a:gd name="T120" fmla="*/ 775 w 860"/>
                  <a:gd name="T121" fmla="*/ 560 h 65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4536" y="1968"/>
                <a:ext cx="210" cy="112"/>
              </a:xfrm>
              <a:custGeom>
                <a:avLst/>
                <a:gdLst>
                  <a:gd name="T0" fmla="*/ 168 w 210"/>
                  <a:gd name="T1" fmla="*/ 8 h 112"/>
                  <a:gd name="T2" fmla="*/ 109 w 210"/>
                  <a:gd name="T3" fmla="*/ 8 h 112"/>
                  <a:gd name="T4" fmla="*/ 76 w 210"/>
                  <a:gd name="T5" fmla="*/ 0 h 112"/>
                  <a:gd name="T6" fmla="*/ 67 w 210"/>
                  <a:gd name="T7" fmla="*/ 24 h 112"/>
                  <a:gd name="T8" fmla="*/ 42 w 210"/>
                  <a:gd name="T9" fmla="*/ 32 h 112"/>
                  <a:gd name="T10" fmla="*/ 8 w 210"/>
                  <a:gd name="T11" fmla="*/ 48 h 112"/>
                  <a:gd name="T12" fmla="*/ 8 w 210"/>
                  <a:gd name="T13" fmla="*/ 72 h 112"/>
                  <a:gd name="T14" fmla="*/ 0 w 210"/>
                  <a:gd name="T15" fmla="*/ 96 h 112"/>
                  <a:gd name="T16" fmla="*/ 84 w 210"/>
                  <a:gd name="T17" fmla="*/ 112 h 112"/>
                  <a:gd name="T18" fmla="*/ 210 w 210"/>
                  <a:gd name="T19" fmla="*/ 88 h 112"/>
                  <a:gd name="T20" fmla="*/ 193 w 210"/>
                  <a:gd name="T21" fmla="*/ 16 h 112"/>
                  <a:gd name="T22" fmla="*/ 168 w 210"/>
                  <a:gd name="T23" fmla="*/ 8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4578" y="1792"/>
                <a:ext cx="455" cy="320"/>
              </a:xfrm>
              <a:custGeom>
                <a:avLst/>
                <a:gdLst>
                  <a:gd name="T0" fmla="*/ 312 w 455"/>
                  <a:gd name="T1" fmla="*/ 304 h 320"/>
                  <a:gd name="T2" fmla="*/ 328 w 455"/>
                  <a:gd name="T3" fmla="*/ 296 h 320"/>
                  <a:gd name="T4" fmla="*/ 320 w 455"/>
                  <a:gd name="T5" fmla="*/ 272 h 320"/>
                  <a:gd name="T6" fmla="*/ 354 w 455"/>
                  <a:gd name="T7" fmla="*/ 264 h 320"/>
                  <a:gd name="T8" fmla="*/ 379 w 455"/>
                  <a:gd name="T9" fmla="*/ 248 h 320"/>
                  <a:gd name="T10" fmla="*/ 404 w 455"/>
                  <a:gd name="T11" fmla="*/ 256 h 320"/>
                  <a:gd name="T12" fmla="*/ 387 w 455"/>
                  <a:gd name="T13" fmla="*/ 224 h 320"/>
                  <a:gd name="T14" fmla="*/ 387 w 455"/>
                  <a:gd name="T15" fmla="*/ 192 h 320"/>
                  <a:gd name="T16" fmla="*/ 387 w 455"/>
                  <a:gd name="T17" fmla="*/ 160 h 320"/>
                  <a:gd name="T18" fmla="*/ 413 w 455"/>
                  <a:gd name="T19" fmla="*/ 152 h 320"/>
                  <a:gd name="T20" fmla="*/ 421 w 455"/>
                  <a:gd name="T21" fmla="*/ 128 h 320"/>
                  <a:gd name="T22" fmla="*/ 446 w 455"/>
                  <a:gd name="T23" fmla="*/ 120 h 320"/>
                  <a:gd name="T24" fmla="*/ 455 w 455"/>
                  <a:gd name="T25" fmla="*/ 104 h 320"/>
                  <a:gd name="T26" fmla="*/ 430 w 455"/>
                  <a:gd name="T27" fmla="*/ 96 h 320"/>
                  <a:gd name="T28" fmla="*/ 430 w 455"/>
                  <a:gd name="T29" fmla="*/ 64 h 320"/>
                  <a:gd name="T30" fmla="*/ 396 w 455"/>
                  <a:gd name="T31" fmla="*/ 56 h 320"/>
                  <a:gd name="T32" fmla="*/ 371 w 455"/>
                  <a:gd name="T33" fmla="*/ 40 h 320"/>
                  <a:gd name="T34" fmla="*/ 337 w 455"/>
                  <a:gd name="T35" fmla="*/ 24 h 320"/>
                  <a:gd name="T36" fmla="*/ 286 w 455"/>
                  <a:gd name="T37" fmla="*/ 16 h 320"/>
                  <a:gd name="T38" fmla="*/ 278 w 455"/>
                  <a:gd name="T39" fmla="*/ 0 h 320"/>
                  <a:gd name="T40" fmla="*/ 227 w 455"/>
                  <a:gd name="T41" fmla="*/ 32 h 320"/>
                  <a:gd name="T42" fmla="*/ 185 w 455"/>
                  <a:gd name="T43" fmla="*/ 24 h 320"/>
                  <a:gd name="T44" fmla="*/ 143 w 455"/>
                  <a:gd name="T45" fmla="*/ 32 h 320"/>
                  <a:gd name="T46" fmla="*/ 84 w 455"/>
                  <a:gd name="T47" fmla="*/ 32 h 320"/>
                  <a:gd name="T48" fmla="*/ 25 w 455"/>
                  <a:gd name="T49" fmla="*/ 64 h 320"/>
                  <a:gd name="T50" fmla="*/ 0 w 455"/>
                  <a:gd name="T51" fmla="*/ 88 h 320"/>
                  <a:gd name="T52" fmla="*/ 8 w 455"/>
                  <a:gd name="T53" fmla="*/ 104 h 320"/>
                  <a:gd name="T54" fmla="*/ 25 w 455"/>
                  <a:gd name="T55" fmla="*/ 168 h 320"/>
                  <a:gd name="T56" fmla="*/ 34 w 455"/>
                  <a:gd name="T57" fmla="*/ 184 h 320"/>
                  <a:gd name="T58" fmla="*/ 67 w 455"/>
                  <a:gd name="T59" fmla="*/ 192 h 320"/>
                  <a:gd name="T60" fmla="*/ 126 w 455"/>
                  <a:gd name="T61" fmla="*/ 192 h 320"/>
                  <a:gd name="T62" fmla="*/ 151 w 455"/>
                  <a:gd name="T63" fmla="*/ 200 h 320"/>
                  <a:gd name="T64" fmla="*/ 168 w 455"/>
                  <a:gd name="T65" fmla="*/ 272 h 320"/>
                  <a:gd name="T66" fmla="*/ 177 w 455"/>
                  <a:gd name="T67" fmla="*/ 272 h 320"/>
                  <a:gd name="T68" fmla="*/ 236 w 455"/>
                  <a:gd name="T69" fmla="*/ 296 h 320"/>
                  <a:gd name="T70" fmla="*/ 244 w 455"/>
                  <a:gd name="T71" fmla="*/ 320 h 320"/>
                  <a:gd name="T72" fmla="*/ 278 w 455"/>
                  <a:gd name="T73" fmla="*/ 296 h 320"/>
                  <a:gd name="T74" fmla="*/ 312 w 455"/>
                  <a:gd name="T75" fmla="*/ 304 h 3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4831" y="2096"/>
                <a:ext cx="969" cy="928"/>
              </a:xfrm>
              <a:custGeom>
                <a:avLst/>
                <a:gdLst>
                  <a:gd name="T0" fmla="*/ 910 w 969"/>
                  <a:gd name="T1" fmla="*/ 96 h 928"/>
                  <a:gd name="T2" fmla="*/ 910 w 969"/>
                  <a:gd name="T3" fmla="*/ 40 h 928"/>
                  <a:gd name="T4" fmla="*/ 825 w 969"/>
                  <a:gd name="T5" fmla="*/ 0 h 928"/>
                  <a:gd name="T6" fmla="*/ 733 w 969"/>
                  <a:gd name="T7" fmla="*/ 32 h 928"/>
                  <a:gd name="T8" fmla="*/ 691 w 969"/>
                  <a:gd name="T9" fmla="*/ 72 h 928"/>
                  <a:gd name="T10" fmla="*/ 615 w 969"/>
                  <a:gd name="T11" fmla="*/ 160 h 928"/>
                  <a:gd name="T12" fmla="*/ 573 w 969"/>
                  <a:gd name="T13" fmla="*/ 176 h 928"/>
                  <a:gd name="T14" fmla="*/ 505 w 969"/>
                  <a:gd name="T15" fmla="*/ 184 h 928"/>
                  <a:gd name="T16" fmla="*/ 446 w 969"/>
                  <a:gd name="T17" fmla="*/ 200 h 928"/>
                  <a:gd name="T18" fmla="*/ 387 w 969"/>
                  <a:gd name="T19" fmla="*/ 224 h 928"/>
                  <a:gd name="T20" fmla="*/ 294 w 969"/>
                  <a:gd name="T21" fmla="*/ 208 h 928"/>
                  <a:gd name="T22" fmla="*/ 143 w 969"/>
                  <a:gd name="T23" fmla="*/ 224 h 928"/>
                  <a:gd name="T24" fmla="*/ 84 w 969"/>
                  <a:gd name="T25" fmla="*/ 272 h 928"/>
                  <a:gd name="T26" fmla="*/ 75 w 969"/>
                  <a:gd name="T27" fmla="*/ 304 h 928"/>
                  <a:gd name="T28" fmla="*/ 118 w 969"/>
                  <a:gd name="T29" fmla="*/ 408 h 928"/>
                  <a:gd name="T30" fmla="*/ 33 w 969"/>
                  <a:gd name="T31" fmla="*/ 512 h 928"/>
                  <a:gd name="T32" fmla="*/ 16 w 969"/>
                  <a:gd name="T33" fmla="*/ 592 h 928"/>
                  <a:gd name="T34" fmla="*/ 0 w 969"/>
                  <a:gd name="T35" fmla="*/ 680 h 928"/>
                  <a:gd name="T36" fmla="*/ 50 w 969"/>
                  <a:gd name="T37" fmla="*/ 696 h 928"/>
                  <a:gd name="T38" fmla="*/ 109 w 969"/>
                  <a:gd name="T39" fmla="*/ 696 h 928"/>
                  <a:gd name="T40" fmla="*/ 177 w 969"/>
                  <a:gd name="T41" fmla="*/ 704 h 928"/>
                  <a:gd name="T42" fmla="*/ 261 w 969"/>
                  <a:gd name="T43" fmla="*/ 712 h 928"/>
                  <a:gd name="T44" fmla="*/ 362 w 969"/>
                  <a:gd name="T45" fmla="*/ 664 h 928"/>
                  <a:gd name="T46" fmla="*/ 404 w 969"/>
                  <a:gd name="T47" fmla="*/ 616 h 928"/>
                  <a:gd name="T48" fmla="*/ 463 w 969"/>
                  <a:gd name="T49" fmla="*/ 600 h 928"/>
                  <a:gd name="T50" fmla="*/ 556 w 969"/>
                  <a:gd name="T51" fmla="*/ 600 h 928"/>
                  <a:gd name="T52" fmla="*/ 640 w 969"/>
                  <a:gd name="T53" fmla="*/ 648 h 928"/>
                  <a:gd name="T54" fmla="*/ 707 w 969"/>
                  <a:gd name="T55" fmla="*/ 696 h 928"/>
                  <a:gd name="T56" fmla="*/ 758 w 969"/>
                  <a:gd name="T57" fmla="*/ 760 h 928"/>
                  <a:gd name="T58" fmla="*/ 657 w 969"/>
                  <a:gd name="T59" fmla="*/ 800 h 928"/>
                  <a:gd name="T60" fmla="*/ 657 w 969"/>
                  <a:gd name="T61" fmla="*/ 888 h 928"/>
                  <a:gd name="T62" fmla="*/ 674 w 969"/>
                  <a:gd name="T63" fmla="*/ 928 h 928"/>
                  <a:gd name="T64" fmla="*/ 766 w 969"/>
                  <a:gd name="T65" fmla="*/ 904 h 928"/>
                  <a:gd name="T66" fmla="*/ 808 w 969"/>
                  <a:gd name="T67" fmla="*/ 768 h 928"/>
                  <a:gd name="T68" fmla="*/ 867 w 969"/>
                  <a:gd name="T69" fmla="*/ 704 h 928"/>
                  <a:gd name="T70" fmla="*/ 969 w 969"/>
                  <a:gd name="T71" fmla="*/ 688 h 928"/>
                  <a:gd name="T72" fmla="*/ 935 w 969"/>
                  <a:gd name="T73" fmla="*/ 104 h 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69" h="928">
                    <a:moveTo>
                      <a:pt x="935" y="104"/>
                    </a:moveTo>
                    <a:lnTo>
                      <a:pt x="910" y="96"/>
                    </a:lnTo>
                    <a:lnTo>
                      <a:pt x="893" y="56"/>
                    </a:lnTo>
                    <a:lnTo>
                      <a:pt x="910" y="40"/>
                    </a:lnTo>
                    <a:lnTo>
                      <a:pt x="867" y="16"/>
                    </a:lnTo>
                    <a:lnTo>
                      <a:pt x="825" y="0"/>
                    </a:lnTo>
                    <a:lnTo>
                      <a:pt x="766" y="32"/>
                    </a:lnTo>
                    <a:lnTo>
                      <a:pt x="733" y="32"/>
                    </a:lnTo>
                    <a:lnTo>
                      <a:pt x="724" y="72"/>
                    </a:lnTo>
                    <a:lnTo>
                      <a:pt x="691" y="72"/>
                    </a:lnTo>
                    <a:lnTo>
                      <a:pt x="632" y="96"/>
                    </a:lnTo>
                    <a:lnTo>
                      <a:pt x="615" y="160"/>
                    </a:lnTo>
                    <a:lnTo>
                      <a:pt x="623" y="192"/>
                    </a:lnTo>
                    <a:lnTo>
                      <a:pt x="573" y="176"/>
                    </a:lnTo>
                    <a:lnTo>
                      <a:pt x="530" y="200"/>
                    </a:lnTo>
                    <a:lnTo>
                      <a:pt x="505" y="184"/>
                    </a:lnTo>
                    <a:lnTo>
                      <a:pt x="480" y="216"/>
                    </a:lnTo>
                    <a:lnTo>
                      <a:pt x="446" y="200"/>
                    </a:lnTo>
                    <a:lnTo>
                      <a:pt x="412" y="200"/>
                    </a:lnTo>
                    <a:lnTo>
                      <a:pt x="387" y="224"/>
                    </a:lnTo>
                    <a:lnTo>
                      <a:pt x="353" y="200"/>
                    </a:lnTo>
                    <a:lnTo>
                      <a:pt x="294" y="208"/>
                    </a:lnTo>
                    <a:lnTo>
                      <a:pt x="202" y="216"/>
                    </a:lnTo>
                    <a:lnTo>
                      <a:pt x="143" y="224"/>
                    </a:lnTo>
                    <a:lnTo>
                      <a:pt x="101" y="248"/>
                    </a:lnTo>
                    <a:lnTo>
                      <a:pt x="84" y="272"/>
                    </a:lnTo>
                    <a:lnTo>
                      <a:pt x="50" y="272"/>
                    </a:lnTo>
                    <a:lnTo>
                      <a:pt x="75" y="304"/>
                    </a:lnTo>
                    <a:lnTo>
                      <a:pt x="109" y="368"/>
                    </a:lnTo>
                    <a:lnTo>
                      <a:pt x="118" y="408"/>
                    </a:lnTo>
                    <a:lnTo>
                      <a:pt x="84" y="416"/>
                    </a:lnTo>
                    <a:lnTo>
                      <a:pt x="33" y="512"/>
                    </a:lnTo>
                    <a:lnTo>
                      <a:pt x="50" y="584"/>
                    </a:lnTo>
                    <a:lnTo>
                      <a:pt x="16" y="592"/>
                    </a:lnTo>
                    <a:lnTo>
                      <a:pt x="8" y="632"/>
                    </a:lnTo>
                    <a:lnTo>
                      <a:pt x="0" y="680"/>
                    </a:lnTo>
                    <a:lnTo>
                      <a:pt x="16" y="672"/>
                    </a:lnTo>
                    <a:lnTo>
                      <a:pt x="50" y="696"/>
                    </a:lnTo>
                    <a:lnTo>
                      <a:pt x="75" y="720"/>
                    </a:lnTo>
                    <a:lnTo>
                      <a:pt x="109" y="696"/>
                    </a:lnTo>
                    <a:lnTo>
                      <a:pt x="143" y="704"/>
                    </a:lnTo>
                    <a:lnTo>
                      <a:pt x="177" y="704"/>
                    </a:lnTo>
                    <a:lnTo>
                      <a:pt x="227" y="696"/>
                    </a:lnTo>
                    <a:lnTo>
                      <a:pt x="261" y="712"/>
                    </a:lnTo>
                    <a:lnTo>
                      <a:pt x="286" y="688"/>
                    </a:lnTo>
                    <a:lnTo>
                      <a:pt x="362" y="664"/>
                    </a:lnTo>
                    <a:lnTo>
                      <a:pt x="396" y="616"/>
                    </a:lnTo>
                    <a:lnTo>
                      <a:pt x="404" y="616"/>
                    </a:lnTo>
                    <a:lnTo>
                      <a:pt x="412" y="608"/>
                    </a:lnTo>
                    <a:lnTo>
                      <a:pt x="463" y="600"/>
                    </a:lnTo>
                    <a:lnTo>
                      <a:pt x="488" y="576"/>
                    </a:lnTo>
                    <a:lnTo>
                      <a:pt x="556" y="600"/>
                    </a:lnTo>
                    <a:lnTo>
                      <a:pt x="615" y="600"/>
                    </a:lnTo>
                    <a:lnTo>
                      <a:pt x="640" y="648"/>
                    </a:lnTo>
                    <a:lnTo>
                      <a:pt x="691" y="664"/>
                    </a:lnTo>
                    <a:lnTo>
                      <a:pt x="707" y="696"/>
                    </a:lnTo>
                    <a:lnTo>
                      <a:pt x="741" y="728"/>
                    </a:lnTo>
                    <a:lnTo>
                      <a:pt x="758" y="760"/>
                    </a:lnTo>
                    <a:lnTo>
                      <a:pt x="682" y="776"/>
                    </a:lnTo>
                    <a:lnTo>
                      <a:pt x="657" y="800"/>
                    </a:lnTo>
                    <a:lnTo>
                      <a:pt x="674" y="824"/>
                    </a:lnTo>
                    <a:lnTo>
                      <a:pt x="657" y="888"/>
                    </a:lnTo>
                    <a:lnTo>
                      <a:pt x="640" y="912"/>
                    </a:lnTo>
                    <a:lnTo>
                      <a:pt x="674" y="928"/>
                    </a:lnTo>
                    <a:lnTo>
                      <a:pt x="724" y="904"/>
                    </a:lnTo>
                    <a:lnTo>
                      <a:pt x="766" y="904"/>
                    </a:lnTo>
                    <a:lnTo>
                      <a:pt x="766" y="872"/>
                    </a:lnTo>
                    <a:lnTo>
                      <a:pt x="808" y="768"/>
                    </a:lnTo>
                    <a:lnTo>
                      <a:pt x="834" y="736"/>
                    </a:lnTo>
                    <a:lnTo>
                      <a:pt x="867" y="704"/>
                    </a:lnTo>
                    <a:lnTo>
                      <a:pt x="918" y="680"/>
                    </a:lnTo>
                    <a:lnTo>
                      <a:pt x="969" y="688"/>
                    </a:lnTo>
                    <a:lnTo>
                      <a:pt x="969" y="104"/>
                    </a:lnTo>
                    <a:lnTo>
                      <a:pt x="935" y="10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4578" y="1784"/>
                <a:ext cx="455" cy="320"/>
              </a:xfrm>
              <a:custGeom>
                <a:avLst/>
                <a:gdLst>
                  <a:gd name="T0" fmla="*/ 312 w 455"/>
                  <a:gd name="T1" fmla="*/ 304 h 320"/>
                  <a:gd name="T2" fmla="*/ 328 w 455"/>
                  <a:gd name="T3" fmla="*/ 296 h 320"/>
                  <a:gd name="T4" fmla="*/ 320 w 455"/>
                  <a:gd name="T5" fmla="*/ 272 h 320"/>
                  <a:gd name="T6" fmla="*/ 354 w 455"/>
                  <a:gd name="T7" fmla="*/ 264 h 320"/>
                  <a:gd name="T8" fmla="*/ 379 w 455"/>
                  <a:gd name="T9" fmla="*/ 248 h 320"/>
                  <a:gd name="T10" fmla="*/ 404 w 455"/>
                  <a:gd name="T11" fmla="*/ 256 h 320"/>
                  <a:gd name="T12" fmla="*/ 387 w 455"/>
                  <a:gd name="T13" fmla="*/ 224 h 320"/>
                  <a:gd name="T14" fmla="*/ 387 w 455"/>
                  <a:gd name="T15" fmla="*/ 192 h 320"/>
                  <a:gd name="T16" fmla="*/ 387 w 455"/>
                  <a:gd name="T17" fmla="*/ 160 h 320"/>
                  <a:gd name="T18" fmla="*/ 413 w 455"/>
                  <a:gd name="T19" fmla="*/ 152 h 320"/>
                  <a:gd name="T20" fmla="*/ 421 w 455"/>
                  <a:gd name="T21" fmla="*/ 128 h 320"/>
                  <a:gd name="T22" fmla="*/ 446 w 455"/>
                  <a:gd name="T23" fmla="*/ 120 h 320"/>
                  <a:gd name="T24" fmla="*/ 455 w 455"/>
                  <a:gd name="T25" fmla="*/ 104 h 320"/>
                  <a:gd name="T26" fmla="*/ 430 w 455"/>
                  <a:gd name="T27" fmla="*/ 96 h 320"/>
                  <a:gd name="T28" fmla="*/ 430 w 455"/>
                  <a:gd name="T29" fmla="*/ 64 h 320"/>
                  <a:gd name="T30" fmla="*/ 396 w 455"/>
                  <a:gd name="T31" fmla="*/ 56 h 320"/>
                  <a:gd name="T32" fmla="*/ 371 w 455"/>
                  <a:gd name="T33" fmla="*/ 40 h 320"/>
                  <a:gd name="T34" fmla="*/ 337 w 455"/>
                  <a:gd name="T35" fmla="*/ 24 h 320"/>
                  <a:gd name="T36" fmla="*/ 286 w 455"/>
                  <a:gd name="T37" fmla="*/ 16 h 320"/>
                  <a:gd name="T38" fmla="*/ 278 w 455"/>
                  <a:gd name="T39" fmla="*/ 0 h 320"/>
                  <a:gd name="T40" fmla="*/ 227 w 455"/>
                  <a:gd name="T41" fmla="*/ 32 h 320"/>
                  <a:gd name="T42" fmla="*/ 185 w 455"/>
                  <a:gd name="T43" fmla="*/ 24 h 320"/>
                  <a:gd name="T44" fmla="*/ 143 w 455"/>
                  <a:gd name="T45" fmla="*/ 32 h 320"/>
                  <a:gd name="T46" fmla="*/ 84 w 455"/>
                  <a:gd name="T47" fmla="*/ 32 h 320"/>
                  <a:gd name="T48" fmla="*/ 25 w 455"/>
                  <a:gd name="T49" fmla="*/ 64 h 320"/>
                  <a:gd name="T50" fmla="*/ 0 w 455"/>
                  <a:gd name="T51" fmla="*/ 88 h 320"/>
                  <a:gd name="T52" fmla="*/ 8 w 455"/>
                  <a:gd name="T53" fmla="*/ 104 h 320"/>
                  <a:gd name="T54" fmla="*/ 25 w 455"/>
                  <a:gd name="T55" fmla="*/ 168 h 320"/>
                  <a:gd name="T56" fmla="*/ 34 w 455"/>
                  <a:gd name="T57" fmla="*/ 184 h 320"/>
                  <a:gd name="T58" fmla="*/ 67 w 455"/>
                  <a:gd name="T59" fmla="*/ 192 h 320"/>
                  <a:gd name="T60" fmla="*/ 126 w 455"/>
                  <a:gd name="T61" fmla="*/ 192 h 320"/>
                  <a:gd name="T62" fmla="*/ 151 w 455"/>
                  <a:gd name="T63" fmla="*/ 200 h 320"/>
                  <a:gd name="T64" fmla="*/ 168 w 455"/>
                  <a:gd name="T65" fmla="*/ 272 h 320"/>
                  <a:gd name="T66" fmla="*/ 177 w 455"/>
                  <a:gd name="T67" fmla="*/ 272 h 320"/>
                  <a:gd name="T68" fmla="*/ 236 w 455"/>
                  <a:gd name="T69" fmla="*/ 296 h 320"/>
                  <a:gd name="T70" fmla="*/ 244 w 455"/>
                  <a:gd name="T71" fmla="*/ 320 h 320"/>
                  <a:gd name="T72" fmla="*/ 278 w 455"/>
                  <a:gd name="T73" fmla="*/ 296 h 320"/>
                  <a:gd name="T74" fmla="*/ 312 w 455"/>
                  <a:gd name="T75" fmla="*/ 304 h 3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4831" y="2088"/>
                <a:ext cx="969" cy="928"/>
              </a:xfrm>
              <a:custGeom>
                <a:avLst/>
                <a:gdLst>
                  <a:gd name="T0" fmla="*/ 910 w 969"/>
                  <a:gd name="T1" fmla="*/ 96 h 928"/>
                  <a:gd name="T2" fmla="*/ 910 w 969"/>
                  <a:gd name="T3" fmla="*/ 40 h 928"/>
                  <a:gd name="T4" fmla="*/ 825 w 969"/>
                  <a:gd name="T5" fmla="*/ 0 h 928"/>
                  <a:gd name="T6" fmla="*/ 733 w 969"/>
                  <a:gd name="T7" fmla="*/ 32 h 928"/>
                  <a:gd name="T8" fmla="*/ 691 w 969"/>
                  <a:gd name="T9" fmla="*/ 72 h 928"/>
                  <a:gd name="T10" fmla="*/ 615 w 969"/>
                  <a:gd name="T11" fmla="*/ 160 h 928"/>
                  <a:gd name="T12" fmla="*/ 573 w 969"/>
                  <a:gd name="T13" fmla="*/ 176 h 928"/>
                  <a:gd name="T14" fmla="*/ 505 w 969"/>
                  <a:gd name="T15" fmla="*/ 184 h 928"/>
                  <a:gd name="T16" fmla="*/ 446 w 969"/>
                  <a:gd name="T17" fmla="*/ 200 h 928"/>
                  <a:gd name="T18" fmla="*/ 387 w 969"/>
                  <a:gd name="T19" fmla="*/ 224 h 928"/>
                  <a:gd name="T20" fmla="*/ 294 w 969"/>
                  <a:gd name="T21" fmla="*/ 208 h 928"/>
                  <a:gd name="T22" fmla="*/ 143 w 969"/>
                  <a:gd name="T23" fmla="*/ 224 h 928"/>
                  <a:gd name="T24" fmla="*/ 84 w 969"/>
                  <a:gd name="T25" fmla="*/ 272 h 928"/>
                  <a:gd name="T26" fmla="*/ 75 w 969"/>
                  <a:gd name="T27" fmla="*/ 304 h 928"/>
                  <a:gd name="T28" fmla="*/ 118 w 969"/>
                  <a:gd name="T29" fmla="*/ 408 h 928"/>
                  <a:gd name="T30" fmla="*/ 33 w 969"/>
                  <a:gd name="T31" fmla="*/ 512 h 928"/>
                  <a:gd name="T32" fmla="*/ 16 w 969"/>
                  <a:gd name="T33" fmla="*/ 592 h 928"/>
                  <a:gd name="T34" fmla="*/ 0 w 969"/>
                  <a:gd name="T35" fmla="*/ 680 h 928"/>
                  <a:gd name="T36" fmla="*/ 50 w 969"/>
                  <a:gd name="T37" fmla="*/ 696 h 928"/>
                  <a:gd name="T38" fmla="*/ 109 w 969"/>
                  <a:gd name="T39" fmla="*/ 696 h 928"/>
                  <a:gd name="T40" fmla="*/ 177 w 969"/>
                  <a:gd name="T41" fmla="*/ 704 h 928"/>
                  <a:gd name="T42" fmla="*/ 261 w 969"/>
                  <a:gd name="T43" fmla="*/ 712 h 928"/>
                  <a:gd name="T44" fmla="*/ 362 w 969"/>
                  <a:gd name="T45" fmla="*/ 664 h 928"/>
                  <a:gd name="T46" fmla="*/ 404 w 969"/>
                  <a:gd name="T47" fmla="*/ 616 h 928"/>
                  <a:gd name="T48" fmla="*/ 463 w 969"/>
                  <a:gd name="T49" fmla="*/ 600 h 928"/>
                  <a:gd name="T50" fmla="*/ 556 w 969"/>
                  <a:gd name="T51" fmla="*/ 600 h 928"/>
                  <a:gd name="T52" fmla="*/ 640 w 969"/>
                  <a:gd name="T53" fmla="*/ 648 h 928"/>
                  <a:gd name="T54" fmla="*/ 707 w 969"/>
                  <a:gd name="T55" fmla="*/ 696 h 928"/>
                  <a:gd name="T56" fmla="*/ 758 w 969"/>
                  <a:gd name="T57" fmla="*/ 760 h 928"/>
                  <a:gd name="T58" fmla="*/ 657 w 969"/>
                  <a:gd name="T59" fmla="*/ 800 h 928"/>
                  <a:gd name="T60" fmla="*/ 657 w 969"/>
                  <a:gd name="T61" fmla="*/ 888 h 928"/>
                  <a:gd name="T62" fmla="*/ 674 w 969"/>
                  <a:gd name="T63" fmla="*/ 928 h 928"/>
                  <a:gd name="T64" fmla="*/ 766 w 969"/>
                  <a:gd name="T65" fmla="*/ 904 h 928"/>
                  <a:gd name="T66" fmla="*/ 808 w 969"/>
                  <a:gd name="T67" fmla="*/ 768 h 928"/>
                  <a:gd name="T68" fmla="*/ 867 w 969"/>
                  <a:gd name="T69" fmla="*/ 704 h 928"/>
                  <a:gd name="T70" fmla="*/ 969 w 969"/>
                  <a:gd name="T71" fmla="*/ 688 h 928"/>
                  <a:gd name="T72" fmla="*/ 935 w 969"/>
                  <a:gd name="T73" fmla="*/ 104 h 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69" h="928">
                    <a:moveTo>
                      <a:pt x="935" y="104"/>
                    </a:moveTo>
                    <a:lnTo>
                      <a:pt x="910" y="96"/>
                    </a:lnTo>
                    <a:lnTo>
                      <a:pt x="893" y="56"/>
                    </a:lnTo>
                    <a:lnTo>
                      <a:pt x="910" y="40"/>
                    </a:lnTo>
                    <a:lnTo>
                      <a:pt x="867" y="16"/>
                    </a:lnTo>
                    <a:lnTo>
                      <a:pt x="825" y="0"/>
                    </a:lnTo>
                    <a:lnTo>
                      <a:pt x="766" y="32"/>
                    </a:lnTo>
                    <a:lnTo>
                      <a:pt x="733" y="32"/>
                    </a:lnTo>
                    <a:lnTo>
                      <a:pt x="724" y="72"/>
                    </a:lnTo>
                    <a:lnTo>
                      <a:pt x="691" y="72"/>
                    </a:lnTo>
                    <a:lnTo>
                      <a:pt x="632" y="96"/>
                    </a:lnTo>
                    <a:lnTo>
                      <a:pt x="615" y="160"/>
                    </a:lnTo>
                    <a:lnTo>
                      <a:pt x="623" y="192"/>
                    </a:lnTo>
                    <a:lnTo>
                      <a:pt x="573" y="176"/>
                    </a:lnTo>
                    <a:lnTo>
                      <a:pt x="530" y="200"/>
                    </a:lnTo>
                    <a:lnTo>
                      <a:pt x="505" y="184"/>
                    </a:lnTo>
                    <a:lnTo>
                      <a:pt x="480" y="216"/>
                    </a:lnTo>
                    <a:lnTo>
                      <a:pt x="446" y="200"/>
                    </a:lnTo>
                    <a:lnTo>
                      <a:pt x="412" y="200"/>
                    </a:lnTo>
                    <a:lnTo>
                      <a:pt x="387" y="224"/>
                    </a:lnTo>
                    <a:lnTo>
                      <a:pt x="353" y="200"/>
                    </a:lnTo>
                    <a:lnTo>
                      <a:pt x="294" y="208"/>
                    </a:lnTo>
                    <a:lnTo>
                      <a:pt x="202" y="216"/>
                    </a:lnTo>
                    <a:lnTo>
                      <a:pt x="143" y="224"/>
                    </a:lnTo>
                    <a:lnTo>
                      <a:pt x="101" y="248"/>
                    </a:lnTo>
                    <a:lnTo>
                      <a:pt x="84" y="272"/>
                    </a:lnTo>
                    <a:lnTo>
                      <a:pt x="50" y="272"/>
                    </a:lnTo>
                    <a:lnTo>
                      <a:pt x="75" y="304"/>
                    </a:lnTo>
                    <a:lnTo>
                      <a:pt x="109" y="368"/>
                    </a:lnTo>
                    <a:lnTo>
                      <a:pt x="118" y="408"/>
                    </a:lnTo>
                    <a:lnTo>
                      <a:pt x="84" y="416"/>
                    </a:lnTo>
                    <a:lnTo>
                      <a:pt x="33" y="512"/>
                    </a:lnTo>
                    <a:lnTo>
                      <a:pt x="50" y="584"/>
                    </a:lnTo>
                    <a:lnTo>
                      <a:pt x="16" y="592"/>
                    </a:lnTo>
                    <a:lnTo>
                      <a:pt x="8" y="632"/>
                    </a:lnTo>
                    <a:lnTo>
                      <a:pt x="0" y="680"/>
                    </a:lnTo>
                    <a:lnTo>
                      <a:pt x="16" y="672"/>
                    </a:lnTo>
                    <a:lnTo>
                      <a:pt x="50" y="696"/>
                    </a:lnTo>
                    <a:lnTo>
                      <a:pt x="75" y="720"/>
                    </a:lnTo>
                    <a:lnTo>
                      <a:pt x="109" y="696"/>
                    </a:lnTo>
                    <a:lnTo>
                      <a:pt x="143" y="704"/>
                    </a:lnTo>
                    <a:lnTo>
                      <a:pt x="177" y="704"/>
                    </a:lnTo>
                    <a:lnTo>
                      <a:pt x="227" y="696"/>
                    </a:lnTo>
                    <a:lnTo>
                      <a:pt x="261" y="712"/>
                    </a:lnTo>
                    <a:lnTo>
                      <a:pt x="286" y="688"/>
                    </a:lnTo>
                    <a:lnTo>
                      <a:pt x="362" y="664"/>
                    </a:lnTo>
                    <a:lnTo>
                      <a:pt x="396" y="616"/>
                    </a:lnTo>
                    <a:lnTo>
                      <a:pt x="404" y="616"/>
                    </a:lnTo>
                    <a:lnTo>
                      <a:pt x="412" y="608"/>
                    </a:lnTo>
                    <a:lnTo>
                      <a:pt x="463" y="600"/>
                    </a:lnTo>
                    <a:lnTo>
                      <a:pt x="488" y="576"/>
                    </a:lnTo>
                    <a:lnTo>
                      <a:pt x="556" y="600"/>
                    </a:lnTo>
                    <a:lnTo>
                      <a:pt x="615" y="600"/>
                    </a:lnTo>
                    <a:lnTo>
                      <a:pt x="640" y="648"/>
                    </a:lnTo>
                    <a:lnTo>
                      <a:pt x="691" y="664"/>
                    </a:lnTo>
                    <a:lnTo>
                      <a:pt x="707" y="696"/>
                    </a:lnTo>
                    <a:lnTo>
                      <a:pt x="741" y="728"/>
                    </a:lnTo>
                    <a:lnTo>
                      <a:pt x="758" y="760"/>
                    </a:lnTo>
                    <a:lnTo>
                      <a:pt x="682" y="776"/>
                    </a:lnTo>
                    <a:lnTo>
                      <a:pt x="657" y="800"/>
                    </a:lnTo>
                    <a:lnTo>
                      <a:pt x="674" y="824"/>
                    </a:lnTo>
                    <a:lnTo>
                      <a:pt x="657" y="888"/>
                    </a:lnTo>
                    <a:lnTo>
                      <a:pt x="640" y="912"/>
                    </a:lnTo>
                    <a:lnTo>
                      <a:pt x="674" y="928"/>
                    </a:lnTo>
                    <a:lnTo>
                      <a:pt x="724" y="904"/>
                    </a:lnTo>
                    <a:lnTo>
                      <a:pt x="766" y="904"/>
                    </a:lnTo>
                    <a:lnTo>
                      <a:pt x="766" y="872"/>
                    </a:lnTo>
                    <a:lnTo>
                      <a:pt x="808" y="768"/>
                    </a:lnTo>
                    <a:lnTo>
                      <a:pt x="834" y="736"/>
                    </a:lnTo>
                    <a:lnTo>
                      <a:pt x="867" y="704"/>
                    </a:lnTo>
                    <a:lnTo>
                      <a:pt x="918" y="680"/>
                    </a:lnTo>
                    <a:lnTo>
                      <a:pt x="969" y="688"/>
                    </a:lnTo>
                    <a:lnTo>
                      <a:pt x="969" y="104"/>
                    </a:lnTo>
                    <a:lnTo>
                      <a:pt x="935" y="1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4822" y="1768"/>
                <a:ext cx="725" cy="600"/>
              </a:xfrm>
              <a:custGeom>
                <a:avLst/>
                <a:gdLst>
                  <a:gd name="T0" fmla="*/ 657 w 725"/>
                  <a:gd name="T1" fmla="*/ 320 h 600"/>
                  <a:gd name="T2" fmla="*/ 641 w 725"/>
                  <a:gd name="T3" fmla="*/ 280 h 600"/>
                  <a:gd name="T4" fmla="*/ 708 w 725"/>
                  <a:gd name="T5" fmla="*/ 256 h 600"/>
                  <a:gd name="T6" fmla="*/ 700 w 725"/>
                  <a:gd name="T7" fmla="*/ 208 h 600"/>
                  <a:gd name="T8" fmla="*/ 624 w 725"/>
                  <a:gd name="T9" fmla="*/ 168 h 600"/>
                  <a:gd name="T10" fmla="*/ 548 w 725"/>
                  <a:gd name="T11" fmla="*/ 136 h 600"/>
                  <a:gd name="T12" fmla="*/ 514 w 725"/>
                  <a:gd name="T13" fmla="*/ 104 h 600"/>
                  <a:gd name="T14" fmla="*/ 506 w 725"/>
                  <a:gd name="T15" fmla="*/ 40 h 600"/>
                  <a:gd name="T16" fmla="*/ 438 w 725"/>
                  <a:gd name="T17" fmla="*/ 8 h 600"/>
                  <a:gd name="T18" fmla="*/ 379 w 725"/>
                  <a:gd name="T19" fmla="*/ 16 h 600"/>
                  <a:gd name="T20" fmla="*/ 329 w 725"/>
                  <a:gd name="T21" fmla="*/ 16 h 600"/>
                  <a:gd name="T22" fmla="*/ 278 w 725"/>
                  <a:gd name="T23" fmla="*/ 0 h 600"/>
                  <a:gd name="T24" fmla="*/ 202 w 725"/>
                  <a:gd name="T25" fmla="*/ 64 h 600"/>
                  <a:gd name="T26" fmla="*/ 186 w 725"/>
                  <a:gd name="T27" fmla="*/ 88 h 600"/>
                  <a:gd name="T28" fmla="*/ 211 w 725"/>
                  <a:gd name="T29" fmla="*/ 128 h 600"/>
                  <a:gd name="T30" fmla="*/ 177 w 725"/>
                  <a:gd name="T31" fmla="*/ 152 h 600"/>
                  <a:gd name="T32" fmla="*/ 143 w 725"/>
                  <a:gd name="T33" fmla="*/ 184 h 600"/>
                  <a:gd name="T34" fmla="*/ 143 w 725"/>
                  <a:gd name="T35" fmla="*/ 248 h 600"/>
                  <a:gd name="T36" fmla="*/ 135 w 725"/>
                  <a:gd name="T37" fmla="*/ 272 h 600"/>
                  <a:gd name="T38" fmla="*/ 76 w 725"/>
                  <a:gd name="T39" fmla="*/ 296 h 600"/>
                  <a:gd name="T40" fmla="*/ 68 w 725"/>
                  <a:gd name="T41" fmla="*/ 328 h 600"/>
                  <a:gd name="T42" fmla="*/ 0 w 725"/>
                  <a:gd name="T43" fmla="*/ 344 h 600"/>
                  <a:gd name="T44" fmla="*/ 59 w 725"/>
                  <a:gd name="T45" fmla="*/ 464 h 600"/>
                  <a:gd name="T46" fmla="*/ 17 w 725"/>
                  <a:gd name="T47" fmla="*/ 536 h 600"/>
                  <a:gd name="T48" fmla="*/ 59 w 725"/>
                  <a:gd name="T49" fmla="*/ 600 h 600"/>
                  <a:gd name="T50" fmla="*/ 110 w 725"/>
                  <a:gd name="T51" fmla="*/ 576 h 600"/>
                  <a:gd name="T52" fmla="*/ 211 w 725"/>
                  <a:gd name="T53" fmla="*/ 544 h 600"/>
                  <a:gd name="T54" fmla="*/ 362 w 725"/>
                  <a:gd name="T55" fmla="*/ 528 h 600"/>
                  <a:gd name="T56" fmla="*/ 421 w 725"/>
                  <a:gd name="T57" fmla="*/ 528 h 600"/>
                  <a:gd name="T58" fmla="*/ 489 w 725"/>
                  <a:gd name="T59" fmla="*/ 544 h 600"/>
                  <a:gd name="T60" fmla="*/ 539 w 725"/>
                  <a:gd name="T61" fmla="*/ 528 h 600"/>
                  <a:gd name="T62" fmla="*/ 632 w 725"/>
                  <a:gd name="T63" fmla="*/ 520 h 600"/>
                  <a:gd name="T64" fmla="*/ 641 w 725"/>
                  <a:gd name="T65" fmla="*/ 424 h 600"/>
                  <a:gd name="T66" fmla="*/ 674 w 725"/>
                  <a:gd name="T67" fmla="*/ 368 h 6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4569" y="1600"/>
                <a:ext cx="531" cy="280"/>
              </a:xfrm>
              <a:custGeom>
                <a:avLst/>
                <a:gdLst>
                  <a:gd name="T0" fmla="*/ 472 w 531"/>
                  <a:gd name="T1" fmla="*/ 80 h 280"/>
                  <a:gd name="T2" fmla="*/ 464 w 531"/>
                  <a:gd name="T3" fmla="*/ 40 h 280"/>
                  <a:gd name="T4" fmla="*/ 413 w 531"/>
                  <a:gd name="T5" fmla="*/ 32 h 280"/>
                  <a:gd name="T6" fmla="*/ 371 w 531"/>
                  <a:gd name="T7" fmla="*/ 40 h 280"/>
                  <a:gd name="T8" fmla="*/ 304 w 531"/>
                  <a:gd name="T9" fmla="*/ 0 h 280"/>
                  <a:gd name="T10" fmla="*/ 262 w 531"/>
                  <a:gd name="T11" fmla="*/ 0 h 280"/>
                  <a:gd name="T12" fmla="*/ 211 w 531"/>
                  <a:gd name="T13" fmla="*/ 32 h 280"/>
                  <a:gd name="T14" fmla="*/ 211 w 531"/>
                  <a:gd name="T15" fmla="*/ 40 h 280"/>
                  <a:gd name="T16" fmla="*/ 219 w 531"/>
                  <a:gd name="T17" fmla="*/ 72 h 280"/>
                  <a:gd name="T18" fmla="*/ 219 w 531"/>
                  <a:gd name="T19" fmla="*/ 104 h 280"/>
                  <a:gd name="T20" fmla="*/ 211 w 531"/>
                  <a:gd name="T21" fmla="*/ 128 h 280"/>
                  <a:gd name="T22" fmla="*/ 194 w 531"/>
                  <a:gd name="T23" fmla="*/ 128 h 280"/>
                  <a:gd name="T24" fmla="*/ 160 w 531"/>
                  <a:gd name="T25" fmla="*/ 128 h 280"/>
                  <a:gd name="T26" fmla="*/ 110 w 531"/>
                  <a:gd name="T27" fmla="*/ 80 h 280"/>
                  <a:gd name="T28" fmla="*/ 76 w 531"/>
                  <a:gd name="T29" fmla="*/ 64 h 280"/>
                  <a:gd name="T30" fmla="*/ 43 w 531"/>
                  <a:gd name="T31" fmla="*/ 88 h 280"/>
                  <a:gd name="T32" fmla="*/ 17 w 531"/>
                  <a:gd name="T33" fmla="*/ 160 h 280"/>
                  <a:gd name="T34" fmla="*/ 0 w 531"/>
                  <a:gd name="T35" fmla="*/ 192 h 280"/>
                  <a:gd name="T36" fmla="*/ 0 w 531"/>
                  <a:gd name="T37" fmla="*/ 224 h 280"/>
                  <a:gd name="T38" fmla="*/ 9 w 531"/>
                  <a:gd name="T39" fmla="*/ 280 h 280"/>
                  <a:gd name="T40" fmla="*/ 34 w 531"/>
                  <a:gd name="T41" fmla="*/ 256 h 280"/>
                  <a:gd name="T42" fmla="*/ 93 w 531"/>
                  <a:gd name="T43" fmla="*/ 224 h 280"/>
                  <a:gd name="T44" fmla="*/ 152 w 531"/>
                  <a:gd name="T45" fmla="*/ 224 h 280"/>
                  <a:gd name="T46" fmla="*/ 194 w 531"/>
                  <a:gd name="T47" fmla="*/ 216 h 280"/>
                  <a:gd name="T48" fmla="*/ 236 w 531"/>
                  <a:gd name="T49" fmla="*/ 224 h 280"/>
                  <a:gd name="T50" fmla="*/ 287 w 531"/>
                  <a:gd name="T51" fmla="*/ 192 h 280"/>
                  <a:gd name="T52" fmla="*/ 295 w 531"/>
                  <a:gd name="T53" fmla="*/ 208 h 280"/>
                  <a:gd name="T54" fmla="*/ 346 w 531"/>
                  <a:gd name="T55" fmla="*/ 216 h 280"/>
                  <a:gd name="T56" fmla="*/ 380 w 531"/>
                  <a:gd name="T57" fmla="*/ 232 h 280"/>
                  <a:gd name="T58" fmla="*/ 405 w 531"/>
                  <a:gd name="T59" fmla="*/ 248 h 280"/>
                  <a:gd name="T60" fmla="*/ 430 w 531"/>
                  <a:gd name="T61" fmla="*/ 248 h 280"/>
                  <a:gd name="T62" fmla="*/ 455 w 531"/>
                  <a:gd name="T63" fmla="*/ 232 h 280"/>
                  <a:gd name="T64" fmla="*/ 498 w 531"/>
                  <a:gd name="T65" fmla="*/ 232 h 280"/>
                  <a:gd name="T66" fmla="*/ 531 w 531"/>
                  <a:gd name="T67" fmla="*/ 176 h 280"/>
                  <a:gd name="T68" fmla="*/ 506 w 531"/>
                  <a:gd name="T69" fmla="*/ 112 h 280"/>
                  <a:gd name="T70" fmla="*/ 472 w 531"/>
                  <a:gd name="T71" fmla="*/ 80 h 2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822" y="1760"/>
                <a:ext cx="725" cy="600"/>
              </a:xfrm>
              <a:custGeom>
                <a:avLst/>
                <a:gdLst>
                  <a:gd name="T0" fmla="*/ 657 w 725"/>
                  <a:gd name="T1" fmla="*/ 320 h 600"/>
                  <a:gd name="T2" fmla="*/ 641 w 725"/>
                  <a:gd name="T3" fmla="*/ 280 h 600"/>
                  <a:gd name="T4" fmla="*/ 708 w 725"/>
                  <a:gd name="T5" fmla="*/ 256 h 600"/>
                  <a:gd name="T6" fmla="*/ 700 w 725"/>
                  <a:gd name="T7" fmla="*/ 208 h 600"/>
                  <a:gd name="T8" fmla="*/ 624 w 725"/>
                  <a:gd name="T9" fmla="*/ 168 h 600"/>
                  <a:gd name="T10" fmla="*/ 548 w 725"/>
                  <a:gd name="T11" fmla="*/ 136 h 600"/>
                  <a:gd name="T12" fmla="*/ 514 w 725"/>
                  <a:gd name="T13" fmla="*/ 104 h 600"/>
                  <a:gd name="T14" fmla="*/ 506 w 725"/>
                  <a:gd name="T15" fmla="*/ 40 h 600"/>
                  <a:gd name="T16" fmla="*/ 438 w 725"/>
                  <a:gd name="T17" fmla="*/ 8 h 600"/>
                  <a:gd name="T18" fmla="*/ 379 w 725"/>
                  <a:gd name="T19" fmla="*/ 16 h 600"/>
                  <a:gd name="T20" fmla="*/ 329 w 725"/>
                  <a:gd name="T21" fmla="*/ 16 h 600"/>
                  <a:gd name="T22" fmla="*/ 278 w 725"/>
                  <a:gd name="T23" fmla="*/ 0 h 600"/>
                  <a:gd name="T24" fmla="*/ 202 w 725"/>
                  <a:gd name="T25" fmla="*/ 64 h 600"/>
                  <a:gd name="T26" fmla="*/ 186 w 725"/>
                  <a:gd name="T27" fmla="*/ 88 h 600"/>
                  <a:gd name="T28" fmla="*/ 211 w 725"/>
                  <a:gd name="T29" fmla="*/ 128 h 600"/>
                  <a:gd name="T30" fmla="*/ 177 w 725"/>
                  <a:gd name="T31" fmla="*/ 152 h 600"/>
                  <a:gd name="T32" fmla="*/ 143 w 725"/>
                  <a:gd name="T33" fmla="*/ 184 h 600"/>
                  <a:gd name="T34" fmla="*/ 143 w 725"/>
                  <a:gd name="T35" fmla="*/ 248 h 600"/>
                  <a:gd name="T36" fmla="*/ 135 w 725"/>
                  <a:gd name="T37" fmla="*/ 272 h 600"/>
                  <a:gd name="T38" fmla="*/ 76 w 725"/>
                  <a:gd name="T39" fmla="*/ 296 h 600"/>
                  <a:gd name="T40" fmla="*/ 68 w 725"/>
                  <a:gd name="T41" fmla="*/ 328 h 600"/>
                  <a:gd name="T42" fmla="*/ 0 w 725"/>
                  <a:gd name="T43" fmla="*/ 344 h 600"/>
                  <a:gd name="T44" fmla="*/ 59 w 725"/>
                  <a:gd name="T45" fmla="*/ 464 h 600"/>
                  <a:gd name="T46" fmla="*/ 17 w 725"/>
                  <a:gd name="T47" fmla="*/ 536 h 600"/>
                  <a:gd name="T48" fmla="*/ 59 w 725"/>
                  <a:gd name="T49" fmla="*/ 600 h 600"/>
                  <a:gd name="T50" fmla="*/ 93 w 725"/>
                  <a:gd name="T51" fmla="*/ 600 h 600"/>
                  <a:gd name="T52" fmla="*/ 152 w 725"/>
                  <a:gd name="T53" fmla="*/ 552 h 600"/>
                  <a:gd name="T54" fmla="*/ 303 w 725"/>
                  <a:gd name="T55" fmla="*/ 536 h 600"/>
                  <a:gd name="T56" fmla="*/ 396 w 725"/>
                  <a:gd name="T57" fmla="*/ 552 h 600"/>
                  <a:gd name="T58" fmla="*/ 455 w 725"/>
                  <a:gd name="T59" fmla="*/ 528 h 600"/>
                  <a:gd name="T60" fmla="*/ 514 w 725"/>
                  <a:gd name="T61" fmla="*/ 512 h 600"/>
                  <a:gd name="T62" fmla="*/ 582 w 725"/>
                  <a:gd name="T63" fmla="*/ 504 h 600"/>
                  <a:gd name="T64" fmla="*/ 624 w 725"/>
                  <a:gd name="T65" fmla="*/ 488 h 600"/>
                  <a:gd name="T66" fmla="*/ 700 w 725"/>
                  <a:gd name="T67" fmla="*/ 400 h 600"/>
                  <a:gd name="T68" fmla="*/ 657 w 725"/>
                  <a:gd name="T69" fmla="*/ 344 h 6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569" y="1592"/>
                <a:ext cx="531" cy="280"/>
              </a:xfrm>
              <a:custGeom>
                <a:avLst/>
                <a:gdLst>
                  <a:gd name="T0" fmla="*/ 472 w 531"/>
                  <a:gd name="T1" fmla="*/ 80 h 280"/>
                  <a:gd name="T2" fmla="*/ 464 w 531"/>
                  <a:gd name="T3" fmla="*/ 40 h 280"/>
                  <a:gd name="T4" fmla="*/ 413 w 531"/>
                  <a:gd name="T5" fmla="*/ 32 h 280"/>
                  <a:gd name="T6" fmla="*/ 371 w 531"/>
                  <a:gd name="T7" fmla="*/ 40 h 280"/>
                  <a:gd name="T8" fmla="*/ 304 w 531"/>
                  <a:gd name="T9" fmla="*/ 0 h 280"/>
                  <a:gd name="T10" fmla="*/ 262 w 531"/>
                  <a:gd name="T11" fmla="*/ 0 h 280"/>
                  <a:gd name="T12" fmla="*/ 211 w 531"/>
                  <a:gd name="T13" fmla="*/ 32 h 280"/>
                  <a:gd name="T14" fmla="*/ 211 w 531"/>
                  <a:gd name="T15" fmla="*/ 40 h 280"/>
                  <a:gd name="T16" fmla="*/ 219 w 531"/>
                  <a:gd name="T17" fmla="*/ 72 h 280"/>
                  <a:gd name="T18" fmla="*/ 219 w 531"/>
                  <a:gd name="T19" fmla="*/ 104 h 280"/>
                  <a:gd name="T20" fmla="*/ 211 w 531"/>
                  <a:gd name="T21" fmla="*/ 128 h 280"/>
                  <a:gd name="T22" fmla="*/ 194 w 531"/>
                  <a:gd name="T23" fmla="*/ 128 h 280"/>
                  <a:gd name="T24" fmla="*/ 160 w 531"/>
                  <a:gd name="T25" fmla="*/ 128 h 280"/>
                  <a:gd name="T26" fmla="*/ 110 w 531"/>
                  <a:gd name="T27" fmla="*/ 80 h 280"/>
                  <a:gd name="T28" fmla="*/ 76 w 531"/>
                  <a:gd name="T29" fmla="*/ 64 h 280"/>
                  <a:gd name="T30" fmla="*/ 43 w 531"/>
                  <a:gd name="T31" fmla="*/ 88 h 280"/>
                  <a:gd name="T32" fmla="*/ 17 w 531"/>
                  <a:gd name="T33" fmla="*/ 160 h 280"/>
                  <a:gd name="T34" fmla="*/ 0 w 531"/>
                  <a:gd name="T35" fmla="*/ 192 h 280"/>
                  <a:gd name="T36" fmla="*/ 0 w 531"/>
                  <a:gd name="T37" fmla="*/ 224 h 280"/>
                  <a:gd name="T38" fmla="*/ 9 w 531"/>
                  <a:gd name="T39" fmla="*/ 280 h 280"/>
                  <a:gd name="T40" fmla="*/ 34 w 531"/>
                  <a:gd name="T41" fmla="*/ 256 h 280"/>
                  <a:gd name="T42" fmla="*/ 93 w 531"/>
                  <a:gd name="T43" fmla="*/ 224 h 280"/>
                  <a:gd name="T44" fmla="*/ 152 w 531"/>
                  <a:gd name="T45" fmla="*/ 224 h 280"/>
                  <a:gd name="T46" fmla="*/ 194 w 531"/>
                  <a:gd name="T47" fmla="*/ 216 h 280"/>
                  <a:gd name="T48" fmla="*/ 236 w 531"/>
                  <a:gd name="T49" fmla="*/ 224 h 280"/>
                  <a:gd name="T50" fmla="*/ 287 w 531"/>
                  <a:gd name="T51" fmla="*/ 192 h 280"/>
                  <a:gd name="T52" fmla="*/ 295 w 531"/>
                  <a:gd name="T53" fmla="*/ 208 h 280"/>
                  <a:gd name="T54" fmla="*/ 346 w 531"/>
                  <a:gd name="T55" fmla="*/ 216 h 280"/>
                  <a:gd name="T56" fmla="*/ 380 w 531"/>
                  <a:gd name="T57" fmla="*/ 232 h 280"/>
                  <a:gd name="T58" fmla="*/ 405 w 531"/>
                  <a:gd name="T59" fmla="*/ 248 h 280"/>
                  <a:gd name="T60" fmla="*/ 430 w 531"/>
                  <a:gd name="T61" fmla="*/ 248 h 280"/>
                  <a:gd name="T62" fmla="*/ 455 w 531"/>
                  <a:gd name="T63" fmla="*/ 232 h 280"/>
                  <a:gd name="T64" fmla="*/ 498 w 531"/>
                  <a:gd name="T65" fmla="*/ 232 h 280"/>
                  <a:gd name="T66" fmla="*/ 531 w 531"/>
                  <a:gd name="T67" fmla="*/ 176 h 280"/>
                  <a:gd name="T68" fmla="*/ 506 w 531"/>
                  <a:gd name="T69" fmla="*/ 112 h 280"/>
                  <a:gd name="T70" fmla="*/ 472 w 531"/>
                  <a:gd name="T71" fmla="*/ 80 h 2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679" y="1392"/>
                <a:ext cx="337" cy="248"/>
              </a:xfrm>
              <a:custGeom>
                <a:avLst/>
                <a:gdLst>
                  <a:gd name="T0" fmla="*/ 295 w 337"/>
                  <a:gd name="T1" fmla="*/ 128 h 248"/>
                  <a:gd name="T2" fmla="*/ 295 w 337"/>
                  <a:gd name="T3" fmla="*/ 64 h 248"/>
                  <a:gd name="T4" fmla="*/ 295 w 337"/>
                  <a:gd name="T5" fmla="*/ 16 h 248"/>
                  <a:gd name="T6" fmla="*/ 286 w 337"/>
                  <a:gd name="T7" fmla="*/ 0 h 248"/>
                  <a:gd name="T8" fmla="*/ 236 w 337"/>
                  <a:gd name="T9" fmla="*/ 8 h 248"/>
                  <a:gd name="T10" fmla="*/ 126 w 337"/>
                  <a:gd name="T11" fmla="*/ 16 h 248"/>
                  <a:gd name="T12" fmla="*/ 67 w 337"/>
                  <a:gd name="T13" fmla="*/ 40 h 248"/>
                  <a:gd name="T14" fmla="*/ 25 w 337"/>
                  <a:gd name="T15" fmla="*/ 64 h 248"/>
                  <a:gd name="T16" fmla="*/ 8 w 337"/>
                  <a:gd name="T17" fmla="*/ 88 h 248"/>
                  <a:gd name="T18" fmla="*/ 0 w 337"/>
                  <a:gd name="T19" fmla="*/ 112 h 248"/>
                  <a:gd name="T20" fmla="*/ 25 w 337"/>
                  <a:gd name="T21" fmla="*/ 128 h 248"/>
                  <a:gd name="T22" fmla="*/ 17 w 337"/>
                  <a:gd name="T23" fmla="*/ 152 h 248"/>
                  <a:gd name="T24" fmla="*/ 25 w 337"/>
                  <a:gd name="T25" fmla="*/ 176 h 248"/>
                  <a:gd name="T26" fmla="*/ 42 w 337"/>
                  <a:gd name="T27" fmla="*/ 184 h 248"/>
                  <a:gd name="T28" fmla="*/ 67 w 337"/>
                  <a:gd name="T29" fmla="*/ 184 h 248"/>
                  <a:gd name="T30" fmla="*/ 93 w 337"/>
                  <a:gd name="T31" fmla="*/ 176 h 248"/>
                  <a:gd name="T32" fmla="*/ 101 w 337"/>
                  <a:gd name="T33" fmla="*/ 240 h 248"/>
                  <a:gd name="T34" fmla="*/ 152 w 337"/>
                  <a:gd name="T35" fmla="*/ 208 h 248"/>
                  <a:gd name="T36" fmla="*/ 194 w 337"/>
                  <a:gd name="T37" fmla="*/ 208 h 248"/>
                  <a:gd name="T38" fmla="*/ 261 w 337"/>
                  <a:gd name="T39" fmla="*/ 248 h 248"/>
                  <a:gd name="T40" fmla="*/ 303 w 337"/>
                  <a:gd name="T41" fmla="*/ 240 h 248"/>
                  <a:gd name="T42" fmla="*/ 320 w 337"/>
                  <a:gd name="T43" fmla="*/ 240 h 248"/>
                  <a:gd name="T44" fmla="*/ 337 w 337"/>
                  <a:gd name="T45" fmla="*/ 176 h 248"/>
                  <a:gd name="T46" fmla="*/ 295 w 337"/>
                  <a:gd name="T47" fmla="*/ 128 h 2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687" y="-8"/>
                <a:ext cx="1121" cy="2200"/>
              </a:xfrm>
              <a:custGeom>
                <a:avLst/>
                <a:gdLst>
                  <a:gd name="T0" fmla="*/ 995 w 1121"/>
                  <a:gd name="T1" fmla="*/ 64 h 2200"/>
                  <a:gd name="T2" fmla="*/ 1003 w 1121"/>
                  <a:gd name="T3" fmla="*/ 160 h 2200"/>
                  <a:gd name="T4" fmla="*/ 919 w 1121"/>
                  <a:gd name="T5" fmla="*/ 168 h 2200"/>
                  <a:gd name="T6" fmla="*/ 877 w 1121"/>
                  <a:gd name="T7" fmla="*/ 168 h 2200"/>
                  <a:gd name="T8" fmla="*/ 893 w 1121"/>
                  <a:gd name="T9" fmla="*/ 88 h 2200"/>
                  <a:gd name="T10" fmla="*/ 851 w 1121"/>
                  <a:gd name="T11" fmla="*/ 16 h 2200"/>
                  <a:gd name="T12" fmla="*/ 700 w 1121"/>
                  <a:gd name="T13" fmla="*/ 48 h 2200"/>
                  <a:gd name="T14" fmla="*/ 809 w 1121"/>
                  <a:gd name="T15" fmla="*/ 176 h 2200"/>
                  <a:gd name="T16" fmla="*/ 877 w 1121"/>
                  <a:gd name="T17" fmla="*/ 224 h 2200"/>
                  <a:gd name="T18" fmla="*/ 851 w 1121"/>
                  <a:gd name="T19" fmla="*/ 304 h 2200"/>
                  <a:gd name="T20" fmla="*/ 784 w 1121"/>
                  <a:gd name="T21" fmla="*/ 328 h 2200"/>
                  <a:gd name="T22" fmla="*/ 725 w 1121"/>
                  <a:gd name="T23" fmla="*/ 448 h 2200"/>
                  <a:gd name="T24" fmla="*/ 818 w 1121"/>
                  <a:gd name="T25" fmla="*/ 560 h 2200"/>
                  <a:gd name="T26" fmla="*/ 599 w 1121"/>
                  <a:gd name="T27" fmla="*/ 568 h 2200"/>
                  <a:gd name="T28" fmla="*/ 607 w 1121"/>
                  <a:gd name="T29" fmla="*/ 640 h 2200"/>
                  <a:gd name="T30" fmla="*/ 700 w 1121"/>
                  <a:gd name="T31" fmla="*/ 664 h 2200"/>
                  <a:gd name="T32" fmla="*/ 674 w 1121"/>
                  <a:gd name="T33" fmla="*/ 712 h 2200"/>
                  <a:gd name="T34" fmla="*/ 548 w 1121"/>
                  <a:gd name="T35" fmla="*/ 688 h 2200"/>
                  <a:gd name="T36" fmla="*/ 447 w 1121"/>
                  <a:gd name="T37" fmla="*/ 592 h 2200"/>
                  <a:gd name="T38" fmla="*/ 430 w 1121"/>
                  <a:gd name="T39" fmla="*/ 512 h 2200"/>
                  <a:gd name="T40" fmla="*/ 253 w 1121"/>
                  <a:gd name="T41" fmla="*/ 424 h 2200"/>
                  <a:gd name="T42" fmla="*/ 396 w 1121"/>
                  <a:gd name="T43" fmla="*/ 440 h 2200"/>
                  <a:gd name="T44" fmla="*/ 658 w 1121"/>
                  <a:gd name="T45" fmla="*/ 416 h 2200"/>
                  <a:gd name="T46" fmla="*/ 717 w 1121"/>
                  <a:gd name="T47" fmla="*/ 288 h 2200"/>
                  <a:gd name="T48" fmla="*/ 599 w 1121"/>
                  <a:gd name="T49" fmla="*/ 192 h 2200"/>
                  <a:gd name="T50" fmla="*/ 304 w 1121"/>
                  <a:gd name="T51" fmla="*/ 128 h 2200"/>
                  <a:gd name="T52" fmla="*/ 186 w 1121"/>
                  <a:gd name="T53" fmla="*/ 96 h 2200"/>
                  <a:gd name="T54" fmla="*/ 110 w 1121"/>
                  <a:gd name="T55" fmla="*/ 112 h 2200"/>
                  <a:gd name="T56" fmla="*/ 42 w 1121"/>
                  <a:gd name="T57" fmla="*/ 176 h 2200"/>
                  <a:gd name="T58" fmla="*/ 26 w 1121"/>
                  <a:gd name="T59" fmla="*/ 336 h 2200"/>
                  <a:gd name="T60" fmla="*/ 93 w 1121"/>
                  <a:gd name="T61" fmla="*/ 448 h 2200"/>
                  <a:gd name="T62" fmla="*/ 169 w 1121"/>
                  <a:gd name="T63" fmla="*/ 656 h 2200"/>
                  <a:gd name="T64" fmla="*/ 287 w 1121"/>
                  <a:gd name="T65" fmla="*/ 808 h 2200"/>
                  <a:gd name="T66" fmla="*/ 388 w 1121"/>
                  <a:gd name="T67" fmla="*/ 944 h 2200"/>
                  <a:gd name="T68" fmla="*/ 287 w 1121"/>
                  <a:gd name="T69" fmla="*/ 1152 h 2200"/>
                  <a:gd name="T70" fmla="*/ 304 w 1121"/>
                  <a:gd name="T71" fmla="*/ 1264 h 2200"/>
                  <a:gd name="T72" fmla="*/ 396 w 1121"/>
                  <a:gd name="T73" fmla="*/ 1296 h 2200"/>
                  <a:gd name="T74" fmla="*/ 346 w 1121"/>
                  <a:gd name="T75" fmla="*/ 1312 h 2200"/>
                  <a:gd name="T76" fmla="*/ 287 w 1121"/>
                  <a:gd name="T77" fmla="*/ 1368 h 2200"/>
                  <a:gd name="T78" fmla="*/ 287 w 1121"/>
                  <a:gd name="T79" fmla="*/ 1408 h 2200"/>
                  <a:gd name="T80" fmla="*/ 329 w 1121"/>
                  <a:gd name="T81" fmla="*/ 1568 h 2200"/>
                  <a:gd name="T82" fmla="*/ 354 w 1121"/>
                  <a:gd name="T83" fmla="*/ 1680 h 2200"/>
                  <a:gd name="T84" fmla="*/ 413 w 1121"/>
                  <a:gd name="T85" fmla="*/ 1768 h 2200"/>
                  <a:gd name="T86" fmla="*/ 481 w 1121"/>
                  <a:gd name="T87" fmla="*/ 1776 h 2200"/>
                  <a:gd name="T88" fmla="*/ 573 w 1121"/>
                  <a:gd name="T89" fmla="*/ 1776 h 2200"/>
                  <a:gd name="T90" fmla="*/ 649 w 1121"/>
                  <a:gd name="T91" fmla="*/ 1840 h 2200"/>
                  <a:gd name="T92" fmla="*/ 683 w 1121"/>
                  <a:gd name="T93" fmla="*/ 1904 h 2200"/>
                  <a:gd name="T94" fmla="*/ 767 w 1121"/>
                  <a:gd name="T95" fmla="*/ 1960 h 2200"/>
                  <a:gd name="T96" fmla="*/ 843 w 1121"/>
                  <a:gd name="T97" fmla="*/ 2024 h 2200"/>
                  <a:gd name="T98" fmla="*/ 767 w 1121"/>
                  <a:gd name="T99" fmla="*/ 2072 h 2200"/>
                  <a:gd name="T100" fmla="*/ 809 w 1121"/>
                  <a:gd name="T101" fmla="*/ 2136 h 2200"/>
                  <a:gd name="T102" fmla="*/ 877 w 1121"/>
                  <a:gd name="T103" fmla="*/ 2128 h 2200"/>
                  <a:gd name="T104" fmla="*/ 1011 w 1121"/>
                  <a:gd name="T105" fmla="*/ 2112 h 2200"/>
                  <a:gd name="T106" fmla="*/ 1054 w 1121"/>
                  <a:gd name="T107" fmla="*/ 2192 h 2200"/>
                  <a:gd name="T108" fmla="*/ 1113 w 1121"/>
                  <a:gd name="T109" fmla="*/ 1360 h 2200"/>
                  <a:gd name="T110" fmla="*/ 1014 w 1121"/>
                  <a:gd name="T111" fmla="*/ 13 h 22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21" h="2200">
                    <a:moveTo>
                      <a:pt x="1014" y="13"/>
                    </a:moveTo>
                    <a:lnTo>
                      <a:pt x="1011" y="6"/>
                    </a:lnTo>
                    <a:lnTo>
                      <a:pt x="995" y="64"/>
                    </a:lnTo>
                    <a:lnTo>
                      <a:pt x="1011" y="112"/>
                    </a:lnTo>
                    <a:lnTo>
                      <a:pt x="1011" y="136"/>
                    </a:lnTo>
                    <a:lnTo>
                      <a:pt x="1003" y="160"/>
                    </a:lnTo>
                    <a:lnTo>
                      <a:pt x="961" y="184"/>
                    </a:lnTo>
                    <a:lnTo>
                      <a:pt x="936" y="184"/>
                    </a:lnTo>
                    <a:lnTo>
                      <a:pt x="919" y="168"/>
                    </a:lnTo>
                    <a:lnTo>
                      <a:pt x="902" y="160"/>
                    </a:lnTo>
                    <a:lnTo>
                      <a:pt x="893" y="168"/>
                    </a:lnTo>
                    <a:lnTo>
                      <a:pt x="877" y="168"/>
                    </a:lnTo>
                    <a:lnTo>
                      <a:pt x="877" y="144"/>
                    </a:lnTo>
                    <a:lnTo>
                      <a:pt x="877" y="112"/>
                    </a:lnTo>
                    <a:lnTo>
                      <a:pt x="893" y="88"/>
                    </a:lnTo>
                    <a:lnTo>
                      <a:pt x="902" y="64"/>
                    </a:lnTo>
                    <a:lnTo>
                      <a:pt x="893" y="48"/>
                    </a:lnTo>
                    <a:lnTo>
                      <a:pt x="851" y="16"/>
                    </a:lnTo>
                    <a:lnTo>
                      <a:pt x="801" y="24"/>
                    </a:lnTo>
                    <a:lnTo>
                      <a:pt x="750" y="40"/>
                    </a:lnTo>
                    <a:lnTo>
                      <a:pt x="700" y="48"/>
                    </a:lnTo>
                    <a:lnTo>
                      <a:pt x="742" y="64"/>
                    </a:lnTo>
                    <a:lnTo>
                      <a:pt x="784" y="88"/>
                    </a:lnTo>
                    <a:lnTo>
                      <a:pt x="809" y="176"/>
                    </a:lnTo>
                    <a:lnTo>
                      <a:pt x="818" y="200"/>
                    </a:lnTo>
                    <a:lnTo>
                      <a:pt x="843" y="200"/>
                    </a:lnTo>
                    <a:lnTo>
                      <a:pt x="877" y="224"/>
                    </a:lnTo>
                    <a:lnTo>
                      <a:pt x="902" y="264"/>
                    </a:lnTo>
                    <a:lnTo>
                      <a:pt x="910" y="312"/>
                    </a:lnTo>
                    <a:lnTo>
                      <a:pt x="851" y="304"/>
                    </a:lnTo>
                    <a:lnTo>
                      <a:pt x="801" y="312"/>
                    </a:lnTo>
                    <a:lnTo>
                      <a:pt x="784" y="320"/>
                    </a:lnTo>
                    <a:lnTo>
                      <a:pt x="784" y="328"/>
                    </a:lnTo>
                    <a:lnTo>
                      <a:pt x="776" y="360"/>
                    </a:lnTo>
                    <a:lnTo>
                      <a:pt x="750" y="400"/>
                    </a:lnTo>
                    <a:lnTo>
                      <a:pt x="725" y="448"/>
                    </a:lnTo>
                    <a:lnTo>
                      <a:pt x="717" y="480"/>
                    </a:lnTo>
                    <a:lnTo>
                      <a:pt x="733" y="496"/>
                    </a:lnTo>
                    <a:lnTo>
                      <a:pt x="818" y="560"/>
                    </a:lnTo>
                    <a:lnTo>
                      <a:pt x="750" y="584"/>
                    </a:lnTo>
                    <a:lnTo>
                      <a:pt x="666" y="584"/>
                    </a:lnTo>
                    <a:lnTo>
                      <a:pt x="599" y="568"/>
                    </a:lnTo>
                    <a:lnTo>
                      <a:pt x="582" y="584"/>
                    </a:lnTo>
                    <a:lnTo>
                      <a:pt x="573" y="608"/>
                    </a:lnTo>
                    <a:lnTo>
                      <a:pt x="607" y="640"/>
                    </a:lnTo>
                    <a:lnTo>
                      <a:pt x="658" y="648"/>
                    </a:lnTo>
                    <a:lnTo>
                      <a:pt x="683" y="648"/>
                    </a:lnTo>
                    <a:lnTo>
                      <a:pt x="700" y="664"/>
                    </a:lnTo>
                    <a:lnTo>
                      <a:pt x="700" y="680"/>
                    </a:lnTo>
                    <a:lnTo>
                      <a:pt x="683" y="704"/>
                    </a:lnTo>
                    <a:lnTo>
                      <a:pt x="674" y="712"/>
                    </a:lnTo>
                    <a:lnTo>
                      <a:pt x="649" y="712"/>
                    </a:lnTo>
                    <a:lnTo>
                      <a:pt x="599" y="696"/>
                    </a:lnTo>
                    <a:lnTo>
                      <a:pt x="548" y="688"/>
                    </a:lnTo>
                    <a:lnTo>
                      <a:pt x="523" y="680"/>
                    </a:lnTo>
                    <a:lnTo>
                      <a:pt x="506" y="664"/>
                    </a:lnTo>
                    <a:lnTo>
                      <a:pt x="447" y="592"/>
                    </a:lnTo>
                    <a:lnTo>
                      <a:pt x="438" y="552"/>
                    </a:lnTo>
                    <a:lnTo>
                      <a:pt x="438" y="536"/>
                    </a:lnTo>
                    <a:lnTo>
                      <a:pt x="430" y="512"/>
                    </a:lnTo>
                    <a:lnTo>
                      <a:pt x="380" y="496"/>
                    </a:lnTo>
                    <a:lnTo>
                      <a:pt x="337" y="480"/>
                    </a:lnTo>
                    <a:lnTo>
                      <a:pt x="253" y="424"/>
                    </a:lnTo>
                    <a:lnTo>
                      <a:pt x="287" y="424"/>
                    </a:lnTo>
                    <a:lnTo>
                      <a:pt x="321" y="440"/>
                    </a:lnTo>
                    <a:lnTo>
                      <a:pt x="396" y="440"/>
                    </a:lnTo>
                    <a:lnTo>
                      <a:pt x="565" y="448"/>
                    </a:lnTo>
                    <a:lnTo>
                      <a:pt x="624" y="432"/>
                    </a:lnTo>
                    <a:lnTo>
                      <a:pt x="658" y="416"/>
                    </a:lnTo>
                    <a:lnTo>
                      <a:pt x="683" y="384"/>
                    </a:lnTo>
                    <a:lnTo>
                      <a:pt x="708" y="320"/>
                    </a:lnTo>
                    <a:lnTo>
                      <a:pt x="717" y="288"/>
                    </a:lnTo>
                    <a:lnTo>
                      <a:pt x="708" y="256"/>
                    </a:lnTo>
                    <a:lnTo>
                      <a:pt x="666" y="208"/>
                    </a:lnTo>
                    <a:lnTo>
                      <a:pt x="599" y="192"/>
                    </a:lnTo>
                    <a:lnTo>
                      <a:pt x="447" y="152"/>
                    </a:lnTo>
                    <a:lnTo>
                      <a:pt x="371" y="128"/>
                    </a:lnTo>
                    <a:lnTo>
                      <a:pt x="304" y="128"/>
                    </a:lnTo>
                    <a:lnTo>
                      <a:pt x="152" y="128"/>
                    </a:lnTo>
                    <a:lnTo>
                      <a:pt x="177" y="104"/>
                    </a:lnTo>
                    <a:lnTo>
                      <a:pt x="186" y="96"/>
                    </a:lnTo>
                    <a:lnTo>
                      <a:pt x="169" y="88"/>
                    </a:lnTo>
                    <a:lnTo>
                      <a:pt x="127" y="80"/>
                    </a:lnTo>
                    <a:lnTo>
                      <a:pt x="110" y="112"/>
                    </a:lnTo>
                    <a:lnTo>
                      <a:pt x="76" y="120"/>
                    </a:lnTo>
                    <a:lnTo>
                      <a:pt x="76" y="144"/>
                    </a:lnTo>
                    <a:lnTo>
                      <a:pt x="42" y="176"/>
                    </a:lnTo>
                    <a:lnTo>
                      <a:pt x="9" y="224"/>
                    </a:lnTo>
                    <a:lnTo>
                      <a:pt x="0" y="272"/>
                    </a:lnTo>
                    <a:lnTo>
                      <a:pt x="26" y="336"/>
                    </a:lnTo>
                    <a:lnTo>
                      <a:pt x="68" y="352"/>
                    </a:lnTo>
                    <a:lnTo>
                      <a:pt x="110" y="392"/>
                    </a:lnTo>
                    <a:lnTo>
                      <a:pt x="93" y="448"/>
                    </a:lnTo>
                    <a:lnTo>
                      <a:pt x="144" y="544"/>
                    </a:lnTo>
                    <a:lnTo>
                      <a:pt x="211" y="608"/>
                    </a:lnTo>
                    <a:lnTo>
                      <a:pt x="169" y="656"/>
                    </a:lnTo>
                    <a:lnTo>
                      <a:pt x="177" y="712"/>
                    </a:lnTo>
                    <a:lnTo>
                      <a:pt x="245" y="752"/>
                    </a:lnTo>
                    <a:lnTo>
                      <a:pt x="287" y="808"/>
                    </a:lnTo>
                    <a:lnTo>
                      <a:pt x="270" y="856"/>
                    </a:lnTo>
                    <a:lnTo>
                      <a:pt x="337" y="896"/>
                    </a:lnTo>
                    <a:lnTo>
                      <a:pt x="388" y="944"/>
                    </a:lnTo>
                    <a:lnTo>
                      <a:pt x="380" y="1008"/>
                    </a:lnTo>
                    <a:lnTo>
                      <a:pt x="337" y="1080"/>
                    </a:lnTo>
                    <a:lnTo>
                      <a:pt x="287" y="1152"/>
                    </a:lnTo>
                    <a:lnTo>
                      <a:pt x="262" y="1248"/>
                    </a:lnTo>
                    <a:lnTo>
                      <a:pt x="278" y="1232"/>
                    </a:lnTo>
                    <a:lnTo>
                      <a:pt x="304" y="1264"/>
                    </a:lnTo>
                    <a:lnTo>
                      <a:pt x="346" y="1280"/>
                    </a:lnTo>
                    <a:lnTo>
                      <a:pt x="396" y="1288"/>
                    </a:lnTo>
                    <a:lnTo>
                      <a:pt x="396" y="1296"/>
                    </a:lnTo>
                    <a:lnTo>
                      <a:pt x="388" y="1304"/>
                    </a:lnTo>
                    <a:lnTo>
                      <a:pt x="363" y="1312"/>
                    </a:lnTo>
                    <a:lnTo>
                      <a:pt x="346" y="1312"/>
                    </a:lnTo>
                    <a:lnTo>
                      <a:pt x="337" y="1336"/>
                    </a:lnTo>
                    <a:lnTo>
                      <a:pt x="287" y="1344"/>
                    </a:lnTo>
                    <a:lnTo>
                      <a:pt x="287" y="1368"/>
                    </a:lnTo>
                    <a:lnTo>
                      <a:pt x="287" y="1392"/>
                    </a:lnTo>
                    <a:lnTo>
                      <a:pt x="278" y="1392"/>
                    </a:lnTo>
                    <a:lnTo>
                      <a:pt x="287" y="1408"/>
                    </a:lnTo>
                    <a:lnTo>
                      <a:pt x="287" y="1456"/>
                    </a:lnTo>
                    <a:lnTo>
                      <a:pt x="287" y="1520"/>
                    </a:lnTo>
                    <a:lnTo>
                      <a:pt x="329" y="1568"/>
                    </a:lnTo>
                    <a:lnTo>
                      <a:pt x="312" y="1632"/>
                    </a:lnTo>
                    <a:lnTo>
                      <a:pt x="346" y="1640"/>
                    </a:lnTo>
                    <a:lnTo>
                      <a:pt x="354" y="1680"/>
                    </a:lnTo>
                    <a:lnTo>
                      <a:pt x="388" y="1712"/>
                    </a:lnTo>
                    <a:lnTo>
                      <a:pt x="413" y="1776"/>
                    </a:lnTo>
                    <a:lnTo>
                      <a:pt x="413" y="1768"/>
                    </a:lnTo>
                    <a:lnTo>
                      <a:pt x="438" y="1768"/>
                    </a:lnTo>
                    <a:lnTo>
                      <a:pt x="464" y="1784"/>
                    </a:lnTo>
                    <a:lnTo>
                      <a:pt x="481" y="1776"/>
                    </a:lnTo>
                    <a:lnTo>
                      <a:pt x="514" y="1784"/>
                    </a:lnTo>
                    <a:lnTo>
                      <a:pt x="531" y="1800"/>
                    </a:lnTo>
                    <a:lnTo>
                      <a:pt x="573" y="1776"/>
                    </a:lnTo>
                    <a:lnTo>
                      <a:pt x="607" y="1784"/>
                    </a:lnTo>
                    <a:lnTo>
                      <a:pt x="641" y="1808"/>
                    </a:lnTo>
                    <a:lnTo>
                      <a:pt x="649" y="1840"/>
                    </a:lnTo>
                    <a:lnTo>
                      <a:pt x="649" y="1872"/>
                    </a:lnTo>
                    <a:lnTo>
                      <a:pt x="683" y="1888"/>
                    </a:lnTo>
                    <a:lnTo>
                      <a:pt x="683" y="1904"/>
                    </a:lnTo>
                    <a:lnTo>
                      <a:pt x="717" y="1928"/>
                    </a:lnTo>
                    <a:lnTo>
                      <a:pt x="759" y="1936"/>
                    </a:lnTo>
                    <a:lnTo>
                      <a:pt x="767" y="1960"/>
                    </a:lnTo>
                    <a:lnTo>
                      <a:pt x="835" y="1976"/>
                    </a:lnTo>
                    <a:lnTo>
                      <a:pt x="860" y="2000"/>
                    </a:lnTo>
                    <a:lnTo>
                      <a:pt x="843" y="2024"/>
                    </a:lnTo>
                    <a:lnTo>
                      <a:pt x="826" y="2040"/>
                    </a:lnTo>
                    <a:lnTo>
                      <a:pt x="776" y="2048"/>
                    </a:lnTo>
                    <a:lnTo>
                      <a:pt x="767" y="2072"/>
                    </a:lnTo>
                    <a:lnTo>
                      <a:pt x="792" y="2088"/>
                    </a:lnTo>
                    <a:lnTo>
                      <a:pt x="792" y="2112"/>
                    </a:lnTo>
                    <a:lnTo>
                      <a:pt x="809" y="2136"/>
                    </a:lnTo>
                    <a:lnTo>
                      <a:pt x="835" y="2168"/>
                    </a:lnTo>
                    <a:lnTo>
                      <a:pt x="868" y="2168"/>
                    </a:lnTo>
                    <a:lnTo>
                      <a:pt x="877" y="2128"/>
                    </a:lnTo>
                    <a:lnTo>
                      <a:pt x="910" y="2128"/>
                    </a:lnTo>
                    <a:lnTo>
                      <a:pt x="969" y="2096"/>
                    </a:lnTo>
                    <a:lnTo>
                      <a:pt x="1011" y="2112"/>
                    </a:lnTo>
                    <a:lnTo>
                      <a:pt x="1054" y="2136"/>
                    </a:lnTo>
                    <a:lnTo>
                      <a:pt x="1037" y="2152"/>
                    </a:lnTo>
                    <a:lnTo>
                      <a:pt x="1054" y="2192"/>
                    </a:lnTo>
                    <a:lnTo>
                      <a:pt x="1079" y="2200"/>
                    </a:lnTo>
                    <a:lnTo>
                      <a:pt x="1113" y="2200"/>
                    </a:lnTo>
                    <a:lnTo>
                      <a:pt x="1113" y="1360"/>
                    </a:lnTo>
                    <a:lnTo>
                      <a:pt x="1121" y="0"/>
                    </a:lnTo>
                    <a:lnTo>
                      <a:pt x="1116" y="8"/>
                    </a:lnTo>
                    <a:lnTo>
                      <a:pt x="1014" y="13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4679" y="1384"/>
                <a:ext cx="337" cy="248"/>
              </a:xfrm>
              <a:custGeom>
                <a:avLst/>
                <a:gdLst>
                  <a:gd name="T0" fmla="*/ 295 w 337"/>
                  <a:gd name="T1" fmla="*/ 128 h 248"/>
                  <a:gd name="T2" fmla="*/ 295 w 337"/>
                  <a:gd name="T3" fmla="*/ 64 h 248"/>
                  <a:gd name="T4" fmla="*/ 295 w 337"/>
                  <a:gd name="T5" fmla="*/ 16 h 248"/>
                  <a:gd name="T6" fmla="*/ 286 w 337"/>
                  <a:gd name="T7" fmla="*/ 0 h 248"/>
                  <a:gd name="T8" fmla="*/ 236 w 337"/>
                  <a:gd name="T9" fmla="*/ 8 h 248"/>
                  <a:gd name="T10" fmla="*/ 126 w 337"/>
                  <a:gd name="T11" fmla="*/ 16 h 248"/>
                  <a:gd name="T12" fmla="*/ 67 w 337"/>
                  <a:gd name="T13" fmla="*/ 40 h 248"/>
                  <a:gd name="T14" fmla="*/ 25 w 337"/>
                  <a:gd name="T15" fmla="*/ 64 h 248"/>
                  <a:gd name="T16" fmla="*/ 8 w 337"/>
                  <a:gd name="T17" fmla="*/ 88 h 248"/>
                  <a:gd name="T18" fmla="*/ 0 w 337"/>
                  <a:gd name="T19" fmla="*/ 112 h 248"/>
                  <a:gd name="T20" fmla="*/ 25 w 337"/>
                  <a:gd name="T21" fmla="*/ 128 h 248"/>
                  <a:gd name="T22" fmla="*/ 17 w 337"/>
                  <a:gd name="T23" fmla="*/ 152 h 248"/>
                  <a:gd name="T24" fmla="*/ 25 w 337"/>
                  <a:gd name="T25" fmla="*/ 176 h 248"/>
                  <a:gd name="T26" fmla="*/ 42 w 337"/>
                  <a:gd name="T27" fmla="*/ 184 h 248"/>
                  <a:gd name="T28" fmla="*/ 67 w 337"/>
                  <a:gd name="T29" fmla="*/ 184 h 248"/>
                  <a:gd name="T30" fmla="*/ 93 w 337"/>
                  <a:gd name="T31" fmla="*/ 176 h 248"/>
                  <a:gd name="T32" fmla="*/ 101 w 337"/>
                  <a:gd name="T33" fmla="*/ 240 h 248"/>
                  <a:gd name="T34" fmla="*/ 152 w 337"/>
                  <a:gd name="T35" fmla="*/ 208 h 248"/>
                  <a:gd name="T36" fmla="*/ 194 w 337"/>
                  <a:gd name="T37" fmla="*/ 208 h 248"/>
                  <a:gd name="T38" fmla="*/ 261 w 337"/>
                  <a:gd name="T39" fmla="*/ 248 h 248"/>
                  <a:gd name="T40" fmla="*/ 303 w 337"/>
                  <a:gd name="T41" fmla="*/ 240 h 248"/>
                  <a:gd name="T42" fmla="*/ 320 w 337"/>
                  <a:gd name="T43" fmla="*/ 240 h 248"/>
                  <a:gd name="T44" fmla="*/ 337 w 337"/>
                  <a:gd name="T45" fmla="*/ 176 h 248"/>
                  <a:gd name="T46" fmla="*/ 295 w 337"/>
                  <a:gd name="T47" fmla="*/ 128 h 2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4687" y="2"/>
                <a:ext cx="1115" cy="2190"/>
              </a:xfrm>
              <a:custGeom>
                <a:avLst/>
                <a:gdLst>
                  <a:gd name="T0" fmla="*/ 1011 w 1115"/>
                  <a:gd name="T1" fmla="*/ 102 h 2190"/>
                  <a:gd name="T2" fmla="*/ 961 w 1115"/>
                  <a:gd name="T3" fmla="*/ 174 h 2190"/>
                  <a:gd name="T4" fmla="*/ 902 w 1115"/>
                  <a:gd name="T5" fmla="*/ 150 h 2190"/>
                  <a:gd name="T6" fmla="*/ 877 w 1115"/>
                  <a:gd name="T7" fmla="*/ 134 h 2190"/>
                  <a:gd name="T8" fmla="*/ 902 w 1115"/>
                  <a:gd name="T9" fmla="*/ 54 h 2190"/>
                  <a:gd name="T10" fmla="*/ 801 w 1115"/>
                  <a:gd name="T11" fmla="*/ 14 h 2190"/>
                  <a:gd name="T12" fmla="*/ 742 w 1115"/>
                  <a:gd name="T13" fmla="*/ 54 h 2190"/>
                  <a:gd name="T14" fmla="*/ 818 w 1115"/>
                  <a:gd name="T15" fmla="*/ 190 h 2190"/>
                  <a:gd name="T16" fmla="*/ 902 w 1115"/>
                  <a:gd name="T17" fmla="*/ 254 h 2190"/>
                  <a:gd name="T18" fmla="*/ 801 w 1115"/>
                  <a:gd name="T19" fmla="*/ 302 h 2190"/>
                  <a:gd name="T20" fmla="*/ 776 w 1115"/>
                  <a:gd name="T21" fmla="*/ 350 h 2190"/>
                  <a:gd name="T22" fmla="*/ 717 w 1115"/>
                  <a:gd name="T23" fmla="*/ 470 h 2190"/>
                  <a:gd name="T24" fmla="*/ 750 w 1115"/>
                  <a:gd name="T25" fmla="*/ 574 h 2190"/>
                  <a:gd name="T26" fmla="*/ 582 w 1115"/>
                  <a:gd name="T27" fmla="*/ 574 h 2190"/>
                  <a:gd name="T28" fmla="*/ 658 w 1115"/>
                  <a:gd name="T29" fmla="*/ 638 h 2190"/>
                  <a:gd name="T30" fmla="*/ 700 w 1115"/>
                  <a:gd name="T31" fmla="*/ 670 h 2190"/>
                  <a:gd name="T32" fmla="*/ 649 w 1115"/>
                  <a:gd name="T33" fmla="*/ 702 h 2190"/>
                  <a:gd name="T34" fmla="*/ 523 w 1115"/>
                  <a:gd name="T35" fmla="*/ 670 h 2190"/>
                  <a:gd name="T36" fmla="*/ 438 w 1115"/>
                  <a:gd name="T37" fmla="*/ 542 h 2190"/>
                  <a:gd name="T38" fmla="*/ 380 w 1115"/>
                  <a:gd name="T39" fmla="*/ 486 h 2190"/>
                  <a:gd name="T40" fmla="*/ 287 w 1115"/>
                  <a:gd name="T41" fmla="*/ 414 h 2190"/>
                  <a:gd name="T42" fmla="*/ 565 w 1115"/>
                  <a:gd name="T43" fmla="*/ 438 h 2190"/>
                  <a:gd name="T44" fmla="*/ 683 w 1115"/>
                  <a:gd name="T45" fmla="*/ 374 h 2190"/>
                  <a:gd name="T46" fmla="*/ 708 w 1115"/>
                  <a:gd name="T47" fmla="*/ 246 h 2190"/>
                  <a:gd name="T48" fmla="*/ 447 w 1115"/>
                  <a:gd name="T49" fmla="*/ 142 h 2190"/>
                  <a:gd name="T50" fmla="*/ 152 w 1115"/>
                  <a:gd name="T51" fmla="*/ 118 h 2190"/>
                  <a:gd name="T52" fmla="*/ 169 w 1115"/>
                  <a:gd name="T53" fmla="*/ 78 h 2190"/>
                  <a:gd name="T54" fmla="*/ 76 w 1115"/>
                  <a:gd name="T55" fmla="*/ 110 h 2190"/>
                  <a:gd name="T56" fmla="*/ 9 w 1115"/>
                  <a:gd name="T57" fmla="*/ 214 h 2190"/>
                  <a:gd name="T58" fmla="*/ 68 w 1115"/>
                  <a:gd name="T59" fmla="*/ 342 h 2190"/>
                  <a:gd name="T60" fmla="*/ 144 w 1115"/>
                  <a:gd name="T61" fmla="*/ 534 h 2190"/>
                  <a:gd name="T62" fmla="*/ 177 w 1115"/>
                  <a:gd name="T63" fmla="*/ 702 h 2190"/>
                  <a:gd name="T64" fmla="*/ 270 w 1115"/>
                  <a:gd name="T65" fmla="*/ 846 h 2190"/>
                  <a:gd name="T66" fmla="*/ 380 w 1115"/>
                  <a:gd name="T67" fmla="*/ 998 h 2190"/>
                  <a:gd name="T68" fmla="*/ 262 w 1115"/>
                  <a:gd name="T69" fmla="*/ 1238 h 2190"/>
                  <a:gd name="T70" fmla="*/ 346 w 1115"/>
                  <a:gd name="T71" fmla="*/ 1270 h 2190"/>
                  <a:gd name="T72" fmla="*/ 388 w 1115"/>
                  <a:gd name="T73" fmla="*/ 1294 h 2190"/>
                  <a:gd name="T74" fmla="*/ 337 w 1115"/>
                  <a:gd name="T75" fmla="*/ 1326 h 2190"/>
                  <a:gd name="T76" fmla="*/ 287 w 1115"/>
                  <a:gd name="T77" fmla="*/ 1382 h 2190"/>
                  <a:gd name="T78" fmla="*/ 287 w 1115"/>
                  <a:gd name="T79" fmla="*/ 1446 h 2190"/>
                  <a:gd name="T80" fmla="*/ 312 w 1115"/>
                  <a:gd name="T81" fmla="*/ 1622 h 2190"/>
                  <a:gd name="T82" fmla="*/ 388 w 1115"/>
                  <a:gd name="T83" fmla="*/ 1702 h 2190"/>
                  <a:gd name="T84" fmla="*/ 438 w 1115"/>
                  <a:gd name="T85" fmla="*/ 1758 h 2190"/>
                  <a:gd name="T86" fmla="*/ 514 w 1115"/>
                  <a:gd name="T87" fmla="*/ 1774 h 2190"/>
                  <a:gd name="T88" fmla="*/ 607 w 1115"/>
                  <a:gd name="T89" fmla="*/ 1774 h 2190"/>
                  <a:gd name="T90" fmla="*/ 649 w 1115"/>
                  <a:gd name="T91" fmla="*/ 1862 h 2190"/>
                  <a:gd name="T92" fmla="*/ 717 w 1115"/>
                  <a:gd name="T93" fmla="*/ 1918 h 2190"/>
                  <a:gd name="T94" fmla="*/ 835 w 1115"/>
                  <a:gd name="T95" fmla="*/ 1966 h 2190"/>
                  <a:gd name="T96" fmla="*/ 826 w 1115"/>
                  <a:gd name="T97" fmla="*/ 2030 h 2190"/>
                  <a:gd name="T98" fmla="*/ 792 w 1115"/>
                  <a:gd name="T99" fmla="*/ 2078 h 2190"/>
                  <a:gd name="T100" fmla="*/ 835 w 1115"/>
                  <a:gd name="T101" fmla="*/ 2158 h 2190"/>
                  <a:gd name="T102" fmla="*/ 877 w 1115"/>
                  <a:gd name="T103" fmla="*/ 2118 h 2190"/>
                  <a:gd name="T104" fmla="*/ 1011 w 1115"/>
                  <a:gd name="T105" fmla="*/ 2102 h 2190"/>
                  <a:gd name="T106" fmla="*/ 1054 w 1115"/>
                  <a:gd name="T107" fmla="*/ 2182 h 2190"/>
                  <a:gd name="T108" fmla="*/ 1115 w 1115"/>
                  <a:gd name="T109" fmla="*/ 0 h 219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15" h="2190">
                    <a:moveTo>
                      <a:pt x="1011" y="0"/>
                    </a:moveTo>
                    <a:lnTo>
                      <a:pt x="995" y="54"/>
                    </a:lnTo>
                    <a:lnTo>
                      <a:pt x="1011" y="102"/>
                    </a:lnTo>
                    <a:lnTo>
                      <a:pt x="1011" y="126"/>
                    </a:lnTo>
                    <a:lnTo>
                      <a:pt x="1003" y="150"/>
                    </a:lnTo>
                    <a:lnTo>
                      <a:pt x="961" y="174"/>
                    </a:lnTo>
                    <a:lnTo>
                      <a:pt x="936" y="174"/>
                    </a:lnTo>
                    <a:lnTo>
                      <a:pt x="919" y="158"/>
                    </a:lnTo>
                    <a:lnTo>
                      <a:pt x="902" y="150"/>
                    </a:lnTo>
                    <a:lnTo>
                      <a:pt x="893" y="158"/>
                    </a:lnTo>
                    <a:lnTo>
                      <a:pt x="877" y="158"/>
                    </a:lnTo>
                    <a:lnTo>
                      <a:pt x="877" y="134"/>
                    </a:lnTo>
                    <a:lnTo>
                      <a:pt x="877" y="102"/>
                    </a:lnTo>
                    <a:lnTo>
                      <a:pt x="893" y="78"/>
                    </a:lnTo>
                    <a:lnTo>
                      <a:pt x="902" y="54"/>
                    </a:lnTo>
                    <a:lnTo>
                      <a:pt x="893" y="38"/>
                    </a:lnTo>
                    <a:lnTo>
                      <a:pt x="851" y="6"/>
                    </a:lnTo>
                    <a:lnTo>
                      <a:pt x="801" y="14"/>
                    </a:lnTo>
                    <a:lnTo>
                      <a:pt x="750" y="30"/>
                    </a:lnTo>
                    <a:lnTo>
                      <a:pt x="700" y="38"/>
                    </a:lnTo>
                    <a:lnTo>
                      <a:pt x="742" y="54"/>
                    </a:lnTo>
                    <a:lnTo>
                      <a:pt x="784" y="78"/>
                    </a:lnTo>
                    <a:lnTo>
                      <a:pt x="809" y="166"/>
                    </a:lnTo>
                    <a:lnTo>
                      <a:pt x="818" y="190"/>
                    </a:lnTo>
                    <a:lnTo>
                      <a:pt x="843" y="190"/>
                    </a:lnTo>
                    <a:lnTo>
                      <a:pt x="877" y="214"/>
                    </a:lnTo>
                    <a:lnTo>
                      <a:pt x="902" y="254"/>
                    </a:lnTo>
                    <a:lnTo>
                      <a:pt x="910" y="302"/>
                    </a:lnTo>
                    <a:lnTo>
                      <a:pt x="851" y="294"/>
                    </a:lnTo>
                    <a:lnTo>
                      <a:pt x="801" y="302"/>
                    </a:lnTo>
                    <a:lnTo>
                      <a:pt x="784" y="310"/>
                    </a:lnTo>
                    <a:lnTo>
                      <a:pt x="784" y="318"/>
                    </a:lnTo>
                    <a:lnTo>
                      <a:pt x="776" y="350"/>
                    </a:lnTo>
                    <a:lnTo>
                      <a:pt x="750" y="390"/>
                    </a:lnTo>
                    <a:lnTo>
                      <a:pt x="725" y="438"/>
                    </a:lnTo>
                    <a:lnTo>
                      <a:pt x="717" y="470"/>
                    </a:lnTo>
                    <a:lnTo>
                      <a:pt x="733" y="486"/>
                    </a:lnTo>
                    <a:lnTo>
                      <a:pt x="818" y="550"/>
                    </a:lnTo>
                    <a:lnTo>
                      <a:pt x="750" y="574"/>
                    </a:lnTo>
                    <a:lnTo>
                      <a:pt x="666" y="574"/>
                    </a:lnTo>
                    <a:lnTo>
                      <a:pt x="599" y="558"/>
                    </a:lnTo>
                    <a:lnTo>
                      <a:pt x="582" y="574"/>
                    </a:lnTo>
                    <a:lnTo>
                      <a:pt x="573" y="598"/>
                    </a:lnTo>
                    <a:lnTo>
                      <a:pt x="607" y="630"/>
                    </a:lnTo>
                    <a:lnTo>
                      <a:pt x="658" y="638"/>
                    </a:lnTo>
                    <a:lnTo>
                      <a:pt x="683" y="638"/>
                    </a:lnTo>
                    <a:lnTo>
                      <a:pt x="700" y="654"/>
                    </a:lnTo>
                    <a:lnTo>
                      <a:pt x="700" y="670"/>
                    </a:lnTo>
                    <a:lnTo>
                      <a:pt x="683" y="694"/>
                    </a:lnTo>
                    <a:lnTo>
                      <a:pt x="674" y="702"/>
                    </a:lnTo>
                    <a:lnTo>
                      <a:pt x="649" y="702"/>
                    </a:lnTo>
                    <a:lnTo>
                      <a:pt x="599" y="686"/>
                    </a:lnTo>
                    <a:lnTo>
                      <a:pt x="548" y="678"/>
                    </a:lnTo>
                    <a:lnTo>
                      <a:pt x="523" y="670"/>
                    </a:lnTo>
                    <a:lnTo>
                      <a:pt x="506" y="654"/>
                    </a:lnTo>
                    <a:lnTo>
                      <a:pt x="447" y="582"/>
                    </a:lnTo>
                    <a:lnTo>
                      <a:pt x="438" y="542"/>
                    </a:lnTo>
                    <a:lnTo>
                      <a:pt x="438" y="526"/>
                    </a:lnTo>
                    <a:lnTo>
                      <a:pt x="430" y="502"/>
                    </a:lnTo>
                    <a:lnTo>
                      <a:pt x="380" y="486"/>
                    </a:lnTo>
                    <a:lnTo>
                      <a:pt x="337" y="470"/>
                    </a:lnTo>
                    <a:lnTo>
                      <a:pt x="253" y="414"/>
                    </a:lnTo>
                    <a:lnTo>
                      <a:pt x="287" y="414"/>
                    </a:lnTo>
                    <a:lnTo>
                      <a:pt x="321" y="430"/>
                    </a:lnTo>
                    <a:lnTo>
                      <a:pt x="396" y="430"/>
                    </a:lnTo>
                    <a:lnTo>
                      <a:pt x="565" y="438"/>
                    </a:lnTo>
                    <a:lnTo>
                      <a:pt x="624" y="422"/>
                    </a:lnTo>
                    <a:lnTo>
                      <a:pt x="658" y="406"/>
                    </a:lnTo>
                    <a:lnTo>
                      <a:pt x="683" y="374"/>
                    </a:lnTo>
                    <a:lnTo>
                      <a:pt x="708" y="310"/>
                    </a:lnTo>
                    <a:lnTo>
                      <a:pt x="717" y="278"/>
                    </a:lnTo>
                    <a:lnTo>
                      <a:pt x="708" y="246"/>
                    </a:lnTo>
                    <a:lnTo>
                      <a:pt x="666" y="198"/>
                    </a:lnTo>
                    <a:lnTo>
                      <a:pt x="599" y="182"/>
                    </a:lnTo>
                    <a:lnTo>
                      <a:pt x="447" y="142"/>
                    </a:lnTo>
                    <a:lnTo>
                      <a:pt x="371" y="118"/>
                    </a:lnTo>
                    <a:lnTo>
                      <a:pt x="304" y="118"/>
                    </a:lnTo>
                    <a:lnTo>
                      <a:pt x="152" y="118"/>
                    </a:lnTo>
                    <a:lnTo>
                      <a:pt x="177" y="94"/>
                    </a:lnTo>
                    <a:lnTo>
                      <a:pt x="186" y="86"/>
                    </a:lnTo>
                    <a:lnTo>
                      <a:pt x="169" y="78"/>
                    </a:lnTo>
                    <a:lnTo>
                      <a:pt x="127" y="70"/>
                    </a:lnTo>
                    <a:lnTo>
                      <a:pt x="110" y="102"/>
                    </a:lnTo>
                    <a:lnTo>
                      <a:pt x="76" y="110"/>
                    </a:lnTo>
                    <a:lnTo>
                      <a:pt x="76" y="134"/>
                    </a:lnTo>
                    <a:lnTo>
                      <a:pt x="42" y="166"/>
                    </a:lnTo>
                    <a:lnTo>
                      <a:pt x="9" y="214"/>
                    </a:lnTo>
                    <a:lnTo>
                      <a:pt x="0" y="262"/>
                    </a:lnTo>
                    <a:lnTo>
                      <a:pt x="26" y="326"/>
                    </a:lnTo>
                    <a:lnTo>
                      <a:pt x="68" y="342"/>
                    </a:lnTo>
                    <a:lnTo>
                      <a:pt x="110" y="382"/>
                    </a:lnTo>
                    <a:lnTo>
                      <a:pt x="93" y="438"/>
                    </a:lnTo>
                    <a:lnTo>
                      <a:pt x="144" y="534"/>
                    </a:lnTo>
                    <a:lnTo>
                      <a:pt x="211" y="598"/>
                    </a:lnTo>
                    <a:lnTo>
                      <a:pt x="169" y="646"/>
                    </a:lnTo>
                    <a:lnTo>
                      <a:pt x="177" y="702"/>
                    </a:lnTo>
                    <a:lnTo>
                      <a:pt x="245" y="742"/>
                    </a:lnTo>
                    <a:lnTo>
                      <a:pt x="287" y="798"/>
                    </a:lnTo>
                    <a:lnTo>
                      <a:pt x="270" y="846"/>
                    </a:lnTo>
                    <a:lnTo>
                      <a:pt x="337" y="886"/>
                    </a:lnTo>
                    <a:lnTo>
                      <a:pt x="388" y="934"/>
                    </a:lnTo>
                    <a:lnTo>
                      <a:pt x="380" y="998"/>
                    </a:lnTo>
                    <a:lnTo>
                      <a:pt x="337" y="1070"/>
                    </a:lnTo>
                    <a:lnTo>
                      <a:pt x="287" y="1142"/>
                    </a:lnTo>
                    <a:lnTo>
                      <a:pt x="262" y="1238"/>
                    </a:lnTo>
                    <a:lnTo>
                      <a:pt x="278" y="1222"/>
                    </a:lnTo>
                    <a:lnTo>
                      <a:pt x="304" y="1254"/>
                    </a:lnTo>
                    <a:lnTo>
                      <a:pt x="346" y="1270"/>
                    </a:lnTo>
                    <a:lnTo>
                      <a:pt x="396" y="1278"/>
                    </a:lnTo>
                    <a:lnTo>
                      <a:pt x="396" y="1286"/>
                    </a:lnTo>
                    <a:lnTo>
                      <a:pt x="388" y="1294"/>
                    </a:lnTo>
                    <a:lnTo>
                      <a:pt x="363" y="1302"/>
                    </a:lnTo>
                    <a:lnTo>
                      <a:pt x="346" y="1302"/>
                    </a:lnTo>
                    <a:lnTo>
                      <a:pt x="337" y="1326"/>
                    </a:lnTo>
                    <a:lnTo>
                      <a:pt x="287" y="1334"/>
                    </a:lnTo>
                    <a:lnTo>
                      <a:pt x="287" y="1358"/>
                    </a:lnTo>
                    <a:lnTo>
                      <a:pt x="287" y="1382"/>
                    </a:lnTo>
                    <a:lnTo>
                      <a:pt x="278" y="1382"/>
                    </a:lnTo>
                    <a:lnTo>
                      <a:pt x="287" y="1398"/>
                    </a:lnTo>
                    <a:lnTo>
                      <a:pt x="287" y="1446"/>
                    </a:lnTo>
                    <a:lnTo>
                      <a:pt x="287" y="1510"/>
                    </a:lnTo>
                    <a:lnTo>
                      <a:pt x="329" y="1558"/>
                    </a:lnTo>
                    <a:lnTo>
                      <a:pt x="312" y="1622"/>
                    </a:lnTo>
                    <a:lnTo>
                      <a:pt x="346" y="1630"/>
                    </a:lnTo>
                    <a:lnTo>
                      <a:pt x="354" y="1670"/>
                    </a:lnTo>
                    <a:lnTo>
                      <a:pt x="388" y="1702"/>
                    </a:lnTo>
                    <a:lnTo>
                      <a:pt x="413" y="1766"/>
                    </a:lnTo>
                    <a:lnTo>
                      <a:pt x="413" y="1758"/>
                    </a:lnTo>
                    <a:lnTo>
                      <a:pt x="438" y="1758"/>
                    </a:lnTo>
                    <a:lnTo>
                      <a:pt x="464" y="1774"/>
                    </a:lnTo>
                    <a:lnTo>
                      <a:pt x="481" y="1766"/>
                    </a:lnTo>
                    <a:lnTo>
                      <a:pt x="514" y="1774"/>
                    </a:lnTo>
                    <a:lnTo>
                      <a:pt x="531" y="1790"/>
                    </a:lnTo>
                    <a:lnTo>
                      <a:pt x="573" y="1766"/>
                    </a:lnTo>
                    <a:lnTo>
                      <a:pt x="607" y="1774"/>
                    </a:lnTo>
                    <a:lnTo>
                      <a:pt x="641" y="1798"/>
                    </a:lnTo>
                    <a:lnTo>
                      <a:pt x="649" y="1830"/>
                    </a:lnTo>
                    <a:lnTo>
                      <a:pt x="649" y="1862"/>
                    </a:lnTo>
                    <a:lnTo>
                      <a:pt x="683" y="1878"/>
                    </a:lnTo>
                    <a:lnTo>
                      <a:pt x="683" y="1894"/>
                    </a:lnTo>
                    <a:lnTo>
                      <a:pt x="717" y="1918"/>
                    </a:lnTo>
                    <a:lnTo>
                      <a:pt x="759" y="1926"/>
                    </a:lnTo>
                    <a:lnTo>
                      <a:pt x="767" y="1950"/>
                    </a:lnTo>
                    <a:lnTo>
                      <a:pt x="835" y="1966"/>
                    </a:lnTo>
                    <a:lnTo>
                      <a:pt x="860" y="1990"/>
                    </a:lnTo>
                    <a:lnTo>
                      <a:pt x="843" y="2014"/>
                    </a:lnTo>
                    <a:lnTo>
                      <a:pt x="826" y="2030"/>
                    </a:lnTo>
                    <a:lnTo>
                      <a:pt x="776" y="2038"/>
                    </a:lnTo>
                    <a:lnTo>
                      <a:pt x="767" y="2062"/>
                    </a:lnTo>
                    <a:lnTo>
                      <a:pt x="792" y="2078"/>
                    </a:lnTo>
                    <a:lnTo>
                      <a:pt x="792" y="2102"/>
                    </a:lnTo>
                    <a:lnTo>
                      <a:pt x="809" y="2126"/>
                    </a:lnTo>
                    <a:lnTo>
                      <a:pt x="835" y="2158"/>
                    </a:lnTo>
                    <a:lnTo>
                      <a:pt x="868" y="2158"/>
                    </a:lnTo>
                    <a:lnTo>
                      <a:pt x="877" y="2118"/>
                    </a:lnTo>
                    <a:lnTo>
                      <a:pt x="910" y="2118"/>
                    </a:lnTo>
                    <a:lnTo>
                      <a:pt x="969" y="2086"/>
                    </a:lnTo>
                    <a:lnTo>
                      <a:pt x="1011" y="2102"/>
                    </a:lnTo>
                    <a:lnTo>
                      <a:pt x="1054" y="2126"/>
                    </a:lnTo>
                    <a:lnTo>
                      <a:pt x="1037" y="2142"/>
                    </a:lnTo>
                    <a:lnTo>
                      <a:pt x="1054" y="2182"/>
                    </a:lnTo>
                    <a:lnTo>
                      <a:pt x="1079" y="2190"/>
                    </a:lnTo>
                    <a:lnTo>
                      <a:pt x="1113" y="2190"/>
                    </a:lnTo>
                    <a:lnTo>
                      <a:pt x="1115" y="0"/>
                    </a:lnTo>
                    <a:lnTo>
                      <a:pt x="101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4280" y="131"/>
                <a:ext cx="801" cy="1272"/>
              </a:xfrm>
              <a:custGeom>
                <a:avLst/>
                <a:gdLst>
                  <a:gd name="T0" fmla="*/ 683 w 801"/>
                  <a:gd name="T1" fmla="*/ 720 h 1272"/>
                  <a:gd name="T2" fmla="*/ 658 w 801"/>
                  <a:gd name="T3" fmla="*/ 616 h 1272"/>
                  <a:gd name="T4" fmla="*/ 582 w 801"/>
                  <a:gd name="T5" fmla="*/ 520 h 1272"/>
                  <a:gd name="T6" fmla="*/ 557 w 801"/>
                  <a:gd name="T7" fmla="*/ 408 h 1272"/>
                  <a:gd name="T8" fmla="*/ 523 w 801"/>
                  <a:gd name="T9" fmla="*/ 256 h 1272"/>
                  <a:gd name="T10" fmla="*/ 439 w 801"/>
                  <a:gd name="T11" fmla="*/ 200 h 1272"/>
                  <a:gd name="T12" fmla="*/ 422 w 801"/>
                  <a:gd name="T13" fmla="*/ 88 h 1272"/>
                  <a:gd name="T14" fmla="*/ 413 w 801"/>
                  <a:gd name="T15" fmla="*/ 32 h 1272"/>
                  <a:gd name="T16" fmla="*/ 295 w 801"/>
                  <a:gd name="T17" fmla="*/ 0 h 1272"/>
                  <a:gd name="T18" fmla="*/ 262 w 801"/>
                  <a:gd name="T19" fmla="*/ 112 h 1272"/>
                  <a:gd name="T20" fmla="*/ 186 w 801"/>
                  <a:gd name="T21" fmla="*/ 168 h 1272"/>
                  <a:gd name="T22" fmla="*/ 43 w 801"/>
                  <a:gd name="T23" fmla="*/ 136 h 1272"/>
                  <a:gd name="T24" fmla="*/ 51 w 801"/>
                  <a:gd name="T25" fmla="*/ 216 h 1272"/>
                  <a:gd name="T26" fmla="*/ 177 w 801"/>
                  <a:gd name="T27" fmla="*/ 296 h 1272"/>
                  <a:gd name="T28" fmla="*/ 220 w 801"/>
                  <a:gd name="T29" fmla="*/ 368 h 1272"/>
                  <a:gd name="T30" fmla="*/ 228 w 801"/>
                  <a:gd name="T31" fmla="*/ 464 h 1272"/>
                  <a:gd name="T32" fmla="*/ 262 w 801"/>
                  <a:gd name="T33" fmla="*/ 552 h 1272"/>
                  <a:gd name="T34" fmla="*/ 329 w 801"/>
                  <a:gd name="T35" fmla="*/ 576 h 1272"/>
                  <a:gd name="T36" fmla="*/ 354 w 801"/>
                  <a:gd name="T37" fmla="*/ 600 h 1272"/>
                  <a:gd name="T38" fmla="*/ 354 w 801"/>
                  <a:gd name="T39" fmla="*/ 632 h 1272"/>
                  <a:gd name="T40" fmla="*/ 236 w 801"/>
                  <a:gd name="T41" fmla="*/ 832 h 1272"/>
                  <a:gd name="T42" fmla="*/ 177 w 801"/>
                  <a:gd name="T43" fmla="*/ 896 h 1272"/>
                  <a:gd name="T44" fmla="*/ 186 w 801"/>
                  <a:gd name="T45" fmla="*/ 976 h 1272"/>
                  <a:gd name="T46" fmla="*/ 228 w 801"/>
                  <a:gd name="T47" fmla="*/ 1080 h 1272"/>
                  <a:gd name="T48" fmla="*/ 236 w 801"/>
                  <a:gd name="T49" fmla="*/ 1160 h 1272"/>
                  <a:gd name="T50" fmla="*/ 287 w 801"/>
                  <a:gd name="T51" fmla="*/ 1208 h 1272"/>
                  <a:gd name="T52" fmla="*/ 312 w 801"/>
                  <a:gd name="T53" fmla="*/ 1272 h 1272"/>
                  <a:gd name="T54" fmla="*/ 380 w 801"/>
                  <a:gd name="T55" fmla="*/ 1264 h 1272"/>
                  <a:gd name="T56" fmla="*/ 506 w 801"/>
                  <a:gd name="T57" fmla="*/ 1192 h 1272"/>
                  <a:gd name="T58" fmla="*/ 675 w 801"/>
                  <a:gd name="T59" fmla="*/ 1112 h 1272"/>
                  <a:gd name="T60" fmla="*/ 750 w 801"/>
                  <a:gd name="T61" fmla="*/ 944 h 1272"/>
                  <a:gd name="T62" fmla="*/ 801 w 801"/>
                  <a:gd name="T63" fmla="*/ 808 h 12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3845" y="312"/>
                <a:ext cx="691" cy="1696"/>
              </a:xfrm>
              <a:custGeom>
                <a:avLst/>
                <a:gdLst>
                  <a:gd name="T0" fmla="*/ 354 w 691"/>
                  <a:gd name="T1" fmla="*/ 72 h 1696"/>
                  <a:gd name="T2" fmla="*/ 295 w 691"/>
                  <a:gd name="T3" fmla="*/ 128 h 1696"/>
                  <a:gd name="T4" fmla="*/ 261 w 691"/>
                  <a:gd name="T5" fmla="*/ 216 h 1696"/>
                  <a:gd name="T6" fmla="*/ 210 w 691"/>
                  <a:gd name="T7" fmla="*/ 312 h 1696"/>
                  <a:gd name="T8" fmla="*/ 168 w 691"/>
                  <a:gd name="T9" fmla="*/ 400 h 1696"/>
                  <a:gd name="T10" fmla="*/ 118 w 691"/>
                  <a:gd name="T11" fmla="*/ 576 h 1696"/>
                  <a:gd name="T12" fmla="*/ 143 w 691"/>
                  <a:gd name="T13" fmla="*/ 656 h 1696"/>
                  <a:gd name="T14" fmla="*/ 33 w 691"/>
                  <a:gd name="T15" fmla="*/ 736 h 1696"/>
                  <a:gd name="T16" fmla="*/ 50 w 691"/>
                  <a:gd name="T17" fmla="*/ 936 h 1696"/>
                  <a:gd name="T18" fmla="*/ 92 w 691"/>
                  <a:gd name="T19" fmla="*/ 1016 h 1696"/>
                  <a:gd name="T20" fmla="*/ 67 w 691"/>
                  <a:gd name="T21" fmla="*/ 1144 h 1696"/>
                  <a:gd name="T22" fmla="*/ 17 w 691"/>
                  <a:gd name="T23" fmla="*/ 1272 h 1696"/>
                  <a:gd name="T24" fmla="*/ 8 w 691"/>
                  <a:gd name="T25" fmla="*/ 1328 h 1696"/>
                  <a:gd name="T26" fmla="*/ 42 w 691"/>
                  <a:gd name="T27" fmla="*/ 1376 h 1696"/>
                  <a:gd name="T28" fmla="*/ 84 w 691"/>
                  <a:gd name="T29" fmla="*/ 1504 h 1696"/>
                  <a:gd name="T30" fmla="*/ 118 w 691"/>
                  <a:gd name="T31" fmla="*/ 1568 h 1696"/>
                  <a:gd name="T32" fmla="*/ 109 w 691"/>
                  <a:gd name="T33" fmla="*/ 1616 h 1696"/>
                  <a:gd name="T34" fmla="*/ 135 w 691"/>
                  <a:gd name="T35" fmla="*/ 1664 h 1696"/>
                  <a:gd name="T36" fmla="*/ 202 w 691"/>
                  <a:gd name="T37" fmla="*/ 1696 h 1696"/>
                  <a:gd name="T38" fmla="*/ 244 w 691"/>
                  <a:gd name="T39" fmla="*/ 1648 h 1696"/>
                  <a:gd name="T40" fmla="*/ 286 w 691"/>
                  <a:gd name="T41" fmla="*/ 1600 h 1696"/>
                  <a:gd name="T42" fmla="*/ 387 w 691"/>
                  <a:gd name="T43" fmla="*/ 1472 h 1696"/>
                  <a:gd name="T44" fmla="*/ 387 w 691"/>
                  <a:gd name="T45" fmla="*/ 1408 h 1696"/>
                  <a:gd name="T46" fmla="*/ 396 w 691"/>
                  <a:gd name="T47" fmla="*/ 1336 h 1696"/>
                  <a:gd name="T48" fmla="*/ 421 w 691"/>
                  <a:gd name="T49" fmla="*/ 1272 h 1696"/>
                  <a:gd name="T50" fmla="*/ 497 w 691"/>
                  <a:gd name="T51" fmla="*/ 1224 h 1696"/>
                  <a:gd name="T52" fmla="*/ 505 w 691"/>
                  <a:gd name="T53" fmla="*/ 1168 h 1696"/>
                  <a:gd name="T54" fmla="*/ 480 w 691"/>
                  <a:gd name="T55" fmla="*/ 1088 h 1696"/>
                  <a:gd name="T56" fmla="*/ 396 w 691"/>
                  <a:gd name="T57" fmla="*/ 1040 h 1696"/>
                  <a:gd name="T58" fmla="*/ 387 w 691"/>
                  <a:gd name="T59" fmla="*/ 984 h 1696"/>
                  <a:gd name="T60" fmla="*/ 387 w 691"/>
                  <a:gd name="T61" fmla="*/ 832 h 1696"/>
                  <a:gd name="T62" fmla="*/ 480 w 691"/>
                  <a:gd name="T63" fmla="*/ 704 h 1696"/>
                  <a:gd name="T64" fmla="*/ 556 w 691"/>
                  <a:gd name="T65" fmla="*/ 624 h 1696"/>
                  <a:gd name="T66" fmla="*/ 581 w 691"/>
                  <a:gd name="T67" fmla="*/ 560 h 1696"/>
                  <a:gd name="T68" fmla="*/ 573 w 691"/>
                  <a:gd name="T69" fmla="*/ 496 h 1696"/>
                  <a:gd name="T70" fmla="*/ 606 w 691"/>
                  <a:gd name="T71" fmla="*/ 424 h 1696"/>
                  <a:gd name="T72" fmla="*/ 682 w 691"/>
                  <a:gd name="T73" fmla="*/ 376 h 1696"/>
                  <a:gd name="T74" fmla="*/ 674 w 691"/>
                  <a:gd name="T75" fmla="*/ 328 h 1696"/>
                  <a:gd name="T76" fmla="*/ 649 w 691"/>
                  <a:gd name="T77" fmla="*/ 240 h 1696"/>
                  <a:gd name="T78" fmla="*/ 606 w 691"/>
                  <a:gd name="T79" fmla="*/ 160 h 1696"/>
                  <a:gd name="T80" fmla="*/ 573 w 691"/>
                  <a:gd name="T81" fmla="*/ 80 h 1696"/>
                  <a:gd name="T82" fmla="*/ 446 w 691"/>
                  <a:gd name="T83" fmla="*/ 0 h 1696"/>
                  <a:gd name="T84" fmla="*/ 429 w 691"/>
                  <a:gd name="T85" fmla="*/ 88 h 1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4274" y="128"/>
                <a:ext cx="801" cy="1272"/>
              </a:xfrm>
              <a:custGeom>
                <a:avLst/>
                <a:gdLst>
                  <a:gd name="T0" fmla="*/ 683 w 801"/>
                  <a:gd name="T1" fmla="*/ 720 h 1272"/>
                  <a:gd name="T2" fmla="*/ 658 w 801"/>
                  <a:gd name="T3" fmla="*/ 616 h 1272"/>
                  <a:gd name="T4" fmla="*/ 582 w 801"/>
                  <a:gd name="T5" fmla="*/ 520 h 1272"/>
                  <a:gd name="T6" fmla="*/ 557 w 801"/>
                  <a:gd name="T7" fmla="*/ 408 h 1272"/>
                  <a:gd name="T8" fmla="*/ 523 w 801"/>
                  <a:gd name="T9" fmla="*/ 256 h 1272"/>
                  <a:gd name="T10" fmla="*/ 439 w 801"/>
                  <a:gd name="T11" fmla="*/ 200 h 1272"/>
                  <a:gd name="T12" fmla="*/ 422 w 801"/>
                  <a:gd name="T13" fmla="*/ 88 h 1272"/>
                  <a:gd name="T14" fmla="*/ 413 w 801"/>
                  <a:gd name="T15" fmla="*/ 32 h 1272"/>
                  <a:gd name="T16" fmla="*/ 295 w 801"/>
                  <a:gd name="T17" fmla="*/ 0 h 1272"/>
                  <a:gd name="T18" fmla="*/ 262 w 801"/>
                  <a:gd name="T19" fmla="*/ 112 h 1272"/>
                  <a:gd name="T20" fmla="*/ 186 w 801"/>
                  <a:gd name="T21" fmla="*/ 168 h 1272"/>
                  <a:gd name="T22" fmla="*/ 43 w 801"/>
                  <a:gd name="T23" fmla="*/ 136 h 1272"/>
                  <a:gd name="T24" fmla="*/ 51 w 801"/>
                  <a:gd name="T25" fmla="*/ 216 h 1272"/>
                  <a:gd name="T26" fmla="*/ 177 w 801"/>
                  <a:gd name="T27" fmla="*/ 296 h 1272"/>
                  <a:gd name="T28" fmla="*/ 220 w 801"/>
                  <a:gd name="T29" fmla="*/ 368 h 1272"/>
                  <a:gd name="T30" fmla="*/ 228 w 801"/>
                  <a:gd name="T31" fmla="*/ 464 h 1272"/>
                  <a:gd name="T32" fmla="*/ 262 w 801"/>
                  <a:gd name="T33" fmla="*/ 552 h 1272"/>
                  <a:gd name="T34" fmla="*/ 329 w 801"/>
                  <a:gd name="T35" fmla="*/ 576 h 1272"/>
                  <a:gd name="T36" fmla="*/ 354 w 801"/>
                  <a:gd name="T37" fmla="*/ 600 h 1272"/>
                  <a:gd name="T38" fmla="*/ 354 w 801"/>
                  <a:gd name="T39" fmla="*/ 632 h 1272"/>
                  <a:gd name="T40" fmla="*/ 236 w 801"/>
                  <a:gd name="T41" fmla="*/ 832 h 1272"/>
                  <a:gd name="T42" fmla="*/ 177 w 801"/>
                  <a:gd name="T43" fmla="*/ 896 h 1272"/>
                  <a:gd name="T44" fmla="*/ 186 w 801"/>
                  <a:gd name="T45" fmla="*/ 976 h 1272"/>
                  <a:gd name="T46" fmla="*/ 228 w 801"/>
                  <a:gd name="T47" fmla="*/ 1080 h 1272"/>
                  <a:gd name="T48" fmla="*/ 236 w 801"/>
                  <a:gd name="T49" fmla="*/ 1160 h 1272"/>
                  <a:gd name="T50" fmla="*/ 287 w 801"/>
                  <a:gd name="T51" fmla="*/ 1208 h 1272"/>
                  <a:gd name="T52" fmla="*/ 312 w 801"/>
                  <a:gd name="T53" fmla="*/ 1272 h 1272"/>
                  <a:gd name="T54" fmla="*/ 380 w 801"/>
                  <a:gd name="T55" fmla="*/ 1264 h 1272"/>
                  <a:gd name="T56" fmla="*/ 506 w 801"/>
                  <a:gd name="T57" fmla="*/ 1192 h 1272"/>
                  <a:gd name="T58" fmla="*/ 675 w 801"/>
                  <a:gd name="T59" fmla="*/ 1112 h 1272"/>
                  <a:gd name="T60" fmla="*/ 750 w 801"/>
                  <a:gd name="T61" fmla="*/ 944 h 1272"/>
                  <a:gd name="T62" fmla="*/ 801 w 801"/>
                  <a:gd name="T63" fmla="*/ 808 h 12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3845" y="304"/>
                <a:ext cx="691" cy="1696"/>
              </a:xfrm>
              <a:custGeom>
                <a:avLst/>
                <a:gdLst>
                  <a:gd name="T0" fmla="*/ 354 w 691"/>
                  <a:gd name="T1" fmla="*/ 72 h 1696"/>
                  <a:gd name="T2" fmla="*/ 295 w 691"/>
                  <a:gd name="T3" fmla="*/ 128 h 1696"/>
                  <a:gd name="T4" fmla="*/ 261 w 691"/>
                  <a:gd name="T5" fmla="*/ 216 h 1696"/>
                  <a:gd name="T6" fmla="*/ 210 w 691"/>
                  <a:gd name="T7" fmla="*/ 312 h 1696"/>
                  <a:gd name="T8" fmla="*/ 168 w 691"/>
                  <a:gd name="T9" fmla="*/ 400 h 1696"/>
                  <a:gd name="T10" fmla="*/ 118 w 691"/>
                  <a:gd name="T11" fmla="*/ 576 h 1696"/>
                  <a:gd name="T12" fmla="*/ 143 w 691"/>
                  <a:gd name="T13" fmla="*/ 656 h 1696"/>
                  <a:gd name="T14" fmla="*/ 33 w 691"/>
                  <a:gd name="T15" fmla="*/ 736 h 1696"/>
                  <a:gd name="T16" fmla="*/ 50 w 691"/>
                  <a:gd name="T17" fmla="*/ 936 h 1696"/>
                  <a:gd name="T18" fmla="*/ 92 w 691"/>
                  <a:gd name="T19" fmla="*/ 1016 h 1696"/>
                  <a:gd name="T20" fmla="*/ 67 w 691"/>
                  <a:gd name="T21" fmla="*/ 1144 h 1696"/>
                  <a:gd name="T22" fmla="*/ 17 w 691"/>
                  <a:gd name="T23" fmla="*/ 1272 h 1696"/>
                  <a:gd name="T24" fmla="*/ 8 w 691"/>
                  <a:gd name="T25" fmla="*/ 1328 h 1696"/>
                  <a:gd name="T26" fmla="*/ 42 w 691"/>
                  <a:gd name="T27" fmla="*/ 1376 h 1696"/>
                  <a:gd name="T28" fmla="*/ 84 w 691"/>
                  <a:gd name="T29" fmla="*/ 1504 h 1696"/>
                  <a:gd name="T30" fmla="*/ 118 w 691"/>
                  <a:gd name="T31" fmla="*/ 1568 h 1696"/>
                  <a:gd name="T32" fmla="*/ 109 w 691"/>
                  <a:gd name="T33" fmla="*/ 1616 h 1696"/>
                  <a:gd name="T34" fmla="*/ 135 w 691"/>
                  <a:gd name="T35" fmla="*/ 1664 h 1696"/>
                  <a:gd name="T36" fmla="*/ 202 w 691"/>
                  <a:gd name="T37" fmla="*/ 1696 h 1696"/>
                  <a:gd name="T38" fmla="*/ 244 w 691"/>
                  <a:gd name="T39" fmla="*/ 1648 h 1696"/>
                  <a:gd name="T40" fmla="*/ 286 w 691"/>
                  <a:gd name="T41" fmla="*/ 1600 h 1696"/>
                  <a:gd name="T42" fmla="*/ 387 w 691"/>
                  <a:gd name="T43" fmla="*/ 1472 h 1696"/>
                  <a:gd name="T44" fmla="*/ 387 w 691"/>
                  <a:gd name="T45" fmla="*/ 1408 h 1696"/>
                  <a:gd name="T46" fmla="*/ 396 w 691"/>
                  <a:gd name="T47" fmla="*/ 1336 h 1696"/>
                  <a:gd name="T48" fmla="*/ 421 w 691"/>
                  <a:gd name="T49" fmla="*/ 1272 h 1696"/>
                  <a:gd name="T50" fmla="*/ 497 w 691"/>
                  <a:gd name="T51" fmla="*/ 1224 h 1696"/>
                  <a:gd name="T52" fmla="*/ 505 w 691"/>
                  <a:gd name="T53" fmla="*/ 1168 h 1696"/>
                  <a:gd name="T54" fmla="*/ 480 w 691"/>
                  <a:gd name="T55" fmla="*/ 1088 h 1696"/>
                  <a:gd name="T56" fmla="*/ 396 w 691"/>
                  <a:gd name="T57" fmla="*/ 1040 h 1696"/>
                  <a:gd name="T58" fmla="*/ 387 w 691"/>
                  <a:gd name="T59" fmla="*/ 984 h 1696"/>
                  <a:gd name="T60" fmla="*/ 387 w 691"/>
                  <a:gd name="T61" fmla="*/ 832 h 1696"/>
                  <a:gd name="T62" fmla="*/ 480 w 691"/>
                  <a:gd name="T63" fmla="*/ 704 h 1696"/>
                  <a:gd name="T64" fmla="*/ 556 w 691"/>
                  <a:gd name="T65" fmla="*/ 624 h 1696"/>
                  <a:gd name="T66" fmla="*/ 581 w 691"/>
                  <a:gd name="T67" fmla="*/ 560 h 1696"/>
                  <a:gd name="T68" fmla="*/ 573 w 691"/>
                  <a:gd name="T69" fmla="*/ 496 h 1696"/>
                  <a:gd name="T70" fmla="*/ 606 w 691"/>
                  <a:gd name="T71" fmla="*/ 424 h 1696"/>
                  <a:gd name="T72" fmla="*/ 682 w 691"/>
                  <a:gd name="T73" fmla="*/ 376 h 1696"/>
                  <a:gd name="T74" fmla="*/ 674 w 691"/>
                  <a:gd name="T75" fmla="*/ 328 h 1696"/>
                  <a:gd name="T76" fmla="*/ 649 w 691"/>
                  <a:gd name="T77" fmla="*/ 240 h 1696"/>
                  <a:gd name="T78" fmla="*/ 606 w 691"/>
                  <a:gd name="T79" fmla="*/ 160 h 1696"/>
                  <a:gd name="T80" fmla="*/ 573 w 691"/>
                  <a:gd name="T81" fmla="*/ 80 h 1696"/>
                  <a:gd name="T82" fmla="*/ 446 w 691"/>
                  <a:gd name="T83" fmla="*/ 0 h 1696"/>
                  <a:gd name="T84" fmla="*/ 429 w 691"/>
                  <a:gd name="T85" fmla="*/ 88 h 1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3423" y="0"/>
                <a:ext cx="1340" cy="1688"/>
              </a:xfrm>
              <a:custGeom>
                <a:avLst/>
                <a:gdLst>
                  <a:gd name="T0" fmla="*/ 1323 w 1340"/>
                  <a:gd name="T1" fmla="*/ 40 h 1688"/>
                  <a:gd name="T2" fmla="*/ 1205 w 1340"/>
                  <a:gd name="T3" fmla="*/ 24 h 1688"/>
                  <a:gd name="T4" fmla="*/ 1172 w 1340"/>
                  <a:gd name="T5" fmla="*/ 0 h 1688"/>
                  <a:gd name="T6" fmla="*/ 1130 w 1340"/>
                  <a:gd name="T7" fmla="*/ 24 h 1688"/>
                  <a:gd name="T8" fmla="*/ 1071 w 1340"/>
                  <a:gd name="T9" fmla="*/ 120 h 1688"/>
                  <a:gd name="T10" fmla="*/ 1012 w 1340"/>
                  <a:gd name="T11" fmla="*/ 40 h 1688"/>
                  <a:gd name="T12" fmla="*/ 961 w 1340"/>
                  <a:gd name="T13" fmla="*/ 136 h 1688"/>
                  <a:gd name="T14" fmla="*/ 877 w 1340"/>
                  <a:gd name="T15" fmla="*/ 184 h 1688"/>
                  <a:gd name="T16" fmla="*/ 809 w 1340"/>
                  <a:gd name="T17" fmla="*/ 176 h 1688"/>
                  <a:gd name="T18" fmla="*/ 717 w 1340"/>
                  <a:gd name="T19" fmla="*/ 248 h 1688"/>
                  <a:gd name="T20" fmla="*/ 700 w 1340"/>
                  <a:gd name="T21" fmla="*/ 328 h 1688"/>
                  <a:gd name="T22" fmla="*/ 645 w 1340"/>
                  <a:gd name="T23" fmla="*/ 418 h 1688"/>
                  <a:gd name="T24" fmla="*/ 590 w 1340"/>
                  <a:gd name="T25" fmla="*/ 504 h 1688"/>
                  <a:gd name="T26" fmla="*/ 565 w 1340"/>
                  <a:gd name="T27" fmla="*/ 560 h 1688"/>
                  <a:gd name="T28" fmla="*/ 472 w 1340"/>
                  <a:gd name="T29" fmla="*/ 744 h 1688"/>
                  <a:gd name="T30" fmla="*/ 396 w 1340"/>
                  <a:gd name="T31" fmla="*/ 848 h 1688"/>
                  <a:gd name="T32" fmla="*/ 396 w 1340"/>
                  <a:gd name="T33" fmla="*/ 896 h 1688"/>
                  <a:gd name="T34" fmla="*/ 304 w 1340"/>
                  <a:gd name="T35" fmla="*/ 1024 h 1688"/>
                  <a:gd name="T36" fmla="*/ 236 w 1340"/>
                  <a:gd name="T37" fmla="*/ 1032 h 1688"/>
                  <a:gd name="T38" fmla="*/ 186 w 1340"/>
                  <a:gd name="T39" fmla="*/ 1088 h 1688"/>
                  <a:gd name="T40" fmla="*/ 93 w 1340"/>
                  <a:gd name="T41" fmla="*/ 1144 h 1688"/>
                  <a:gd name="T42" fmla="*/ 26 w 1340"/>
                  <a:gd name="T43" fmla="*/ 1200 h 1688"/>
                  <a:gd name="T44" fmla="*/ 9 w 1340"/>
                  <a:gd name="T45" fmla="*/ 1264 h 1688"/>
                  <a:gd name="T46" fmla="*/ 9 w 1340"/>
                  <a:gd name="T47" fmla="*/ 1304 h 1688"/>
                  <a:gd name="T48" fmla="*/ 0 w 1340"/>
                  <a:gd name="T49" fmla="*/ 1352 h 1688"/>
                  <a:gd name="T50" fmla="*/ 9 w 1340"/>
                  <a:gd name="T51" fmla="*/ 1424 h 1688"/>
                  <a:gd name="T52" fmla="*/ 51 w 1340"/>
                  <a:gd name="T53" fmla="*/ 1464 h 1688"/>
                  <a:gd name="T54" fmla="*/ 17 w 1340"/>
                  <a:gd name="T55" fmla="*/ 1512 h 1688"/>
                  <a:gd name="T56" fmla="*/ 59 w 1340"/>
                  <a:gd name="T57" fmla="*/ 1552 h 1688"/>
                  <a:gd name="T58" fmla="*/ 17 w 1340"/>
                  <a:gd name="T59" fmla="*/ 1584 h 1688"/>
                  <a:gd name="T60" fmla="*/ 51 w 1340"/>
                  <a:gd name="T61" fmla="*/ 1632 h 1688"/>
                  <a:gd name="T62" fmla="*/ 102 w 1340"/>
                  <a:gd name="T63" fmla="*/ 1688 h 1688"/>
                  <a:gd name="T64" fmla="*/ 278 w 1340"/>
                  <a:gd name="T65" fmla="*/ 1624 h 1688"/>
                  <a:gd name="T66" fmla="*/ 346 w 1340"/>
                  <a:gd name="T67" fmla="*/ 1576 h 1688"/>
                  <a:gd name="T68" fmla="*/ 388 w 1340"/>
                  <a:gd name="T69" fmla="*/ 1512 h 1688"/>
                  <a:gd name="T70" fmla="*/ 422 w 1340"/>
                  <a:gd name="T71" fmla="*/ 1592 h 1688"/>
                  <a:gd name="T72" fmla="*/ 489 w 1340"/>
                  <a:gd name="T73" fmla="*/ 1456 h 1688"/>
                  <a:gd name="T74" fmla="*/ 514 w 1340"/>
                  <a:gd name="T75" fmla="*/ 1288 h 1688"/>
                  <a:gd name="T76" fmla="*/ 455 w 1340"/>
                  <a:gd name="T77" fmla="*/ 1048 h 1688"/>
                  <a:gd name="T78" fmla="*/ 582 w 1340"/>
                  <a:gd name="T79" fmla="*/ 912 h 1688"/>
                  <a:gd name="T80" fmla="*/ 590 w 1340"/>
                  <a:gd name="T81" fmla="*/ 712 h 1688"/>
                  <a:gd name="T82" fmla="*/ 691 w 1340"/>
                  <a:gd name="T83" fmla="*/ 568 h 1688"/>
                  <a:gd name="T84" fmla="*/ 717 w 1340"/>
                  <a:gd name="T85" fmla="*/ 440 h 1688"/>
                  <a:gd name="T86" fmla="*/ 851 w 1340"/>
                  <a:gd name="T87" fmla="*/ 400 h 1688"/>
                  <a:gd name="T88" fmla="*/ 851 w 1340"/>
                  <a:gd name="T89" fmla="*/ 296 h 1688"/>
                  <a:gd name="T90" fmla="*/ 1037 w 1340"/>
                  <a:gd name="T91" fmla="*/ 304 h 1688"/>
                  <a:gd name="T92" fmla="*/ 1113 w 1340"/>
                  <a:gd name="T93" fmla="*/ 176 h 1688"/>
                  <a:gd name="T94" fmla="*/ 1264 w 1340"/>
                  <a:gd name="T95" fmla="*/ 168 h 1688"/>
                  <a:gd name="T96" fmla="*/ 1340 w 1340"/>
                  <a:gd name="T97" fmla="*/ 144 h 16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3423" y="-8"/>
                <a:ext cx="1340" cy="1688"/>
              </a:xfrm>
              <a:custGeom>
                <a:avLst/>
                <a:gdLst>
                  <a:gd name="T0" fmla="*/ 1323 w 1340"/>
                  <a:gd name="T1" fmla="*/ 40 h 1688"/>
                  <a:gd name="T2" fmla="*/ 1205 w 1340"/>
                  <a:gd name="T3" fmla="*/ 24 h 1688"/>
                  <a:gd name="T4" fmla="*/ 1172 w 1340"/>
                  <a:gd name="T5" fmla="*/ 0 h 1688"/>
                  <a:gd name="T6" fmla="*/ 1130 w 1340"/>
                  <a:gd name="T7" fmla="*/ 24 h 1688"/>
                  <a:gd name="T8" fmla="*/ 1071 w 1340"/>
                  <a:gd name="T9" fmla="*/ 120 h 1688"/>
                  <a:gd name="T10" fmla="*/ 1012 w 1340"/>
                  <a:gd name="T11" fmla="*/ 40 h 1688"/>
                  <a:gd name="T12" fmla="*/ 961 w 1340"/>
                  <a:gd name="T13" fmla="*/ 136 h 1688"/>
                  <a:gd name="T14" fmla="*/ 877 w 1340"/>
                  <a:gd name="T15" fmla="*/ 184 h 1688"/>
                  <a:gd name="T16" fmla="*/ 809 w 1340"/>
                  <a:gd name="T17" fmla="*/ 176 h 1688"/>
                  <a:gd name="T18" fmla="*/ 717 w 1340"/>
                  <a:gd name="T19" fmla="*/ 248 h 1688"/>
                  <a:gd name="T20" fmla="*/ 700 w 1340"/>
                  <a:gd name="T21" fmla="*/ 328 h 1688"/>
                  <a:gd name="T22" fmla="*/ 645 w 1340"/>
                  <a:gd name="T23" fmla="*/ 422 h 1688"/>
                  <a:gd name="T24" fmla="*/ 590 w 1340"/>
                  <a:gd name="T25" fmla="*/ 504 h 1688"/>
                  <a:gd name="T26" fmla="*/ 565 w 1340"/>
                  <a:gd name="T27" fmla="*/ 560 h 1688"/>
                  <a:gd name="T28" fmla="*/ 472 w 1340"/>
                  <a:gd name="T29" fmla="*/ 744 h 1688"/>
                  <a:gd name="T30" fmla="*/ 396 w 1340"/>
                  <a:gd name="T31" fmla="*/ 848 h 1688"/>
                  <a:gd name="T32" fmla="*/ 396 w 1340"/>
                  <a:gd name="T33" fmla="*/ 896 h 1688"/>
                  <a:gd name="T34" fmla="*/ 304 w 1340"/>
                  <a:gd name="T35" fmla="*/ 1024 h 1688"/>
                  <a:gd name="T36" fmla="*/ 236 w 1340"/>
                  <a:gd name="T37" fmla="*/ 1032 h 1688"/>
                  <a:gd name="T38" fmla="*/ 186 w 1340"/>
                  <a:gd name="T39" fmla="*/ 1088 h 1688"/>
                  <a:gd name="T40" fmla="*/ 93 w 1340"/>
                  <a:gd name="T41" fmla="*/ 1144 h 1688"/>
                  <a:gd name="T42" fmla="*/ 26 w 1340"/>
                  <a:gd name="T43" fmla="*/ 1200 h 1688"/>
                  <a:gd name="T44" fmla="*/ 9 w 1340"/>
                  <a:gd name="T45" fmla="*/ 1264 h 1688"/>
                  <a:gd name="T46" fmla="*/ 9 w 1340"/>
                  <a:gd name="T47" fmla="*/ 1304 h 1688"/>
                  <a:gd name="T48" fmla="*/ 0 w 1340"/>
                  <a:gd name="T49" fmla="*/ 1352 h 1688"/>
                  <a:gd name="T50" fmla="*/ 9 w 1340"/>
                  <a:gd name="T51" fmla="*/ 1424 h 1688"/>
                  <a:gd name="T52" fmla="*/ 51 w 1340"/>
                  <a:gd name="T53" fmla="*/ 1464 h 1688"/>
                  <a:gd name="T54" fmla="*/ 17 w 1340"/>
                  <a:gd name="T55" fmla="*/ 1512 h 1688"/>
                  <a:gd name="T56" fmla="*/ 59 w 1340"/>
                  <a:gd name="T57" fmla="*/ 1552 h 1688"/>
                  <a:gd name="T58" fmla="*/ 17 w 1340"/>
                  <a:gd name="T59" fmla="*/ 1584 h 1688"/>
                  <a:gd name="T60" fmla="*/ 51 w 1340"/>
                  <a:gd name="T61" fmla="*/ 1632 h 1688"/>
                  <a:gd name="T62" fmla="*/ 102 w 1340"/>
                  <a:gd name="T63" fmla="*/ 1688 h 1688"/>
                  <a:gd name="T64" fmla="*/ 278 w 1340"/>
                  <a:gd name="T65" fmla="*/ 1624 h 1688"/>
                  <a:gd name="T66" fmla="*/ 346 w 1340"/>
                  <a:gd name="T67" fmla="*/ 1576 h 1688"/>
                  <a:gd name="T68" fmla="*/ 388 w 1340"/>
                  <a:gd name="T69" fmla="*/ 1512 h 1688"/>
                  <a:gd name="T70" fmla="*/ 422 w 1340"/>
                  <a:gd name="T71" fmla="*/ 1592 h 1688"/>
                  <a:gd name="T72" fmla="*/ 489 w 1340"/>
                  <a:gd name="T73" fmla="*/ 1456 h 1688"/>
                  <a:gd name="T74" fmla="*/ 514 w 1340"/>
                  <a:gd name="T75" fmla="*/ 1288 h 1688"/>
                  <a:gd name="T76" fmla="*/ 455 w 1340"/>
                  <a:gd name="T77" fmla="*/ 1048 h 1688"/>
                  <a:gd name="T78" fmla="*/ 582 w 1340"/>
                  <a:gd name="T79" fmla="*/ 912 h 1688"/>
                  <a:gd name="T80" fmla="*/ 590 w 1340"/>
                  <a:gd name="T81" fmla="*/ 712 h 1688"/>
                  <a:gd name="T82" fmla="*/ 691 w 1340"/>
                  <a:gd name="T83" fmla="*/ 568 h 1688"/>
                  <a:gd name="T84" fmla="*/ 717 w 1340"/>
                  <a:gd name="T85" fmla="*/ 440 h 1688"/>
                  <a:gd name="T86" fmla="*/ 851 w 1340"/>
                  <a:gd name="T87" fmla="*/ 400 h 1688"/>
                  <a:gd name="T88" fmla="*/ 851 w 1340"/>
                  <a:gd name="T89" fmla="*/ 296 h 1688"/>
                  <a:gd name="T90" fmla="*/ 1037 w 1340"/>
                  <a:gd name="T91" fmla="*/ 304 h 1688"/>
                  <a:gd name="T92" fmla="*/ 1113 w 1340"/>
                  <a:gd name="T93" fmla="*/ 176 h 1688"/>
                  <a:gd name="T94" fmla="*/ 1264 w 1340"/>
                  <a:gd name="T95" fmla="*/ 168 h 1688"/>
                  <a:gd name="T96" fmla="*/ 1340 w 1340"/>
                  <a:gd name="T97" fmla="*/ 144 h 1688"/>
                  <a:gd name="T98" fmla="*/ 1239 w 1340"/>
                  <a:gd name="T99" fmla="*/ 104 h 16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8" y="376"/>
                    </a:lnTo>
                    <a:lnTo>
                      <a:pt x="639" y="374"/>
                    </a:lnTo>
                    <a:lnTo>
                      <a:pt x="645" y="422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322047" y="1443931"/>
              <a:ext cx="1472333" cy="59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spc="300" dirty="0" smtClean="0">
                  <a:latin typeface="Calibri" panose="020F0502020204030204" pitchFamily="34" charset="0"/>
                </a:rPr>
                <a:t>Finland</a:t>
              </a:r>
            </a:p>
            <a:p>
              <a:r>
                <a:rPr lang="en-GB" sz="800" b="1" spc="300" dirty="0" smtClean="0">
                  <a:latin typeface="Calibri" panose="020F0502020204030204" pitchFamily="34" charset="0"/>
                </a:rPr>
                <a:t>TUT</a:t>
              </a:r>
              <a:endParaRPr lang="en-GB" sz="1100" b="1" spc="300" dirty="0">
                <a:latin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4424855" y="2024266"/>
              <a:ext cx="296337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703539" y="3870261"/>
              <a:ext cx="1965172" cy="59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spc="300" dirty="0" smtClean="0">
                  <a:latin typeface="Calibri" panose="020F0502020204030204" pitchFamily="34" charset="0"/>
                </a:rPr>
                <a:t>France</a:t>
              </a:r>
            </a:p>
            <a:p>
              <a:r>
                <a:rPr lang="en-GB" sz="800" b="1" spc="300" dirty="0" smtClean="0">
                  <a:latin typeface="Calibri" panose="020F0502020204030204" pitchFamily="34" charset="0"/>
                </a:rPr>
                <a:t>CEA, CNRS</a:t>
              </a:r>
              <a:endParaRPr lang="en-GB" sz="800" b="1" spc="300" dirty="0">
                <a:latin typeface="Calibri" panose="020F050202020403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1792765" y="4455036"/>
              <a:ext cx="306160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792766" y="6311976"/>
              <a:ext cx="191657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703541" y="5033881"/>
              <a:ext cx="1403603" cy="59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spc="300" dirty="0" smtClean="0">
                  <a:latin typeface="Calibri" panose="020F0502020204030204" pitchFamily="34" charset="0"/>
                </a:rPr>
                <a:t>Italy</a:t>
              </a:r>
            </a:p>
            <a:p>
              <a:r>
                <a:rPr lang="en-GB" sz="800" b="1" spc="300" dirty="0" smtClean="0">
                  <a:latin typeface="Calibri" panose="020F0502020204030204" pitchFamily="34" charset="0"/>
                </a:rPr>
                <a:t>INFN</a:t>
              </a:r>
              <a:endParaRPr lang="en-GB" sz="1100" b="1" spc="300" dirty="0"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57529" y="2874724"/>
              <a:ext cx="2203449" cy="536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1792767" y="5593590"/>
              <a:ext cx="448421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870828" y="3503032"/>
              <a:ext cx="1277993" cy="5937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GB" sz="1100" spc="300" dirty="0" smtClean="0">
                  <a:latin typeface="Calibri" panose="020F0502020204030204" pitchFamily="34" charset="0"/>
                </a:rPr>
                <a:t>Germany</a:t>
              </a:r>
            </a:p>
            <a:p>
              <a:pPr algn="r"/>
              <a:r>
                <a:rPr lang="en-GB" sz="800" b="1" spc="300" dirty="0" smtClean="0">
                  <a:latin typeface="Calibri" panose="020F0502020204030204" pitchFamily="34" charset="0"/>
                </a:rPr>
                <a:t>KIT, TUD</a:t>
              </a:r>
              <a:endParaRPr lang="en-GB" sz="800" b="1" spc="3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59655" y="4198044"/>
              <a:ext cx="1789166" cy="5937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0" rtlCol="0">
              <a:spAutoFit/>
            </a:bodyPr>
            <a:lstStyle/>
            <a:p>
              <a:pPr algn="r"/>
              <a:r>
                <a:rPr lang="en-GB" sz="1100" spc="300" dirty="0" smtClean="0">
                  <a:latin typeface="Calibri" panose="020F0502020204030204" pitchFamily="34" charset="0"/>
                </a:rPr>
                <a:t>Switzerland</a:t>
              </a:r>
              <a:endParaRPr lang="en-GB" sz="800" b="1" spc="300" dirty="0" smtClean="0">
                <a:latin typeface="Calibri" panose="020F0502020204030204" pitchFamily="34" charset="0"/>
              </a:endParaRPr>
            </a:p>
            <a:p>
              <a:pPr algn="r"/>
              <a:r>
                <a:rPr lang="en-GB" sz="800" b="1" spc="300" dirty="0" smtClean="0">
                  <a:latin typeface="Calibri" panose="020F0502020204030204" pitchFamily="34" charset="0"/>
                </a:rPr>
                <a:t>EPFL, UNIGE</a:t>
              </a:r>
              <a:endParaRPr lang="en-GB" sz="800" b="1" spc="3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03539" y="3212164"/>
              <a:ext cx="2031848" cy="59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spc="300" dirty="0" smtClean="0">
                  <a:latin typeface="Calibri" panose="020F0502020204030204" pitchFamily="34" charset="0"/>
                </a:rPr>
                <a:t>Netherlands</a:t>
              </a:r>
            </a:p>
            <a:p>
              <a:r>
                <a:rPr lang="en-GB" sz="800" b="1" spc="300" dirty="0" smtClean="0">
                  <a:latin typeface="Calibri" panose="020F0502020204030204" pitchFamily="34" charset="0"/>
                </a:rPr>
                <a:t>UT</a:t>
              </a:r>
              <a:endParaRPr lang="en-GB" sz="1100" b="1" spc="300" dirty="0">
                <a:latin typeface="Calibri" panose="020F0502020204030204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1792765" y="3765523"/>
              <a:ext cx="3698564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001290" y="4094920"/>
              <a:ext cx="3133185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703813" y="4779425"/>
              <a:ext cx="343066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645400" y="6044098"/>
              <a:ext cx="851338" cy="223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03539" y="5735085"/>
              <a:ext cx="2019149" cy="59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spc="300" dirty="0" smtClean="0">
                  <a:latin typeface="Calibri" panose="020F0502020204030204" pitchFamily="34" charset="0"/>
                </a:rPr>
                <a:t>Spain</a:t>
              </a:r>
            </a:p>
            <a:p>
              <a:r>
                <a:rPr lang="en-GB" sz="800" b="1" spc="300" dirty="0" smtClean="0">
                  <a:latin typeface="Calibri" panose="020F0502020204030204" pitchFamily="34" charset="0"/>
                </a:rPr>
                <a:t>ALBA, CIEMAT</a:t>
              </a:r>
              <a:endParaRPr lang="en-GB" sz="800" b="1" spc="300" dirty="0">
                <a:latin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93713" y="4317091"/>
              <a:ext cx="1187598" cy="59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100" spc="300" dirty="0" smtClean="0">
                <a:latin typeface="Calibri" panose="020F0502020204030204" pitchFamily="34" charset="0"/>
              </a:endParaRPr>
            </a:p>
            <a:p>
              <a:r>
                <a:rPr lang="en-GB" sz="800" b="1" spc="300" dirty="0" smtClean="0">
                  <a:latin typeface="Calibri" panose="020F0502020204030204" pitchFamily="34" charset="0"/>
                </a:rPr>
                <a:t>CERN</a:t>
              </a:r>
              <a:endParaRPr lang="en-GB" sz="1100" b="1" spc="300" dirty="0">
                <a:latin typeface="Calibri" panose="020F0502020204030204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1800077" y="4876800"/>
              <a:ext cx="3762399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557042" y="2857887"/>
              <a:ext cx="2712102" cy="593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100" spc="300" dirty="0" smtClean="0">
                  <a:latin typeface="Calibri" panose="020F0502020204030204" pitchFamily="34" charset="0"/>
                </a:rPr>
                <a:t>United Kingdom</a:t>
              </a:r>
            </a:p>
            <a:p>
              <a:pPr algn="r"/>
              <a:r>
                <a:rPr lang="en-GB" sz="800" b="1" spc="300" dirty="0" smtClean="0">
                  <a:latin typeface="Calibri" panose="020F0502020204030204" pitchFamily="34" charset="0"/>
                </a:rPr>
                <a:t>STFC, UNILIV, UOXF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552233" y="3409036"/>
              <a:ext cx="458224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5" name="Table 154"/>
          <p:cNvGraphicFramePr>
            <a:graphicFrameLocks noGrp="1"/>
          </p:cNvGraphicFramePr>
          <p:nvPr>
            <p:extLst/>
          </p:nvPr>
        </p:nvGraphicFramePr>
        <p:xfrm>
          <a:off x="291710" y="1054843"/>
          <a:ext cx="3051535" cy="5002076"/>
        </p:xfrm>
        <a:graphic>
          <a:graphicData uri="http://schemas.openxmlformats.org/drawingml/2006/table">
            <a:tbl>
              <a:tblPr firstCol="1" bandRow="1">
                <a:tableStyleId>{FABFCF23-3B69-468F-B69F-88F6DE6A72F2}</a:tableStyleId>
              </a:tblPr>
              <a:tblGrid>
                <a:gridCol w="1418452"/>
                <a:gridCol w="1633083"/>
              </a:tblGrid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CERN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IEIO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TUT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Finland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CEA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France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81687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CNRS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France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KIT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Germany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TUD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Germany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INFN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Italy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UT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Netherlands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81687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ALBA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Spain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81687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CIEMAT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Spain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STFC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United Kingdom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UNILIV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United Kingdom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UOXF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United Kingdom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81687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KEK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Japan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EPFL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Switzerland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UNIGE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Switzerland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393D0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NHFML-FSU</a:t>
                      </a:r>
                      <a:endParaRPr lang="en-GB" sz="1400" dirty="0">
                        <a:solidFill>
                          <a:srgbClr val="393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393D0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GB" sz="1400" dirty="0">
                        <a:solidFill>
                          <a:srgbClr val="393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393D0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BNL</a:t>
                      </a:r>
                      <a:endParaRPr lang="en-GB" sz="1400" dirty="0">
                        <a:solidFill>
                          <a:srgbClr val="393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393D0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GB" sz="1400" dirty="0">
                        <a:solidFill>
                          <a:srgbClr val="393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393D0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FNAL</a:t>
                      </a:r>
                      <a:endParaRPr lang="en-GB" sz="1400" dirty="0">
                        <a:solidFill>
                          <a:srgbClr val="393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393D0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GB" sz="1400" dirty="0">
                        <a:solidFill>
                          <a:srgbClr val="393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393D0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LBNL</a:t>
                      </a:r>
                      <a:endParaRPr lang="en-GB" sz="1400" dirty="0">
                        <a:solidFill>
                          <a:srgbClr val="393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393D0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GB" sz="1400" dirty="0">
                        <a:solidFill>
                          <a:srgbClr val="393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97996" y="5486065"/>
            <a:ext cx="4883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Consortium Beneficiaries, signing the Grant Agreement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8473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Study Setup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71049"/>
            <a:ext cx="8226854" cy="186650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Carried </a:t>
            </a:r>
            <a:r>
              <a:rPr lang="en-GB" dirty="0"/>
              <a:t>out </a:t>
            </a:r>
            <a:r>
              <a:rPr lang="en-GB" dirty="0" smtClean="0"/>
              <a:t>by global collaboration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Universities, laboratories &amp; industry worldwide</a:t>
            </a:r>
          </a:p>
          <a:p>
            <a:pPr>
              <a:lnSpc>
                <a:spcPct val="120000"/>
              </a:lnSpc>
            </a:pPr>
            <a:r>
              <a:rPr lang="en-GB" dirty="0"/>
              <a:t>Hosted by </a:t>
            </a:r>
            <a:r>
              <a:rPr lang="en-GB" dirty="0" smtClean="0"/>
              <a:t>CERN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23613" y="3197832"/>
            <a:ext cx="3240000" cy="2520000"/>
            <a:chOff x="3310849" y="1598376"/>
            <a:chExt cx="2340651" cy="251698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Round Same Side Corner Rectangle 15"/>
            <p:cNvSpPr/>
            <p:nvPr/>
          </p:nvSpPr>
          <p:spPr>
            <a:xfrm>
              <a:off x="3329457" y="1598376"/>
              <a:ext cx="2322043" cy="1795081"/>
            </a:xfrm>
            <a:prstGeom prst="round2SameRect">
              <a:avLst>
                <a:gd name="adj1" fmla="val 10023"/>
                <a:gd name="adj2" fmla="val 0"/>
              </a:avLst>
            </a:prstGeom>
            <a:gradFill flip="none" rotWithShape="1">
              <a:gsLst>
                <a:gs pos="0">
                  <a:srgbClr val="CB6244">
                    <a:lumMod val="40000"/>
                    <a:lumOff val="60000"/>
                  </a:srgbClr>
                </a:gs>
                <a:gs pos="46000">
                  <a:srgbClr val="CB6244">
                    <a:lumMod val="95000"/>
                    <a:lumOff val="5000"/>
                  </a:srgbClr>
                </a:gs>
                <a:gs pos="100000">
                  <a:srgbClr val="CB6244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lIns="36000" tIns="0" rIns="36000" bIns="0" rtlCol="0" anchor="ctr"/>
            <a:lstStyle/>
            <a:p>
              <a:pPr marL="0" marR="0" lvl="0" indent="0" algn="ctr" defTabSz="584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 smtClean="0">
                  <a:ln>
                    <a:solidFill>
                      <a:srgbClr val="092A55"/>
                    </a:solidFill>
                  </a:ln>
                  <a:gradFill flip="none" rotWithShape="1">
                    <a:gsLst>
                      <a:gs pos="0">
                        <a:srgbClr val="F0F0F0">
                          <a:shade val="30000"/>
                          <a:satMod val="115000"/>
                        </a:srgbClr>
                      </a:gs>
                      <a:gs pos="29000">
                        <a:srgbClr val="F0F0F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Geographically</a:t>
              </a:r>
            </a:p>
            <a:p>
              <a:pPr marL="0" marR="0" lvl="0" indent="0" algn="ctr" defTabSz="584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 smtClean="0">
                  <a:ln>
                    <a:solidFill>
                      <a:srgbClr val="092A55"/>
                    </a:solidFill>
                  </a:ln>
                  <a:gradFill flip="none" rotWithShape="1">
                    <a:gsLst>
                      <a:gs pos="0">
                        <a:srgbClr val="F0F0F0">
                          <a:shade val="30000"/>
                          <a:satMod val="115000"/>
                        </a:srgbClr>
                      </a:gs>
                      <a:gs pos="29000">
                        <a:srgbClr val="F0F0F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Balanced</a:t>
              </a:r>
              <a:endParaRPr kumimoji="0" lang="en-GB" sz="400" b="1" i="0" u="none" strike="noStrike" kern="0" cap="none" spc="0" normalizeH="0" baseline="0" noProof="0" dirty="0" smtClean="0">
                <a:ln>
                  <a:solidFill>
                    <a:srgbClr val="092A55"/>
                  </a:solidFill>
                </a:ln>
                <a:gradFill flip="none" rotWithShape="1">
                  <a:gsLst>
                    <a:gs pos="0">
                      <a:srgbClr val="F0F0F0">
                        <a:shade val="30000"/>
                        <a:satMod val="115000"/>
                      </a:srgbClr>
                    </a:gs>
                    <a:gs pos="29000">
                      <a:srgbClr val="F0F0F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 flipV="1">
              <a:off x="3329457" y="3393457"/>
              <a:ext cx="2322043" cy="721904"/>
            </a:xfrm>
            <a:prstGeom prst="round2SameRect">
              <a:avLst/>
            </a:prstGeom>
            <a:solidFill>
              <a:srgbClr val="F0F0F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tlCol="0" anchor="ctr"/>
            <a:lstStyle/>
            <a:p>
              <a:pPr marL="0" marR="0" lvl="0" indent="0" algn="ctr" defTabSz="584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92A5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10849" y="3373898"/>
              <a:ext cx="2331347" cy="720000"/>
            </a:xfrm>
            <a:prstGeom prst="rect">
              <a:avLst/>
            </a:prstGeom>
            <a:noFill/>
            <a:ln w="34925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lIns="36000" rIns="36000" rtlCol="0" anchor="ctr"/>
            <a:lstStyle/>
            <a:p>
              <a:pPr marL="0" marR="0" lvl="0" indent="0" algn="ctr" defTabSz="584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200" normalizeH="0" baseline="0" noProof="0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Worldwide</a:t>
              </a:r>
              <a:endParaRPr kumimoji="0" lang="en-GB" sz="1600" b="0" i="0" u="none" strike="noStrike" kern="0" cap="none" spc="20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25477" y="3197832"/>
            <a:ext cx="3240000" cy="2520000"/>
            <a:chOff x="3310849" y="1598376"/>
            <a:chExt cx="2340651" cy="251698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0" name="Round Same Side Corner Rectangle 19"/>
            <p:cNvSpPr/>
            <p:nvPr/>
          </p:nvSpPr>
          <p:spPr>
            <a:xfrm>
              <a:off x="3329457" y="1598376"/>
              <a:ext cx="2322043" cy="1795081"/>
            </a:xfrm>
            <a:prstGeom prst="round2SameRect">
              <a:avLst>
                <a:gd name="adj1" fmla="val 10023"/>
                <a:gd name="adj2" fmla="val 0"/>
              </a:avLst>
            </a:prstGeom>
            <a:gradFill flip="none" rotWithShape="1">
              <a:gsLst>
                <a:gs pos="0">
                  <a:srgbClr val="CB6244">
                    <a:lumMod val="40000"/>
                    <a:lumOff val="60000"/>
                  </a:srgbClr>
                </a:gs>
                <a:gs pos="46000">
                  <a:srgbClr val="CB6244">
                    <a:lumMod val="95000"/>
                    <a:lumOff val="5000"/>
                  </a:srgbClr>
                </a:gs>
                <a:gs pos="100000">
                  <a:srgbClr val="CB6244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lIns="36000" tIns="0" rIns="36000" bIns="0" rtlCol="0" anchor="ctr"/>
            <a:lstStyle/>
            <a:p>
              <a:pPr marL="0" marR="0" lvl="0" indent="0" algn="ctr" defTabSz="584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 smtClean="0">
                  <a:ln>
                    <a:solidFill>
                      <a:srgbClr val="092A55"/>
                    </a:solidFill>
                  </a:ln>
                  <a:gradFill flip="none" rotWithShape="1">
                    <a:gsLst>
                      <a:gs pos="0">
                        <a:srgbClr val="F0F0F0">
                          <a:shade val="30000"/>
                          <a:satMod val="115000"/>
                        </a:srgbClr>
                      </a:gs>
                      <a:gs pos="29000">
                        <a:srgbClr val="F0F0F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Topically</a:t>
              </a:r>
            </a:p>
            <a:p>
              <a:pPr marL="0" marR="0" lvl="0" indent="0" algn="ctr" defTabSz="584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 smtClean="0">
                  <a:ln>
                    <a:solidFill>
                      <a:srgbClr val="092A55"/>
                    </a:solidFill>
                  </a:ln>
                  <a:gradFill flip="none" rotWithShape="1">
                    <a:gsLst>
                      <a:gs pos="0">
                        <a:srgbClr val="F0F0F0">
                          <a:shade val="30000"/>
                          <a:satMod val="115000"/>
                        </a:srgbClr>
                      </a:gs>
                      <a:gs pos="29000">
                        <a:srgbClr val="F0F0F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Complementary</a:t>
              </a:r>
              <a:endParaRPr kumimoji="0" lang="en-GB" sz="400" b="1" i="0" u="none" strike="noStrike" kern="0" cap="none" spc="0" normalizeH="0" baseline="0" noProof="0" dirty="0" smtClean="0">
                <a:ln>
                  <a:solidFill>
                    <a:srgbClr val="092A55"/>
                  </a:solidFill>
                </a:ln>
                <a:gradFill flip="none" rotWithShape="1">
                  <a:gsLst>
                    <a:gs pos="0">
                      <a:srgbClr val="F0F0F0">
                        <a:shade val="30000"/>
                        <a:satMod val="115000"/>
                      </a:srgbClr>
                    </a:gs>
                    <a:gs pos="29000">
                      <a:srgbClr val="F0F0F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ound Same Side Corner Rectangle 20"/>
            <p:cNvSpPr/>
            <p:nvPr/>
          </p:nvSpPr>
          <p:spPr>
            <a:xfrm flipV="1">
              <a:off x="3329457" y="3393457"/>
              <a:ext cx="2322043" cy="721904"/>
            </a:xfrm>
            <a:prstGeom prst="round2SameRect">
              <a:avLst/>
            </a:prstGeom>
            <a:solidFill>
              <a:srgbClr val="F0F0F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tlCol="0" anchor="ctr"/>
            <a:lstStyle/>
            <a:p>
              <a:pPr marL="0" marR="0" lvl="0" indent="0" algn="ctr" defTabSz="584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92A5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10849" y="3373898"/>
              <a:ext cx="2331347" cy="720000"/>
            </a:xfrm>
            <a:prstGeom prst="rect">
              <a:avLst/>
            </a:prstGeom>
            <a:noFill/>
            <a:ln w="34925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lIns="36000" rIns="36000" rtlCol="0" anchor="ctr"/>
            <a:lstStyle/>
            <a:p>
              <a:pPr marL="0" marR="0" lvl="0" indent="0" algn="ctr" defTabSz="584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200" normalizeH="0" baseline="0" noProof="0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Excellence</a:t>
              </a:r>
              <a:endParaRPr kumimoji="0" lang="en-GB" sz="1600" b="0" i="0" u="none" strike="noStrike" kern="0" cap="none" spc="20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6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96" y="291739"/>
            <a:ext cx="8648004" cy="568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6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29412"/>
            <a:ext cx="8204200" cy="583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5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82390"/>
            <a:ext cx="8229600" cy="588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54000"/>
            <a:ext cx="8798162" cy="571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233493"/>
            <a:ext cx="8953500" cy="571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622300"/>
            <a:ext cx="88519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19536"/>
            <a:ext cx="9118600" cy="58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643669" y="1477895"/>
            <a:ext cx="7202122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More interesting that I was waiting.</a:t>
            </a:r>
          </a:p>
          <a:p>
            <a:endParaRPr lang="en-GB" sz="2800" dirty="0"/>
          </a:p>
          <a:p>
            <a:r>
              <a:rPr lang="en-GB" sz="2800" dirty="0" smtClean="0"/>
              <a:t>A lot of activity is starting and now it is time to go on board…</a:t>
            </a:r>
            <a:r>
              <a:rPr lang="es-ES" sz="2800" dirty="0" smtClean="0"/>
              <a:t>.</a:t>
            </a:r>
          </a:p>
          <a:p>
            <a:endParaRPr lang="es-ES" sz="2800" dirty="0"/>
          </a:p>
          <a:p>
            <a:endParaRPr lang="es-ES" sz="2800" dirty="0" smtClean="0"/>
          </a:p>
          <a:p>
            <a:endParaRPr lang="es-ES" sz="2800" dirty="0"/>
          </a:p>
          <a:p>
            <a:r>
              <a:rPr lang="es-ES" sz="2800" dirty="0" err="1" smtClean="0"/>
              <a:t>EuroCirCol</a:t>
            </a:r>
            <a:r>
              <a:rPr lang="es-ES" sz="2800" dirty="0" smtClean="0"/>
              <a:t> </a:t>
            </a:r>
            <a:r>
              <a:rPr lang="es-ES" sz="2800" dirty="0" err="1" smtClean="0"/>
              <a:t>Kick</a:t>
            </a:r>
            <a:r>
              <a:rPr lang="es-ES" sz="2800" dirty="0" smtClean="0"/>
              <a:t>-off </a:t>
            </a:r>
            <a:r>
              <a:rPr lang="es-ES" sz="2800" dirty="0" err="1" smtClean="0"/>
              <a:t>meeting</a:t>
            </a:r>
            <a:r>
              <a:rPr lang="es-ES" sz="2800" dirty="0" smtClean="0"/>
              <a:t> 2-4 June 2015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3299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of FCC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4765" y="1587704"/>
            <a:ext cx="8102600" cy="47553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180000" indent="-180000" algn="l" defTabSz="720000" rtl="0" eaLnBrk="1" latinLnBrk="0" hangingPunct="1"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rgbClr val="FF0000"/>
                </a:solidFill>
              </a:rPr>
              <a:t>Conceptual Design Report</a:t>
            </a:r>
          </a:p>
          <a:p>
            <a:pPr>
              <a:buClr>
                <a:srgbClr val="FF0000"/>
              </a:buClr>
            </a:pP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y end 2018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rgbClr val="FF0000"/>
                </a:solidFill>
              </a:rPr>
              <a:t>In time for next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European Strategy Update</a:t>
            </a:r>
          </a:p>
          <a:p>
            <a:pPr marL="468000" lvl="1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7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Scope: Accelerator &amp; Infrastructure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49385" y="1078137"/>
            <a:ext cx="8583607" cy="1569660"/>
            <a:chOff x="449385" y="1078137"/>
            <a:chExt cx="8583607" cy="1569660"/>
          </a:xfrm>
        </p:grpSpPr>
        <p:sp>
          <p:nvSpPr>
            <p:cNvPr id="11" name="TextBox 10"/>
            <p:cNvSpPr txBox="1"/>
            <p:nvPr/>
          </p:nvSpPr>
          <p:spPr>
            <a:xfrm>
              <a:off x="1920648" y="1078137"/>
              <a:ext cx="711234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1258888" algn="l"/>
                </a:tabLst>
              </a:pPr>
              <a:r>
                <a:rPr lang="en-GB" sz="2400" dirty="0" smtClean="0"/>
                <a:t>FCC-</a:t>
              </a:r>
              <a:r>
                <a:rPr lang="en-GB" sz="2400" dirty="0" err="1" smtClean="0"/>
                <a:t>hh</a:t>
              </a:r>
              <a:r>
                <a:rPr lang="en-GB" sz="2400" dirty="0" smtClean="0"/>
                <a:t>: 	</a:t>
              </a:r>
              <a:r>
                <a:rPr lang="en-GB" sz="2400" b="1" dirty="0" smtClean="0"/>
                <a:t>100 </a:t>
              </a:r>
              <a:r>
                <a:rPr lang="en-GB" sz="2400" b="1" dirty="0" err="1" smtClean="0"/>
                <a:t>TeV</a:t>
              </a:r>
              <a:r>
                <a:rPr lang="en-GB" sz="2400" b="1" dirty="0" smtClean="0"/>
                <a:t> pp collider as long-term goal </a:t>
              </a:r>
              <a:r>
                <a:rPr lang="en-GB" sz="2400" dirty="0" smtClean="0"/>
                <a:t/>
              </a:r>
              <a:br>
                <a:rPr lang="en-GB" sz="2400" dirty="0" smtClean="0"/>
              </a:br>
              <a:r>
                <a:rPr lang="en-GB" sz="2400" dirty="0" smtClean="0"/>
                <a:t>	</a:t>
              </a:r>
              <a:r>
                <a:rPr lang="en-GB" sz="2400" dirty="0" smtClean="0">
                  <a:sym typeface="Wingdings" panose="05000000000000000000" pitchFamily="2" charset="2"/>
                </a:rPr>
                <a:t> </a:t>
              </a:r>
              <a:r>
                <a:rPr lang="en-GB" sz="2400" dirty="0" smtClean="0"/>
                <a:t>defines infrastructure needs</a:t>
              </a:r>
            </a:p>
            <a:p>
              <a:pPr>
                <a:tabLst>
                  <a:tab pos="1165225" algn="l"/>
                </a:tabLst>
              </a:pPr>
              <a:r>
                <a:rPr lang="en-GB" sz="2400" dirty="0" smtClean="0"/>
                <a:t>FCC-</a:t>
              </a:r>
              <a:r>
                <a:rPr lang="en-GB" sz="2400" dirty="0" err="1" smtClean="0"/>
                <a:t>ee</a:t>
              </a:r>
              <a:r>
                <a:rPr lang="en-GB" sz="2400" dirty="0" smtClean="0"/>
                <a:t>: </a:t>
              </a:r>
              <a:r>
                <a:rPr lang="en-GB" sz="2400" b="1" dirty="0" smtClean="0"/>
                <a:t>e</a:t>
              </a:r>
              <a:r>
                <a:rPr lang="en-GB" sz="2400" b="1" baseline="30000" dirty="0" smtClean="0"/>
                <a:t>+</a:t>
              </a:r>
              <a:r>
                <a:rPr lang="en-GB" sz="2400" b="1" dirty="0" smtClean="0"/>
                <a:t>e</a:t>
              </a:r>
              <a:r>
                <a:rPr lang="en-GB" sz="2400" b="1" baseline="30000" dirty="0" smtClean="0"/>
                <a:t>-</a:t>
              </a:r>
              <a:r>
                <a:rPr lang="en-GB" sz="2400" b="1" dirty="0" smtClean="0"/>
                <a:t> collider</a:t>
              </a:r>
              <a:r>
                <a:rPr lang="en-GB" sz="2400" dirty="0" smtClean="0"/>
                <a:t>, potential intermediate step</a:t>
              </a:r>
            </a:p>
            <a:p>
              <a:pPr>
                <a:tabLst>
                  <a:tab pos="1165225" algn="l"/>
                </a:tabLst>
              </a:pPr>
              <a:r>
                <a:rPr lang="en-GB" sz="2400" dirty="0" smtClean="0"/>
                <a:t>FCC-he: </a:t>
              </a:r>
              <a:r>
                <a:rPr lang="en-GB" sz="2400" b="1" dirty="0" smtClean="0"/>
                <a:t>integration aspects </a:t>
              </a:r>
              <a:r>
                <a:rPr lang="en-GB" sz="2400" dirty="0" smtClean="0"/>
                <a:t>of </a:t>
              </a:r>
              <a:r>
                <a:rPr lang="en-GB" sz="2400" dirty="0" err="1" smtClean="0"/>
                <a:t>pe</a:t>
              </a:r>
              <a:r>
                <a:rPr lang="en-GB" sz="2400" dirty="0" smtClean="0"/>
                <a:t> collisions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385" y="1086342"/>
              <a:ext cx="1440000" cy="153225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49385" y="4461571"/>
            <a:ext cx="8694616" cy="1539808"/>
            <a:chOff x="449385" y="4461571"/>
            <a:chExt cx="8694616" cy="15398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385" y="4468600"/>
              <a:ext cx="1440000" cy="153277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920649" y="4461571"/>
              <a:ext cx="72233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258888" algn="l"/>
                </a:tabLst>
              </a:pPr>
              <a:r>
                <a:rPr lang="en-GB" sz="2400" dirty="0"/>
                <a:t>Tunnel infrastructure </a:t>
              </a:r>
              <a:r>
                <a:rPr lang="en-GB" sz="2400" dirty="0" smtClean="0"/>
                <a:t>in Geneva area, linked to CERN accelerator complex</a:t>
              </a:r>
              <a:endParaRPr lang="en-GB" sz="2400" dirty="0"/>
            </a:p>
            <a:p>
              <a:pPr>
                <a:tabLst>
                  <a:tab pos="1258888" algn="l"/>
                </a:tabLst>
              </a:pPr>
              <a:r>
                <a:rPr lang="en-GB" sz="2400" b="1" dirty="0" smtClean="0"/>
                <a:t>Site-specific, </a:t>
              </a:r>
              <a:r>
                <a:rPr lang="en-GB" sz="2400" dirty="0" smtClean="0"/>
                <a:t>requested by European strategy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9385" y="2734585"/>
            <a:ext cx="7641492" cy="1569660"/>
            <a:chOff x="449385" y="2734585"/>
            <a:chExt cx="7641492" cy="156966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385" y="2771985"/>
              <a:ext cx="1440000" cy="153226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920648" y="2734585"/>
              <a:ext cx="617022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1258888" algn="l"/>
                </a:tabLst>
              </a:pPr>
              <a:r>
                <a:rPr lang="en-GB" sz="2400" b="1" dirty="0" smtClean="0"/>
                <a:t>Push key technologies </a:t>
              </a:r>
              <a:r>
                <a:rPr lang="en-GB" sz="2400" dirty="0" smtClean="0"/>
                <a:t/>
              </a:r>
              <a:br>
                <a:rPr lang="en-GB" sz="2400" dirty="0" smtClean="0"/>
              </a:br>
              <a:r>
                <a:rPr lang="en-GB" sz="2400" dirty="0" smtClean="0"/>
                <a:t>in dedicated R&amp;D programmes e.g.</a:t>
              </a:r>
              <a:endParaRPr lang="en-GB" sz="2400" b="1" dirty="0"/>
            </a:p>
            <a:p>
              <a:pPr>
                <a:tabLst>
                  <a:tab pos="1258888" algn="l"/>
                </a:tabLst>
              </a:pPr>
              <a:r>
                <a:rPr lang="en-GB" sz="2400" b="1" dirty="0" smtClean="0"/>
                <a:t>16 </a:t>
              </a:r>
              <a:r>
                <a:rPr lang="en-GB" sz="2400" b="1" dirty="0"/>
                <a:t>Tesla </a:t>
              </a:r>
              <a:r>
                <a:rPr lang="en-GB" sz="2400" dirty="0" smtClean="0"/>
                <a:t>magnets for </a:t>
              </a:r>
              <a:r>
                <a:rPr lang="en-GB" sz="2400" b="1" dirty="0"/>
                <a:t>100 </a:t>
              </a:r>
              <a:r>
                <a:rPr lang="en-GB" sz="2400" b="1" dirty="0" err="1"/>
                <a:t>TeV</a:t>
              </a:r>
              <a:r>
                <a:rPr lang="en-GB" sz="2400" b="1" dirty="0"/>
                <a:t> </a:t>
              </a:r>
              <a:r>
                <a:rPr lang="en-GB" sz="2400" dirty="0"/>
                <a:t>pp in </a:t>
              </a:r>
              <a:r>
                <a:rPr lang="en-GB" sz="2400" b="1" dirty="0"/>
                <a:t>100 </a:t>
              </a:r>
              <a:r>
                <a:rPr lang="en-GB" sz="2400" b="1" dirty="0" smtClean="0"/>
                <a:t>km</a:t>
              </a:r>
            </a:p>
            <a:p>
              <a:pPr>
                <a:tabLst>
                  <a:tab pos="1258888" algn="l"/>
                </a:tabLst>
              </a:pPr>
              <a:r>
                <a:rPr lang="en-GB" sz="2400" b="1" dirty="0" smtClean="0"/>
                <a:t>SRF technologies and RF power sources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361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Scope: Physics &amp; Experiments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" y="1126496"/>
            <a:ext cx="5153292" cy="1536540"/>
            <a:chOff x="457200" y="1126496"/>
            <a:chExt cx="5153292" cy="1536540"/>
          </a:xfrm>
        </p:grpSpPr>
        <p:sp>
          <p:nvSpPr>
            <p:cNvPr id="11" name="TextBox 10"/>
            <p:cNvSpPr txBox="1"/>
            <p:nvPr/>
          </p:nvSpPr>
          <p:spPr>
            <a:xfrm>
              <a:off x="2069138" y="1247986"/>
              <a:ext cx="354135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1258888" algn="l"/>
                </a:tabLst>
              </a:pPr>
              <a:r>
                <a:rPr lang="en-GB" sz="2400" dirty="0" smtClean="0"/>
                <a:t>Elaborate and document</a:t>
              </a:r>
            </a:p>
            <a:p>
              <a:pPr>
                <a:tabLst>
                  <a:tab pos="1258888" algn="l"/>
                </a:tabLst>
              </a:pPr>
              <a:r>
                <a:rPr lang="en-GB" sz="2400" dirty="0" smtClean="0"/>
                <a:t>- Physics opportunities</a:t>
              </a:r>
            </a:p>
            <a:p>
              <a:pPr>
                <a:tabLst>
                  <a:tab pos="1258888" algn="l"/>
                </a:tabLst>
              </a:pPr>
              <a:r>
                <a:rPr lang="en-GB" sz="2400" dirty="0" smtClean="0"/>
                <a:t>- Discovery potentials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126496"/>
              <a:ext cx="1440000" cy="153654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57200" y="2807337"/>
            <a:ext cx="7084910" cy="1696660"/>
            <a:chOff x="457200" y="2807337"/>
            <a:chExt cx="7084910" cy="1696660"/>
          </a:xfrm>
        </p:grpSpPr>
        <p:sp>
          <p:nvSpPr>
            <p:cNvPr id="14" name="TextBox 13"/>
            <p:cNvSpPr txBox="1"/>
            <p:nvPr/>
          </p:nvSpPr>
          <p:spPr>
            <a:xfrm>
              <a:off x="2069137" y="2934337"/>
              <a:ext cx="547297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1258888" algn="l"/>
                </a:tabLst>
              </a:pPr>
              <a:r>
                <a:rPr lang="en-GB" sz="2400" dirty="0" smtClean="0"/>
                <a:t>Experiment concepts for </a:t>
              </a:r>
              <a:r>
                <a:rPr lang="en-GB" sz="2400" dirty="0" err="1" smtClean="0"/>
                <a:t>hh</a:t>
              </a:r>
              <a:r>
                <a:rPr lang="en-GB" sz="2400" dirty="0"/>
                <a:t>,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ee</a:t>
              </a:r>
              <a:r>
                <a:rPr lang="en-GB" sz="2400" dirty="0" smtClean="0"/>
                <a:t> and he</a:t>
              </a:r>
            </a:p>
            <a:p>
              <a:pPr>
                <a:tabLst>
                  <a:tab pos="1258888" algn="l"/>
                </a:tabLst>
              </a:pPr>
              <a:r>
                <a:rPr lang="en-GB" sz="2400" dirty="0" smtClean="0"/>
                <a:t>Machine Detector Interface studies</a:t>
              </a:r>
            </a:p>
            <a:p>
              <a:pPr>
                <a:tabLst>
                  <a:tab pos="1258888" algn="l"/>
                </a:tabLst>
              </a:pPr>
              <a:r>
                <a:rPr lang="en-GB" sz="2400" dirty="0" smtClean="0"/>
                <a:t>Concepts for worldwide data services</a:t>
              </a:r>
            </a:p>
            <a:p>
              <a:pPr>
                <a:tabLst>
                  <a:tab pos="1258888" algn="l"/>
                </a:tabLst>
              </a:pPr>
              <a:endParaRPr lang="en-GB" sz="2400" dirty="0" smtClean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2807337"/>
              <a:ext cx="1440000" cy="14400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57200" y="4388007"/>
            <a:ext cx="8303846" cy="1704949"/>
            <a:chOff x="457200" y="4388007"/>
            <a:chExt cx="8303846" cy="1704949"/>
          </a:xfrm>
        </p:grpSpPr>
        <p:sp>
          <p:nvSpPr>
            <p:cNvPr id="16" name="TextBox 15"/>
            <p:cNvSpPr txBox="1"/>
            <p:nvPr/>
          </p:nvSpPr>
          <p:spPr>
            <a:xfrm>
              <a:off x="2074361" y="4523296"/>
              <a:ext cx="566533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1258888" algn="l"/>
                </a:tabLst>
              </a:pPr>
              <a:r>
                <a:rPr lang="en-GB" sz="2400" dirty="0" smtClean="0"/>
                <a:t>Overall cost model</a:t>
              </a:r>
            </a:p>
            <a:p>
              <a:pPr>
                <a:tabLst>
                  <a:tab pos="1258888" algn="l"/>
                </a:tabLst>
              </a:pPr>
              <a:r>
                <a:rPr lang="en-GB" sz="2400" dirty="0" smtClean="0"/>
                <a:t>Cost scenarios for collider options</a:t>
              </a:r>
            </a:p>
            <a:p>
              <a:pPr>
                <a:tabLst>
                  <a:tab pos="1258888" algn="l"/>
                </a:tabLst>
              </a:pPr>
              <a:r>
                <a:rPr lang="en-GB" sz="2400" dirty="0" smtClean="0"/>
                <a:t>Including infrastructure and injectors</a:t>
              </a:r>
            </a:p>
            <a:p>
              <a:pPr>
                <a:tabLst>
                  <a:tab pos="1258888" algn="l"/>
                </a:tabLst>
              </a:pPr>
              <a:r>
                <a:rPr lang="en-GB" sz="2400" dirty="0" smtClean="0"/>
                <a:t>Implementation and governance models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4532308"/>
              <a:ext cx="1440000" cy="1532773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57200" y="4388007"/>
              <a:ext cx="830384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556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CERN Circular Colliders + FCC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923803" y="2040959"/>
            <a:ext cx="761122" cy="529137"/>
          </a:xfrm>
          <a:prstGeom prst="rect">
            <a:avLst/>
          </a:prstGeom>
          <a:solidFill>
            <a:srgbClr val="F5AC07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23902"/>
                </a:solidFill>
              </a:rPr>
              <a:t>Constr.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745568" y="2040959"/>
            <a:ext cx="1485531" cy="529137"/>
          </a:xfrm>
          <a:prstGeom prst="rect">
            <a:avLst/>
          </a:prstGeom>
          <a:solidFill>
            <a:srgbClr val="B1BF1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393D05"/>
                </a:solidFill>
              </a:rPr>
              <a:t>Physics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58293" y="212086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+mn-lt"/>
              </a:rPr>
              <a:t>LEP</a:t>
            </a:r>
            <a:endParaRPr lang="en-GB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151755" y="2798088"/>
            <a:ext cx="1368000" cy="529137"/>
          </a:xfrm>
          <a:prstGeom prst="rect">
            <a:avLst/>
          </a:prstGeom>
          <a:solidFill>
            <a:srgbClr val="F5AC07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23902"/>
                </a:solidFill>
              </a:rPr>
              <a:t>Construction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551897" y="2798088"/>
            <a:ext cx="1625216" cy="529137"/>
          </a:xfrm>
          <a:prstGeom prst="rect">
            <a:avLst/>
          </a:prstGeom>
          <a:solidFill>
            <a:srgbClr val="B1BF1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393D05"/>
                </a:solidFill>
              </a:rPr>
              <a:t>Physics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318941" y="2798088"/>
            <a:ext cx="786256" cy="529137"/>
          </a:xfrm>
          <a:prstGeom prst="rect">
            <a:avLst/>
          </a:prstGeom>
          <a:solidFill>
            <a:srgbClr val="117F8E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E4F9FC"/>
                </a:solidFill>
              </a:rPr>
              <a:t>Proto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096592" y="2798088"/>
            <a:ext cx="1186586" cy="529137"/>
          </a:xfrm>
          <a:prstGeom prst="rect">
            <a:avLst/>
          </a:prstGeom>
          <a:solidFill>
            <a:srgbClr val="173D5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EFF6FB"/>
                </a:solidFill>
              </a:rPr>
              <a:t>Design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209256" y="2877990"/>
            <a:ext cx="75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+mn-lt"/>
              </a:rPr>
              <a:t>LHC</a:t>
            </a:r>
            <a:endParaRPr lang="en-GB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102935" y="3555217"/>
            <a:ext cx="1383725" cy="529137"/>
          </a:xfrm>
          <a:prstGeom prst="rect">
            <a:avLst/>
          </a:prstGeom>
          <a:solidFill>
            <a:srgbClr val="F5AC07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23902"/>
                </a:solidFill>
              </a:rPr>
              <a:t>Construction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518153" y="3555217"/>
            <a:ext cx="1303973" cy="529137"/>
          </a:xfrm>
          <a:prstGeom prst="rect">
            <a:avLst/>
          </a:prstGeom>
          <a:solidFill>
            <a:srgbClr val="B1BF1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393D05"/>
                </a:solidFill>
              </a:rPr>
              <a:t>Physics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345264" y="3555217"/>
            <a:ext cx="1692000" cy="529137"/>
          </a:xfrm>
          <a:prstGeom prst="rect">
            <a:avLst/>
          </a:prstGeom>
          <a:solidFill>
            <a:srgbClr val="173D5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EFF6FB"/>
                </a:solidFill>
              </a:rPr>
              <a:t>Design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853619" y="3635119"/>
            <a:ext cx="106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+mn-lt"/>
              </a:rPr>
              <a:t>HL-LHC</a:t>
            </a:r>
            <a:endParaRPr lang="en-GB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22542" y="5110794"/>
            <a:ext cx="3344921" cy="529137"/>
            <a:chOff x="5722542" y="5110794"/>
            <a:chExt cx="3344921" cy="529137"/>
          </a:xfrm>
        </p:grpSpPr>
        <p:sp>
          <p:nvSpPr>
            <p:cNvPr id="63" name="Rectangle 62"/>
            <p:cNvSpPr/>
            <p:nvPr/>
          </p:nvSpPr>
          <p:spPr>
            <a:xfrm>
              <a:off x="7843463" y="5110794"/>
              <a:ext cx="1224000" cy="529137"/>
            </a:xfrm>
            <a:prstGeom prst="rect">
              <a:avLst/>
            </a:prstGeom>
            <a:solidFill>
              <a:srgbClr val="B1BF10"/>
            </a:solidFill>
            <a:ln>
              <a:gradFill flip="none" rotWithShape="1">
                <a:gsLst>
                  <a:gs pos="50000">
                    <a:schemeClr val="accent3"/>
                  </a:gs>
                  <a:gs pos="100000">
                    <a:schemeClr val="accent3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393D05"/>
                  </a:solidFill>
                </a:rPr>
                <a:t>Physics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02468" y="5110794"/>
              <a:ext cx="1321542" cy="529137"/>
            </a:xfrm>
            <a:prstGeom prst="rect">
              <a:avLst/>
            </a:prstGeom>
            <a:solidFill>
              <a:srgbClr val="F5AC07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523902"/>
                  </a:solidFill>
                </a:rPr>
                <a:t>Construction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722542" y="5110794"/>
              <a:ext cx="746986" cy="529137"/>
            </a:xfrm>
            <a:prstGeom prst="rect">
              <a:avLst/>
            </a:prstGeom>
            <a:solidFill>
              <a:srgbClr val="117F8E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E4F9FC"/>
                  </a:solidFill>
                </a:rPr>
                <a:t>Proto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43671" y="5110794"/>
            <a:ext cx="3051462" cy="529137"/>
            <a:chOff x="2643671" y="5110794"/>
            <a:chExt cx="3051462" cy="529137"/>
          </a:xfrm>
        </p:grpSpPr>
        <p:sp>
          <p:nvSpPr>
            <p:cNvPr id="83" name="Rectangle 82"/>
            <p:cNvSpPr/>
            <p:nvPr/>
          </p:nvSpPr>
          <p:spPr>
            <a:xfrm>
              <a:off x="4673303" y="5110794"/>
              <a:ext cx="1021830" cy="529137"/>
            </a:xfrm>
            <a:prstGeom prst="rect">
              <a:avLst/>
            </a:prstGeom>
            <a:solidFill>
              <a:srgbClr val="173D54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EFF6FB"/>
                  </a:solidFill>
                </a:rPr>
                <a:t>Design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643671" y="5190696"/>
              <a:ext cx="2490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spc="100" dirty="0" smtClean="0">
                  <a:solidFill>
                    <a:schemeClr val="tx2"/>
                  </a:solidFill>
                  <a:latin typeface="+mn-lt"/>
                </a:rPr>
                <a:t>Future Collider</a:t>
              </a:r>
              <a:endParaRPr lang="en-GB" b="1" spc="100" dirty="0">
                <a:solidFill>
                  <a:schemeClr val="tx2"/>
                </a:solidFill>
                <a:latin typeface="+mn-lt"/>
              </a:endParaRPr>
            </a:p>
          </p:txBody>
        </p:sp>
      </p:grpSp>
      <p:cxnSp>
        <p:nvCxnSpPr>
          <p:cNvPr id="85" name="Straight Connector 84"/>
          <p:cNvCxnSpPr/>
          <p:nvPr/>
        </p:nvCxnSpPr>
        <p:spPr>
          <a:xfrm>
            <a:off x="604444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83884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1980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1264843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944283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1985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1925242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604682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1990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2585641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265081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1995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3231099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910539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2000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3891498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570938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2005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4551897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231337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2010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5197355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876795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2015</a:t>
            </a:r>
            <a:endParaRPr lang="en-US" sz="1600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5857754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537194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2020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6518153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197593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2025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7163611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843051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2030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03450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2035</a:t>
            </a:r>
            <a:endParaRPr lang="en-US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9" name="Left-Right Arrow 108"/>
          <p:cNvSpPr/>
          <p:nvPr/>
        </p:nvSpPr>
        <p:spPr>
          <a:xfrm>
            <a:off x="5197354" y="1548778"/>
            <a:ext cx="2624773" cy="592170"/>
          </a:xfrm>
          <a:prstGeom prst="leftRightArrow">
            <a:avLst>
              <a:gd name="adj1" fmla="val 62131"/>
              <a:gd name="adj2" fmla="val 30174"/>
            </a:avLst>
          </a:prstGeom>
          <a:solidFill>
            <a:srgbClr val="FCD30E"/>
          </a:solidFill>
          <a:ln w="31750">
            <a:solidFill>
              <a:srgbClr val="6B59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173D54"/>
                </a:solidFill>
                <a:effectLst>
                  <a:outerShdw blurRad="25400" dist="25400" dir="2700000" algn="tl" rotWithShape="0">
                    <a:schemeClr val="tx2">
                      <a:lumMod val="75000"/>
                      <a:alpha val="45000"/>
                    </a:schemeClr>
                  </a:outerShdw>
                </a:effectLst>
              </a:rPr>
              <a:t>20 years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88141" y="2040959"/>
            <a:ext cx="689035" cy="529137"/>
          </a:xfrm>
          <a:prstGeom prst="rect">
            <a:avLst/>
          </a:prstGeom>
          <a:solidFill>
            <a:srgbClr val="173D5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EFF6FB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8141" y="4550448"/>
            <a:ext cx="88191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19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278 L -0.38525 0.23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6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25 0.23727 L 0.00173 0.560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0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68668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Study time line towards CDR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753384"/>
              </p:ext>
            </p:extLst>
          </p:nvPr>
        </p:nvGraphicFramePr>
        <p:xfrm>
          <a:off x="51943" y="1087903"/>
          <a:ext cx="9040020" cy="4957099"/>
        </p:xfrm>
        <a:graphic>
          <a:graphicData uri="http://schemas.openxmlformats.org/drawingml/2006/table">
            <a:tbl>
              <a:tblPr firstRow="1" bandRow="1"/>
              <a:tblGrid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</a:tblGrid>
              <a:tr h="440196"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2014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2015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2016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2017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2018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28859"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</a:tr>
              <a:tr h="4186280"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16414" y="2202748"/>
            <a:ext cx="2238916" cy="542222"/>
          </a:xfrm>
          <a:prstGeom prst="roundRect">
            <a:avLst/>
          </a:prstGeom>
          <a:solidFill>
            <a:srgbClr val="0C377B">
              <a:lumMod val="20000"/>
              <a:lumOff val="80000"/>
            </a:srgbClr>
          </a:solidFill>
          <a:ln w="9525" cap="flat" cmpd="sng" algn="ctr">
            <a:solidFill>
              <a:srgbClr val="0C377B">
                <a:shade val="60000"/>
                <a:satMod val="300000"/>
              </a:srgbClr>
            </a:solidFill>
            <a:prstDash val="solid"/>
          </a:ln>
          <a:effectLst>
            <a:glow rad="635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Explore options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“weak interaction”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7549" y="5284844"/>
            <a:ext cx="1256294" cy="376404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rgbClr val="CC0099"/>
            </a:solidFill>
            <a:prstDash val="solid"/>
          </a:ln>
          <a:effectLst>
            <a:glow rad="635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4779" y="1880712"/>
            <a:ext cx="2653680" cy="294189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plan,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scope definition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88000" y="4888240"/>
            <a:ext cx="1837682" cy="579821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FCC </a:t>
            </a:r>
            <a:r>
              <a:rPr lang="en-GB" sz="1600" b="1" kern="0" dirty="0" smtClean="0">
                <a:solidFill>
                  <a:srgbClr val="0C377B"/>
                </a:solidFill>
              </a:rPr>
              <a:t>Week 2018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contents of CDR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13822" y="5774062"/>
            <a:ext cx="1330785" cy="263549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CDR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ready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9119" y="1808464"/>
            <a:ext cx="615661" cy="581317"/>
            <a:chOff x="4333017" y="2114253"/>
            <a:chExt cx="1219048" cy="121904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3017" y="2114253"/>
              <a:ext cx="1219048" cy="12190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1566" y="2421324"/>
              <a:ext cx="361950" cy="609600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482601" y="3231680"/>
            <a:ext cx="2131330" cy="617144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FCC Week 2015: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 smtClean="0">
                <a:solidFill>
                  <a:srgbClr val="0C377B"/>
                </a:solidFill>
              </a:rPr>
              <a:t>work towards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baseline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096294" y="2780251"/>
            <a:ext cx="615661" cy="576741"/>
            <a:chOff x="-1219048" y="3333377"/>
            <a:chExt cx="540000" cy="5400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5664421" y="3735276"/>
            <a:ext cx="615661" cy="581317"/>
            <a:chOff x="4333017" y="2114253"/>
            <a:chExt cx="1219048" cy="121904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3017" y="2114253"/>
              <a:ext cx="1219048" cy="12190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1566" y="2421324"/>
              <a:ext cx="361950" cy="6096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581975" y="5550463"/>
            <a:ext cx="615661" cy="576741"/>
            <a:chOff x="6234726" y="2760924"/>
            <a:chExt cx="540000" cy="5400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4726" y="2760924"/>
              <a:ext cx="540000" cy="540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0100" y="2877214"/>
              <a:ext cx="252000" cy="252000"/>
            </a:xfrm>
            <a:prstGeom prst="rect">
              <a:avLst/>
            </a:prstGeom>
          </p:spPr>
        </p:pic>
      </p:grpSp>
      <p:sp>
        <p:nvSpPr>
          <p:cNvPr id="26" name="Rounded Rectangle 25"/>
          <p:cNvSpPr/>
          <p:nvPr/>
        </p:nvSpPr>
        <p:spPr>
          <a:xfrm>
            <a:off x="2676292" y="2969036"/>
            <a:ext cx="2958274" cy="542222"/>
          </a:xfrm>
          <a:prstGeom prst="roundRect">
            <a:avLst/>
          </a:prstGeom>
          <a:solidFill>
            <a:srgbClr val="0C377B">
              <a:lumMod val="20000"/>
              <a:lumOff val="80000"/>
            </a:srgbClr>
          </a:solidFill>
          <a:ln w="9525" cap="flat" cmpd="sng" algn="ctr">
            <a:solidFill>
              <a:srgbClr val="0C377B">
                <a:shade val="60000"/>
                <a:satMod val="300000"/>
              </a:srgbClr>
            </a:solidFill>
            <a:prstDash val="solid"/>
          </a:ln>
          <a:effectLst>
            <a:glow rad="635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conceptual study of baseline “strong interact.”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72262" y="3590599"/>
            <a:ext cx="2466113" cy="679189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FCC Week 17 &amp; Review</a:t>
            </a:r>
            <a:b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model, LHC results</a:t>
            </a:r>
            <a:b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study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re-scoping?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846566" y="4326938"/>
            <a:ext cx="1678184" cy="542222"/>
          </a:xfrm>
          <a:prstGeom prst="roundRect">
            <a:avLst/>
          </a:prstGeom>
          <a:solidFill>
            <a:srgbClr val="0C377B">
              <a:lumMod val="20000"/>
              <a:lumOff val="80000"/>
            </a:srgbClr>
          </a:solidFill>
          <a:ln w="9525" cap="flat" cmpd="sng" algn="ctr">
            <a:solidFill>
              <a:srgbClr val="0C377B">
                <a:shade val="60000"/>
                <a:satMod val="300000"/>
              </a:srgbClr>
            </a:solidFill>
            <a:prstDash val="solid"/>
          </a:ln>
          <a:effectLst>
            <a:glow rad="635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Elaboration,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consolidation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920930" y="3470906"/>
            <a:ext cx="615661" cy="576741"/>
            <a:chOff x="-1219048" y="3333377"/>
            <a:chExt cx="540000" cy="5400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544" y="2064654"/>
            <a:ext cx="933495" cy="933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Rounded Rectangle 33"/>
          <p:cNvSpPr/>
          <p:nvPr/>
        </p:nvSpPr>
        <p:spPr>
          <a:xfrm>
            <a:off x="3252515" y="4035295"/>
            <a:ext cx="1725989" cy="454336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FCC Week 2016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noProof="0" dirty="0" smtClean="0">
                <a:solidFill>
                  <a:srgbClr val="0C377B"/>
                </a:solidFill>
              </a:rPr>
              <a:t>Progress review</a:t>
            </a:r>
            <a:endParaRPr kumimoji="0" lang="en-GB" sz="1600" i="0" u="none" strike="noStrike" kern="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434606" y="4774772"/>
            <a:ext cx="615661" cy="576741"/>
            <a:chOff x="-1219048" y="3333377"/>
            <a:chExt cx="540000" cy="54000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0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68668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Focus on Study-Phase 2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51943" y="1087903"/>
          <a:ext cx="9040020" cy="4957099"/>
        </p:xfrm>
        <a:graphic>
          <a:graphicData uri="http://schemas.openxmlformats.org/drawingml/2006/table">
            <a:tbl>
              <a:tblPr firstRow="1" bandRow="1"/>
              <a:tblGrid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</a:tblGrid>
              <a:tr h="440196"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2014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2015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2016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2017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2018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28859"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</a:tr>
              <a:tr h="4186280"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213822" y="5774062"/>
            <a:ext cx="1330785" cy="263549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CDR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ready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87803" y="2604426"/>
            <a:ext cx="3875464" cy="376404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FCC Week 2015: </a:t>
            </a:r>
            <a:r>
              <a:rPr lang="en-GB" sz="1600" kern="0" dirty="0" smtClean="0">
                <a:solidFill>
                  <a:srgbClr val="0C377B"/>
                </a:solidFill>
              </a:rPr>
              <a:t>work towards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baseline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096294" y="2780251"/>
            <a:ext cx="615661" cy="576741"/>
            <a:chOff x="-1219048" y="3333377"/>
            <a:chExt cx="540000" cy="5400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581975" y="5550463"/>
            <a:ext cx="615661" cy="576741"/>
            <a:chOff x="6234726" y="2760924"/>
            <a:chExt cx="540000" cy="5400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4726" y="2760924"/>
              <a:ext cx="540000" cy="540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0100" y="2877214"/>
              <a:ext cx="252000" cy="252000"/>
            </a:xfrm>
            <a:prstGeom prst="rect">
              <a:avLst/>
            </a:prstGeom>
          </p:spPr>
        </p:pic>
      </p:grpSp>
      <p:sp>
        <p:nvSpPr>
          <p:cNvPr id="26" name="Rounded Rectangle 25"/>
          <p:cNvSpPr/>
          <p:nvPr/>
        </p:nvSpPr>
        <p:spPr>
          <a:xfrm>
            <a:off x="2676292" y="2969036"/>
            <a:ext cx="2958274" cy="542222"/>
          </a:xfrm>
          <a:prstGeom prst="roundRect">
            <a:avLst/>
          </a:prstGeom>
          <a:solidFill>
            <a:srgbClr val="0C377B">
              <a:lumMod val="20000"/>
              <a:lumOff val="80000"/>
            </a:srgbClr>
          </a:solidFill>
          <a:ln w="9525" cap="flat" cmpd="sng" algn="ctr">
            <a:solidFill>
              <a:srgbClr val="0C377B">
                <a:shade val="60000"/>
                <a:satMod val="300000"/>
              </a:srgbClr>
            </a:solidFill>
            <a:prstDash val="solid"/>
          </a:ln>
          <a:effectLst>
            <a:glow rad="635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conceptual study of baseline “strong interact.”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920930" y="3470906"/>
            <a:ext cx="615661" cy="576741"/>
            <a:chOff x="-1219048" y="3333377"/>
            <a:chExt cx="540000" cy="5400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  <p:sp>
        <p:nvSpPr>
          <p:cNvPr id="34" name="Rounded Rectangle 33"/>
          <p:cNvSpPr/>
          <p:nvPr/>
        </p:nvSpPr>
        <p:spPr>
          <a:xfrm>
            <a:off x="3252515" y="4035295"/>
            <a:ext cx="1725989" cy="454336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FCC Week 2016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noProof="0" dirty="0" smtClean="0">
                <a:solidFill>
                  <a:srgbClr val="0C377B"/>
                </a:solidFill>
              </a:rPr>
              <a:t>Progress review</a:t>
            </a:r>
            <a:endParaRPr kumimoji="0" lang="en-GB" sz="1600" i="0" u="none" strike="noStrike" kern="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303865" y="4586148"/>
            <a:ext cx="6115526" cy="1088518"/>
          </a:xfrm>
          <a:prstGeom prst="roundRect">
            <a:avLst>
              <a:gd name="adj" fmla="val 3435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Converge on solid and agreed baseline scenarios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Launch technology</a:t>
            </a:r>
            <a:r>
              <a:rPr kumimoji="0" lang="en-GB" sz="2000" i="0" u="none" strike="noStrike" kern="0" cap="none" spc="0" normalizeH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R&amp;D at international level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0C377B"/>
                </a:solidFill>
              </a:rPr>
              <a:t>Assure coherence between study </a:t>
            </a:r>
            <a:r>
              <a:rPr lang="en-GB" sz="2000" kern="0" dirty="0" smtClean="0">
                <a:solidFill>
                  <a:srgbClr val="0C377B"/>
                </a:solidFill>
              </a:rPr>
              <a:t>branches</a:t>
            </a:r>
            <a:endParaRPr lang="en-GB" sz="2000" kern="0" dirty="0">
              <a:solidFill>
                <a:srgbClr val="0C37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Parameters FCC-</a:t>
            </a:r>
            <a:r>
              <a:rPr lang="en-GB" dirty="0" err="1" smtClean="0"/>
              <a:t>hh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602008"/>
              </p:ext>
            </p:extLst>
          </p:nvPr>
        </p:nvGraphicFramePr>
        <p:xfrm>
          <a:off x="457200" y="1130671"/>
          <a:ext cx="8226854" cy="436976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63604"/>
                <a:gridCol w="2040506"/>
                <a:gridCol w="1622744"/>
              </a:tblGrid>
              <a:tr h="54622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Parameter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GB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FCC-</a:t>
                      </a:r>
                      <a:r>
                        <a:rPr kumimoji="0" lang="en-GB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hh</a:t>
                      </a:r>
                      <a:endParaRPr kumimoji="0" lang="en-GB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GB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LHC</a:t>
                      </a:r>
                      <a:endParaRPr kumimoji="0" lang="en-GB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2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Energy [</a:t>
                      </a:r>
                      <a:r>
                        <a:rPr lang="en-GB" sz="2400" dirty="0" err="1" smtClean="0"/>
                        <a:t>TeV</a:t>
                      </a:r>
                      <a:r>
                        <a:rPr lang="en-GB" sz="2400" dirty="0" smtClean="0"/>
                        <a:t>]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100 </a:t>
                      </a:r>
                      <a:r>
                        <a:rPr lang="en-GB" sz="2400" dirty="0" err="1" smtClean="0"/>
                        <a:t>c.m</a:t>
                      </a:r>
                      <a:r>
                        <a:rPr lang="en-GB" sz="2400" dirty="0" smtClean="0"/>
                        <a:t>.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accent5"/>
                          </a:solidFill>
                        </a:rPr>
                        <a:t>14 </a:t>
                      </a:r>
                      <a:r>
                        <a:rPr lang="en-GB" sz="2400" dirty="0" err="1" smtClean="0">
                          <a:solidFill>
                            <a:schemeClr val="accent5"/>
                          </a:solidFill>
                        </a:rPr>
                        <a:t>c.m</a:t>
                      </a:r>
                      <a:r>
                        <a:rPr lang="en-GB" sz="2400" dirty="0" smtClean="0">
                          <a:solidFill>
                            <a:schemeClr val="accent5"/>
                          </a:solidFill>
                        </a:rPr>
                        <a:t>.</a:t>
                      </a:r>
                      <a:endParaRPr lang="en-GB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2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Dipole field [T]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16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accent5"/>
                          </a:solidFill>
                        </a:rPr>
                        <a:t>8.33</a:t>
                      </a:r>
                      <a:endParaRPr lang="en-GB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2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# IP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2 main,</a:t>
                      </a:r>
                      <a:r>
                        <a:rPr lang="en-GB" sz="2400" baseline="0" dirty="0" smtClean="0"/>
                        <a:t> +2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accent5"/>
                          </a:solidFill>
                        </a:rPr>
                        <a:t>4</a:t>
                      </a:r>
                      <a:endParaRPr lang="en-GB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2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Luminosity/</a:t>
                      </a:r>
                      <a:r>
                        <a:rPr lang="en-GB" sz="2400" dirty="0" err="1" smtClean="0"/>
                        <a:t>IP</a:t>
                      </a:r>
                      <a:r>
                        <a:rPr lang="en-GB" sz="2400" baseline="-25000" dirty="0" err="1" smtClean="0"/>
                        <a:t>main</a:t>
                      </a:r>
                      <a:r>
                        <a:rPr lang="en-GB" sz="2400" baseline="-25000" dirty="0" smtClean="0"/>
                        <a:t> </a:t>
                      </a:r>
                      <a:r>
                        <a:rPr lang="en-GB" sz="2400" baseline="0" dirty="0" smtClean="0"/>
                        <a:t>[</a:t>
                      </a:r>
                      <a:r>
                        <a:rPr lang="en-GB" sz="2400" dirty="0" smtClean="0"/>
                        <a:t>cm</a:t>
                      </a:r>
                      <a:r>
                        <a:rPr lang="en-GB" sz="2400" baseline="30000" dirty="0" smtClean="0"/>
                        <a:t>-2</a:t>
                      </a:r>
                      <a:r>
                        <a:rPr lang="en-GB" sz="2400" dirty="0" smtClean="0"/>
                        <a:t>s</a:t>
                      </a:r>
                      <a:r>
                        <a:rPr lang="en-GB" sz="2400" baseline="30000" dirty="0" smtClean="0"/>
                        <a:t>-1</a:t>
                      </a:r>
                      <a:r>
                        <a:rPr lang="en-GB" sz="2400" baseline="0" dirty="0" smtClean="0"/>
                        <a:t>]</a:t>
                      </a:r>
                      <a:endParaRPr lang="en-GB" sz="2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5 - 25 x 10</a:t>
                      </a:r>
                      <a:r>
                        <a:rPr lang="en-GB" sz="2400" baseline="30000" dirty="0" smtClean="0"/>
                        <a:t>34</a:t>
                      </a:r>
                      <a:endParaRPr lang="en-GB" sz="24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5855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accent5"/>
                          </a:solidFill>
                        </a:rPr>
                        <a:t>1 x 10</a:t>
                      </a:r>
                      <a:r>
                        <a:rPr lang="en-GB" sz="2400" baseline="30000" dirty="0" smtClean="0">
                          <a:solidFill>
                            <a:schemeClr val="accent5"/>
                          </a:solidFill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2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Stored energy/beam [GJ]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8.4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accent5"/>
                          </a:solidFill>
                        </a:rPr>
                        <a:t>0.39</a:t>
                      </a:r>
                      <a:endParaRPr lang="en-GB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2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Synchrotron rad. [W/m/aperture]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28.4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5855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accent5"/>
                          </a:solidFill>
                        </a:rPr>
                        <a:t>0.17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2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Bunch spacing [ns]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25 (5</a:t>
                      </a:r>
                      <a:r>
                        <a:rPr lang="en-GB" sz="2400" baseline="0" dirty="0" smtClean="0"/>
                        <a:t>)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accent5"/>
                          </a:solidFill>
                        </a:rPr>
                        <a:t>25</a:t>
                      </a:r>
                      <a:endParaRPr lang="en-GB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93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155</TotalTime>
  <Words>1050</Words>
  <Application>Microsoft Macintosh PowerPoint</Application>
  <PresentationFormat>Presentación en pantalla (4:3)</PresentationFormat>
  <Paragraphs>389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CERNCorporate4-3</vt:lpstr>
      <vt:lpstr>Presentación de PowerPoint</vt:lpstr>
      <vt:lpstr>Motivation</vt:lpstr>
      <vt:lpstr>Goal of FCC Study</vt:lpstr>
      <vt:lpstr>Scope: Accelerator &amp; Infrastructure</vt:lpstr>
      <vt:lpstr>Scope: Physics &amp; Experiments</vt:lpstr>
      <vt:lpstr>CERN Circular Colliders + FCC</vt:lpstr>
      <vt:lpstr>Study time line towards CDR</vt:lpstr>
      <vt:lpstr>Focus on Study-Phase 2</vt:lpstr>
      <vt:lpstr>Key Parameters FCC-hh</vt:lpstr>
      <vt:lpstr>Key Parameters FCC-ee</vt:lpstr>
      <vt:lpstr>Geology Studies – Example 93 km</vt:lpstr>
      <vt:lpstr>Push Technologies</vt:lpstr>
      <vt:lpstr>Key Technology R&amp;D - HFM</vt:lpstr>
      <vt:lpstr>Key Technology R&amp;D - RF</vt:lpstr>
      <vt:lpstr>The FCC Collaboration</vt:lpstr>
      <vt:lpstr>Collaboration Status</vt:lpstr>
      <vt:lpstr>Study Coordination Group</vt:lpstr>
      <vt:lpstr>Presentación de PowerPoint</vt:lpstr>
      <vt:lpstr>EuroCirCol EU Horizon 2020 Grant</vt:lpstr>
      <vt:lpstr>EuroCirCol Consortium + Associates</vt:lpstr>
      <vt:lpstr>Study Setup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Johannes Gutleber</dc:creator>
  <cp:lastModifiedBy>Angeles Faus-Golfe</cp:lastModifiedBy>
  <cp:revision>219</cp:revision>
  <dcterms:created xsi:type="dcterms:W3CDTF">2015-03-14T10:15:29Z</dcterms:created>
  <dcterms:modified xsi:type="dcterms:W3CDTF">2015-04-08T10:00:42Z</dcterms:modified>
</cp:coreProperties>
</file>