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6" r:id="rId2"/>
    <p:sldId id="397" r:id="rId3"/>
    <p:sldId id="341" r:id="rId4"/>
    <p:sldId id="398" r:id="rId5"/>
    <p:sldId id="388" r:id="rId6"/>
    <p:sldId id="374" r:id="rId7"/>
    <p:sldId id="375" r:id="rId8"/>
    <p:sldId id="376" r:id="rId9"/>
    <p:sldId id="399" r:id="rId10"/>
    <p:sldId id="400" r:id="rId11"/>
    <p:sldId id="401" r:id="rId12"/>
    <p:sldId id="347" r:id="rId13"/>
    <p:sldId id="352" r:id="rId14"/>
    <p:sldId id="380" r:id="rId15"/>
    <p:sldId id="381" r:id="rId16"/>
    <p:sldId id="403" r:id="rId17"/>
    <p:sldId id="382" r:id="rId18"/>
    <p:sldId id="404" r:id="rId19"/>
    <p:sldId id="389" r:id="rId20"/>
    <p:sldId id="386" r:id="rId21"/>
    <p:sldId id="383" r:id="rId22"/>
    <p:sldId id="384" r:id="rId23"/>
    <p:sldId id="385" r:id="rId24"/>
    <p:sldId id="390" r:id="rId25"/>
    <p:sldId id="405" r:id="rId26"/>
    <p:sldId id="344" r:id="rId27"/>
    <p:sldId id="316" r:id="rId28"/>
    <p:sldId id="378" r:id="rId29"/>
    <p:sldId id="406" r:id="rId30"/>
    <p:sldId id="371" r:id="rId31"/>
    <p:sldId id="345" r:id="rId32"/>
    <p:sldId id="408" r:id="rId33"/>
    <p:sldId id="391" r:id="rId34"/>
    <p:sldId id="393" r:id="rId35"/>
    <p:sldId id="395" r:id="rId36"/>
    <p:sldId id="409" r:id="rId37"/>
    <p:sldId id="394" r:id="rId38"/>
    <p:sldId id="407" r:id="rId39"/>
    <p:sldId id="392" r:id="rId40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in" initials="" lastIdx="1" clrIdx="0"/>
  <p:cmAuthor id="1" name="Pitt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EF0"/>
    <a:srgbClr val="9933FF"/>
    <a:srgbClr val="000000"/>
    <a:srgbClr val="00FF00"/>
    <a:srgbClr val="993300"/>
    <a:srgbClr val="0000FF"/>
    <a:srgbClr val="C3BAF0"/>
    <a:srgbClr val="C3AFF0"/>
    <a:srgbClr val="C3BBDC"/>
    <a:srgbClr val="C3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83" autoAdjust="0"/>
    <p:restoredTop sz="93853" autoAdjust="0"/>
  </p:normalViewPr>
  <p:slideViewPr>
    <p:cSldViewPr>
      <p:cViewPr varScale="1">
        <p:scale>
          <a:sx n="88" d="100"/>
          <a:sy n="88" d="100"/>
        </p:scale>
        <p:origin x="-47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02" y="-10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72F50C-A293-4C37-A810-620393F73F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458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EE245-6C4C-42EA-9FF0-DF0D73483BA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229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57FC1-5ACC-40DC-8F0F-B33CF1ED301F}" type="slidenum">
              <a:rPr lang="en-US" altLang="fr-FR"/>
              <a:pPr/>
              <a:t>1</a:t>
            </a:fld>
            <a:endParaRPr lang="en-US" altLang="fr-F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F6FC7-FBD7-4789-ADC5-4621EE227CF1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F6FC7-FBD7-4789-ADC5-4621EE227CF1}" type="slidenum">
              <a:rPr lang="en-US" altLang="fr-FR"/>
              <a:pPr/>
              <a:t>11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33E50-9B87-4BCA-88E1-3906CF91B1A6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8D2FC-F960-4CBA-B915-A3402C0F3D99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605F-7966-452C-9915-FC12234A3413}" type="slidenum">
              <a:rPr lang="en-US" altLang="fr-FR"/>
              <a:pPr/>
              <a:t>14</a:t>
            </a:fld>
            <a:endParaRPr lang="en-US" altLang="fr-F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97030-AB4F-491D-8053-EA2692F4F556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97030-AB4F-491D-8053-EA2692F4F556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97030-AB4F-491D-8053-EA2692F4F556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97030-AB4F-491D-8053-EA2692F4F556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19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944C-E03A-4DB9-AD62-BED8975E6AE0}" type="slidenum">
              <a:rPr lang="en-US" altLang="fr-FR"/>
              <a:pPr/>
              <a:t>2</a:t>
            </a:fld>
            <a:endParaRPr lang="en-US" altLang="fr-F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24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25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79E88-502A-42D2-BFE7-9DAA29106090}" type="slidenum">
              <a:rPr lang="en-US" altLang="fr-FR"/>
              <a:pPr/>
              <a:t>26</a:t>
            </a:fld>
            <a:endParaRPr lang="en-US" altLang="fr-FR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12F6F-75EB-4690-B319-E7ADB339CB5D}" type="slidenum">
              <a:rPr lang="en-US" altLang="fr-FR"/>
              <a:pPr/>
              <a:t>27</a:t>
            </a:fld>
            <a:endParaRPr lang="en-US" altLang="fr-F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12F6F-75EB-4690-B319-E7ADB339CB5D}" type="slidenum">
              <a:rPr lang="en-US" altLang="fr-FR"/>
              <a:pPr/>
              <a:t>28</a:t>
            </a:fld>
            <a:endParaRPr lang="en-US" altLang="fr-F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29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DF26B-97F6-4466-9524-E6B17167A3B1}" type="slidenum">
              <a:rPr lang="en-US" altLang="fr-FR"/>
              <a:pPr/>
              <a:t>30</a:t>
            </a:fld>
            <a:endParaRPr lang="en-US" altLang="fr-FR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799B7-3721-43D3-89EB-F9A801696395}" type="slidenum">
              <a:rPr lang="en-US" altLang="fr-FR"/>
              <a:pPr/>
              <a:t>31</a:t>
            </a:fld>
            <a:endParaRPr lang="en-US" altLang="fr-F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799B7-3721-43D3-89EB-F9A801696395}" type="slidenum">
              <a:rPr lang="en-US" altLang="fr-FR"/>
              <a:pPr/>
              <a:t>32</a:t>
            </a:fld>
            <a:endParaRPr lang="en-US" altLang="fr-F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33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81D0-08E8-4654-989A-70C4F3FAD743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34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35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36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37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38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799B7-3721-43D3-89EB-F9A801696395}" type="slidenum">
              <a:rPr lang="en-US" altLang="fr-FR"/>
              <a:pPr/>
              <a:t>39</a:t>
            </a:fld>
            <a:endParaRPr lang="en-US" altLang="fr-F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689EA-9C3B-4092-B5C1-57426C88C86A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479B-004E-481C-8A53-0F652959BE65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33E50-9B87-4BCA-88E1-3906CF91B1A6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33E50-9B87-4BCA-88E1-3906CF91B1A6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33E50-9B87-4BCA-88E1-3906CF91B1A6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F6FC7-FBD7-4789-ADC5-4621EE227CF1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A83D5-9ED8-4452-B9F5-3B8C716473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318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01/04/2015</a:t>
            </a:r>
            <a:endParaRPr lang="en-US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E61B4-EB2F-4890-B53D-51A23DBFC8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5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01/04/2015</a:t>
            </a:r>
            <a:endParaRPr lang="en-US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6B0B7-6CB2-461E-828C-5F520351C0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216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B9AD8-1C17-495F-83E2-C3A35B0109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24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35017-C03C-4DBF-A3EA-29597B2094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996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1EBA8-E444-49A7-AC4D-A9CA642A0A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421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B2BE6D-01BD-414D-B07D-588B050858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41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53322-8DB2-44BC-AB76-BC378F99A65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77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843808" y="6381750"/>
            <a:ext cx="4140734" cy="3683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Journée Prospectives LAL - </a:t>
            </a:r>
            <a:r>
              <a:rPr lang="fr-FR" altLang="fr-FR" dirty="0" err="1" smtClean="0"/>
              <a:t>Seillac</a:t>
            </a:r>
            <a:r>
              <a:rPr lang="fr-FR" altLang="fr-FR" dirty="0" smtClean="0"/>
              <a:t> – 6-8 Octobre 2014</a:t>
            </a:r>
            <a:endParaRPr lang="en-US" alt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E43FF-EA37-4486-807B-033063B5D8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251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Journée Prospectives LAL - Seillac – 6-8 Octobre 2014</a:t>
            </a:r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F784D-9D0A-47F0-B753-0DC8525DBE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398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01/04/2015</a:t>
            </a:r>
            <a:endParaRPr lang="en-US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71766-CDDA-468B-8BF7-51676AFEC8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01/04/2015</a:t>
            </a:r>
            <a:endParaRPr lang="en-US" altLang="fr-FR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81750"/>
            <a:ext cx="9461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69B0847A-A375-47EB-86DD-D9316B8CD4AC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45" name="Picture 21" descr="Montage Logo CLUPS cop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7563" cy="989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223628" y="1124744"/>
            <a:ext cx="6516724" cy="540060"/>
          </a:xfrm>
        </p:spPr>
        <p:txBody>
          <a:bodyPr/>
          <a:lstStyle/>
          <a:p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Réunion DPACC – </a:t>
            </a:r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15 </a:t>
            </a:r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avril 2014</a:t>
            </a:r>
            <a:endParaRPr lang="en-US" altLang="fr-FR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25E46-89DB-48A0-A8F3-FAD0EBBF3B6F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35062" y="2060848"/>
            <a:ext cx="795655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b="1" dirty="0">
                <a:solidFill>
                  <a:schemeClr val="accent2"/>
                </a:solidFill>
              </a:rPr>
              <a:t>LASERIX</a:t>
            </a:r>
            <a:endParaRPr lang="fr-FR" altLang="fr-FR" sz="28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altLang="fr-FR" sz="2800" b="1" dirty="0" smtClean="0">
                <a:solidFill>
                  <a:schemeClr val="accent2"/>
                </a:solidFill>
              </a:rPr>
              <a:t>Plateforme expérimentale </a:t>
            </a:r>
            <a:r>
              <a:rPr lang="fr-FR" altLang="fr-FR" sz="2800" b="1" dirty="0" smtClean="0">
                <a:solidFill>
                  <a:schemeClr val="accent2"/>
                </a:solidFill>
              </a:rPr>
              <a:t>XUV de l’UPSUD</a:t>
            </a:r>
          </a:p>
          <a:p>
            <a:pPr algn="ctr">
              <a:spcBef>
                <a:spcPct val="50000"/>
              </a:spcBef>
            </a:pPr>
            <a:endParaRPr lang="fr-FR" altLang="fr-FR" sz="28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altLang="fr-FR" sz="3600" b="1" dirty="0" err="1" smtClean="0">
                <a:solidFill>
                  <a:schemeClr val="accent2"/>
                </a:solidFill>
              </a:rPr>
              <a:t>Status</a:t>
            </a:r>
            <a:r>
              <a:rPr lang="fr-FR" altLang="fr-FR" sz="3600" b="1" dirty="0" smtClean="0">
                <a:solidFill>
                  <a:schemeClr val="accent2"/>
                </a:solidFill>
              </a:rPr>
              <a:t> de LASERIX au LAL</a:t>
            </a:r>
          </a:p>
          <a:p>
            <a:pPr algn="ctr">
              <a:spcBef>
                <a:spcPct val="50000"/>
              </a:spcBef>
            </a:pPr>
            <a:endParaRPr lang="fr-FR" altLang="fr-FR" sz="36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i="1" dirty="0"/>
              <a:t>O. </a:t>
            </a:r>
            <a:r>
              <a:rPr lang="fr-FR" altLang="fr-FR" i="1" dirty="0" err="1"/>
              <a:t>Guilbaud</a:t>
            </a:r>
            <a:r>
              <a:rPr lang="fr-FR" altLang="fr-FR" i="1" dirty="0"/>
              <a:t>, S. </a:t>
            </a:r>
            <a:r>
              <a:rPr lang="fr-FR" altLang="fr-FR" i="1" dirty="0" err="1"/>
              <a:t>Kazamias</a:t>
            </a:r>
            <a:r>
              <a:rPr lang="fr-FR" altLang="fr-FR" i="1" dirty="0"/>
              <a:t>, K. Cassou, </a:t>
            </a:r>
            <a:r>
              <a:rPr lang="fr-FR" altLang="fr-FR" i="1" u="sng" dirty="0"/>
              <a:t>M. Pittman</a:t>
            </a:r>
            <a:r>
              <a:rPr lang="fr-FR" altLang="fr-FR" i="1" dirty="0"/>
              <a:t>, E. </a:t>
            </a:r>
            <a:r>
              <a:rPr lang="fr-FR" altLang="fr-FR" i="1" dirty="0" err="1"/>
              <a:t>Baynard</a:t>
            </a:r>
            <a:r>
              <a:rPr lang="fr-FR" altLang="fr-FR" i="1" dirty="0"/>
              <a:t>, D. Ros, O. Delmas, J. </a:t>
            </a:r>
            <a:r>
              <a:rPr lang="fr-FR" altLang="fr-FR" i="1" dirty="0" err="1"/>
              <a:t>Demailly</a:t>
            </a:r>
            <a:r>
              <a:rPr lang="fr-FR" altLang="fr-FR" i="1" dirty="0"/>
              <a:t>, O. Neveu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F6B94-9B3F-455B-94EC-E8783F3229C1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5076056" y="109538"/>
            <a:ext cx="3959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000066"/>
                </a:solidFill>
                <a:ea typeface="ＭＳ Ｐゴシック" pitchFamily="34" charset="-128"/>
              </a:rPr>
              <a:t>LASERS ULTRA-INTENSES (CPA)</a:t>
            </a:r>
            <a:endParaRPr lang="fr-FR" altLang="fr-FR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9" name="Rectangle 2"/>
          <p:cNvSpPr txBox="1">
            <a:spLocks noRot="1" noChangeArrowheads="1"/>
          </p:cNvSpPr>
          <p:nvPr/>
        </p:nvSpPr>
        <p:spPr>
          <a:xfrm>
            <a:off x="457200" y="800708"/>
            <a:ext cx="8229600" cy="6340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altLang="fr-FR" sz="3200" kern="0" dirty="0" smtClean="0"/>
              <a:t>Limitation to Amplification</a:t>
            </a:r>
            <a:endParaRPr lang="fr-FR" altLang="fr-FR" sz="3200" kern="0" dirty="0"/>
          </a:p>
        </p:txBody>
      </p:sp>
      <p:sp>
        <p:nvSpPr>
          <p:cNvPr id="20" name="Rectangle 42"/>
          <p:cNvSpPr txBox="1">
            <a:spLocks noChangeArrowheads="1"/>
          </p:cNvSpPr>
          <p:nvPr/>
        </p:nvSpPr>
        <p:spPr>
          <a:xfrm>
            <a:off x="288131" y="1434790"/>
            <a:ext cx="6408737" cy="647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2400" kern="0" dirty="0" smtClean="0"/>
              <a:t>Optical Kerr </a:t>
            </a:r>
            <a:r>
              <a:rPr lang="fr-FR" altLang="fr-FR" sz="2400" kern="0" dirty="0" err="1" smtClean="0"/>
              <a:t>Effect</a:t>
            </a:r>
            <a:r>
              <a:rPr lang="fr-FR" altLang="fr-FR" sz="2400" kern="0" dirty="0" smtClean="0"/>
              <a:t>: n = n</a:t>
            </a:r>
            <a:r>
              <a:rPr lang="fr-FR" altLang="fr-FR" sz="2400" kern="0" baseline="-25000" dirty="0" smtClean="0"/>
              <a:t>0</a:t>
            </a:r>
            <a:r>
              <a:rPr lang="fr-FR" altLang="fr-FR" sz="2400" kern="0" dirty="0" smtClean="0"/>
              <a:t> + n</a:t>
            </a:r>
            <a:r>
              <a:rPr lang="fr-FR" altLang="fr-FR" sz="2400" kern="0" baseline="-25000" dirty="0" smtClean="0"/>
              <a:t>2</a:t>
            </a:r>
            <a:r>
              <a:rPr lang="fr-FR" altLang="fr-FR" sz="2400" kern="0" dirty="0" smtClean="0"/>
              <a:t> I</a:t>
            </a:r>
            <a:endParaRPr lang="fr-FR" altLang="fr-FR" sz="2400" kern="0" dirty="0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4067944" y="4185084"/>
            <a:ext cx="3671887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4068763" y="1989138"/>
            <a:ext cx="3671887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6070600" y="4664075"/>
            <a:ext cx="1598613" cy="511175"/>
          </a:xfrm>
          <a:custGeom>
            <a:avLst/>
            <a:gdLst>
              <a:gd name="T0" fmla="*/ 0 w 1088"/>
              <a:gd name="T1" fmla="*/ 341 h 341"/>
              <a:gd name="T2" fmla="*/ 226 w 1088"/>
              <a:gd name="T3" fmla="*/ 23 h 341"/>
              <a:gd name="T4" fmla="*/ 589 w 1088"/>
              <a:gd name="T5" fmla="*/ 205 h 341"/>
              <a:gd name="T6" fmla="*/ 1088 w 1088"/>
              <a:gd name="T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341">
                <a:moveTo>
                  <a:pt x="0" y="341"/>
                </a:moveTo>
                <a:cubicBezTo>
                  <a:pt x="64" y="193"/>
                  <a:pt x="128" y="46"/>
                  <a:pt x="226" y="23"/>
                </a:cubicBezTo>
                <a:cubicBezTo>
                  <a:pt x="324" y="0"/>
                  <a:pt x="445" y="152"/>
                  <a:pt x="589" y="205"/>
                </a:cubicBezTo>
                <a:cubicBezTo>
                  <a:pt x="733" y="258"/>
                  <a:pt x="910" y="299"/>
                  <a:pt x="1088" y="341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172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070350" y="4702175"/>
            <a:ext cx="2332038" cy="9096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1726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 flipV="1">
            <a:off x="6070600" y="5156200"/>
            <a:ext cx="1598613" cy="484188"/>
          </a:xfrm>
          <a:custGeom>
            <a:avLst/>
            <a:gdLst>
              <a:gd name="T0" fmla="*/ 0 w 1088"/>
              <a:gd name="T1" fmla="*/ 341 h 341"/>
              <a:gd name="T2" fmla="*/ 226 w 1088"/>
              <a:gd name="T3" fmla="*/ 23 h 341"/>
              <a:gd name="T4" fmla="*/ 589 w 1088"/>
              <a:gd name="T5" fmla="*/ 205 h 341"/>
              <a:gd name="T6" fmla="*/ 1088 w 1088"/>
              <a:gd name="T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341">
                <a:moveTo>
                  <a:pt x="0" y="341"/>
                </a:moveTo>
                <a:cubicBezTo>
                  <a:pt x="64" y="193"/>
                  <a:pt x="128" y="46"/>
                  <a:pt x="226" y="23"/>
                </a:cubicBezTo>
                <a:cubicBezTo>
                  <a:pt x="324" y="0"/>
                  <a:pt x="445" y="152"/>
                  <a:pt x="589" y="205"/>
                </a:cubicBezTo>
                <a:cubicBezTo>
                  <a:pt x="733" y="258"/>
                  <a:pt x="910" y="299"/>
                  <a:pt x="1088" y="341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172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7269163" y="5011738"/>
            <a:ext cx="185737" cy="92075"/>
          </a:xfrm>
          <a:custGeom>
            <a:avLst/>
            <a:gdLst>
              <a:gd name="T0" fmla="*/ 4 w 94"/>
              <a:gd name="T1" fmla="*/ 186 h 186"/>
              <a:gd name="T2" fmla="*/ 10 w 94"/>
              <a:gd name="T3" fmla="*/ 120 h 186"/>
              <a:gd name="T4" fmla="*/ 46 w 94"/>
              <a:gd name="T5" fmla="*/ 108 h 186"/>
              <a:gd name="T6" fmla="*/ 82 w 94"/>
              <a:gd name="T7" fmla="*/ 36 h 186"/>
              <a:gd name="T8" fmla="*/ 94 w 94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186">
                <a:moveTo>
                  <a:pt x="4" y="186"/>
                </a:moveTo>
                <a:cubicBezTo>
                  <a:pt x="6" y="164"/>
                  <a:pt x="0" y="139"/>
                  <a:pt x="10" y="120"/>
                </a:cubicBezTo>
                <a:cubicBezTo>
                  <a:pt x="16" y="109"/>
                  <a:pt x="46" y="108"/>
                  <a:pt x="46" y="108"/>
                </a:cubicBezTo>
                <a:cubicBezTo>
                  <a:pt x="77" y="61"/>
                  <a:pt x="65" y="86"/>
                  <a:pt x="82" y="36"/>
                </a:cubicBezTo>
                <a:cubicBezTo>
                  <a:pt x="86" y="24"/>
                  <a:pt x="94" y="0"/>
                  <a:pt x="94" y="0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7285038" y="5199063"/>
            <a:ext cx="161925" cy="73025"/>
          </a:xfrm>
          <a:custGeom>
            <a:avLst/>
            <a:gdLst>
              <a:gd name="T0" fmla="*/ 0 w 102"/>
              <a:gd name="T1" fmla="*/ 0 h 46"/>
              <a:gd name="T2" fmla="*/ 30 w 102"/>
              <a:gd name="T3" fmla="*/ 30 h 46"/>
              <a:gd name="T4" fmla="*/ 102 w 102"/>
              <a:gd name="T5" fmla="*/ 4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46">
                <a:moveTo>
                  <a:pt x="0" y="0"/>
                </a:moveTo>
                <a:cubicBezTo>
                  <a:pt x="12" y="8"/>
                  <a:pt x="18" y="23"/>
                  <a:pt x="30" y="30"/>
                </a:cubicBezTo>
                <a:cubicBezTo>
                  <a:pt x="55" y="46"/>
                  <a:pt x="74" y="42"/>
                  <a:pt x="102" y="42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7113588" y="4940300"/>
            <a:ext cx="341312" cy="153988"/>
          </a:xfrm>
          <a:custGeom>
            <a:avLst/>
            <a:gdLst>
              <a:gd name="T0" fmla="*/ 0 w 216"/>
              <a:gd name="T1" fmla="*/ 192 h 192"/>
              <a:gd name="T2" fmla="*/ 18 w 216"/>
              <a:gd name="T3" fmla="*/ 174 h 192"/>
              <a:gd name="T4" fmla="*/ 24 w 216"/>
              <a:gd name="T5" fmla="*/ 156 h 192"/>
              <a:gd name="T6" fmla="*/ 72 w 216"/>
              <a:gd name="T7" fmla="*/ 138 h 192"/>
              <a:gd name="T8" fmla="*/ 90 w 216"/>
              <a:gd name="T9" fmla="*/ 102 h 192"/>
              <a:gd name="T10" fmla="*/ 126 w 216"/>
              <a:gd name="T11" fmla="*/ 90 h 192"/>
              <a:gd name="T12" fmla="*/ 144 w 216"/>
              <a:gd name="T13" fmla="*/ 84 h 192"/>
              <a:gd name="T14" fmla="*/ 192 w 216"/>
              <a:gd name="T15" fmla="*/ 36 h 192"/>
              <a:gd name="T16" fmla="*/ 216 w 216"/>
              <a:gd name="T1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192">
                <a:moveTo>
                  <a:pt x="0" y="192"/>
                </a:moveTo>
                <a:cubicBezTo>
                  <a:pt x="6" y="186"/>
                  <a:pt x="13" y="181"/>
                  <a:pt x="18" y="174"/>
                </a:cubicBezTo>
                <a:cubicBezTo>
                  <a:pt x="22" y="169"/>
                  <a:pt x="20" y="160"/>
                  <a:pt x="24" y="156"/>
                </a:cubicBezTo>
                <a:cubicBezTo>
                  <a:pt x="34" y="146"/>
                  <a:pt x="59" y="141"/>
                  <a:pt x="72" y="138"/>
                </a:cubicBezTo>
                <a:cubicBezTo>
                  <a:pt x="75" y="128"/>
                  <a:pt x="80" y="108"/>
                  <a:pt x="90" y="102"/>
                </a:cubicBezTo>
                <a:cubicBezTo>
                  <a:pt x="101" y="95"/>
                  <a:pt x="114" y="94"/>
                  <a:pt x="126" y="90"/>
                </a:cubicBezTo>
                <a:cubicBezTo>
                  <a:pt x="132" y="88"/>
                  <a:pt x="144" y="84"/>
                  <a:pt x="144" y="84"/>
                </a:cubicBezTo>
                <a:cubicBezTo>
                  <a:pt x="172" y="63"/>
                  <a:pt x="166" y="53"/>
                  <a:pt x="192" y="36"/>
                </a:cubicBezTo>
                <a:cubicBezTo>
                  <a:pt x="200" y="24"/>
                  <a:pt x="216" y="0"/>
                  <a:pt x="216" y="0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7094538" y="5199063"/>
            <a:ext cx="360362" cy="173037"/>
          </a:xfrm>
          <a:custGeom>
            <a:avLst/>
            <a:gdLst>
              <a:gd name="T0" fmla="*/ 0 w 156"/>
              <a:gd name="T1" fmla="*/ 0 h 234"/>
              <a:gd name="T2" fmla="*/ 42 w 156"/>
              <a:gd name="T3" fmla="*/ 42 h 234"/>
              <a:gd name="T4" fmla="*/ 102 w 156"/>
              <a:gd name="T5" fmla="*/ 120 h 234"/>
              <a:gd name="T6" fmla="*/ 126 w 156"/>
              <a:gd name="T7" fmla="*/ 156 h 234"/>
              <a:gd name="T8" fmla="*/ 156 w 156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234">
                <a:moveTo>
                  <a:pt x="0" y="0"/>
                </a:moveTo>
                <a:cubicBezTo>
                  <a:pt x="24" y="8"/>
                  <a:pt x="34" y="18"/>
                  <a:pt x="42" y="42"/>
                </a:cubicBezTo>
                <a:cubicBezTo>
                  <a:pt x="49" y="92"/>
                  <a:pt x="54" y="104"/>
                  <a:pt x="102" y="120"/>
                </a:cubicBezTo>
                <a:cubicBezTo>
                  <a:pt x="110" y="132"/>
                  <a:pt x="121" y="142"/>
                  <a:pt x="126" y="156"/>
                </a:cubicBezTo>
                <a:cubicBezTo>
                  <a:pt x="135" y="184"/>
                  <a:pt x="134" y="212"/>
                  <a:pt x="156" y="234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4068762" y="2470150"/>
            <a:ext cx="3671887" cy="9096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6400800" y="2132013"/>
            <a:ext cx="1052513" cy="1657350"/>
          </a:xfrm>
          <a:prstGeom prst="rect">
            <a:avLst/>
          </a:prstGeom>
          <a:solidFill>
            <a:schemeClr val="accent3">
              <a:lumMod val="85000"/>
              <a:alpha val="60001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402388" y="4365625"/>
            <a:ext cx="1052512" cy="158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0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6399213" y="4365625"/>
            <a:ext cx="1055687" cy="1579563"/>
            <a:chOff x="2442" y="2614"/>
            <a:chExt cx="665" cy="995"/>
          </a:xfrm>
          <a:solidFill>
            <a:schemeClr val="accent3">
              <a:lumMod val="85000"/>
              <a:alpha val="60001"/>
            </a:schemeClr>
          </a:solidFill>
        </p:grpSpPr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442" y="2828"/>
              <a:ext cx="665" cy="5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448" y="3400"/>
              <a:ext cx="656" cy="2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448" y="2614"/>
              <a:ext cx="659" cy="21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7308850" y="4365625"/>
            <a:ext cx="5032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740650" y="4149725"/>
            <a:ext cx="140335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dirty="0"/>
              <a:t>Optical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dirty="0"/>
              <a:t>Breakdown</a:t>
            </a: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900113" y="2133600"/>
            <a:ext cx="2735262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fr-FR" altLang="fr-FR" sz="2400" dirty="0" err="1">
                <a:effectLst/>
                <a:latin typeface="+mn-lt"/>
              </a:rPr>
              <a:t>Low</a:t>
            </a:r>
            <a:r>
              <a:rPr lang="fr-FR" altLang="fr-FR" sz="2400" dirty="0">
                <a:effectLst/>
                <a:latin typeface="+mn-lt"/>
              </a:rPr>
              <a:t> </a:t>
            </a:r>
            <a:r>
              <a:rPr lang="fr-FR" altLang="fr-FR" sz="2400" dirty="0" err="1">
                <a:effectLst/>
                <a:latin typeface="+mn-lt"/>
              </a:rPr>
              <a:t>Intensity</a:t>
            </a:r>
            <a:r>
              <a:rPr lang="fr-FR" altLang="fr-FR" sz="2400" dirty="0">
                <a:effectLst/>
                <a:latin typeface="+mn-lt"/>
              </a:rPr>
              <a:t>:</a:t>
            </a:r>
          </a:p>
          <a:p>
            <a:pPr lvl="1"/>
            <a:r>
              <a:rPr lang="fr-FR" altLang="fr-FR" sz="2000" dirty="0">
                <a:effectLst/>
                <a:latin typeface="+mn-lt"/>
              </a:rPr>
              <a:t>n = n</a:t>
            </a:r>
            <a:r>
              <a:rPr lang="fr-FR" altLang="fr-FR" sz="2000" baseline="-25000" dirty="0">
                <a:effectLst/>
                <a:latin typeface="+mn-lt"/>
              </a:rPr>
              <a:t>0</a:t>
            </a:r>
          </a:p>
          <a:p>
            <a:pPr>
              <a:buFont typeface="Wingdings" pitchFamily="2" charset="2"/>
              <a:buNone/>
            </a:pPr>
            <a:r>
              <a:rPr lang="fr-FR" altLang="fr-FR" sz="2400" dirty="0">
                <a:effectLst/>
                <a:latin typeface="+mn-lt"/>
              </a:rPr>
              <a:t>	No </a:t>
            </a:r>
            <a:r>
              <a:rPr lang="fr-FR" altLang="fr-FR" sz="2400" dirty="0" err="1">
                <a:effectLst/>
                <a:latin typeface="+mn-lt"/>
              </a:rPr>
              <a:t>effect</a:t>
            </a:r>
            <a:endParaRPr lang="fr-FR" altLang="fr-FR" sz="2400" dirty="0">
              <a:effectLst/>
              <a:latin typeface="+mn-lt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900113" y="4076700"/>
            <a:ext cx="25923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fr-FR" altLang="fr-FR" sz="2400" dirty="0">
                <a:effectLst/>
                <a:latin typeface="+mn-lt"/>
              </a:rPr>
              <a:t>High </a:t>
            </a:r>
            <a:r>
              <a:rPr lang="fr-FR" altLang="fr-FR" sz="2400" dirty="0" err="1">
                <a:effectLst/>
                <a:latin typeface="+mn-lt"/>
              </a:rPr>
              <a:t>Intensity</a:t>
            </a:r>
            <a:r>
              <a:rPr lang="fr-FR" altLang="fr-FR" sz="2400" dirty="0">
                <a:effectLst/>
                <a:latin typeface="+mn-lt"/>
              </a:rPr>
              <a:t>: </a:t>
            </a:r>
          </a:p>
          <a:p>
            <a:pPr lvl="1"/>
            <a:r>
              <a:rPr lang="fr-FR" altLang="fr-FR" sz="2000" dirty="0">
                <a:effectLst/>
                <a:latin typeface="+mn-lt"/>
              </a:rPr>
              <a:t>n = f(I)</a:t>
            </a:r>
            <a:endParaRPr lang="fr-FR" altLang="fr-FR" sz="2000" baseline="-25000" dirty="0">
              <a:effectLst/>
              <a:latin typeface="+mn-lt"/>
            </a:endParaRPr>
          </a:p>
          <a:p>
            <a:pPr algn="ctr"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altLang="fr-FR" sz="2400" dirty="0">
                <a:effectLst/>
                <a:latin typeface="+mn-lt"/>
              </a:rPr>
              <a:t>	Self </a:t>
            </a:r>
            <a:r>
              <a:rPr lang="fr-FR" altLang="fr-FR" sz="2400" dirty="0" err="1">
                <a:effectLst/>
                <a:latin typeface="+mn-lt"/>
              </a:rPr>
              <a:t>Focusing</a:t>
            </a:r>
            <a:endParaRPr lang="fr-FR" altLang="fr-FR" sz="2400" dirty="0">
              <a:effectLst/>
              <a:latin typeface="+mn-lt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fr-FR" altLang="fr-FR" sz="2400" dirty="0">
                <a:effectLst/>
                <a:latin typeface="+mn-lt"/>
                <a:sym typeface="Symbol" pitchFamily="18" charset="2"/>
              </a:rPr>
              <a:t></a:t>
            </a:r>
          </a:p>
          <a:p>
            <a:pPr algn="ctr">
              <a:lnSpc>
                <a:spcPct val="30000"/>
              </a:lnSpc>
              <a:buFont typeface="Wingdings" pitchFamily="2" charset="2"/>
              <a:buNone/>
            </a:pPr>
            <a:r>
              <a:rPr lang="fr-FR" altLang="fr-FR" sz="2400" dirty="0">
                <a:effectLst/>
                <a:latin typeface="+mn-lt"/>
              </a:rPr>
              <a:t> Damage</a:t>
            </a:r>
          </a:p>
        </p:txBody>
      </p:sp>
      <p:sp>
        <p:nvSpPr>
          <p:cNvPr id="29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368300"/>
          </a:xfrm>
        </p:spPr>
        <p:txBody>
          <a:bodyPr/>
          <a:lstStyle/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999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F6B94-9B3F-455B-94EC-E8783F3229C1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5076056" y="109538"/>
            <a:ext cx="3959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000066"/>
                </a:solidFill>
                <a:ea typeface="ＭＳ Ｐゴシック" pitchFamily="34" charset="-128"/>
              </a:rPr>
              <a:t>LASERS ULTRA-INTENSES (CPA)</a:t>
            </a:r>
            <a:endParaRPr lang="fr-FR" altLang="fr-FR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01732" name="Picture 4" descr="http://cuos.engin.umich.edu/wp-content/uploads/sites/49/2013/08/SchematicdiagramofC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04" y="1628800"/>
            <a:ext cx="65151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"/>
          <p:cNvSpPr txBox="1">
            <a:spLocks noRot="1" noChangeArrowheads="1"/>
          </p:cNvSpPr>
          <p:nvPr/>
        </p:nvSpPr>
        <p:spPr>
          <a:xfrm>
            <a:off x="457200" y="800708"/>
            <a:ext cx="8229600" cy="6340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altLang="fr-FR" sz="3200" kern="0" dirty="0" smtClean="0"/>
              <a:t>Amplification à dérive de fréquence (CPA)</a:t>
            </a:r>
            <a:endParaRPr lang="fr-FR" altLang="fr-FR" sz="3200" kern="0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100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D756F-7476-4D8B-92AE-3662B336AF99}" type="slidenum">
              <a:rPr lang="fr-FR" altLang="fr-FR"/>
              <a:pPr/>
              <a:t>12</a:t>
            </a:fld>
            <a:endParaRPr lang="fr-FR" altLang="fr-FR"/>
          </a:p>
        </p:txBody>
      </p:sp>
      <p:pic>
        <p:nvPicPr>
          <p:cNvPr id="204848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97088"/>
            <a:ext cx="76168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2951163" y="857250"/>
            <a:ext cx="5903912" cy="10953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buFont typeface="Arial" pitchFamily="34" charset="0"/>
              <a:buChar char="→"/>
            </a:pP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 Gamme spectrale EUV: 8 - 40 nm</a:t>
            </a:r>
          </a:p>
          <a:p>
            <a:pPr lvl="1">
              <a:buFont typeface="Arial" pitchFamily="34" charset="0"/>
              <a:buChar char="→"/>
            </a:pP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 Energie EUV : &gt; µJ avec 1J de pompe (800nm)</a:t>
            </a:r>
          </a:p>
          <a:p>
            <a:pPr lvl="1">
              <a:buFont typeface="Arial" pitchFamily="34" charset="0"/>
              <a:buChar char="→"/>
            </a:pP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 Taux de répétition : 10 Hz  (0.1 Hz)</a:t>
            </a:r>
          </a:p>
          <a:p>
            <a:pPr lvl="1">
              <a:buFont typeface="Arial" pitchFamily="34" charset="0"/>
              <a:buChar char="→"/>
            </a:pP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 Multifaisceaux – optiquement synchronisés (IR fs-ps &amp; HHG</a:t>
            </a:r>
            <a:r>
              <a:rPr lang="en-US" altLang="fr-FR" sz="160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5" name="Ellipse 14"/>
          <p:cNvSpPr/>
          <p:nvPr/>
        </p:nvSpPr>
        <p:spPr>
          <a:xfrm>
            <a:off x="2027238" y="2097088"/>
            <a:ext cx="6659562" cy="2046287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204851" name="Picture 5" descr="Batiment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009650"/>
            <a:ext cx="21431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5724525" y="109538"/>
            <a:ext cx="3311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>
                <a:solidFill>
                  <a:srgbClr val="000066"/>
                </a:solidFill>
                <a:ea typeface="ＭＳ Ｐゴシック" pitchFamily="34" charset="-128"/>
              </a:rPr>
              <a:t>Philosophie de la plateforme</a:t>
            </a:r>
            <a:endParaRPr lang="fr-FR" altLang="fr-FR" b="1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1098E-D49E-4F64-B4F3-B82366A9778E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508626" y="152636"/>
            <a:ext cx="3492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>
                <a:solidFill>
                  <a:srgbClr val="000066"/>
                </a:solidFill>
              </a:rPr>
              <a:t>LASERIX : Chaîne </a:t>
            </a:r>
            <a:r>
              <a:rPr lang="fr-FR" altLang="fr-FR" b="1" dirty="0">
                <a:solidFill>
                  <a:srgbClr val="000066"/>
                </a:solidFill>
              </a:rPr>
              <a:t>laser Pilote</a:t>
            </a:r>
            <a:endParaRPr lang="en-US" altLang="fr-FR" b="1" dirty="0">
              <a:solidFill>
                <a:srgbClr val="000066"/>
              </a:solidFill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95288" y="1017588"/>
            <a:ext cx="4943475" cy="1409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fr-FR" altLang="fr-FR" sz="1000" b="1">
                <a:solidFill>
                  <a:schemeClr val="hlink"/>
                </a:solidFill>
                <a:latin typeface="Tahoma" pitchFamily="34" charset="0"/>
              </a:rPr>
              <a:t>FRONT-END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4205288" y="1196975"/>
            <a:ext cx="1073150" cy="8905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fr-FR" altLang="fr-FR" sz="600">
                <a:solidFill>
                  <a:schemeClr val="bg2"/>
                </a:solidFill>
                <a:latin typeface="Tahoma" pitchFamily="34" charset="0"/>
              </a:rPr>
              <a:t>10Hz - 4 Pass Preamplifier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03238" y="1641475"/>
            <a:ext cx="596900" cy="6207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fr-FR" altLang="fr-FR" sz="600">
                <a:solidFill>
                  <a:schemeClr val="bg2"/>
                </a:solidFill>
                <a:latin typeface="Tahoma" pitchFamily="34" charset="0"/>
              </a:rPr>
              <a:t>Oscillator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936625" y="2170113"/>
            <a:ext cx="6477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563563" y="1804988"/>
            <a:ext cx="300037" cy="107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500">
                <a:latin typeface="Tahoma" pitchFamily="34" charset="0"/>
              </a:rPr>
              <a:t>Verdi 5V</a:t>
            </a:r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862013" y="1863725"/>
            <a:ext cx="155575" cy="192088"/>
            <a:chOff x="703" y="1480"/>
            <a:chExt cx="45" cy="136"/>
          </a:xfrm>
        </p:grpSpPr>
        <p:sp>
          <p:nvSpPr>
            <p:cNvPr id="215049" name="Line 9"/>
            <p:cNvSpPr>
              <a:spLocks noChangeShapeType="1"/>
            </p:cNvSpPr>
            <p:nvPr/>
          </p:nvSpPr>
          <p:spPr bwMode="auto">
            <a:xfrm>
              <a:off x="703" y="1480"/>
              <a:ext cx="45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748" y="1480"/>
              <a:ext cx="0" cy="13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 flipH="1">
              <a:off x="703" y="1616"/>
              <a:ext cx="45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5052" name="Group 12"/>
          <p:cNvGrpSpPr>
            <a:grpSpLocks/>
          </p:cNvGrpSpPr>
          <p:nvPr/>
        </p:nvGrpSpPr>
        <p:grpSpPr bwMode="auto">
          <a:xfrm>
            <a:off x="2268538" y="1196975"/>
            <a:ext cx="965200" cy="928688"/>
            <a:chOff x="1270" y="953"/>
            <a:chExt cx="608" cy="567"/>
          </a:xfrm>
        </p:grpSpPr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1353" y="953"/>
              <a:ext cx="525" cy="550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>
                <a:spcBef>
                  <a:spcPct val="50000"/>
                </a:spcBef>
              </a:pPr>
              <a:r>
                <a:rPr lang="fr-FR" altLang="fr-FR" sz="600">
                  <a:solidFill>
                    <a:schemeClr val="bg2"/>
                  </a:solidFill>
                  <a:latin typeface="Tahoma" pitchFamily="34" charset="0"/>
                </a:rPr>
                <a:t>Öffner Stretcher</a:t>
              </a:r>
            </a:p>
          </p:txBody>
        </p:sp>
        <p:sp>
          <p:nvSpPr>
            <p:cNvPr id="215054" name="Line 14"/>
            <p:cNvSpPr>
              <a:spLocks noChangeShapeType="1"/>
            </p:cNvSpPr>
            <p:nvPr/>
          </p:nvSpPr>
          <p:spPr bwMode="auto">
            <a:xfrm rot="78267129">
              <a:off x="1659" y="1319"/>
              <a:ext cx="172" cy="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5" name="Line 15"/>
            <p:cNvSpPr>
              <a:spLocks noChangeShapeType="1"/>
            </p:cNvSpPr>
            <p:nvPr/>
          </p:nvSpPr>
          <p:spPr bwMode="auto">
            <a:xfrm rot="13467129" flipH="1">
              <a:off x="1678" y="1283"/>
              <a:ext cx="157" cy="3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 rot="13467129" flipV="1">
              <a:off x="1603" y="1378"/>
              <a:ext cx="171" cy="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7" name="Line 17"/>
            <p:cNvSpPr>
              <a:spLocks noChangeShapeType="1"/>
            </p:cNvSpPr>
            <p:nvPr/>
          </p:nvSpPr>
          <p:spPr bwMode="auto">
            <a:xfrm rot="78267129" flipH="1" flipV="1">
              <a:off x="1588" y="1376"/>
              <a:ext cx="160" cy="38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8" name="Freeform 18"/>
            <p:cNvSpPr>
              <a:spLocks/>
            </p:cNvSpPr>
            <p:nvPr/>
          </p:nvSpPr>
          <p:spPr bwMode="auto">
            <a:xfrm rot="78267129">
              <a:off x="1638" y="1213"/>
              <a:ext cx="23" cy="153"/>
            </a:xfrm>
            <a:custGeom>
              <a:avLst/>
              <a:gdLst>
                <a:gd name="T0" fmla="*/ 45 w 45"/>
                <a:gd name="T1" fmla="*/ 181 h 181"/>
                <a:gd name="T2" fmla="*/ 0 w 45"/>
                <a:gd name="T3" fmla="*/ 90 h 181"/>
                <a:gd name="T4" fmla="*/ 45 w 45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81">
                  <a:moveTo>
                    <a:pt x="45" y="181"/>
                  </a:moveTo>
                  <a:cubicBezTo>
                    <a:pt x="22" y="150"/>
                    <a:pt x="0" y="120"/>
                    <a:pt x="0" y="90"/>
                  </a:cubicBezTo>
                  <a:cubicBezTo>
                    <a:pt x="0" y="60"/>
                    <a:pt x="0" y="45"/>
                    <a:pt x="45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59" name="Line 19"/>
            <p:cNvSpPr>
              <a:spLocks noChangeShapeType="1"/>
            </p:cNvSpPr>
            <p:nvPr/>
          </p:nvSpPr>
          <p:spPr bwMode="auto">
            <a:xfrm rot="13467129" flipV="1">
              <a:off x="1386" y="1217"/>
              <a:ext cx="463" cy="3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0" name="Line 20"/>
            <p:cNvSpPr>
              <a:spLocks noChangeShapeType="1"/>
            </p:cNvSpPr>
            <p:nvPr/>
          </p:nvSpPr>
          <p:spPr bwMode="auto">
            <a:xfrm rot="78267129">
              <a:off x="1359" y="1242"/>
              <a:ext cx="465" cy="39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1" name="Line 21"/>
            <p:cNvSpPr>
              <a:spLocks noChangeShapeType="1"/>
            </p:cNvSpPr>
            <p:nvPr/>
          </p:nvSpPr>
          <p:spPr bwMode="auto">
            <a:xfrm rot="78267129">
              <a:off x="1372" y="1249"/>
              <a:ext cx="464" cy="0"/>
            </a:xfrm>
            <a:prstGeom prst="lin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2" name="Line 22"/>
            <p:cNvSpPr>
              <a:spLocks noChangeShapeType="1"/>
            </p:cNvSpPr>
            <p:nvPr/>
          </p:nvSpPr>
          <p:spPr bwMode="auto">
            <a:xfrm rot="13467129" flipV="1">
              <a:off x="1466" y="1194"/>
              <a:ext cx="406" cy="3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3" name="Line 23"/>
            <p:cNvSpPr>
              <a:spLocks noChangeShapeType="1"/>
            </p:cNvSpPr>
            <p:nvPr/>
          </p:nvSpPr>
          <p:spPr bwMode="auto">
            <a:xfrm rot="78267129">
              <a:off x="1314" y="1259"/>
              <a:ext cx="470" cy="49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4" name="Freeform 24"/>
            <p:cNvSpPr>
              <a:spLocks/>
            </p:cNvSpPr>
            <p:nvPr/>
          </p:nvSpPr>
          <p:spPr bwMode="auto">
            <a:xfrm rot="78267129">
              <a:off x="1761" y="1290"/>
              <a:ext cx="23" cy="230"/>
            </a:xfrm>
            <a:custGeom>
              <a:avLst/>
              <a:gdLst>
                <a:gd name="T0" fmla="*/ 45 w 45"/>
                <a:gd name="T1" fmla="*/ 181 h 181"/>
                <a:gd name="T2" fmla="*/ 0 w 45"/>
                <a:gd name="T3" fmla="*/ 90 h 181"/>
                <a:gd name="T4" fmla="*/ 45 w 45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81">
                  <a:moveTo>
                    <a:pt x="45" y="181"/>
                  </a:moveTo>
                  <a:cubicBezTo>
                    <a:pt x="22" y="150"/>
                    <a:pt x="0" y="120"/>
                    <a:pt x="0" y="90"/>
                  </a:cubicBezTo>
                  <a:cubicBezTo>
                    <a:pt x="0" y="60"/>
                    <a:pt x="0" y="45"/>
                    <a:pt x="45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5" name="Line 25"/>
            <p:cNvSpPr>
              <a:spLocks noChangeShapeType="1"/>
            </p:cNvSpPr>
            <p:nvPr/>
          </p:nvSpPr>
          <p:spPr bwMode="auto">
            <a:xfrm rot="78267129">
              <a:off x="1379" y="1126"/>
              <a:ext cx="265" cy="26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6" name="Line 26"/>
            <p:cNvSpPr>
              <a:spLocks noChangeShapeType="1"/>
            </p:cNvSpPr>
            <p:nvPr/>
          </p:nvSpPr>
          <p:spPr bwMode="auto">
            <a:xfrm rot="78267129">
              <a:off x="1270" y="1144"/>
              <a:ext cx="240" cy="248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7" name="Line 27"/>
            <p:cNvSpPr>
              <a:spLocks noChangeShapeType="1"/>
            </p:cNvSpPr>
            <p:nvPr/>
          </p:nvSpPr>
          <p:spPr bwMode="auto">
            <a:xfrm rot="13467129" flipH="1">
              <a:off x="1402" y="1394"/>
              <a:ext cx="108" cy="10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68" name="Line 28"/>
            <p:cNvSpPr>
              <a:spLocks noChangeShapeType="1"/>
            </p:cNvSpPr>
            <p:nvPr/>
          </p:nvSpPr>
          <p:spPr bwMode="auto">
            <a:xfrm rot="13467129" flipH="1">
              <a:off x="1414" y="1008"/>
              <a:ext cx="81" cy="14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069" name="Line 29"/>
          <p:cNvSpPr>
            <a:spLocks noChangeShapeType="1"/>
          </p:cNvSpPr>
          <p:nvPr/>
        </p:nvSpPr>
        <p:spPr bwMode="auto">
          <a:xfrm flipH="1" flipV="1">
            <a:off x="2555875" y="1449388"/>
            <a:ext cx="0" cy="8636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0" name="Line 30"/>
          <p:cNvSpPr>
            <a:spLocks noChangeShapeType="1"/>
          </p:cNvSpPr>
          <p:nvPr/>
        </p:nvSpPr>
        <p:spPr bwMode="auto">
          <a:xfrm flipH="1">
            <a:off x="2519363" y="2292350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2538413" y="2197100"/>
            <a:ext cx="1025525" cy="7938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2" name="Line 32"/>
          <p:cNvSpPr>
            <a:spLocks noChangeShapeType="1"/>
          </p:cNvSpPr>
          <p:nvPr/>
        </p:nvSpPr>
        <p:spPr bwMode="auto">
          <a:xfrm flipH="1" flipV="1">
            <a:off x="2519363" y="2176463"/>
            <a:ext cx="58737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073" name="Group 33"/>
          <p:cNvGrpSpPr>
            <a:grpSpLocks/>
          </p:cNvGrpSpPr>
          <p:nvPr/>
        </p:nvGrpSpPr>
        <p:grpSpPr bwMode="auto">
          <a:xfrm>
            <a:off x="2628900" y="2124075"/>
            <a:ext cx="360363" cy="276225"/>
            <a:chOff x="1617" y="1519"/>
            <a:chExt cx="257" cy="174"/>
          </a:xfrm>
        </p:grpSpPr>
        <p:sp>
          <p:nvSpPr>
            <p:cNvPr id="215074" name="Text Box 34"/>
            <p:cNvSpPr txBox="1">
              <a:spLocks noChangeArrowheads="1"/>
            </p:cNvSpPr>
            <p:nvPr/>
          </p:nvSpPr>
          <p:spPr bwMode="auto">
            <a:xfrm>
              <a:off x="1617" y="1519"/>
              <a:ext cx="257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b"/>
            <a:lstStyle/>
            <a:p>
              <a:pPr algn="ctr">
                <a:spcBef>
                  <a:spcPct val="50000"/>
                </a:spcBef>
              </a:pPr>
              <a:r>
                <a:rPr lang="fr-FR" altLang="fr-FR" sz="600" b="1">
                  <a:solidFill>
                    <a:schemeClr val="bg2"/>
                  </a:solidFill>
                  <a:latin typeface="Tahoma" pitchFamily="34" charset="0"/>
                </a:rPr>
                <a:t>Dazzler</a:t>
              </a:r>
            </a:p>
          </p:txBody>
        </p:sp>
        <p:sp>
          <p:nvSpPr>
            <p:cNvPr id="215075" name="Freeform 35"/>
            <p:cNvSpPr>
              <a:spLocks/>
            </p:cNvSpPr>
            <p:nvPr/>
          </p:nvSpPr>
          <p:spPr bwMode="auto">
            <a:xfrm>
              <a:off x="1660" y="1519"/>
              <a:ext cx="171" cy="114"/>
            </a:xfrm>
            <a:custGeom>
              <a:avLst/>
              <a:gdLst>
                <a:gd name="T0" fmla="*/ 0 w 998"/>
                <a:gd name="T1" fmla="*/ 499 h 862"/>
                <a:gd name="T2" fmla="*/ 45 w 998"/>
                <a:gd name="T3" fmla="*/ 272 h 862"/>
                <a:gd name="T4" fmla="*/ 91 w 998"/>
                <a:gd name="T5" fmla="*/ 726 h 862"/>
                <a:gd name="T6" fmla="*/ 136 w 998"/>
                <a:gd name="T7" fmla="*/ 318 h 862"/>
                <a:gd name="T8" fmla="*/ 182 w 998"/>
                <a:gd name="T9" fmla="*/ 590 h 862"/>
                <a:gd name="T10" fmla="*/ 272 w 998"/>
                <a:gd name="T11" fmla="*/ 408 h 862"/>
                <a:gd name="T12" fmla="*/ 318 w 998"/>
                <a:gd name="T13" fmla="*/ 499 h 862"/>
                <a:gd name="T14" fmla="*/ 363 w 998"/>
                <a:gd name="T15" fmla="*/ 363 h 862"/>
                <a:gd name="T16" fmla="*/ 408 w 998"/>
                <a:gd name="T17" fmla="*/ 499 h 862"/>
                <a:gd name="T18" fmla="*/ 499 w 998"/>
                <a:gd name="T19" fmla="*/ 272 h 862"/>
                <a:gd name="T20" fmla="*/ 590 w 998"/>
                <a:gd name="T21" fmla="*/ 817 h 862"/>
                <a:gd name="T22" fmla="*/ 680 w 998"/>
                <a:gd name="T23" fmla="*/ 0 h 862"/>
                <a:gd name="T24" fmla="*/ 726 w 998"/>
                <a:gd name="T25" fmla="*/ 817 h 862"/>
                <a:gd name="T26" fmla="*/ 771 w 998"/>
                <a:gd name="T27" fmla="*/ 227 h 862"/>
                <a:gd name="T28" fmla="*/ 817 w 998"/>
                <a:gd name="T29" fmla="*/ 544 h 862"/>
                <a:gd name="T30" fmla="*/ 907 w 998"/>
                <a:gd name="T31" fmla="*/ 363 h 862"/>
                <a:gd name="T32" fmla="*/ 998 w 998"/>
                <a:gd name="T33" fmla="*/ 454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8" h="862">
                  <a:moveTo>
                    <a:pt x="0" y="499"/>
                  </a:moveTo>
                  <a:cubicBezTo>
                    <a:pt x="15" y="366"/>
                    <a:pt x="30" y="234"/>
                    <a:pt x="45" y="272"/>
                  </a:cubicBezTo>
                  <a:cubicBezTo>
                    <a:pt x="60" y="310"/>
                    <a:pt x="76" y="718"/>
                    <a:pt x="91" y="726"/>
                  </a:cubicBezTo>
                  <a:cubicBezTo>
                    <a:pt x="106" y="734"/>
                    <a:pt x="121" y="341"/>
                    <a:pt x="136" y="318"/>
                  </a:cubicBezTo>
                  <a:cubicBezTo>
                    <a:pt x="151" y="295"/>
                    <a:pt x="159" y="575"/>
                    <a:pt x="182" y="590"/>
                  </a:cubicBezTo>
                  <a:cubicBezTo>
                    <a:pt x="205" y="605"/>
                    <a:pt x="249" y="423"/>
                    <a:pt x="272" y="408"/>
                  </a:cubicBezTo>
                  <a:cubicBezTo>
                    <a:pt x="295" y="393"/>
                    <a:pt x="303" y="506"/>
                    <a:pt x="318" y="499"/>
                  </a:cubicBezTo>
                  <a:cubicBezTo>
                    <a:pt x="333" y="492"/>
                    <a:pt x="348" y="363"/>
                    <a:pt x="363" y="363"/>
                  </a:cubicBezTo>
                  <a:cubicBezTo>
                    <a:pt x="378" y="363"/>
                    <a:pt x="385" y="514"/>
                    <a:pt x="408" y="499"/>
                  </a:cubicBezTo>
                  <a:cubicBezTo>
                    <a:pt x="431" y="484"/>
                    <a:pt x="469" y="219"/>
                    <a:pt x="499" y="272"/>
                  </a:cubicBezTo>
                  <a:cubicBezTo>
                    <a:pt x="529" y="325"/>
                    <a:pt x="560" y="862"/>
                    <a:pt x="590" y="817"/>
                  </a:cubicBezTo>
                  <a:cubicBezTo>
                    <a:pt x="620" y="772"/>
                    <a:pt x="657" y="0"/>
                    <a:pt x="680" y="0"/>
                  </a:cubicBezTo>
                  <a:cubicBezTo>
                    <a:pt x="703" y="0"/>
                    <a:pt x="711" y="779"/>
                    <a:pt x="726" y="817"/>
                  </a:cubicBezTo>
                  <a:cubicBezTo>
                    <a:pt x="741" y="855"/>
                    <a:pt x="756" y="272"/>
                    <a:pt x="771" y="227"/>
                  </a:cubicBezTo>
                  <a:cubicBezTo>
                    <a:pt x="786" y="182"/>
                    <a:pt x="794" y="521"/>
                    <a:pt x="817" y="544"/>
                  </a:cubicBezTo>
                  <a:cubicBezTo>
                    <a:pt x="840" y="567"/>
                    <a:pt x="877" y="378"/>
                    <a:pt x="907" y="363"/>
                  </a:cubicBezTo>
                  <a:cubicBezTo>
                    <a:pt x="937" y="348"/>
                    <a:pt x="983" y="439"/>
                    <a:pt x="998" y="454"/>
                  </a:cubicBezTo>
                </a:path>
              </a:pathLst>
            </a:custGeom>
            <a:solidFill>
              <a:schemeClr val="bg1"/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076" name="Text Box 36"/>
          <p:cNvSpPr txBox="1">
            <a:spLocks noChangeArrowheads="1"/>
          </p:cNvSpPr>
          <p:nvPr/>
        </p:nvSpPr>
        <p:spPr bwMode="auto">
          <a:xfrm>
            <a:off x="3276600" y="1196975"/>
            <a:ext cx="900113" cy="8905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fr-FR" altLang="fr-FR" sz="600">
                <a:solidFill>
                  <a:schemeClr val="bg2"/>
                </a:solidFill>
                <a:latin typeface="Tahoma" pitchFamily="34" charset="0"/>
              </a:rPr>
              <a:t>10Hz - Regenerative</a:t>
            </a:r>
          </a:p>
          <a:p>
            <a:pPr algn="ctr"/>
            <a:r>
              <a:rPr lang="fr-FR" altLang="fr-FR" sz="600">
                <a:solidFill>
                  <a:schemeClr val="bg2"/>
                </a:solidFill>
                <a:latin typeface="Tahoma" pitchFamily="34" charset="0"/>
              </a:rPr>
              <a:t>amplifier</a:t>
            </a:r>
          </a:p>
        </p:txBody>
      </p:sp>
      <p:sp>
        <p:nvSpPr>
          <p:cNvPr id="215077" name="Line 37"/>
          <p:cNvSpPr>
            <a:spLocks noChangeShapeType="1"/>
          </p:cNvSpPr>
          <p:nvPr/>
        </p:nvSpPr>
        <p:spPr bwMode="auto">
          <a:xfrm flipH="1" flipV="1">
            <a:off x="3779838" y="1954213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8" name="Line 38"/>
          <p:cNvSpPr>
            <a:spLocks noChangeShapeType="1"/>
          </p:cNvSpPr>
          <p:nvPr/>
        </p:nvSpPr>
        <p:spPr bwMode="auto">
          <a:xfrm>
            <a:off x="3371850" y="1917700"/>
            <a:ext cx="6556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9" name="Line 39"/>
          <p:cNvSpPr>
            <a:spLocks noChangeShapeType="1"/>
          </p:cNvSpPr>
          <p:nvPr/>
        </p:nvSpPr>
        <p:spPr bwMode="auto">
          <a:xfrm>
            <a:off x="4032250" y="188118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0" name="Line 40"/>
          <p:cNvSpPr>
            <a:spLocks noChangeShapeType="1"/>
          </p:cNvSpPr>
          <p:nvPr/>
        </p:nvSpPr>
        <p:spPr bwMode="auto">
          <a:xfrm>
            <a:off x="3351213" y="1879600"/>
            <a:ext cx="30162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1" name="Line 41"/>
          <p:cNvSpPr>
            <a:spLocks noChangeShapeType="1"/>
          </p:cNvSpPr>
          <p:nvPr/>
        </p:nvSpPr>
        <p:spPr bwMode="auto">
          <a:xfrm>
            <a:off x="3889375" y="1593850"/>
            <a:ext cx="34925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2" name="AutoShape 42"/>
          <p:cNvSpPr>
            <a:spLocks noChangeArrowheads="1"/>
          </p:cNvSpPr>
          <p:nvPr/>
        </p:nvSpPr>
        <p:spPr bwMode="auto">
          <a:xfrm rot="-2210443">
            <a:off x="3590925" y="1736725"/>
            <a:ext cx="117475" cy="57150"/>
          </a:xfrm>
          <a:prstGeom prst="parallelogram">
            <a:avLst>
              <a:gd name="adj" fmla="val 51389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83" name="Line 43"/>
          <p:cNvSpPr>
            <a:spLocks noChangeShapeType="1"/>
          </p:cNvSpPr>
          <p:nvPr/>
        </p:nvSpPr>
        <p:spPr bwMode="auto">
          <a:xfrm flipH="1">
            <a:off x="3529013" y="2184400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4" name="Text Box 44"/>
          <p:cNvSpPr txBox="1">
            <a:spLocks noChangeArrowheads="1"/>
          </p:cNvSpPr>
          <p:nvPr/>
        </p:nvSpPr>
        <p:spPr bwMode="auto">
          <a:xfrm>
            <a:off x="4608513" y="1377950"/>
            <a:ext cx="298450" cy="107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500">
                <a:latin typeface="Tahoma" pitchFamily="34" charset="0"/>
              </a:rPr>
              <a:t>QL - CFR</a:t>
            </a:r>
          </a:p>
        </p:txBody>
      </p:sp>
      <p:sp>
        <p:nvSpPr>
          <p:cNvPr id="215085" name="Line 45"/>
          <p:cNvSpPr>
            <a:spLocks noChangeShapeType="1"/>
          </p:cNvSpPr>
          <p:nvPr/>
        </p:nvSpPr>
        <p:spPr bwMode="auto">
          <a:xfrm>
            <a:off x="3924300" y="1485900"/>
            <a:ext cx="201613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6" name="Line 46"/>
          <p:cNvSpPr>
            <a:spLocks noChangeShapeType="1"/>
          </p:cNvSpPr>
          <p:nvPr/>
        </p:nvSpPr>
        <p:spPr bwMode="auto">
          <a:xfrm flipV="1">
            <a:off x="3636963" y="1485900"/>
            <a:ext cx="503237" cy="28733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7" name="Line 47"/>
          <p:cNvSpPr>
            <a:spLocks noChangeShapeType="1"/>
          </p:cNvSpPr>
          <p:nvPr/>
        </p:nvSpPr>
        <p:spPr bwMode="auto">
          <a:xfrm>
            <a:off x="4108450" y="1441450"/>
            <a:ext cx="3175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8" name="Line 48"/>
          <p:cNvSpPr>
            <a:spLocks noChangeShapeType="1"/>
          </p:cNvSpPr>
          <p:nvPr/>
        </p:nvSpPr>
        <p:spPr bwMode="auto">
          <a:xfrm flipH="1">
            <a:off x="4319588" y="1665288"/>
            <a:ext cx="0" cy="539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9" name="Line 49"/>
          <p:cNvSpPr>
            <a:spLocks noChangeShapeType="1"/>
          </p:cNvSpPr>
          <p:nvPr/>
        </p:nvSpPr>
        <p:spPr bwMode="auto">
          <a:xfrm>
            <a:off x="4327525" y="1676400"/>
            <a:ext cx="727075" cy="131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0" name="Line 50"/>
          <p:cNvSpPr>
            <a:spLocks noChangeShapeType="1"/>
          </p:cNvSpPr>
          <p:nvPr/>
        </p:nvSpPr>
        <p:spPr bwMode="auto">
          <a:xfrm flipV="1">
            <a:off x="5054600" y="1695450"/>
            <a:ext cx="0" cy="112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1" name="Line 51"/>
          <p:cNvSpPr>
            <a:spLocks noChangeShapeType="1"/>
          </p:cNvSpPr>
          <p:nvPr/>
        </p:nvSpPr>
        <p:spPr bwMode="auto">
          <a:xfrm flipH="1">
            <a:off x="4518025" y="1695450"/>
            <a:ext cx="536575" cy="112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2" name="Line 52"/>
          <p:cNvSpPr>
            <a:spLocks noChangeShapeType="1"/>
          </p:cNvSpPr>
          <p:nvPr/>
        </p:nvSpPr>
        <p:spPr bwMode="auto">
          <a:xfrm flipV="1">
            <a:off x="4518025" y="1662113"/>
            <a:ext cx="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3" name="Line 53"/>
          <p:cNvSpPr>
            <a:spLocks noChangeShapeType="1"/>
          </p:cNvSpPr>
          <p:nvPr/>
        </p:nvSpPr>
        <p:spPr bwMode="auto">
          <a:xfrm>
            <a:off x="4518025" y="1658938"/>
            <a:ext cx="604838" cy="233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4" name="Line 54"/>
          <p:cNvSpPr>
            <a:spLocks noChangeShapeType="1"/>
          </p:cNvSpPr>
          <p:nvPr/>
        </p:nvSpPr>
        <p:spPr bwMode="auto">
          <a:xfrm flipV="1">
            <a:off x="5124450" y="1608138"/>
            <a:ext cx="0" cy="282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5" name="Line 55"/>
          <p:cNvSpPr>
            <a:spLocks noChangeShapeType="1"/>
          </p:cNvSpPr>
          <p:nvPr/>
        </p:nvSpPr>
        <p:spPr bwMode="auto">
          <a:xfrm flipH="1">
            <a:off x="4438650" y="1608138"/>
            <a:ext cx="681038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6" name="Line 56"/>
          <p:cNvSpPr>
            <a:spLocks noChangeShapeType="1"/>
          </p:cNvSpPr>
          <p:nvPr/>
        </p:nvSpPr>
        <p:spPr bwMode="auto">
          <a:xfrm flipH="1">
            <a:off x="5100638" y="1865313"/>
            <a:ext cx="58737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7" name="Line 57"/>
          <p:cNvSpPr>
            <a:spLocks noChangeShapeType="1"/>
          </p:cNvSpPr>
          <p:nvPr/>
        </p:nvSpPr>
        <p:spPr bwMode="auto">
          <a:xfrm flipH="1">
            <a:off x="5030788" y="1784350"/>
            <a:ext cx="60325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8" name="Line 58"/>
          <p:cNvSpPr>
            <a:spLocks noChangeShapeType="1"/>
          </p:cNvSpPr>
          <p:nvPr/>
        </p:nvSpPr>
        <p:spPr bwMode="auto">
          <a:xfrm flipH="1">
            <a:off x="4486275" y="1631950"/>
            <a:ext cx="57150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9" name="Line 59"/>
          <p:cNvSpPr>
            <a:spLocks noChangeShapeType="1"/>
          </p:cNvSpPr>
          <p:nvPr/>
        </p:nvSpPr>
        <p:spPr bwMode="auto">
          <a:xfrm flipH="1">
            <a:off x="4298950" y="1643063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0" name="Line 60"/>
          <p:cNvSpPr>
            <a:spLocks noChangeShapeType="1"/>
          </p:cNvSpPr>
          <p:nvPr/>
        </p:nvSpPr>
        <p:spPr bwMode="auto">
          <a:xfrm>
            <a:off x="5095875" y="1579563"/>
            <a:ext cx="65088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1" name="Line 61"/>
          <p:cNvSpPr>
            <a:spLocks noChangeShapeType="1"/>
          </p:cNvSpPr>
          <p:nvPr/>
        </p:nvSpPr>
        <p:spPr bwMode="auto">
          <a:xfrm>
            <a:off x="5030788" y="1663700"/>
            <a:ext cx="60325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2" name="Line 62"/>
          <p:cNvSpPr>
            <a:spLocks noChangeShapeType="1"/>
          </p:cNvSpPr>
          <p:nvPr/>
        </p:nvSpPr>
        <p:spPr bwMode="auto">
          <a:xfrm>
            <a:off x="4478338" y="1776413"/>
            <a:ext cx="58737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3" name="Line 63"/>
          <p:cNvSpPr>
            <a:spLocks noChangeShapeType="1"/>
          </p:cNvSpPr>
          <p:nvPr/>
        </p:nvSpPr>
        <p:spPr bwMode="auto">
          <a:xfrm>
            <a:off x="4914900" y="1412875"/>
            <a:ext cx="295275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4" name="Line 64"/>
          <p:cNvSpPr>
            <a:spLocks noChangeShapeType="1"/>
          </p:cNvSpPr>
          <p:nvPr/>
        </p:nvSpPr>
        <p:spPr bwMode="auto">
          <a:xfrm>
            <a:off x="5187950" y="1377950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5" name="Line 65"/>
          <p:cNvSpPr>
            <a:spLocks noChangeShapeType="1"/>
          </p:cNvSpPr>
          <p:nvPr/>
        </p:nvSpPr>
        <p:spPr bwMode="auto">
          <a:xfrm flipH="1">
            <a:off x="5214938" y="1412875"/>
            <a:ext cx="4762" cy="34925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6" name="Line 66"/>
          <p:cNvSpPr>
            <a:spLocks noChangeShapeType="1"/>
          </p:cNvSpPr>
          <p:nvPr/>
        </p:nvSpPr>
        <p:spPr bwMode="auto">
          <a:xfrm>
            <a:off x="4802188" y="1757363"/>
            <a:ext cx="417512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7" name="Rectangle 67"/>
          <p:cNvSpPr>
            <a:spLocks noChangeArrowheads="1"/>
          </p:cNvSpPr>
          <p:nvPr/>
        </p:nvSpPr>
        <p:spPr bwMode="auto">
          <a:xfrm>
            <a:off x="4743450" y="1727200"/>
            <a:ext cx="58738" cy="571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08" name="Line 68"/>
          <p:cNvSpPr>
            <a:spLocks noChangeShapeType="1"/>
          </p:cNvSpPr>
          <p:nvPr/>
        </p:nvSpPr>
        <p:spPr bwMode="auto">
          <a:xfrm flipH="1">
            <a:off x="5187950" y="1728788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9" name="Line 69"/>
          <p:cNvSpPr>
            <a:spLocks noChangeShapeType="1"/>
          </p:cNvSpPr>
          <p:nvPr/>
        </p:nvSpPr>
        <p:spPr bwMode="auto">
          <a:xfrm flipH="1">
            <a:off x="4267200" y="1554163"/>
            <a:ext cx="947738" cy="1587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0" name="Line 70"/>
          <p:cNvSpPr>
            <a:spLocks noChangeShapeType="1"/>
          </p:cNvSpPr>
          <p:nvPr/>
        </p:nvSpPr>
        <p:spPr bwMode="auto">
          <a:xfrm flipH="1">
            <a:off x="4229100" y="1524000"/>
            <a:ext cx="60325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1" name="Line 71"/>
          <p:cNvSpPr>
            <a:spLocks noChangeShapeType="1"/>
          </p:cNvSpPr>
          <p:nvPr/>
        </p:nvSpPr>
        <p:spPr bwMode="auto">
          <a:xfrm>
            <a:off x="4260850" y="1554163"/>
            <a:ext cx="1588" cy="204787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2" name="Line 72"/>
          <p:cNvSpPr>
            <a:spLocks noChangeShapeType="1"/>
          </p:cNvSpPr>
          <p:nvPr/>
        </p:nvSpPr>
        <p:spPr bwMode="auto">
          <a:xfrm flipH="1">
            <a:off x="4254500" y="1755775"/>
            <a:ext cx="479425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3" name="Line 73"/>
          <p:cNvSpPr>
            <a:spLocks noChangeShapeType="1"/>
          </p:cNvSpPr>
          <p:nvPr/>
        </p:nvSpPr>
        <p:spPr bwMode="auto">
          <a:xfrm>
            <a:off x="4229100" y="1727200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4" name="Line 74"/>
          <p:cNvSpPr>
            <a:spLocks noChangeShapeType="1"/>
          </p:cNvSpPr>
          <p:nvPr/>
        </p:nvSpPr>
        <p:spPr bwMode="auto">
          <a:xfrm flipH="1">
            <a:off x="5189538" y="1528763"/>
            <a:ext cx="60325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5" name="Line 75"/>
          <p:cNvSpPr>
            <a:spLocks noChangeShapeType="1"/>
          </p:cNvSpPr>
          <p:nvPr/>
        </p:nvSpPr>
        <p:spPr bwMode="auto">
          <a:xfrm flipH="1">
            <a:off x="4430713" y="1901825"/>
            <a:ext cx="0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6" name="Line 76"/>
          <p:cNvSpPr>
            <a:spLocks noChangeShapeType="1"/>
          </p:cNvSpPr>
          <p:nvPr/>
        </p:nvSpPr>
        <p:spPr bwMode="auto">
          <a:xfrm flipV="1">
            <a:off x="3779838" y="2312988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7" name="Line 77"/>
          <p:cNvSpPr>
            <a:spLocks noChangeShapeType="1"/>
          </p:cNvSpPr>
          <p:nvPr/>
        </p:nvSpPr>
        <p:spPr bwMode="auto">
          <a:xfrm flipH="1">
            <a:off x="3887788" y="2170113"/>
            <a:ext cx="58737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8" name="Line 78"/>
          <p:cNvSpPr>
            <a:spLocks noChangeShapeType="1"/>
          </p:cNvSpPr>
          <p:nvPr/>
        </p:nvSpPr>
        <p:spPr bwMode="auto">
          <a:xfrm>
            <a:off x="4427538" y="2255838"/>
            <a:ext cx="13287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9" name="Line 79"/>
          <p:cNvSpPr>
            <a:spLocks noChangeShapeType="1"/>
          </p:cNvSpPr>
          <p:nvPr/>
        </p:nvSpPr>
        <p:spPr bwMode="auto">
          <a:xfrm flipH="1" flipV="1">
            <a:off x="3748088" y="2287588"/>
            <a:ext cx="58737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20" name="Line 80"/>
          <p:cNvSpPr>
            <a:spLocks noChangeShapeType="1"/>
          </p:cNvSpPr>
          <p:nvPr/>
        </p:nvSpPr>
        <p:spPr bwMode="auto">
          <a:xfrm flipH="1" flipV="1">
            <a:off x="4398963" y="2235200"/>
            <a:ext cx="60325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21" name="Line 81"/>
          <p:cNvSpPr>
            <a:spLocks noChangeShapeType="1"/>
          </p:cNvSpPr>
          <p:nvPr/>
        </p:nvSpPr>
        <p:spPr bwMode="auto">
          <a:xfrm rot="20755363" flipH="1">
            <a:off x="4397375" y="1865313"/>
            <a:ext cx="60325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22" name="Text Box 82"/>
          <p:cNvSpPr txBox="1">
            <a:spLocks noChangeArrowheads="1"/>
          </p:cNvSpPr>
          <p:nvPr/>
        </p:nvSpPr>
        <p:spPr bwMode="auto">
          <a:xfrm>
            <a:off x="4991100" y="4783138"/>
            <a:ext cx="3187700" cy="1060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b"/>
          <a:lstStyle/>
          <a:p>
            <a:pPr algn="ctr">
              <a:spcBef>
                <a:spcPct val="50000"/>
              </a:spcBef>
            </a:pPr>
            <a:r>
              <a:rPr lang="fr-FR" altLang="fr-FR" sz="1000" b="1">
                <a:solidFill>
                  <a:srgbClr val="00FF00"/>
                </a:solidFill>
                <a:latin typeface="Tahoma" pitchFamily="34" charset="0"/>
              </a:rPr>
              <a:t>0.1Hz - 8 x 12.5J – 527nm (100J)</a:t>
            </a:r>
          </a:p>
        </p:txBody>
      </p:sp>
      <p:sp>
        <p:nvSpPr>
          <p:cNvPr id="215123" name="Text Box 83"/>
          <p:cNvSpPr txBox="1">
            <a:spLocks noChangeArrowheads="1"/>
          </p:cNvSpPr>
          <p:nvPr/>
        </p:nvSpPr>
        <p:spPr bwMode="auto">
          <a:xfrm>
            <a:off x="542925" y="1974850"/>
            <a:ext cx="4064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500">
                <a:latin typeface="Tahoma" pitchFamily="34" charset="0"/>
              </a:rPr>
              <a:t>Femtolaser fs-20</a:t>
            </a:r>
          </a:p>
        </p:txBody>
      </p:sp>
      <p:sp>
        <p:nvSpPr>
          <p:cNvPr id="215124" name="Text Box 84"/>
          <p:cNvSpPr txBox="1">
            <a:spLocks noChangeArrowheads="1"/>
          </p:cNvSpPr>
          <p:nvPr/>
        </p:nvSpPr>
        <p:spPr bwMode="auto">
          <a:xfrm rot="16200000">
            <a:off x="4779169" y="5131594"/>
            <a:ext cx="76041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18000" tIns="10800" rIns="18000" bIns="10800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fr-FR" altLang="fr-FR" sz="1000" b="1">
              <a:solidFill>
                <a:schemeClr val="hlink"/>
              </a:solidFill>
              <a:latin typeface="Tahoma" pitchFamily="34" charset="0"/>
            </a:endParaRPr>
          </a:p>
        </p:txBody>
      </p:sp>
      <p:grpSp>
        <p:nvGrpSpPr>
          <p:cNvPr id="215125" name="Group 85"/>
          <p:cNvGrpSpPr>
            <a:grpSpLocks/>
          </p:cNvGrpSpPr>
          <p:nvPr/>
        </p:nvGrpSpPr>
        <p:grpSpPr bwMode="auto">
          <a:xfrm>
            <a:off x="3584575" y="3163888"/>
            <a:ext cx="5272088" cy="2967037"/>
            <a:chOff x="2258" y="1992"/>
            <a:chExt cx="3321" cy="1869"/>
          </a:xfrm>
        </p:grpSpPr>
        <p:sp>
          <p:nvSpPr>
            <p:cNvPr id="215126" name="Line 86"/>
            <p:cNvSpPr>
              <a:spLocks noChangeShapeType="1"/>
            </p:cNvSpPr>
            <p:nvPr/>
          </p:nvSpPr>
          <p:spPr bwMode="auto">
            <a:xfrm flipH="1">
              <a:off x="4472" y="2818"/>
              <a:ext cx="87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127" name="Group 87"/>
            <p:cNvGrpSpPr>
              <a:grpSpLocks/>
            </p:cNvGrpSpPr>
            <p:nvPr/>
          </p:nvGrpSpPr>
          <p:grpSpPr bwMode="auto">
            <a:xfrm>
              <a:off x="2258" y="1992"/>
              <a:ext cx="3321" cy="1869"/>
              <a:chOff x="2258" y="1992"/>
              <a:chExt cx="3321" cy="1869"/>
            </a:xfrm>
          </p:grpSpPr>
          <p:grpSp>
            <p:nvGrpSpPr>
              <p:cNvPr id="215128" name="Group 88"/>
              <p:cNvGrpSpPr>
                <a:grpSpLocks/>
              </p:cNvGrpSpPr>
              <p:nvPr/>
            </p:nvGrpSpPr>
            <p:grpSpPr bwMode="auto">
              <a:xfrm>
                <a:off x="2995" y="2198"/>
                <a:ext cx="2383" cy="1308"/>
                <a:chOff x="2995" y="2198"/>
                <a:chExt cx="2383" cy="1308"/>
              </a:xfrm>
            </p:grpSpPr>
            <p:sp>
              <p:nvSpPr>
                <p:cNvPr id="215129" name="Line 89"/>
                <p:cNvSpPr>
                  <a:spLocks noChangeShapeType="1"/>
                </p:cNvSpPr>
                <p:nvPr/>
              </p:nvSpPr>
              <p:spPr bwMode="auto">
                <a:xfrm>
                  <a:off x="3030" y="2230"/>
                  <a:ext cx="2212" cy="125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162" y="2231"/>
                  <a:ext cx="2182" cy="124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1" name="Text Box 9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204" y="3171"/>
                  <a:ext cx="402" cy="26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 anchor="ctr" anchorCtr="1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1000">
                      <a:latin typeface="Tahoma" pitchFamily="34" charset="0"/>
                    </a:rPr>
                    <a:t>0.1 Hz Nd:Glass</a:t>
                  </a:r>
                </a:p>
              </p:txBody>
            </p:sp>
            <p:sp>
              <p:nvSpPr>
                <p:cNvPr id="215132" name="Text Box 9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734" y="3170"/>
                  <a:ext cx="402" cy="26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 anchor="ctr" anchorCtr="1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1000">
                      <a:latin typeface="Tahoma" pitchFamily="34" charset="0"/>
                    </a:rPr>
                    <a:t>0.1 Hz Nd:Glass</a:t>
                  </a:r>
                </a:p>
              </p:txBody>
            </p:sp>
            <p:sp>
              <p:nvSpPr>
                <p:cNvPr id="215133" name="Line 93"/>
                <p:cNvSpPr>
                  <a:spLocks noChangeShapeType="1"/>
                </p:cNvSpPr>
                <p:nvPr/>
              </p:nvSpPr>
              <p:spPr bwMode="auto">
                <a:xfrm>
                  <a:off x="5344" y="2231"/>
                  <a:ext cx="0" cy="587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4" name="Line 94"/>
                <p:cNvSpPr>
                  <a:spLocks noChangeShapeType="1"/>
                </p:cNvSpPr>
                <p:nvPr/>
              </p:nvSpPr>
              <p:spPr bwMode="auto">
                <a:xfrm>
                  <a:off x="4468" y="2818"/>
                  <a:ext cx="4" cy="285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5" name="Line 95"/>
                <p:cNvSpPr>
                  <a:spLocks noChangeShapeType="1"/>
                </p:cNvSpPr>
                <p:nvPr/>
              </p:nvSpPr>
              <p:spPr bwMode="auto">
                <a:xfrm>
                  <a:off x="5242" y="2355"/>
                  <a:ext cx="0" cy="37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6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4035" y="2725"/>
                  <a:ext cx="1207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7" name="Line 97"/>
                <p:cNvSpPr>
                  <a:spLocks noChangeShapeType="1"/>
                </p:cNvSpPr>
                <p:nvPr/>
              </p:nvSpPr>
              <p:spPr bwMode="auto">
                <a:xfrm>
                  <a:off x="4035" y="2725"/>
                  <a:ext cx="2" cy="388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8" name="Line 98"/>
                <p:cNvSpPr>
                  <a:spLocks noChangeShapeType="1"/>
                </p:cNvSpPr>
                <p:nvPr/>
              </p:nvSpPr>
              <p:spPr bwMode="auto">
                <a:xfrm>
                  <a:off x="3030" y="2725"/>
                  <a:ext cx="803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39" name="Line 99"/>
                <p:cNvSpPr>
                  <a:spLocks noChangeShapeType="1"/>
                </p:cNvSpPr>
                <p:nvPr/>
              </p:nvSpPr>
              <p:spPr bwMode="auto">
                <a:xfrm>
                  <a:off x="3030" y="2230"/>
                  <a:ext cx="0" cy="495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0" name="Line 100"/>
                <p:cNvSpPr>
                  <a:spLocks noChangeShapeType="1"/>
                </p:cNvSpPr>
                <p:nvPr/>
              </p:nvSpPr>
              <p:spPr bwMode="auto">
                <a:xfrm>
                  <a:off x="3833" y="2725"/>
                  <a:ext cx="0" cy="388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1" name="Line 101"/>
                <p:cNvSpPr>
                  <a:spLocks noChangeShapeType="1"/>
                </p:cNvSpPr>
                <p:nvPr/>
              </p:nvSpPr>
              <p:spPr bwMode="auto">
                <a:xfrm>
                  <a:off x="3162" y="2355"/>
                  <a:ext cx="0" cy="463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2" name="Line 102"/>
                <p:cNvSpPr>
                  <a:spLocks noChangeShapeType="1"/>
                </p:cNvSpPr>
                <p:nvPr/>
              </p:nvSpPr>
              <p:spPr bwMode="auto">
                <a:xfrm>
                  <a:off x="3162" y="2826"/>
                  <a:ext cx="1141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3" name="Line 103"/>
                <p:cNvSpPr>
                  <a:spLocks noChangeShapeType="1"/>
                </p:cNvSpPr>
                <p:nvPr/>
              </p:nvSpPr>
              <p:spPr bwMode="auto">
                <a:xfrm>
                  <a:off x="4309" y="2840"/>
                  <a:ext cx="0" cy="273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4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5311" y="2198"/>
                  <a:ext cx="67" cy="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5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5210" y="2323"/>
                  <a:ext cx="6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6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4271" y="2795"/>
                  <a:ext cx="66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7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3800" y="2694"/>
                  <a:ext cx="68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8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3129" y="2795"/>
                  <a:ext cx="6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49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2995" y="2694"/>
                  <a:ext cx="67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3129" y="2323"/>
                  <a:ext cx="6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995" y="2198"/>
                  <a:ext cx="67" cy="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438" y="2795"/>
                  <a:ext cx="6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5210" y="2694"/>
                  <a:ext cx="67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4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5311" y="2787"/>
                  <a:ext cx="6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5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4002" y="2675"/>
                  <a:ext cx="67" cy="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156" name="Group 116"/>
              <p:cNvGrpSpPr>
                <a:grpSpLocks/>
              </p:cNvGrpSpPr>
              <p:nvPr/>
            </p:nvGrpSpPr>
            <p:grpSpPr bwMode="auto">
              <a:xfrm>
                <a:off x="2258" y="1992"/>
                <a:ext cx="3321" cy="1869"/>
                <a:chOff x="2258" y="1992"/>
                <a:chExt cx="3321" cy="1869"/>
              </a:xfrm>
            </p:grpSpPr>
            <p:sp>
              <p:nvSpPr>
                <p:cNvPr id="215157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727" y="1992"/>
                  <a:ext cx="2852" cy="186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 anchor="b"/>
                <a:lstStyle/>
                <a:p>
                  <a:pPr algn="r">
                    <a:spcBef>
                      <a:spcPct val="50000"/>
                    </a:spcBef>
                  </a:pPr>
                  <a:endParaRPr lang="fr-FR" altLang="fr-FR" sz="1200">
                    <a:solidFill>
                      <a:schemeClr val="hlink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15158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3599" y="2168"/>
                  <a:ext cx="1116" cy="24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5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599" y="2200"/>
                  <a:ext cx="0" cy="217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0" name="Line 120"/>
                <p:cNvSpPr>
                  <a:spLocks noChangeShapeType="1"/>
                </p:cNvSpPr>
                <p:nvPr/>
              </p:nvSpPr>
              <p:spPr bwMode="auto">
                <a:xfrm>
                  <a:off x="3599" y="2200"/>
                  <a:ext cx="1041" cy="21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1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640" y="2115"/>
                  <a:ext cx="9" cy="30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2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3499" y="2115"/>
                  <a:ext cx="1150" cy="393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3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3499" y="2075"/>
                  <a:ext cx="0" cy="433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4" name="Line 124"/>
                <p:cNvSpPr>
                  <a:spLocks noChangeShapeType="1"/>
                </p:cNvSpPr>
                <p:nvPr/>
              </p:nvSpPr>
              <p:spPr bwMode="auto">
                <a:xfrm>
                  <a:off x="3499" y="2075"/>
                  <a:ext cx="1341" cy="49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5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3565" y="2384"/>
                  <a:ext cx="68" cy="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6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4605" y="2069"/>
                  <a:ext cx="69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7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3464" y="2478"/>
                  <a:ext cx="68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8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464" y="2045"/>
                  <a:ext cx="68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69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565" y="2168"/>
                  <a:ext cx="68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70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605" y="2384"/>
                  <a:ext cx="69" cy="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71" name="Rectangle 131"/>
                <p:cNvSpPr>
                  <a:spLocks noChangeArrowheads="1"/>
                </p:cNvSpPr>
                <p:nvPr/>
              </p:nvSpPr>
              <p:spPr bwMode="auto">
                <a:xfrm>
                  <a:off x="4102" y="2231"/>
                  <a:ext cx="68" cy="13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>
                        <a:alpha val="89999"/>
                      </a:srgbClr>
                    </a:gs>
                    <a:gs pos="50000">
                      <a:srgbClr val="FF6600"/>
                    </a:gs>
                    <a:gs pos="100000">
                      <a:srgbClr val="CC0000">
                        <a:alpha val="89999"/>
                      </a:srgbClr>
                    </a:gs>
                  </a:gsLst>
                  <a:lin ang="5400000" scaled="1"/>
                </a:gradFill>
                <a:ln w="317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51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069" y="2168"/>
                  <a:ext cx="133" cy="248"/>
                </a:xfrm>
                <a:prstGeom prst="rect">
                  <a:avLst/>
                </a:prstGeom>
                <a:solidFill>
                  <a:schemeClr val="accent2">
                    <a:alpha val="5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5173" name="Line 133"/>
                <p:cNvSpPr>
                  <a:spLocks noChangeShapeType="1"/>
                </p:cNvSpPr>
                <p:nvPr/>
              </p:nvSpPr>
              <p:spPr bwMode="auto">
                <a:xfrm rot="19741326" flipV="1">
                  <a:off x="4807" y="2540"/>
                  <a:ext cx="6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7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4685" y="2143"/>
                  <a:ext cx="68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75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258" y="2567"/>
                  <a:ext cx="2569" cy="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17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767" y="3680"/>
                  <a:ext cx="70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altLang="fr-FR" sz="1000" b="1">
                      <a:solidFill>
                        <a:schemeClr val="hlink"/>
                      </a:solidFill>
                      <a:latin typeface="Tahoma" pitchFamily="34" charset="0"/>
                    </a:rPr>
                    <a:t>AMPLI - HE</a:t>
                  </a:r>
                </a:p>
              </p:txBody>
            </p:sp>
          </p:grpSp>
        </p:grpSp>
      </p:grpSp>
      <p:grpSp>
        <p:nvGrpSpPr>
          <p:cNvPr id="215177" name="Group 137"/>
          <p:cNvGrpSpPr>
            <a:grpSpLocks/>
          </p:cNvGrpSpPr>
          <p:nvPr/>
        </p:nvGrpSpPr>
        <p:grpSpPr bwMode="auto">
          <a:xfrm>
            <a:off x="3024188" y="2125663"/>
            <a:ext cx="360362" cy="276225"/>
            <a:chOff x="1746" y="1510"/>
            <a:chExt cx="227" cy="174"/>
          </a:xfrm>
        </p:grpSpPr>
        <p:sp>
          <p:nvSpPr>
            <p:cNvPr id="215178" name="Text Box 138"/>
            <p:cNvSpPr txBox="1">
              <a:spLocks noChangeArrowheads="1"/>
            </p:cNvSpPr>
            <p:nvPr/>
          </p:nvSpPr>
          <p:spPr bwMode="auto">
            <a:xfrm>
              <a:off x="1746" y="1510"/>
              <a:ext cx="227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b"/>
            <a:lstStyle/>
            <a:p>
              <a:pPr algn="ctr">
                <a:spcBef>
                  <a:spcPct val="50000"/>
                </a:spcBef>
              </a:pPr>
              <a:r>
                <a:rPr lang="fr-FR" altLang="fr-FR" sz="600" b="1">
                  <a:solidFill>
                    <a:schemeClr val="bg2"/>
                  </a:solidFill>
                  <a:latin typeface="Tahoma" pitchFamily="34" charset="0"/>
                </a:rPr>
                <a:t>MZ</a:t>
              </a:r>
            </a:p>
          </p:txBody>
        </p:sp>
        <p:grpSp>
          <p:nvGrpSpPr>
            <p:cNvPr id="215179" name="Group 139"/>
            <p:cNvGrpSpPr>
              <a:grpSpLocks/>
            </p:cNvGrpSpPr>
            <p:nvPr/>
          </p:nvGrpSpPr>
          <p:grpSpPr bwMode="auto">
            <a:xfrm>
              <a:off x="1791" y="1525"/>
              <a:ext cx="159" cy="91"/>
              <a:chOff x="453" y="1049"/>
              <a:chExt cx="159" cy="114"/>
            </a:xfrm>
          </p:grpSpPr>
          <p:sp>
            <p:nvSpPr>
              <p:cNvPr id="215180" name="Freeform 140"/>
              <p:cNvSpPr>
                <a:spLocks/>
              </p:cNvSpPr>
              <p:nvPr/>
            </p:nvSpPr>
            <p:spPr bwMode="auto">
              <a:xfrm>
                <a:off x="476" y="1117"/>
                <a:ext cx="136" cy="46"/>
              </a:xfrm>
              <a:custGeom>
                <a:avLst/>
                <a:gdLst>
                  <a:gd name="T0" fmla="*/ 0 w 2586"/>
                  <a:gd name="T1" fmla="*/ 2003 h 2003"/>
                  <a:gd name="T2" fmla="*/ 454 w 2586"/>
                  <a:gd name="T3" fmla="*/ 1595 h 2003"/>
                  <a:gd name="T4" fmla="*/ 862 w 2586"/>
                  <a:gd name="T5" fmla="*/ 506 h 2003"/>
                  <a:gd name="T6" fmla="*/ 1225 w 2586"/>
                  <a:gd name="T7" fmla="*/ 7 h 2003"/>
                  <a:gd name="T8" fmla="*/ 1633 w 2586"/>
                  <a:gd name="T9" fmla="*/ 461 h 2003"/>
                  <a:gd name="T10" fmla="*/ 1996 w 2586"/>
                  <a:gd name="T11" fmla="*/ 1459 h 2003"/>
                  <a:gd name="T12" fmla="*/ 2586 w 2586"/>
                  <a:gd name="T13" fmla="*/ 1958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6" h="2003">
                    <a:moveTo>
                      <a:pt x="0" y="2003"/>
                    </a:moveTo>
                    <a:cubicBezTo>
                      <a:pt x="155" y="1923"/>
                      <a:pt x="310" y="1844"/>
                      <a:pt x="454" y="1595"/>
                    </a:cubicBezTo>
                    <a:cubicBezTo>
                      <a:pt x="598" y="1346"/>
                      <a:pt x="734" y="771"/>
                      <a:pt x="862" y="506"/>
                    </a:cubicBezTo>
                    <a:cubicBezTo>
                      <a:pt x="990" y="241"/>
                      <a:pt x="1097" y="14"/>
                      <a:pt x="1225" y="7"/>
                    </a:cubicBezTo>
                    <a:cubicBezTo>
                      <a:pt x="1353" y="0"/>
                      <a:pt x="1505" y="219"/>
                      <a:pt x="1633" y="461"/>
                    </a:cubicBezTo>
                    <a:cubicBezTo>
                      <a:pt x="1761" y="703"/>
                      <a:pt x="1837" y="1210"/>
                      <a:pt x="1996" y="1459"/>
                    </a:cubicBezTo>
                    <a:cubicBezTo>
                      <a:pt x="2155" y="1708"/>
                      <a:pt x="2329" y="1860"/>
                      <a:pt x="2586" y="1958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181" name="Freeform 141"/>
              <p:cNvSpPr>
                <a:spLocks/>
              </p:cNvSpPr>
              <p:nvPr/>
            </p:nvSpPr>
            <p:spPr bwMode="auto">
              <a:xfrm>
                <a:off x="453" y="1049"/>
                <a:ext cx="68" cy="114"/>
              </a:xfrm>
              <a:custGeom>
                <a:avLst/>
                <a:gdLst>
                  <a:gd name="T0" fmla="*/ 0 w 2586"/>
                  <a:gd name="T1" fmla="*/ 2003 h 2003"/>
                  <a:gd name="T2" fmla="*/ 454 w 2586"/>
                  <a:gd name="T3" fmla="*/ 1595 h 2003"/>
                  <a:gd name="T4" fmla="*/ 862 w 2586"/>
                  <a:gd name="T5" fmla="*/ 506 h 2003"/>
                  <a:gd name="T6" fmla="*/ 1225 w 2586"/>
                  <a:gd name="T7" fmla="*/ 7 h 2003"/>
                  <a:gd name="T8" fmla="*/ 1633 w 2586"/>
                  <a:gd name="T9" fmla="*/ 461 h 2003"/>
                  <a:gd name="T10" fmla="*/ 1996 w 2586"/>
                  <a:gd name="T11" fmla="*/ 1459 h 2003"/>
                  <a:gd name="T12" fmla="*/ 2586 w 2586"/>
                  <a:gd name="T13" fmla="*/ 1958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6" h="2003">
                    <a:moveTo>
                      <a:pt x="0" y="2003"/>
                    </a:moveTo>
                    <a:cubicBezTo>
                      <a:pt x="155" y="1923"/>
                      <a:pt x="310" y="1844"/>
                      <a:pt x="454" y="1595"/>
                    </a:cubicBezTo>
                    <a:cubicBezTo>
                      <a:pt x="598" y="1346"/>
                      <a:pt x="734" y="771"/>
                      <a:pt x="862" y="506"/>
                    </a:cubicBezTo>
                    <a:cubicBezTo>
                      <a:pt x="990" y="241"/>
                      <a:pt x="1097" y="14"/>
                      <a:pt x="1225" y="7"/>
                    </a:cubicBezTo>
                    <a:cubicBezTo>
                      <a:pt x="1353" y="0"/>
                      <a:pt x="1505" y="219"/>
                      <a:pt x="1633" y="461"/>
                    </a:cubicBezTo>
                    <a:cubicBezTo>
                      <a:pt x="1761" y="703"/>
                      <a:pt x="1837" y="1210"/>
                      <a:pt x="1996" y="1459"/>
                    </a:cubicBezTo>
                    <a:cubicBezTo>
                      <a:pt x="2155" y="1708"/>
                      <a:pt x="2329" y="1860"/>
                      <a:pt x="2586" y="1958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15182" name="Text Box 142"/>
          <p:cNvSpPr txBox="1">
            <a:spLocks noChangeArrowheads="1"/>
          </p:cNvSpPr>
          <p:nvPr/>
        </p:nvSpPr>
        <p:spPr bwMode="auto">
          <a:xfrm>
            <a:off x="1152525" y="1196975"/>
            <a:ext cx="1189038" cy="8985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fr-FR" altLang="fr-FR" sz="600">
                <a:solidFill>
                  <a:schemeClr val="bg2"/>
                </a:solidFill>
                <a:latin typeface="Tahoma" pitchFamily="34" charset="0"/>
              </a:rPr>
              <a:t>10Hz – fs Booster Pre-amplifier</a:t>
            </a:r>
          </a:p>
        </p:txBody>
      </p:sp>
      <p:sp>
        <p:nvSpPr>
          <p:cNvPr id="215183" name="Line 143"/>
          <p:cNvSpPr>
            <a:spLocks noChangeShapeType="1"/>
          </p:cNvSpPr>
          <p:nvPr/>
        </p:nvSpPr>
        <p:spPr bwMode="auto">
          <a:xfrm>
            <a:off x="1403350" y="1665288"/>
            <a:ext cx="612775" cy="18097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4" name="Line 144"/>
          <p:cNvSpPr>
            <a:spLocks noChangeShapeType="1"/>
          </p:cNvSpPr>
          <p:nvPr/>
        </p:nvSpPr>
        <p:spPr bwMode="auto">
          <a:xfrm flipH="1">
            <a:off x="1403350" y="1665288"/>
            <a:ext cx="612775" cy="18097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5" name="Line 145"/>
          <p:cNvSpPr>
            <a:spLocks noChangeShapeType="1"/>
          </p:cNvSpPr>
          <p:nvPr/>
        </p:nvSpPr>
        <p:spPr bwMode="auto">
          <a:xfrm flipH="1" flipV="1">
            <a:off x="1403350" y="1846263"/>
            <a:ext cx="325438" cy="1079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6" name="Line 146"/>
          <p:cNvSpPr>
            <a:spLocks noChangeShapeType="1"/>
          </p:cNvSpPr>
          <p:nvPr/>
        </p:nvSpPr>
        <p:spPr bwMode="auto">
          <a:xfrm>
            <a:off x="1403350" y="1665288"/>
            <a:ext cx="325438" cy="28892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7" name="Line 147"/>
          <p:cNvSpPr>
            <a:spLocks noChangeShapeType="1"/>
          </p:cNvSpPr>
          <p:nvPr/>
        </p:nvSpPr>
        <p:spPr bwMode="auto">
          <a:xfrm flipH="1">
            <a:off x="1368425" y="1701800"/>
            <a:ext cx="684213" cy="1079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8" name="Text Box 148"/>
          <p:cNvSpPr txBox="1">
            <a:spLocks noChangeArrowheads="1"/>
          </p:cNvSpPr>
          <p:nvPr/>
        </p:nvSpPr>
        <p:spPr bwMode="auto">
          <a:xfrm>
            <a:off x="1584325" y="1412875"/>
            <a:ext cx="381000" cy="107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500">
                <a:latin typeface="Tahoma" pitchFamily="34" charset="0"/>
              </a:rPr>
              <a:t>QL - ULTRA</a:t>
            </a:r>
          </a:p>
        </p:txBody>
      </p:sp>
      <p:sp>
        <p:nvSpPr>
          <p:cNvPr id="215189" name="Line 149"/>
          <p:cNvSpPr>
            <a:spLocks noChangeShapeType="1"/>
          </p:cNvSpPr>
          <p:nvPr/>
        </p:nvSpPr>
        <p:spPr bwMode="auto">
          <a:xfrm>
            <a:off x="1970088" y="1462088"/>
            <a:ext cx="295275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0" name="Line 150"/>
          <p:cNvSpPr>
            <a:spLocks noChangeShapeType="1"/>
          </p:cNvSpPr>
          <p:nvPr/>
        </p:nvSpPr>
        <p:spPr bwMode="auto">
          <a:xfrm>
            <a:off x="2243138" y="1427163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1" name="Line 151"/>
          <p:cNvSpPr>
            <a:spLocks noChangeShapeType="1"/>
          </p:cNvSpPr>
          <p:nvPr/>
        </p:nvSpPr>
        <p:spPr bwMode="auto">
          <a:xfrm flipH="1">
            <a:off x="2270125" y="1462088"/>
            <a:ext cx="1588" cy="307975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2" name="Line 152"/>
          <p:cNvSpPr>
            <a:spLocks noChangeShapeType="1"/>
          </p:cNvSpPr>
          <p:nvPr/>
        </p:nvSpPr>
        <p:spPr bwMode="auto">
          <a:xfrm>
            <a:off x="1857375" y="1765300"/>
            <a:ext cx="417513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3" name="Rectangle 153"/>
          <p:cNvSpPr>
            <a:spLocks noChangeArrowheads="1"/>
          </p:cNvSpPr>
          <p:nvPr/>
        </p:nvSpPr>
        <p:spPr bwMode="auto">
          <a:xfrm>
            <a:off x="1690688" y="1735138"/>
            <a:ext cx="58737" cy="571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94" name="Line 154"/>
          <p:cNvSpPr>
            <a:spLocks noChangeShapeType="1"/>
          </p:cNvSpPr>
          <p:nvPr/>
        </p:nvSpPr>
        <p:spPr bwMode="auto">
          <a:xfrm flipH="1">
            <a:off x="2243138" y="1736725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5" name="Line 155"/>
          <p:cNvSpPr>
            <a:spLocks noChangeShapeType="1"/>
          </p:cNvSpPr>
          <p:nvPr/>
        </p:nvSpPr>
        <p:spPr bwMode="auto">
          <a:xfrm flipH="1" flipV="1">
            <a:off x="1260475" y="1557338"/>
            <a:ext cx="1009650" cy="4762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6" name="Line 156"/>
          <p:cNvSpPr>
            <a:spLocks noChangeShapeType="1"/>
          </p:cNvSpPr>
          <p:nvPr/>
        </p:nvSpPr>
        <p:spPr bwMode="auto">
          <a:xfrm flipH="1">
            <a:off x="1223963" y="1531938"/>
            <a:ext cx="60325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7" name="Line 157"/>
          <p:cNvSpPr>
            <a:spLocks noChangeShapeType="1"/>
          </p:cNvSpPr>
          <p:nvPr/>
        </p:nvSpPr>
        <p:spPr bwMode="auto">
          <a:xfrm>
            <a:off x="1255713" y="1562100"/>
            <a:ext cx="1587" cy="20478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8" name="Line 158"/>
          <p:cNvSpPr>
            <a:spLocks noChangeShapeType="1"/>
          </p:cNvSpPr>
          <p:nvPr/>
        </p:nvSpPr>
        <p:spPr bwMode="auto">
          <a:xfrm flipH="1">
            <a:off x="1260475" y="1763713"/>
            <a:ext cx="528638" cy="9525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99" name="Line 159"/>
          <p:cNvSpPr>
            <a:spLocks noChangeShapeType="1"/>
          </p:cNvSpPr>
          <p:nvPr/>
        </p:nvSpPr>
        <p:spPr bwMode="auto">
          <a:xfrm>
            <a:off x="1223963" y="1735138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0" name="Line 160"/>
          <p:cNvSpPr>
            <a:spLocks noChangeShapeType="1"/>
          </p:cNvSpPr>
          <p:nvPr/>
        </p:nvSpPr>
        <p:spPr bwMode="auto">
          <a:xfrm flipH="1">
            <a:off x="2244725" y="1536700"/>
            <a:ext cx="60325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1" name="Line 161"/>
          <p:cNvSpPr>
            <a:spLocks noChangeShapeType="1"/>
          </p:cNvSpPr>
          <p:nvPr/>
        </p:nvSpPr>
        <p:spPr bwMode="auto">
          <a:xfrm rot="20755363" flipH="1">
            <a:off x="1547813" y="1954213"/>
            <a:ext cx="60325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2" name="Freeform 162"/>
          <p:cNvSpPr>
            <a:spLocks/>
          </p:cNvSpPr>
          <p:nvPr/>
        </p:nvSpPr>
        <p:spPr bwMode="auto">
          <a:xfrm>
            <a:off x="1368425" y="1628775"/>
            <a:ext cx="34925" cy="252413"/>
          </a:xfrm>
          <a:custGeom>
            <a:avLst/>
            <a:gdLst>
              <a:gd name="T0" fmla="*/ 23 w 23"/>
              <a:gd name="T1" fmla="*/ 0 h 91"/>
              <a:gd name="T2" fmla="*/ 0 w 23"/>
              <a:gd name="T3" fmla="*/ 45 h 91"/>
              <a:gd name="T4" fmla="*/ 23 w 23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91">
                <a:moveTo>
                  <a:pt x="23" y="0"/>
                </a:moveTo>
                <a:cubicBezTo>
                  <a:pt x="11" y="15"/>
                  <a:pt x="0" y="30"/>
                  <a:pt x="0" y="45"/>
                </a:cubicBezTo>
                <a:cubicBezTo>
                  <a:pt x="0" y="60"/>
                  <a:pt x="11" y="75"/>
                  <a:pt x="23" y="91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3" name="Freeform 163"/>
          <p:cNvSpPr>
            <a:spLocks/>
          </p:cNvSpPr>
          <p:nvPr/>
        </p:nvSpPr>
        <p:spPr bwMode="auto">
          <a:xfrm flipH="1">
            <a:off x="2016125" y="1628775"/>
            <a:ext cx="36513" cy="252413"/>
          </a:xfrm>
          <a:custGeom>
            <a:avLst/>
            <a:gdLst>
              <a:gd name="T0" fmla="*/ 23 w 23"/>
              <a:gd name="T1" fmla="*/ 0 h 91"/>
              <a:gd name="T2" fmla="*/ 0 w 23"/>
              <a:gd name="T3" fmla="*/ 45 h 91"/>
              <a:gd name="T4" fmla="*/ 23 w 23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91">
                <a:moveTo>
                  <a:pt x="23" y="0"/>
                </a:moveTo>
                <a:cubicBezTo>
                  <a:pt x="11" y="15"/>
                  <a:pt x="0" y="30"/>
                  <a:pt x="0" y="45"/>
                </a:cubicBezTo>
                <a:cubicBezTo>
                  <a:pt x="0" y="60"/>
                  <a:pt x="11" y="75"/>
                  <a:pt x="23" y="91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4" name="Line 164"/>
          <p:cNvSpPr>
            <a:spLocks noChangeShapeType="1"/>
          </p:cNvSpPr>
          <p:nvPr/>
        </p:nvSpPr>
        <p:spPr bwMode="auto">
          <a:xfrm>
            <a:off x="1657350" y="1954213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5" name="Line 165"/>
          <p:cNvSpPr>
            <a:spLocks noChangeShapeType="1"/>
          </p:cNvSpPr>
          <p:nvPr/>
        </p:nvSpPr>
        <p:spPr bwMode="auto">
          <a:xfrm flipH="1">
            <a:off x="1584325" y="1665288"/>
            <a:ext cx="431800" cy="3238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6" name="Line 166"/>
          <p:cNvSpPr>
            <a:spLocks noChangeShapeType="1"/>
          </p:cNvSpPr>
          <p:nvPr/>
        </p:nvSpPr>
        <p:spPr bwMode="auto">
          <a:xfrm flipV="1">
            <a:off x="1727200" y="1846263"/>
            <a:ext cx="288925" cy="1079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7" name="Line 167"/>
          <p:cNvSpPr>
            <a:spLocks noChangeShapeType="1"/>
          </p:cNvSpPr>
          <p:nvPr/>
        </p:nvSpPr>
        <p:spPr bwMode="auto">
          <a:xfrm flipH="1">
            <a:off x="1728788" y="1701800"/>
            <a:ext cx="323850" cy="252413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8" name="Line 168"/>
          <p:cNvSpPr>
            <a:spLocks noChangeShapeType="1"/>
          </p:cNvSpPr>
          <p:nvPr/>
        </p:nvSpPr>
        <p:spPr bwMode="auto">
          <a:xfrm flipH="1" flipV="1">
            <a:off x="1368425" y="1809750"/>
            <a:ext cx="360363" cy="144463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09" name="Line 169"/>
          <p:cNvSpPr>
            <a:spLocks noChangeShapeType="1"/>
          </p:cNvSpPr>
          <p:nvPr/>
        </p:nvSpPr>
        <p:spPr bwMode="auto">
          <a:xfrm flipV="1">
            <a:off x="1728788" y="1773238"/>
            <a:ext cx="323850" cy="18097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0" name="Line 170"/>
          <p:cNvSpPr>
            <a:spLocks noChangeShapeType="1"/>
          </p:cNvSpPr>
          <p:nvPr/>
        </p:nvSpPr>
        <p:spPr bwMode="auto">
          <a:xfrm flipH="1" flipV="1">
            <a:off x="1368425" y="1736725"/>
            <a:ext cx="684213" cy="36513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1" name="Line 171"/>
          <p:cNvSpPr>
            <a:spLocks noChangeShapeType="1"/>
          </p:cNvSpPr>
          <p:nvPr/>
        </p:nvSpPr>
        <p:spPr bwMode="auto">
          <a:xfrm flipH="1" flipV="1">
            <a:off x="1368425" y="1736725"/>
            <a:ext cx="539750" cy="252413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2" name="Line 172"/>
          <p:cNvSpPr>
            <a:spLocks noChangeShapeType="1"/>
          </p:cNvSpPr>
          <p:nvPr/>
        </p:nvSpPr>
        <p:spPr bwMode="auto">
          <a:xfrm rot="14510726" flipH="1">
            <a:off x="1872457" y="1948656"/>
            <a:ext cx="71438" cy="920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3" name="Line 173"/>
          <p:cNvSpPr>
            <a:spLocks noChangeShapeType="1"/>
          </p:cNvSpPr>
          <p:nvPr/>
        </p:nvSpPr>
        <p:spPr bwMode="auto">
          <a:xfrm flipH="1">
            <a:off x="1908175" y="1989138"/>
            <a:ext cx="360363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4" name="Line 174"/>
          <p:cNvSpPr>
            <a:spLocks noChangeShapeType="1"/>
          </p:cNvSpPr>
          <p:nvPr/>
        </p:nvSpPr>
        <p:spPr bwMode="auto">
          <a:xfrm>
            <a:off x="2268538" y="19494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5" name="Line 175"/>
          <p:cNvSpPr>
            <a:spLocks noChangeShapeType="1"/>
          </p:cNvSpPr>
          <p:nvPr/>
        </p:nvSpPr>
        <p:spPr bwMode="auto">
          <a:xfrm rot="20755363" flipH="1">
            <a:off x="1547813" y="2151063"/>
            <a:ext cx="60325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16" name="Line 176"/>
          <p:cNvSpPr>
            <a:spLocks noChangeShapeType="1"/>
          </p:cNvSpPr>
          <p:nvPr/>
        </p:nvSpPr>
        <p:spPr bwMode="auto">
          <a:xfrm flipV="1">
            <a:off x="1584325" y="1989138"/>
            <a:ext cx="0" cy="18097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217" name="Group 177"/>
          <p:cNvGrpSpPr>
            <a:grpSpLocks/>
          </p:cNvGrpSpPr>
          <p:nvPr/>
        </p:nvGrpSpPr>
        <p:grpSpPr bwMode="auto">
          <a:xfrm>
            <a:off x="1222375" y="2133600"/>
            <a:ext cx="73025" cy="71438"/>
            <a:chOff x="611" y="1525"/>
            <a:chExt cx="46" cy="45"/>
          </a:xfrm>
        </p:grpSpPr>
        <p:sp>
          <p:nvSpPr>
            <p:cNvPr id="215218" name="Rectangle 178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19" name="Line 179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20" name="Text Box 180"/>
          <p:cNvSpPr txBox="1">
            <a:spLocks noChangeArrowheads="1"/>
          </p:cNvSpPr>
          <p:nvPr/>
        </p:nvSpPr>
        <p:spPr bwMode="auto">
          <a:xfrm>
            <a:off x="1331913" y="2136775"/>
            <a:ext cx="157162" cy="635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r>
              <a:rPr lang="fr-FR" altLang="fr-FR" sz="400">
                <a:latin typeface="Tahoma" pitchFamily="34" charset="0"/>
              </a:rPr>
              <a:t>FR</a:t>
            </a:r>
          </a:p>
        </p:txBody>
      </p:sp>
      <p:sp>
        <p:nvSpPr>
          <p:cNvPr id="215221" name="Text Box 181"/>
          <p:cNvSpPr txBox="1">
            <a:spLocks noChangeArrowheads="1"/>
          </p:cNvSpPr>
          <p:nvPr/>
        </p:nvSpPr>
        <p:spPr bwMode="auto">
          <a:xfrm>
            <a:off x="2074863" y="1917700"/>
            <a:ext cx="157162" cy="1365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 anchorCtr="1">
            <a:spAutoFit/>
          </a:bodyPr>
          <a:lstStyle/>
          <a:p>
            <a:r>
              <a:rPr lang="fr-FR" altLang="fr-FR" sz="400">
                <a:latin typeface="Tahoma" pitchFamily="34" charset="0"/>
              </a:rPr>
              <a:t>PK C</a:t>
            </a:r>
          </a:p>
        </p:txBody>
      </p:sp>
      <p:grpSp>
        <p:nvGrpSpPr>
          <p:cNvPr id="215222" name="Group 182"/>
          <p:cNvGrpSpPr>
            <a:grpSpLocks/>
          </p:cNvGrpSpPr>
          <p:nvPr/>
        </p:nvGrpSpPr>
        <p:grpSpPr bwMode="auto">
          <a:xfrm>
            <a:off x="1979613" y="1954213"/>
            <a:ext cx="73025" cy="71437"/>
            <a:chOff x="611" y="1525"/>
            <a:chExt cx="46" cy="45"/>
          </a:xfrm>
        </p:grpSpPr>
        <p:sp>
          <p:nvSpPr>
            <p:cNvPr id="215223" name="Rectangle 183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24" name="Line 184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25" name="Line 185"/>
          <p:cNvSpPr>
            <a:spLocks noChangeShapeType="1"/>
          </p:cNvSpPr>
          <p:nvPr/>
        </p:nvSpPr>
        <p:spPr bwMode="auto">
          <a:xfrm flipV="1">
            <a:off x="1260475" y="2205038"/>
            <a:ext cx="0" cy="1079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26" name="Line 186"/>
          <p:cNvSpPr>
            <a:spLocks noChangeShapeType="1"/>
          </p:cNvSpPr>
          <p:nvPr/>
        </p:nvSpPr>
        <p:spPr bwMode="auto">
          <a:xfrm>
            <a:off x="1223963" y="2292350"/>
            <a:ext cx="603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27" name="Line 187"/>
          <p:cNvSpPr>
            <a:spLocks noChangeShapeType="1"/>
          </p:cNvSpPr>
          <p:nvPr/>
        </p:nvSpPr>
        <p:spPr bwMode="auto">
          <a:xfrm flipV="1">
            <a:off x="1260475" y="2312988"/>
            <a:ext cx="1295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28" name="Line 188"/>
          <p:cNvSpPr>
            <a:spLocks noChangeShapeType="1"/>
          </p:cNvSpPr>
          <p:nvPr/>
        </p:nvSpPr>
        <p:spPr bwMode="auto">
          <a:xfrm>
            <a:off x="1765300" y="22415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29" name="Line 189"/>
          <p:cNvSpPr>
            <a:spLocks noChangeShapeType="1"/>
          </p:cNvSpPr>
          <p:nvPr/>
        </p:nvSpPr>
        <p:spPr bwMode="auto">
          <a:xfrm>
            <a:off x="2124075" y="22415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30" name="Line 190"/>
          <p:cNvSpPr>
            <a:spLocks noChangeShapeType="1"/>
          </p:cNvSpPr>
          <p:nvPr/>
        </p:nvSpPr>
        <p:spPr bwMode="auto">
          <a:xfrm flipH="1">
            <a:off x="1763713" y="2278063"/>
            <a:ext cx="360362" cy="7143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31" name="Line 191"/>
          <p:cNvSpPr>
            <a:spLocks noChangeShapeType="1"/>
          </p:cNvSpPr>
          <p:nvPr/>
        </p:nvSpPr>
        <p:spPr bwMode="auto">
          <a:xfrm>
            <a:off x="1763713" y="2278063"/>
            <a:ext cx="360362" cy="7143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32" name="Text Box 192"/>
          <p:cNvSpPr txBox="1">
            <a:spLocks noChangeArrowheads="1"/>
          </p:cNvSpPr>
          <p:nvPr/>
        </p:nvSpPr>
        <p:spPr bwMode="auto">
          <a:xfrm rot="16200000">
            <a:off x="1861343" y="2288382"/>
            <a:ext cx="157163" cy="635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r>
              <a:rPr lang="fr-FR" altLang="fr-FR" sz="400">
                <a:latin typeface="Tahoma" pitchFamily="34" charset="0"/>
              </a:rPr>
              <a:t>AS</a:t>
            </a:r>
          </a:p>
        </p:txBody>
      </p:sp>
      <p:sp>
        <p:nvSpPr>
          <p:cNvPr id="215233" name="Line 193"/>
          <p:cNvSpPr>
            <a:spLocks noChangeShapeType="1"/>
          </p:cNvSpPr>
          <p:nvPr/>
        </p:nvSpPr>
        <p:spPr bwMode="auto">
          <a:xfrm flipV="1">
            <a:off x="3371850" y="1628775"/>
            <a:ext cx="515938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234" name="Group 194"/>
          <p:cNvGrpSpPr>
            <a:grpSpLocks/>
          </p:cNvGrpSpPr>
          <p:nvPr/>
        </p:nvGrpSpPr>
        <p:grpSpPr bwMode="auto">
          <a:xfrm>
            <a:off x="3743325" y="1881188"/>
            <a:ext cx="73025" cy="71437"/>
            <a:chOff x="611" y="1525"/>
            <a:chExt cx="46" cy="45"/>
          </a:xfrm>
        </p:grpSpPr>
        <p:sp>
          <p:nvSpPr>
            <p:cNvPr id="215235" name="Rectangle 195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36" name="Line 196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37" name="Text Box 197"/>
          <p:cNvSpPr txBox="1">
            <a:spLocks noChangeArrowheads="1"/>
          </p:cNvSpPr>
          <p:nvPr/>
        </p:nvSpPr>
        <p:spPr bwMode="auto">
          <a:xfrm>
            <a:off x="3838575" y="1846263"/>
            <a:ext cx="157163" cy="1365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 anchorCtr="1">
            <a:spAutoFit/>
          </a:bodyPr>
          <a:lstStyle/>
          <a:p>
            <a:r>
              <a:rPr lang="fr-FR" altLang="fr-FR" sz="400">
                <a:latin typeface="Tahoma" pitchFamily="34" charset="0"/>
              </a:rPr>
              <a:t>PK C</a:t>
            </a:r>
          </a:p>
        </p:txBody>
      </p:sp>
      <p:sp>
        <p:nvSpPr>
          <p:cNvPr id="215238" name="Line 198"/>
          <p:cNvSpPr>
            <a:spLocks noChangeShapeType="1"/>
          </p:cNvSpPr>
          <p:nvPr/>
        </p:nvSpPr>
        <p:spPr bwMode="auto">
          <a:xfrm>
            <a:off x="3311525" y="1628775"/>
            <a:ext cx="5953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39" name="Line 199"/>
          <p:cNvSpPr>
            <a:spLocks noChangeShapeType="1"/>
          </p:cNvSpPr>
          <p:nvPr/>
        </p:nvSpPr>
        <p:spPr bwMode="auto">
          <a:xfrm>
            <a:off x="3311525" y="15922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240" name="Group 200"/>
          <p:cNvGrpSpPr>
            <a:grpSpLocks/>
          </p:cNvGrpSpPr>
          <p:nvPr/>
        </p:nvGrpSpPr>
        <p:grpSpPr bwMode="auto">
          <a:xfrm flipH="1">
            <a:off x="3529013" y="1592263"/>
            <a:ext cx="73025" cy="71437"/>
            <a:chOff x="611" y="1525"/>
            <a:chExt cx="46" cy="45"/>
          </a:xfrm>
        </p:grpSpPr>
        <p:sp>
          <p:nvSpPr>
            <p:cNvPr id="215241" name="Rectangle 201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42" name="Line 202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43" name="Text Box 203"/>
          <p:cNvSpPr txBox="1">
            <a:spLocks noChangeArrowheads="1"/>
          </p:cNvSpPr>
          <p:nvPr/>
        </p:nvSpPr>
        <p:spPr bwMode="auto">
          <a:xfrm>
            <a:off x="3348038" y="1557338"/>
            <a:ext cx="157162" cy="1365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 anchorCtr="1">
            <a:spAutoFit/>
          </a:bodyPr>
          <a:lstStyle/>
          <a:p>
            <a:r>
              <a:rPr lang="fr-FR" altLang="fr-FR" sz="400">
                <a:latin typeface="Tahoma" pitchFamily="34" charset="0"/>
              </a:rPr>
              <a:t>PK C</a:t>
            </a:r>
          </a:p>
        </p:txBody>
      </p:sp>
      <p:sp>
        <p:nvSpPr>
          <p:cNvPr id="215244" name="Line 204"/>
          <p:cNvSpPr>
            <a:spLocks noChangeShapeType="1"/>
          </p:cNvSpPr>
          <p:nvPr/>
        </p:nvSpPr>
        <p:spPr bwMode="auto">
          <a:xfrm flipH="1" flipV="1">
            <a:off x="3563938" y="1665288"/>
            <a:ext cx="0" cy="539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45" name="Line 205"/>
          <p:cNvSpPr>
            <a:spLocks noChangeShapeType="1"/>
          </p:cNvSpPr>
          <p:nvPr/>
        </p:nvSpPr>
        <p:spPr bwMode="auto">
          <a:xfrm>
            <a:off x="4225925" y="227647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246" name="Group 206"/>
          <p:cNvGrpSpPr>
            <a:grpSpLocks/>
          </p:cNvGrpSpPr>
          <p:nvPr/>
        </p:nvGrpSpPr>
        <p:grpSpPr bwMode="auto">
          <a:xfrm flipH="1">
            <a:off x="3887788" y="2276475"/>
            <a:ext cx="73025" cy="71438"/>
            <a:chOff x="611" y="1525"/>
            <a:chExt cx="46" cy="45"/>
          </a:xfrm>
        </p:grpSpPr>
        <p:sp>
          <p:nvSpPr>
            <p:cNvPr id="215247" name="Rectangle 207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48" name="Line 208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49" name="Text Box 209"/>
          <p:cNvSpPr txBox="1">
            <a:spLocks noChangeArrowheads="1"/>
          </p:cNvSpPr>
          <p:nvPr/>
        </p:nvSpPr>
        <p:spPr bwMode="auto">
          <a:xfrm>
            <a:off x="4032250" y="2241550"/>
            <a:ext cx="157163" cy="1365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 anchorCtr="1">
            <a:spAutoFit/>
          </a:bodyPr>
          <a:lstStyle/>
          <a:p>
            <a:r>
              <a:rPr lang="fr-FR" altLang="fr-FR" sz="400">
                <a:latin typeface="Tahoma" pitchFamily="34" charset="0"/>
              </a:rPr>
              <a:t>PK C</a:t>
            </a:r>
          </a:p>
        </p:txBody>
      </p:sp>
      <p:sp>
        <p:nvSpPr>
          <p:cNvPr id="215250" name="Line 210"/>
          <p:cNvSpPr>
            <a:spLocks noChangeShapeType="1"/>
          </p:cNvSpPr>
          <p:nvPr/>
        </p:nvSpPr>
        <p:spPr bwMode="auto">
          <a:xfrm flipH="1" flipV="1">
            <a:off x="3924300" y="2205038"/>
            <a:ext cx="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51" name="Line 211"/>
          <p:cNvSpPr>
            <a:spLocks noChangeShapeType="1"/>
          </p:cNvSpPr>
          <p:nvPr/>
        </p:nvSpPr>
        <p:spPr bwMode="auto">
          <a:xfrm>
            <a:off x="3924300" y="2205038"/>
            <a:ext cx="3952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52" name="Line 212"/>
          <p:cNvSpPr>
            <a:spLocks noChangeShapeType="1"/>
          </p:cNvSpPr>
          <p:nvPr/>
        </p:nvSpPr>
        <p:spPr bwMode="auto">
          <a:xfrm flipH="1">
            <a:off x="4297363" y="2184400"/>
            <a:ext cx="58737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53" name="Text Box 213"/>
          <p:cNvSpPr txBox="1">
            <a:spLocks noChangeArrowheads="1"/>
          </p:cNvSpPr>
          <p:nvPr/>
        </p:nvSpPr>
        <p:spPr bwMode="auto">
          <a:xfrm>
            <a:off x="3529013" y="1412875"/>
            <a:ext cx="381000" cy="107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500">
                <a:latin typeface="Tahoma" pitchFamily="34" charset="0"/>
              </a:rPr>
              <a:t>QL - ULTRA</a:t>
            </a:r>
          </a:p>
        </p:txBody>
      </p:sp>
      <p:grpSp>
        <p:nvGrpSpPr>
          <p:cNvPr id="215254" name="Group 214"/>
          <p:cNvGrpSpPr>
            <a:grpSpLocks/>
          </p:cNvGrpSpPr>
          <p:nvPr/>
        </p:nvGrpSpPr>
        <p:grpSpPr bwMode="auto">
          <a:xfrm>
            <a:off x="5459413" y="1017588"/>
            <a:ext cx="3395662" cy="2413000"/>
            <a:chOff x="3439" y="640"/>
            <a:chExt cx="2139" cy="1520"/>
          </a:xfrm>
        </p:grpSpPr>
        <p:sp>
          <p:nvSpPr>
            <p:cNvPr id="215255" name="Text Box 215"/>
            <p:cNvSpPr txBox="1">
              <a:spLocks noChangeArrowheads="1"/>
            </p:cNvSpPr>
            <p:nvPr/>
          </p:nvSpPr>
          <p:spPr bwMode="auto">
            <a:xfrm>
              <a:off x="4649" y="1870"/>
              <a:ext cx="7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 b="1" dirty="0">
                  <a:latin typeface="Tahoma" pitchFamily="34" charset="0"/>
                </a:rPr>
                <a:t>2.5J – 10Hz</a:t>
              </a:r>
            </a:p>
          </p:txBody>
        </p:sp>
        <p:grpSp>
          <p:nvGrpSpPr>
            <p:cNvPr id="215256" name="Group 216"/>
            <p:cNvGrpSpPr>
              <a:grpSpLocks/>
            </p:cNvGrpSpPr>
            <p:nvPr/>
          </p:nvGrpSpPr>
          <p:grpSpPr bwMode="auto">
            <a:xfrm>
              <a:off x="3439" y="640"/>
              <a:ext cx="2139" cy="1520"/>
              <a:chOff x="3439" y="640"/>
              <a:chExt cx="2139" cy="1520"/>
            </a:xfrm>
          </p:grpSpPr>
          <p:sp>
            <p:nvSpPr>
              <p:cNvPr id="215257" name="Rectangle 217"/>
              <p:cNvSpPr>
                <a:spLocks noChangeArrowheads="1"/>
              </p:cNvSpPr>
              <p:nvPr/>
            </p:nvSpPr>
            <p:spPr bwMode="auto">
              <a:xfrm>
                <a:off x="3915" y="1116"/>
                <a:ext cx="45" cy="114"/>
              </a:xfrm>
              <a:prstGeom prst="rect">
                <a:avLst/>
              </a:prstGeom>
              <a:solidFill>
                <a:schemeClr val="accent2">
                  <a:alpha val="5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258" name="Text Box 218"/>
              <p:cNvSpPr txBox="1">
                <a:spLocks noChangeArrowheads="1"/>
              </p:cNvSpPr>
              <p:nvPr/>
            </p:nvSpPr>
            <p:spPr bwMode="auto">
              <a:xfrm>
                <a:off x="3439" y="640"/>
                <a:ext cx="2139" cy="8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/>
              <a:lstStyle/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fr-FR" altLang="fr-FR" sz="1000" b="1">
                  <a:solidFill>
                    <a:schemeClr val="hlink"/>
                  </a:solidFill>
                  <a:latin typeface="Tahoma" pitchFamily="34" charset="0"/>
                </a:endParaRPr>
              </a:p>
            </p:txBody>
          </p:sp>
          <p:sp>
            <p:nvSpPr>
              <p:cNvPr id="215259" name="Text Box 219"/>
              <p:cNvSpPr txBox="1">
                <a:spLocks noChangeArrowheads="1"/>
              </p:cNvSpPr>
              <p:nvPr/>
            </p:nvSpPr>
            <p:spPr bwMode="auto">
              <a:xfrm>
                <a:off x="3476" y="753"/>
                <a:ext cx="902" cy="561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600">
                    <a:solidFill>
                      <a:schemeClr val="bg2"/>
                    </a:solidFill>
                    <a:latin typeface="Tahoma" pitchFamily="34" charset="0"/>
                  </a:rPr>
                  <a:t>10Hz - 4 Pass Direct water cooled Power Amplifier</a:t>
                </a:r>
              </a:p>
            </p:txBody>
          </p:sp>
          <p:sp>
            <p:nvSpPr>
              <p:cNvPr id="215260" name="Line 220"/>
              <p:cNvSpPr>
                <a:spLocks noChangeShapeType="1"/>
              </p:cNvSpPr>
              <p:nvPr/>
            </p:nvSpPr>
            <p:spPr bwMode="auto">
              <a:xfrm>
                <a:off x="3627" y="1135"/>
                <a:ext cx="0" cy="28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1" name="Line 221"/>
              <p:cNvSpPr>
                <a:spLocks noChangeShapeType="1"/>
              </p:cNvSpPr>
              <p:nvPr/>
            </p:nvSpPr>
            <p:spPr bwMode="auto">
              <a:xfrm>
                <a:off x="3627" y="1135"/>
                <a:ext cx="562" cy="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2" name="Line 222"/>
              <p:cNvSpPr>
                <a:spLocks noChangeShapeType="1"/>
              </p:cNvSpPr>
              <p:nvPr/>
            </p:nvSpPr>
            <p:spPr bwMode="auto">
              <a:xfrm flipH="1">
                <a:off x="3671" y="1135"/>
                <a:ext cx="518" cy="7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3" name="Line 223"/>
              <p:cNvSpPr>
                <a:spLocks noChangeShapeType="1"/>
              </p:cNvSpPr>
              <p:nvPr/>
            </p:nvSpPr>
            <p:spPr bwMode="auto">
              <a:xfrm>
                <a:off x="3672" y="1101"/>
                <a:ext cx="580" cy="16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4" name="Line 224"/>
              <p:cNvSpPr>
                <a:spLocks noChangeShapeType="1"/>
              </p:cNvSpPr>
              <p:nvPr/>
            </p:nvSpPr>
            <p:spPr bwMode="auto">
              <a:xfrm flipV="1">
                <a:off x="4251" y="1084"/>
                <a:ext cx="0" cy="1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5" name="Line 225"/>
              <p:cNvSpPr>
                <a:spLocks noChangeShapeType="1"/>
              </p:cNvSpPr>
              <p:nvPr/>
            </p:nvSpPr>
            <p:spPr bwMode="auto">
              <a:xfrm flipH="1">
                <a:off x="3745" y="1081"/>
                <a:ext cx="507" cy="1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6" name="Line 226"/>
              <p:cNvSpPr>
                <a:spLocks noChangeShapeType="1"/>
              </p:cNvSpPr>
              <p:nvPr/>
            </p:nvSpPr>
            <p:spPr bwMode="auto">
              <a:xfrm flipH="1">
                <a:off x="4235" y="1245"/>
                <a:ext cx="38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7" name="Line 227"/>
              <p:cNvSpPr>
                <a:spLocks noChangeShapeType="1"/>
              </p:cNvSpPr>
              <p:nvPr/>
            </p:nvSpPr>
            <p:spPr bwMode="auto">
              <a:xfrm flipH="1">
                <a:off x="3610" y="1114"/>
                <a:ext cx="3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8" name="Line 228"/>
              <p:cNvSpPr>
                <a:spLocks noChangeShapeType="1"/>
              </p:cNvSpPr>
              <p:nvPr/>
            </p:nvSpPr>
            <p:spPr bwMode="auto">
              <a:xfrm>
                <a:off x="4234" y="1060"/>
                <a:ext cx="41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69" name="Text Box 229"/>
              <p:cNvSpPr txBox="1">
                <a:spLocks noChangeArrowheads="1"/>
              </p:cNvSpPr>
              <p:nvPr/>
            </p:nvSpPr>
            <p:spPr bwMode="auto">
              <a:xfrm>
                <a:off x="3997" y="965"/>
                <a:ext cx="187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270" name="Line 230"/>
              <p:cNvSpPr>
                <a:spLocks noChangeShapeType="1"/>
              </p:cNvSpPr>
              <p:nvPr/>
            </p:nvSpPr>
            <p:spPr bwMode="auto">
              <a:xfrm>
                <a:off x="4189" y="994"/>
                <a:ext cx="113" cy="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1" name="Line 231"/>
              <p:cNvSpPr>
                <a:spLocks noChangeShapeType="1"/>
              </p:cNvSpPr>
              <p:nvPr/>
            </p:nvSpPr>
            <p:spPr bwMode="auto">
              <a:xfrm>
                <a:off x="4288" y="975"/>
                <a:ext cx="37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2" name="Line 232"/>
              <p:cNvSpPr>
                <a:spLocks noChangeShapeType="1"/>
              </p:cNvSpPr>
              <p:nvPr/>
            </p:nvSpPr>
            <p:spPr bwMode="auto">
              <a:xfrm flipH="1">
                <a:off x="4302" y="994"/>
                <a:ext cx="0" cy="178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3" name="Line 233"/>
              <p:cNvSpPr>
                <a:spLocks noChangeShapeType="1"/>
              </p:cNvSpPr>
              <p:nvPr/>
            </p:nvSpPr>
            <p:spPr bwMode="auto">
              <a:xfrm>
                <a:off x="3552" y="1172"/>
                <a:ext cx="750" cy="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4" name="Line 234"/>
              <p:cNvSpPr>
                <a:spLocks noChangeShapeType="1"/>
              </p:cNvSpPr>
              <p:nvPr/>
            </p:nvSpPr>
            <p:spPr bwMode="auto">
              <a:xfrm flipH="1">
                <a:off x="4288" y="1154"/>
                <a:ext cx="37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5" name="Line 235"/>
              <p:cNvSpPr>
                <a:spLocks noChangeShapeType="1"/>
              </p:cNvSpPr>
              <p:nvPr/>
            </p:nvSpPr>
            <p:spPr bwMode="auto">
              <a:xfrm flipH="1">
                <a:off x="3532" y="973"/>
                <a:ext cx="36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6" name="Line 236"/>
              <p:cNvSpPr>
                <a:spLocks noChangeShapeType="1"/>
              </p:cNvSpPr>
              <p:nvPr/>
            </p:nvSpPr>
            <p:spPr bwMode="auto">
              <a:xfrm>
                <a:off x="3552" y="994"/>
                <a:ext cx="0" cy="178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7" name="Line 237"/>
              <p:cNvSpPr>
                <a:spLocks noChangeShapeType="1"/>
              </p:cNvSpPr>
              <p:nvPr/>
            </p:nvSpPr>
            <p:spPr bwMode="auto">
              <a:xfrm>
                <a:off x="3527" y="1153"/>
                <a:ext cx="37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8" name="Line 238"/>
              <p:cNvSpPr>
                <a:spLocks noChangeShapeType="1"/>
              </p:cNvSpPr>
              <p:nvPr/>
            </p:nvSpPr>
            <p:spPr bwMode="auto">
              <a:xfrm flipH="1">
                <a:off x="3747" y="1232"/>
                <a:ext cx="1" cy="1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79" name="Line 239"/>
              <p:cNvSpPr>
                <a:spLocks noChangeShapeType="1"/>
              </p:cNvSpPr>
              <p:nvPr/>
            </p:nvSpPr>
            <p:spPr bwMode="auto">
              <a:xfrm rot="20755363" flipH="1">
                <a:off x="3725" y="1214"/>
                <a:ext cx="38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0" name="Text Box 240"/>
              <p:cNvSpPr txBox="1">
                <a:spLocks noChangeArrowheads="1"/>
              </p:cNvSpPr>
              <p:nvPr/>
            </p:nvSpPr>
            <p:spPr bwMode="auto">
              <a:xfrm>
                <a:off x="3667" y="966"/>
                <a:ext cx="187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281" name="Line 241"/>
              <p:cNvSpPr>
                <a:spLocks noChangeShapeType="1"/>
              </p:cNvSpPr>
              <p:nvPr/>
            </p:nvSpPr>
            <p:spPr bwMode="auto">
              <a:xfrm>
                <a:off x="3552" y="994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2" name="Rectangle 242"/>
              <p:cNvSpPr>
                <a:spLocks noChangeArrowheads="1"/>
              </p:cNvSpPr>
              <p:nvPr/>
            </p:nvSpPr>
            <p:spPr bwMode="auto">
              <a:xfrm>
                <a:off x="3916" y="1157"/>
                <a:ext cx="40" cy="38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89999"/>
                    </a:srgbClr>
                  </a:gs>
                  <a:gs pos="50000">
                    <a:srgbClr val="FF6600"/>
                  </a:gs>
                  <a:gs pos="100000">
                    <a:srgbClr val="CC0000">
                      <a:alpha val="89999"/>
                    </a:srgbClr>
                  </a:gs>
                </a:gsLst>
                <a:lin ang="5400000" scaled="1"/>
              </a:gradFill>
              <a:ln w="317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283" name="Line 243"/>
              <p:cNvSpPr>
                <a:spLocks noChangeShapeType="1"/>
              </p:cNvSpPr>
              <p:nvPr/>
            </p:nvSpPr>
            <p:spPr bwMode="auto">
              <a:xfrm flipH="1">
                <a:off x="3610" y="1403"/>
                <a:ext cx="3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4" name="Line 244"/>
              <p:cNvSpPr>
                <a:spLocks noChangeShapeType="1"/>
              </p:cNvSpPr>
              <p:nvPr/>
            </p:nvSpPr>
            <p:spPr bwMode="auto">
              <a:xfrm>
                <a:off x="3747" y="1420"/>
                <a:ext cx="8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5" name="Text Box 245"/>
              <p:cNvSpPr txBox="1">
                <a:spLocks noChangeArrowheads="1"/>
              </p:cNvSpPr>
              <p:nvPr/>
            </p:nvSpPr>
            <p:spPr bwMode="auto">
              <a:xfrm>
                <a:off x="4414" y="676"/>
                <a:ext cx="1127" cy="638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600">
                    <a:solidFill>
                      <a:schemeClr val="bg2"/>
                    </a:solidFill>
                    <a:latin typeface="Tahoma" pitchFamily="34" charset="0"/>
                  </a:rPr>
                  <a:t>10Hz - 4 Pass Cryogenic Power Amplifier</a:t>
                </a:r>
              </a:p>
            </p:txBody>
          </p:sp>
          <p:sp>
            <p:nvSpPr>
              <p:cNvPr id="215286" name="Line 246"/>
              <p:cNvSpPr>
                <a:spLocks noChangeShapeType="1"/>
              </p:cNvSpPr>
              <p:nvPr/>
            </p:nvSpPr>
            <p:spPr bwMode="auto">
              <a:xfrm>
                <a:off x="4650" y="1071"/>
                <a:ext cx="606" cy="9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7" name="Line 247"/>
              <p:cNvSpPr>
                <a:spLocks noChangeShapeType="1"/>
              </p:cNvSpPr>
              <p:nvPr/>
            </p:nvSpPr>
            <p:spPr bwMode="auto">
              <a:xfrm flipH="1">
                <a:off x="4738" y="1094"/>
                <a:ext cx="518" cy="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8" name="Line 248"/>
              <p:cNvSpPr>
                <a:spLocks noChangeShapeType="1"/>
              </p:cNvSpPr>
              <p:nvPr/>
            </p:nvSpPr>
            <p:spPr bwMode="auto">
              <a:xfrm>
                <a:off x="4543" y="1130"/>
                <a:ext cx="876" cy="4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89" name="Line 249"/>
              <p:cNvSpPr>
                <a:spLocks noChangeShapeType="1"/>
              </p:cNvSpPr>
              <p:nvPr/>
            </p:nvSpPr>
            <p:spPr bwMode="auto">
              <a:xfrm>
                <a:off x="4739" y="1058"/>
                <a:ext cx="579" cy="1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0" name="Line 250"/>
              <p:cNvSpPr>
                <a:spLocks noChangeShapeType="1"/>
              </p:cNvSpPr>
              <p:nvPr/>
            </p:nvSpPr>
            <p:spPr bwMode="auto">
              <a:xfrm flipH="1">
                <a:off x="4715" y="1039"/>
                <a:ext cx="603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1" name="Line 251"/>
              <p:cNvSpPr>
                <a:spLocks noChangeShapeType="1"/>
              </p:cNvSpPr>
              <p:nvPr/>
            </p:nvSpPr>
            <p:spPr bwMode="auto">
              <a:xfrm flipV="1">
                <a:off x="4490" y="1102"/>
                <a:ext cx="863" cy="55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2" name="Text Box 252"/>
              <p:cNvSpPr txBox="1">
                <a:spLocks noChangeArrowheads="1"/>
              </p:cNvSpPr>
              <p:nvPr/>
            </p:nvSpPr>
            <p:spPr bwMode="auto">
              <a:xfrm>
                <a:off x="4733" y="925"/>
                <a:ext cx="188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293" name="Line 253"/>
              <p:cNvSpPr>
                <a:spLocks noChangeShapeType="1"/>
              </p:cNvSpPr>
              <p:nvPr/>
            </p:nvSpPr>
            <p:spPr bwMode="auto">
              <a:xfrm flipV="1">
                <a:off x="4602" y="953"/>
                <a:ext cx="128" cy="1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4" name="Line 254"/>
              <p:cNvSpPr>
                <a:spLocks noChangeShapeType="1"/>
              </p:cNvSpPr>
              <p:nvPr/>
            </p:nvSpPr>
            <p:spPr bwMode="auto">
              <a:xfrm flipH="1">
                <a:off x="4632" y="1407"/>
                <a:ext cx="38" cy="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5" name="Line 255"/>
              <p:cNvSpPr>
                <a:spLocks noChangeShapeType="1"/>
              </p:cNvSpPr>
              <p:nvPr/>
            </p:nvSpPr>
            <p:spPr bwMode="auto">
              <a:xfrm flipH="1" flipV="1">
                <a:off x="3725" y="1403"/>
                <a:ext cx="38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6" name="Line 256"/>
              <p:cNvSpPr>
                <a:spLocks noChangeShapeType="1"/>
              </p:cNvSpPr>
              <p:nvPr/>
            </p:nvSpPr>
            <p:spPr bwMode="auto">
              <a:xfrm>
                <a:off x="4490" y="808"/>
                <a:ext cx="0" cy="349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7" name="Line 257"/>
              <p:cNvSpPr>
                <a:spLocks noChangeShapeType="1"/>
              </p:cNvSpPr>
              <p:nvPr/>
            </p:nvSpPr>
            <p:spPr bwMode="auto">
              <a:xfrm>
                <a:off x="4602" y="954"/>
                <a:ext cx="0" cy="14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8" name="Text Box 258"/>
              <p:cNvSpPr txBox="1">
                <a:spLocks noChangeArrowheads="1"/>
              </p:cNvSpPr>
              <p:nvPr/>
            </p:nvSpPr>
            <p:spPr bwMode="auto">
              <a:xfrm>
                <a:off x="4733" y="854"/>
                <a:ext cx="188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299" name="Line 259"/>
              <p:cNvSpPr>
                <a:spLocks noChangeShapeType="1"/>
              </p:cNvSpPr>
              <p:nvPr/>
            </p:nvSpPr>
            <p:spPr bwMode="auto">
              <a:xfrm>
                <a:off x="4545" y="880"/>
                <a:ext cx="185" cy="1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0" name="Line 260"/>
              <p:cNvSpPr>
                <a:spLocks noChangeShapeType="1"/>
              </p:cNvSpPr>
              <p:nvPr/>
            </p:nvSpPr>
            <p:spPr bwMode="auto">
              <a:xfrm flipH="1">
                <a:off x="4543" y="880"/>
                <a:ext cx="2" cy="24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1" name="Text Box 261"/>
              <p:cNvSpPr txBox="1">
                <a:spLocks noChangeArrowheads="1"/>
              </p:cNvSpPr>
              <p:nvPr/>
            </p:nvSpPr>
            <p:spPr bwMode="auto">
              <a:xfrm>
                <a:off x="4733" y="782"/>
                <a:ext cx="188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302" name="Line 262"/>
              <p:cNvSpPr>
                <a:spLocks noChangeShapeType="1"/>
              </p:cNvSpPr>
              <p:nvPr/>
            </p:nvSpPr>
            <p:spPr bwMode="auto">
              <a:xfrm>
                <a:off x="4490" y="81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3" name="Line 263"/>
              <p:cNvSpPr>
                <a:spLocks noChangeShapeType="1"/>
              </p:cNvSpPr>
              <p:nvPr/>
            </p:nvSpPr>
            <p:spPr bwMode="auto">
              <a:xfrm flipH="1">
                <a:off x="4468" y="792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4" name="Line 264"/>
              <p:cNvSpPr>
                <a:spLocks noChangeShapeType="1"/>
              </p:cNvSpPr>
              <p:nvPr/>
            </p:nvSpPr>
            <p:spPr bwMode="auto">
              <a:xfrm flipH="1">
                <a:off x="4525" y="860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5" name="Line 265"/>
              <p:cNvSpPr>
                <a:spLocks noChangeShapeType="1"/>
              </p:cNvSpPr>
              <p:nvPr/>
            </p:nvSpPr>
            <p:spPr bwMode="auto">
              <a:xfrm>
                <a:off x="4521" y="1111"/>
                <a:ext cx="38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6" name="Line 266"/>
              <p:cNvSpPr>
                <a:spLocks noChangeShapeType="1"/>
              </p:cNvSpPr>
              <p:nvPr/>
            </p:nvSpPr>
            <p:spPr bwMode="auto">
              <a:xfrm flipH="1" flipV="1">
                <a:off x="4602" y="1102"/>
                <a:ext cx="864" cy="7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7" name="Line 267"/>
              <p:cNvSpPr>
                <a:spLocks noChangeShapeType="1"/>
              </p:cNvSpPr>
              <p:nvPr/>
            </p:nvSpPr>
            <p:spPr bwMode="auto">
              <a:xfrm flipH="1" flipV="1">
                <a:off x="4580" y="1081"/>
                <a:ext cx="36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08" name="Text Box 268"/>
              <p:cNvSpPr txBox="1">
                <a:spLocks noChangeArrowheads="1"/>
              </p:cNvSpPr>
              <p:nvPr/>
            </p:nvSpPr>
            <p:spPr bwMode="auto">
              <a:xfrm flipH="1">
                <a:off x="5043" y="927"/>
                <a:ext cx="187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309" name="Line 269"/>
              <p:cNvSpPr>
                <a:spLocks noChangeShapeType="1"/>
              </p:cNvSpPr>
              <p:nvPr/>
            </p:nvSpPr>
            <p:spPr bwMode="auto">
              <a:xfrm flipH="1" flipV="1">
                <a:off x="5230" y="954"/>
                <a:ext cx="127" cy="2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0" name="Line 270"/>
              <p:cNvSpPr>
                <a:spLocks noChangeShapeType="1"/>
              </p:cNvSpPr>
              <p:nvPr/>
            </p:nvSpPr>
            <p:spPr bwMode="auto">
              <a:xfrm flipH="1">
                <a:off x="5471" y="809"/>
                <a:ext cx="0" cy="365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1" name="Line 271"/>
              <p:cNvSpPr>
                <a:spLocks noChangeShapeType="1"/>
              </p:cNvSpPr>
              <p:nvPr/>
            </p:nvSpPr>
            <p:spPr bwMode="auto">
              <a:xfrm flipH="1">
                <a:off x="5453" y="1158"/>
                <a:ext cx="38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2" name="Line 272"/>
              <p:cNvSpPr>
                <a:spLocks noChangeShapeType="1"/>
              </p:cNvSpPr>
              <p:nvPr/>
            </p:nvSpPr>
            <p:spPr bwMode="auto">
              <a:xfrm flipH="1">
                <a:off x="5357" y="956"/>
                <a:ext cx="0" cy="147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3" name="Text Box 273"/>
              <p:cNvSpPr txBox="1">
                <a:spLocks noChangeArrowheads="1"/>
              </p:cNvSpPr>
              <p:nvPr/>
            </p:nvSpPr>
            <p:spPr bwMode="auto">
              <a:xfrm flipH="1">
                <a:off x="5043" y="855"/>
                <a:ext cx="187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314" name="Line 274"/>
              <p:cNvSpPr>
                <a:spLocks noChangeShapeType="1"/>
              </p:cNvSpPr>
              <p:nvPr/>
            </p:nvSpPr>
            <p:spPr bwMode="auto">
              <a:xfrm flipH="1">
                <a:off x="5230" y="882"/>
                <a:ext cx="186" cy="1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5" name="Line 275"/>
              <p:cNvSpPr>
                <a:spLocks noChangeShapeType="1"/>
              </p:cNvSpPr>
              <p:nvPr/>
            </p:nvSpPr>
            <p:spPr bwMode="auto">
              <a:xfrm>
                <a:off x="5416" y="881"/>
                <a:ext cx="2" cy="249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6" name="Text Box 276"/>
              <p:cNvSpPr txBox="1">
                <a:spLocks noChangeArrowheads="1"/>
              </p:cNvSpPr>
              <p:nvPr/>
            </p:nvSpPr>
            <p:spPr bwMode="auto">
              <a:xfrm flipH="1">
                <a:off x="5043" y="784"/>
                <a:ext cx="187" cy="5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400">
                    <a:latin typeface="Tahoma" pitchFamily="34" charset="0"/>
                  </a:rPr>
                  <a:t>PROPULSE</a:t>
                </a:r>
              </a:p>
            </p:txBody>
          </p:sp>
          <p:sp>
            <p:nvSpPr>
              <p:cNvPr id="215317" name="Line 277"/>
              <p:cNvSpPr>
                <a:spLocks noChangeShapeType="1"/>
              </p:cNvSpPr>
              <p:nvPr/>
            </p:nvSpPr>
            <p:spPr bwMode="auto">
              <a:xfrm flipH="1">
                <a:off x="5230" y="812"/>
                <a:ext cx="241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8" name="Line 278"/>
              <p:cNvSpPr>
                <a:spLocks noChangeShapeType="1"/>
              </p:cNvSpPr>
              <p:nvPr/>
            </p:nvSpPr>
            <p:spPr bwMode="auto">
              <a:xfrm flipV="1">
                <a:off x="5344" y="1082"/>
                <a:ext cx="37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9" name="Line 279"/>
              <p:cNvSpPr>
                <a:spLocks noChangeShapeType="1"/>
              </p:cNvSpPr>
              <p:nvPr/>
            </p:nvSpPr>
            <p:spPr bwMode="auto">
              <a:xfrm>
                <a:off x="5453" y="791"/>
                <a:ext cx="38" cy="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15320" name="Group 280"/>
              <p:cNvGrpSpPr>
                <a:grpSpLocks/>
              </p:cNvGrpSpPr>
              <p:nvPr/>
            </p:nvGrpSpPr>
            <p:grpSpPr bwMode="auto">
              <a:xfrm>
                <a:off x="4791" y="999"/>
                <a:ext cx="374" cy="267"/>
                <a:chOff x="3807" y="1132"/>
                <a:chExt cx="340" cy="249"/>
              </a:xfrm>
            </p:grpSpPr>
            <p:sp>
              <p:nvSpPr>
                <p:cNvPr id="215321" name="AutoShape 281"/>
                <p:cNvSpPr>
                  <a:spLocks noChangeArrowheads="1"/>
                </p:cNvSpPr>
                <p:nvPr/>
              </p:nvSpPr>
              <p:spPr bwMode="auto">
                <a:xfrm>
                  <a:off x="3938" y="1132"/>
                  <a:ext cx="82" cy="4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>
                    <a:alpha val="89999"/>
                  </a:schemeClr>
                </a:solidFill>
                <a:ln w="317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5322" name="AutoShape 282"/>
                <p:cNvSpPr>
                  <a:spLocks noChangeArrowheads="1"/>
                </p:cNvSpPr>
                <p:nvPr/>
              </p:nvSpPr>
              <p:spPr bwMode="auto">
                <a:xfrm flipV="1">
                  <a:off x="3938" y="1339"/>
                  <a:ext cx="82" cy="4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>
                    <a:alpha val="89999"/>
                  </a:schemeClr>
                </a:solidFill>
                <a:ln w="317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15323" name="Group 283"/>
                <p:cNvGrpSpPr>
                  <a:grpSpLocks/>
                </p:cNvGrpSpPr>
                <p:nvPr/>
              </p:nvGrpSpPr>
              <p:grpSpPr bwMode="auto">
                <a:xfrm>
                  <a:off x="3807" y="1210"/>
                  <a:ext cx="115" cy="91"/>
                  <a:chOff x="4217" y="1706"/>
                  <a:chExt cx="115" cy="91"/>
                </a:xfrm>
              </p:grpSpPr>
              <p:sp>
                <p:nvSpPr>
                  <p:cNvPr id="215324" name="AutoShape 284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706"/>
                    <a:ext cx="91" cy="9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alpha val="89999"/>
                    </a:schemeClr>
                  </a:solidFill>
                  <a:ln w="317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15325" name="AutoShape 285"/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706"/>
                    <a:ext cx="46" cy="91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tx1">
                      <a:alpha val="89999"/>
                    </a:schemeClr>
                  </a:solidFill>
                  <a:ln w="317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5326" name="Group 286"/>
                <p:cNvGrpSpPr>
                  <a:grpSpLocks/>
                </p:cNvGrpSpPr>
                <p:nvPr/>
              </p:nvGrpSpPr>
              <p:grpSpPr bwMode="auto">
                <a:xfrm flipH="1">
                  <a:off x="4032" y="1210"/>
                  <a:ext cx="115" cy="91"/>
                  <a:chOff x="4217" y="1706"/>
                  <a:chExt cx="115" cy="91"/>
                </a:xfrm>
              </p:grpSpPr>
              <p:sp>
                <p:nvSpPr>
                  <p:cNvPr id="215327" name="AutoShape 287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706"/>
                    <a:ext cx="91" cy="9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alpha val="89999"/>
                    </a:schemeClr>
                  </a:solidFill>
                  <a:ln w="317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15328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706"/>
                    <a:ext cx="46" cy="91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tx1">
                      <a:alpha val="89999"/>
                    </a:schemeClr>
                  </a:solidFill>
                  <a:ln w="317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15329" name="Oval 289"/>
                <p:cNvSpPr>
                  <a:spLocks noChangeArrowheads="1"/>
                </p:cNvSpPr>
                <p:nvPr/>
              </p:nvSpPr>
              <p:spPr bwMode="auto">
                <a:xfrm>
                  <a:off x="3898" y="1174"/>
                  <a:ext cx="161" cy="165"/>
                </a:xfrm>
                <a:prstGeom prst="ellipse">
                  <a:avLst/>
                </a:prstGeom>
                <a:solidFill>
                  <a:schemeClr val="accent2">
                    <a:alpha val="89999"/>
                  </a:schemeClr>
                </a:solidFill>
                <a:ln w="3175">
                  <a:solidFill>
                    <a:srgbClr val="777777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53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955" y="1234"/>
                  <a:ext cx="48" cy="49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>
                        <a:alpha val="89999"/>
                      </a:srgbClr>
                    </a:gs>
                    <a:gs pos="50000">
                      <a:srgbClr val="FF6600"/>
                    </a:gs>
                    <a:gs pos="100000">
                      <a:srgbClr val="CC0000">
                        <a:alpha val="89999"/>
                      </a:srgbClr>
                    </a:gs>
                  </a:gsLst>
                  <a:lin ang="5400000" scaled="1"/>
                </a:gradFill>
                <a:ln w="317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15331" name="Line 291"/>
              <p:cNvSpPr>
                <a:spLocks noChangeShapeType="1"/>
              </p:cNvSpPr>
              <p:nvPr/>
            </p:nvSpPr>
            <p:spPr bwMode="auto">
              <a:xfrm>
                <a:off x="4470" y="1143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2" name="Line 292"/>
              <p:cNvSpPr>
                <a:spLocks noChangeShapeType="1"/>
              </p:cNvSpPr>
              <p:nvPr/>
            </p:nvSpPr>
            <p:spPr bwMode="auto">
              <a:xfrm flipH="1">
                <a:off x="4584" y="933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3" name="Line 293"/>
              <p:cNvSpPr>
                <a:spLocks noChangeShapeType="1"/>
              </p:cNvSpPr>
              <p:nvPr/>
            </p:nvSpPr>
            <p:spPr bwMode="auto">
              <a:xfrm>
                <a:off x="5398" y="859"/>
                <a:ext cx="36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4" name="Line 294"/>
              <p:cNvSpPr>
                <a:spLocks noChangeShapeType="1"/>
              </p:cNvSpPr>
              <p:nvPr/>
            </p:nvSpPr>
            <p:spPr bwMode="auto">
              <a:xfrm>
                <a:off x="5340" y="933"/>
                <a:ext cx="38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5" name="Line 295"/>
              <p:cNvSpPr>
                <a:spLocks noChangeShapeType="1"/>
              </p:cNvSpPr>
              <p:nvPr/>
            </p:nvSpPr>
            <p:spPr bwMode="auto">
              <a:xfrm flipH="1">
                <a:off x="4717" y="1207"/>
                <a:ext cx="0" cy="9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6" name="Rectangle 296"/>
              <p:cNvSpPr>
                <a:spLocks noChangeArrowheads="1"/>
              </p:cNvSpPr>
              <p:nvPr/>
            </p:nvSpPr>
            <p:spPr bwMode="auto">
              <a:xfrm>
                <a:off x="4763" y="1366"/>
                <a:ext cx="70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 sz="1000" b="1">
                    <a:solidFill>
                      <a:schemeClr val="hlink"/>
                    </a:solidFill>
                    <a:latin typeface="Tahoma" pitchFamily="34" charset="0"/>
                  </a:rPr>
                  <a:t>AMPLI - HC</a:t>
                </a:r>
              </a:p>
            </p:txBody>
          </p:sp>
          <p:sp>
            <p:nvSpPr>
              <p:cNvPr id="215337" name="Line 297"/>
              <p:cNvSpPr>
                <a:spLocks noChangeShapeType="1"/>
              </p:cNvSpPr>
              <p:nvPr/>
            </p:nvSpPr>
            <p:spPr bwMode="auto">
              <a:xfrm>
                <a:off x="4647" y="1069"/>
                <a:ext cx="0" cy="3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8" name="Line 298"/>
              <p:cNvSpPr>
                <a:spLocks noChangeShapeType="1"/>
              </p:cNvSpPr>
              <p:nvPr/>
            </p:nvSpPr>
            <p:spPr bwMode="auto">
              <a:xfrm flipH="1">
                <a:off x="4627" y="1051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9" name="Line 299"/>
              <p:cNvSpPr>
                <a:spLocks noChangeShapeType="1"/>
              </p:cNvSpPr>
              <p:nvPr/>
            </p:nvSpPr>
            <p:spPr bwMode="auto">
              <a:xfrm flipV="1">
                <a:off x="4739" y="1060"/>
                <a:ext cx="0" cy="1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0" name="Line 300"/>
              <p:cNvSpPr>
                <a:spLocks noChangeShapeType="1"/>
              </p:cNvSpPr>
              <p:nvPr/>
            </p:nvSpPr>
            <p:spPr bwMode="auto">
              <a:xfrm flipH="1">
                <a:off x="4721" y="1036"/>
                <a:ext cx="37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1" name="Line 301"/>
              <p:cNvSpPr>
                <a:spLocks noChangeShapeType="1"/>
              </p:cNvSpPr>
              <p:nvPr/>
            </p:nvSpPr>
            <p:spPr bwMode="auto">
              <a:xfrm>
                <a:off x="4718" y="1148"/>
                <a:ext cx="38" cy="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2" name="Line 302"/>
              <p:cNvSpPr>
                <a:spLocks noChangeShapeType="1"/>
              </p:cNvSpPr>
              <p:nvPr/>
            </p:nvSpPr>
            <p:spPr bwMode="auto">
              <a:xfrm flipV="1">
                <a:off x="5256" y="1094"/>
                <a:ext cx="0" cy="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3" name="Line 303"/>
              <p:cNvSpPr>
                <a:spLocks noChangeShapeType="1"/>
              </p:cNvSpPr>
              <p:nvPr/>
            </p:nvSpPr>
            <p:spPr bwMode="auto">
              <a:xfrm flipH="1">
                <a:off x="5241" y="1147"/>
                <a:ext cx="38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4" name="Line 304"/>
              <p:cNvSpPr>
                <a:spLocks noChangeShapeType="1"/>
              </p:cNvSpPr>
              <p:nvPr/>
            </p:nvSpPr>
            <p:spPr bwMode="auto">
              <a:xfrm>
                <a:off x="5241" y="1076"/>
                <a:ext cx="38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5" name="Line 305"/>
              <p:cNvSpPr>
                <a:spLocks noChangeShapeType="1"/>
              </p:cNvSpPr>
              <p:nvPr/>
            </p:nvSpPr>
            <p:spPr bwMode="auto">
              <a:xfrm flipH="1">
                <a:off x="5406" y="1118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6" name="Line 306"/>
              <p:cNvSpPr>
                <a:spLocks noChangeShapeType="1"/>
              </p:cNvSpPr>
              <p:nvPr/>
            </p:nvSpPr>
            <p:spPr bwMode="auto">
              <a:xfrm rot="20755363" flipH="1">
                <a:off x="4691" y="1186"/>
                <a:ext cx="36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7" name="Line 307"/>
              <p:cNvSpPr>
                <a:spLocks noChangeShapeType="1"/>
              </p:cNvSpPr>
              <p:nvPr/>
            </p:nvSpPr>
            <p:spPr bwMode="auto">
              <a:xfrm flipV="1">
                <a:off x="5318" y="1042"/>
                <a:ext cx="0" cy="17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8" name="Line 308"/>
              <p:cNvSpPr>
                <a:spLocks noChangeShapeType="1"/>
              </p:cNvSpPr>
              <p:nvPr/>
            </p:nvSpPr>
            <p:spPr bwMode="auto">
              <a:xfrm flipH="1">
                <a:off x="5301" y="1203"/>
                <a:ext cx="3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9" name="Line 309"/>
              <p:cNvSpPr>
                <a:spLocks noChangeShapeType="1"/>
              </p:cNvSpPr>
              <p:nvPr/>
            </p:nvSpPr>
            <p:spPr bwMode="auto">
              <a:xfrm>
                <a:off x="5299" y="1019"/>
                <a:ext cx="40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0" name="Line 310"/>
              <p:cNvSpPr>
                <a:spLocks noChangeShapeType="1"/>
              </p:cNvSpPr>
              <p:nvPr/>
            </p:nvSpPr>
            <p:spPr bwMode="auto">
              <a:xfrm flipV="1">
                <a:off x="4189" y="11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1" name="Line 311"/>
              <p:cNvSpPr>
                <a:spLocks noChangeShapeType="1"/>
              </p:cNvSpPr>
              <p:nvPr/>
            </p:nvSpPr>
            <p:spPr bwMode="auto">
              <a:xfrm flipH="1">
                <a:off x="4176" y="1188"/>
                <a:ext cx="37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2" name="Line 312"/>
              <p:cNvSpPr>
                <a:spLocks noChangeShapeType="1"/>
              </p:cNvSpPr>
              <p:nvPr/>
            </p:nvSpPr>
            <p:spPr bwMode="auto">
              <a:xfrm>
                <a:off x="4176" y="1118"/>
                <a:ext cx="37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3" name="Line 313"/>
              <p:cNvSpPr>
                <a:spLocks noChangeShapeType="1"/>
              </p:cNvSpPr>
              <p:nvPr/>
            </p:nvSpPr>
            <p:spPr bwMode="auto">
              <a:xfrm flipV="1">
                <a:off x="3674" y="1102"/>
                <a:ext cx="0" cy="10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4" name="Line 314"/>
              <p:cNvSpPr>
                <a:spLocks noChangeShapeType="1"/>
              </p:cNvSpPr>
              <p:nvPr/>
            </p:nvSpPr>
            <p:spPr bwMode="auto">
              <a:xfrm flipH="1">
                <a:off x="3657" y="1078"/>
                <a:ext cx="36" cy="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5" name="Line 315"/>
              <p:cNvSpPr>
                <a:spLocks noChangeShapeType="1"/>
              </p:cNvSpPr>
              <p:nvPr/>
            </p:nvSpPr>
            <p:spPr bwMode="auto">
              <a:xfrm>
                <a:off x="3653" y="1189"/>
                <a:ext cx="37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15356" name="Group 316"/>
          <p:cNvGrpSpPr>
            <a:grpSpLocks/>
          </p:cNvGrpSpPr>
          <p:nvPr/>
        </p:nvGrpSpPr>
        <p:grpSpPr bwMode="auto">
          <a:xfrm>
            <a:off x="4541838" y="3248025"/>
            <a:ext cx="4154487" cy="2319338"/>
            <a:chOff x="2861" y="2045"/>
            <a:chExt cx="2617" cy="1461"/>
          </a:xfrm>
        </p:grpSpPr>
        <p:sp>
          <p:nvSpPr>
            <p:cNvPr id="215357" name="Line 317"/>
            <p:cNvSpPr>
              <a:spLocks noChangeShapeType="1"/>
            </p:cNvSpPr>
            <p:nvPr/>
          </p:nvSpPr>
          <p:spPr bwMode="auto">
            <a:xfrm flipH="1">
              <a:off x="5444" y="2107"/>
              <a:ext cx="0" cy="803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58" name="Text Box 318"/>
            <p:cNvSpPr txBox="1">
              <a:spLocks noChangeArrowheads="1"/>
            </p:cNvSpPr>
            <p:nvPr/>
          </p:nvSpPr>
          <p:spPr bwMode="auto">
            <a:xfrm rot="-5400000">
              <a:off x="3264" y="3170"/>
              <a:ext cx="402" cy="2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 anchorCtr="1"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>
                  <a:latin typeface="Tahoma" pitchFamily="34" charset="0"/>
                </a:rPr>
                <a:t>0.1 Hz Nd:Glass</a:t>
              </a:r>
            </a:p>
          </p:txBody>
        </p:sp>
        <p:sp>
          <p:nvSpPr>
            <p:cNvPr id="215359" name="Line 319"/>
            <p:cNvSpPr>
              <a:spLocks noChangeShapeType="1"/>
            </p:cNvSpPr>
            <p:nvPr/>
          </p:nvSpPr>
          <p:spPr bwMode="auto">
            <a:xfrm flipH="1" flipV="1">
              <a:off x="4944" y="2931"/>
              <a:ext cx="503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0" name="Line 320"/>
            <p:cNvSpPr>
              <a:spLocks noChangeShapeType="1"/>
            </p:cNvSpPr>
            <p:nvPr/>
          </p:nvSpPr>
          <p:spPr bwMode="auto">
            <a:xfrm>
              <a:off x="4941" y="2931"/>
              <a:ext cx="3" cy="159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1" name="Line 321"/>
            <p:cNvSpPr>
              <a:spLocks noChangeShapeType="1"/>
            </p:cNvSpPr>
            <p:nvPr/>
          </p:nvSpPr>
          <p:spPr bwMode="auto">
            <a:xfrm flipV="1">
              <a:off x="3296" y="2107"/>
              <a:ext cx="2148" cy="34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2" name="Line 322"/>
            <p:cNvSpPr>
              <a:spLocks noChangeShapeType="1"/>
            </p:cNvSpPr>
            <p:nvPr/>
          </p:nvSpPr>
          <p:spPr bwMode="auto">
            <a:xfrm>
              <a:off x="5143" y="2479"/>
              <a:ext cx="0" cy="153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3" name="Line 323"/>
            <p:cNvSpPr>
              <a:spLocks noChangeShapeType="1"/>
            </p:cNvSpPr>
            <p:nvPr/>
          </p:nvSpPr>
          <p:spPr bwMode="auto">
            <a:xfrm flipH="1">
              <a:off x="3565" y="2632"/>
              <a:ext cx="157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4" name="Line 324"/>
            <p:cNvSpPr>
              <a:spLocks noChangeShapeType="1"/>
            </p:cNvSpPr>
            <p:nvPr/>
          </p:nvSpPr>
          <p:spPr bwMode="auto">
            <a:xfrm flipV="1">
              <a:off x="3561" y="2632"/>
              <a:ext cx="4" cy="48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5" name="Line 325"/>
            <p:cNvSpPr>
              <a:spLocks noChangeShapeType="1"/>
            </p:cNvSpPr>
            <p:nvPr/>
          </p:nvSpPr>
          <p:spPr bwMode="auto">
            <a:xfrm>
              <a:off x="2894" y="2075"/>
              <a:ext cx="0" cy="557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6" name="Line 326"/>
            <p:cNvSpPr>
              <a:spLocks noChangeShapeType="1"/>
            </p:cNvSpPr>
            <p:nvPr/>
          </p:nvSpPr>
          <p:spPr bwMode="auto">
            <a:xfrm flipH="1">
              <a:off x="3395" y="2632"/>
              <a:ext cx="7" cy="48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7" name="Line 327"/>
            <p:cNvSpPr>
              <a:spLocks noChangeShapeType="1"/>
            </p:cNvSpPr>
            <p:nvPr/>
          </p:nvSpPr>
          <p:spPr bwMode="auto">
            <a:xfrm>
              <a:off x="2894" y="2632"/>
              <a:ext cx="485" cy="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8" name="Line 328"/>
            <p:cNvSpPr>
              <a:spLocks noChangeShapeType="1"/>
            </p:cNvSpPr>
            <p:nvPr/>
          </p:nvSpPr>
          <p:spPr bwMode="auto">
            <a:xfrm>
              <a:off x="3296" y="2447"/>
              <a:ext cx="0" cy="463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9" name="Line 329"/>
            <p:cNvSpPr>
              <a:spLocks noChangeShapeType="1"/>
            </p:cNvSpPr>
            <p:nvPr/>
          </p:nvSpPr>
          <p:spPr bwMode="auto">
            <a:xfrm>
              <a:off x="3296" y="2930"/>
              <a:ext cx="147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0" name="Line 330"/>
            <p:cNvSpPr>
              <a:spLocks noChangeShapeType="1"/>
            </p:cNvSpPr>
            <p:nvPr/>
          </p:nvSpPr>
          <p:spPr bwMode="auto">
            <a:xfrm>
              <a:off x="4774" y="2930"/>
              <a:ext cx="11" cy="16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1" name="Text Box 331"/>
            <p:cNvSpPr txBox="1">
              <a:spLocks noChangeArrowheads="1"/>
            </p:cNvSpPr>
            <p:nvPr/>
          </p:nvSpPr>
          <p:spPr bwMode="auto">
            <a:xfrm rot="-5400000">
              <a:off x="4673" y="3170"/>
              <a:ext cx="402" cy="2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 anchorCtr="1"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>
                  <a:latin typeface="Tahoma" pitchFamily="34" charset="0"/>
                </a:rPr>
                <a:t>0.1 Hz Nd:Glass</a:t>
              </a:r>
            </a:p>
          </p:txBody>
        </p:sp>
        <p:sp>
          <p:nvSpPr>
            <p:cNvPr id="215372" name="Line 332"/>
            <p:cNvSpPr>
              <a:spLocks noChangeShapeType="1"/>
            </p:cNvSpPr>
            <p:nvPr/>
          </p:nvSpPr>
          <p:spPr bwMode="auto">
            <a:xfrm flipH="1" flipV="1">
              <a:off x="5412" y="2075"/>
              <a:ext cx="66" cy="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3" name="Line 333"/>
            <p:cNvSpPr>
              <a:spLocks noChangeShapeType="1"/>
            </p:cNvSpPr>
            <p:nvPr/>
          </p:nvSpPr>
          <p:spPr bwMode="auto">
            <a:xfrm flipH="1" flipV="1">
              <a:off x="4742" y="2886"/>
              <a:ext cx="67" cy="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4" name="Line 334"/>
            <p:cNvSpPr>
              <a:spLocks noChangeShapeType="1"/>
            </p:cNvSpPr>
            <p:nvPr/>
          </p:nvSpPr>
          <p:spPr bwMode="auto">
            <a:xfrm flipH="1" flipV="1">
              <a:off x="3379" y="2601"/>
              <a:ext cx="68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5" name="Line 335"/>
            <p:cNvSpPr>
              <a:spLocks noChangeShapeType="1"/>
            </p:cNvSpPr>
            <p:nvPr/>
          </p:nvSpPr>
          <p:spPr bwMode="auto">
            <a:xfrm flipH="1" flipV="1">
              <a:off x="3253" y="2899"/>
              <a:ext cx="70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6" name="Line 336"/>
            <p:cNvSpPr>
              <a:spLocks noChangeShapeType="1"/>
            </p:cNvSpPr>
            <p:nvPr/>
          </p:nvSpPr>
          <p:spPr bwMode="auto">
            <a:xfrm flipH="1" flipV="1">
              <a:off x="2861" y="2601"/>
              <a:ext cx="67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7" name="Line 337"/>
            <p:cNvSpPr>
              <a:spLocks noChangeShapeType="1"/>
            </p:cNvSpPr>
            <p:nvPr/>
          </p:nvSpPr>
          <p:spPr bwMode="auto">
            <a:xfrm flipV="1">
              <a:off x="3263" y="2415"/>
              <a:ext cx="67" cy="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8" name="Line 338"/>
            <p:cNvSpPr>
              <a:spLocks noChangeShapeType="1"/>
            </p:cNvSpPr>
            <p:nvPr/>
          </p:nvSpPr>
          <p:spPr bwMode="auto">
            <a:xfrm>
              <a:off x="2894" y="2075"/>
              <a:ext cx="2249" cy="403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9" name="Line 339"/>
            <p:cNvSpPr>
              <a:spLocks noChangeShapeType="1"/>
            </p:cNvSpPr>
            <p:nvPr/>
          </p:nvSpPr>
          <p:spPr bwMode="auto">
            <a:xfrm flipV="1">
              <a:off x="5412" y="2892"/>
              <a:ext cx="66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80" name="Line 340"/>
            <p:cNvSpPr>
              <a:spLocks noChangeShapeType="1"/>
            </p:cNvSpPr>
            <p:nvPr/>
          </p:nvSpPr>
          <p:spPr bwMode="auto">
            <a:xfrm flipH="1" flipV="1">
              <a:off x="5109" y="2446"/>
              <a:ext cx="68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81" name="Line 341"/>
            <p:cNvSpPr>
              <a:spLocks noChangeShapeType="1"/>
            </p:cNvSpPr>
            <p:nvPr/>
          </p:nvSpPr>
          <p:spPr bwMode="auto">
            <a:xfrm flipV="1">
              <a:off x="2861" y="2045"/>
              <a:ext cx="67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82" name="Line 342"/>
            <p:cNvSpPr>
              <a:spLocks noChangeShapeType="1"/>
            </p:cNvSpPr>
            <p:nvPr/>
          </p:nvSpPr>
          <p:spPr bwMode="auto">
            <a:xfrm flipV="1">
              <a:off x="4899" y="2886"/>
              <a:ext cx="67" cy="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83" name="Line 343"/>
            <p:cNvSpPr>
              <a:spLocks noChangeShapeType="1"/>
            </p:cNvSpPr>
            <p:nvPr/>
          </p:nvSpPr>
          <p:spPr bwMode="auto">
            <a:xfrm flipV="1">
              <a:off x="3538" y="2614"/>
              <a:ext cx="67" cy="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84" name="Line 344"/>
            <p:cNvSpPr>
              <a:spLocks noChangeShapeType="1"/>
            </p:cNvSpPr>
            <p:nvPr/>
          </p:nvSpPr>
          <p:spPr bwMode="auto">
            <a:xfrm flipV="1">
              <a:off x="5103" y="2591"/>
              <a:ext cx="67" cy="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386" name="Text Box 346"/>
          <p:cNvSpPr txBox="1">
            <a:spLocks noChangeArrowheads="1"/>
          </p:cNvSpPr>
          <p:nvPr/>
        </p:nvSpPr>
        <p:spPr bwMode="auto">
          <a:xfrm rot="-3402223">
            <a:off x="590550" y="4552950"/>
            <a:ext cx="631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/>
              <a:t>XUV HC</a:t>
            </a:r>
          </a:p>
        </p:txBody>
      </p:sp>
      <p:sp>
        <p:nvSpPr>
          <p:cNvPr id="215394" name="Line 354"/>
          <p:cNvSpPr>
            <a:spLocks noChangeShapeType="1"/>
          </p:cNvSpPr>
          <p:nvPr/>
        </p:nvSpPr>
        <p:spPr bwMode="auto">
          <a:xfrm flipH="1" flipV="1">
            <a:off x="2154238" y="2895600"/>
            <a:ext cx="1949450" cy="6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95" name="Text Box 355"/>
          <p:cNvSpPr txBox="1">
            <a:spLocks noChangeArrowheads="1"/>
          </p:cNvSpPr>
          <p:nvPr/>
        </p:nvSpPr>
        <p:spPr bwMode="auto">
          <a:xfrm>
            <a:off x="1216025" y="5886450"/>
            <a:ext cx="332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000" b="1" dirty="0">
                <a:latin typeface="Tahoma" pitchFamily="34" charset="0"/>
              </a:rPr>
              <a:t>&gt;10 </a:t>
            </a:r>
            <a:r>
              <a:rPr lang="fr-FR" altLang="fr-FR" sz="1000" b="1" dirty="0" err="1">
                <a:latin typeface="Tahoma" pitchFamily="34" charset="0"/>
              </a:rPr>
              <a:t>mJ</a:t>
            </a:r>
            <a:r>
              <a:rPr lang="fr-FR" altLang="fr-FR" sz="1000" b="1" dirty="0">
                <a:latin typeface="Tahoma" pitchFamily="34" charset="0"/>
              </a:rPr>
              <a:t> – </a:t>
            </a:r>
            <a:r>
              <a:rPr lang="fr-FR" altLang="fr-FR" sz="1000" b="1" dirty="0" smtClean="0">
                <a:latin typeface="Tahoma" pitchFamily="34" charset="0"/>
              </a:rPr>
              <a:t>30 </a:t>
            </a:r>
            <a:r>
              <a:rPr lang="fr-FR" altLang="fr-FR" sz="1000" b="1" dirty="0" err="1">
                <a:latin typeface="Tahoma" pitchFamily="34" charset="0"/>
              </a:rPr>
              <a:t>fs</a:t>
            </a:r>
            <a:r>
              <a:rPr lang="fr-FR" altLang="fr-FR" sz="1000" b="1" dirty="0">
                <a:latin typeface="Tahoma" pitchFamily="34" charset="0"/>
              </a:rPr>
              <a:t> – 10 Hz (IR probes, HHG…)</a:t>
            </a:r>
          </a:p>
        </p:txBody>
      </p:sp>
      <p:sp>
        <p:nvSpPr>
          <p:cNvPr id="215396" name="Text Box 356"/>
          <p:cNvSpPr txBox="1">
            <a:spLocks noChangeArrowheads="1"/>
          </p:cNvSpPr>
          <p:nvPr/>
        </p:nvSpPr>
        <p:spPr bwMode="auto">
          <a:xfrm>
            <a:off x="1221533" y="5192481"/>
            <a:ext cx="1396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b="1" dirty="0">
                <a:latin typeface="Tahoma" pitchFamily="34" charset="0"/>
              </a:rPr>
              <a:t>2</a:t>
            </a:r>
            <a:r>
              <a:rPr lang="fr-FR" altLang="fr-FR" sz="1000" b="1" dirty="0" smtClean="0">
                <a:latin typeface="Tahoma" pitchFamily="34" charset="0"/>
              </a:rPr>
              <a:t>J </a:t>
            </a:r>
            <a:r>
              <a:rPr lang="fr-FR" altLang="fr-FR" sz="1000" b="1" dirty="0">
                <a:latin typeface="Tahoma" pitchFamily="34" charset="0"/>
              </a:rPr>
              <a:t>- 0.1Hz / 10Hz  </a:t>
            </a:r>
            <a:r>
              <a:rPr lang="fr-FR" altLang="fr-FR" sz="1000" b="1" dirty="0" smtClean="0">
                <a:latin typeface="Tahoma" pitchFamily="34" charset="0"/>
              </a:rPr>
              <a:t>30fs – 100ps</a:t>
            </a:r>
            <a:endParaRPr lang="fr-FR" altLang="fr-FR" sz="1000" b="1" dirty="0">
              <a:latin typeface="Tahoma" pitchFamily="34" charset="0"/>
            </a:endParaRPr>
          </a:p>
        </p:txBody>
      </p:sp>
      <p:sp>
        <p:nvSpPr>
          <p:cNvPr id="215397" name="Line 357"/>
          <p:cNvSpPr>
            <a:spLocks noChangeShapeType="1"/>
          </p:cNvSpPr>
          <p:nvPr/>
        </p:nvSpPr>
        <p:spPr bwMode="auto">
          <a:xfrm flipH="1">
            <a:off x="4132263" y="2901950"/>
            <a:ext cx="332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99" name="Line 359"/>
          <p:cNvSpPr>
            <a:spLocks noChangeShapeType="1"/>
          </p:cNvSpPr>
          <p:nvPr/>
        </p:nvSpPr>
        <p:spPr bwMode="auto">
          <a:xfrm flipH="1" flipV="1">
            <a:off x="1106488" y="5070265"/>
            <a:ext cx="3027362" cy="81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401" name="Group 361"/>
          <p:cNvGrpSpPr>
            <a:grpSpLocks/>
          </p:cNvGrpSpPr>
          <p:nvPr/>
        </p:nvGrpSpPr>
        <p:grpSpPr bwMode="auto">
          <a:xfrm flipH="1" flipV="1">
            <a:off x="2597150" y="4835525"/>
            <a:ext cx="808038" cy="450850"/>
            <a:chOff x="1111" y="3339"/>
            <a:chExt cx="615" cy="363"/>
          </a:xfrm>
        </p:grpSpPr>
        <p:sp>
          <p:nvSpPr>
            <p:cNvPr id="215402" name="Oval 362"/>
            <p:cNvSpPr>
              <a:spLocks noChangeArrowheads="1"/>
            </p:cNvSpPr>
            <p:nvPr/>
          </p:nvSpPr>
          <p:spPr bwMode="auto">
            <a:xfrm flipH="1">
              <a:off x="1111" y="3339"/>
              <a:ext cx="615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03" name="Line 363"/>
            <p:cNvSpPr>
              <a:spLocks noChangeShapeType="1"/>
            </p:cNvSpPr>
            <p:nvPr/>
          </p:nvSpPr>
          <p:spPr bwMode="auto">
            <a:xfrm flipH="1">
              <a:off x="1407" y="3410"/>
              <a:ext cx="12" cy="19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4" name="Line 364"/>
            <p:cNvSpPr>
              <a:spLocks noChangeShapeType="1"/>
            </p:cNvSpPr>
            <p:nvPr/>
          </p:nvSpPr>
          <p:spPr bwMode="auto">
            <a:xfrm flipH="1">
              <a:off x="1316" y="3410"/>
              <a:ext cx="103" cy="15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5" name="Line 365"/>
            <p:cNvSpPr>
              <a:spLocks noChangeShapeType="1"/>
            </p:cNvSpPr>
            <p:nvPr/>
          </p:nvSpPr>
          <p:spPr bwMode="auto">
            <a:xfrm flipH="1">
              <a:off x="1203" y="3410"/>
              <a:ext cx="216" cy="1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6" name="Line 366"/>
            <p:cNvSpPr>
              <a:spLocks noChangeShapeType="1"/>
            </p:cNvSpPr>
            <p:nvPr/>
          </p:nvSpPr>
          <p:spPr bwMode="auto">
            <a:xfrm>
              <a:off x="1216" y="3513"/>
              <a:ext cx="3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7" name="Line 367"/>
            <p:cNvSpPr>
              <a:spLocks noChangeShapeType="1"/>
            </p:cNvSpPr>
            <p:nvPr/>
          </p:nvSpPr>
          <p:spPr bwMode="auto">
            <a:xfrm flipV="1">
              <a:off x="1407" y="3603"/>
              <a:ext cx="20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8" name="Line 368"/>
            <p:cNvSpPr>
              <a:spLocks noChangeShapeType="1"/>
            </p:cNvSpPr>
            <p:nvPr/>
          </p:nvSpPr>
          <p:spPr bwMode="auto">
            <a:xfrm>
              <a:off x="1316" y="3562"/>
              <a:ext cx="286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9" name="Line 369"/>
            <p:cNvSpPr>
              <a:spLocks noChangeShapeType="1"/>
            </p:cNvSpPr>
            <p:nvPr/>
          </p:nvSpPr>
          <p:spPr bwMode="auto">
            <a:xfrm flipH="1">
              <a:off x="1612" y="3482"/>
              <a:ext cx="0" cy="1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0" name="Line 370"/>
            <p:cNvSpPr>
              <a:spLocks noChangeShapeType="1"/>
            </p:cNvSpPr>
            <p:nvPr/>
          </p:nvSpPr>
          <p:spPr bwMode="auto">
            <a:xfrm>
              <a:off x="1395" y="3384"/>
              <a:ext cx="69" cy="3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1" name="Line 371"/>
            <p:cNvSpPr>
              <a:spLocks noChangeShapeType="1"/>
            </p:cNvSpPr>
            <p:nvPr/>
          </p:nvSpPr>
          <p:spPr bwMode="auto">
            <a:xfrm flipH="1" flipV="1">
              <a:off x="1181" y="3507"/>
              <a:ext cx="238" cy="122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5412" name="Group 372"/>
          <p:cNvGrpSpPr>
            <a:grpSpLocks/>
          </p:cNvGrpSpPr>
          <p:nvPr/>
        </p:nvGrpSpPr>
        <p:grpSpPr bwMode="auto">
          <a:xfrm>
            <a:off x="2771775" y="5626100"/>
            <a:ext cx="442913" cy="285750"/>
            <a:chOff x="1318" y="1700"/>
            <a:chExt cx="338" cy="230"/>
          </a:xfrm>
        </p:grpSpPr>
        <p:sp>
          <p:nvSpPr>
            <p:cNvPr id="215413" name="Oval 373"/>
            <p:cNvSpPr>
              <a:spLocks noChangeArrowheads="1"/>
            </p:cNvSpPr>
            <p:nvPr/>
          </p:nvSpPr>
          <p:spPr bwMode="auto">
            <a:xfrm flipV="1">
              <a:off x="1318" y="1700"/>
              <a:ext cx="338" cy="23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14" name="Line 374"/>
            <p:cNvSpPr>
              <a:spLocks noChangeShapeType="1"/>
            </p:cNvSpPr>
            <p:nvPr/>
          </p:nvSpPr>
          <p:spPr bwMode="auto">
            <a:xfrm flipH="1" flipV="1">
              <a:off x="1496" y="1773"/>
              <a:ext cx="15" cy="9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5" name="Line 375"/>
            <p:cNvSpPr>
              <a:spLocks noChangeShapeType="1"/>
            </p:cNvSpPr>
            <p:nvPr/>
          </p:nvSpPr>
          <p:spPr bwMode="auto">
            <a:xfrm flipV="1">
              <a:off x="1511" y="1799"/>
              <a:ext cx="43" cy="6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6" name="Line 376"/>
            <p:cNvSpPr>
              <a:spLocks noChangeShapeType="1"/>
            </p:cNvSpPr>
            <p:nvPr/>
          </p:nvSpPr>
          <p:spPr bwMode="auto">
            <a:xfrm flipV="1">
              <a:off x="1511" y="1826"/>
              <a:ext cx="101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7" name="Line 377"/>
            <p:cNvSpPr>
              <a:spLocks noChangeShapeType="1"/>
            </p:cNvSpPr>
            <p:nvPr/>
          </p:nvSpPr>
          <p:spPr bwMode="auto">
            <a:xfrm flipH="1" flipV="1">
              <a:off x="1396" y="1824"/>
              <a:ext cx="216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8" name="Line 378"/>
            <p:cNvSpPr>
              <a:spLocks noChangeShapeType="1"/>
            </p:cNvSpPr>
            <p:nvPr/>
          </p:nvSpPr>
          <p:spPr bwMode="auto">
            <a:xfrm flipH="1" flipV="1">
              <a:off x="1406" y="1772"/>
              <a:ext cx="9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9" name="Line 379"/>
            <p:cNvSpPr>
              <a:spLocks noChangeShapeType="1"/>
            </p:cNvSpPr>
            <p:nvPr/>
          </p:nvSpPr>
          <p:spPr bwMode="auto">
            <a:xfrm flipH="1" flipV="1">
              <a:off x="1396" y="1797"/>
              <a:ext cx="158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0" name="Line 380"/>
            <p:cNvSpPr>
              <a:spLocks noChangeShapeType="1"/>
            </p:cNvSpPr>
            <p:nvPr/>
          </p:nvSpPr>
          <p:spPr bwMode="auto">
            <a:xfrm flipH="1" flipV="1">
              <a:off x="1472" y="1860"/>
              <a:ext cx="58" cy="27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1" name="Line 381"/>
            <p:cNvSpPr>
              <a:spLocks noChangeShapeType="1"/>
            </p:cNvSpPr>
            <p:nvPr/>
          </p:nvSpPr>
          <p:spPr bwMode="auto">
            <a:xfrm>
              <a:off x="1489" y="1753"/>
              <a:ext cx="136" cy="6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2" name="Line 382"/>
            <p:cNvSpPr>
              <a:spLocks noChangeShapeType="1"/>
            </p:cNvSpPr>
            <p:nvPr/>
          </p:nvSpPr>
          <p:spPr bwMode="auto">
            <a:xfrm flipV="1">
              <a:off x="1383" y="1759"/>
              <a:ext cx="0" cy="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5423" name="Group 383"/>
          <p:cNvGrpSpPr>
            <a:grpSpLocks/>
          </p:cNvGrpSpPr>
          <p:nvPr/>
        </p:nvGrpSpPr>
        <p:grpSpPr bwMode="auto">
          <a:xfrm>
            <a:off x="3133725" y="2749550"/>
            <a:ext cx="442913" cy="285750"/>
            <a:chOff x="1318" y="1700"/>
            <a:chExt cx="338" cy="230"/>
          </a:xfrm>
        </p:grpSpPr>
        <p:sp>
          <p:nvSpPr>
            <p:cNvPr id="215424" name="Oval 384"/>
            <p:cNvSpPr>
              <a:spLocks noChangeArrowheads="1"/>
            </p:cNvSpPr>
            <p:nvPr/>
          </p:nvSpPr>
          <p:spPr bwMode="auto">
            <a:xfrm flipV="1">
              <a:off x="1318" y="1700"/>
              <a:ext cx="338" cy="23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25" name="Line 385"/>
            <p:cNvSpPr>
              <a:spLocks noChangeShapeType="1"/>
            </p:cNvSpPr>
            <p:nvPr/>
          </p:nvSpPr>
          <p:spPr bwMode="auto">
            <a:xfrm flipH="1" flipV="1">
              <a:off x="1496" y="1773"/>
              <a:ext cx="15" cy="9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6" name="Line 386"/>
            <p:cNvSpPr>
              <a:spLocks noChangeShapeType="1"/>
            </p:cNvSpPr>
            <p:nvPr/>
          </p:nvSpPr>
          <p:spPr bwMode="auto">
            <a:xfrm flipV="1">
              <a:off x="1511" y="1799"/>
              <a:ext cx="43" cy="6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7" name="Line 387"/>
            <p:cNvSpPr>
              <a:spLocks noChangeShapeType="1"/>
            </p:cNvSpPr>
            <p:nvPr/>
          </p:nvSpPr>
          <p:spPr bwMode="auto">
            <a:xfrm flipV="1">
              <a:off x="1511" y="1826"/>
              <a:ext cx="101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8" name="Line 388"/>
            <p:cNvSpPr>
              <a:spLocks noChangeShapeType="1"/>
            </p:cNvSpPr>
            <p:nvPr/>
          </p:nvSpPr>
          <p:spPr bwMode="auto">
            <a:xfrm flipH="1" flipV="1">
              <a:off x="1396" y="1824"/>
              <a:ext cx="216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9" name="Line 389"/>
            <p:cNvSpPr>
              <a:spLocks noChangeShapeType="1"/>
            </p:cNvSpPr>
            <p:nvPr/>
          </p:nvSpPr>
          <p:spPr bwMode="auto">
            <a:xfrm flipH="1" flipV="1">
              <a:off x="1406" y="1772"/>
              <a:ext cx="9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30" name="Line 390"/>
            <p:cNvSpPr>
              <a:spLocks noChangeShapeType="1"/>
            </p:cNvSpPr>
            <p:nvPr/>
          </p:nvSpPr>
          <p:spPr bwMode="auto">
            <a:xfrm flipH="1" flipV="1">
              <a:off x="1396" y="1797"/>
              <a:ext cx="158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31" name="Line 391"/>
            <p:cNvSpPr>
              <a:spLocks noChangeShapeType="1"/>
            </p:cNvSpPr>
            <p:nvPr/>
          </p:nvSpPr>
          <p:spPr bwMode="auto">
            <a:xfrm flipH="1" flipV="1">
              <a:off x="1472" y="1860"/>
              <a:ext cx="58" cy="27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32" name="Line 392"/>
            <p:cNvSpPr>
              <a:spLocks noChangeShapeType="1"/>
            </p:cNvSpPr>
            <p:nvPr/>
          </p:nvSpPr>
          <p:spPr bwMode="auto">
            <a:xfrm>
              <a:off x="1489" y="1753"/>
              <a:ext cx="136" cy="6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33" name="Line 393"/>
            <p:cNvSpPr>
              <a:spLocks noChangeShapeType="1"/>
            </p:cNvSpPr>
            <p:nvPr/>
          </p:nvSpPr>
          <p:spPr bwMode="auto">
            <a:xfrm flipV="1">
              <a:off x="1383" y="1759"/>
              <a:ext cx="0" cy="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434" name="Text Box 394"/>
          <p:cNvSpPr txBox="1">
            <a:spLocks noChangeArrowheads="1"/>
          </p:cNvSpPr>
          <p:nvPr/>
        </p:nvSpPr>
        <p:spPr bwMode="auto">
          <a:xfrm>
            <a:off x="1106488" y="2530475"/>
            <a:ext cx="332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000" b="1">
                <a:latin typeface="Tahoma" pitchFamily="34" charset="0"/>
              </a:rPr>
              <a:t>&gt; 50 mJ – 40 fs – 10 Hz (IR probes, HHG…)</a:t>
            </a:r>
          </a:p>
        </p:txBody>
      </p:sp>
      <p:grpSp>
        <p:nvGrpSpPr>
          <p:cNvPr id="215435" name="Group 395"/>
          <p:cNvGrpSpPr>
            <a:grpSpLocks/>
          </p:cNvGrpSpPr>
          <p:nvPr/>
        </p:nvGrpSpPr>
        <p:grpSpPr bwMode="auto">
          <a:xfrm>
            <a:off x="504827" y="4503738"/>
            <a:ext cx="720725" cy="1238250"/>
            <a:chOff x="295" y="2899"/>
            <a:chExt cx="454" cy="780"/>
          </a:xfrm>
        </p:grpSpPr>
        <p:sp>
          <p:nvSpPr>
            <p:cNvPr id="215436" name="Freeform 396"/>
            <p:cNvSpPr>
              <a:spLocks/>
            </p:cNvSpPr>
            <p:nvPr/>
          </p:nvSpPr>
          <p:spPr bwMode="auto">
            <a:xfrm>
              <a:off x="337" y="2899"/>
              <a:ext cx="357" cy="471"/>
            </a:xfrm>
            <a:custGeom>
              <a:avLst/>
              <a:gdLst>
                <a:gd name="T0" fmla="*/ 4039 w 4040"/>
                <a:gd name="T1" fmla="*/ 0 h 1960"/>
                <a:gd name="T2" fmla="*/ 0 w 4040"/>
                <a:gd name="T3" fmla="*/ 1959 h 1960"/>
                <a:gd name="T4" fmla="*/ 4039 w 4040"/>
                <a:gd name="T5" fmla="*/ 122 h 1960"/>
                <a:gd name="T6" fmla="*/ 4039 w 4040"/>
                <a:gd name="T7" fmla="*/ 12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0" h="1960">
                  <a:moveTo>
                    <a:pt x="4039" y="0"/>
                  </a:moveTo>
                  <a:lnTo>
                    <a:pt x="0" y="1959"/>
                  </a:lnTo>
                  <a:lnTo>
                    <a:pt x="4039" y="122"/>
                  </a:lnTo>
                  <a:lnTo>
                    <a:pt x="4039" y="122"/>
                  </a:lnTo>
                </a:path>
              </a:pathLst>
            </a:custGeom>
            <a:gradFill rotWithShape="0">
              <a:gsLst>
                <a:gs pos="0">
                  <a:srgbClr val="618FFD">
                    <a:gamma/>
                    <a:shade val="60000"/>
                    <a:invGamma/>
                  </a:srgbClr>
                </a:gs>
                <a:gs pos="100000">
                  <a:srgbClr val="618FF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FFFF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437" name="Group 397"/>
            <p:cNvGrpSpPr>
              <a:grpSpLocks/>
            </p:cNvGrpSpPr>
            <p:nvPr/>
          </p:nvGrpSpPr>
          <p:grpSpPr bwMode="auto">
            <a:xfrm>
              <a:off x="295" y="3225"/>
              <a:ext cx="71" cy="303"/>
              <a:chOff x="760" y="3103"/>
              <a:chExt cx="215" cy="587"/>
            </a:xfrm>
          </p:grpSpPr>
          <p:sp>
            <p:nvSpPr>
              <p:cNvPr id="215438" name="Freeform 398"/>
              <p:cNvSpPr>
                <a:spLocks/>
              </p:cNvSpPr>
              <p:nvPr/>
            </p:nvSpPr>
            <p:spPr bwMode="auto">
              <a:xfrm>
                <a:off x="802" y="3103"/>
                <a:ext cx="173" cy="587"/>
              </a:xfrm>
              <a:custGeom>
                <a:avLst/>
                <a:gdLst>
                  <a:gd name="T0" fmla="*/ 0 w 173"/>
                  <a:gd name="T1" fmla="*/ 86 h 587"/>
                  <a:gd name="T2" fmla="*/ 172 w 173"/>
                  <a:gd name="T3" fmla="*/ 0 h 587"/>
                  <a:gd name="T4" fmla="*/ 172 w 173"/>
                  <a:gd name="T5" fmla="*/ 486 h 587"/>
                  <a:gd name="T6" fmla="*/ 0 w 173"/>
                  <a:gd name="T7" fmla="*/ 586 h 587"/>
                  <a:gd name="T8" fmla="*/ 0 w 173"/>
                  <a:gd name="T9" fmla="*/ 86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587">
                    <a:moveTo>
                      <a:pt x="0" y="86"/>
                    </a:moveTo>
                    <a:lnTo>
                      <a:pt x="172" y="0"/>
                    </a:lnTo>
                    <a:lnTo>
                      <a:pt x="172" y="486"/>
                    </a:lnTo>
                    <a:lnTo>
                      <a:pt x="0" y="586"/>
                    </a:lnTo>
                    <a:lnTo>
                      <a:pt x="0" y="86"/>
                    </a:lnTo>
                  </a:path>
                </a:pathLst>
              </a:custGeom>
              <a:gradFill rotWithShape="0">
                <a:gsLst>
                  <a:gs pos="0">
                    <a:srgbClr val="919191">
                      <a:gamma/>
                      <a:shade val="80000"/>
                      <a:invGamma/>
                    </a:srgbClr>
                  </a:gs>
                  <a:gs pos="100000">
                    <a:srgbClr val="919191"/>
                  </a:gs>
                </a:gsLst>
                <a:lin ang="0" scaled="1"/>
              </a:gradFill>
              <a:ln w="12700" cap="rnd" cmpd="sng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F5F5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39" name="Rectangle 399"/>
              <p:cNvSpPr>
                <a:spLocks noChangeArrowheads="1"/>
              </p:cNvSpPr>
              <p:nvPr/>
            </p:nvSpPr>
            <p:spPr bwMode="auto">
              <a:xfrm>
                <a:off x="764" y="3193"/>
                <a:ext cx="34" cy="492"/>
              </a:xfrm>
              <a:prstGeom prst="rect">
                <a:avLst/>
              </a:prstGeom>
              <a:gradFill rotWithShape="0">
                <a:gsLst>
                  <a:gs pos="0">
                    <a:srgbClr val="000000">
                      <a:gamma/>
                      <a:tint val="70196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12700">
                <a:solidFill>
                  <a:srgbClr val="FF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F5F5F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5440" name="Freeform 400"/>
              <p:cNvSpPr>
                <a:spLocks/>
              </p:cNvSpPr>
              <p:nvPr/>
            </p:nvSpPr>
            <p:spPr bwMode="auto">
              <a:xfrm>
                <a:off x="760" y="3103"/>
                <a:ext cx="215" cy="87"/>
              </a:xfrm>
              <a:custGeom>
                <a:avLst/>
                <a:gdLst>
                  <a:gd name="T0" fmla="*/ 0 w 215"/>
                  <a:gd name="T1" fmla="*/ 86 h 87"/>
                  <a:gd name="T2" fmla="*/ 43 w 215"/>
                  <a:gd name="T3" fmla="*/ 86 h 87"/>
                  <a:gd name="T4" fmla="*/ 214 w 215"/>
                  <a:gd name="T5" fmla="*/ 0 h 87"/>
                  <a:gd name="T6" fmla="*/ 171 w 215"/>
                  <a:gd name="T7" fmla="*/ 0 h 87"/>
                  <a:gd name="T8" fmla="*/ 0 w 215"/>
                  <a:gd name="T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87">
                    <a:moveTo>
                      <a:pt x="0" y="86"/>
                    </a:moveTo>
                    <a:lnTo>
                      <a:pt x="43" y="86"/>
                    </a:lnTo>
                    <a:lnTo>
                      <a:pt x="214" y="0"/>
                    </a:lnTo>
                    <a:lnTo>
                      <a:pt x="171" y="0"/>
                    </a:lnTo>
                    <a:lnTo>
                      <a:pt x="0" y="86"/>
                    </a:lnTo>
                  </a:path>
                </a:pathLst>
              </a:custGeom>
              <a:gradFill rotWithShape="0">
                <a:gsLst>
                  <a:gs pos="0">
                    <a:srgbClr val="000000">
                      <a:gamma/>
                      <a:tint val="6000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12700" cap="rnd" cmpd="sng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F5F5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441" name="Freeform 401"/>
            <p:cNvSpPr>
              <a:spLocks/>
            </p:cNvSpPr>
            <p:nvPr/>
          </p:nvSpPr>
          <p:spPr bwMode="auto">
            <a:xfrm>
              <a:off x="317" y="3340"/>
              <a:ext cx="432" cy="339"/>
            </a:xfrm>
            <a:custGeom>
              <a:avLst/>
              <a:gdLst>
                <a:gd name="T0" fmla="*/ 3101 w 3102"/>
                <a:gd name="T1" fmla="*/ 449 h 654"/>
                <a:gd name="T2" fmla="*/ 204 w 3102"/>
                <a:gd name="T3" fmla="*/ 0 h 654"/>
                <a:gd name="T4" fmla="*/ 0 w 3102"/>
                <a:gd name="T5" fmla="*/ 82 h 654"/>
                <a:gd name="T6" fmla="*/ 1959 w 3102"/>
                <a:gd name="T7" fmla="*/ 653 h 654"/>
                <a:gd name="T8" fmla="*/ 3101 w 3102"/>
                <a:gd name="T9" fmla="*/ 449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2" h="654">
                  <a:moveTo>
                    <a:pt x="3101" y="449"/>
                  </a:moveTo>
                  <a:lnTo>
                    <a:pt x="204" y="0"/>
                  </a:lnTo>
                  <a:lnTo>
                    <a:pt x="0" y="82"/>
                  </a:lnTo>
                  <a:lnTo>
                    <a:pt x="1959" y="653"/>
                  </a:lnTo>
                  <a:lnTo>
                    <a:pt x="3101" y="449"/>
                  </a:ln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42" name="Freeform 402"/>
            <p:cNvSpPr>
              <a:spLocks/>
            </p:cNvSpPr>
            <p:nvPr/>
          </p:nvSpPr>
          <p:spPr bwMode="auto">
            <a:xfrm>
              <a:off x="321" y="3357"/>
              <a:ext cx="345" cy="150"/>
            </a:xfrm>
            <a:custGeom>
              <a:avLst/>
              <a:gdLst>
                <a:gd name="T0" fmla="*/ 2582 w 2582"/>
                <a:gd name="T1" fmla="*/ 95 h 269"/>
                <a:gd name="T2" fmla="*/ 483 w 2582"/>
                <a:gd name="T3" fmla="*/ 0 h 269"/>
                <a:gd name="T4" fmla="*/ 0 w 2582"/>
                <a:gd name="T5" fmla="*/ 39 h 269"/>
                <a:gd name="T6" fmla="*/ 1600 w 2582"/>
                <a:gd name="T7" fmla="*/ 269 h 269"/>
                <a:gd name="T8" fmla="*/ 2582 w 2582"/>
                <a:gd name="T9" fmla="*/ 9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2" h="269">
                  <a:moveTo>
                    <a:pt x="2582" y="95"/>
                  </a:moveTo>
                  <a:lnTo>
                    <a:pt x="483" y="0"/>
                  </a:lnTo>
                  <a:lnTo>
                    <a:pt x="0" y="39"/>
                  </a:lnTo>
                  <a:lnTo>
                    <a:pt x="1600" y="269"/>
                  </a:lnTo>
                  <a:lnTo>
                    <a:pt x="2582" y="95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9933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443" name="Text Box 403"/>
          <p:cNvSpPr txBox="1">
            <a:spLocks noChangeArrowheads="1"/>
          </p:cNvSpPr>
          <p:nvPr/>
        </p:nvSpPr>
        <p:spPr bwMode="auto">
          <a:xfrm>
            <a:off x="5003800" y="2681288"/>
            <a:ext cx="2039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000" b="1">
                <a:latin typeface="Tahoma" pitchFamily="34" charset="0"/>
              </a:rPr>
              <a:t>2.5J – 10Hz</a:t>
            </a:r>
          </a:p>
        </p:txBody>
      </p:sp>
      <p:sp>
        <p:nvSpPr>
          <p:cNvPr id="215450" name="Rectangle 410"/>
          <p:cNvSpPr>
            <a:spLocks noChangeArrowheads="1"/>
          </p:cNvSpPr>
          <p:nvPr/>
        </p:nvSpPr>
        <p:spPr bwMode="auto">
          <a:xfrm>
            <a:off x="7343775" y="2674938"/>
            <a:ext cx="288925" cy="34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452" name="Text Box 412"/>
          <p:cNvSpPr txBox="1">
            <a:spLocks noChangeArrowheads="1"/>
          </p:cNvSpPr>
          <p:nvPr/>
        </p:nvSpPr>
        <p:spPr bwMode="auto">
          <a:xfrm>
            <a:off x="4176713" y="2501900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000" b="1">
                <a:latin typeface="Symbol" pitchFamily="18" charset="2"/>
              </a:rPr>
              <a:t>l</a:t>
            </a:r>
            <a:r>
              <a:rPr lang="fr-FR" altLang="fr-FR" sz="1000" b="1">
                <a:latin typeface="Tahoma" pitchFamily="34" charset="0"/>
              </a:rPr>
              <a:t>/2</a:t>
            </a:r>
          </a:p>
        </p:txBody>
      </p:sp>
      <p:grpSp>
        <p:nvGrpSpPr>
          <p:cNvPr id="215455" name="Group 415"/>
          <p:cNvGrpSpPr>
            <a:grpSpLocks/>
          </p:cNvGrpSpPr>
          <p:nvPr/>
        </p:nvGrpSpPr>
        <p:grpSpPr bwMode="auto">
          <a:xfrm>
            <a:off x="431800" y="3106738"/>
            <a:ext cx="3563938" cy="1354137"/>
            <a:chOff x="272" y="1956"/>
            <a:chExt cx="2245" cy="853"/>
          </a:xfrm>
        </p:grpSpPr>
        <p:grpSp>
          <p:nvGrpSpPr>
            <p:cNvPr id="215456" name="Group 416"/>
            <p:cNvGrpSpPr>
              <a:grpSpLocks/>
            </p:cNvGrpSpPr>
            <p:nvPr/>
          </p:nvGrpSpPr>
          <p:grpSpPr bwMode="auto">
            <a:xfrm>
              <a:off x="1524" y="2312"/>
              <a:ext cx="749" cy="497"/>
              <a:chOff x="249" y="2296"/>
              <a:chExt cx="1134" cy="771"/>
            </a:xfrm>
          </p:grpSpPr>
          <p:sp>
            <p:nvSpPr>
              <p:cNvPr id="215457" name="Oval 417"/>
              <p:cNvSpPr>
                <a:spLocks noChangeArrowheads="1"/>
              </p:cNvSpPr>
              <p:nvPr/>
            </p:nvSpPr>
            <p:spPr bwMode="auto">
              <a:xfrm flipV="1">
                <a:off x="249" y="2296"/>
                <a:ext cx="1134" cy="7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58" name="Line 418"/>
              <p:cNvSpPr>
                <a:spLocks noChangeShapeType="1"/>
              </p:cNvSpPr>
              <p:nvPr/>
            </p:nvSpPr>
            <p:spPr bwMode="auto">
              <a:xfrm flipH="1" flipV="1">
                <a:off x="809" y="2823"/>
                <a:ext cx="181" cy="91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59" name="Line 419"/>
              <p:cNvSpPr>
                <a:spLocks noChangeShapeType="1"/>
              </p:cNvSpPr>
              <p:nvPr/>
            </p:nvSpPr>
            <p:spPr bwMode="auto">
              <a:xfrm>
                <a:off x="868" y="2496"/>
                <a:ext cx="424" cy="209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0" name="Line 420"/>
              <p:cNvSpPr>
                <a:spLocks noChangeShapeType="1"/>
              </p:cNvSpPr>
              <p:nvPr/>
            </p:nvSpPr>
            <p:spPr bwMode="auto">
              <a:xfrm flipV="1">
                <a:off x="401" y="2478"/>
                <a:ext cx="0" cy="2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1" name="Line 421"/>
              <p:cNvSpPr>
                <a:spLocks noChangeShapeType="1"/>
              </p:cNvSpPr>
              <p:nvPr/>
            </p:nvSpPr>
            <p:spPr bwMode="auto">
              <a:xfrm flipH="1" flipV="1">
                <a:off x="884" y="2523"/>
                <a:ext cx="46" cy="31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2" name="Line 422"/>
              <p:cNvSpPr>
                <a:spLocks noChangeShapeType="1"/>
              </p:cNvSpPr>
              <p:nvPr/>
            </p:nvSpPr>
            <p:spPr bwMode="auto">
              <a:xfrm flipV="1">
                <a:off x="930" y="2614"/>
                <a:ext cx="136" cy="227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3" name="Line 423"/>
              <p:cNvSpPr>
                <a:spLocks noChangeShapeType="1"/>
              </p:cNvSpPr>
              <p:nvPr/>
            </p:nvSpPr>
            <p:spPr bwMode="auto">
              <a:xfrm flipV="1">
                <a:off x="930" y="2705"/>
                <a:ext cx="317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4" name="Line 424"/>
              <p:cNvSpPr>
                <a:spLocks noChangeShapeType="1"/>
              </p:cNvSpPr>
              <p:nvPr/>
            </p:nvSpPr>
            <p:spPr bwMode="auto">
              <a:xfrm flipH="1" flipV="1">
                <a:off x="431" y="2705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5" name="Line 425"/>
              <p:cNvSpPr>
                <a:spLocks noChangeShapeType="1"/>
              </p:cNvSpPr>
              <p:nvPr/>
            </p:nvSpPr>
            <p:spPr bwMode="auto">
              <a:xfrm flipH="1" flipV="1">
                <a:off x="431" y="2523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66" name="Line 426"/>
              <p:cNvSpPr>
                <a:spLocks noChangeShapeType="1"/>
              </p:cNvSpPr>
              <p:nvPr/>
            </p:nvSpPr>
            <p:spPr bwMode="auto">
              <a:xfrm flipH="1" flipV="1">
                <a:off x="431" y="2614"/>
                <a:ext cx="635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467" name="Line 427"/>
            <p:cNvSpPr>
              <a:spLocks noChangeShapeType="1"/>
            </p:cNvSpPr>
            <p:nvPr/>
          </p:nvSpPr>
          <p:spPr bwMode="auto">
            <a:xfrm flipH="1">
              <a:off x="1336" y="2559"/>
              <a:ext cx="1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68" name="Text Box 428"/>
            <p:cNvSpPr txBox="1">
              <a:spLocks noChangeArrowheads="1"/>
            </p:cNvSpPr>
            <p:nvPr/>
          </p:nvSpPr>
          <p:spPr bwMode="auto">
            <a:xfrm>
              <a:off x="725" y="2414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000" b="1">
                  <a:latin typeface="Tahoma" pitchFamily="34" charset="0"/>
                </a:rPr>
                <a:t>10 J - 0.1 Hz   40 fs </a:t>
              </a:r>
              <a:r>
                <a:rPr lang="fr-FR" altLang="fr-FR" sz="1000" b="1">
                  <a:latin typeface="Tahoma" pitchFamily="34" charset="0"/>
                  <a:cs typeface="Arial" pitchFamily="34" charset="0"/>
                </a:rPr>
                <a:t>-</a:t>
              </a:r>
              <a:r>
                <a:rPr lang="fr-FR" altLang="fr-FR" sz="1000" b="1">
                  <a:latin typeface="Tahoma" pitchFamily="34" charset="0"/>
                </a:rPr>
                <a:t> 100 ps</a:t>
              </a:r>
            </a:p>
          </p:txBody>
        </p:sp>
        <p:grpSp>
          <p:nvGrpSpPr>
            <p:cNvPr id="215469" name="Group 429"/>
            <p:cNvGrpSpPr>
              <a:grpSpLocks/>
            </p:cNvGrpSpPr>
            <p:nvPr/>
          </p:nvGrpSpPr>
          <p:grpSpPr bwMode="auto">
            <a:xfrm>
              <a:off x="272" y="1956"/>
              <a:ext cx="467" cy="848"/>
              <a:chOff x="158" y="1778"/>
              <a:chExt cx="513" cy="1066"/>
            </a:xfrm>
          </p:grpSpPr>
          <p:sp>
            <p:nvSpPr>
              <p:cNvPr id="215470" name="Freeform 430"/>
              <p:cNvSpPr>
                <a:spLocks/>
              </p:cNvSpPr>
              <p:nvPr/>
            </p:nvSpPr>
            <p:spPr bwMode="auto">
              <a:xfrm>
                <a:off x="204" y="1863"/>
                <a:ext cx="392" cy="592"/>
              </a:xfrm>
              <a:custGeom>
                <a:avLst/>
                <a:gdLst>
                  <a:gd name="T0" fmla="*/ 4039 w 4040"/>
                  <a:gd name="T1" fmla="*/ 0 h 1960"/>
                  <a:gd name="T2" fmla="*/ 0 w 4040"/>
                  <a:gd name="T3" fmla="*/ 1959 h 1960"/>
                  <a:gd name="T4" fmla="*/ 4039 w 4040"/>
                  <a:gd name="T5" fmla="*/ 122 h 1960"/>
                  <a:gd name="T6" fmla="*/ 4039 w 4040"/>
                  <a:gd name="T7" fmla="*/ 122 h 1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40" h="1960">
                    <a:moveTo>
                      <a:pt x="4039" y="0"/>
                    </a:moveTo>
                    <a:lnTo>
                      <a:pt x="0" y="1959"/>
                    </a:lnTo>
                    <a:lnTo>
                      <a:pt x="4039" y="122"/>
                    </a:lnTo>
                    <a:lnTo>
                      <a:pt x="4039" y="122"/>
                    </a:lnTo>
                  </a:path>
                </a:pathLst>
              </a:custGeom>
              <a:gradFill rotWithShape="0">
                <a:gsLst>
                  <a:gs pos="0">
                    <a:srgbClr val="618FFD">
                      <a:gamma/>
                      <a:shade val="60000"/>
                      <a:invGamma/>
                    </a:srgbClr>
                  </a:gs>
                  <a:gs pos="100000">
                    <a:srgbClr val="618FFD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FFFFCC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F5F5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15471" name="Group 431"/>
              <p:cNvGrpSpPr>
                <a:grpSpLocks/>
              </p:cNvGrpSpPr>
              <p:nvPr/>
            </p:nvGrpSpPr>
            <p:grpSpPr bwMode="auto">
              <a:xfrm>
                <a:off x="158" y="2273"/>
                <a:ext cx="78" cy="381"/>
                <a:chOff x="760" y="3103"/>
                <a:chExt cx="215" cy="587"/>
              </a:xfrm>
            </p:grpSpPr>
            <p:sp>
              <p:nvSpPr>
                <p:cNvPr id="215472" name="Freeform 432"/>
                <p:cNvSpPr>
                  <a:spLocks/>
                </p:cNvSpPr>
                <p:nvPr/>
              </p:nvSpPr>
              <p:spPr bwMode="auto">
                <a:xfrm>
                  <a:off x="802" y="3103"/>
                  <a:ext cx="173" cy="587"/>
                </a:xfrm>
                <a:custGeom>
                  <a:avLst/>
                  <a:gdLst>
                    <a:gd name="T0" fmla="*/ 0 w 173"/>
                    <a:gd name="T1" fmla="*/ 86 h 587"/>
                    <a:gd name="T2" fmla="*/ 172 w 173"/>
                    <a:gd name="T3" fmla="*/ 0 h 587"/>
                    <a:gd name="T4" fmla="*/ 172 w 173"/>
                    <a:gd name="T5" fmla="*/ 486 h 587"/>
                    <a:gd name="T6" fmla="*/ 0 w 173"/>
                    <a:gd name="T7" fmla="*/ 586 h 587"/>
                    <a:gd name="T8" fmla="*/ 0 w 173"/>
                    <a:gd name="T9" fmla="*/ 86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587">
                      <a:moveTo>
                        <a:pt x="0" y="86"/>
                      </a:moveTo>
                      <a:lnTo>
                        <a:pt x="172" y="0"/>
                      </a:lnTo>
                      <a:lnTo>
                        <a:pt x="172" y="486"/>
                      </a:lnTo>
                      <a:lnTo>
                        <a:pt x="0" y="586"/>
                      </a:lnTo>
                      <a:lnTo>
                        <a:pt x="0" y="86"/>
                      </a:lnTo>
                    </a:path>
                  </a:pathLst>
                </a:custGeom>
                <a:gradFill rotWithShape="0">
                  <a:gsLst>
                    <a:gs pos="0">
                      <a:srgbClr val="919191">
                        <a:gamma/>
                        <a:shade val="80000"/>
                        <a:invGamma/>
                      </a:srgbClr>
                    </a:gs>
                    <a:gs pos="100000">
                      <a:srgbClr val="919191"/>
                    </a:gs>
                  </a:gsLst>
                  <a:lin ang="0" scaled="1"/>
                </a:gradFill>
                <a:ln w="12700" cap="rnd" cmpd="sng">
                  <a:solidFill>
                    <a:srgbClr val="FFFF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F5F5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73" name="Rectangle 433"/>
                <p:cNvSpPr>
                  <a:spLocks noChangeArrowheads="1"/>
                </p:cNvSpPr>
                <p:nvPr/>
              </p:nvSpPr>
              <p:spPr bwMode="auto">
                <a:xfrm>
                  <a:off x="764" y="3193"/>
                  <a:ext cx="34" cy="4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70196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12700">
                  <a:solidFill>
                    <a:srgbClr val="FFFF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F5F5F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215474" name="Freeform 434"/>
                <p:cNvSpPr>
                  <a:spLocks/>
                </p:cNvSpPr>
                <p:nvPr/>
              </p:nvSpPr>
              <p:spPr bwMode="auto">
                <a:xfrm>
                  <a:off x="760" y="3103"/>
                  <a:ext cx="215" cy="87"/>
                </a:xfrm>
                <a:custGeom>
                  <a:avLst/>
                  <a:gdLst>
                    <a:gd name="T0" fmla="*/ 0 w 215"/>
                    <a:gd name="T1" fmla="*/ 86 h 87"/>
                    <a:gd name="T2" fmla="*/ 43 w 215"/>
                    <a:gd name="T3" fmla="*/ 86 h 87"/>
                    <a:gd name="T4" fmla="*/ 214 w 215"/>
                    <a:gd name="T5" fmla="*/ 0 h 87"/>
                    <a:gd name="T6" fmla="*/ 171 w 215"/>
                    <a:gd name="T7" fmla="*/ 0 h 87"/>
                    <a:gd name="T8" fmla="*/ 0 w 215"/>
                    <a:gd name="T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87">
                      <a:moveTo>
                        <a:pt x="0" y="86"/>
                      </a:moveTo>
                      <a:lnTo>
                        <a:pt x="43" y="86"/>
                      </a:lnTo>
                      <a:lnTo>
                        <a:pt x="214" y="0"/>
                      </a:lnTo>
                      <a:lnTo>
                        <a:pt x="171" y="0"/>
                      </a:lnTo>
                      <a:lnTo>
                        <a:pt x="0" y="86"/>
                      </a:lnTo>
                    </a:path>
                  </a:pathLst>
                </a:custGeom>
                <a:gradFill rotWithShape="0">
                  <a:gsLst>
                    <a:gs pos="0">
                      <a:srgbClr val="000000">
                        <a:gamma/>
                        <a:tint val="6000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12700" cap="rnd" cmpd="sng">
                  <a:solidFill>
                    <a:srgbClr val="FFFF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F5F5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15475" name="Freeform 435"/>
              <p:cNvSpPr>
                <a:spLocks/>
              </p:cNvSpPr>
              <p:nvPr/>
            </p:nvSpPr>
            <p:spPr bwMode="auto">
              <a:xfrm>
                <a:off x="182" y="2418"/>
                <a:ext cx="475" cy="426"/>
              </a:xfrm>
              <a:custGeom>
                <a:avLst/>
                <a:gdLst>
                  <a:gd name="T0" fmla="*/ 3101 w 3102"/>
                  <a:gd name="T1" fmla="*/ 449 h 654"/>
                  <a:gd name="T2" fmla="*/ 204 w 3102"/>
                  <a:gd name="T3" fmla="*/ 0 h 654"/>
                  <a:gd name="T4" fmla="*/ 0 w 3102"/>
                  <a:gd name="T5" fmla="*/ 82 h 654"/>
                  <a:gd name="T6" fmla="*/ 1959 w 3102"/>
                  <a:gd name="T7" fmla="*/ 653 h 654"/>
                  <a:gd name="T8" fmla="*/ 3101 w 3102"/>
                  <a:gd name="T9" fmla="*/ 449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2" h="654">
                    <a:moveTo>
                      <a:pt x="3101" y="449"/>
                    </a:moveTo>
                    <a:lnTo>
                      <a:pt x="204" y="0"/>
                    </a:lnTo>
                    <a:lnTo>
                      <a:pt x="0" y="82"/>
                    </a:lnTo>
                    <a:lnTo>
                      <a:pt x="1959" y="653"/>
                    </a:lnTo>
                    <a:lnTo>
                      <a:pt x="3101" y="449"/>
                    </a:lnTo>
                  </a:path>
                </a:pathLst>
              </a:custGeom>
              <a:gradFill rotWithShape="0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F5F5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76" name="Freeform 436"/>
              <p:cNvSpPr>
                <a:spLocks/>
              </p:cNvSpPr>
              <p:nvPr/>
            </p:nvSpPr>
            <p:spPr bwMode="auto">
              <a:xfrm>
                <a:off x="187" y="2439"/>
                <a:ext cx="379" cy="189"/>
              </a:xfrm>
              <a:custGeom>
                <a:avLst/>
                <a:gdLst>
                  <a:gd name="T0" fmla="*/ 2582 w 2582"/>
                  <a:gd name="T1" fmla="*/ 95 h 269"/>
                  <a:gd name="T2" fmla="*/ 483 w 2582"/>
                  <a:gd name="T3" fmla="*/ 0 h 269"/>
                  <a:gd name="T4" fmla="*/ 0 w 2582"/>
                  <a:gd name="T5" fmla="*/ 39 h 269"/>
                  <a:gd name="T6" fmla="*/ 1600 w 2582"/>
                  <a:gd name="T7" fmla="*/ 269 h 269"/>
                  <a:gd name="T8" fmla="*/ 2582 w 2582"/>
                  <a:gd name="T9" fmla="*/ 9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2" h="269">
                    <a:moveTo>
                      <a:pt x="2582" y="95"/>
                    </a:moveTo>
                    <a:lnTo>
                      <a:pt x="483" y="0"/>
                    </a:lnTo>
                    <a:lnTo>
                      <a:pt x="0" y="39"/>
                    </a:lnTo>
                    <a:lnTo>
                      <a:pt x="1600" y="269"/>
                    </a:lnTo>
                    <a:lnTo>
                      <a:pt x="2582" y="95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F5F5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77" name="Text Box 437"/>
              <p:cNvSpPr txBox="1">
                <a:spLocks noChangeArrowheads="1"/>
              </p:cNvSpPr>
              <p:nvPr/>
            </p:nvSpPr>
            <p:spPr bwMode="auto">
              <a:xfrm rot="-3402223">
                <a:off x="242" y="1849"/>
                <a:ext cx="500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 sz="1400" b="1"/>
                  <a:t>XUV HE</a:t>
                </a:r>
              </a:p>
            </p:txBody>
          </p:sp>
        </p:grpSp>
        <p:sp>
          <p:nvSpPr>
            <p:cNvPr id="215478" name="Line 438"/>
            <p:cNvSpPr>
              <a:spLocks noChangeShapeType="1"/>
            </p:cNvSpPr>
            <p:nvPr/>
          </p:nvSpPr>
          <p:spPr bwMode="auto">
            <a:xfrm flipH="1" flipV="1">
              <a:off x="2472" y="2137"/>
              <a:ext cx="0" cy="4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79" name="Line 439"/>
            <p:cNvSpPr>
              <a:spLocks noChangeShapeType="1"/>
            </p:cNvSpPr>
            <p:nvPr/>
          </p:nvSpPr>
          <p:spPr bwMode="auto">
            <a:xfrm flipH="1">
              <a:off x="1383" y="2137"/>
              <a:ext cx="108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80" name="Line 440"/>
            <p:cNvSpPr>
              <a:spLocks noChangeShapeType="1"/>
            </p:cNvSpPr>
            <p:nvPr/>
          </p:nvSpPr>
          <p:spPr bwMode="auto">
            <a:xfrm flipH="1" flipV="1">
              <a:off x="2426" y="2523"/>
              <a:ext cx="91" cy="9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81" name="Line 441"/>
            <p:cNvSpPr>
              <a:spLocks noChangeShapeType="1"/>
            </p:cNvSpPr>
            <p:nvPr/>
          </p:nvSpPr>
          <p:spPr bwMode="auto">
            <a:xfrm flipH="1" flipV="1">
              <a:off x="2428" y="2092"/>
              <a:ext cx="89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82" name="Text Box 442"/>
            <p:cNvSpPr txBox="1">
              <a:spLocks noChangeArrowheads="1"/>
            </p:cNvSpPr>
            <p:nvPr/>
          </p:nvSpPr>
          <p:spPr bwMode="auto">
            <a:xfrm>
              <a:off x="793" y="1979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000" b="1">
                  <a:latin typeface="Tahoma" pitchFamily="34" charset="0"/>
                </a:rPr>
                <a:t>20 J - 0.1 Hz   500 ps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07504" y="3016557"/>
            <a:ext cx="8893622" cy="3114368"/>
            <a:chOff x="107504" y="3016557"/>
            <a:chExt cx="8893622" cy="3114368"/>
          </a:xfrm>
        </p:grpSpPr>
        <p:sp>
          <p:nvSpPr>
            <p:cNvPr id="2" name="Rectangle 1"/>
            <p:cNvSpPr/>
            <p:nvPr/>
          </p:nvSpPr>
          <p:spPr>
            <a:xfrm>
              <a:off x="107504" y="3092450"/>
              <a:ext cx="3961259" cy="1368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110832" y="3016557"/>
              <a:ext cx="4890294" cy="3114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5393" name="Line 353"/>
          <p:cNvSpPr>
            <a:spLocks noChangeShapeType="1"/>
          </p:cNvSpPr>
          <p:nvPr/>
        </p:nvSpPr>
        <p:spPr bwMode="auto">
          <a:xfrm flipH="1" flipV="1">
            <a:off x="2195513" y="5770563"/>
            <a:ext cx="19446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98" name="Line 358"/>
          <p:cNvSpPr>
            <a:spLocks noChangeShapeType="1"/>
          </p:cNvSpPr>
          <p:nvPr/>
        </p:nvSpPr>
        <p:spPr bwMode="auto">
          <a:xfrm>
            <a:off x="4096328" y="2996952"/>
            <a:ext cx="0" cy="210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447" name="Group 407"/>
          <p:cNvGrpSpPr>
            <a:grpSpLocks/>
          </p:cNvGrpSpPr>
          <p:nvPr/>
        </p:nvGrpSpPr>
        <p:grpSpPr bwMode="auto">
          <a:xfrm>
            <a:off x="7415213" y="2816225"/>
            <a:ext cx="180975" cy="182563"/>
            <a:chOff x="611" y="1525"/>
            <a:chExt cx="46" cy="45"/>
          </a:xfrm>
        </p:grpSpPr>
        <p:sp>
          <p:nvSpPr>
            <p:cNvPr id="215448" name="Rectangle 408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49" name="Line 409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451" name="Rectangle 411"/>
          <p:cNvSpPr>
            <a:spLocks noChangeArrowheads="1"/>
          </p:cNvSpPr>
          <p:nvPr/>
        </p:nvSpPr>
        <p:spPr bwMode="auto">
          <a:xfrm rot="5400000">
            <a:off x="4248150" y="2873375"/>
            <a:ext cx="288925" cy="34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392" name="Line 352"/>
          <p:cNvSpPr>
            <a:spLocks noChangeShapeType="1"/>
          </p:cNvSpPr>
          <p:nvPr/>
        </p:nvSpPr>
        <p:spPr bwMode="auto">
          <a:xfrm flipH="1" flipV="1">
            <a:off x="4103948" y="5122863"/>
            <a:ext cx="0" cy="6842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88" name="Line 348"/>
          <p:cNvSpPr>
            <a:spLocks noChangeShapeType="1"/>
          </p:cNvSpPr>
          <p:nvPr/>
        </p:nvSpPr>
        <p:spPr bwMode="auto">
          <a:xfrm flipV="1">
            <a:off x="4031940" y="5037138"/>
            <a:ext cx="117475" cy="1127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400" name="Line 360"/>
          <p:cNvSpPr>
            <a:spLocks noChangeShapeType="1"/>
          </p:cNvSpPr>
          <p:nvPr/>
        </p:nvSpPr>
        <p:spPr bwMode="auto">
          <a:xfrm flipV="1">
            <a:off x="4068763" y="5734050"/>
            <a:ext cx="119062" cy="112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444" name="Group 404"/>
          <p:cNvGrpSpPr>
            <a:grpSpLocks/>
          </p:cNvGrpSpPr>
          <p:nvPr/>
        </p:nvGrpSpPr>
        <p:grpSpPr bwMode="auto">
          <a:xfrm>
            <a:off x="3995738" y="2819400"/>
            <a:ext cx="180975" cy="182563"/>
            <a:chOff x="611" y="1525"/>
            <a:chExt cx="46" cy="45"/>
          </a:xfrm>
        </p:grpSpPr>
        <p:sp>
          <p:nvSpPr>
            <p:cNvPr id="215445" name="Rectangle 405"/>
            <p:cNvSpPr>
              <a:spLocks noChangeArrowheads="1"/>
            </p:cNvSpPr>
            <p:nvPr/>
          </p:nvSpPr>
          <p:spPr bwMode="auto">
            <a:xfrm>
              <a:off x="611" y="1525"/>
              <a:ext cx="46" cy="4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46" name="Line 406"/>
            <p:cNvSpPr>
              <a:spLocks noChangeShapeType="1"/>
            </p:cNvSpPr>
            <p:nvPr/>
          </p:nvSpPr>
          <p:spPr bwMode="auto">
            <a:xfrm flipH="1">
              <a:off x="612" y="1525"/>
              <a:ext cx="45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4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A4BEE-3722-4A59-AB74-334638F215B2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171014" name="Line 103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1018" name="Line 1030"/>
          <p:cNvSpPr>
            <a:spLocks noChangeShapeType="1"/>
          </p:cNvSpPr>
          <p:nvPr/>
        </p:nvSpPr>
        <p:spPr bwMode="auto">
          <a:xfrm>
            <a:off x="6805613" y="692150"/>
            <a:ext cx="2338387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6126163" y="108030"/>
            <a:ext cx="294639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b="1" dirty="0" smtClean="0">
                <a:solidFill>
                  <a:srgbClr val="000066"/>
                </a:solidFill>
              </a:rPr>
              <a:t>Laser X: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schéma</a:t>
            </a:r>
            <a:r>
              <a:rPr lang="en-US" altLang="fr-FR" b="1" dirty="0" smtClean="0">
                <a:solidFill>
                  <a:srgbClr val="000066"/>
                </a:solidFill>
              </a:rPr>
              <a:t> GRIP </a:t>
            </a:r>
            <a:endParaRPr lang="en-US" altLang="fr-FR" b="1" dirty="0">
              <a:solidFill>
                <a:srgbClr val="000066"/>
              </a:solidFill>
            </a:endParaRPr>
          </a:p>
        </p:txBody>
      </p:sp>
      <p:sp>
        <p:nvSpPr>
          <p:cNvPr id="171041" name="Text Box 92"/>
          <p:cNvSpPr txBox="1">
            <a:spLocks noChangeArrowheads="1"/>
          </p:cNvSpPr>
          <p:nvPr/>
        </p:nvSpPr>
        <p:spPr bwMode="auto">
          <a:xfrm flipH="1">
            <a:off x="4130675" y="1338263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b="1">
                <a:solidFill>
                  <a:schemeClr val="hlink"/>
                </a:solidFill>
                <a:ea typeface="ＭＳ Ｐゴシック" charset="-128"/>
              </a:rPr>
              <a:t>Solid Target</a:t>
            </a:r>
          </a:p>
        </p:txBody>
      </p:sp>
      <p:sp>
        <p:nvSpPr>
          <p:cNvPr id="171042" name="Text Box 93"/>
          <p:cNvSpPr txBox="1">
            <a:spLocks noChangeArrowheads="1"/>
          </p:cNvSpPr>
          <p:nvPr/>
        </p:nvSpPr>
        <p:spPr bwMode="auto">
          <a:xfrm flipH="1">
            <a:off x="5256213" y="5083175"/>
            <a:ext cx="2447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Stretched laser pulse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(500 </a:t>
            </a:r>
            <a:r>
              <a:rPr lang="en-US" altLang="fr-FR" sz="1600" b="1" dirty="0" err="1">
                <a:solidFill>
                  <a:srgbClr val="FF3300"/>
                </a:solidFill>
                <a:ea typeface="ＭＳ Ｐゴシック" charset="-128"/>
              </a:rPr>
              <a:t>ps</a:t>
            </a:r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, 0.5 J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)</a:t>
            </a:r>
          </a:p>
          <a:p>
            <a:pPr algn="ctr"/>
            <a:r>
              <a:rPr lang="en-US" altLang="fr-FR" sz="1600" b="1" dirty="0" err="1" smtClean="0">
                <a:solidFill>
                  <a:srgbClr val="FF3300"/>
                </a:solidFill>
                <a:ea typeface="ＭＳ Ｐゴシック" charset="-128"/>
              </a:rPr>
              <a:t>I</a:t>
            </a:r>
            <a:r>
              <a:rPr lang="en-US" altLang="fr-FR" sz="1600" b="1" baseline="-25000" dirty="0" err="1" smtClean="0">
                <a:solidFill>
                  <a:srgbClr val="FF3300"/>
                </a:solidFill>
                <a:ea typeface="ＭＳ Ｐゴシック" charset="-128"/>
              </a:rPr>
              <a:t>pl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 </a:t>
            </a:r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&lt; 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10</a:t>
            </a:r>
            <a:r>
              <a:rPr lang="en-US" altLang="fr-FR" sz="1600" b="1" baseline="30000" dirty="0" smtClean="0">
                <a:solidFill>
                  <a:srgbClr val="FF3300"/>
                </a:solidFill>
                <a:ea typeface="ＭＳ Ｐゴシック" charset="-128"/>
              </a:rPr>
              <a:t>13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 </a:t>
            </a:r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W/cm</a:t>
            </a:r>
            <a:r>
              <a:rPr lang="en-US" altLang="fr-FR" sz="1600" b="1" baseline="30000" dirty="0">
                <a:solidFill>
                  <a:srgbClr val="FF3300"/>
                </a:solidFill>
                <a:ea typeface="ＭＳ Ｐゴシック" charset="-128"/>
              </a:rPr>
              <a:t>2</a:t>
            </a:r>
          </a:p>
          <a:p>
            <a:pPr algn="ctr"/>
            <a:endParaRPr lang="en-US" altLang="fr-FR" sz="1600" b="1" dirty="0">
              <a:solidFill>
                <a:srgbClr val="FF3300"/>
              </a:solidFill>
              <a:ea typeface="ＭＳ Ｐゴシック" charset="-128"/>
            </a:endParaRPr>
          </a:p>
        </p:txBody>
      </p:sp>
      <p:sp>
        <p:nvSpPr>
          <p:cNvPr id="171043" name="Text Box 94"/>
          <p:cNvSpPr txBox="1">
            <a:spLocks noChangeArrowheads="1"/>
          </p:cNvSpPr>
          <p:nvPr/>
        </p:nvSpPr>
        <p:spPr bwMode="auto">
          <a:xfrm>
            <a:off x="971550" y="1448780"/>
            <a:ext cx="2700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Delayed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Compressed laser pulse 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(4 </a:t>
            </a:r>
            <a:r>
              <a:rPr lang="en-US" altLang="fr-FR" sz="1600" b="1" dirty="0" err="1">
                <a:solidFill>
                  <a:srgbClr val="FF3300"/>
                </a:solidFill>
                <a:ea typeface="ＭＳ Ｐゴシック" charset="-128"/>
              </a:rPr>
              <a:t>ps</a:t>
            </a:r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, 0.7 J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)</a:t>
            </a:r>
          </a:p>
          <a:p>
            <a:pPr algn="ctr"/>
            <a:r>
              <a:rPr lang="en-US" altLang="fr-FR" sz="1600" b="1" dirty="0" err="1" smtClean="0">
                <a:solidFill>
                  <a:srgbClr val="FF3300"/>
                </a:solidFill>
                <a:ea typeface="ＭＳ Ｐゴシック" charset="-128"/>
              </a:rPr>
              <a:t>I</a:t>
            </a:r>
            <a:r>
              <a:rPr lang="en-US" altLang="fr-FR" sz="1600" b="1" baseline="-25000" dirty="0" err="1" smtClean="0">
                <a:solidFill>
                  <a:srgbClr val="FF3300"/>
                </a:solidFill>
                <a:ea typeface="ＭＳ Ｐゴシック" charset="-128"/>
              </a:rPr>
              <a:t>p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 &lt; 10</a:t>
            </a:r>
            <a:r>
              <a:rPr lang="en-US" altLang="fr-FR" sz="1600" b="1" baseline="30000" dirty="0" smtClean="0">
                <a:solidFill>
                  <a:srgbClr val="FF3300"/>
                </a:solidFill>
                <a:ea typeface="ＭＳ Ｐゴシック" charset="-128"/>
              </a:rPr>
              <a:t>15</a:t>
            </a:r>
            <a:r>
              <a:rPr lang="en-US" altLang="fr-FR" sz="1600" b="1" dirty="0" smtClean="0">
                <a:solidFill>
                  <a:srgbClr val="FF3300"/>
                </a:solidFill>
                <a:ea typeface="ＭＳ Ｐゴシック" charset="-128"/>
              </a:rPr>
              <a:t> W/cm</a:t>
            </a:r>
            <a:r>
              <a:rPr lang="en-US" altLang="fr-FR" sz="1600" b="1" baseline="30000" dirty="0" smtClean="0">
                <a:solidFill>
                  <a:srgbClr val="FF3300"/>
                </a:solidFill>
                <a:ea typeface="ＭＳ Ｐゴシック" charset="-128"/>
              </a:rPr>
              <a:t>2</a:t>
            </a:r>
            <a:endParaRPr lang="en-US" altLang="fr-FR" sz="1600" b="1" baseline="30000" dirty="0">
              <a:solidFill>
                <a:srgbClr val="FF3300"/>
              </a:solidFill>
              <a:ea typeface="ＭＳ Ｐゴシック" charset="-128"/>
            </a:endParaRPr>
          </a:p>
        </p:txBody>
      </p:sp>
      <p:sp>
        <p:nvSpPr>
          <p:cNvPr id="171054" name="AutoShape 105"/>
          <p:cNvSpPr>
            <a:spLocks noChangeArrowheads="1"/>
          </p:cNvSpPr>
          <p:nvPr/>
        </p:nvSpPr>
        <p:spPr bwMode="auto">
          <a:xfrm flipH="1">
            <a:off x="4643438" y="1771650"/>
            <a:ext cx="381000" cy="1752600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1056" name="Freeform 107"/>
          <p:cNvSpPr>
            <a:spLocks/>
          </p:cNvSpPr>
          <p:nvPr/>
        </p:nvSpPr>
        <p:spPr bwMode="auto">
          <a:xfrm flipH="1">
            <a:off x="4922838" y="2662238"/>
            <a:ext cx="2997200" cy="153987"/>
          </a:xfrm>
          <a:custGeom>
            <a:avLst/>
            <a:gdLst>
              <a:gd name="T0" fmla="*/ 816 w 864"/>
              <a:gd name="T1" fmla="*/ 48 h 96"/>
              <a:gd name="T2" fmla="*/ 0 w 864"/>
              <a:gd name="T3" fmla="*/ 0 h 96"/>
              <a:gd name="T4" fmla="*/ 0 w 864"/>
              <a:gd name="T5" fmla="*/ 96 h 96"/>
              <a:gd name="T6" fmla="*/ 864 w 864"/>
              <a:gd name="T7" fmla="*/ 48 h 96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96"/>
              <a:gd name="T14" fmla="*/ 864 w 86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96">
                <a:moveTo>
                  <a:pt x="816" y="48"/>
                </a:moveTo>
                <a:lnTo>
                  <a:pt x="0" y="0"/>
                </a:lnTo>
                <a:lnTo>
                  <a:pt x="0" y="96"/>
                </a:lnTo>
                <a:lnTo>
                  <a:pt x="864" y="48"/>
                </a:lnTo>
              </a:path>
            </a:pathLst>
          </a:custGeom>
          <a:solidFill>
            <a:srgbClr val="9900FF"/>
          </a:solidFill>
          <a:ln w="9525">
            <a:solidFill>
              <a:srgbClr val="9900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1058" name="Text Box 109"/>
          <p:cNvSpPr txBox="1">
            <a:spLocks noChangeArrowheads="1"/>
          </p:cNvSpPr>
          <p:nvPr/>
        </p:nvSpPr>
        <p:spPr bwMode="auto">
          <a:xfrm flipH="1">
            <a:off x="6119813" y="2816225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sz="1600" b="1">
                <a:solidFill>
                  <a:srgbClr val="9900FF"/>
                </a:solidFill>
                <a:ea typeface="ＭＳ Ｐゴシック" charset="-128"/>
              </a:rPr>
              <a:t>XUV beam</a:t>
            </a:r>
          </a:p>
        </p:txBody>
      </p:sp>
      <p:sp>
        <p:nvSpPr>
          <p:cNvPr id="171057" name="AutoShape 108"/>
          <p:cNvSpPr>
            <a:spLocks noChangeArrowheads="1"/>
          </p:cNvSpPr>
          <p:nvPr/>
        </p:nvSpPr>
        <p:spPr bwMode="auto">
          <a:xfrm rot="-5400000">
            <a:off x="4783932" y="2534444"/>
            <a:ext cx="252412" cy="381000"/>
          </a:xfrm>
          <a:prstGeom prst="can">
            <a:avLst>
              <a:gd name="adj" fmla="val 3773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1038" name="Freeform 89"/>
          <p:cNvSpPr>
            <a:spLocks/>
          </p:cNvSpPr>
          <p:nvPr/>
        </p:nvSpPr>
        <p:spPr bwMode="auto">
          <a:xfrm flipH="1">
            <a:off x="4751388" y="2743200"/>
            <a:ext cx="1871662" cy="2057400"/>
          </a:xfrm>
          <a:custGeom>
            <a:avLst/>
            <a:gdLst>
              <a:gd name="T0" fmla="*/ 2147483647 w 1248"/>
              <a:gd name="T1" fmla="*/ 0 h 1296"/>
              <a:gd name="T2" fmla="*/ 2147483647 w 1248"/>
              <a:gd name="T3" fmla="*/ 0 h 1296"/>
              <a:gd name="T4" fmla="*/ 2147483647 w 1248"/>
              <a:gd name="T5" fmla="*/ 2147483647 h 1296"/>
              <a:gd name="T6" fmla="*/ 0 w 1248"/>
              <a:gd name="T7" fmla="*/ 2147483647 h 1296"/>
              <a:gd name="T8" fmla="*/ 2147483647 w 1248"/>
              <a:gd name="T9" fmla="*/ 0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296"/>
              <a:gd name="T17" fmla="*/ 1248 w 1248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296">
                <a:moveTo>
                  <a:pt x="1056" y="0"/>
                </a:moveTo>
                <a:lnTo>
                  <a:pt x="1248" y="0"/>
                </a:lnTo>
                <a:lnTo>
                  <a:pt x="624" y="1296"/>
                </a:lnTo>
                <a:lnTo>
                  <a:pt x="0" y="1296"/>
                </a:lnTo>
                <a:lnTo>
                  <a:pt x="1056" y="0"/>
                </a:lnTo>
                <a:close/>
              </a:path>
            </a:pathLst>
          </a:custGeom>
          <a:gradFill rotWithShape="1">
            <a:gsLst>
              <a:gs pos="0">
                <a:srgbClr val="A603AB">
                  <a:alpha val="50000"/>
                </a:srgbClr>
              </a:gs>
              <a:gs pos="12000">
                <a:srgbClr val="E81766">
                  <a:alpha val="56000"/>
                </a:srgbClr>
              </a:gs>
              <a:gs pos="27000">
                <a:srgbClr val="EE3F17">
                  <a:alpha val="63500"/>
                </a:srgbClr>
              </a:gs>
              <a:gs pos="48000">
                <a:srgbClr val="FFFF00">
                  <a:alpha val="74000"/>
                </a:srgbClr>
              </a:gs>
              <a:gs pos="64999">
                <a:srgbClr val="1A8D48">
                  <a:alpha val="82499"/>
                </a:srgbClr>
              </a:gs>
              <a:gs pos="78999">
                <a:srgbClr val="0819FB">
                  <a:alpha val="89499"/>
                </a:srgbClr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1071" name="Freeform 63"/>
          <p:cNvSpPr>
            <a:spLocks/>
          </p:cNvSpPr>
          <p:nvPr/>
        </p:nvSpPr>
        <p:spPr bwMode="auto">
          <a:xfrm>
            <a:off x="1177925" y="2743200"/>
            <a:ext cx="3924300" cy="1152525"/>
          </a:xfrm>
          <a:custGeom>
            <a:avLst/>
            <a:gdLst>
              <a:gd name="T0" fmla="*/ 0 w 2472"/>
              <a:gd name="T1" fmla="*/ 726 h 726"/>
              <a:gd name="T2" fmla="*/ 2291 w 2472"/>
              <a:gd name="T3" fmla="*/ 0 h 726"/>
              <a:gd name="T4" fmla="*/ 2472 w 2472"/>
              <a:gd name="T5" fmla="*/ 0 h 726"/>
              <a:gd name="T6" fmla="*/ 658 w 2472"/>
              <a:gd name="T7" fmla="*/ 726 h 726"/>
              <a:gd name="T8" fmla="*/ 0 w 2472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2" h="726">
                <a:moveTo>
                  <a:pt x="0" y="726"/>
                </a:moveTo>
                <a:lnTo>
                  <a:pt x="2291" y="0"/>
                </a:lnTo>
                <a:lnTo>
                  <a:pt x="2472" y="0"/>
                </a:lnTo>
                <a:lnTo>
                  <a:pt x="658" y="726"/>
                </a:lnTo>
                <a:lnTo>
                  <a:pt x="0" y="726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1073" name="Freeform 65"/>
          <p:cNvSpPr>
            <a:spLocks/>
          </p:cNvSpPr>
          <p:nvPr/>
        </p:nvSpPr>
        <p:spPr bwMode="auto">
          <a:xfrm>
            <a:off x="5894388" y="4075113"/>
            <a:ext cx="463550" cy="919162"/>
          </a:xfrm>
          <a:custGeom>
            <a:avLst/>
            <a:gdLst>
              <a:gd name="T0" fmla="*/ 0 w 292"/>
              <a:gd name="T1" fmla="*/ 115 h 579"/>
              <a:gd name="T2" fmla="*/ 64 w 292"/>
              <a:gd name="T3" fmla="*/ 187 h 579"/>
              <a:gd name="T4" fmla="*/ 112 w 292"/>
              <a:gd name="T5" fmla="*/ 171 h 579"/>
              <a:gd name="T6" fmla="*/ 200 w 292"/>
              <a:gd name="T7" fmla="*/ 47 h 579"/>
              <a:gd name="T8" fmla="*/ 249 w 292"/>
              <a:gd name="T9" fmla="*/ 10 h 579"/>
              <a:gd name="T10" fmla="*/ 277 w 292"/>
              <a:gd name="T11" fmla="*/ 106 h 579"/>
              <a:gd name="T12" fmla="*/ 257 w 292"/>
              <a:gd name="T13" fmla="*/ 374 h 579"/>
              <a:gd name="T14" fmla="*/ 260 w 292"/>
              <a:gd name="T15" fmla="*/ 495 h 579"/>
              <a:gd name="T16" fmla="*/ 292 w 292"/>
              <a:gd name="T17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" h="579">
                <a:moveTo>
                  <a:pt x="0" y="115"/>
                </a:moveTo>
                <a:cubicBezTo>
                  <a:pt x="11" y="126"/>
                  <a:pt x="45" y="178"/>
                  <a:pt x="64" y="187"/>
                </a:cubicBezTo>
                <a:cubicBezTo>
                  <a:pt x="83" y="196"/>
                  <a:pt x="89" y="194"/>
                  <a:pt x="112" y="171"/>
                </a:cubicBezTo>
                <a:cubicBezTo>
                  <a:pt x="135" y="148"/>
                  <a:pt x="177" y="74"/>
                  <a:pt x="200" y="47"/>
                </a:cubicBezTo>
                <a:cubicBezTo>
                  <a:pt x="223" y="20"/>
                  <a:pt x="236" y="0"/>
                  <a:pt x="249" y="10"/>
                </a:cubicBezTo>
                <a:cubicBezTo>
                  <a:pt x="262" y="20"/>
                  <a:pt x="276" y="45"/>
                  <a:pt x="277" y="106"/>
                </a:cubicBezTo>
                <a:cubicBezTo>
                  <a:pt x="278" y="167"/>
                  <a:pt x="260" y="309"/>
                  <a:pt x="257" y="374"/>
                </a:cubicBezTo>
                <a:cubicBezTo>
                  <a:pt x="254" y="439"/>
                  <a:pt x="254" y="461"/>
                  <a:pt x="260" y="495"/>
                </a:cubicBezTo>
                <a:cubicBezTo>
                  <a:pt x="266" y="529"/>
                  <a:pt x="285" y="562"/>
                  <a:pt x="292" y="579"/>
                </a:cubicBezTo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1075" name="Freeform 67"/>
          <p:cNvSpPr>
            <a:spLocks/>
          </p:cNvSpPr>
          <p:nvPr/>
        </p:nvSpPr>
        <p:spPr bwMode="auto">
          <a:xfrm>
            <a:off x="1825625" y="2635250"/>
            <a:ext cx="900113" cy="1227138"/>
          </a:xfrm>
          <a:custGeom>
            <a:avLst/>
            <a:gdLst>
              <a:gd name="T0" fmla="*/ 0 w 567"/>
              <a:gd name="T1" fmla="*/ 773 h 773"/>
              <a:gd name="T2" fmla="*/ 204 w 567"/>
              <a:gd name="T3" fmla="*/ 660 h 773"/>
              <a:gd name="T4" fmla="*/ 249 w 567"/>
              <a:gd name="T5" fmla="*/ 478 h 773"/>
              <a:gd name="T6" fmla="*/ 272 w 567"/>
              <a:gd name="T7" fmla="*/ 2 h 773"/>
              <a:gd name="T8" fmla="*/ 299 w 567"/>
              <a:gd name="T9" fmla="*/ 464 h 773"/>
              <a:gd name="T10" fmla="*/ 343 w 567"/>
              <a:gd name="T11" fmla="*/ 608 h 773"/>
              <a:gd name="T12" fmla="*/ 567 w 567"/>
              <a:gd name="T13" fmla="*/ 59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7" h="773">
                <a:moveTo>
                  <a:pt x="0" y="773"/>
                </a:moveTo>
                <a:cubicBezTo>
                  <a:pt x="81" y="741"/>
                  <a:pt x="163" y="709"/>
                  <a:pt x="204" y="660"/>
                </a:cubicBezTo>
                <a:cubicBezTo>
                  <a:pt x="245" y="611"/>
                  <a:pt x="238" y="588"/>
                  <a:pt x="249" y="478"/>
                </a:cubicBezTo>
                <a:cubicBezTo>
                  <a:pt x="260" y="368"/>
                  <a:pt x="264" y="4"/>
                  <a:pt x="272" y="2"/>
                </a:cubicBezTo>
                <a:cubicBezTo>
                  <a:pt x="280" y="0"/>
                  <a:pt x="287" y="363"/>
                  <a:pt x="299" y="464"/>
                </a:cubicBezTo>
                <a:cubicBezTo>
                  <a:pt x="311" y="565"/>
                  <a:pt x="298" y="587"/>
                  <a:pt x="343" y="608"/>
                </a:cubicBezTo>
                <a:cubicBezTo>
                  <a:pt x="388" y="629"/>
                  <a:pt x="520" y="595"/>
                  <a:pt x="567" y="592"/>
                </a:cubicBezTo>
              </a:path>
            </a:pathLst>
          </a:custGeom>
          <a:solidFill>
            <a:srgbClr val="CC00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1079" name="Group 71"/>
          <p:cNvGrpSpPr>
            <a:grpSpLocks/>
          </p:cNvGrpSpPr>
          <p:nvPr/>
        </p:nvGrpSpPr>
        <p:grpSpPr bwMode="auto">
          <a:xfrm>
            <a:off x="3059113" y="2960688"/>
            <a:ext cx="1860550" cy="1303337"/>
            <a:chOff x="1927" y="1865"/>
            <a:chExt cx="1172" cy="821"/>
          </a:xfrm>
        </p:grpSpPr>
        <p:sp>
          <p:nvSpPr>
            <p:cNvPr id="171076" name="Text Box 92"/>
            <p:cNvSpPr txBox="1">
              <a:spLocks noChangeArrowheads="1"/>
            </p:cNvSpPr>
            <p:nvPr/>
          </p:nvSpPr>
          <p:spPr bwMode="auto">
            <a:xfrm flipH="1">
              <a:off x="1927" y="2455"/>
              <a:ext cx="11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6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 b="1" dirty="0">
                  <a:solidFill>
                    <a:srgbClr val="FFC000"/>
                  </a:solidFill>
                  <a:ea typeface="ＭＳ Ｐゴシック" charset="-128"/>
                </a:rPr>
                <a:t>Plasma column</a:t>
              </a:r>
            </a:p>
          </p:txBody>
        </p:sp>
        <p:sp>
          <p:nvSpPr>
            <p:cNvPr id="171078" name="Line 70"/>
            <p:cNvSpPr>
              <a:spLocks noChangeShapeType="1"/>
            </p:cNvSpPr>
            <p:nvPr/>
          </p:nvSpPr>
          <p:spPr bwMode="auto">
            <a:xfrm flipV="1">
              <a:off x="2676" y="1865"/>
              <a:ext cx="340" cy="59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2558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671 L -0.1592 -0.3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1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6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7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35052 -0.168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1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84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17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42" grpId="0"/>
      <p:bldP spid="171043" grpId="0"/>
      <p:bldP spid="171056" grpId="0" animBg="1"/>
      <p:bldP spid="171058" grpId="0"/>
      <p:bldP spid="171057" grpId="0" animBg="1"/>
      <p:bldP spid="171038" grpId="0" animBg="1"/>
      <p:bldP spid="171071" grpId="0" animBg="1"/>
      <p:bldP spid="171073" grpId="0" animBg="1"/>
      <p:bldP spid="171073" grpId="1" animBg="1"/>
      <p:bldP spid="171073" grpId="2" animBg="1"/>
      <p:bldP spid="171075" grpId="0" animBg="1"/>
      <p:bldP spid="171075" grpId="1" animBg="1"/>
      <p:bldP spid="17107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62CDD-725E-46C2-A4A3-C10D2D389C26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173060" name="Line 103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1" name="Line 1030"/>
          <p:cNvSpPr>
            <a:spLocks noChangeShapeType="1"/>
          </p:cNvSpPr>
          <p:nvPr/>
        </p:nvSpPr>
        <p:spPr bwMode="auto">
          <a:xfrm>
            <a:off x="6805613" y="692150"/>
            <a:ext cx="2338387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3" name="Text Box 92"/>
          <p:cNvSpPr txBox="1">
            <a:spLocks noChangeArrowheads="1"/>
          </p:cNvSpPr>
          <p:nvPr/>
        </p:nvSpPr>
        <p:spPr bwMode="auto">
          <a:xfrm flipH="1">
            <a:off x="4130675" y="1338263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b="1">
                <a:solidFill>
                  <a:schemeClr val="hlink"/>
                </a:solidFill>
                <a:ea typeface="ＭＳ Ｐゴシック" charset="-128"/>
              </a:rPr>
              <a:t>Solid Target</a:t>
            </a:r>
          </a:p>
        </p:txBody>
      </p:sp>
      <p:sp>
        <p:nvSpPr>
          <p:cNvPr id="173066" name="AutoShape 105"/>
          <p:cNvSpPr>
            <a:spLocks noChangeArrowheads="1"/>
          </p:cNvSpPr>
          <p:nvPr/>
        </p:nvSpPr>
        <p:spPr bwMode="auto">
          <a:xfrm flipH="1">
            <a:off x="4716463" y="1771650"/>
            <a:ext cx="381000" cy="1752600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3067" name="Freeform 107"/>
          <p:cNvSpPr>
            <a:spLocks/>
          </p:cNvSpPr>
          <p:nvPr/>
        </p:nvSpPr>
        <p:spPr bwMode="auto">
          <a:xfrm flipH="1">
            <a:off x="4995863" y="2662238"/>
            <a:ext cx="2997200" cy="153987"/>
          </a:xfrm>
          <a:custGeom>
            <a:avLst/>
            <a:gdLst>
              <a:gd name="T0" fmla="*/ 816 w 864"/>
              <a:gd name="T1" fmla="*/ 48 h 96"/>
              <a:gd name="T2" fmla="*/ 0 w 864"/>
              <a:gd name="T3" fmla="*/ 0 h 96"/>
              <a:gd name="T4" fmla="*/ 0 w 864"/>
              <a:gd name="T5" fmla="*/ 96 h 96"/>
              <a:gd name="T6" fmla="*/ 864 w 864"/>
              <a:gd name="T7" fmla="*/ 48 h 96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96"/>
              <a:gd name="T14" fmla="*/ 864 w 86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96">
                <a:moveTo>
                  <a:pt x="816" y="48"/>
                </a:moveTo>
                <a:lnTo>
                  <a:pt x="0" y="0"/>
                </a:lnTo>
                <a:lnTo>
                  <a:pt x="0" y="96"/>
                </a:lnTo>
                <a:lnTo>
                  <a:pt x="864" y="48"/>
                </a:lnTo>
              </a:path>
            </a:pathLst>
          </a:custGeom>
          <a:solidFill>
            <a:srgbClr val="9900FF"/>
          </a:solidFill>
          <a:ln w="9525">
            <a:solidFill>
              <a:srgbClr val="9900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3068" name="Text Box 109"/>
          <p:cNvSpPr txBox="1">
            <a:spLocks noChangeArrowheads="1"/>
          </p:cNvSpPr>
          <p:nvPr/>
        </p:nvSpPr>
        <p:spPr bwMode="auto">
          <a:xfrm flipH="1">
            <a:off x="6156325" y="2816225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sz="1600" b="1" dirty="0">
                <a:solidFill>
                  <a:srgbClr val="9900FF"/>
                </a:solidFill>
                <a:ea typeface="ＭＳ Ｐゴシック" charset="-128"/>
              </a:rPr>
              <a:t>XUV beam</a:t>
            </a:r>
          </a:p>
        </p:txBody>
      </p:sp>
      <p:sp>
        <p:nvSpPr>
          <p:cNvPr id="173069" name="AutoShape 108"/>
          <p:cNvSpPr>
            <a:spLocks noChangeArrowheads="1"/>
          </p:cNvSpPr>
          <p:nvPr/>
        </p:nvSpPr>
        <p:spPr bwMode="auto">
          <a:xfrm rot="-5400000">
            <a:off x="4856957" y="2534444"/>
            <a:ext cx="252412" cy="381000"/>
          </a:xfrm>
          <a:prstGeom prst="can">
            <a:avLst>
              <a:gd name="adj" fmla="val 3773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5111750" y="2924175"/>
            <a:ext cx="2005013" cy="936625"/>
            <a:chOff x="3220" y="1842"/>
            <a:chExt cx="1263" cy="1158"/>
          </a:xfrm>
        </p:grpSpPr>
        <p:sp>
          <p:nvSpPr>
            <p:cNvPr id="173075" name="Text Box 92"/>
            <p:cNvSpPr txBox="1">
              <a:spLocks noChangeArrowheads="1"/>
            </p:cNvSpPr>
            <p:nvPr/>
          </p:nvSpPr>
          <p:spPr bwMode="auto">
            <a:xfrm flipH="1">
              <a:off x="3311" y="2547"/>
              <a:ext cx="1172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6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 b="1" dirty="0">
                  <a:solidFill>
                    <a:srgbClr val="FFC000"/>
                  </a:solidFill>
                  <a:ea typeface="ＭＳ Ｐゴシック" charset="-128"/>
                </a:rPr>
                <a:t>Plasma column</a:t>
              </a:r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 flipV="1">
              <a:off x="3220" y="1842"/>
              <a:ext cx="454" cy="65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3071" name="Freeform 15"/>
          <p:cNvSpPr>
            <a:spLocks/>
          </p:cNvSpPr>
          <p:nvPr/>
        </p:nvSpPr>
        <p:spPr bwMode="auto">
          <a:xfrm>
            <a:off x="1150938" y="2733675"/>
            <a:ext cx="3916362" cy="1168400"/>
          </a:xfrm>
          <a:custGeom>
            <a:avLst/>
            <a:gdLst>
              <a:gd name="T0" fmla="*/ 0 w 2467"/>
              <a:gd name="T1" fmla="*/ 736 h 736"/>
              <a:gd name="T2" fmla="*/ 2311 w 2467"/>
              <a:gd name="T3" fmla="*/ 0 h 736"/>
              <a:gd name="T4" fmla="*/ 2467 w 2467"/>
              <a:gd name="T5" fmla="*/ 0 h 736"/>
              <a:gd name="T6" fmla="*/ 654 w 2467"/>
              <a:gd name="T7" fmla="*/ 736 h 736"/>
              <a:gd name="T8" fmla="*/ 0 w 2467"/>
              <a:gd name="T9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736">
                <a:moveTo>
                  <a:pt x="0" y="736"/>
                </a:moveTo>
                <a:lnTo>
                  <a:pt x="2311" y="0"/>
                </a:lnTo>
                <a:lnTo>
                  <a:pt x="2467" y="0"/>
                </a:lnTo>
                <a:lnTo>
                  <a:pt x="654" y="736"/>
                </a:lnTo>
                <a:lnTo>
                  <a:pt x="0" y="7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78" name="Freeform 22"/>
          <p:cNvSpPr>
            <a:spLocks/>
          </p:cNvSpPr>
          <p:nvPr/>
        </p:nvSpPr>
        <p:spPr bwMode="auto">
          <a:xfrm>
            <a:off x="2411413" y="2743200"/>
            <a:ext cx="2665412" cy="771525"/>
          </a:xfrm>
          <a:custGeom>
            <a:avLst/>
            <a:gdLst>
              <a:gd name="T0" fmla="*/ 0 w 1679"/>
              <a:gd name="T1" fmla="*/ 477 h 486"/>
              <a:gd name="T2" fmla="*/ 1513 w 1679"/>
              <a:gd name="T3" fmla="*/ 0 h 486"/>
              <a:gd name="T4" fmla="*/ 1679 w 1679"/>
              <a:gd name="T5" fmla="*/ 1 h 486"/>
              <a:gd name="T6" fmla="*/ 449 w 1679"/>
              <a:gd name="T7" fmla="*/ 486 h 486"/>
              <a:gd name="T8" fmla="*/ 0 w 1679"/>
              <a:gd name="T9" fmla="*/ 477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9" h="486">
                <a:moveTo>
                  <a:pt x="0" y="477"/>
                </a:moveTo>
                <a:lnTo>
                  <a:pt x="1513" y="0"/>
                </a:lnTo>
                <a:lnTo>
                  <a:pt x="1679" y="1"/>
                </a:lnTo>
                <a:lnTo>
                  <a:pt x="449" y="486"/>
                </a:lnTo>
                <a:lnTo>
                  <a:pt x="0" y="477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>
                  <a:alpha val="90000"/>
                </a:srgbClr>
              </a:gs>
              <a:gs pos="50000">
                <a:srgbClr val="FFFF00">
                  <a:alpha val="80000"/>
                </a:srgbClr>
              </a:gs>
              <a:gs pos="75000">
                <a:srgbClr val="01A78F">
                  <a:alpha val="70000"/>
                </a:srgbClr>
              </a:gs>
              <a:gs pos="100000">
                <a:srgbClr val="3366FF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77" name="Freeform 21"/>
          <p:cNvSpPr>
            <a:spLocks/>
          </p:cNvSpPr>
          <p:nvPr/>
        </p:nvSpPr>
        <p:spPr bwMode="auto">
          <a:xfrm>
            <a:off x="2916238" y="2744788"/>
            <a:ext cx="1011237" cy="755650"/>
          </a:xfrm>
          <a:custGeom>
            <a:avLst/>
            <a:gdLst>
              <a:gd name="T0" fmla="*/ 0 w 637"/>
              <a:gd name="T1" fmla="*/ 476 h 476"/>
              <a:gd name="T2" fmla="*/ 202 w 637"/>
              <a:gd name="T3" fmla="*/ 340 h 476"/>
              <a:gd name="T4" fmla="*/ 292 w 637"/>
              <a:gd name="T5" fmla="*/ 70 h 476"/>
              <a:gd name="T6" fmla="*/ 346 w 637"/>
              <a:gd name="T7" fmla="*/ 10 h 476"/>
              <a:gd name="T8" fmla="*/ 419 w 637"/>
              <a:gd name="T9" fmla="*/ 34 h 476"/>
              <a:gd name="T10" fmla="*/ 492 w 637"/>
              <a:gd name="T11" fmla="*/ 216 h 476"/>
              <a:gd name="T12" fmla="*/ 565 w 637"/>
              <a:gd name="T13" fmla="*/ 240 h 476"/>
              <a:gd name="T14" fmla="*/ 637 w 637"/>
              <a:gd name="T15" fmla="*/ 222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" h="476">
                <a:moveTo>
                  <a:pt x="0" y="476"/>
                </a:moveTo>
                <a:cubicBezTo>
                  <a:pt x="33" y="453"/>
                  <a:pt x="153" y="408"/>
                  <a:pt x="202" y="340"/>
                </a:cubicBezTo>
                <a:cubicBezTo>
                  <a:pt x="251" y="272"/>
                  <a:pt x="268" y="125"/>
                  <a:pt x="292" y="70"/>
                </a:cubicBezTo>
                <a:cubicBezTo>
                  <a:pt x="316" y="15"/>
                  <a:pt x="325" y="16"/>
                  <a:pt x="346" y="10"/>
                </a:cubicBezTo>
                <a:cubicBezTo>
                  <a:pt x="367" y="4"/>
                  <a:pt x="395" y="0"/>
                  <a:pt x="419" y="34"/>
                </a:cubicBezTo>
                <a:cubicBezTo>
                  <a:pt x="443" y="68"/>
                  <a:pt x="468" y="182"/>
                  <a:pt x="492" y="216"/>
                </a:cubicBezTo>
                <a:cubicBezTo>
                  <a:pt x="516" y="250"/>
                  <a:pt x="541" y="239"/>
                  <a:pt x="565" y="240"/>
                </a:cubicBezTo>
                <a:cubicBezTo>
                  <a:pt x="589" y="241"/>
                  <a:pt x="625" y="225"/>
                  <a:pt x="637" y="222"/>
                </a:cubicBezTo>
              </a:path>
            </a:pathLst>
          </a:cu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73" name="Freeform 17"/>
          <p:cNvSpPr>
            <a:spLocks/>
          </p:cNvSpPr>
          <p:nvPr/>
        </p:nvSpPr>
        <p:spPr bwMode="auto">
          <a:xfrm>
            <a:off x="1825625" y="2635250"/>
            <a:ext cx="900113" cy="1227138"/>
          </a:xfrm>
          <a:custGeom>
            <a:avLst/>
            <a:gdLst>
              <a:gd name="T0" fmla="*/ 0 w 567"/>
              <a:gd name="T1" fmla="*/ 773 h 773"/>
              <a:gd name="T2" fmla="*/ 204 w 567"/>
              <a:gd name="T3" fmla="*/ 660 h 773"/>
              <a:gd name="T4" fmla="*/ 249 w 567"/>
              <a:gd name="T5" fmla="*/ 478 h 773"/>
              <a:gd name="T6" fmla="*/ 272 w 567"/>
              <a:gd name="T7" fmla="*/ 2 h 773"/>
              <a:gd name="T8" fmla="*/ 299 w 567"/>
              <a:gd name="T9" fmla="*/ 464 h 773"/>
              <a:gd name="T10" fmla="*/ 343 w 567"/>
              <a:gd name="T11" fmla="*/ 608 h 773"/>
              <a:gd name="T12" fmla="*/ 567 w 567"/>
              <a:gd name="T13" fmla="*/ 59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7" h="773">
                <a:moveTo>
                  <a:pt x="0" y="773"/>
                </a:moveTo>
                <a:cubicBezTo>
                  <a:pt x="81" y="741"/>
                  <a:pt x="163" y="709"/>
                  <a:pt x="204" y="660"/>
                </a:cubicBezTo>
                <a:cubicBezTo>
                  <a:pt x="245" y="611"/>
                  <a:pt x="238" y="588"/>
                  <a:pt x="249" y="478"/>
                </a:cubicBezTo>
                <a:cubicBezTo>
                  <a:pt x="260" y="368"/>
                  <a:pt x="264" y="4"/>
                  <a:pt x="272" y="2"/>
                </a:cubicBezTo>
                <a:cubicBezTo>
                  <a:pt x="280" y="0"/>
                  <a:pt x="287" y="363"/>
                  <a:pt x="299" y="464"/>
                </a:cubicBezTo>
                <a:cubicBezTo>
                  <a:pt x="311" y="565"/>
                  <a:pt x="298" y="587"/>
                  <a:pt x="343" y="608"/>
                </a:cubicBezTo>
                <a:cubicBezTo>
                  <a:pt x="388" y="629"/>
                  <a:pt x="520" y="595"/>
                  <a:pt x="567" y="592"/>
                </a:cubicBezTo>
              </a:path>
            </a:pathLst>
          </a:custGeom>
          <a:solidFill>
            <a:srgbClr val="CC00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4" name="Text Box 93"/>
          <p:cNvSpPr txBox="1">
            <a:spLocks noChangeArrowheads="1"/>
          </p:cNvSpPr>
          <p:nvPr/>
        </p:nvSpPr>
        <p:spPr bwMode="auto">
          <a:xfrm flipH="1">
            <a:off x="2627313" y="3860800"/>
            <a:ext cx="2447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Stretched laser pulse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(500 </a:t>
            </a:r>
            <a:r>
              <a:rPr lang="en-US" altLang="fr-FR" sz="1600" b="1" dirty="0" err="1">
                <a:solidFill>
                  <a:srgbClr val="FF3300"/>
                </a:solidFill>
                <a:ea typeface="ＭＳ Ｐゴシック" charset="-128"/>
              </a:rPr>
              <a:t>ps</a:t>
            </a:r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, 0.5 J)</a:t>
            </a:r>
          </a:p>
        </p:txBody>
      </p:sp>
      <p:sp>
        <p:nvSpPr>
          <p:cNvPr id="173080" name="Line 24"/>
          <p:cNvSpPr>
            <a:spLocks noChangeShapeType="1"/>
          </p:cNvSpPr>
          <p:nvPr/>
        </p:nvSpPr>
        <p:spPr bwMode="auto">
          <a:xfrm>
            <a:off x="3563938" y="3429000"/>
            <a:ext cx="0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5" name="Text Box 94"/>
          <p:cNvSpPr txBox="1">
            <a:spLocks noChangeArrowheads="1"/>
          </p:cNvSpPr>
          <p:nvPr/>
        </p:nvSpPr>
        <p:spPr bwMode="auto">
          <a:xfrm>
            <a:off x="1187450" y="4473575"/>
            <a:ext cx="27003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                    +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Delayed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Compressed laser pulse </a:t>
            </a:r>
          </a:p>
          <a:p>
            <a:pPr algn="ctr"/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(4 </a:t>
            </a:r>
            <a:r>
              <a:rPr lang="en-US" altLang="fr-FR" sz="1600" b="1" dirty="0" err="1">
                <a:solidFill>
                  <a:srgbClr val="FF3300"/>
                </a:solidFill>
                <a:ea typeface="ＭＳ Ｐゴシック" charset="-128"/>
              </a:rPr>
              <a:t>ps</a:t>
            </a:r>
            <a:r>
              <a:rPr lang="en-US" altLang="fr-FR" sz="1600" b="1" dirty="0">
                <a:solidFill>
                  <a:srgbClr val="FF3300"/>
                </a:solidFill>
                <a:ea typeface="ＭＳ Ｐゴシック" charset="-128"/>
              </a:rPr>
              <a:t>, 0.7 J)</a:t>
            </a:r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>
            <a:off x="2303463" y="4076700"/>
            <a:ext cx="0" cy="612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3090" name="Group 34"/>
          <p:cNvGrpSpPr>
            <a:grpSpLocks/>
          </p:cNvGrpSpPr>
          <p:nvPr/>
        </p:nvGrpSpPr>
        <p:grpSpPr bwMode="auto">
          <a:xfrm>
            <a:off x="1403350" y="1376363"/>
            <a:ext cx="2447925" cy="1368425"/>
            <a:chOff x="884" y="867"/>
            <a:chExt cx="1542" cy="862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 rot="16200000">
              <a:off x="1225" y="708"/>
              <a:ext cx="862" cy="1179"/>
            </a:xfrm>
            <a:prstGeom prst="leftArrowCallout">
              <a:avLst>
                <a:gd name="adj1" fmla="val 34194"/>
                <a:gd name="adj2" fmla="val 34194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088" name="Text Box 93"/>
            <p:cNvSpPr txBox="1">
              <a:spLocks noChangeArrowheads="1"/>
            </p:cNvSpPr>
            <p:nvPr/>
          </p:nvSpPr>
          <p:spPr bwMode="auto">
            <a:xfrm flipH="1">
              <a:off x="884" y="1026"/>
              <a:ext cx="15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2000" b="1" dirty="0">
                  <a:solidFill>
                    <a:srgbClr val="FF3300"/>
                  </a:solidFill>
                  <a:ea typeface="ＭＳ Ｐゴシック" charset="-128"/>
                </a:rPr>
                <a:t>ONE BEAM</a:t>
              </a:r>
            </a:p>
          </p:txBody>
        </p:sp>
      </p:grp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126163" y="108030"/>
            <a:ext cx="294639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b="1" dirty="0" smtClean="0">
                <a:solidFill>
                  <a:srgbClr val="000066"/>
                </a:solidFill>
              </a:rPr>
              <a:t>Laser X: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schéma</a:t>
            </a:r>
            <a:r>
              <a:rPr lang="en-US" altLang="fr-FR" b="1" dirty="0" smtClean="0">
                <a:solidFill>
                  <a:srgbClr val="000066"/>
                </a:solidFill>
              </a:rPr>
              <a:t> GRIP </a:t>
            </a:r>
            <a:endParaRPr lang="en-US" altLang="fr-FR" b="1" dirty="0">
              <a:solidFill>
                <a:srgbClr val="000066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429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35052 -0.168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842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35052 -0.1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84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xit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7" grpId="0" animBg="1"/>
      <p:bldP spid="173068" grpId="0"/>
      <p:bldP spid="173069" grpId="0" animBg="1"/>
      <p:bldP spid="173071" grpId="0" animBg="1"/>
      <p:bldP spid="173078" grpId="0" animBg="1"/>
      <p:bldP spid="173077" grpId="0" animBg="1"/>
      <p:bldP spid="173077" grpId="1" animBg="1"/>
      <p:bldP spid="173077" grpId="2" animBg="1"/>
      <p:bldP spid="173073" grpId="0" animBg="1"/>
      <p:bldP spid="173073" grpId="1" animBg="1"/>
      <p:bldP spid="173073" grpId="2" animBg="1"/>
      <p:bldP spid="173064" grpId="0"/>
      <p:bldP spid="173080" grpId="0" animBg="1"/>
      <p:bldP spid="173065" grpId="0"/>
      <p:bldP spid="1730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62CDD-725E-46C2-A4A3-C10D2D389C26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73060" name="Line 103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1" name="Line 1030"/>
          <p:cNvSpPr>
            <a:spLocks noChangeShapeType="1"/>
          </p:cNvSpPr>
          <p:nvPr/>
        </p:nvSpPr>
        <p:spPr bwMode="auto">
          <a:xfrm>
            <a:off x="6805613" y="692150"/>
            <a:ext cx="2338387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130675" y="95926"/>
            <a:ext cx="486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b="1" dirty="0" err="1" smtClean="0">
                <a:solidFill>
                  <a:srgbClr val="000066"/>
                </a:solidFill>
              </a:rPr>
              <a:t>Génération</a:t>
            </a:r>
            <a:r>
              <a:rPr lang="en-US" altLang="fr-FR" b="1" dirty="0" smtClean="0">
                <a:solidFill>
                  <a:srgbClr val="000066"/>
                </a:solidFill>
              </a:rPr>
              <a:t>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d’Harmoniques</a:t>
            </a:r>
            <a:r>
              <a:rPr lang="en-US" altLang="fr-FR" b="1" dirty="0" smtClean="0">
                <a:solidFill>
                  <a:srgbClr val="000066"/>
                </a:solidFill>
              </a:rPr>
              <a:t>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d’ordres</a:t>
            </a:r>
            <a:r>
              <a:rPr lang="en-US" altLang="fr-FR" b="1" dirty="0" smtClean="0">
                <a:solidFill>
                  <a:srgbClr val="000066"/>
                </a:solidFill>
              </a:rPr>
              <a:t>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élevés</a:t>
            </a:r>
            <a:endParaRPr lang="en-US" altLang="fr-FR" b="1" dirty="0">
              <a:solidFill>
                <a:srgbClr val="000066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 rot="16200000">
            <a:off x="4360275" y="1030745"/>
            <a:ext cx="45719" cy="3402067"/>
          </a:xfrm>
          <a:prstGeom prst="triangl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Stockage à accès direct 4"/>
          <p:cNvSpPr/>
          <p:nvPr/>
        </p:nvSpPr>
        <p:spPr>
          <a:xfrm flipH="1">
            <a:off x="2556086" y="2483463"/>
            <a:ext cx="252028" cy="450914"/>
          </a:xfrm>
          <a:prstGeom prst="flowChartMagneticDrum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riangle isocèle 35"/>
          <p:cNvSpPr/>
          <p:nvPr/>
        </p:nvSpPr>
        <p:spPr>
          <a:xfrm rot="16200000" flipH="1" flipV="1">
            <a:off x="1719371" y="1870831"/>
            <a:ext cx="160645" cy="169280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reeform 17"/>
          <p:cNvSpPr>
            <a:spLocks/>
          </p:cNvSpPr>
          <p:nvPr/>
        </p:nvSpPr>
        <p:spPr bwMode="auto">
          <a:xfrm>
            <a:off x="1025297" y="1994929"/>
            <a:ext cx="540059" cy="566631"/>
          </a:xfrm>
          <a:custGeom>
            <a:avLst/>
            <a:gdLst>
              <a:gd name="T0" fmla="*/ 0 w 567"/>
              <a:gd name="T1" fmla="*/ 773 h 773"/>
              <a:gd name="T2" fmla="*/ 204 w 567"/>
              <a:gd name="T3" fmla="*/ 660 h 773"/>
              <a:gd name="T4" fmla="*/ 249 w 567"/>
              <a:gd name="T5" fmla="*/ 478 h 773"/>
              <a:gd name="T6" fmla="*/ 272 w 567"/>
              <a:gd name="T7" fmla="*/ 2 h 773"/>
              <a:gd name="T8" fmla="*/ 299 w 567"/>
              <a:gd name="T9" fmla="*/ 464 h 773"/>
              <a:gd name="T10" fmla="*/ 343 w 567"/>
              <a:gd name="T11" fmla="*/ 608 h 773"/>
              <a:gd name="T12" fmla="*/ 567 w 567"/>
              <a:gd name="T13" fmla="*/ 592 h 773"/>
              <a:gd name="connsiteX0" fmla="*/ 0 w 10000"/>
              <a:gd name="connsiteY0" fmla="*/ 9975 h 9975"/>
              <a:gd name="connsiteX1" fmla="*/ 3598 w 10000"/>
              <a:gd name="connsiteY1" fmla="*/ 8513 h 9975"/>
              <a:gd name="connsiteX2" fmla="*/ 4392 w 10000"/>
              <a:gd name="connsiteY2" fmla="*/ 6159 h 9975"/>
              <a:gd name="connsiteX3" fmla="*/ 4797 w 10000"/>
              <a:gd name="connsiteY3" fmla="*/ 1 h 9975"/>
              <a:gd name="connsiteX4" fmla="*/ 5273 w 10000"/>
              <a:gd name="connsiteY4" fmla="*/ 6080 h 9975"/>
              <a:gd name="connsiteX5" fmla="*/ 6049 w 10000"/>
              <a:gd name="connsiteY5" fmla="*/ 7840 h 9975"/>
              <a:gd name="connsiteX6" fmla="*/ 10000 w 10000"/>
              <a:gd name="connsiteY6" fmla="*/ 7633 h 9975"/>
              <a:gd name="connsiteX0" fmla="*/ 0 w 10000"/>
              <a:gd name="connsiteY0" fmla="*/ 10000 h 10000"/>
              <a:gd name="connsiteX1" fmla="*/ 3598 w 10000"/>
              <a:gd name="connsiteY1" fmla="*/ 8534 h 10000"/>
              <a:gd name="connsiteX2" fmla="*/ 4392 w 10000"/>
              <a:gd name="connsiteY2" fmla="*/ 6174 h 10000"/>
              <a:gd name="connsiteX3" fmla="*/ 4797 w 10000"/>
              <a:gd name="connsiteY3" fmla="*/ 1 h 10000"/>
              <a:gd name="connsiteX4" fmla="*/ 5273 w 10000"/>
              <a:gd name="connsiteY4" fmla="*/ 6300 h 10000"/>
              <a:gd name="connsiteX5" fmla="*/ 6049 w 10000"/>
              <a:gd name="connsiteY5" fmla="*/ 7860 h 10000"/>
              <a:gd name="connsiteX6" fmla="*/ 10000 w 10000"/>
              <a:gd name="connsiteY6" fmla="*/ 7652 h 10000"/>
              <a:gd name="connsiteX0" fmla="*/ 0 w 10402"/>
              <a:gd name="connsiteY0" fmla="*/ 10000 h 10000"/>
              <a:gd name="connsiteX1" fmla="*/ 3598 w 10402"/>
              <a:gd name="connsiteY1" fmla="*/ 8534 h 10000"/>
              <a:gd name="connsiteX2" fmla="*/ 4392 w 10402"/>
              <a:gd name="connsiteY2" fmla="*/ 6174 h 10000"/>
              <a:gd name="connsiteX3" fmla="*/ 4797 w 10402"/>
              <a:gd name="connsiteY3" fmla="*/ 1 h 10000"/>
              <a:gd name="connsiteX4" fmla="*/ 5273 w 10402"/>
              <a:gd name="connsiteY4" fmla="*/ 6300 h 10000"/>
              <a:gd name="connsiteX5" fmla="*/ 6049 w 10402"/>
              <a:gd name="connsiteY5" fmla="*/ 7860 h 10000"/>
              <a:gd name="connsiteX6" fmla="*/ 10402 w 10402"/>
              <a:gd name="connsiteY6" fmla="*/ 9120 h 10000"/>
              <a:gd name="connsiteX0" fmla="*/ 0 w 10402"/>
              <a:gd name="connsiteY0" fmla="*/ 10000 h 10000"/>
              <a:gd name="connsiteX1" fmla="*/ 3598 w 10402"/>
              <a:gd name="connsiteY1" fmla="*/ 8534 h 10000"/>
              <a:gd name="connsiteX2" fmla="*/ 4392 w 10402"/>
              <a:gd name="connsiteY2" fmla="*/ 6174 h 10000"/>
              <a:gd name="connsiteX3" fmla="*/ 4797 w 10402"/>
              <a:gd name="connsiteY3" fmla="*/ 1 h 10000"/>
              <a:gd name="connsiteX4" fmla="*/ 5273 w 10402"/>
              <a:gd name="connsiteY4" fmla="*/ 6300 h 10000"/>
              <a:gd name="connsiteX5" fmla="*/ 6362 w 10402"/>
              <a:gd name="connsiteY5" fmla="*/ 8679 h 10000"/>
              <a:gd name="connsiteX6" fmla="*/ 10402 w 10402"/>
              <a:gd name="connsiteY6" fmla="*/ 9120 h 10000"/>
              <a:gd name="connsiteX0" fmla="*/ 0 w 10402"/>
              <a:gd name="connsiteY0" fmla="*/ 10000 h 10000"/>
              <a:gd name="connsiteX1" fmla="*/ 3911 w 10402"/>
              <a:gd name="connsiteY1" fmla="*/ 8978 h 10000"/>
              <a:gd name="connsiteX2" fmla="*/ 4392 w 10402"/>
              <a:gd name="connsiteY2" fmla="*/ 6174 h 10000"/>
              <a:gd name="connsiteX3" fmla="*/ 4797 w 10402"/>
              <a:gd name="connsiteY3" fmla="*/ 1 h 10000"/>
              <a:gd name="connsiteX4" fmla="*/ 5273 w 10402"/>
              <a:gd name="connsiteY4" fmla="*/ 6300 h 10000"/>
              <a:gd name="connsiteX5" fmla="*/ 6362 w 10402"/>
              <a:gd name="connsiteY5" fmla="*/ 8679 h 10000"/>
              <a:gd name="connsiteX6" fmla="*/ 10402 w 10402"/>
              <a:gd name="connsiteY6" fmla="*/ 9120 h 10000"/>
              <a:gd name="connsiteX0" fmla="*/ 0 w 10402"/>
              <a:gd name="connsiteY0" fmla="*/ 10000 h 10000"/>
              <a:gd name="connsiteX1" fmla="*/ 3911 w 10402"/>
              <a:gd name="connsiteY1" fmla="*/ 8978 h 10000"/>
              <a:gd name="connsiteX2" fmla="*/ 4615 w 10402"/>
              <a:gd name="connsiteY2" fmla="*/ 6106 h 10000"/>
              <a:gd name="connsiteX3" fmla="*/ 4797 w 10402"/>
              <a:gd name="connsiteY3" fmla="*/ 1 h 10000"/>
              <a:gd name="connsiteX4" fmla="*/ 5273 w 10402"/>
              <a:gd name="connsiteY4" fmla="*/ 6300 h 10000"/>
              <a:gd name="connsiteX5" fmla="*/ 6362 w 10402"/>
              <a:gd name="connsiteY5" fmla="*/ 8679 h 10000"/>
              <a:gd name="connsiteX6" fmla="*/ 10402 w 10402"/>
              <a:gd name="connsiteY6" fmla="*/ 9120 h 10000"/>
              <a:gd name="connsiteX0" fmla="*/ 0 w 10402"/>
              <a:gd name="connsiteY0" fmla="*/ 10000 h 10000"/>
              <a:gd name="connsiteX1" fmla="*/ 3911 w 10402"/>
              <a:gd name="connsiteY1" fmla="*/ 8978 h 10000"/>
              <a:gd name="connsiteX2" fmla="*/ 4615 w 10402"/>
              <a:gd name="connsiteY2" fmla="*/ 6106 h 10000"/>
              <a:gd name="connsiteX3" fmla="*/ 4797 w 10402"/>
              <a:gd name="connsiteY3" fmla="*/ 1 h 10000"/>
              <a:gd name="connsiteX4" fmla="*/ 5094 w 10402"/>
              <a:gd name="connsiteY4" fmla="*/ 6129 h 10000"/>
              <a:gd name="connsiteX5" fmla="*/ 6362 w 10402"/>
              <a:gd name="connsiteY5" fmla="*/ 8679 h 10000"/>
              <a:gd name="connsiteX6" fmla="*/ 10402 w 10402"/>
              <a:gd name="connsiteY6" fmla="*/ 9120 h 10000"/>
              <a:gd name="connsiteX0" fmla="*/ 0 w 10402"/>
              <a:gd name="connsiteY0" fmla="*/ 10000 h 10000"/>
              <a:gd name="connsiteX1" fmla="*/ 3911 w 10402"/>
              <a:gd name="connsiteY1" fmla="*/ 8978 h 10000"/>
              <a:gd name="connsiteX2" fmla="*/ 4615 w 10402"/>
              <a:gd name="connsiteY2" fmla="*/ 6106 h 10000"/>
              <a:gd name="connsiteX3" fmla="*/ 4797 w 10402"/>
              <a:gd name="connsiteY3" fmla="*/ 1 h 10000"/>
              <a:gd name="connsiteX4" fmla="*/ 5094 w 10402"/>
              <a:gd name="connsiteY4" fmla="*/ 6129 h 10000"/>
              <a:gd name="connsiteX5" fmla="*/ 6183 w 10402"/>
              <a:gd name="connsiteY5" fmla="*/ 8850 h 10000"/>
              <a:gd name="connsiteX6" fmla="*/ 10402 w 10402"/>
              <a:gd name="connsiteY6" fmla="*/ 9120 h 10000"/>
              <a:gd name="connsiteX0" fmla="*/ 0 w 10402"/>
              <a:gd name="connsiteY0" fmla="*/ 10000 h 10000"/>
              <a:gd name="connsiteX1" fmla="*/ 3911 w 10402"/>
              <a:gd name="connsiteY1" fmla="*/ 8978 h 10000"/>
              <a:gd name="connsiteX2" fmla="*/ 4615 w 10402"/>
              <a:gd name="connsiteY2" fmla="*/ 6106 h 10000"/>
              <a:gd name="connsiteX3" fmla="*/ 4797 w 10402"/>
              <a:gd name="connsiteY3" fmla="*/ 1 h 10000"/>
              <a:gd name="connsiteX4" fmla="*/ 5094 w 10402"/>
              <a:gd name="connsiteY4" fmla="*/ 6129 h 10000"/>
              <a:gd name="connsiteX5" fmla="*/ 6183 w 10402"/>
              <a:gd name="connsiteY5" fmla="*/ 8850 h 10000"/>
              <a:gd name="connsiteX6" fmla="*/ 10402 w 10402"/>
              <a:gd name="connsiteY6" fmla="*/ 9632 h 10000"/>
              <a:gd name="connsiteX0" fmla="*/ 0 w 10402"/>
              <a:gd name="connsiteY0" fmla="*/ 9659 h 9659"/>
              <a:gd name="connsiteX1" fmla="*/ 3911 w 10402"/>
              <a:gd name="connsiteY1" fmla="*/ 8978 h 9659"/>
              <a:gd name="connsiteX2" fmla="*/ 4615 w 10402"/>
              <a:gd name="connsiteY2" fmla="*/ 6106 h 9659"/>
              <a:gd name="connsiteX3" fmla="*/ 4797 w 10402"/>
              <a:gd name="connsiteY3" fmla="*/ 1 h 9659"/>
              <a:gd name="connsiteX4" fmla="*/ 5094 w 10402"/>
              <a:gd name="connsiteY4" fmla="*/ 6129 h 9659"/>
              <a:gd name="connsiteX5" fmla="*/ 6183 w 10402"/>
              <a:gd name="connsiteY5" fmla="*/ 8850 h 9659"/>
              <a:gd name="connsiteX6" fmla="*/ 10402 w 10402"/>
              <a:gd name="connsiteY6" fmla="*/ 9632 h 9659"/>
              <a:gd name="connsiteX0" fmla="*/ 0 w 10000"/>
              <a:gd name="connsiteY0" fmla="*/ 10000 h 10000"/>
              <a:gd name="connsiteX1" fmla="*/ 3760 w 10000"/>
              <a:gd name="connsiteY1" fmla="*/ 9295 h 10000"/>
              <a:gd name="connsiteX2" fmla="*/ 4437 w 10000"/>
              <a:gd name="connsiteY2" fmla="*/ 6322 h 10000"/>
              <a:gd name="connsiteX3" fmla="*/ 4612 w 10000"/>
              <a:gd name="connsiteY3" fmla="*/ 1 h 10000"/>
              <a:gd name="connsiteX4" fmla="*/ 4897 w 10000"/>
              <a:gd name="connsiteY4" fmla="*/ 6345 h 10000"/>
              <a:gd name="connsiteX5" fmla="*/ 5772 w 10000"/>
              <a:gd name="connsiteY5" fmla="*/ 9409 h 10000"/>
              <a:gd name="connsiteX6" fmla="*/ 10000 w 10000"/>
              <a:gd name="connsiteY6" fmla="*/ 9972 h 10000"/>
              <a:gd name="connsiteX0" fmla="*/ 0 w 10000"/>
              <a:gd name="connsiteY0" fmla="*/ 10000 h 10000"/>
              <a:gd name="connsiteX1" fmla="*/ 3760 w 10000"/>
              <a:gd name="connsiteY1" fmla="*/ 9295 h 10000"/>
              <a:gd name="connsiteX2" fmla="*/ 4566 w 10000"/>
              <a:gd name="connsiteY2" fmla="*/ 6463 h 10000"/>
              <a:gd name="connsiteX3" fmla="*/ 4612 w 10000"/>
              <a:gd name="connsiteY3" fmla="*/ 1 h 10000"/>
              <a:gd name="connsiteX4" fmla="*/ 4897 w 10000"/>
              <a:gd name="connsiteY4" fmla="*/ 6345 h 10000"/>
              <a:gd name="connsiteX5" fmla="*/ 5772 w 10000"/>
              <a:gd name="connsiteY5" fmla="*/ 9409 h 10000"/>
              <a:gd name="connsiteX6" fmla="*/ 10000 w 10000"/>
              <a:gd name="connsiteY6" fmla="*/ 9972 h 10000"/>
              <a:gd name="connsiteX0" fmla="*/ 0 w 10000"/>
              <a:gd name="connsiteY0" fmla="*/ 10000 h 10000"/>
              <a:gd name="connsiteX1" fmla="*/ 3975 w 10000"/>
              <a:gd name="connsiteY1" fmla="*/ 9260 h 10000"/>
              <a:gd name="connsiteX2" fmla="*/ 4566 w 10000"/>
              <a:gd name="connsiteY2" fmla="*/ 6463 h 10000"/>
              <a:gd name="connsiteX3" fmla="*/ 4612 w 10000"/>
              <a:gd name="connsiteY3" fmla="*/ 1 h 10000"/>
              <a:gd name="connsiteX4" fmla="*/ 4897 w 10000"/>
              <a:gd name="connsiteY4" fmla="*/ 6345 h 10000"/>
              <a:gd name="connsiteX5" fmla="*/ 5772 w 10000"/>
              <a:gd name="connsiteY5" fmla="*/ 9409 h 10000"/>
              <a:gd name="connsiteX6" fmla="*/ 10000 w 10000"/>
              <a:gd name="connsiteY6" fmla="*/ 9972 h 10000"/>
              <a:gd name="connsiteX0" fmla="*/ 0 w 10000"/>
              <a:gd name="connsiteY0" fmla="*/ 10000 h 10000"/>
              <a:gd name="connsiteX1" fmla="*/ 3975 w 10000"/>
              <a:gd name="connsiteY1" fmla="*/ 9260 h 10000"/>
              <a:gd name="connsiteX2" fmla="*/ 4695 w 10000"/>
              <a:gd name="connsiteY2" fmla="*/ 6428 h 10000"/>
              <a:gd name="connsiteX3" fmla="*/ 4612 w 10000"/>
              <a:gd name="connsiteY3" fmla="*/ 1 h 10000"/>
              <a:gd name="connsiteX4" fmla="*/ 4897 w 10000"/>
              <a:gd name="connsiteY4" fmla="*/ 6345 h 10000"/>
              <a:gd name="connsiteX5" fmla="*/ 5772 w 10000"/>
              <a:gd name="connsiteY5" fmla="*/ 9409 h 10000"/>
              <a:gd name="connsiteX6" fmla="*/ 10000 w 10000"/>
              <a:gd name="connsiteY6" fmla="*/ 9972 h 10000"/>
              <a:gd name="connsiteX0" fmla="*/ 0 w 10000"/>
              <a:gd name="connsiteY0" fmla="*/ 5865 h 5865"/>
              <a:gd name="connsiteX1" fmla="*/ 3975 w 10000"/>
              <a:gd name="connsiteY1" fmla="*/ 5125 h 5865"/>
              <a:gd name="connsiteX2" fmla="*/ 4695 w 10000"/>
              <a:gd name="connsiteY2" fmla="*/ 2293 h 5865"/>
              <a:gd name="connsiteX3" fmla="*/ 4784 w 10000"/>
              <a:gd name="connsiteY3" fmla="*/ 1 h 5865"/>
              <a:gd name="connsiteX4" fmla="*/ 4897 w 10000"/>
              <a:gd name="connsiteY4" fmla="*/ 2210 h 5865"/>
              <a:gd name="connsiteX5" fmla="*/ 5772 w 10000"/>
              <a:gd name="connsiteY5" fmla="*/ 5274 h 5865"/>
              <a:gd name="connsiteX6" fmla="*/ 10000 w 10000"/>
              <a:gd name="connsiteY6" fmla="*/ 5837 h 5865"/>
              <a:gd name="connsiteX0" fmla="*/ 0 w 10000"/>
              <a:gd name="connsiteY0" fmla="*/ 10039 h 10039"/>
              <a:gd name="connsiteX1" fmla="*/ 3975 w 10000"/>
              <a:gd name="connsiteY1" fmla="*/ 8777 h 10039"/>
              <a:gd name="connsiteX2" fmla="*/ 4738 w 10000"/>
              <a:gd name="connsiteY2" fmla="*/ 6239 h 10039"/>
              <a:gd name="connsiteX3" fmla="*/ 4784 w 10000"/>
              <a:gd name="connsiteY3" fmla="*/ 41 h 10039"/>
              <a:gd name="connsiteX4" fmla="*/ 4897 w 10000"/>
              <a:gd name="connsiteY4" fmla="*/ 3807 h 10039"/>
              <a:gd name="connsiteX5" fmla="*/ 5772 w 10000"/>
              <a:gd name="connsiteY5" fmla="*/ 9031 h 10039"/>
              <a:gd name="connsiteX6" fmla="*/ 10000 w 10000"/>
              <a:gd name="connsiteY6" fmla="*/ 9991 h 10039"/>
              <a:gd name="connsiteX0" fmla="*/ 0 w 7724"/>
              <a:gd name="connsiteY0" fmla="*/ 10401 h 10401"/>
              <a:gd name="connsiteX1" fmla="*/ 1699 w 7724"/>
              <a:gd name="connsiteY1" fmla="*/ 8777 h 10401"/>
              <a:gd name="connsiteX2" fmla="*/ 2462 w 7724"/>
              <a:gd name="connsiteY2" fmla="*/ 6239 h 10401"/>
              <a:gd name="connsiteX3" fmla="*/ 2508 w 7724"/>
              <a:gd name="connsiteY3" fmla="*/ 41 h 10401"/>
              <a:gd name="connsiteX4" fmla="*/ 2621 w 7724"/>
              <a:gd name="connsiteY4" fmla="*/ 3807 h 10401"/>
              <a:gd name="connsiteX5" fmla="*/ 3496 w 7724"/>
              <a:gd name="connsiteY5" fmla="*/ 9031 h 10401"/>
              <a:gd name="connsiteX6" fmla="*/ 7724 w 7724"/>
              <a:gd name="connsiteY6" fmla="*/ 9991 h 10401"/>
              <a:gd name="connsiteX0" fmla="*/ 0 w 6664"/>
              <a:gd name="connsiteY0" fmla="*/ 10000 h 10000"/>
              <a:gd name="connsiteX1" fmla="*/ 2200 w 6664"/>
              <a:gd name="connsiteY1" fmla="*/ 8439 h 10000"/>
              <a:gd name="connsiteX2" fmla="*/ 3187 w 6664"/>
              <a:gd name="connsiteY2" fmla="*/ 5998 h 10000"/>
              <a:gd name="connsiteX3" fmla="*/ 3247 w 6664"/>
              <a:gd name="connsiteY3" fmla="*/ 39 h 10000"/>
              <a:gd name="connsiteX4" fmla="*/ 3393 w 6664"/>
              <a:gd name="connsiteY4" fmla="*/ 3660 h 10000"/>
              <a:gd name="connsiteX5" fmla="*/ 4526 w 6664"/>
              <a:gd name="connsiteY5" fmla="*/ 8683 h 10000"/>
              <a:gd name="connsiteX6" fmla="*/ 6664 w 6664"/>
              <a:gd name="connsiteY6" fmla="*/ 9838 h 10000"/>
              <a:gd name="connsiteX0" fmla="*/ 0 w 10000"/>
              <a:gd name="connsiteY0" fmla="*/ 10000 h 10000"/>
              <a:gd name="connsiteX1" fmla="*/ 3718 w 10000"/>
              <a:gd name="connsiteY1" fmla="*/ 8902 h 10000"/>
              <a:gd name="connsiteX2" fmla="*/ 4782 w 10000"/>
              <a:gd name="connsiteY2" fmla="*/ 5998 h 10000"/>
              <a:gd name="connsiteX3" fmla="*/ 4872 w 10000"/>
              <a:gd name="connsiteY3" fmla="*/ 39 h 10000"/>
              <a:gd name="connsiteX4" fmla="*/ 5092 w 10000"/>
              <a:gd name="connsiteY4" fmla="*/ 3660 h 10000"/>
              <a:gd name="connsiteX5" fmla="*/ 6792 w 10000"/>
              <a:gd name="connsiteY5" fmla="*/ 8683 h 10000"/>
              <a:gd name="connsiteX6" fmla="*/ 10000 w 10000"/>
              <a:gd name="connsiteY6" fmla="*/ 9838 h 10000"/>
              <a:gd name="connsiteX0" fmla="*/ 0 w 10000"/>
              <a:gd name="connsiteY0" fmla="*/ 10001 h 10001"/>
              <a:gd name="connsiteX1" fmla="*/ 3718 w 10000"/>
              <a:gd name="connsiteY1" fmla="*/ 8903 h 10001"/>
              <a:gd name="connsiteX2" fmla="*/ 4782 w 10000"/>
              <a:gd name="connsiteY2" fmla="*/ 5999 h 10001"/>
              <a:gd name="connsiteX3" fmla="*/ 4872 w 10000"/>
              <a:gd name="connsiteY3" fmla="*/ 40 h 10001"/>
              <a:gd name="connsiteX4" fmla="*/ 5092 w 10000"/>
              <a:gd name="connsiteY4" fmla="*/ 3661 h 10001"/>
              <a:gd name="connsiteX5" fmla="*/ 6542 w 10000"/>
              <a:gd name="connsiteY5" fmla="*/ 9148 h 10001"/>
              <a:gd name="connsiteX6" fmla="*/ 10000 w 10000"/>
              <a:gd name="connsiteY6" fmla="*/ 9839 h 10001"/>
              <a:gd name="connsiteX0" fmla="*/ 0 w 10000"/>
              <a:gd name="connsiteY0" fmla="*/ 9962 h 9962"/>
              <a:gd name="connsiteX1" fmla="*/ 3718 w 10000"/>
              <a:gd name="connsiteY1" fmla="*/ 8864 h 9962"/>
              <a:gd name="connsiteX2" fmla="*/ 4782 w 10000"/>
              <a:gd name="connsiteY2" fmla="*/ 5960 h 9962"/>
              <a:gd name="connsiteX3" fmla="*/ 4872 w 10000"/>
              <a:gd name="connsiteY3" fmla="*/ 1 h 9962"/>
              <a:gd name="connsiteX4" fmla="*/ 5259 w 10000"/>
              <a:gd name="connsiteY4" fmla="*/ 5939 h 9962"/>
              <a:gd name="connsiteX5" fmla="*/ 6542 w 10000"/>
              <a:gd name="connsiteY5" fmla="*/ 9109 h 9962"/>
              <a:gd name="connsiteX6" fmla="*/ 10000 w 10000"/>
              <a:gd name="connsiteY6" fmla="*/ 9800 h 9962"/>
              <a:gd name="connsiteX0" fmla="*/ 0 w 10000"/>
              <a:gd name="connsiteY0" fmla="*/ 10008 h 10008"/>
              <a:gd name="connsiteX1" fmla="*/ 3718 w 10000"/>
              <a:gd name="connsiteY1" fmla="*/ 8906 h 10008"/>
              <a:gd name="connsiteX2" fmla="*/ 4865 w 10000"/>
              <a:gd name="connsiteY2" fmla="*/ 4712 h 10008"/>
              <a:gd name="connsiteX3" fmla="*/ 4872 w 10000"/>
              <a:gd name="connsiteY3" fmla="*/ 9 h 10008"/>
              <a:gd name="connsiteX4" fmla="*/ 5259 w 10000"/>
              <a:gd name="connsiteY4" fmla="*/ 5970 h 10008"/>
              <a:gd name="connsiteX5" fmla="*/ 6542 w 10000"/>
              <a:gd name="connsiteY5" fmla="*/ 9152 h 10008"/>
              <a:gd name="connsiteX6" fmla="*/ 10000 w 10000"/>
              <a:gd name="connsiteY6" fmla="*/ 9845 h 10008"/>
              <a:gd name="connsiteX0" fmla="*/ 0 w 10000"/>
              <a:gd name="connsiteY0" fmla="*/ 10000 h 10000"/>
              <a:gd name="connsiteX1" fmla="*/ 3718 w 10000"/>
              <a:gd name="connsiteY1" fmla="*/ 8898 h 10000"/>
              <a:gd name="connsiteX2" fmla="*/ 4865 w 10000"/>
              <a:gd name="connsiteY2" fmla="*/ 4704 h 10000"/>
              <a:gd name="connsiteX3" fmla="*/ 4872 w 10000"/>
              <a:gd name="connsiteY3" fmla="*/ 1 h 10000"/>
              <a:gd name="connsiteX4" fmla="*/ 5176 w 10000"/>
              <a:gd name="connsiteY4" fmla="*/ 4915 h 10000"/>
              <a:gd name="connsiteX5" fmla="*/ 6542 w 10000"/>
              <a:gd name="connsiteY5" fmla="*/ 9144 h 10000"/>
              <a:gd name="connsiteX6" fmla="*/ 10000 w 10000"/>
              <a:gd name="connsiteY6" fmla="*/ 9837 h 10000"/>
              <a:gd name="connsiteX0" fmla="*/ 0 w 10000"/>
              <a:gd name="connsiteY0" fmla="*/ 10000 h 10000"/>
              <a:gd name="connsiteX1" fmla="*/ 3968 w 10000"/>
              <a:gd name="connsiteY1" fmla="*/ 9363 h 10000"/>
              <a:gd name="connsiteX2" fmla="*/ 4865 w 10000"/>
              <a:gd name="connsiteY2" fmla="*/ 4704 h 10000"/>
              <a:gd name="connsiteX3" fmla="*/ 4872 w 10000"/>
              <a:gd name="connsiteY3" fmla="*/ 1 h 10000"/>
              <a:gd name="connsiteX4" fmla="*/ 5176 w 10000"/>
              <a:gd name="connsiteY4" fmla="*/ 4915 h 10000"/>
              <a:gd name="connsiteX5" fmla="*/ 6542 w 10000"/>
              <a:gd name="connsiteY5" fmla="*/ 9144 h 10000"/>
              <a:gd name="connsiteX6" fmla="*/ 10000 w 10000"/>
              <a:gd name="connsiteY6" fmla="*/ 9837 h 10000"/>
              <a:gd name="connsiteX0" fmla="*/ 0 w 10000"/>
              <a:gd name="connsiteY0" fmla="*/ 10000 h 10000"/>
              <a:gd name="connsiteX1" fmla="*/ 4135 w 10000"/>
              <a:gd name="connsiteY1" fmla="*/ 8956 h 10000"/>
              <a:gd name="connsiteX2" fmla="*/ 4865 w 10000"/>
              <a:gd name="connsiteY2" fmla="*/ 4704 h 10000"/>
              <a:gd name="connsiteX3" fmla="*/ 4872 w 10000"/>
              <a:gd name="connsiteY3" fmla="*/ 1 h 10000"/>
              <a:gd name="connsiteX4" fmla="*/ 5176 w 10000"/>
              <a:gd name="connsiteY4" fmla="*/ 4915 h 10000"/>
              <a:gd name="connsiteX5" fmla="*/ 6542 w 10000"/>
              <a:gd name="connsiteY5" fmla="*/ 9144 h 10000"/>
              <a:gd name="connsiteX6" fmla="*/ 10000 w 10000"/>
              <a:gd name="connsiteY6" fmla="*/ 9837 h 10000"/>
              <a:gd name="connsiteX0" fmla="*/ 0 w 10000"/>
              <a:gd name="connsiteY0" fmla="*/ 10000 h 10000"/>
              <a:gd name="connsiteX1" fmla="*/ 4135 w 10000"/>
              <a:gd name="connsiteY1" fmla="*/ 8956 h 10000"/>
              <a:gd name="connsiteX2" fmla="*/ 4865 w 10000"/>
              <a:gd name="connsiteY2" fmla="*/ 4704 h 10000"/>
              <a:gd name="connsiteX3" fmla="*/ 4872 w 10000"/>
              <a:gd name="connsiteY3" fmla="*/ 1 h 10000"/>
              <a:gd name="connsiteX4" fmla="*/ 5176 w 10000"/>
              <a:gd name="connsiteY4" fmla="*/ 4915 h 10000"/>
              <a:gd name="connsiteX5" fmla="*/ 6292 w 10000"/>
              <a:gd name="connsiteY5" fmla="*/ 9260 h 10000"/>
              <a:gd name="connsiteX6" fmla="*/ 10000 w 10000"/>
              <a:gd name="connsiteY6" fmla="*/ 9837 h 10000"/>
              <a:gd name="connsiteX0" fmla="*/ 0 w 10000"/>
              <a:gd name="connsiteY0" fmla="*/ 6628 h 6628"/>
              <a:gd name="connsiteX1" fmla="*/ 4135 w 10000"/>
              <a:gd name="connsiteY1" fmla="*/ 5584 h 6628"/>
              <a:gd name="connsiteX2" fmla="*/ 4865 w 10000"/>
              <a:gd name="connsiteY2" fmla="*/ 1332 h 6628"/>
              <a:gd name="connsiteX3" fmla="*/ 5206 w 10000"/>
              <a:gd name="connsiteY3" fmla="*/ 2 h 6628"/>
              <a:gd name="connsiteX4" fmla="*/ 5176 w 10000"/>
              <a:gd name="connsiteY4" fmla="*/ 1543 h 6628"/>
              <a:gd name="connsiteX5" fmla="*/ 6292 w 10000"/>
              <a:gd name="connsiteY5" fmla="*/ 5888 h 6628"/>
              <a:gd name="connsiteX6" fmla="*/ 10000 w 10000"/>
              <a:gd name="connsiteY6" fmla="*/ 6465 h 6628"/>
              <a:gd name="connsiteX0" fmla="*/ 0 w 10000"/>
              <a:gd name="connsiteY0" fmla="*/ 10174 h 10174"/>
              <a:gd name="connsiteX1" fmla="*/ 4135 w 10000"/>
              <a:gd name="connsiteY1" fmla="*/ 8599 h 10174"/>
              <a:gd name="connsiteX2" fmla="*/ 4865 w 10000"/>
              <a:gd name="connsiteY2" fmla="*/ 2184 h 10174"/>
              <a:gd name="connsiteX3" fmla="*/ 4956 w 10000"/>
              <a:gd name="connsiteY3" fmla="*/ 2 h 10174"/>
              <a:gd name="connsiteX4" fmla="*/ 5176 w 10000"/>
              <a:gd name="connsiteY4" fmla="*/ 2502 h 10174"/>
              <a:gd name="connsiteX5" fmla="*/ 6292 w 10000"/>
              <a:gd name="connsiteY5" fmla="*/ 9058 h 10174"/>
              <a:gd name="connsiteX6" fmla="*/ 10000 w 10000"/>
              <a:gd name="connsiteY6" fmla="*/ 9928 h 10174"/>
              <a:gd name="connsiteX0" fmla="*/ 0 w 10000"/>
              <a:gd name="connsiteY0" fmla="*/ 10349 h 10349"/>
              <a:gd name="connsiteX1" fmla="*/ 4135 w 10000"/>
              <a:gd name="connsiteY1" fmla="*/ 8774 h 10349"/>
              <a:gd name="connsiteX2" fmla="*/ 4865 w 10000"/>
              <a:gd name="connsiteY2" fmla="*/ 2359 h 10349"/>
              <a:gd name="connsiteX3" fmla="*/ 5290 w 10000"/>
              <a:gd name="connsiteY3" fmla="*/ 2 h 10349"/>
              <a:gd name="connsiteX4" fmla="*/ 5176 w 10000"/>
              <a:gd name="connsiteY4" fmla="*/ 2677 h 10349"/>
              <a:gd name="connsiteX5" fmla="*/ 6292 w 10000"/>
              <a:gd name="connsiteY5" fmla="*/ 9233 h 10349"/>
              <a:gd name="connsiteX6" fmla="*/ 10000 w 10000"/>
              <a:gd name="connsiteY6" fmla="*/ 10103 h 10349"/>
              <a:gd name="connsiteX0" fmla="*/ 0 w 10000"/>
              <a:gd name="connsiteY0" fmla="*/ 10349 h 10349"/>
              <a:gd name="connsiteX1" fmla="*/ 4135 w 10000"/>
              <a:gd name="connsiteY1" fmla="*/ 8774 h 10349"/>
              <a:gd name="connsiteX2" fmla="*/ 4865 w 10000"/>
              <a:gd name="connsiteY2" fmla="*/ 2359 h 10349"/>
              <a:gd name="connsiteX3" fmla="*/ 5040 w 10000"/>
              <a:gd name="connsiteY3" fmla="*/ 2 h 10349"/>
              <a:gd name="connsiteX4" fmla="*/ 5176 w 10000"/>
              <a:gd name="connsiteY4" fmla="*/ 2677 h 10349"/>
              <a:gd name="connsiteX5" fmla="*/ 6292 w 10000"/>
              <a:gd name="connsiteY5" fmla="*/ 9233 h 10349"/>
              <a:gd name="connsiteX6" fmla="*/ 10000 w 10000"/>
              <a:gd name="connsiteY6" fmla="*/ 10103 h 10349"/>
              <a:gd name="connsiteX0" fmla="*/ 0 w 10000"/>
              <a:gd name="connsiteY0" fmla="*/ 10355 h 10355"/>
              <a:gd name="connsiteX1" fmla="*/ 4135 w 10000"/>
              <a:gd name="connsiteY1" fmla="*/ 8780 h 10355"/>
              <a:gd name="connsiteX2" fmla="*/ 4865 w 10000"/>
              <a:gd name="connsiteY2" fmla="*/ 3418 h 10355"/>
              <a:gd name="connsiteX3" fmla="*/ 5040 w 10000"/>
              <a:gd name="connsiteY3" fmla="*/ 8 h 10355"/>
              <a:gd name="connsiteX4" fmla="*/ 5176 w 10000"/>
              <a:gd name="connsiteY4" fmla="*/ 2683 h 10355"/>
              <a:gd name="connsiteX5" fmla="*/ 6292 w 10000"/>
              <a:gd name="connsiteY5" fmla="*/ 9239 h 10355"/>
              <a:gd name="connsiteX6" fmla="*/ 10000 w 10000"/>
              <a:gd name="connsiteY6" fmla="*/ 10109 h 10355"/>
              <a:gd name="connsiteX0" fmla="*/ 0 w 10000"/>
              <a:gd name="connsiteY0" fmla="*/ 10349 h 10349"/>
              <a:gd name="connsiteX1" fmla="*/ 4135 w 10000"/>
              <a:gd name="connsiteY1" fmla="*/ 8774 h 10349"/>
              <a:gd name="connsiteX2" fmla="*/ 4865 w 10000"/>
              <a:gd name="connsiteY2" fmla="*/ 3412 h 10349"/>
              <a:gd name="connsiteX3" fmla="*/ 5040 w 10000"/>
              <a:gd name="connsiteY3" fmla="*/ 2 h 10349"/>
              <a:gd name="connsiteX4" fmla="*/ 5009 w 10000"/>
              <a:gd name="connsiteY4" fmla="*/ 3116 h 10349"/>
              <a:gd name="connsiteX5" fmla="*/ 6292 w 10000"/>
              <a:gd name="connsiteY5" fmla="*/ 9233 h 10349"/>
              <a:gd name="connsiteX6" fmla="*/ 10000 w 10000"/>
              <a:gd name="connsiteY6" fmla="*/ 10103 h 10349"/>
              <a:gd name="connsiteX0" fmla="*/ 0 w 10000"/>
              <a:gd name="connsiteY0" fmla="*/ 10349 h 10349"/>
              <a:gd name="connsiteX1" fmla="*/ 4218 w 10000"/>
              <a:gd name="connsiteY1" fmla="*/ 9125 h 10349"/>
              <a:gd name="connsiteX2" fmla="*/ 4865 w 10000"/>
              <a:gd name="connsiteY2" fmla="*/ 3412 h 10349"/>
              <a:gd name="connsiteX3" fmla="*/ 5040 w 10000"/>
              <a:gd name="connsiteY3" fmla="*/ 2 h 10349"/>
              <a:gd name="connsiteX4" fmla="*/ 5009 w 10000"/>
              <a:gd name="connsiteY4" fmla="*/ 3116 h 10349"/>
              <a:gd name="connsiteX5" fmla="*/ 6292 w 10000"/>
              <a:gd name="connsiteY5" fmla="*/ 9233 h 10349"/>
              <a:gd name="connsiteX6" fmla="*/ 10000 w 10000"/>
              <a:gd name="connsiteY6" fmla="*/ 10103 h 10349"/>
              <a:gd name="connsiteX0" fmla="*/ 0 w 10000"/>
              <a:gd name="connsiteY0" fmla="*/ 10349 h 10349"/>
              <a:gd name="connsiteX1" fmla="*/ 3717 w 10000"/>
              <a:gd name="connsiteY1" fmla="*/ 9213 h 10349"/>
              <a:gd name="connsiteX2" fmla="*/ 4865 w 10000"/>
              <a:gd name="connsiteY2" fmla="*/ 3412 h 10349"/>
              <a:gd name="connsiteX3" fmla="*/ 5040 w 10000"/>
              <a:gd name="connsiteY3" fmla="*/ 2 h 10349"/>
              <a:gd name="connsiteX4" fmla="*/ 5009 w 10000"/>
              <a:gd name="connsiteY4" fmla="*/ 3116 h 10349"/>
              <a:gd name="connsiteX5" fmla="*/ 6292 w 10000"/>
              <a:gd name="connsiteY5" fmla="*/ 9233 h 10349"/>
              <a:gd name="connsiteX6" fmla="*/ 10000 w 10000"/>
              <a:gd name="connsiteY6" fmla="*/ 10103 h 10349"/>
              <a:gd name="connsiteX0" fmla="*/ 0 w 10000"/>
              <a:gd name="connsiteY0" fmla="*/ 10349 h 10349"/>
              <a:gd name="connsiteX1" fmla="*/ 4051 w 10000"/>
              <a:gd name="connsiteY1" fmla="*/ 9388 h 10349"/>
              <a:gd name="connsiteX2" fmla="*/ 4865 w 10000"/>
              <a:gd name="connsiteY2" fmla="*/ 3412 h 10349"/>
              <a:gd name="connsiteX3" fmla="*/ 5040 w 10000"/>
              <a:gd name="connsiteY3" fmla="*/ 2 h 10349"/>
              <a:gd name="connsiteX4" fmla="*/ 5009 w 10000"/>
              <a:gd name="connsiteY4" fmla="*/ 3116 h 10349"/>
              <a:gd name="connsiteX5" fmla="*/ 6292 w 10000"/>
              <a:gd name="connsiteY5" fmla="*/ 9233 h 10349"/>
              <a:gd name="connsiteX6" fmla="*/ 10000 w 10000"/>
              <a:gd name="connsiteY6" fmla="*/ 10103 h 10349"/>
              <a:gd name="connsiteX0" fmla="*/ 0 w 9416"/>
              <a:gd name="connsiteY0" fmla="*/ 10437 h 10437"/>
              <a:gd name="connsiteX1" fmla="*/ 3467 w 9416"/>
              <a:gd name="connsiteY1" fmla="*/ 9388 h 10437"/>
              <a:gd name="connsiteX2" fmla="*/ 4281 w 9416"/>
              <a:gd name="connsiteY2" fmla="*/ 3412 h 10437"/>
              <a:gd name="connsiteX3" fmla="*/ 4456 w 9416"/>
              <a:gd name="connsiteY3" fmla="*/ 2 h 10437"/>
              <a:gd name="connsiteX4" fmla="*/ 4425 w 9416"/>
              <a:gd name="connsiteY4" fmla="*/ 3116 h 10437"/>
              <a:gd name="connsiteX5" fmla="*/ 5708 w 9416"/>
              <a:gd name="connsiteY5" fmla="*/ 9233 h 10437"/>
              <a:gd name="connsiteX6" fmla="*/ 9416 w 9416"/>
              <a:gd name="connsiteY6" fmla="*/ 10103 h 10437"/>
              <a:gd name="connsiteX0" fmla="*/ 0 w 10000"/>
              <a:gd name="connsiteY0" fmla="*/ 10000 h 10000"/>
              <a:gd name="connsiteX1" fmla="*/ 3505 w 10000"/>
              <a:gd name="connsiteY1" fmla="*/ 8743 h 10000"/>
              <a:gd name="connsiteX2" fmla="*/ 4547 w 10000"/>
              <a:gd name="connsiteY2" fmla="*/ 3269 h 10000"/>
              <a:gd name="connsiteX3" fmla="*/ 4732 w 10000"/>
              <a:gd name="connsiteY3" fmla="*/ 2 h 10000"/>
              <a:gd name="connsiteX4" fmla="*/ 4699 w 10000"/>
              <a:gd name="connsiteY4" fmla="*/ 2986 h 10000"/>
              <a:gd name="connsiteX5" fmla="*/ 6062 w 10000"/>
              <a:gd name="connsiteY5" fmla="*/ 8846 h 10000"/>
              <a:gd name="connsiteX6" fmla="*/ 10000 w 10000"/>
              <a:gd name="connsiteY6" fmla="*/ 9680 h 10000"/>
              <a:gd name="connsiteX0" fmla="*/ 0 w 10000"/>
              <a:gd name="connsiteY0" fmla="*/ 8325 h 8325"/>
              <a:gd name="connsiteX1" fmla="*/ 3505 w 10000"/>
              <a:gd name="connsiteY1" fmla="*/ 7068 h 8325"/>
              <a:gd name="connsiteX2" fmla="*/ 4547 w 10000"/>
              <a:gd name="connsiteY2" fmla="*/ 1594 h 8325"/>
              <a:gd name="connsiteX3" fmla="*/ 4643 w 10000"/>
              <a:gd name="connsiteY3" fmla="*/ 8 h 8325"/>
              <a:gd name="connsiteX4" fmla="*/ 4699 w 10000"/>
              <a:gd name="connsiteY4" fmla="*/ 1311 h 8325"/>
              <a:gd name="connsiteX5" fmla="*/ 6062 w 10000"/>
              <a:gd name="connsiteY5" fmla="*/ 7171 h 8325"/>
              <a:gd name="connsiteX6" fmla="*/ 10000 w 10000"/>
              <a:gd name="connsiteY6" fmla="*/ 8005 h 8325"/>
              <a:gd name="connsiteX0" fmla="*/ 0 w 10000"/>
              <a:gd name="connsiteY0" fmla="*/ 9999 h 9999"/>
              <a:gd name="connsiteX1" fmla="*/ 3859 w 10000"/>
              <a:gd name="connsiteY1" fmla="*/ 8489 h 9999"/>
              <a:gd name="connsiteX2" fmla="*/ 4547 w 10000"/>
              <a:gd name="connsiteY2" fmla="*/ 1914 h 9999"/>
              <a:gd name="connsiteX3" fmla="*/ 4643 w 10000"/>
              <a:gd name="connsiteY3" fmla="*/ 9 h 9999"/>
              <a:gd name="connsiteX4" fmla="*/ 4699 w 10000"/>
              <a:gd name="connsiteY4" fmla="*/ 1574 h 9999"/>
              <a:gd name="connsiteX5" fmla="*/ 6062 w 10000"/>
              <a:gd name="connsiteY5" fmla="*/ 8613 h 9999"/>
              <a:gd name="connsiteX6" fmla="*/ 10000 w 10000"/>
              <a:gd name="connsiteY6" fmla="*/ 9615 h 9999"/>
              <a:gd name="connsiteX0" fmla="*/ 0 w 10000"/>
              <a:gd name="connsiteY0" fmla="*/ 10000 h 10000"/>
              <a:gd name="connsiteX1" fmla="*/ 3859 w 10000"/>
              <a:gd name="connsiteY1" fmla="*/ 8490 h 10000"/>
              <a:gd name="connsiteX2" fmla="*/ 4547 w 10000"/>
              <a:gd name="connsiteY2" fmla="*/ 1914 h 10000"/>
              <a:gd name="connsiteX3" fmla="*/ 4643 w 10000"/>
              <a:gd name="connsiteY3" fmla="*/ 9 h 10000"/>
              <a:gd name="connsiteX4" fmla="*/ 4699 w 10000"/>
              <a:gd name="connsiteY4" fmla="*/ 1574 h 10000"/>
              <a:gd name="connsiteX5" fmla="*/ 5708 w 10000"/>
              <a:gd name="connsiteY5" fmla="*/ 8715 h 10000"/>
              <a:gd name="connsiteX6" fmla="*/ 10000 w 10000"/>
              <a:gd name="connsiteY6" fmla="*/ 9616 h 10000"/>
              <a:gd name="connsiteX0" fmla="*/ 0 w 10120"/>
              <a:gd name="connsiteY0" fmla="*/ 9732 h 9732"/>
              <a:gd name="connsiteX1" fmla="*/ 3979 w 10120"/>
              <a:gd name="connsiteY1" fmla="*/ 8490 h 9732"/>
              <a:gd name="connsiteX2" fmla="*/ 4667 w 10120"/>
              <a:gd name="connsiteY2" fmla="*/ 1914 h 9732"/>
              <a:gd name="connsiteX3" fmla="*/ 4763 w 10120"/>
              <a:gd name="connsiteY3" fmla="*/ 9 h 9732"/>
              <a:gd name="connsiteX4" fmla="*/ 4819 w 10120"/>
              <a:gd name="connsiteY4" fmla="*/ 1574 h 9732"/>
              <a:gd name="connsiteX5" fmla="*/ 5828 w 10120"/>
              <a:gd name="connsiteY5" fmla="*/ 8715 h 9732"/>
              <a:gd name="connsiteX6" fmla="*/ 10120 w 10120"/>
              <a:gd name="connsiteY6" fmla="*/ 9616 h 9732"/>
              <a:gd name="connsiteX0" fmla="*/ 0 w 10000"/>
              <a:gd name="connsiteY0" fmla="*/ 10002 h 10002"/>
              <a:gd name="connsiteX1" fmla="*/ 3932 w 10000"/>
              <a:gd name="connsiteY1" fmla="*/ 8726 h 10002"/>
              <a:gd name="connsiteX2" fmla="*/ 4789 w 10000"/>
              <a:gd name="connsiteY2" fmla="*/ 2024 h 10002"/>
              <a:gd name="connsiteX3" fmla="*/ 4707 w 10000"/>
              <a:gd name="connsiteY3" fmla="*/ 11 h 10002"/>
              <a:gd name="connsiteX4" fmla="*/ 4762 w 10000"/>
              <a:gd name="connsiteY4" fmla="*/ 1619 h 10002"/>
              <a:gd name="connsiteX5" fmla="*/ 5759 w 10000"/>
              <a:gd name="connsiteY5" fmla="*/ 8957 h 10002"/>
              <a:gd name="connsiteX6" fmla="*/ 10000 w 10000"/>
              <a:gd name="connsiteY6" fmla="*/ 9883 h 10002"/>
              <a:gd name="connsiteX0" fmla="*/ 0 w 10000"/>
              <a:gd name="connsiteY0" fmla="*/ 9082 h 9082"/>
              <a:gd name="connsiteX1" fmla="*/ 3932 w 10000"/>
              <a:gd name="connsiteY1" fmla="*/ 7806 h 9082"/>
              <a:gd name="connsiteX2" fmla="*/ 4789 w 10000"/>
              <a:gd name="connsiteY2" fmla="*/ 1104 h 9082"/>
              <a:gd name="connsiteX3" fmla="*/ 4762 w 10000"/>
              <a:gd name="connsiteY3" fmla="*/ 699 h 9082"/>
              <a:gd name="connsiteX4" fmla="*/ 5759 w 10000"/>
              <a:gd name="connsiteY4" fmla="*/ 8037 h 9082"/>
              <a:gd name="connsiteX5" fmla="*/ 10000 w 10000"/>
              <a:gd name="connsiteY5" fmla="*/ 8963 h 9082"/>
              <a:gd name="connsiteX0" fmla="*/ 0 w 10000"/>
              <a:gd name="connsiteY0" fmla="*/ 9231 h 9231"/>
              <a:gd name="connsiteX1" fmla="*/ 3932 w 10000"/>
              <a:gd name="connsiteY1" fmla="*/ 7826 h 9231"/>
              <a:gd name="connsiteX2" fmla="*/ 4762 w 10000"/>
              <a:gd name="connsiteY2" fmla="*/ 1 h 9231"/>
              <a:gd name="connsiteX3" fmla="*/ 5759 w 10000"/>
              <a:gd name="connsiteY3" fmla="*/ 8080 h 9231"/>
              <a:gd name="connsiteX4" fmla="*/ 10000 w 10000"/>
              <a:gd name="connsiteY4" fmla="*/ 9100 h 9231"/>
              <a:gd name="connsiteX0" fmla="*/ 0 w 10000"/>
              <a:gd name="connsiteY0" fmla="*/ 10020 h 10020"/>
              <a:gd name="connsiteX1" fmla="*/ 3695 w 10000"/>
              <a:gd name="connsiteY1" fmla="*/ 6394 h 10020"/>
              <a:gd name="connsiteX2" fmla="*/ 4762 w 10000"/>
              <a:gd name="connsiteY2" fmla="*/ 21 h 10020"/>
              <a:gd name="connsiteX3" fmla="*/ 5759 w 10000"/>
              <a:gd name="connsiteY3" fmla="*/ 8773 h 10020"/>
              <a:gd name="connsiteX4" fmla="*/ 10000 w 10000"/>
              <a:gd name="connsiteY4" fmla="*/ 9878 h 10020"/>
              <a:gd name="connsiteX0" fmla="*/ 0 w 10000"/>
              <a:gd name="connsiteY0" fmla="*/ 10003 h 10003"/>
              <a:gd name="connsiteX1" fmla="*/ 3695 w 10000"/>
              <a:gd name="connsiteY1" fmla="*/ 6377 h 10003"/>
              <a:gd name="connsiteX2" fmla="*/ 4762 w 10000"/>
              <a:gd name="connsiteY2" fmla="*/ 4 h 10003"/>
              <a:gd name="connsiteX3" fmla="*/ 6232 w 10000"/>
              <a:gd name="connsiteY3" fmla="*/ 7309 h 10003"/>
              <a:gd name="connsiteX4" fmla="*/ 10000 w 10000"/>
              <a:gd name="connsiteY4" fmla="*/ 9861 h 10003"/>
              <a:gd name="connsiteX0" fmla="*/ 0 w 10000"/>
              <a:gd name="connsiteY0" fmla="*/ 10003 h 10003"/>
              <a:gd name="connsiteX1" fmla="*/ 3695 w 10000"/>
              <a:gd name="connsiteY1" fmla="*/ 6377 h 10003"/>
              <a:gd name="connsiteX2" fmla="*/ 4762 w 10000"/>
              <a:gd name="connsiteY2" fmla="*/ 4 h 10003"/>
              <a:gd name="connsiteX3" fmla="*/ 6232 w 10000"/>
              <a:gd name="connsiteY3" fmla="*/ 7309 h 10003"/>
              <a:gd name="connsiteX4" fmla="*/ 10000 w 10000"/>
              <a:gd name="connsiteY4" fmla="*/ 9861 h 10003"/>
              <a:gd name="connsiteX0" fmla="*/ 0 w 10000"/>
              <a:gd name="connsiteY0" fmla="*/ 10003 h 10003"/>
              <a:gd name="connsiteX1" fmla="*/ 3695 w 10000"/>
              <a:gd name="connsiteY1" fmla="*/ 6377 h 10003"/>
              <a:gd name="connsiteX2" fmla="*/ 4762 w 10000"/>
              <a:gd name="connsiteY2" fmla="*/ 4 h 10003"/>
              <a:gd name="connsiteX3" fmla="*/ 6232 w 10000"/>
              <a:gd name="connsiteY3" fmla="*/ 7309 h 10003"/>
              <a:gd name="connsiteX4" fmla="*/ 10000 w 10000"/>
              <a:gd name="connsiteY4" fmla="*/ 9861 h 10003"/>
              <a:gd name="connsiteX0" fmla="*/ 0 w 10000"/>
              <a:gd name="connsiteY0" fmla="*/ 10003 h 10003"/>
              <a:gd name="connsiteX1" fmla="*/ 3695 w 10000"/>
              <a:gd name="connsiteY1" fmla="*/ 6377 h 10003"/>
              <a:gd name="connsiteX2" fmla="*/ 4762 w 10000"/>
              <a:gd name="connsiteY2" fmla="*/ 4 h 10003"/>
              <a:gd name="connsiteX3" fmla="*/ 6232 w 10000"/>
              <a:gd name="connsiteY3" fmla="*/ 7309 h 10003"/>
              <a:gd name="connsiteX4" fmla="*/ 10000 w 10000"/>
              <a:gd name="connsiteY4" fmla="*/ 9861 h 10003"/>
              <a:gd name="connsiteX0" fmla="*/ 0 w 10000"/>
              <a:gd name="connsiteY0" fmla="*/ 10003 h 10003"/>
              <a:gd name="connsiteX1" fmla="*/ 3695 w 10000"/>
              <a:gd name="connsiteY1" fmla="*/ 6377 h 10003"/>
              <a:gd name="connsiteX2" fmla="*/ 4762 w 10000"/>
              <a:gd name="connsiteY2" fmla="*/ 4 h 10003"/>
              <a:gd name="connsiteX3" fmla="*/ 6232 w 10000"/>
              <a:gd name="connsiteY3" fmla="*/ 7309 h 10003"/>
              <a:gd name="connsiteX4" fmla="*/ 10000 w 10000"/>
              <a:gd name="connsiteY4" fmla="*/ 9861 h 10003"/>
              <a:gd name="connsiteX0" fmla="*/ 0 w 10000"/>
              <a:gd name="connsiteY0" fmla="*/ 10003 h 10003"/>
              <a:gd name="connsiteX1" fmla="*/ 3695 w 10000"/>
              <a:gd name="connsiteY1" fmla="*/ 6377 h 10003"/>
              <a:gd name="connsiteX2" fmla="*/ 4762 w 10000"/>
              <a:gd name="connsiteY2" fmla="*/ 4 h 10003"/>
              <a:gd name="connsiteX3" fmla="*/ 6232 w 10000"/>
              <a:gd name="connsiteY3" fmla="*/ 7309 h 10003"/>
              <a:gd name="connsiteX4" fmla="*/ 10000 w 10000"/>
              <a:gd name="connsiteY4" fmla="*/ 9861 h 10003"/>
              <a:gd name="connsiteX0" fmla="*/ 0 w 10000"/>
              <a:gd name="connsiteY0" fmla="*/ 10000 h 10000"/>
              <a:gd name="connsiteX1" fmla="*/ 3695 w 10000"/>
              <a:gd name="connsiteY1" fmla="*/ 6374 h 10000"/>
              <a:gd name="connsiteX2" fmla="*/ 4762 w 10000"/>
              <a:gd name="connsiteY2" fmla="*/ 1 h 10000"/>
              <a:gd name="connsiteX3" fmla="*/ 5877 w 10000"/>
              <a:gd name="connsiteY3" fmla="*/ 6320 h 10000"/>
              <a:gd name="connsiteX4" fmla="*/ 10000 w 10000"/>
              <a:gd name="connsiteY4" fmla="*/ 9858 h 10000"/>
              <a:gd name="connsiteX0" fmla="*/ 0 w 10000"/>
              <a:gd name="connsiteY0" fmla="*/ 10000 h 10088"/>
              <a:gd name="connsiteX1" fmla="*/ 3695 w 10000"/>
              <a:gd name="connsiteY1" fmla="*/ 6374 h 10088"/>
              <a:gd name="connsiteX2" fmla="*/ 4762 w 10000"/>
              <a:gd name="connsiteY2" fmla="*/ 1 h 10088"/>
              <a:gd name="connsiteX3" fmla="*/ 5877 w 10000"/>
              <a:gd name="connsiteY3" fmla="*/ 6320 h 10088"/>
              <a:gd name="connsiteX4" fmla="*/ 10000 w 10000"/>
              <a:gd name="connsiteY4" fmla="*/ 10088 h 10088"/>
              <a:gd name="connsiteX0" fmla="*/ 0 w 10000"/>
              <a:gd name="connsiteY0" fmla="*/ 10000 h 10031"/>
              <a:gd name="connsiteX1" fmla="*/ 3695 w 10000"/>
              <a:gd name="connsiteY1" fmla="*/ 6374 h 10031"/>
              <a:gd name="connsiteX2" fmla="*/ 4762 w 10000"/>
              <a:gd name="connsiteY2" fmla="*/ 1 h 10031"/>
              <a:gd name="connsiteX3" fmla="*/ 5877 w 10000"/>
              <a:gd name="connsiteY3" fmla="*/ 6320 h 10031"/>
              <a:gd name="connsiteX4" fmla="*/ 10000 w 10000"/>
              <a:gd name="connsiteY4" fmla="*/ 10031 h 10031"/>
              <a:gd name="connsiteX0" fmla="*/ 0 w 10000"/>
              <a:gd name="connsiteY0" fmla="*/ 10001 h 10032"/>
              <a:gd name="connsiteX1" fmla="*/ 3695 w 10000"/>
              <a:gd name="connsiteY1" fmla="*/ 6375 h 10032"/>
              <a:gd name="connsiteX2" fmla="*/ 4762 w 10000"/>
              <a:gd name="connsiteY2" fmla="*/ 2 h 10032"/>
              <a:gd name="connsiteX3" fmla="*/ 5756 w 10000"/>
              <a:gd name="connsiteY3" fmla="*/ 7183 h 10032"/>
              <a:gd name="connsiteX4" fmla="*/ 10000 w 10000"/>
              <a:gd name="connsiteY4" fmla="*/ 10032 h 10032"/>
              <a:gd name="connsiteX0" fmla="*/ 0 w 10000"/>
              <a:gd name="connsiteY0" fmla="*/ 10000 h 10031"/>
              <a:gd name="connsiteX1" fmla="*/ 4178 w 10000"/>
              <a:gd name="connsiteY1" fmla="*/ 6949 h 10031"/>
              <a:gd name="connsiteX2" fmla="*/ 4762 w 10000"/>
              <a:gd name="connsiteY2" fmla="*/ 1 h 10031"/>
              <a:gd name="connsiteX3" fmla="*/ 5756 w 10000"/>
              <a:gd name="connsiteY3" fmla="*/ 7182 h 10031"/>
              <a:gd name="connsiteX4" fmla="*/ 10000 w 10000"/>
              <a:gd name="connsiteY4" fmla="*/ 10031 h 10031"/>
              <a:gd name="connsiteX0" fmla="*/ 0 w 10000"/>
              <a:gd name="connsiteY0" fmla="*/ 10000 h 10031"/>
              <a:gd name="connsiteX1" fmla="*/ 4178 w 10000"/>
              <a:gd name="connsiteY1" fmla="*/ 6949 h 10031"/>
              <a:gd name="connsiteX2" fmla="*/ 4762 w 10000"/>
              <a:gd name="connsiteY2" fmla="*/ 1 h 10031"/>
              <a:gd name="connsiteX3" fmla="*/ 5575 w 10000"/>
              <a:gd name="connsiteY3" fmla="*/ 7239 h 10031"/>
              <a:gd name="connsiteX4" fmla="*/ 10000 w 10000"/>
              <a:gd name="connsiteY4" fmla="*/ 10031 h 10031"/>
              <a:gd name="connsiteX0" fmla="*/ 0 w 10000"/>
              <a:gd name="connsiteY0" fmla="*/ 10000 h 10031"/>
              <a:gd name="connsiteX1" fmla="*/ 4238 w 10000"/>
              <a:gd name="connsiteY1" fmla="*/ 7524 h 10031"/>
              <a:gd name="connsiteX2" fmla="*/ 4762 w 10000"/>
              <a:gd name="connsiteY2" fmla="*/ 1 h 10031"/>
              <a:gd name="connsiteX3" fmla="*/ 5575 w 10000"/>
              <a:gd name="connsiteY3" fmla="*/ 7239 h 10031"/>
              <a:gd name="connsiteX4" fmla="*/ 10000 w 10000"/>
              <a:gd name="connsiteY4" fmla="*/ 10031 h 10031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575 w 10000"/>
              <a:gd name="connsiteY3" fmla="*/ 8848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575 w 10000"/>
              <a:gd name="connsiteY3" fmla="*/ 9250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575 w 10000"/>
              <a:gd name="connsiteY3" fmla="*/ 9250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575 w 10000"/>
              <a:gd name="connsiteY3" fmla="*/ 9250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575 w 10000"/>
              <a:gd name="connsiteY3" fmla="*/ 9250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575 w 10000"/>
              <a:gd name="connsiteY3" fmla="*/ 9250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238 w 10000"/>
              <a:gd name="connsiteY1" fmla="*/ 9133 h 11640"/>
              <a:gd name="connsiteX2" fmla="*/ 4883 w 10000"/>
              <a:gd name="connsiteY2" fmla="*/ 0 h 11640"/>
              <a:gd name="connsiteX3" fmla="*/ 5466 w 10000"/>
              <a:gd name="connsiteY3" fmla="*/ 9606 h 11640"/>
              <a:gd name="connsiteX4" fmla="*/ 10000 w 10000"/>
              <a:gd name="connsiteY4" fmla="*/ 11640 h 11640"/>
              <a:gd name="connsiteX0" fmla="*/ 0 w 10000"/>
              <a:gd name="connsiteY0" fmla="*/ 11609 h 11640"/>
              <a:gd name="connsiteX1" fmla="*/ 4509 w 10000"/>
              <a:gd name="connsiteY1" fmla="*/ 9418 h 11640"/>
              <a:gd name="connsiteX2" fmla="*/ 4883 w 10000"/>
              <a:gd name="connsiteY2" fmla="*/ 0 h 11640"/>
              <a:gd name="connsiteX3" fmla="*/ 5466 w 10000"/>
              <a:gd name="connsiteY3" fmla="*/ 9606 h 11640"/>
              <a:gd name="connsiteX4" fmla="*/ 10000 w 10000"/>
              <a:gd name="connsiteY4" fmla="*/ 11640 h 11640"/>
              <a:gd name="connsiteX0" fmla="*/ 0 w 10000"/>
              <a:gd name="connsiteY0" fmla="*/ 14529 h 14560"/>
              <a:gd name="connsiteX1" fmla="*/ 4509 w 10000"/>
              <a:gd name="connsiteY1" fmla="*/ 12338 h 14560"/>
              <a:gd name="connsiteX2" fmla="*/ 4992 w 10000"/>
              <a:gd name="connsiteY2" fmla="*/ 0 h 14560"/>
              <a:gd name="connsiteX3" fmla="*/ 5466 w 10000"/>
              <a:gd name="connsiteY3" fmla="*/ 12526 h 14560"/>
              <a:gd name="connsiteX4" fmla="*/ 10000 w 10000"/>
              <a:gd name="connsiteY4" fmla="*/ 14560 h 14560"/>
              <a:gd name="connsiteX0" fmla="*/ 0 w 10000"/>
              <a:gd name="connsiteY0" fmla="*/ 14743 h 14774"/>
              <a:gd name="connsiteX1" fmla="*/ 4509 w 10000"/>
              <a:gd name="connsiteY1" fmla="*/ 12552 h 14774"/>
              <a:gd name="connsiteX2" fmla="*/ 5101 w 10000"/>
              <a:gd name="connsiteY2" fmla="*/ 0 h 14774"/>
              <a:gd name="connsiteX3" fmla="*/ 5466 w 10000"/>
              <a:gd name="connsiteY3" fmla="*/ 12740 h 14774"/>
              <a:gd name="connsiteX4" fmla="*/ 10000 w 10000"/>
              <a:gd name="connsiteY4" fmla="*/ 14774 h 14774"/>
              <a:gd name="connsiteX0" fmla="*/ 0 w 10000"/>
              <a:gd name="connsiteY0" fmla="*/ 14743 h 14774"/>
              <a:gd name="connsiteX1" fmla="*/ 4509 w 10000"/>
              <a:gd name="connsiteY1" fmla="*/ 12552 h 14774"/>
              <a:gd name="connsiteX2" fmla="*/ 5101 w 10000"/>
              <a:gd name="connsiteY2" fmla="*/ 0 h 14774"/>
              <a:gd name="connsiteX3" fmla="*/ 5520 w 10000"/>
              <a:gd name="connsiteY3" fmla="*/ 13096 h 14774"/>
              <a:gd name="connsiteX4" fmla="*/ 10000 w 10000"/>
              <a:gd name="connsiteY4" fmla="*/ 14774 h 14774"/>
              <a:gd name="connsiteX0" fmla="*/ 0 w 10000"/>
              <a:gd name="connsiteY0" fmla="*/ 14743 h 14774"/>
              <a:gd name="connsiteX1" fmla="*/ 4726 w 10000"/>
              <a:gd name="connsiteY1" fmla="*/ 13050 h 14774"/>
              <a:gd name="connsiteX2" fmla="*/ 5101 w 10000"/>
              <a:gd name="connsiteY2" fmla="*/ 0 h 14774"/>
              <a:gd name="connsiteX3" fmla="*/ 5520 w 10000"/>
              <a:gd name="connsiteY3" fmla="*/ 13096 h 14774"/>
              <a:gd name="connsiteX4" fmla="*/ 10000 w 10000"/>
              <a:gd name="connsiteY4" fmla="*/ 14774 h 14774"/>
              <a:gd name="connsiteX0" fmla="*/ 0 w 10000"/>
              <a:gd name="connsiteY0" fmla="*/ 14743 h 14774"/>
              <a:gd name="connsiteX1" fmla="*/ 4726 w 10000"/>
              <a:gd name="connsiteY1" fmla="*/ 13050 h 14774"/>
              <a:gd name="connsiteX2" fmla="*/ 5101 w 10000"/>
              <a:gd name="connsiteY2" fmla="*/ 0 h 14774"/>
              <a:gd name="connsiteX3" fmla="*/ 5520 w 10000"/>
              <a:gd name="connsiteY3" fmla="*/ 13096 h 14774"/>
              <a:gd name="connsiteX4" fmla="*/ 10000 w 10000"/>
              <a:gd name="connsiteY4" fmla="*/ 14774 h 14774"/>
              <a:gd name="connsiteX0" fmla="*/ 0 w 10000"/>
              <a:gd name="connsiteY0" fmla="*/ 14743 h 14774"/>
              <a:gd name="connsiteX1" fmla="*/ 4726 w 10000"/>
              <a:gd name="connsiteY1" fmla="*/ 13050 h 14774"/>
              <a:gd name="connsiteX2" fmla="*/ 5101 w 10000"/>
              <a:gd name="connsiteY2" fmla="*/ 0 h 14774"/>
              <a:gd name="connsiteX3" fmla="*/ 5520 w 10000"/>
              <a:gd name="connsiteY3" fmla="*/ 13096 h 14774"/>
              <a:gd name="connsiteX4" fmla="*/ 10000 w 10000"/>
              <a:gd name="connsiteY4" fmla="*/ 14774 h 14774"/>
              <a:gd name="connsiteX0" fmla="*/ 0 w 10000"/>
              <a:gd name="connsiteY0" fmla="*/ 14743 h 14774"/>
              <a:gd name="connsiteX1" fmla="*/ 4726 w 10000"/>
              <a:gd name="connsiteY1" fmla="*/ 13050 h 14774"/>
              <a:gd name="connsiteX2" fmla="*/ 5101 w 10000"/>
              <a:gd name="connsiteY2" fmla="*/ 0 h 14774"/>
              <a:gd name="connsiteX3" fmla="*/ 5520 w 10000"/>
              <a:gd name="connsiteY3" fmla="*/ 13096 h 14774"/>
              <a:gd name="connsiteX4" fmla="*/ 10000 w 10000"/>
              <a:gd name="connsiteY4" fmla="*/ 14774 h 14774"/>
              <a:gd name="connsiteX0" fmla="*/ 0 w 10000"/>
              <a:gd name="connsiteY0" fmla="*/ 14743 h 14774"/>
              <a:gd name="connsiteX1" fmla="*/ 4726 w 10000"/>
              <a:gd name="connsiteY1" fmla="*/ 13050 h 14774"/>
              <a:gd name="connsiteX2" fmla="*/ 5101 w 10000"/>
              <a:gd name="connsiteY2" fmla="*/ 0 h 14774"/>
              <a:gd name="connsiteX3" fmla="*/ 5520 w 10000"/>
              <a:gd name="connsiteY3" fmla="*/ 13096 h 14774"/>
              <a:gd name="connsiteX4" fmla="*/ 10000 w 10000"/>
              <a:gd name="connsiteY4" fmla="*/ 14774 h 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774">
                <a:moveTo>
                  <a:pt x="0" y="14743"/>
                </a:moveTo>
                <a:cubicBezTo>
                  <a:pt x="3405" y="13926"/>
                  <a:pt x="4147" y="15649"/>
                  <a:pt x="4726" y="13050"/>
                </a:cubicBezTo>
                <a:cubicBezTo>
                  <a:pt x="5305" y="10451"/>
                  <a:pt x="4969" y="-8"/>
                  <a:pt x="5101" y="0"/>
                </a:cubicBezTo>
                <a:cubicBezTo>
                  <a:pt x="5233" y="8"/>
                  <a:pt x="5076" y="10210"/>
                  <a:pt x="5520" y="13096"/>
                </a:cubicBezTo>
                <a:cubicBezTo>
                  <a:pt x="6009" y="15054"/>
                  <a:pt x="6280" y="13969"/>
                  <a:pt x="10000" y="14774"/>
                </a:cubicBezTo>
              </a:path>
            </a:pathLst>
          </a:custGeom>
          <a:solidFill>
            <a:srgbClr val="CC0000"/>
          </a:solidFill>
          <a:ln w="12700" cmpd="sng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3409846" y="1836353"/>
            <a:ext cx="1233030" cy="711289"/>
            <a:chOff x="3409846" y="1836353"/>
            <a:chExt cx="1233030" cy="711289"/>
          </a:xfrm>
        </p:grpSpPr>
        <p:grpSp>
          <p:nvGrpSpPr>
            <p:cNvPr id="24" name="Groupe 23"/>
            <p:cNvGrpSpPr/>
            <p:nvPr/>
          </p:nvGrpSpPr>
          <p:grpSpPr>
            <a:xfrm>
              <a:off x="3499515" y="2277075"/>
              <a:ext cx="1051148" cy="270567"/>
              <a:chOff x="1763688" y="1362938"/>
              <a:chExt cx="1051148" cy="270567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1763688" y="1628800"/>
                <a:ext cx="10511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1908323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1979712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2051720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2124347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2195736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2267744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2340371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2411760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2483768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2555776" y="1484784"/>
                <a:ext cx="0" cy="136659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2627784" y="1556792"/>
                <a:ext cx="0" cy="7671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1835696" y="1362938"/>
                <a:ext cx="0" cy="26586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 Box 109"/>
            <p:cNvSpPr txBox="1">
              <a:spLocks noChangeArrowheads="1"/>
            </p:cNvSpPr>
            <p:nvPr/>
          </p:nvSpPr>
          <p:spPr bwMode="auto">
            <a:xfrm flipH="1">
              <a:off x="3409846" y="1836353"/>
              <a:ext cx="12330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 sz="1600" b="1" dirty="0" smtClean="0">
                  <a:solidFill>
                    <a:srgbClr val="9900FF"/>
                  </a:solidFill>
                  <a:ea typeface="ＭＳ Ｐゴシック" charset="-128"/>
                </a:rPr>
                <a:t>HHG </a:t>
              </a:r>
              <a:r>
                <a:rPr lang="en-US" altLang="fr-FR" sz="1600" b="1" dirty="0">
                  <a:solidFill>
                    <a:srgbClr val="9900FF"/>
                  </a:solidFill>
                  <a:ea typeface="ＭＳ Ｐゴシック" charset="-128"/>
                </a:rPr>
                <a:t>beam</a:t>
              </a:r>
            </a:p>
          </p:txBody>
        </p:sp>
      </p:grpSp>
      <p:sp>
        <p:nvSpPr>
          <p:cNvPr id="7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  <p:sp>
        <p:nvSpPr>
          <p:cNvPr id="69" name="Text Box 94"/>
          <p:cNvSpPr txBox="1">
            <a:spLocks noChangeArrowheads="1"/>
          </p:cNvSpPr>
          <p:nvPr/>
        </p:nvSpPr>
        <p:spPr bwMode="auto">
          <a:xfrm>
            <a:off x="107776" y="1163932"/>
            <a:ext cx="270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Compressed </a:t>
            </a:r>
            <a:r>
              <a:rPr lang="en-US" altLang="fr-FR" sz="1200" b="1" dirty="0">
                <a:solidFill>
                  <a:srgbClr val="FF3300"/>
                </a:solidFill>
                <a:ea typeface="ＭＳ Ｐゴシック" charset="-128"/>
              </a:rPr>
              <a:t>laser pulse </a:t>
            </a:r>
          </a:p>
          <a:p>
            <a:pPr algn="ctr"/>
            <a:r>
              <a:rPr lang="en-US" altLang="fr-FR" sz="1200" b="1" dirty="0">
                <a:solidFill>
                  <a:srgbClr val="FF3300"/>
                </a:solidFill>
                <a:ea typeface="ＭＳ Ｐゴシック" charset="-128"/>
              </a:rPr>
              <a:t>(</a:t>
            </a:r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40 fs</a:t>
            </a:r>
            <a:r>
              <a:rPr lang="en-US" altLang="fr-FR" sz="1200" b="1" dirty="0">
                <a:solidFill>
                  <a:srgbClr val="FF3300"/>
                </a:solidFill>
                <a:ea typeface="ＭＳ Ｐゴシック" charset="-128"/>
              </a:rPr>
              <a:t>, </a:t>
            </a:r>
            <a:r>
              <a:rPr lang="en-US" altLang="fr-FR" sz="1200" b="1" dirty="0" err="1" smtClean="0">
                <a:solidFill>
                  <a:srgbClr val="FF3300"/>
                </a:solidFill>
                <a:ea typeface="ＭＳ Ｐゴシック" charset="-128"/>
              </a:rPr>
              <a:t>qq</a:t>
            </a:r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 </a:t>
            </a:r>
            <a:r>
              <a:rPr lang="en-US" altLang="fr-FR" sz="1200" b="1" dirty="0" err="1" smtClean="0">
                <a:solidFill>
                  <a:srgbClr val="FF3300"/>
                </a:solidFill>
                <a:ea typeface="ＭＳ Ｐゴシック" charset="-128"/>
              </a:rPr>
              <a:t>mJ</a:t>
            </a:r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)</a:t>
            </a:r>
          </a:p>
          <a:p>
            <a:pPr algn="ctr"/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10</a:t>
            </a:r>
            <a:r>
              <a:rPr lang="en-US" altLang="fr-FR" sz="1200" b="1" baseline="30000" dirty="0" smtClean="0">
                <a:solidFill>
                  <a:srgbClr val="FF3300"/>
                </a:solidFill>
                <a:ea typeface="ＭＳ Ｐゴシック" charset="-128"/>
              </a:rPr>
              <a:t>13</a:t>
            </a:r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 &lt; </a:t>
            </a:r>
            <a:r>
              <a:rPr lang="en-US" altLang="fr-FR" sz="1200" b="1" dirty="0" err="1" smtClean="0">
                <a:solidFill>
                  <a:srgbClr val="FF3300"/>
                </a:solidFill>
                <a:ea typeface="ＭＳ Ｐゴシック" charset="-128"/>
              </a:rPr>
              <a:t>I</a:t>
            </a:r>
            <a:r>
              <a:rPr lang="en-US" altLang="fr-FR" sz="1200" b="1" baseline="-25000" dirty="0" err="1" smtClean="0">
                <a:solidFill>
                  <a:srgbClr val="FF3300"/>
                </a:solidFill>
                <a:ea typeface="ＭＳ Ｐゴシック" charset="-128"/>
              </a:rPr>
              <a:t>p</a:t>
            </a:r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 &lt; 10</a:t>
            </a:r>
            <a:r>
              <a:rPr lang="en-US" altLang="fr-FR" sz="1200" b="1" baseline="30000" dirty="0" smtClean="0">
                <a:solidFill>
                  <a:srgbClr val="FF3300"/>
                </a:solidFill>
                <a:ea typeface="ＭＳ Ｐゴシック" charset="-128"/>
              </a:rPr>
              <a:t>15</a:t>
            </a:r>
            <a:r>
              <a:rPr lang="en-US" altLang="fr-FR" sz="1200" b="1" dirty="0" smtClean="0">
                <a:solidFill>
                  <a:srgbClr val="FF3300"/>
                </a:solidFill>
                <a:ea typeface="ＭＳ Ｐゴシック" charset="-128"/>
              </a:rPr>
              <a:t> W/cm</a:t>
            </a:r>
            <a:r>
              <a:rPr lang="en-US" altLang="fr-FR" sz="1200" b="1" baseline="30000" dirty="0" smtClean="0">
                <a:solidFill>
                  <a:srgbClr val="FF3300"/>
                </a:solidFill>
                <a:ea typeface="ＭＳ Ｐゴシック" charset="-128"/>
              </a:rPr>
              <a:t>2</a:t>
            </a:r>
            <a:endParaRPr lang="en-US" altLang="fr-FR" sz="1200" b="1" baseline="30000" dirty="0">
              <a:solidFill>
                <a:srgbClr val="FF3300"/>
              </a:solidFill>
              <a:ea typeface="ＭＳ Ｐゴシック" charset="-128"/>
            </a:endParaRPr>
          </a:p>
        </p:txBody>
      </p:sp>
      <p:grpSp>
        <p:nvGrpSpPr>
          <p:cNvPr id="71" name="Groupe 15"/>
          <p:cNvGrpSpPr>
            <a:grpSpLocks/>
          </p:cNvGrpSpPr>
          <p:nvPr/>
        </p:nvGrpSpPr>
        <p:grpSpPr bwMode="auto">
          <a:xfrm>
            <a:off x="268994" y="3294427"/>
            <a:ext cx="6068417" cy="2520665"/>
            <a:chOff x="19163" y="907528"/>
            <a:chExt cx="9133593" cy="3529584"/>
          </a:xfrm>
        </p:grpSpPr>
        <p:grpSp>
          <p:nvGrpSpPr>
            <p:cNvPr id="85" name="Groupe 13"/>
            <p:cNvGrpSpPr>
              <a:grpSpLocks/>
            </p:cNvGrpSpPr>
            <p:nvPr/>
          </p:nvGrpSpPr>
          <p:grpSpPr bwMode="auto">
            <a:xfrm>
              <a:off x="19163" y="907528"/>
              <a:ext cx="9133593" cy="3529584"/>
              <a:chOff x="19163" y="979536"/>
              <a:chExt cx="9133593" cy="3529584"/>
            </a:xfrm>
          </p:grpSpPr>
          <p:grpSp>
            <p:nvGrpSpPr>
              <p:cNvPr id="87" name="Groupe 11"/>
              <p:cNvGrpSpPr>
                <a:grpSpLocks/>
              </p:cNvGrpSpPr>
              <p:nvPr/>
            </p:nvGrpSpPr>
            <p:grpSpPr bwMode="auto">
              <a:xfrm>
                <a:off x="19163" y="979536"/>
                <a:ext cx="9133593" cy="3529584"/>
                <a:chOff x="19163" y="979536"/>
                <a:chExt cx="9133593" cy="3529584"/>
              </a:xfrm>
            </p:grpSpPr>
            <p:grpSp>
              <p:nvGrpSpPr>
                <p:cNvPr id="91" name="Groupe 7"/>
                <p:cNvGrpSpPr>
                  <a:grpSpLocks/>
                </p:cNvGrpSpPr>
                <p:nvPr/>
              </p:nvGrpSpPr>
              <p:grpSpPr bwMode="auto">
                <a:xfrm>
                  <a:off x="19163" y="979536"/>
                  <a:ext cx="9133593" cy="3529584"/>
                  <a:chOff x="19163" y="979536"/>
                  <a:chExt cx="9133593" cy="3529584"/>
                </a:xfrm>
              </p:grpSpPr>
              <p:grpSp>
                <p:nvGrpSpPr>
                  <p:cNvPr id="96" name="Groupe 10"/>
                  <p:cNvGrpSpPr>
                    <a:grpSpLocks/>
                  </p:cNvGrpSpPr>
                  <p:nvPr/>
                </p:nvGrpSpPr>
                <p:grpSpPr bwMode="auto">
                  <a:xfrm>
                    <a:off x="19163" y="979536"/>
                    <a:ext cx="9133593" cy="3529584"/>
                    <a:chOff x="19163" y="979536"/>
                    <a:chExt cx="9133593" cy="3529584"/>
                  </a:xfrm>
                </p:grpSpPr>
                <p:pic>
                  <p:nvPicPr>
                    <p:cNvPr id="98" name="Image 17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19163" y="979536"/>
                      <a:ext cx="9133593" cy="35295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394902" y="1212937"/>
                      <a:ext cx="1953179" cy="22466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100" name="Rectangle à coins arrondis 99"/>
                    <p:cNvSpPr/>
                    <p:nvPr/>
                  </p:nvSpPr>
                  <p:spPr>
                    <a:xfrm>
                      <a:off x="709397" y="2430746"/>
                      <a:ext cx="1630407" cy="1028866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b="1" dirty="0"/>
                        <a:t>Laser pilote </a:t>
                      </a:r>
                    </a:p>
                  </p:txBody>
                </p:sp>
              </p:grpSp>
              <p:sp>
                <p:nvSpPr>
                  <p:cNvPr id="97" name="Rectangle 2"/>
                  <p:cNvSpPr/>
                  <p:nvPr/>
                </p:nvSpPr>
                <p:spPr>
                  <a:xfrm>
                    <a:off x="196274" y="1048489"/>
                    <a:ext cx="2736104" cy="610607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1200" b="1" dirty="0">
                        <a:solidFill>
                          <a:srgbClr val="000066"/>
                        </a:solidFill>
                      </a:rPr>
                      <a:t>Ligne harmonique de LASERIX</a:t>
                    </a:r>
                  </a:p>
                </p:txBody>
              </p:sp>
            </p:grpSp>
            <p:pic>
              <p:nvPicPr>
                <p:cNvPr id="92" name="Image 12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355786" y="3356992"/>
                  <a:ext cx="1210719" cy="1029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4" name="ZoneTexte 13"/>
                <p:cNvSpPr txBox="1">
                  <a:spLocks noChangeArrowheads="1"/>
                </p:cNvSpPr>
                <p:nvPr/>
              </p:nvSpPr>
              <p:spPr bwMode="auto">
                <a:xfrm>
                  <a:off x="7187826" y="3861048"/>
                  <a:ext cx="1440855" cy="560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chemeClr val="bg1"/>
                      </a:solidFill>
                      <a:latin typeface="Calibri" pitchFamily="34" charset="0"/>
                    </a:rPr>
                    <a:t>Distribution</a:t>
                  </a:r>
                </a:p>
                <a:p>
                  <a:pPr algn="ctr"/>
                  <a:r>
                    <a:rPr lang="fr-FR" sz="1000" b="1" dirty="0">
                      <a:solidFill>
                        <a:schemeClr val="bg1"/>
                      </a:solidFill>
                      <a:latin typeface="Calibri" pitchFamily="34" charset="0"/>
                    </a:rPr>
                    <a:t> spatiale (1 tir)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362503" y="2595872"/>
                  <a:ext cx="898794" cy="279445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88" name="Cylindre 87"/>
              <p:cNvSpPr/>
              <p:nvPr/>
            </p:nvSpPr>
            <p:spPr>
              <a:xfrm>
                <a:off x="4716723" y="2675260"/>
                <a:ext cx="206905" cy="138135"/>
              </a:xfrm>
              <a:prstGeom prst="ca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4948725" y="1333047"/>
              <a:ext cx="2727560" cy="2540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dirty="0"/>
                <a:t>Spectromètre à réseau</a:t>
              </a:r>
            </a:p>
          </p:txBody>
        </p:sp>
      </p:grpSp>
      <p:sp>
        <p:nvSpPr>
          <p:cNvPr id="101" name="Text Box 94"/>
          <p:cNvSpPr txBox="1">
            <a:spLocks noChangeArrowheads="1"/>
          </p:cNvSpPr>
          <p:nvPr/>
        </p:nvSpPr>
        <p:spPr bwMode="auto">
          <a:xfrm>
            <a:off x="2309076" y="1973260"/>
            <a:ext cx="746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sz="1200" b="1" dirty="0" err="1" smtClean="0">
                <a:ea typeface="ＭＳ Ｐゴシック" charset="-128"/>
              </a:rPr>
              <a:t>Gaz</a:t>
            </a:r>
            <a:r>
              <a:rPr lang="en-US" altLang="fr-FR" sz="1200" b="1" dirty="0" smtClean="0">
                <a:ea typeface="ＭＳ Ｐゴシック" charset="-128"/>
              </a:rPr>
              <a:t> rare</a:t>
            </a:r>
            <a:endParaRPr lang="en-US" altLang="fr-FR" sz="1200" b="1" baseline="30000" dirty="0">
              <a:ea typeface="ＭＳ Ｐゴシック" charset="-128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760132" y="1200148"/>
            <a:ext cx="2916324" cy="1948071"/>
            <a:chOff x="5760132" y="1200148"/>
            <a:chExt cx="2916324" cy="1948071"/>
          </a:xfrm>
        </p:grpSpPr>
        <p:pic>
          <p:nvPicPr>
            <p:cNvPr id="102" name="Picture 11" descr="&#10;MCPH2G.jpg                                                     0000CCC7PowerBookG3                    B3585E45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6136" y="1200148"/>
              <a:ext cx="2880320" cy="33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394863"/>
                </p:ext>
              </p:extLst>
            </p:nvPr>
          </p:nvGraphicFramePr>
          <p:xfrm>
            <a:off x="5760132" y="1511387"/>
            <a:ext cx="2795067" cy="1636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48" name="Document" r:id="rId7" imgW="5590032" imgH="3265932" progId="Word.Document.8">
                    <p:embed/>
                  </p:oleObj>
                </mc:Choice>
                <mc:Fallback>
                  <p:oleObj name="Document" r:id="rId7" imgW="5590032" imgH="3265932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0132" y="1511387"/>
                          <a:ext cx="2795067" cy="1636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4" name="Image 12"/>
          <p:cNvPicPr>
            <a:picLocks noChangeAspect="1"/>
          </p:cNvPicPr>
          <p:nvPr/>
        </p:nvPicPr>
        <p:blipFill rotWithShape="1">
          <a:blip r:embed="rId5"/>
          <a:srcRect l="30225" t="3571" r="29496" b="52344"/>
          <a:stretch/>
        </p:blipFill>
        <p:spPr bwMode="auto">
          <a:xfrm>
            <a:off x="5400000" y="2376000"/>
            <a:ext cx="324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7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1" animBg="1"/>
      <p:bldP spid="37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62CDD-725E-46C2-A4A3-C10D2D389C26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173060" name="Line 103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1" name="Line 1030"/>
          <p:cNvSpPr>
            <a:spLocks noChangeShapeType="1"/>
          </p:cNvSpPr>
          <p:nvPr/>
        </p:nvSpPr>
        <p:spPr bwMode="auto">
          <a:xfrm>
            <a:off x="6805613" y="692150"/>
            <a:ext cx="2338387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3" name="Text Box 92"/>
          <p:cNvSpPr txBox="1">
            <a:spLocks noChangeArrowheads="1"/>
          </p:cNvSpPr>
          <p:nvPr/>
        </p:nvSpPr>
        <p:spPr bwMode="auto">
          <a:xfrm flipH="1">
            <a:off x="4130675" y="1338263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b="1">
                <a:solidFill>
                  <a:schemeClr val="hlink"/>
                </a:solidFill>
                <a:ea typeface="ＭＳ Ｐゴシック" charset="-128"/>
              </a:rPr>
              <a:t>Solid Target</a:t>
            </a:r>
          </a:p>
        </p:txBody>
      </p:sp>
      <p:sp>
        <p:nvSpPr>
          <p:cNvPr id="173066" name="AutoShape 105"/>
          <p:cNvSpPr>
            <a:spLocks noChangeArrowheads="1"/>
          </p:cNvSpPr>
          <p:nvPr/>
        </p:nvSpPr>
        <p:spPr bwMode="auto">
          <a:xfrm flipH="1">
            <a:off x="4716463" y="1771650"/>
            <a:ext cx="381000" cy="1752600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3068" name="Text Box 109"/>
          <p:cNvSpPr txBox="1">
            <a:spLocks noChangeArrowheads="1"/>
          </p:cNvSpPr>
          <p:nvPr/>
        </p:nvSpPr>
        <p:spPr bwMode="auto">
          <a:xfrm flipH="1">
            <a:off x="6156325" y="2816225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sz="1600" b="1" dirty="0">
                <a:solidFill>
                  <a:srgbClr val="9900FF"/>
                </a:solidFill>
                <a:ea typeface="ＭＳ Ｐゴシック" charset="-128"/>
              </a:rPr>
              <a:t>XUV beam</a:t>
            </a:r>
          </a:p>
        </p:txBody>
      </p:sp>
      <p:sp>
        <p:nvSpPr>
          <p:cNvPr id="173069" name="AutoShape 108"/>
          <p:cNvSpPr>
            <a:spLocks noChangeArrowheads="1"/>
          </p:cNvSpPr>
          <p:nvPr/>
        </p:nvSpPr>
        <p:spPr bwMode="auto">
          <a:xfrm rot="-5400000">
            <a:off x="4856957" y="2534444"/>
            <a:ext cx="252412" cy="381000"/>
          </a:xfrm>
          <a:prstGeom prst="can">
            <a:avLst>
              <a:gd name="adj" fmla="val 3773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173071" name="Freeform 15"/>
          <p:cNvSpPr>
            <a:spLocks/>
          </p:cNvSpPr>
          <p:nvPr/>
        </p:nvSpPr>
        <p:spPr bwMode="auto">
          <a:xfrm>
            <a:off x="0" y="2733674"/>
            <a:ext cx="5067300" cy="1535781"/>
          </a:xfrm>
          <a:custGeom>
            <a:avLst/>
            <a:gdLst>
              <a:gd name="T0" fmla="*/ 0 w 2467"/>
              <a:gd name="T1" fmla="*/ 736 h 736"/>
              <a:gd name="T2" fmla="*/ 2311 w 2467"/>
              <a:gd name="T3" fmla="*/ 0 h 736"/>
              <a:gd name="T4" fmla="*/ 2467 w 2467"/>
              <a:gd name="T5" fmla="*/ 0 h 736"/>
              <a:gd name="T6" fmla="*/ 654 w 2467"/>
              <a:gd name="T7" fmla="*/ 736 h 736"/>
              <a:gd name="T8" fmla="*/ 0 w 2467"/>
              <a:gd name="T9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736">
                <a:moveTo>
                  <a:pt x="0" y="736"/>
                </a:moveTo>
                <a:lnTo>
                  <a:pt x="2311" y="0"/>
                </a:lnTo>
                <a:lnTo>
                  <a:pt x="2467" y="0"/>
                </a:lnTo>
                <a:lnTo>
                  <a:pt x="654" y="736"/>
                </a:lnTo>
                <a:lnTo>
                  <a:pt x="0" y="7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616670" y="2708921"/>
            <a:ext cx="3531394" cy="1062980"/>
            <a:chOff x="2411413" y="2743200"/>
            <a:chExt cx="2665412" cy="771525"/>
          </a:xfrm>
        </p:grpSpPr>
        <p:sp>
          <p:nvSpPr>
            <p:cNvPr id="173078" name="Freeform 22"/>
            <p:cNvSpPr>
              <a:spLocks/>
            </p:cNvSpPr>
            <p:nvPr/>
          </p:nvSpPr>
          <p:spPr bwMode="auto">
            <a:xfrm>
              <a:off x="2411413" y="2743200"/>
              <a:ext cx="2665412" cy="771525"/>
            </a:xfrm>
            <a:custGeom>
              <a:avLst/>
              <a:gdLst>
                <a:gd name="T0" fmla="*/ 0 w 1679"/>
                <a:gd name="T1" fmla="*/ 477 h 486"/>
                <a:gd name="T2" fmla="*/ 1513 w 1679"/>
                <a:gd name="T3" fmla="*/ 0 h 486"/>
                <a:gd name="T4" fmla="*/ 1679 w 1679"/>
                <a:gd name="T5" fmla="*/ 1 h 486"/>
                <a:gd name="T6" fmla="*/ 449 w 1679"/>
                <a:gd name="T7" fmla="*/ 486 h 486"/>
                <a:gd name="T8" fmla="*/ 0 w 1679"/>
                <a:gd name="T9" fmla="*/ 47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9" h="486">
                  <a:moveTo>
                    <a:pt x="0" y="477"/>
                  </a:moveTo>
                  <a:lnTo>
                    <a:pt x="1513" y="0"/>
                  </a:lnTo>
                  <a:lnTo>
                    <a:pt x="1679" y="1"/>
                  </a:lnTo>
                  <a:lnTo>
                    <a:pt x="449" y="486"/>
                  </a:lnTo>
                  <a:lnTo>
                    <a:pt x="0" y="477"/>
                  </a:lnTo>
                  <a:close/>
                </a:path>
              </a:pathLst>
            </a:cu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90000"/>
                  </a:srgbClr>
                </a:gs>
                <a:gs pos="50000">
                  <a:srgbClr val="FFFF00">
                    <a:alpha val="80000"/>
                  </a:srgbClr>
                </a:gs>
                <a:gs pos="75000">
                  <a:srgbClr val="01A78F">
                    <a:alpha val="70000"/>
                  </a:srgbClr>
                </a:gs>
                <a:gs pos="100000">
                  <a:srgbClr val="3366FF">
                    <a:alpha val="60001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077" name="Freeform 21"/>
            <p:cNvSpPr>
              <a:spLocks/>
            </p:cNvSpPr>
            <p:nvPr/>
          </p:nvSpPr>
          <p:spPr bwMode="auto">
            <a:xfrm>
              <a:off x="2916238" y="2744788"/>
              <a:ext cx="1011237" cy="755650"/>
            </a:xfrm>
            <a:custGeom>
              <a:avLst/>
              <a:gdLst>
                <a:gd name="T0" fmla="*/ 0 w 637"/>
                <a:gd name="T1" fmla="*/ 476 h 476"/>
                <a:gd name="T2" fmla="*/ 202 w 637"/>
                <a:gd name="T3" fmla="*/ 340 h 476"/>
                <a:gd name="T4" fmla="*/ 292 w 637"/>
                <a:gd name="T5" fmla="*/ 70 h 476"/>
                <a:gd name="T6" fmla="*/ 346 w 637"/>
                <a:gd name="T7" fmla="*/ 10 h 476"/>
                <a:gd name="T8" fmla="*/ 419 w 637"/>
                <a:gd name="T9" fmla="*/ 34 h 476"/>
                <a:gd name="T10" fmla="*/ 492 w 637"/>
                <a:gd name="T11" fmla="*/ 216 h 476"/>
                <a:gd name="T12" fmla="*/ 565 w 637"/>
                <a:gd name="T13" fmla="*/ 240 h 476"/>
                <a:gd name="T14" fmla="*/ 637 w 637"/>
                <a:gd name="T15" fmla="*/ 22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7" h="476">
                  <a:moveTo>
                    <a:pt x="0" y="476"/>
                  </a:moveTo>
                  <a:cubicBezTo>
                    <a:pt x="33" y="453"/>
                    <a:pt x="153" y="408"/>
                    <a:pt x="202" y="340"/>
                  </a:cubicBezTo>
                  <a:cubicBezTo>
                    <a:pt x="251" y="272"/>
                    <a:pt x="268" y="125"/>
                    <a:pt x="292" y="70"/>
                  </a:cubicBezTo>
                  <a:cubicBezTo>
                    <a:pt x="316" y="15"/>
                    <a:pt x="325" y="16"/>
                    <a:pt x="346" y="10"/>
                  </a:cubicBezTo>
                  <a:cubicBezTo>
                    <a:pt x="367" y="4"/>
                    <a:pt x="395" y="0"/>
                    <a:pt x="419" y="34"/>
                  </a:cubicBezTo>
                  <a:cubicBezTo>
                    <a:pt x="443" y="68"/>
                    <a:pt x="468" y="182"/>
                    <a:pt x="492" y="216"/>
                  </a:cubicBezTo>
                  <a:cubicBezTo>
                    <a:pt x="516" y="250"/>
                    <a:pt x="541" y="239"/>
                    <a:pt x="565" y="240"/>
                  </a:cubicBezTo>
                  <a:cubicBezTo>
                    <a:pt x="589" y="241"/>
                    <a:pt x="625" y="225"/>
                    <a:pt x="637" y="222"/>
                  </a:cubicBezTo>
                </a:path>
              </a:pathLst>
            </a:cu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3073" name="Freeform 17"/>
          <p:cNvSpPr>
            <a:spLocks/>
          </p:cNvSpPr>
          <p:nvPr/>
        </p:nvSpPr>
        <p:spPr bwMode="auto">
          <a:xfrm>
            <a:off x="882196" y="2984500"/>
            <a:ext cx="900113" cy="1227138"/>
          </a:xfrm>
          <a:custGeom>
            <a:avLst/>
            <a:gdLst>
              <a:gd name="T0" fmla="*/ 0 w 567"/>
              <a:gd name="T1" fmla="*/ 773 h 773"/>
              <a:gd name="T2" fmla="*/ 204 w 567"/>
              <a:gd name="T3" fmla="*/ 660 h 773"/>
              <a:gd name="T4" fmla="*/ 249 w 567"/>
              <a:gd name="T5" fmla="*/ 478 h 773"/>
              <a:gd name="T6" fmla="*/ 272 w 567"/>
              <a:gd name="T7" fmla="*/ 2 h 773"/>
              <a:gd name="T8" fmla="*/ 299 w 567"/>
              <a:gd name="T9" fmla="*/ 464 h 773"/>
              <a:gd name="T10" fmla="*/ 343 w 567"/>
              <a:gd name="T11" fmla="*/ 608 h 773"/>
              <a:gd name="T12" fmla="*/ 567 w 567"/>
              <a:gd name="T13" fmla="*/ 59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7" h="773">
                <a:moveTo>
                  <a:pt x="0" y="773"/>
                </a:moveTo>
                <a:cubicBezTo>
                  <a:pt x="81" y="741"/>
                  <a:pt x="163" y="709"/>
                  <a:pt x="204" y="660"/>
                </a:cubicBezTo>
                <a:cubicBezTo>
                  <a:pt x="245" y="611"/>
                  <a:pt x="238" y="588"/>
                  <a:pt x="249" y="478"/>
                </a:cubicBezTo>
                <a:cubicBezTo>
                  <a:pt x="260" y="368"/>
                  <a:pt x="264" y="4"/>
                  <a:pt x="272" y="2"/>
                </a:cubicBezTo>
                <a:cubicBezTo>
                  <a:pt x="280" y="0"/>
                  <a:pt x="287" y="363"/>
                  <a:pt x="299" y="464"/>
                </a:cubicBezTo>
                <a:cubicBezTo>
                  <a:pt x="311" y="565"/>
                  <a:pt x="298" y="587"/>
                  <a:pt x="343" y="608"/>
                </a:cubicBezTo>
                <a:cubicBezTo>
                  <a:pt x="388" y="629"/>
                  <a:pt x="520" y="595"/>
                  <a:pt x="567" y="592"/>
                </a:cubicBezTo>
              </a:path>
            </a:pathLst>
          </a:custGeom>
          <a:solidFill>
            <a:srgbClr val="CC00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130675" y="95926"/>
            <a:ext cx="486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b="1" dirty="0" smtClean="0">
                <a:solidFill>
                  <a:srgbClr val="000066"/>
                </a:solidFill>
              </a:rPr>
              <a:t>Laser X : ex.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développements</a:t>
            </a:r>
            <a:r>
              <a:rPr lang="en-US" altLang="fr-FR" b="1" dirty="0" smtClean="0">
                <a:solidFill>
                  <a:srgbClr val="000066"/>
                </a:solidFill>
              </a:rPr>
              <a:t> sources</a:t>
            </a:r>
            <a:endParaRPr lang="en-US" altLang="fr-FR" b="1" dirty="0">
              <a:solidFill>
                <a:srgbClr val="000066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4860578" y="2743200"/>
            <a:ext cx="1871662" cy="2057400"/>
            <a:chOff x="4860578" y="2743200"/>
            <a:chExt cx="1871662" cy="2057400"/>
          </a:xfrm>
        </p:grpSpPr>
        <p:sp>
          <p:nvSpPr>
            <p:cNvPr id="31" name="Freeform 89"/>
            <p:cNvSpPr>
              <a:spLocks/>
            </p:cNvSpPr>
            <p:nvPr/>
          </p:nvSpPr>
          <p:spPr bwMode="auto">
            <a:xfrm flipH="1">
              <a:off x="4860578" y="2743200"/>
              <a:ext cx="1871662" cy="2057400"/>
            </a:xfrm>
            <a:custGeom>
              <a:avLst/>
              <a:gdLst>
                <a:gd name="T0" fmla="*/ 2147483647 w 1248"/>
                <a:gd name="T1" fmla="*/ 0 h 1296"/>
                <a:gd name="T2" fmla="*/ 2147483647 w 1248"/>
                <a:gd name="T3" fmla="*/ 0 h 1296"/>
                <a:gd name="T4" fmla="*/ 2147483647 w 1248"/>
                <a:gd name="T5" fmla="*/ 2147483647 h 1296"/>
                <a:gd name="T6" fmla="*/ 0 w 1248"/>
                <a:gd name="T7" fmla="*/ 2147483647 h 1296"/>
                <a:gd name="T8" fmla="*/ 2147483647 w 1248"/>
                <a:gd name="T9" fmla="*/ 0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1296"/>
                <a:gd name="T17" fmla="*/ 1248 w 1248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1296">
                  <a:moveTo>
                    <a:pt x="1056" y="0"/>
                  </a:moveTo>
                  <a:lnTo>
                    <a:pt x="1248" y="0"/>
                  </a:lnTo>
                  <a:lnTo>
                    <a:pt x="624" y="1296"/>
                  </a:lnTo>
                  <a:lnTo>
                    <a:pt x="0" y="129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ea typeface="ＭＳ Ｐゴシック" charset="-128"/>
              </a:endParaRP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5076056" y="2744924"/>
              <a:ext cx="1130721" cy="1684147"/>
            </a:xfrm>
            <a:custGeom>
              <a:avLst/>
              <a:gdLst>
                <a:gd name="T0" fmla="*/ 0 w 292"/>
                <a:gd name="T1" fmla="*/ 115 h 579"/>
                <a:gd name="T2" fmla="*/ 64 w 292"/>
                <a:gd name="T3" fmla="*/ 187 h 579"/>
                <a:gd name="T4" fmla="*/ 112 w 292"/>
                <a:gd name="T5" fmla="*/ 171 h 579"/>
                <a:gd name="T6" fmla="*/ 200 w 292"/>
                <a:gd name="T7" fmla="*/ 47 h 579"/>
                <a:gd name="T8" fmla="*/ 249 w 292"/>
                <a:gd name="T9" fmla="*/ 10 h 579"/>
                <a:gd name="T10" fmla="*/ 277 w 292"/>
                <a:gd name="T11" fmla="*/ 106 h 579"/>
                <a:gd name="T12" fmla="*/ 257 w 292"/>
                <a:gd name="T13" fmla="*/ 374 h 579"/>
                <a:gd name="T14" fmla="*/ 260 w 292"/>
                <a:gd name="T15" fmla="*/ 495 h 579"/>
                <a:gd name="T16" fmla="*/ 292 w 292"/>
                <a:gd name="T17" fmla="*/ 579 h 579"/>
                <a:gd name="connsiteX0" fmla="*/ 0 w 10000"/>
                <a:gd name="connsiteY0" fmla="*/ 1859 h 9873"/>
                <a:gd name="connsiteX1" fmla="*/ 1460 w 10000"/>
                <a:gd name="connsiteY1" fmla="*/ 2698 h 9873"/>
                <a:gd name="connsiteX2" fmla="*/ 3836 w 10000"/>
                <a:gd name="connsiteY2" fmla="*/ 2826 h 9873"/>
                <a:gd name="connsiteX3" fmla="*/ 6849 w 10000"/>
                <a:gd name="connsiteY3" fmla="*/ 685 h 9873"/>
                <a:gd name="connsiteX4" fmla="*/ 8527 w 10000"/>
                <a:gd name="connsiteY4" fmla="*/ 46 h 9873"/>
                <a:gd name="connsiteX5" fmla="*/ 9486 w 10000"/>
                <a:gd name="connsiteY5" fmla="*/ 1704 h 9873"/>
                <a:gd name="connsiteX6" fmla="*/ 8801 w 10000"/>
                <a:gd name="connsiteY6" fmla="*/ 6332 h 9873"/>
                <a:gd name="connsiteX7" fmla="*/ 8904 w 10000"/>
                <a:gd name="connsiteY7" fmla="*/ 8422 h 9873"/>
                <a:gd name="connsiteX8" fmla="*/ 10000 w 10000"/>
                <a:gd name="connsiteY8" fmla="*/ 9873 h 9873"/>
                <a:gd name="connsiteX0" fmla="*/ 0 w 10000"/>
                <a:gd name="connsiteY0" fmla="*/ 1847 h 9964"/>
                <a:gd name="connsiteX1" fmla="*/ 1460 w 10000"/>
                <a:gd name="connsiteY1" fmla="*/ 2697 h 9964"/>
                <a:gd name="connsiteX2" fmla="*/ 3836 w 10000"/>
                <a:gd name="connsiteY2" fmla="*/ 2826 h 9964"/>
                <a:gd name="connsiteX3" fmla="*/ 4762 w 10000"/>
                <a:gd name="connsiteY3" fmla="*/ 2324 h 9964"/>
                <a:gd name="connsiteX4" fmla="*/ 8527 w 10000"/>
                <a:gd name="connsiteY4" fmla="*/ 11 h 9964"/>
                <a:gd name="connsiteX5" fmla="*/ 9486 w 10000"/>
                <a:gd name="connsiteY5" fmla="*/ 1690 h 9964"/>
                <a:gd name="connsiteX6" fmla="*/ 8801 w 10000"/>
                <a:gd name="connsiteY6" fmla="*/ 6377 h 9964"/>
                <a:gd name="connsiteX7" fmla="*/ 8904 w 10000"/>
                <a:gd name="connsiteY7" fmla="*/ 8494 h 9964"/>
                <a:gd name="connsiteX8" fmla="*/ 10000 w 10000"/>
                <a:gd name="connsiteY8" fmla="*/ 9964 h 9964"/>
                <a:gd name="connsiteX0" fmla="*/ 0 w 10000"/>
                <a:gd name="connsiteY0" fmla="*/ 334 h 8480"/>
                <a:gd name="connsiteX1" fmla="*/ 1460 w 10000"/>
                <a:gd name="connsiteY1" fmla="*/ 1187 h 8480"/>
                <a:gd name="connsiteX2" fmla="*/ 3836 w 10000"/>
                <a:gd name="connsiteY2" fmla="*/ 1316 h 8480"/>
                <a:gd name="connsiteX3" fmla="*/ 4762 w 10000"/>
                <a:gd name="connsiteY3" fmla="*/ 812 h 8480"/>
                <a:gd name="connsiteX4" fmla="*/ 7465 w 10000"/>
                <a:gd name="connsiteY4" fmla="*/ 986 h 8480"/>
                <a:gd name="connsiteX5" fmla="*/ 9486 w 10000"/>
                <a:gd name="connsiteY5" fmla="*/ 176 h 8480"/>
                <a:gd name="connsiteX6" fmla="*/ 8801 w 10000"/>
                <a:gd name="connsiteY6" fmla="*/ 4880 h 8480"/>
                <a:gd name="connsiteX7" fmla="*/ 8904 w 10000"/>
                <a:gd name="connsiteY7" fmla="*/ 7005 h 8480"/>
                <a:gd name="connsiteX8" fmla="*/ 10000 w 10000"/>
                <a:gd name="connsiteY8" fmla="*/ 8480 h 8480"/>
                <a:gd name="connsiteX0" fmla="*/ 0 w 10000"/>
                <a:gd name="connsiteY0" fmla="*/ 0 h 9606"/>
                <a:gd name="connsiteX1" fmla="*/ 1460 w 10000"/>
                <a:gd name="connsiteY1" fmla="*/ 1006 h 9606"/>
                <a:gd name="connsiteX2" fmla="*/ 3836 w 10000"/>
                <a:gd name="connsiteY2" fmla="*/ 1158 h 9606"/>
                <a:gd name="connsiteX3" fmla="*/ 4762 w 10000"/>
                <a:gd name="connsiteY3" fmla="*/ 564 h 9606"/>
                <a:gd name="connsiteX4" fmla="*/ 7465 w 10000"/>
                <a:gd name="connsiteY4" fmla="*/ 769 h 9606"/>
                <a:gd name="connsiteX5" fmla="*/ 8497 w 10000"/>
                <a:gd name="connsiteY5" fmla="*/ 3273 h 9606"/>
                <a:gd name="connsiteX6" fmla="*/ 8801 w 10000"/>
                <a:gd name="connsiteY6" fmla="*/ 5361 h 9606"/>
                <a:gd name="connsiteX7" fmla="*/ 8904 w 10000"/>
                <a:gd name="connsiteY7" fmla="*/ 7867 h 9606"/>
                <a:gd name="connsiteX8" fmla="*/ 10000 w 10000"/>
                <a:gd name="connsiteY8" fmla="*/ 9606 h 9606"/>
                <a:gd name="connsiteX0" fmla="*/ 0 w 10000"/>
                <a:gd name="connsiteY0" fmla="*/ 0 h 10000"/>
                <a:gd name="connsiteX1" fmla="*/ 1460 w 10000"/>
                <a:gd name="connsiteY1" fmla="*/ 1047 h 10000"/>
                <a:gd name="connsiteX2" fmla="*/ 3836 w 10000"/>
                <a:gd name="connsiteY2" fmla="*/ 1205 h 10000"/>
                <a:gd name="connsiteX3" fmla="*/ 5970 w 10000"/>
                <a:gd name="connsiteY3" fmla="*/ 654 h 10000"/>
                <a:gd name="connsiteX4" fmla="*/ 7465 w 10000"/>
                <a:gd name="connsiteY4" fmla="*/ 801 h 10000"/>
                <a:gd name="connsiteX5" fmla="*/ 8497 w 10000"/>
                <a:gd name="connsiteY5" fmla="*/ 3407 h 10000"/>
                <a:gd name="connsiteX6" fmla="*/ 8801 w 10000"/>
                <a:gd name="connsiteY6" fmla="*/ 5581 h 10000"/>
                <a:gd name="connsiteX7" fmla="*/ 8904 w 10000"/>
                <a:gd name="connsiteY7" fmla="*/ 8190 h 10000"/>
                <a:gd name="connsiteX8" fmla="*/ 10000 w 10000"/>
                <a:gd name="connsiteY8" fmla="*/ 10000 h 10000"/>
                <a:gd name="connsiteX0" fmla="*/ 0 w 10000"/>
                <a:gd name="connsiteY0" fmla="*/ 0 h 10000"/>
                <a:gd name="connsiteX1" fmla="*/ 1460 w 10000"/>
                <a:gd name="connsiteY1" fmla="*/ 1047 h 10000"/>
                <a:gd name="connsiteX2" fmla="*/ 3836 w 10000"/>
                <a:gd name="connsiteY2" fmla="*/ 1205 h 10000"/>
                <a:gd name="connsiteX3" fmla="*/ 5970 w 10000"/>
                <a:gd name="connsiteY3" fmla="*/ 654 h 10000"/>
                <a:gd name="connsiteX4" fmla="*/ 7465 w 10000"/>
                <a:gd name="connsiteY4" fmla="*/ 801 h 10000"/>
                <a:gd name="connsiteX5" fmla="*/ 9193 w 10000"/>
                <a:gd name="connsiteY5" fmla="*/ 3138 h 10000"/>
                <a:gd name="connsiteX6" fmla="*/ 8801 w 10000"/>
                <a:gd name="connsiteY6" fmla="*/ 5581 h 10000"/>
                <a:gd name="connsiteX7" fmla="*/ 8904 w 10000"/>
                <a:gd name="connsiteY7" fmla="*/ 8190 h 10000"/>
                <a:gd name="connsiteX8" fmla="*/ 10000 w 10000"/>
                <a:gd name="connsiteY8" fmla="*/ 10000 h 10000"/>
                <a:gd name="connsiteX0" fmla="*/ 0 w 10000"/>
                <a:gd name="connsiteY0" fmla="*/ 0 h 10000"/>
                <a:gd name="connsiteX1" fmla="*/ 1460 w 10000"/>
                <a:gd name="connsiteY1" fmla="*/ 1047 h 10000"/>
                <a:gd name="connsiteX2" fmla="*/ 3836 w 10000"/>
                <a:gd name="connsiteY2" fmla="*/ 1205 h 10000"/>
                <a:gd name="connsiteX3" fmla="*/ 5970 w 10000"/>
                <a:gd name="connsiteY3" fmla="*/ 654 h 10000"/>
                <a:gd name="connsiteX4" fmla="*/ 7209 w 10000"/>
                <a:gd name="connsiteY4" fmla="*/ 1238 h 10000"/>
                <a:gd name="connsiteX5" fmla="*/ 9193 w 10000"/>
                <a:gd name="connsiteY5" fmla="*/ 3138 h 10000"/>
                <a:gd name="connsiteX6" fmla="*/ 8801 w 10000"/>
                <a:gd name="connsiteY6" fmla="*/ 5581 h 10000"/>
                <a:gd name="connsiteX7" fmla="*/ 8904 w 10000"/>
                <a:gd name="connsiteY7" fmla="*/ 8190 h 10000"/>
                <a:gd name="connsiteX8" fmla="*/ 10000 w 10000"/>
                <a:gd name="connsiteY8" fmla="*/ 10000 h 10000"/>
                <a:gd name="connsiteX0" fmla="*/ 0 w 10000"/>
                <a:gd name="connsiteY0" fmla="*/ 0 h 10000"/>
                <a:gd name="connsiteX1" fmla="*/ 1460 w 10000"/>
                <a:gd name="connsiteY1" fmla="*/ 1047 h 10000"/>
                <a:gd name="connsiteX2" fmla="*/ 3836 w 10000"/>
                <a:gd name="connsiteY2" fmla="*/ 1205 h 10000"/>
                <a:gd name="connsiteX3" fmla="*/ 5970 w 10000"/>
                <a:gd name="connsiteY3" fmla="*/ 654 h 10000"/>
                <a:gd name="connsiteX4" fmla="*/ 7209 w 10000"/>
                <a:gd name="connsiteY4" fmla="*/ 1238 h 10000"/>
                <a:gd name="connsiteX5" fmla="*/ 9193 w 10000"/>
                <a:gd name="connsiteY5" fmla="*/ 3138 h 10000"/>
                <a:gd name="connsiteX6" fmla="*/ 7752 w 10000"/>
                <a:gd name="connsiteY6" fmla="*/ 5302 h 10000"/>
                <a:gd name="connsiteX7" fmla="*/ 8904 w 10000"/>
                <a:gd name="connsiteY7" fmla="*/ 8190 h 10000"/>
                <a:gd name="connsiteX8" fmla="*/ 10000 w 10000"/>
                <a:gd name="connsiteY8" fmla="*/ 10000 h 10000"/>
                <a:gd name="connsiteX0" fmla="*/ 0 w 9197"/>
                <a:gd name="connsiteY0" fmla="*/ 0 h 8190"/>
                <a:gd name="connsiteX1" fmla="*/ 1460 w 9197"/>
                <a:gd name="connsiteY1" fmla="*/ 1047 h 8190"/>
                <a:gd name="connsiteX2" fmla="*/ 3836 w 9197"/>
                <a:gd name="connsiteY2" fmla="*/ 1205 h 8190"/>
                <a:gd name="connsiteX3" fmla="*/ 5970 w 9197"/>
                <a:gd name="connsiteY3" fmla="*/ 654 h 8190"/>
                <a:gd name="connsiteX4" fmla="*/ 7209 w 9197"/>
                <a:gd name="connsiteY4" fmla="*/ 1238 h 8190"/>
                <a:gd name="connsiteX5" fmla="*/ 9193 w 9197"/>
                <a:gd name="connsiteY5" fmla="*/ 3138 h 8190"/>
                <a:gd name="connsiteX6" fmla="*/ 7752 w 9197"/>
                <a:gd name="connsiteY6" fmla="*/ 5302 h 8190"/>
                <a:gd name="connsiteX7" fmla="*/ 8904 w 9197"/>
                <a:gd name="connsiteY7" fmla="*/ 8190 h 8190"/>
                <a:gd name="connsiteX0" fmla="*/ 0 w 12191"/>
                <a:gd name="connsiteY0" fmla="*/ 0 h 9951"/>
                <a:gd name="connsiteX1" fmla="*/ 1587 w 12191"/>
                <a:gd name="connsiteY1" fmla="*/ 1278 h 9951"/>
                <a:gd name="connsiteX2" fmla="*/ 4171 w 12191"/>
                <a:gd name="connsiteY2" fmla="*/ 1471 h 9951"/>
                <a:gd name="connsiteX3" fmla="*/ 6491 w 12191"/>
                <a:gd name="connsiteY3" fmla="*/ 799 h 9951"/>
                <a:gd name="connsiteX4" fmla="*/ 7838 w 12191"/>
                <a:gd name="connsiteY4" fmla="*/ 1512 h 9951"/>
                <a:gd name="connsiteX5" fmla="*/ 9996 w 12191"/>
                <a:gd name="connsiteY5" fmla="*/ 3832 h 9951"/>
                <a:gd name="connsiteX6" fmla="*/ 8429 w 12191"/>
                <a:gd name="connsiteY6" fmla="*/ 6474 h 9951"/>
                <a:gd name="connsiteX7" fmla="*/ 12191 w 12191"/>
                <a:gd name="connsiteY7" fmla="*/ 9951 h 9951"/>
                <a:gd name="connsiteX0" fmla="*/ 0 w 10000"/>
                <a:gd name="connsiteY0" fmla="*/ 0 h 10000"/>
                <a:gd name="connsiteX1" fmla="*/ 1302 w 10000"/>
                <a:gd name="connsiteY1" fmla="*/ 1284 h 10000"/>
                <a:gd name="connsiteX2" fmla="*/ 3421 w 10000"/>
                <a:gd name="connsiteY2" fmla="*/ 1478 h 10000"/>
                <a:gd name="connsiteX3" fmla="*/ 5324 w 10000"/>
                <a:gd name="connsiteY3" fmla="*/ 803 h 10000"/>
                <a:gd name="connsiteX4" fmla="*/ 6429 w 10000"/>
                <a:gd name="connsiteY4" fmla="*/ 1519 h 10000"/>
                <a:gd name="connsiteX5" fmla="*/ 8199 w 10000"/>
                <a:gd name="connsiteY5" fmla="*/ 3851 h 10000"/>
                <a:gd name="connsiteX6" fmla="*/ 7850 w 10000"/>
                <a:gd name="connsiteY6" fmla="*/ 6945 h 10000"/>
                <a:gd name="connsiteX7" fmla="*/ 10000 w 10000"/>
                <a:gd name="connsiteY7" fmla="*/ 10000 h 10000"/>
                <a:gd name="connsiteX0" fmla="*/ 0 w 12246"/>
                <a:gd name="connsiteY0" fmla="*/ 0 h 10342"/>
                <a:gd name="connsiteX1" fmla="*/ 3548 w 12246"/>
                <a:gd name="connsiteY1" fmla="*/ 1626 h 10342"/>
                <a:gd name="connsiteX2" fmla="*/ 5667 w 12246"/>
                <a:gd name="connsiteY2" fmla="*/ 1820 h 10342"/>
                <a:gd name="connsiteX3" fmla="*/ 7570 w 12246"/>
                <a:gd name="connsiteY3" fmla="*/ 1145 h 10342"/>
                <a:gd name="connsiteX4" fmla="*/ 8675 w 12246"/>
                <a:gd name="connsiteY4" fmla="*/ 1861 h 10342"/>
                <a:gd name="connsiteX5" fmla="*/ 10445 w 12246"/>
                <a:gd name="connsiteY5" fmla="*/ 4193 h 10342"/>
                <a:gd name="connsiteX6" fmla="*/ 10096 w 12246"/>
                <a:gd name="connsiteY6" fmla="*/ 7287 h 10342"/>
                <a:gd name="connsiteX7" fmla="*/ 12246 w 12246"/>
                <a:gd name="connsiteY7" fmla="*/ 10342 h 10342"/>
                <a:gd name="connsiteX0" fmla="*/ 0 w 12246"/>
                <a:gd name="connsiteY0" fmla="*/ 0 h 10342"/>
                <a:gd name="connsiteX1" fmla="*/ 5667 w 12246"/>
                <a:gd name="connsiteY1" fmla="*/ 1820 h 10342"/>
                <a:gd name="connsiteX2" fmla="*/ 7570 w 12246"/>
                <a:gd name="connsiteY2" fmla="*/ 1145 h 10342"/>
                <a:gd name="connsiteX3" fmla="*/ 8675 w 12246"/>
                <a:gd name="connsiteY3" fmla="*/ 1861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4357 w 12246"/>
                <a:gd name="connsiteY1" fmla="*/ 1771 h 10342"/>
                <a:gd name="connsiteX2" fmla="*/ 7570 w 12246"/>
                <a:gd name="connsiteY2" fmla="*/ 1145 h 10342"/>
                <a:gd name="connsiteX3" fmla="*/ 8675 w 12246"/>
                <a:gd name="connsiteY3" fmla="*/ 1861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4357 w 12246"/>
                <a:gd name="connsiteY1" fmla="*/ 1771 h 10342"/>
                <a:gd name="connsiteX2" fmla="*/ 7009 w 12246"/>
                <a:gd name="connsiteY2" fmla="*/ 1536 h 10342"/>
                <a:gd name="connsiteX3" fmla="*/ 8675 w 12246"/>
                <a:gd name="connsiteY3" fmla="*/ 1861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3047 w 12246"/>
                <a:gd name="connsiteY1" fmla="*/ 1283 h 10342"/>
                <a:gd name="connsiteX2" fmla="*/ 7009 w 12246"/>
                <a:gd name="connsiteY2" fmla="*/ 1536 h 10342"/>
                <a:gd name="connsiteX3" fmla="*/ 8675 w 12246"/>
                <a:gd name="connsiteY3" fmla="*/ 1861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3047 w 12246"/>
                <a:gd name="connsiteY1" fmla="*/ 1283 h 10342"/>
                <a:gd name="connsiteX2" fmla="*/ 7009 w 12246"/>
                <a:gd name="connsiteY2" fmla="*/ 1536 h 10342"/>
                <a:gd name="connsiteX3" fmla="*/ 9611 w 12246"/>
                <a:gd name="connsiteY3" fmla="*/ 2300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2298 w 12246"/>
                <a:gd name="connsiteY1" fmla="*/ 990 h 10342"/>
                <a:gd name="connsiteX2" fmla="*/ 7009 w 12246"/>
                <a:gd name="connsiteY2" fmla="*/ 1536 h 10342"/>
                <a:gd name="connsiteX3" fmla="*/ 9611 w 12246"/>
                <a:gd name="connsiteY3" fmla="*/ 2300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2298 w 12246"/>
                <a:gd name="connsiteY1" fmla="*/ 990 h 10342"/>
                <a:gd name="connsiteX2" fmla="*/ 7009 w 12246"/>
                <a:gd name="connsiteY2" fmla="*/ 1536 h 10342"/>
                <a:gd name="connsiteX3" fmla="*/ 8488 w 12246"/>
                <a:gd name="connsiteY3" fmla="*/ 2691 h 10342"/>
                <a:gd name="connsiteX4" fmla="*/ 10445 w 12246"/>
                <a:gd name="connsiteY4" fmla="*/ 4193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2298 w 12246"/>
                <a:gd name="connsiteY1" fmla="*/ 990 h 10342"/>
                <a:gd name="connsiteX2" fmla="*/ 7009 w 12246"/>
                <a:gd name="connsiteY2" fmla="*/ 1536 h 10342"/>
                <a:gd name="connsiteX3" fmla="*/ 8488 w 12246"/>
                <a:gd name="connsiteY3" fmla="*/ 2691 h 10342"/>
                <a:gd name="connsiteX4" fmla="*/ 11194 w 12246"/>
                <a:gd name="connsiteY4" fmla="*/ 4828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246"/>
                <a:gd name="connsiteY0" fmla="*/ 0 h 10342"/>
                <a:gd name="connsiteX1" fmla="*/ 2298 w 12246"/>
                <a:gd name="connsiteY1" fmla="*/ 990 h 10342"/>
                <a:gd name="connsiteX2" fmla="*/ 7009 w 12246"/>
                <a:gd name="connsiteY2" fmla="*/ 1536 h 10342"/>
                <a:gd name="connsiteX3" fmla="*/ 10092 w 12246"/>
                <a:gd name="connsiteY3" fmla="*/ 3039 h 10342"/>
                <a:gd name="connsiteX4" fmla="*/ 11194 w 12246"/>
                <a:gd name="connsiteY4" fmla="*/ 4828 h 10342"/>
                <a:gd name="connsiteX5" fmla="*/ 10096 w 12246"/>
                <a:gd name="connsiteY5" fmla="*/ 7287 h 10342"/>
                <a:gd name="connsiteX6" fmla="*/ 12246 w 12246"/>
                <a:gd name="connsiteY6" fmla="*/ 10342 h 10342"/>
                <a:gd name="connsiteX0" fmla="*/ 0 w 12798"/>
                <a:gd name="connsiteY0" fmla="*/ 0 h 10342"/>
                <a:gd name="connsiteX1" fmla="*/ 2298 w 12798"/>
                <a:gd name="connsiteY1" fmla="*/ 990 h 10342"/>
                <a:gd name="connsiteX2" fmla="*/ 7009 w 12798"/>
                <a:gd name="connsiteY2" fmla="*/ 1536 h 10342"/>
                <a:gd name="connsiteX3" fmla="*/ 10092 w 12798"/>
                <a:gd name="connsiteY3" fmla="*/ 3039 h 10342"/>
                <a:gd name="connsiteX4" fmla="*/ 12798 w 12798"/>
                <a:gd name="connsiteY4" fmla="*/ 5525 h 10342"/>
                <a:gd name="connsiteX5" fmla="*/ 10096 w 12798"/>
                <a:gd name="connsiteY5" fmla="*/ 7287 h 10342"/>
                <a:gd name="connsiteX6" fmla="*/ 12246 w 12798"/>
                <a:gd name="connsiteY6" fmla="*/ 10342 h 10342"/>
                <a:gd name="connsiteX0" fmla="*/ 0 w 12869"/>
                <a:gd name="connsiteY0" fmla="*/ 0 h 10342"/>
                <a:gd name="connsiteX1" fmla="*/ 2298 w 12869"/>
                <a:gd name="connsiteY1" fmla="*/ 990 h 10342"/>
                <a:gd name="connsiteX2" fmla="*/ 7009 w 12869"/>
                <a:gd name="connsiteY2" fmla="*/ 1536 h 10342"/>
                <a:gd name="connsiteX3" fmla="*/ 10092 w 12869"/>
                <a:gd name="connsiteY3" fmla="*/ 3039 h 10342"/>
                <a:gd name="connsiteX4" fmla="*/ 12798 w 12869"/>
                <a:gd name="connsiteY4" fmla="*/ 5525 h 10342"/>
                <a:gd name="connsiteX5" fmla="*/ 12101 w 12869"/>
                <a:gd name="connsiteY5" fmla="*/ 7635 h 10342"/>
                <a:gd name="connsiteX6" fmla="*/ 12246 w 12869"/>
                <a:gd name="connsiteY6" fmla="*/ 10342 h 10342"/>
                <a:gd name="connsiteX0" fmla="*/ 0 w 14652"/>
                <a:gd name="connsiteY0" fmla="*/ 0 h 10541"/>
                <a:gd name="connsiteX1" fmla="*/ 2298 w 14652"/>
                <a:gd name="connsiteY1" fmla="*/ 990 h 10541"/>
                <a:gd name="connsiteX2" fmla="*/ 7009 w 14652"/>
                <a:gd name="connsiteY2" fmla="*/ 1536 h 10541"/>
                <a:gd name="connsiteX3" fmla="*/ 10092 w 14652"/>
                <a:gd name="connsiteY3" fmla="*/ 3039 h 10541"/>
                <a:gd name="connsiteX4" fmla="*/ 12798 w 14652"/>
                <a:gd name="connsiteY4" fmla="*/ 5525 h 10541"/>
                <a:gd name="connsiteX5" fmla="*/ 12101 w 14652"/>
                <a:gd name="connsiteY5" fmla="*/ 7635 h 10541"/>
                <a:gd name="connsiteX6" fmla="*/ 14652 w 14652"/>
                <a:gd name="connsiteY6" fmla="*/ 10541 h 10541"/>
                <a:gd name="connsiteX0" fmla="*/ 0 w 19664"/>
                <a:gd name="connsiteY0" fmla="*/ 0 h 10143"/>
                <a:gd name="connsiteX1" fmla="*/ 7310 w 19664"/>
                <a:gd name="connsiteY1" fmla="*/ 592 h 10143"/>
                <a:gd name="connsiteX2" fmla="*/ 12021 w 19664"/>
                <a:gd name="connsiteY2" fmla="*/ 1138 h 10143"/>
                <a:gd name="connsiteX3" fmla="*/ 15104 w 19664"/>
                <a:gd name="connsiteY3" fmla="*/ 2641 h 10143"/>
                <a:gd name="connsiteX4" fmla="*/ 17810 w 19664"/>
                <a:gd name="connsiteY4" fmla="*/ 5127 h 10143"/>
                <a:gd name="connsiteX5" fmla="*/ 17113 w 19664"/>
                <a:gd name="connsiteY5" fmla="*/ 7237 h 10143"/>
                <a:gd name="connsiteX6" fmla="*/ 19664 w 19664"/>
                <a:gd name="connsiteY6" fmla="*/ 10143 h 10143"/>
                <a:gd name="connsiteX0" fmla="*/ 0 w 28084"/>
                <a:gd name="connsiteY0" fmla="*/ 0 h 10641"/>
                <a:gd name="connsiteX1" fmla="*/ 15730 w 28084"/>
                <a:gd name="connsiteY1" fmla="*/ 1090 h 10641"/>
                <a:gd name="connsiteX2" fmla="*/ 20441 w 28084"/>
                <a:gd name="connsiteY2" fmla="*/ 1636 h 10641"/>
                <a:gd name="connsiteX3" fmla="*/ 23524 w 28084"/>
                <a:gd name="connsiteY3" fmla="*/ 3139 h 10641"/>
                <a:gd name="connsiteX4" fmla="*/ 26230 w 28084"/>
                <a:gd name="connsiteY4" fmla="*/ 5625 h 10641"/>
                <a:gd name="connsiteX5" fmla="*/ 25533 w 28084"/>
                <a:gd name="connsiteY5" fmla="*/ 7735 h 10641"/>
                <a:gd name="connsiteX6" fmla="*/ 28084 w 28084"/>
                <a:gd name="connsiteY6" fmla="*/ 10641 h 10641"/>
                <a:gd name="connsiteX0" fmla="*/ 0 w 31492"/>
                <a:gd name="connsiteY0" fmla="*/ 0 h 10641"/>
                <a:gd name="connsiteX1" fmla="*/ 19138 w 31492"/>
                <a:gd name="connsiteY1" fmla="*/ 1090 h 10641"/>
                <a:gd name="connsiteX2" fmla="*/ 23849 w 31492"/>
                <a:gd name="connsiteY2" fmla="*/ 1636 h 10641"/>
                <a:gd name="connsiteX3" fmla="*/ 26932 w 31492"/>
                <a:gd name="connsiteY3" fmla="*/ 3139 h 10641"/>
                <a:gd name="connsiteX4" fmla="*/ 29638 w 31492"/>
                <a:gd name="connsiteY4" fmla="*/ 5625 h 10641"/>
                <a:gd name="connsiteX5" fmla="*/ 28941 w 31492"/>
                <a:gd name="connsiteY5" fmla="*/ 7735 h 10641"/>
                <a:gd name="connsiteX6" fmla="*/ 31492 w 31492"/>
                <a:gd name="connsiteY6" fmla="*/ 10641 h 10641"/>
                <a:gd name="connsiteX0" fmla="*/ 0 w 31492"/>
                <a:gd name="connsiteY0" fmla="*/ 0 h 10641"/>
                <a:gd name="connsiteX1" fmla="*/ 5104 w 31492"/>
                <a:gd name="connsiteY1" fmla="*/ 642 h 10641"/>
                <a:gd name="connsiteX2" fmla="*/ 23849 w 31492"/>
                <a:gd name="connsiteY2" fmla="*/ 1636 h 10641"/>
                <a:gd name="connsiteX3" fmla="*/ 26932 w 31492"/>
                <a:gd name="connsiteY3" fmla="*/ 3139 h 10641"/>
                <a:gd name="connsiteX4" fmla="*/ 29638 w 31492"/>
                <a:gd name="connsiteY4" fmla="*/ 5625 h 10641"/>
                <a:gd name="connsiteX5" fmla="*/ 28941 w 31492"/>
                <a:gd name="connsiteY5" fmla="*/ 7735 h 10641"/>
                <a:gd name="connsiteX6" fmla="*/ 31492 w 31492"/>
                <a:gd name="connsiteY6" fmla="*/ 10641 h 10641"/>
                <a:gd name="connsiteX0" fmla="*/ 0 w 31492"/>
                <a:gd name="connsiteY0" fmla="*/ 0 h 10641"/>
                <a:gd name="connsiteX1" fmla="*/ 5104 w 31492"/>
                <a:gd name="connsiteY1" fmla="*/ 642 h 10641"/>
                <a:gd name="connsiteX2" fmla="*/ 13825 w 31492"/>
                <a:gd name="connsiteY2" fmla="*/ 1288 h 10641"/>
                <a:gd name="connsiteX3" fmla="*/ 26932 w 31492"/>
                <a:gd name="connsiteY3" fmla="*/ 3139 h 10641"/>
                <a:gd name="connsiteX4" fmla="*/ 29638 w 31492"/>
                <a:gd name="connsiteY4" fmla="*/ 5625 h 10641"/>
                <a:gd name="connsiteX5" fmla="*/ 28941 w 31492"/>
                <a:gd name="connsiteY5" fmla="*/ 7735 h 10641"/>
                <a:gd name="connsiteX6" fmla="*/ 31492 w 31492"/>
                <a:gd name="connsiteY6" fmla="*/ 10641 h 10641"/>
                <a:gd name="connsiteX0" fmla="*/ 0 w 31492"/>
                <a:gd name="connsiteY0" fmla="*/ 0 h 10641"/>
                <a:gd name="connsiteX1" fmla="*/ 5104 w 31492"/>
                <a:gd name="connsiteY1" fmla="*/ 642 h 10641"/>
                <a:gd name="connsiteX2" fmla="*/ 13825 w 31492"/>
                <a:gd name="connsiteY2" fmla="*/ 1288 h 10641"/>
                <a:gd name="connsiteX3" fmla="*/ 19715 w 31492"/>
                <a:gd name="connsiteY3" fmla="*/ 3089 h 10641"/>
                <a:gd name="connsiteX4" fmla="*/ 29638 w 31492"/>
                <a:gd name="connsiteY4" fmla="*/ 5625 h 10641"/>
                <a:gd name="connsiteX5" fmla="*/ 28941 w 31492"/>
                <a:gd name="connsiteY5" fmla="*/ 7735 h 10641"/>
                <a:gd name="connsiteX6" fmla="*/ 31492 w 31492"/>
                <a:gd name="connsiteY6" fmla="*/ 10641 h 10641"/>
                <a:gd name="connsiteX0" fmla="*/ 0 w 31492"/>
                <a:gd name="connsiteY0" fmla="*/ 0 h 10641"/>
                <a:gd name="connsiteX1" fmla="*/ 5104 w 31492"/>
                <a:gd name="connsiteY1" fmla="*/ 642 h 10641"/>
                <a:gd name="connsiteX2" fmla="*/ 13825 w 31492"/>
                <a:gd name="connsiteY2" fmla="*/ 1288 h 10641"/>
                <a:gd name="connsiteX3" fmla="*/ 19715 w 31492"/>
                <a:gd name="connsiteY3" fmla="*/ 3089 h 10641"/>
                <a:gd name="connsiteX4" fmla="*/ 23423 w 31492"/>
                <a:gd name="connsiteY4" fmla="*/ 4779 h 10641"/>
                <a:gd name="connsiteX5" fmla="*/ 28941 w 31492"/>
                <a:gd name="connsiteY5" fmla="*/ 7735 h 10641"/>
                <a:gd name="connsiteX6" fmla="*/ 31492 w 31492"/>
                <a:gd name="connsiteY6" fmla="*/ 10641 h 10641"/>
                <a:gd name="connsiteX0" fmla="*/ 0 w 31492"/>
                <a:gd name="connsiteY0" fmla="*/ 0 h 10641"/>
                <a:gd name="connsiteX1" fmla="*/ 5104 w 31492"/>
                <a:gd name="connsiteY1" fmla="*/ 642 h 10641"/>
                <a:gd name="connsiteX2" fmla="*/ 13825 w 31492"/>
                <a:gd name="connsiteY2" fmla="*/ 1288 h 10641"/>
                <a:gd name="connsiteX3" fmla="*/ 19715 w 31492"/>
                <a:gd name="connsiteY3" fmla="*/ 3089 h 10641"/>
                <a:gd name="connsiteX4" fmla="*/ 23423 w 31492"/>
                <a:gd name="connsiteY4" fmla="*/ 4779 h 10641"/>
                <a:gd name="connsiteX5" fmla="*/ 25332 w 31492"/>
                <a:gd name="connsiteY5" fmla="*/ 7387 h 10641"/>
                <a:gd name="connsiteX6" fmla="*/ 31492 w 31492"/>
                <a:gd name="connsiteY6" fmla="*/ 10641 h 10641"/>
                <a:gd name="connsiteX0" fmla="*/ 0 w 28485"/>
                <a:gd name="connsiteY0" fmla="*/ 0 h 9347"/>
                <a:gd name="connsiteX1" fmla="*/ 5104 w 28485"/>
                <a:gd name="connsiteY1" fmla="*/ 642 h 9347"/>
                <a:gd name="connsiteX2" fmla="*/ 13825 w 28485"/>
                <a:gd name="connsiteY2" fmla="*/ 1288 h 9347"/>
                <a:gd name="connsiteX3" fmla="*/ 19715 w 28485"/>
                <a:gd name="connsiteY3" fmla="*/ 3089 h 9347"/>
                <a:gd name="connsiteX4" fmla="*/ 23423 w 28485"/>
                <a:gd name="connsiteY4" fmla="*/ 4779 h 9347"/>
                <a:gd name="connsiteX5" fmla="*/ 25332 w 28485"/>
                <a:gd name="connsiteY5" fmla="*/ 7387 h 9347"/>
                <a:gd name="connsiteX6" fmla="*/ 28485 w 28485"/>
                <a:gd name="connsiteY6" fmla="*/ 9347 h 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85" h="9347">
                  <a:moveTo>
                    <a:pt x="0" y="0"/>
                  </a:moveTo>
                  <a:cubicBezTo>
                    <a:pt x="1180" y="379"/>
                    <a:pt x="2800" y="427"/>
                    <a:pt x="5104" y="642"/>
                  </a:cubicBezTo>
                  <a:cubicBezTo>
                    <a:pt x="7408" y="857"/>
                    <a:pt x="11390" y="880"/>
                    <a:pt x="13825" y="1288"/>
                  </a:cubicBezTo>
                  <a:cubicBezTo>
                    <a:pt x="16260" y="1696"/>
                    <a:pt x="18115" y="2507"/>
                    <a:pt x="19715" y="3089"/>
                  </a:cubicBezTo>
                  <a:cubicBezTo>
                    <a:pt x="21315" y="3671"/>
                    <a:pt x="22487" y="4063"/>
                    <a:pt x="23423" y="4779"/>
                  </a:cubicBezTo>
                  <a:cubicBezTo>
                    <a:pt x="24359" y="5495"/>
                    <a:pt x="24489" y="6626"/>
                    <a:pt x="25332" y="7387"/>
                  </a:cubicBezTo>
                  <a:cubicBezTo>
                    <a:pt x="26175" y="8148"/>
                    <a:pt x="28303" y="8449"/>
                    <a:pt x="28485" y="9347"/>
                  </a:cubicBezTo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3" name="Image 32" descr="xrl_62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r="11286"/>
          <a:stretch/>
        </p:blipFill>
        <p:spPr>
          <a:xfrm>
            <a:off x="5173663" y="1701835"/>
            <a:ext cx="986510" cy="880207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4995861" y="1771921"/>
            <a:ext cx="3878189" cy="1081399"/>
            <a:chOff x="4995861" y="1771921"/>
            <a:chExt cx="3878189" cy="1081399"/>
          </a:xfrm>
        </p:grpSpPr>
        <p:sp>
          <p:nvSpPr>
            <p:cNvPr id="173067" name="Freeform 107"/>
            <p:cNvSpPr>
              <a:spLocks/>
            </p:cNvSpPr>
            <p:nvPr/>
          </p:nvSpPr>
          <p:spPr bwMode="auto">
            <a:xfrm flipH="1">
              <a:off x="4995861" y="2600908"/>
              <a:ext cx="3716597" cy="252412"/>
            </a:xfrm>
            <a:custGeom>
              <a:avLst/>
              <a:gdLst>
                <a:gd name="T0" fmla="*/ 816 w 864"/>
                <a:gd name="T1" fmla="*/ 48 h 96"/>
                <a:gd name="T2" fmla="*/ 0 w 864"/>
                <a:gd name="T3" fmla="*/ 0 h 96"/>
                <a:gd name="T4" fmla="*/ 0 w 864"/>
                <a:gd name="T5" fmla="*/ 96 h 96"/>
                <a:gd name="T6" fmla="*/ 864 w 864"/>
                <a:gd name="T7" fmla="*/ 48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96"/>
                <a:gd name="T14" fmla="*/ 864 w 86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96">
                  <a:moveTo>
                    <a:pt x="816" y="48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864" y="48"/>
                  </a:lnTo>
                </a:path>
              </a:pathLst>
            </a:custGeom>
            <a:solidFill>
              <a:srgbClr val="9900FF"/>
            </a:solidFill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ea typeface="ＭＳ Ｐゴシック" charset="-128"/>
              </a:endParaRPr>
            </a:p>
          </p:txBody>
        </p:sp>
        <p:pic>
          <p:nvPicPr>
            <p:cNvPr id="34" name="Picture 57" descr="nf3m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5" t="15712" r="19270" b="21268"/>
            <a:stretch>
              <a:fillRect/>
            </a:stretch>
          </p:blipFill>
          <p:spPr bwMode="auto">
            <a:xfrm>
              <a:off x="8208404" y="1771921"/>
              <a:ext cx="665646" cy="78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179513" y="1994929"/>
            <a:ext cx="8532947" cy="939448"/>
            <a:chOff x="179513" y="1994929"/>
            <a:chExt cx="8532947" cy="939448"/>
          </a:xfrm>
        </p:grpSpPr>
        <p:sp>
          <p:nvSpPr>
            <p:cNvPr id="4" name="Triangle isocèle 3"/>
            <p:cNvSpPr/>
            <p:nvPr/>
          </p:nvSpPr>
          <p:spPr>
            <a:xfrm rot="16200000">
              <a:off x="5287532" y="-670288"/>
              <a:ext cx="45719" cy="6804136"/>
            </a:xfrm>
            <a:prstGeom prst="triangle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Organigramme : Stockage à accès direct 4"/>
            <p:cNvSpPr/>
            <p:nvPr/>
          </p:nvSpPr>
          <p:spPr>
            <a:xfrm flipH="1">
              <a:off x="1782309" y="2483463"/>
              <a:ext cx="252028" cy="450914"/>
            </a:xfrm>
            <a:prstGeom prst="flowChartMagneticDrum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" name="Triangle isocèle 35"/>
            <p:cNvSpPr/>
            <p:nvPr/>
          </p:nvSpPr>
          <p:spPr>
            <a:xfrm rot="16200000" flipH="1" flipV="1">
              <a:off x="945594" y="1870831"/>
              <a:ext cx="160645" cy="169280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51520" y="1994929"/>
              <a:ext cx="540059" cy="566631"/>
            </a:xfrm>
            <a:custGeom>
              <a:avLst/>
              <a:gdLst>
                <a:gd name="T0" fmla="*/ 0 w 567"/>
                <a:gd name="T1" fmla="*/ 773 h 773"/>
                <a:gd name="T2" fmla="*/ 204 w 567"/>
                <a:gd name="T3" fmla="*/ 660 h 773"/>
                <a:gd name="T4" fmla="*/ 249 w 567"/>
                <a:gd name="T5" fmla="*/ 478 h 773"/>
                <a:gd name="T6" fmla="*/ 272 w 567"/>
                <a:gd name="T7" fmla="*/ 2 h 773"/>
                <a:gd name="T8" fmla="*/ 299 w 567"/>
                <a:gd name="T9" fmla="*/ 464 h 773"/>
                <a:gd name="T10" fmla="*/ 343 w 567"/>
                <a:gd name="T11" fmla="*/ 608 h 773"/>
                <a:gd name="T12" fmla="*/ 567 w 567"/>
                <a:gd name="T13" fmla="*/ 592 h 773"/>
                <a:gd name="connsiteX0" fmla="*/ 0 w 10000"/>
                <a:gd name="connsiteY0" fmla="*/ 9975 h 9975"/>
                <a:gd name="connsiteX1" fmla="*/ 3598 w 10000"/>
                <a:gd name="connsiteY1" fmla="*/ 8513 h 9975"/>
                <a:gd name="connsiteX2" fmla="*/ 4392 w 10000"/>
                <a:gd name="connsiteY2" fmla="*/ 6159 h 9975"/>
                <a:gd name="connsiteX3" fmla="*/ 4797 w 10000"/>
                <a:gd name="connsiteY3" fmla="*/ 1 h 9975"/>
                <a:gd name="connsiteX4" fmla="*/ 5273 w 10000"/>
                <a:gd name="connsiteY4" fmla="*/ 6080 h 9975"/>
                <a:gd name="connsiteX5" fmla="*/ 6049 w 10000"/>
                <a:gd name="connsiteY5" fmla="*/ 7840 h 9975"/>
                <a:gd name="connsiteX6" fmla="*/ 10000 w 10000"/>
                <a:gd name="connsiteY6" fmla="*/ 7633 h 9975"/>
                <a:gd name="connsiteX0" fmla="*/ 0 w 10000"/>
                <a:gd name="connsiteY0" fmla="*/ 10000 h 10000"/>
                <a:gd name="connsiteX1" fmla="*/ 3598 w 10000"/>
                <a:gd name="connsiteY1" fmla="*/ 8534 h 10000"/>
                <a:gd name="connsiteX2" fmla="*/ 4392 w 10000"/>
                <a:gd name="connsiteY2" fmla="*/ 6174 h 10000"/>
                <a:gd name="connsiteX3" fmla="*/ 4797 w 10000"/>
                <a:gd name="connsiteY3" fmla="*/ 1 h 10000"/>
                <a:gd name="connsiteX4" fmla="*/ 5273 w 10000"/>
                <a:gd name="connsiteY4" fmla="*/ 6300 h 10000"/>
                <a:gd name="connsiteX5" fmla="*/ 6049 w 10000"/>
                <a:gd name="connsiteY5" fmla="*/ 7860 h 10000"/>
                <a:gd name="connsiteX6" fmla="*/ 10000 w 10000"/>
                <a:gd name="connsiteY6" fmla="*/ 7652 h 10000"/>
                <a:gd name="connsiteX0" fmla="*/ 0 w 10402"/>
                <a:gd name="connsiteY0" fmla="*/ 10000 h 10000"/>
                <a:gd name="connsiteX1" fmla="*/ 3598 w 10402"/>
                <a:gd name="connsiteY1" fmla="*/ 8534 h 10000"/>
                <a:gd name="connsiteX2" fmla="*/ 4392 w 10402"/>
                <a:gd name="connsiteY2" fmla="*/ 6174 h 10000"/>
                <a:gd name="connsiteX3" fmla="*/ 4797 w 10402"/>
                <a:gd name="connsiteY3" fmla="*/ 1 h 10000"/>
                <a:gd name="connsiteX4" fmla="*/ 5273 w 10402"/>
                <a:gd name="connsiteY4" fmla="*/ 6300 h 10000"/>
                <a:gd name="connsiteX5" fmla="*/ 6049 w 10402"/>
                <a:gd name="connsiteY5" fmla="*/ 7860 h 10000"/>
                <a:gd name="connsiteX6" fmla="*/ 10402 w 10402"/>
                <a:gd name="connsiteY6" fmla="*/ 9120 h 10000"/>
                <a:gd name="connsiteX0" fmla="*/ 0 w 10402"/>
                <a:gd name="connsiteY0" fmla="*/ 10000 h 10000"/>
                <a:gd name="connsiteX1" fmla="*/ 3598 w 10402"/>
                <a:gd name="connsiteY1" fmla="*/ 8534 h 10000"/>
                <a:gd name="connsiteX2" fmla="*/ 4392 w 10402"/>
                <a:gd name="connsiteY2" fmla="*/ 6174 h 10000"/>
                <a:gd name="connsiteX3" fmla="*/ 4797 w 10402"/>
                <a:gd name="connsiteY3" fmla="*/ 1 h 10000"/>
                <a:gd name="connsiteX4" fmla="*/ 5273 w 10402"/>
                <a:gd name="connsiteY4" fmla="*/ 6300 h 10000"/>
                <a:gd name="connsiteX5" fmla="*/ 6362 w 10402"/>
                <a:gd name="connsiteY5" fmla="*/ 8679 h 10000"/>
                <a:gd name="connsiteX6" fmla="*/ 10402 w 10402"/>
                <a:gd name="connsiteY6" fmla="*/ 9120 h 10000"/>
                <a:gd name="connsiteX0" fmla="*/ 0 w 10402"/>
                <a:gd name="connsiteY0" fmla="*/ 10000 h 10000"/>
                <a:gd name="connsiteX1" fmla="*/ 3911 w 10402"/>
                <a:gd name="connsiteY1" fmla="*/ 8978 h 10000"/>
                <a:gd name="connsiteX2" fmla="*/ 4392 w 10402"/>
                <a:gd name="connsiteY2" fmla="*/ 6174 h 10000"/>
                <a:gd name="connsiteX3" fmla="*/ 4797 w 10402"/>
                <a:gd name="connsiteY3" fmla="*/ 1 h 10000"/>
                <a:gd name="connsiteX4" fmla="*/ 5273 w 10402"/>
                <a:gd name="connsiteY4" fmla="*/ 6300 h 10000"/>
                <a:gd name="connsiteX5" fmla="*/ 6362 w 10402"/>
                <a:gd name="connsiteY5" fmla="*/ 8679 h 10000"/>
                <a:gd name="connsiteX6" fmla="*/ 10402 w 10402"/>
                <a:gd name="connsiteY6" fmla="*/ 9120 h 10000"/>
                <a:gd name="connsiteX0" fmla="*/ 0 w 10402"/>
                <a:gd name="connsiteY0" fmla="*/ 10000 h 10000"/>
                <a:gd name="connsiteX1" fmla="*/ 3911 w 10402"/>
                <a:gd name="connsiteY1" fmla="*/ 8978 h 10000"/>
                <a:gd name="connsiteX2" fmla="*/ 4615 w 10402"/>
                <a:gd name="connsiteY2" fmla="*/ 6106 h 10000"/>
                <a:gd name="connsiteX3" fmla="*/ 4797 w 10402"/>
                <a:gd name="connsiteY3" fmla="*/ 1 h 10000"/>
                <a:gd name="connsiteX4" fmla="*/ 5273 w 10402"/>
                <a:gd name="connsiteY4" fmla="*/ 6300 h 10000"/>
                <a:gd name="connsiteX5" fmla="*/ 6362 w 10402"/>
                <a:gd name="connsiteY5" fmla="*/ 8679 h 10000"/>
                <a:gd name="connsiteX6" fmla="*/ 10402 w 10402"/>
                <a:gd name="connsiteY6" fmla="*/ 9120 h 10000"/>
                <a:gd name="connsiteX0" fmla="*/ 0 w 10402"/>
                <a:gd name="connsiteY0" fmla="*/ 10000 h 10000"/>
                <a:gd name="connsiteX1" fmla="*/ 3911 w 10402"/>
                <a:gd name="connsiteY1" fmla="*/ 8978 h 10000"/>
                <a:gd name="connsiteX2" fmla="*/ 4615 w 10402"/>
                <a:gd name="connsiteY2" fmla="*/ 6106 h 10000"/>
                <a:gd name="connsiteX3" fmla="*/ 4797 w 10402"/>
                <a:gd name="connsiteY3" fmla="*/ 1 h 10000"/>
                <a:gd name="connsiteX4" fmla="*/ 5094 w 10402"/>
                <a:gd name="connsiteY4" fmla="*/ 6129 h 10000"/>
                <a:gd name="connsiteX5" fmla="*/ 6362 w 10402"/>
                <a:gd name="connsiteY5" fmla="*/ 8679 h 10000"/>
                <a:gd name="connsiteX6" fmla="*/ 10402 w 10402"/>
                <a:gd name="connsiteY6" fmla="*/ 9120 h 10000"/>
                <a:gd name="connsiteX0" fmla="*/ 0 w 10402"/>
                <a:gd name="connsiteY0" fmla="*/ 10000 h 10000"/>
                <a:gd name="connsiteX1" fmla="*/ 3911 w 10402"/>
                <a:gd name="connsiteY1" fmla="*/ 8978 h 10000"/>
                <a:gd name="connsiteX2" fmla="*/ 4615 w 10402"/>
                <a:gd name="connsiteY2" fmla="*/ 6106 h 10000"/>
                <a:gd name="connsiteX3" fmla="*/ 4797 w 10402"/>
                <a:gd name="connsiteY3" fmla="*/ 1 h 10000"/>
                <a:gd name="connsiteX4" fmla="*/ 5094 w 10402"/>
                <a:gd name="connsiteY4" fmla="*/ 6129 h 10000"/>
                <a:gd name="connsiteX5" fmla="*/ 6183 w 10402"/>
                <a:gd name="connsiteY5" fmla="*/ 8850 h 10000"/>
                <a:gd name="connsiteX6" fmla="*/ 10402 w 10402"/>
                <a:gd name="connsiteY6" fmla="*/ 9120 h 10000"/>
                <a:gd name="connsiteX0" fmla="*/ 0 w 10402"/>
                <a:gd name="connsiteY0" fmla="*/ 10000 h 10000"/>
                <a:gd name="connsiteX1" fmla="*/ 3911 w 10402"/>
                <a:gd name="connsiteY1" fmla="*/ 8978 h 10000"/>
                <a:gd name="connsiteX2" fmla="*/ 4615 w 10402"/>
                <a:gd name="connsiteY2" fmla="*/ 6106 h 10000"/>
                <a:gd name="connsiteX3" fmla="*/ 4797 w 10402"/>
                <a:gd name="connsiteY3" fmla="*/ 1 h 10000"/>
                <a:gd name="connsiteX4" fmla="*/ 5094 w 10402"/>
                <a:gd name="connsiteY4" fmla="*/ 6129 h 10000"/>
                <a:gd name="connsiteX5" fmla="*/ 6183 w 10402"/>
                <a:gd name="connsiteY5" fmla="*/ 8850 h 10000"/>
                <a:gd name="connsiteX6" fmla="*/ 10402 w 10402"/>
                <a:gd name="connsiteY6" fmla="*/ 9632 h 10000"/>
                <a:gd name="connsiteX0" fmla="*/ 0 w 10402"/>
                <a:gd name="connsiteY0" fmla="*/ 9659 h 9659"/>
                <a:gd name="connsiteX1" fmla="*/ 3911 w 10402"/>
                <a:gd name="connsiteY1" fmla="*/ 8978 h 9659"/>
                <a:gd name="connsiteX2" fmla="*/ 4615 w 10402"/>
                <a:gd name="connsiteY2" fmla="*/ 6106 h 9659"/>
                <a:gd name="connsiteX3" fmla="*/ 4797 w 10402"/>
                <a:gd name="connsiteY3" fmla="*/ 1 h 9659"/>
                <a:gd name="connsiteX4" fmla="*/ 5094 w 10402"/>
                <a:gd name="connsiteY4" fmla="*/ 6129 h 9659"/>
                <a:gd name="connsiteX5" fmla="*/ 6183 w 10402"/>
                <a:gd name="connsiteY5" fmla="*/ 8850 h 9659"/>
                <a:gd name="connsiteX6" fmla="*/ 10402 w 10402"/>
                <a:gd name="connsiteY6" fmla="*/ 9632 h 9659"/>
                <a:gd name="connsiteX0" fmla="*/ 0 w 10000"/>
                <a:gd name="connsiteY0" fmla="*/ 10000 h 10000"/>
                <a:gd name="connsiteX1" fmla="*/ 3760 w 10000"/>
                <a:gd name="connsiteY1" fmla="*/ 9295 h 10000"/>
                <a:gd name="connsiteX2" fmla="*/ 4437 w 10000"/>
                <a:gd name="connsiteY2" fmla="*/ 6322 h 10000"/>
                <a:gd name="connsiteX3" fmla="*/ 4612 w 10000"/>
                <a:gd name="connsiteY3" fmla="*/ 1 h 10000"/>
                <a:gd name="connsiteX4" fmla="*/ 4897 w 10000"/>
                <a:gd name="connsiteY4" fmla="*/ 6345 h 10000"/>
                <a:gd name="connsiteX5" fmla="*/ 5772 w 10000"/>
                <a:gd name="connsiteY5" fmla="*/ 9409 h 10000"/>
                <a:gd name="connsiteX6" fmla="*/ 10000 w 10000"/>
                <a:gd name="connsiteY6" fmla="*/ 9972 h 10000"/>
                <a:gd name="connsiteX0" fmla="*/ 0 w 10000"/>
                <a:gd name="connsiteY0" fmla="*/ 10000 h 10000"/>
                <a:gd name="connsiteX1" fmla="*/ 3760 w 10000"/>
                <a:gd name="connsiteY1" fmla="*/ 9295 h 10000"/>
                <a:gd name="connsiteX2" fmla="*/ 4566 w 10000"/>
                <a:gd name="connsiteY2" fmla="*/ 6463 h 10000"/>
                <a:gd name="connsiteX3" fmla="*/ 4612 w 10000"/>
                <a:gd name="connsiteY3" fmla="*/ 1 h 10000"/>
                <a:gd name="connsiteX4" fmla="*/ 4897 w 10000"/>
                <a:gd name="connsiteY4" fmla="*/ 6345 h 10000"/>
                <a:gd name="connsiteX5" fmla="*/ 5772 w 10000"/>
                <a:gd name="connsiteY5" fmla="*/ 9409 h 10000"/>
                <a:gd name="connsiteX6" fmla="*/ 10000 w 10000"/>
                <a:gd name="connsiteY6" fmla="*/ 9972 h 10000"/>
                <a:gd name="connsiteX0" fmla="*/ 0 w 10000"/>
                <a:gd name="connsiteY0" fmla="*/ 10000 h 10000"/>
                <a:gd name="connsiteX1" fmla="*/ 3975 w 10000"/>
                <a:gd name="connsiteY1" fmla="*/ 9260 h 10000"/>
                <a:gd name="connsiteX2" fmla="*/ 4566 w 10000"/>
                <a:gd name="connsiteY2" fmla="*/ 6463 h 10000"/>
                <a:gd name="connsiteX3" fmla="*/ 4612 w 10000"/>
                <a:gd name="connsiteY3" fmla="*/ 1 h 10000"/>
                <a:gd name="connsiteX4" fmla="*/ 4897 w 10000"/>
                <a:gd name="connsiteY4" fmla="*/ 6345 h 10000"/>
                <a:gd name="connsiteX5" fmla="*/ 5772 w 10000"/>
                <a:gd name="connsiteY5" fmla="*/ 9409 h 10000"/>
                <a:gd name="connsiteX6" fmla="*/ 10000 w 10000"/>
                <a:gd name="connsiteY6" fmla="*/ 9972 h 10000"/>
                <a:gd name="connsiteX0" fmla="*/ 0 w 10000"/>
                <a:gd name="connsiteY0" fmla="*/ 10000 h 10000"/>
                <a:gd name="connsiteX1" fmla="*/ 3975 w 10000"/>
                <a:gd name="connsiteY1" fmla="*/ 9260 h 10000"/>
                <a:gd name="connsiteX2" fmla="*/ 4695 w 10000"/>
                <a:gd name="connsiteY2" fmla="*/ 6428 h 10000"/>
                <a:gd name="connsiteX3" fmla="*/ 4612 w 10000"/>
                <a:gd name="connsiteY3" fmla="*/ 1 h 10000"/>
                <a:gd name="connsiteX4" fmla="*/ 4897 w 10000"/>
                <a:gd name="connsiteY4" fmla="*/ 6345 h 10000"/>
                <a:gd name="connsiteX5" fmla="*/ 5772 w 10000"/>
                <a:gd name="connsiteY5" fmla="*/ 9409 h 10000"/>
                <a:gd name="connsiteX6" fmla="*/ 10000 w 10000"/>
                <a:gd name="connsiteY6" fmla="*/ 9972 h 10000"/>
                <a:gd name="connsiteX0" fmla="*/ 0 w 10000"/>
                <a:gd name="connsiteY0" fmla="*/ 5865 h 5865"/>
                <a:gd name="connsiteX1" fmla="*/ 3975 w 10000"/>
                <a:gd name="connsiteY1" fmla="*/ 5125 h 5865"/>
                <a:gd name="connsiteX2" fmla="*/ 4695 w 10000"/>
                <a:gd name="connsiteY2" fmla="*/ 2293 h 5865"/>
                <a:gd name="connsiteX3" fmla="*/ 4784 w 10000"/>
                <a:gd name="connsiteY3" fmla="*/ 1 h 5865"/>
                <a:gd name="connsiteX4" fmla="*/ 4897 w 10000"/>
                <a:gd name="connsiteY4" fmla="*/ 2210 h 5865"/>
                <a:gd name="connsiteX5" fmla="*/ 5772 w 10000"/>
                <a:gd name="connsiteY5" fmla="*/ 5274 h 5865"/>
                <a:gd name="connsiteX6" fmla="*/ 10000 w 10000"/>
                <a:gd name="connsiteY6" fmla="*/ 5837 h 5865"/>
                <a:gd name="connsiteX0" fmla="*/ 0 w 10000"/>
                <a:gd name="connsiteY0" fmla="*/ 10039 h 10039"/>
                <a:gd name="connsiteX1" fmla="*/ 3975 w 10000"/>
                <a:gd name="connsiteY1" fmla="*/ 8777 h 10039"/>
                <a:gd name="connsiteX2" fmla="*/ 4738 w 10000"/>
                <a:gd name="connsiteY2" fmla="*/ 6239 h 10039"/>
                <a:gd name="connsiteX3" fmla="*/ 4784 w 10000"/>
                <a:gd name="connsiteY3" fmla="*/ 41 h 10039"/>
                <a:gd name="connsiteX4" fmla="*/ 4897 w 10000"/>
                <a:gd name="connsiteY4" fmla="*/ 3807 h 10039"/>
                <a:gd name="connsiteX5" fmla="*/ 5772 w 10000"/>
                <a:gd name="connsiteY5" fmla="*/ 9031 h 10039"/>
                <a:gd name="connsiteX6" fmla="*/ 10000 w 10000"/>
                <a:gd name="connsiteY6" fmla="*/ 9991 h 10039"/>
                <a:gd name="connsiteX0" fmla="*/ 0 w 7724"/>
                <a:gd name="connsiteY0" fmla="*/ 10401 h 10401"/>
                <a:gd name="connsiteX1" fmla="*/ 1699 w 7724"/>
                <a:gd name="connsiteY1" fmla="*/ 8777 h 10401"/>
                <a:gd name="connsiteX2" fmla="*/ 2462 w 7724"/>
                <a:gd name="connsiteY2" fmla="*/ 6239 h 10401"/>
                <a:gd name="connsiteX3" fmla="*/ 2508 w 7724"/>
                <a:gd name="connsiteY3" fmla="*/ 41 h 10401"/>
                <a:gd name="connsiteX4" fmla="*/ 2621 w 7724"/>
                <a:gd name="connsiteY4" fmla="*/ 3807 h 10401"/>
                <a:gd name="connsiteX5" fmla="*/ 3496 w 7724"/>
                <a:gd name="connsiteY5" fmla="*/ 9031 h 10401"/>
                <a:gd name="connsiteX6" fmla="*/ 7724 w 7724"/>
                <a:gd name="connsiteY6" fmla="*/ 9991 h 10401"/>
                <a:gd name="connsiteX0" fmla="*/ 0 w 6664"/>
                <a:gd name="connsiteY0" fmla="*/ 10000 h 10000"/>
                <a:gd name="connsiteX1" fmla="*/ 2200 w 6664"/>
                <a:gd name="connsiteY1" fmla="*/ 8439 h 10000"/>
                <a:gd name="connsiteX2" fmla="*/ 3187 w 6664"/>
                <a:gd name="connsiteY2" fmla="*/ 5998 h 10000"/>
                <a:gd name="connsiteX3" fmla="*/ 3247 w 6664"/>
                <a:gd name="connsiteY3" fmla="*/ 39 h 10000"/>
                <a:gd name="connsiteX4" fmla="*/ 3393 w 6664"/>
                <a:gd name="connsiteY4" fmla="*/ 3660 h 10000"/>
                <a:gd name="connsiteX5" fmla="*/ 4526 w 6664"/>
                <a:gd name="connsiteY5" fmla="*/ 8683 h 10000"/>
                <a:gd name="connsiteX6" fmla="*/ 6664 w 6664"/>
                <a:gd name="connsiteY6" fmla="*/ 9838 h 10000"/>
                <a:gd name="connsiteX0" fmla="*/ 0 w 10000"/>
                <a:gd name="connsiteY0" fmla="*/ 10000 h 10000"/>
                <a:gd name="connsiteX1" fmla="*/ 3718 w 10000"/>
                <a:gd name="connsiteY1" fmla="*/ 8902 h 10000"/>
                <a:gd name="connsiteX2" fmla="*/ 4782 w 10000"/>
                <a:gd name="connsiteY2" fmla="*/ 5998 h 10000"/>
                <a:gd name="connsiteX3" fmla="*/ 4872 w 10000"/>
                <a:gd name="connsiteY3" fmla="*/ 39 h 10000"/>
                <a:gd name="connsiteX4" fmla="*/ 5092 w 10000"/>
                <a:gd name="connsiteY4" fmla="*/ 3660 h 10000"/>
                <a:gd name="connsiteX5" fmla="*/ 6792 w 10000"/>
                <a:gd name="connsiteY5" fmla="*/ 8683 h 10000"/>
                <a:gd name="connsiteX6" fmla="*/ 10000 w 10000"/>
                <a:gd name="connsiteY6" fmla="*/ 9838 h 10000"/>
                <a:gd name="connsiteX0" fmla="*/ 0 w 10000"/>
                <a:gd name="connsiteY0" fmla="*/ 10001 h 10001"/>
                <a:gd name="connsiteX1" fmla="*/ 3718 w 10000"/>
                <a:gd name="connsiteY1" fmla="*/ 8903 h 10001"/>
                <a:gd name="connsiteX2" fmla="*/ 4782 w 10000"/>
                <a:gd name="connsiteY2" fmla="*/ 5999 h 10001"/>
                <a:gd name="connsiteX3" fmla="*/ 4872 w 10000"/>
                <a:gd name="connsiteY3" fmla="*/ 40 h 10001"/>
                <a:gd name="connsiteX4" fmla="*/ 5092 w 10000"/>
                <a:gd name="connsiteY4" fmla="*/ 3661 h 10001"/>
                <a:gd name="connsiteX5" fmla="*/ 6542 w 10000"/>
                <a:gd name="connsiteY5" fmla="*/ 9148 h 10001"/>
                <a:gd name="connsiteX6" fmla="*/ 10000 w 10000"/>
                <a:gd name="connsiteY6" fmla="*/ 9839 h 10001"/>
                <a:gd name="connsiteX0" fmla="*/ 0 w 10000"/>
                <a:gd name="connsiteY0" fmla="*/ 9962 h 9962"/>
                <a:gd name="connsiteX1" fmla="*/ 3718 w 10000"/>
                <a:gd name="connsiteY1" fmla="*/ 8864 h 9962"/>
                <a:gd name="connsiteX2" fmla="*/ 4782 w 10000"/>
                <a:gd name="connsiteY2" fmla="*/ 5960 h 9962"/>
                <a:gd name="connsiteX3" fmla="*/ 4872 w 10000"/>
                <a:gd name="connsiteY3" fmla="*/ 1 h 9962"/>
                <a:gd name="connsiteX4" fmla="*/ 5259 w 10000"/>
                <a:gd name="connsiteY4" fmla="*/ 5939 h 9962"/>
                <a:gd name="connsiteX5" fmla="*/ 6542 w 10000"/>
                <a:gd name="connsiteY5" fmla="*/ 9109 h 9962"/>
                <a:gd name="connsiteX6" fmla="*/ 10000 w 10000"/>
                <a:gd name="connsiteY6" fmla="*/ 9800 h 9962"/>
                <a:gd name="connsiteX0" fmla="*/ 0 w 10000"/>
                <a:gd name="connsiteY0" fmla="*/ 10008 h 10008"/>
                <a:gd name="connsiteX1" fmla="*/ 3718 w 10000"/>
                <a:gd name="connsiteY1" fmla="*/ 8906 h 10008"/>
                <a:gd name="connsiteX2" fmla="*/ 4865 w 10000"/>
                <a:gd name="connsiteY2" fmla="*/ 4712 h 10008"/>
                <a:gd name="connsiteX3" fmla="*/ 4872 w 10000"/>
                <a:gd name="connsiteY3" fmla="*/ 9 h 10008"/>
                <a:gd name="connsiteX4" fmla="*/ 5259 w 10000"/>
                <a:gd name="connsiteY4" fmla="*/ 5970 h 10008"/>
                <a:gd name="connsiteX5" fmla="*/ 6542 w 10000"/>
                <a:gd name="connsiteY5" fmla="*/ 9152 h 10008"/>
                <a:gd name="connsiteX6" fmla="*/ 10000 w 10000"/>
                <a:gd name="connsiteY6" fmla="*/ 9845 h 10008"/>
                <a:gd name="connsiteX0" fmla="*/ 0 w 10000"/>
                <a:gd name="connsiteY0" fmla="*/ 10000 h 10000"/>
                <a:gd name="connsiteX1" fmla="*/ 3718 w 10000"/>
                <a:gd name="connsiteY1" fmla="*/ 8898 h 10000"/>
                <a:gd name="connsiteX2" fmla="*/ 4865 w 10000"/>
                <a:gd name="connsiteY2" fmla="*/ 4704 h 10000"/>
                <a:gd name="connsiteX3" fmla="*/ 4872 w 10000"/>
                <a:gd name="connsiteY3" fmla="*/ 1 h 10000"/>
                <a:gd name="connsiteX4" fmla="*/ 5176 w 10000"/>
                <a:gd name="connsiteY4" fmla="*/ 4915 h 10000"/>
                <a:gd name="connsiteX5" fmla="*/ 6542 w 10000"/>
                <a:gd name="connsiteY5" fmla="*/ 9144 h 10000"/>
                <a:gd name="connsiteX6" fmla="*/ 10000 w 10000"/>
                <a:gd name="connsiteY6" fmla="*/ 9837 h 10000"/>
                <a:gd name="connsiteX0" fmla="*/ 0 w 10000"/>
                <a:gd name="connsiteY0" fmla="*/ 10000 h 10000"/>
                <a:gd name="connsiteX1" fmla="*/ 3968 w 10000"/>
                <a:gd name="connsiteY1" fmla="*/ 9363 h 10000"/>
                <a:gd name="connsiteX2" fmla="*/ 4865 w 10000"/>
                <a:gd name="connsiteY2" fmla="*/ 4704 h 10000"/>
                <a:gd name="connsiteX3" fmla="*/ 4872 w 10000"/>
                <a:gd name="connsiteY3" fmla="*/ 1 h 10000"/>
                <a:gd name="connsiteX4" fmla="*/ 5176 w 10000"/>
                <a:gd name="connsiteY4" fmla="*/ 4915 h 10000"/>
                <a:gd name="connsiteX5" fmla="*/ 6542 w 10000"/>
                <a:gd name="connsiteY5" fmla="*/ 9144 h 10000"/>
                <a:gd name="connsiteX6" fmla="*/ 10000 w 10000"/>
                <a:gd name="connsiteY6" fmla="*/ 9837 h 10000"/>
                <a:gd name="connsiteX0" fmla="*/ 0 w 10000"/>
                <a:gd name="connsiteY0" fmla="*/ 10000 h 10000"/>
                <a:gd name="connsiteX1" fmla="*/ 4135 w 10000"/>
                <a:gd name="connsiteY1" fmla="*/ 8956 h 10000"/>
                <a:gd name="connsiteX2" fmla="*/ 4865 w 10000"/>
                <a:gd name="connsiteY2" fmla="*/ 4704 h 10000"/>
                <a:gd name="connsiteX3" fmla="*/ 4872 w 10000"/>
                <a:gd name="connsiteY3" fmla="*/ 1 h 10000"/>
                <a:gd name="connsiteX4" fmla="*/ 5176 w 10000"/>
                <a:gd name="connsiteY4" fmla="*/ 4915 h 10000"/>
                <a:gd name="connsiteX5" fmla="*/ 6542 w 10000"/>
                <a:gd name="connsiteY5" fmla="*/ 9144 h 10000"/>
                <a:gd name="connsiteX6" fmla="*/ 10000 w 10000"/>
                <a:gd name="connsiteY6" fmla="*/ 9837 h 10000"/>
                <a:gd name="connsiteX0" fmla="*/ 0 w 10000"/>
                <a:gd name="connsiteY0" fmla="*/ 10000 h 10000"/>
                <a:gd name="connsiteX1" fmla="*/ 4135 w 10000"/>
                <a:gd name="connsiteY1" fmla="*/ 8956 h 10000"/>
                <a:gd name="connsiteX2" fmla="*/ 4865 w 10000"/>
                <a:gd name="connsiteY2" fmla="*/ 4704 h 10000"/>
                <a:gd name="connsiteX3" fmla="*/ 4872 w 10000"/>
                <a:gd name="connsiteY3" fmla="*/ 1 h 10000"/>
                <a:gd name="connsiteX4" fmla="*/ 5176 w 10000"/>
                <a:gd name="connsiteY4" fmla="*/ 4915 h 10000"/>
                <a:gd name="connsiteX5" fmla="*/ 6292 w 10000"/>
                <a:gd name="connsiteY5" fmla="*/ 9260 h 10000"/>
                <a:gd name="connsiteX6" fmla="*/ 10000 w 10000"/>
                <a:gd name="connsiteY6" fmla="*/ 9837 h 10000"/>
                <a:gd name="connsiteX0" fmla="*/ 0 w 10000"/>
                <a:gd name="connsiteY0" fmla="*/ 6628 h 6628"/>
                <a:gd name="connsiteX1" fmla="*/ 4135 w 10000"/>
                <a:gd name="connsiteY1" fmla="*/ 5584 h 6628"/>
                <a:gd name="connsiteX2" fmla="*/ 4865 w 10000"/>
                <a:gd name="connsiteY2" fmla="*/ 1332 h 6628"/>
                <a:gd name="connsiteX3" fmla="*/ 5206 w 10000"/>
                <a:gd name="connsiteY3" fmla="*/ 2 h 6628"/>
                <a:gd name="connsiteX4" fmla="*/ 5176 w 10000"/>
                <a:gd name="connsiteY4" fmla="*/ 1543 h 6628"/>
                <a:gd name="connsiteX5" fmla="*/ 6292 w 10000"/>
                <a:gd name="connsiteY5" fmla="*/ 5888 h 6628"/>
                <a:gd name="connsiteX6" fmla="*/ 10000 w 10000"/>
                <a:gd name="connsiteY6" fmla="*/ 6465 h 6628"/>
                <a:gd name="connsiteX0" fmla="*/ 0 w 10000"/>
                <a:gd name="connsiteY0" fmla="*/ 10174 h 10174"/>
                <a:gd name="connsiteX1" fmla="*/ 4135 w 10000"/>
                <a:gd name="connsiteY1" fmla="*/ 8599 h 10174"/>
                <a:gd name="connsiteX2" fmla="*/ 4865 w 10000"/>
                <a:gd name="connsiteY2" fmla="*/ 2184 h 10174"/>
                <a:gd name="connsiteX3" fmla="*/ 4956 w 10000"/>
                <a:gd name="connsiteY3" fmla="*/ 2 h 10174"/>
                <a:gd name="connsiteX4" fmla="*/ 5176 w 10000"/>
                <a:gd name="connsiteY4" fmla="*/ 2502 h 10174"/>
                <a:gd name="connsiteX5" fmla="*/ 6292 w 10000"/>
                <a:gd name="connsiteY5" fmla="*/ 9058 h 10174"/>
                <a:gd name="connsiteX6" fmla="*/ 10000 w 10000"/>
                <a:gd name="connsiteY6" fmla="*/ 9928 h 10174"/>
                <a:gd name="connsiteX0" fmla="*/ 0 w 10000"/>
                <a:gd name="connsiteY0" fmla="*/ 10349 h 10349"/>
                <a:gd name="connsiteX1" fmla="*/ 4135 w 10000"/>
                <a:gd name="connsiteY1" fmla="*/ 8774 h 10349"/>
                <a:gd name="connsiteX2" fmla="*/ 4865 w 10000"/>
                <a:gd name="connsiteY2" fmla="*/ 2359 h 10349"/>
                <a:gd name="connsiteX3" fmla="*/ 5290 w 10000"/>
                <a:gd name="connsiteY3" fmla="*/ 2 h 10349"/>
                <a:gd name="connsiteX4" fmla="*/ 5176 w 10000"/>
                <a:gd name="connsiteY4" fmla="*/ 2677 h 10349"/>
                <a:gd name="connsiteX5" fmla="*/ 6292 w 10000"/>
                <a:gd name="connsiteY5" fmla="*/ 9233 h 10349"/>
                <a:gd name="connsiteX6" fmla="*/ 10000 w 10000"/>
                <a:gd name="connsiteY6" fmla="*/ 10103 h 10349"/>
                <a:gd name="connsiteX0" fmla="*/ 0 w 10000"/>
                <a:gd name="connsiteY0" fmla="*/ 10349 h 10349"/>
                <a:gd name="connsiteX1" fmla="*/ 4135 w 10000"/>
                <a:gd name="connsiteY1" fmla="*/ 8774 h 10349"/>
                <a:gd name="connsiteX2" fmla="*/ 4865 w 10000"/>
                <a:gd name="connsiteY2" fmla="*/ 2359 h 10349"/>
                <a:gd name="connsiteX3" fmla="*/ 5040 w 10000"/>
                <a:gd name="connsiteY3" fmla="*/ 2 h 10349"/>
                <a:gd name="connsiteX4" fmla="*/ 5176 w 10000"/>
                <a:gd name="connsiteY4" fmla="*/ 2677 h 10349"/>
                <a:gd name="connsiteX5" fmla="*/ 6292 w 10000"/>
                <a:gd name="connsiteY5" fmla="*/ 9233 h 10349"/>
                <a:gd name="connsiteX6" fmla="*/ 10000 w 10000"/>
                <a:gd name="connsiteY6" fmla="*/ 10103 h 10349"/>
                <a:gd name="connsiteX0" fmla="*/ 0 w 10000"/>
                <a:gd name="connsiteY0" fmla="*/ 10355 h 10355"/>
                <a:gd name="connsiteX1" fmla="*/ 4135 w 10000"/>
                <a:gd name="connsiteY1" fmla="*/ 8780 h 10355"/>
                <a:gd name="connsiteX2" fmla="*/ 4865 w 10000"/>
                <a:gd name="connsiteY2" fmla="*/ 3418 h 10355"/>
                <a:gd name="connsiteX3" fmla="*/ 5040 w 10000"/>
                <a:gd name="connsiteY3" fmla="*/ 8 h 10355"/>
                <a:gd name="connsiteX4" fmla="*/ 5176 w 10000"/>
                <a:gd name="connsiteY4" fmla="*/ 2683 h 10355"/>
                <a:gd name="connsiteX5" fmla="*/ 6292 w 10000"/>
                <a:gd name="connsiteY5" fmla="*/ 9239 h 10355"/>
                <a:gd name="connsiteX6" fmla="*/ 10000 w 10000"/>
                <a:gd name="connsiteY6" fmla="*/ 10109 h 10355"/>
                <a:gd name="connsiteX0" fmla="*/ 0 w 10000"/>
                <a:gd name="connsiteY0" fmla="*/ 10349 h 10349"/>
                <a:gd name="connsiteX1" fmla="*/ 4135 w 10000"/>
                <a:gd name="connsiteY1" fmla="*/ 8774 h 10349"/>
                <a:gd name="connsiteX2" fmla="*/ 4865 w 10000"/>
                <a:gd name="connsiteY2" fmla="*/ 3412 h 10349"/>
                <a:gd name="connsiteX3" fmla="*/ 5040 w 10000"/>
                <a:gd name="connsiteY3" fmla="*/ 2 h 10349"/>
                <a:gd name="connsiteX4" fmla="*/ 5009 w 10000"/>
                <a:gd name="connsiteY4" fmla="*/ 3116 h 10349"/>
                <a:gd name="connsiteX5" fmla="*/ 6292 w 10000"/>
                <a:gd name="connsiteY5" fmla="*/ 9233 h 10349"/>
                <a:gd name="connsiteX6" fmla="*/ 10000 w 10000"/>
                <a:gd name="connsiteY6" fmla="*/ 10103 h 10349"/>
                <a:gd name="connsiteX0" fmla="*/ 0 w 10000"/>
                <a:gd name="connsiteY0" fmla="*/ 10349 h 10349"/>
                <a:gd name="connsiteX1" fmla="*/ 4218 w 10000"/>
                <a:gd name="connsiteY1" fmla="*/ 9125 h 10349"/>
                <a:gd name="connsiteX2" fmla="*/ 4865 w 10000"/>
                <a:gd name="connsiteY2" fmla="*/ 3412 h 10349"/>
                <a:gd name="connsiteX3" fmla="*/ 5040 w 10000"/>
                <a:gd name="connsiteY3" fmla="*/ 2 h 10349"/>
                <a:gd name="connsiteX4" fmla="*/ 5009 w 10000"/>
                <a:gd name="connsiteY4" fmla="*/ 3116 h 10349"/>
                <a:gd name="connsiteX5" fmla="*/ 6292 w 10000"/>
                <a:gd name="connsiteY5" fmla="*/ 9233 h 10349"/>
                <a:gd name="connsiteX6" fmla="*/ 10000 w 10000"/>
                <a:gd name="connsiteY6" fmla="*/ 10103 h 10349"/>
                <a:gd name="connsiteX0" fmla="*/ 0 w 10000"/>
                <a:gd name="connsiteY0" fmla="*/ 10349 h 10349"/>
                <a:gd name="connsiteX1" fmla="*/ 3717 w 10000"/>
                <a:gd name="connsiteY1" fmla="*/ 9213 h 10349"/>
                <a:gd name="connsiteX2" fmla="*/ 4865 w 10000"/>
                <a:gd name="connsiteY2" fmla="*/ 3412 h 10349"/>
                <a:gd name="connsiteX3" fmla="*/ 5040 w 10000"/>
                <a:gd name="connsiteY3" fmla="*/ 2 h 10349"/>
                <a:gd name="connsiteX4" fmla="*/ 5009 w 10000"/>
                <a:gd name="connsiteY4" fmla="*/ 3116 h 10349"/>
                <a:gd name="connsiteX5" fmla="*/ 6292 w 10000"/>
                <a:gd name="connsiteY5" fmla="*/ 9233 h 10349"/>
                <a:gd name="connsiteX6" fmla="*/ 10000 w 10000"/>
                <a:gd name="connsiteY6" fmla="*/ 10103 h 10349"/>
                <a:gd name="connsiteX0" fmla="*/ 0 w 10000"/>
                <a:gd name="connsiteY0" fmla="*/ 10349 h 10349"/>
                <a:gd name="connsiteX1" fmla="*/ 4051 w 10000"/>
                <a:gd name="connsiteY1" fmla="*/ 9388 h 10349"/>
                <a:gd name="connsiteX2" fmla="*/ 4865 w 10000"/>
                <a:gd name="connsiteY2" fmla="*/ 3412 h 10349"/>
                <a:gd name="connsiteX3" fmla="*/ 5040 w 10000"/>
                <a:gd name="connsiteY3" fmla="*/ 2 h 10349"/>
                <a:gd name="connsiteX4" fmla="*/ 5009 w 10000"/>
                <a:gd name="connsiteY4" fmla="*/ 3116 h 10349"/>
                <a:gd name="connsiteX5" fmla="*/ 6292 w 10000"/>
                <a:gd name="connsiteY5" fmla="*/ 9233 h 10349"/>
                <a:gd name="connsiteX6" fmla="*/ 10000 w 10000"/>
                <a:gd name="connsiteY6" fmla="*/ 10103 h 10349"/>
                <a:gd name="connsiteX0" fmla="*/ 0 w 9416"/>
                <a:gd name="connsiteY0" fmla="*/ 10437 h 10437"/>
                <a:gd name="connsiteX1" fmla="*/ 3467 w 9416"/>
                <a:gd name="connsiteY1" fmla="*/ 9388 h 10437"/>
                <a:gd name="connsiteX2" fmla="*/ 4281 w 9416"/>
                <a:gd name="connsiteY2" fmla="*/ 3412 h 10437"/>
                <a:gd name="connsiteX3" fmla="*/ 4456 w 9416"/>
                <a:gd name="connsiteY3" fmla="*/ 2 h 10437"/>
                <a:gd name="connsiteX4" fmla="*/ 4425 w 9416"/>
                <a:gd name="connsiteY4" fmla="*/ 3116 h 10437"/>
                <a:gd name="connsiteX5" fmla="*/ 5708 w 9416"/>
                <a:gd name="connsiteY5" fmla="*/ 9233 h 10437"/>
                <a:gd name="connsiteX6" fmla="*/ 9416 w 9416"/>
                <a:gd name="connsiteY6" fmla="*/ 10103 h 10437"/>
                <a:gd name="connsiteX0" fmla="*/ 0 w 10000"/>
                <a:gd name="connsiteY0" fmla="*/ 10000 h 10000"/>
                <a:gd name="connsiteX1" fmla="*/ 3505 w 10000"/>
                <a:gd name="connsiteY1" fmla="*/ 8743 h 10000"/>
                <a:gd name="connsiteX2" fmla="*/ 4547 w 10000"/>
                <a:gd name="connsiteY2" fmla="*/ 3269 h 10000"/>
                <a:gd name="connsiteX3" fmla="*/ 4732 w 10000"/>
                <a:gd name="connsiteY3" fmla="*/ 2 h 10000"/>
                <a:gd name="connsiteX4" fmla="*/ 4699 w 10000"/>
                <a:gd name="connsiteY4" fmla="*/ 2986 h 10000"/>
                <a:gd name="connsiteX5" fmla="*/ 6062 w 10000"/>
                <a:gd name="connsiteY5" fmla="*/ 8846 h 10000"/>
                <a:gd name="connsiteX6" fmla="*/ 10000 w 10000"/>
                <a:gd name="connsiteY6" fmla="*/ 9680 h 10000"/>
                <a:gd name="connsiteX0" fmla="*/ 0 w 10000"/>
                <a:gd name="connsiteY0" fmla="*/ 8325 h 8325"/>
                <a:gd name="connsiteX1" fmla="*/ 3505 w 10000"/>
                <a:gd name="connsiteY1" fmla="*/ 7068 h 8325"/>
                <a:gd name="connsiteX2" fmla="*/ 4547 w 10000"/>
                <a:gd name="connsiteY2" fmla="*/ 1594 h 8325"/>
                <a:gd name="connsiteX3" fmla="*/ 4643 w 10000"/>
                <a:gd name="connsiteY3" fmla="*/ 8 h 8325"/>
                <a:gd name="connsiteX4" fmla="*/ 4699 w 10000"/>
                <a:gd name="connsiteY4" fmla="*/ 1311 h 8325"/>
                <a:gd name="connsiteX5" fmla="*/ 6062 w 10000"/>
                <a:gd name="connsiteY5" fmla="*/ 7171 h 8325"/>
                <a:gd name="connsiteX6" fmla="*/ 10000 w 10000"/>
                <a:gd name="connsiteY6" fmla="*/ 8005 h 8325"/>
                <a:gd name="connsiteX0" fmla="*/ 0 w 10000"/>
                <a:gd name="connsiteY0" fmla="*/ 9999 h 9999"/>
                <a:gd name="connsiteX1" fmla="*/ 3859 w 10000"/>
                <a:gd name="connsiteY1" fmla="*/ 8489 h 9999"/>
                <a:gd name="connsiteX2" fmla="*/ 4547 w 10000"/>
                <a:gd name="connsiteY2" fmla="*/ 1914 h 9999"/>
                <a:gd name="connsiteX3" fmla="*/ 4643 w 10000"/>
                <a:gd name="connsiteY3" fmla="*/ 9 h 9999"/>
                <a:gd name="connsiteX4" fmla="*/ 4699 w 10000"/>
                <a:gd name="connsiteY4" fmla="*/ 1574 h 9999"/>
                <a:gd name="connsiteX5" fmla="*/ 6062 w 10000"/>
                <a:gd name="connsiteY5" fmla="*/ 8613 h 9999"/>
                <a:gd name="connsiteX6" fmla="*/ 10000 w 10000"/>
                <a:gd name="connsiteY6" fmla="*/ 9615 h 9999"/>
                <a:gd name="connsiteX0" fmla="*/ 0 w 10000"/>
                <a:gd name="connsiteY0" fmla="*/ 10000 h 10000"/>
                <a:gd name="connsiteX1" fmla="*/ 3859 w 10000"/>
                <a:gd name="connsiteY1" fmla="*/ 8490 h 10000"/>
                <a:gd name="connsiteX2" fmla="*/ 4547 w 10000"/>
                <a:gd name="connsiteY2" fmla="*/ 1914 h 10000"/>
                <a:gd name="connsiteX3" fmla="*/ 4643 w 10000"/>
                <a:gd name="connsiteY3" fmla="*/ 9 h 10000"/>
                <a:gd name="connsiteX4" fmla="*/ 4699 w 10000"/>
                <a:gd name="connsiteY4" fmla="*/ 1574 h 10000"/>
                <a:gd name="connsiteX5" fmla="*/ 5708 w 10000"/>
                <a:gd name="connsiteY5" fmla="*/ 8715 h 10000"/>
                <a:gd name="connsiteX6" fmla="*/ 10000 w 10000"/>
                <a:gd name="connsiteY6" fmla="*/ 9616 h 10000"/>
                <a:gd name="connsiteX0" fmla="*/ 0 w 10120"/>
                <a:gd name="connsiteY0" fmla="*/ 9732 h 9732"/>
                <a:gd name="connsiteX1" fmla="*/ 3979 w 10120"/>
                <a:gd name="connsiteY1" fmla="*/ 8490 h 9732"/>
                <a:gd name="connsiteX2" fmla="*/ 4667 w 10120"/>
                <a:gd name="connsiteY2" fmla="*/ 1914 h 9732"/>
                <a:gd name="connsiteX3" fmla="*/ 4763 w 10120"/>
                <a:gd name="connsiteY3" fmla="*/ 9 h 9732"/>
                <a:gd name="connsiteX4" fmla="*/ 4819 w 10120"/>
                <a:gd name="connsiteY4" fmla="*/ 1574 h 9732"/>
                <a:gd name="connsiteX5" fmla="*/ 5828 w 10120"/>
                <a:gd name="connsiteY5" fmla="*/ 8715 h 9732"/>
                <a:gd name="connsiteX6" fmla="*/ 10120 w 10120"/>
                <a:gd name="connsiteY6" fmla="*/ 9616 h 9732"/>
                <a:gd name="connsiteX0" fmla="*/ 0 w 10000"/>
                <a:gd name="connsiteY0" fmla="*/ 10002 h 10002"/>
                <a:gd name="connsiteX1" fmla="*/ 3932 w 10000"/>
                <a:gd name="connsiteY1" fmla="*/ 8726 h 10002"/>
                <a:gd name="connsiteX2" fmla="*/ 4789 w 10000"/>
                <a:gd name="connsiteY2" fmla="*/ 2024 h 10002"/>
                <a:gd name="connsiteX3" fmla="*/ 4707 w 10000"/>
                <a:gd name="connsiteY3" fmla="*/ 11 h 10002"/>
                <a:gd name="connsiteX4" fmla="*/ 4762 w 10000"/>
                <a:gd name="connsiteY4" fmla="*/ 1619 h 10002"/>
                <a:gd name="connsiteX5" fmla="*/ 5759 w 10000"/>
                <a:gd name="connsiteY5" fmla="*/ 8957 h 10002"/>
                <a:gd name="connsiteX6" fmla="*/ 10000 w 10000"/>
                <a:gd name="connsiteY6" fmla="*/ 9883 h 10002"/>
                <a:gd name="connsiteX0" fmla="*/ 0 w 10000"/>
                <a:gd name="connsiteY0" fmla="*/ 9082 h 9082"/>
                <a:gd name="connsiteX1" fmla="*/ 3932 w 10000"/>
                <a:gd name="connsiteY1" fmla="*/ 7806 h 9082"/>
                <a:gd name="connsiteX2" fmla="*/ 4789 w 10000"/>
                <a:gd name="connsiteY2" fmla="*/ 1104 h 9082"/>
                <a:gd name="connsiteX3" fmla="*/ 4762 w 10000"/>
                <a:gd name="connsiteY3" fmla="*/ 699 h 9082"/>
                <a:gd name="connsiteX4" fmla="*/ 5759 w 10000"/>
                <a:gd name="connsiteY4" fmla="*/ 8037 h 9082"/>
                <a:gd name="connsiteX5" fmla="*/ 10000 w 10000"/>
                <a:gd name="connsiteY5" fmla="*/ 8963 h 9082"/>
                <a:gd name="connsiteX0" fmla="*/ 0 w 10000"/>
                <a:gd name="connsiteY0" fmla="*/ 9231 h 9231"/>
                <a:gd name="connsiteX1" fmla="*/ 3932 w 10000"/>
                <a:gd name="connsiteY1" fmla="*/ 7826 h 9231"/>
                <a:gd name="connsiteX2" fmla="*/ 4762 w 10000"/>
                <a:gd name="connsiteY2" fmla="*/ 1 h 9231"/>
                <a:gd name="connsiteX3" fmla="*/ 5759 w 10000"/>
                <a:gd name="connsiteY3" fmla="*/ 8080 h 9231"/>
                <a:gd name="connsiteX4" fmla="*/ 10000 w 10000"/>
                <a:gd name="connsiteY4" fmla="*/ 9100 h 9231"/>
                <a:gd name="connsiteX0" fmla="*/ 0 w 10000"/>
                <a:gd name="connsiteY0" fmla="*/ 10020 h 10020"/>
                <a:gd name="connsiteX1" fmla="*/ 3695 w 10000"/>
                <a:gd name="connsiteY1" fmla="*/ 6394 h 10020"/>
                <a:gd name="connsiteX2" fmla="*/ 4762 w 10000"/>
                <a:gd name="connsiteY2" fmla="*/ 21 h 10020"/>
                <a:gd name="connsiteX3" fmla="*/ 5759 w 10000"/>
                <a:gd name="connsiteY3" fmla="*/ 8773 h 10020"/>
                <a:gd name="connsiteX4" fmla="*/ 10000 w 10000"/>
                <a:gd name="connsiteY4" fmla="*/ 9878 h 10020"/>
                <a:gd name="connsiteX0" fmla="*/ 0 w 10000"/>
                <a:gd name="connsiteY0" fmla="*/ 10003 h 10003"/>
                <a:gd name="connsiteX1" fmla="*/ 3695 w 10000"/>
                <a:gd name="connsiteY1" fmla="*/ 6377 h 10003"/>
                <a:gd name="connsiteX2" fmla="*/ 4762 w 10000"/>
                <a:gd name="connsiteY2" fmla="*/ 4 h 10003"/>
                <a:gd name="connsiteX3" fmla="*/ 6232 w 10000"/>
                <a:gd name="connsiteY3" fmla="*/ 7309 h 10003"/>
                <a:gd name="connsiteX4" fmla="*/ 10000 w 10000"/>
                <a:gd name="connsiteY4" fmla="*/ 9861 h 10003"/>
                <a:gd name="connsiteX0" fmla="*/ 0 w 10000"/>
                <a:gd name="connsiteY0" fmla="*/ 10003 h 10003"/>
                <a:gd name="connsiteX1" fmla="*/ 3695 w 10000"/>
                <a:gd name="connsiteY1" fmla="*/ 6377 h 10003"/>
                <a:gd name="connsiteX2" fmla="*/ 4762 w 10000"/>
                <a:gd name="connsiteY2" fmla="*/ 4 h 10003"/>
                <a:gd name="connsiteX3" fmla="*/ 6232 w 10000"/>
                <a:gd name="connsiteY3" fmla="*/ 7309 h 10003"/>
                <a:gd name="connsiteX4" fmla="*/ 10000 w 10000"/>
                <a:gd name="connsiteY4" fmla="*/ 9861 h 10003"/>
                <a:gd name="connsiteX0" fmla="*/ 0 w 10000"/>
                <a:gd name="connsiteY0" fmla="*/ 10003 h 10003"/>
                <a:gd name="connsiteX1" fmla="*/ 3695 w 10000"/>
                <a:gd name="connsiteY1" fmla="*/ 6377 h 10003"/>
                <a:gd name="connsiteX2" fmla="*/ 4762 w 10000"/>
                <a:gd name="connsiteY2" fmla="*/ 4 h 10003"/>
                <a:gd name="connsiteX3" fmla="*/ 6232 w 10000"/>
                <a:gd name="connsiteY3" fmla="*/ 7309 h 10003"/>
                <a:gd name="connsiteX4" fmla="*/ 10000 w 10000"/>
                <a:gd name="connsiteY4" fmla="*/ 9861 h 10003"/>
                <a:gd name="connsiteX0" fmla="*/ 0 w 10000"/>
                <a:gd name="connsiteY0" fmla="*/ 10003 h 10003"/>
                <a:gd name="connsiteX1" fmla="*/ 3695 w 10000"/>
                <a:gd name="connsiteY1" fmla="*/ 6377 h 10003"/>
                <a:gd name="connsiteX2" fmla="*/ 4762 w 10000"/>
                <a:gd name="connsiteY2" fmla="*/ 4 h 10003"/>
                <a:gd name="connsiteX3" fmla="*/ 6232 w 10000"/>
                <a:gd name="connsiteY3" fmla="*/ 7309 h 10003"/>
                <a:gd name="connsiteX4" fmla="*/ 10000 w 10000"/>
                <a:gd name="connsiteY4" fmla="*/ 9861 h 10003"/>
                <a:gd name="connsiteX0" fmla="*/ 0 w 10000"/>
                <a:gd name="connsiteY0" fmla="*/ 10003 h 10003"/>
                <a:gd name="connsiteX1" fmla="*/ 3695 w 10000"/>
                <a:gd name="connsiteY1" fmla="*/ 6377 h 10003"/>
                <a:gd name="connsiteX2" fmla="*/ 4762 w 10000"/>
                <a:gd name="connsiteY2" fmla="*/ 4 h 10003"/>
                <a:gd name="connsiteX3" fmla="*/ 6232 w 10000"/>
                <a:gd name="connsiteY3" fmla="*/ 7309 h 10003"/>
                <a:gd name="connsiteX4" fmla="*/ 10000 w 10000"/>
                <a:gd name="connsiteY4" fmla="*/ 9861 h 10003"/>
                <a:gd name="connsiteX0" fmla="*/ 0 w 10000"/>
                <a:gd name="connsiteY0" fmla="*/ 10003 h 10003"/>
                <a:gd name="connsiteX1" fmla="*/ 3695 w 10000"/>
                <a:gd name="connsiteY1" fmla="*/ 6377 h 10003"/>
                <a:gd name="connsiteX2" fmla="*/ 4762 w 10000"/>
                <a:gd name="connsiteY2" fmla="*/ 4 h 10003"/>
                <a:gd name="connsiteX3" fmla="*/ 6232 w 10000"/>
                <a:gd name="connsiteY3" fmla="*/ 7309 h 10003"/>
                <a:gd name="connsiteX4" fmla="*/ 10000 w 10000"/>
                <a:gd name="connsiteY4" fmla="*/ 9861 h 10003"/>
                <a:gd name="connsiteX0" fmla="*/ 0 w 10000"/>
                <a:gd name="connsiteY0" fmla="*/ 10000 h 10000"/>
                <a:gd name="connsiteX1" fmla="*/ 3695 w 10000"/>
                <a:gd name="connsiteY1" fmla="*/ 6374 h 10000"/>
                <a:gd name="connsiteX2" fmla="*/ 4762 w 10000"/>
                <a:gd name="connsiteY2" fmla="*/ 1 h 10000"/>
                <a:gd name="connsiteX3" fmla="*/ 5877 w 10000"/>
                <a:gd name="connsiteY3" fmla="*/ 6320 h 10000"/>
                <a:gd name="connsiteX4" fmla="*/ 10000 w 10000"/>
                <a:gd name="connsiteY4" fmla="*/ 9858 h 10000"/>
                <a:gd name="connsiteX0" fmla="*/ 0 w 10000"/>
                <a:gd name="connsiteY0" fmla="*/ 10000 h 10088"/>
                <a:gd name="connsiteX1" fmla="*/ 3695 w 10000"/>
                <a:gd name="connsiteY1" fmla="*/ 6374 h 10088"/>
                <a:gd name="connsiteX2" fmla="*/ 4762 w 10000"/>
                <a:gd name="connsiteY2" fmla="*/ 1 h 10088"/>
                <a:gd name="connsiteX3" fmla="*/ 5877 w 10000"/>
                <a:gd name="connsiteY3" fmla="*/ 6320 h 10088"/>
                <a:gd name="connsiteX4" fmla="*/ 10000 w 10000"/>
                <a:gd name="connsiteY4" fmla="*/ 10088 h 10088"/>
                <a:gd name="connsiteX0" fmla="*/ 0 w 10000"/>
                <a:gd name="connsiteY0" fmla="*/ 10000 h 10031"/>
                <a:gd name="connsiteX1" fmla="*/ 3695 w 10000"/>
                <a:gd name="connsiteY1" fmla="*/ 6374 h 10031"/>
                <a:gd name="connsiteX2" fmla="*/ 4762 w 10000"/>
                <a:gd name="connsiteY2" fmla="*/ 1 h 10031"/>
                <a:gd name="connsiteX3" fmla="*/ 5877 w 10000"/>
                <a:gd name="connsiteY3" fmla="*/ 6320 h 10031"/>
                <a:gd name="connsiteX4" fmla="*/ 10000 w 10000"/>
                <a:gd name="connsiteY4" fmla="*/ 10031 h 10031"/>
                <a:gd name="connsiteX0" fmla="*/ 0 w 10000"/>
                <a:gd name="connsiteY0" fmla="*/ 10001 h 10032"/>
                <a:gd name="connsiteX1" fmla="*/ 3695 w 10000"/>
                <a:gd name="connsiteY1" fmla="*/ 6375 h 10032"/>
                <a:gd name="connsiteX2" fmla="*/ 4762 w 10000"/>
                <a:gd name="connsiteY2" fmla="*/ 2 h 10032"/>
                <a:gd name="connsiteX3" fmla="*/ 5756 w 10000"/>
                <a:gd name="connsiteY3" fmla="*/ 7183 h 10032"/>
                <a:gd name="connsiteX4" fmla="*/ 10000 w 10000"/>
                <a:gd name="connsiteY4" fmla="*/ 10032 h 10032"/>
                <a:gd name="connsiteX0" fmla="*/ 0 w 10000"/>
                <a:gd name="connsiteY0" fmla="*/ 10000 h 10031"/>
                <a:gd name="connsiteX1" fmla="*/ 4178 w 10000"/>
                <a:gd name="connsiteY1" fmla="*/ 6949 h 10031"/>
                <a:gd name="connsiteX2" fmla="*/ 4762 w 10000"/>
                <a:gd name="connsiteY2" fmla="*/ 1 h 10031"/>
                <a:gd name="connsiteX3" fmla="*/ 5756 w 10000"/>
                <a:gd name="connsiteY3" fmla="*/ 7182 h 10031"/>
                <a:gd name="connsiteX4" fmla="*/ 10000 w 10000"/>
                <a:gd name="connsiteY4" fmla="*/ 10031 h 10031"/>
                <a:gd name="connsiteX0" fmla="*/ 0 w 10000"/>
                <a:gd name="connsiteY0" fmla="*/ 10000 h 10031"/>
                <a:gd name="connsiteX1" fmla="*/ 4178 w 10000"/>
                <a:gd name="connsiteY1" fmla="*/ 6949 h 10031"/>
                <a:gd name="connsiteX2" fmla="*/ 4762 w 10000"/>
                <a:gd name="connsiteY2" fmla="*/ 1 h 10031"/>
                <a:gd name="connsiteX3" fmla="*/ 5575 w 10000"/>
                <a:gd name="connsiteY3" fmla="*/ 7239 h 10031"/>
                <a:gd name="connsiteX4" fmla="*/ 10000 w 10000"/>
                <a:gd name="connsiteY4" fmla="*/ 10031 h 10031"/>
                <a:gd name="connsiteX0" fmla="*/ 0 w 10000"/>
                <a:gd name="connsiteY0" fmla="*/ 10000 h 10031"/>
                <a:gd name="connsiteX1" fmla="*/ 4238 w 10000"/>
                <a:gd name="connsiteY1" fmla="*/ 7524 h 10031"/>
                <a:gd name="connsiteX2" fmla="*/ 4762 w 10000"/>
                <a:gd name="connsiteY2" fmla="*/ 1 h 10031"/>
                <a:gd name="connsiteX3" fmla="*/ 5575 w 10000"/>
                <a:gd name="connsiteY3" fmla="*/ 7239 h 10031"/>
                <a:gd name="connsiteX4" fmla="*/ 10000 w 10000"/>
                <a:gd name="connsiteY4" fmla="*/ 10031 h 10031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575 w 10000"/>
                <a:gd name="connsiteY3" fmla="*/ 8848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575 w 10000"/>
                <a:gd name="connsiteY3" fmla="*/ 9250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575 w 10000"/>
                <a:gd name="connsiteY3" fmla="*/ 9250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575 w 10000"/>
                <a:gd name="connsiteY3" fmla="*/ 9250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575 w 10000"/>
                <a:gd name="connsiteY3" fmla="*/ 9250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575 w 10000"/>
                <a:gd name="connsiteY3" fmla="*/ 9250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238 w 10000"/>
                <a:gd name="connsiteY1" fmla="*/ 9133 h 11640"/>
                <a:gd name="connsiteX2" fmla="*/ 4883 w 10000"/>
                <a:gd name="connsiteY2" fmla="*/ 0 h 11640"/>
                <a:gd name="connsiteX3" fmla="*/ 5466 w 10000"/>
                <a:gd name="connsiteY3" fmla="*/ 9606 h 11640"/>
                <a:gd name="connsiteX4" fmla="*/ 10000 w 10000"/>
                <a:gd name="connsiteY4" fmla="*/ 11640 h 11640"/>
                <a:gd name="connsiteX0" fmla="*/ 0 w 10000"/>
                <a:gd name="connsiteY0" fmla="*/ 11609 h 11640"/>
                <a:gd name="connsiteX1" fmla="*/ 4509 w 10000"/>
                <a:gd name="connsiteY1" fmla="*/ 9418 h 11640"/>
                <a:gd name="connsiteX2" fmla="*/ 4883 w 10000"/>
                <a:gd name="connsiteY2" fmla="*/ 0 h 11640"/>
                <a:gd name="connsiteX3" fmla="*/ 5466 w 10000"/>
                <a:gd name="connsiteY3" fmla="*/ 9606 h 11640"/>
                <a:gd name="connsiteX4" fmla="*/ 10000 w 10000"/>
                <a:gd name="connsiteY4" fmla="*/ 11640 h 11640"/>
                <a:gd name="connsiteX0" fmla="*/ 0 w 10000"/>
                <a:gd name="connsiteY0" fmla="*/ 14529 h 14560"/>
                <a:gd name="connsiteX1" fmla="*/ 4509 w 10000"/>
                <a:gd name="connsiteY1" fmla="*/ 12338 h 14560"/>
                <a:gd name="connsiteX2" fmla="*/ 4992 w 10000"/>
                <a:gd name="connsiteY2" fmla="*/ 0 h 14560"/>
                <a:gd name="connsiteX3" fmla="*/ 5466 w 10000"/>
                <a:gd name="connsiteY3" fmla="*/ 12526 h 14560"/>
                <a:gd name="connsiteX4" fmla="*/ 10000 w 10000"/>
                <a:gd name="connsiteY4" fmla="*/ 14560 h 14560"/>
                <a:gd name="connsiteX0" fmla="*/ 0 w 10000"/>
                <a:gd name="connsiteY0" fmla="*/ 14743 h 14774"/>
                <a:gd name="connsiteX1" fmla="*/ 4509 w 10000"/>
                <a:gd name="connsiteY1" fmla="*/ 12552 h 14774"/>
                <a:gd name="connsiteX2" fmla="*/ 5101 w 10000"/>
                <a:gd name="connsiteY2" fmla="*/ 0 h 14774"/>
                <a:gd name="connsiteX3" fmla="*/ 5466 w 10000"/>
                <a:gd name="connsiteY3" fmla="*/ 12740 h 14774"/>
                <a:gd name="connsiteX4" fmla="*/ 10000 w 10000"/>
                <a:gd name="connsiteY4" fmla="*/ 14774 h 14774"/>
                <a:gd name="connsiteX0" fmla="*/ 0 w 10000"/>
                <a:gd name="connsiteY0" fmla="*/ 14743 h 14774"/>
                <a:gd name="connsiteX1" fmla="*/ 4509 w 10000"/>
                <a:gd name="connsiteY1" fmla="*/ 12552 h 14774"/>
                <a:gd name="connsiteX2" fmla="*/ 5101 w 10000"/>
                <a:gd name="connsiteY2" fmla="*/ 0 h 14774"/>
                <a:gd name="connsiteX3" fmla="*/ 5520 w 10000"/>
                <a:gd name="connsiteY3" fmla="*/ 13096 h 14774"/>
                <a:gd name="connsiteX4" fmla="*/ 10000 w 10000"/>
                <a:gd name="connsiteY4" fmla="*/ 14774 h 14774"/>
                <a:gd name="connsiteX0" fmla="*/ 0 w 10000"/>
                <a:gd name="connsiteY0" fmla="*/ 14743 h 14774"/>
                <a:gd name="connsiteX1" fmla="*/ 4726 w 10000"/>
                <a:gd name="connsiteY1" fmla="*/ 13050 h 14774"/>
                <a:gd name="connsiteX2" fmla="*/ 5101 w 10000"/>
                <a:gd name="connsiteY2" fmla="*/ 0 h 14774"/>
                <a:gd name="connsiteX3" fmla="*/ 5520 w 10000"/>
                <a:gd name="connsiteY3" fmla="*/ 13096 h 14774"/>
                <a:gd name="connsiteX4" fmla="*/ 10000 w 10000"/>
                <a:gd name="connsiteY4" fmla="*/ 14774 h 14774"/>
                <a:gd name="connsiteX0" fmla="*/ 0 w 10000"/>
                <a:gd name="connsiteY0" fmla="*/ 14743 h 14774"/>
                <a:gd name="connsiteX1" fmla="*/ 4726 w 10000"/>
                <a:gd name="connsiteY1" fmla="*/ 13050 h 14774"/>
                <a:gd name="connsiteX2" fmla="*/ 5101 w 10000"/>
                <a:gd name="connsiteY2" fmla="*/ 0 h 14774"/>
                <a:gd name="connsiteX3" fmla="*/ 5520 w 10000"/>
                <a:gd name="connsiteY3" fmla="*/ 13096 h 14774"/>
                <a:gd name="connsiteX4" fmla="*/ 10000 w 10000"/>
                <a:gd name="connsiteY4" fmla="*/ 14774 h 14774"/>
                <a:gd name="connsiteX0" fmla="*/ 0 w 10000"/>
                <a:gd name="connsiteY0" fmla="*/ 14743 h 14774"/>
                <a:gd name="connsiteX1" fmla="*/ 4726 w 10000"/>
                <a:gd name="connsiteY1" fmla="*/ 13050 h 14774"/>
                <a:gd name="connsiteX2" fmla="*/ 5101 w 10000"/>
                <a:gd name="connsiteY2" fmla="*/ 0 h 14774"/>
                <a:gd name="connsiteX3" fmla="*/ 5520 w 10000"/>
                <a:gd name="connsiteY3" fmla="*/ 13096 h 14774"/>
                <a:gd name="connsiteX4" fmla="*/ 10000 w 10000"/>
                <a:gd name="connsiteY4" fmla="*/ 14774 h 14774"/>
                <a:gd name="connsiteX0" fmla="*/ 0 w 10000"/>
                <a:gd name="connsiteY0" fmla="*/ 14743 h 14774"/>
                <a:gd name="connsiteX1" fmla="*/ 4726 w 10000"/>
                <a:gd name="connsiteY1" fmla="*/ 13050 h 14774"/>
                <a:gd name="connsiteX2" fmla="*/ 5101 w 10000"/>
                <a:gd name="connsiteY2" fmla="*/ 0 h 14774"/>
                <a:gd name="connsiteX3" fmla="*/ 5520 w 10000"/>
                <a:gd name="connsiteY3" fmla="*/ 13096 h 14774"/>
                <a:gd name="connsiteX4" fmla="*/ 10000 w 10000"/>
                <a:gd name="connsiteY4" fmla="*/ 14774 h 14774"/>
                <a:gd name="connsiteX0" fmla="*/ 0 w 10000"/>
                <a:gd name="connsiteY0" fmla="*/ 14743 h 14774"/>
                <a:gd name="connsiteX1" fmla="*/ 4726 w 10000"/>
                <a:gd name="connsiteY1" fmla="*/ 13050 h 14774"/>
                <a:gd name="connsiteX2" fmla="*/ 5101 w 10000"/>
                <a:gd name="connsiteY2" fmla="*/ 0 h 14774"/>
                <a:gd name="connsiteX3" fmla="*/ 5520 w 10000"/>
                <a:gd name="connsiteY3" fmla="*/ 13096 h 14774"/>
                <a:gd name="connsiteX4" fmla="*/ 10000 w 10000"/>
                <a:gd name="connsiteY4" fmla="*/ 14774 h 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4774">
                  <a:moveTo>
                    <a:pt x="0" y="14743"/>
                  </a:moveTo>
                  <a:cubicBezTo>
                    <a:pt x="3405" y="13926"/>
                    <a:pt x="4147" y="15649"/>
                    <a:pt x="4726" y="13050"/>
                  </a:cubicBezTo>
                  <a:cubicBezTo>
                    <a:pt x="5305" y="10451"/>
                    <a:pt x="4969" y="-8"/>
                    <a:pt x="5101" y="0"/>
                  </a:cubicBezTo>
                  <a:cubicBezTo>
                    <a:pt x="5233" y="8"/>
                    <a:pt x="5076" y="10210"/>
                    <a:pt x="5520" y="13096"/>
                  </a:cubicBezTo>
                  <a:cubicBezTo>
                    <a:pt x="6009" y="15054"/>
                    <a:pt x="6280" y="13969"/>
                    <a:pt x="10000" y="14774"/>
                  </a:cubicBezTo>
                </a:path>
              </a:pathLst>
            </a:custGeom>
            <a:solidFill>
              <a:srgbClr val="CC0000"/>
            </a:solidFill>
            <a:ln w="1270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043151" y="4269456"/>
            <a:ext cx="2700338" cy="1793645"/>
            <a:chOff x="4043151" y="4269456"/>
            <a:chExt cx="2700338" cy="1793645"/>
          </a:xfrm>
        </p:grpSpPr>
        <p:sp>
          <p:nvSpPr>
            <p:cNvPr id="38" name="Text Box 94"/>
            <p:cNvSpPr txBox="1">
              <a:spLocks noChangeArrowheads="1"/>
            </p:cNvSpPr>
            <p:nvPr/>
          </p:nvSpPr>
          <p:spPr bwMode="auto">
            <a:xfrm>
              <a:off x="4043151" y="4985883"/>
              <a:ext cx="270033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1600" b="1" dirty="0" smtClean="0">
                  <a:solidFill>
                    <a:srgbClr val="00FF00"/>
                  </a:solidFill>
                  <a:ea typeface="ＭＳ Ｐゴシック" charset="-128"/>
                </a:rPr>
                <a:t>Impulsion longue </a:t>
              </a:r>
              <a:r>
                <a:rPr lang="en-US" altLang="fr-FR" sz="1600" b="1" dirty="0" err="1" smtClean="0">
                  <a:solidFill>
                    <a:srgbClr val="00FF00"/>
                  </a:solidFill>
                  <a:ea typeface="ＭＳ Ｐゴシック" charset="-128"/>
                </a:rPr>
                <a:t>faible</a:t>
              </a:r>
              <a:r>
                <a:rPr lang="en-US" altLang="fr-FR" sz="1600" b="1" dirty="0" smtClean="0">
                  <a:solidFill>
                    <a:srgbClr val="00FF00"/>
                  </a:solidFill>
                  <a:ea typeface="ＭＳ Ｐゴシック" charset="-128"/>
                </a:rPr>
                <a:t> </a:t>
              </a:r>
              <a:r>
                <a:rPr lang="en-US" altLang="fr-FR" sz="1600" b="1" dirty="0" err="1" smtClean="0">
                  <a:solidFill>
                    <a:srgbClr val="00FF00"/>
                  </a:solidFill>
                  <a:ea typeface="ＭＳ Ｐゴシック" charset="-128"/>
                </a:rPr>
                <a:t>energie</a:t>
              </a:r>
              <a:endParaRPr lang="en-US" altLang="fr-FR" sz="1600" b="1" dirty="0">
                <a:solidFill>
                  <a:srgbClr val="00FF00"/>
                </a:solidFill>
                <a:ea typeface="ＭＳ Ｐゴシック" charset="-128"/>
              </a:endParaRPr>
            </a:p>
            <a:p>
              <a:pPr algn="ctr"/>
              <a:r>
                <a:rPr lang="en-US" altLang="fr-FR" sz="1600" b="1" dirty="0" smtClean="0">
                  <a:solidFill>
                    <a:srgbClr val="00FF00"/>
                  </a:solidFill>
                  <a:ea typeface="ＭＳ Ｐゴシック" charset="-128"/>
                </a:rPr>
                <a:t>(&gt;ns</a:t>
              </a:r>
              <a:r>
                <a:rPr lang="en-US" altLang="fr-FR" sz="1600" b="1" dirty="0">
                  <a:solidFill>
                    <a:srgbClr val="00FF00"/>
                  </a:solidFill>
                  <a:ea typeface="ＭＳ Ｐゴシック" charset="-128"/>
                </a:rPr>
                <a:t>, </a:t>
              </a:r>
              <a:r>
                <a:rPr lang="en-US" altLang="fr-FR" sz="1600" b="1" dirty="0" smtClean="0">
                  <a:solidFill>
                    <a:srgbClr val="00FF00"/>
                  </a:solidFill>
                  <a:ea typeface="ＭＳ Ｐゴシック" charset="-128"/>
                </a:rPr>
                <a:t>&lt;J)</a:t>
              </a:r>
            </a:p>
            <a:p>
              <a:pPr algn="ctr"/>
              <a:r>
                <a:rPr lang="en-US" altLang="fr-FR" sz="1600" b="1" dirty="0" smtClean="0">
                  <a:solidFill>
                    <a:srgbClr val="00FF00"/>
                  </a:solidFill>
                  <a:ea typeface="ＭＳ Ｐゴシック" charset="-128"/>
                </a:rPr>
                <a:t>&lt; 10</a:t>
              </a:r>
              <a:r>
                <a:rPr lang="en-US" altLang="fr-FR" sz="1600" b="1" baseline="30000" dirty="0" smtClean="0">
                  <a:solidFill>
                    <a:srgbClr val="00FF00"/>
                  </a:solidFill>
                  <a:ea typeface="ＭＳ Ｐゴシック" charset="-128"/>
                </a:rPr>
                <a:t>13</a:t>
              </a:r>
              <a:r>
                <a:rPr lang="en-US" altLang="fr-FR" sz="1600" b="1" dirty="0" smtClean="0">
                  <a:solidFill>
                    <a:srgbClr val="00FF00"/>
                  </a:solidFill>
                  <a:ea typeface="ＭＳ Ｐゴシック" charset="-128"/>
                </a:rPr>
                <a:t> W/cm</a:t>
              </a:r>
              <a:r>
                <a:rPr lang="en-US" altLang="fr-FR" sz="1600" b="1" baseline="30000" dirty="0" smtClean="0">
                  <a:solidFill>
                    <a:srgbClr val="00FF00"/>
                  </a:solidFill>
                  <a:ea typeface="ＭＳ Ｐゴシック" charset="-128"/>
                </a:rPr>
                <a:t>2</a:t>
              </a:r>
              <a:endParaRPr lang="en-US" altLang="fr-FR" sz="1600" b="1" baseline="30000" dirty="0">
                <a:solidFill>
                  <a:srgbClr val="00FF00"/>
                </a:solidFill>
                <a:ea typeface="ＭＳ Ｐゴシック" charset="-128"/>
              </a:endParaRP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5419748" y="4269456"/>
              <a:ext cx="0" cy="61277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rgbClr val="00FF00"/>
                </a:solidFill>
              </a:endParaRPr>
            </a:p>
          </p:txBody>
        </p:sp>
      </p:grpSp>
      <p:pic>
        <p:nvPicPr>
          <p:cNvPr id="44" name="Picture 10" descr="figure_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40966" r="27844" b="39643"/>
          <a:stretch/>
        </p:blipFill>
        <p:spPr bwMode="auto">
          <a:xfrm>
            <a:off x="8192108" y="1767338"/>
            <a:ext cx="701756" cy="7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2725738" y="1771921"/>
            <a:ext cx="4819872" cy="775721"/>
            <a:chOff x="2725738" y="1771921"/>
            <a:chExt cx="4819872" cy="775721"/>
          </a:xfrm>
        </p:grpSpPr>
        <p:grpSp>
          <p:nvGrpSpPr>
            <p:cNvPr id="24" name="Groupe 23"/>
            <p:cNvGrpSpPr/>
            <p:nvPr/>
          </p:nvGrpSpPr>
          <p:grpSpPr>
            <a:xfrm>
              <a:off x="2725738" y="2277075"/>
              <a:ext cx="1051148" cy="270567"/>
              <a:chOff x="1763688" y="1362938"/>
              <a:chExt cx="1051148" cy="270567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1763688" y="1628800"/>
                <a:ext cx="10511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1908323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1979712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2051720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2124347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2195736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2267744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2340371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2411760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2483768" y="1412776"/>
                <a:ext cx="0" cy="21602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2555776" y="1484784"/>
                <a:ext cx="0" cy="136659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2627784" y="1556792"/>
                <a:ext cx="0" cy="7671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1835696" y="1362938"/>
                <a:ext cx="0" cy="26586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494462" y="1771921"/>
              <a:ext cx="1051148" cy="731246"/>
              <a:chOff x="6494462" y="1771921"/>
              <a:chExt cx="1051148" cy="731246"/>
            </a:xfrm>
          </p:grpSpPr>
          <p:cxnSp>
            <p:nvCxnSpPr>
              <p:cNvPr id="72" name="Connecteur droit avec flèche 71"/>
              <p:cNvCxnSpPr/>
              <p:nvPr/>
            </p:nvCxnSpPr>
            <p:spPr>
              <a:xfrm>
                <a:off x="6494462" y="2501354"/>
                <a:ext cx="10511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6639097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6710486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6782494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6855121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6926510" y="1771921"/>
                <a:ext cx="0" cy="72943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6998518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7071145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7142534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7214542" y="2418122"/>
                <a:ext cx="0" cy="83232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7286550" y="2445866"/>
                <a:ext cx="0" cy="5265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7358558" y="2473610"/>
                <a:ext cx="0" cy="29557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6566470" y="2398920"/>
                <a:ext cx="0" cy="10243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e 42"/>
          <p:cNvGrpSpPr/>
          <p:nvPr/>
        </p:nvGrpSpPr>
        <p:grpSpPr>
          <a:xfrm>
            <a:off x="1750285" y="2666061"/>
            <a:ext cx="2232896" cy="1252777"/>
            <a:chOff x="1750285" y="2666061"/>
            <a:chExt cx="2232896" cy="1252777"/>
          </a:xfrm>
        </p:grpSpPr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750285" y="3382206"/>
              <a:ext cx="366118" cy="536632"/>
            </a:xfrm>
            <a:custGeom>
              <a:avLst/>
              <a:gdLst>
                <a:gd name="T0" fmla="*/ 0 w 567"/>
                <a:gd name="T1" fmla="*/ 773 h 773"/>
                <a:gd name="T2" fmla="*/ 204 w 567"/>
                <a:gd name="T3" fmla="*/ 660 h 773"/>
                <a:gd name="T4" fmla="*/ 249 w 567"/>
                <a:gd name="T5" fmla="*/ 478 h 773"/>
                <a:gd name="T6" fmla="*/ 272 w 567"/>
                <a:gd name="T7" fmla="*/ 2 h 773"/>
                <a:gd name="T8" fmla="*/ 299 w 567"/>
                <a:gd name="T9" fmla="*/ 464 h 773"/>
                <a:gd name="T10" fmla="*/ 343 w 567"/>
                <a:gd name="T11" fmla="*/ 608 h 773"/>
                <a:gd name="T12" fmla="*/ 567 w 567"/>
                <a:gd name="T13" fmla="*/ 59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773">
                  <a:moveTo>
                    <a:pt x="0" y="773"/>
                  </a:moveTo>
                  <a:cubicBezTo>
                    <a:pt x="81" y="741"/>
                    <a:pt x="163" y="709"/>
                    <a:pt x="204" y="660"/>
                  </a:cubicBezTo>
                  <a:cubicBezTo>
                    <a:pt x="245" y="611"/>
                    <a:pt x="238" y="588"/>
                    <a:pt x="249" y="478"/>
                  </a:cubicBezTo>
                  <a:cubicBezTo>
                    <a:pt x="260" y="368"/>
                    <a:pt x="264" y="4"/>
                    <a:pt x="272" y="2"/>
                  </a:cubicBezTo>
                  <a:cubicBezTo>
                    <a:pt x="280" y="0"/>
                    <a:pt x="287" y="363"/>
                    <a:pt x="299" y="464"/>
                  </a:cubicBezTo>
                  <a:cubicBezTo>
                    <a:pt x="311" y="565"/>
                    <a:pt x="298" y="587"/>
                    <a:pt x="343" y="608"/>
                  </a:cubicBezTo>
                  <a:cubicBezTo>
                    <a:pt x="388" y="629"/>
                    <a:pt x="520" y="595"/>
                    <a:pt x="567" y="592"/>
                  </a:cubicBezTo>
                </a:path>
              </a:pathLst>
            </a:custGeom>
            <a:solidFill>
              <a:srgbClr val="CC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3617063" y="2666061"/>
              <a:ext cx="366118" cy="536632"/>
            </a:xfrm>
            <a:custGeom>
              <a:avLst/>
              <a:gdLst>
                <a:gd name="T0" fmla="*/ 0 w 567"/>
                <a:gd name="T1" fmla="*/ 773 h 773"/>
                <a:gd name="T2" fmla="*/ 204 w 567"/>
                <a:gd name="T3" fmla="*/ 660 h 773"/>
                <a:gd name="T4" fmla="*/ 249 w 567"/>
                <a:gd name="T5" fmla="*/ 478 h 773"/>
                <a:gd name="T6" fmla="*/ 272 w 567"/>
                <a:gd name="T7" fmla="*/ 2 h 773"/>
                <a:gd name="T8" fmla="*/ 299 w 567"/>
                <a:gd name="T9" fmla="*/ 464 h 773"/>
                <a:gd name="T10" fmla="*/ 343 w 567"/>
                <a:gd name="T11" fmla="*/ 608 h 773"/>
                <a:gd name="T12" fmla="*/ 567 w 567"/>
                <a:gd name="T13" fmla="*/ 59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773">
                  <a:moveTo>
                    <a:pt x="0" y="773"/>
                  </a:moveTo>
                  <a:cubicBezTo>
                    <a:pt x="81" y="741"/>
                    <a:pt x="163" y="709"/>
                    <a:pt x="204" y="660"/>
                  </a:cubicBezTo>
                  <a:cubicBezTo>
                    <a:pt x="245" y="611"/>
                    <a:pt x="238" y="588"/>
                    <a:pt x="249" y="478"/>
                  </a:cubicBezTo>
                  <a:cubicBezTo>
                    <a:pt x="260" y="368"/>
                    <a:pt x="264" y="4"/>
                    <a:pt x="272" y="2"/>
                  </a:cubicBezTo>
                  <a:cubicBezTo>
                    <a:pt x="280" y="0"/>
                    <a:pt x="287" y="363"/>
                    <a:pt x="299" y="464"/>
                  </a:cubicBezTo>
                  <a:cubicBezTo>
                    <a:pt x="311" y="565"/>
                    <a:pt x="298" y="587"/>
                    <a:pt x="343" y="608"/>
                  </a:cubicBezTo>
                  <a:cubicBezTo>
                    <a:pt x="388" y="629"/>
                    <a:pt x="520" y="595"/>
                    <a:pt x="567" y="592"/>
                  </a:cubicBezTo>
                </a:path>
              </a:pathLst>
            </a:custGeom>
            <a:solidFill>
              <a:srgbClr val="CC0000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19364" y="3382206"/>
            <a:ext cx="3005931" cy="2036542"/>
            <a:chOff x="619364" y="3382206"/>
            <a:chExt cx="3005931" cy="2036542"/>
          </a:xfrm>
        </p:grpSpPr>
        <p:sp>
          <p:nvSpPr>
            <p:cNvPr id="173065" name="Text Box 94"/>
            <p:cNvSpPr txBox="1">
              <a:spLocks noChangeArrowheads="1"/>
            </p:cNvSpPr>
            <p:nvPr/>
          </p:nvSpPr>
          <p:spPr bwMode="auto">
            <a:xfrm>
              <a:off x="619364" y="4833973"/>
              <a:ext cx="30059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1600" b="1" dirty="0" smtClean="0">
                  <a:solidFill>
                    <a:srgbClr val="FF3300"/>
                  </a:solidFill>
                  <a:ea typeface="ＭＳ Ｐゴシック" charset="-128"/>
                </a:rPr>
                <a:t>Pre-impulsions </a:t>
              </a:r>
              <a:r>
                <a:rPr lang="en-US" altLang="fr-FR" sz="1600" b="1" dirty="0" err="1" smtClean="0">
                  <a:solidFill>
                    <a:srgbClr val="FF3300"/>
                  </a:solidFill>
                  <a:ea typeface="ＭＳ Ｐゴシック" charset="-128"/>
                </a:rPr>
                <a:t>contollées</a:t>
              </a:r>
              <a:r>
                <a:rPr lang="en-US" altLang="fr-FR" sz="1600" b="1" dirty="0" smtClean="0">
                  <a:solidFill>
                    <a:srgbClr val="FF3300"/>
                  </a:solidFill>
                  <a:ea typeface="ＭＳ Ｐゴシック" charset="-128"/>
                </a:rPr>
                <a:t> </a:t>
              </a:r>
              <a:endParaRPr lang="en-US" altLang="fr-FR" sz="1600" b="1" dirty="0">
                <a:solidFill>
                  <a:srgbClr val="FF3300"/>
                </a:solidFill>
                <a:ea typeface="ＭＳ Ｐゴシック" charset="-128"/>
              </a:endParaRPr>
            </a:p>
            <a:p>
              <a:pPr algn="ctr"/>
              <a:r>
                <a:rPr lang="en-US" altLang="fr-FR" sz="1600" b="1" dirty="0" smtClean="0">
                  <a:solidFill>
                    <a:srgbClr val="FF3300"/>
                  </a:solidFill>
                  <a:ea typeface="ＭＳ Ｐゴシック" charset="-128"/>
                </a:rPr>
                <a:t>(</a:t>
              </a:r>
              <a:r>
                <a:rPr lang="en-US" altLang="fr-FR" sz="1600" b="1" dirty="0" err="1" smtClean="0">
                  <a:solidFill>
                    <a:srgbClr val="FF3300"/>
                  </a:solidFill>
                  <a:ea typeface="ＭＳ Ｐゴシック" charset="-128"/>
                </a:rPr>
                <a:t>ps</a:t>
              </a:r>
              <a:r>
                <a:rPr lang="en-US" altLang="fr-FR" sz="1600" b="1" dirty="0">
                  <a:solidFill>
                    <a:srgbClr val="FF3300"/>
                  </a:solidFill>
                  <a:ea typeface="ＭＳ Ｐゴシック" charset="-128"/>
                </a:rPr>
                <a:t>, </a:t>
              </a:r>
              <a:r>
                <a:rPr lang="en-US" altLang="fr-FR" sz="1600" b="1" dirty="0" err="1" smtClean="0">
                  <a:solidFill>
                    <a:srgbClr val="FF3300"/>
                  </a:solidFill>
                  <a:ea typeface="ＭＳ Ｐゴシック" charset="-128"/>
                </a:rPr>
                <a:t>mJ</a:t>
              </a:r>
              <a:r>
                <a:rPr lang="en-US" altLang="fr-FR" sz="1600" b="1" dirty="0">
                  <a:solidFill>
                    <a:srgbClr val="FF3300"/>
                  </a:solidFill>
                  <a:ea typeface="ＭＳ Ｐゴシック" charset="-128"/>
                </a:rPr>
                <a:t>)</a:t>
              </a:r>
            </a:p>
          </p:txBody>
        </p:sp>
        <p:sp>
          <p:nvSpPr>
            <p:cNvPr id="173087" name="Line 31"/>
            <p:cNvSpPr>
              <a:spLocks noChangeShapeType="1"/>
            </p:cNvSpPr>
            <p:nvPr/>
          </p:nvSpPr>
          <p:spPr bwMode="auto">
            <a:xfrm>
              <a:off x="1995962" y="4117546"/>
              <a:ext cx="0" cy="6127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 flipH="1">
              <a:off x="2797745" y="3382206"/>
              <a:ext cx="827549" cy="134811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3" name="Text Box 109"/>
          <p:cNvSpPr txBox="1">
            <a:spLocks noChangeArrowheads="1"/>
          </p:cNvSpPr>
          <p:nvPr/>
        </p:nvSpPr>
        <p:spPr bwMode="auto">
          <a:xfrm flipH="1">
            <a:off x="2636069" y="1836353"/>
            <a:ext cx="1233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r-FR" sz="1600" b="1" dirty="0" smtClean="0">
                <a:solidFill>
                  <a:srgbClr val="9900FF"/>
                </a:solidFill>
                <a:ea typeface="ＭＳ Ｐゴシック" charset="-128"/>
              </a:rPr>
              <a:t>HHG </a:t>
            </a:r>
            <a:r>
              <a:rPr lang="en-US" altLang="fr-FR" sz="1600" b="1" dirty="0">
                <a:solidFill>
                  <a:srgbClr val="9900FF"/>
                </a:solidFill>
                <a:ea typeface="ＭＳ Ｐゴシック" charset="-128"/>
              </a:rPr>
              <a:t>beam</a:t>
            </a:r>
          </a:p>
        </p:txBody>
      </p:sp>
      <p:sp>
        <p:nvSpPr>
          <p:cNvPr id="7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228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62CDD-725E-46C2-A4A3-C10D2D389C26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173060" name="Line 103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61" name="Line 1030"/>
          <p:cNvSpPr>
            <a:spLocks noChangeShapeType="1"/>
          </p:cNvSpPr>
          <p:nvPr/>
        </p:nvSpPr>
        <p:spPr bwMode="auto">
          <a:xfrm>
            <a:off x="6805613" y="692150"/>
            <a:ext cx="2338387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130675" y="95926"/>
            <a:ext cx="486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fr-FR" b="1" dirty="0" smtClean="0">
                <a:solidFill>
                  <a:srgbClr val="000066"/>
                </a:solidFill>
              </a:rPr>
              <a:t>Laser X : ex. </a:t>
            </a:r>
            <a:r>
              <a:rPr lang="en-US" altLang="fr-FR" b="1" dirty="0" err="1" smtClean="0">
                <a:solidFill>
                  <a:srgbClr val="000066"/>
                </a:solidFill>
              </a:rPr>
              <a:t>développements</a:t>
            </a:r>
            <a:r>
              <a:rPr lang="en-US" altLang="fr-FR" b="1" dirty="0" smtClean="0">
                <a:solidFill>
                  <a:srgbClr val="000066"/>
                </a:solidFill>
              </a:rPr>
              <a:t> sources</a:t>
            </a:r>
            <a:endParaRPr lang="en-US" altLang="fr-FR" b="1" dirty="0">
              <a:solidFill>
                <a:srgbClr val="000066"/>
              </a:solidFill>
            </a:endParaRPr>
          </a:p>
        </p:txBody>
      </p:sp>
      <p:sp>
        <p:nvSpPr>
          <p:cNvPr id="7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  <p:sp>
        <p:nvSpPr>
          <p:cNvPr id="69" name="Line 2"/>
          <p:cNvSpPr>
            <a:spLocks noChangeShapeType="1"/>
          </p:cNvSpPr>
          <p:nvPr/>
        </p:nvSpPr>
        <p:spPr bwMode="auto">
          <a:xfrm>
            <a:off x="0" y="909638"/>
            <a:ext cx="66246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>
            <a:off x="6805613" y="836613"/>
            <a:ext cx="2338387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pic>
        <p:nvPicPr>
          <p:cNvPr id="85" name="Picture 10" descr="figure1_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 bwMode="auto">
          <a:xfrm>
            <a:off x="1258888" y="1557339"/>
            <a:ext cx="7096125" cy="45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7840277" y="3873500"/>
            <a:ext cx="1296988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7840277" y="3378975"/>
            <a:ext cx="11560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 dirty="0" err="1">
                <a:solidFill>
                  <a:schemeClr val="accent2"/>
                </a:solidFill>
                <a:ea typeface="ＭＳ Ｐゴシック" pitchFamily="34" charset="-128"/>
              </a:rPr>
              <a:t>spectrometer</a:t>
            </a:r>
            <a:endParaRPr lang="fr-FR" altLang="fr-FR" sz="1200" b="1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>
            <a:off x="4500563" y="45815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4356100" y="4652963"/>
            <a:ext cx="4908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ea typeface="ＭＳ Ｐゴシック" pitchFamily="34" charset="-128"/>
              </a:rPr>
              <a:t>4cm</a:t>
            </a:r>
          </a:p>
        </p:txBody>
      </p:sp>
      <p:sp>
        <p:nvSpPr>
          <p:cNvPr id="92" name="Line 22"/>
          <p:cNvSpPr>
            <a:spLocks noChangeShapeType="1"/>
          </p:cNvSpPr>
          <p:nvPr/>
        </p:nvSpPr>
        <p:spPr bwMode="auto">
          <a:xfrm>
            <a:off x="34925" y="6308725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94" name="AutoShape 25"/>
          <p:cNvSpPr>
            <a:spLocks/>
          </p:cNvSpPr>
          <p:nvPr/>
        </p:nvSpPr>
        <p:spPr bwMode="auto">
          <a:xfrm>
            <a:off x="1260475" y="3500438"/>
            <a:ext cx="287338" cy="2233612"/>
          </a:xfrm>
          <a:prstGeom prst="leftBrace">
            <a:avLst>
              <a:gd name="adj1" fmla="val 647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87313" y="4529138"/>
            <a:ext cx="1820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200" b="1">
                <a:solidFill>
                  <a:srgbClr val="FF0000"/>
                </a:solidFill>
              </a:rPr>
              <a:t>3</a:t>
            </a:r>
            <a:r>
              <a:rPr lang="fr-FR" altLang="fr-FR" sz="1200"/>
              <a:t> Génération d’harmoniques</a:t>
            </a:r>
          </a:p>
        </p:txBody>
      </p:sp>
      <p:sp>
        <p:nvSpPr>
          <p:cNvPr id="96" name="Text Box 27"/>
          <p:cNvSpPr txBox="1">
            <a:spLocks noChangeArrowheads="1"/>
          </p:cNvSpPr>
          <p:nvPr/>
        </p:nvSpPr>
        <p:spPr bwMode="auto">
          <a:xfrm>
            <a:off x="3062289" y="1557338"/>
            <a:ext cx="1820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200" b="1" dirty="0">
                <a:solidFill>
                  <a:srgbClr val="FF0000"/>
                </a:solidFill>
              </a:rPr>
              <a:t>1</a:t>
            </a:r>
            <a:r>
              <a:rPr lang="fr-FR" altLang="fr-FR" sz="1200" dirty="0"/>
              <a:t> Création du plasma</a:t>
            </a:r>
          </a:p>
        </p:txBody>
      </p:sp>
      <p:sp>
        <p:nvSpPr>
          <p:cNvPr id="97" name="Text Box 28"/>
          <p:cNvSpPr txBox="1">
            <a:spLocks noChangeArrowheads="1"/>
          </p:cNvSpPr>
          <p:nvPr/>
        </p:nvSpPr>
        <p:spPr bwMode="auto">
          <a:xfrm>
            <a:off x="468313" y="2066925"/>
            <a:ext cx="1820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200" b="1">
                <a:solidFill>
                  <a:srgbClr val="FF0000"/>
                </a:solidFill>
              </a:rPr>
              <a:t>2 </a:t>
            </a:r>
            <a:r>
              <a:rPr lang="fr-FR" altLang="fr-FR" sz="1200"/>
              <a:t>ionisation et pompage</a:t>
            </a:r>
          </a:p>
        </p:txBody>
      </p:sp>
      <p:sp>
        <p:nvSpPr>
          <p:cNvPr id="3" name="Ellipse 2"/>
          <p:cNvSpPr/>
          <p:nvPr/>
        </p:nvSpPr>
        <p:spPr>
          <a:xfrm>
            <a:off x="1158590" y="1389162"/>
            <a:ext cx="4644516" cy="4643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11660" y="2420888"/>
            <a:ext cx="6229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b="1" dirty="0">
                <a:solidFill>
                  <a:srgbClr val="9933FF"/>
                </a:solidFill>
              </a:rPr>
              <a:t>Sources laser XUV</a:t>
            </a:r>
            <a:endParaRPr lang="fr-FR" altLang="fr-FR" sz="3200" b="1" dirty="0" smtClean="0">
              <a:solidFill>
                <a:srgbClr val="9933FF"/>
              </a:solidFill>
            </a:endParaRPr>
          </a:p>
          <a:p>
            <a:endParaRPr lang="fr-FR" altLang="fr-FR" sz="3200" b="1" dirty="0">
              <a:solidFill>
                <a:srgbClr val="9933FF"/>
              </a:solidFill>
            </a:endParaRPr>
          </a:p>
          <a:p>
            <a:r>
              <a:rPr lang="fr-FR" altLang="fr-FR" sz="3200" b="1" dirty="0" smtClean="0">
                <a:solidFill>
                  <a:srgbClr val="9933FF"/>
                </a:solidFill>
              </a:rPr>
              <a:t>Pour quoi faire ?</a:t>
            </a:r>
            <a:endParaRPr lang="fr-FR" altLang="fr-FR" sz="3200" dirty="0">
              <a:solidFill>
                <a:srgbClr val="9933FF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168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B8394-022A-4B85-9514-C2A8A7D7885F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287338" y="1216829"/>
            <a:ext cx="8559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altLang="fr-FR" dirty="0"/>
              <a:t>1/ Présentation générale de </a:t>
            </a:r>
            <a:r>
              <a:rPr lang="fr-FR" altLang="fr-FR" dirty="0" smtClean="0"/>
              <a:t>LASERIX</a:t>
            </a:r>
            <a:endParaRPr lang="fr-FR" altLang="fr-FR" dirty="0"/>
          </a:p>
          <a:p>
            <a:r>
              <a:rPr lang="fr-FR" altLang="fr-FR" dirty="0"/>
              <a:t>	- L’équipe</a:t>
            </a:r>
          </a:p>
          <a:p>
            <a:r>
              <a:rPr lang="fr-FR" altLang="fr-FR" dirty="0"/>
              <a:t>	- Finalité de la plateforme</a:t>
            </a:r>
          </a:p>
          <a:p>
            <a:r>
              <a:rPr lang="fr-FR" altLang="fr-FR" dirty="0"/>
              <a:t>	- </a:t>
            </a:r>
            <a:r>
              <a:rPr lang="fr-FR" altLang="fr-FR" dirty="0" smtClean="0"/>
              <a:t>Laser pilote(CPA)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- Laser XUV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- Source HHG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- Quelques applications</a:t>
            </a:r>
          </a:p>
          <a:p>
            <a:endParaRPr lang="fr-FR" altLang="fr-FR" dirty="0"/>
          </a:p>
          <a:p>
            <a:r>
              <a:rPr lang="fr-FR" altLang="fr-FR" dirty="0"/>
              <a:t>2/ </a:t>
            </a:r>
            <a:r>
              <a:rPr lang="fr-FR" altLang="fr-FR" dirty="0" smtClean="0"/>
              <a:t>Ancienne installation </a:t>
            </a:r>
            <a:r>
              <a:rPr lang="fr-FR" altLang="fr-FR" dirty="0" smtClean="0">
                <a:sym typeface="Symbol"/>
              </a:rPr>
              <a:t></a:t>
            </a:r>
            <a:r>
              <a:rPr lang="fr-FR" altLang="fr-FR" dirty="0" smtClean="0"/>
              <a:t> Intégration au LAL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3/ </a:t>
            </a:r>
            <a:r>
              <a:rPr lang="fr-FR" altLang="fr-FR" dirty="0"/>
              <a:t>Synergie LAL-LASERIX : ELI-NP, Accélération </a:t>
            </a:r>
            <a:r>
              <a:rPr lang="fr-FR" altLang="fr-FR" dirty="0" smtClean="0"/>
              <a:t>laser-plasma</a:t>
            </a:r>
            <a:r>
              <a:rPr lang="fr-FR" altLang="fr-FR" dirty="0"/>
              <a:t> </a:t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368300"/>
          </a:xfrm>
        </p:spPr>
        <p:txBody>
          <a:bodyPr/>
          <a:lstStyle/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223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F8E3-4B8E-4C56-A2E6-E32D12D8B24E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80628"/>
            <a:ext cx="5564808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fr-FR" sz="1800" b="1" dirty="0" smtClean="0">
                <a:solidFill>
                  <a:schemeClr val="accent2"/>
                </a:solidFill>
              </a:rPr>
              <a:t>Applications : Irradiation </a:t>
            </a:r>
            <a:r>
              <a:rPr lang="en-US" altLang="fr-FR" sz="1800" b="1" dirty="0" err="1" smtClean="0">
                <a:solidFill>
                  <a:schemeClr val="accent2"/>
                </a:solidFill>
              </a:rPr>
              <a:t>d’échantillons</a:t>
            </a:r>
            <a:r>
              <a:rPr lang="en-US" altLang="fr-FR" sz="1800" b="1" dirty="0" smtClean="0">
                <a:solidFill>
                  <a:schemeClr val="accent2"/>
                </a:solidFill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</a:rPr>
              <a:t>d’ADN</a:t>
            </a:r>
            <a:endParaRPr lang="en-US" altLang="fr-FR" sz="1800" b="1" dirty="0">
              <a:solidFill>
                <a:schemeClr val="accent2"/>
              </a:solidFill>
            </a:endParaRPr>
          </a:p>
        </p:txBody>
      </p:sp>
      <p:sp>
        <p:nvSpPr>
          <p:cNvPr id="236549" name="Oval 5"/>
          <p:cNvSpPr>
            <a:spLocks noChangeArrowheads="1"/>
          </p:cNvSpPr>
          <p:nvPr/>
        </p:nvSpPr>
        <p:spPr bwMode="auto">
          <a:xfrm>
            <a:off x="684213" y="2578100"/>
            <a:ext cx="1728787" cy="1655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>
            <a:off x="827088" y="3422650"/>
            <a:ext cx="2736850" cy="63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2627313" y="346551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accent2"/>
                </a:solidFill>
                <a:ea typeface="ＭＳ Ｐゴシック" charset="-128"/>
              </a:rPr>
              <a:t> Laser X</a:t>
            </a:r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 flipV="1">
            <a:off x="827088" y="3225800"/>
            <a:ext cx="792162" cy="1968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573" name="Rectangle 29"/>
          <p:cNvSpPr>
            <a:spLocks noChangeArrowheads="1"/>
          </p:cNvSpPr>
          <p:nvPr/>
        </p:nvSpPr>
        <p:spPr bwMode="auto">
          <a:xfrm>
            <a:off x="1619250" y="3133725"/>
            <a:ext cx="71438" cy="1444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76" name="Text Box 32"/>
          <p:cNvSpPr txBox="1">
            <a:spLocks noChangeArrowheads="1"/>
          </p:cNvSpPr>
          <p:nvPr/>
        </p:nvSpPr>
        <p:spPr bwMode="auto">
          <a:xfrm>
            <a:off x="0" y="28463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ea typeface="ＭＳ Ｐゴシック" charset="-128"/>
              </a:rPr>
              <a:t>Focalisation</a:t>
            </a:r>
          </a:p>
        </p:txBody>
      </p:sp>
      <p:sp>
        <p:nvSpPr>
          <p:cNvPr id="236578" name="Text Box 34"/>
          <p:cNvSpPr txBox="1">
            <a:spLocks noChangeArrowheads="1"/>
          </p:cNvSpPr>
          <p:nvPr/>
        </p:nvSpPr>
        <p:spPr bwMode="auto">
          <a:xfrm>
            <a:off x="1655763" y="2946400"/>
            <a:ext cx="1031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/>
              <a:t>échantillon</a:t>
            </a:r>
          </a:p>
        </p:txBody>
      </p:sp>
      <p:pic>
        <p:nvPicPr>
          <p:cNvPr id="236579" name="Picture 10" descr="photoco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0825"/>
            <a:ext cx="52578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139090" y="3659884"/>
            <a:ext cx="4752020" cy="2411998"/>
            <a:chOff x="3708400" y="4292600"/>
            <a:chExt cx="5435600" cy="2603500"/>
          </a:xfrm>
        </p:grpSpPr>
        <p:pic>
          <p:nvPicPr>
            <p:cNvPr id="23658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4292600"/>
              <a:ext cx="2736850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81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4292600"/>
              <a:ext cx="2700337" cy="257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6582" name="Line 38"/>
          <p:cNvSpPr>
            <a:spLocks noChangeShapeType="1"/>
          </p:cNvSpPr>
          <p:nvPr/>
        </p:nvSpPr>
        <p:spPr bwMode="auto">
          <a:xfrm flipV="1">
            <a:off x="2951163" y="2492375"/>
            <a:ext cx="900112" cy="90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583" name="Text Box 39"/>
          <p:cNvSpPr txBox="1">
            <a:spLocks noChangeArrowheads="1"/>
          </p:cNvSpPr>
          <p:nvPr/>
        </p:nvSpPr>
        <p:spPr bwMode="auto">
          <a:xfrm>
            <a:off x="3816350" y="981075"/>
            <a:ext cx="4862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fr-FR" altLang="fr-FR" sz="1600">
                <a:solidFill>
                  <a:srgbClr val="0000FF"/>
                </a:solidFill>
              </a:rPr>
              <a:t>Irradiation de l’échantillon (30 minutes non-stop)</a:t>
            </a:r>
          </a:p>
          <a:p>
            <a:r>
              <a:rPr lang="fr-FR" altLang="fr-FR" sz="1600"/>
              <a:t>Energie laser X sur 20000 tirs (10 Hz réel)</a:t>
            </a:r>
          </a:p>
        </p:txBody>
      </p:sp>
      <p:sp>
        <p:nvSpPr>
          <p:cNvPr id="236584" name="Line 40"/>
          <p:cNvSpPr>
            <a:spLocks noChangeShapeType="1"/>
          </p:cNvSpPr>
          <p:nvPr/>
        </p:nvSpPr>
        <p:spPr bwMode="auto">
          <a:xfrm flipH="1" flipV="1">
            <a:off x="1116013" y="2276475"/>
            <a:ext cx="53975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585" name="Text Box 41"/>
          <p:cNvSpPr txBox="1">
            <a:spLocks noChangeArrowheads="1"/>
          </p:cNvSpPr>
          <p:nvPr/>
        </p:nvSpPr>
        <p:spPr bwMode="auto">
          <a:xfrm>
            <a:off x="36513" y="1052513"/>
            <a:ext cx="219551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Plasmides d’ADN, deshydratés</a:t>
            </a:r>
          </a:p>
          <a:p>
            <a:r>
              <a:rPr lang="fr-FR" altLang="fr-FR"/>
              <a:t>+ nanoparticules de Platine (NP)</a:t>
            </a:r>
          </a:p>
        </p:txBody>
      </p:sp>
      <p:pic>
        <p:nvPicPr>
          <p:cNvPr id="23658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6" y="4692286"/>
            <a:ext cx="2196307" cy="148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87" name="Text Box 43"/>
          <p:cNvSpPr txBox="1">
            <a:spLocks noChangeArrowheads="1"/>
          </p:cNvSpPr>
          <p:nvPr/>
        </p:nvSpPr>
        <p:spPr bwMode="auto">
          <a:xfrm>
            <a:off x="0" y="4314825"/>
            <a:ext cx="3563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dirty="0"/>
              <a:t>2) </a:t>
            </a:r>
            <a:r>
              <a:rPr lang="fr-FR" altLang="fr-FR" sz="1600" dirty="0">
                <a:solidFill>
                  <a:srgbClr val="0000FF"/>
                </a:solidFill>
              </a:rPr>
              <a:t>Electrophorèse post-irradiation</a:t>
            </a:r>
          </a:p>
        </p:txBody>
      </p:sp>
      <p:sp>
        <p:nvSpPr>
          <p:cNvPr id="236589" name="Text Box 45"/>
          <p:cNvSpPr txBox="1">
            <a:spLocks noChangeArrowheads="1"/>
          </p:cNvSpPr>
          <p:nvPr/>
        </p:nvSpPr>
        <p:spPr bwMode="auto">
          <a:xfrm>
            <a:off x="4256571" y="5949280"/>
            <a:ext cx="2079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/>
              <a:t>Cassures simple brin</a:t>
            </a:r>
          </a:p>
        </p:txBody>
      </p:sp>
      <p:sp>
        <p:nvSpPr>
          <p:cNvPr id="236590" name="Text Box 46"/>
          <p:cNvSpPr txBox="1">
            <a:spLocks noChangeArrowheads="1"/>
          </p:cNvSpPr>
          <p:nvPr/>
        </p:nvSpPr>
        <p:spPr bwMode="auto">
          <a:xfrm>
            <a:off x="6610610" y="5961980"/>
            <a:ext cx="2101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/>
              <a:t>Cassures double brin</a:t>
            </a:r>
          </a:p>
        </p:txBody>
      </p:sp>
      <p:sp>
        <p:nvSpPr>
          <p:cNvPr id="236591" name="Text Box 47"/>
          <p:cNvSpPr txBox="1">
            <a:spLocks noChangeArrowheads="1"/>
          </p:cNvSpPr>
          <p:nvPr/>
        </p:nvSpPr>
        <p:spPr bwMode="auto">
          <a:xfrm>
            <a:off x="4139090" y="3307183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/>
              <a:t>3) </a:t>
            </a:r>
            <a:r>
              <a:rPr lang="fr-FR" altLang="fr-FR" sz="1600" dirty="0">
                <a:solidFill>
                  <a:srgbClr val="0000FF"/>
                </a:solidFill>
              </a:rPr>
              <a:t>Effet d’une même dose sur différents échantillons</a:t>
            </a:r>
          </a:p>
        </p:txBody>
      </p:sp>
      <p:sp>
        <p:nvSpPr>
          <p:cNvPr id="25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9351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ACE37-1D88-4E95-A665-1469795FA4AE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11326" y="152636"/>
            <a:ext cx="6477198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fr-FR" sz="1800" b="1" dirty="0" err="1" smtClean="0">
                <a:solidFill>
                  <a:schemeClr val="accent2"/>
                </a:solidFill>
              </a:rPr>
              <a:t>Mesures</a:t>
            </a:r>
            <a:r>
              <a:rPr lang="en-US" altLang="fr-FR" sz="1800" b="1" dirty="0" smtClean="0">
                <a:solidFill>
                  <a:schemeClr val="accent2"/>
                </a:solidFill>
              </a:rPr>
              <a:t>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d’opacités</a:t>
            </a:r>
            <a:r>
              <a:rPr lang="en-US" altLang="fr-FR" sz="1800" b="1" dirty="0">
                <a:solidFill>
                  <a:schemeClr val="accent2"/>
                </a:solidFill>
              </a:rPr>
              <a:t> XUV de la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matière</a:t>
            </a:r>
            <a:r>
              <a:rPr lang="en-US" altLang="fr-FR" sz="1800" b="1" dirty="0">
                <a:solidFill>
                  <a:schemeClr val="accent2"/>
                </a:solidFill>
              </a:rPr>
              <a:t> “dense et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tiède</a:t>
            </a:r>
            <a:r>
              <a:rPr lang="en-US" altLang="fr-FR" sz="1800" b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0" y="902047"/>
            <a:ext cx="653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Coll. Université de York (G. </a:t>
            </a:r>
            <a:r>
              <a:rPr lang="fr-FR" altLang="fr-FR" dirty="0" err="1"/>
              <a:t>Tallents</a:t>
            </a:r>
            <a:r>
              <a:rPr lang="fr-FR" altLang="fr-FR" dirty="0"/>
              <a:t>, L. Wilson, E. </a:t>
            </a:r>
            <a:r>
              <a:rPr lang="fr-FR" altLang="fr-FR" dirty="0" err="1"/>
              <a:t>Wagenaars</a:t>
            </a:r>
            <a:r>
              <a:rPr lang="fr-FR" altLang="fr-FR" dirty="0"/>
              <a:t>)</a:t>
            </a:r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0" y="1263650"/>
            <a:ext cx="9036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u="sng">
                <a:solidFill>
                  <a:schemeClr val="accent2"/>
                </a:solidFill>
                <a:ea typeface="ＭＳ Ｐゴシック" charset="-128"/>
              </a:rPr>
              <a:t>Objectif initial:</a:t>
            </a:r>
            <a:r>
              <a:rPr lang="fr-FR" altLang="fr-FR" sz="1600">
                <a:solidFill>
                  <a:schemeClr val="accent2"/>
                </a:solidFill>
                <a:ea typeface="ＭＳ Ｐゴシック" charset="-128"/>
              </a:rPr>
              <a:t> Mesure de l’opacité XUV d’un échantillon chauffé de manière isochore par un faisceau femtoseconde -&gt; Fer solide chauffé à quelques eV.  </a:t>
            </a:r>
          </a:p>
        </p:txBody>
      </p:sp>
      <p:sp>
        <p:nvSpPr>
          <p:cNvPr id="239641" name="Rectangle 31"/>
          <p:cNvSpPr>
            <a:spLocks noChangeArrowheads="1"/>
          </p:cNvSpPr>
          <p:nvPr/>
        </p:nvSpPr>
        <p:spPr bwMode="auto">
          <a:xfrm>
            <a:off x="5318125" y="2987675"/>
            <a:ext cx="1495425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fr-FR" altLang="fr-FR">
              <a:ea typeface="ＭＳ Ｐゴシック" charset="-128"/>
            </a:endParaRPr>
          </a:p>
        </p:txBody>
      </p:sp>
      <p:sp>
        <p:nvSpPr>
          <p:cNvPr id="239642" name="Rectangle 33"/>
          <p:cNvSpPr>
            <a:spLocks noChangeArrowheads="1"/>
          </p:cNvSpPr>
          <p:nvPr/>
        </p:nvSpPr>
        <p:spPr bwMode="auto">
          <a:xfrm>
            <a:off x="5994400" y="2995613"/>
            <a:ext cx="161925" cy="2592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239643" name="AutoShape 27"/>
          <p:cNvSpPr>
            <a:spLocks noChangeArrowheads="1"/>
          </p:cNvSpPr>
          <p:nvPr/>
        </p:nvSpPr>
        <p:spPr bwMode="auto">
          <a:xfrm rot="-5400000">
            <a:off x="5453857" y="2616994"/>
            <a:ext cx="2195512" cy="3384550"/>
          </a:xfrm>
          <a:custGeom>
            <a:avLst/>
            <a:gdLst>
              <a:gd name="G0" fmla="+- 7028 0 0"/>
              <a:gd name="G1" fmla="+- 21600 0 7028"/>
              <a:gd name="G2" fmla="*/ 7028 1 2"/>
              <a:gd name="G3" fmla="+- 21600 0 G2"/>
              <a:gd name="G4" fmla="+/ 7028 21600 2"/>
              <a:gd name="G5" fmla="+/ G1 0 2"/>
              <a:gd name="G6" fmla="*/ 21600 21600 7028"/>
              <a:gd name="G7" fmla="*/ G6 1 2"/>
              <a:gd name="G8" fmla="+- 21600 0 G7"/>
              <a:gd name="G9" fmla="*/ 21600 1 2"/>
              <a:gd name="G10" fmla="+- 7028 0 G9"/>
              <a:gd name="G11" fmla="?: G10 G8 0"/>
              <a:gd name="G12" fmla="?: G10 G7 21600"/>
              <a:gd name="T0" fmla="*/ 18086 w 21600"/>
              <a:gd name="T1" fmla="*/ 10800 h 21600"/>
              <a:gd name="T2" fmla="*/ 10800 w 21600"/>
              <a:gd name="T3" fmla="*/ 21600 h 21600"/>
              <a:gd name="T4" fmla="*/ 3514 w 21600"/>
              <a:gd name="T5" fmla="*/ 10800 h 21600"/>
              <a:gd name="T6" fmla="*/ 10800 w 21600"/>
              <a:gd name="T7" fmla="*/ 0 h 21600"/>
              <a:gd name="T8" fmla="*/ 5314 w 21600"/>
              <a:gd name="T9" fmla="*/ 5314 h 21600"/>
              <a:gd name="T10" fmla="*/ 16286 w 21600"/>
              <a:gd name="T11" fmla="*/ 162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028" y="21600"/>
                </a:lnTo>
                <a:lnTo>
                  <a:pt x="14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5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9644" name="Group 19"/>
          <p:cNvGrpSpPr>
            <a:grpSpLocks/>
          </p:cNvGrpSpPr>
          <p:nvPr/>
        </p:nvGrpSpPr>
        <p:grpSpPr bwMode="auto">
          <a:xfrm>
            <a:off x="0" y="2911475"/>
            <a:ext cx="4240213" cy="2833688"/>
            <a:chOff x="1322" y="2445"/>
            <a:chExt cx="2671" cy="1785"/>
          </a:xfrm>
        </p:grpSpPr>
        <p:sp>
          <p:nvSpPr>
            <p:cNvPr id="239645" name="AutoShape 20"/>
            <p:cNvSpPr>
              <a:spLocks noChangeArrowheads="1"/>
            </p:cNvSpPr>
            <p:nvPr/>
          </p:nvSpPr>
          <p:spPr bwMode="auto">
            <a:xfrm rot="-5400000">
              <a:off x="3000" y="2796"/>
              <a:ext cx="792" cy="119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ea typeface="ＭＳ Ｐゴシック" charset="-128"/>
              </a:endParaRPr>
            </a:p>
          </p:txBody>
        </p:sp>
        <p:sp>
          <p:nvSpPr>
            <p:cNvPr id="239646" name="Rectangle 21"/>
            <p:cNvSpPr>
              <a:spLocks noChangeArrowheads="1"/>
            </p:cNvSpPr>
            <p:nvPr/>
          </p:nvSpPr>
          <p:spPr bwMode="auto">
            <a:xfrm>
              <a:off x="2124" y="2598"/>
              <a:ext cx="942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fr-FR" altLang="fr-FR">
                <a:ea typeface="ＭＳ Ｐゴシック" charset="-128"/>
              </a:endParaRPr>
            </a:p>
          </p:txBody>
        </p:sp>
        <p:sp>
          <p:nvSpPr>
            <p:cNvPr id="239647" name="Rectangle 22"/>
            <p:cNvSpPr>
              <a:spLocks noChangeArrowheads="1"/>
            </p:cNvSpPr>
            <p:nvPr/>
          </p:nvSpPr>
          <p:spPr bwMode="auto">
            <a:xfrm>
              <a:off x="2526" y="2598"/>
              <a:ext cx="126" cy="16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ea typeface="ＭＳ Ｐゴシック" charset="-128"/>
              </a:endParaRPr>
            </a:p>
          </p:txBody>
        </p:sp>
        <p:sp>
          <p:nvSpPr>
            <p:cNvPr id="239648" name="Line 23"/>
            <p:cNvSpPr>
              <a:spLocks noChangeShapeType="1"/>
            </p:cNvSpPr>
            <p:nvPr/>
          </p:nvSpPr>
          <p:spPr bwMode="auto">
            <a:xfrm flipH="1">
              <a:off x="2148" y="3474"/>
              <a:ext cx="89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649" name="Line 24"/>
            <p:cNvSpPr>
              <a:spLocks noChangeShapeType="1"/>
            </p:cNvSpPr>
            <p:nvPr/>
          </p:nvSpPr>
          <p:spPr bwMode="auto">
            <a:xfrm flipH="1">
              <a:off x="2136" y="3360"/>
              <a:ext cx="906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650" name="Line 25"/>
            <p:cNvSpPr>
              <a:spLocks noChangeShapeType="1"/>
            </p:cNvSpPr>
            <p:nvPr/>
          </p:nvSpPr>
          <p:spPr bwMode="auto">
            <a:xfrm flipH="1" flipV="1">
              <a:off x="2148" y="3204"/>
              <a:ext cx="91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651" name="Text Box 26"/>
            <p:cNvSpPr txBox="1">
              <a:spLocks noChangeArrowheads="1"/>
            </p:cNvSpPr>
            <p:nvPr/>
          </p:nvSpPr>
          <p:spPr bwMode="auto">
            <a:xfrm>
              <a:off x="1322" y="3303"/>
              <a:ext cx="8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200">
                  <a:ea typeface="ＭＳ Ｐゴシック" charset="-128"/>
                </a:rPr>
                <a:t>Electrons rapides</a:t>
              </a:r>
            </a:p>
          </p:txBody>
        </p:sp>
        <p:sp>
          <p:nvSpPr>
            <p:cNvPr id="239652" name="Freeform 27"/>
            <p:cNvSpPr>
              <a:spLocks/>
            </p:cNvSpPr>
            <p:nvPr/>
          </p:nvSpPr>
          <p:spPr bwMode="auto">
            <a:xfrm flipV="1">
              <a:off x="2172" y="2820"/>
              <a:ext cx="888" cy="267"/>
            </a:xfrm>
            <a:custGeom>
              <a:avLst/>
              <a:gdLst>
                <a:gd name="T0" fmla="*/ 0 w 888"/>
                <a:gd name="T1" fmla="*/ 18 h 267"/>
                <a:gd name="T2" fmla="*/ 312 w 888"/>
                <a:gd name="T3" fmla="*/ 264 h 267"/>
                <a:gd name="T4" fmla="*/ 888 w 888"/>
                <a:gd name="T5" fmla="*/ 0 h 267"/>
                <a:gd name="T6" fmla="*/ 0 60000 65536"/>
                <a:gd name="T7" fmla="*/ 0 60000 65536"/>
                <a:gd name="T8" fmla="*/ 0 60000 65536"/>
                <a:gd name="T9" fmla="*/ 0 w 888"/>
                <a:gd name="T10" fmla="*/ 0 h 267"/>
                <a:gd name="T11" fmla="*/ 888 w 888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8" h="267">
                  <a:moveTo>
                    <a:pt x="0" y="18"/>
                  </a:moveTo>
                  <a:cubicBezTo>
                    <a:pt x="82" y="142"/>
                    <a:pt x="164" y="267"/>
                    <a:pt x="312" y="264"/>
                  </a:cubicBezTo>
                  <a:cubicBezTo>
                    <a:pt x="460" y="261"/>
                    <a:pt x="792" y="44"/>
                    <a:pt x="8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ea typeface="ＭＳ Ｐゴシック" charset="-128"/>
              </a:endParaRPr>
            </a:p>
          </p:txBody>
        </p:sp>
        <p:sp>
          <p:nvSpPr>
            <p:cNvPr id="239653" name="Freeform 28"/>
            <p:cNvSpPr>
              <a:spLocks/>
            </p:cNvSpPr>
            <p:nvPr/>
          </p:nvSpPr>
          <p:spPr bwMode="auto">
            <a:xfrm>
              <a:off x="2140" y="3604"/>
              <a:ext cx="888" cy="267"/>
            </a:xfrm>
            <a:custGeom>
              <a:avLst/>
              <a:gdLst>
                <a:gd name="T0" fmla="*/ 0 w 888"/>
                <a:gd name="T1" fmla="*/ 18 h 267"/>
                <a:gd name="T2" fmla="*/ 312 w 888"/>
                <a:gd name="T3" fmla="*/ 264 h 267"/>
                <a:gd name="T4" fmla="*/ 888 w 888"/>
                <a:gd name="T5" fmla="*/ 0 h 267"/>
                <a:gd name="T6" fmla="*/ 0 60000 65536"/>
                <a:gd name="T7" fmla="*/ 0 60000 65536"/>
                <a:gd name="T8" fmla="*/ 0 60000 65536"/>
                <a:gd name="T9" fmla="*/ 0 w 888"/>
                <a:gd name="T10" fmla="*/ 0 h 267"/>
                <a:gd name="T11" fmla="*/ 888 w 888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8" h="267">
                  <a:moveTo>
                    <a:pt x="0" y="18"/>
                  </a:moveTo>
                  <a:cubicBezTo>
                    <a:pt x="82" y="142"/>
                    <a:pt x="164" y="267"/>
                    <a:pt x="312" y="264"/>
                  </a:cubicBezTo>
                  <a:cubicBezTo>
                    <a:pt x="460" y="261"/>
                    <a:pt x="792" y="44"/>
                    <a:pt x="8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ea typeface="ＭＳ Ｐゴシック" charset="-128"/>
              </a:endParaRPr>
            </a:p>
          </p:txBody>
        </p:sp>
        <p:sp>
          <p:nvSpPr>
            <p:cNvPr id="239654" name="Text Box 29"/>
            <p:cNvSpPr txBox="1">
              <a:spLocks noChangeArrowheads="1"/>
            </p:cNvSpPr>
            <p:nvPr/>
          </p:nvSpPr>
          <p:spPr bwMode="auto">
            <a:xfrm>
              <a:off x="1416" y="2701"/>
              <a:ext cx="9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200">
                  <a:ea typeface="ＭＳ Ｐゴシック" charset="-128"/>
                </a:rPr>
                <a:t>Courants de retour</a:t>
              </a:r>
            </a:p>
          </p:txBody>
        </p:sp>
        <p:sp>
          <p:nvSpPr>
            <p:cNvPr id="239655" name="Text Box 30"/>
            <p:cNvSpPr txBox="1">
              <a:spLocks noChangeArrowheads="1"/>
            </p:cNvSpPr>
            <p:nvPr/>
          </p:nvSpPr>
          <p:spPr bwMode="auto">
            <a:xfrm>
              <a:off x="2546" y="2445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 sz="1200">
                <a:ea typeface="ＭＳ Ｐゴシック" charset="-128"/>
              </a:endParaRPr>
            </a:p>
          </p:txBody>
        </p:sp>
      </p:grpSp>
      <p:sp>
        <p:nvSpPr>
          <p:cNvPr id="239656" name="Text Box 35"/>
          <p:cNvSpPr txBox="1">
            <a:spLocks noChangeArrowheads="1"/>
          </p:cNvSpPr>
          <p:nvPr/>
        </p:nvSpPr>
        <p:spPr bwMode="auto">
          <a:xfrm>
            <a:off x="7308850" y="3176588"/>
            <a:ext cx="1458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solidFill>
                  <a:srgbClr val="0000FF"/>
                </a:solidFill>
                <a:ea typeface="ＭＳ Ｐゴシック" charset="-128"/>
              </a:rPr>
              <a:t>Sonde laser X</a:t>
            </a:r>
          </a:p>
          <a:p>
            <a:r>
              <a:rPr lang="fr-FR" altLang="fr-FR" sz="1600">
                <a:solidFill>
                  <a:srgbClr val="0000FF"/>
                </a:solidFill>
                <a:ea typeface="ＭＳ Ｐゴシック" charset="-128"/>
              </a:rPr>
              <a:t>@ 13.9 nm</a:t>
            </a:r>
          </a:p>
        </p:txBody>
      </p:sp>
      <p:sp>
        <p:nvSpPr>
          <p:cNvPr id="239657" name="Rectangle 36"/>
          <p:cNvSpPr>
            <a:spLocks noChangeArrowheads="1"/>
          </p:cNvSpPr>
          <p:nvPr/>
        </p:nvSpPr>
        <p:spPr bwMode="auto">
          <a:xfrm>
            <a:off x="6003925" y="3716338"/>
            <a:ext cx="180975" cy="1085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ea typeface="ＭＳ Ｐゴシック" charset="-128"/>
            </a:endParaRPr>
          </a:p>
        </p:txBody>
      </p:sp>
      <p:sp>
        <p:nvSpPr>
          <p:cNvPr id="239658" name="Text Box 37"/>
          <p:cNvSpPr txBox="1">
            <a:spLocks noChangeArrowheads="1"/>
          </p:cNvSpPr>
          <p:nvPr/>
        </p:nvSpPr>
        <p:spPr bwMode="auto">
          <a:xfrm>
            <a:off x="1600200" y="5959475"/>
            <a:ext cx="1179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ea typeface="ＭＳ Ｐゴシック" charset="-128"/>
              </a:rPr>
              <a:t>Fe (50 nm)</a:t>
            </a:r>
          </a:p>
        </p:txBody>
      </p:sp>
      <p:sp>
        <p:nvSpPr>
          <p:cNvPr id="239659" name="Text Box 38"/>
          <p:cNvSpPr txBox="1">
            <a:spLocks noChangeArrowheads="1"/>
          </p:cNvSpPr>
          <p:nvPr/>
        </p:nvSpPr>
        <p:spPr bwMode="auto">
          <a:xfrm>
            <a:off x="304800" y="5959475"/>
            <a:ext cx="123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ea typeface="ＭＳ Ｐゴシック" charset="-128"/>
              </a:rPr>
              <a:t>CH (50 nm)</a:t>
            </a:r>
          </a:p>
        </p:txBody>
      </p:sp>
      <p:sp>
        <p:nvSpPr>
          <p:cNvPr id="239660" name="Text Box 39"/>
          <p:cNvSpPr txBox="1">
            <a:spLocks noChangeArrowheads="1"/>
          </p:cNvSpPr>
          <p:nvPr/>
        </p:nvSpPr>
        <p:spPr bwMode="auto">
          <a:xfrm>
            <a:off x="2843213" y="5948363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ea typeface="ＭＳ Ｐゴシック" charset="-128"/>
              </a:rPr>
              <a:t>CH (500 nm)</a:t>
            </a:r>
          </a:p>
        </p:txBody>
      </p:sp>
      <p:sp>
        <p:nvSpPr>
          <p:cNvPr id="239661" name="Text Box 40"/>
          <p:cNvSpPr txBox="1">
            <a:spLocks noChangeArrowheads="1"/>
          </p:cNvSpPr>
          <p:nvPr/>
        </p:nvSpPr>
        <p:spPr bwMode="auto">
          <a:xfrm>
            <a:off x="2843213" y="3321050"/>
            <a:ext cx="1373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solidFill>
                  <a:srgbClr val="FF0000"/>
                </a:solidFill>
                <a:ea typeface="ＭＳ Ｐゴシック" charset="-128"/>
              </a:rPr>
              <a:t>Faisceau IR </a:t>
            </a:r>
          </a:p>
          <a:p>
            <a:r>
              <a:rPr lang="fr-FR" altLang="fr-FR" sz="1600">
                <a:solidFill>
                  <a:srgbClr val="FF0000"/>
                </a:solidFill>
                <a:ea typeface="ＭＳ Ｐゴシック" charset="-128"/>
              </a:rPr>
              <a:t>(40 fs, 50mJ)</a:t>
            </a:r>
          </a:p>
        </p:txBody>
      </p:sp>
      <p:sp>
        <p:nvSpPr>
          <p:cNvPr id="239662" name="Text Box 41"/>
          <p:cNvSpPr txBox="1">
            <a:spLocks noChangeArrowheads="1"/>
          </p:cNvSpPr>
          <p:nvPr/>
        </p:nvSpPr>
        <p:spPr bwMode="auto">
          <a:xfrm>
            <a:off x="34925" y="2276475"/>
            <a:ext cx="349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ea typeface="ＭＳ Ｐゴシック" charset="-128"/>
              </a:rPr>
              <a:t>1) Chauffage de l’échantillon par les courants de retour (idée initiale)</a:t>
            </a:r>
          </a:p>
        </p:txBody>
      </p:sp>
      <p:sp>
        <p:nvSpPr>
          <p:cNvPr id="239663" name="Text Box 42"/>
          <p:cNvSpPr txBox="1">
            <a:spLocks noChangeArrowheads="1"/>
          </p:cNvSpPr>
          <p:nvPr/>
        </p:nvSpPr>
        <p:spPr bwMode="auto">
          <a:xfrm>
            <a:off x="5191125" y="2276475"/>
            <a:ext cx="279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ea typeface="ＭＳ Ｐゴシック" charset="-128"/>
              </a:rPr>
              <a:t>2) Mesure de la transmission</a:t>
            </a:r>
          </a:p>
        </p:txBody>
      </p:sp>
      <p:sp>
        <p:nvSpPr>
          <p:cNvPr id="239664" name="Line 48"/>
          <p:cNvSpPr>
            <a:spLocks noChangeShapeType="1"/>
          </p:cNvSpPr>
          <p:nvPr/>
        </p:nvSpPr>
        <p:spPr bwMode="auto">
          <a:xfrm flipH="1">
            <a:off x="1042988" y="5589588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9665" name="Line 49"/>
          <p:cNvSpPr>
            <a:spLocks noChangeShapeType="1"/>
          </p:cNvSpPr>
          <p:nvPr/>
        </p:nvSpPr>
        <p:spPr bwMode="auto">
          <a:xfrm flipH="1">
            <a:off x="2016125" y="55895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9666" name="Line 50"/>
          <p:cNvSpPr>
            <a:spLocks noChangeShapeType="1"/>
          </p:cNvSpPr>
          <p:nvPr/>
        </p:nvSpPr>
        <p:spPr bwMode="auto">
          <a:xfrm>
            <a:off x="2519363" y="5589588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2006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693C7-51DD-4CBA-ACA6-D9B11E50150C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3325" y="116632"/>
            <a:ext cx="6203132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fr-FR" sz="1800" b="1" dirty="0" err="1" smtClean="0">
                <a:solidFill>
                  <a:schemeClr val="accent2"/>
                </a:solidFill>
              </a:rPr>
              <a:t>Mesures</a:t>
            </a:r>
            <a:r>
              <a:rPr lang="en-US" altLang="fr-FR" sz="1800" b="1" dirty="0" smtClean="0">
                <a:solidFill>
                  <a:schemeClr val="accent2"/>
                </a:solidFill>
              </a:rPr>
              <a:t>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d’opacités</a:t>
            </a:r>
            <a:r>
              <a:rPr lang="en-US" altLang="fr-FR" sz="1800" b="1" dirty="0">
                <a:solidFill>
                  <a:schemeClr val="accent2"/>
                </a:solidFill>
              </a:rPr>
              <a:t> XUV de la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matière</a:t>
            </a:r>
            <a:r>
              <a:rPr lang="en-US" altLang="fr-FR" sz="1800" b="1" dirty="0">
                <a:solidFill>
                  <a:schemeClr val="accent2"/>
                </a:solidFill>
              </a:rPr>
              <a:t> “dense et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tiède</a:t>
            </a:r>
            <a:r>
              <a:rPr lang="en-US" altLang="fr-FR" sz="1800" b="1" dirty="0" smtClean="0">
                <a:solidFill>
                  <a:schemeClr val="accent2"/>
                </a:solidFill>
              </a:rPr>
              <a:t>”</a:t>
            </a:r>
            <a:endParaRPr lang="en-US" altLang="fr-FR" sz="1800" b="1" dirty="0">
              <a:solidFill>
                <a:schemeClr val="accent2"/>
              </a:solidFill>
            </a:endParaRPr>
          </a:p>
        </p:txBody>
      </p:sp>
      <p:pic>
        <p:nvPicPr>
          <p:cNvPr id="240669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37063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70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9025"/>
            <a:ext cx="67056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 rot="10800000">
            <a:off x="1143000" y="2286000"/>
            <a:ext cx="3962400" cy="914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0672" name="ZoneTexte 40"/>
          <p:cNvSpPr txBox="1">
            <a:spLocks noChangeArrowheads="1"/>
          </p:cNvSpPr>
          <p:nvPr/>
        </p:nvSpPr>
        <p:spPr bwMode="auto">
          <a:xfrm>
            <a:off x="2971800" y="2362200"/>
            <a:ext cx="2025650" cy="366713"/>
          </a:xfrm>
          <a:prstGeom prst="rect">
            <a:avLst/>
          </a:prstGeom>
          <a:solidFill>
            <a:schemeClr val="accent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>
                <a:solidFill>
                  <a:srgbClr val="FF0000"/>
                </a:solidFill>
                <a:ea typeface="ＭＳ Ｐゴシック" charset="-128"/>
              </a:rPr>
              <a:t>Axe pompe (IR fs)</a:t>
            </a:r>
          </a:p>
        </p:txBody>
      </p:sp>
      <p:sp>
        <p:nvSpPr>
          <p:cNvPr id="240674" name="ZoneTexte 43"/>
          <p:cNvSpPr txBox="1">
            <a:spLocks noChangeArrowheads="1"/>
          </p:cNvSpPr>
          <p:nvPr/>
        </p:nvSpPr>
        <p:spPr bwMode="auto">
          <a:xfrm>
            <a:off x="5076825" y="3176588"/>
            <a:ext cx="2376488" cy="825500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>
                <a:solidFill>
                  <a:srgbClr val="FF0000"/>
                </a:solidFill>
                <a:ea typeface="ＭＳ Ｐゴシック" charset="-128"/>
              </a:rPr>
              <a:t>Imagerie face arrière de l’échantillon @13,9 nm </a:t>
            </a:r>
          </a:p>
          <a:p>
            <a:r>
              <a:rPr lang="fr-FR" altLang="fr-FR" sz="1600">
                <a:solidFill>
                  <a:srgbClr val="FF0000"/>
                </a:solidFill>
                <a:ea typeface="ＭＳ Ｐゴシック" charset="-128"/>
              </a:rPr>
              <a:t>grandissement x5</a:t>
            </a:r>
          </a:p>
        </p:txBody>
      </p:sp>
      <p:cxnSp>
        <p:nvCxnSpPr>
          <p:cNvPr id="46" name="Connecteur droit avec flèche 45"/>
          <p:cNvCxnSpPr>
            <a:cxnSpLocks noChangeShapeType="1"/>
          </p:cNvCxnSpPr>
          <p:nvPr/>
        </p:nvCxnSpPr>
        <p:spPr bwMode="auto">
          <a:xfrm flipV="1">
            <a:off x="2232025" y="3392488"/>
            <a:ext cx="289560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0676" name="ZoneTexte 46"/>
          <p:cNvSpPr txBox="1">
            <a:spLocks noChangeArrowheads="1"/>
          </p:cNvSpPr>
          <p:nvPr/>
        </p:nvSpPr>
        <p:spPr bwMode="auto">
          <a:xfrm>
            <a:off x="3276600" y="4760913"/>
            <a:ext cx="2609850" cy="366712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>
                <a:solidFill>
                  <a:schemeClr val="accent2"/>
                </a:solidFill>
                <a:ea typeface="ＭＳ Ｐゴシック" charset="-128"/>
              </a:rPr>
              <a:t>Axe sonde (13,9 nm ps)</a:t>
            </a:r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6911975" y="3897313"/>
            <a:ext cx="2339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ea typeface="ＭＳ Ｐゴシック" charset="-128"/>
              </a:rPr>
              <a:t>Echantillons (réalisation: RAL)</a:t>
            </a:r>
          </a:p>
        </p:txBody>
      </p:sp>
      <p:sp>
        <p:nvSpPr>
          <p:cNvPr id="240678" name="Line 38"/>
          <p:cNvSpPr>
            <a:spLocks noChangeShapeType="1"/>
          </p:cNvSpPr>
          <p:nvPr/>
        </p:nvSpPr>
        <p:spPr bwMode="auto">
          <a:xfrm>
            <a:off x="755650" y="2205038"/>
            <a:ext cx="468313" cy="1476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79" name="Line 39"/>
          <p:cNvSpPr>
            <a:spLocks noChangeShapeType="1"/>
          </p:cNvSpPr>
          <p:nvPr/>
        </p:nvSpPr>
        <p:spPr bwMode="auto">
          <a:xfrm flipH="1" flipV="1">
            <a:off x="863600" y="4616450"/>
            <a:ext cx="4932363" cy="1444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80" name="Line 40"/>
          <p:cNvSpPr>
            <a:spLocks noChangeShapeType="1"/>
          </p:cNvSpPr>
          <p:nvPr/>
        </p:nvSpPr>
        <p:spPr bwMode="auto">
          <a:xfrm flipV="1">
            <a:off x="900113" y="4292600"/>
            <a:ext cx="1223962" cy="3238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81" name="Line 41"/>
          <p:cNvSpPr>
            <a:spLocks noChangeShapeType="1"/>
          </p:cNvSpPr>
          <p:nvPr/>
        </p:nvSpPr>
        <p:spPr bwMode="auto">
          <a:xfrm>
            <a:off x="1258888" y="3681413"/>
            <a:ext cx="828675" cy="539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682" name="AutoShape 42"/>
          <p:cNvSpPr>
            <a:spLocks noChangeArrowheads="1"/>
          </p:cNvSpPr>
          <p:nvPr/>
        </p:nvSpPr>
        <p:spPr bwMode="auto">
          <a:xfrm rot="5400000">
            <a:off x="1997868" y="4202907"/>
            <a:ext cx="360363" cy="107950"/>
          </a:xfrm>
          <a:prstGeom prst="parallelogram">
            <a:avLst>
              <a:gd name="adj" fmla="val 83456"/>
            </a:avLst>
          </a:prstGeom>
          <a:solidFill>
            <a:schemeClr val="accent1">
              <a:alpha val="5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348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30E14-0707-4D5E-B1F2-7C28BE6CC4BC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3809" y="152636"/>
            <a:ext cx="6228692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fr-FR" sz="1800" b="1" dirty="0" err="1" smtClean="0">
                <a:solidFill>
                  <a:schemeClr val="accent2"/>
                </a:solidFill>
              </a:rPr>
              <a:t>Mesures</a:t>
            </a:r>
            <a:r>
              <a:rPr lang="en-US" altLang="fr-FR" sz="1800" b="1" dirty="0" smtClean="0">
                <a:solidFill>
                  <a:schemeClr val="accent2"/>
                </a:solidFill>
              </a:rPr>
              <a:t>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d’opacités</a:t>
            </a:r>
            <a:r>
              <a:rPr lang="en-US" altLang="fr-FR" sz="1800" b="1" dirty="0">
                <a:solidFill>
                  <a:schemeClr val="accent2"/>
                </a:solidFill>
              </a:rPr>
              <a:t> XUV de la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matière</a:t>
            </a:r>
            <a:r>
              <a:rPr lang="en-US" altLang="fr-FR" sz="1800" b="1" dirty="0">
                <a:solidFill>
                  <a:schemeClr val="accent2"/>
                </a:solidFill>
              </a:rPr>
              <a:t> “dense et </a:t>
            </a:r>
            <a:r>
              <a:rPr lang="en-US" altLang="fr-FR" sz="1800" b="1" dirty="0" err="1">
                <a:solidFill>
                  <a:schemeClr val="accent2"/>
                </a:solidFill>
              </a:rPr>
              <a:t>tiède</a:t>
            </a:r>
            <a:r>
              <a:rPr lang="en-US" altLang="fr-FR" sz="1800" b="1" dirty="0" smtClean="0">
                <a:solidFill>
                  <a:schemeClr val="accent2"/>
                </a:solidFill>
              </a:rPr>
              <a:t>”</a:t>
            </a:r>
            <a:endParaRPr lang="en-US" altLang="fr-FR" sz="1800" b="1" dirty="0">
              <a:solidFill>
                <a:schemeClr val="accent2"/>
              </a:solidFill>
            </a:endParaRPr>
          </a:p>
        </p:txBody>
      </p:sp>
      <p:pic>
        <p:nvPicPr>
          <p:cNvPr id="24168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1099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323850" y="873125"/>
            <a:ext cx="4691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ea typeface="ＭＳ Ｐゴシック" charset="-128"/>
              </a:rPr>
              <a:t>Image de la face arrière de l’échantillon à 13.9 nm</a:t>
            </a: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V="1">
            <a:off x="2951163" y="1592263"/>
            <a:ext cx="1333500" cy="46831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4248150" y="1304925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Laser XUV traversant l’échantillon non perturbé</a:t>
            </a:r>
          </a:p>
        </p:txBody>
      </p:sp>
      <p:sp>
        <p:nvSpPr>
          <p:cNvPr id="241684" name="Line 20"/>
          <p:cNvSpPr>
            <a:spLocks noChangeShapeType="1"/>
          </p:cNvSpPr>
          <p:nvPr/>
        </p:nvSpPr>
        <p:spPr bwMode="auto">
          <a:xfrm>
            <a:off x="2339975" y="2097088"/>
            <a:ext cx="1944688" cy="1079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4319588" y="2060575"/>
            <a:ext cx="1944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/>
              <a:t>Zone de l’échantillon perturbée </a:t>
            </a:r>
          </a:p>
        </p:txBody>
      </p:sp>
      <p:pic>
        <p:nvPicPr>
          <p:cNvPr id="241686" name="Picture 22" descr="10%_hot_electr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89250"/>
            <a:ext cx="63007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87" name="Text Box 23"/>
          <p:cNvSpPr txBox="1">
            <a:spLocks noChangeArrowheads="1"/>
          </p:cNvSpPr>
          <p:nvPr/>
        </p:nvSpPr>
        <p:spPr bwMode="auto">
          <a:xfrm>
            <a:off x="6156325" y="3429000"/>
            <a:ext cx="31321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b="1" dirty="0"/>
              <a:t>Résultats expérimentaux</a:t>
            </a:r>
          </a:p>
          <a:p>
            <a:r>
              <a:rPr lang="fr-FR" altLang="fr-FR" sz="1600" b="1" dirty="0"/>
              <a:t>+ comparaisons simulations (HYADES)</a:t>
            </a:r>
          </a:p>
          <a:p>
            <a:r>
              <a:rPr lang="fr-FR" altLang="fr-FR" sz="1600" dirty="0"/>
              <a:t>pour différentes valeurs du flux limite (f), </a:t>
            </a:r>
          </a:p>
          <a:p>
            <a:r>
              <a:rPr lang="fr-FR" altLang="fr-FR" sz="1600" dirty="0">
                <a:solidFill>
                  <a:srgbClr val="FF0000"/>
                </a:solidFill>
              </a:rPr>
              <a:t>(i)</a:t>
            </a:r>
            <a:r>
              <a:rPr lang="fr-FR" altLang="fr-FR" sz="1600" dirty="0"/>
              <a:t> Chauffage uniquement par conduction thermique (rouge), </a:t>
            </a:r>
          </a:p>
          <a:p>
            <a:r>
              <a:rPr lang="fr-FR" altLang="fr-FR" sz="1600" dirty="0">
                <a:solidFill>
                  <a:srgbClr val="FF0000"/>
                </a:solidFill>
              </a:rPr>
              <a:t>(ii)</a:t>
            </a:r>
            <a:r>
              <a:rPr lang="fr-FR" altLang="fr-FR" sz="1600" dirty="0"/>
              <a:t> Chauffage dû pour 10% à des électrons suprathermiques </a:t>
            </a:r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1150938" y="33924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689" name="Text Box 25"/>
          <p:cNvSpPr txBox="1">
            <a:spLocks noChangeArrowheads="1"/>
          </p:cNvSpPr>
          <p:nvPr/>
        </p:nvSpPr>
        <p:spPr bwMode="auto">
          <a:xfrm>
            <a:off x="987425" y="3148013"/>
            <a:ext cx="333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/>
              <a:t>Signature des e</a:t>
            </a:r>
            <a:r>
              <a:rPr lang="fr-FR" altLang="fr-FR" sz="1600" baseline="30000"/>
              <a:t>-</a:t>
            </a:r>
            <a:r>
              <a:rPr lang="fr-FR" altLang="fr-FR" sz="1600"/>
              <a:t> suprathermiques?</a:t>
            </a:r>
          </a:p>
        </p:txBody>
      </p:sp>
      <p:sp>
        <p:nvSpPr>
          <p:cNvPr id="241690" name="Line 26"/>
          <p:cNvSpPr>
            <a:spLocks noChangeShapeType="1"/>
          </p:cNvSpPr>
          <p:nvPr/>
        </p:nvSpPr>
        <p:spPr bwMode="auto">
          <a:xfrm>
            <a:off x="323850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691" name="Text Box 27"/>
          <p:cNvSpPr txBox="1">
            <a:spLocks noChangeArrowheads="1"/>
          </p:cNvSpPr>
          <p:nvPr/>
        </p:nvSpPr>
        <p:spPr bwMode="auto">
          <a:xfrm rot="-5400000">
            <a:off x="-491331" y="5569744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/>
              <a:t>Non perturbé</a:t>
            </a:r>
          </a:p>
        </p:txBody>
      </p:sp>
      <p:sp>
        <p:nvSpPr>
          <p:cNvPr id="241692" name="Line 28"/>
          <p:cNvSpPr>
            <a:spLocks noChangeShapeType="1"/>
          </p:cNvSpPr>
          <p:nvPr/>
        </p:nvSpPr>
        <p:spPr bwMode="auto">
          <a:xfrm flipH="1">
            <a:off x="1655763" y="3933825"/>
            <a:ext cx="287337" cy="104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1995488" y="3521075"/>
            <a:ext cx="687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Fe </a:t>
            </a:r>
            <a:r>
              <a:rPr lang="fr-FR" altLang="fr-FR" baseline="30000"/>
              <a:t>4+</a:t>
            </a:r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 flipH="1">
            <a:off x="4284663" y="3536950"/>
            <a:ext cx="2159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695" name="Text Box 31"/>
          <p:cNvSpPr txBox="1">
            <a:spLocks noChangeArrowheads="1"/>
          </p:cNvSpPr>
          <p:nvPr/>
        </p:nvSpPr>
        <p:spPr bwMode="auto">
          <a:xfrm>
            <a:off x="4464050" y="3213100"/>
            <a:ext cx="687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Fe </a:t>
            </a:r>
            <a:r>
              <a:rPr lang="fr-FR" altLang="fr-FR" baseline="30000"/>
              <a:t>5+</a:t>
            </a:r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0428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11660" y="2420888"/>
            <a:ext cx="6229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b="1" dirty="0" smtClean="0">
                <a:solidFill>
                  <a:srgbClr val="9933FF"/>
                </a:solidFill>
              </a:rPr>
              <a:t>L’installation</a:t>
            </a:r>
            <a:endParaRPr lang="fr-FR" altLang="fr-FR" sz="3200" dirty="0">
              <a:solidFill>
                <a:srgbClr val="9933FF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058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11660" y="2420888"/>
            <a:ext cx="6229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b="1" dirty="0" smtClean="0">
                <a:solidFill>
                  <a:srgbClr val="9933FF"/>
                </a:solidFill>
              </a:rPr>
              <a:t>Avant</a:t>
            </a:r>
            <a:endParaRPr lang="fr-FR" altLang="fr-FR" sz="3200" dirty="0">
              <a:solidFill>
                <a:srgbClr val="9933FF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21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0D4C4-6768-452C-9BD5-79AC1369CC9C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200113" name="Rectangle 9"/>
          <p:cNvSpPr>
            <a:spLocks noChangeArrowheads="1"/>
          </p:cNvSpPr>
          <p:nvPr/>
        </p:nvSpPr>
        <p:spPr bwMode="auto">
          <a:xfrm>
            <a:off x="4032250" y="109538"/>
            <a:ext cx="5040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>
                <a:solidFill>
                  <a:srgbClr val="000066"/>
                </a:solidFill>
                <a:ea typeface="ＭＳ Ｐゴシック" pitchFamily="34" charset="-128"/>
              </a:rPr>
              <a:t>Implantation dans le bâtiment P (2 niveaux)</a:t>
            </a:r>
            <a:endParaRPr lang="fr-FR" altLang="fr-FR" b="1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00129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140" name="Text Box 460"/>
          <p:cNvSpPr txBox="1">
            <a:spLocks noChangeArrowheads="1"/>
          </p:cNvSpPr>
          <p:nvPr/>
        </p:nvSpPr>
        <p:spPr bwMode="auto">
          <a:xfrm>
            <a:off x="287338" y="4257675"/>
            <a:ext cx="8677275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 b="1"/>
              <a:t>Sous-sol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/>
              <a:t>Salle source (82m</a:t>
            </a:r>
            <a:r>
              <a:rPr lang="fr-FR" altLang="fr-FR" sz="1400" baseline="30000"/>
              <a:t>2</a:t>
            </a:r>
            <a:r>
              <a:rPr lang="fr-FR" altLang="fr-FR" sz="1400"/>
              <a:t>) </a:t>
            </a:r>
            <a:r>
              <a:rPr lang="fr-FR" altLang="fr-FR" sz="1400">
                <a:cs typeface="Arial" pitchFamily="34" charset="0"/>
              </a:rPr>
              <a:t>→</a:t>
            </a:r>
            <a:r>
              <a:rPr lang="fr-FR" altLang="fr-FR" sz="1400"/>
              <a:t> laser pilote + compresseurs BE et HE + enceinte laser X HE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/>
              <a:t>Salle Expériences (39m</a:t>
            </a:r>
            <a:r>
              <a:rPr lang="fr-FR" altLang="fr-FR" sz="1400" baseline="30000"/>
              <a:t>2</a:t>
            </a:r>
            <a:r>
              <a:rPr lang="fr-FR" altLang="fr-FR" sz="1400"/>
              <a:t>) → ligne laser XUV + ligne HHG + chambres d’expériences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/>
              <a:t>Locaux techniques (50m</a:t>
            </a:r>
            <a:r>
              <a:rPr lang="fr-FR" altLang="fr-FR" sz="1400" baseline="30000"/>
              <a:t>2</a:t>
            </a:r>
            <a:r>
              <a:rPr lang="fr-FR" altLang="fr-FR" sz="1400"/>
              <a:t>)</a:t>
            </a:r>
          </a:p>
        </p:txBody>
      </p:sp>
      <p:sp>
        <p:nvSpPr>
          <p:cNvPr id="200141" name="Text Box 461"/>
          <p:cNvSpPr txBox="1">
            <a:spLocks noChangeArrowheads="1"/>
          </p:cNvSpPr>
          <p:nvPr/>
        </p:nvSpPr>
        <p:spPr bwMode="auto">
          <a:xfrm>
            <a:off x="287338" y="5373688"/>
            <a:ext cx="8677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 b="1"/>
              <a:t>Rez-de-chaussée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/>
              <a:t>Salle laser de pompe HE (55m</a:t>
            </a:r>
            <a:r>
              <a:rPr lang="fr-FR" altLang="fr-FR" sz="1400" baseline="30000"/>
              <a:t>2</a:t>
            </a:r>
            <a:r>
              <a:rPr lang="fr-FR" altLang="fr-FR" sz="1400"/>
              <a:t>) </a:t>
            </a:r>
            <a:r>
              <a:rPr lang="fr-FR" altLang="fr-FR" sz="1400">
                <a:cs typeface="Arial" pitchFamily="34" charset="0"/>
              </a:rPr>
              <a:t>→</a:t>
            </a:r>
            <a:r>
              <a:rPr lang="fr-FR" altLang="fr-FR" sz="1400"/>
              <a:t> laser 100J + table de distribution de faisceaux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altLang="fr-FR" sz="1400"/>
              <a:t>Local technique (24m</a:t>
            </a:r>
            <a:r>
              <a:rPr lang="fr-FR" altLang="fr-FR" sz="1400" baseline="30000"/>
              <a:t>2</a:t>
            </a:r>
            <a:r>
              <a:rPr lang="fr-FR" altLang="fr-FR" sz="1400"/>
              <a:t>)</a:t>
            </a:r>
          </a:p>
        </p:txBody>
      </p:sp>
      <p:graphicFrame>
        <p:nvGraphicFramePr>
          <p:cNvPr id="200146" name="Object 466"/>
          <p:cNvGraphicFramePr>
            <a:graphicFrameLocks noChangeAspect="1"/>
          </p:cNvGraphicFramePr>
          <p:nvPr/>
        </p:nvGraphicFramePr>
        <p:xfrm>
          <a:off x="146050" y="1052513"/>
          <a:ext cx="5040313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6" name="DWG TrueView Drawing" r:id="rId4" imgW="13268160" imgH="6829560" progId="DWGTrueView.Drawing.17">
                  <p:embed/>
                </p:oleObj>
              </mc:Choice>
              <mc:Fallback>
                <p:oleObj name="DWG TrueView Drawing" r:id="rId4" imgW="13268160" imgH="6829560" progId="DWGTrueView.Drawing.17">
                  <p:embed/>
                  <p:pic>
                    <p:nvPicPr>
                      <p:cNvPr id="0" name="Object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855" t="5716" r="17317" b="11684"/>
                      <a:stretch>
                        <a:fillRect/>
                      </a:stretch>
                    </p:blipFill>
                    <p:spPr bwMode="auto">
                      <a:xfrm>
                        <a:off x="146050" y="1052513"/>
                        <a:ext cx="5040313" cy="290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147" name="Object 467"/>
          <p:cNvGraphicFramePr>
            <a:graphicFrameLocks noChangeAspect="1"/>
          </p:cNvGraphicFramePr>
          <p:nvPr/>
        </p:nvGraphicFramePr>
        <p:xfrm>
          <a:off x="5643563" y="1162050"/>
          <a:ext cx="310515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7" name="DWG TrueView Drawing" r:id="rId6" imgW="13268160" imgH="6829560" progId="DWGTrueView.Drawing.17">
                  <p:embed/>
                </p:oleObj>
              </mc:Choice>
              <mc:Fallback>
                <p:oleObj name="DWG TrueView Drawing" r:id="rId6" imgW="13268160" imgH="6829560" progId="DWGTrueView.Drawing.17">
                  <p:embed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02" t="8043" r="22630" b="16237"/>
                      <a:stretch>
                        <a:fillRect/>
                      </a:stretch>
                    </p:blipFill>
                    <p:spPr bwMode="auto">
                      <a:xfrm>
                        <a:off x="5643563" y="1162050"/>
                        <a:ext cx="3105150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149" name="AutoShape 469"/>
          <p:cNvSpPr>
            <a:spLocks noChangeArrowheads="1"/>
          </p:cNvSpPr>
          <p:nvPr/>
        </p:nvSpPr>
        <p:spPr bwMode="auto">
          <a:xfrm rot="2300431">
            <a:off x="1290638" y="2933700"/>
            <a:ext cx="142875" cy="1260475"/>
          </a:xfrm>
          <a:prstGeom prst="upArrow">
            <a:avLst>
              <a:gd name="adj1" fmla="val 50000"/>
              <a:gd name="adj2" fmla="val 22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150" name="AutoShape 470"/>
          <p:cNvSpPr>
            <a:spLocks noChangeArrowheads="1"/>
          </p:cNvSpPr>
          <p:nvPr/>
        </p:nvSpPr>
        <p:spPr bwMode="auto">
          <a:xfrm rot="2300431">
            <a:off x="5538788" y="2927350"/>
            <a:ext cx="142875" cy="2736850"/>
          </a:xfrm>
          <a:prstGeom prst="upArrow">
            <a:avLst>
              <a:gd name="adj1" fmla="val 50000"/>
              <a:gd name="adj2" fmla="val 47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0156" name="Group 476"/>
          <p:cNvGrpSpPr>
            <a:grpSpLocks/>
          </p:cNvGrpSpPr>
          <p:nvPr/>
        </p:nvGrpSpPr>
        <p:grpSpPr bwMode="auto">
          <a:xfrm>
            <a:off x="3492500" y="2997200"/>
            <a:ext cx="3671888" cy="179388"/>
            <a:chOff x="2200" y="1888"/>
            <a:chExt cx="2313" cy="113"/>
          </a:xfrm>
        </p:grpSpPr>
        <p:sp>
          <p:nvSpPr>
            <p:cNvPr id="200151" name="Oval 471"/>
            <p:cNvSpPr>
              <a:spLocks noChangeArrowheads="1"/>
            </p:cNvSpPr>
            <p:nvPr/>
          </p:nvSpPr>
          <p:spPr bwMode="auto">
            <a:xfrm>
              <a:off x="4400" y="1888"/>
              <a:ext cx="113" cy="113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154" name="AutoShape 474"/>
            <p:cNvSpPr>
              <a:spLocks noChangeArrowheads="1"/>
            </p:cNvSpPr>
            <p:nvPr/>
          </p:nvSpPr>
          <p:spPr bwMode="auto">
            <a:xfrm>
              <a:off x="2290" y="1911"/>
              <a:ext cx="2132" cy="45"/>
            </a:xfrm>
            <a:prstGeom prst="leftArrow">
              <a:avLst>
                <a:gd name="adj1" fmla="val 50000"/>
                <a:gd name="adj2" fmla="val 1184444"/>
              </a:avLst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155" name="Oval 475"/>
            <p:cNvSpPr>
              <a:spLocks noChangeArrowheads="1"/>
            </p:cNvSpPr>
            <p:nvPr/>
          </p:nvSpPr>
          <p:spPr bwMode="auto">
            <a:xfrm>
              <a:off x="2200" y="1888"/>
              <a:ext cx="113" cy="113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AED99-5A79-496C-90EA-5EA641AF0548}" type="slidenum">
              <a:rPr lang="fr-FR" altLang="fr-FR"/>
              <a:pPr/>
              <a:t>27</a:t>
            </a:fld>
            <a:endParaRPr lang="fr-FR" altLang="fr-FR"/>
          </a:p>
        </p:txBody>
      </p:sp>
      <p:pic>
        <p:nvPicPr>
          <p:cNvPr id="147488" name="Picture 32" descr="IMG_78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41558"/>
            <a:ext cx="2952328" cy="19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0" name="Picture 34" descr="IMG_78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18" y="1232755"/>
            <a:ext cx="2965532" cy="19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99" name="Picture 43" descr="IMG_78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642864"/>
            <a:ext cx="31323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13" name="Text Box 57"/>
          <p:cNvSpPr txBox="1">
            <a:spLocks noChangeArrowheads="1"/>
          </p:cNvSpPr>
          <p:nvPr/>
        </p:nvSpPr>
        <p:spPr bwMode="auto">
          <a:xfrm>
            <a:off x="7056276" y="152400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b="1" dirty="0" smtClean="0">
                <a:solidFill>
                  <a:schemeClr val="accent2"/>
                </a:solidFill>
              </a:rPr>
              <a:t>Laser </a:t>
            </a:r>
            <a:r>
              <a:rPr lang="en-US" altLang="fr-FR" b="1" dirty="0" err="1" smtClean="0">
                <a:solidFill>
                  <a:schemeClr val="accent2"/>
                </a:solidFill>
              </a:rPr>
              <a:t>pilote</a:t>
            </a:r>
            <a:endParaRPr lang="en-US" altLang="fr-FR" b="1" dirty="0">
              <a:solidFill>
                <a:schemeClr val="accent2"/>
              </a:solidFill>
            </a:endParaRP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1096" r="7037" b="482"/>
          <a:stretch/>
        </p:blipFill>
        <p:spPr bwMode="auto">
          <a:xfrm>
            <a:off x="6190491" y="1240994"/>
            <a:ext cx="2892924" cy="19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IMG_79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7" y="3645024"/>
            <a:ext cx="34782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AED99-5A79-496C-90EA-5EA641AF0548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147513" name="Text Box 57"/>
          <p:cNvSpPr txBox="1">
            <a:spLocks noChangeArrowheads="1"/>
          </p:cNvSpPr>
          <p:nvPr/>
        </p:nvSpPr>
        <p:spPr bwMode="auto">
          <a:xfrm>
            <a:off x="6084168" y="152400"/>
            <a:ext cx="273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b="1" dirty="0" smtClean="0">
                <a:solidFill>
                  <a:schemeClr val="accent2"/>
                </a:solidFill>
              </a:rPr>
              <a:t>Salle </a:t>
            </a:r>
            <a:r>
              <a:rPr lang="en-US" altLang="fr-FR" b="1" dirty="0" err="1" smtClean="0">
                <a:solidFill>
                  <a:schemeClr val="accent2"/>
                </a:solidFill>
              </a:rPr>
              <a:t>d’expériences</a:t>
            </a:r>
            <a:endParaRPr lang="en-US" altLang="fr-FR" b="1" dirty="0">
              <a:solidFill>
                <a:schemeClr val="accent2"/>
              </a:solidFill>
            </a:endParaRPr>
          </a:p>
        </p:txBody>
      </p:sp>
      <p:pic>
        <p:nvPicPr>
          <p:cNvPr id="33" name="Picture 19" descr="IMG_7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3" y="1088740"/>
            <a:ext cx="3969821" cy="264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IMG_7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09" y="1088740"/>
            <a:ext cx="3973642" cy="26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70" y="3861048"/>
            <a:ext cx="4614849" cy="22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01/04/2015</a:t>
            </a:r>
          </a:p>
        </p:txBody>
      </p:sp>
    </p:spTree>
    <p:extLst>
      <p:ext uri="{BB962C8B-B14F-4D97-AF65-F5344CB8AC3E}">
        <p14:creationId xmlns:p14="http://schemas.microsoft.com/office/powerpoint/2010/main" val="150591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11660" y="2420888"/>
            <a:ext cx="6229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b="1" dirty="0" smtClean="0">
                <a:solidFill>
                  <a:srgbClr val="9933FF"/>
                </a:solidFill>
              </a:rPr>
              <a:t>Maintenant</a:t>
            </a:r>
            <a:endParaRPr lang="fr-FR" altLang="fr-FR" sz="3200" dirty="0">
              <a:solidFill>
                <a:srgbClr val="9933FF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21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  <p:sp>
        <p:nvSpPr>
          <p:cNvPr id="3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ECE20-1F09-4E40-8315-A05CA8C00305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5400675" y="1524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Une équipe… UPSud</a:t>
            </a: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5002213" y="1376363"/>
            <a:ext cx="4033837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</a:pPr>
            <a:endParaRPr lang="fr-FR" altLang="fr-FR" sz="1600"/>
          </a:p>
          <a:p>
            <a:pPr>
              <a:lnSpc>
                <a:spcPct val="125000"/>
              </a:lnSpc>
            </a:pPr>
            <a:r>
              <a:rPr lang="fr-FR" altLang="fr-FR" sz="1600"/>
              <a:t>LPGP</a:t>
            </a: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fr-FR" altLang="fr-FR" sz="1400" u="sng"/>
              <a:t>D. Ros</a:t>
            </a:r>
            <a:r>
              <a:rPr lang="fr-FR" altLang="fr-FR" sz="1400"/>
              <a:t> (Dir.) – MCF</a:t>
            </a: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fr-FR" altLang="fr-FR" sz="1400"/>
              <a:t>S. Kazamias (Sources XUV) – MCF</a:t>
            </a: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fr-FR" altLang="fr-FR" sz="1400"/>
              <a:t>O. Guilbaud (Sources XUV) – MCF</a:t>
            </a: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fr-FR" altLang="fr-FR" sz="1400"/>
              <a:t>O. Neveu (Informatiques) – IE</a:t>
            </a: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fr-FR" altLang="fr-FR" sz="1400"/>
              <a:t>J. Demailly (Support technique) - AI</a:t>
            </a: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fr-FR" altLang="fr-FR" sz="1400"/>
              <a:t>O. Delmas (Doctorant) – CIFRE Amp. Tech.</a:t>
            </a:r>
          </a:p>
          <a:p>
            <a:pPr>
              <a:lnSpc>
                <a:spcPct val="125000"/>
              </a:lnSpc>
            </a:pPr>
            <a:endParaRPr lang="fr-FR" altLang="fr-FR" sz="1400"/>
          </a:p>
          <a:p>
            <a:pPr>
              <a:lnSpc>
                <a:spcPct val="125000"/>
              </a:lnSpc>
            </a:pPr>
            <a:r>
              <a:rPr lang="fr-FR" altLang="fr-FR" sz="1400"/>
              <a:t>LAL</a:t>
            </a:r>
          </a:p>
          <a:p>
            <a:pPr>
              <a:lnSpc>
                <a:spcPct val="125000"/>
              </a:lnSpc>
              <a:buFontTx/>
              <a:buAutoNum type="arabicParenR" startAt="7"/>
            </a:pPr>
            <a:r>
              <a:rPr lang="fr-FR" altLang="fr-FR" sz="1400"/>
              <a:t>K. Cassou (Sources XUV) – MCF</a:t>
            </a:r>
          </a:p>
          <a:p>
            <a:pPr>
              <a:lnSpc>
                <a:spcPct val="125000"/>
              </a:lnSpc>
            </a:pPr>
            <a:endParaRPr lang="fr-FR" altLang="fr-FR" sz="1400"/>
          </a:p>
          <a:p>
            <a:pPr>
              <a:lnSpc>
                <a:spcPct val="125000"/>
              </a:lnSpc>
            </a:pPr>
            <a:r>
              <a:rPr lang="fr-FR" altLang="fr-FR" sz="1400"/>
              <a:t>CLUPS</a:t>
            </a:r>
          </a:p>
          <a:p>
            <a:pPr>
              <a:lnSpc>
                <a:spcPct val="125000"/>
              </a:lnSpc>
              <a:buFontTx/>
              <a:buAutoNum type="arabicParenR" startAt="8"/>
            </a:pPr>
            <a:r>
              <a:rPr lang="fr-FR" altLang="fr-FR" sz="1400"/>
              <a:t>E. Baynard (Laser) – IE UPS</a:t>
            </a:r>
          </a:p>
          <a:p>
            <a:pPr>
              <a:lnSpc>
                <a:spcPct val="125000"/>
              </a:lnSpc>
              <a:buFontTx/>
              <a:buAutoNum type="arabicParenR" startAt="8"/>
            </a:pPr>
            <a:r>
              <a:rPr lang="fr-FR" altLang="fr-FR" sz="1400"/>
              <a:t>M. Pittman (Laser) - IR UPS</a:t>
            </a:r>
          </a:p>
        </p:txBody>
      </p:sp>
      <p:pic>
        <p:nvPicPr>
          <p:cNvPr id="19356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49388"/>
            <a:ext cx="4606925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3570" name="Group 34"/>
          <p:cNvGrpSpPr>
            <a:grpSpLocks/>
          </p:cNvGrpSpPr>
          <p:nvPr/>
        </p:nvGrpSpPr>
        <p:grpSpPr bwMode="auto">
          <a:xfrm>
            <a:off x="3167063" y="2479675"/>
            <a:ext cx="306387" cy="336550"/>
            <a:chOff x="2789" y="1026"/>
            <a:chExt cx="193" cy="212"/>
          </a:xfrm>
        </p:grpSpPr>
        <p:sp>
          <p:nvSpPr>
            <p:cNvPr id="193569" name="Oval 33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68" name="Text Box 32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1</a:t>
              </a:r>
            </a:p>
          </p:txBody>
        </p:sp>
      </p:grpSp>
      <p:grpSp>
        <p:nvGrpSpPr>
          <p:cNvPr id="193571" name="Group 35"/>
          <p:cNvGrpSpPr>
            <a:grpSpLocks/>
          </p:cNvGrpSpPr>
          <p:nvPr/>
        </p:nvGrpSpPr>
        <p:grpSpPr bwMode="auto">
          <a:xfrm>
            <a:off x="1692275" y="4244975"/>
            <a:ext cx="306388" cy="336550"/>
            <a:chOff x="2789" y="1026"/>
            <a:chExt cx="193" cy="212"/>
          </a:xfrm>
        </p:grpSpPr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2</a:t>
              </a:r>
            </a:p>
          </p:txBody>
        </p:sp>
      </p:grpSp>
      <p:grpSp>
        <p:nvGrpSpPr>
          <p:cNvPr id="193574" name="Group 38"/>
          <p:cNvGrpSpPr>
            <a:grpSpLocks/>
          </p:cNvGrpSpPr>
          <p:nvPr/>
        </p:nvGrpSpPr>
        <p:grpSpPr bwMode="auto">
          <a:xfrm>
            <a:off x="3725863" y="2947988"/>
            <a:ext cx="306387" cy="336550"/>
            <a:chOff x="2789" y="1026"/>
            <a:chExt cx="193" cy="212"/>
          </a:xfrm>
        </p:grpSpPr>
        <p:sp>
          <p:nvSpPr>
            <p:cNvPr id="193575" name="Oval 39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76" name="Text Box 40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3</a:t>
              </a:r>
            </a:p>
          </p:txBody>
        </p:sp>
      </p:grpSp>
      <p:grpSp>
        <p:nvGrpSpPr>
          <p:cNvPr id="193577" name="Group 41"/>
          <p:cNvGrpSpPr>
            <a:grpSpLocks/>
          </p:cNvGrpSpPr>
          <p:nvPr/>
        </p:nvGrpSpPr>
        <p:grpSpPr bwMode="auto">
          <a:xfrm>
            <a:off x="4319588" y="2168525"/>
            <a:ext cx="306387" cy="336550"/>
            <a:chOff x="2789" y="1026"/>
            <a:chExt cx="193" cy="212"/>
          </a:xfrm>
        </p:grpSpPr>
        <p:sp>
          <p:nvSpPr>
            <p:cNvPr id="193578" name="Oval 42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79" name="Text Box 43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4</a:t>
              </a:r>
            </a:p>
          </p:txBody>
        </p:sp>
      </p:grpSp>
      <p:grpSp>
        <p:nvGrpSpPr>
          <p:cNvPr id="193580" name="Group 44"/>
          <p:cNvGrpSpPr>
            <a:grpSpLocks/>
          </p:cNvGrpSpPr>
          <p:nvPr/>
        </p:nvGrpSpPr>
        <p:grpSpPr bwMode="auto">
          <a:xfrm>
            <a:off x="2087563" y="3429000"/>
            <a:ext cx="306387" cy="336550"/>
            <a:chOff x="2789" y="1026"/>
            <a:chExt cx="193" cy="212"/>
          </a:xfrm>
        </p:grpSpPr>
        <p:sp>
          <p:nvSpPr>
            <p:cNvPr id="193581" name="Oval 45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5</a:t>
              </a:r>
            </a:p>
          </p:txBody>
        </p:sp>
      </p:grpSp>
      <p:grpSp>
        <p:nvGrpSpPr>
          <p:cNvPr id="193583" name="Group 47"/>
          <p:cNvGrpSpPr>
            <a:grpSpLocks/>
          </p:cNvGrpSpPr>
          <p:nvPr/>
        </p:nvGrpSpPr>
        <p:grpSpPr bwMode="auto">
          <a:xfrm>
            <a:off x="2519363" y="2133600"/>
            <a:ext cx="306387" cy="336550"/>
            <a:chOff x="2789" y="1026"/>
            <a:chExt cx="193" cy="212"/>
          </a:xfrm>
        </p:grpSpPr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85" name="Text Box 49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6</a:t>
              </a:r>
            </a:p>
          </p:txBody>
        </p:sp>
      </p:grpSp>
      <p:grpSp>
        <p:nvGrpSpPr>
          <p:cNvPr id="193586" name="Group 50"/>
          <p:cNvGrpSpPr>
            <a:grpSpLocks/>
          </p:cNvGrpSpPr>
          <p:nvPr/>
        </p:nvGrpSpPr>
        <p:grpSpPr bwMode="auto">
          <a:xfrm>
            <a:off x="2843213" y="3608388"/>
            <a:ext cx="306387" cy="336550"/>
            <a:chOff x="2789" y="1026"/>
            <a:chExt cx="193" cy="212"/>
          </a:xfrm>
        </p:grpSpPr>
        <p:sp>
          <p:nvSpPr>
            <p:cNvPr id="193587" name="Oval 51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88" name="Text Box 52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7</a:t>
              </a:r>
            </a:p>
          </p:txBody>
        </p:sp>
      </p:grpSp>
      <p:grpSp>
        <p:nvGrpSpPr>
          <p:cNvPr id="193589" name="Group 53"/>
          <p:cNvGrpSpPr>
            <a:grpSpLocks/>
          </p:cNvGrpSpPr>
          <p:nvPr/>
        </p:nvGrpSpPr>
        <p:grpSpPr bwMode="auto">
          <a:xfrm>
            <a:off x="1943100" y="2420938"/>
            <a:ext cx="306388" cy="336550"/>
            <a:chOff x="2789" y="1026"/>
            <a:chExt cx="193" cy="212"/>
          </a:xfrm>
        </p:grpSpPr>
        <p:sp>
          <p:nvSpPr>
            <p:cNvPr id="193590" name="Oval 54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91" name="Text Box 55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8</a:t>
              </a:r>
            </a:p>
          </p:txBody>
        </p:sp>
      </p:grpSp>
      <p:grpSp>
        <p:nvGrpSpPr>
          <p:cNvPr id="193593" name="Group 57"/>
          <p:cNvGrpSpPr>
            <a:grpSpLocks/>
          </p:cNvGrpSpPr>
          <p:nvPr/>
        </p:nvGrpSpPr>
        <p:grpSpPr bwMode="auto">
          <a:xfrm>
            <a:off x="1150938" y="2600325"/>
            <a:ext cx="306387" cy="336550"/>
            <a:chOff x="2789" y="1026"/>
            <a:chExt cx="193" cy="212"/>
          </a:xfrm>
        </p:grpSpPr>
        <p:sp>
          <p:nvSpPr>
            <p:cNvPr id="193594" name="Oval 58"/>
            <p:cNvSpPr>
              <a:spLocks noChangeArrowheads="1"/>
            </p:cNvSpPr>
            <p:nvPr/>
          </p:nvSpPr>
          <p:spPr bwMode="auto">
            <a:xfrm>
              <a:off x="2801" y="1048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595" name="Text Box 59"/>
            <p:cNvSpPr txBox="1">
              <a:spLocks noChangeArrowheads="1"/>
            </p:cNvSpPr>
            <p:nvPr/>
          </p:nvSpPr>
          <p:spPr bwMode="auto">
            <a:xfrm>
              <a:off x="2789" y="102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E0C38-5CB6-458F-8A2D-387D8604153A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6875463" y="115888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Equipements</a:t>
            </a:r>
          </a:p>
        </p:txBody>
      </p:sp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33600"/>
            <a:ext cx="29543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3600"/>
            <a:ext cx="26177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133600"/>
            <a:ext cx="295751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30675"/>
            <a:ext cx="26177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2700338" y="11604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/>
              <a:t>12/2013 – Hall CALVA</a:t>
            </a: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4521"/>
            <a:ext cx="8625685" cy="460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46187-64C5-450C-ADF5-2B50E78DA39B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5436096" y="152400"/>
            <a:ext cx="35999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>
                <a:solidFill>
                  <a:schemeClr val="accent2"/>
                </a:solidFill>
              </a:rPr>
              <a:t>Implantation </a:t>
            </a:r>
            <a:r>
              <a:rPr lang="fr-FR" altLang="fr-FR" b="1" dirty="0" smtClean="0">
                <a:solidFill>
                  <a:schemeClr val="accent2"/>
                </a:solidFill>
              </a:rPr>
              <a:t>au LAL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46187-64C5-450C-ADF5-2B50E78DA39B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5436096" y="152400"/>
            <a:ext cx="35999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>
                <a:solidFill>
                  <a:schemeClr val="accent2"/>
                </a:solidFill>
              </a:rPr>
              <a:t>Implantation </a:t>
            </a:r>
            <a:r>
              <a:rPr lang="fr-FR" altLang="fr-FR" b="1" dirty="0" smtClean="0">
                <a:solidFill>
                  <a:schemeClr val="accent2"/>
                </a:solidFill>
              </a:rPr>
              <a:t>au LAL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  <p:pic>
        <p:nvPicPr>
          <p:cNvPr id="258050" name="Picture 2" descr="C:\Travail\Photos\LAL\VAX\IMG_3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16" y="3825044"/>
            <a:ext cx="3134052" cy="23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1" name="Picture 3" descr="C:\Travail\Photos\LAL\VAX\IMG_3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8" y="3825044"/>
            <a:ext cx="3142104" cy="23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2" name="Picture 4" descr="C:\Travail\Photos\LAL\VAX\IMG_37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87325"/>
            <a:ext cx="6287327" cy="28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11660" y="2420888"/>
            <a:ext cx="6229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b="1" dirty="0" err="1" smtClean="0">
                <a:solidFill>
                  <a:srgbClr val="9933FF"/>
                </a:solidFill>
              </a:rPr>
              <a:t>Laserix</a:t>
            </a:r>
            <a:endParaRPr lang="fr-FR" altLang="fr-FR" sz="3200" b="1" dirty="0" smtClean="0">
              <a:solidFill>
                <a:srgbClr val="9933FF"/>
              </a:solidFill>
            </a:endParaRPr>
          </a:p>
          <a:p>
            <a:endParaRPr lang="fr-FR" altLang="fr-FR" sz="3200" b="1" dirty="0">
              <a:solidFill>
                <a:srgbClr val="9933FF"/>
              </a:solidFill>
            </a:endParaRPr>
          </a:p>
          <a:p>
            <a:r>
              <a:rPr lang="fr-FR" altLang="fr-FR" sz="3200" b="1" dirty="0" smtClean="0">
                <a:solidFill>
                  <a:srgbClr val="9933FF"/>
                </a:solidFill>
              </a:rPr>
              <a:t>Avenir au LAL</a:t>
            </a:r>
            <a:endParaRPr lang="fr-FR" altLang="fr-FR" sz="3200" dirty="0">
              <a:solidFill>
                <a:srgbClr val="9933FF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123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24028" y="152400"/>
            <a:ext cx="42120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Collaborations (1) : PHIL, ELI-NP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03548" y="928910"/>
            <a:ext cx="83169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dirty="0" smtClean="0">
                <a:solidFill>
                  <a:schemeClr val="accent2"/>
                </a:solidFill>
              </a:rPr>
              <a:t>PHIL : étude photoémission  en régime </a:t>
            </a:r>
            <a:r>
              <a:rPr lang="fr-FR" altLang="fr-FR" sz="1600" b="1" dirty="0" err="1" smtClean="0">
                <a:solidFill>
                  <a:schemeClr val="accent2"/>
                </a:solidFill>
              </a:rPr>
              <a:t>femtoseconde</a:t>
            </a:r>
            <a:r>
              <a:rPr lang="fr-FR" altLang="fr-FR" sz="1600" b="1" dirty="0" smtClean="0">
                <a:solidFill>
                  <a:schemeClr val="accent2"/>
                </a:solidFill>
              </a:rPr>
              <a:t> (IR,  UV)</a:t>
            </a:r>
          </a:p>
          <a:p>
            <a:pPr>
              <a:spcBef>
                <a:spcPct val="50000"/>
              </a:spcBef>
            </a:pPr>
            <a:r>
              <a:rPr lang="fr-FR" altLang="fr-FR" sz="1600" b="1" dirty="0" smtClean="0">
                <a:solidFill>
                  <a:schemeClr val="accent2"/>
                </a:solidFill>
              </a:rPr>
              <a:t>ELI-NP : caractérisation prototype cavité à recirculation pour diffusion Compton</a:t>
            </a:r>
            <a:endParaRPr lang="fr-FR" altLang="fr-FR" sz="1600" b="1" dirty="0">
              <a:solidFill>
                <a:schemeClr val="accent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2855" y="1884310"/>
            <a:ext cx="136815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Front-end</a:t>
            </a:r>
          </a:p>
          <a:p>
            <a:pPr algn="ctr"/>
            <a:r>
              <a:rPr lang="fr-FR" dirty="0" err="1" smtClean="0"/>
              <a:t>Laserix</a:t>
            </a:r>
            <a:endParaRPr lang="fr-FR" dirty="0" smtClean="0"/>
          </a:p>
          <a:p>
            <a:pPr algn="ctr"/>
            <a:r>
              <a:rPr lang="fr-FR" sz="1400" dirty="0" smtClean="0"/>
              <a:t>800nm - 10Hz </a:t>
            </a:r>
            <a:endParaRPr lang="fr-FR" sz="1400" dirty="0"/>
          </a:p>
          <a:p>
            <a:pPr algn="ctr"/>
            <a:r>
              <a:rPr lang="fr-FR" sz="1400" dirty="0" smtClean="0"/>
              <a:t>30mJ - 500ps</a:t>
            </a:r>
            <a:endParaRPr lang="fr-FR" sz="1400" dirty="0"/>
          </a:p>
        </p:txBody>
      </p:sp>
      <p:sp>
        <p:nvSpPr>
          <p:cNvPr id="8" name="Flèche droite 7"/>
          <p:cNvSpPr/>
          <p:nvPr/>
        </p:nvSpPr>
        <p:spPr>
          <a:xfrm rot="5400000">
            <a:off x="902659" y="3495802"/>
            <a:ext cx="1128647" cy="60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31640" y="4090177"/>
            <a:ext cx="252028" cy="238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331640" y="4090177"/>
            <a:ext cx="252028" cy="23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 rot="5400000">
            <a:off x="1015970" y="4767554"/>
            <a:ext cx="937011" cy="601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00399" y="5286529"/>
            <a:ext cx="13681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Amplis </a:t>
            </a:r>
            <a:r>
              <a:rPr lang="fr-FR" dirty="0" err="1" smtClean="0"/>
              <a:t>Laserix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9" idx="3"/>
          </p:cNvCxnSpPr>
          <p:nvPr/>
        </p:nvCxnSpPr>
        <p:spPr>
          <a:xfrm flipV="1">
            <a:off x="1583668" y="4209638"/>
            <a:ext cx="72008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303748" y="3986247"/>
            <a:ext cx="16148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Compresseur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3918592" y="3284984"/>
            <a:ext cx="720080" cy="783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918592" y="2915652"/>
            <a:ext cx="16148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OPA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910480" y="3415120"/>
            <a:ext cx="13681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815nm </a:t>
            </a:r>
            <a:r>
              <a:rPr lang="fr-FR" sz="1400" dirty="0" smtClean="0"/>
              <a:t>- 10Hz </a:t>
            </a:r>
            <a:endParaRPr lang="fr-FR" sz="1400" dirty="0"/>
          </a:p>
          <a:p>
            <a:pPr algn="ctr"/>
            <a:r>
              <a:rPr lang="fr-FR" sz="1400" dirty="0" smtClean="0"/>
              <a:t>6mJ – 30fs</a:t>
            </a:r>
            <a:endParaRPr lang="fr-FR" sz="1400" dirty="0"/>
          </a:p>
        </p:txBody>
      </p:sp>
      <p:cxnSp>
        <p:nvCxnSpPr>
          <p:cNvPr id="29" name="Connecteur droit avec flèche 28"/>
          <p:cNvCxnSpPr>
            <a:endCxn id="34" idx="2"/>
          </p:cNvCxnSpPr>
          <p:nvPr/>
        </p:nvCxnSpPr>
        <p:spPr>
          <a:xfrm flipV="1">
            <a:off x="4726014" y="2068976"/>
            <a:ext cx="0" cy="846679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110299" y="2230705"/>
            <a:ext cx="16148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 à 2µm - 10Hz </a:t>
            </a:r>
            <a:endParaRPr lang="fr-FR" sz="1400" dirty="0"/>
          </a:p>
          <a:p>
            <a:pPr algn="ctr"/>
            <a:r>
              <a:rPr lang="fr-FR" sz="1400" dirty="0" smtClean="0"/>
              <a:t>500µJ – 100fs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918592" y="1699644"/>
            <a:ext cx="16148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HHG (</a:t>
            </a:r>
            <a:r>
              <a:rPr lang="fr-FR" dirty="0" err="1" smtClean="0"/>
              <a:t>laserix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544108" y="3100318"/>
            <a:ext cx="1614880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508104" y="2492315"/>
            <a:ext cx="16148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515nm - 10Hz </a:t>
            </a:r>
            <a:endParaRPr lang="fr-FR" sz="1400" dirty="0"/>
          </a:p>
          <a:p>
            <a:pPr algn="ctr"/>
            <a:r>
              <a:rPr lang="fr-FR" sz="1400" dirty="0" smtClean="0"/>
              <a:t>100µJ – 100fs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7158988" y="2780928"/>
            <a:ext cx="16148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Cavité</a:t>
            </a:r>
          </a:p>
          <a:p>
            <a:pPr algn="ctr"/>
            <a:r>
              <a:rPr lang="fr-FR" dirty="0" smtClean="0"/>
              <a:t>ELI-NP</a:t>
            </a:r>
            <a:endParaRPr lang="fr-FR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3918592" y="4214946"/>
            <a:ext cx="720080" cy="870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933474" y="5101863"/>
            <a:ext cx="16148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  <a:r>
              <a:rPr lang="el-GR" dirty="0" smtClean="0"/>
              <a:t>ω</a:t>
            </a:r>
            <a:endParaRPr lang="fr-FR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5548318" y="5286529"/>
            <a:ext cx="1614880" cy="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565303" y="5348084"/>
            <a:ext cx="16148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270nm </a:t>
            </a:r>
            <a:r>
              <a:rPr lang="fr-FR" sz="1400" dirty="0" smtClean="0"/>
              <a:t>- 10Hz </a:t>
            </a:r>
            <a:endParaRPr lang="fr-FR" sz="1400" dirty="0"/>
          </a:p>
          <a:p>
            <a:pPr algn="ctr"/>
            <a:r>
              <a:rPr lang="fr-FR" sz="1400" dirty="0" smtClean="0"/>
              <a:t>100µJ – 100fs</a:t>
            </a:r>
            <a:endParaRPr lang="fr-FR" sz="1400" dirty="0"/>
          </a:p>
        </p:txBody>
      </p:sp>
      <p:cxnSp>
        <p:nvCxnSpPr>
          <p:cNvPr id="50" name="Connecteur droit avec flèche 49"/>
          <p:cNvCxnSpPr>
            <a:stCxn id="24" idx="3"/>
          </p:cNvCxnSpPr>
          <p:nvPr/>
        </p:nvCxnSpPr>
        <p:spPr>
          <a:xfrm>
            <a:off x="3918592" y="4170913"/>
            <a:ext cx="3240396" cy="930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180147" y="4836570"/>
            <a:ext cx="16148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Photocathode</a:t>
            </a:r>
          </a:p>
          <a:p>
            <a:pPr algn="ctr"/>
            <a:r>
              <a:rPr lang="fr-FR" dirty="0" smtClean="0"/>
              <a:t>PHIL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4947374" y="4341039"/>
            <a:ext cx="13681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815nm </a:t>
            </a:r>
            <a:r>
              <a:rPr lang="fr-FR" sz="1400" dirty="0" smtClean="0"/>
              <a:t>- 10Hz </a:t>
            </a:r>
            <a:endParaRPr lang="fr-FR" sz="1400" dirty="0"/>
          </a:p>
          <a:p>
            <a:pPr algn="ctr"/>
            <a:r>
              <a:rPr lang="fr-FR" sz="1400" dirty="0" smtClean="0"/>
              <a:t>1mJ – 30fs</a:t>
            </a:r>
            <a:endParaRPr lang="fr-FR" sz="1400" dirty="0"/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5106978" y="3986247"/>
            <a:ext cx="403194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3203848" y="4022251"/>
            <a:ext cx="1903130" cy="1062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203848" y="508518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5256076" y="3284984"/>
            <a:ext cx="2016224" cy="1512622"/>
          </a:xfrm>
          <a:prstGeom prst="straightConnector1">
            <a:avLst/>
          </a:prstGeom>
          <a:ln>
            <a:solidFill>
              <a:srgbClr val="9933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524328" y="4090177"/>
            <a:ext cx="144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Zone PHIL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1432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540803" y="4825298"/>
            <a:ext cx="2348615" cy="367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24028" y="152400"/>
            <a:ext cx="4212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Collaborations (2) : PHIL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3527" y="1124744"/>
            <a:ext cx="748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Accélération </a:t>
            </a:r>
            <a:r>
              <a:rPr lang="fr-FR" altLang="fr-FR" b="1" dirty="0" smtClean="0">
                <a:solidFill>
                  <a:schemeClr val="accent2"/>
                </a:solidFill>
              </a:rPr>
              <a:t>laser plasma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51820" y="1965610"/>
            <a:ext cx="161484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Compresseur</a:t>
            </a:r>
          </a:p>
          <a:p>
            <a:pPr algn="ctr"/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121006" y="2269070"/>
            <a:ext cx="830814" cy="388649"/>
            <a:chOff x="1990710" y="2269070"/>
            <a:chExt cx="925106" cy="388649"/>
          </a:xfrm>
        </p:grpSpPr>
        <p:sp>
          <p:nvSpPr>
            <p:cNvPr id="35" name="Flèche droite 34"/>
            <p:cNvSpPr/>
            <p:nvPr/>
          </p:nvSpPr>
          <p:spPr>
            <a:xfrm>
              <a:off x="2735796" y="2269070"/>
              <a:ext cx="180020" cy="388649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 rot="5400000">
              <a:off x="2311396" y="2038069"/>
              <a:ext cx="193723" cy="835096"/>
            </a:xfrm>
            <a:custGeom>
              <a:avLst/>
              <a:gdLst>
                <a:gd name="T0" fmla="*/ 0 w 1679"/>
                <a:gd name="T1" fmla="*/ 477 h 486"/>
                <a:gd name="T2" fmla="*/ 1513 w 1679"/>
                <a:gd name="T3" fmla="*/ 0 h 486"/>
                <a:gd name="T4" fmla="*/ 1679 w 1679"/>
                <a:gd name="T5" fmla="*/ 1 h 486"/>
                <a:gd name="T6" fmla="*/ 449 w 1679"/>
                <a:gd name="T7" fmla="*/ 486 h 486"/>
                <a:gd name="T8" fmla="*/ 0 w 1679"/>
                <a:gd name="T9" fmla="*/ 477 h 486"/>
                <a:gd name="connsiteX0" fmla="*/ 68 w 10068"/>
                <a:gd name="connsiteY0" fmla="*/ 9815 h 13458"/>
                <a:gd name="connsiteX1" fmla="*/ 9079 w 10068"/>
                <a:gd name="connsiteY1" fmla="*/ 0 h 13458"/>
                <a:gd name="connsiteX2" fmla="*/ 10068 w 10068"/>
                <a:gd name="connsiteY2" fmla="*/ 21 h 13458"/>
                <a:gd name="connsiteX3" fmla="*/ 0 w 10068"/>
                <a:gd name="connsiteY3" fmla="*/ 13458 h 13458"/>
                <a:gd name="connsiteX4" fmla="*/ 68 w 10068"/>
                <a:gd name="connsiteY4" fmla="*/ 9815 h 13458"/>
                <a:gd name="connsiteX0" fmla="*/ 68 w 9079"/>
                <a:gd name="connsiteY0" fmla="*/ 9815 h 13458"/>
                <a:gd name="connsiteX1" fmla="*/ 9079 w 9079"/>
                <a:gd name="connsiteY1" fmla="*/ 0 h 13458"/>
                <a:gd name="connsiteX2" fmla="*/ 7047 w 9079"/>
                <a:gd name="connsiteY2" fmla="*/ 13177 h 13458"/>
                <a:gd name="connsiteX3" fmla="*/ 0 w 9079"/>
                <a:gd name="connsiteY3" fmla="*/ 13458 h 13458"/>
                <a:gd name="connsiteX4" fmla="*/ 68 w 9079"/>
                <a:gd name="connsiteY4" fmla="*/ 9815 h 13458"/>
                <a:gd name="connsiteX0" fmla="*/ 75 w 7762"/>
                <a:gd name="connsiteY0" fmla="*/ 274 h 2981"/>
                <a:gd name="connsiteX1" fmla="*/ 7707 w 7762"/>
                <a:gd name="connsiteY1" fmla="*/ 0 h 2981"/>
                <a:gd name="connsiteX2" fmla="*/ 7762 w 7762"/>
                <a:gd name="connsiteY2" fmla="*/ 2772 h 2981"/>
                <a:gd name="connsiteX3" fmla="*/ 0 w 7762"/>
                <a:gd name="connsiteY3" fmla="*/ 2981 h 2981"/>
                <a:gd name="connsiteX4" fmla="*/ 75 w 7762"/>
                <a:gd name="connsiteY4" fmla="*/ 274 h 2981"/>
                <a:gd name="connsiteX0" fmla="*/ 97 w 10000"/>
                <a:gd name="connsiteY0" fmla="*/ 0 h 9081"/>
                <a:gd name="connsiteX1" fmla="*/ 9929 w 10000"/>
                <a:gd name="connsiteY1" fmla="*/ 763 h 9081"/>
                <a:gd name="connsiteX2" fmla="*/ 10000 w 10000"/>
                <a:gd name="connsiteY2" fmla="*/ 8380 h 9081"/>
                <a:gd name="connsiteX3" fmla="*/ 0 w 10000"/>
                <a:gd name="connsiteY3" fmla="*/ 9081 h 9081"/>
                <a:gd name="connsiteX4" fmla="*/ 97 w 10000"/>
                <a:gd name="connsiteY4" fmla="*/ 0 h 9081"/>
                <a:gd name="connsiteX0" fmla="*/ 133 w 10036"/>
                <a:gd name="connsiteY0" fmla="*/ 0 h 50280"/>
                <a:gd name="connsiteX1" fmla="*/ 9965 w 10036"/>
                <a:gd name="connsiteY1" fmla="*/ 840 h 50280"/>
                <a:gd name="connsiteX2" fmla="*/ 10036 w 10036"/>
                <a:gd name="connsiteY2" fmla="*/ 9228 h 50280"/>
                <a:gd name="connsiteX3" fmla="*/ 0 w 10036"/>
                <a:gd name="connsiteY3" fmla="*/ 50280 h 50280"/>
                <a:gd name="connsiteX4" fmla="*/ 133 w 10036"/>
                <a:gd name="connsiteY4" fmla="*/ 0 h 50280"/>
                <a:gd name="connsiteX0" fmla="*/ 133 w 9965"/>
                <a:gd name="connsiteY0" fmla="*/ 0 h 50280"/>
                <a:gd name="connsiteX1" fmla="*/ 9965 w 9965"/>
                <a:gd name="connsiteY1" fmla="*/ 840 h 50280"/>
                <a:gd name="connsiteX2" fmla="*/ 1535 w 9965"/>
                <a:gd name="connsiteY2" fmla="*/ 50202 h 50280"/>
                <a:gd name="connsiteX3" fmla="*/ 0 w 9965"/>
                <a:gd name="connsiteY3" fmla="*/ 50280 h 50280"/>
                <a:gd name="connsiteX4" fmla="*/ 133 w 9965"/>
                <a:gd name="connsiteY4" fmla="*/ 0 h 50280"/>
                <a:gd name="connsiteX0" fmla="*/ 133 w 1651"/>
                <a:gd name="connsiteY0" fmla="*/ 17 h 10017"/>
                <a:gd name="connsiteX1" fmla="*/ 1649 w 1651"/>
                <a:gd name="connsiteY1" fmla="*/ 0 h 10017"/>
                <a:gd name="connsiteX2" fmla="*/ 1540 w 1651"/>
                <a:gd name="connsiteY2" fmla="*/ 10001 h 10017"/>
                <a:gd name="connsiteX3" fmla="*/ 0 w 1651"/>
                <a:gd name="connsiteY3" fmla="*/ 10017 h 10017"/>
                <a:gd name="connsiteX4" fmla="*/ 133 w 1651"/>
                <a:gd name="connsiteY4" fmla="*/ 17 h 10017"/>
                <a:gd name="connsiteX0" fmla="*/ 51 w 10123"/>
                <a:gd name="connsiteY0" fmla="*/ 0 h 10121"/>
                <a:gd name="connsiteX1" fmla="*/ 10109 w 10123"/>
                <a:gd name="connsiteY1" fmla="*/ 121 h 10121"/>
                <a:gd name="connsiteX2" fmla="*/ 9449 w 10123"/>
                <a:gd name="connsiteY2" fmla="*/ 10105 h 10121"/>
                <a:gd name="connsiteX3" fmla="*/ 121 w 10123"/>
                <a:gd name="connsiteY3" fmla="*/ 10121 h 10121"/>
                <a:gd name="connsiteX4" fmla="*/ 51 w 10123"/>
                <a:gd name="connsiteY4" fmla="*/ 0 h 10121"/>
                <a:gd name="connsiteX0" fmla="*/ 51 w 9491"/>
                <a:gd name="connsiteY0" fmla="*/ 0 h 10121"/>
                <a:gd name="connsiteX1" fmla="*/ 9452 w 9491"/>
                <a:gd name="connsiteY1" fmla="*/ 75 h 10121"/>
                <a:gd name="connsiteX2" fmla="*/ 9449 w 9491"/>
                <a:gd name="connsiteY2" fmla="*/ 10105 h 10121"/>
                <a:gd name="connsiteX3" fmla="*/ 121 w 9491"/>
                <a:gd name="connsiteY3" fmla="*/ 10121 h 10121"/>
                <a:gd name="connsiteX4" fmla="*/ 51 w 9491"/>
                <a:gd name="connsiteY4" fmla="*/ 0 h 10121"/>
                <a:gd name="connsiteX0" fmla="*/ 54 w 10000"/>
                <a:gd name="connsiteY0" fmla="*/ 62 h 10062"/>
                <a:gd name="connsiteX1" fmla="*/ 9959 w 10000"/>
                <a:gd name="connsiteY1" fmla="*/ 0 h 10062"/>
                <a:gd name="connsiteX2" fmla="*/ 9956 w 10000"/>
                <a:gd name="connsiteY2" fmla="*/ 10046 h 10062"/>
                <a:gd name="connsiteX3" fmla="*/ 127 w 10000"/>
                <a:gd name="connsiteY3" fmla="*/ 10062 h 10062"/>
                <a:gd name="connsiteX4" fmla="*/ 54 w 10000"/>
                <a:gd name="connsiteY4" fmla="*/ 62 h 10062"/>
                <a:gd name="connsiteX0" fmla="*/ 54 w 10215"/>
                <a:gd name="connsiteY0" fmla="*/ 17 h 10017"/>
                <a:gd name="connsiteX1" fmla="*/ 10190 w 10215"/>
                <a:gd name="connsiteY1" fmla="*/ 0 h 10017"/>
                <a:gd name="connsiteX2" fmla="*/ 9956 w 10215"/>
                <a:gd name="connsiteY2" fmla="*/ 10001 h 10017"/>
                <a:gd name="connsiteX3" fmla="*/ 127 w 10215"/>
                <a:gd name="connsiteY3" fmla="*/ 10017 h 10017"/>
                <a:gd name="connsiteX4" fmla="*/ 54 w 10215"/>
                <a:gd name="connsiteY4" fmla="*/ 17 h 1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" h="10017">
                  <a:moveTo>
                    <a:pt x="54" y="17"/>
                  </a:moveTo>
                  <a:lnTo>
                    <a:pt x="10190" y="0"/>
                  </a:lnTo>
                  <a:cubicBezTo>
                    <a:pt x="10336" y="670"/>
                    <a:pt x="9808" y="9331"/>
                    <a:pt x="9956" y="10001"/>
                  </a:cubicBezTo>
                  <a:lnTo>
                    <a:pt x="127" y="10017"/>
                  </a:lnTo>
                  <a:cubicBezTo>
                    <a:pt x="332" y="9363"/>
                    <a:pt x="-157" y="671"/>
                    <a:pt x="54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90000"/>
                  </a:srgbClr>
                </a:gs>
                <a:gs pos="50000">
                  <a:srgbClr val="FFFF00">
                    <a:alpha val="80000"/>
                  </a:srgbClr>
                </a:gs>
                <a:gs pos="75000">
                  <a:srgbClr val="01A78F">
                    <a:alpha val="70000"/>
                  </a:srgbClr>
                </a:gs>
                <a:gs pos="100000">
                  <a:srgbClr val="3366FF">
                    <a:alpha val="60001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577188" y="2313892"/>
            <a:ext cx="2856358" cy="3060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901154" y="2374013"/>
            <a:ext cx="1532391" cy="105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 rot="16200000">
            <a:off x="5633124" y="3968836"/>
            <a:ext cx="3331589" cy="2692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1374013" y="2951386"/>
            <a:ext cx="2352" cy="3522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5901154" y="2276872"/>
            <a:ext cx="5337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 rot="13483036">
            <a:off x="7024658" y="2314699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 rot="16200000">
            <a:off x="79840" y="4921164"/>
            <a:ext cx="364269" cy="19511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à coins arrondis 88"/>
          <p:cNvSpPr/>
          <p:nvPr/>
        </p:nvSpPr>
        <p:spPr>
          <a:xfrm>
            <a:off x="107505" y="4109956"/>
            <a:ext cx="8820980" cy="196266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2776365" y="1766180"/>
            <a:ext cx="6152120" cy="126677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547721" y="5697158"/>
            <a:ext cx="70853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/>
                </a:solidFill>
              </a:rPr>
              <a:t>VIDE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007604" y="3325922"/>
            <a:ext cx="745362" cy="600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Mise en forme</a:t>
            </a:r>
          </a:p>
          <a:p>
            <a:pPr algn="ctr"/>
            <a:r>
              <a:rPr lang="fr-FR" sz="1100" dirty="0" smtClean="0"/>
              <a:t>S.T.</a:t>
            </a:r>
          </a:p>
        </p:txBody>
      </p:sp>
      <p:cxnSp>
        <p:nvCxnSpPr>
          <p:cNvPr id="27" name="Connecteur droit 26"/>
          <p:cNvCxnSpPr>
            <a:stCxn id="62" idx="2"/>
          </p:cNvCxnSpPr>
          <p:nvPr/>
        </p:nvCxnSpPr>
        <p:spPr>
          <a:xfrm flipH="1">
            <a:off x="1376365" y="3926086"/>
            <a:ext cx="3920" cy="583331"/>
          </a:xfrm>
          <a:prstGeom prst="line">
            <a:avLst/>
          </a:prstGeom>
          <a:ln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>
            <a:endCxn id="67" idx="2"/>
          </p:cNvCxnSpPr>
          <p:nvPr/>
        </p:nvCxnSpPr>
        <p:spPr>
          <a:xfrm flipH="1">
            <a:off x="359532" y="4491498"/>
            <a:ext cx="1020753" cy="527223"/>
          </a:xfrm>
          <a:prstGeom prst="line">
            <a:avLst/>
          </a:prstGeom>
          <a:ln>
            <a:solidFill>
              <a:srgbClr val="99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7767748">
            <a:off x="1227207" y="4463139"/>
            <a:ext cx="379939" cy="9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752855" y="5027140"/>
            <a:ext cx="1665497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Faisceau e</a:t>
            </a:r>
            <a:r>
              <a:rPr lang="fr-FR" sz="1400" baseline="30000" dirty="0" smtClean="0"/>
              <a:t>-</a:t>
            </a:r>
          </a:p>
          <a:p>
            <a:pPr algn="ctr"/>
            <a:r>
              <a:rPr lang="fr-FR" sz="1400" dirty="0" smtClean="0"/>
              <a:t>(MeV)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89418" y="5481227"/>
            <a:ext cx="2544128" cy="2880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 rot="16200000">
            <a:off x="4451532" y="5169652"/>
            <a:ext cx="889012" cy="288028"/>
          </a:xfrm>
          <a:custGeom>
            <a:avLst/>
            <a:gdLst>
              <a:gd name="connsiteX0" fmla="*/ 0 w 889012"/>
              <a:gd name="connsiteY0" fmla="*/ 0 h 288028"/>
              <a:gd name="connsiteX1" fmla="*/ 889012 w 889012"/>
              <a:gd name="connsiteY1" fmla="*/ 0 h 288028"/>
              <a:gd name="connsiteX2" fmla="*/ 889012 w 889012"/>
              <a:gd name="connsiteY2" fmla="*/ 288028 h 288028"/>
              <a:gd name="connsiteX3" fmla="*/ 0 w 889012"/>
              <a:gd name="connsiteY3" fmla="*/ 288028 h 288028"/>
              <a:gd name="connsiteX4" fmla="*/ 0 w 889012"/>
              <a:gd name="connsiteY4" fmla="*/ 0 h 288028"/>
              <a:gd name="connsiteX0" fmla="*/ 0 w 891834"/>
              <a:gd name="connsiteY0" fmla="*/ 0 h 288028"/>
              <a:gd name="connsiteX1" fmla="*/ 889012 w 891834"/>
              <a:gd name="connsiteY1" fmla="*/ 0 h 288028"/>
              <a:gd name="connsiteX2" fmla="*/ 889012 w 891834"/>
              <a:gd name="connsiteY2" fmla="*/ 288028 h 288028"/>
              <a:gd name="connsiteX3" fmla="*/ 0 w 891834"/>
              <a:gd name="connsiteY3" fmla="*/ 288028 h 288028"/>
              <a:gd name="connsiteX4" fmla="*/ 0 w 891834"/>
              <a:gd name="connsiteY4" fmla="*/ 0 h 288028"/>
              <a:gd name="connsiteX0" fmla="*/ 0 w 889012"/>
              <a:gd name="connsiteY0" fmla="*/ 0 h 288028"/>
              <a:gd name="connsiteX1" fmla="*/ 889012 w 889012"/>
              <a:gd name="connsiteY1" fmla="*/ 0 h 288028"/>
              <a:gd name="connsiteX2" fmla="*/ 781062 w 889012"/>
              <a:gd name="connsiteY2" fmla="*/ 288028 h 288028"/>
              <a:gd name="connsiteX3" fmla="*/ 0 w 889012"/>
              <a:gd name="connsiteY3" fmla="*/ 288028 h 288028"/>
              <a:gd name="connsiteX4" fmla="*/ 0 w 889012"/>
              <a:gd name="connsiteY4" fmla="*/ 0 h 288028"/>
              <a:gd name="connsiteX0" fmla="*/ 0 w 889012"/>
              <a:gd name="connsiteY0" fmla="*/ 0 h 288028"/>
              <a:gd name="connsiteX1" fmla="*/ 889012 w 889012"/>
              <a:gd name="connsiteY1" fmla="*/ 0 h 288028"/>
              <a:gd name="connsiteX2" fmla="*/ 781062 w 889012"/>
              <a:gd name="connsiteY2" fmla="*/ 288028 h 288028"/>
              <a:gd name="connsiteX3" fmla="*/ 0 w 889012"/>
              <a:gd name="connsiteY3" fmla="*/ 288028 h 288028"/>
              <a:gd name="connsiteX4" fmla="*/ 0 w 889012"/>
              <a:gd name="connsiteY4" fmla="*/ 0 h 288028"/>
              <a:gd name="connsiteX0" fmla="*/ 0 w 889012"/>
              <a:gd name="connsiteY0" fmla="*/ 0 h 288028"/>
              <a:gd name="connsiteX1" fmla="*/ 889012 w 889012"/>
              <a:gd name="connsiteY1" fmla="*/ 0 h 288028"/>
              <a:gd name="connsiteX2" fmla="*/ 577862 w 889012"/>
              <a:gd name="connsiteY2" fmla="*/ 288028 h 288028"/>
              <a:gd name="connsiteX3" fmla="*/ 0 w 889012"/>
              <a:gd name="connsiteY3" fmla="*/ 288028 h 288028"/>
              <a:gd name="connsiteX4" fmla="*/ 0 w 889012"/>
              <a:gd name="connsiteY4" fmla="*/ 0 h 288028"/>
              <a:gd name="connsiteX0" fmla="*/ 0 w 889012"/>
              <a:gd name="connsiteY0" fmla="*/ 0 h 288028"/>
              <a:gd name="connsiteX1" fmla="*/ 889012 w 889012"/>
              <a:gd name="connsiteY1" fmla="*/ 0 h 288028"/>
              <a:gd name="connsiteX2" fmla="*/ 577862 w 889012"/>
              <a:gd name="connsiteY2" fmla="*/ 288028 h 288028"/>
              <a:gd name="connsiteX3" fmla="*/ 0 w 889012"/>
              <a:gd name="connsiteY3" fmla="*/ 288028 h 288028"/>
              <a:gd name="connsiteX4" fmla="*/ 0 w 889012"/>
              <a:gd name="connsiteY4" fmla="*/ 0 h 288028"/>
              <a:gd name="connsiteX0" fmla="*/ 63500 w 889012"/>
              <a:gd name="connsiteY0" fmla="*/ 6350 h 288028"/>
              <a:gd name="connsiteX1" fmla="*/ 889012 w 889012"/>
              <a:gd name="connsiteY1" fmla="*/ 0 h 288028"/>
              <a:gd name="connsiteX2" fmla="*/ 577862 w 889012"/>
              <a:gd name="connsiteY2" fmla="*/ 288028 h 288028"/>
              <a:gd name="connsiteX3" fmla="*/ 0 w 889012"/>
              <a:gd name="connsiteY3" fmla="*/ 288028 h 288028"/>
              <a:gd name="connsiteX4" fmla="*/ 63500 w 889012"/>
              <a:gd name="connsiteY4" fmla="*/ 6350 h 2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12" h="288028">
                <a:moveTo>
                  <a:pt x="63500" y="6350"/>
                </a:moveTo>
                <a:lnTo>
                  <a:pt x="889012" y="0"/>
                </a:lnTo>
                <a:cubicBezTo>
                  <a:pt x="889012" y="96009"/>
                  <a:pt x="882662" y="1519"/>
                  <a:pt x="577862" y="288028"/>
                </a:cubicBezTo>
                <a:cubicBezTo>
                  <a:pt x="387358" y="281678"/>
                  <a:pt x="260354" y="288028"/>
                  <a:pt x="0" y="288028"/>
                </a:cubicBezTo>
                <a:lnTo>
                  <a:pt x="63500" y="6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 rot="13483036">
            <a:off x="4605771" y="4911741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03748" y="4991078"/>
            <a:ext cx="2980958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518378" y="4825298"/>
            <a:ext cx="2718904" cy="367898"/>
            <a:chOff x="2518378" y="4825298"/>
            <a:chExt cx="2718904" cy="367898"/>
          </a:xfrm>
        </p:grpSpPr>
        <p:sp>
          <p:nvSpPr>
            <p:cNvPr id="51" name="Triangle isocèle 50"/>
            <p:cNvSpPr/>
            <p:nvPr/>
          </p:nvSpPr>
          <p:spPr>
            <a:xfrm rot="16200000" flipH="1" flipV="1">
              <a:off x="3703056" y="3658970"/>
              <a:ext cx="367898" cy="270055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3703872" y="3779611"/>
              <a:ext cx="80669" cy="2451657"/>
            </a:xfrm>
            <a:prstGeom prst="triangle">
              <a:avLst/>
            </a:prstGeom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483768" y="4725144"/>
            <a:ext cx="537273" cy="580215"/>
            <a:chOff x="2737190" y="4581128"/>
            <a:chExt cx="537273" cy="864207"/>
          </a:xfrm>
        </p:grpSpPr>
        <p:grpSp>
          <p:nvGrpSpPr>
            <p:cNvPr id="9" name="Groupe 8"/>
            <p:cNvGrpSpPr/>
            <p:nvPr/>
          </p:nvGrpSpPr>
          <p:grpSpPr>
            <a:xfrm>
              <a:off x="2771801" y="4581128"/>
              <a:ext cx="502662" cy="864207"/>
              <a:chOff x="2771801" y="4581128"/>
              <a:chExt cx="502662" cy="864207"/>
            </a:xfrm>
          </p:grpSpPr>
          <p:sp>
            <p:nvSpPr>
              <p:cNvPr id="79" name="Arc 78"/>
              <p:cNvSpPr/>
              <p:nvPr/>
            </p:nvSpPr>
            <p:spPr>
              <a:xfrm rot="16200000">
                <a:off x="2627032" y="4725897"/>
                <a:ext cx="792199" cy="502662"/>
              </a:xfrm>
              <a:prstGeom prst="arc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Arc 46"/>
              <p:cNvSpPr/>
              <p:nvPr/>
            </p:nvSpPr>
            <p:spPr>
              <a:xfrm rot="5400000" flipV="1">
                <a:off x="2627032" y="4797905"/>
                <a:ext cx="792199" cy="502662"/>
              </a:xfrm>
              <a:prstGeom prst="arc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2737190" y="4581128"/>
              <a:ext cx="502662" cy="864207"/>
              <a:chOff x="2771801" y="4581128"/>
              <a:chExt cx="502662" cy="864207"/>
            </a:xfrm>
          </p:grpSpPr>
          <p:sp>
            <p:nvSpPr>
              <p:cNvPr id="50" name="Arc 49"/>
              <p:cNvSpPr/>
              <p:nvPr/>
            </p:nvSpPr>
            <p:spPr>
              <a:xfrm rot="16200000">
                <a:off x="2627032" y="4725897"/>
                <a:ext cx="792199" cy="502662"/>
              </a:xfrm>
              <a:prstGeom prst="arc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Arc 51"/>
              <p:cNvSpPr/>
              <p:nvPr/>
            </p:nvSpPr>
            <p:spPr>
              <a:xfrm rot="5400000" flipV="1">
                <a:off x="2627032" y="4797905"/>
                <a:ext cx="792199" cy="502662"/>
              </a:xfrm>
              <a:prstGeom prst="arc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83" name="Connecteur droit avec flèche 82"/>
          <p:cNvCxnSpPr/>
          <p:nvPr/>
        </p:nvCxnSpPr>
        <p:spPr>
          <a:xfrm>
            <a:off x="359532" y="5013176"/>
            <a:ext cx="8244916" cy="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13483036">
            <a:off x="4452076" y="5589689"/>
            <a:ext cx="728536" cy="16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 rot="18831515">
            <a:off x="7069276" y="5617818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84706" y="4941168"/>
            <a:ext cx="616448" cy="5994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5284706" y="5025243"/>
            <a:ext cx="616448" cy="5994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639365" y="1880828"/>
            <a:ext cx="6874812" cy="3671323"/>
            <a:chOff x="639365" y="1884310"/>
            <a:chExt cx="6874812" cy="3671323"/>
          </a:xfrm>
        </p:grpSpPr>
        <p:grpSp>
          <p:nvGrpSpPr>
            <p:cNvPr id="93" name="Groupe 92"/>
            <p:cNvGrpSpPr/>
            <p:nvPr/>
          </p:nvGrpSpPr>
          <p:grpSpPr>
            <a:xfrm>
              <a:off x="639365" y="1884310"/>
              <a:ext cx="6874812" cy="1788656"/>
              <a:chOff x="639365" y="1884310"/>
              <a:chExt cx="6874812" cy="1788656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639365" y="1884310"/>
                <a:ext cx="1481642" cy="107721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Laser pilote</a:t>
                </a:r>
              </a:p>
              <a:p>
                <a:pPr algn="ctr"/>
                <a:r>
                  <a:rPr lang="fr-FR" dirty="0" err="1" smtClean="0"/>
                  <a:t>Laserix</a:t>
                </a:r>
                <a:endParaRPr lang="fr-FR" dirty="0" smtClean="0"/>
              </a:p>
              <a:p>
                <a:pPr algn="ctr"/>
                <a:r>
                  <a:rPr lang="fr-FR" sz="1400" dirty="0" smtClean="0"/>
                  <a:t>800nm - 10Hz </a:t>
                </a:r>
                <a:endParaRPr lang="fr-FR" sz="1400" dirty="0"/>
              </a:p>
              <a:p>
                <a:pPr algn="ctr"/>
                <a:r>
                  <a:rPr lang="fr-FR" sz="1400" dirty="0" smtClean="0"/>
                  <a:t>2.5J - 500ps</a:t>
                </a:r>
                <a:endParaRPr lang="fr-FR" sz="1400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899333" y="2934302"/>
                <a:ext cx="1614844" cy="738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fr-FR" sz="1400" dirty="0" smtClean="0"/>
              </a:p>
              <a:p>
                <a:pPr algn="ctr"/>
                <a:r>
                  <a:rPr lang="fr-FR" sz="1400" dirty="0" smtClean="0"/>
                  <a:t>800nm - 10Hz </a:t>
                </a:r>
                <a:endParaRPr lang="fr-FR" sz="1400" dirty="0"/>
              </a:p>
              <a:p>
                <a:pPr algn="ctr"/>
                <a:r>
                  <a:rPr lang="fr-FR" sz="1400" dirty="0" smtClean="0"/>
                  <a:t>1.5J – 30fs</a:t>
                </a:r>
                <a:endParaRPr lang="fr-FR" sz="1400" dirty="0"/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6005367" y="5032413"/>
              <a:ext cx="124003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Faisceau e</a:t>
              </a:r>
              <a:r>
                <a:rPr lang="fr-FR" sz="1400" baseline="30000" dirty="0" smtClean="0"/>
                <a:t>-</a:t>
              </a:r>
            </a:p>
            <a:p>
              <a:pPr algn="ctr"/>
              <a:r>
                <a:rPr lang="fr-FR" sz="1400" dirty="0" smtClean="0"/>
                <a:t>(&gt;100 MeV)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39365" y="1890644"/>
            <a:ext cx="6877062" cy="3662592"/>
            <a:chOff x="639365" y="1890644"/>
            <a:chExt cx="6877062" cy="3662592"/>
          </a:xfrm>
        </p:grpSpPr>
        <p:grpSp>
          <p:nvGrpSpPr>
            <p:cNvPr id="94" name="Groupe 93"/>
            <p:cNvGrpSpPr/>
            <p:nvPr/>
          </p:nvGrpSpPr>
          <p:grpSpPr>
            <a:xfrm>
              <a:off x="639365" y="1890644"/>
              <a:ext cx="6877062" cy="1788656"/>
              <a:chOff x="637115" y="1884310"/>
              <a:chExt cx="6877062" cy="1788656"/>
            </a:xfrm>
          </p:grpSpPr>
          <p:sp>
            <p:nvSpPr>
              <p:cNvPr id="95" name="ZoneTexte 94"/>
              <p:cNvSpPr txBox="1"/>
              <p:nvPr/>
            </p:nvSpPr>
            <p:spPr>
              <a:xfrm>
                <a:off x="637115" y="1884310"/>
                <a:ext cx="1483892" cy="107721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Laser pilote</a:t>
                </a:r>
              </a:p>
              <a:p>
                <a:pPr algn="ctr"/>
                <a:r>
                  <a:rPr lang="fr-FR" dirty="0" err="1" smtClean="0"/>
                  <a:t>Laserix</a:t>
                </a:r>
                <a:endParaRPr lang="fr-FR" dirty="0" smtClean="0"/>
              </a:p>
              <a:p>
                <a:pPr algn="ctr"/>
                <a:r>
                  <a:rPr lang="fr-FR" sz="1400" dirty="0" smtClean="0"/>
                  <a:t>800nm – 0.1Hz </a:t>
                </a:r>
                <a:endParaRPr lang="fr-FR" sz="1400" dirty="0"/>
              </a:p>
              <a:p>
                <a:pPr algn="ctr"/>
                <a:r>
                  <a:rPr lang="fr-FR" sz="1400" dirty="0" smtClean="0"/>
                  <a:t>40J - 500ps</a:t>
                </a:r>
                <a:endParaRPr lang="fr-FR" sz="1400" dirty="0"/>
              </a:p>
            </p:txBody>
          </p:sp>
          <p:sp>
            <p:nvSpPr>
              <p:cNvPr id="96" name="ZoneTexte 95"/>
              <p:cNvSpPr txBox="1"/>
              <p:nvPr/>
            </p:nvSpPr>
            <p:spPr>
              <a:xfrm>
                <a:off x="5899333" y="2934302"/>
                <a:ext cx="1614844" cy="738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fr-FR" sz="1400" dirty="0" smtClean="0"/>
              </a:p>
              <a:p>
                <a:pPr algn="ctr"/>
                <a:r>
                  <a:rPr lang="fr-FR" sz="1400" dirty="0" smtClean="0"/>
                  <a:t>800nm - 10Hz </a:t>
                </a:r>
                <a:endParaRPr lang="fr-FR" sz="1400" dirty="0"/>
              </a:p>
              <a:p>
                <a:pPr algn="ctr"/>
                <a:r>
                  <a:rPr lang="fr-FR" sz="1400" dirty="0" smtClean="0"/>
                  <a:t>30J – 30fs</a:t>
                </a:r>
                <a:endParaRPr lang="fr-FR" sz="1400" dirty="0"/>
              </a:p>
            </p:txBody>
          </p:sp>
        </p:grpSp>
        <p:sp>
          <p:nvSpPr>
            <p:cNvPr id="66" name="ZoneTexte 65"/>
            <p:cNvSpPr txBox="1"/>
            <p:nvPr/>
          </p:nvSpPr>
          <p:spPr>
            <a:xfrm>
              <a:off x="6005367" y="5030016"/>
              <a:ext cx="124003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Faisceau e</a:t>
              </a:r>
              <a:r>
                <a:rPr lang="fr-FR" sz="1400" baseline="30000" dirty="0" smtClean="0"/>
                <a:t>-</a:t>
              </a:r>
            </a:p>
            <a:p>
              <a:pPr algn="ctr"/>
              <a:r>
                <a:rPr lang="fr-FR" sz="1400" dirty="0" smtClean="0"/>
                <a:t>(&gt; </a:t>
              </a:r>
              <a:r>
                <a:rPr lang="fr-FR" sz="1400" dirty="0" err="1" smtClean="0"/>
                <a:t>GeV</a:t>
              </a:r>
              <a:r>
                <a:rPr lang="fr-FR" sz="1400" dirty="0" smtClean="0"/>
                <a:t>)</a:t>
              </a:r>
            </a:p>
          </p:txBody>
        </p:sp>
      </p:grpSp>
      <p:sp>
        <p:nvSpPr>
          <p:cNvPr id="69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7796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24028" y="152400"/>
            <a:ext cx="4212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Collaborations (2) : PHIL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3527" y="1124744"/>
            <a:ext cx="748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Objet : Accélération laser plasma (2) - implantation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69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1080" r="20804" b="19623"/>
          <a:stretch/>
        </p:blipFill>
        <p:spPr bwMode="auto">
          <a:xfrm>
            <a:off x="323527" y="1772816"/>
            <a:ext cx="8283278" cy="41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rganigramme : Stockage à accès direct 58"/>
          <p:cNvSpPr/>
          <p:nvPr/>
        </p:nvSpPr>
        <p:spPr>
          <a:xfrm rot="20868016" flipH="1">
            <a:off x="7581608" y="4290919"/>
            <a:ext cx="417769" cy="428448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Stockage à accès direct 7"/>
          <p:cNvSpPr/>
          <p:nvPr/>
        </p:nvSpPr>
        <p:spPr>
          <a:xfrm rot="731984">
            <a:off x="1488043" y="4286248"/>
            <a:ext cx="417769" cy="428448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24028" y="152400"/>
            <a:ext cx="4212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Collaborations (3) : </a:t>
            </a:r>
            <a:r>
              <a:rPr lang="fr-FR" altLang="fr-FR" b="1" dirty="0" err="1" smtClean="0">
                <a:solidFill>
                  <a:schemeClr val="accent2"/>
                </a:solidFill>
              </a:rPr>
              <a:t>Dellight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3527" y="1124744"/>
            <a:ext cx="748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Objet : étude QED non-linéaire 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51820" y="1965610"/>
            <a:ext cx="161484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Compresseur</a:t>
            </a:r>
          </a:p>
          <a:p>
            <a:pPr algn="ctr"/>
            <a:endParaRPr lang="fr-FR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5063093" y="2479509"/>
            <a:ext cx="0" cy="7694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2121006" y="2269070"/>
            <a:ext cx="830814" cy="388649"/>
            <a:chOff x="1990710" y="2269070"/>
            <a:chExt cx="925106" cy="388649"/>
          </a:xfrm>
        </p:grpSpPr>
        <p:sp>
          <p:nvSpPr>
            <p:cNvPr id="35" name="Flèche droite 34"/>
            <p:cNvSpPr/>
            <p:nvPr/>
          </p:nvSpPr>
          <p:spPr>
            <a:xfrm>
              <a:off x="2735796" y="2269070"/>
              <a:ext cx="180020" cy="388649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 rot="5400000">
              <a:off x="2311396" y="2038069"/>
              <a:ext cx="193723" cy="835096"/>
            </a:xfrm>
            <a:custGeom>
              <a:avLst/>
              <a:gdLst>
                <a:gd name="T0" fmla="*/ 0 w 1679"/>
                <a:gd name="T1" fmla="*/ 477 h 486"/>
                <a:gd name="T2" fmla="*/ 1513 w 1679"/>
                <a:gd name="T3" fmla="*/ 0 h 486"/>
                <a:gd name="T4" fmla="*/ 1679 w 1679"/>
                <a:gd name="T5" fmla="*/ 1 h 486"/>
                <a:gd name="T6" fmla="*/ 449 w 1679"/>
                <a:gd name="T7" fmla="*/ 486 h 486"/>
                <a:gd name="T8" fmla="*/ 0 w 1679"/>
                <a:gd name="T9" fmla="*/ 477 h 486"/>
                <a:gd name="connsiteX0" fmla="*/ 68 w 10068"/>
                <a:gd name="connsiteY0" fmla="*/ 9815 h 13458"/>
                <a:gd name="connsiteX1" fmla="*/ 9079 w 10068"/>
                <a:gd name="connsiteY1" fmla="*/ 0 h 13458"/>
                <a:gd name="connsiteX2" fmla="*/ 10068 w 10068"/>
                <a:gd name="connsiteY2" fmla="*/ 21 h 13458"/>
                <a:gd name="connsiteX3" fmla="*/ 0 w 10068"/>
                <a:gd name="connsiteY3" fmla="*/ 13458 h 13458"/>
                <a:gd name="connsiteX4" fmla="*/ 68 w 10068"/>
                <a:gd name="connsiteY4" fmla="*/ 9815 h 13458"/>
                <a:gd name="connsiteX0" fmla="*/ 68 w 9079"/>
                <a:gd name="connsiteY0" fmla="*/ 9815 h 13458"/>
                <a:gd name="connsiteX1" fmla="*/ 9079 w 9079"/>
                <a:gd name="connsiteY1" fmla="*/ 0 h 13458"/>
                <a:gd name="connsiteX2" fmla="*/ 7047 w 9079"/>
                <a:gd name="connsiteY2" fmla="*/ 13177 h 13458"/>
                <a:gd name="connsiteX3" fmla="*/ 0 w 9079"/>
                <a:gd name="connsiteY3" fmla="*/ 13458 h 13458"/>
                <a:gd name="connsiteX4" fmla="*/ 68 w 9079"/>
                <a:gd name="connsiteY4" fmla="*/ 9815 h 13458"/>
                <a:gd name="connsiteX0" fmla="*/ 75 w 7762"/>
                <a:gd name="connsiteY0" fmla="*/ 274 h 2981"/>
                <a:gd name="connsiteX1" fmla="*/ 7707 w 7762"/>
                <a:gd name="connsiteY1" fmla="*/ 0 h 2981"/>
                <a:gd name="connsiteX2" fmla="*/ 7762 w 7762"/>
                <a:gd name="connsiteY2" fmla="*/ 2772 h 2981"/>
                <a:gd name="connsiteX3" fmla="*/ 0 w 7762"/>
                <a:gd name="connsiteY3" fmla="*/ 2981 h 2981"/>
                <a:gd name="connsiteX4" fmla="*/ 75 w 7762"/>
                <a:gd name="connsiteY4" fmla="*/ 274 h 2981"/>
                <a:gd name="connsiteX0" fmla="*/ 97 w 10000"/>
                <a:gd name="connsiteY0" fmla="*/ 0 h 9081"/>
                <a:gd name="connsiteX1" fmla="*/ 9929 w 10000"/>
                <a:gd name="connsiteY1" fmla="*/ 763 h 9081"/>
                <a:gd name="connsiteX2" fmla="*/ 10000 w 10000"/>
                <a:gd name="connsiteY2" fmla="*/ 8380 h 9081"/>
                <a:gd name="connsiteX3" fmla="*/ 0 w 10000"/>
                <a:gd name="connsiteY3" fmla="*/ 9081 h 9081"/>
                <a:gd name="connsiteX4" fmla="*/ 97 w 10000"/>
                <a:gd name="connsiteY4" fmla="*/ 0 h 9081"/>
                <a:gd name="connsiteX0" fmla="*/ 133 w 10036"/>
                <a:gd name="connsiteY0" fmla="*/ 0 h 50280"/>
                <a:gd name="connsiteX1" fmla="*/ 9965 w 10036"/>
                <a:gd name="connsiteY1" fmla="*/ 840 h 50280"/>
                <a:gd name="connsiteX2" fmla="*/ 10036 w 10036"/>
                <a:gd name="connsiteY2" fmla="*/ 9228 h 50280"/>
                <a:gd name="connsiteX3" fmla="*/ 0 w 10036"/>
                <a:gd name="connsiteY3" fmla="*/ 50280 h 50280"/>
                <a:gd name="connsiteX4" fmla="*/ 133 w 10036"/>
                <a:gd name="connsiteY4" fmla="*/ 0 h 50280"/>
                <a:gd name="connsiteX0" fmla="*/ 133 w 9965"/>
                <a:gd name="connsiteY0" fmla="*/ 0 h 50280"/>
                <a:gd name="connsiteX1" fmla="*/ 9965 w 9965"/>
                <a:gd name="connsiteY1" fmla="*/ 840 h 50280"/>
                <a:gd name="connsiteX2" fmla="*/ 1535 w 9965"/>
                <a:gd name="connsiteY2" fmla="*/ 50202 h 50280"/>
                <a:gd name="connsiteX3" fmla="*/ 0 w 9965"/>
                <a:gd name="connsiteY3" fmla="*/ 50280 h 50280"/>
                <a:gd name="connsiteX4" fmla="*/ 133 w 9965"/>
                <a:gd name="connsiteY4" fmla="*/ 0 h 50280"/>
                <a:gd name="connsiteX0" fmla="*/ 133 w 1651"/>
                <a:gd name="connsiteY0" fmla="*/ 17 h 10017"/>
                <a:gd name="connsiteX1" fmla="*/ 1649 w 1651"/>
                <a:gd name="connsiteY1" fmla="*/ 0 h 10017"/>
                <a:gd name="connsiteX2" fmla="*/ 1540 w 1651"/>
                <a:gd name="connsiteY2" fmla="*/ 10001 h 10017"/>
                <a:gd name="connsiteX3" fmla="*/ 0 w 1651"/>
                <a:gd name="connsiteY3" fmla="*/ 10017 h 10017"/>
                <a:gd name="connsiteX4" fmla="*/ 133 w 1651"/>
                <a:gd name="connsiteY4" fmla="*/ 17 h 10017"/>
                <a:gd name="connsiteX0" fmla="*/ 51 w 10123"/>
                <a:gd name="connsiteY0" fmla="*/ 0 h 10121"/>
                <a:gd name="connsiteX1" fmla="*/ 10109 w 10123"/>
                <a:gd name="connsiteY1" fmla="*/ 121 h 10121"/>
                <a:gd name="connsiteX2" fmla="*/ 9449 w 10123"/>
                <a:gd name="connsiteY2" fmla="*/ 10105 h 10121"/>
                <a:gd name="connsiteX3" fmla="*/ 121 w 10123"/>
                <a:gd name="connsiteY3" fmla="*/ 10121 h 10121"/>
                <a:gd name="connsiteX4" fmla="*/ 51 w 10123"/>
                <a:gd name="connsiteY4" fmla="*/ 0 h 10121"/>
                <a:gd name="connsiteX0" fmla="*/ 51 w 9491"/>
                <a:gd name="connsiteY0" fmla="*/ 0 h 10121"/>
                <a:gd name="connsiteX1" fmla="*/ 9452 w 9491"/>
                <a:gd name="connsiteY1" fmla="*/ 75 h 10121"/>
                <a:gd name="connsiteX2" fmla="*/ 9449 w 9491"/>
                <a:gd name="connsiteY2" fmla="*/ 10105 h 10121"/>
                <a:gd name="connsiteX3" fmla="*/ 121 w 9491"/>
                <a:gd name="connsiteY3" fmla="*/ 10121 h 10121"/>
                <a:gd name="connsiteX4" fmla="*/ 51 w 9491"/>
                <a:gd name="connsiteY4" fmla="*/ 0 h 10121"/>
                <a:gd name="connsiteX0" fmla="*/ 54 w 10000"/>
                <a:gd name="connsiteY0" fmla="*/ 62 h 10062"/>
                <a:gd name="connsiteX1" fmla="*/ 9959 w 10000"/>
                <a:gd name="connsiteY1" fmla="*/ 0 h 10062"/>
                <a:gd name="connsiteX2" fmla="*/ 9956 w 10000"/>
                <a:gd name="connsiteY2" fmla="*/ 10046 h 10062"/>
                <a:gd name="connsiteX3" fmla="*/ 127 w 10000"/>
                <a:gd name="connsiteY3" fmla="*/ 10062 h 10062"/>
                <a:gd name="connsiteX4" fmla="*/ 54 w 10000"/>
                <a:gd name="connsiteY4" fmla="*/ 62 h 10062"/>
                <a:gd name="connsiteX0" fmla="*/ 54 w 10215"/>
                <a:gd name="connsiteY0" fmla="*/ 17 h 10017"/>
                <a:gd name="connsiteX1" fmla="*/ 10190 w 10215"/>
                <a:gd name="connsiteY1" fmla="*/ 0 h 10017"/>
                <a:gd name="connsiteX2" fmla="*/ 9956 w 10215"/>
                <a:gd name="connsiteY2" fmla="*/ 10001 h 10017"/>
                <a:gd name="connsiteX3" fmla="*/ 127 w 10215"/>
                <a:gd name="connsiteY3" fmla="*/ 10017 h 10017"/>
                <a:gd name="connsiteX4" fmla="*/ 54 w 10215"/>
                <a:gd name="connsiteY4" fmla="*/ 17 h 1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" h="10017">
                  <a:moveTo>
                    <a:pt x="54" y="17"/>
                  </a:moveTo>
                  <a:lnTo>
                    <a:pt x="10190" y="0"/>
                  </a:lnTo>
                  <a:cubicBezTo>
                    <a:pt x="10336" y="670"/>
                    <a:pt x="9808" y="9331"/>
                    <a:pt x="9956" y="10001"/>
                  </a:cubicBezTo>
                  <a:lnTo>
                    <a:pt x="127" y="10017"/>
                  </a:lnTo>
                  <a:cubicBezTo>
                    <a:pt x="332" y="9363"/>
                    <a:pt x="-157" y="671"/>
                    <a:pt x="54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90000"/>
                  </a:srgbClr>
                </a:gs>
                <a:gs pos="50000">
                  <a:srgbClr val="FFFF00">
                    <a:alpha val="80000"/>
                  </a:srgbClr>
                </a:gs>
                <a:gs pos="75000">
                  <a:srgbClr val="01A78F">
                    <a:alpha val="70000"/>
                  </a:srgbClr>
                </a:gs>
                <a:gs pos="100000">
                  <a:srgbClr val="3366FF">
                    <a:alpha val="60001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577188" y="2374013"/>
            <a:ext cx="1322145" cy="1784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 rot="16200000">
            <a:off x="5080561" y="3083127"/>
            <a:ext cx="1498349" cy="139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901154" y="2374013"/>
            <a:ext cx="1532391" cy="1784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 rot="16200000">
            <a:off x="5876076" y="3852671"/>
            <a:ext cx="2991244" cy="161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 rot="10800000">
            <a:off x="2211343" y="3719523"/>
            <a:ext cx="3683607" cy="1775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 rot="16200000">
            <a:off x="1443392" y="4512861"/>
            <a:ext cx="1684708" cy="180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539554" y="3244518"/>
            <a:ext cx="4523539" cy="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611560" y="3248980"/>
            <a:ext cx="20507" cy="175546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632067" y="5004445"/>
            <a:ext cx="4315308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3282208" y="3059852"/>
            <a:ext cx="5337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3934134" y="3577064"/>
            <a:ext cx="5337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LR</a:t>
            </a:r>
            <a:endParaRPr lang="fr-FR" dirty="0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4785174" y="5013176"/>
            <a:ext cx="3819274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4860032" y="4864259"/>
            <a:ext cx="3744416" cy="132101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3497617">
            <a:off x="4661660" y="2456650"/>
            <a:ext cx="7285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 rot="13483036">
            <a:off x="7024658" y="2314699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 rot="13582286">
            <a:off x="5483729" y="2404415"/>
            <a:ext cx="7285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 rot="18831515">
            <a:off x="5554315" y="3788118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 rot="18831515">
            <a:off x="1845903" y="3667291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 rot="18831515">
            <a:off x="4923064" y="3223904"/>
            <a:ext cx="379939" cy="9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 rot="18831515">
            <a:off x="385624" y="3136300"/>
            <a:ext cx="379939" cy="11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 rot="13627883">
            <a:off x="421591" y="4991178"/>
            <a:ext cx="379939" cy="9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8424428" y="4654670"/>
            <a:ext cx="288032" cy="6105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à coins arrondis 88"/>
          <p:cNvSpPr/>
          <p:nvPr/>
        </p:nvSpPr>
        <p:spPr>
          <a:xfrm>
            <a:off x="107505" y="2960948"/>
            <a:ext cx="8820980" cy="311167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2776365" y="1766180"/>
            <a:ext cx="6152120" cy="11953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roupe 92"/>
          <p:cNvGrpSpPr/>
          <p:nvPr/>
        </p:nvGrpSpPr>
        <p:grpSpPr>
          <a:xfrm>
            <a:off x="544600" y="1884310"/>
            <a:ext cx="6969577" cy="1887890"/>
            <a:chOff x="544600" y="1884310"/>
            <a:chExt cx="6969577" cy="1887890"/>
          </a:xfrm>
        </p:grpSpPr>
        <p:sp>
          <p:nvSpPr>
            <p:cNvPr id="3" name="ZoneTexte 2"/>
            <p:cNvSpPr txBox="1"/>
            <p:nvPr/>
          </p:nvSpPr>
          <p:spPr>
            <a:xfrm>
              <a:off x="752855" y="1884310"/>
              <a:ext cx="1368152" cy="107721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Laser pilote</a:t>
              </a:r>
            </a:p>
            <a:p>
              <a:pPr algn="ctr"/>
              <a:r>
                <a:rPr lang="fr-FR" dirty="0" err="1" smtClean="0"/>
                <a:t>Laserix</a:t>
              </a:r>
              <a:endParaRPr lang="fr-FR" dirty="0" smtClean="0"/>
            </a:p>
            <a:p>
              <a:pPr algn="ctr"/>
              <a:r>
                <a:rPr lang="fr-FR" sz="1400" dirty="0" smtClean="0"/>
                <a:t>800nm - 10Hz </a:t>
              </a:r>
              <a:endParaRPr lang="fr-FR" sz="1400" dirty="0"/>
            </a:p>
            <a:p>
              <a:pPr algn="ctr"/>
              <a:r>
                <a:rPr lang="fr-FR" sz="1400" dirty="0" smtClean="0"/>
                <a:t>2.5J - 500ps</a:t>
              </a:r>
              <a:endParaRPr lang="fr-FR" sz="14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899333" y="2934302"/>
              <a:ext cx="1614844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2x</a:t>
              </a:r>
            </a:p>
            <a:p>
              <a:pPr algn="ctr"/>
              <a:r>
                <a:rPr lang="fr-FR" sz="1400" dirty="0" smtClean="0"/>
                <a:t>800nm - 10Hz </a:t>
              </a:r>
              <a:endParaRPr lang="fr-FR" sz="1400" dirty="0"/>
            </a:p>
            <a:p>
              <a:pPr algn="ctr"/>
              <a:r>
                <a:rPr lang="fr-FR" sz="1400" dirty="0" smtClean="0"/>
                <a:t>0.7J – 30fs</a:t>
              </a:r>
              <a:endParaRPr lang="fr-FR" sz="14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544600" y="3248980"/>
              <a:ext cx="161484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800nm - 10Hz </a:t>
              </a:r>
              <a:endParaRPr lang="fr-FR" sz="1400" dirty="0"/>
            </a:p>
            <a:p>
              <a:pPr algn="ctr"/>
              <a:r>
                <a:rPr lang="fr-FR" sz="1400" dirty="0" smtClean="0"/>
                <a:t>0.1J – 30fs</a:t>
              </a:r>
              <a:endParaRPr lang="fr-FR" sz="1400" dirty="0"/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547721" y="5697158"/>
            <a:ext cx="70853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/>
                </a:solidFill>
              </a:rPr>
              <a:t>VIDE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grpSp>
        <p:nvGrpSpPr>
          <p:cNvPr id="94" name="Groupe 93"/>
          <p:cNvGrpSpPr/>
          <p:nvPr/>
        </p:nvGrpSpPr>
        <p:grpSpPr>
          <a:xfrm>
            <a:off x="539552" y="1880828"/>
            <a:ext cx="6969577" cy="1887890"/>
            <a:chOff x="544600" y="1884310"/>
            <a:chExt cx="6969577" cy="1887890"/>
          </a:xfrm>
        </p:grpSpPr>
        <p:sp>
          <p:nvSpPr>
            <p:cNvPr id="95" name="ZoneTexte 94"/>
            <p:cNvSpPr txBox="1"/>
            <p:nvPr/>
          </p:nvSpPr>
          <p:spPr>
            <a:xfrm>
              <a:off x="637115" y="1884310"/>
              <a:ext cx="1483892" cy="107721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Laser pilote</a:t>
              </a:r>
            </a:p>
            <a:p>
              <a:pPr algn="ctr"/>
              <a:r>
                <a:rPr lang="fr-FR" dirty="0" err="1" smtClean="0"/>
                <a:t>Laserix</a:t>
              </a:r>
              <a:endParaRPr lang="fr-FR" dirty="0" smtClean="0"/>
            </a:p>
            <a:p>
              <a:pPr algn="ctr"/>
              <a:r>
                <a:rPr lang="fr-FR" sz="1400" dirty="0" smtClean="0"/>
                <a:t>800nm – 0.1Hz </a:t>
              </a:r>
              <a:endParaRPr lang="fr-FR" sz="1400" dirty="0"/>
            </a:p>
            <a:p>
              <a:pPr algn="ctr"/>
              <a:r>
                <a:rPr lang="fr-FR" sz="1400" dirty="0" smtClean="0"/>
                <a:t>40J - 500ps</a:t>
              </a:r>
              <a:endParaRPr lang="fr-FR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5899333" y="2934302"/>
              <a:ext cx="1614844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2x</a:t>
              </a:r>
            </a:p>
            <a:p>
              <a:pPr algn="ctr"/>
              <a:r>
                <a:rPr lang="fr-FR" sz="1400" dirty="0" smtClean="0"/>
                <a:t>800nm - 10Hz </a:t>
              </a:r>
              <a:endParaRPr lang="fr-FR" sz="1400" dirty="0"/>
            </a:p>
            <a:p>
              <a:pPr algn="ctr"/>
              <a:r>
                <a:rPr lang="fr-FR" sz="1400" dirty="0" smtClean="0"/>
                <a:t>15J – 30fs</a:t>
              </a:r>
              <a:endParaRPr lang="fr-FR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544600" y="3248980"/>
              <a:ext cx="161484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800nm - 10Hz </a:t>
              </a:r>
              <a:endParaRPr lang="fr-FR" sz="1400" dirty="0"/>
            </a:p>
            <a:p>
              <a:pPr algn="ctr"/>
              <a:r>
                <a:rPr lang="fr-FR" sz="1400" dirty="0" smtClean="0"/>
                <a:t>0.1J – 30fs</a:t>
              </a:r>
              <a:endParaRPr lang="fr-FR" sz="1400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801395" y="4391574"/>
            <a:ext cx="5665209" cy="723488"/>
            <a:chOff x="1801395" y="4391574"/>
            <a:chExt cx="5665209" cy="723488"/>
          </a:xfrm>
        </p:grpSpPr>
        <p:sp>
          <p:nvSpPr>
            <p:cNvPr id="51" name="Flèche droite 50"/>
            <p:cNvSpPr/>
            <p:nvPr/>
          </p:nvSpPr>
          <p:spPr>
            <a:xfrm rot="11355565" flipV="1">
              <a:off x="1801395" y="4391574"/>
              <a:ext cx="354659" cy="31678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2" name="Groupe 51"/>
            <p:cNvGrpSpPr/>
            <p:nvPr/>
          </p:nvGrpSpPr>
          <p:grpSpPr>
            <a:xfrm rot="557719">
              <a:off x="1919049" y="4883622"/>
              <a:ext cx="5547555" cy="231440"/>
              <a:chOff x="2845690" y="5439450"/>
              <a:chExt cx="4545963" cy="149790"/>
            </a:xfrm>
          </p:grpSpPr>
          <p:sp>
            <p:nvSpPr>
              <p:cNvPr id="53" name="Triangle isocèle 52"/>
              <p:cNvSpPr/>
              <p:nvPr/>
            </p:nvSpPr>
            <p:spPr>
              <a:xfrm rot="5400000" flipV="1">
                <a:off x="6094619" y="4292205"/>
                <a:ext cx="149790" cy="244427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Triangle isocèle 54"/>
              <p:cNvSpPr/>
              <p:nvPr/>
            </p:nvSpPr>
            <p:spPr>
              <a:xfrm rot="16200000" flipH="1" flipV="1">
                <a:off x="3992935" y="4292205"/>
                <a:ext cx="149790" cy="244427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8" name="Groupe 77"/>
          <p:cNvGrpSpPr/>
          <p:nvPr/>
        </p:nvGrpSpPr>
        <p:grpSpPr>
          <a:xfrm flipH="1">
            <a:off x="2194640" y="4392917"/>
            <a:ext cx="5509708" cy="710847"/>
            <a:chOff x="1801395" y="4391574"/>
            <a:chExt cx="5509708" cy="710847"/>
          </a:xfrm>
        </p:grpSpPr>
        <p:sp>
          <p:nvSpPr>
            <p:cNvPr id="81" name="Flèche droite 80"/>
            <p:cNvSpPr/>
            <p:nvPr/>
          </p:nvSpPr>
          <p:spPr>
            <a:xfrm rot="11355565" flipV="1">
              <a:off x="1801395" y="4391574"/>
              <a:ext cx="354659" cy="31678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2" name="Groupe 81"/>
            <p:cNvGrpSpPr/>
            <p:nvPr/>
          </p:nvGrpSpPr>
          <p:grpSpPr>
            <a:xfrm rot="557719">
              <a:off x="1920076" y="4870981"/>
              <a:ext cx="5391027" cy="231440"/>
              <a:chOff x="2845690" y="5439450"/>
              <a:chExt cx="4417696" cy="149790"/>
            </a:xfrm>
          </p:grpSpPr>
          <p:sp>
            <p:nvSpPr>
              <p:cNvPr id="84" name="Triangle isocèle 83"/>
              <p:cNvSpPr/>
              <p:nvPr/>
            </p:nvSpPr>
            <p:spPr>
              <a:xfrm rot="5400000" flipV="1">
                <a:off x="6030486" y="4356339"/>
                <a:ext cx="149790" cy="2316011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Triangle isocèle 85"/>
              <p:cNvSpPr/>
              <p:nvPr/>
            </p:nvSpPr>
            <p:spPr>
              <a:xfrm rot="16200000" flipH="1" flipV="1">
                <a:off x="3992935" y="4292205"/>
                <a:ext cx="149790" cy="244427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  <p:sp>
        <p:nvSpPr>
          <p:cNvPr id="41" name="Rectangle 40"/>
          <p:cNvSpPr/>
          <p:nvPr/>
        </p:nvSpPr>
        <p:spPr>
          <a:xfrm rot="18831515">
            <a:off x="7087875" y="5401891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 rot="13483036">
            <a:off x="1867470" y="5354529"/>
            <a:ext cx="728536" cy="1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4834547" y="4734829"/>
            <a:ext cx="3733897" cy="266435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043608" y="2420888"/>
            <a:ext cx="72368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3200" b="1" dirty="0" smtClean="0">
                <a:solidFill>
                  <a:srgbClr val="9933FF"/>
                </a:solidFill>
              </a:rPr>
              <a:t>Projets 30J = Futur de la plateforme</a:t>
            </a:r>
          </a:p>
          <a:p>
            <a:pPr algn="ctr"/>
            <a:endParaRPr lang="fr-FR" altLang="fr-FR" sz="3200" b="1" dirty="0" smtClean="0">
              <a:solidFill>
                <a:srgbClr val="9933FF"/>
              </a:solidFill>
            </a:endParaRPr>
          </a:p>
          <a:p>
            <a:pPr algn="ctr"/>
            <a:r>
              <a:rPr lang="fr-FR" altLang="fr-FR" sz="3200" b="1" dirty="0" smtClean="0">
                <a:solidFill>
                  <a:srgbClr val="9933FF"/>
                </a:solidFill>
                <a:sym typeface="Symbol"/>
              </a:rPr>
              <a:t></a:t>
            </a:r>
          </a:p>
          <a:p>
            <a:pPr algn="ctr"/>
            <a:endParaRPr lang="fr-FR" altLang="fr-FR" sz="3200" b="1" dirty="0">
              <a:solidFill>
                <a:srgbClr val="9933FF"/>
              </a:solidFill>
            </a:endParaRPr>
          </a:p>
          <a:p>
            <a:pPr algn="ctr"/>
            <a:r>
              <a:rPr lang="fr-FR" altLang="fr-FR" sz="3200" b="1" dirty="0" smtClean="0">
                <a:solidFill>
                  <a:srgbClr val="9933FF"/>
                </a:solidFill>
              </a:rPr>
              <a:t>Nouvelle Implantation</a:t>
            </a:r>
            <a:endParaRPr lang="fr-FR" altLang="fr-FR" sz="3200" dirty="0">
              <a:solidFill>
                <a:srgbClr val="9933FF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21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46187-64C5-450C-ADF5-2B50E78DA39B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2987824" y="92436"/>
            <a:ext cx="6048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b="1" dirty="0" smtClean="0">
                <a:solidFill>
                  <a:schemeClr val="accent2"/>
                </a:solidFill>
              </a:rPr>
              <a:t>LASERIX Implantation PW (40J) : Etude Super-ACO (2013)</a:t>
            </a:r>
            <a:endParaRPr lang="fr-FR" altLang="fr-FR" b="1" dirty="0">
              <a:solidFill>
                <a:schemeClr val="accent2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29762" y="872716"/>
            <a:ext cx="457250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 dirty="0" smtClean="0">
                <a:solidFill>
                  <a:schemeClr val="accent2"/>
                </a:solidFill>
              </a:rPr>
              <a:t>Haute énergie [10J - 0,4Hz à 25J - 0,1Hz] : S&gt;200m</a:t>
            </a:r>
            <a:r>
              <a:rPr lang="fr-FR" altLang="fr-FR" sz="1400" b="1" baseline="30000" dirty="0" smtClean="0">
                <a:solidFill>
                  <a:schemeClr val="accent2"/>
                </a:solidFill>
              </a:rPr>
              <a:t>2</a:t>
            </a:r>
            <a:r>
              <a:rPr lang="fr-FR" altLang="fr-FR" sz="14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altLang="fr-FR" sz="1400" b="1" dirty="0" smtClean="0">
                <a:solidFill>
                  <a:schemeClr val="accent2"/>
                </a:solidFill>
              </a:rPr>
              <a:t>Haute intensité =&gt; Radioprotection</a:t>
            </a:r>
            <a:endParaRPr lang="fr-FR" altLang="fr-FR" sz="1400" b="1" dirty="0">
              <a:solidFill>
                <a:schemeClr val="accent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131840" y="1592796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ZONE RADIOPROTEGEE</a:t>
            </a:r>
            <a:endParaRPr lang="fr-FR" b="1" dirty="0"/>
          </a:p>
        </p:txBody>
      </p:sp>
      <p:sp>
        <p:nvSpPr>
          <p:cNvPr id="27" name="Flèche vers le bas 26"/>
          <p:cNvSpPr/>
          <p:nvPr/>
        </p:nvSpPr>
        <p:spPr>
          <a:xfrm flipV="1">
            <a:off x="4788024" y="1880826"/>
            <a:ext cx="45719" cy="2304257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899592" y="1556792"/>
            <a:ext cx="7308812" cy="4680520"/>
            <a:chOff x="899592" y="1556792"/>
            <a:chExt cx="7308812" cy="4680520"/>
          </a:xfrm>
        </p:grpSpPr>
        <p:grpSp>
          <p:nvGrpSpPr>
            <p:cNvPr id="25" name="Groupe 24"/>
            <p:cNvGrpSpPr/>
            <p:nvPr/>
          </p:nvGrpSpPr>
          <p:grpSpPr>
            <a:xfrm>
              <a:off x="899592" y="1556792"/>
              <a:ext cx="7308812" cy="4680520"/>
              <a:chOff x="899592" y="1556792"/>
              <a:chExt cx="7308812" cy="4680520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899592" y="1976625"/>
                <a:ext cx="7308812" cy="4260687"/>
                <a:chOff x="899592" y="1823687"/>
                <a:chExt cx="7308812" cy="4260687"/>
              </a:xfrm>
            </p:grpSpPr>
            <p:pic>
              <p:nvPicPr>
                <p:cNvPr id="258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2096852"/>
                  <a:ext cx="7308812" cy="39875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" name="Groupe 2"/>
                <p:cNvGrpSpPr/>
                <p:nvPr/>
              </p:nvGrpSpPr>
              <p:grpSpPr>
                <a:xfrm>
                  <a:off x="1007604" y="1823687"/>
                  <a:ext cx="6732748" cy="1571032"/>
                  <a:chOff x="1007604" y="1823687"/>
                  <a:chExt cx="6732748" cy="1571032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1007604" y="2888940"/>
                    <a:ext cx="1764196" cy="32403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 rot="16200000">
                    <a:off x="2077156" y="2194296"/>
                    <a:ext cx="1065252" cy="32403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 rot="16200000">
                    <a:off x="2619400" y="3242319"/>
                    <a:ext cx="224408" cy="8039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2794664" y="1823687"/>
                    <a:ext cx="1921352" cy="32403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4860032" y="1832630"/>
                    <a:ext cx="2880320" cy="48024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4716016" y="1825162"/>
                    <a:ext cx="67816" cy="4877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 rot="16200000">
                    <a:off x="7572521" y="2300686"/>
                    <a:ext cx="155641" cy="1800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cxnSp>
            <p:nvCxnSpPr>
              <p:cNvPr id="7" name="Connecteur droit 6"/>
              <p:cNvCxnSpPr/>
              <p:nvPr/>
            </p:nvCxnSpPr>
            <p:spPr>
              <a:xfrm>
                <a:off x="1007604" y="1556792"/>
                <a:ext cx="673274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007604" y="1556792"/>
                <a:ext cx="0" cy="14850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740352" y="1556792"/>
                <a:ext cx="0" cy="4213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4373978" y="2672916"/>
              <a:ext cx="252028" cy="360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004048" y="2509962"/>
            <a:ext cx="3773121" cy="2827250"/>
            <a:chOff x="5004048" y="2509962"/>
            <a:chExt cx="3773121" cy="2827250"/>
          </a:xfrm>
        </p:grpSpPr>
        <p:sp>
          <p:nvSpPr>
            <p:cNvPr id="5" name="Ellipse 4"/>
            <p:cNvSpPr/>
            <p:nvPr/>
          </p:nvSpPr>
          <p:spPr>
            <a:xfrm>
              <a:off x="5004048" y="3789040"/>
              <a:ext cx="2304256" cy="154817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6876256" y="2509962"/>
              <a:ext cx="1900913" cy="1423094"/>
              <a:chOff x="6876256" y="2509962"/>
              <a:chExt cx="1900913" cy="1423094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 flipH="1">
                <a:off x="6876256" y="3066854"/>
                <a:ext cx="1188132" cy="8662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7851743" y="2509962"/>
                <a:ext cx="925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CLUPS</a:t>
                </a:r>
              </a:p>
              <a:p>
                <a:pPr algn="ctr"/>
                <a:r>
                  <a:rPr lang="fr-FR" sz="1400" dirty="0" smtClean="0"/>
                  <a:t>(SELA)</a:t>
                </a:r>
                <a:endParaRPr lang="fr-FR" sz="1400" dirty="0"/>
              </a:p>
            </p:txBody>
          </p:sp>
        </p:grpSp>
      </p:grpSp>
      <p:cxnSp>
        <p:nvCxnSpPr>
          <p:cNvPr id="30" name="Connecteur droit avec flèche 29"/>
          <p:cNvCxnSpPr/>
          <p:nvPr/>
        </p:nvCxnSpPr>
        <p:spPr>
          <a:xfrm flipV="1">
            <a:off x="2268361" y="5085184"/>
            <a:ext cx="8460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48" name="ZoneTexte 258047"/>
          <p:cNvSpPr txBox="1"/>
          <p:nvPr/>
        </p:nvSpPr>
        <p:spPr>
          <a:xfrm>
            <a:off x="1295636" y="5373216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Salle TP</a:t>
            </a:r>
          </a:p>
          <a:p>
            <a:r>
              <a:rPr lang="fr-FR" sz="1400" dirty="0" smtClean="0"/>
              <a:t>(Laser – plasma)</a:t>
            </a:r>
            <a:endParaRPr lang="fr-FR" sz="1400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175956" y="2888938"/>
            <a:ext cx="5739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305290" y="2636912"/>
            <a:ext cx="126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Faisceau Intense</a:t>
            </a:r>
            <a:endParaRPr lang="fr-FR" sz="1400" dirty="0"/>
          </a:p>
        </p:txBody>
      </p:sp>
      <p:sp>
        <p:nvSpPr>
          <p:cNvPr id="33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062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9BE66-42CA-4032-A12C-D1A13F2ADB7B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5040313" y="115888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Organisation et contexte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71438" y="908050"/>
            <a:ext cx="90011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 dirty="0">
                <a:solidFill>
                  <a:srgbClr val="0000FF"/>
                </a:solidFill>
              </a:rPr>
              <a:t>Université Paris-Sud XI (Orsay) - Centre Laser de l’UPS (CLUPS)</a:t>
            </a:r>
          </a:p>
          <a:p>
            <a:pPr algn="ctr"/>
            <a:r>
              <a:rPr lang="fr-FR" altLang="fr-FR" sz="1600" b="1" dirty="0">
                <a:solidFill>
                  <a:srgbClr val="0000FF"/>
                </a:solidFill>
              </a:rPr>
              <a:t>Fédération Lumière - Matière (LUMAT) depuis janvier 2010</a:t>
            </a:r>
          </a:p>
          <a:p>
            <a:endParaRPr lang="fr-FR" altLang="fr-FR" sz="1600" b="1" dirty="0">
              <a:solidFill>
                <a:srgbClr val="0099FF"/>
              </a:solidFill>
            </a:endParaRPr>
          </a:p>
          <a:p>
            <a:endParaRPr lang="fr-FR" altLang="fr-FR" sz="1600" b="1" dirty="0">
              <a:solidFill>
                <a:srgbClr val="0099FF"/>
              </a:solidFill>
            </a:endParaRPr>
          </a:p>
          <a:p>
            <a:r>
              <a:rPr lang="fr-FR" altLang="fr-FR" sz="1600" u="sng" dirty="0"/>
              <a:t>Définition de l’installation</a:t>
            </a:r>
            <a:r>
              <a:rPr lang="fr-FR" altLang="fr-FR" sz="1600" dirty="0"/>
              <a:t> : Plateforme Laser EUV dédiée aux applications</a:t>
            </a:r>
          </a:p>
          <a:p>
            <a:endParaRPr lang="fr-FR" altLang="fr-FR" sz="1600" dirty="0"/>
          </a:p>
          <a:p>
            <a:r>
              <a:rPr lang="fr-FR" altLang="fr-FR" sz="1600" u="sng" dirty="0"/>
              <a:t>Localisation jusqu’au 31/11/2013</a:t>
            </a:r>
            <a:r>
              <a:rPr lang="fr-FR" altLang="fr-FR" sz="1600" dirty="0"/>
              <a:t> : Bâtiment P LOA-ENSTA (Palaiseau)</a:t>
            </a:r>
          </a:p>
          <a:p>
            <a:endParaRPr lang="fr-FR" altLang="fr-FR" sz="1600" dirty="0"/>
          </a:p>
          <a:p>
            <a:r>
              <a:rPr lang="fr-FR" altLang="fr-FR" sz="1600" u="sng" dirty="0"/>
              <a:t>Personnel</a:t>
            </a:r>
            <a:r>
              <a:rPr lang="fr-FR" altLang="fr-FR" sz="1600" dirty="0"/>
              <a:t> : 9 personnes : 4 MCF / 2 IE / 1 IR / 1 AI / 1 Doctorant</a:t>
            </a:r>
          </a:p>
          <a:p>
            <a:r>
              <a:rPr lang="fr-FR" altLang="fr-FR" sz="1600" dirty="0"/>
              <a:t>		</a:t>
            </a:r>
            <a:endParaRPr lang="fr-FR" altLang="fr-FR" sz="1400" dirty="0"/>
          </a:p>
          <a:p>
            <a:r>
              <a:rPr lang="fr-FR" altLang="fr-FR" sz="1600" u="sng" dirty="0"/>
              <a:t>Historique</a:t>
            </a:r>
            <a:r>
              <a:rPr lang="fr-FR" altLang="fr-FR" sz="1600" dirty="0"/>
              <a:t> : </a:t>
            </a:r>
            <a:r>
              <a:rPr lang="fr-FR" altLang="fr-FR" sz="1400" dirty="0"/>
              <a:t>2004 </a:t>
            </a:r>
            <a:r>
              <a:rPr lang="fr-FR" altLang="fr-FR" dirty="0"/>
              <a:t>→</a:t>
            </a:r>
            <a:r>
              <a:rPr lang="fr-FR" altLang="fr-FR" sz="1400" dirty="0"/>
              <a:t> 2008  : développement en salle turquoise du LOA (préfabriqué)</a:t>
            </a:r>
          </a:p>
          <a:p>
            <a:r>
              <a:rPr lang="fr-FR" altLang="fr-FR" sz="1400" dirty="0">
                <a:cs typeface="Arial" pitchFamily="34" charset="0"/>
              </a:rPr>
              <a:t>		</a:t>
            </a:r>
            <a:r>
              <a:rPr lang="fr-FR" altLang="fr-FR" sz="1400" i="1" dirty="0">
                <a:cs typeface="Arial" pitchFamily="34" charset="0"/>
              </a:rPr>
              <a:t>Amplification à 40J - 0.1Hz &amp; </a:t>
            </a:r>
            <a:r>
              <a:rPr lang="fr-FR" altLang="fr-FR" sz="1400" i="1" dirty="0"/>
              <a:t>premières expériences d’applications EUV à 10Hz</a:t>
            </a:r>
          </a:p>
          <a:p>
            <a:endParaRPr lang="fr-FR" altLang="fr-FR" sz="1400" i="1" dirty="0">
              <a:cs typeface="Arial" pitchFamily="34" charset="0"/>
            </a:endParaRPr>
          </a:p>
          <a:p>
            <a:r>
              <a:rPr lang="fr-FR" altLang="fr-FR" sz="1400" dirty="0"/>
              <a:t>	   2009 </a:t>
            </a:r>
            <a:r>
              <a:rPr lang="fr-FR" altLang="fr-FR" dirty="0"/>
              <a:t>-</a:t>
            </a:r>
            <a:r>
              <a:rPr lang="fr-FR" altLang="fr-FR" sz="1400" dirty="0"/>
              <a:t> 2013 : Migration vers Bâtiment P</a:t>
            </a:r>
          </a:p>
          <a:p>
            <a:r>
              <a:rPr lang="fr-FR" altLang="fr-FR" sz="1400" dirty="0"/>
              <a:t>	</a:t>
            </a:r>
            <a:r>
              <a:rPr lang="fr-FR" altLang="fr-FR" sz="1400" i="1" dirty="0"/>
              <a:t>	Déploiement lignes XRL EUV + HHG (10Hz) puis accueil d’expériences EUV à 10Hz</a:t>
            </a:r>
          </a:p>
          <a:p>
            <a:r>
              <a:rPr lang="fr-FR" altLang="fr-FR" sz="1400" i="1" dirty="0"/>
              <a:t>		(</a:t>
            </a:r>
            <a:r>
              <a:rPr lang="fr-FR" altLang="fr-FR" sz="1400" i="1" dirty="0" err="1"/>
              <a:t>Laserlab</a:t>
            </a:r>
            <a:r>
              <a:rPr lang="fr-FR" altLang="fr-FR" sz="1400" i="1" dirty="0"/>
              <a:t> 3 : 8 semaines en 2013)</a:t>
            </a:r>
          </a:p>
          <a:p>
            <a:endParaRPr lang="fr-FR" altLang="fr-FR" sz="1400" i="1" dirty="0"/>
          </a:p>
          <a:p>
            <a:r>
              <a:rPr lang="fr-FR" altLang="fr-FR" sz="1600" dirty="0"/>
              <a:t>	   </a:t>
            </a:r>
            <a:r>
              <a:rPr lang="fr-FR" altLang="fr-FR" sz="1400" dirty="0"/>
              <a:t>Déc. 2013 : Déménagement du Bâtiment P vers le LAL</a:t>
            </a:r>
          </a:p>
          <a:p>
            <a:endParaRPr lang="fr-FR" altLang="fr-FR" sz="1000" i="1" dirty="0"/>
          </a:p>
          <a:p>
            <a:r>
              <a:rPr lang="fr-FR" altLang="fr-FR" sz="1600" dirty="0">
                <a:solidFill>
                  <a:srgbClr val="FF0000"/>
                </a:solidFill>
              </a:rPr>
              <a:t>Partenariat avec le projet ILE (devenu APOLLON) dès 2006 </a:t>
            </a:r>
            <a:r>
              <a:rPr lang="fr-FR" altLang="fr-FR" sz="1600" dirty="0">
                <a:solidFill>
                  <a:srgbClr val="FF0000"/>
                </a:solidFill>
                <a:cs typeface="Arial" pitchFamily="34" charset="0"/>
              </a:rPr>
              <a:t>→ Implication dans CILEX puis CILEX-PHAC comme centrale de proximité à l’Orme des Merisiers (2011</a:t>
            </a:r>
            <a:r>
              <a:rPr lang="fr-FR" altLang="fr-FR" sz="1600" dirty="0" smtClean="0">
                <a:solidFill>
                  <a:srgbClr val="FF0000"/>
                </a:solidFill>
                <a:cs typeface="Arial" pitchFamily="34" charset="0"/>
              </a:rPr>
              <a:t>) – ABANDONNE (2015)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224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E0A96-8E39-40CD-BC8C-5461D466A590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511660" y="2420888"/>
            <a:ext cx="6229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3200" b="1" dirty="0" smtClean="0">
                <a:solidFill>
                  <a:srgbClr val="FF0000"/>
                </a:solidFill>
              </a:rPr>
              <a:t>Lasers ultra-intenses</a:t>
            </a:r>
          </a:p>
          <a:p>
            <a:endParaRPr lang="fr-FR" altLang="fr-FR" sz="3200" b="1" dirty="0">
              <a:solidFill>
                <a:srgbClr val="FF0000"/>
              </a:solidFill>
            </a:endParaRPr>
          </a:p>
          <a:p>
            <a:r>
              <a:rPr lang="fr-FR" altLang="fr-FR" sz="3200" b="1" dirty="0" smtClean="0">
                <a:solidFill>
                  <a:srgbClr val="FF0000"/>
                </a:solidFill>
              </a:rPr>
              <a:t>Intro rapide</a:t>
            </a:r>
            <a:endParaRPr lang="fr-FR" altLang="fr-FR" sz="3200" dirty="0">
              <a:solidFill>
                <a:srgbClr val="FF0000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332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D756F-7476-4D8B-92AE-3662B336AF99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4932040" y="109538"/>
            <a:ext cx="4104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000066"/>
                </a:solidFill>
                <a:ea typeface="ＭＳ Ｐゴシック" pitchFamily="34" charset="-128"/>
              </a:rPr>
              <a:t>Evolution des lasers de puissance</a:t>
            </a:r>
            <a:endParaRPr lang="fr-FR" altLang="fr-FR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53954" name="Picture 2" descr="http://spie.org/Images/Graphics/Newsroom/Imported-2012/004221/004221_10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6874"/>
            <a:ext cx="5976664" cy="52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rganigramme : Connecteur 5"/>
          <p:cNvSpPr/>
          <p:nvPr/>
        </p:nvSpPr>
        <p:spPr>
          <a:xfrm>
            <a:off x="5560634" y="3086962"/>
            <a:ext cx="180020" cy="18002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32511" y="3023083"/>
            <a:ext cx="963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i="1" dirty="0" smtClean="0">
                <a:solidFill>
                  <a:srgbClr val="FFC000"/>
                </a:solidFill>
              </a:rPr>
              <a:t>LASERIX</a:t>
            </a:r>
            <a:endParaRPr lang="fr-FR" altLang="fr-FR" sz="1400" b="1" i="1" dirty="0">
              <a:solidFill>
                <a:srgbClr val="FFC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0085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D756F-7476-4D8B-92AE-3662B336AF99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4608005" y="109538"/>
            <a:ext cx="4428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000066"/>
                </a:solidFill>
                <a:ea typeface="ＭＳ Ｐゴシック" pitchFamily="34" charset="-128"/>
              </a:rPr>
              <a:t>Lasers Intenses dans le monde (2007)</a:t>
            </a:r>
            <a:endParaRPr lang="fr-FR" altLang="fr-FR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988171" y="692695"/>
            <a:ext cx="8099535" cy="5513843"/>
            <a:chOff x="988171" y="692695"/>
            <a:chExt cx="8099535" cy="5513843"/>
          </a:xfrm>
        </p:grpSpPr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4636310"/>
                </p:ext>
              </p:extLst>
            </p:nvPr>
          </p:nvGraphicFramePr>
          <p:xfrm>
            <a:off x="988171" y="1108196"/>
            <a:ext cx="8099535" cy="5098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3" name="Graph" r:id="rId4" imgW="4186080" imgH="2936160" progId="Origin50.Graph">
                    <p:embed/>
                  </p:oleObj>
                </mc:Choice>
                <mc:Fallback>
                  <p:oleObj name="Graph" r:id="rId4" imgW="4186080" imgH="29361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909" t="6390" r="4443" b="7385"/>
                        <a:stretch>
                          <a:fillRect/>
                        </a:stretch>
                      </p:blipFill>
                      <p:spPr bwMode="auto">
                        <a:xfrm>
                          <a:off x="988171" y="1108196"/>
                          <a:ext cx="8099535" cy="5098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47964" y="692696"/>
              <a:ext cx="197797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r-FR" altLang="en-US" sz="1200" b="1" dirty="0">
                  <a:latin typeface="Times" pitchFamily="18" charset="0"/>
                </a:rPr>
                <a:t>Table-top </a:t>
              </a:r>
              <a:r>
                <a:rPr lang="fr-FR" altLang="en-US" sz="1200" b="1" dirty="0" err="1">
                  <a:latin typeface="Times" pitchFamily="18" charset="0"/>
                </a:rPr>
                <a:t>fs</a:t>
              </a:r>
              <a:r>
                <a:rPr lang="fr-FR" altLang="en-US" sz="1200" b="1" dirty="0">
                  <a:latin typeface="Times" pitchFamily="18" charset="0"/>
                </a:rPr>
                <a:t> CPA lasers</a:t>
              </a:r>
              <a:r>
                <a:rPr lang="fr-FR" altLang="en-US" sz="2400" dirty="0">
                  <a:latin typeface="Times" pitchFamily="18" charset="0"/>
                </a:rPr>
                <a:t> </a:t>
              </a:r>
            </a:p>
            <a:p>
              <a:pPr eaLnBrk="0" hangingPunct="0"/>
              <a:endParaRPr lang="fr-FR" altLang="en-US" sz="2400" dirty="0">
                <a:latin typeface="Times" pitchFamily="18" charset="0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5400000">
              <a:off x="5047751" y="308408"/>
              <a:ext cx="200624" cy="1800200"/>
            </a:xfrm>
            <a:prstGeom prst="leftBracket">
              <a:avLst>
                <a:gd name="adj" fmla="val 66111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6391300" y="692695"/>
              <a:ext cx="197797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r-FR" altLang="en-US" sz="1200" b="1" dirty="0">
                  <a:latin typeface="Times" pitchFamily="18" charset="0"/>
                </a:rPr>
                <a:t>    Large </a:t>
              </a:r>
              <a:r>
                <a:rPr lang="fr-FR" altLang="en-US" sz="1200" b="1" dirty="0" err="1">
                  <a:latin typeface="Times" pitchFamily="18" charset="0"/>
                </a:rPr>
                <a:t>scale</a:t>
              </a:r>
              <a:r>
                <a:rPr lang="fr-FR" altLang="en-US" sz="1200" b="1" dirty="0">
                  <a:latin typeface="Times" pitchFamily="18" charset="0"/>
                </a:rPr>
                <a:t> ns lasers</a:t>
              </a:r>
              <a:r>
                <a:rPr lang="fr-FR" altLang="en-US" sz="2400" dirty="0">
                  <a:latin typeface="Times" pitchFamily="18" charset="0"/>
                </a:rPr>
                <a:t> </a:t>
              </a:r>
            </a:p>
            <a:p>
              <a:pPr eaLnBrk="0" hangingPunct="0"/>
              <a:endParaRPr lang="fr-FR" altLang="en-US" sz="2400" dirty="0">
                <a:latin typeface="Times" pitchFamily="18" charset="0"/>
              </a:endParaRPr>
            </a:p>
          </p:txBody>
        </p:sp>
        <p:sp>
          <p:nvSpPr>
            <p:cNvPr id="2" name="Organigramme : Connecteur 1"/>
            <p:cNvSpPr/>
            <p:nvPr/>
          </p:nvSpPr>
          <p:spPr>
            <a:xfrm>
              <a:off x="4391980" y="1772816"/>
              <a:ext cx="72008" cy="54006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 rot="5400000">
              <a:off x="7192815" y="376271"/>
              <a:ext cx="200898" cy="1626105"/>
            </a:xfrm>
            <a:prstGeom prst="leftBracket">
              <a:avLst>
                <a:gd name="adj" fmla="val 66111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375756" y="2060848"/>
              <a:ext cx="73930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000" b="1" dirty="0" smtClean="0">
                  <a:solidFill>
                    <a:srgbClr val="00B050"/>
                  </a:solidFill>
                </a:rPr>
                <a:t>LASERIX</a:t>
              </a:r>
              <a:endParaRPr lang="fr-FR" altLang="fr-FR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Organigramme : Connecteur 20"/>
            <p:cNvSpPr/>
            <p:nvPr/>
          </p:nvSpPr>
          <p:spPr>
            <a:xfrm>
              <a:off x="3635896" y="3086962"/>
              <a:ext cx="72008" cy="54006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V="1">
              <a:off x="3023828" y="1799820"/>
              <a:ext cx="1368151" cy="26102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3023828" y="2307069"/>
              <a:ext cx="612068" cy="77989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970710" y="1799819"/>
              <a:ext cx="3626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000" b="1" dirty="0" smtClean="0">
                  <a:solidFill>
                    <a:srgbClr val="00B050"/>
                  </a:solidFill>
                </a:rPr>
                <a:t>HE</a:t>
              </a:r>
              <a:endParaRPr lang="fr-FR" altLang="fr-FR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752461" y="2309802"/>
              <a:ext cx="34817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000" b="1" dirty="0" smtClean="0">
                  <a:solidFill>
                    <a:srgbClr val="00B050"/>
                  </a:solidFill>
                </a:rPr>
                <a:t>LE</a:t>
              </a:r>
              <a:endParaRPr lang="fr-FR" altLang="fr-FR" sz="1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126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D756F-7476-4D8B-92AE-3662B336AF99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5112060" y="109538"/>
            <a:ext cx="4356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000066"/>
                </a:solidFill>
                <a:ea typeface="ＭＳ Ｐゴシック" pitchFamily="34" charset="-128"/>
              </a:rPr>
              <a:t>Excitation de sources secondaires</a:t>
            </a:r>
            <a:endParaRPr lang="fr-FR" altLang="fr-FR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1160914" y="3712461"/>
            <a:ext cx="5689600" cy="25209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400" kern="0" dirty="0" smtClean="0"/>
              <a:t>Target</a:t>
            </a:r>
          </a:p>
          <a:p>
            <a:pPr lvl="1"/>
            <a:r>
              <a:rPr lang="fr-FR" altLang="fr-FR" sz="2000" kern="0" dirty="0" err="1" smtClean="0"/>
              <a:t>solid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thin</a:t>
            </a:r>
            <a:r>
              <a:rPr lang="fr-FR" altLang="fr-FR" sz="2000" kern="0" dirty="0" smtClean="0"/>
              <a:t>, </a:t>
            </a:r>
            <a:r>
              <a:rPr lang="fr-FR" altLang="fr-FR" sz="2000" kern="0" dirty="0" err="1" smtClean="0"/>
              <a:t>thick</a:t>
            </a:r>
            <a:r>
              <a:rPr lang="fr-FR" altLang="fr-FR" sz="2000" kern="0" dirty="0" smtClean="0"/>
              <a:t> or clusters)</a:t>
            </a:r>
          </a:p>
          <a:p>
            <a:pPr lvl="1"/>
            <a:r>
              <a:rPr lang="fr-FR" altLang="fr-FR" sz="2000" kern="0" dirty="0" err="1" smtClean="0"/>
              <a:t>gas</a:t>
            </a:r>
            <a:r>
              <a:rPr lang="fr-FR" altLang="fr-FR" sz="2000" kern="0" dirty="0" smtClean="0"/>
              <a:t> (jet or </a:t>
            </a:r>
            <a:r>
              <a:rPr lang="fr-FR" altLang="fr-FR" sz="2000" kern="0" dirty="0" err="1" smtClean="0"/>
              <a:t>cell</a:t>
            </a:r>
            <a:r>
              <a:rPr lang="fr-FR" altLang="fr-FR" sz="2000" kern="0" dirty="0" smtClean="0"/>
              <a:t>)</a:t>
            </a:r>
          </a:p>
          <a:p>
            <a:r>
              <a:rPr lang="fr-FR" altLang="fr-FR" sz="2400" kern="0" dirty="0" err="1" smtClean="0"/>
              <a:t>Secondary</a:t>
            </a:r>
            <a:r>
              <a:rPr lang="fr-FR" altLang="fr-FR" sz="2400" kern="0" dirty="0" smtClean="0"/>
              <a:t> </a:t>
            </a:r>
            <a:r>
              <a:rPr lang="fr-FR" altLang="fr-FR" sz="2400" kern="0" dirty="0" err="1" smtClean="0"/>
              <a:t>emission</a:t>
            </a:r>
            <a:r>
              <a:rPr lang="fr-FR" altLang="fr-FR" sz="2400" kern="0" dirty="0" smtClean="0"/>
              <a:t> (</a:t>
            </a:r>
            <a:r>
              <a:rPr lang="fr-FR" altLang="fr-FR" sz="2400" kern="0" dirty="0" err="1" smtClean="0"/>
              <a:t>from</a:t>
            </a:r>
            <a:r>
              <a:rPr lang="fr-FR" altLang="fr-FR" sz="2400" kern="0" dirty="0" smtClean="0"/>
              <a:t> plasma)</a:t>
            </a:r>
          </a:p>
          <a:p>
            <a:pPr lvl="1"/>
            <a:r>
              <a:rPr lang="fr-FR" altLang="fr-FR" sz="2000" kern="0" dirty="0" err="1" smtClean="0"/>
              <a:t>accelerated</a:t>
            </a:r>
            <a:r>
              <a:rPr lang="fr-FR" altLang="fr-FR" sz="2000" kern="0" dirty="0" smtClean="0"/>
              <a:t> particules (</a:t>
            </a:r>
            <a:r>
              <a:rPr lang="fr-FR" altLang="fr-FR" sz="2000" kern="0" dirty="0" err="1" smtClean="0"/>
              <a:t>electrons</a:t>
            </a:r>
            <a:r>
              <a:rPr lang="fr-FR" altLang="fr-FR" sz="2000" kern="0" dirty="0" smtClean="0"/>
              <a:t>, ions…)</a:t>
            </a:r>
          </a:p>
          <a:p>
            <a:pPr lvl="1"/>
            <a:r>
              <a:rPr lang="fr-FR" altLang="fr-FR" sz="2000" kern="0" dirty="0" smtClean="0"/>
              <a:t>high </a:t>
            </a:r>
            <a:r>
              <a:rPr lang="fr-FR" altLang="fr-FR" sz="2000" kern="0" dirty="0" err="1" smtClean="0"/>
              <a:t>energetic</a:t>
            </a:r>
            <a:r>
              <a:rPr lang="fr-FR" altLang="fr-FR" sz="2000" kern="0" dirty="0" smtClean="0"/>
              <a:t> rays (X-rays, </a:t>
            </a:r>
            <a:r>
              <a:rPr lang="fr-FR" altLang="fr-FR" sz="2000" kern="0" dirty="0" smtClean="0">
                <a:sym typeface="Symbol" pitchFamily="18" charset="2"/>
              </a:rPr>
              <a:t>-rays…)</a:t>
            </a:r>
          </a:p>
          <a:p>
            <a:pPr lvl="1"/>
            <a:endParaRPr lang="fr-FR" altLang="fr-FR" sz="2000" kern="0" dirty="0"/>
          </a:p>
        </p:txBody>
      </p:sp>
      <p:grpSp>
        <p:nvGrpSpPr>
          <p:cNvPr id="2" name="Groupe 1"/>
          <p:cNvGrpSpPr/>
          <p:nvPr/>
        </p:nvGrpSpPr>
        <p:grpSpPr>
          <a:xfrm>
            <a:off x="1518102" y="906582"/>
            <a:ext cx="6620334" cy="3062478"/>
            <a:chOff x="1007604" y="1268413"/>
            <a:chExt cx="6620334" cy="3062478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211638" y="1268413"/>
              <a:ext cx="977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fr-FR" sz="2400" dirty="0">
                  <a:solidFill>
                    <a:schemeClr val="accent1">
                      <a:lumMod val="75000"/>
                    </a:schemeClr>
                  </a:solidFill>
                  <a:latin typeface="Times" pitchFamily="18" charset="0"/>
                </a:rPr>
                <a:t>Target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 rot="5400000">
              <a:off x="2666373" y="1524961"/>
              <a:ext cx="1106487" cy="27031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DE1115"/>
                </a:gs>
                <a:gs pos="100000">
                  <a:srgbClr val="DE1115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DE111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289426" y="2468562"/>
              <a:ext cx="387350" cy="7762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fr-FR" sz="2400">
                <a:solidFill>
                  <a:schemeClr val="accent2"/>
                </a:solidFill>
                <a:latin typeface="Times" pitchFamily="18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18404335">
              <a:off x="4441826" y="1825625"/>
              <a:ext cx="1354137" cy="333375"/>
            </a:xfrm>
            <a:prstGeom prst="rightArrow">
              <a:avLst>
                <a:gd name="adj1" fmla="val 50000"/>
                <a:gd name="adj2" fmla="val 101548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fr-FR" sz="24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483101" y="1916112"/>
              <a:ext cx="193675" cy="210343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GB" altLang="fr-FR" sz="2400">
                <a:latin typeface="Times" pitchFamily="18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694238" y="2635250"/>
              <a:ext cx="142875" cy="44291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4837113" y="2690812"/>
              <a:ext cx="1354138" cy="331787"/>
            </a:xfrm>
            <a:prstGeom prst="rightArrow">
              <a:avLst>
                <a:gd name="adj1" fmla="val 50000"/>
                <a:gd name="adj2" fmla="val 102033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altLang="fr-FR" sz="24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07604" y="2657474"/>
              <a:ext cx="860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fr-FR" sz="2400" dirty="0">
                  <a:solidFill>
                    <a:srgbClr val="FF0000"/>
                  </a:solidFill>
                  <a:latin typeface="Times" pitchFamily="18" charset="0"/>
                </a:rPr>
                <a:t>Laser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999038" y="3125787"/>
              <a:ext cx="2628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fr-FR" sz="2400" dirty="0">
                  <a:solidFill>
                    <a:srgbClr val="FFC000"/>
                  </a:solidFill>
                  <a:latin typeface="Times" pitchFamily="18" charset="0"/>
                </a:rPr>
                <a:t>Secondary emission</a:t>
              </a:r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 rot="7409645">
              <a:off x="3281363" y="3487134"/>
              <a:ext cx="1354138" cy="333375"/>
            </a:xfrm>
            <a:prstGeom prst="rightArrow">
              <a:avLst>
                <a:gd name="adj1" fmla="val 50000"/>
                <a:gd name="adj2" fmla="val 101548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GB" altLang="fr-FR" sz="24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10800000">
              <a:off x="2855913" y="2713037"/>
              <a:ext cx="1354138" cy="331787"/>
            </a:xfrm>
            <a:prstGeom prst="rightArrow">
              <a:avLst>
                <a:gd name="adj1" fmla="val 50000"/>
                <a:gd name="adj2" fmla="val 102033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GB" altLang="fr-FR" sz="2400">
                <a:solidFill>
                  <a:schemeClr val="bg2"/>
                </a:solidFill>
                <a:latin typeface="Times" pitchFamily="18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427413" y="2076450"/>
              <a:ext cx="1062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fr-FR" sz="2400">
                  <a:solidFill>
                    <a:schemeClr val="accent2"/>
                  </a:solidFill>
                  <a:latin typeface="Times" pitchFamily="18" charset="0"/>
                </a:rPr>
                <a:t>Plasma</a:t>
              </a:r>
            </a:p>
          </p:txBody>
        </p:sp>
      </p:grpSp>
      <p:sp>
        <p:nvSpPr>
          <p:cNvPr id="25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609974" y="6381750"/>
            <a:ext cx="4230278" cy="368300"/>
          </a:xfrm>
        </p:spPr>
        <p:txBody>
          <a:bodyPr/>
          <a:lstStyle/>
          <a:p>
            <a:r>
              <a:rPr lang="en-US" altLang="fr-FR" dirty="0" err="1"/>
              <a:t>Réunion</a:t>
            </a:r>
            <a:r>
              <a:rPr lang="en-US" altLang="fr-FR" dirty="0"/>
              <a:t> DEPACC – </a:t>
            </a:r>
            <a:r>
              <a:rPr lang="en-US" altLang="fr-FR" dirty="0" smtClean="0"/>
              <a:t>15/04/2015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5757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F6B94-9B3F-455B-94EC-E8783F3229C1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04852" name="Rectangle 9"/>
          <p:cNvSpPr>
            <a:spLocks noChangeArrowheads="1"/>
          </p:cNvSpPr>
          <p:nvPr/>
        </p:nvSpPr>
        <p:spPr bwMode="auto">
          <a:xfrm>
            <a:off x="5076056" y="109538"/>
            <a:ext cx="3959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000066"/>
                </a:solidFill>
                <a:ea typeface="ＭＳ Ｐゴシック" pitchFamily="34" charset="-128"/>
              </a:rPr>
              <a:t>LASERS ULTRA-INTENSES (CPA)</a:t>
            </a:r>
            <a:endParaRPr lang="fr-FR" altLang="fr-FR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57200" y="778694"/>
            <a:ext cx="8229600" cy="706090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sz="3600" kern="0" dirty="0" smtClean="0"/>
              <a:t>Philosophy of Ultrahigh Intensity</a:t>
            </a:r>
            <a:endParaRPr lang="en-US" altLang="en-US" sz="3600" kern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1403648" y="4507830"/>
            <a:ext cx="2446337" cy="1441450"/>
            <a:chOff x="3278188" y="1267470"/>
            <a:chExt cx="2446337" cy="1441450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4070350" y="2060848"/>
              <a:ext cx="11525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278188" y="1267470"/>
              <a:ext cx="2446337" cy="1441450"/>
              <a:chOff x="3278188" y="1052513"/>
              <a:chExt cx="2446337" cy="1441450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3422650" y="1052513"/>
                <a:ext cx="2016125" cy="143986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60000"/>
                  </a:lnSpc>
                  <a:buFont typeface="Wingdings" pitchFamily="2" charset="2"/>
                  <a:buNone/>
                </a:pPr>
                <a:endParaRPr lang="fr-FR" altLang="fr-FR" sz="2800" b="1" kern="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60000"/>
                  </a:lnSpc>
                  <a:buFont typeface="Wingdings" pitchFamily="2" charset="2"/>
                  <a:buNone/>
                </a:pPr>
                <a:r>
                  <a:rPr lang="fr-FR" altLang="fr-FR" sz="2800" b="1" kern="0" dirty="0" smtClean="0">
                    <a:solidFill>
                      <a:srgbClr val="FF0000"/>
                    </a:solidFill>
                  </a:rPr>
                  <a:t>          E</a:t>
                </a:r>
              </a:p>
              <a:p>
                <a:pPr>
                  <a:lnSpc>
                    <a:spcPct val="60000"/>
                  </a:lnSpc>
                  <a:buFont typeface="Wingdings" pitchFamily="2" charset="2"/>
                  <a:buNone/>
                </a:pPr>
                <a:r>
                  <a:rPr lang="fr-FR" altLang="fr-FR" sz="2800" b="1" kern="0" dirty="0" smtClean="0">
                    <a:solidFill>
                      <a:srgbClr val="FF0000"/>
                    </a:solidFill>
                  </a:rPr>
                  <a:t>I =</a:t>
                </a:r>
                <a:endParaRPr lang="fr-FR" altLang="fr-FR" sz="2800" b="1" kern="0" baseline="300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60000"/>
                  </a:lnSpc>
                  <a:buFont typeface="Wingdings" pitchFamily="2" charset="2"/>
                  <a:buNone/>
                </a:pPr>
                <a:r>
                  <a:rPr lang="fr-FR" altLang="fr-FR" sz="2800" b="1" kern="0" dirty="0" smtClean="0">
                    <a:solidFill>
                      <a:srgbClr val="FF0000"/>
                    </a:solidFill>
                  </a:rPr>
                  <a:t>        A . T </a:t>
                </a:r>
                <a:endParaRPr lang="fr-FR" altLang="fr-FR" sz="2800" b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3278188" y="1270000"/>
                <a:ext cx="2446337" cy="122396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2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2" name="Group 8"/>
          <p:cNvGrpSpPr>
            <a:grpSpLocks/>
          </p:cNvGrpSpPr>
          <p:nvPr/>
        </p:nvGrpSpPr>
        <p:grpSpPr bwMode="auto">
          <a:xfrm>
            <a:off x="4904326" y="4371848"/>
            <a:ext cx="3695128" cy="1575844"/>
            <a:chOff x="986" y="1854"/>
            <a:chExt cx="2640" cy="1023"/>
          </a:xfrm>
        </p:grpSpPr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986" y="2018"/>
              <a:ext cx="2598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2000" dirty="0">
                  <a:latin typeface="Tahoma" pitchFamily="34" charset="0"/>
                </a:rPr>
                <a:t>E = 30 J</a:t>
              </a:r>
            </a:p>
            <a:p>
              <a:pPr>
                <a:spcBef>
                  <a:spcPct val="50000"/>
                </a:spcBef>
              </a:pPr>
              <a:r>
                <a:rPr lang="fr-FR" altLang="fr-FR" sz="2000" dirty="0" smtClean="0">
                  <a:latin typeface="Tahoma" pitchFamily="34" charset="0"/>
                </a:rPr>
                <a:t>T </a:t>
              </a:r>
              <a:r>
                <a:rPr lang="fr-FR" altLang="fr-FR" sz="2000" dirty="0">
                  <a:latin typeface="Tahoma" pitchFamily="34" charset="0"/>
                </a:rPr>
                <a:t>= 30 </a:t>
              </a:r>
              <a:r>
                <a:rPr lang="fr-FR" altLang="fr-FR" sz="2000" dirty="0" err="1" smtClean="0">
                  <a:latin typeface="Tahoma" pitchFamily="34" charset="0"/>
                </a:rPr>
                <a:t>fs</a:t>
              </a:r>
              <a:endParaRPr lang="fr-FR" altLang="fr-FR" sz="2000" dirty="0" smtClean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fr-FR" altLang="fr-FR" sz="2000" dirty="0" smtClean="0">
                  <a:latin typeface="Tahoma" pitchFamily="34" charset="0"/>
                </a:rPr>
                <a:t>A = 1 µm</a:t>
              </a:r>
              <a:r>
                <a:rPr lang="fr-FR" altLang="fr-FR" sz="2000" baseline="30000" dirty="0" smtClean="0">
                  <a:latin typeface="Tahoma" pitchFamily="34" charset="0"/>
                </a:rPr>
                <a:t>2 </a:t>
              </a:r>
              <a:r>
                <a:rPr lang="fr-FR" altLang="fr-FR" sz="2000" dirty="0" smtClean="0">
                  <a:latin typeface="Tahoma" pitchFamily="34" charset="0"/>
                </a:rPr>
                <a:t>    </a:t>
              </a:r>
              <a:r>
                <a:rPr lang="fr-FR" altLang="fr-FR" sz="2000" dirty="0" smtClean="0">
                  <a:latin typeface="Tahoma" pitchFamily="34" charset="0"/>
                  <a:sym typeface="Symbol" pitchFamily="18" charset="2"/>
                </a:rPr>
                <a:t>    10</a:t>
              </a:r>
              <a:r>
                <a:rPr lang="fr-FR" altLang="fr-FR" sz="2000" baseline="30000" dirty="0" smtClean="0">
                  <a:latin typeface="Tahoma" pitchFamily="34" charset="0"/>
                  <a:sym typeface="Symbol" pitchFamily="18" charset="2"/>
                </a:rPr>
                <a:t>23</a:t>
              </a:r>
              <a:r>
                <a:rPr lang="fr-FR" altLang="fr-FR" sz="2000" dirty="0" smtClean="0">
                  <a:latin typeface="Tahoma" pitchFamily="34" charset="0"/>
                  <a:sym typeface="Symbol" pitchFamily="18" charset="2"/>
                </a:rPr>
                <a:t>W/cm</a:t>
              </a:r>
              <a:r>
                <a:rPr lang="fr-FR" altLang="fr-FR" sz="2000" baseline="30000" dirty="0" smtClean="0">
                  <a:latin typeface="Tahoma" pitchFamily="34" charset="0"/>
                  <a:sym typeface="Symbol" pitchFamily="18" charset="2"/>
                </a:rPr>
                <a:t>2</a:t>
              </a:r>
              <a:endParaRPr lang="fr-FR" altLang="fr-FR" sz="2000" baseline="30000" dirty="0"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2537" y="2142"/>
              <a:ext cx="10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  <a:tab pos="34956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2000" dirty="0">
                  <a:latin typeface="Tahoma" pitchFamily="34" charset="0"/>
                </a:rPr>
                <a:t>P = 1 PW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2021" y="1854"/>
              <a:ext cx="408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6600" dirty="0"/>
                <a:t>}</a:t>
              </a:r>
            </a:p>
          </p:txBody>
        </p:sp>
      </p:grpSp>
      <p:sp>
        <p:nvSpPr>
          <p:cNvPr id="46" name="Rectangle 13"/>
          <p:cNvSpPr txBox="1">
            <a:spLocks noChangeArrowheads="1"/>
          </p:cNvSpPr>
          <p:nvPr/>
        </p:nvSpPr>
        <p:spPr>
          <a:xfrm>
            <a:off x="385393" y="1484784"/>
            <a:ext cx="8543701" cy="30956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b="1" i="1" kern="0" dirty="0">
                <a:solidFill>
                  <a:srgbClr val="FFC000"/>
                </a:solidFill>
              </a:rPr>
              <a:t>E </a:t>
            </a:r>
            <a:r>
              <a:rPr lang="en-US" altLang="en-US" sz="1800" kern="0" dirty="0">
                <a:solidFill>
                  <a:srgbClr val="FFC000"/>
                </a:solidFill>
              </a:rPr>
              <a:t>(Energy)is expensive</a:t>
            </a:r>
            <a:r>
              <a:rPr lang="en-US" altLang="en-US" sz="1800" kern="0" dirty="0"/>
              <a:t>: </a:t>
            </a:r>
            <a:r>
              <a:rPr lang="en-US" altLang="en-US" sz="1800" b="1" kern="0" dirty="0"/>
              <a:t>Chirped Pulse Amplification  </a:t>
            </a:r>
            <a:r>
              <a:rPr lang="en-US" altLang="en-US" sz="1800" b="1" kern="0" dirty="0">
                <a:sym typeface="Symbol" pitchFamily="18" charset="2"/>
              </a:rPr>
              <a:t> </a:t>
            </a:r>
            <a:r>
              <a:rPr lang="en-US" altLang="en-US" sz="1800" b="1" kern="0" dirty="0"/>
              <a:t>10 </a:t>
            </a:r>
            <a:r>
              <a:rPr lang="en-US" altLang="en-US" sz="1800" b="1" kern="0" dirty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1800" b="1" kern="0" dirty="0"/>
              <a:t> 10</a:t>
            </a:r>
            <a:r>
              <a:rPr lang="en-US" altLang="en-US" sz="1800" b="1" kern="0" baseline="30000" dirty="0"/>
              <a:t>6</a:t>
            </a:r>
            <a:r>
              <a:rPr lang="en-US" altLang="en-US" sz="1800" b="1" kern="0" dirty="0"/>
              <a:t> Joules</a:t>
            </a:r>
          </a:p>
          <a:p>
            <a:pPr lvl="1"/>
            <a:r>
              <a:rPr lang="en-US" altLang="en-US" sz="1600" kern="0" dirty="0"/>
              <a:t>Need of Large optics, Working force…</a:t>
            </a:r>
          </a:p>
          <a:p>
            <a:pPr lvl="1"/>
            <a:r>
              <a:rPr lang="en-US" altLang="en-US" sz="1600" kern="0" dirty="0"/>
              <a:t>Over few Joules the cost of the system scales with the laser energy (pumps) !</a:t>
            </a:r>
          </a:p>
          <a:p>
            <a:pPr lvl="1"/>
            <a:r>
              <a:rPr lang="en-US" altLang="en-US" sz="1600" kern="0" dirty="0"/>
              <a:t>Dictated by the </a:t>
            </a:r>
            <a:r>
              <a:rPr lang="en-US" altLang="en-US" sz="1600" i="1" u="sng" kern="0" dirty="0"/>
              <a:t>Transverse size</a:t>
            </a:r>
            <a:r>
              <a:rPr lang="en-US" altLang="en-US" sz="1600" i="1" kern="0" dirty="0"/>
              <a:t> </a:t>
            </a:r>
            <a:r>
              <a:rPr lang="en-US" altLang="en-US" sz="1600" kern="0" dirty="0"/>
              <a:t>of the Amplifier, Limited by </a:t>
            </a:r>
            <a:r>
              <a:rPr lang="en-US" altLang="en-US" sz="1600" i="1" u="sng" kern="0" dirty="0"/>
              <a:t>Parasitic lasing</a:t>
            </a:r>
            <a:r>
              <a:rPr lang="en-US" altLang="en-US" sz="1600" kern="0" dirty="0"/>
              <a:t>, </a:t>
            </a:r>
            <a:r>
              <a:rPr lang="en-US" altLang="en-US" sz="1600" i="1" u="sng" kern="0" dirty="0"/>
              <a:t>Grating efficiency </a:t>
            </a:r>
            <a:r>
              <a:rPr lang="en-US" altLang="en-US" sz="1600" i="1" kern="0" dirty="0"/>
              <a:t> </a:t>
            </a:r>
            <a:r>
              <a:rPr lang="en-US" altLang="en-US" sz="1600" kern="0" dirty="0"/>
              <a:t>and</a:t>
            </a:r>
            <a:r>
              <a:rPr lang="en-US" altLang="en-US" sz="1600" i="1" kern="0" dirty="0"/>
              <a:t> </a:t>
            </a:r>
            <a:r>
              <a:rPr lang="en-US" altLang="en-US" sz="1600" i="1" u="sng" kern="0" dirty="0"/>
              <a:t>Damage threshold</a:t>
            </a:r>
            <a:r>
              <a:rPr lang="en-US" altLang="en-US" sz="1600" kern="0" dirty="0"/>
              <a:t> , </a:t>
            </a:r>
            <a:r>
              <a:rPr lang="en-US" altLang="en-US" sz="1600" i="1" u="sng" kern="0" dirty="0"/>
              <a:t>Pump laser energy</a:t>
            </a:r>
            <a:r>
              <a:rPr lang="en-US" altLang="en-US" sz="1600" i="1" kern="0" dirty="0"/>
              <a:t>.</a:t>
            </a:r>
            <a:endParaRPr lang="en-US" altLang="en-US" sz="1600" kern="0" dirty="0"/>
          </a:p>
          <a:p>
            <a:r>
              <a:rPr lang="en-US" altLang="en-US" sz="1800" b="1" i="1" kern="0" dirty="0" smtClean="0">
                <a:solidFill>
                  <a:srgbClr val="FFC000"/>
                </a:solidFill>
              </a:rPr>
              <a:t>T</a:t>
            </a:r>
            <a:r>
              <a:rPr lang="en-US" altLang="en-US" sz="1800" kern="0" dirty="0" smtClean="0">
                <a:solidFill>
                  <a:srgbClr val="FFC000"/>
                </a:solidFill>
              </a:rPr>
              <a:t>  (Pulse Duration) </a:t>
            </a:r>
            <a:r>
              <a:rPr lang="en-US" altLang="en-US" sz="1800" kern="0" dirty="0" smtClean="0"/>
              <a:t>is cheap: </a:t>
            </a:r>
            <a:r>
              <a:rPr lang="en-US" altLang="en-US" sz="1800" b="1" kern="0" dirty="0" smtClean="0"/>
              <a:t>Short Pulse Lasers </a:t>
            </a:r>
            <a:r>
              <a:rPr lang="en-US" altLang="en-US" sz="1800" b="1" kern="0" dirty="0" smtClean="0">
                <a:sym typeface="Symbol" pitchFamily="18" charset="2"/>
              </a:rPr>
              <a:t> </a:t>
            </a:r>
            <a:r>
              <a:rPr lang="en-US" altLang="en-US" sz="1800" b="1" kern="0" dirty="0" smtClean="0"/>
              <a:t>1ps </a:t>
            </a:r>
            <a:r>
              <a:rPr lang="en-US" altLang="en-US" sz="1800" b="1" kern="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1800" b="1" kern="0" dirty="0" smtClean="0"/>
              <a:t> 10fs</a:t>
            </a:r>
            <a:endParaRPr lang="en-US" altLang="en-US" sz="1800" b="1" kern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en-US" sz="1600" kern="0" dirty="0" smtClean="0"/>
              <a:t>Broadband media, flat spectral phase (Dazzler).</a:t>
            </a:r>
          </a:p>
          <a:p>
            <a:r>
              <a:rPr lang="en-US" altLang="en-US" sz="1800" b="1" i="1" kern="0" dirty="0" smtClean="0">
                <a:solidFill>
                  <a:srgbClr val="FFC000"/>
                </a:solidFill>
              </a:rPr>
              <a:t>A</a:t>
            </a:r>
            <a:r>
              <a:rPr lang="en-US" altLang="en-US" sz="1800" kern="0" dirty="0" smtClean="0">
                <a:solidFill>
                  <a:srgbClr val="FFC000"/>
                </a:solidFill>
              </a:rPr>
              <a:t> (Area) </a:t>
            </a:r>
            <a:r>
              <a:rPr lang="en-US" altLang="en-US" sz="1800" kern="0" dirty="0" smtClean="0"/>
              <a:t>is cheap: </a:t>
            </a:r>
            <a:r>
              <a:rPr lang="en-US" altLang="en-US" sz="1800" b="1" kern="0" dirty="0" smtClean="0"/>
              <a:t>Tight focusing </a:t>
            </a:r>
            <a:r>
              <a:rPr lang="en-US" altLang="en-US" sz="1800" b="1" kern="0" dirty="0" smtClean="0">
                <a:sym typeface="Symbol" pitchFamily="18" charset="2"/>
              </a:rPr>
              <a:t> Few microns </a:t>
            </a:r>
          </a:p>
          <a:p>
            <a:pPr lvl="1"/>
            <a:r>
              <a:rPr lang="en-US" altLang="en-US" sz="1600" kern="0" dirty="0" smtClean="0"/>
              <a:t>Need of perfect beam Quality, High </a:t>
            </a:r>
            <a:r>
              <a:rPr lang="en-US" altLang="en-US" sz="1600" kern="0" dirty="0" err="1" smtClean="0"/>
              <a:t>Strehl</a:t>
            </a:r>
            <a:r>
              <a:rPr lang="en-US" altLang="en-US" sz="1600" kern="0" dirty="0" smtClean="0"/>
              <a:t> Ratio (Deformable mirror).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824028" y="4507830"/>
            <a:ext cx="3716640" cy="1657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368300"/>
          </a:xfrm>
        </p:spPr>
        <p:txBody>
          <a:bodyPr/>
          <a:lstStyle/>
          <a:p>
            <a:r>
              <a:rPr lang="en-US" altLang="fr-FR" dirty="0" err="1" smtClean="0"/>
              <a:t>Réunion</a:t>
            </a:r>
            <a:r>
              <a:rPr lang="en-US" altLang="fr-FR" dirty="0" smtClean="0"/>
              <a:t> DEPACC – </a:t>
            </a:r>
            <a:r>
              <a:rPr lang="en-US" altLang="fr-FR" dirty="0" smtClean="0"/>
              <a:t>15</a:t>
            </a:r>
            <a:r>
              <a:rPr lang="en-US" altLang="fr-FR" dirty="0" smtClean="0"/>
              <a:t>/04/2015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715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19078</TotalTime>
  <Words>1736</Words>
  <Application>Microsoft Office PowerPoint</Application>
  <PresentationFormat>Affichage à l'écran (4:3)</PresentationFormat>
  <Paragraphs>495</Paragraphs>
  <Slides>39</Slides>
  <Notes>35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Modèle par défaut</vt:lpstr>
      <vt:lpstr>Graph</vt:lpstr>
      <vt:lpstr>Document</vt:lpstr>
      <vt:lpstr>DWG TrueView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Applications : Irradiation d’échantillons d’ADN</vt:lpstr>
      <vt:lpstr>Mesures d’opacités XUV de la matière “dense et tiède”</vt:lpstr>
      <vt:lpstr>Mesures d’opacités XUV de la matière “dense et tiède”</vt:lpstr>
      <vt:lpstr>Mesures d’opacités XUV de la matière “dense et tiède”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iut cachan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Stéphane</dc:creator>
  <cp:lastModifiedBy>moana pittman</cp:lastModifiedBy>
  <cp:revision>757</cp:revision>
  <dcterms:created xsi:type="dcterms:W3CDTF">2008-07-31T20:34:43Z</dcterms:created>
  <dcterms:modified xsi:type="dcterms:W3CDTF">2015-04-15T09:06:57Z</dcterms:modified>
</cp:coreProperties>
</file>