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26" r:id="rId2"/>
  </p:sldMasterIdLst>
  <p:notesMasterIdLst>
    <p:notesMasterId r:id="rId104"/>
  </p:notesMasterIdLst>
  <p:sldIdLst>
    <p:sldId id="256" r:id="rId3"/>
    <p:sldId id="257" r:id="rId4"/>
    <p:sldId id="258" r:id="rId5"/>
    <p:sldId id="260" r:id="rId6"/>
    <p:sldId id="261" r:id="rId7"/>
    <p:sldId id="262" r:id="rId8"/>
    <p:sldId id="365" r:id="rId9"/>
    <p:sldId id="290" r:id="rId10"/>
    <p:sldId id="288" r:id="rId11"/>
    <p:sldId id="263" r:id="rId12"/>
    <p:sldId id="264" r:id="rId13"/>
    <p:sldId id="265" r:id="rId14"/>
    <p:sldId id="376" r:id="rId15"/>
    <p:sldId id="266" r:id="rId16"/>
    <p:sldId id="267" r:id="rId17"/>
    <p:sldId id="268" r:id="rId18"/>
    <p:sldId id="289" r:id="rId19"/>
    <p:sldId id="269" r:id="rId20"/>
    <p:sldId id="270" r:id="rId21"/>
    <p:sldId id="271" r:id="rId22"/>
    <p:sldId id="272" r:id="rId23"/>
    <p:sldId id="273" r:id="rId24"/>
    <p:sldId id="342" r:id="rId25"/>
    <p:sldId id="366" r:id="rId26"/>
    <p:sldId id="350" r:id="rId27"/>
    <p:sldId id="351" r:id="rId28"/>
    <p:sldId id="349" r:id="rId29"/>
    <p:sldId id="343" r:id="rId30"/>
    <p:sldId id="367" r:id="rId31"/>
    <p:sldId id="368" r:id="rId32"/>
    <p:sldId id="369" r:id="rId33"/>
    <p:sldId id="370" r:id="rId34"/>
    <p:sldId id="373" r:id="rId35"/>
    <p:sldId id="374" r:id="rId36"/>
    <p:sldId id="275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3" r:id="rId72"/>
    <p:sldId id="334" r:id="rId73"/>
    <p:sldId id="335" r:id="rId74"/>
    <p:sldId id="336" r:id="rId75"/>
    <p:sldId id="337" r:id="rId76"/>
    <p:sldId id="338" r:id="rId77"/>
    <p:sldId id="287" r:id="rId78"/>
    <p:sldId id="341" r:id="rId79"/>
    <p:sldId id="339" r:id="rId80"/>
    <p:sldId id="352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40" r:id="rId93"/>
    <p:sldId id="344" r:id="rId94"/>
    <p:sldId id="345" r:id="rId95"/>
    <p:sldId id="346" r:id="rId96"/>
    <p:sldId id="347" r:id="rId97"/>
    <p:sldId id="348" r:id="rId98"/>
    <p:sldId id="280" r:id="rId99"/>
    <p:sldId id="372" r:id="rId100"/>
    <p:sldId id="375" r:id="rId101"/>
    <p:sldId id="284" r:id="rId102"/>
    <p:sldId id="286" r:id="rId10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88576" autoAdjust="0"/>
  </p:normalViewPr>
  <p:slideViewPr>
    <p:cSldViewPr snapToGrid="0" snapToObjects="1">
      <p:cViewPr varScale="1">
        <p:scale>
          <a:sx n="168" d="100"/>
          <a:sy n="168" d="100"/>
        </p:scale>
        <p:origin x="-18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notesMaster" Target="notesMasters/notes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64F74-A82B-0F4D-9E82-3EA00071AF4A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9F8B2-D0BD-8243-A89F-E27484D45072}">
      <dgm:prSet phldrT="[Texte]"/>
      <dgm:spPr/>
      <dgm:t>
        <a:bodyPr/>
        <a:lstStyle/>
        <a:p>
          <a:r>
            <a:rPr lang="en-US" dirty="0" smtClean="0"/>
            <a:t>                 Brazing, Copper plating </a:t>
          </a:r>
          <a:endParaRPr lang="en-US" dirty="0"/>
        </a:p>
      </dgm:t>
    </dgm:pt>
    <dgm:pt modelId="{16E788AF-17D2-A340-8C83-94A6613E9C49}" type="parTrans" cxnId="{9E93EF61-C72B-8E44-967B-013CE21843A7}">
      <dgm:prSet/>
      <dgm:spPr/>
      <dgm:t>
        <a:bodyPr/>
        <a:lstStyle/>
        <a:p>
          <a:endParaRPr lang="en-US"/>
        </a:p>
      </dgm:t>
    </dgm:pt>
    <dgm:pt modelId="{A1D4575E-0D43-A34E-9409-BF52EBD54B3D}" type="sibTrans" cxnId="{9E93EF61-C72B-8E44-967B-013CE21843A7}">
      <dgm:prSet/>
      <dgm:spPr/>
      <dgm:t>
        <a:bodyPr/>
        <a:lstStyle/>
        <a:p>
          <a:endParaRPr lang="en-US"/>
        </a:p>
      </dgm:t>
    </dgm:pt>
    <dgm:pt modelId="{B8763808-C609-7644-8F65-1F7FB8F141F4}">
      <dgm:prSet phldrT="[Texte]"/>
      <dgm:spPr/>
      <dgm:t>
        <a:bodyPr/>
        <a:lstStyle/>
        <a:p>
          <a:r>
            <a:rPr lang="en-US" dirty="0" smtClean="0"/>
            <a:t>                </a:t>
          </a:r>
          <a:r>
            <a:rPr lang="en-US" dirty="0" err="1" smtClean="0"/>
            <a:t>TiN</a:t>
          </a:r>
          <a:r>
            <a:rPr lang="en-US" dirty="0" smtClean="0"/>
            <a:t> Coating, Welding</a:t>
          </a:r>
          <a:endParaRPr lang="en-US" dirty="0"/>
        </a:p>
      </dgm:t>
    </dgm:pt>
    <dgm:pt modelId="{AF14DEC2-8BAB-6A42-AD50-1935F41490A3}" type="parTrans" cxnId="{888A7094-54FB-1642-A080-78598964A2BA}">
      <dgm:prSet/>
      <dgm:spPr/>
      <dgm:t>
        <a:bodyPr/>
        <a:lstStyle/>
        <a:p>
          <a:endParaRPr lang="en-US"/>
        </a:p>
      </dgm:t>
    </dgm:pt>
    <dgm:pt modelId="{A3B65D3F-D5AF-0644-88F4-6CDB025023FE}" type="sibTrans" cxnId="{888A7094-54FB-1642-A080-78598964A2BA}">
      <dgm:prSet/>
      <dgm:spPr/>
      <dgm:t>
        <a:bodyPr/>
        <a:lstStyle/>
        <a:p>
          <a:endParaRPr lang="en-US"/>
        </a:p>
      </dgm:t>
    </dgm:pt>
    <dgm:pt modelId="{906B3062-F66A-E547-8A05-AD156E8C45AE}">
      <dgm:prSet phldrT="[Texte]"/>
      <dgm:spPr/>
      <dgm:t>
        <a:bodyPr/>
        <a:lstStyle/>
        <a:p>
          <a:r>
            <a:rPr lang="en-US" dirty="0" smtClean="0"/>
            <a:t>               RF Conditioning</a:t>
          </a:r>
          <a:endParaRPr lang="en-US" dirty="0"/>
        </a:p>
      </dgm:t>
    </dgm:pt>
    <dgm:pt modelId="{25782194-ED88-CF42-8C8C-45662F9431CE}" type="parTrans" cxnId="{EC290555-D0F9-2F43-920D-796E164912D5}">
      <dgm:prSet/>
      <dgm:spPr/>
      <dgm:t>
        <a:bodyPr/>
        <a:lstStyle/>
        <a:p>
          <a:endParaRPr lang="en-US"/>
        </a:p>
      </dgm:t>
    </dgm:pt>
    <dgm:pt modelId="{4385C355-EEF4-1A43-8217-A925F8A83A7D}" type="sibTrans" cxnId="{EC290555-D0F9-2F43-920D-796E164912D5}">
      <dgm:prSet/>
      <dgm:spPr/>
      <dgm:t>
        <a:bodyPr/>
        <a:lstStyle/>
        <a:p>
          <a:endParaRPr lang="en-US"/>
        </a:p>
      </dgm:t>
    </dgm:pt>
    <dgm:pt modelId="{D9A4BFF0-4559-3C49-9EA1-F9A6DE59BF9C}">
      <dgm:prSet phldrT="[Texte]"/>
      <dgm:spPr/>
      <dgm:t>
        <a:bodyPr/>
        <a:lstStyle/>
        <a:p>
          <a:r>
            <a:rPr lang="en-US" dirty="0" smtClean="0"/>
            <a:t>               Cryogenic modules  </a:t>
          </a:r>
          <a:endParaRPr lang="en-US" dirty="0"/>
        </a:p>
      </dgm:t>
    </dgm:pt>
    <dgm:pt modelId="{2F15D920-3691-C54C-8398-0E6AFCE80060}" type="parTrans" cxnId="{D1751567-9348-FD43-A445-A4798A12858F}">
      <dgm:prSet/>
      <dgm:spPr/>
      <dgm:t>
        <a:bodyPr/>
        <a:lstStyle/>
        <a:p>
          <a:endParaRPr lang="en-US"/>
        </a:p>
      </dgm:t>
    </dgm:pt>
    <dgm:pt modelId="{1DB55FA0-5970-C64F-A0AB-FDC29130648E}" type="sibTrans" cxnId="{D1751567-9348-FD43-A445-A4798A12858F}">
      <dgm:prSet/>
      <dgm:spPr/>
      <dgm:t>
        <a:bodyPr/>
        <a:lstStyle/>
        <a:p>
          <a:endParaRPr lang="en-US"/>
        </a:p>
      </dgm:t>
    </dgm:pt>
    <dgm:pt modelId="{56B002AF-EFA7-CA43-8CD5-B095015EB0C1}">
      <dgm:prSet phldrT="[Texte]"/>
      <dgm:spPr/>
      <dgm:t>
        <a:bodyPr/>
        <a:lstStyle/>
        <a:p>
          <a:r>
            <a:rPr lang="en-US" dirty="0" smtClean="0"/>
            <a:t>               Installation on tunnel</a:t>
          </a:r>
          <a:endParaRPr lang="en-US" dirty="0"/>
        </a:p>
      </dgm:t>
    </dgm:pt>
    <dgm:pt modelId="{52C52DC8-99F9-D642-BAC3-08759F72232A}" type="parTrans" cxnId="{B71FB1B6-BA79-F94B-A9F7-147F8D82B7B4}">
      <dgm:prSet/>
      <dgm:spPr/>
      <dgm:t>
        <a:bodyPr/>
        <a:lstStyle/>
        <a:p>
          <a:endParaRPr lang="en-US"/>
        </a:p>
      </dgm:t>
    </dgm:pt>
    <dgm:pt modelId="{8CE3907D-F271-CA4F-83B7-FEF965ED2F55}" type="sibTrans" cxnId="{B71FB1B6-BA79-F94B-A9F7-147F8D82B7B4}">
      <dgm:prSet/>
      <dgm:spPr/>
      <dgm:t>
        <a:bodyPr/>
        <a:lstStyle/>
        <a:p>
          <a:endParaRPr lang="en-US"/>
        </a:p>
      </dgm:t>
    </dgm:pt>
    <dgm:pt modelId="{DFFF6B62-DE53-DE49-B0E0-3444B891C463}" type="pres">
      <dgm:prSet presAssocID="{53864F74-A82B-0F4D-9E82-3EA00071AF4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2A093D-911E-844B-B13A-58A110C19DE0}" type="pres">
      <dgm:prSet presAssocID="{53864F74-A82B-0F4D-9E82-3EA00071AF4A}" presName="dummyMaxCanvas" presStyleCnt="0">
        <dgm:presLayoutVars/>
      </dgm:prSet>
      <dgm:spPr/>
    </dgm:pt>
    <dgm:pt modelId="{7B507240-50C8-3746-891F-E447B1ABA498}" type="pres">
      <dgm:prSet presAssocID="{53864F74-A82B-0F4D-9E82-3EA00071AF4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F6EDB-1A2F-2A4A-B5A6-EC4A96754DC9}" type="pres">
      <dgm:prSet presAssocID="{53864F74-A82B-0F4D-9E82-3EA00071AF4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48556-E095-4D40-9743-3FD8B14CC67A}" type="pres">
      <dgm:prSet presAssocID="{53864F74-A82B-0F4D-9E82-3EA00071AF4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C2D38-DA64-794D-86E2-6F99B97F1B9C}" type="pres">
      <dgm:prSet presAssocID="{53864F74-A82B-0F4D-9E82-3EA00071AF4A}" presName="FiveNodes_4" presStyleLbl="node1" presStyleIdx="3" presStyleCnt="5" custLinFactNeighborX="-3815" custLinFactNeighborY="5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3AF54-6C29-404B-82F4-09756A60B94F}" type="pres">
      <dgm:prSet presAssocID="{53864F74-A82B-0F4D-9E82-3EA00071AF4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38D34-1728-2745-BF51-116217822DB3}" type="pres">
      <dgm:prSet presAssocID="{53864F74-A82B-0F4D-9E82-3EA00071AF4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84872-A697-6841-96A6-DA11242C55F7}" type="pres">
      <dgm:prSet presAssocID="{53864F74-A82B-0F4D-9E82-3EA00071AF4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9FEED-90BC-D64D-97E6-258E5DE7EF38}" type="pres">
      <dgm:prSet presAssocID="{53864F74-A82B-0F4D-9E82-3EA00071AF4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0E0DC2-92CA-914E-99E6-A888900F9ADE}" type="pres">
      <dgm:prSet presAssocID="{53864F74-A82B-0F4D-9E82-3EA00071AF4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064E85-E9D7-B944-A4F2-D98CBC324AE6}" type="pres">
      <dgm:prSet presAssocID="{53864F74-A82B-0F4D-9E82-3EA00071AF4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67E47-A3EE-4C48-B2E0-7C025F350E76}" type="pres">
      <dgm:prSet presAssocID="{53864F74-A82B-0F4D-9E82-3EA00071AF4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ECEF4-A4CD-5C4F-A494-5BB674480C0E}" type="pres">
      <dgm:prSet presAssocID="{53864F74-A82B-0F4D-9E82-3EA00071AF4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D5A1C-E9D0-B040-A2A1-4A8C730F635A}" type="pres">
      <dgm:prSet presAssocID="{53864F74-A82B-0F4D-9E82-3EA00071AF4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CB99D-7F97-5243-9927-E618F7ECADFB}" type="pres">
      <dgm:prSet presAssocID="{53864F74-A82B-0F4D-9E82-3EA00071AF4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148C3F-BE2D-8B4E-B79F-8B253DBEB2A3}" type="presOf" srcId="{00F9F8B2-D0BD-8243-A89F-E27484D45072}" destId="{7B507240-50C8-3746-891F-E447B1ABA498}" srcOrd="0" destOrd="0" presId="urn:microsoft.com/office/officeart/2005/8/layout/vProcess5"/>
    <dgm:cxn modelId="{CA2A7E19-35CF-6F4C-A86D-2B697CCF5E6A}" type="presOf" srcId="{56B002AF-EFA7-CA43-8CD5-B095015EB0C1}" destId="{393CB99D-7F97-5243-9927-E618F7ECADFB}" srcOrd="1" destOrd="0" presId="urn:microsoft.com/office/officeart/2005/8/layout/vProcess5"/>
    <dgm:cxn modelId="{21529BF9-B433-624D-A83A-26F7553B393D}" type="presOf" srcId="{D9A4BFF0-4559-3C49-9EA1-F9A6DE59BF9C}" destId="{BF0D5A1C-E9D0-B040-A2A1-4A8C730F635A}" srcOrd="1" destOrd="0" presId="urn:microsoft.com/office/officeart/2005/8/layout/vProcess5"/>
    <dgm:cxn modelId="{2A9D1B25-29CF-1D44-BA7E-8F37478D3DC7}" type="presOf" srcId="{1DB55FA0-5970-C64F-A0AB-FDC29130648E}" destId="{440E0DC2-92CA-914E-99E6-A888900F9ADE}" srcOrd="0" destOrd="0" presId="urn:microsoft.com/office/officeart/2005/8/layout/vProcess5"/>
    <dgm:cxn modelId="{9E93EF61-C72B-8E44-967B-013CE21843A7}" srcId="{53864F74-A82B-0F4D-9E82-3EA00071AF4A}" destId="{00F9F8B2-D0BD-8243-A89F-E27484D45072}" srcOrd="0" destOrd="0" parTransId="{16E788AF-17D2-A340-8C83-94A6613E9C49}" sibTransId="{A1D4575E-0D43-A34E-9409-BF52EBD54B3D}"/>
    <dgm:cxn modelId="{D1751567-9348-FD43-A445-A4798A12858F}" srcId="{53864F74-A82B-0F4D-9E82-3EA00071AF4A}" destId="{D9A4BFF0-4559-3C49-9EA1-F9A6DE59BF9C}" srcOrd="3" destOrd="0" parTransId="{2F15D920-3691-C54C-8398-0E6AFCE80060}" sibTransId="{1DB55FA0-5970-C64F-A0AB-FDC29130648E}"/>
    <dgm:cxn modelId="{C4BD94B6-EE0F-F94D-ADA1-6A6816548361}" type="presOf" srcId="{A3B65D3F-D5AF-0644-88F4-6CDB025023FE}" destId="{C8084872-A697-6841-96A6-DA11242C55F7}" srcOrd="0" destOrd="0" presId="urn:microsoft.com/office/officeart/2005/8/layout/vProcess5"/>
    <dgm:cxn modelId="{C1810879-D72A-2E48-B5A0-744D369D14EA}" type="presOf" srcId="{B8763808-C609-7644-8F65-1F7FB8F141F4}" destId="{C55F6EDB-1A2F-2A4A-B5A6-EC4A96754DC9}" srcOrd="0" destOrd="0" presId="urn:microsoft.com/office/officeart/2005/8/layout/vProcess5"/>
    <dgm:cxn modelId="{B456D24D-D95B-684B-BA02-D50FAD67B401}" type="presOf" srcId="{B8763808-C609-7644-8F65-1F7FB8F141F4}" destId="{C9C67E47-A3EE-4C48-B2E0-7C025F350E76}" srcOrd="1" destOrd="0" presId="urn:microsoft.com/office/officeart/2005/8/layout/vProcess5"/>
    <dgm:cxn modelId="{41367CE9-5390-8E44-B982-7813FD4655BA}" type="presOf" srcId="{A1D4575E-0D43-A34E-9409-BF52EBD54B3D}" destId="{88E38D34-1728-2745-BF51-116217822DB3}" srcOrd="0" destOrd="0" presId="urn:microsoft.com/office/officeart/2005/8/layout/vProcess5"/>
    <dgm:cxn modelId="{EC290555-D0F9-2F43-920D-796E164912D5}" srcId="{53864F74-A82B-0F4D-9E82-3EA00071AF4A}" destId="{906B3062-F66A-E547-8A05-AD156E8C45AE}" srcOrd="2" destOrd="0" parTransId="{25782194-ED88-CF42-8C8C-45662F9431CE}" sibTransId="{4385C355-EEF4-1A43-8217-A925F8A83A7D}"/>
    <dgm:cxn modelId="{4E20A378-727C-1449-8B9F-5F480B81DBCF}" type="presOf" srcId="{00F9F8B2-D0BD-8243-A89F-E27484D45072}" destId="{B1064E85-E9D7-B944-A4F2-D98CBC324AE6}" srcOrd="1" destOrd="0" presId="urn:microsoft.com/office/officeart/2005/8/layout/vProcess5"/>
    <dgm:cxn modelId="{225D10B0-C8DA-0547-932D-707C51ABC4BB}" type="presOf" srcId="{906B3062-F66A-E547-8A05-AD156E8C45AE}" destId="{CEFECEF4-A4CD-5C4F-A494-5BB674480C0E}" srcOrd="1" destOrd="0" presId="urn:microsoft.com/office/officeart/2005/8/layout/vProcess5"/>
    <dgm:cxn modelId="{1BD9C26F-FFA6-E445-9D3D-2F6A5C3EC11C}" type="presOf" srcId="{56B002AF-EFA7-CA43-8CD5-B095015EB0C1}" destId="{B593AF54-6C29-404B-82F4-09756A60B94F}" srcOrd="0" destOrd="0" presId="urn:microsoft.com/office/officeart/2005/8/layout/vProcess5"/>
    <dgm:cxn modelId="{5757B6BA-C2B7-834D-A377-F5F46EF95C6C}" type="presOf" srcId="{D9A4BFF0-4559-3C49-9EA1-F9A6DE59BF9C}" destId="{C5FC2D38-DA64-794D-86E2-6F99B97F1B9C}" srcOrd="0" destOrd="0" presId="urn:microsoft.com/office/officeart/2005/8/layout/vProcess5"/>
    <dgm:cxn modelId="{888A7094-54FB-1642-A080-78598964A2BA}" srcId="{53864F74-A82B-0F4D-9E82-3EA00071AF4A}" destId="{B8763808-C609-7644-8F65-1F7FB8F141F4}" srcOrd="1" destOrd="0" parTransId="{AF14DEC2-8BAB-6A42-AD50-1935F41490A3}" sibTransId="{A3B65D3F-D5AF-0644-88F4-6CDB025023FE}"/>
    <dgm:cxn modelId="{08F3047D-1B14-F743-9728-E100D19E9A26}" type="presOf" srcId="{4385C355-EEF4-1A43-8217-A925F8A83A7D}" destId="{7D69FEED-90BC-D64D-97E6-258E5DE7EF38}" srcOrd="0" destOrd="0" presId="urn:microsoft.com/office/officeart/2005/8/layout/vProcess5"/>
    <dgm:cxn modelId="{B71FB1B6-BA79-F94B-A9F7-147F8D82B7B4}" srcId="{53864F74-A82B-0F4D-9E82-3EA00071AF4A}" destId="{56B002AF-EFA7-CA43-8CD5-B095015EB0C1}" srcOrd="4" destOrd="0" parTransId="{52C52DC8-99F9-D642-BAC3-08759F72232A}" sibTransId="{8CE3907D-F271-CA4F-83B7-FEF965ED2F55}"/>
    <dgm:cxn modelId="{DF2D0946-F32D-8B46-A2CA-3D139C68A5AB}" type="presOf" srcId="{53864F74-A82B-0F4D-9E82-3EA00071AF4A}" destId="{DFFF6B62-DE53-DE49-B0E0-3444B891C463}" srcOrd="0" destOrd="0" presId="urn:microsoft.com/office/officeart/2005/8/layout/vProcess5"/>
    <dgm:cxn modelId="{73C7C8DD-3D3C-7241-934D-BEEBC7AB16CC}" type="presOf" srcId="{906B3062-F66A-E547-8A05-AD156E8C45AE}" destId="{AAA48556-E095-4D40-9743-3FD8B14CC67A}" srcOrd="0" destOrd="0" presId="urn:microsoft.com/office/officeart/2005/8/layout/vProcess5"/>
    <dgm:cxn modelId="{FBD473FF-AC1E-D54C-9F1E-2EF5AEB39919}" type="presParOf" srcId="{DFFF6B62-DE53-DE49-B0E0-3444B891C463}" destId="{102A093D-911E-844B-B13A-58A110C19DE0}" srcOrd="0" destOrd="0" presId="urn:microsoft.com/office/officeart/2005/8/layout/vProcess5"/>
    <dgm:cxn modelId="{6507277F-A975-3645-873C-38BDC1584EBE}" type="presParOf" srcId="{DFFF6B62-DE53-DE49-B0E0-3444B891C463}" destId="{7B507240-50C8-3746-891F-E447B1ABA498}" srcOrd="1" destOrd="0" presId="urn:microsoft.com/office/officeart/2005/8/layout/vProcess5"/>
    <dgm:cxn modelId="{5AEFE96F-F0AE-474B-ACAE-09F5A172497C}" type="presParOf" srcId="{DFFF6B62-DE53-DE49-B0E0-3444B891C463}" destId="{C55F6EDB-1A2F-2A4A-B5A6-EC4A96754DC9}" srcOrd="2" destOrd="0" presId="urn:microsoft.com/office/officeart/2005/8/layout/vProcess5"/>
    <dgm:cxn modelId="{EB005562-0C7A-334A-A657-08A44864AD6E}" type="presParOf" srcId="{DFFF6B62-DE53-DE49-B0E0-3444B891C463}" destId="{AAA48556-E095-4D40-9743-3FD8B14CC67A}" srcOrd="3" destOrd="0" presId="urn:microsoft.com/office/officeart/2005/8/layout/vProcess5"/>
    <dgm:cxn modelId="{70228BD1-08AB-2040-836F-A541EC2820F0}" type="presParOf" srcId="{DFFF6B62-DE53-DE49-B0E0-3444B891C463}" destId="{C5FC2D38-DA64-794D-86E2-6F99B97F1B9C}" srcOrd="4" destOrd="0" presId="urn:microsoft.com/office/officeart/2005/8/layout/vProcess5"/>
    <dgm:cxn modelId="{5CE6BC36-F230-9D45-9EE1-590757EB941B}" type="presParOf" srcId="{DFFF6B62-DE53-DE49-B0E0-3444B891C463}" destId="{B593AF54-6C29-404B-82F4-09756A60B94F}" srcOrd="5" destOrd="0" presId="urn:microsoft.com/office/officeart/2005/8/layout/vProcess5"/>
    <dgm:cxn modelId="{FF17EC76-8350-B543-A7CD-BFD595C50E21}" type="presParOf" srcId="{DFFF6B62-DE53-DE49-B0E0-3444B891C463}" destId="{88E38D34-1728-2745-BF51-116217822DB3}" srcOrd="6" destOrd="0" presId="urn:microsoft.com/office/officeart/2005/8/layout/vProcess5"/>
    <dgm:cxn modelId="{82E3AAE5-6821-D04D-89DB-36DC1C9153CD}" type="presParOf" srcId="{DFFF6B62-DE53-DE49-B0E0-3444B891C463}" destId="{C8084872-A697-6841-96A6-DA11242C55F7}" srcOrd="7" destOrd="0" presId="urn:microsoft.com/office/officeart/2005/8/layout/vProcess5"/>
    <dgm:cxn modelId="{DCF079F8-B868-564F-B7D0-0EB16DB3066C}" type="presParOf" srcId="{DFFF6B62-DE53-DE49-B0E0-3444B891C463}" destId="{7D69FEED-90BC-D64D-97E6-258E5DE7EF38}" srcOrd="8" destOrd="0" presId="urn:microsoft.com/office/officeart/2005/8/layout/vProcess5"/>
    <dgm:cxn modelId="{5F80F1FA-5864-2A42-8496-3264022BEF4B}" type="presParOf" srcId="{DFFF6B62-DE53-DE49-B0E0-3444B891C463}" destId="{440E0DC2-92CA-914E-99E6-A888900F9ADE}" srcOrd="9" destOrd="0" presId="urn:microsoft.com/office/officeart/2005/8/layout/vProcess5"/>
    <dgm:cxn modelId="{567253E2-1D73-2045-AA48-A48241354B08}" type="presParOf" srcId="{DFFF6B62-DE53-DE49-B0E0-3444B891C463}" destId="{B1064E85-E9D7-B944-A4F2-D98CBC324AE6}" srcOrd="10" destOrd="0" presId="urn:microsoft.com/office/officeart/2005/8/layout/vProcess5"/>
    <dgm:cxn modelId="{7C8D826A-1037-7549-A9C6-DB39F4C96D0D}" type="presParOf" srcId="{DFFF6B62-DE53-DE49-B0E0-3444B891C463}" destId="{C9C67E47-A3EE-4C48-B2E0-7C025F350E76}" srcOrd="11" destOrd="0" presId="urn:microsoft.com/office/officeart/2005/8/layout/vProcess5"/>
    <dgm:cxn modelId="{81BD69C8-21D4-6C46-9562-8E3E9777EF5F}" type="presParOf" srcId="{DFFF6B62-DE53-DE49-B0E0-3444B891C463}" destId="{CEFECEF4-A4CD-5C4F-A494-5BB674480C0E}" srcOrd="12" destOrd="0" presId="urn:microsoft.com/office/officeart/2005/8/layout/vProcess5"/>
    <dgm:cxn modelId="{8D1D1184-5F26-E948-841F-52AE14AD1A58}" type="presParOf" srcId="{DFFF6B62-DE53-DE49-B0E0-3444B891C463}" destId="{BF0D5A1C-E9D0-B040-A2A1-4A8C730F635A}" srcOrd="13" destOrd="0" presId="urn:microsoft.com/office/officeart/2005/8/layout/vProcess5"/>
    <dgm:cxn modelId="{DB2D10DB-50C4-F14F-84FE-1BAFA2CB2FFA}" type="presParOf" srcId="{DFFF6B62-DE53-DE49-B0E0-3444B891C463}" destId="{393CB99D-7F97-5243-9927-E618F7ECADF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867460-FCCC-CD4B-BC31-84528D7B82E5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97309532-A236-AA45-8DB1-1AF3A534E580}">
      <dgm:prSet phldrT="[Texte]"/>
      <dgm:spPr/>
      <dgm:t>
        <a:bodyPr/>
        <a:lstStyle/>
        <a:p>
          <a:r>
            <a:rPr lang="en-US" dirty="0" smtClean="0"/>
            <a:t>Inspection criteria document</a:t>
          </a:r>
          <a:endParaRPr lang="en-US" dirty="0"/>
        </a:p>
      </dgm:t>
    </dgm:pt>
    <dgm:pt modelId="{5077843A-2C52-AD41-AC11-63B4CFF02A87}" type="parTrans" cxnId="{5E5C6E05-89BD-4248-8277-2E79CD142103}">
      <dgm:prSet/>
      <dgm:spPr/>
      <dgm:t>
        <a:bodyPr/>
        <a:lstStyle/>
        <a:p>
          <a:endParaRPr lang="en-US"/>
        </a:p>
      </dgm:t>
    </dgm:pt>
    <dgm:pt modelId="{4E23C52D-6EB7-5842-9EBB-83DF79AC7DFB}" type="sibTrans" cxnId="{5E5C6E05-89BD-4248-8277-2E79CD142103}">
      <dgm:prSet/>
      <dgm:spPr/>
      <dgm:t>
        <a:bodyPr/>
        <a:lstStyle/>
        <a:p>
          <a:endParaRPr lang="en-US"/>
        </a:p>
      </dgm:t>
    </dgm:pt>
    <dgm:pt modelId="{C7E22D1E-0423-AC4A-A98D-3B2870E7D09E}" type="pres">
      <dgm:prSet presAssocID="{B3867460-FCCC-CD4B-BC31-84528D7B82E5}" presName="CompostProcess" presStyleCnt="0">
        <dgm:presLayoutVars>
          <dgm:dir/>
          <dgm:resizeHandles val="exact"/>
        </dgm:presLayoutVars>
      </dgm:prSet>
      <dgm:spPr/>
    </dgm:pt>
    <dgm:pt modelId="{C477D7E4-2D97-3246-B469-B16388CEE825}" type="pres">
      <dgm:prSet presAssocID="{B3867460-FCCC-CD4B-BC31-84528D7B82E5}" presName="arrow" presStyleLbl="bgShp" presStyleIdx="0" presStyleCnt="1"/>
      <dgm:spPr/>
    </dgm:pt>
    <dgm:pt modelId="{FA5DB191-2EBA-834B-9F70-8D4FEDFDEF8E}" type="pres">
      <dgm:prSet presAssocID="{B3867460-FCCC-CD4B-BC31-84528D7B82E5}" presName="linearProcess" presStyleCnt="0"/>
      <dgm:spPr/>
    </dgm:pt>
    <dgm:pt modelId="{9A23DA60-BCEA-E44D-B4F8-0661B7CE246E}" type="pres">
      <dgm:prSet presAssocID="{97309532-A236-AA45-8DB1-1AF3A534E580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3AF513-9C81-D64C-9114-12BCFFCE26DA}" type="presOf" srcId="{97309532-A236-AA45-8DB1-1AF3A534E580}" destId="{9A23DA60-BCEA-E44D-B4F8-0661B7CE246E}" srcOrd="0" destOrd="0" presId="urn:microsoft.com/office/officeart/2005/8/layout/hProcess9"/>
    <dgm:cxn modelId="{5E5C6E05-89BD-4248-8277-2E79CD142103}" srcId="{B3867460-FCCC-CD4B-BC31-84528D7B82E5}" destId="{97309532-A236-AA45-8DB1-1AF3A534E580}" srcOrd="0" destOrd="0" parTransId="{5077843A-2C52-AD41-AC11-63B4CFF02A87}" sibTransId="{4E23C52D-6EB7-5842-9EBB-83DF79AC7DFB}"/>
    <dgm:cxn modelId="{28F27339-2FE7-494A-96D6-D57A388D40FE}" type="presOf" srcId="{B3867460-FCCC-CD4B-BC31-84528D7B82E5}" destId="{C7E22D1E-0423-AC4A-A98D-3B2870E7D09E}" srcOrd="0" destOrd="0" presId="urn:microsoft.com/office/officeart/2005/8/layout/hProcess9"/>
    <dgm:cxn modelId="{FB583CC6-389A-E549-A9E2-4BE6AF15AC93}" type="presParOf" srcId="{C7E22D1E-0423-AC4A-A98D-3B2870E7D09E}" destId="{C477D7E4-2D97-3246-B469-B16388CEE825}" srcOrd="0" destOrd="0" presId="urn:microsoft.com/office/officeart/2005/8/layout/hProcess9"/>
    <dgm:cxn modelId="{0C424722-0986-014C-8451-2E5A8C14B681}" type="presParOf" srcId="{C7E22D1E-0423-AC4A-A98D-3B2870E7D09E}" destId="{FA5DB191-2EBA-834B-9F70-8D4FEDFDEF8E}" srcOrd="1" destOrd="0" presId="urn:microsoft.com/office/officeart/2005/8/layout/hProcess9"/>
    <dgm:cxn modelId="{2821D165-A186-0D49-B9C2-89168650079C}" type="presParOf" srcId="{FA5DB191-2EBA-834B-9F70-8D4FEDFDEF8E}" destId="{9A23DA60-BCEA-E44D-B4F8-0661B7CE246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0129EF-56B9-F54D-A9FC-CEE00C3252B4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C640BF-BE2A-9842-9FD6-39D383125152}">
      <dgm:prSet phldrT="[Texte]"/>
      <dgm:spPr/>
      <dgm:t>
        <a:bodyPr/>
        <a:lstStyle/>
        <a:p>
          <a:r>
            <a:rPr lang="en-US" dirty="0" smtClean="0"/>
            <a:t>Needs: 8 couplers/Week</a:t>
          </a:r>
          <a:endParaRPr lang="en-US" dirty="0"/>
        </a:p>
      </dgm:t>
    </dgm:pt>
    <dgm:pt modelId="{DF8548E6-05B2-2C4D-AB4D-87F4A2F49B16}" type="parTrans" cxnId="{4CB2B2CC-2870-9141-9314-A68144CCDF7A}">
      <dgm:prSet/>
      <dgm:spPr/>
      <dgm:t>
        <a:bodyPr/>
        <a:lstStyle/>
        <a:p>
          <a:endParaRPr lang="en-US"/>
        </a:p>
      </dgm:t>
    </dgm:pt>
    <dgm:pt modelId="{FE049602-48C5-C54D-AD54-DB54A8EC5686}" type="sibTrans" cxnId="{4CB2B2CC-2870-9141-9314-A68144CCDF7A}">
      <dgm:prSet/>
      <dgm:spPr/>
      <dgm:t>
        <a:bodyPr/>
        <a:lstStyle/>
        <a:p>
          <a:endParaRPr lang="en-US"/>
        </a:p>
      </dgm:t>
    </dgm:pt>
    <dgm:pt modelId="{7FD4F7C4-18EF-3D4D-8ABC-0BDB8272F02B}" type="asst">
      <dgm:prSet phldrT="[Texte]"/>
      <dgm:spPr/>
      <dgm:t>
        <a:bodyPr/>
        <a:lstStyle/>
        <a:p>
          <a:r>
            <a:rPr lang="en-US" dirty="0" smtClean="0"/>
            <a:t>Baking : 3 ½ days</a:t>
          </a:r>
          <a:endParaRPr lang="en-US" dirty="0"/>
        </a:p>
      </dgm:t>
    </dgm:pt>
    <dgm:pt modelId="{8B92DB3A-9616-C149-B1D3-D0E8B479CFBB}" type="parTrans" cxnId="{86D33D05-700E-9640-9957-1975D8588648}">
      <dgm:prSet/>
      <dgm:spPr/>
      <dgm:t>
        <a:bodyPr/>
        <a:lstStyle/>
        <a:p>
          <a:endParaRPr lang="en-US"/>
        </a:p>
      </dgm:t>
    </dgm:pt>
    <dgm:pt modelId="{51D214F9-C011-5A49-BDED-65E21C8C2669}" type="sibTrans" cxnId="{86D33D05-700E-9640-9957-1975D8588648}">
      <dgm:prSet/>
      <dgm:spPr/>
      <dgm:t>
        <a:bodyPr/>
        <a:lstStyle/>
        <a:p>
          <a:endParaRPr lang="en-US"/>
        </a:p>
      </dgm:t>
    </dgm:pt>
    <dgm:pt modelId="{D0CA3A84-C3DD-024C-88F7-C5A0CDA3DD31}">
      <dgm:prSet phldrT="[Texte]"/>
      <dgm:spPr/>
      <dgm:t>
        <a:bodyPr/>
        <a:lstStyle/>
        <a:p>
          <a:r>
            <a:rPr lang="en-US" dirty="0" smtClean="0"/>
            <a:t>Remote control </a:t>
          </a:r>
          <a:endParaRPr lang="en-US" dirty="0"/>
        </a:p>
      </dgm:t>
    </dgm:pt>
    <dgm:pt modelId="{2C7B1B27-A33B-E14E-85E3-7D1538DA9A77}" type="parTrans" cxnId="{EB0B8D6D-D848-544F-816C-99B6F3E07B84}">
      <dgm:prSet/>
      <dgm:spPr/>
      <dgm:t>
        <a:bodyPr/>
        <a:lstStyle/>
        <a:p>
          <a:endParaRPr lang="en-US"/>
        </a:p>
      </dgm:t>
    </dgm:pt>
    <dgm:pt modelId="{D1AF0EE4-A9CA-7148-8C72-B4A0848985CE}" type="sibTrans" cxnId="{EB0B8D6D-D848-544F-816C-99B6F3E07B84}">
      <dgm:prSet/>
      <dgm:spPr/>
      <dgm:t>
        <a:bodyPr/>
        <a:lstStyle/>
        <a:p>
          <a:endParaRPr lang="en-US"/>
        </a:p>
      </dgm:t>
    </dgm:pt>
    <dgm:pt modelId="{15EED572-CC8A-344D-AE7A-045F3336CC4E}">
      <dgm:prSet phldrT="[Texte]"/>
      <dgm:spPr/>
      <dgm:t>
        <a:bodyPr/>
        <a:lstStyle/>
        <a:p>
          <a:r>
            <a:rPr lang="en-US" dirty="0" smtClean="0"/>
            <a:t>RF conditioning : up to &gt;100h</a:t>
          </a:r>
          <a:endParaRPr lang="en-US" dirty="0"/>
        </a:p>
      </dgm:t>
    </dgm:pt>
    <dgm:pt modelId="{833EC300-7997-284E-B25B-BE8B91D82C40}" type="parTrans" cxnId="{201CAEB7-5CF7-9142-BF30-604FCBD0F0D2}">
      <dgm:prSet/>
      <dgm:spPr/>
      <dgm:t>
        <a:bodyPr/>
        <a:lstStyle/>
        <a:p>
          <a:endParaRPr lang="en-US"/>
        </a:p>
      </dgm:t>
    </dgm:pt>
    <dgm:pt modelId="{CBDE09CA-1860-AF4C-B558-34E979F62DB4}" type="sibTrans" cxnId="{201CAEB7-5CF7-9142-BF30-604FCBD0F0D2}">
      <dgm:prSet/>
      <dgm:spPr/>
      <dgm:t>
        <a:bodyPr/>
        <a:lstStyle/>
        <a:p>
          <a:endParaRPr lang="en-US"/>
        </a:p>
      </dgm:t>
    </dgm:pt>
    <dgm:pt modelId="{294A9980-367E-3B42-8146-3173F9869133}">
      <dgm:prSet phldrT="[Texte]"/>
      <dgm:spPr/>
      <dgm:t>
        <a:bodyPr/>
        <a:lstStyle/>
        <a:p>
          <a:r>
            <a:rPr lang="en-US" dirty="0" smtClean="0"/>
            <a:t>Increase baking temperature </a:t>
          </a:r>
          <a:endParaRPr lang="en-US" dirty="0"/>
        </a:p>
      </dgm:t>
    </dgm:pt>
    <dgm:pt modelId="{4E527C7A-0DEC-0B4A-BA76-A240B36F9FDC}" type="parTrans" cxnId="{5002184E-46F0-0B4E-B2A9-BD5E0B7E1022}">
      <dgm:prSet/>
      <dgm:spPr/>
      <dgm:t>
        <a:bodyPr/>
        <a:lstStyle/>
        <a:p>
          <a:endParaRPr lang="en-US"/>
        </a:p>
      </dgm:t>
    </dgm:pt>
    <dgm:pt modelId="{2A738D1C-8F3D-7A42-829D-CACE0669E17B}" type="sibTrans" cxnId="{5002184E-46F0-0B4E-B2A9-BD5E0B7E1022}">
      <dgm:prSet/>
      <dgm:spPr/>
      <dgm:t>
        <a:bodyPr/>
        <a:lstStyle/>
        <a:p>
          <a:endParaRPr lang="en-US"/>
        </a:p>
      </dgm:t>
    </dgm:pt>
    <dgm:pt modelId="{93B144D3-6E88-4640-873C-69D660931087}">
      <dgm:prSet/>
      <dgm:spPr/>
      <dgm:t>
        <a:bodyPr/>
        <a:lstStyle/>
        <a:p>
          <a:r>
            <a:rPr lang="en-US" dirty="0" smtClean="0"/>
            <a:t>RF station stabilized </a:t>
          </a:r>
          <a:endParaRPr lang="en-US" dirty="0"/>
        </a:p>
      </dgm:t>
    </dgm:pt>
    <dgm:pt modelId="{BE6D71C7-36FF-A54D-8548-3E4A39014808}" type="parTrans" cxnId="{82C52353-5C87-324C-9DC7-67AF449E7556}">
      <dgm:prSet/>
      <dgm:spPr/>
      <dgm:t>
        <a:bodyPr/>
        <a:lstStyle/>
        <a:p>
          <a:endParaRPr lang="en-US"/>
        </a:p>
      </dgm:t>
    </dgm:pt>
    <dgm:pt modelId="{A860D3CA-844F-7842-8D6B-F45EE9E7F6FF}" type="sibTrans" cxnId="{82C52353-5C87-324C-9DC7-67AF449E7556}">
      <dgm:prSet/>
      <dgm:spPr/>
      <dgm:t>
        <a:bodyPr/>
        <a:lstStyle/>
        <a:p>
          <a:endParaRPr lang="en-US"/>
        </a:p>
      </dgm:t>
    </dgm:pt>
    <dgm:pt modelId="{29D37D34-6F42-AA4D-85A3-7090FB9CF2EC}">
      <dgm:prSet/>
      <dgm:spPr/>
      <dgm:t>
        <a:bodyPr/>
        <a:lstStyle/>
        <a:p>
          <a:r>
            <a:rPr lang="en-US" dirty="0" smtClean="0"/>
            <a:t>RF conditioning:</a:t>
          </a:r>
        </a:p>
        <a:p>
          <a:r>
            <a:rPr lang="en-US" dirty="0" smtClean="0"/>
            <a:t> &lt; 40h</a:t>
          </a:r>
          <a:endParaRPr lang="en-US" dirty="0"/>
        </a:p>
      </dgm:t>
    </dgm:pt>
    <dgm:pt modelId="{45B00743-CA76-E54B-8B62-F0C486FE97AE}" type="parTrans" cxnId="{BF8D39E4-1B16-A042-A7C3-BC2095FEF48D}">
      <dgm:prSet/>
      <dgm:spPr/>
      <dgm:t>
        <a:bodyPr/>
        <a:lstStyle/>
        <a:p>
          <a:endParaRPr lang="en-US"/>
        </a:p>
      </dgm:t>
    </dgm:pt>
    <dgm:pt modelId="{89325BAD-6FCF-8349-9DB6-99430750D115}" type="sibTrans" cxnId="{BF8D39E4-1B16-A042-A7C3-BC2095FEF48D}">
      <dgm:prSet/>
      <dgm:spPr/>
      <dgm:t>
        <a:bodyPr/>
        <a:lstStyle/>
        <a:p>
          <a:endParaRPr lang="en-US"/>
        </a:p>
      </dgm:t>
    </dgm:pt>
    <dgm:pt modelId="{A535F6F0-DBDA-D54B-BDA2-9BEDE5B4510C}">
      <dgm:prSet/>
      <dgm:spPr/>
      <dgm:t>
        <a:bodyPr/>
        <a:lstStyle/>
        <a:p>
          <a:r>
            <a:rPr lang="en-US" dirty="0" smtClean="0"/>
            <a:t>Possibility : 12 couplers/week </a:t>
          </a:r>
          <a:endParaRPr lang="en-US" dirty="0"/>
        </a:p>
      </dgm:t>
    </dgm:pt>
    <dgm:pt modelId="{DEE16604-7A34-274B-8524-C9873C6C0AD3}" type="parTrans" cxnId="{807125F0-047A-DA4F-B97C-36E4FB9F4FD9}">
      <dgm:prSet/>
      <dgm:spPr/>
      <dgm:t>
        <a:bodyPr/>
        <a:lstStyle/>
        <a:p>
          <a:endParaRPr lang="en-US"/>
        </a:p>
      </dgm:t>
    </dgm:pt>
    <dgm:pt modelId="{41D543CE-2D07-2F41-A79A-C47E637AE996}" type="sibTrans" cxnId="{807125F0-047A-DA4F-B97C-36E4FB9F4FD9}">
      <dgm:prSet/>
      <dgm:spPr/>
      <dgm:t>
        <a:bodyPr/>
        <a:lstStyle/>
        <a:p>
          <a:endParaRPr lang="en-US"/>
        </a:p>
      </dgm:t>
    </dgm:pt>
    <dgm:pt modelId="{A531EB42-B2C1-A54F-AB7D-29A8982FCFC1}" type="pres">
      <dgm:prSet presAssocID="{C90129EF-56B9-F54D-A9FC-CEE00C3252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7065609-BE95-234D-8B2E-0F29D720EB33}" type="pres">
      <dgm:prSet presAssocID="{4FC640BF-BE2A-9842-9FD6-39D383125152}" presName="hierRoot1" presStyleCnt="0">
        <dgm:presLayoutVars>
          <dgm:hierBranch val="init"/>
        </dgm:presLayoutVars>
      </dgm:prSet>
      <dgm:spPr/>
    </dgm:pt>
    <dgm:pt modelId="{D62EEF2A-3F77-E743-B5EA-6CB23A542282}" type="pres">
      <dgm:prSet presAssocID="{4FC640BF-BE2A-9842-9FD6-39D383125152}" presName="rootComposite1" presStyleCnt="0"/>
      <dgm:spPr/>
    </dgm:pt>
    <dgm:pt modelId="{2CB93566-B997-684D-AAD7-14D56FBC1ABE}" type="pres">
      <dgm:prSet presAssocID="{4FC640BF-BE2A-9842-9FD6-39D383125152}" presName="rootText1" presStyleLbl="node0" presStyleIdx="0" presStyleCnt="1" custLinFactY="-82512" custLinFactNeighborX="-1153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BF4C49-3F4E-7646-B47E-33C689AA532F}" type="pres">
      <dgm:prSet presAssocID="{4FC640BF-BE2A-9842-9FD6-39D38312515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4E212BE-CB48-0245-8B76-AAC48714F76C}" type="pres">
      <dgm:prSet presAssocID="{4FC640BF-BE2A-9842-9FD6-39D383125152}" presName="hierChild2" presStyleCnt="0"/>
      <dgm:spPr/>
    </dgm:pt>
    <dgm:pt modelId="{9656877C-C0FF-AD44-A41B-4F1D321AB398}" type="pres">
      <dgm:prSet presAssocID="{2C7B1B27-A33B-E14E-85E3-7D1538DA9A77}" presName="Name37" presStyleLbl="parChTrans1D2" presStyleIdx="0" presStyleCnt="7"/>
      <dgm:spPr/>
      <dgm:t>
        <a:bodyPr/>
        <a:lstStyle/>
        <a:p>
          <a:endParaRPr lang="en-US"/>
        </a:p>
      </dgm:t>
    </dgm:pt>
    <dgm:pt modelId="{3CFBEDC8-9611-A64B-AA18-848E3EAA916D}" type="pres">
      <dgm:prSet presAssocID="{D0CA3A84-C3DD-024C-88F7-C5A0CDA3DD31}" presName="hierRoot2" presStyleCnt="0">
        <dgm:presLayoutVars>
          <dgm:hierBranch val="init"/>
        </dgm:presLayoutVars>
      </dgm:prSet>
      <dgm:spPr/>
    </dgm:pt>
    <dgm:pt modelId="{65D7E9DF-F762-9149-9FC0-B59CD15C2023}" type="pres">
      <dgm:prSet presAssocID="{D0CA3A84-C3DD-024C-88F7-C5A0CDA3DD31}" presName="rootComposite" presStyleCnt="0"/>
      <dgm:spPr/>
    </dgm:pt>
    <dgm:pt modelId="{92BF122A-9C11-FA4E-AE64-B82CBDA3CE34}" type="pres">
      <dgm:prSet presAssocID="{D0CA3A84-C3DD-024C-88F7-C5A0CDA3DD31}" presName="rootText" presStyleLbl="node2" presStyleIdx="0" presStyleCnt="6" custLinFactX="39622" custLinFactY="-20391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C579CD-4A88-EB40-BE70-08B03D815902}" type="pres">
      <dgm:prSet presAssocID="{D0CA3A84-C3DD-024C-88F7-C5A0CDA3DD31}" presName="rootConnector" presStyleLbl="node2" presStyleIdx="0" presStyleCnt="6"/>
      <dgm:spPr/>
      <dgm:t>
        <a:bodyPr/>
        <a:lstStyle/>
        <a:p>
          <a:endParaRPr lang="en-US"/>
        </a:p>
      </dgm:t>
    </dgm:pt>
    <dgm:pt modelId="{C7D08897-ADBF-7946-9CF2-D03622F5DB5A}" type="pres">
      <dgm:prSet presAssocID="{D0CA3A84-C3DD-024C-88F7-C5A0CDA3DD31}" presName="hierChild4" presStyleCnt="0"/>
      <dgm:spPr/>
    </dgm:pt>
    <dgm:pt modelId="{6B8BD464-68E8-9B4C-9ADF-1801FCBB21E6}" type="pres">
      <dgm:prSet presAssocID="{D0CA3A84-C3DD-024C-88F7-C5A0CDA3DD31}" presName="hierChild5" presStyleCnt="0"/>
      <dgm:spPr/>
    </dgm:pt>
    <dgm:pt modelId="{B502C358-59C5-0842-A0C5-EED69DC67814}" type="pres">
      <dgm:prSet presAssocID="{BE6D71C7-36FF-A54D-8548-3E4A39014808}" presName="Name37" presStyleLbl="parChTrans1D2" presStyleIdx="1" presStyleCnt="7"/>
      <dgm:spPr/>
      <dgm:t>
        <a:bodyPr/>
        <a:lstStyle/>
        <a:p>
          <a:endParaRPr lang="en-US"/>
        </a:p>
      </dgm:t>
    </dgm:pt>
    <dgm:pt modelId="{B8959195-0CC3-5140-9567-FD97901D0EC8}" type="pres">
      <dgm:prSet presAssocID="{93B144D3-6E88-4640-873C-69D660931087}" presName="hierRoot2" presStyleCnt="0">
        <dgm:presLayoutVars>
          <dgm:hierBranch val="init"/>
        </dgm:presLayoutVars>
      </dgm:prSet>
      <dgm:spPr/>
    </dgm:pt>
    <dgm:pt modelId="{6232FADA-30ED-C34B-975D-6D394A8827A3}" type="pres">
      <dgm:prSet presAssocID="{93B144D3-6E88-4640-873C-69D660931087}" presName="rootComposite" presStyleCnt="0"/>
      <dgm:spPr/>
    </dgm:pt>
    <dgm:pt modelId="{815304C7-8DB4-7F4E-BD46-882AF88D0568}" type="pres">
      <dgm:prSet presAssocID="{93B144D3-6E88-4640-873C-69D660931087}" presName="rootText" presStyleLbl="node2" presStyleIdx="1" presStyleCnt="6" custLinFactX="70495" custLinFactNeighborX="100000" custLinFactNeighborY="-946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B8ABE-268A-5742-9BB5-EC75114F97DE}" type="pres">
      <dgm:prSet presAssocID="{93B144D3-6E88-4640-873C-69D660931087}" presName="rootConnector" presStyleLbl="node2" presStyleIdx="1" presStyleCnt="6"/>
      <dgm:spPr/>
      <dgm:t>
        <a:bodyPr/>
        <a:lstStyle/>
        <a:p>
          <a:endParaRPr lang="en-US"/>
        </a:p>
      </dgm:t>
    </dgm:pt>
    <dgm:pt modelId="{AE648E0C-B7E2-1E4D-B7F3-E5BF2902D116}" type="pres">
      <dgm:prSet presAssocID="{93B144D3-6E88-4640-873C-69D660931087}" presName="hierChild4" presStyleCnt="0"/>
      <dgm:spPr/>
    </dgm:pt>
    <dgm:pt modelId="{CE888138-6D5A-B945-9668-933E9E54A3D1}" type="pres">
      <dgm:prSet presAssocID="{93B144D3-6E88-4640-873C-69D660931087}" presName="hierChild5" presStyleCnt="0"/>
      <dgm:spPr/>
    </dgm:pt>
    <dgm:pt modelId="{3A4489E8-44A7-1D4E-A6F5-7AB67B9FE013}" type="pres">
      <dgm:prSet presAssocID="{833EC300-7997-284E-B25B-BE8B91D82C40}" presName="Name37" presStyleLbl="parChTrans1D2" presStyleIdx="2" presStyleCnt="7"/>
      <dgm:spPr/>
      <dgm:t>
        <a:bodyPr/>
        <a:lstStyle/>
        <a:p>
          <a:endParaRPr lang="en-US"/>
        </a:p>
      </dgm:t>
    </dgm:pt>
    <dgm:pt modelId="{E12C038B-4542-A343-A469-1AE48DB724B1}" type="pres">
      <dgm:prSet presAssocID="{15EED572-CC8A-344D-AE7A-045F3336CC4E}" presName="hierRoot2" presStyleCnt="0">
        <dgm:presLayoutVars>
          <dgm:hierBranch val="init"/>
        </dgm:presLayoutVars>
      </dgm:prSet>
      <dgm:spPr/>
    </dgm:pt>
    <dgm:pt modelId="{02DE7394-FFDC-2045-89D2-8191F2BF4F3C}" type="pres">
      <dgm:prSet presAssocID="{15EED572-CC8A-344D-AE7A-045F3336CC4E}" presName="rootComposite" presStyleCnt="0"/>
      <dgm:spPr/>
    </dgm:pt>
    <dgm:pt modelId="{CD425249-DCA2-2E46-BB3C-58E55E831EF3}" type="pres">
      <dgm:prSet presAssocID="{15EED572-CC8A-344D-AE7A-045F3336CC4E}" presName="rootText" presStyleLbl="node2" presStyleIdx="2" presStyleCnt="6" custLinFactY="-100000" custLinFactNeighborX="48775" custLinFactNeighborY="-1848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AED3E1-5051-E643-B050-376B303475D6}" type="pres">
      <dgm:prSet presAssocID="{15EED572-CC8A-344D-AE7A-045F3336CC4E}" presName="rootConnector" presStyleLbl="node2" presStyleIdx="2" presStyleCnt="6"/>
      <dgm:spPr/>
      <dgm:t>
        <a:bodyPr/>
        <a:lstStyle/>
        <a:p>
          <a:endParaRPr lang="en-US"/>
        </a:p>
      </dgm:t>
    </dgm:pt>
    <dgm:pt modelId="{9F7E2922-8AA7-5244-8B8B-8292D80B8563}" type="pres">
      <dgm:prSet presAssocID="{15EED572-CC8A-344D-AE7A-045F3336CC4E}" presName="hierChild4" presStyleCnt="0"/>
      <dgm:spPr/>
    </dgm:pt>
    <dgm:pt modelId="{D8CEDEDC-8963-214B-A80B-6AC8BEDFFB6E}" type="pres">
      <dgm:prSet presAssocID="{15EED572-CC8A-344D-AE7A-045F3336CC4E}" presName="hierChild5" presStyleCnt="0"/>
      <dgm:spPr/>
    </dgm:pt>
    <dgm:pt modelId="{7BC03928-67CE-9F4A-B2B4-0D77310ED6ED}" type="pres">
      <dgm:prSet presAssocID="{4E527C7A-0DEC-0B4A-BA76-A240B36F9FDC}" presName="Name37" presStyleLbl="parChTrans1D2" presStyleIdx="3" presStyleCnt="7"/>
      <dgm:spPr/>
      <dgm:t>
        <a:bodyPr/>
        <a:lstStyle/>
        <a:p>
          <a:endParaRPr lang="en-US"/>
        </a:p>
      </dgm:t>
    </dgm:pt>
    <dgm:pt modelId="{BA3388FA-138A-0A4C-A359-D5228CFB8FFF}" type="pres">
      <dgm:prSet presAssocID="{294A9980-367E-3B42-8146-3173F9869133}" presName="hierRoot2" presStyleCnt="0">
        <dgm:presLayoutVars>
          <dgm:hierBranch val="init"/>
        </dgm:presLayoutVars>
      </dgm:prSet>
      <dgm:spPr/>
    </dgm:pt>
    <dgm:pt modelId="{F1D07E4E-FED0-664B-AB55-AD7CDC8C9C71}" type="pres">
      <dgm:prSet presAssocID="{294A9980-367E-3B42-8146-3173F9869133}" presName="rootComposite" presStyleCnt="0"/>
      <dgm:spPr/>
    </dgm:pt>
    <dgm:pt modelId="{D253FC21-4347-FD48-98C5-A669CC07774D}" type="pres">
      <dgm:prSet presAssocID="{294A9980-367E-3B42-8146-3173F9869133}" presName="rootText" presStyleLbl="node2" presStyleIdx="3" presStyleCnt="6" custLinFactY="-20618" custLinFactNeighborX="3885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5607C-8E7E-0E48-869A-2EBA21C0B7FB}" type="pres">
      <dgm:prSet presAssocID="{294A9980-367E-3B42-8146-3173F9869133}" presName="rootConnector" presStyleLbl="node2" presStyleIdx="3" presStyleCnt="6"/>
      <dgm:spPr/>
      <dgm:t>
        <a:bodyPr/>
        <a:lstStyle/>
        <a:p>
          <a:endParaRPr lang="en-US"/>
        </a:p>
      </dgm:t>
    </dgm:pt>
    <dgm:pt modelId="{9D9FE1CC-73F6-534F-A862-AC4867B812BD}" type="pres">
      <dgm:prSet presAssocID="{294A9980-367E-3B42-8146-3173F9869133}" presName="hierChild4" presStyleCnt="0"/>
      <dgm:spPr/>
    </dgm:pt>
    <dgm:pt modelId="{DC23B016-50AE-FB47-B993-02314BCABA71}" type="pres">
      <dgm:prSet presAssocID="{294A9980-367E-3B42-8146-3173F9869133}" presName="hierChild5" presStyleCnt="0"/>
      <dgm:spPr/>
    </dgm:pt>
    <dgm:pt modelId="{392BB0BD-0166-4543-8D91-7233CD58F849}" type="pres">
      <dgm:prSet presAssocID="{45B00743-CA76-E54B-8B62-F0C486FE97AE}" presName="Name37" presStyleLbl="parChTrans1D2" presStyleIdx="4" presStyleCnt="7"/>
      <dgm:spPr/>
      <dgm:t>
        <a:bodyPr/>
        <a:lstStyle/>
        <a:p>
          <a:endParaRPr lang="en-US"/>
        </a:p>
      </dgm:t>
    </dgm:pt>
    <dgm:pt modelId="{67967269-18B0-7A4F-805D-30EF4CAD2D4D}" type="pres">
      <dgm:prSet presAssocID="{29D37D34-6F42-AA4D-85A3-7090FB9CF2EC}" presName="hierRoot2" presStyleCnt="0">
        <dgm:presLayoutVars>
          <dgm:hierBranch val="init"/>
        </dgm:presLayoutVars>
      </dgm:prSet>
      <dgm:spPr/>
    </dgm:pt>
    <dgm:pt modelId="{6C6584E5-3836-E34E-A7CC-B4B396859FCB}" type="pres">
      <dgm:prSet presAssocID="{29D37D34-6F42-AA4D-85A3-7090FB9CF2EC}" presName="rootComposite" presStyleCnt="0"/>
      <dgm:spPr/>
    </dgm:pt>
    <dgm:pt modelId="{3972CFC1-FDB6-024B-898F-E5D54A026DB2}" type="pres">
      <dgm:prSet presAssocID="{29D37D34-6F42-AA4D-85A3-7090FB9CF2EC}" presName="rootText" presStyleLbl="node2" presStyleIdx="4" presStyleCnt="6" custLinFactX="-93212" custLinFactY="8564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86692D-9F43-FC4E-9323-B253869D505A}" type="pres">
      <dgm:prSet presAssocID="{29D37D34-6F42-AA4D-85A3-7090FB9CF2E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4E01057-5BBE-7147-A14D-62EB72CF0ACF}" type="pres">
      <dgm:prSet presAssocID="{29D37D34-6F42-AA4D-85A3-7090FB9CF2EC}" presName="hierChild4" presStyleCnt="0"/>
      <dgm:spPr/>
    </dgm:pt>
    <dgm:pt modelId="{0D875B9B-BB7D-C242-8FA0-D0EECEEA7E0F}" type="pres">
      <dgm:prSet presAssocID="{29D37D34-6F42-AA4D-85A3-7090FB9CF2EC}" presName="hierChild5" presStyleCnt="0"/>
      <dgm:spPr/>
    </dgm:pt>
    <dgm:pt modelId="{858D54AE-9F21-0F42-8473-B9B15B9FA1B2}" type="pres">
      <dgm:prSet presAssocID="{DEE16604-7A34-274B-8524-C9873C6C0AD3}" presName="Name37" presStyleLbl="parChTrans1D2" presStyleIdx="5" presStyleCnt="7"/>
      <dgm:spPr/>
      <dgm:t>
        <a:bodyPr/>
        <a:lstStyle/>
        <a:p>
          <a:endParaRPr lang="en-US"/>
        </a:p>
      </dgm:t>
    </dgm:pt>
    <dgm:pt modelId="{4D8E0461-AD9C-6B49-AD06-08E67BCF0A1D}" type="pres">
      <dgm:prSet presAssocID="{A535F6F0-DBDA-D54B-BDA2-9BEDE5B4510C}" presName="hierRoot2" presStyleCnt="0">
        <dgm:presLayoutVars>
          <dgm:hierBranch val="init"/>
        </dgm:presLayoutVars>
      </dgm:prSet>
      <dgm:spPr/>
    </dgm:pt>
    <dgm:pt modelId="{A80A1679-3E8B-FF4D-8EE7-B99513F7ABBD}" type="pres">
      <dgm:prSet presAssocID="{A535F6F0-DBDA-D54B-BDA2-9BEDE5B4510C}" presName="rootComposite" presStyleCnt="0"/>
      <dgm:spPr/>
    </dgm:pt>
    <dgm:pt modelId="{A7A08EF4-2137-F141-9A42-38734C6E8CAE}" type="pres">
      <dgm:prSet presAssocID="{A535F6F0-DBDA-D54B-BDA2-9BEDE5B4510C}" presName="rootText" presStyleLbl="node2" presStyleIdx="5" presStyleCnt="6" custLinFactX="-165520" custLinFactY="100000" custLinFactNeighborX="-200000" custLinFactNeighborY="1637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7D2DD9-586E-CA41-A69A-2F86F805DFAE}" type="pres">
      <dgm:prSet presAssocID="{A535F6F0-DBDA-D54B-BDA2-9BEDE5B4510C}" presName="rootConnector" presStyleLbl="node2" presStyleIdx="5" presStyleCnt="6"/>
      <dgm:spPr/>
      <dgm:t>
        <a:bodyPr/>
        <a:lstStyle/>
        <a:p>
          <a:endParaRPr lang="en-US"/>
        </a:p>
      </dgm:t>
    </dgm:pt>
    <dgm:pt modelId="{77B2E4D1-EE7F-FE4F-9CA8-A41C3AC6A0A4}" type="pres">
      <dgm:prSet presAssocID="{A535F6F0-DBDA-D54B-BDA2-9BEDE5B4510C}" presName="hierChild4" presStyleCnt="0"/>
      <dgm:spPr/>
    </dgm:pt>
    <dgm:pt modelId="{D652226D-B970-A94B-8E99-DE445532C4BD}" type="pres">
      <dgm:prSet presAssocID="{A535F6F0-DBDA-D54B-BDA2-9BEDE5B4510C}" presName="hierChild5" presStyleCnt="0"/>
      <dgm:spPr/>
    </dgm:pt>
    <dgm:pt modelId="{EB3908A3-25B8-2748-88A3-BC3F32189EDC}" type="pres">
      <dgm:prSet presAssocID="{4FC640BF-BE2A-9842-9FD6-39D383125152}" presName="hierChild3" presStyleCnt="0"/>
      <dgm:spPr/>
    </dgm:pt>
    <dgm:pt modelId="{DF1FF0AE-4C0D-0F49-8A59-D5DF716D5F83}" type="pres">
      <dgm:prSet presAssocID="{8B92DB3A-9616-C149-B1D3-D0E8B479CFBB}" presName="Name111" presStyleLbl="parChTrans1D2" presStyleIdx="6" presStyleCnt="7"/>
      <dgm:spPr/>
      <dgm:t>
        <a:bodyPr/>
        <a:lstStyle/>
        <a:p>
          <a:endParaRPr lang="en-US"/>
        </a:p>
      </dgm:t>
    </dgm:pt>
    <dgm:pt modelId="{BE7E4F7E-7641-CF4A-934B-577946FDE0B1}" type="pres">
      <dgm:prSet presAssocID="{7FD4F7C4-18EF-3D4D-8ABC-0BDB8272F02B}" presName="hierRoot3" presStyleCnt="0">
        <dgm:presLayoutVars>
          <dgm:hierBranch val="init"/>
        </dgm:presLayoutVars>
      </dgm:prSet>
      <dgm:spPr/>
    </dgm:pt>
    <dgm:pt modelId="{61E9F269-3178-FE4E-AC92-E8940EEFE112}" type="pres">
      <dgm:prSet presAssocID="{7FD4F7C4-18EF-3D4D-8ABC-0BDB8272F02B}" presName="rootComposite3" presStyleCnt="0"/>
      <dgm:spPr/>
    </dgm:pt>
    <dgm:pt modelId="{43389C31-D52D-FE4E-8216-72BFFC2E92B1}" type="pres">
      <dgm:prSet presAssocID="{7FD4F7C4-18EF-3D4D-8ABC-0BDB8272F02B}" presName="rootText3" presStyleLbl="asst1" presStyleIdx="0" presStyleCnt="1" custLinFactY="-100000" custLinFactNeighborX="-92397" custLinFactNeighborY="-1307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0F7B5D-3393-754C-ACF6-1ACDDB967AEE}" type="pres">
      <dgm:prSet presAssocID="{7FD4F7C4-18EF-3D4D-8ABC-0BDB8272F02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B045BCCC-9A5A-A945-A2C0-4B6A5FCB13EF}" type="pres">
      <dgm:prSet presAssocID="{7FD4F7C4-18EF-3D4D-8ABC-0BDB8272F02B}" presName="hierChild6" presStyleCnt="0"/>
      <dgm:spPr/>
    </dgm:pt>
    <dgm:pt modelId="{A6F4428C-497C-994D-996F-9314B08205AE}" type="pres">
      <dgm:prSet presAssocID="{7FD4F7C4-18EF-3D4D-8ABC-0BDB8272F02B}" presName="hierChild7" presStyleCnt="0"/>
      <dgm:spPr/>
    </dgm:pt>
  </dgm:ptLst>
  <dgm:cxnLst>
    <dgm:cxn modelId="{5002184E-46F0-0B4E-B2A9-BD5E0B7E1022}" srcId="{4FC640BF-BE2A-9842-9FD6-39D383125152}" destId="{294A9980-367E-3B42-8146-3173F9869133}" srcOrd="4" destOrd="0" parTransId="{4E527C7A-0DEC-0B4A-BA76-A240B36F9FDC}" sibTransId="{2A738D1C-8F3D-7A42-829D-CACE0669E17B}"/>
    <dgm:cxn modelId="{F0377048-4EAD-8145-BDC4-DFEE9D63404D}" type="presOf" srcId="{7FD4F7C4-18EF-3D4D-8ABC-0BDB8272F02B}" destId="{43389C31-D52D-FE4E-8216-72BFFC2E92B1}" srcOrd="0" destOrd="0" presId="urn:microsoft.com/office/officeart/2005/8/layout/orgChart1"/>
    <dgm:cxn modelId="{5C921BBB-D311-A546-8DD5-2DACB6D4BA61}" type="presOf" srcId="{BE6D71C7-36FF-A54D-8548-3E4A39014808}" destId="{B502C358-59C5-0842-A0C5-EED69DC67814}" srcOrd="0" destOrd="0" presId="urn:microsoft.com/office/officeart/2005/8/layout/orgChart1"/>
    <dgm:cxn modelId="{500684A3-8DC3-FF45-A122-3EEF671E2149}" type="presOf" srcId="{8B92DB3A-9616-C149-B1D3-D0E8B479CFBB}" destId="{DF1FF0AE-4C0D-0F49-8A59-D5DF716D5F83}" srcOrd="0" destOrd="0" presId="urn:microsoft.com/office/officeart/2005/8/layout/orgChart1"/>
    <dgm:cxn modelId="{DECCE70A-6795-F443-A896-CB628EBE1342}" type="presOf" srcId="{15EED572-CC8A-344D-AE7A-045F3336CC4E}" destId="{CD425249-DCA2-2E46-BB3C-58E55E831EF3}" srcOrd="0" destOrd="0" presId="urn:microsoft.com/office/officeart/2005/8/layout/orgChart1"/>
    <dgm:cxn modelId="{79B10E64-5D9F-7F43-ABE8-49A92653E7EA}" type="presOf" srcId="{D0CA3A84-C3DD-024C-88F7-C5A0CDA3DD31}" destId="{92BF122A-9C11-FA4E-AE64-B82CBDA3CE34}" srcOrd="0" destOrd="0" presId="urn:microsoft.com/office/officeart/2005/8/layout/orgChart1"/>
    <dgm:cxn modelId="{477FB0ED-92C2-444E-9490-297DD98A4AD6}" type="presOf" srcId="{45B00743-CA76-E54B-8B62-F0C486FE97AE}" destId="{392BB0BD-0166-4543-8D91-7233CD58F849}" srcOrd="0" destOrd="0" presId="urn:microsoft.com/office/officeart/2005/8/layout/orgChart1"/>
    <dgm:cxn modelId="{6B9A6DB0-3257-B645-9127-B6D70A5BB4DA}" type="presOf" srcId="{93B144D3-6E88-4640-873C-69D660931087}" destId="{D71B8ABE-268A-5742-9BB5-EC75114F97DE}" srcOrd="1" destOrd="0" presId="urn:microsoft.com/office/officeart/2005/8/layout/orgChart1"/>
    <dgm:cxn modelId="{658883F0-E2CA-3845-9BA4-EAE641A82D10}" type="presOf" srcId="{7FD4F7C4-18EF-3D4D-8ABC-0BDB8272F02B}" destId="{B70F7B5D-3393-754C-ACF6-1ACDDB967AEE}" srcOrd="1" destOrd="0" presId="urn:microsoft.com/office/officeart/2005/8/layout/orgChart1"/>
    <dgm:cxn modelId="{807125F0-047A-DA4F-B97C-36E4FB9F4FD9}" srcId="{4FC640BF-BE2A-9842-9FD6-39D383125152}" destId="{A535F6F0-DBDA-D54B-BDA2-9BEDE5B4510C}" srcOrd="6" destOrd="0" parTransId="{DEE16604-7A34-274B-8524-C9873C6C0AD3}" sibTransId="{41D543CE-2D07-2F41-A79A-C47E637AE996}"/>
    <dgm:cxn modelId="{6A792EC8-D376-0444-A3CB-D5E6E607AA9B}" type="presOf" srcId="{4FC640BF-BE2A-9842-9FD6-39D383125152}" destId="{19BF4C49-3F4E-7646-B47E-33C689AA532F}" srcOrd="1" destOrd="0" presId="urn:microsoft.com/office/officeart/2005/8/layout/orgChart1"/>
    <dgm:cxn modelId="{ED35315E-296E-7E45-9CBD-DE2E6FA468AD}" type="presOf" srcId="{93B144D3-6E88-4640-873C-69D660931087}" destId="{815304C7-8DB4-7F4E-BD46-882AF88D0568}" srcOrd="0" destOrd="0" presId="urn:microsoft.com/office/officeart/2005/8/layout/orgChart1"/>
    <dgm:cxn modelId="{EB0B8D6D-D848-544F-816C-99B6F3E07B84}" srcId="{4FC640BF-BE2A-9842-9FD6-39D383125152}" destId="{D0CA3A84-C3DD-024C-88F7-C5A0CDA3DD31}" srcOrd="1" destOrd="0" parTransId="{2C7B1B27-A33B-E14E-85E3-7D1538DA9A77}" sibTransId="{D1AF0EE4-A9CA-7148-8C72-B4A0848985CE}"/>
    <dgm:cxn modelId="{2C5C62E7-E692-274D-8B56-82CB64769EB8}" type="presOf" srcId="{A535F6F0-DBDA-D54B-BDA2-9BEDE5B4510C}" destId="{A7A08EF4-2137-F141-9A42-38734C6E8CAE}" srcOrd="0" destOrd="0" presId="urn:microsoft.com/office/officeart/2005/8/layout/orgChart1"/>
    <dgm:cxn modelId="{4CB2B2CC-2870-9141-9314-A68144CCDF7A}" srcId="{C90129EF-56B9-F54D-A9FC-CEE00C3252B4}" destId="{4FC640BF-BE2A-9842-9FD6-39D383125152}" srcOrd="0" destOrd="0" parTransId="{DF8548E6-05B2-2C4D-AB4D-87F4A2F49B16}" sibTransId="{FE049602-48C5-C54D-AD54-DB54A8EC5686}"/>
    <dgm:cxn modelId="{E028DC43-801A-C14A-91B4-757A8536C3F7}" type="presOf" srcId="{294A9980-367E-3B42-8146-3173F9869133}" destId="{D253FC21-4347-FD48-98C5-A669CC07774D}" srcOrd="0" destOrd="0" presId="urn:microsoft.com/office/officeart/2005/8/layout/orgChart1"/>
    <dgm:cxn modelId="{BF8D39E4-1B16-A042-A7C3-BC2095FEF48D}" srcId="{4FC640BF-BE2A-9842-9FD6-39D383125152}" destId="{29D37D34-6F42-AA4D-85A3-7090FB9CF2EC}" srcOrd="5" destOrd="0" parTransId="{45B00743-CA76-E54B-8B62-F0C486FE97AE}" sibTransId="{89325BAD-6FCF-8349-9DB6-99430750D115}"/>
    <dgm:cxn modelId="{68B1ABB3-1483-0E4B-896E-AD6D9A9BFF93}" type="presOf" srcId="{29D37D34-6F42-AA4D-85A3-7090FB9CF2EC}" destId="{3972CFC1-FDB6-024B-898F-E5D54A026DB2}" srcOrd="0" destOrd="0" presId="urn:microsoft.com/office/officeart/2005/8/layout/orgChart1"/>
    <dgm:cxn modelId="{448531BD-582A-4546-A979-3CF7A502E031}" type="presOf" srcId="{833EC300-7997-284E-B25B-BE8B91D82C40}" destId="{3A4489E8-44A7-1D4E-A6F5-7AB67B9FE013}" srcOrd="0" destOrd="0" presId="urn:microsoft.com/office/officeart/2005/8/layout/orgChart1"/>
    <dgm:cxn modelId="{476CC17C-D0D7-C24B-8523-3E4540A945C2}" type="presOf" srcId="{D0CA3A84-C3DD-024C-88F7-C5A0CDA3DD31}" destId="{E2C579CD-4A88-EB40-BE70-08B03D815902}" srcOrd="1" destOrd="0" presId="urn:microsoft.com/office/officeart/2005/8/layout/orgChart1"/>
    <dgm:cxn modelId="{86D33D05-700E-9640-9957-1975D8588648}" srcId="{4FC640BF-BE2A-9842-9FD6-39D383125152}" destId="{7FD4F7C4-18EF-3D4D-8ABC-0BDB8272F02B}" srcOrd="0" destOrd="0" parTransId="{8B92DB3A-9616-C149-B1D3-D0E8B479CFBB}" sibTransId="{51D214F9-C011-5A49-BDED-65E21C8C2669}"/>
    <dgm:cxn modelId="{48B01CA1-1F38-FC4F-A99D-01510D185BA5}" type="presOf" srcId="{294A9980-367E-3B42-8146-3173F9869133}" destId="{0D55607C-8E7E-0E48-869A-2EBA21C0B7FB}" srcOrd="1" destOrd="0" presId="urn:microsoft.com/office/officeart/2005/8/layout/orgChart1"/>
    <dgm:cxn modelId="{C457FF4A-0D0B-E145-8EC6-A2D47797019C}" type="presOf" srcId="{29D37D34-6F42-AA4D-85A3-7090FB9CF2EC}" destId="{B886692D-9F43-FC4E-9323-B253869D505A}" srcOrd="1" destOrd="0" presId="urn:microsoft.com/office/officeart/2005/8/layout/orgChart1"/>
    <dgm:cxn modelId="{82C52353-5C87-324C-9DC7-67AF449E7556}" srcId="{4FC640BF-BE2A-9842-9FD6-39D383125152}" destId="{93B144D3-6E88-4640-873C-69D660931087}" srcOrd="2" destOrd="0" parTransId="{BE6D71C7-36FF-A54D-8548-3E4A39014808}" sibTransId="{A860D3CA-844F-7842-8D6B-F45EE9E7F6FF}"/>
    <dgm:cxn modelId="{6ADC1211-349B-8B41-A42B-8E2E51D33F04}" type="presOf" srcId="{15EED572-CC8A-344D-AE7A-045F3336CC4E}" destId="{35AED3E1-5051-E643-B050-376B303475D6}" srcOrd="1" destOrd="0" presId="urn:microsoft.com/office/officeart/2005/8/layout/orgChart1"/>
    <dgm:cxn modelId="{1322157C-1F44-7B45-8969-0A4080003DD5}" type="presOf" srcId="{2C7B1B27-A33B-E14E-85E3-7D1538DA9A77}" destId="{9656877C-C0FF-AD44-A41B-4F1D321AB398}" srcOrd="0" destOrd="0" presId="urn:microsoft.com/office/officeart/2005/8/layout/orgChart1"/>
    <dgm:cxn modelId="{CE483F24-5CEB-5544-9DC7-3BE01D88FAAF}" type="presOf" srcId="{4FC640BF-BE2A-9842-9FD6-39D383125152}" destId="{2CB93566-B997-684D-AAD7-14D56FBC1ABE}" srcOrd="0" destOrd="0" presId="urn:microsoft.com/office/officeart/2005/8/layout/orgChart1"/>
    <dgm:cxn modelId="{201CAEB7-5CF7-9142-BF30-604FCBD0F0D2}" srcId="{4FC640BF-BE2A-9842-9FD6-39D383125152}" destId="{15EED572-CC8A-344D-AE7A-045F3336CC4E}" srcOrd="3" destOrd="0" parTransId="{833EC300-7997-284E-B25B-BE8B91D82C40}" sibTransId="{CBDE09CA-1860-AF4C-B558-34E979F62DB4}"/>
    <dgm:cxn modelId="{CA4F1075-49B6-DB4B-8241-FD3C3949EAFB}" type="presOf" srcId="{A535F6F0-DBDA-D54B-BDA2-9BEDE5B4510C}" destId="{C27D2DD9-586E-CA41-A69A-2F86F805DFAE}" srcOrd="1" destOrd="0" presId="urn:microsoft.com/office/officeart/2005/8/layout/orgChart1"/>
    <dgm:cxn modelId="{DCC8CDB9-8E56-F443-AAE8-F2ABA8A5C603}" type="presOf" srcId="{DEE16604-7A34-274B-8524-C9873C6C0AD3}" destId="{858D54AE-9F21-0F42-8473-B9B15B9FA1B2}" srcOrd="0" destOrd="0" presId="urn:microsoft.com/office/officeart/2005/8/layout/orgChart1"/>
    <dgm:cxn modelId="{B56A3794-E010-D44B-9481-DD944B2D0F0B}" type="presOf" srcId="{4E527C7A-0DEC-0B4A-BA76-A240B36F9FDC}" destId="{7BC03928-67CE-9F4A-B2B4-0D77310ED6ED}" srcOrd="0" destOrd="0" presId="urn:microsoft.com/office/officeart/2005/8/layout/orgChart1"/>
    <dgm:cxn modelId="{B1EF7C90-0041-CE48-8B6B-FA45B8257FB3}" type="presOf" srcId="{C90129EF-56B9-F54D-A9FC-CEE00C3252B4}" destId="{A531EB42-B2C1-A54F-AB7D-29A8982FCFC1}" srcOrd="0" destOrd="0" presId="urn:microsoft.com/office/officeart/2005/8/layout/orgChart1"/>
    <dgm:cxn modelId="{02067ECA-53E1-8E49-9206-CE6F96595433}" type="presParOf" srcId="{A531EB42-B2C1-A54F-AB7D-29A8982FCFC1}" destId="{A7065609-BE95-234D-8B2E-0F29D720EB33}" srcOrd="0" destOrd="0" presId="urn:microsoft.com/office/officeart/2005/8/layout/orgChart1"/>
    <dgm:cxn modelId="{50238B34-FF1A-AE44-B9C4-17C0C4864642}" type="presParOf" srcId="{A7065609-BE95-234D-8B2E-0F29D720EB33}" destId="{D62EEF2A-3F77-E743-B5EA-6CB23A542282}" srcOrd="0" destOrd="0" presId="urn:microsoft.com/office/officeart/2005/8/layout/orgChart1"/>
    <dgm:cxn modelId="{2C923FC1-3258-6D43-B165-2D7070301366}" type="presParOf" srcId="{D62EEF2A-3F77-E743-B5EA-6CB23A542282}" destId="{2CB93566-B997-684D-AAD7-14D56FBC1ABE}" srcOrd="0" destOrd="0" presId="urn:microsoft.com/office/officeart/2005/8/layout/orgChart1"/>
    <dgm:cxn modelId="{84645F6F-6208-E543-B8F2-44D28CA66886}" type="presParOf" srcId="{D62EEF2A-3F77-E743-B5EA-6CB23A542282}" destId="{19BF4C49-3F4E-7646-B47E-33C689AA532F}" srcOrd="1" destOrd="0" presId="urn:microsoft.com/office/officeart/2005/8/layout/orgChart1"/>
    <dgm:cxn modelId="{C77C4C17-F7FE-504A-9701-AC68AA8EE7EB}" type="presParOf" srcId="{A7065609-BE95-234D-8B2E-0F29D720EB33}" destId="{94E212BE-CB48-0245-8B76-AAC48714F76C}" srcOrd="1" destOrd="0" presId="urn:microsoft.com/office/officeart/2005/8/layout/orgChart1"/>
    <dgm:cxn modelId="{10314AD2-9AE1-9E40-9E2B-418FD5C01728}" type="presParOf" srcId="{94E212BE-CB48-0245-8B76-AAC48714F76C}" destId="{9656877C-C0FF-AD44-A41B-4F1D321AB398}" srcOrd="0" destOrd="0" presId="urn:microsoft.com/office/officeart/2005/8/layout/orgChart1"/>
    <dgm:cxn modelId="{9A7423E7-FDC8-1649-BF5F-5A5374EF6182}" type="presParOf" srcId="{94E212BE-CB48-0245-8B76-AAC48714F76C}" destId="{3CFBEDC8-9611-A64B-AA18-848E3EAA916D}" srcOrd="1" destOrd="0" presId="urn:microsoft.com/office/officeart/2005/8/layout/orgChart1"/>
    <dgm:cxn modelId="{A1DE9CF0-BD07-CC4E-95D9-C72DDFF00162}" type="presParOf" srcId="{3CFBEDC8-9611-A64B-AA18-848E3EAA916D}" destId="{65D7E9DF-F762-9149-9FC0-B59CD15C2023}" srcOrd="0" destOrd="0" presId="urn:microsoft.com/office/officeart/2005/8/layout/orgChart1"/>
    <dgm:cxn modelId="{0FD0B5EB-8FD4-6A4D-8456-F1A572A2C58E}" type="presParOf" srcId="{65D7E9DF-F762-9149-9FC0-B59CD15C2023}" destId="{92BF122A-9C11-FA4E-AE64-B82CBDA3CE34}" srcOrd="0" destOrd="0" presId="urn:microsoft.com/office/officeart/2005/8/layout/orgChart1"/>
    <dgm:cxn modelId="{B0C3D3CB-5EDA-554E-AD12-7C3A4151B721}" type="presParOf" srcId="{65D7E9DF-F762-9149-9FC0-B59CD15C2023}" destId="{E2C579CD-4A88-EB40-BE70-08B03D815902}" srcOrd="1" destOrd="0" presId="urn:microsoft.com/office/officeart/2005/8/layout/orgChart1"/>
    <dgm:cxn modelId="{86699934-6955-FB42-B603-F19DA3CDE1B4}" type="presParOf" srcId="{3CFBEDC8-9611-A64B-AA18-848E3EAA916D}" destId="{C7D08897-ADBF-7946-9CF2-D03622F5DB5A}" srcOrd="1" destOrd="0" presId="urn:microsoft.com/office/officeart/2005/8/layout/orgChart1"/>
    <dgm:cxn modelId="{19F1C2D9-D80E-C040-9D28-532FF7E6E9D2}" type="presParOf" srcId="{3CFBEDC8-9611-A64B-AA18-848E3EAA916D}" destId="{6B8BD464-68E8-9B4C-9ADF-1801FCBB21E6}" srcOrd="2" destOrd="0" presId="urn:microsoft.com/office/officeart/2005/8/layout/orgChart1"/>
    <dgm:cxn modelId="{428F5382-8CEF-1146-98A7-2C5780F12E44}" type="presParOf" srcId="{94E212BE-CB48-0245-8B76-AAC48714F76C}" destId="{B502C358-59C5-0842-A0C5-EED69DC67814}" srcOrd="2" destOrd="0" presId="urn:microsoft.com/office/officeart/2005/8/layout/orgChart1"/>
    <dgm:cxn modelId="{48D39317-3790-434B-BF70-F1638A502484}" type="presParOf" srcId="{94E212BE-CB48-0245-8B76-AAC48714F76C}" destId="{B8959195-0CC3-5140-9567-FD97901D0EC8}" srcOrd="3" destOrd="0" presId="urn:microsoft.com/office/officeart/2005/8/layout/orgChart1"/>
    <dgm:cxn modelId="{04192661-65C4-2A48-8451-B486E0A7A098}" type="presParOf" srcId="{B8959195-0CC3-5140-9567-FD97901D0EC8}" destId="{6232FADA-30ED-C34B-975D-6D394A8827A3}" srcOrd="0" destOrd="0" presId="urn:microsoft.com/office/officeart/2005/8/layout/orgChart1"/>
    <dgm:cxn modelId="{06FB9844-C9FF-AE45-846C-256C44DB56DF}" type="presParOf" srcId="{6232FADA-30ED-C34B-975D-6D394A8827A3}" destId="{815304C7-8DB4-7F4E-BD46-882AF88D0568}" srcOrd="0" destOrd="0" presId="urn:microsoft.com/office/officeart/2005/8/layout/orgChart1"/>
    <dgm:cxn modelId="{ABF464CA-B720-8C43-91E2-8F606AC8CDCB}" type="presParOf" srcId="{6232FADA-30ED-C34B-975D-6D394A8827A3}" destId="{D71B8ABE-268A-5742-9BB5-EC75114F97DE}" srcOrd="1" destOrd="0" presId="urn:microsoft.com/office/officeart/2005/8/layout/orgChart1"/>
    <dgm:cxn modelId="{2067C423-5F3A-5644-A357-1254246D2C6A}" type="presParOf" srcId="{B8959195-0CC3-5140-9567-FD97901D0EC8}" destId="{AE648E0C-B7E2-1E4D-B7F3-E5BF2902D116}" srcOrd="1" destOrd="0" presId="urn:microsoft.com/office/officeart/2005/8/layout/orgChart1"/>
    <dgm:cxn modelId="{BBB21C77-97FA-1640-A021-2D96B2DFE567}" type="presParOf" srcId="{B8959195-0CC3-5140-9567-FD97901D0EC8}" destId="{CE888138-6D5A-B945-9668-933E9E54A3D1}" srcOrd="2" destOrd="0" presId="urn:microsoft.com/office/officeart/2005/8/layout/orgChart1"/>
    <dgm:cxn modelId="{17E62B88-4041-1146-BA98-D13EDE5399CD}" type="presParOf" srcId="{94E212BE-CB48-0245-8B76-AAC48714F76C}" destId="{3A4489E8-44A7-1D4E-A6F5-7AB67B9FE013}" srcOrd="4" destOrd="0" presId="urn:microsoft.com/office/officeart/2005/8/layout/orgChart1"/>
    <dgm:cxn modelId="{95C4F43C-8F38-CA4C-A998-2566EE886AE3}" type="presParOf" srcId="{94E212BE-CB48-0245-8B76-AAC48714F76C}" destId="{E12C038B-4542-A343-A469-1AE48DB724B1}" srcOrd="5" destOrd="0" presId="urn:microsoft.com/office/officeart/2005/8/layout/orgChart1"/>
    <dgm:cxn modelId="{BE5311E6-8910-3942-BE64-894C8399ACBC}" type="presParOf" srcId="{E12C038B-4542-A343-A469-1AE48DB724B1}" destId="{02DE7394-FFDC-2045-89D2-8191F2BF4F3C}" srcOrd="0" destOrd="0" presId="urn:microsoft.com/office/officeart/2005/8/layout/orgChart1"/>
    <dgm:cxn modelId="{BB423ABF-8B96-AC42-9214-77AFE5E1C5A2}" type="presParOf" srcId="{02DE7394-FFDC-2045-89D2-8191F2BF4F3C}" destId="{CD425249-DCA2-2E46-BB3C-58E55E831EF3}" srcOrd="0" destOrd="0" presId="urn:microsoft.com/office/officeart/2005/8/layout/orgChart1"/>
    <dgm:cxn modelId="{44EFCDEB-2CCE-F14E-A08B-9029296B303B}" type="presParOf" srcId="{02DE7394-FFDC-2045-89D2-8191F2BF4F3C}" destId="{35AED3E1-5051-E643-B050-376B303475D6}" srcOrd="1" destOrd="0" presId="urn:microsoft.com/office/officeart/2005/8/layout/orgChart1"/>
    <dgm:cxn modelId="{E1135C44-DE4D-CA42-ADA4-AA0D8276181B}" type="presParOf" srcId="{E12C038B-4542-A343-A469-1AE48DB724B1}" destId="{9F7E2922-8AA7-5244-8B8B-8292D80B8563}" srcOrd="1" destOrd="0" presId="urn:microsoft.com/office/officeart/2005/8/layout/orgChart1"/>
    <dgm:cxn modelId="{6C91C22E-39FA-7040-9E42-BF26BA5B9CBC}" type="presParOf" srcId="{E12C038B-4542-A343-A469-1AE48DB724B1}" destId="{D8CEDEDC-8963-214B-A80B-6AC8BEDFFB6E}" srcOrd="2" destOrd="0" presId="urn:microsoft.com/office/officeart/2005/8/layout/orgChart1"/>
    <dgm:cxn modelId="{075A5BB3-45F7-8545-A0DE-38F3F6EA9699}" type="presParOf" srcId="{94E212BE-CB48-0245-8B76-AAC48714F76C}" destId="{7BC03928-67CE-9F4A-B2B4-0D77310ED6ED}" srcOrd="6" destOrd="0" presId="urn:microsoft.com/office/officeart/2005/8/layout/orgChart1"/>
    <dgm:cxn modelId="{2733C92E-6BDB-8745-A6E8-DADF94F29B97}" type="presParOf" srcId="{94E212BE-CB48-0245-8B76-AAC48714F76C}" destId="{BA3388FA-138A-0A4C-A359-D5228CFB8FFF}" srcOrd="7" destOrd="0" presId="urn:microsoft.com/office/officeart/2005/8/layout/orgChart1"/>
    <dgm:cxn modelId="{7DF62431-C70A-BC4D-8EF2-B59F93BD6976}" type="presParOf" srcId="{BA3388FA-138A-0A4C-A359-D5228CFB8FFF}" destId="{F1D07E4E-FED0-664B-AB55-AD7CDC8C9C71}" srcOrd="0" destOrd="0" presId="urn:microsoft.com/office/officeart/2005/8/layout/orgChart1"/>
    <dgm:cxn modelId="{72C6D7BA-C639-3641-9010-2B01EB818946}" type="presParOf" srcId="{F1D07E4E-FED0-664B-AB55-AD7CDC8C9C71}" destId="{D253FC21-4347-FD48-98C5-A669CC07774D}" srcOrd="0" destOrd="0" presId="urn:microsoft.com/office/officeart/2005/8/layout/orgChart1"/>
    <dgm:cxn modelId="{2C49B003-1029-904F-A7CD-2C92F8E55B5A}" type="presParOf" srcId="{F1D07E4E-FED0-664B-AB55-AD7CDC8C9C71}" destId="{0D55607C-8E7E-0E48-869A-2EBA21C0B7FB}" srcOrd="1" destOrd="0" presId="urn:microsoft.com/office/officeart/2005/8/layout/orgChart1"/>
    <dgm:cxn modelId="{45EE481A-82B1-F346-8C35-049DF3893F38}" type="presParOf" srcId="{BA3388FA-138A-0A4C-A359-D5228CFB8FFF}" destId="{9D9FE1CC-73F6-534F-A862-AC4867B812BD}" srcOrd="1" destOrd="0" presId="urn:microsoft.com/office/officeart/2005/8/layout/orgChart1"/>
    <dgm:cxn modelId="{9CDBBDF7-5223-F547-B7A1-608DFF8E0884}" type="presParOf" srcId="{BA3388FA-138A-0A4C-A359-D5228CFB8FFF}" destId="{DC23B016-50AE-FB47-B993-02314BCABA71}" srcOrd="2" destOrd="0" presId="urn:microsoft.com/office/officeart/2005/8/layout/orgChart1"/>
    <dgm:cxn modelId="{8337B2FB-2CCB-EC40-9E35-EDE32EA7D747}" type="presParOf" srcId="{94E212BE-CB48-0245-8B76-AAC48714F76C}" destId="{392BB0BD-0166-4543-8D91-7233CD58F849}" srcOrd="8" destOrd="0" presId="urn:microsoft.com/office/officeart/2005/8/layout/orgChart1"/>
    <dgm:cxn modelId="{585E1FEA-9FE4-824A-8475-7FA2DE538A52}" type="presParOf" srcId="{94E212BE-CB48-0245-8B76-AAC48714F76C}" destId="{67967269-18B0-7A4F-805D-30EF4CAD2D4D}" srcOrd="9" destOrd="0" presId="urn:microsoft.com/office/officeart/2005/8/layout/orgChart1"/>
    <dgm:cxn modelId="{C7C427E7-D2AE-1C47-BD33-1665A8B1BA25}" type="presParOf" srcId="{67967269-18B0-7A4F-805D-30EF4CAD2D4D}" destId="{6C6584E5-3836-E34E-A7CC-B4B396859FCB}" srcOrd="0" destOrd="0" presId="urn:microsoft.com/office/officeart/2005/8/layout/orgChart1"/>
    <dgm:cxn modelId="{6AF770AF-80A8-BC42-A629-C15411D68237}" type="presParOf" srcId="{6C6584E5-3836-E34E-A7CC-B4B396859FCB}" destId="{3972CFC1-FDB6-024B-898F-E5D54A026DB2}" srcOrd="0" destOrd="0" presId="urn:microsoft.com/office/officeart/2005/8/layout/orgChart1"/>
    <dgm:cxn modelId="{5FB32CDA-62D9-DB41-BF21-4E640DC41F21}" type="presParOf" srcId="{6C6584E5-3836-E34E-A7CC-B4B396859FCB}" destId="{B886692D-9F43-FC4E-9323-B253869D505A}" srcOrd="1" destOrd="0" presId="urn:microsoft.com/office/officeart/2005/8/layout/orgChart1"/>
    <dgm:cxn modelId="{294583C8-AD6F-1241-956D-5161A0FEBB9F}" type="presParOf" srcId="{67967269-18B0-7A4F-805D-30EF4CAD2D4D}" destId="{04E01057-5BBE-7147-A14D-62EB72CF0ACF}" srcOrd="1" destOrd="0" presId="urn:microsoft.com/office/officeart/2005/8/layout/orgChart1"/>
    <dgm:cxn modelId="{169ACF75-CB83-984A-928C-2B6359B1C6FE}" type="presParOf" srcId="{67967269-18B0-7A4F-805D-30EF4CAD2D4D}" destId="{0D875B9B-BB7D-C242-8FA0-D0EECEEA7E0F}" srcOrd="2" destOrd="0" presId="urn:microsoft.com/office/officeart/2005/8/layout/orgChart1"/>
    <dgm:cxn modelId="{64C106B5-6943-FD4E-8826-99957305BD1B}" type="presParOf" srcId="{94E212BE-CB48-0245-8B76-AAC48714F76C}" destId="{858D54AE-9F21-0F42-8473-B9B15B9FA1B2}" srcOrd="10" destOrd="0" presId="urn:microsoft.com/office/officeart/2005/8/layout/orgChart1"/>
    <dgm:cxn modelId="{7A05778E-E362-7441-9E93-ED3F77C9304A}" type="presParOf" srcId="{94E212BE-CB48-0245-8B76-AAC48714F76C}" destId="{4D8E0461-AD9C-6B49-AD06-08E67BCF0A1D}" srcOrd="11" destOrd="0" presId="urn:microsoft.com/office/officeart/2005/8/layout/orgChart1"/>
    <dgm:cxn modelId="{3B05D745-BC27-4847-B161-92F1263BFA2B}" type="presParOf" srcId="{4D8E0461-AD9C-6B49-AD06-08E67BCF0A1D}" destId="{A80A1679-3E8B-FF4D-8EE7-B99513F7ABBD}" srcOrd="0" destOrd="0" presId="urn:microsoft.com/office/officeart/2005/8/layout/orgChart1"/>
    <dgm:cxn modelId="{1C33434A-956D-3B44-80D1-58695FDD44BA}" type="presParOf" srcId="{A80A1679-3E8B-FF4D-8EE7-B99513F7ABBD}" destId="{A7A08EF4-2137-F141-9A42-38734C6E8CAE}" srcOrd="0" destOrd="0" presId="urn:microsoft.com/office/officeart/2005/8/layout/orgChart1"/>
    <dgm:cxn modelId="{6D514CDF-CDA6-904B-9434-10547C03DE2C}" type="presParOf" srcId="{A80A1679-3E8B-FF4D-8EE7-B99513F7ABBD}" destId="{C27D2DD9-586E-CA41-A69A-2F86F805DFAE}" srcOrd="1" destOrd="0" presId="urn:microsoft.com/office/officeart/2005/8/layout/orgChart1"/>
    <dgm:cxn modelId="{2C4782E1-9783-804D-9F3F-AE81C71EA91F}" type="presParOf" srcId="{4D8E0461-AD9C-6B49-AD06-08E67BCF0A1D}" destId="{77B2E4D1-EE7F-FE4F-9CA8-A41C3AC6A0A4}" srcOrd="1" destOrd="0" presId="urn:microsoft.com/office/officeart/2005/8/layout/orgChart1"/>
    <dgm:cxn modelId="{EEFD1970-518F-FB42-8B46-5BFD65E46B07}" type="presParOf" srcId="{4D8E0461-AD9C-6B49-AD06-08E67BCF0A1D}" destId="{D652226D-B970-A94B-8E99-DE445532C4BD}" srcOrd="2" destOrd="0" presId="urn:microsoft.com/office/officeart/2005/8/layout/orgChart1"/>
    <dgm:cxn modelId="{0348AF38-310D-6E46-AB34-9557E62163D8}" type="presParOf" srcId="{A7065609-BE95-234D-8B2E-0F29D720EB33}" destId="{EB3908A3-25B8-2748-88A3-BC3F32189EDC}" srcOrd="2" destOrd="0" presId="urn:microsoft.com/office/officeart/2005/8/layout/orgChart1"/>
    <dgm:cxn modelId="{6229AAD2-EADC-CE4E-ABF3-B6CF195FBE5A}" type="presParOf" srcId="{EB3908A3-25B8-2748-88A3-BC3F32189EDC}" destId="{DF1FF0AE-4C0D-0F49-8A59-D5DF716D5F83}" srcOrd="0" destOrd="0" presId="urn:microsoft.com/office/officeart/2005/8/layout/orgChart1"/>
    <dgm:cxn modelId="{C8CD3105-CB48-5445-BEB0-DBBFF76A7AB9}" type="presParOf" srcId="{EB3908A3-25B8-2748-88A3-BC3F32189EDC}" destId="{BE7E4F7E-7641-CF4A-934B-577946FDE0B1}" srcOrd="1" destOrd="0" presId="urn:microsoft.com/office/officeart/2005/8/layout/orgChart1"/>
    <dgm:cxn modelId="{B8869E6C-B7CD-2241-82AF-8056FC8C8A8E}" type="presParOf" srcId="{BE7E4F7E-7641-CF4A-934B-577946FDE0B1}" destId="{61E9F269-3178-FE4E-AC92-E8940EEFE112}" srcOrd="0" destOrd="0" presId="urn:microsoft.com/office/officeart/2005/8/layout/orgChart1"/>
    <dgm:cxn modelId="{C705C6ED-EE63-FB4A-9EF5-145091D31072}" type="presParOf" srcId="{61E9F269-3178-FE4E-AC92-E8940EEFE112}" destId="{43389C31-D52D-FE4E-8216-72BFFC2E92B1}" srcOrd="0" destOrd="0" presId="urn:microsoft.com/office/officeart/2005/8/layout/orgChart1"/>
    <dgm:cxn modelId="{350942AD-E5DD-1142-9FF9-636EEE5B8039}" type="presParOf" srcId="{61E9F269-3178-FE4E-AC92-E8940EEFE112}" destId="{B70F7B5D-3393-754C-ACF6-1ACDDB967AEE}" srcOrd="1" destOrd="0" presId="urn:microsoft.com/office/officeart/2005/8/layout/orgChart1"/>
    <dgm:cxn modelId="{6A83D44A-DB93-354F-A406-9FF18DA5C7E0}" type="presParOf" srcId="{BE7E4F7E-7641-CF4A-934B-577946FDE0B1}" destId="{B045BCCC-9A5A-A945-A2C0-4B6A5FCB13EF}" srcOrd="1" destOrd="0" presId="urn:microsoft.com/office/officeart/2005/8/layout/orgChart1"/>
    <dgm:cxn modelId="{B3D2547C-1F06-9D4B-948C-7F7EED2C862B}" type="presParOf" srcId="{BE7E4F7E-7641-CF4A-934B-577946FDE0B1}" destId="{A6F4428C-497C-994D-996F-9314B08205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07240-50C8-3746-891F-E447B1ABA498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                Brazing, Copper plating </a:t>
          </a:r>
          <a:endParaRPr lang="en-US" sz="2100" kern="1200" dirty="0"/>
        </a:p>
      </dsp:txBody>
      <dsp:txXfrm>
        <a:off x="21425" y="21425"/>
        <a:ext cx="3818966" cy="688670"/>
      </dsp:txXfrm>
    </dsp:sp>
    <dsp:sp modelId="{C55F6EDB-1A2F-2A4A-B5A6-EC4A96754DC9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               </a:t>
          </a:r>
          <a:r>
            <a:rPr lang="en-US" sz="2100" kern="1200" dirty="0" err="1" smtClean="0"/>
            <a:t>TiN</a:t>
          </a:r>
          <a:r>
            <a:rPr lang="en-US" sz="2100" kern="1200" dirty="0" smtClean="0"/>
            <a:t> Coating, Welding</a:t>
          </a:r>
          <a:endParaRPr lang="en-US" sz="2100" kern="1200" dirty="0"/>
        </a:p>
      </dsp:txBody>
      <dsp:txXfrm>
        <a:off x="371945" y="854545"/>
        <a:ext cx="3825062" cy="688669"/>
      </dsp:txXfrm>
    </dsp:sp>
    <dsp:sp modelId="{AAA48556-E095-4D40-9743-3FD8B14CC67A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              RF Conditioning</a:t>
          </a:r>
          <a:endParaRPr lang="en-US" sz="2100" kern="1200" dirty="0"/>
        </a:p>
      </dsp:txBody>
      <dsp:txXfrm>
        <a:off x="722464" y="1687665"/>
        <a:ext cx="3825062" cy="688669"/>
      </dsp:txXfrm>
    </dsp:sp>
    <dsp:sp modelId="{C5FC2D38-DA64-794D-86E2-6F99B97F1B9C}">
      <dsp:nvSpPr>
        <dsp:cNvPr id="0" name=""/>
        <dsp:cNvSpPr/>
      </dsp:nvSpPr>
      <dsp:spPr>
        <a:xfrm>
          <a:off x="872486" y="2540069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              Cryogenic modules  </a:t>
          </a:r>
          <a:endParaRPr lang="en-US" sz="2100" kern="1200" dirty="0"/>
        </a:p>
      </dsp:txBody>
      <dsp:txXfrm>
        <a:off x="893911" y="2561494"/>
        <a:ext cx="3825062" cy="688669"/>
      </dsp:txXfrm>
    </dsp:sp>
    <dsp:sp modelId="{B593AF54-6C29-404B-82F4-09756A60B94F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              Installation on tunnel</a:t>
          </a:r>
          <a:endParaRPr lang="en-US" sz="2100" kern="1200" dirty="0"/>
        </a:p>
      </dsp:txBody>
      <dsp:txXfrm>
        <a:off x="1423504" y="3353905"/>
        <a:ext cx="3825062" cy="688669"/>
      </dsp:txXfrm>
    </dsp:sp>
    <dsp:sp modelId="{88E38D34-1728-2745-BF51-116217822DB3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325417" y="534416"/>
        <a:ext cx="261518" cy="357805"/>
      </dsp:txXfrm>
    </dsp:sp>
    <dsp:sp modelId="{C8084872-A697-6841-96A6-DA11242C55F7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675937" y="1367536"/>
        <a:ext cx="261518" cy="357805"/>
      </dsp:txXfrm>
    </dsp:sp>
    <dsp:sp modelId="{7D69FEED-90BC-D64D-97E6-258E5DE7EF38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026457" y="2188464"/>
        <a:ext cx="261518" cy="357805"/>
      </dsp:txXfrm>
    </dsp:sp>
    <dsp:sp modelId="{440E0DC2-92CA-914E-99E6-A888900F9ADE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376977" y="3029712"/>
        <a:ext cx="261518" cy="357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7D7E4-2D97-3246-B469-B16388CEE825}">
      <dsp:nvSpPr>
        <dsp:cNvPr id="0" name=""/>
        <dsp:cNvSpPr/>
      </dsp:nvSpPr>
      <dsp:spPr>
        <a:xfrm>
          <a:off x="467598" y="0"/>
          <a:ext cx="5299454" cy="273864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3DA60-BCEA-E44D-B4F8-0661B7CE246E}">
      <dsp:nvSpPr>
        <dsp:cNvPr id="0" name=""/>
        <dsp:cNvSpPr/>
      </dsp:nvSpPr>
      <dsp:spPr>
        <a:xfrm>
          <a:off x="0" y="821592"/>
          <a:ext cx="6234652" cy="10954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Inspection criteria document</a:t>
          </a:r>
          <a:endParaRPr lang="en-US" sz="3900" kern="1200" dirty="0"/>
        </a:p>
      </dsp:txBody>
      <dsp:txXfrm>
        <a:off x="53476" y="875068"/>
        <a:ext cx="6127700" cy="9885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F0AE-4C0D-0F49-8A59-D5DF716D5F83}">
      <dsp:nvSpPr>
        <dsp:cNvPr id="0" name=""/>
        <dsp:cNvSpPr/>
      </dsp:nvSpPr>
      <dsp:spPr>
        <a:xfrm>
          <a:off x="2158832" y="845925"/>
          <a:ext cx="789454" cy="189279"/>
        </a:xfrm>
        <a:custGeom>
          <a:avLst/>
          <a:gdLst/>
          <a:ahLst/>
          <a:cxnLst/>
          <a:rect l="0" t="0" r="0" b="0"/>
          <a:pathLst>
            <a:path>
              <a:moveTo>
                <a:pt x="789454" y="0"/>
              </a:moveTo>
              <a:lnTo>
                <a:pt x="789454" y="189279"/>
              </a:lnTo>
              <a:lnTo>
                <a:pt x="0" y="1892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8D54AE-9F21-0F42-8473-B9B15B9FA1B2}">
      <dsp:nvSpPr>
        <dsp:cNvPr id="0" name=""/>
        <dsp:cNvSpPr/>
      </dsp:nvSpPr>
      <dsp:spPr>
        <a:xfrm>
          <a:off x="2503423" y="845925"/>
          <a:ext cx="444864" cy="2723354"/>
        </a:xfrm>
        <a:custGeom>
          <a:avLst/>
          <a:gdLst/>
          <a:ahLst/>
          <a:cxnLst/>
          <a:rect l="0" t="0" r="0" b="0"/>
          <a:pathLst>
            <a:path>
              <a:moveTo>
                <a:pt x="444864" y="0"/>
              </a:moveTo>
              <a:lnTo>
                <a:pt x="444864" y="2632620"/>
              </a:lnTo>
              <a:lnTo>
                <a:pt x="0" y="2632620"/>
              </a:lnTo>
              <a:lnTo>
                <a:pt x="0" y="27233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BB0BD-0166-4543-8D91-7233CD58F849}">
      <dsp:nvSpPr>
        <dsp:cNvPr id="0" name=""/>
        <dsp:cNvSpPr/>
      </dsp:nvSpPr>
      <dsp:spPr>
        <a:xfrm>
          <a:off x="2901072" y="845925"/>
          <a:ext cx="91440" cy="2052644"/>
        </a:xfrm>
        <a:custGeom>
          <a:avLst/>
          <a:gdLst/>
          <a:ahLst/>
          <a:cxnLst/>
          <a:rect l="0" t="0" r="0" b="0"/>
          <a:pathLst>
            <a:path>
              <a:moveTo>
                <a:pt x="47214" y="0"/>
              </a:moveTo>
              <a:lnTo>
                <a:pt x="47214" y="1961910"/>
              </a:lnTo>
              <a:lnTo>
                <a:pt x="45720" y="1961910"/>
              </a:lnTo>
              <a:lnTo>
                <a:pt x="45720" y="205264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03928-67CE-9F4A-B2B4-0D77310ED6ED}">
      <dsp:nvSpPr>
        <dsp:cNvPr id="0" name=""/>
        <dsp:cNvSpPr/>
      </dsp:nvSpPr>
      <dsp:spPr>
        <a:xfrm>
          <a:off x="2948287" y="845925"/>
          <a:ext cx="958280" cy="1062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1691"/>
              </a:lnTo>
              <a:lnTo>
                <a:pt x="958280" y="971691"/>
              </a:lnTo>
              <a:lnTo>
                <a:pt x="958280" y="106242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489E8-44A7-1D4E-A6F5-7AB67B9FE013}">
      <dsp:nvSpPr>
        <dsp:cNvPr id="0" name=""/>
        <dsp:cNvSpPr/>
      </dsp:nvSpPr>
      <dsp:spPr>
        <a:xfrm>
          <a:off x="2900960" y="845925"/>
          <a:ext cx="91440" cy="353007"/>
        </a:xfrm>
        <a:custGeom>
          <a:avLst/>
          <a:gdLst/>
          <a:ahLst/>
          <a:cxnLst/>
          <a:rect l="0" t="0" r="0" b="0"/>
          <a:pathLst>
            <a:path>
              <a:moveTo>
                <a:pt x="47327" y="0"/>
              </a:moveTo>
              <a:lnTo>
                <a:pt x="47327" y="262273"/>
              </a:lnTo>
              <a:lnTo>
                <a:pt x="45720" y="262273"/>
              </a:lnTo>
              <a:lnTo>
                <a:pt x="45720" y="35300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2C358-59C5-0842-A0C5-EED69DC67814}">
      <dsp:nvSpPr>
        <dsp:cNvPr id="0" name=""/>
        <dsp:cNvSpPr/>
      </dsp:nvSpPr>
      <dsp:spPr>
        <a:xfrm>
          <a:off x="2902567" y="845925"/>
          <a:ext cx="91440" cy="11745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83774"/>
              </a:lnTo>
              <a:lnTo>
                <a:pt x="50334" y="1083774"/>
              </a:lnTo>
              <a:lnTo>
                <a:pt x="50334" y="117450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6877C-C0FF-AD44-A41B-4F1D321AB398}">
      <dsp:nvSpPr>
        <dsp:cNvPr id="0" name=""/>
        <dsp:cNvSpPr/>
      </dsp:nvSpPr>
      <dsp:spPr>
        <a:xfrm>
          <a:off x="1640516" y="845925"/>
          <a:ext cx="1307770" cy="1063406"/>
        </a:xfrm>
        <a:custGeom>
          <a:avLst/>
          <a:gdLst/>
          <a:ahLst/>
          <a:cxnLst/>
          <a:rect l="0" t="0" r="0" b="0"/>
          <a:pathLst>
            <a:path>
              <a:moveTo>
                <a:pt x="1307770" y="0"/>
              </a:moveTo>
              <a:lnTo>
                <a:pt x="1307770" y="972672"/>
              </a:lnTo>
              <a:lnTo>
                <a:pt x="0" y="972672"/>
              </a:lnTo>
              <a:lnTo>
                <a:pt x="0" y="106340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93566-B997-684D-AAD7-14D56FBC1ABE}">
      <dsp:nvSpPr>
        <dsp:cNvPr id="0" name=""/>
        <dsp:cNvSpPr/>
      </dsp:nvSpPr>
      <dsp:spPr>
        <a:xfrm>
          <a:off x="2516221" y="413858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Needs: 8 couplers/Week</a:t>
          </a:r>
          <a:endParaRPr lang="en-US" sz="1000" kern="1200" dirty="0"/>
        </a:p>
      </dsp:txBody>
      <dsp:txXfrm>
        <a:off x="2516221" y="413858"/>
        <a:ext cx="864133" cy="432066"/>
      </dsp:txXfrm>
    </dsp:sp>
    <dsp:sp modelId="{92BF122A-9C11-FA4E-AE64-B82CBDA3CE34}">
      <dsp:nvSpPr>
        <dsp:cNvPr id="0" name=""/>
        <dsp:cNvSpPr/>
      </dsp:nvSpPr>
      <dsp:spPr>
        <a:xfrm>
          <a:off x="1208450" y="1909331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Remote control </a:t>
          </a:r>
          <a:endParaRPr lang="en-US" sz="1000" kern="1200" dirty="0"/>
        </a:p>
      </dsp:txBody>
      <dsp:txXfrm>
        <a:off x="1208450" y="1909331"/>
        <a:ext cx="864133" cy="432066"/>
      </dsp:txXfrm>
    </dsp:sp>
    <dsp:sp modelId="{815304C7-8DB4-7F4E-BD46-882AF88D0568}">
      <dsp:nvSpPr>
        <dsp:cNvPr id="0" name=""/>
        <dsp:cNvSpPr/>
      </dsp:nvSpPr>
      <dsp:spPr>
        <a:xfrm>
          <a:off x="2520835" y="2020433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RF station stabilized </a:t>
          </a:r>
          <a:endParaRPr lang="en-US" sz="1000" kern="1200" dirty="0"/>
        </a:p>
      </dsp:txBody>
      <dsp:txXfrm>
        <a:off x="2520835" y="2020433"/>
        <a:ext cx="864133" cy="432066"/>
      </dsp:txXfrm>
    </dsp:sp>
    <dsp:sp modelId="{CD425249-DCA2-2E46-BB3C-58E55E831EF3}">
      <dsp:nvSpPr>
        <dsp:cNvPr id="0" name=""/>
        <dsp:cNvSpPr/>
      </dsp:nvSpPr>
      <dsp:spPr>
        <a:xfrm>
          <a:off x="2514613" y="1198932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RF conditioning : up to &gt;100h</a:t>
          </a:r>
          <a:endParaRPr lang="en-US" sz="1000" kern="1200" dirty="0"/>
        </a:p>
      </dsp:txBody>
      <dsp:txXfrm>
        <a:off x="2514613" y="1198932"/>
        <a:ext cx="864133" cy="432066"/>
      </dsp:txXfrm>
    </dsp:sp>
    <dsp:sp modelId="{D253FC21-4347-FD48-98C5-A669CC07774D}">
      <dsp:nvSpPr>
        <dsp:cNvPr id="0" name=""/>
        <dsp:cNvSpPr/>
      </dsp:nvSpPr>
      <dsp:spPr>
        <a:xfrm>
          <a:off x="3474501" y="1908351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Increase baking temperature </a:t>
          </a:r>
          <a:endParaRPr lang="en-US" sz="1000" kern="1200" dirty="0"/>
        </a:p>
      </dsp:txBody>
      <dsp:txXfrm>
        <a:off x="3474501" y="1908351"/>
        <a:ext cx="864133" cy="432066"/>
      </dsp:txXfrm>
    </dsp:sp>
    <dsp:sp modelId="{3972CFC1-FDB6-024B-898F-E5D54A026DB2}">
      <dsp:nvSpPr>
        <dsp:cNvPr id="0" name=""/>
        <dsp:cNvSpPr/>
      </dsp:nvSpPr>
      <dsp:spPr>
        <a:xfrm>
          <a:off x="2514726" y="2898570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RF conditioning: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&lt; 40h</a:t>
          </a:r>
          <a:endParaRPr lang="en-US" sz="1000" kern="1200" dirty="0"/>
        </a:p>
      </dsp:txBody>
      <dsp:txXfrm>
        <a:off x="2514726" y="2898570"/>
        <a:ext cx="864133" cy="432066"/>
      </dsp:txXfrm>
    </dsp:sp>
    <dsp:sp modelId="{A7A08EF4-2137-F141-9A42-38734C6E8CAE}">
      <dsp:nvSpPr>
        <dsp:cNvPr id="0" name=""/>
        <dsp:cNvSpPr/>
      </dsp:nvSpPr>
      <dsp:spPr>
        <a:xfrm>
          <a:off x="2071356" y="3569280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Possibility : 12 couplers/week </a:t>
          </a:r>
          <a:endParaRPr lang="en-US" sz="1000" kern="1200" dirty="0"/>
        </a:p>
      </dsp:txBody>
      <dsp:txXfrm>
        <a:off x="2071356" y="3569280"/>
        <a:ext cx="864133" cy="432066"/>
      </dsp:txXfrm>
    </dsp:sp>
    <dsp:sp modelId="{43389C31-D52D-FE4E-8216-72BFFC2E92B1}">
      <dsp:nvSpPr>
        <dsp:cNvPr id="0" name=""/>
        <dsp:cNvSpPr/>
      </dsp:nvSpPr>
      <dsp:spPr>
        <a:xfrm>
          <a:off x="1294699" y="819171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Baking : 3 ½ days</a:t>
          </a:r>
          <a:endParaRPr lang="en-US" sz="1000" kern="1200" dirty="0"/>
        </a:p>
      </dsp:txBody>
      <dsp:txXfrm>
        <a:off x="1294699" y="819171"/>
        <a:ext cx="864133" cy="432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47AFD-6B63-D647-88AF-9FFCA8381311}" type="datetimeFigureOut">
              <a:rPr lang="fr-FR" smtClean="0"/>
              <a:t>7/8/15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83A2F-7F46-D940-8561-A7F826B1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2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 </a:t>
            </a:r>
            <a:r>
              <a:rPr lang="en-US" dirty="0" err="1" smtClean="0"/>
              <a:t>générale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Vue</a:t>
            </a:r>
            <a:r>
              <a:rPr lang="en-US" dirty="0" smtClean="0">
                <a:sym typeface="Wingdings"/>
              </a:rPr>
              <a:t> de </a:t>
            </a:r>
            <a:r>
              <a:rPr lang="en-US" dirty="0" err="1" smtClean="0">
                <a:sym typeface="Wingdings"/>
              </a:rPr>
              <a:t>dessous</a:t>
            </a:r>
            <a:r>
              <a:rPr lang="en-US" baseline="0" dirty="0" smtClean="0">
                <a:sym typeface="Wingdings"/>
              </a:rPr>
              <a:t> du </a:t>
            </a:r>
            <a:r>
              <a:rPr lang="en-US" baseline="0" dirty="0" err="1" smtClean="0">
                <a:sym typeface="Wingdings"/>
              </a:rPr>
              <a:t>cryomodule</a:t>
            </a:r>
            <a:r>
              <a:rPr lang="en-US" dirty="0" smtClean="0"/>
              <a:t> : La </a:t>
            </a:r>
            <a:r>
              <a:rPr lang="en-US" dirty="0" err="1" smtClean="0"/>
              <a:t>partie</a:t>
            </a:r>
            <a:r>
              <a:rPr lang="en-US" dirty="0" smtClean="0"/>
              <a:t> </a:t>
            </a:r>
            <a:r>
              <a:rPr lang="en-US" dirty="0" err="1" smtClean="0"/>
              <a:t>froide</a:t>
            </a:r>
            <a:r>
              <a:rPr lang="en-US" dirty="0" smtClean="0"/>
              <a:t> du </a:t>
            </a:r>
            <a:r>
              <a:rPr lang="en-US" dirty="0" err="1" smtClean="0"/>
              <a:t>coupleur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fixée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cavité</a:t>
            </a:r>
            <a:r>
              <a:rPr lang="en-US" dirty="0" smtClean="0"/>
              <a:t> supra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Parler</a:t>
            </a:r>
            <a:r>
              <a:rPr lang="en-US" baseline="0" dirty="0" smtClean="0"/>
              <a:t> de la supra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la zone a </a:t>
            </a:r>
            <a:r>
              <a:rPr lang="en-US" baseline="0" dirty="0" err="1" smtClean="0"/>
              <a:t>temperatue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ambiante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XFEL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remplire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fonctions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 de la RF entre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source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cavités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supra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Séparation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thermique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entre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milieur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temperature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cryogenique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milieur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temperature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ambiante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Transition vide ultra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 (double separation via 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ceramiques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vide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froids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deteriorent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assurer 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électrique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(variable) avec 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cavités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via son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antenne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tube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faisceau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l’entrée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résonateur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r>
              <a:rPr lang="en-US" baseline="0" dirty="0" err="1" smtClean="0"/>
              <a:t>Conducteur</a:t>
            </a:r>
            <a:r>
              <a:rPr lang="en-US" baseline="0" dirty="0" smtClean="0"/>
              <a:t> interne </a:t>
            </a:r>
            <a:r>
              <a:rPr lang="en-US" baseline="0" dirty="0" err="1" smtClean="0"/>
              <a:t>polarisable</a:t>
            </a:r>
            <a:r>
              <a:rPr lang="en-US" baseline="0" dirty="0" smtClean="0"/>
              <a:t> ? 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Partie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chaude</a:t>
            </a:r>
            <a:r>
              <a:rPr lang="en-US" baseline="0" dirty="0" smtClean="0"/>
              <a:t> 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Partie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froide</a:t>
            </a: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err="1" smtClean="0"/>
              <a:t>Une</a:t>
            </a:r>
            <a:r>
              <a:rPr lang="en-US" baseline="0" dirty="0" smtClean="0"/>
              <a:t> transition guide </a:t>
            </a:r>
            <a:r>
              <a:rPr lang="en-US" baseline="0" dirty="0" err="1" smtClean="0"/>
              <a:t>d’onde</a:t>
            </a: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Brasage céramique/cuivre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7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TIN Coating pour </a:t>
            </a:r>
            <a:r>
              <a:rPr lang="en-US" dirty="0" err="1" smtClean="0"/>
              <a:t>diminuer</a:t>
            </a:r>
            <a:r>
              <a:rPr lang="en-US" dirty="0" smtClean="0"/>
              <a:t> les </a:t>
            </a:r>
            <a:r>
              <a:rPr lang="en-US" dirty="0" err="1" smtClean="0"/>
              <a:t>coeficients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d’emission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secondaire</a:t>
            </a:r>
            <a:r>
              <a:rPr lang="en-US" baseline="0" dirty="0" smtClean="0"/>
              <a:t>, pour </a:t>
            </a:r>
            <a:r>
              <a:rPr lang="en-US" baseline="0" dirty="0" err="1" smtClean="0"/>
              <a:t>diminuer</a:t>
            </a:r>
            <a:r>
              <a:rPr lang="en-US" baseline="0" dirty="0" smtClean="0"/>
              <a:t> la formation de </a:t>
            </a:r>
            <a:r>
              <a:rPr lang="en-US" baseline="0" dirty="0" err="1" smtClean="0"/>
              <a:t>multipactors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1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8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5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 </a:t>
            </a:r>
            <a:r>
              <a:rPr lang="en-US" dirty="0" err="1" smtClean="0"/>
              <a:t>schematique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coupleurs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banc de </a:t>
            </a:r>
            <a:r>
              <a:rPr lang="en-US" baseline="0" dirty="0" err="1" smtClean="0"/>
              <a:t>conditionnement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visibles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liste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diagnostiques</a:t>
            </a:r>
            <a:r>
              <a:rPr lang="en-US" baseline="0" dirty="0" smtClean="0"/>
              <a:t> : pickups, vides, </a:t>
            </a:r>
            <a:r>
              <a:rPr lang="en-US" baseline="0" dirty="0" err="1" smtClean="0"/>
              <a:t>niveaux</a:t>
            </a:r>
            <a:r>
              <a:rPr lang="en-US" baseline="0" dirty="0" smtClean="0"/>
              <a:t> de puissance incident et </a:t>
            </a:r>
            <a:r>
              <a:rPr lang="en-US" baseline="0" dirty="0" err="1" smtClean="0"/>
              <a:t>reflechie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Voir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detecteurs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utilises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mesurer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puissances</a:t>
            </a:r>
            <a:r>
              <a:rPr lang="en-US" baseline="0" dirty="0" smtClean="0"/>
              <a:t> (diode ?)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6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detecteurs</a:t>
            </a:r>
            <a:r>
              <a:rPr lang="en-US" dirty="0" smtClean="0"/>
              <a:t> </a:t>
            </a:r>
            <a:r>
              <a:rPr lang="en-US" dirty="0" err="1" smtClean="0"/>
              <a:t>d’arc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Discussion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l’utilite</a:t>
            </a:r>
            <a:r>
              <a:rPr lang="en-US" dirty="0" smtClean="0"/>
              <a:t> </a:t>
            </a:r>
            <a:r>
              <a:rPr lang="en-US" dirty="0" err="1" smtClean="0"/>
              <a:t>d’itiliser</a:t>
            </a:r>
            <a:r>
              <a:rPr lang="en-US" baseline="0" dirty="0" smtClean="0"/>
              <a:t> les SF6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les guides </a:t>
            </a:r>
            <a:r>
              <a:rPr lang="en-US" baseline="0" dirty="0" err="1" smtClean="0"/>
              <a:t>d’onde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US" smtClean="0"/>
              <a:t>Cliquez pour modifier le style des sous-titres du masque</a:t>
            </a:r>
            <a:endParaRPr lang="en-GB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Faire glisser l'image vers l'espace réservé ou cliquer sur l'icône pour l'ajouter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 dirty="0">
              <a:ea typeface="ＭＳ Ｐゴシック" pitchFamily="18" charset="-128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/>
        </p:nvSpPr>
        <p:spPr bwMode="auto">
          <a:xfrm>
            <a:off x="64999" y="6537325"/>
            <a:ext cx="89074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Third JLC (</a:t>
            </a:r>
            <a:r>
              <a:rPr lang="en-US" sz="1000" dirty="0" err="1" smtClean="0"/>
              <a:t>Journées</a:t>
            </a:r>
            <a:r>
              <a:rPr lang="en-US" sz="1000" dirty="0" smtClean="0"/>
              <a:t>  </a:t>
            </a:r>
            <a:r>
              <a:rPr lang="en-US" sz="1000" dirty="0" err="1" smtClean="0"/>
              <a:t>collisionneur</a:t>
            </a:r>
            <a:r>
              <a:rPr lang="en-US" sz="1000" dirty="0" smtClean="0"/>
              <a:t> </a:t>
            </a:r>
            <a:r>
              <a:rPr lang="en-US" sz="1000" dirty="0" err="1" smtClean="0"/>
              <a:t>linéaire</a:t>
            </a:r>
            <a:r>
              <a:rPr lang="en-US" sz="1000" dirty="0" smtClean="0"/>
              <a:t> ),</a:t>
            </a:r>
            <a:r>
              <a:rPr lang="en-US" sz="1000" baseline="0" dirty="0" smtClean="0"/>
              <a:t> 1-3 </a:t>
            </a:r>
            <a:r>
              <a:rPr lang="en-US" sz="1000" baseline="0" dirty="0" err="1" smtClean="0"/>
              <a:t>Décembre</a:t>
            </a:r>
            <a:r>
              <a:rPr lang="en-US" sz="1000" baseline="0" dirty="0" smtClean="0"/>
              <a:t> 2014</a:t>
            </a:r>
            <a:r>
              <a:rPr lang="en-GB" sz="1000" dirty="0">
                <a:solidFill>
                  <a:srgbClr val="000000"/>
                </a:solidFill>
                <a:latin typeface="Helvetica" charset="0"/>
              </a:rPr>
              <a:t>	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  LPSC Grenoble                                                                       Hayg GULER,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 LAL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	</a:t>
            </a:r>
            <a:endParaRPr lang="en-US" sz="1000" dirty="0" smtClean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1000" b="1" baseline="0" dirty="0" smtClean="0">
                <a:solidFill>
                  <a:schemeClr val="bg1"/>
                </a:solidFill>
                <a:ea typeface="ＭＳ Ｐゴシック" charset="-128"/>
              </a:rPr>
              <a:t>Power Couplers for XFEL</a:t>
            </a:r>
            <a:endParaRPr lang="en-GB" sz="1000" dirty="0">
              <a:solidFill>
                <a:schemeClr val="bg1"/>
              </a:solidFill>
              <a:ea typeface="ＭＳ Ｐゴシック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jpeg"/><Relationship Id="rId8" Type="http://schemas.openxmlformats.org/officeDocument/2006/relationships/image" Target="../media/image30.emf"/><Relationship Id="rId9" Type="http://schemas.openxmlformats.org/officeDocument/2006/relationships/image" Target="../media/image31.png"/><Relationship Id="rId10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25.emf"/><Relationship Id="rId5" Type="http://schemas.openxmlformats.org/officeDocument/2006/relationships/image" Target="../media/image30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6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gif"/><Relationship Id="rId8" Type="http://schemas.openxmlformats.org/officeDocument/2006/relationships/image" Target="../media/image57.gi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1.gif"/><Relationship Id="rId3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gif"/><Relationship Id="rId3" Type="http://schemas.openxmlformats.org/officeDocument/2006/relationships/image" Target="../media/image6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66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8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99.gif"/><Relationship Id="rId1" Type="http://schemas.openxmlformats.org/officeDocument/2006/relationships/slideLayout" Target="../slideLayouts/slideLayout19.xml"/><Relationship Id="rId2" Type="http://schemas.openxmlformats.org/officeDocument/2006/relationships/diagramData" Target="../diagrams/data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0.gi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0.jpeg"/><Relationship Id="rId9" Type="http://schemas.openxmlformats.org/officeDocument/2006/relationships/image" Target="../media/image11.jpg"/><Relationship Id="rId10" Type="http://schemas.openxmlformats.org/officeDocument/2006/relationships/image" Target="../media/image12.jpe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g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3.gi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gi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gi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gi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gi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gi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1.gif"/><Relationship Id="rId3" Type="http://schemas.openxmlformats.org/officeDocument/2006/relationships/image" Target="../media/image112.gi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2486" y="758854"/>
            <a:ext cx="8787500" cy="56317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XFEL</a:t>
            </a:r>
            <a:r>
              <a:rPr lang="en-US" sz="2800" b="1" dirty="0" smtClean="0"/>
              <a:t> </a:t>
            </a:r>
            <a:r>
              <a:rPr lang="en-US" sz="4000" b="1" dirty="0" smtClean="0"/>
              <a:t>couplers production </a:t>
            </a:r>
            <a:r>
              <a:rPr lang="en-US" sz="4000" b="1" dirty="0" smtClean="0"/>
              <a:t>overview</a:t>
            </a:r>
            <a:endParaRPr lang="en-US" sz="4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2975" y="5059832"/>
            <a:ext cx="7258050" cy="592743"/>
          </a:xfrm>
        </p:spPr>
        <p:txBody>
          <a:bodyPr>
            <a:noAutofit/>
          </a:bodyPr>
          <a:lstStyle/>
          <a:p>
            <a:r>
              <a:rPr lang="en-US" sz="2800" dirty="0" smtClean="0"/>
              <a:t>Talk @ DEPACC </a:t>
            </a:r>
          </a:p>
          <a:p>
            <a:r>
              <a:rPr lang="en-US" sz="2800" dirty="0" smtClean="0"/>
              <a:t>Hayg GULER</a:t>
            </a:r>
            <a:endParaRPr lang="en-US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873" y="1598595"/>
            <a:ext cx="6494833" cy="282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24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10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37" name="Picture 7" descr="Brid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3" y="2102736"/>
            <a:ext cx="133191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Bellow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60" y="3259755"/>
            <a:ext cx="14684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002" y="2577483"/>
            <a:ext cx="857537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0" name="Group 21"/>
          <p:cNvGrpSpPr>
            <a:grpSpLocks/>
          </p:cNvGrpSpPr>
          <p:nvPr/>
        </p:nvGrpSpPr>
        <p:grpSpPr bwMode="auto">
          <a:xfrm>
            <a:off x="7059001" y="2365914"/>
            <a:ext cx="1305237" cy="1569692"/>
            <a:chOff x="1099" y="2513"/>
            <a:chExt cx="1043" cy="1395"/>
          </a:xfrm>
        </p:grpSpPr>
        <p:pic>
          <p:nvPicPr>
            <p:cNvPr id="41" name="Picture 22" descr="Partie froide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" y="2513"/>
              <a:ext cx="1043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23"/>
            <p:cNvGrpSpPr>
              <a:grpSpLocks/>
            </p:cNvGrpSpPr>
            <p:nvPr/>
          </p:nvGrpSpPr>
          <p:grpSpPr bwMode="auto">
            <a:xfrm>
              <a:off x="1503" y="2851"/>
              <a:ext cx="113" cy="804"/>
              <a:chOff x="1503" y="2851"/>
              <a:chExt cx="113" cy="804"/>
            </a:xfrm>
          </p:grpSpPr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>
                <a:off x="1525" y="3607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1524" y="3655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5" name="Line 26"/>
              <p:cNvSpPr>
                <a:spLocks noChangeShapeType="1"/>
              </p:cNvSpPr>
              <p:nvPr/>
            </p:nvSpPr>
            <p:spPr bwMode="auto">
              <a:xfrm>
                <a:off x="1525" y="353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6" name="Line 27"/>
              <p:cNvSpPr>
                <a:spLocks noChangeShapeType="1"/>
              </p:cNvSpPr>
              <p:nvPr/>
            </p:nvSpPr>
            <p:spPr bwMode="auto">
              <a:xfrm>
                <a:off x="1519" y="3277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1503" y="3084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1503" y="298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1506" y="2851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5306926" y="2083715"/>
            <a:ext cx="1117096" cy="2095640"/>
            <a:chOff x="3397" y="2450"/>
            <a:chExt cx="564" cy="1462"/>
          </a:xfrm>
        </p:grpSpPr>
        <p:pic>
          <p:nvPicPr>
            <p:cNvPr id="51" name="Picture 12" descr="Partie chaude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" y="2450"/>
              <a:ext cx="564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" name="Group 13"/>
            <p:cNvGrpSpPr>
              <a:grpSpLocks/>
            </p:cNvGrpSpPr>
            <p:nvPr/>
          </p:nvGrpSpPr>
          <p:grpSpPr bwMode="auto">
            <a:xfrm>
              <a:off x="3599" y="2698"/>
              <a:ext cx="98" cy="1027"/>
              <a:chOff x="3599" y="2698"/>
              <a:chExt cx="98" cy="1027"/>
            </a:xfrm>
          </p:grpSpPr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>
                <a:off x="3599" y="3725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>
                <a:off x="3606" y="3391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3600" y="328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3600" y="319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3606" y="273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>
                <a:off x="3604" y="269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3600" y="3566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669" y="4760939"/>
            <a:ext cx="2077933" cy="160448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8051" y="4743190"/>
            <a:ext cx="1771717" cy="1629542"/>
          </a:xfrm>
          <a:prstGeom prst="rect">
            <a:avLst/>
          </a:prstGeom>
        </p:spPr>
      </p:pic>
      <p:sp>
        <p:nvSpPr>
          <p:cNvPr id="62" name="Flèche droite rayée 61"/>
          <p:cNvSpPr/>
          <p:nvPr/>
        </p:nvSpPr>
        <p:spPr bwMode="auto">
          <a:xfrm>
            <a:off x="3907619" y="3153718"/>
            <a:ext cx="928952" cy="317472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78323" y="1189014"/>
            <a:ext cx="530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>
                <a:solidFill>
                  <a:srgbClr val="FD930A"/>
                </a:solidFill>
              </a:rPr>
              <a:t>At Thales site:</a:t>
            </a:r>
            <a:endParaRPr lang="en-GB" sz="2000" dirty="0">
              <a:solidFill>
                <a:srgbClr val="FD930A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98629" y="1670677"/>
            <a:ext cx="871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SzPct val="100000"/>
              <a:buFont typeface="Wingdings" charset="2"/>
              <a:buChar char="§"/>
            </a:pPr>
            <a:r>
              <a:rPr lang="en-GB" sz="2000" dirty="0" smtClean="0"/>
              <a:t>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step: parts assemblies by brazing: 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292701" y="4290181"/>
            <a:ext cx="845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Font typeface="Wingdings" charset="2"/>
              <a:buChar char="§"/>
            </a:pPr>
            <a:r>
              <a:rPr lang="en-GB" sz="2000" dirty="0" smtClean="0"/>
              <a:t>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step: RF Surfaces copper plating of the assembled parts: </a:t>
            </a:r>
            <a:endParaRPr lang="en-GB" sz="2000" dirty="0"/>
          </a:p>
        </p:txBody>
      </p:sp>
      <p:sp>
        <p:nvSpPr>
          <p:cNvPr id="34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81817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Production monitoring at companies</a:t>
            </a:r>
          </a:p>
          <a:p>
            <a:pPr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Thales </a:t>
            </a:r>
            <a:endParaRPr lang="en-GB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9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100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54" y="94470"/>
            <a:ext cx="8899974" cy="66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9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101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923" y="2637668"/>
            <a:ext cx="873206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None/>
            </a:pPr>
            <a:r>
              <a:rPr lang="en-GB" sz="3600" dirty="0" smtClean="0"/>
              <a:t>Thanks for your attention.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3235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1385" y="1238563"/>
            <a:ext cx="872156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GB" sz="1800" b="1" u="sng" dirty="0" smtClean="0"/>
              <a:t>Weekly inspection meetings</a:t>
            </a:r>
            <a:r>
              <a:rPr lang="en-GB" sz="1800" dirty="0" smtClean="0"/>
              <a:t> organized at Thales-</a:t>
            </a:r>
            <a:r>
              <a:rPr lang="en-GB" sz="1800" dirty="0" err="1" smtClean="0"/>
              <a:t>Thonon</a:t>
            </a:r>
            <a:r>
              <a:rPr lang="en-GB" sz="1800" dirty="0" smtClean="0"/>
              <a:t> to control parts copper plating quality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55" y="2237123"/>
            <a:ext cx="3520483" cy="403308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16" y="3957089"/>
            <a:ext cx="1671256" cy="230918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40" y="2235702"/>
            <a:ext cx="1906756" cy="3358538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6884893" y="3547736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600" dirty="0" smtClean="0"/>
              <a:t>Cold part</a:t>
            </a:r>
            <a:endParaRPr lang="en-GB" sz="1600" dirty="0"/>
          </a:p>
        </p:txBody>
      </p:sp>
      <p:sp>
        <p:nvSpPr>
          <p:cNvPr id="67" name="ZoneTexte 66"/>
          <p:cNvSpPr txBox="1"/>
          <p:nvPr/>
        </p:nvSpPr>
        <p:spPr>
          <a:xfrm>
            <a:off x="4644385" y="5683926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600" dirty="0" smtClean="0"/>
              <a:t>Warm part</a:t>
            </a:r>
            <a:endParaRPr lang="en-GB" sz="1600" dirty="0"/>
          </a:p>
        </p:txBody>
      </p:sp>
      <p:sp>
        <p:nvSpPr>
          <p:cNvPr id="68" name="Rectangle 130"/>
          <p:cNvSpPr txBox="1">
            <a:spLocks noChangeArrowheads="1"/>
          </p:cNvSpPr>
          <p:nvPr/>
        </p:nvSpPr>
        <p:spPr bwMode="auto">
          <a:xfrm>
            <a:off x="1093787" y="610315"/>
            <a:ext cx="786916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Production monitoring at companies</a:t>
            </a:r>
          </a:p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Thales : inspections</a:t>
            </a:r>
          </a:p>
        </p:txBody>
      </p:sp>
    </p:spTree>
    <p:extLst>
      <p:ext uri="{BB962C8B-B14F-4D97-AF65-F5344CB8AC3E}">
        <p14:creationId xmlns:p14="http://schemas.microsoft.com/office/powerpoint/2010/main" val="166240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819046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Production monitoring at companies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List of possible defects to reject coupler part</a:t>
            </a:r>
            <a:r>
              <a:rPr lang="en-GB" sz="2000" dirty="0" smtClean="0"/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5" y="1220309"/>
            <a:ext cx="2832100" cy="20955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24922" y="2923415"/>
            <a:ext cx="629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x</a:t>
            </a:r>
            <a:r>
              <a:rPr lang="en-GB" sz="1600" dirty="0" smtClean="0">
                <a:solidFill>
                  <a:srgbClr val="FF0000"/>
                </a:solidFill>
              </a:rPr>
              <a:t> 40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46" y="3526755"/>
            <a:ext cx="3175618" cy="237214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739280" y="5531542"/>
            <a:ext cx="629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x</a:t>
            </a:r>
            <a:r>
              <a:rPr lang="en-GB" sz="1600" dirty="0" smtClean="0">
                <a:solidFill>
                  <a:srgbClr val="FF0000"/>
                </a:solidFill>
              </a:rPr>
              <a:t> 30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77" y="5237706"/>
            <a:ext cx="835380" cy="652004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3379519" y="3526745"/>
            <a:ext cx="2728727" cy="2372165"/>
            <a:chOff x="5329783" y="1720977"/>
            <a:chExt cx="2940966" cy="2196971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9783" y="1720977"/>
              <a:ext cx="2940966" cy="2196971"/>
            </a:xfrm>
            <a:prstGeom prst="rect">
              <a:avLst/>
            </a:prstGeom>
          </p:spPr>
        </p:pic>
        <p:cxnSp>
          <p:nvCxnSpPr>
            <p:cNvPr id="17" name="Connecteur droit avec flèche 16"/>
            <p:cNvCxnSpPr/>
            <p:nvPr/>
          </p:nvCxnSpPr>
          <p:spPr bwMode="auto">
            <a:xfrm flipV="1">
              <a:off x="6365170" y="2370832"/>
              <a:ext cx="409316" cy="43034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662" y="1228064"/>
            <a:ext cx="3085235" cy="209924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139" y="1238560"/>
            <a:ext cx="2938676" cy="2067710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 bwMode="auto">
          <a:xfrm flipV="1">
            <a:off x="4192288" y="2298651"/>
            <a:ext cx="29154" cy="23513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3" name="Grouper 22"/>
          <p:cNvGrpSpPr/>
          <p:nvPr/>
        </p:nvGrpSpPr>
        <p:grpSpPr>
          <a:xfrm>
            <a:off x="6129234" y="3547748"/>
            <a:ext cx="2928179" cy="2262446"/>
            <a:chOff x="713678" y="1646198"/>
            <a:chExt cx="3389971" cy="255327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78" y="1646198"/>
              <a:ext cx="3389971" cy="2534934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3265271" y="3852128"/>
              <a:ext cx="817381" cy="347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400" b="1" dirty="0">
                  <a:solidFill>
                    <a:srgbClr val="FF0000"/>
                  </a:solidFill>
                </a:rPr>
                <a:t>x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 22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96" y="1228063"/>
            <a:ext cx="869352" cy="68224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440" y="2619021"/>
            <a:ext cx="869352" cy="6822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496" y="2634970"/>
            <a:ext cx="869352" cy="68224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997050" y="5605006"/>
            <a:ext cx="214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dirty="0" smtClean="0">
                <a:solidFill>
                  <a:srgbClr val="006A00"/>
                </a:solidFill>
              </a:rPr>
              <a:t>… with derogation</a:t>
            </a:r>
            <a:endParaRPr lang="en-GB" sz="1200" dirty="0">
              <a:solidFill>
                <a:srgbClr val="006A00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185" y="5232662"/>
            <a:ext cx="835380" cy="652004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245475" y="5599966"/>
            <a:ext cx="214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dirty="0" smtClean="0">
                <a:solidFill>
                  <a:srgbClr val="006A00"/>
                </a:solidFill>
              </a:rPr>
              <a:t>… After particle removal</a:t>
            </a:r>
            <a:endParaRPr lang="en-GB" sz="1200" dirty="0">
              <a:solidFill>
                <a:srgbClr val="006A00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9" y="5148692"/>
            <a:ext cx="835380" cy="652004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6932341" y="5495001"/>
            <a:ext cx="214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dirty="0" smtClean="0">
                <a:solidFill>
                  <a:srgbClr val="006A00"/>
                </a:solidFill>
              </a:rPr>
              <a:t>… with derogation</a:t>
            </a:r>
            <a:endParaRPr lang="en-GB" sz="1200" dirty="0">
              <a:solidFill>
                <a:srgbClr val="006A00"/>
              </a:solidFill>
            </a:endParaRPr>
          </a:p>
        </p:txBody>
      </p:sp>
      <p:graphicFrame>
        <p:nvGraphicFramePr>
          <p:cNvPr id="33" name="Diagramme 32"/>
          <p:cNvGraphicFramePr/>
          <p:nvPr>
            <p:extLst>
              <p:ext uri="{D42A27DB-BD31-4B8C-83A1-F6EECF244321}">
                <p14:modId xmlns:p14="http://schemas.microsoft.com/office/powerpoint/2010/main" val="4238146855"/>
              </p:ext>
            </p:extLst>
          </p:nvPr>
        </p:nvGraphicFramePr>
        <p:xfrm>
          <a:off x="1974844" y="2043458"/>
          <a:ext cx="6234652" cy="2738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4554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  <p:bldGraphic spid="3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83796" y="131836"/>
            <a:ext cx="7365396" cy="5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3600" dirty="0" smtClean="0">
                <a:solidFill>
                  <a:srgbClr val="FFFFFF"/>
                </a:solidFill>
              </a:rPr>
              <a:t>Inspection criteria 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43" y="1028640"/>
            <a:ext cx="8816023" cy="540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GB" sz="1800" dirty="0" smtClean="0"/>
              <a:t>Main reasons of coupler rejection at the final inspection: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GB" sz="1800" b="1" dirty="0" smtClean="0"/>
              <a:t>Copper plating defects </a:t>
            </a:r>
            <a:r>
              <a:rPr lang="en-GB" sz="1800" dirty="0" smtClean="0"/>
              <a:t>(mainly during ramp up phase and before production stabilization):</a:t>
            </a:r>
          </a:p>
          <a:p>
            <a:pPr>
              <a:lnSpc>
                <a:spcPct val="120000"/>
              </a:lnSpc>
              <a:buNone/>
            </a:pPr>
            <a:endParaRPr lang="en-GB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sz="1800" dirty="0" smtClean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endParaRPr lang="en-GB" dirty="0">
              <a:sym typeface="Wingdings"/>
            </a:endParaRPr>
          </a:p>
          <a:p>
            <a:pPr>
              <a:lnSpc>
                <a:spcPct val="120000"/>
              </a:lnSpc>
              <a:buNone/>
            </a:pPr>
            <a:r>
              <a:rPr lang="en-GB" sz="1800" dirty="0" smtClean="0">
                <a:sym typeface="Wingdings"/>
              </a:rPr>
              <a:t> </a:t>
            </a:r>
            <a:r>
              <a:rPr lang="en-GB" sz="1800" dirty="0" smtClean="0">
                <a:solidFill>
                  <a:srgbClr val="008000"/>
                </a:solidFill>
                <a:sym typeface="Wingdings"/>
              </a:rPr>
              <a:t>Solved</a:t>
            </a:r>
            <a:r>
              <a:rPr lang="en-GB" sz="1800" dirty="0" smtClean="0">
                <a:sym typeface="Wingdings"/>
              </a:rPr>
              <a:t>: process improvement, setting acceptance criteria (defects classification by types, dimensions and number. Agreement in corrective actions</a:t>
            </a:r>
            <a:r>
              <a:rPr lang="en-GB" sz="1800" dirty="0">
                <a:sym typeface="Wingdings"/>
              </a:rPr>
              <a:t> </a:t>
            </a:r>
            <a:r>
              <a:rPr lang="en-GB" sz="1800" dirty="0" smtClean="0">
                <a:sym typeface="Wingdings"/>
              </a:rPr>
              <a:t>and tests. </a:t>
            </a:r>
            <a:endParaRPr lang="en-GB" sz="1800" dirty="0" smtClean="0"/>
          </a:p>
        </p:txBody>
      </p:sp>
      <p:grpSp>
        <p:nvGrpSpPr>
          <p:cNvPr id="27" name="Grouper 26"/>
          <p:cNvGrpSpPr/>
          <p:nvPr/>
        </p:nvGrpSpPr>
        <p:grpSpPr>
          <a:xfrm>
            <a:off x="881583" y="2259173"/>
            <a:ext cx="2213019" cy="1592961"/>
            <a:chOff x="199408" y="2374629"/>
            <a:chExt cx="2213019" cy="159296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408" y="2374629"/>
              <a:ext cx="2213019" cy="1592961"/>
            </a:xfrm>
            <a:prstGeom prst="rect">
              <a:avLst/>
            </a:prstGeom>
          </p:spPr>
        </p:pic>
        <p:cxnSp>
          <p:nvCxnSpPr>
            <p:cNvPr id="7" name="Connecteur droit avec flèche 6"/>
            <p:cNvCxnSpPr/>
            <p:nvPr/>
          </p:nvCxnSpPr>
          <p:spPr bwMode="auto">
            <a:xfrm flipV="1">
              <a:off x="923583" y="3175343"/>
              <a:ext cx="152411" cy="330411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" name="ZoneTexte 3"/>
            <p:cNvSpPr txBox="1"/>
            <p:nvPr/>
          </p:nvSpPr>
          <p:spPr>
            <a:xfrm>
              <a:off x="346344" y="3558238"/>
              <a:ext cx="17527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Copper peel off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3243020" y="2267241"/>
            <a:ext cx="2361434" cy="1574289"/>
            <a:chOff x="2560845" y="2382697"/>
            <a:chExt cx="2361434" cy="157428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0845" y="2382697"/>
              <a:ext cx="2361434" cy="1574289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2629281" y="2828950"/>
              <a:ext cx="771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Blister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402978" y="3658154"/>
              <a:ext cx="503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X 20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5761882" y="2259981"/>
            <a:ext cx="2214500" cy="1583648"/>
            <a:chOff x="5079707" y="2375437"/>
            <a:chExt cx="2214500" cy="158364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707" y="2375437"/>
              <a:ext cx="2120045" cy="158364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5143115" y="2425048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Pitting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737958" y="3663606"/>
              <a:ext cx="556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X 30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2298416" y="4130898"/>
            <a:ext cx="2141034" cy="1425248"/>
            <a:chOff x="1185965" y="4120400"/>
            <a:chExt cx="2141034" cy="142524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5965" y="4125033"/>
              <a:ext cx="2130539" cy="1420615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823222" y="5248135"/>
              <a:ext cx="503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X 22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191866" y="4120400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Circular spots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4589220" y="4125036"/>
            <a:ext cx="2327113" cy="1427492"/>
            <a:chOff x="3476769" y="4114538"/>
            <a:chExt cx="2327113" cy="1427492"/>
          </a:xfrm>
        </p:grpSpPr>
        <p:grpSp>
          <p:nvGrpSpPr>
            <p:cNvPr id="21" name="Grouper 20"/>
            <p:cNvGrpSpPr/>
            <p:nvPr/>
          </p:nvGrpSpPr>
          <p:grpSpPr>
            <a:xfrm>
              <a:off x="3476769" y="4114538"/>
              <a:ext cx="2327113" cy="1427492"/>
              <a:chOff x="86798" y="1731885"/>
              <a:chExt cx="2862483" cy="2172728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98" y="1731885"/>
                <a:ext cx="2862483" cy="2172728"/>
              </a:xfrm>
              <a:prstGeom prst="rect">
                <a:avLst/>
              </a:prstGeom>
            </p:spPr>
          </p:pic>
          <p:cxnSp>
            <p:nvCxnSpPr>
              <p:cNvPr id="23" name="Connecteur droit avec flèche 22"/>
              <p:cNvCxnSpPr/>
              <p:nvPr/>
            </p:nvCxnSpPr>
            <p:spPr bwMode="auto">
              <a:xfrm flipV="1">
                <a:off x="1563794" y="3285332"/>
                <a:ext cx="409316" cy="430347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</p:grpSp>
        <p:sp>
          <p:nvSpPr>
            <p:cNvPr id="25" name="ZoneTexte 24"/>
            <p:cNvSpPr txBox="1"/>
            <p:nvPr/>
          </p:nvSpPr>
          <p:spPr>
            <a:xfrm>
              <a:off x="3516787" y="5259447"/>
              <a:ext cx="1615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FF0000"/>
                  </a:solidFill>
                </a:rPr>
                <a:t>Copper particle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3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1605" y="1059187"/>
            <a:ext cx="788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 smtClean="0">
                <a:solidFill>
                  <a:srgbClr val="FD930A"/>
                </a:solidFill>
              </a:rPr>
              <a:t>At RI site:</a:t>
            </a:r>
            <a:endParaRPr lang="en-GB" sz="1800" dirty="0">
              <a:solidFill>
                <a:srgbClr val="FD930A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50" y="1435020"/>
            <a:ext cx="8396209" cy="5021146"/>
          </a:xfrm>
          <a:prstGeom prst="rect">
            <a:avLst/>
          </a:prstGeom>
        </p:spPr>
      </p:pic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805021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Production monitoring at companies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RI (Köln)</a:t>
            </a:r>
          </a:p>
        </p:txBody>
      </p:sp>
    </p:spTree>
    <p:extLst>
      <p:ext uri="{BB962C8B-B14F-4D97-AF65-F5344CB8AC3E}">
        <p14:creationId xmlns:p14="http://schemas.microsoft.com/office/powerpoint/2010/main" val="252244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637" y="1081848"/>
            <a:ext cx="3988202" cy="5373226"/>
          </a:xfrm>
          <a:prstGeom prst="rect">
            <a:avLst/>
          </a:prstGeom>
        </p:spPr>
      </p:pic>
      <p:sp>
        <p:nvSpPr>
          <p:cNvPr id="9" name="Flèche à angle droit 8"/>
          <p:cNvSpPr/>
          <p:nvPr/>
        </p:nvSpPr>
        <p:spPr bwMode="auto">
          <a:xfrm rot="5400000">
            <a:off x="1046795" y="3238484"/>
            <a:ext cx="503401" cy="446239"/>
          </a:xfrm>
          <a:prstGeom prst="bentUp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01702" y="3347208"/>
            <a:ext cx="3214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/>
              <a:t>Shipment to LAL</a:t>
            </a:r>
            <a:endParaRPr lang="en-GB" sz="2000" dirty="0"/>
          </a:p>
        </p:txBody>
      </p:sp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699239" y="499354"/>
            <a:ext cx="805021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Production monitoring at companies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RI</a:t>
            </a:r>
            <a:r>
              <a:rPr lang="en-GB" sz="2000" dirty="0" smtClean="0">
                <a:solidFill>
                  <a:srgbClr val="FFFF00"/>
                </a:solidFill>
                <a:sym typeface="Wingdings"/>
              </a:rPr>
              <a:t>LAL</a:t>
            </a:r>
            <a:endParaRPr lang="en-GB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0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419807" y="1196576"/>
            <a:ext cx="8396213" cy="5202454"/>
            <a:chOff x="747898" y="1810405"/>
            <a:chExt cx="7847388" cy="458862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7898" y="1810405"/>
              <a:ext cx="7847388" cy="4588624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940263" y="3478345"/>
              <a:ext cx="2471197" cy="29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ISO 5 </a:t>
              </a:r>
              <a:r>
                <a:rPr lang="en-GB" sz="1600" dirty="0"/>
                <a:t>c</a:t>
              </a:r>
              <a:r>
                <a:rPr lang="en-GB" sz="1600" dirty="0" smtClean="0"/>
                <a:t>lean room</a:t>
              </a:r>
              <a:endParaRPr lang="en-GB" sz="16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5114642">
              <a:off x="6235512" y="3371698"/>
              <a:ext cx="1451692" cy="54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ISO 7 </a:t>
              </a:r>
              <a:r>
                <a:rPr lang="en-GB" sz="1600" dirty="0"/>
                <a:t>c</a:t>
              </a:r>
              <a:r>
                <a:rPr lang="en-GB" sz="1600" dirty="0" smtClean="0"/>
                <a:t>lean room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700982" y="5181343"/>
              <a:ext cx="247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Control room</a:t>
              </a:r>
              <a:endParaRPr lang="en-GB" sz="16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798619" y="4893019"/>
              <a:ext cx="133127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Changing room</a:t>
              </a:r>
              <a:endParaRPr lang="en-GB" sz="1600" dirty="0"/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3054268" y="5071009"/>
              <a:ext cx="97291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Ai</a:t>
              </a:r>
              <a:r>
                <a:rPr lang="en-GB" sz="1500" dirty="0" smtClean="0"/>
                <a:t>rlock staff</a:t>
              </a:r>
              <a:endParaRPr lang="en-GB" sz="1500" dirty="0"/>
            </a:p>
          </p:txBody>
        </p:sp>
      </p:grpSp>
      <p:sp>
        <p:nvSpPr>
          <p:cNvPr id="21" name="Rectangle 130"/>
          <p:cNvSpPr txBox="1">
            <a:spLocks noChangeArrowheads="1"/>
          </p:cNvSpPr>
          <p:nvPr/>
        </p:nvSpPr>
        <p:spPr bwMode="auto">
          <a:xfrm>
            <a:off x="147957" y="622825"/>
            <a:ext cx="881572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36692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 smtClean="0"/>
              <a:t>Liste</a:t>
            </a:r>
            <a:r>
              <a:rPr lang="en-US" sz="4000" b="1" dirty="0" smtClean="0"/>
              <a:t> des controls au LAL </a:t>
            </a:r>
            <a:endParaRPr lang="en-US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475" y="1347788"/>
            <a:ext cx="8816068" cy="4459287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Etat</a:t>
            </a:r>
            <a:r>
              <a:rPr lang="en-US" sz="2400" dirty="0" smtClean="0"/>
              <a:t> des </a:t>
            </a:r>
            <a:r>
              <a:rPr lang="en-US" sz="2400" dirty="0" err="1" smtClean="0"/>
              <a:t>temoins</a:t>
            </a:r>
            <a:r>
              <a:rPr lang="en-US" sz="2400" dirty="0" smtClean="0"/>
              <a:t> de </a:t>
            </a:r>
            <a:r>
              <a:rPr lang="en-US" sz="2400" dirty="0" err="1" smtClean="0"/>
              <a:t>chocs</a:t>
            </a:r>
            <a:r>
              <a:rPr lang="en-US" sz="2400" dirty="0" smtClean="0"/>
              <a:t> + absence de degradation des </a:t>
            </a:r>
            <a:r>
              <a:rPr lang="en-US" sz="2400" dirty="0" err="1" smtClean="0"/>
              <a:t>boites</a:t>
            </a:r>
            <a:r>
              <a:rPr lang="en-US" sz="2400" dirty="0" smtClean="0"/>
              <a:t> de transport</a:t>
            </a:r>
          </a:p>
          <a:p>
            <a:r>
              <a:rPr lang="en-US" sz="2400" dirty="0" smtClean="0"/>
              <a:t>Presence des (sous) ensembles, </a:t>
            </a:r>
            <a:r>
              <a:rPr lang="en-US" sz="2400" dirty="0" err="1" smtClean="0"/>
              <a:t>integrites</a:t>
            </a:r>
            <a:r>
              <a:rPr lang="en-US" sz="2400" dirty="0" smtClean="0"/>
              <a:t> sacs de transport </a:t>
            </a:r>
          </a:p>
          <a:p>
            <a:r>
              <a:rPr lang="en-US" sz="2400" dirty="0" smtClean="0"/>
              <a:t>Aspect general des </a:t>
            </a:r>
            <a:r>
              <a:rPr lang="en-US" sz="2400" dirty="0" err="1" smtClean="0"/>
              <a:t>coupleurs</a:t>
            </a:r>
            <a:r>
              <a:rPr lang="en-US" sz="2400" dirty="0" smtClean="0"/>
              <a:t>, </a:t>
            </a:r>
            <a:r>
              <a:rPr lang="en-US" sz="2400" dirty="0" err="1" smtClean="0"/>
              <a:t>conformite</a:t>
            </a:r>
            <a:r>
              <a:rPr lang="en-US" sz="2400" dirty="0" smtClean="0"/>
              <a:t> des </a:t>
            </a:r>
            <a:r>
              <a:rPr lang="en-US" sz="2400" dirty="0" err="1" smtClean="0"/>
              <a:t>etats</a:t>
            </a:r>
            <a:r>
              <a:rPr lang="en-US" sz="2400" dirty="0" smtClean="0"/>
              <a:t> de surface</a:t>
            </a:r>
          </a:p>
          <a:p>
            <a:r>
              <a:rPr lang="en-US" sz="2400" dirty="0" err="1" smtClean="0"/>
              <a:t>Proprete</a:t>
            </a:r>
            <a:r>
              <a:rPr lang="en-US" sz="2400" dirty="0" smtClean="0"/>
              <a:t> des </a:t>
            </a:r>
            <a:r>
              <a:rPr lang="en-US" sz="2400" dirty="0" err="1" smtClean="0"/>
              <a:t>coupleurs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Gravage</a:t>
            </a:r>
            <a:r>
              <a:rPr lang="en-US" sz="2400" dirty="0" smtClean="0"/>
              <a:t> des parties et sous parties</a:t>
            </a:r>
          </a:p>
          <a:p>
            <a:r>
              <a:rPr lang="en-US" sz="2400" dirty="0" smtClean="0"/>
              <a:t>Tests de </a:t>
            </a:r>
            <a:r>
              <a:rPr lang="en-US" sz="2400" dirty="0" err="1" smtClean="0"/>
              <a:t>fuite</a:t>
            </a:r>
            <a:r>
              <a:rPr lang="en-US" sz="2400" dirty="0" smtClean="0"/>
              <a:t> 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Toute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une</a:t>
            </a:r>
            <a:r>
              <a:rPr lang="en-US" sz="2400" dirty="0" smtClean="0">
                <a:sym typeface="Wingdings"/>
              </a:rPr>
              <a:t> procedure </a:t>
            </a:r>
            <a:r>
              <a:rPr lang="en-US" sz="2400" dirty="0" err="1" smtClean="0">
                <a:sym typeface="Wingdings"/>
              </a:rPr>
              <a:t>bien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detaillee</a:t>
            </a:r>
            <a:r>
              <a:rPr lang="en-US" sz="2400" dirty="0" smtClean="0">
                <a:sym typeface="Wingdings"/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085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18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sp>
        <p:nvSpPr>
          <p:cNvPr id="2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List of actions to prepare RF conditioning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4" y="1595431"/>
            <a:ext cx="2427585" cy="182635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594" y="1576015"/>
            <a:ext cx="2431823" cy="184576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169551" y="3432275"/>
            <a:ext cx="2602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/>
              <a:t>75h baking cycle at 130°C</a:t>
            </a:r>
            <a:endParaRPr lang="en-GB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93864" y="3458720"/>
            <a:ext cx="243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/>
              <a:t>Leak test after reception </a:t>
            </a:r>
            <a:endParaRPr lang="en-GB" sz="1400" dirty="0"/>
          </a:p>
        </p:txBody>
      </p:sp>
      <p:pic>
        <p:nvPicPr>
          <p:cNvPr id="26" name="Picture 2" descr="E:\XFEL\conditionnement\condt-paire 2 XFEL-02avril2013\xfel2903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3" y="4229965"/>
            <a:ext cx="2638669" cy="16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30891" y="5894205"/>
            <a:ext cx="220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Antenna tuning </a:t>
            </a:r>
            <a:endParaRPr lang="en-GB" sz="1400" dirty="0"/>
          </a:p>
        </p:txBody>
      </p:sp>
      <p:sp>
        <p:nvSpPr>
          <p:cNvPr id="28" name="Flèche droite rayée 27"/>
          <p:cNvSpPr/>
          <p:nvPr/>
        </p:nvSpPr>
        <p:spPr bwMode="auto">
          <a:xfrm>
            <a:off x="2644798" y="2345526"/>
            <a:ext cx="335847" cy="226065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9" name="Flèche droite rayée 28"/>
          <p:cNvSpPr/>
          <p:nvPr/>
        </p:nvSpPr>
        <p:spPr bwMode="auto">
          <a:xfrm>
            <a:off x="5651893" y="2424437"/>
            <a:ext cx="335847" cy="226065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0" name="Flèche droite rayée 29"/>
          <p:cNvSpPr/>
          <p:nvPr/>
        </p:nvSpPr>
        <p:spPr bwMode="auto">
          <a:xfrm rot="5400000">
            <a:off x="7160564" y="3729007"/>
            <a:ext cx="605963" cy="249061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1" name="Flèche droite rayée 30"/>
          <p:cNvSpPr/>
          <p:nvPr/>
        </p:nvSpPr>
        <p:spPr bwMode="auto">
          <a:xfrm rot="10800000">
            <a:off x="2907197" y="4975231"/>
            <a:ext cx="346754" cy="231307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3" y="1689899"/>
            <a:ext cx="2911664" cy="1406501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6087246" y="3138796"/>
            <a:ext cx="3001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RGA spectrum recording </a:t>
            </a:r>
            <a:endParaRPr lang="en-GB" sz="14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677" y="4435686"/>
            <a:ext cx="1670277" cy="140023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424" y="4416082"/>
            <a:ext cx="1846041" cy="140934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476" y="4417301"/>
            <a:ext cx="1872056" cy="14140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430647" y="5836681"/>
            <a:ext cx="1406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WGBs assembly </a:t>
            </a:r>
            <a:endParaRPr lang="en-GB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337117" y="5842137"/>
            <a:ext cx="181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Capacitors assembly </a:t>
            </a:r>
            <a:endParaRPr lang="en-GB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610366" y="5837093"/>
            <a:ext cx="139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Actuators assembly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7242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19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83" y="1285112"/>
            <a:ext cx="8140434" cy="489654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Coupler on RF test bench : list of diagnostics</a:t>
            </a:r>
          </a:p>
        </p:txBody>
      </p:sp>
    </p:spTree>
    <p:extLst>
      <p:ext uri="{BB962C8B-B14F-4D97-AF65-F5344CB8AC3E}">
        <p14:creationId xmlns:p14="http://schemas.microsoft.com/office/powerpoint/2010/main" val="319634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98905" y="139019"/>
            <a:ext cx="2379629" cy="859629"/>
          </a:xfrm>
        </p:spPr>
        <p:txBody>
          <a:bodyPr/>
          <a:lstStyle/>
          <a:p>
            <a:r>
              <a:rPr lang="en-US" sz="4000" b="1" dirty="0" smtClean="0"/>
              <a:t>Outline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474" y="1347788"/>
            <a:ext cx="8386446" cy="445928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3576"/>
              </a:spcBef>
            </a:pPr>
            <a:r>
              <a:rPr lang="en-US" sz="2800" dirty="0" smtClean="0"/>
              <a:t>General introduction 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Production and monitoring at companies 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Coupler preparation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RF conditioning procedure </a:t>
            </a:r>
            <a:endParaRPr lang="en-US" sz="2800" dirty="0"/>
          </a:p>
          <a:p>
            <a:pPr>
              <a:spcBef>
                <a:spcPts val="3576"/>
              </a:spcBef>
            </a:pPr>
            <a:r>
              <a:rPr lang="en-US" sz="2800" dirty="0" smtClean="0"/>
              <a:t>Different Issues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Current status</a:t>
            </a:r>
            <a:r>
              <a:rPr lang="en-US" sz="2800" dirty="0" smtClean="0"/>
              <a:t>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2754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20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0" y="499354"/>
            <a:ext cx="93599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3600" dirty="0" smtClean="0">
                <a:solidFill>
                  <a:srgbClr val="FFFFFF"/>
                </a:solidFill>
              </a:rPr>
              <a:t>Couplers preparation and RF conditioning at LAL</a:t>
            </a:r>
          </a:p>
          <a:p>
            <a:pPr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RF station at LAL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59" y="1196257"/>
            <a:ext cx="3578895" cy="268378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65" y="1193861"/>
            <a:ext cx="3505418" cy="269427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762" y="3946599"/>
            <a:ext cx="3299680" cy="24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21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-41835" y="510466"/>
            <a:ext cx="96520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3600" dirty="0" smtClean="0">
                <a:solidFill>
                  <a:srgbClr val="FFFFFF"/>
                </a:solidFill>
              </a:rPr>
              <a:t>Couplers preparation and RF conditioning at LAL</a:t>
            </a:r>
          </a:p>
          <a:p>
            <a:pPr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Split power into 4 conditioning lines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737259" y="1471178"/>
            <a:ext cx="7858551" cy="4962450"/>
            <a:chOff x="674099" y="1336128"/>
            <a:chExt cx="7858551" cy="4962450"/>
          </a:xfrm>
          <a:noFill/>
        </p:grpSpPr>
        <p:pic>
          <p:nvPicPr>
            <p:cNvPr id="17" name="Image 16" descr="photo2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2126779" y="-35075"/>
              <a:ext cx="4962450" cy="770485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8" name="ZoneTexte 17"/>
            <p:cNvSpPr txBox="1"/>
            <p:nvPr/>
          </p:nvSpPr>
          <p:spPr>
            <a:xfrm>
              <a:off x="674099" y="5944640"/>
              <a:ext cx="936104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>
                  <a:solidFill>
                    <a:schemeClr val="tx2">
                      <a:lumMod val="10000"/>
                    </a:schemeClr>
                  </a:solidFill>
                </a:rPr>
                <a:t>Ligne D</a:t>
              </a:r>
              <a:endParaRPr lang="fr-FR" sz="14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483768" y="5935348"/>
              <a:ext cx="936104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>
                  <a:solidFill>
                    <a:schemeClr val="tx2">
                      <a:lumMod val="10000"/>
                    </a:schemeClr>
                  </a:solidFill>
                </a:rPr>
                <a:t>Ligne C</a:t>
              </a:r>
              <a:endParaRPr lang="fr-FR" sz="14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355976" y="5944640"/>
              <a:ext cx="936104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>
                  <a:solidFill>
                    <a:schemeClr val="tx2">
                      <a:lumMod val="10000"/>
                    </a:schemeClr>
                  </a:solidFill>
                </a:rPr>
                <a:t>Ligne B</a:t>
              </a:r>
              <a:endParaRPr lang="fr-FR" sz="14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156176" y="5926950"/>
              <a:ext cx="936104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>
                  <a:solidFill>
                    <a:schemeClr val="tx2">
                      <a:lumMod val="10000"/>
                    </a:schemeClr>
                  </a:solidFill>
                </a:rPr>
                <a:t>Ligne A</a:t>
              </a:r>
              <a:endParaRPr lang="fr-FR" sz="14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82211" y="5458274"/>
              <a:ext cx="99167" cy="144016"/>
            </a:xfrm>
            <a:prstGeom prst="rect">
              <a:avLst/>
            </a:prstGeom>
            <a:grpFill/>
            <a:ln w="952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800424" y="3033422"/>
              <a:ext cx="574455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PicD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609261" y="2937994"/>
              <a:ext cx="665261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PicC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282502" y="2886475"/>
              <a:ext cx="602392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PicA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499992" y="2992312"/>
              <a:ext cx="57971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PicB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00425" y="3235079"/>
              <a:ext cx="563960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PrcD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609261" y="3154018"/>
              <a:ext cx="665261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PrcC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499991" y="3208336"/>
              <a:ext cx="632193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PrcB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282502" y="3111565"/>
              <a:ext cx="602392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PrcA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573882" y="5179295"/>
              <a:ext cx="576064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PchC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481886" y="5242666"/>
              <a:ext cx="576064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PchB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309245" y="5107287"/>
              <a:ext cx="576064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PchA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372200" y="3640384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V1A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363147" y="4450578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V3A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596336" y="4072432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V2A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572000" y="3856408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V1B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572000" y="4648496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V3B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796136" y="4207395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V2B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699792" y="3784400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V1C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699792" y="4576488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V3C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923928" y="4144440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V2C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54743" y="3829249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V1D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836637" y="4675239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V3D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114259" y="4206979"/>
              <a:ext cx="50405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V2D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1232473" y="3163071"/>
              <a:ext cx="504056" cy="7200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232473" y="3379095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1214783" y="3973265"/>
              <a:ext cx="288032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V="1">
              <a:off x="1196677" y="4675239"/>
              <a:ext cx="296416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773266" y="5245062"/>
              <a:ext cx="576064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>
                  <a:solidFill>
                    <a:schemeClr val="tx2">
                      <a:lumMod val="10000"/>
                    </a:schemeClr>
                  </a:solidFill>
                </a:rPr>
                <a:t>PchD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1205314" y="5389078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rot="10800000" flipV="1">
              <a:off x="1970243" y="4350995"/>
              <a:ext cx="216024" cy="13900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rot="10800000" flipV="1">
              <a:off x="3779912" y="4288456"/>
              <a:ext cx="216024" cy="13900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rot="10800000" flipV="1">
              <a:off x="5652120" y="4351411"/>
              <a:ext cx="216024" cy="13900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rot="10800000" flipV="1">
              <a:off x="7452320" y="4216448"/>
              <a:ext cx="216024" cy="13900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3041310" y="3070977"/>
              <a:ext cx="504056" cy="7200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3041310" y="3287001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>
              <a:off x="3059832" y="3928416"/>
              <a:ext cx="288032" cy="7200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 flipV="1">
              <a:off x="3059832" y="4576488"/>
              <a:ext cx="296416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3005930" y="5323311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4924420" y="3132915"/>
              <a:ext cx="504056" cy="7200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4924420" y="3341319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4932040" y="4000424"/>
              <a:ext cx="288032" cy="7200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V="1">
              <a:off x="4932040" y="4648496"/>
              <a:ext cx="296416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>
              <a:off x="4913934" y="5386682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6714550" y="3028524"/>
              <a:ext cx="504056" cy="7200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6714550" y="3244548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>
              <a:off x="6732240" y="3784400"/>
              <a:ext cx="288032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 flipV="1">
              <a:off x="6723187" y="4511553"/>
              <a:ext cx="296416" cy="7200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>
              <a:off x="6741293" y="5251303"/>
              <a:ext cx="504056" cy="1588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7759019" y="3596191"/>
              <a:ext cx="773631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Arcil1A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676296" y="4482899"/>
              <a:ext cx="719916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Arcil2A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837858" y="3723425"/>
              <a:ext cx="763664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Arcil1B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5796136" y="4560854"/>
              <a:ext cx="752910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Arcil2B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959931" y="3640383"/>
              <a:ext cx="773434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Arcil1C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3923927" y="4504480"/>
              <a:ext cx="777951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Arcil2C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2075245" y="4574807"/>
              <a:ext cx="789962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Arcil2D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2123727" y="3668882"/>
              <a:ext cx="783461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>
                  <a:solidFill>
                    <a:schemeClr val="tx2">
                      <a:lumMod val="10000"/>
                    </a:schemeClr>
                  </a:solidFill>
                </a:rPr>
                <a:t>Arcil1D</a:t>
              </a:r>
              <a:endParaRPr lang="fr-FR" sz="1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500517" y="5377213"/>
              <a:ext cx="99167" cy="144016"/>
            </a:xfrm>
            <a:prstGeom prst="rect">
              <a:avLst/>
            </a:prstGeom>
            <a:grpFill/>
            <a:ln w="952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81778" y="5449221"/>
              <a:ext cx="99167" cy="144016"/>
            </a:xfrm>
            <a:prstGeom prst="rect">
              <a:avLst/>
            </a:prstGeom>
            <a:grpFill/>
            <a:ln w="952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208721" y="5314258"/>
              <a:ext cx="99167" cy="144016"/>
            </a:xfrm>
            <a:prstGeom prst="rect">
              <a:avLst/>
            </a:prstGeom>
            <a:grpFill/>
            <a:ln w="952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cxnSp>
          <p:nvCxnSpPr>
            <p:cNvPr id="82" name="Connecteur droit avec flèche 81"/>
            <p:cNvCxnSpPr/>
            <p:nvPr/>
          </p:nvCxnSpPr>
          <p:spPr>
            <a:xfrm rot="10800000" flipV="1">
              <a:off x="1907704" y="3928415"/>
              <a:ext cx="360040" cy="288031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rot="10800000">
              <a:off x="1907704" y="4504480"/>
              <a:ext cx="288032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rot="10800000" flipV="1">
              <a:off x="3711332" y="3864042"/>
              <a:ext cx="360040" cy="288031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 rot="10800000" flipV="1">
              <a:off x="5583540" y="3947862"/>
              <a:ext cx="360040" cy="288031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rot="10800000" flipV="1">
              <a:off x="7463368" y="3848789"/>
              <a:ext cx="360040" cy="288031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rot="10800000">
              <a:off x="3707904" y="4432472"/>
              <a:ext cx="288032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rot="10800000">
              <a:off x="5599544" y="4516292"/>
              <a:ext cx="288032" cy="144016"/>
            </a:xfrm>
            <a:prstGeom prst="straightConnector1">
              <a:avLst/>
            </a:prstGeom>
            <a:grpFill/>
            <a:ln w="158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rot="10800000">
              <a:off x="7470988" y="4401977"/>
              <a:ext cx="288032" cy="144016"/>
            </a:xfrm>
            <a:prstGeom prst="straightConnector1">
              <a:avLst/>
            </a:prstGeom>
            <a:grpFill/>
            <a:ln w="15875">
              <a:noFill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763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22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77800" y="486654"/>
            <a:ext cx="89662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3600" dirty="0" smtClean="0">
                <a:solidFill>
                  <a:srgbClr val="FFFFFF"/>
                </a:solidFill>
              </a:rPr>
              <a:t>Couplers preparation and RF conditioning at LAL</a:t>
            </a:r>
          </a:p>
          <a:p>
            <a:pPr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LAL cleaned room with 4 coupler lines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2" y="1056211"/>
            <a:ext cx="8931471" cy="53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809" y="2943003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RF conditioning process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8909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24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7593" y="991018"/>
            <a:ext cx="5344744" cy="278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-61202" y="379941"/>
            <a:ext cx="1012323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3600" dirty="0" smtClean="0">
                <a:solidFill>
                  <a:srgbClr val="FFFFFF"/>
                </a:solidFill>
              </a:rPr>
              <a:t>Couplers preparation and RF conditioning at LAL</a:t>
            </a:r>
          </a:p>
          <a:p>
            <a:pPr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RF conditioning sequences scheme </a:t>
            </a:r>
          </a:p>
        </p:txBody>
      </p:sp>
      <p:pic>
        <p:nvPicPr>
          <p:cNvPr id="8" name="Espace réservé du contenu 7" descr="SV1SV2.gif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666" b="-84666"/>
          <a:stretch>
            <a:fillRect/>
          </a:stretch>
        </p:blipFill>
        <p:spPr>
          <a:xfrm>
            <a:off x="97636" y="991018"/>
            <a:ext cx="3451023" cy="1874730"/>
          </a:xfrm>
        </p:spPr>
      </p:pic>
      <p:pic>
        <p:nvPicPr>
          <p:cNvPr id="11" name="Image 10" descr="Interlock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5" y="2444373"/>
            <a:ext cx="2386548" cy="148670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925683" y="4192647"/>
            <a:ext cx="2394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Algorithm 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While Vacuum &lt; SV1 </a:t>
            </a:r>
          </a:p>
          <a:p>
            <a:r>
              <a:rPr lang="en-US" dirty="0"/>
              <a:t>	</a:t>
            </a:r>
            <a:r>
              <a:rPr lang="en-US" dirty="0" smtClean="0"/>
              <a:t>P += 0.1dB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Wait 15s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If Vacuum &gt; SV1</a:t>
            </a:r>
          </a:p>
          <a:p>
            <a:r>
              <a:rPr lang="en-US" dirty="0" smtClean="0"/>
              <a:t> 	P -= 0.1 dB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	if Vacuum &gt; SV2</a:t>
            </a:r>
          </a:p>
          <a:p>
            <a:r>
              <a:rPr lang="en-US" dirty="0"/>
              <a:t>	</a:t>
            </a:r>
            <a:r>
              <a:rPr lang="en-US" dirty="0" smtClean="0"/>
              <a:t>P -= 0.4dB   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4862354" y="4646045"/>
            <a:ext cx="2394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 of conditioning : </a:t>
            </a:r>
          </a:p>
          <a:p>
            <a:r>
              <a:rPr lang="en-US" dirty="0" smtClean="0"/>
              <a:t>Vacuum &lt; 10-7 </a:t>
            </a:r>
            <a:r>
              <a:rPr lang="en-US" dirty="0" err="1" smtClean="0"/>
              <a:t>mBar</a:t>
            </a:r>
            <a:endParaRPr lang="en-US" dirty="0" smtClean="0"/>
          </a:p>
          <a:p>
            <a:r>
              <a:rPr lang="en-US" dirty="0" smtClean="0"/>
              <a:t>Pickup &lt; few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825" y="146133"/>
            <a:ext cx="8757669" cy="60977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Multipacting</a:t>
            </a:r>
            <a:r>
              <a:rPr lang="fr-FR" dirty="0"/>
              <a:t> (MP) in the coupler vacuum</a:t>
            </a:r>
            <a:endParaRPr lang="en-US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53745" y="1074007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Resonant </a:t>
            </a:r>
            <a:r>
              <a:rPr lang="en-US" dirty="0" err="1" smtClean="0"/>
              <a:t>multipaction</a:t>
            </a:r>
            <a:r>
              <a:rPr lang="en-US" dirty="0" smtClean="0"/>
              <a:t> of electrons caused by 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653744" y="1713769"/>
            <a:ext cx="4456389" cy="3706111"/>
          </a:xfrm>
        </p:spPr>
        <p:txBody>
          <a:bodyPr>
            <a:normAutofit/>
          </a:bodyPr>
          <a:lstStyle/>
          <a:p>
            <a:r>
              <a:rPr lang="en-US" dirty="0" smtClean="0"/>
              <a:t>electron trajectories (1 point or 2 point) determined by RF field and geometry</a:t>
            </a:r>
          </a:p>
          <a:p>
            <a:r>
              <a:rPr lang="en-US" dirty="0" smtClean="0"/>
              <a:t>Secondary electrons emission (SEC) &gt; 1</a:t>
            </a:r>
          </a:p>
          <a:p>
            <a:r>
              <a:rPr lang="en-US" dirty="0" smtClean="0"/>
              <a:t>Order = travelling time over RF periods </a:t>
            </a:r>
          </a:p>
          <a:p>
            <a:pPr lvl="1"/>
            <a:r>
              <a:rPr lang="en-US" dirty="0" smtClean="0"/>
              <a:t>Low = more stable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Low = more difficult to condition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1" descr="C:\Users\hamelin\Desktop\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45" y="1329631"/>
            <a:ext cx="2452687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36715" y="5888545"/>
            <a:ext cx="474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FFFF00"/>
                </a:solidFill>
              </a:rPr>
              <a:t>Multipacting</a:t>
            </a:r>
            <a:r>
              <a:rPr lang="en-US" dirty="0" smtClean="0">
                <a:solidFill>
                  <a:srgbClr val="FFFF00"/>
                </a:solidFill>
              </a:rPr>
              <a:t> power level scales with :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(Frequency x diameter ) 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</a:p>
          <a:p>
            <a:r>
              <a:rPr lang="en-US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FF00"/>
                </a:solidFill>
              </a:rPr>
              <a:t>Diameter is limited (excitation of TEM modes)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5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84313"/>
            <a:ext cx="8229600" cy="37734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latin typeface="+mn-lt"/>
                <a:ea typeface="+mn-ea"/>
              </a:rPr>
              <a:t>For multipactor to occur each electron striking the surface must generate more than one secondary on average.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ea typeface="+mn-ea"/>
              </a:rPr>
              <a:t>The ratio of primary to secondary electrons is given by the secondary emission yield (SEY).</a:t>
            </a:r>
            <a:endParaRPr lang="en-GB" sz="2000" dirty="0">
              <a:latin typeface="+mn-lt"/>
              <a:ea typeface="+mn-ea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© Lancaster University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945632-87CE-D34B-BEA2-911114B2978B}" type="slidenum">
              <a:rPr lang="en-GB"/>
              <a:pPr eaLnBrk="1" hangingPunct="1"/>
              <a:t>26</a:t>
            </a:fld>
            <a:endParaRPr lang="en-GB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chemeClr val="bg1"/>
                </a:solidFill>
                <a:latin typeface="Arial" charset="0"/>
              </a:rPr>
              <a:t>Secondary Electron Yield</a:t>
            </a:r>
            <a:endParaRPr lang="en-GB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3" descr="p009_pg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23824" r="34007" b="26625"/>
          <a:stretch>
            <a:fillRect/>
          </a:stretch>
        </p:blipFill>
        <p:spPr bwMode="auto">
          <a:xfrm>
            <a:off x="2843213" y="3113088"/>
            <a:ext cx="63007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95288" y="4143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400" dirty="0">
                <a:latin typeface="+mj-lt"/>
                <a:ea typeface="+mj-ea"/>
                <a:cs typeface="+mj-cs"/>
              </a:rPr>
              <a:t>Secondary Emission Yield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8313" y="3213100"/>
            <a:ext cx="2447925" cy="2952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latin typeface="+mn-lt"/>
                <a:ea typeface="+mn-ea"/>
              </a:rPr>
              <a:t>SEY is strongly dependant on impact energy and only gives an SEY&gt;1 for a finite range of low energies</a:t>
            </a:r>
          </a:p>
        </p:txBody>
      </p:sp>
    </p:spTree>
    <p:extLst>
      <p:ext uri="{BB962C8B-B14F-4D97-AF65-F5344CB8AC3E}">
        <p14:creationId xmlns:p14="http://schemas.microsoft.com/office/powerpoint/2010/main" val="332801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Multipactor</a:t>
            </a:r>
            <a:r>
              <a:rPr lang="en-US" dirty="0" smtClean="0"/>
              <a:t> phenomenon 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305477"/>
          </a:xfrm>
        </p:spPr>
        <p:txBody>
          <a:bodyPr>
            <a:normAutofit fontScale="92500"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Creation of damaging arcs,</a:t>
            </a:r>
          </a:p>
          <a:p>
            <a:pPr>
              <a:spcBef>
                <a:spcPct val="50000"/>
              </a:spcBef>
            </a:pPr>
            <a:r>
              <a:rPr lang="en-GB" dirty="0"/>
              <a:t> Surface overheating that may lead to surface evaporation</a:t>
            </a:r>
            <a:r>
              <a:rPr lang="en-GB" dirty="0" smtClean="0"/>
              <a:t>,</a:t>
            </a:r>
          </a:p>
          <a:p>
            <a:pPr>
              <a:spcBef>
                <a:spcPct val="50000"/>
              </a:spcBef>
            </a:pPr>
            <a:r>
              <a:rPr lang="en-GB" dirty="0" smtClean="0"/>
              <a:t>Load </a:t>
            </a:r>
            <a:r>
              <a:rPr lang="en-GB" dirty="0"/>
              <a:t>mismatch causing dangerous power reflection to the RF source.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spcBef>
                <a:spcPct val="50000"/>
              </a:spcBef>
              <a:buNone/>
            </a:pPr>
            <a:r>
              <a:rPr lang="fr-FR" dirty="0" smtClean="0">
                <a:solidFill>
                  <a:srgbClr val="FF6600"/>
                </a:solidFill>
              </a:rPr>
              <a:t> </a:t>
            </a:r>
            <a:r>
              <a:rPr lang="fr-FR" dirty="0" smtClean="0">
                <a:solidFill>
                  <a:srgbClr val="FF6600"/>
                </a:solidFill>
                <a:sym typeface="Wingdings"/>
              </a:rPr>
              <a:t> </a:t>
            </a:r>
            <a:r>
              <a:rPr lang="en-GB" dirty="0">
                <a:solidFill>
                  <a:srgbClr val="FF6600"/>
                </a:solidFill>
              </a:rPr>
              <a:t>Necessity of suppression, or at least limitation of this effect </a:t>
            </a:r>
          </a:p>
          <a:p>
            <a:pPr marL="0" indent="0">
              <a:spcBef>
                <a:spcPct val="50000"/>
              </a:spcBef>
              <a:buNone/>
            </a:pPr>
            <a:endParaRPr lang="fr-FR" dirty="0"/>
          </a:p>
          <a:p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TiN</a:t>
            </a:r>
            <a:r>
              <a:rPr lang="en-US" dirty="0" smtClean="0"/>
              <a:t> coating on ceramics</a:t>
            </a:r>
            <a:endParaRPr lang="en-US" dirty="0"/>
          </a:p>
        </p:txBody>
      </p:sp>
      <p:sp>
        <p:nvSpPr>
          <p:cNvPr id="8" name="Text Box 8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466989"/>
            <a:ext cx="40401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80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FFFF00"/>
                </a:solidFill>
              </a:rPr>
              <a:t>Damages caused in ceramic windows</a:t>
            </a:r>
          </a:p>
        </p:txBody>
      </p:sp>
      <p:pic>
        <p:nvPicPr>
          <p:cNvPr id="9" name="Picture 3" descr="SEY (ceramic+ CTiN) Vs E (english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654" b="-3565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9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Secondary electrons emission </a:t>
            </a:r>
            <a:endParaRPr lang="en-US" sz="36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curve</a:t>
            </a:r>
            <a:endParaRPr lang="en-US" dirty="0"/>
          </a:p>
        </p:txBody>
      </p:sp>
      <p:pic>
        <p:nvPicPr>
          <p:cNvPr id="8" name="Espace réservé du contenu 7" descr="SEC_theseHJenhani_pdf__page_45_sur_194_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2" b="-29072"/>
          <a:stretch>
            <a:fillRect/>
          </a:stretch>
        </p:blipFill>
        <p:spPr>
          <a:xfrm>
            <a:off x="457200" y="1479447"/>
            <a:ext cx="4040188" cy="3951288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472502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SEY for different water content </a:t>
            </a:r>
          </a:p>
        </p:txBody>
      </p:sp>
      <p:pic>
        <p:nvPicPr>
          <p:cNvPr id="9" name="Espace réservé du contenu 8" descr="SEC_Baking_theseHJenhani_pdf__page_48_sur_194_.gi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29" b="-26829"/>
          <a:stretch>
            <a:fillRect/>
          </a:stretch>
        </p:blipFill>
        <p:spPr>
          <a:xfrm>
            <a:off x="4645025" y="1535113"/>
            <a:ext cx="4041775" cy="3951288"/>
          </a:xfrm>
        </p:spPr>
      </p:pic>
      <p:sp>
        <p:nvSpPr>
          <p:cNvPr id="3" name="ZoneTexte 2"/>
          <p:cNvSpPr txBox="1"/>
          <p:nvPr/>
        </p:nvSpPr>
        <p:spPr>
          <a:xfrm>
            <a:off x="634987" y="5676890"/>
            <a:ext cx="823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 </a:t>
            </a:r>
            <a:r>
              <a:rPr lang="en-US" dirty="0" smtClean="0"/>
              <a:t>importance </a:t>
            </a:r>
            <a:r>
              <a:rPr lang="en-US" dirty="0"/>
              <a:t>of </a:t>
            </a:r>
            <a:r>
              <a:rPr lang="en-US" dirty="0" smtClean="0"/>
              <a:t>baking : during in situ baking, the surfaces will release their water content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1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42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2" y="1156932"/>
            <a:ext cx="8346802" cy="51198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 rot="1307965">
            <a:off x="3721766" y="4273986"/>
            <a:ext cx="3902782" cy="347951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 rot="1318189">
            <a:off x="3888615" y="3951581"/>
            <a:ext cx="38277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1.3 Km e- cold </a:t>
            </a:r>
            <a:r>
              <a:rPr lang="en-GB" sz="1500" dirty="0" err="1">
                <a:solidFill>
                  <a:schemeClr val="bg1"/>
                </a:solidFill>
              </a:rPr>
              <a:t>l</a:t>
            </a:r>
            <a:r>
              <a:rPr lang="en-GB" sz="1500" dirty="0" err="1" smtClean="0">
                <a:solidFill>
                  <a:schemeClr val="bg1"/>
                </a:solidFill>
              </a:rPr>
              <a:t>inac</a:t>
            </a:r>
            <a:r>
              <a:rPr lang="en-GB" sz="1500" dirty="0" smtClean="0">
                <a:solidFill>
                  <a:schemeClr val="bg1"/>
                </a:solidFill>
              </a:rPr>
              <a:t> reaching up to 17GeV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0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chemeClr val="tx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965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63775"/>
            <a:ext cx="8229600" cy="1143000"/>
          </a:xfrm>
        </p:spPr>
        <p:txBody>
          <a:bodyPr/>
          <a:lstStyle/>
          <a:p>
            <a:r>
              <a:rPr lang="en-US" dirty="0" smtClean="0"/>
              <a:t>RF conditioning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48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31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0" y="449557"/>
            <a:ext cx="10467474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3600" dirty="0" smtClean="0">
                <a:solidFill>
                  <a:srgbClr val="FFFFFF"/>
                </a:solidFill>
              </a:rPr>
              <a:t>Couplers preparation and RF conditioning at LAL</a:t>
            </a:r>
          </a:p>
          <a:p>
            <a:pPr>
              <a:buNone/>
            </a:pPr>
            <a:r>
              <a:rPr lang="en-GB" sz="2800" dirty="0">
                <a:solidFill>
                  <a:srgbClr val="FFFF00"/>
                </a:solidFill>
              </a:rPr>
              <a:t> </a:t>
            </a:r>
            <a:r>
              <a:rPr lang="en-GB" sz="2800" dirty="0" smtClean="0">
                <a:solidFill>
                  <a:srgbClr val="FFFF00"/>
                </a:solidFill>
              </a:rPr>
              <a:t>RF conditioning software</a:t>
            </a:r>
          </a:p>
        </p:txBody>
      </p:sp>
      <p:pic>
        <p:nvPicPr>
          <p:cNvPr id="19" name="Image 18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2" t="979" r="890" b="1370"/>
          <a:stretch/>
        </p:blipFill>
        <p:spPr>
          <a:xfrm>
            <a:off x="233091" y="1162021"/>
            <a:ext cx="8523900" cy="52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9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XFEL conditioning data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17600"/>
            <a:ext cx="8229600" cy="5008563"/>
          </a:xfrm>
        </p:spPr>
        <p:txBody>
          <a:bodyPr/>
          <a:lstStyle/>
          <a:p>
            <a:r>
              <a:rPr lang="en-US" dirty="0" smtClean="0"/>
              <a:t>Database : SQL </a:t>
            </a:r>
          </a:p>
          <a:p>
            <a:pPr lvl="1"/>
            <a:r>
              <a:rPr lang="en-US" dirty="0" smtClean="0"/>
              <a:t>All conditioning data each 10 seconds </a:t>
            </a:r>
          </a:p>
          <a:p>
            <a:pPr lvl="1"/>
            <a:r>
              <a:rPr lang="en-US" dirty="0" smtClean="0"/>
              <a:t>All interlock data </a:t>
            </a:r>
          </a:p>
          <a:p>
            <a:pPr lvl="1"/>
            <a:r>
              <a:rPr lang="en-US" dirty="0" smtClean="0"/>
              <a:t>All coupler/Pair information </a:t>
            </a:r>
          </a:p>
          <a:p>
            <a:r>
              <a:rPr lang="en-US" dirty="0" smtClean="0"/>
              <a:t>Database </a:t>
            </a:r>
            <a:r>
              <a:rPr lang="en-US" dirty="0" smtClean="0">
                <a:sym typeface="Wingdings"/>
              </a:rPr>
              <a:t> provide information to DESY</a:t>
            </a:r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 err="1" smtClean="0"/>
              <a:t>sql</a:t>
            </a:r>
            <a:r>
              <a:rPr lang="en-US" dirty="0" smtClean="0"/>
              <a:t> to ROOT files </a:t>
            </a:r>
          </a:p>
          <a:p>
            <a:pPr lvl="1"/>
            <a:r>
              <a:rPr lang="en-US" dirty="0" smtClean="0"/>
              <a:t>Easy to analyze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96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RGA during RF conditioning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4978400"/>
          </a:xfrm>
        </p:spPr>
        <p:txBody>
          <a:bodyPr>
            <a:normAutofit/>
          </a:bodyPr>
          <a:lstStyle/>
          <a:p>
            <a:r>
              <a:rPr lang="en-US" dirty="0" smtClean="0"/>
              <a:t>outgassing of all UHV-components has to be free of hydrocarbons </a:t>
            </a:r>
          </a:p>
          <a:p>
            <a:r>
              <a:rPr lang="en-US" dirty="0" smtClean="0"/>
              <a:t>the leak-free system reaches a total pressure below 10</a:t>
            </a:r>
            <a:r>
              <a:rPr lang="en-US" baseline="30000" dirty="0" smtClean="0"/>
              <a:t>-7</a:t>
            </a:r>
            <a:r>
              <a:rPr lang="en-US" dirty="0" smtClean="0"/>
              <a:t> mbar</a:t>
            </a:r>
          </a:p>
          <a:p>
            <a:r>
              <a:rPr lang="en-US" dirty="0" smtClean="0"/>
              <a:t>the sum of the partial pressures of masses from mass 45 on to at least mass 100 is less than 10</a:t>
            </a:r>
            <a:r>
              <a:rPr lang="en-US" baseline="30000" dirty="0" smtClean="0"/>
              <a:t>-3</a:t>
            </a:r>
            <a:r>
              <a:rPr lang="en-US" dirty="0" smtClean="0"/>
              <a:t> of the total pressure.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100s to produce one full spectrum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Difficult to correlate to pickups and vacuum 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01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RGA examples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hydrocarbon </a:t>
            </a:r>
            <a:endParaRPr lang="en-US" dirty="0"/>
          </a:p>
        </p:txBody>
      </p:sp>
      <p:pic>
        <p:nvPicPr>
          <p:cNvPr id="9" name="Espace réservé du contenu 8" descr="RGA_1Vacuum_005_DESY_UHV_guidelines_1-5_final_stamp_pdf__page_6_sur_9_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70" b="-23770"/>
          <a:stretch>
            <a:fillRect/>
          </a:stretch>
        </p:blipFill>
        <p:spPr/>
      </p:pic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Presence of hydrocarbon </a:t>
            </a:r>
            <a:endParaRPr lang="en-US" dirty="0"/>
          </a:p>
        </p:txBody>
      </p:sp>
      <p:pic>
        <p:nvPicPr>
          <p:cNvPr id="10" name="Espace réservé du contenu 9" descr="RGA2Vacuum_005_DESY_UHV_guidelines_1-5_final_stamp_pdf__page_6_sur_9_.gi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20" b="-256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5628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35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0" y="991774"/>
            <a:ext cx="91440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3600" dirty="0" smtClean="0">
                <a:solidFill>
                  <a:srgbClr val="FFFFFF"/>
                </a:solidFill>
              </a:rPr>
              <a:t>Couplers preparation and RF conditioning at LAL</a:t>
            </a:r>
          </a:p>
          <a:p>
            <a:pPr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RF conditioning DATA : Power sequences</a:t>
            </a:r>
          </a:p>
        </p:txBody>
      </p:sp>
      <p:pic>
        <p:nvPicPr>
          <p:cNvPr id="19" name="Espace réservé pour une image  10" descr="Cond_258_Color_Pic_tim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35" b="-10335"/>
          <a:stretch>
            <a:fillRect/>
          </a:stretch>
        </p:blipFill>
        <p:spPr bwMode="auto">
          <a:xfrm>
            <a:off x="912438" y="1142762"/>
            <a:ext cx="7015257" cy="526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07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745" y="29839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Cold Pickups </a:t>
            </a:r>
            <a:r>
              <a:rPr lang="en-US" dirty="0" err="1" smtClean="0"/>
              <a:t>vs</a:t>
            </a:r>
            <a:r>
              <a:rPr lang="en-US" dirty="0" smtClean="0"/>
              <a:t> Power for each step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1</a:t>
            </a:r>
          </a:p>
        </p:txBody>
      </p:sp>
      <p:pic>
        <p:nvPicPr>
          <p:cNvPr id="4" name="Espace réservé du contenu 3" descr="ColdParts_Pickups_vs_Pic_Cond_258_Step_1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Power</a:t>
            </a:r>
            <a:r>
              <a:rPr lang="en-US" sz="3600" b="1" dirty="0" smtClean="0"/>
              <a:t> Cond 258 step 2</a:t>
            </a:r>
            <a:endParaRPr lang="en-US" sz="3600" b="1" dirty="0"/>
          </a:p>
        </p:txBody>
      </p:sp>
      <p:pic>
        <p:nvPicPr>
          <p:cNvPr id="5" name="Espace réservé du contenu 4" descr="ColdParts_Pickups_vs_Pic_Cond_258_Step_2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3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3</a:t>
            </a:r>
          </a:p>
        </p:txBody>
      </p:sp>
      <p:pic>
        <p:nvPicPr>
          <p:cNvPr id="5" name="Espace réservé du contenu 4" descr="ColdParts_Pickups_vs_Pic_Cond_258_Step_3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grpSp>
        <p:nvGrpSpPr>
          <p:cNvPr id="33" name="Grouper 32"/>
          <p:cNvGrpSpPr/>
          <p:nvPr/>
        </p:nvGrpSpPr>
        <p:grpSpPr>
          <a:xfrm>
            <a:off x="209907" y="1532454"/>
            <a:ext cx="8669089" cy="4933247"/>
            <a:chOff x="114300" y="1156060"/>
            <a:chExt cx="4885297" cy="2871245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" y="1156060"/>
              <a:ext cx="4885297" cy="2871245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 bwMode="auto">
            <a:xfrm flipH="1">
              <a:off x="3477983" y="2002336"/>
              <a:ext cx="148727" cy="22883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6" name="Connecteur droit avec flèche 35"/>
            <p:cNvCxnSpPr/>
            <p:nvPr/>
          </p:nvCxnSpPr>
          <p:spPr bwMode="auto">
            <a:xfrm flipH="1">
              <a:off x="1868511" y="1670520"/>
              <a:ext cx="248023" cy="33547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7" name="Connecteur droit avec flèche 36"/>
            <p:cNvCxnSpPr/>
            <p:nvPr/>
          </p:nvCxnSpPr>
          <p:spPr bwMode="auto">
            <a:xfrm flipH="1">
              <a:off x="3813434" y="2105313"/>
              <a:ext cx="110735" cy="1752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8" name="Connecteur droit avec flèche 37"/>
            <p:cNvCxnSpPr/>
            <p:nvPr/>
          </p:nvCxnSpPr>
          <p:spPr bwMode="auto">
            <a:xfrm flipH="1">
              <a:off x="4030810" y="2196848"/>
              <a:ext cx="76411" cy="12951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9" name="Connecteur droit avec flèche 38"/>
            <p:cNvCxnSpPr/>
            <p:nvPr/>
          </p:nvCxnSpPr>
          <p:spPr bwMode="auto">
            <a:xfrm flipH="1">
              <a:off x="4148887" y="2211944"/>
              <a:ext cx="76411" cy="12951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40" name="Connecteur droit avec flèche 39"/>
            <p:cNvCxnSpPr>
              <a:cxnSpLocks/>
            </p:cNvCxnSpPr>
            <p:nvPr/>
          </p:nvCxnSpPr>
          <p:spPr bwMode="auto">
            <a:xfrm flipH="1">
              <a:off x="4244081" y="2238481"/>
              <a:ext cx="72000" cy="108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sp>
        <p:nvSpPr>
          <p:cNvPr id="12" name="ZoneTexte 11"/>
          <p:cNvSpPr txBox="1"/>
          <p:nvPr/>
        </p:nvSpPr>
        <p:spPr>
          <a:xfrm>
            <a:off x="146930" y="1133595"/>
            <a:ext cx="8962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 err="1" smtClean="0"/>
              <a:t>Linac</a:t>
            </a:r>
            <a:r>
              <a:rPr lang="en-GB" sz="1600" dirty="0" smtClean="0"/>
              <a:t> composed of </a:t>
            </a:r>
            <a:r>
              <a:rPr lang="en-GB" sz="1600" dirty="0" smtClean="0">
                <a:solidFill>
                  <a:srgbClr val="FF6600"/>
                </a:solidFill>
              </a:rPr>
              <a:t>100 </a:t>
            </a:r>
            <a:r>
              <a:rPr lang="en-GB" sz="1600" dirty="0" err="1" smtClean="0">
                <a:solidFill>
                  <a:srgbClr val="FF6600"/>
                </a:solidFill>
              </a:rPr>
              <a:t>Cryomodules</a:t>
            </a:r>
            <a:r>
              <a:rPr lang="en-GB" sz="1600" dirty="0" smtClean="0"/>
              <a:t>, equipped with </a:t>
            </a:r>
            <a:r>
              <a:rPr lang="en-GB" sz="1600" dirty="0" smtClean="0">
                <a:solidFill>
                  <a:srgbClr val="FF6600"/>
                </a:solidFill>
              </a:rPr>
              <a:t>8 couplers </a:t>
            </a:r>
            <a:r>
              <a:rPr lang="en-GB" sz="1600" dirty="0" smtClean="0"/>
              <a:t>each </a:t>
            </a:r>
            <a:r>
              <a:rPr lang="en-GB" sz="1600" dirty="0" smtClean="0">
                <a:sym typeface="Wingdings"/>
              </a:rPr>
              <a:t></a:t>
            </a:r>
            <a:r>
              <a:rPr lang="en-GB" sz="1600" dirty="0">
                <a:sym typeface="Wingdings"/>
              </a:rPr>
              <a:t> </a:t>
            </a:r>
            <a:r>
              <a:rPr lang="en-GB" sz="1600" dirty="0" smtClean="0">
                <a:solidFill>
                  <a:srgbClr val="FF6600"/>
                </a:solidFill>
                <a:sym typeface="Wingdings"/>
              </a:rPr>
              <a:t>800 Couplers needed</a:t>
            </a:r>
            <a:r>
              <a:rPr lang="en-GB" sz="1600" dirty="0" smtClean="0">
                <a:solidFill>
                  <a:srgbClr val="FF6600"/>
                </a:solidFill>
              </a:rPr>
              <a:t> </a:t>
            </a:r>
            <a:endParaRPr lang="en-GB" sz="1600" dirty="0">
              <a:solidFill>
                <a:srgbClr val="FF6600"/>
              </a:solidFill>
            </a:endParaRPr>
          </a:p>
        </p:txBody>
      </p:sp>
      <p:sp>
        <p:nvSpPr>
          <p:cNvPr id="13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77395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4</a:t>
            </a:r>
          </a:p>
        </p:txBody>
      </p:sp>
      <p:pic>
        <p:nvPicPr>
          <p:cNvPr id="5" name="Espace réservé du contenu 4" descr="ColdParts_Pickups_vs_Pic_Cond_258_Step_4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</a:t>
            </a:r>
          </a:p>
        </p:txBody>
      </p:sp>
      <p:pic>
        <p:nvPicPr>
          <p:cNvPr id="5" name="Espace réservé du contenu 4" descr="ColdParts_Pickups_vs_Pic_Cond_258_Step_5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32901" y="274638"/>
            <a:ext cx="8201499" cy="11430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5(2)</a:t>
            </a:r>
          </a:p>
        </p:txBody>
      </p:sp>
      <p:pic>
        <p:nvPicPr>
          <p:cNvPr id="7" name="Espace réservé du contenu 6" descr="ColdParts_Pickups_vs_Pic_Cond_258_Step_5_t_min_39217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85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744" y="2983971"/>
            <a:ext cx="8802256" cy="11430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Warm 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for each step </a:t>
            </a:r>
          </a:p>
        </p:txBody>
      </p:sp>
    </p:spTree>
    <p:extLst>
      <p:ext uri="{BB962C8B-B14F-4D97-AF65-F5344CB8AC3E}">
        <p14:creationId xmlns:p14="http://schemas.microsoft.com/office/powerpoint/2010/main" val="40583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1</a:t>
            </a:r>
          </a:p>
        </p:txBody>
      </p:sp>
      <p:pic>
        <p:nvPicPr>
          <p:cNvPr id="4" name="Espace réservé du contenu 3" descr="WarmParts_Pickups_vs_Pic_Cond_258_Step_1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2</a:t>
            </a:r>
          </a:p>
        </p:txBody>
      </p:sp>
      <p:pic>
        <p:nvPicPr>
          <p:cNvPr id="5" name="Espace réservé du contenu 4" descr="WarmParts_Pickups_vs_Pic_Cond_258_Step_2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5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3</a:t>
            </a:r>
          </a:p>
        </p:txBody>
      </p:sp>
      <p:pic>
        <p:nvPicPr>
          <p:cNvPr id="5" name="Espace réservé du contenu 4" descr="WarmParts_Pickups_vs_Pic_Cond_258_Step_3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4</a:t>
            </a:r>
          </a:p>
        </p:txBody>
      </p:sp>
      <p:pic>
        <p:nvPicPr>
          <p:cNvPr id="5" name="Espace réservé du contenu 4" descr="WarmParts_Pickups_vs_Pic_Cond_258_Step_5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0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</a:t>
            </a:r>
          </a:p>
        </p:txBody>
      </p:sp>
      <p:pic>
        <p:nvPicPr>
          <p:cNvPr id="5" name="Espace réservé du contenu 4" descr="WarmParts_Pickups_vs_Pic_Cond_258_Step_5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8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5(2)</a:t>
            </a:r>
          </a:p>
        </p:txBody>
      </p:sp>
      <p:pic>
        <p:nvPicPr>
          <p:cNvPr id="4" name="Espace réservé du contenu 3" descr="WarmParts_Pickups_vs_Pic_Cond_258_Step_5_t_min_39217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1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6" y="1133049"/>
            <a:ext cx="7944916" cy="5296612"/>
          </a:xfrm>
          <a:prstGeom prst="rect">
            <a:avLst/>
          </a:prstGeom>
        </p:spPr>
      </p:pic>
      <p:sp>
        <p:nvSpPr>
          <p:cNvPr id="5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9160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Conditioning effect on pickups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Pickups appearing at low power (&lt;200kW) disappear quite fast </a:t>
            </a:r>
          </a:p>
          <a:p>
            <a:r>
              <a:rPr lang="en-US" dirty="0" smtClean="0"/>
              <a:t>Stable </a:t>
            </a:r>
            <a:r>
              <a:rPr lang="en-US" dirty="0" err="1"/>
              <a:t>m</a:t>
            </a:r>
            <a:r>
              <a:rPr lang="en-US" dirty="0" err="1" smtClean="0"/>
              <a:t>ultipactor</a:t>
            </a:r>
            <a:r>
              <a:rPr lang="en-US" dirty="0" smtClean="0"/>
              <a:t> @ 300, 500 and 800 kW hold until nearly the whole conditioning </a:t>
            </a:r>
          </a:p>
          <a:p>
            <a:pPr lvl="1"/>
            <a:r>
              <a:rPr lang="en-US" dirty="0" smtClean="0"/>
              <a:t>But their intensity  decreases </a:t>
            </a:r>
          </a:p>
          <a:p>
            <a:pPr lvl="1"/>
            <a:r>
              <a:rPr lang="en-US" dirty="0" smtClean="0"/>
              <a:t>Picks are more “resistant” for the cold parts and also marked/visible (narrow)</a:t>
            </a:r>
          </a:p>
        </p:txBody>
      </p:sp>
    </p:spTree>
    <p:extLst>
      <p:ext uri="{BB962C8B-B14F-4D97-AF65-F5344CB8AC3E}">
        <p14:creationId xmlns:p14="http://schemas.microsoft.com/office/powerpoint/2010/main" val="329856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744" y="2983971"/>
            <a:ext cx="8634263" cy="11430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Warm 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for each step </a:t>
            </a:r>
          </a:p>
        </p:txBody>
      </p:sp>
    </p:spTree>
    <p:extLst>
      <p:ext uri="{BB962C8B-B14F-4D97-AF65-F5344CB8AC3E}">
        <p14:creationId xmlns:p14="http://schemas.microsoft.com/office/powerpoint/2010/main" val="349907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1</a:t>
            </a:r>
          </a:p>
        </p:txBody>
      </p:sp>
      <p:pic>
        <p:nvPicPr>
          <p:cNvPr id="9" name="Espace réservé du contenu 8" descr="ColdParts_Vac_vs_Pic_Cond_258_Step_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 b="272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2</a:t>
            </a:r>
          </a:p>
        </p:txBody>
      </p:sp>
      <p:pic>
        <p:nvPicPr>
          <p:cNvPr id="4" name="Espace réservé du contenu 3" descr="ColdParts_Vac_vs_Pic_Cond_258_Step_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 b="251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3</a:t>
            </a:r>
          </a:p>
        </p:txBody>
      </p:sp>
      <p:pic>
        <p:nvPicPr>
          <p:cNvPr id="4" name="Espace réservé du contenu 3" descr="ColdParts_Vac_vs_Pic_Cond_258_Step_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5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4</a:t>
            </a:r>
          </a:p>
        </p:txBody>
      </p:sp>
      <p:pic>
        <p:nvPicPr>
          <p:cNvPr id="4" name="Espace réservé du contenu 3" descr="ColdParts_Vac_vs_Pic_Cond_258_Step_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27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0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</a:t>
            </a:r>
          </a:p>
        </p:txBody>
      </p:sp>
      <p:pic>
        <p:nvPicPr>
          <p:cNvPr id="4" name="Espace réservé du contenu 3" descr="ColdParts_Vac_vs_Pic_Cond_258_Step_5_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b="256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5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5(2)</a:t>
            </a:r>
          </a:p>
        </p:txBody>
      </p:sp>
      <p:pic>
        <p:nvPicPr>
          <p:cNvPr id="5" name="Espace réservé du contenu 4" descr="ColdParts_Vac_vs_Pic_Cond_258_Step_5_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b="256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3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7(2)</a:t>
            </a:r>
          </a:p>
        </p:txBody>
      </p:sp>
      <p:pic>
        <p:nvPicPr>
          <p:cNvPr id="4" name="Espace réservé du contenu 3" descr="WarmParts_Vac_vs_Pic_Cond_258_Step_7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26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1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8(2)</a:t>
            </a:r>
          </a:p>
        </p:txBody>
      </p:sp>
      <p:pic>
        <p:nvPicPr>
          <p:cNvPr id="4" name="Espace réservé du contenu 3" descr="WarmParts_Vac_vs_Pic_Cond_258_Step_8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" b="279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83453" y="1084963"/>
            <a:ext cx="2971800" cy="1097280"/>
          </a:xfrm>
        </p:spPr>
        <p:txBody>
          <a:bodyPr/>
          <a:lstStyle/>
          <a:p>
            <a:r>
              <a:rPr lang="en-US" dirty="0" smtClean="0"/>
              <a:t>Functions 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2"/>
          </p:nvPr>
        </p:nvSpPr>
        <p:spPr>
          <a:xfrm>
            <a:off x="315753" y="2185054"/>
            <a:ext cx="3265647" cy="2977816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Transfer the power to the cavity field and to the beam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has </a:t>
            </a:r>
            <a:r>
              <a:rPr lang="en-US" sz="1600" dirty="0"/>
              <a:t>to match the impedance of the klystron to the </a:t>
            </a:r>
            <a:r>
              <a:rPr lang="en-US" sz="1600" dirty="0" smtClean="0"/>
              <a:t>beam </a:t>
            </a:r>
            <a:r>
              <a:rPr lang="en-US" sz="1600" dirty="0"/>
              <a:t>loaded </a:t>
            </a:r>
            <a:r>
              <a:rPr lang="en-US" sz="1600" dirty="0" smtClean="0"/>
              <a:t>cavity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provide a vacuum barrier for the beam </a:t>
            </a:r>
            <a:r>
              <a:rPr lang="en-US" sz="1600" dirty="0" smtClean="0"/>
              <a:t>vacuum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do not contaminate the accelerator </a:t>
            </a:r>
            <a:r>
              <a:rPr lang="en-US" sz="1600" dirty="0" smtClean="0"/>
              <a:t>vacuum bridge </a:t>
            </a:r>
            <a:r>
              <a:rPr lang="en-US" sz="1600" dirty="0"/>
              <a:t>the gap between </a:t>
            </a:r>
            <a:r>
              <a:rPr lang="en-US" sz="1600" dirty="0" smtClean="0"/>
              <a:t>room and cryogenic </a:t>
            </a:r>
            <a:r>
              <a:rPr lang="en-US" sz="1600" dirty="0"/>
              <a:t>temperature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Picture 12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46796" y="1783949"/>
            <a:ext cx="3971245" cy="3097332"/>
          </a:xfrm>
          <a:prstGeom prst="rect">
            <a:avLst/>
          </a:prstGeom>
          <a:pattFill prst="smGrid">
            <a:fgClr>
              <a:schemeClr val="tx1"/>
            </a:fgClr>
            <a:bgClr>
              <a:prstClr val="white"/>
            </a:bgClr>
          </a:pattFill>
          <a:ln w="9525">
            <a:noFill/>
            <a:miter lim="800000"/>
            <a:headEnd/>
            <a:tailEnd/>
          </a:ln>
        </p:spPr>
      </p:pic>
      <p:sp>
        <p:nvSpPr>
          <p:cNvPr id="5" name="Rectangle 130"/>
          <p:cNvSpPr txBox="1">
            <a:spLocks noChangeArrowheads="1"/>
          </p:cNvSpPr>
          <p:nvPr/>
        </p:nvSpPr>
        <p:spPr bwMode="auto">
          <a:xfrm>
            <a:off x="241900" y="499354"/>
            <a:ext cx="89021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4000" dirty="0" smtClean="0">
                <a:solidFill>
                  <a:srgbClr val="FFFFFF"/>
                </a:solidFill>
              </a:rPr>
              <a:t>Introduction : functions of an RF coupler </a:t>
            </a:r>
            <a:endParaRPr lang="en-GB" sz="4000" dirty="0" smtClean="0"/>
          </a:p>
        </p:txBody>
      </p:sp>
    </p:spTree>
    <p:extLst>
      <p:ext uri="{BB962C8B-B14F-4D97-AF65-F5344CB8AC3E}">
        <p14:creationId xmlns:p14="http://schemas.microsoft.com/office/powerpoint/2010/main" val="300305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744" y="2983971"/>
            <a:ext cx="8621933" cy="11430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Cold 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for each step </a:t>
            </a:r>
          </a:p>
        </p:txBody>
      </p:sp>
    </p:spTree>
    <p:extLst>
      <p:ext uri="{BB962C8B-B14F-4D97-AF65-F5344CB8AC3E}">
        <p14:creationId xmlns:p14="http://schemas.microsoft.com/office/powerpoint/2010/main" val="182080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1</a:t>
            </a:r>
          </a:p>
        </p:txBody>
      </p:sp>
      <p:pic>
        <p:nvPicPr>
          <p:cNvPr id="4" name="Espace réservé du contenu 3" descr="WarmParts_Vac_vs_Pic_Cond_258_Step_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b="254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2</a:t>
            </a:r>
          </a:p>
        </p:txBody>
      </p:sp>
      <p:pic>
        <p:nvPicPr>
          <p:cNvPr id="5" name="Espace réservé du contenu 4" descr="WarmParts_Vac_vs_Pic_Cond_258_Step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b="256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3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3</a:t>
            </a:r>
          </a:p>
        </p:txBody>
      </p:sp>
      <p:pic>
        <p:nvPicPr>
          <p:cNvPr id="5" name="Espace réservé du contenu 4" descr="WarmParts_Vac_vs_Pic_Cond_258_Step_3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3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4</a:t>
            </a:r>
          </a:p>
        </p:txBody>
      </p:sp>
      <p:pic>
        <p:nvPicPr>
          <p:cNvPr id="5" name="Espace réservé du contenu 4" descr="WarmParts_Vac_vs_Pic_Cond_258_Step_4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 b="251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</a:t>
            </a:r>
          </a:p>
        </p:txBody>
      </p:sp>
      <p:pic>
        <p:nvPicPr>
          <p:cNvPr id="5" name="Espace réservé du contenu 4" descr="WarmParts_Vac_vs_Pic_Cond_258_Step_5_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" b="241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0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5(2)</a:t>
            </a:r>
          </a:p>
        </p:txBody>
      </p:sp>
      <p:pic>
        <p:nvPicPr>
          <p:cNvPr id="4" name="Espace réservé du contenu 3" descr="WarmParts_Vac_vs_Pic_Cond_258_Step_5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" b="243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8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7(2)</a:t>
            </a:r>
          </a:p>
        </p:txBody>
      </p:sp>
      <p:pic>
        <p:nvPicPr>
          <p:cNvPr id="5" name="Espace réservé du contenu 4" descr="ColdParts_Vac_vs_Pic_Cond_258_Step_7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 b="26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7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Power Cond 258 step 8(2)</a:t>
            </a:r>
          </a:p>
        </p:txBody>
      </p:sp>
      <p:pic>
        <p:nvPicPr>
          <p:cNvPr id="5" name="Espace réservé du contenu 4" descr="ColdParts_Vac_vs_Pic_Cond_258_Step_8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 b="292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5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Conditioning efficiency on vacuum levels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High vacuum levels at low power disappear after the first conditioning steps</a:t>
            </a:r>
          </a:p>
          <a:p>
            <a:r>
              <a:rPr lang="en-US" dirty="0" smtClean="0"/>
              <a:t>Vacuum levels around the </a:t>
            </a:r>
            <a:r>
              <a:rPr lang="en-US" dirty="0" err="1" smtClean="0"/>
              <a:t>multipactor</a:t>
            </a:r>
            <a:r>
              <a:rPr lang="en-US" dirty="0" smtClean="0"/>
              <a:t> area (300 to 800 kW) stay high until the last steps. </a:t>
            </a:r>
            <a:endParaRPr lang="en-US" dirty="0"/>
          </a:p>
          <a:p>
            <a:pPr lvl="1"/>
            <a:r>
              <a:rPr lang="en-US" dirty="0" smtClean="0"/>
              <a:t>The second turn into the 5</a:t>
            </a:r>
            <a:r>
              <a:rPr lang="en-US" baseline="30000" dirty="0" smtClean="0"/>
              <a:t>th</a:t>
            </a:r>
            <a:r>
              <a:rPr lang="en-US" dirty="0" smtClean="0"/>
              <a:t> step makes most of the job to decrease the vacuum levels </a:t>
            </a:r>
          </a:p>
          <a:p>
            <a:pPr lvl="1"/>
            <a:r>
              <a:rPr lang="en-US" dirty="0" smtClean="0"/>
              <a:t>Mainly due to the SV1 threshold at &lt; 10</a:t>
            </a:r>
            <a:r>
              <a:rPr lang="en-US" baseline="30000" dirty="0" smtClean="0"/>
              <a:t>7</a:t>
            </a:r>
            <a:r>
              <a:rPr lang="en-US" dirty="0" smtClean="0"/>
              <a:t>mbar (more than 6x lower than standard value).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7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79400" y="2357438"/>
            <a:ext cx="8229600" cy="1143000"/>
          </a:xfrm>
        </p:spPr>
        <p:txBody>
          <a:bodyPr/>
          <a:lstStyle/>
          <a:p>
            <a:r>
              <a:rPr lang="en-US" b="1" dirty="0" smtClean="0"/>
              <a:t>The principal actors in the project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51670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045572"/>
            <a:ext cx="8229600" cy="1143000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Overview : pickups and vacuum levels variations during conditioning </a:t>
            </a:r>
          </a:p>
        </p:txBody>
      </p:sp>
    </p:spTree>
    <p:extLst>
      <p:ext uri="{BB962C8B-B14F-4D97-AF65-F5344CB8AC3E}">
        <p14:creationId xmlns:p14="http://schemas.microsoft.com/office/powerpoint/2010/main" val="3637000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Time Cond 258</a:t>
            </a:r>
          </a:p>
        </p:txBody>
      </p:sp>
      <p:pic>
        <p:nvPicPr>
          <p:cNvPr id="5" name="Espace réservé du contenu 4" descr="Vac_All_vs_time_Cond_258_Al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b="285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9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Pickups(warm)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Time Cond 258</a:t>
            </a:r>
          </a:p>
        </p:txBody>
      </p:sp>
      <p:pic>
        <p:nvPicPr>
          <p:cNvPr id="5" name="Espace réservé du contenu 4" descr="Pickup_Warm_vs_time_Cond_258_Al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" b="183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0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(cold)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Time Cond 258</a:t>
            </a:r>
          </a:p>
        </p:txBody>
      </p:sp>
      <p:pic>
        <p:nvPicPr>
          <p:cNvPr id="5" name="Espace réservé du contenu 4" descr="Pickup_Cold_vs_time_Cond_258_Al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6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Vacuum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Time Cond 258 step 8(2)</a:t>
            </a:r>
          </a:p>
        </p:txBody>
      </p:sp>
      <p:pic>
        <p:nvPicPr>
          <p:cNvPr id="4" name="Espace réservé du contenu 3" descr="Vac_vs_time_Cond_258_Step_8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b="301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pPr defTabSz="457200"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Pickups </a:t>
            </a:r>
            <a:r>
              <a:rPr lang="en-US" sz="3600" b="1" dirty="0" err="1">
                <a:solidFill>
                  <a:srgbClr val="FFFFFF"/>
                </a:solidFill>
                <a:cs typeface="ＭＳ Ｐゴシック" charset="-128"/>
              </a:rPr>
              <a:t>vs</a:t>
            </a:r>
            <a:r>
              <a:rPr lang="en-US" sz="3600" b="1" dirty="0">
                <a:solidFill>
                  <a:srgbClr val="FFFFFF"/>
                </a:solidFill>
                <a:cs typeface="ＭＳ Ｐゴシック" charset="-128"/>
              </a:rPr>
              <a:t> Time Cond 258 step 8(2)</a:t>
            </a:r>
          </a:p>
        </p:txBody>
      </p:sp>
      <p:pic>
        <p:nvPicPr>
          <p:cNvPr id="5" name="Espace réservé du contenu 4" descr="Pickup_vs_time_Cond_258_Step_8_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" b="26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3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554" y="-122613"/>
            <a:ext cx="7522028" cy="670379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Conditioning duration : needs and reality </a:t>
            </a:r>
            <a:endParaRPr lang="en-US" sz="3600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884377268"/>
              </p:ext>
            </p:extLst>
          </p:nvPr>
        </p:nvGraphicFramePr>
        <p:xfrm>
          <a:off x="-344284" y="4005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Espace réservé du contenu 4" descr="RCconditioning_DurationFit.gif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087" b="-45087"/>
          <a:stretch>
            <a:fillRect/>
          </a:stretch>
        </p:blipFill>
        <p:spPr>
          <a:xfrm>
            <a:off x="3201807" y="1400922"/>
            <a:ext cx="5942193" cy="6803996"/>
          </a:xfrm>
        </p:spPr>
      </p:pic>
    </p:spTree>
    <p:extLst>
      <p:ext uri="{BB962C8B-B14F-4D97-AF65-F5344CB8AC3E}">
        <p14:creationId xmlns:p14="http://schemas.microsoft.com/office/powerpoint/2010/main" val="23122408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JENHANI_Bak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137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9600" y="2958957"/>
            <a:ext cx="7924800" cy="7888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CPI pairs </a:t>
            </a:r>
            <a:r>
              <a:rPr lang="en-US" dirty="0" smtClean="0">
                <a:sym typeface="Wingdings"/>
              </a:rPr>
              <a:t> Comparison with THRI 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672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57200" y="57072"/>
            <a:ext cx="8686800" cy="435132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Second RF processing (Conditioning 303) </a:t>
            </a:r>
            <a:endParaRPr lang="en-US" dirty="0"/>
          </a:p>
        </p:txBody>
      </p:sp>
      <p:pic>
        <p:nvPicPr>
          <p:cNvPr id="4" name="Espace réservé du contenu 3" descr="Duration_COND_303_Pi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5" r="-3095"/>
          <a:stretch>
            <a:fillRect/>
          </a:stretch>
        </p:blipFill>
        <p:spPr>
          <a:xfrm>
            <a:off x="-264985" y="603962"/>
            <a:ext cx="9475400" cy="52111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44159" y="1632872"/>
            <a:ext cx="1909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Bench B : CPI-005  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Bench C :CPI-006 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Bench D:THRI-210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618" y="5815067"/>
            <a:ext cx="8397195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RF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conditioning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after a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second baking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Limiting pair was CPI-006 (warm vacuum)</a:t>
            </a:r>
          </a:p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140 hours to reach the 6</a:t>
            </a:r>
            <a:r>
              <a:rPr lang="en-US" b="1" spc="50" baseline="30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step … still long remaining process (to achieve the good conditions in the end : Vacuum &lt; 10-7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mBar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and low pickup level.)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3AFEF3A-060C-4A40-AF01-961F5ABBC11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3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221098" y="274638"/>
            <a:ext cx="5714747" cy="515065"/>
          </a:xfrm>
        </p:spPr>
        <p:txBody>
          <a:bodyPr>
            <a:normAutofit fontScale="90000"/>
          </a:bodyPr>
          <a:lstStyle/>
          <a:p>
            <a:r>
              <a:rPr lang="en-GB" dirty="0"/>
              <a:t>Production monitoring at companies</a:t>
            </a:r>
            <a:endParaRPr lang="en-US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1561986" y="1420608"/>
            <a:ext cx="6096000" cy="4231561"/>
            <a:chOff x="1524000" y="1229439"/>
            <a:chExt cx="6096000" cy="4231561"/>
          </a:xfrm>
        </p:grpSpPr>
        <p:pic>
          <p:nvPicPr>
            <p:cNvPr id="10" name="Image 9" descr="Thales_LOGO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665" y="1229439"/>
              <a:ext cx="2319688" cy="569658"/>
            </a:xfrm>
            <a:prstGeom prst="rect">
              <a:avLst/>
            </a:prstGeom>
          </p:spPr>
        </p:pic>
        <p:graphicFrame>
          <p:nvGraphicFramePr>
            <p:cNvPr id="12" name="Diagramme 11"/>
            <p:cNvGraphicFramePr/>
            <p:nvPr>
              <p:extLst>
                <p:ext uri="{D42A27DB-BD31-4B8C-83A1-F6EECF244321}">
                  <p14:modId xmlns:p14="http://schemas.microsoft.com/office/powerpoint/2010/main" val="1673572386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6" name="Image 15" descr="desy_logo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4798101"/>
              <a:ext cx="662899" cy="662899"/>
            </a:xfrm>
            <a:prstGeom prst="rect">
              <a:avLst/>
            </a:prstGeom>
          </p:spPr>
        </p:pic>
        <p:pic>
          <p:nvPicPr>
            <p:cNvPr id="17" name="Image 16" descr="Logo-Irfu-non-explicite-avec-signature_large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55" y="3966019"/>
              <a:ext cx="672707" cy="670465"/>
            </a:xfrm>
            <a:prstGeom prst="rect">
              <a:avLst/>
            </a:prstGeom>
          </p:spPr>
        </p:pic>
        <p:pic>
          <p:nvPicPr>
            <p:cNvPr id="18" name="Image 17" descr="LOGO_LAL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755" y="3177331"/>
              <a:ext cx="909061" cy="526947"/>
            </a:xfrm>
            <a:prstGeom prst="rect">
              <a:avLst/>
            </a:prstGeom>
          </p:spPr>
        </p:pic>
        <p:pic>
          <p:nvPicPr>
            <p:cNvPr id="20" name="Image 19" descr="RI_LOG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32" y="2281888"/>
              <a:ext cx="619046" cy="619046"/>
            </a:xfrm>
            <a:prstGeom prst="rect">
              <a:avLst/>
            </a:prstGeom>
          </p:spPr>
        </p:pic>
        <p:pic>
          <p:nvPicPr>
            <p:cNvPr id="21" name="Image 20" descr="Thales_LOGO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542" y="1653769"/>
              <a:ext cx="1040636" cy="255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53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conclusions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Takes too long to be processed</a:t>
            </a:r>
          </a:p>
          <a:p>
            <a:pPr lvl="1"/>
            <a:r>
              <a:rPr lang="en-US" dirty="0" smtClean="0"/>
              <a:t>Usual process : baking + RF processing in less than 1 week </a:t>
            </a:r>
          </a:p>
          <a:p>
            <a:pPr lvl="1"/>
            <a:r>
              <a:rPr lang="en-US" dirty="0" smtClean="0"/>
              <a:t>Here : more than 200hours with </a:t>
            </a:r>
            <a:r>
              <a:rPr lang="en-US" b="1" dirty="0" smtClean="0"/>
              <a:t>only </a:t>
            </a:r>
            <a:r>
              <a:rPr lang="en-US" dirty="0" smtClean="0"/>
              <a:t>6 steps … </a:t>
            </a:r>
          </a:p>
          <a:p>
            <a:pPr lvl="2"/>
            <a:r>
              <a:rPr lang="en-US" dirty="0" smtClean="0"/>
              <a:t>2 steps remains + steps with more drastic conditions on vacuum levels to  </a:t>
            </a:r>
          </a:p>
          <a:p>
            <a:pPr lvl="2"/>
            <a:r>
              <a:rPr lang="en-US" dirty="0" smtClean="0"/>
              <a:t>Limiting CPI-006 removed from bench …</a:t>
            </a:r>
          </a:p>
          <a:p>
            <a:pPr lvl="2"/>
            <a:r>
              <a:rPr lang="en-US" dirty="0" smtClean="0"/>
              <a:t>SV1 increased to 7 or 8x10-7 mbar to help the power increase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To accelerate the conditioning, duration between 2 consecutive power level was changed from 15 seconds to more (&gt; 100 s), method which worked for “bad” THRI couplers</a:t>
            </a:r>
          </a:p>
          <a:p>
            <a:pPr lvl="1"/>
            <a:r>
              <a:rPr lang="en-US" dirty="0" smtClean="0"/>
              <a:t>An RF processing with pairs similar to CPI-5 or CPI-6 should take more than 2 weeks …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30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Pickups levels </a:t>
            </a:r>
            <a:r>
              <a:rPr lang="en-US" dirty="0" err="1" smtClean="0"/>
              <a:t>vs</a:t>
            </a:r>
            <a:r>
              <a:rPr lang="en-US" dirty="0" smtClean="0"/>
              <a:t> Power (Step1)</a:t>
            </a:r>
            <a:endParaRPr lang="en-US" dirty="0"/>
          </a:p>
        </p:txBody>
      </p:sp>
      <p:pic>
        <p:nvPicPr>
          <p:cNvPr id="3" name="Espace réservé du contenu 2" descr="Cond303_Pickups_CPI_005_Step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r="-292"/>
          <a:stretch>
            <a:fillRect/>
          </a:stretch>
        </p:blipFill>
        <p:spPr>
          <a:xfrm>
            <a:off x="12451" y="1830461"/>
            <a:ext cx="9141622" cy="502754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19/05/15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930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Pickups levels </a:t>
            </a:r>
            <a:r>
              <a:rPr lang="en-US" dirty="0" err="1" smtClean="0"/>
              <a:t>vs</a:t>
            </a:r>
            <a:r>
              <a:rPr lang="en-US" dirty="0" smtClean="0"/>
              <a:t> Power (Step2)</a:t>
            </a:r>
            <a:endParaRPr lang="en-US" dirty="0"/>
          </a:p>
        </p:txBody>
      </p:sp>
      <p:pic>
        <p:nvPicPr>
          <p:cNvPr id="5" name="Espace réservé du contenu 4" descr="Cond303_Pickups_CPI_005_Step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r="-156"/>
          <a:stretch>
            <a:fillRect/>
          </a:stretch>
        </p:blipFill>
        <p:spPr>
          <a:xfrm>
            <a:off x="0" y="1830461"/>
            <a:ext cx="9141622" cy="5027540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19/05/15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08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Pickups levels </a:t>
            </a:r>
            <a:r>
              <a:rPr lang="en-US" dirty="0" err="1" smtClean="0"/>
              <a:t>vs</a:t>
            </a:r>
            <a:r>
              <a:rPr lang="en-US" dirty="0" smtClean="0"/>
              <a:t> Power (Step3)</a:t>
            </a:r>
            <a:endParaRPr lang="en-US" dirty="0"/>
          </a:p>
        </p:txBody>
      </p:sp>
      <p:pic>
        <p:nvPicPr>
          <p:cNvPr id="5" name="Espace réservé du contenu 4" descr="Cond303_Pickups_CPI_005_Step3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r="-291"/>
          <a:stretch>
            <a:fillRect/>
          </a:stretch>
        </p:blipFill>
        <p:spPr>
          <a:xfrm>
            <a:off x="8952" y="1842912"/>
            <a:ext cx="9124135" cy="5017923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19/05/15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598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Pickups levels </a:t>
            </a:r>
            <a:r>
              <a:rPr lang="en-US" dirty="0" err="1" smtClean="0"/>
              <a:t>vs</a:t>
            </a:r>
            <a:r>
              <a:rPr lang="en-US" dirty="0" smtClean="0"/>
              <a:t> Power (Step4)</a:t>
            </a:r>
            <a:endParaRPr lang="en-US" dirty="0"/>
          </a:p>
        </p:txBody>
      </p:sp>
      <p:pic>
        <p:nvPicPr>
          <p:cNvPr id="5" name="Espace réservé du contenu 4" descr="Cond303_Pickups_CPI_005_Step4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r="-186"/>
          <a:stretch>
            <a:fillRect/>
          </a:stretch>
        </p:blipFill>
        <p:spPr>
          <a:xfrm>
            <a:off x="12451" y="1842913"/>
            <a:ext cx="9118980" cy="5015088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19/05/15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877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Pickups levels </a:t>
            </a:r>
            <a:r>
              <a:rPr lang="en-US" dirty="0" err="1" smtClean="0"/>
              <a:t>vs</a:t>
            </a:r>
            <a:r>
              <a:rPr lang="en-US" dirty="0" smtClean="0"/>
              <a:t> Power (Step5)</a:t>
            </a:r>
            <a:endParaRPr lang="en-US" dirty="0"/>
          </a:p>
        </p:txBody>
      </p:sp>
      <p:pic>
        <p:nvPicPr>
          <p:cNvPr id="5" name="Espace réservé du contenu 4" descr="Cond303_Pickups_CPI_005_Step5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r="-261"/>
          <a:stretch>
            <a:fillRect/>
          </a:stretch>
        </p:blipFill>
        <p:spPr>
          <a:xfrm>
            <a:off x="21402" y="1830461"/>
            <a:ext cx="9146779" cy="5030376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19/05/15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343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Pickups levels </a:t>
            </a:r>
            <a:r>
              <a:rPr lang="en-US" dirty="0" err="1" smtClean="0"/>
              <a:t>vs</a:t>
            </a:r>
            <a:r>
              <a:rPr lang="en-US" dirty="0" smtClean="0"/>
              <a:t> Power (Step6)</a:t>
            </a:r>
            <a:endParaRPr lang="en-US" dirty="0"/>
          </a:p>
        </p:txBody>
      </p:sp>
      <p:pic>
        <p:nvPicPr>
          <p:cNvPr id="5" name="Espace réservé du contenu 4" descr="Cond303_Pickups_CPI_005_Step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r="-156"/>
          <a:stretch>
            <a:fillRect/>
          </a:stretch>
        </p:blipFill>
        <p:spPr>
          <a:xfrm>
            <a:off x="12450" y="1830461"/>
            <a:ext cx="9146775" cy="5030374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19/05/15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017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THRI pairs </a:t>
            </a:r>
            <a:endParaRPr lang="en-US" dirty="0"/>
          </a:p>
        </p:txBody>
      </p:sp>
      <p:pic>
        <p:nvPicPr>
          <p:cNvPr id="4" name="Espace réservé du contenu 3" descr="Pickups_290_305_Step1_Com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1" r="-5771"/>
          <a:stretch>
            <a:fillRect/>
          </a:stretch>
        </p:blipFill>
        <p:spPr>
          <a:xfrm>
            <a:off x="-514008" y="1339871"/>
            <a:ext cx="10101591" cy="5555486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19/05/15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11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concerning </a:t>
            </a:r>
            <a:r>
              <a:rPr lang="en-US" dirty="0" err="1" smtClean="0"/>
              <a:t>multipacting</a:t>
            </a:r>
            <a:r>
              <a:rPr lang="en-US" dirty="0" smtClean="0"/>
              <a:t> zones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CPI and THRI pairs </a:t>
            </a:r>
            <a:r>
              <a:rPr lang="en-US" b="1" dirty="0" smtClean="0"/>
              <a:t>stable </a:t>
            </a:r>
            <a:r>
              <a:rPr lang="en-US" b="1" dirty="0" err="1" smtClean="0"/>
              <a:t>multipactors</a:t>
            </a:r>
            <a:r>
              <a:rPr lang="en-US" dirty="0" smtClean="0"/>
              <a:t> seem to happen at the same powers </a:t>
            </a:r>
          </a:p>
          <a:p>
            <a:r>
              <a:rPr lang="en-US" dirty="0" smtClean="0"/>
              <a:t>This is reassuring to see that they have the same behavior than the THRI couplers </a:t>
            </a:r>
          </a:p>
          <a:p>
            <a:r>
              <a:rPr lang="en-US" dirty="0" smtClean="0"/>
              <a:t>The main issue is the time needed to decrease the vacuum and current levels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EF3A-060C-4A40-AF01-961F5ABBC11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835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5016" y="13381"/>
            <a:ext cx="8150085" cy="638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Last CPI pair RF conditioned step1</a:t>
            </a:r>
            <a:endParaRPr lang="en-US" dirty="0"/>
          </a:p>
        </p:txBody>
      </p:sp>
      <p:pic>
        <p:nvPicPr>
          <p:cNvPr id="9" name="Espace réservé du contenu 8" descr="2015-06-25_08h27_2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68" b="-43768"/>
          <a:stretch>
            <a:fillRect/>
          </a:stretch>
        </p:blipFill>
        <p:spPr>
          <a:xfrm>
            <a:off x="1965436" y="-529137"/>
            <a:ext cx="5688676" cy="5563502"/>
          </a:xfrm>
        </p:spPr>
      </p:pic>
      <p:pic>
        <p:nvPicPr>
          <p:cNvPr id="10" name="Espace réservé du contenu 9" descr="2015-06-25_08h28_40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21" b="-40921"/>
          <a:stretch>
            <a:fillRect/>
          </a:stretch>
        </p:blipFill>
        <p:spPr>
          <a:xfrm>
            <a:off x="1965435" y="2522656"/>
            <a:ext cx="5688677" cy="5561320"/>
          </a:xfrm>
        </p:spPr>
      </p:pic>
    </p:spTree>
    <p:extLst>
      <p:ext uri="{BB962C8B-B14F-4D97-AF65-F5344CB8AC3E}">
        <p14:creationId xmlns:p14="http://schemas.microsoft.com/office/powerpoint/2010/main" val="250367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2032"/>
            <a:ext cx="9315794" cy="687023"/>
          </a:xfrm>
        </p:spPr>
        <p:txBody>
          <a:bodyPr>
            <a:noAutofit/>
          </a:bodyPr>
          <a:lstStyle/>
          <a:p>
            <a:r>
              <a:rPr lang="en-GB" sz="4000" dirty="0"/>
              <a:t>Production monitoring at </a:t>
            </a:r>
            <a:r>
              <a:rPr lang="en-GB" sz="4000" dirty="0" smtClean="0"/>
              <a:t>companies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474" y="1347788"/>
            <a:ext cx="8025039" cy="493786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Companies</a:t>
            </a:r>
          </a:p>
          <a:p>
            <a:pPr lvl="1"/>
            <a:r>
              <a:rPr lang="en-US" sz="1800" dirty="0" smtClean="0"/>
              <a:t>Thales </a:t>
            </a:r>
          </a:p>
          <a:p>
            <a:pPr lvl="2"/>
            <a:r>
              <a:rPr lang="en-US" sz="1800" dirty="0" err="1" smtClean="0"/>
              <a:t>Assemblement</a:t>
            </a:r>
            <a:r>
              <a:rPr lang="en-US" sz="1800" dirty="0" smtClean="0"/>
              <a:t> des pairs (</a:t>
            </a:r>
            <a:r>
              <a:rPr lang="en-US" sz="1800" dirty="0" err="1" smtClean="0"/>
              <a:t>Brasage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err="1" smtClean="0"/>
              <a:t>Cuivrage</a:t>
            </a:r>
            <a:r>
              <a:rPr lang="en-US" sz="1800" dirty="0" smtClean="0"/>
              <a:t> des parties des </a:t>
            </a:r>
            <a:r>
              <a:rPr lang="en-US" sz="1800" dirty="0" err="1" smtClean="0"/>
              <a:t>coupleurs</a:t>
            </a:r>
            <a:r>
              <a:rPr lang="en-US" sz="1800" dirty="0" smtClean="0"/>
              <a:t> </a:t>
            </a:r>
          </a:p>
          <a:p>
            <a:pPr lvl="2"/>
            <a:r>
              <a:rPr lang="en-US" sz="1800" dirty="0" smtClean="0"/>
              <a:t>Implications </a:t>
            </a:r>
            <a:r>
              <a:rPr lang="en-US" sz="1800" dirty="0" err="1" smtClean="0"/>
              <a:t>dans</a:t>
            </a:r>
            <a:r>
              <a:rPr lang="en-US" sz="1800" dirty="0" smtClean="0"/>
              <a:t> la station de </a:t>
            </a:r>
            <a:r>
              <a:rPr lang="en-US" sz="1800" dirty="0" err="1" smtClean="0"/>
              <a:t>conditionnement</a:t>
            </a:r>
            <a:r>
              <a:rPr lang="en-US" sz="1800" dirty="0" smtClean="0"/>
              <a:t> </a:t>
            </a:r>
            <a:endParaRPr lang="en-US" sz="1800" dirty="0"/>
          </a:p>
          <a:p>
            <a:pPr lvl="1"/>
            <a:r>
              <a:rPr lang="en-US" sz="1800" dirty="0" smtClean="0"/>
              <a:t>RI</a:t>
            </a:r>
          </a:p>
          <a:p>
            <a:pPr lvl="2"/>
            <a:r>
              <a:rPr lang="en-US" sz="1800" dirty="0" smtClean="0"/>
              <a:t>Pose </a:t>
            </a:r>
            <a:r>
              <a:rPr lang="en-US" sz="1800" dirty="0" err="1" smtClean="0"/>
              <a:t>colleret</a:t>
            </a:r>
            <a:r>
              <a:rPr lang="en-US" sz="1800" dirty="0" smtClean="0"/>
              <a:t> </a:t>
            </a:r>
            <a:r>
              <a:rPr lang="en-US" sz="1800" dirty="0" err="1" smtClean="0"/>
              <a:t>cuivre</a:t>
            </a:r>
            <a:r>
              <a:rPr lang="en-US" sz="1800" dirty="0" smtClean="0"/>
              <a:t> aux </a:t>
            </a:r>
            <a:r>
              <a:rPr lang="en-US" sz="1800" dirty="0" err="1" smtClean="0"/>
              <a:t>ceramiques</a:t>
            </a:r>
            <a:r>
              <a:rPr lang="en-US" sz="1800" dirty="0" smtClean="0"/>
              <a:t>  </a:t>
            </a:r>
          </a:p>
          <a:p>
            <a:pPr lvl="2"/>
            <a:r>
              <a:rPr lang="en-US" sz="1800" dirty="0" smtClean="0"/>
              <a:t>TIN Coating </a:t>
            </a:r>
            <a:r>
              <a:rPr lang="en-US" sz="1800" dirty="0" err="1" smtClean="0"/>
              <a:t>sur</a:t>
            </a:r>
            <a:r>
              <a:rPr lang="en-US" sz="1800" dirty="0" smtClean="0"/>
              <a:t> les </a:t>
            </a:r>
            <a:r>
              <a:rPr lang="en-US" sz="1800" dirty="0" err="1" smtClean="0"/>
              <a:t>ceramiques</a:t>
            </a:r>
            <a:endParaRPr lang="en-US" sz="1800" dirty="0" smtClean="0"/>
          </a:p>
          <a:p>
            <a:pPr lvl="2"/>
            <a:r>
              <a:rPr lang="en-US" sz="1800" dirty="0" err="1" smtClean="0"/>
              <a:t>Soudure</a:t>
            </a:r>
            <a:r>
              <a:rPr lang="en-US" sz="1800" dirty="0" smtClean="0"/>
              <a:t> par </a:t>
            </a:r>
            <a:r>
              <a:rPr lang="en-US" sz="1800" dirty="0" err="1" smtClean="0"/>
              <a:t>faisceau</a:t>
            </a:r>
            <a:r>
              <a:rPr lang="en-US" sz="1800" dirty="0" smtClean="0"/>
              <a:t> </a:t>
            </a:r>
            <a:r>
              <a:rPr lang="en-US" sz="1800" dirty="0" err="1" smtClean="0"/>
              <a:t>d’e</a:t>
            </a:r>
            <a:r>
              <a:rPr lang="en-US" sz="1800" dirty="0" smtClean="0"/>
              <a:t>- : </a:t>
            </a:r>
            <a:r>
              <a:rPr lang="en-US" sz="1800" dirty="0" err="1" smtClean="0"/>
              <a:t>associe</a:t>
            </a:r>
            <a:r>
              <a:rPr lang="en-US" sz="1800" dirty="0" smtClean="0"/>
              <a:t> </a:t>
            </a:r>
            <a:r>
              <a:rPr lang="en-US" sz="1800" dirty="0" err="1" smtClean="0"/>
              <a:t>antenne</a:t>
            </a:r>
            <a:r>
              <a:rPr lang="en-US" sz="1800" dirty="0" smtClean="0"/>
              <a:t> </a:t>
            </a:r>
            <a:r>
              <a:rPr lang="en-US" sz="1800" dirty="0" err="1" smtClean="0"/>
              <a:t>partie</a:t>
            </a:r>
            <a:r>
              <a:rPr lang="en-US" sz="1800" dirty="0" smtClean="0"/>
              <a:t> haute de la </a:t>
            </a:r>
            <a:r>
              <a:rPr lang="en-US" sz="1800" dirty="0" err="1" smtClean="0"/>
              <a:t>ceramique</a:t>
            </a:r>
            <a:r>
              <a:rPr lang="en-US" sz="1800" dirty="0" smtClean="0"/>
              <a:t> + </a:t>
            </a:r>
            <a:r>
              <a:rPr lang="en-US" sz="1800" dirty="0" err="1" smtClean="0"/>
              <a:t>partie</a:t>
            </a:r>
            <a:r>
              <a:rPr lang="en-US" sz="1800" dirty="0" smtClean="0"/>
              <a:t> </a:t>
            </a:r>
            <a:r>
              <a:rPr lang="en-US" sz="1800" dirty="0" err="1" smtClean="0"/>
              <a:t>basse</a:t>
            </a:r>
            <a:r>
              <a:rPr lang="en-US" sz="1800" dirty="0" smtClean="0"/>
              <a:t> du </a:t>
            </a:r>
            <a:r>
              <a:rPr lang="en-US" sz="1800" dirty="0" err="1" smtClean="0"/>
              <a:t>coupleur</a:t>
            </a:r>
            <a:r>
              <a:rPr lang="en-US" sz="1800" dirty="0" smtClean="0"/>
              <a:t> </a:t>
            </a:r>
            <a:r>
              <a:rPr lang="en-US" sz="1800" dirty="0" err="1" smtClean="0"/>
              <a:t>froid</a:t>
            </a:r>
            <a:endParaRPr lang="en-US" sz="1800" dirty="0" smtClean="0"/>
          </a:p>
          <a:p>
            <a:pPr lvl="2"/>
            <a:r>
              <a:rPr lang="en-US" sz="1800" dirty="0" smtClean="0"/>
              <a:t> Lavage des </a:t>
            </a:r>
            <a:r>
              <a:rPr lang="en-US" sz="1800" dirty="0" err="1" smtClean="0"/>
              <a:t>coupleurs</a:t>
            </a:r>
            <a:r>
              <a:rPr lang="en-US" sz="1800" dirty="0" smtClean="0"/>
              <a:t> : </a:t>
            </a:r>
            <a:r>
              <a:rPr lang="en-US" sz="1800" dirty="0" err="1" smtClean="0"/>
              <a:t>bain</a:t>
            </a:r>
            <a:r>
              <a:rPr lang="en-US" sz="1800" dirty="0" smtClean="0"/>
              <a:t> </a:t>
            </a:r>
            <a:r>
              <a:rPr lang="en-US" sz="1800" dirty="0" err="1" smtClean="0"/>
              <a:t>ultrasonique</a:t>
            </a:r>
            <a:r>
              <a:rPr lang="en-US" sz="1800" dirty="0" smtClean="0"/>
              <a:t> + </a:t>
            </a:r>
            <a:r>
              <a:rPr lang="en-US" sz="1800" dirty="0" err="1" smtClean="0"/>
              <a:t>détergent</a:t>
            </a:r>
            <a:r>
              <a:rPr lang="en-US" sz="1800" dirty="0" smtClean="0"/>
              <a:t> (</a:t>
            </a:r>
            <a:r>
              <a:rPr lang="en-US" sz="1800" dirty="0" err="1" smtClean="0"/>
              <a:t>Ticopure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err="1" smtClean="0"/>
              <a:t>Comptage</a:t>
            </a:r>
            <a:r>
              <a:rPr lang="en-US" sz="1800" dirty="0" smtClean="0"/>
              <a:t> des </a:t>
            </a:r>
            <a:r>
              <a:rPr lang="en-US" sz="1800" dirty="0" err="1" smtClean="0"/>
              <a:t>particules</a:t>
            </a:r>
            <a:r>
              <a:rPr lang="en-US" sz="1800" dirty="0" smtClean="0"/>
              <a:t> (</a:t>
            </a:r>
            <a:r>
              <a:rPr lang="en-US" sz="1800" dirty="0" err="1" smtClean="0"/>
              <a:t>propreté</a:t>
            </a:r>
            <a:r>
              <a:rPr lang="en-US" sz="1800" dirty="0" smtClean="0"/>
              <a:t> des </a:t>
            </a:r>
            <a:r>
              <a:rPr lang="en-US" sz="1800" dirty="0" err="1" smtClean="0"/>
              <a:t>coupleurs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smtClean="0"/>
              <a:t>RGA + Leak test </a:t>
            </a:r>
          </a:p>
          <a:p>
            <a:pPr lvl="2"/>
            <a:r>
              <a:rPr lang="en-US" sz="1800" dirty="0" smtClean="0"/>
              <a:t>Test de </a:t>
            </a:r>
            <a:r>
              <a:rPr lang="en-US" sz="1800" dirty="0" err="1" smtClean="0"/>
              <a:t>déplacement</a:t>
            </a:r>
            <a:r>
              <a:rPr lang="en-US" sz="1800" dirty="0" smtClean="0"/>
              <a:t> de </a:t>
            </a:r>
            <a:r>
              <a:rPr lang="en-US" sz="1800" dirty="0" err="1" smtClean="0"/>
              <a:t>l’antenne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98803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F320_st6_THRI24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74" y="338581"/>
            <a:ext cx="6610736" cy="3394138"/>
          </a:xfrm>
          <a:prstGeom prst="rect">
            <a:avLst/>
          </a:prstGeom>
        </p:spPr>
      </p:pic>
      <p:pic>
        <p:nvPicPr>
          <p:cNvPr id="6" name="Image 5" descr="RF320_st6_CPI01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75" y="3732719"/>
            <a:ext cx="6610735" cy="30255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1900" y="1836863"/>
            <a:ext cx="72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740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issues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Leak on push road bellow observed for some pairs </a:t>
            </a:r>
          </a:p>
          <a:p>
            <a:pPr lvl="1"/>
            <a:r>
              <a:rPr lang="en-US" dirty="0" smtClean="0"/>
              <a:t>Still under investigations </a:t>
            </a:r>
          </a:p>
          <a:p>
            <a:pPr lvl="1"/>
            <a:r>
              <a:rPr lang="en-US" dirty="0" smtClean="0"/>
              <a:t>More systematic tests to be done at company for early detection </a:t>
            </a:r>
          </a:p>
          <a:p>
            <a:pPr lvl="2"/>
            <a:r>
              <a:rPr lang="en-US" dirty="0" smtClean="0"/>
              <a:t>To prevent finding during tests on </a:t>
            </a:r>
            <a:r>
              <a:rPr lang="en-US" dirty="0" err="1" smtClean="0"/>
              <a:t>cryomodule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For some pairs : dark layers on cold ceramics </a:t>
            </a:r>
          </a:p>
          <a:p>
            <a:pPr lvl="1"/>
            <a:r>
              <a:rPr lang="en-US" dirty="0" smtClean="0"/>
              <a:t>Still under investigations </a:t>
            </a:r>
          </a:p>
          <a:p>
            <a:pPr lvl="1"/>
            <a:r>
              <a:rPr lang="en-US" dirty="0" smtClean="0"/>
              <a:t>Many tests already to remove (no success so far)</a:t>
            </a:r>
          </a:p>
          <a:p>
            <a:pPr lvl="1"/>
            <a:r>
              <a:rPr lang="en-US" dirty="0" smtClean="0"/>
              <a:t>Appear on both CPI and THRI pairs 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852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34" y="3925605"/>
            <a:ext cx="2733683" cy="1983795"/>
          </a:xfrm>
          <a:prstGeom prst="rect">
            <a:avLst/>
          </a:prstGeom>
        </p:spPr>
      </p:pic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93788" y="472332"/>
            <a:ext cx="7365396" cy="5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ISSUES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43" y="1070624"/>
            <a:ext cx="8816023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GB" sz="1800" b="1" dirty="0" smtClean="0"/>
              <a:t>Dark stain in the cold ceramics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 smtClean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 smtClean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 smtClean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 smtClean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 smtClean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n-GB" sz="1800" b="1" dirty="0">
              <a:sym typeface="Wingdings"/>
            </a:endParaRPr>
          </a:p>
          <a:p>
            <a:pPr>
              <a:lnSpc>
                <a:spcPct val="130000"/>
              </a:lnSpc>
              <a:buNone/>
            </a:pPr>
            <a:r>
              <a:rPr lang="en-GB" sz="1800" dirty="0" smtClean="0">
                <a:sym typeface="Wingdings"/>
              </a:rPr>
              <a:t> </a:t>
            </a:r>
            <a:r>
              <a:rPr lang="en-GB" sz="1800" dirty="0" smtClean="0">
                <a:solidFill>
                  <a:srgbClr val="FF0000"/>
                </a:solidFill>
                <a:sym typeface="Wingdings"/>
              </a:rPr>
              <a:t>Not yet solved</a:t>
            </a:r>
            <a:r>
              <a:rPr lang="en-GB" sz="1800" dirty="0" smtClean="0">
                <a:sym typeface="Wingdings"/>
              </a:rPr>
              <a:t>, investigations are on going.</a:t>
            </a:r>
            <a:endParaRPr lang="en-GB" sz="18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4" y="1794860"/>
            <a:ext cx="2740617" cy="196280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93" y="1794870"/>
            <a:ext cx="2630654" cy="197329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754" y="1794856"/>
            <a:ext cx="2631870" cy="197330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045" y="3929018"/>
            <a:ext cx="2665799" cy="198038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957" y="3915421"/>
            <a:ext cx="2637612" cy="19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93788" y="472332"/>
            <a:ext cx="7365396" cy="5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Dark stains on cold ceramics 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89580"/>
            <a:ext cx="80772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9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93788" y="199868"/>
            <a:ext cx="7365396" cy="5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RF conditioning data to find “strange behavior”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90" y="744796"/>
            <a:ext cx="8229600" cy="4533900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 bwMode="auto">
          <a:xfrm flipH="1" flipV="1">
            <a:off x="8354231" y="2025780"/>
            <a:ext cx="398820" cy="1049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" name="ZoneTexte 1"/>
          <p:cNvSpPr txBox="1"/>
          <p:nvPr/>
        </p:nvSpPr>
        <p:spPr>
          <a:xfrm>
            <a:off x="854209" y="5775158"/>
            <a:ext cx="7853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vacuum levels in associated warm vacuum. The vacuum level seems independent on the RF power. The correlation with electronic activity is also very poor.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2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15000" y="6023754"/>
            <a:ext cx="1524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93788" y="124613"/>
            <a:ext cx="7365396" cy="5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2000" dirty="0">
                <a:solidFill>
                  <a:srgbClr val="FFFFFF"/>
                </a:solidFill>
              </a:rPr>
              <a:t>RF conditioning data to find “strange behavior”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0" y="1083932"/>
            <a:ext cx="8953500" cy="492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94457" y="905964"/>
            <a:ext cx="4607422" cy="51641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4340" y="6098323"/>
            <a:ext cx="7853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activity seems “normal”. The process which makes the large vacuum seems not understood and seems not strongly depends on the electronic activity.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1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93788" y="472332"/>
            <a:ext cx="7365396" cy="5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2000" dirty="0">
                <a:solidFill>
                  <a:srgbClr val="FFFFFF"/>
                </a:solidFill>
              </a:rPr>
              <a:t>RF conditioning data to find “strange behavior”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304956"/>
            <a:ext cx="9067800" cy="4991100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 bwMode="auto">
          <a:xfrm>
            <a:off x="73467" y="1091612"/>
            <a:ext cx="4701879" cy="27185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10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97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05" y="1498189"/>
            <a:ext cx="3340100" cy="4470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8" y="1511464"/>
            <a:ext cx="3387187" cy="4481906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>
                <a:solidFill>
                  <a:schemeClr val="tx1"/>
                </a:solidFill>
                <a:sym typeface="Wingdings"/>
              </a:rPr>
              <a:t> Shipment to</a:t>
            </a:r>
            <a:r>
              <a:rPr lang="en-GB" sz="2000" dirty="0" smtClean="0">
                <a:solidFill>
                  <a:schemeClr val="tx1"/>
                </a:solidFill>
              </a:rPr>
              <a:t> IRFU </a:t>
            </a:r>
            <a:r>
              <a:rPr lang="en-GB" sz="2000" dirty="0" smtClean="0"/>
              <a:t>n </a:t>
            </a:r>
            <a:r>
              <a:rPr lang="en-GB" sz="2000" dirty="0" smtClean="0"/>
              <a:t>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240822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30438"/>
            <a:ext cx="8229600" cy="1143000"/>
          </a:xfrm>
        </p:spPr>
        <p:txBody>
          <a:bodyPr/>
          <a:lstStyle/>
          <a:p>
            <a:r>
              <a:rPr lang="en-US" dirty="0" smtClean="0"/>
              <a:t>Production status and projections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291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0" y="1088490"/>
            <a:ext cx="9025928" cy="5378017"/>
          </a:xfrm>
          <a:prstGeom prst="rect">
            <a:avLst/>
          </a:prstGeom>
        </p:spPr>
      </p:pic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99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 smtClean="0"/>
              <a:t>Status of coupler production</a:t>
            </a:r>
            <a:r>
              <a:rPr lang="en-US" sz="2000" dirty="0" smtClean="0"/>
              <a:t>: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63873" y="3304290"/>
            <a:ext cx="823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>
                <a:solidFill>
                  <a:srgbClr val="800000"/>
                </a:solidFill>
                <a:latin typeface="Arial"/>
                <a:cs typeface="Arial"/>
              </a:rPr>
              <a:t>XM56</a:t>
            </a:r>
            <a:endParaRPr lang="en-GB" sz="14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8060365" y="2886486"/>
            <a:ext cx="11032" cy="37123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64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XFEL_Theme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XFEL_Theme.thmx</Template>
  <TotalTime>10393</TotalTime>
  <Words>2238</Words>
  <Application>Microsoft Macintosh PowerPoint</Application>
  <PresentationFormat>Présentation à l'écran (4:3)</PresentationFormat>
  <Paragraphs>419</Paragraphs>
  <Slides>101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101</vt:i4>
      </vt:variant>
    </vt:vector>
  </HeadingPairs>
  <TitlesOfParts>
    <vt:vector size="103" baseType="lpstr">
      <vt:lpstr>XFEL_Theme</vt:lpstr>
      <vt:lpstr>Noir</vt:lpstr>
      <vt:lpstr>XFEL couplers production overview</vt:lpstr>
      <vt:lpstr>Outline </vt:lpstr>
      <vt:lpstr>Présentation PowerPoint</vt:lpstr>
      <vt:lpstr>Présentation PowerPoint</vt:lpstr>
      <vt:lpstr>Présentation PowerPoint</vt:lpstr>
      <vt:lpstr>Functions </vt:lpstr>
      <vt:lpstr>The principal actors in the project</vt:lpstr>
      <vt:lpstr>Production monitoring at companies</vt:lpstr>
      <vt:lpstr>Production monitoring at companies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Liste des controls au LAL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RF conditioning process </vt:lpstr>
      <vt:lpstr>Présentation PowerPoint</vt:lpstr>
      <vt:lpstr>Multipacting (MP) in the coupler vacuum</vt:lpstr>
      <vt:lpstr>Présentation PowerPoint</vt:lpstr>
      <vt:lpstr>Multipactor phenomenon </vt:lpstr>
      <vt:lpstr>Secondary electrons emission </vt:lpstr>
      <vt:lpstr>Présentation PowerPoint</vt:lpstr>
      <vt:lpstr>RF conditioning DATA</vt:lpstr>
      <vt:lpstr>Présentation PowerPoint</vt:lpstr>
      <vt:lpstr>XFEL conditioning data </vt:lpstr>
      <vt:lpstr>RGA during RF conditioning </vt:lpstr>
      <vt:lpstr>RGA examples</vt:lpstr>
      <vt:lpstr>Présentation PowerPoint</vt:lpstr>
      <vt:lpstr>Cold Pickups vs Power for each step </vt:lpstr>
      <vt:lpstr>Pickups vs Power Cond 258 step 1</vt:lpstr>
      <vt:lpstr>Pickups vs Power Cond 258 step 2</vt:lpstr>
      <vt:lpstr>Pickups vs Power Cond 258 step 3</vt:lpstr>
      <vt:lpstr>Pickups vs Power Cond 258 step 4</vt:lpstr>
      <vt:lpstr>Pickups vs Power Cond 258 step 5</vt:lpstr>
      <vt:lpstr>Pickups vs Power Cond 258 step 5(2)</vt:lpstr>
      <vt:lpstr>Warm Pickups vs Power for each step </vt:lpstr>
      <vt:lpstr>Pickups vs Power Cond 258 step 1</vt:lpstr>
      <vt:lpstr>Pickups vs Power Cond 258 step 2</vt:lpstr>
      <vt:lpstr>Pickups vs Power Cond 258 step 3</vt:lpstr>
      <vt:lpstr>Pickups vs Power Cond 258 step 4</vt:lpstr>
      <vt:lpstr>Pickups vs Power Cond 258 step 5</vt:lpstr>
      <vt:lpstr>Pickups vs Power Cond 258 step 5(2)</vt:lpstr>
      <vt:lpstr>Conditioning effect on pickups</vt:lpstr>
      <vt:lpstr>Warm Vacuum vs Power for each step </vt:lpstr>
      <vt:lpstr>Vacuum vs Power Cond 258 step 1</vt:lpstr>
      <vt:lpstr>Vacuum vs Power Cond 258 step 2</vt:lpstr>
      <vt:lpstr>Vacuum vs Power Cond 258 step 3</vt:lpstr>
      <vt:lpstr>Vacuum vs Power Cond 258 step 4</vt:lpstr>
      <vt:lpstr>Vacuum vs Power Cond 258 step 5</vt:lpstr>
      <vt:lpstr>Vacuum vs Power Cond 258 step 5(2)</vt:lpstr>
      <vt:lpstr>Vacuum vs Power Cond 258 step 7(2)</vt:lpstr>
      <vt:lpstr>Vacuum vs Power Cond 258 step 8(2)</vt:lpstr>
      <vt:lpstr>Cold Vacuum vs Power for each step </vt:lpstr>
      <vt:lpstr>Vacuum vs Power Cond 258 step 1</vt:lpstr>
      <vt:lpstr>Vacuum vs Power Cond 258 step 2</vt:lpstr>
      <vt:lpstr>Vacuum vs Power Cond 258 step 3</vt:lpstr>
      <vt:lpstr>Vacuum vs Power Cond 258 step 4</vt:lpstr>
      <vt:lpstr>Vacuum vs Power Cond 258 step 5</vt:lpstr>
      <vt:lpstr>Vacuum vs Power Cond 258 step 5(2)</vt:lpstr>
      <vt:lpstr>Vacuum vs Power Cond 258 step 7(2)</vt:lpstr>
      <vt:lpstr>Vacuum vs Power Cond 258 step 8(2)</vt:lpstr>
      <vt:lpstr>Conditioning efficiency on vacuum levels</vt:lpstr>
      <vt:lpstr>Overview : pickups and vacuum levels variations during conditioning </vt:lpstr>
      <vt:lpstr>Vacuum vs Time Cond 258</vt:lpstr>
      <vt:lpstr>Pickups(warm) vs Time Cond 258</vt:lpstr>
      <vt:lpstr>Pickups (cold)vs Time Cond 258</vt:lpstr>
      <vt:lpstr>Vacuum vs Time Cond 258 step 8(2)</vt:lpstr>
      <vt:lpstr>Pickups vs Time Cond 258 step 8(2)</vt:lpstr>
      <vt:lpstr>Conditioning duration : needs and reality </vt:lpstr>
      <vt:lpstr>Présentation PowerPoint</vt:lpstr>
      <vt:lpstr>First CPI pairs  Comparison with THRI pairs</vt:lpstr>
      <vt:lpstr>Présentation PowerPoint</vt:lpstr>
      <vt:lpstr>First conclusions </vt:lpstr>
      <vt:lpstr>Pickups levels vs Power (Step1)</vt:lpstr>
      <vt:lpstr>Pickups levels vs Power (Step2)</vt:lpstr>
      <vt:lpstr>Pickups levels vs Power (Step3)</vt:lpstr>
      <vt:lpstr>Pickups levels vs Power (Step4)</vt:lpstr>
      <vt:lpstr>Pickups levels vs Power (Step5)</vt:lpstr>
      <vt:lpstr>Pickups levels vs Power (Step6)</vt:lpstr>
      <vt:lpstr>Comparison with THRI pairs </vt:lpstr>
      <vt:lpstr>Conclusions concerning multipacting zones </vt:lpstr>
      <vt:lpstr>Last CPI pair RF conditioned step1</vt:lpstr>
      <vt:lpstr>Présentation PowerPoint</vt:lpstr>
      <vt:lpstr>Remaining issues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Production status and projections  </vt:lpstr>
      <vt:lpstr>Status of coupler production:</vt:lpstr>
      <vt:lpstr>Présentation PowerPoint</vt:lpstr>
      <vt:lpstr>Présentation PowerPoint</vt:lpstr>
    </vt:vector>
  </TitlesOfParts>
  <Company>LAL/IN2P3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Hayg Guler</dc:creator>
  <cp:lastModifiedBy>Hayg Guler</cp:lastModifiedBy>
  <cp:revision>97</cp:revision>
  <cp:lastPrinted>2014-11-24T11:14:30Z</cp:lastPrinted>
  <dcterms:created xsi:type="dcterms:W3CDTF">2014-11-18T11:04:00Z</dcterms:created>
  <dcterms:modified xsi:type="dcterms:W3CDTF">2015-07-08T08:39:38Z</dcterms:modified>
</cp:coreProperties>
</file>