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6" r:id="rId2"/>
    <p:sldId id="277" r:id="rId3"/>
    <p:sldId id="278" r:id="rId4"/>
    <p:sldId id="257" r:id="rId5"/>
    <p:sldId id="266" r:id="rId6"/>
    <p:sldId id="260" r:id="rId7"/>
    <p:sldId id="261" r:id="rId8"/>
    <p:sldId id="262" r:id="rId9"/>
    <p:sldId id="263" r:id="rId10"/>
    <p:sldId id="264" r:id="rId11"/>
    <p:sldId id="265" r:id="rId12"/>
    <p:sldId id="270" r:id="rId13"/>
    <p:sldId id="271" r:id="rId14"/>
    <p:sldId id="272" r:id="rId15"/>
    <p:sldId id="273" r:id="rId16"/>
    <p:sldId id="274" r:id="rId17"/>
    <p:sldId id="275" r:id="rId18"/>
    <p:sldId id="276" r:id="rId19"/>
    <p:sldId id="287" r:id="rId20"/>
    <p:sldId id="281" r:id="rId21"/>
    <p:sldId id="291" r:id="rId22"/>
    <p:sldId id="283" r:id="rId23"/>
    <p:sldId id="279" r:id="rId24"/>
    <p:sldId id="280" r:id="rId25"/>
    <p:sldId id="284" r:id="rId26"/>
    <p:sldId id="285" r:id="rId27"/>
    <p:sldId id="286" r:id="rId28"/>
    <p:sldId id="288" r:id="rId29"/>
    <p:sldId id="269" r:id="rId30"/>
    <p:sldId id="289" r:id="rId31"/>
    <p:sldId id="290"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1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12/10/15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23</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B0BB26C-4695-4BDA-9A69-8E7FC705B827}" type="datetime1">
              <a:rPr lang="fr-FR" smtClean="0"/>
              <a:t>12/10/15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8451D5-792E-47DF-91F6-4276D231AFCB}" type="datetime1">
              <a:rPr lang="fr-FR" smtClean="0"/>
              <a:t>12/10/15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DEFA8F-2FDB-4FA1-A9D1-1C9F8F514980}" type="datetime1">
              <a:rPr lang="fr-FR" smtClean="0"/>
              <a:t>12/10/15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12/10/15</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2015</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12/10/15</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12/10/15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888981-3556-48FE-B8A9-4E91F214E69E}" type="datetime1">
              <a:rPr lang="fr-FR" smtClean="0"/>
              <a:t>12/10/15</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F52FC0-876C-4824-8541-0A34EE8E602E}" type="datetime1">
              <a:rPr lang="fr-FR" smtClean="0"/>
              <a:t>12/10/15</a:t>
            </a:fld>
            <a:endParaRPr lang="fr-FR"/>
          </a:p>
        </p:txBody>
      </p:sp>
      <p:sp>
        <p:nvSpPr>
          <p:cNvPr id="8" name="Espace réservé du pied de page 7"/>
          <p:cNvSpPr>
            <a:spLocks noGrp="1"/>
          </p:cNvSpPr>
          <p:nvPr>
            <p:ph type="ftr" sz="quarter" idx="11"/>
          </p:nvPr>
        </p:nvSpPr>
        <p:spPr/>
        <p:txBody>
          <a:bodyPr/>
          <a:lstStyle/>
          <a:p>
            <a:r>
              <a:rPr lang="fr-FR" smtClean="0"/>
              <a:t>MasterClasses 2015</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7DF1DDE-EC22-4E56-8EB8-FB987679EBC0}" type="datetime1">
              <a:rPr lang="fr-FR" smtClean="0"/>
              <a:t>12/10/15</a:t>
            </a:fld>
            <a:endParaRPr lang="fr-FR"/>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12/10/15</a:t>
            </a:fld>
            <a:endParaRPr lang="fr-FR"/>
          </a:p>
        </p:txBody>
      </p:sp>
      <p:sp>
        <p:nvSpPr>
          <p:cNvPr id="3" name="Espace réservé du pied de page 2"/>
          <p:cNvSpPr>
            <a:spLocks noGrp="1"/>
          </p:cNvSpPr>
          <p:nvPr>
            <p:ph type="ftr" sz="quarter" idx="11"/>
          </p:nvPr>
        </p:nvSpPr>
        <p:spPr/>
        <p:txBody>
          <a:bodyPr/>
          <a:lstStyle/>
          <a:p>
            <a:r>
              <a:rPr lang="fr-FR" smtClean="0"/>
              <a:t>MasterClasses 2015</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12/10/15</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12/10/15</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12/10/15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2015</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a:bodyPr>
          <a:lstStyle/>
          <a:p>
            <a:r>
              <a:rPr lang="fr-FR" dirty="0" err="1" smtClean="0">
                <a:solidFill>
                  <a:schemeClr val="tx1"/>
                </a:solidFill>
              </a:rPr>
              <a:t>Masterclasses</a:t>
            </a:r>
            <a:r>
              <a:rPr lang="fr-FR" dirty="0" smtClean="0">
                <a:solidFill>
                  <a:schemeClr val="tx1"/>
                </a:solidFill>
              </a:rPr>
              <a:t> 2015</a:t>
            </a:r>
          </a:p>
          <a:p>
            <a:r>
              <a:rPr lang="fr-FR" dirty="0" smtClean="0">
                <a:solidFill>
                  <a:schemeClr val="tx1"/>
                </a:solidFill>
              </a:rPr>
              <a:t>N</a:t>
            </a:r>
            <a:r>
              <a:rPr lang="fr-FR" dirty="0" smtClean="0">
                <a:solidFill>
                  <a:schemeClr val="tx1"/>
                </a:solidFill>
              </a:rPr>
              <a:t>. Arnaud, N. Lorenzo-Martinez, N. </a:t>
            </a:r>
            <a:r>
              <a:rPr lang="fr-FR" dirty="0" err="1" smtClean="0">
                <a:solidFill>
                  <a:schemeClr val="tx1"/>
                </a:solidFill>
              </a:rPr>
              <a:t>Makovec</a:t>
            </a:r>
            <a:r>
              <a:rPr lang="fr-FR" dirty="0" smtClean="0">
                <a:solidFill>
                  <a:schemeClr val="tx1"/>
                </a:solidFill>
              </a:rPr>
              <a:t>, E. </a:t>
            </a:r>
            <a:r>
              <a:rPr lang="fr-FR" dirty="0" err="1" smtClean="0">
                <a:solidFill>
                  <a:schemeClr val="tx1"/>
                </a:solidFill>
              </a:rPr>
              <a:t>Scifo</a:t>
            </a:r>
            <a:endParaRPr lang="fr-FR" dirty="0" smtClean="0">
              <a:solidFill>
                <a:schemeClr val="tx1"/>
              </a:solidFill>
            </a:endParaRPr>
          </a:p>
          <a:p>
            <a:r>
              <a:rPr lang="fr-FR" dirty="0" smtClean="0">
                <a:solidFill>
                  <a:schemeClr val="tx1"/>
                </a:solidFill>
              </a:rPr>
              <a:t>Présenté par Dirk </a:t>
            </a:r>
            <a:r>
              <a:rPr lang="fr-FR" dirty="0" err="1" smtClean="0">
                <a:solidFill>
                  <a:schemeClr val="tx1"/>
                </a:solidFill>
              </a:rPr>
              <a:t>Zerwas</a:t>
            </a:r>
            <a:endParaRPr lang="fr-FR" dirty="0" smtClean="0">
              <a:solidFill>
                <a:schemeClr val="tx1"/>
              </a:solidFill>
            </a:endParaRPr>
          </a:p>
          <a:p>
            <a:r>
              <a:rPr lang="fr-FR" dirty="0" smtClean="0">
                <a:solidFill>
                  <a:schemeClr val="tx1"/>
                </a:solidFill>
              </a:rPr>
              <a:t>Laboratoire </a:t>
            </a:r>
            <a:r>
              <a:rPr lang="fr-FR" dirty="0" smtClean="0">
                <a:solidFill>
                  <a:schemeClr val="tx1"/>
                </a:solidFill>
              </a:rPr>
              <a:t>de l’Accélérateur Linéaire</a:t>
            </a: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a:t>
            </a:r>
            <a:r>
              <a:rPr lang="en-US" smtClean="0"/>
              <a:t>dans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fontScale="90000"/>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proton)</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13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
            </a:r>
            <a:r>
              <a:rPr lang="en-US" smtClean="0"/>
              <a:t>ATLAS ?</a:t>
            </a:r>
            <a:endParaRPr lang="en-US"/>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(isolé)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ATLAS ?</a:t>
            </a:r>
            <a:endParaRPr lang="fr-FR" dirty="0"/>
          </a:p>
        </p:txBody>
      </p:sp>
      <p:sp>
        <p:nvSpPr>
          <p:cNvPr id="30723" name="Espace réservé du contenu 2"/>
          <p:cNvSpPr>
            <a:spLocks noGrp="1"/>
          </p:cNvSpPr>
          <p:nvPr>
            <p:ph idx="1"/>
          </p:nvPr>
        </p:nvSpPr>
        <p:spPr/>
        <p:txBody>
          <a:bodyPr/>
          <a:lstStyle/>
          <a:p>
            <a:endParaRPr lang="fr-FR" smtClean="0"/>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a:t>
            </a:r>
            <a:r>
              <a:rPr lang="fr-FR" b="1" dirty="0" smtClean="0"/>
              <a:t>boson de </a:t>
            </a:r>
            <a:r>
              <a:rPr lang="fr-FR" b="1" dirty="0" err="1" smtClean="0"/>
              <a:t>Higgs</a:t>
            </a:r>
            <a:endParaRPr lang="fr-FR" b="1"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Ils sont importants </a:t>
            </a:r>
            <a:r>
              <a:rPr lang="fr-FR" sz="1800" dirty="0"/>
              <a:t>car </a:t>
            </a:r>
            <a:r>
              <a:rPr lang="fr-FR" sz="1800" dirty="0" smtClean="0"/>
              <a:t>ils </a:t>
            </a:r>
            <a:r>
              <a:rPr lang="fr-FR" sz="1800" dirty="0"/>
              <a:t>font souvent partie des signatures des </a:t>
            </a:r>
            <a:r>
              <a:rPr lang="fr-FR" sz="1800" dirty="0" smtClean="0"/>
              <a:t>événements </a:t>
            </a:r>
            <a:r>
              <a:rPr lang="fr-FR" sz="1800" dirty="0"/>
              <a:t>intéressants.	</a:t>
            </a:r>
          </a:p>
          <a:p>
            <a:pPr marL="365125" indent="-282575"/>
            <a:r>
              <a:rPr lang="fr-FR" sz="1800" dirty="0"/>
              <a:t>Ce 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a:t>
            </a:r>
            <a:r>
              <a:rPr lang="fr-FR" smtClean="0"/>
              <a:t>un muon dans ATLAS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21</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smtClean="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smtClean="0"/>
              <a:t>Résumé… Voir </a:t>
            </a:r>
            <a:r>
              <a:rPr lang="en-GB" smtClean="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24</a:t>
            </a:fld>
            <a:endParaRPr lang="fr-F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et quantité de mouvement (p=</a:t>
            </a:r>
            <a:r>
              <a:rPr lang="fr-FR" dirty="0" err="1" smtClean="0"/>
              <a:t>mv</a:t>
            </a:r>
            <a:r>
              <a:rPr lang="fr-FR" dirty="0" smtClean="0"/>
              <a:t>) des 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sp>
        <p:nvSpPr>
          <p:cNvPr id="42" name="Espace réservé du pied de page 41"/>
          <p:cNvSpPr>
            <a:spLocks noGrp="1"/>
          </p:cNvSpPr>
          <p:nvPr>
            <p:ph type="ftr" sz="quarter" idx="11"/>
          </p:nvPr>
        </p:nvSpPr>
        <p:spPr/>
        <p:txBody>
          <a:bodyPr/>
          <a:lstStyle/>
          <a:p>
            <a:r>
              <a:rPr lang="fr-FR" smtClean="0"/>
              <a:t>MasterClasses 2015</a:t>
            </a:r>
            <a:endParaRPr lang="fr-F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25</a:t>
            </a:fld>
            <a:endParaRPr lang="fr-F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26</a:t>
            </a:fld>
            <a:endParaRPr lang="fr-F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27</a:t>
            </a:fld>
            <a:endParaRPr lang="fr-F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A vous de jouer !</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 le LHC</a:t>
            </a:r>
            <a:endParaRPr lang="fr-FR" dirty="0"/>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opposée très proches  </a:t>
            </a:r>
            <a:r>
              <a:rPr lang="fr-FR" dirty="0" smtClean="0"/>
              <a:t>(qui ne partent pas du centre) </a:t>
            </a:r>
            <a:r>
              <a:rPr lang="fr-FR" b="1" dirty="0" smtClean="0"/>
              <a:t>et généralement 1 dépôt aligné avec les traces dans le calorimètre électromagnétique </a:t>
            </a:r>
            <a:r>
              <a:rPr lang="fr-FR" dirty="0" smtClean="0"/>
              <a:t>(voire 2 dépôts très proches également).</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smtClean="0"/>
              <a:t>Positron</a:t>
            </a:r>
            <a:endParaRPr lang="fr-FR" b="1"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1"/>
            <a:r>
              <a:rPr lang="fr-FR" dirty="0" smtClean="0"/>
              <a:t>Charge électrique</a:t>
            </a:r>
          </a:p>
          <a:p>
            <a:pPr lvl="1"/>
            <a:r>
              <a:rPr lang="fr-FR" dirty="0" smtClean="0"/>
              <a:t>Vitesse </a:t>
            </a:r>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5</a:t>
            </a:fld>
            <a:endParaRPr lang="fr-F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smtClean="0"/>
              <a:t>MasterClasses 2015</a:t>
            </a:r>
            <a:endParaRPr lang="fr-F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smtClean="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smtClean="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2480</TotalTime>
  <Words>1307</Words>
  <Application>Microsoft Macintosh PowerPoint</Application>
  <PresentationFormat>Présentation à l'écran (4:3)</PresentationFormat>
  <Paragraphs>266</Paragraphs>
  <Slides>31</Slides>
  <Notes>2</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vulga_particules</vt:lpstr>
      <vt:lpstr>Présentation PowerPoint</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dans ATLAS ?</vt:lpstr>
      <vt:lpstr>Comment voit-on les traces dans ATLAS ?</vt:lpstr>
      <vt:lpstr>2) Mesure de l’énergie : calorimètres</vt:lpstr>
      <vt:lpstr>Fonctionnement d’un calorimètre</vt:lpstr>
      <vt:lpstr>Les calorimètres</vt:lpstr>
      <vt:lpstr>Les calorimètres</vt:lpstr>
      <vt:lpstr>Les calorimètres d’ATLAS</vt:lpstr>
      <vt:lpstr>Comment voit-on un électron dans ATLAS ?</vt:lpstr>
      <vt:lpstr>Comment voit-on un quark dans ATLAS ?</vt:lpstr>
      <vt:lpstr>Comment voit-on un quark dans ATLAS ?</vt:lpstr>
      <vt:lpstr>Détecter les muons</vt:lpstr>
      <vt:lpstr>Comment voit-on un muon dans ATLAS ?</vt:lpstr>
      <vt:lpstr>Structure générale d’un détecteur</vt:lpstr>
      <vt:lpstr>Résumé… Voir l’applet Java</vt:lpstr>
      <vt:lpstr>Et les autres particules ? </vt:lpstr>
      <vt:lpstr>Signal</vt:lpstr>
      <vt:lpstr>Bruit de fond</vt:lpstr>
      <vt:lpstr>Signal et bruit de fond ensemble (cas réel)</vt:lpstr>
      <vt:lpstr>Conclusion</vt:lpstr>
      <vt:lpstr>ANNEXES</vt:lpstr>
      <vt:lpstr>Conversion de Photon</vt:lpstr>
      <vt:lpstr>Comment voit-on un photon converti dans ATLAS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ROMAN  POESCHL</cp:lastModifiedBy>
  <cp:revision>72</cp:revision>
  <cp:lastPrinted>2015-03-11T14:43:51Z</cp:lastPrinted>
  <dcterms:created xsi:type="dcterms:W3CDTF">2013-03-08T08:21:03Z</dcterms:created>
  <dcterms:modified xsi:type="dcterms:W3CDTF">2015-10-14T06:51:01Z</dcterms:modified>
</cp:coreProperties>
</file>