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Premières mesures d’organisation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Guy Wormser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94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Bureau : Rôle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Préparer les séances plénières</a:t>
            </a:r>
          </a:p>
          <a:p>
            <a:r>
              <a:rPr lang="fr-FR" dirty="0" smtClean="0"/>
              <a:t>Organiser les différents groupes de travail</a:t>
            </a:r>
          </a:p>
          <a:p>
            <a:r>
              <a:rPr lang="fr-FR" dirty="0"/>
              <a:t>O</a:t>
            </a:r>
            <a:r>
              <a:rPr lang="fr-FR" dirty="0" smtClean="0"/>
              <a:t>rganiser la réponse  aux sollicitations de l’Université</a:t>
            </a:r>
          </a:p>
          <a:p>
            <a:r>
              <a:rPr lang="fr-FR" dirty="0" smtClean="0"/>
              <a:t>Tenir à jour le site Web circulation des documents, etc…</a:t>
            </a:r>
          </a:p>
          <a:p>
            <a:pPr marL="285750"/>
            <a:r>
              <a:rPr lang="fr-FR" dirty="0" smtClean="0"/>
              <a:t>Le bureau doit bénéficier de la confiance  du </a:t>
            </a:r>
            <a:r>
              <a:rPr lang="fr-FR" dirty="0" err="1" smtClean="0"/>
              <a:t>CAc</a:t>
            </a:r>
            <a:r>
              <a:rPr lang="fr-FR" dirty="0" smtClean="0"/>
              <a:t> pour éviter de faire remonter tous les détails et tous les petites actions en session plénière</a:t>
            </a:r>
          </a:p>
          <a:p>
            <a:pPr marL="285750"/>
            <a:r>
              <a:rPr lang="fr-FR" dirty="0" smtClean="0"/>
              <a:t> Réunions fréquentes mensuelles nécessaires</a:t>
            </a:r>
          </a:p>
          <a:p>
            <a:pPr marL="285750"/>
            <a:r>
              <a:rPr lang="fr-FR" dirty="0" smtClean="0"/>
              <a:t>CR distribués rapidement à l’ensemble du </a:t>
            </a:r>
            <a:r>
              <a:rPr lang="fr-FR" dirty="0" err="1" smtClean="0"/>
              <a:t>CAc</a:t>
            </a:r>
            <a:endParaRPr lang="fr-FR" dirty="0" smtClean="0"/>
          </a:p>
          <a:p>
            <a:pPr marL="28575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932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Bureau : Composition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bureau doit refléter les différents équilibres du </a:t>
            </a:r>
            <a:r>
              <a:rPr lang="fr-FR" dirty="0" err="1" smtClean="0"/>
              <a:t>CAc</a:t>
            </a:r>
            <a:r>
              <a:rPr lang="fr-FR" dirty="0" smtClean="0"/>
              <a:t>:  parité, établissements, catégories, listes, grandes thématiques, etc..</a:t>
            </a:r>
          </a:p>
          <a:p>
            <a:r>
              <a:rPr lang="fr-FR" dirty="0" smtClean="0"/>
              <a:t>Les membres du bureau doivent </a:t>
            </a:r>
            <a:r>
              <a:rPr lang="fr-FR" dirty="0"/>
              <a:t>ê</a:t>
            </a:r>
            <a:r>
              <a:rPr lang="fr-FR" dirty="0" smtClean="0"/>
              <a:t>tre motivés pour un investissement assez lourd</a:t>
            </a:r>
          </a:p>
          <a:p>
            <a:r>
              <a:rPr lang="fr-FR" dirty="0" smtClean="0"/>
              <a:t>Proposition : mandats assez courts, renouvelables une fois</a:t>
            </a:r>
          </a:p>
          <a:p>
            <a:r>
              <a:rPr lang="fr-FR" dirty="0" smtClean="0"/>
              <a:t>Taille optimum : ~25 personnes , (15 en moyenne présents à chaque réunion )</a:t>
            </a:r>
          </a:p>
          <a:p>
            <a:r>
              <a:rPr lang="fr-FR" dirty="0" smtClean="0"/>
              <a:t>Proposition : Chaque liste fait des propositions de membres du bureau au Président qui fera une proposition d’interclassement compte tenu des différents équilibres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861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Vice-Présidents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Rôle premier : remplacer en cas d’indisponibilité le président lors des réunions de l’Université Paris Saclay où le </a:t>
            </a:r>
            <a:r>
              <a:rPr lang="fr-FR" dirty="0" err="1" smtClean="0"/>
              <a:t>CAc</a:t>
            </a:r>
            <a:r>
              <a:rPr lang="fr-FR" dirty="0" smtClean="0"/>
              <a:t> est </a:t>
            </a:r>
            <a:r>
              <a:rPr lang="fr-FR" dirty="0" err="1" smtClean="0"/>
              <a:t>representé</a:t>
            </a:r>
            <a:r>
              <a:rPr lang="fr-FR" dirty="0" smtClean="0"/>
              <a:t> : CA, réunion de direction, séminaires </a:t>
            </a:r>
            <a:r>
              <a:rPr lang="fr-FR" dirty="0" err="1" smtClean="0"/>
              <a:t>divers,etc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Peut présider le bureau en cas d’indisponibilité du président</a:t>
            </a:r>
          </a:p>
          <a:p>
            <a:r>
              <a:rPr lang="fr-FR" dirty="0" smtClean="0"/>
              <a:t>Assiste le Président à tous égards</a:t>
            </a:r>
          </a:p>
          <a:p>
            <a:r>
              <a:rPr lang="fr-FR" dirty="0" smtClean="0"/>
              <a:t>Suggestion : 3 VP </a:t>
            </a:r>
          </a:p>
          <a:p>
            <a:pPr lvl="1"/>
            <a:r>
              <a:rPr lang="fr-FR" dirty="0" smtClean="0"/>
              <a:t>1 : Orienté Recherche et Formation</a:t>
            </a:r>
          </a:p>
          <a:p>
            <a:pPr lvl="1"/>
            <a:r>
              <a:rPr lang="fr-FR" dirty="0" smtClean="0"/>
              <a:t>2:  Orienté Vie de Campus</a:t>
            </a:r>
          </a:p>
          <a:p>
            <a:pPr lvl="1"/>
            <a:r>
              <a:rPr lang="fr-FR" dirty="0" smtClean="0"/>
              <a:t>3 : VP Etudiants</a:t>
            </a:r>
          </a:p>
          <a:p>
            <a:r>
              <a:rPr lang="fr-FR" dirty="0" smtClean="0"/>
              <a:t>Procédure de Nomination:  Vote groupé du </a:t>
            </a:r>
            <a:r>
              <a:rPr lang="fr-FR" dirty="0" err="1" smtClean="0"/>
              <a:t>CAc</a:t>
            </a:r>
            <a:r>
              <a:rPr lang="fr-FR" dirty="0" smtClean="0"/>
              <a:t> sur  proposition du Président</a:t>
            </a:r>
          </a:p>
          <a:p>
            <a:r>
              <a:rPr lang="fr-FR" dirty="0" smtClean="0"/>
              <a:t>Mandat 2 ans, renouvelable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08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Commissions et Groupes de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 GT est un petit groupe de typiquement 10 à 20 personnes étudiant un sujet précis pour un temps donné, ses avis n’engagent pas le </a:t>
            </a:r>
            <a:r>
              <a:rPr lang="fr-FR" dirty="0" err="1" smtClean="0"/>
              <a:t>CAc</a:t>
            </a:r>
            <a:r>
              <a:rPr lang="fr-FR" dirty="0" smtClean="0"/>
              <a:t>: Nombreux GT seront nécessaires soit récurrents (GT Recherche, formation, IDEX, Ecole doctorales,….)  soit temporaires (GT RI,…)</a:t>
            </a:r>
          </a:p>
          <a:p>
            <a:r>
              <a:rPr lang="fr-FR" dirty="0"/>
              <a:t>Par </a:t>
            </a:r>
            <a:r>
              <a:rPr lang="fr-FR" dirty="0" smtClean="0"/>
              <a:t>opposition </a:t>
            </a:r>
            <a:r>
              <a:rPr lang="fr-FR" dirty="0"/>
              <a:t>à un GT, une commission regroupe une </a:t>
            </a:r>
            <a:r>
              <a:rPr lang="fr-FR" dirty="0" smtClean="0"/>
              <a:t>centaine </a:t>
            </a:r>
            <a:r>
              <a:rPr lang="fr-FR" dirty="0"/>
              <a:t>de membres. Sans être formellement porteur de l’avis du Cac, son existence n’a de sens que si elle </a:t>
            </a:r>
            <a:r>
              <a:rPr lang="fr-FR" dirty="0" err="1" smtClean="0"/>
              <a:t>exprimeun</a:t>
            </a:r>
            <a:r>
              <a:rPr lang="fr-FR" dirty="0" smtClean="0"/>
              <a:t> avis très proche de celui du </a:t>
            </a:r>
            <a:r>
              <a:rPr lang="fr-FR" dirty="0" err="1" smtClean="0"/>
              <a:t>CAc</a:t>
            </a:r>
            <a:endParaRPr lang="fr-FR" dirty="0"/>
          </a:p>
          <a:p>
            <a:r>
              <a:rPr lang="fr-FR" dirty="0" smtClean="0"/>
              <a:t> Le CAC doit traiter en permanence de deux sujets suffisamment distincts : Recherche et Formation d’une part, Vie de Campus de l’autre qu’il est souhaitable d’instituer deux commissions permanentes chargés de ces sujets.</a:t>
            </a:r>
          </a:p>
          <a:p>
            <a:r>
              <a:rPr lang="fr-FR" dirty="0" smtClean="0"/>
              <a:t>Permet le travail en parallèle . GT et commissions font l’objet de présentations en session plénière.</a:t>
            </a:r>
          </a:p>
        </p:txBody>
      </p:sp>
    </p:spTree>
    <p:extLst>
      <p:ext uri="{BB962C8B-B14F-4D97-AF65-F5344CB8AC3E}">
        <p14:creationId xmlns:p14="http://schemas.microsoft.com/office/powerpoint/2010/main" val="177663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des GT et Commissions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Formation 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Entérinées par le Cac sur proposition du bureau </a:t>
            </a:r>
          </a:p>
          <a:p>
            <a:pPr marL="0" indent="0">
              <a:buNone/>
            </a:pPr>
            <a:r>
              <a:rPr lang="fr-FR" dirty="0" smtClean="0"/>
              <a:t>Composition :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idem, à partir des propositions de chaque liste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Mandats : courts, rotation possible</a:t>
            </a:r>
          </a:p>
          <a:p>
            <a:pPr marL="0" indent="0">
              <a:buNone/>
            </a:pPr>
            <a:r>
              <a:rPr lang="fr-FR" dirty="0" smtClean="0"/>
              <a:t>Double appartenance aux GT ou  commissions : à éviter pour </a:t>
            </a:r>
          </a:p>
          <a:p>
            <a:pPr marL="457200" indent="-457200">
              <a:buAutoNum type="alphaLcParenR"/>
            </a:pPr>
            <a:r>
              <a:rPr lang="fr-FR" dirty="0" smtClean="0"/>
              <a:t>Faire participer le maximum de conseillers à l’activité du Cac</a:t>
            </a:r>
          </a:p>
          <a:p>
            <a:pPr marL="457200" indent="-457200">
              <a:buAutoNum type="alphaLcParenR"/>
            </a:pPr>
            <a:r>
              <a:rPr lang="fr-FR" dirty="0" smtClean="0"/>
              <a:t>Permettre des réunions en parallèle</a:t>
            </a:r>
          </a:p>
          <a:p>
            <a:pPr marL="457200" indent="-457200">
              <a:buAutoNum type="alphaLcParenR"/>
            </a:pPr>
            <a:r>
              <a:rPr lang="fr-FR" dirty="0" smtClean="0"/>
              <a:t>par contre inscription multiples aux forums associés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685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Calendrier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Mise en place du bureau : propositions des listes d’ici le 8 Octobre</a:t>
            </a:r>
          </a:p>
          <a:p>
            <a:r>
              <a:rPr lang="fr-FR" dirty="0" smtClean="0"/>
              <a:t>Proposition des VP d’ici le 10  Octobre</a:t>
            </a:r>
          </a:p>
          <a:p>
            <a:r>
              <a:rPr lang="fr-FR" dirty="0" smtClean="0"/>
              <a:t>Envoi au Président des propositions de GT et commissions</a:t>
            </a:r>
          </a:p>
          <a:p>
            <a:r>
              <a:rPr lang="fr-FR" dirty="0" smtClean="0"/>
              <a:t>le 16 Octobre :</a:t>
            </a:r>
          </a:p>
          <a:p>
            <a:pPr lvl="1"/>
            <a:r>
              <a:rPr lang="fr-FR" dirty="0" smtClean="0"/>
              <a:t>Discussion de la liste des GT et commissions à </a:t>
            </a:r>
            <a:r>
              <a:rPr lang="fr-FR" dirty="0"/>
              <a:t>c</a:t>
            </a:r>
            <a:r>
              <a:rPr lang="fr-FR" dirty="0" smtClean="0"/>
              <a:t>réer et de leur format </a:t>
            </a:r>
          </a:p>
          <a:p>
            <a:pPr lvl="1"/>
            <a:r>
              <a:rPr lang="fr-FR" dirty="0" smtClean="0"/>
              <a:t>Election du bureau</a:t>
            </a:r>
          </a:p>
          <a:p>
            <a:pPr lvl="1"/>
            <a:r>
              <a:rPr lang="fr-FR" dirty="0" smtClean="0"/>
              <a:t>Election des VP</a:t>
            </a:r>
          </a:p>
          <a:p>
            <a:r>
              <a:rPr lang="fr-FR" dirty="0" smtClean="0"/>
              <a:t>Formalisation des GT et commissions:</a:t>
            </a:r>
          </a:p>
          <a:p>
            <a:pPr lvl="1"/>
            <a:r>
              <a:rPr lang="fr-FR" dirty="0" smtClean="0"/>
              <a:t> liste initiale adoptée par le bureau et soumise au vote </a:t>
            </a:r>
            <a:r>
              <a:rPr lang="fr-FR" dirty="0"/>
              <a:t>é</a:t>
            </a:r>
            <a:r>
              <a:rPr lang="fr-FR" dirty="0" smtClean="0"/>
              <a:t>lectronique du CAC début Novembre</a:t>
            </a:r>
          </a:p>
          <a:p>
            <a:pPr lvl="1"/>
            <a:r>
              <a:rPr lang="fr-FR" dirty="0" smtClean="0"/>
              <a:t>Nomination des membres au cours du mois de Novembre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50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1760</TotalTime>
  <Words>547</Words>
  <Application>Microsoft Office PowerPoint</Application>
  <PresentationFormat>Grand écran</PresentationFormat>
  <Paragraphs>56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Premières mesures d’organisation</vt:lpstr>
      <vt:lpstr>Le Bureau : Rôle</vt:lpstr>
      <vt:lpstr>Le Bureau : Composition</vt:lpstr>
      <vt:lpstr>Les Vice-Présidents</vt:lpstr>
      <vt:lpstr>Commissions et Groupes de Travail</vt:lpstr>
      <vt:lpstr>Formations des GT et Commissions</vt:lpstr>
      <vt:lpstr>Calendrier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Premièes mesures d’organisation</dc:title>
  <dc:creator>Guy Wormser</dc:creator>
  <cp:lastModifiedBy>Guy Wormser</cp:lastModifiedBy>
  <cp:revision>7</cp:revision>
  <dcterms:created xsi:type="dcterms:W3CDTF">2015-10-01T09:51:48Z</dcterms:created>
  <dcterms:modified xsi:type="dcterms:W3CDTF">2015-10-02T15:12:06Z</dcterms:modified>
</cp:coreProperties>
</file>