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58" d="100"/>
          <a:sy n="58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/>
              <a:t>Présentation de ma candidature à la Présidence du </a:t>
            </a:r>
            <a:r>
              <a:rPr lang="fr-FR" sz="4000" dirty="0" err="1" smtClean="0"/>
              <a:t>CAc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Guy Wormser (CNRS)</a:t>
            </a:r>
          </a:p>
          <a:p>
            <a:r>
              <a:rPr lang="fr-FR" dirty="0" smtClean="0"/>
              <a:t>Laboratoire de l’Accélérateur Linéaire</a:t>
            </a:r>
          </a:p>
        </p:txBody>
      </p:sp>
    </p:spTree>
    <p:extLst>
      <p:ext uri="{BB962C8B-B14F-4D97-AF65-F5344CB8AC3E}">
        <p14:creationId xmlns:p14="http://schemas.microsoft.com/office/powerpoint/2010/main" val="42038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personnelle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59 ans, DRCE2 au CNRS/IN2P3</a:t>
            </a:r>
          </a:p>
          <a:p>
            <a:r>
              <a:rPr lang="fr-FR" dirty="0" smtClean="0"/>
              <a:t>Chercheur en physique des Particules au Laboratoire de l’Accélérateur Linéaire depuis 1977</a:t>
            </a:r>
          </a:p>
          <a:p>
            <a:r>
              <a:rPr lang="fr-FR" dirty="0" smtClean="0"/>
              <a:t>Investissement dans « Paris Saclay » depuis bientôt 10 ans :</a:t>
            </a:r>
          </a:p>
          <a:p>
            <a:pPr lvl="1"/>
            <a:r>
              <a:rPr lang="fr-FR" dirty="0" smtClean="0"/>
              <a:t>2005-2007 :Création avec </a:t>
            </a:r>
            <a:r>
              <a:rPr lang="fr-FR" dirty="0"/>
              <a:t>J</a:t>
            </a:r>
            <a:r>
              <a:rPr lang="fr-FR" dirty="0" smtClean="0"/>
              <a:t>ean-Loup Puget (IAS) du « CTRA» Physique des 2 Infinis</a:t>
            </a:r>
          </a:p>
          <a:p>
            <a:pPr lvl="1"/>
            <a:r>
              <a:rPr lang="fr-FR" dirty="0" smtClean="0"/>
              <a:t>2009-2010 : Création du </a:t>
            </a:r>
            <a:r>
              <a:rPr lang="fr-FR" dirty="0" err="1" smtClean="0"/>
              <a:t>Labex</a:t>
            </a:r>
            <a:r>
              <a:rPr lang="fr-FR" dirty="0" smtClean="0"/>
              <a:t> P2IO</a:t>
            </a:r>
          </a:p>
          <a:p>
            <a:pPr lvl="1"/>
            <a:r>
              <a:rPr lang="fr-FR" dirty="0" smtClean="0"/>
              <a:t>2011-2012 Membre du groupe Projet de l’IDEX </a:t>
            </a:r>
          </a:p>
          <a:p>
            <a:pPr lvl="1"/>
            <a:r>
              <a:rPr lang="fr-FR" dirty="0" smtClean="0"/>
              <a:t>2012-2015 Vice Président du Sénat Académique</a:t>
            </a:r>
          </a:p>
          <a:p>
            <a:pPr lvl="1"/>
            <a:r>
              <a:rPr lang="fr-FR" dirty="0" smtClean="0"/>
              <a:t>Directeur du LAL 2005-2011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2" y="653142"/>
            <a:ext cx="1662793" cy="22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mots clé pour le </a:t>
            </a:r>
            <a:r>
              <a:rPr lang="fr-FR" dirty="0" err="1" smtClean="0"/>
              <a:t>CAc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Influence </a:t>
            </a:r>
          </a:p>
          <a:p>
            <a:r>
              <a:rPr lang="fr-FR" dirty="0" smtClean="0"/>
              <a:t>Effervescence</a:t>
            </a:r>
          </a:p>
          <a:p>
            <a:r>
              <a:rPr lang="fr-FR" dirty="0" smtClean="0"/>
              <a:t>Transparence</a:t>
            </a:r>
          </a:p>
          <a:p>
            <a:r>
              <a:rPr lang="fr-FR" dirty="0" smtClean="0"/>
              <a:t>« Efficience »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45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655562"/>
            <a:ext cx="9601196" cy="1303867"/>
          </a:xfrm>
        </p:spPr>
        <p:txBody>
          <a:bodyPr/>
          <a:lstStyle/>
          <a:p>
            <a:r>
              <a:rPr lang="fr-FR" dirty="0" smtClean="0"/>
              <a:t>Influence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959429"/>
            <a:ext cx="9601196" cy="427808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Cac doit devenir un organe incontournable de l’Université Paris Saclay</a:t>
            </a:r>
          </a:p>
          <a:p>
            <a:r>
              <a:rPr lang="fr-FR" dirty="0" smtClean="0"/>
              <a:t>Ses avis doivent avoir suffisamment de poids pour être toujours suivis par l’Université</a:t>
            </a:r>
          </a:p>
          <a:p>
            <a:r>
              <a:rPr lang="fr-FR" dirty="0" smtClean="0"/>
              <a:t>Il faut pour cela que le </a:t>
            </a:r>
            <a:r>
              <a:rPr lang="fr-FR" dirty="0" err="1" smtClean="0"/>
              <a:t>CAc</a:t>
            </a:r>
            <a:r>
              <a:rPr lang="fr-FR" dirty="0" smtClean="0"/>
              <a:t> soit perçu à l’extérieur </a:t>
            </a:r>
          </a:p>
          <a:p>
            <a:pPr lvl="1"/>
            <a:r>
              <a:rPr lang="fr-FR" dirty="0" smtClean="0"/>
              <a:t>comme un Conseil </a:t>
            </a:r>
            <a:r>
              <a:rPr lang="fr-FR" b="1" dirty="0" smtClean="0">
                <a:solidFill>
                  <a:srgbClr val="00B050"/>
                </a:solidFill>
              </a:rPr>
              <a:t>de haut niveau </a:t>
            </a:r>
            <a:r>
              <a:rPr lang="fr-FR" dirty="0" smtClean="0"/>
              <a:t>,</a:t>
            </a:r>
          </a:p>
          <a:p>
            <a:pPr lvl="1"/>
            <a:r>
              <a:rPr lang="fr-FR" dirty="0" smtClean="0"/>
              <a:t> très </a:t>
            </a:r>
            <a:r>
              <a:rPr lang="fr-FR" b="1" dirty="0" smtClean="0">
                <a:solidFill>
                  <a:srgbClr val="00B050"/>
                </a:solidFill>
              </a:rPr>
              <a:t>représentatif de la communauté </a:t>
            </a:r>
            <a:r>
              <a:rPr lang="fr-FR" dirty="0" smtClean="0"/>
              <a:t>académique de l’Université Paris Saclay</a:t>
            </a:r>
          </a:p>
          <a:p>
            <a:r>
              <a:rPr lang="fr-FR" dirty="0" smtClean="0"/>
              <a:t>Ceci implique des réflexions internes approfondies et un bon contact avec la communauté qui nous a élus</a:t>
            </a:r>
          </a:p>
          <a:p>
            <a:r>
              <a:rPr lang="fr-FR" dirty="0" smtClean="0"/>
              <a:t>Par ailleurs, je pense être très bien placé pour porter  la parole du </a:t>
            </a:r>
            <a:r>
              <a:rPr lang="fr-FR" dirty="0" err="1" smtClean="0"/>
              <a:t>CAc</a:t>
            </a:r>
            <a:r>
              <a:rPr lang="fr-FR" dirty="0" smtClean="0"/>
              <a:t> au sein de la gouvernance Paris Saclay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3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Effervescence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CAc</a:t>
            </a:r>
            <a:r>
              <a:rPr lang="fr-FR" dirty="0" smtClean="0"/>
              <a:t> doit être un lieu de débats et de propositions et ne doit pas se contenter de « suivre « la gouvernance de l’Université par l’approbation de ses textes</a:t>
            </a:r>
          </a:p>
          <a:p>
            <a:r>
              <a:rPr lang="fr-FR" dirty="0" smtClean="0"/>
              <a:t>Nous devons devenir une force de proposition responsable et  créative</a:t>
            </a:r>
          </a:p>
          <a:p>
            <a:r>
              <a:rPr lang="fr-FR" dirty="0" smtClean="0"/>
              <a:t>Tous les aspects de l’Université sont potentiellement du ressort du Cac : donc pas de timidité mais il faudra bien sûr éviter de se noyer dans des sujets non critiques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5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Transparence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interne : bonne circulation des documents, bon fonctionnement du bureau, des groupes de travail,  des commissions, </a:t>
            </a:r>
            <a:r>
              <a:rPr lang="fr-FR" dirty="0" err="1" smtClean="0"/>
              <a:t>etc</a:t>
            </a:r>
            <a:endParaRPr lang="fr-FR" dirty="0" smtClean="0"/>
          </a:p>
          <a:p>
            <a:r>
              <a:rPr lang="fr-FR" dirty="0" smtClean="0"/>
              <a:t>Vers la communauté : créer les outils de l’information et du dialogue (forums, journées d’information, invitations,…), diffusion de l’ordre du jour et des CR</a:t>
            </a:r>
          </a:p>
          <a:p>
            <a:r>
              <a:rPr lang="fr-FR" dirty="0" smtClean="0"/>
              <a:t>Attention cependant à garder un certain nombre de documents de travail au niveau du </a:t>
            </a:r>
            <a:r>
              <a:rPr lang="fr-FR" dirty="0" err="1" smtClean="0"/>
              <a:t>CAc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9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671889"/>
            <a:ext cx="9601196" cy="1303867"/>
          </a:xfrm>
        </p:spPr>
        <p:txBody>
          <a:bodyPr/>
          <a:lstStyle/>
          <a:p>
            <a:r>
              <a:rPr lang="fr-FR" dirty="0" smtClean="0"/>
              <a:t>Efficacité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485900"/>
            <a:ext cx="10150928" cy="4751614"/>
          </a:xfrm>
        </p:spPr>
        <p:txBody>
          <a:bodyPr>
            <a:normAutofit/>
          </a:bodyPr>
          <a:lstStyle/>
          <a:p>
            <a:r>
              <a:rPr lang="fr-FR" dirty="0" smtClean="0"/>
              <a:t>Programme ambitieux mais beaucoup de contraintes</a:t>
            </a:r>
          </a:p>
          <a:p>
            <a:r>
              <a:rPr lang="fr-FR" dirty="0" smtClean="0"/>
              <a:t>Au plus 20h de sessions plénières par an : tout doit être très bien préparé en amont : groupes de travail, commissions, bureau, forums électroniques, etc….</a:t>
            </a:r>
          </a:p>
          <a:p>
            <a:pPr lvl="1"/>
            <a:r>
              <a:rPr lang="fr-FR" dirty="0" smtClean="0"/>
              <a:t>Importance critique de la synchronisation du calendrier de nos travaux avec ceux de la Présidence et du CA</a:t>
            </a:r>
          </a:p>
          <a:p>
            <a:pPr lvl="1"/>
            <a:r>
              <a:rPr lang="fr-FR" dirty="0" smtClean="0"/>
              <a:t>Ordre du jour sélectif, temps de parole à maîtriser</a:t>
            </a:r>
          </a:p>
          <a:p>
            <a:r>
              <a:rPr lang="fr-FR" dirty="0" smtClean="0"/>
              <a:t>Investissement personnel des Conseillers forcément limité : nous avons tous autre chose à faire, des voyages, des conférences, des urgences, des examens, </a:t>
            </a:r>
            <a:r>
              <a:rPr lang="fr-FR" dirty="0" err="1" smtClean="0"/>
              <a:t>etc</a:t>
            </a:r>
            <a:r>
              <a:rPr lang="fr-FR" dirty="0" smtClean="0"/>
              <a:t>, </a:t>
            </a:r>
            <a:r>
              <a:rPr lang="fr-FR" dirty="0" err="1" smtClean="0"/>
              <a:t>etc</a:t>
            </a:r>
            <a:endParaRPr lang="fr-FR" dirty="0" smtClean="0"/>
          </a:p>
          <a:p>
            <a:pPr lvl="1"/>
            <a:r>
              <a:rPr lang="fr-FR" dirty="0" smtClean="0"/>
              <a:t>Cibler, paralléliser</a:t>
            </a:r>
          </a:p>
          <a:p>
            <a:pPr lvl="1"/>
            <a:r>
              <a:rPr lang="fr-FR" dirty="0" smtClean="0"/>
              <a:t>Apprendre à bénéficier de la structuration en listes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72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err="1" smtClean="0"/>
              <a:t>CAc</a:t>
            </a:r>
            <a:r>
              <a:rPr lang="fr-FR" dirty="0" smtClean="0"/>
              <a:t> a un grand rôle à jouer pour insuffler dynamisme et cohésion à l’Université Paris Saclay</a:t>
            </a:r>
          </a:p>
          <a:p>
            <a:r>
              <a:rPr lang="fr-FR" dirty="0" smtClean="0"/>
              <a:t>De nombreux défis à relever mais je pense aussi un grand enthousiasme </a:t>
            </a:r>
          </a:p>
          <a:p>
            <a:r>
              <a:rPr lang="fr-FR" dirty="0" smtClean="0"/>
              <a:t>Je suis donc très confiant que le </a:t>
            </a:r>
            <a:r>
              <a:rPr lang="fr-FR" dirty="0" err="1" smtClean="0"/>
              <a:t>CAc</a:t>
            </a:r>
            <a:r>
              <a:rPr lang="fr-FR" dirty="0" smtClean="0"/>
              <a:t> pourra atteindre les objectifs ambitieux qu’il doit se fixer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37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1829</TotalTime>
  <Words>384</Words>
  <Application>Microsoft Office PowerPoint</Application>
  <PresentationFormat>Grand écran</PresentationFormat>
  <Paragraphs>45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Organique</vt:lpstr>
      <vt:lpstr>Présentation de ma candidature à la Présidence du CAc</vt:lpstr>
      <vt:lpstr>Présentation personnelle</vt:lpstr>
      <vt:lpstr>Quelques mots clé pour le CAc</vt:lpstr>
      <vt:lpstr>Influence</vt:lpstr>
      <vt:lpstr>Effervescence</vt:lpstr>
      <vt:lpstr>Transparence</vt:lpstr>
      <vt:lpstr>Efficacité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ma candidature à la Présidence du CAc</dc:title>
  <dc:creator>Guy Wormser</dc:creator>
  <cp:lastModifiedBy>Guy Wormser</cp:lastModifiedBy>
  <cp:revision>7</cp:revision>
  <dcterms:created xsi:type="dcterms:W3CDTF">2015-10-01T08:44:07Z</dcterms:created>
  <dcterms:modified xsi:type="dcterms:W3CDTF">2015-10-02T15:13:31Z</dcterms:modified>
</cp:coreProperties>
</file>