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3" r:id="rId4"/>
    <p:sldId id="258" r:id="rId5"/>
    <p:sldId id="265" r:id="rId6"/>
    <p:sldId id="259" r:id="rId7"/>
    <p:sldId id="266" r:id="rId8"/>
    <p:sldId id="267" r:id="rId9"/>
    <p:sldId id="264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 Lefebvre-Schuhl" initials="AL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0" autoAdjust="0"/>
    <p:restoredTop sz="94660"/>
  </p:normalViewPr>
  <p:slideViewPr>
    <p:cSldViewPr>
      <p:cViewPr varScale="1">
        <p:scale>
          <a:sx n="54" d="100"/>
          <a:sy n="54" d="100"/>
        </p:scale>
        <p:origin x="143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07681-9374-43AC-8245-E6E879205B22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A6FAC-07E6-4050-B2E3-502DC0E078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48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A6FAC-07E6-4050-B2E3-502DC0E0786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298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6FCE-7F16-4D78-A5AD-016C97E3D4DD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154E-E5B2-492D-9480-CD72F09B1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76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6FCE-7F16-4D78-A5AD-016C97E3D4DD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154E-E5B2-492D-9480-CD72F09B1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7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6FCE-7F16-4D78-A5AD-016C97E3D4DD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154E-E5B2-492D-9480-CD72F09B1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70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6FCE-7F16-4D78-A5AD-016C97E3D4DD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154E-E5B2-492D-9480-CD72F09B1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98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6FCE-7F16-4D78-A5AD-016C97E3D4DD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154E-E5B2-492D-9480-CD72F09B1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34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6FCE-7F16-4D78-A5AD-016C97E3D4DD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154E-E5B2-492D-9480-CD72F09B1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46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6FCE-7F16-4D78-A5AD-016C97E3D4DD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154E-E5B2-492D-9480-CD72F09B1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6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6FCE-7F16-4D78-A5AD-016C97E3D4DD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154E-E5B2-492D-9480-CD72F09B1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10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6FCE-7F16-4D78-A5AD-016C97E3D4DD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154E-E5B2-492D-9480-CD72F09B1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67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6FCE-7F16-4D78-A5AD-016C97E3D4DD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154E-E5B2-492D-9480-CD72F09B1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5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6FCE-7F16-4D78-A5AD-016C97E3D4DD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154E-E5B2-492D-9480-CD72F09B1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23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A6FCE-7F16-4D78-A5AD-016C97E3D4DD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A154E-E5B2-492D-9480-CD72F09B1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9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1974081"/>
          </a:xfrm>
          <a:ln>
            <a:solidFill>
              <a:srgbClr val="4F81BD"/>
            </a:solidFill>
          </a:ln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00FF"/>
                </a:solidFill>
              </a:rPr>
              <a:t>Compte rendu du groupe de travail ( GT « RI ») du Cac </a:t>
            </a:r>
            <a:br>
              <a:rPr lang="fr-FR" b="1" dirty="0" smtClean="0">
                <a:solidFill>
                  <a:srgbClr val="0000FF"/>
                </a:solidFill>
              </a:rPr>
            </a:br>
            <a:r>
              <a:rPr lang="fr-FR" b="1" dirty="0" smtClean="0">
                <a:solidFill>
                  <a:srgbClr val="0000FF"/>
                </a:solidFill>
              </a:rPr>
              <a:t>Réunion du mardi 29 septembre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Le/la président(e) élu(e) du </a:t>
            </a:r>
            <a:r>
              <a:rPr lang="fr-FR" dirty="0" err="1" smtClean="0">
                <a:solidFill>
                  <a:srgbClr val="000000"/>
                </a:solidFill>
              </a:rPr>
              <a:t>CAc</a:t>
            </a:r>
            <a:endParaRPr lang="fr-FR" dirty="0" smtClean="0">
              <a:solidFill>
                <a:srgbClr val="000000"/>
              </a:solidFill>
            </a:endParaRPr>
          </a:p>
          <a:p>
            <a:r>
              <a:rPr lang="fr-FR" dirty="0">
                <a:solidFill>
                  <a:srgbClr val="000000"/>
                </a:solidFill>
              </a:rPr>
              <a:t>a</a:t>
            </a:r>
            <a:r>
              <a:rPr lang="fr-FR" dirty="0" smtClean="0">
                <a:solidFill>
                  <a:srgbClr val="000000"/>
                </a:solidFill>
              </a:rPr>
              <a:t>u nom du GT « RI » du </a:t>
            </a:r>
            <a:r>
              <a:rPr lang="fr-FR" dirty="0" err="1" smtClean="0">
                <a:solidFill>
                  <a:srgbClr val="000000"/>
                </a:solidFill>
              </a:rPr>
              <a:t>CAc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424173" y="2766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0000FF"/>
                </a:solidFill>
              </a:rPr>
              <a:t>1</a:t>
            </a:r>
            <a:endParaRPr lang="fr-FR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78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rgbClr val="0000FF"/>
                </a:solidFill>
              </a:rPr>
              <a:t>Points non limitatifs qui n’ont pas encore pu être abordés</a:t>
            </a:r>
            <a:endParaRPr lang="fr-FR" b="1" u="sng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Gouvernance des départements</a:t>
            </a:r>
          </a:p>
          <a:p>
            <a:pPr lvl="1"/>
            <a:r>
              <a:rPr lang="fr-FR" dirty="0" smtClean="0"/>
              <a:t> </a:t>
            </a:r>
            <a:r>
              <a:rPr lang="fr-FR" dirty="0" smtClean="0">
                <a:solidFill>
                  <a:srgbClr val="0000FF"/>
                </a:solidFill>
              </a:rPr>
              <a:t>décision d’un conseil unique des tutelles</a:t>
            </a:r>
          </a:p>
          <a:p>
            <a:pPr lvl="1"/>
            <a:r>
              <a:rPr lang="fr-FR" dirty="0" smtClean="0">
                <a:solidFill>
                  <a:srgbClr val="0000FF"/>
                </a:solidFill>
              </a:rPr>
              <a:t>Articulation avec les composantes des membres</a:t>
            </a:r>
          </a:p>
          <a:p>
            <a:r>
              <a:rPr lang="fr-FR" dirty="0" smtClean="0"/>
              <a:t>Gouvernance des </a:t>
            </a:r>
            <a:r>
              <a:rPr lang="fr-FR" dirty="0" err="1" smtClean="0"/>
              <a:t>schools</a:t>
            </a:r>
            <a:endParaRPr lang="fr-FR" dirty="0" smtClean="0"/>
          </a:p>
          <a:p>
            <a:r>
              <a:rPr lang="fr-FR" dirty="0" smtClean="0"/>
              <a:t>Gouvernance des ED (attente de nouveaux textes règlementaires)</a:t>
            </a:r>
          </a:p>
          <a:p>
            <a:r>
              <a:rPr lang="fr-FR" dirty="0" smtClean="0"/>
              <a:t>Représentation du </a:t>
            </a:r>
            <a:r>
              <a:rPr lang="fr-FR" dirty="0" err="1" smtClean="0"/>
              <a:t>CAc</a:t>
            </a:r>
            <a:r>
              <a:rPr lang="fr-FR" dirty="0" smtClean="0"/>
              <a:t> dans diverses instances de ces composantes de coordination</a:t>
            </a:r>
          </a:p>
          <a:p>
            <a:r>
              <a:rPr lang="fr-FR" dirty="0" smtClean="0"/>
              <a:t>Représentation des diverses catégories de personnels et d’usagers dans les conseils des CC</a:t>
            </a:r>
          </a:p>
          <a:p>
            <a:r>
              <a:rPr lang="fr-FR" dirty="0"/>
              <a:t>Introduction </a:t>
            </a:r>
            <a:r>
              <a:rPr lang="fr-FR" dirty="0" smtClean="0"/>
              <a:t>des mots  « </a:t>
            </a:r>
            <a:r>
              <a:rPr lang="fr-FR" b="1" dirty="0" smtClean="0"/>
              <a:t>fondamentale/appliquée</a:t>
            </a:r>
            <a:r>
              <a:rPr lang="fr-FR" dirty="0" smtClean="0"/>
              <a:t> » associés au mot « </a:t>
            </a:r>
            <a:r>
              <a:rPr lang="fr-FR" b="1" dirty="0" smtClean="0"/>
              <a:t>recherche »</a:t>
            </a:r>
            <a:r>
              <a:rPr lang="fr-FR" dirty="0" smtClean="0"/>
              <a:t> </a:t>
            </a:r>
            <a:r>
              <a:rPr lang="fr-FR" dirty="0"/>
              <a:t>dans le </a:t>
            </a:r>
            <a:r>
              <a:rPr lang="fr-FR" dirty="0" smtClean="0"/>
              <a:t>RI (absents dans la version actuelle)?</a:t>
            </a:r>
            <a:endParaRPr lang="fr-FR" dirty="0"/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424173" y="27664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00FF"/>
                </a:solidFill>
              </a:rPr>
              <a:t>10</a:t>
            </a:r>
            <a:endParaRPr lang="fr-FR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65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4165"/>
            <a:ext cx="8229600" cy="1143000"/>
          </a:xfrm>
        </p:spPr>
        <p:txBody>
          <a:bodyPr/>
          <a:lstStyle/>
          <a:p>
            <a:r>
              <a:rPr lang="fr-FR" b="1" u="sng" dirty="0" smtClean="0">
                <a:solidFill>
                  <a:srgbClr val="0000FF"/>
                </a:solidFill>
              </a:rPr>
              <a:t>Calendrier (</a:t>
            </a:r>
            <a:r>
              <a:rPr lang="fr-FR" b="1" u="sng" dirty="0" err="1" smtClean="0">
                <a:solidFill>
                  <a:srgbClr val="0000FF"/>
                </a:solidFill>
              </a:rPr>
              <a:t>extrêment</a:t>
            </a:r>
            <a:r>
              <a:rPr lang="fr-FR" b="1" u="sng" dirty="0" smtClean="0">
                <a:solidFill>
                  <a:srgbClr val="0000FF"/>
                </a:solidFill>
              </a:rPr>
              <a:t> serré) </a:t>
            </a:r>
            <a:endParaRPr lang="fr-FR" b="1" u="sng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63171"/>
            <a:ext cx="8229600" cy="5506189"/>
          </a:xfrm>
        </p:spPr>
        <p:txBody>
          <a:bodyPr>
            <a:normAutofit/>
          </a:bodyPr>
          <a:lstStyle/>
          <a:p>
            <a:r>
              <a:rPr lang="fr-FR" dirty="0" smtClean="0"/>
              <a:t>Réunion du groupe RI entre le 2 et 16 Octobre</a:t>
            </a:r>
          </a:p>
          <a:p>
            <a:r>
              <a:rPr lang="fr-FR" dirty="0" smtClean="0"/>
              <a:t>Elaboration d’une version CA après le retour du CAC le 16 Octobre</a:t>
            </a:r>
          </a:p>
          <a:p>
            <a:r>
              <a:rPr lang="fr-FR" dirty="0" smtClean="0"/>
              <a:t>Examen par le groupe de travail de la version CA entre le 20 Octobre et le 30 Octobre</a:t>
            </a:r>
          </a:p>
          <a:p>
            <a:r>
              <a:rPr lang="fr-FR" dirty="0" smtClean="0"/>
              <a:t>Rédaction d’un avis du </a:t>
            </a:r>
            <a:r>
              <a:rPr lang="fr-FR" dirty="0" err="1" smtClean="0"/>
              <a:t>CAc</a:t>
            </a:r>
            <a:r>
              <a:rPr lang="fr-FR" dirty="0" smtClean="0"/>
              <a:t> qui sera soumis au vote électronique du </a:t>
            </a:r>
            <a:r>
              <a:rPr lang="fr-FR" dirty="0" err="1" smtClean="0"/>
              <a:t>CAc</a:t>
            </a:r>
            <a:r>
              <a:rPr lang="fr-FR" dirty="0" smtClean="0"/>
              <a:t> pour transmission au CA à temps pour sa réunion   du 4 Novembre</a:t>
            </a:r>
          </a:p>
          <a:p>
            <a:r>
              <a:rPr lang="fr-FR" dirty="0" smtClean="0"/>
              <a:t>Avec en parallèle les autres travaux du </a:t>
            </a:r>
            <a:r>
              <a:rPr lang="fr-FR" dirty="0" err="1" smtClean="0"/>
              <a:t>CAc</a:t>
            </a: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8424173" y="27664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00FF"/>
                </a:solidFill>
              </a:rPr>
              <a:t>11</a:t>
            </a:r>
            <a:endParaRPr lang="fr-FR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0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rgbClr val="0000FF"/>
                </a:solidFill>
              </a:rPr>
              <a:t>Conclusions</a:t>
            </a:r>
            <a:endParaRPr lang="fr-FR" b="1" u="sng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</a:t>
            </a:r>
            <a:r>
              <a:rPr lang="fr-FR" dirty="0" smtClean="0"/>
              <a:t>ravail intense du GT « RI » : Nombreux points intéressants discutés (</a:t>
            </a:r>
            <a:r>
              <a:rPr lang="fr-FR" b="1" dirty="0" smtClean="0">
                <a:solidFill>
                  <a:srgbClr val="0000FF"/>
                </a:solidFill>
              </a:rPr>
              <a:t>enrichissement du RI</a:t>
            </a:r>
            <a:r>
              <a:rPr lang="fr-FR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fr-FR" dirty="0" smtClean="0"/>
              <a:t>=&gt; Introduction d’un « </a:t>
            </a:r>
            <a:r>
              <a:rPr lang="fr-FR" smtClean="0"/>
              <a:t>RI_CAc</a:t>
            </a:r>
            <a:r>
              <a:rPr lang="fr-FR" dirty="0" smtClean="0"/>
              <a:t> » pour conserver la souplesse maximum</a:t>
            </a:r>
          </a:p>
          <a:p>
            <a:r>
              <a:rPr lang="fr-FR" b="1" dirty="0" smtClean="0"/>
              <a:t>Calendrier extrêmement serré </a:t>
            </a:r>
          </a:p>
          <a:p>
            <a:r>
              <a:rPr lang="fr-FR" dirty="0" smtClean="0"/>
              <a:t>Réunion </a:t>
            </a:r>
            <a:r>
              <a:rPr lang="fr-FR" dirty="0" err="1" smtClean="0"/>
              <a:t>CAc</a:t>
            </a:r>
            <a:r>
              <a:rPr lang="fr-FR" dirty="0" smtClean="0"/>
              <a:t> du 16-10 : seule occasion de discuter en profondeur plusieurs points sensibles !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424173" y="27664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00FF"/>
                </a:solidFill>
              </a:rPr>
              <a:t>12</a:t>
            </a:r>
            <a:endParaRPr lang="fr-FR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56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00FF"/>
                </a:solidFill>
              </a:rPr>
              <a:t>Composition du GT « RI » du </a:t>
            </a:r>
            <a:r>
              <a:rPr lang="fr-FR" b="1" dirty="0" err="1" smtClean="0">
                <a:solidFill>
                  <a:srgbClr val="0000FF"/>
                </a:solidFill>
              </a:rPr>
              <a:t>CAc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br>
              <a:rPr lang="fr-FR" b="1" dirty="0" smtClean="0">
                <a:solidFill>
                  <a:srgbClr val="0000FF"/>
                </a:solidFill>
              </a:rPr>
            </a:br>
            <a:endParaRPr lang="fr-FR" sz="3100" b="1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192" y="1600200"/>
            <a:ext cx="8435280" cy="4925144"/>
          </a:xfrm>
        </p:spPr>
        <p:txBody>
          <a:bodyPr>
            <a:normAutofit fontScale="85000" lnSpcReduction="10000"/>
          </a:bodyPr>
          <a:lstStyle/>
          <a:p>
            <a:r>
              <a:rPr lang="fr-FR" sz="4200" dirty="0" smtClean="0">
                <a:solidFill>
                  <a:srgbClr val="00B0F0"/>
                </a:solidFill>
              </a:rPr>
              <a:t>Membres du </a:t>
            </a:r>
            <a:r>
              <a:rPr lang="fr-FR" sz="4200" dirty="0" err="1" smtClean="0">
                <a:solidFill>
                  <a:srgbClr val="00B0F0"/>
                </a:solidFill>
              </a:rPr>
              <a:t>CAc</a:t>
            </a:r>
            <a:r>
              <a:rPr lang="fr-FR" sz="4200" dirty="0" smtClean="0">
                <a:solidFill>
                  <a:srgbClr val="00B0F0"/>
                </a:solidFill>
              </a:rPr>
              <a:t> : </a:t>
            </a:r>
            <a:r>
              <a:rPr lang="fr-FR" sz="4200" dirty="0"/>
              <a:t>Tania </a:t>
            </a:r>
            <a:r>
              <a:rPr lang="fr-FR" sz="4200" dirty="0" err="1"/>
              <a:t>Bizouarn</a:t>
            </a:r>
            <a:r>
              <a:rPr lang="fr-FR" sz="4200" dirty="0"/>
              <a:t>, Frédéric </a:t>
            </a:r>
            <a:r>
              <a:rPr lang="fr-FR" sz="4200" dirty="0" err="1"/>
              <a:t>Bouillault</a:t>
            </a:r>
            <a:r>
              <a:rPr lang="fr-FR" sz="4200" dirty="0"/>
              <a:t> , Gilles </a:t>
            </a:r>
            <a:r>
              <a:rPr lang="fr-FR" sz="4200" dirty="0" err="1" smtClean="0"/>
              <a:t>Chiocchia</a:t>
            </a:r>
            <a:r>
              <a:rPr lang="fr-FR" sz="4200" dirty="0" smtClean="0"/>
              <a:t> </a:t>
            </a:r>
            <a:r>
              <a:rPr lang="fr-FR" sz="4200" dirty="0"/>
              <a:t>, Bertrand Delhomme , Raphael </a:t>
            </a:r>
            <a:r>
              <a:rPr lang="fr-FR" sz="4200" dirty="0" err="1"/>
              <a:t>Deswarte</a:t>
            </a:r>
            <a:r>
              <a:rPr lang="fr-FR" sz="4200" dirty="0"/>
              <a:t> </a:t>
            </a:r>
            <a:r>
              <a:rPr lang="fr-FR" sz="4200" dirty="0" smtClean="0"/>
              <a:t>,</a:t>
            </a:r>
            <a:r>
              <a:rPr lang="fr-FR" sz="4200" dirty="0"/>
              <a:t> Anne Lefebvre-Schuhl , Philippe </a:t>
            </a:r>
            <a:r>
              <a:rPr lang="fr-FR" sz="4200" dirty="0" err="1"/>
              <a:t>Lesot</a:t>
            </a:r>
            <a:r>
              <a:rPr lang="fr-FR" sz="4200" dirty="0"/>
              <a:t> </a:t>
            </a:r>
            <a:r>
              <a:rPr lang="fr-FR" sz="4200" dirty="0" smtClean="0"/>
              <a:t>,</a:t>
            </a:r>
            <a:r>
              <a:rPr lang="fr-FR" sz="4200" dirty="0"/>
              <a:t> Cécile Pépin, Anne </a:t>
            </a:r>
            <a:r>
              <a:rPr lang="fr-FR" sz="4200" dirty="0" err="1"/>
              <a:t>Prévot</a:t>
            </a:r>
            <a:r>
              <a:rPr lang="fr-FR" sz="4200" dirty="0"/>
              <a:t> , Isabelle </a:t>
            </a:r>
            <a:r>
              <a:rPr lang="fr-FR" sz="4200" dirty="0" err="1"/>
              <a:t>Sieglier</a:t>
            </a:r>
            <a:r>
              <a:rPr lang="fr-FR" sz="4200" dirty="0"/>
              <a:t>, Dominique </a:t>
            </a:r>
            <a:r>
              <a:rPr lang="fr-FR" sz="4200" dirty="0" err="1"/>
              <a:t>Urban</a:t>
            </a:r>
            <a:r>
              <a:rPr lang="fr-FR" sz="4200" dirty="0"/>
              <a:t>, Guy Wormser , Pascal Yvon</a:t>
            </a:r>
            <a:endParaRPr lang="fr-FR" sz="4200" dirty="0" smtClean="0"/>
          </a:p>
          <a:p>
            <a:pPr marL="342900" lvl="8" indent="-342900"/>
            <a:r>
              <a:rPr lang="fr-FR" sz="4500" dirty="0" smtClean="0">
                <a:solidFill>
                  <a:srgbClr val="00B0F0"/>
                </a:solidFill>
              </a:rPr>
              <a:t>Université Paris Saclay : </a:t>
            </a:r>
            <a:r>
              <a:rPr lang="fr-FR" sz="4500" dirty="0" smtClean="0"/>
              <a:t>Hervé </a:t>
            </a:r>
            <a:r>
              <a:rPr lang="fr-FR" sz="4500" dirty="0"/>
              <a:t>Le Riche</a:t>
            </a:r>
          </a:p>
          <a:p>
            <a:pPr marL="0" indent="0">
              <a:buNone/>
            </a:pPr>
            <a:r>
              <a:rPr lang="fr-FR" sz="4200" dirty="0" smtClean="0">
                <a:solidFill>
                  <a:srgbClr val="0000FF"/>
                </a:solidFill>
              </a:rPr>
              <a:t>            </a:t>
            </a:r>
            <a:endParaRPr lang="fr-FR" sz="4200" dirty="0">
              <a:solidFill>
                <a:srgbClr val="0000FF"/>
              </a:solidFill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424173" y="2766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00FF"/>
                </a:solidFill>
              </a:rPr>
              <a:t>2</a:t>
            </a:r>
            <a:endParaRPr lang="fr-FR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80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b="1" u="sng" dirty="0" smtClean="0">
                <a:solidFill>
                  <a:srgbClr val="0000FF"/>
                </a:solidFill>
              </a:rPr>
              <a:t>Rappels : sigles utilisés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 smtClean="0"/>
              <a:t>CA : conseil d’administration</a:t>
            </a:r>
          </a:p>
          <a:p>
            <a:r>
              <a:rPr lang="fr-FR" dirty="0" err="1" smtClean="0"/>
              <a:t>CAc</a:t>
            </a:r>
            <a:r>
              <a:rPr lang="fr-FR" dirty="0" smtClean="0"/>
              <a:t> : conseil académique</a:t>
            </a:r>
          </a:p>
          <a:p>
            <a:r>
              <a:rPr lang="fr-FR" dirty="0" smtClean="0"/>
              <a:t>CM : conseil des Membres </a:t>
            </a:r>
            <a:r>
              <a:rPr lang="fr-FR" sz="2400" dirty="0" smtClean="0"/>
              <a:t>(tous les établissements)</a:t>
            </a:r>
            <a:endParaRPr lang="fr-FR" sz="2800" dirty="0" smtClean="0"/>
          </a:p>
          <a:p>
            <a:r>
              <a:rPr lang="fr-FR" dirty="0" smtClean="0"/>
              <a:t>CC: composantes de coordination (collège doctoral, départements, </a:t>
            </a:r>
            <a:r>
              <a:rPr lang="fr-FR" dirty="0" err="1" smtClean="0"/>
              <a:t>schools</a:t>
            </a:r>
            <a:r>
              <a:rPr lang="fr-FR" dirty="0" smtClean="0"/>
              <a:t>)</a:t>
            </a:r>
          </a:p>
          <a:p>
            <a:pPr marL="457200" lvl="1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424173" y="2766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00FF"/>
                </a:solidFill>
              </a:rPr>
              <a:t>3</a:t>
            </a:r>
            <a:endParaRPr lang="fr-FR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140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rgbClr val="0000FF"/>
                </a:solidFill>
              </a:rPr>
              <a:t>Propositions ayant convergé en séance</a:t>
            </a:r>
            <a:endParaRPr lang="fr-FR" b="1" u="sng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4322"/>
            <a:ext cx="8363272" cy="5109014"/>
          </a:xfrm>
        </p:spPr>
        <p:txBody>
          <a:bodyPr>
            <a:noAutofit/>
          </a:bodyPr>
          <a:lstStyle/>
          <a:p>
            <a:r>
              <a:rPr lang="fr-FR" sz="2400" dirty="0" smtClean="0"/>
              <a:t>Convocation de la première réunion des élus du </a:t>
            </a:r>
            <a:r>
              <a:rPr lang="fr-FR" sz="2400" dirty="0" err="1" smtClean="0"/>
              <a:t>CAc</a:t>
            </a:r>
            <a:r>
              <a:rPr lang="fr-FR" sz="2400" dirty="0" smtClean="0"/>
              <a:t> par le Président de la </a:t>
            </a:r>
            <a:r>
              <a:rPr lang="fr-FR" sz="2400" dirty="0" err="1" smtClean="0"/>
              <a:t>Comue</a:t>
            </a:r>
            <a:r>
              <a:rPr lang="fr-FR" sz="2400" dirty="0" smtClean="0"/>
              <a:t> (art 6.2 et 6.6)</a:t>
            </a:r>
          </a:p>
          <a:p>
            <a:r>
              <a:rPr lang="fr-FR" sz="2400" dirty="0" smtClean="0"/>
              <a:t>Présidence par le doyen d’âge des élus des réunions précédant l’élection du président du </a:t>
            </a:r>
            <a:r>
              <a:rPr lang="fr-FR" sz="2400" dirty="0" err="1" smtClean="0"/>
              <a:t>CAc</a:t>
            </a:r>
            <a:r>
              <a:rPr lang="fr-FR" sz="2400" dirty="0" smtClean="0"/>
              <a:t> (art 6.2 et 6.6)</a:t>
            </a:r>
          </a:p>
          <a:p>
            <a:r>
              <a:rPr lang="fr-FR" sz="2400" dirty="0" smtClean="0"/>
              <a:t>Introduction du concept de « règlement </a:t>
            </a:r>
            <a:r>
              <a:rPr lang="fr-FR" sz="2400" dirty="0"/>
              <a:t>i</a:t>
            </a:r>
            <a:r>
              <a:rPr lang="fr-FR" sz="2400" dirty="0" smtClean="0"/>
              <a:t>ntérieur » du </a:t>
            </a:r>
            <a:r>
              <a:rPr lang="fr-FR" sz="2400" dirty="0" err="1" smtClean="0"/>
              <a:t>CAc</a:t>
            </a:r>
            <a:r>
              <a:rPr lang="fr-FR" sz="2400" dirty="0" smtClean="0"/>
              <a:t> (art 6.6)</a:t>
            </a:r>
          </a:p>
          <a:p>
            <a:pPr lvl="1"/>
            <a:r>
              <a:rPr lang="fr-FR" sz="2400" dirty="0" smtClean="0"/>
              <a:t>Taille et composition du bureau</a:t>
            </a:r>
          </a:p>
          <a:p>
            <a:pPr lvl="1"/>
            <a:r>
              <a:rPr lang="fr-FR" sz="2400" dirty="0" smtClean="0"/>
              <a:t>Mode de travail et composition des commissions du </a:t>
            </a:r>
            <a:r>
              <a:rPr lang="fr-FR" sz="2400" dirty="0" err="1" smtClean="0"/>
              <a:t>CAc</a:t>
            </a:r>
            <a:endParaRPr lang="fr-FR" sz="2400" dirty="0" smtClean="0"/>
          </a:p>
          <a:p>
            <a:r>
              <a:rPr lang="fr-FR" sz="2400" dirty="0" smtClean="0"/>
              <a:t>Représentation étudiante garantie au niveau de la présidence du </a:t>
            </a:r>
            <a:r>
              <a:rPr lang="fr-FR" sz="2400" dirty="0" err="1" smtClean="0"/>
              <a:t>CAc</a:t>
            </a:r>
            <a:r>
              <a:rPr lang="fr-FR" sz="2400" dirty="0" smtClean="0"/>
              <a:t> (VP Etudiant) et du bureau du </a:t>
            </a:r>
            <a:r>
              <a:rPr lang="fr-FR" sz="2400" dirty="0" err="1" smtClean="0"/>
              <a:t>CAc</a:t>
            </a:r>
            <a:endParaRPr lang="fr-FR" sz="2400" dirty="0" smtClean="0"/>
          </a:p>
          <a:p>
            <a:r>
              <a:rPr lang="fr-FR" sz="2400" dirty="0" smtClean="0"/>
              <a:t>Représentation des étudiants au sein des conseils de départements et de formation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676456" y="2479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00FF"/>
                </a:solidFill>
              </a:rPr>
              <a:t>4</a:t>
            </a:r>
            <a:endParaRPr lang="fr-FR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55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rgbClr val="0000FF"/>
                </a:solidFill>
              </a:rPr>
              <a:t>Modifications proposées en séance</a:t>
            </a:r>
            <a:endParaRPr lang="fr-FR" b="1" u="sng" dirty="0">
              <a:solidFill>
                <a:srgbClr val="0000FF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424173" y="2766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00FF"/>
                </a:solidFill>
              </a:rPr>
              <a:t>5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328700" y="1052736"/>
            <a:ext cx="8363272" cy="5760640"/>
          </a:xfrm>
        </p:spPr>
        <p:txBody>
          <a:bodyPr>
            <a:noAutofit/>
          </a:bodyPr>
          <a:lstStyle/>
          <a:p>
            <a:r>
              <a:rPr lang="fr-FR" sz="2400" b="1" dirty="0">
                <a:solidFill>
                  <a:srgbClr val="000000"/>
                </a:solidFill>
              </a:rPr>
              <a:t>Importance de l’accès aux documents publics avec mise à disposition sur un site internet </a:t>
            </a:r>
            <a:r>
              <a:rPr lang="fr-FR" sz="2400" dirty="0">
                <a:solidFill>
                  <a:srgbClr val="000000"/>
                </a:solidFill>
              </a:rPr>
              <a:t>: 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0000"/>
                </a:solidFill>
              </a:rPr>
              <a:t>documents soumis au CA, relevés de décisions et procès-verbaux adoptés des CA, CM, conseils de CC,</a:t>
            </a:r>
            <a:r>
              <a:rPr lang="fr-FR" sz="2400" dirty="0"/>
              <a:t>…</a:t>
            </a:r>
          </a:p>
          <a:p>
            <a:pPr marL="457200" lvl="1" indent="0">
              <a:buNone/>
            </a:pPr>
            <a:r>
              <a:rPr lang="fr-FR" sz="2400" b="1" dirty="0" smtClean="0"/>
              <a:t>=&gt; Circulation des documents de travail limitée au </a:t>
            </a:r>
            <a:r>
              <a:rPr lang="fr-FR" sz="2400" b="1" dirty="0" err="1" smtClean="0"/>
              <a:t>CAc</a:t>
            </a:r>
            <a:endParaRPr lang="fr-FR" sz="2400" b="1" dirty="0" smtClean="0"/>
          </a:p>
          <a:p>
            <a:r>
              <a:rPr lang="fr-FR" sz="2400" dirty="0" smtClean="0">
                <a:solidFill>
                  <a:srgbClr val="000000"/>
                </a:solidFill>
              </a:rPr>
              <a:t>Nécessité d’avis du </a:t>
            </a:r>
            <a:r>
              <a:rPr lang="fr-FR" sz="2400" dirty="0" err="1" smtClean="0">
                <a:solidFill>
                  <a:srgbClr val="000000"/>
                </a:solidFill>
              </a:rPr>
              <a:t>CAc</a:t>
            </a:r>
            <a:r>
              <a:rPr lang="fr-FR" sz="2400" dirty="0" smtClean="0">
                <a:solidFill>
                  <a:srgbClr val="000000"/>
                </a:solidFill>
              </a:rPr>
              <a:t> sur la poursuite du </a:t>
            </a:r>
            <a:r>
              <a:rPr lang="fr-FR" sz="2400" b="1" dirty="0" smtClean="0">
                <a:solidFill>
                  <a:srgbClr val="000000"/>
                </a:solidFill>
              </a:rPr>
              <a:t>projet </a:t>
            </a:r>
            <a:r>
              <a:rPr lang="fr-FR" sz="2400" b="1" dirty="0" err="1" smtClean="0">
                <a:solidFill>
                  <a:srgbClr val="000000"/>
                </a:solidFill>
              </a:rPr>
              <a:t>idex</a:t>
            </a:r>
            <a:r>
              <a:rPr lang="fr-FR" sz="2400" b="1" dirty="0" smtClean="0">
                <a:solidFill>
                  <a:srgbClr val="000000"/>
                </a:solidFill>
              </a:rPr>
              <a:t> </a:t>
            </a:r>
            <a:r>
              <a:rPr lang="fr-FR" sz="2400" dirty="0" smtClean="0">
                <a:solidFill>
                  <a:srgbClr val="000000"/>
                </a:solidFill>
              </a:rPr>
              <a:t>et une fois par an sur l’état d’avancement du projet (à mettre dans les attributions du </a:t>
            </a:r>
            <a:r>
              <a:rPr lang="fr-FR" sz="2400" dirty="0" err="1" smtClean="0">
                <a:solidFill>
                  <a:srgbClr val="000000"/>
                </a:solidFill>
              </a:rPr>
              <a:t>CAc</a:t>
            </a:r>
            <a:r>
              <a:rPr lang="fr-FR" sz="2400" dirty="0" smtClean="0">
                <a:solidFill>
                  <a:srgbClr val="000000"/>
                </a:solidFill>
              </a:rPr>
              <a:t> et dans l’article 9, paragraphe sur le VP </a:t>
            </a:r>
            <a:r>
              <a:rPr lang="fr-FR" sz="2400" dirty="0" err="1" smtClean="0">
                <a:solidFill>
                  <a:srgbClr val="000000"/>
                </a:solidFill>
              </a:rPr>
              <a:t>Idex</a:t>
            </a:r>
            <a:r>
              <a:rPr lang="fr-FR" sz="24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fr-FR" sz="2400" dirty="0" smtClean="0">
                <a:solidFill>
                  <a:srgbClr val="000000"/>
                </a:solidFill>
              </a:rPr>
              <a:t>En cas d’</a:t>
            </a:r>
            <a:r>
              <a:rPr lang="fr-FR" sz="2400" dirty="0" err="1" smtClean="0">
                <a:solidFill>
                  <a:srgbClr val="000000"/>
                </a:solidFill>
              </a:rPr>
              <a:t>autosaisine</a:t>
            </a:r>
            <a:r>
              <a:rPr lang="fr-FR" sz="2400" dirty="0" smtClean="0">
                <a:solidFill>
                  <a:srgbClr val="000000"/>
                </a:solidFill>
              </a:rPr>
              <a:t>, le Président doit justifier rapidement la non transmission de documents, informations nécessaires (6.6)</a:t>
            </a:r>
          </a:p>
          <a:p>
            <a:r>
              <a:rPr lang="fr-FR" sz="2400" dirty="0" smtClean="0">
                <a:solidFill>
                  <a:srgbClr val="000000"/>
                </a:solidFill>
              </a:rPr>
              <a:t>Suppression dans le RI de la recommandation à commencer les listes par une femme (à mettre éventuellement dans la note pour les élections) (art. 4.1.6, 6.2 et 6.5)</a:t>
            </a:r>
          </a:p>
          <a:p>
            <a:pPr lvl="1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9842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rgbClr val="0000FF"/>
                </a:solidFill>
              </a:rPr>
              <a:t>Points nécessitant une réflexion du </a:t>
            </a:r>
            <a:r>
              <a:rPr lang="fr-FR" b="1" u="sng" dirty="0" err="1" smtClean="0">
                <a:solidFill>
                  <a:srgbClr val="0000FF"/>
                </a:solidFill>
              </a:rPr>
              <a:t>CAc</a:t>
            </a:r>
            <a:endParaRPr lang="fr-FR" b="1" u="sng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rgbClr val="000000"/>
                </a:solidFill>
              </a:rPr>
              <a:t>Question de fond : rôle du </a:t>
            </a:r>
            <a:r>
              <a:rPr lang="fr-FR" dirty="0" err="1" smtClean="0">
                <a:solidFill>
                  <a:srgbClr val="000000"/>
                </a:solidFill>
              </a:rPr>
              <a:t>CAc</a:t>
            </a:r>
            <a:r>
              <a:rPr lang="fr-FR" dirty="0" smtClean="0">
                <a:solidFill>
                  <a:srgbClr val="000000"/>
                </a:solidFill>
              </a:rPr>
              <a:t> dans les formations mutualisées et l’école doctorale (art 6.7)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Transition vers l’opérationnel? (exemple : ratification des directions de thèses sans  HDR)</a:t>
            </a:r>
          </a:p>
          <a:p>
            <a:r>
              <a:rPr lang="fr-FR" dirty="0" smtClean="0">
                <a:solidFill>
                  <a:srgbClr val="000000"/>
                </a:solidFill>
              </a:rPr>
              <a:t>Baisse du seuil minimum exigible pour les  listes incomplètes? (art 6.4)</a:t>
            </a:r>
          </a:p>
          <a:p>
            <a:r>
              <a:rPr lang="fr-FR" dirty="0">
                <a:solidFill>
                  <a:srgbClr val="000000"/>
                </a:solidFill>
              </a:rPr>
              <a:t>« Complétion » du </a:t>
            </a:r>
            <a:r>
              <a:rPr lang="fr-FR" dirty="0" err="1">
                <a:solidFill>
                  <a:srgbClr val="000000"/>
                </a:solidFill>
              </a:rPr>
              <a:t>CAc</a:t>
            </a:r>
            <a:r>
              <a:rPr lang="fr-FR" dirty="0">
                <a:solidFill>
                  <a:srgbClr val="000000"/>
                </a:solidFill>
              </a:rPr>
              <a:t> :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 suggestion : suivant sur la liste si départ ou élection par les élus de la catégorie et du sous-collège après appel à candidature en l’absence de suivant (nouvel art 6.6)</a:t>
            </a:r>
          </a:p>
          <a:p>
            <a:r>
              <a:rPr lang="fr-FR" dirty="0" smtClean="0">
                <a:solidFill>
                  <a:srgbClr val="000000"/>
                </a:solidFill>
              </a:rPr>
              <a:t>Clarification </a:t>
            </a:r>
            <a:r>
              <a:rPr lang="fr-FR" dirty="0">
                <a:solidFill>
                  <a:srgbClr val="000000"/>
                </a:solidFill>
              </a:rPr>
              <a:t>de la répartition des usagers dans leurs collèges du </a:t>
            </a:r>
            <a:r>
              <a:rPr lang="fr-FR" dirty="0" err="1" smtClean="0">
                <a:solidFill>
                  <a:srgbClr val="000000"/>
                </a:solidFill>
              </a:rPr>
              <a:t>CAc</a:t>
            </a:r>
            <a:r>
              <a:rPr lang="fr-FR" dirty="0" smtClean="0">
                <a:solidFill>
                  <a:srgbClr val="000000"/>
                </a:solidFill>
              </a:rPr>
              <a:t> (art 6.2) ; </a:t>
            </a:r>
          </a:p>
          <a:p>
            <a:pPr marL="457200" lvl="1" indent="0">
              <a:buNone/>
            </a:pPr>
            <a:endParaRPr lang="fr-FR" dirty="0" smtClean="0">
              <a:solidFill>
                <a:srgbClr val="0000FF"/>
              </a:solidFill>
            </a:endParaRPr>
          </a:p>
          <a:p>
            <a:pPr lvl="1"/>
            <a:endParaRPr lang="fr-FR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424173" y="2766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00FF"/>
                </a:solidFill>
              </a:rPr>
              <a:t>6</a:t>
            </a:r>
            <a:endParaRPr lang="fr-FR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56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53752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rgbClr val="0000FF"/>
                </a:solidFill>
              </a:rPr>
              <a:t>Points nécessitant une réflexion du </a:t>
            </a:r>
            <a:r>
              <a:rPr lang="fr-FR" b="1" u="sng" dirty="0" err="1" smtClean="0">
                <a:solidFill>
                  <a:srgbClr val="0000FF"/>
                </a:solidFill>
              </a:rPr>
              <a:t>CAc</a:t>
            </a:r>
            <a:endParaRPr lang="fr-FR" b="1" u="sng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08" y="1647056"/>
            <a:ext cx="9036496" cy="3510136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fr-FR" dirty="0" smtClean="0"/>
              <a:t>Rappel </a:t>
            </a:r>
            <a:r>
              <a:rPr lang="fr-FR" dirty="0"/>
              <a:t>L</a:t>
            </a:r>
            <a:r>
              <a:rPr lang="fr-FR" dirty="0" smtClean="0"/>
              <a:t>oi du 22-7-2013 :   </a:t>
            </a:r>
            <a:r>
              <a:rPr lang="fr-FR" dirty="0"/>
              <a:t>« Le conseil académique exerce, pour les compétences transférées à la communauté d'universités et établissements, le </a:t>
            </a:r>
            <a:r>
              <a:rPr lang="fr-FR" dirty="0" smtClean="0"/>
              <a:t>rôle </a:t>
            </a:r>
            <a:r>
              <a:rPr lang="fr-FR" dirty="0"/>
              <a:t>consultatif prévu à l'article L. </a:t>
            </a:r>
            <a:r>
              <a:rPr lang="fr-FR" dirty="0" smtClean="0"/>
              <a:t>712-6-1 »</a:t>
            </a:r>
          </a:p>
          <a:p>
            <a:pPr>
              <a:buFontTx/>
              <a:buChar char="-"/>
            </a:pPr>
            <a:r>
              <a:rPr lang="fr-FR" dirty="0" smtClean="0"/>
              <a:t>L’article L712-6-1  détaille toutes les attributions d’un conseil académique d’université. Elles sont très nombreuses, certaines </a:t>
            </a:r>
            <a:r>
              <a:rPr lang="fr-FR" dirty="0"/>
              <a:t>sont consultatives, </a:t>
            </a:r>
            <a:r>
              <a:rPr lang="fr-FR" dirty="0" smtClean="0"/>
              <a:t>d’autres décisionnelles.</a:t>
            </a:r>
            <a:endParaRPr lang="fr-FR" dirty="0" smtClean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509166" y="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00FF"/>
                </a:solidFill>
              </a:rPr>
              <a:t>7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5496" y="5373216"/>
            <a:ext cx="9036496" cy="10081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fr-FR" dirty="0" smtClean="0">
                <a:solidFill>
                  <a:srgbClr val="0000FF"/>
                </a:solidFill>
              </a:rPr>
              <a:t>Le </a:t>
            </a:r>
            <a:r>
              <a:rPr lang="fr-FR" dirty="0" err="1" smtClean="0">
                <a:solidFill>
                  <a:srgbClr val="0000FF"/>
                </a:solidFill>
              </a:rPr>
              <a:t>CAc</a:t>
            </a:r>
            <a:r>
              <a:rPr lang="fr-FR" dirty="0" smtClean="0">
                <a:solidFill>
                  <a:srgbClr val="0000FF"/>
                </a:solidFill>
              </a:rPr>
              <a:t> d’une COMUE a un rôle  consultatif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dirty="0" smtClean="0"/>
              <a:t>(ne pas le sous-estimer)</a:t>
            </a:r>
            <a:endParaRPr lang="fr-FR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73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20080"/>
          </a:xfrm>
        </p:spPr>
        <p:txBody>
          <a:bodyPr>
            <a:noAutofit/>
          </a:bodyPr>
          <a:lstStyle/>
          <a:p>
            <a:r>
              <a:rPr lang="fr-FR" sz="3200" dirty="0" smtClean="0"/>
              <a:t>Avis possibles cités dans l’article L712.6.1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32859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fr-FR" sz="2400" dirty="0" smtClean="0"/>
              <a:t>Notamment, pour le </a:t>
            </a:r>
            <a:r>
              <a:rPr lang="fr-FR" sz="2400" b="1" smtClean="0"/>
              <a:t>CAC </a:t>
            </a:r>
            <a:r>
              <a:rPr lang="fr-FR" sz="2400" b="1" smtClean="0"/>
              <a:t> </a:t>
            </a:r>
            <a:r>
              <a:rPr lang="fr-FR" sz="2400" dirty="0" smtClean="0"/>
              <a:t>:</a:t>
            </a:r>
          </a:p>
          <a:p>
            <a:pPr>
              <a:spcBef>
                <a:spcPts val="600"/>
              </a:spcBef>
            </a:pPr>
            <a:r>
              <a:rPr lang="fr-FR" sz="2400" dirty="0" smtClean="0">
                <a:solidFill>
                  <a:srgbClr val="0000FF"/>
                </a:solidFill>
              </a:rPr>
              <a:t>Orientations </a:t>
            </a:r>
            <a:r>
              <a:rPr lang="fr-FR" sz="2400" dirty="0">
                <a:solidFill>
                  <a:srgbClr val="0000FF"/>
                </a:solidFill>
              </a:rPr>
              <a:t>des politiques de formation, de recherche, de diffusion de la culture scientifique, technique et industrielle et de documentation scientifique et </a:t>
            </a:r>
            <a:r>
              <a:rPr lang="fr-FR" sz="2400" dirty="0" smtClean="0">
                <a:solidFill>
                  <a:srgbClr val="0000FF"/>
                </a:solidFill>
              </a:rPr>
              <a:t>technique</a:t>
            </a:r>
          </a:p>
          <a:p>
            <a:pPr>
              <a:spcBef>
                <a:spcPts val="600"/>
              </a:spcBef>
            </a:pPr>
            <a:r>
              <a:rPr lang="fr-FR" sz="2400" dirty="0" smtClean="0">
                <a:solidFill>
                  <a:srgbClr val="0000FF"/>
                </a:solidFill>
              </a:rPr>
              <a:t>Qualification </a:t>
            </a:r>
            <a:r>
              <a:rPr lang="fr-FR" sz="2400" dirty="0">
                <a:solidFill>
                  <a:srgbClr val="0000FF"/>
                </a:solidFill>
              </a:rPr>
              <a:t>à donner aux emplois d'enseignant-chercheur et de chercheur vacants ou </a:t>
            </a:r>
            <a:r>
              <a:rPr lang="fr-FR" sz="2400" dirty="0" smtClean="0">
                <a:solidFill>
                  <a:srgbClr val="0000FF"/>
                </a:solidFill>
              </a:rPr>
              <a:t>demandés</a:t>
            </a:r>
          </a:p>
          <a:p>
            <a:pPr>
              <a:spcBef>
                <a:spcPts val="600"/>
              </a:spcBef>
            </a:pPr>
            <a:r>
              <a:rPr lang="fr-FR" sz="2400" dirty="0" smtClean="0">
                <a:solidFill>
                  <a:srgbClr val="0000FF"/>
                </a:solidFill>
              </a:rPr>
              <a:t>Demande d'accréditation</a:t>
            </a:r>
          </a:p>
          <a:p>
            <a:pPr>
              <a:spcBef>
                <a:spcPts val="600"/>
              </a:spcBef>
            </a:pPr>
            <a:r>
              <a:rPr lang="fr-FR" sz="2400" dirty="0">
                <a:solidFill>
                  <a:srgbClr val="0000FF"/>
                </a:solidFill>
              </a:rPr>
              <a:t>C</a:t>
            </a:r>
            <a:r>
              <a:rPr lang="fr-FR" sz="2400" dirty="0" smtClean="0">
                <a:solidFill>
                  <a:srgbClr val="0000FF"/>
                </a:solidFill>
              </a:rPr>
              <a:t>ontrat d'établissement </a:t>
            </a:r>
          </a:p>
          <a:p>
            <a:pPr>
              <a:spcBef>
                <a:spcPts val="600"/>
              </a:spcBef>
            </a:pPr>
            <a:r>
              <a:rPr lang="fr-FR" sz="2400" dirty="0" smtClean="0">
                <a:solidFill>
                  <a:srgbClr val="0000FF"/>
                </a:solidFill>
              </a:rPr>
              <a:t>Proposition au CA d’un </a:t>
            </a:r>
            <a:r>
              <a:rPr lang="fr-FR" sz="2400" dirty="0">
                <a:solidFill>
                  <a:srgbClr val="0000FF"/>
                </a:solidFill>
              </a:rPr>
              <a:t>schéma directeur pluriannuel en matière de politique du </a:t>
            </a:r>
            <a:r>
              <a:rPr lang="fr-FR" sz="2400" dirty="0" smtClean="0">
                <a:solidFill>
                  <a:srgbClr val="0000FF"/>
                </a:solidFill>
              </a:rPr>
              <a:t>handicap</a:t>
            </a:r>
          </a:p>
          <a:p>
            <a:pPr>
              <a:spcBef>
                <a:spcPts val="600"/>
              </a:spcBef>
            </a:pPr>
            <a:r>
              <a:rPr lang="fr-FR" sz="2400" dirty="0" smtClean="0">
                <a:solidFill>
                  <a:srgbClr val="0000FF"/>
                </a:solidFill>
              </a:rPr>
              <a:t>Mesures </a:t>
            </a:r>
            <a:r>
              <a:rPr lang="fr-FR" sz="2400" dirty="0">
                <a:solidFill>
                  <a:srgbClr val="0000FF"/>
                </a:solidFill>
              </a:rPr>
              <a:t>visant à garantir l'exercice des libertés universitaires et des </a:t>
            </a:r>
            <a:r>
              <a:rPr lang="fr-FR" sz="2400" dirty="0" smtClean="0">
                <a:solidFill>
                  <a:srgbClr val="0000FF"/>
                </a:solidFill>
              </a:rPr>
              <a:t>libertés </a:t>
            </a:r>
            <a:r>
              <a:rPr lang="fr-FR" sz="2400" dirty="0">
                <a:solidFill>
                  <a:srgbClr val="0000FF"/>
                </a:solidFill>
              </a:rPr>
              <a:t>syndicales et politiques des </a:t>
            </a:r>
            <a:r>
              <a:rPr lang="fr-FR" sz="2400" dirty="0" smtClean="0">
                <a:solidFill>
                  <a:srgbClr val="0000FF"/>
                </a:solidFill>
              </a:rPr>
              <a:t>étudiants.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2400" dirty="0" smtClean="0"/>
              <a:t>Et d’autres pour les </a:t>
            </a:r>
            <a:r>
              <a:rPr lang="fr-FR" sz="2400" b="1" dirty="0" smtClean="0"/>
              <a:t>commissions statutaires des </a:t>
            </a:r>
            <a:r>
              <a:rPr lang="fr-FR" sz="2400" b="1" dirty="0" err="1" smtClean="0"/>
              <a:t>CAc</a:t>
            </a:r>
            <a:r>
              <a:rPr lang="fr-FR" sz="2400" b="1" dirty="0" smtClean="0"/>
              <a:t> d’universités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734810" y="-273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00FF"/>
                </a:solidFill>
              </a:rPr>
              <a:t>8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08520" y="6228020"/>
            <a:ext cx="8999984" cy="6299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800" b="1" dirty="0"/>
              <a:t>Q</a:t>
            </a:r>
            <a:r>
              <a:rPr lang="fr-FR" sz="2800" b="1" dirty="0" smtClean="0"/>
              <a:t>uel rôle voulons/devons/pouvons-nous donner au </a:t>
            </a:r>
            <a:r>
              <a:rPr lang="fr-FR" sz="2800" b="1" dirty="0" err="1" smtClean="0"/>
              <a:t>CAc</a:t>
            </a:r>
            <a:r>
              <a:rPr lang="fr-FR" sz="2800" b="1" dirty="0" smtClean="0"/>
              <a:t> ?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414715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rgbClr val="0000FF"/>
                </a:solidFill>
              </a:rPr>
              <a:t>Points à clarifier influant sur le </a:t>
            </a:r>
            <a:r>
              <a:rPr lang="fr-FR" b="1" u="sng" dirty="0" err="1" smtClean="0">
                <a:solidFill>
                  <a:srgbClr val="0000FF"/>
                </a:solidFill>
              </a:rPr>
              <a:t>CAc</a:t>
            </a:r>
            <a:r>
              <a:rPr lang="fr-FR" b="1" dirty="0" smtClean="0">
                <a:solidFill>
                  <a:srgbClr val="0000FF"/>
                </a:solidFill>
              </a:rPr>
              <a:t/>
            </a:r>
            <a:br>
              <a:rPr lang="fr-FR" b="1" dirty="0" smtClean="0">
                <a:solidFill>
                  <a:srgbClr val="0000FF"/>
                </a:solidFill>
              </a:rPr>
            </a:br>
            <a:r>
              <a:rPr lang="fr-FR" sz="3100" dirty="0" smtClean="0">
                <a:solidFill>
                  <a:srgbClr val="0000FF"/>
                </a:solidFill>
              </a:rPr>
              <a:t>(hors compétence du </a:t>
            </a:r>
            <a:r>
              <a:rPr lang="fr-FR" sz="3100" dirty="0" err="1" smtClean="0">
                <a:solidFill>
                  <a:srgbClr val="0000FF"/>
                </a:solidFill>
              </a:rPr>
              <a:t>CAc</a:t>
            </a:r>
            <a:r>
              <a:rPr lang="fr-FR" sz="3100" dirty="0" smtClean="0">
                <a:solidFill>
                  <a:srgbClr val="0000FF"/>
                </a:solidFill>
              </a:rPr>
              <a:t>)</a:t>
            </a:r>
            <a:endParaRPr lang="fr-FR" sz="3100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>
                <a:solidFill>
                  <a:srgbClr val="000000"/>
                </a:solidFill>
              </a:rPr>
              <a:t>Les post-doctorants et les CDD sont-ils électeurs au CA et au </a:t>
            </a:r>
            <a:r>
              <a:rPr lang="fr-FR" dirty="0" err="1" smtClean="0">
                <a:solidFill>
                  <a:srgbClr val="000000"/>
                </a:solidFill>
              </a:rPr>
              <a:t>CAc</a:t>
            </a:r>
            <a:r>
              <a:rPr lang="fr-FR" dirty="0" smtClean="0">
                <a:solidFill>
                  <a:srgbClr val="000000"/>
                </a:solidFill>
              </a:rPr>
              <a:t>, à quelle condition, dans quelle catégorie ?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000000"/>
                </a:solidFill>
              </a:rPr>
              <a:t>(</a:t>
            </a:r>
            <a:r>
              <a:rPr lang="fr-FR" dirty="0" smtClean="0">
                <a:solidFill>
                  <a:srgbClr val="000000"/>
                </a:solidFill>
              </a:rPr>
              <a:t>Les </a:t>
            </a:r>
            <a:r>
              <a:rPr lang="fr-FR" dirty="0">
                <a:solidFill>
                  <a:srgbClr val="000000"/>
                </a:solidFill>
              </a:rPr>
              <a:t>M</a:t>
            </a:r>
            <a:r>
              <a:rPr lang="fr-FR" dirty="0" smtClean="0">
                <a:solidFill>
                  <a:srgbClr val="000000"/>
                </a:solidFill>
              </a:rPr>
              <a:t>embres ont décidé de ne pas les inclure dans la première élection)</a:t>
            </a:r>
          </a:p>
          <a:p>
            <a:r>
              <a:rPr lang="fr-FR" dirty="0" smtClean="0">
                <a:solidFill>
                  <a:srgbClr val="000000"/>
                </a:solidFill>
              </a:rPr>
              <a:t>Interrogations sur le fait que le conseil des membres puisse interrompre des procédures (adhésion, retrait, exclusion) sans que le CA se prononce</a:t>
            </a:r>
          </a:p>
          <a:p>
            <a:r>
              <a:rPr lang="fr-FR" dirty="0" smtClean="0">
                <a:solidFill>
                  <a:srgbClr val="000000"/>
                </a:solidFill>
              </a:rPr>
              <a:t>« Complétion du Conseil d’Administration »:   par appel à candidature et élection par les élus</a:t>
            </a:r>
            <a:r>
              <a:rPr lang="fr-FR" dirty="0">
                <a:solidFill>
                  <a:srgbClr val="000000"/>
                </a:solidFill>
              </a:rPr>
              <a:t>?</a:t>
            </a:r>
            <a:r>
              <a:rPr lang="fr-FR" dirty="0" smtClean="0">
                <a:solidFill>
                  <a:srgbClr val="000000"/>
                </a:solidFill>
              </a:rPr>
              <a:t> Valable pour tous les catégories d’élus?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424173" y="2766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00FF"/>
                </a:solidFill>
              </a:rPr>
              <a:t>9</a:t>
            </a:r>
            <a:endParaRPr lang="fr-FR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52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713</Words>
  <Application>Microsoft Office PowerPoint</Application>
  <PresentationFormat>Affichage à l'écran (4:3)</PresentationFormat>
  <Paragraphs>89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Thème Office</vt:lpstr>
      <vt:lpstr>Compte rendu du groupe de travail ( GT « RI ») du Cac  Réunion du mardi 29 septembre</vt:lpstr>
      <vt:lpstr>Composition du GT « RI » du CAc  </vt:lpstr>
      <vt:lpstr>Présentation PowerPoint</vt:lpstr>
      <vt:lpstr>Propositions ayant convergé en séance</vt:lpstr>
      <vt:lpstr>Modifications proposées en séance</vt:lpstr>
      <vt:lpstr>Points nécessitant une réflexion du CAc</vt:lpstr>
      <vt:lpstr>Points nécessitant une réflexion du CAc</vt:lpstr>
      <vt:lpstr>Avis possibles cités dans l’article L712.6.1</vt:lpstr>
      <vt:lpstr>Points à clarifier influant sur le CAc (hors compétence du CAc)</vt:lpstr>
      <vt:lpstr>Points non limitatifs qui n’ont pas encore pu être abordés</vt:lpstr>
      <vt:lpstr>Calendrier (extrêment serré) 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Compte rendu du groupe RI</dc:title>
  <dc:creator>Les nounoux</dc:creator>
  <cp:lastModifiedBy>Guy Wormser</cp:lastModifiedBy>
  <cp:revision>64</cp:revision>
  <dcterms:created xsi:type="dcterms:W3CDTF">2015-09-29T22:12:23Z</dcterms:created>
  <dcterms:modified xsi:type="dcterms:W3CDTF">2015-10-02T15:17:25Z</dcterms:modified>
</cp:coreProperties>
</file>