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5" r:id="rId1"/>
  </p:sldMasterIdLst>
  <p:notesMasterIdLst>
    <p:notesMasterId r:id="rId11"/>
  </p:notesMasterIdLst>
  <p:handoutMasterIdLst>
    <p:handoutMasterId r:id="rId12"/>
  </p:handoutMasterIdLst>
  <p:sldIdLst>
    <p:sldId id="363" r:id="rId2"/>
    <p:sldId id="308" r:id="rId3"/>
    <p:sldId id="335" r:id="rId4"/>
    <p:sldId id="368" r:id="rId5"/>
    <p:sldId id="339" r:id="rId6"/>
    <p:sldId id="344" r:id="rId7"/>
    <p:sldId id="375" r:id="rId8"/>
    <p:sldId id="376" r:id="rId9"/>
    <p:sldId id="348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1C16-0EA6-4E40-8417-229EF7C89976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010FE-09AE-A047-8587-955D48B378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138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858B9-9CAB-404F-BD5A-4AB4B82AE833}" type="datetimeFigureOut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C18C7-387C-B042-913D-C5D4D41E70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54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C18C7-387C-B042-913D-C5D4D41E70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95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Présentations au Conseil Division Recherche et réunion des DU de l’UFR sciences 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de rencontre entre l’informatique des grandes collaborations et les équipes qui n’ont aucune ressource support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C18C7-387C-B042-913D-C5D4D41E70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2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2663825"/>
            <a:ext cx="5562600" cy="688975"/>
          </a:xfrm>
          <a:prstGeom prst="rect">
            <a:avLst/>
          </a:prstGeom>
        </p:spPr>
        <p:txBody>
          <a:bodyPr/>
          <a:lstStyle>
            <a:lvl1pPr algn="l">
              <a:defRPr sz="3600" cap="all">
                <a:latin typeface="Arial"/>
                <a:cs typeface="Arial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5562600" cy="647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 smtClean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8F6587-BD47-2641-9971-601B3A5D12E4}" type="datetime1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4AE46-E6E5-B746-86E0-483C526FE7ED}" type="datetime1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2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00422-84D2-EE41-9B3A-3F8889560DD8}" type="datetime1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DEF68-2EFC-BD4A-8069-7273ACF0B826}" type="datetime1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5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A2294-6018-814F-801C-D3E23B616E05}" type="datetime1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4732B-FC4B-9647-BD0E-705AD028B4B6}" type="datetime1">
              <a:rPr lang="fr-FR" smtClean="0"/>
              <a:t>21/10/2015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8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D634F-1FB4-C642-93E9-CF376B1DA07B}" type="datetime1">
              <a:rPr lang="fr-FR" smtClean="0"/>
              <a:t>21/10/2015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6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F514-434F-F244-B9E9-9BAAE1DD23FC}" type="datetime1">
              <a:rPr lang="fr-FR" smtClean="0"/>
              <a:t>21/10/2015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11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52370-1DE5-9543-8ADC-2DF6D8081D75}" type="datetime1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96C2B-961A-9B4D-ADEB-5E1C9A192DD2}" type="datetime1">
              <a:rPr lang="fr-FR" smtClean="0"/>
              <a:t>21/10/2015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941056-CA92-6443-AFD8-EA8DA4A4D723}" type="datetime1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CR Pharmacie 20/10/15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75F0023-00F8-7F45-BB83-E3034B650512}" type="datetime1">
              <a:rPr lang="fr-FR" smtClean="0"/>
              <a:t>21/10/2015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r>
              <a:rPr lang="de-DE" smtClean="0"/>
              <a:t>CR Pharmacie 20/10/15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AB8E242-0A84-6B48-994F-41F97C37544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2663825"/>
            <a:ext cx="6583314" cy="688975"/>
          </a:xfrm>
        </p:spPr>
        <p:txBody>
          <a:bodyPr/>
          <a:lstStyle/>
          <a:p>
            <a:r>
              <a:rPr lang="fr-FR" dirty="0" smtClean="0"/>
              <a:t>L’Informatique </a:t>
            </a:r>
            <a:r>
              <a:rPr lang="fr-FR" dirty="0"/>
              <a:t>scientifique  à Paris </a:t>
            </a:r>
            <a:r>
              <a:rPr lang="fr-FR" dirty="0" smtClean="0"/>
              <a:t>Sud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762000" y="4577729"/>
            <a:ext cx="5562600" cy="6477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Cecile Germain, chargée de mission, pour le groupe de travail </a:t>
            </a:r>
          </a:p>
          <a:p>
            <a:endParaRPr lang="fr-FR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1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Mission (automne 2013)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/>
              <a:t>La forte augmentation  attendue des besoins de la recherche en matière d’informatique scientifique doit être anticipée et justifie un effort de </a:t>
            </a:r>
            <a:r>
              <a:rPr lang="fr-FR" dirty="0">
                <a:solidFill>
                  <a:schemeClr val="accent2"/>
                </a:solidFill>
              </a:rPr>
              <a:t>prospective</a:t>
            </a:r>
            <a:r>
              <a:rPr lang="fr-FR" dirty="0"/>
              <a:t> concernant toute la durée du prochain contrat quinquennal. </a:t>
            </a:r>
            <a:r>
              <a:rPr lang="fr-FR" dirty="0" smtClean="0"/>
              <a:t>Cette </a:t>
            </a:r>
            <a:r>
              <a:rPr lang="fr-FR" dirty="0"/>
              <a:t>prospective formera la contribution de l’Université Paris-Sud à une réflexion plus globale de l’ensemble des établissements de </a:t>
            </a:r>
            <a:r>
              <a:rPr lang="fr-FR" dirty="0">
                <a:solidFill>
                  <a:srgbClr val="DD8047"/>
                </a:solidFill>
              </a:rPr>
              <a:t>l’Université Paris-Saclay</a:t>
            </a:r>
            <a:r>
              <a:rPr lang="fr-FR" dirty="0"/>
              <a:t>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Elle </a:t>
            </a:r>
            <a:r>
              <a:rPr lang="fr-FR" dirty="0"/>
              <a:t>couvrira à la fois les besoins en </a:t>
            </a:r>
            <a:r>
              <a:rPr lang="fr-FR" dirty="0">
                <a:solidFill>
                  <a:srgbClr val="FF0000"/>
                </a:solidFill>
              </a:rPr>
              <a:t>calcul</a:t>
            </a:r>
            <a:r>
              <a:rPr lang="fr-FR" dirty="0"/>
              <a:t>, y compris calcul intensif et les besoins en </a:t>
            </a:r>
            <a:r>
              <a:rPr lang="fr-FR" dirty="0">
                <a:solidFill>
                  <a:srgbClr val="FF0000"/>
                </a:solidFill>
              </a:rPr>
              <a:t>traitement de données </a:t>
            </a:r>
            <a:r>
              <a:rPr lang="fr-FR" dirty="0"/>
              <a:t>(éventuellement de gros volumes), en interrogeant les chercheurs de tous les domaines. La direction informatique de l’université y sera étroitement associée.</a:t>
            </a:r>
          </a:p>
          <a:p>
            <a:pPr marL="0" indent="0">
              <a:buNone/>
            </a:pPr>
            <a:r>
              <a:rPr lang="fr-FR" dirty="0" smtClean="0"/>
              <a:t>Cette </a:t>
            </a:r>
            <a:r>
              <a:rPr lang="fr-FR" dirty="0"/>
              <a:t>prospective présentera une analyse des </a:t>
            </a:r>
            <a:r>
              <a:rPr lang="fr-FR" dirty="0">
                <a:solidFill>
                  <a:srgbClr val="DD8047"/>
                </a:solidFill>
              </a:rPr>
              <a:t>organisations existantes</a:t>
            </a:r>
            <a:r>
              <a:rPr lang="fr-FR" dirty="0"/>
              <a:t>, de leurs </a:t>
            </a:r>
            <a:r>
              <a:rPr lang="fr-FR" dirty="0">
                <a:solidFill>
                  <a:srgbClr val="DD8047"/>
                </a:solidFill>
              </a:rPr>
              <a:t>évolutions possibles</a:t>
            </a:r>
            <a:r>
              <a:rPr lang="fr-FR" dirty="0"/>
              <a:t> et des </a:t>
            </a:r>
            <a:r>
              <a:rPr lang="fr-FR" dirty="0">
                <a:solidFill>
                  <a:srgbClr val="DD8047"/>
                </a:solidFill>
              </a:rPr>
              <a:t>modèles de financement</a:t>
            </a:r>
            <a:r>
              <a:rPr lang="fr-FR" dirty="0"/>
              <a:t> associés, ainsi que des </a:t>
            </a:r>
            <a:r>
              <a:rPr lang="fr-FR" dirty="0">
                <a:solidFill>
                  <a:srgbClr val="DD8047"/>
                </a:solidFill>
              </a:rPr>
              <a:t>mutualisations pertinentes</a:t>
            </a:r>
            <a:r>
              <a:rPr lang="fr-FR" dirty="0"/>
              <a:t>. Elle proposera des </a:t>
            </a:r>
            <a:r>
              <a:rPr lang="fr-FR" dirty="0">
                <a:solidFill>
                  <a:srgbClr val="DD8047"/>
                </a:solidFill>
              </a:rPr>
              <a:t>expérimentations</a:t>
            </a:r>
            <a:r>
              <a:rPr lang="fr-FR" dirty="0"/>
              <a:t> permettant de s’assurer que les investissements à venir sont bien en phase avec les besoins des chercheurs.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0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Groupe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Formé à partir d’actions de sensibilisation, toutes composantes, organisation très souple</a:t>
            </a:r>
          </a:p>
          <a:p>
            <a:r>
              <a:rPr lang="fr-FR" dirty="0" smtClean="0"/>
              <a:t>Représentants </a:t>
            </a:r>
            <a:r>
              <a:rPr lang="fr-FR" i="1" dirty="0" smtClean="0"/>
              <a:t>es qualité</a:t>
            </a:r>
            <a:r>
              <a:rPr lang="fr-FR" dirty="0" smtClean="0"/>
              <a:t> des UFR de Sciences, Pharmacie, DEG, et de la Direction Informatique</a:t>
            </a:r>
          </a:p>
          <a:p>
            <a:r>
              <a:rPr lang="fr-FR" dirty="0" smtClean="0"/>
              <a:t>~ 6 réunions par an, wiki</a:t>
            </a:r>
          </a:p>
          <a:p>
            <a:r>
              <a:rPr lang="fr-FR" dirty="0" smtClean="0"/>
              <a:t>Deux rapports d’étape : Novembre 2013 et Avril 2015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3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Mutualisation des infrastructures</a:t>
            </a:r>
          </a:p>
          <a:p>
            <a:r>
              <a:rPr lang="fr-FR" dirty="0" smtClean="0"/>
              <a:t>Expérimentations Cloud</a:t>
            </a:r>
          </a:p>
          <a:p>
            <a:r>
              <a:rPr lang="fr-FR" dirty="0" smtClean="0"/>
              <a:t>Explorations en gestion de </a:t>
            </a:r>
            <a:r>
              <a:rPr lang="fr-FR" dirty="0" smtClean="0"/>
              <a:t>données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rgbClr val="FF0000"/>
                </a:solidFill>
              </a:rPr>
              <a:t>Bénéficier de l’expertise et des actions des gros laboratoires du </a:t>
            </a:r>
            <a:r>
              <a:rPr lang="fr-FR" b="1" dirty="0" err="1" smtClean="0">
                <a:solidFill>
                  <a:srgbClr val="FF0000"/>
                </a:solidFill>
              </a:rPr>
              <a:t>périètre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UPSud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9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MAIDF0770021407-1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75" y="2771930"/>
            <a:ext cx="2584762" cy="19641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La mutualisation </a:t>
            </a:r>
            <a:r>
              <a:rPr lang="fr-FR" sz="4000" dirty="0" smtClean="0"/>
              <a:t>des </a:t>
            </a:r>
            <a:r>
              <a:rPr lang="fr-FR" sz="4000" dirty="0" err="1" smtClean="0"/>
              <a:t>infrasructures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Principe: </a:t>
            </a:r>
            <a:r>
              <a:rPr lang="fr-FR" dirty="0"/>
              <a:t>c</a:t>
            </a:r>
            <a:r>
              <a:rPr lang="fr-FR" dirty="0" smtClean="0"/>
              <a:t>haque </a:t>
            </a:r>
            <a:r>
              <a:rPr lang="fr-FR" dirty="0"/>
              <a:t>laboratoire continue à financer ses ressources informatiques </a:t>
            </a:r>
            <a:r>
              <a:rPr lang="fr-FR" dirty="0" smtClean="0"/>
              <a:t>(actuellement les serveurs) et </a:t>
            </a:r>
            <a:r>
              <a:rPr lang="fr-FR" dirty="0"/>
              <a:t>conserve ses personnels </a:t>
            </a:r>
            <a:r>
              <a:rPr lang="fr-FR" dirty="0" smtClean="0"/>
              <a:t>informatiques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>
              <a:spcBef>
                <a:spcPts val="0"/>
              </a:spcBef>
            </a:pPr>
            <a:r>
              <a:rPr lang="fr-FR" dirty="0" smtClean="0"/>
              <a:t>Pris </a:t>
            </a:r>
            <a:r>
              <a:rPr lang="fr-FR" dirty="0"/>
              <a:t>en compte dans les actions du </a:t>
            </a:r>
            <a:r>
              <a:rPr lang="fr-FR" dirty="0">
                <a:solidFill>
                  <a:srgbClr val="C0504D"/>
                </a:solidFill>
              </a:rPr>
              <a:t>plan </a:t>
            </a:r>
            <a:r>
              <a:rPr lang="fr-FR" dirty="0" smtClean="0">
                <a:solidFill>
                  <a:srgbClr val="C0504D"/>
                </a:solidFill>
              </a:rPr>
              <a:t>Campus</a:t>
            </a:r>
          </a:p>
          <a:p>
            <a:pPr>
              <a:spcBef>
                <a:spcPts val="0"/>
              </a:spcBef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02558" y="2930690"/>
            <a:ext cx="5893027" cy="154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Hébergement = modèle d’exploitation </a:t>
            </a:r>
            <a:r>
              <a:rPr lang="fr-FR" dirty="0" smtClean="0">
                <a:solidFill>
                  <a:srgbClr val="FF0000"/>
                </a:solidFill>
              </a:rPr>
              <a:t>auberge espagnole</a:t>
            </a: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dirty="0" smtClean="0"/>
              <a:t>	La </a:t>
            </a:r>
            <a:r>
              <a:rPr lang="fr-FR" dirty="0"/>
              <a:t>délocalisation est </a:t>
            </a:r>
            <a:r>
              <a:rPr lang="fr-FR" dirty="0" smtClean="0"/>
              <a:t>transparente</a:t>
            </a:r>
            <a:endParaRPr lang="fr-FR" dirty="0" smtClean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3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Cloud@VD</a:t>
            </a:r>
            <a:r>
              <a:rPr lang="fr-FR" dirty="0" smtClean="0"/>
              <a:t> - ERM/MRM </a:t>
            </a:r>
            <a:r>
              <a:rPr lang="fr-FR" dirty="0"/>
              <a:t>2015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 : </a:t>
            </a:r>
            <a:r>
              <a:rPr lang="fr-FR" dirty="0">
                <a:solidFill>
                  <a:srgbClr val="C0504D"/>
                </a:solidFill>
              </a:rPr>
              <a:t>évaluation</a:t>
            </a:r>
            <a:r>
              <a:rPr lang="fr-FR" dirty="0"/>
              <a:t> </a:t>
            </a:r>
            <a:r>
              <a:rPr lang="fr-FR" dirty="0" smtClean="0"/>
              <a:t>en </a:t>
            </a:r>
            <a:r>
              <a:rPr lang="fr-FR" dirty="0"/>
              <a:t>conditions </a:t>
            </a:r>
            <a:r>
              <a:rPr lang="fr-FR" dirty="0" smtClean="0"/>
              <a:t>réalistes</a:t>
            </a:r>
          </a:p>
          <a:p>
            <a:r>
              <a:rPr lang="fr-FR" dirty="0" smtClean="0"/>
              <a:t>8 serveurs de calcul, 360 cœurs, 2GB/cœur, 100TB stockage temporaire, </a:t>
            </a:r>
            <a:r>
              <a:rPr lang="fr-FR" dirty="0"/>
              <a:t>opérationnel (</a:t>
            </a:r>
            <a:r>
              <a:rPr lang="fr-FR" dirty="0" smtClean="0"/>
              <a:t>Sept. 2015)</a:t>
            </a:r>
          </a:p>
          <a:p>
            <a:r>
              <a:rPr lang="fr-FR" dirty="0" smtClean="0"/>
              <a:t>Projet porté par </a:t>
            </a:r>
            <a:r>
              <a:rPr lang="fr-FR" dirty="0" smtClean="0">
                <a:solidFill>
                  <a:schemeClr val="accent2"/>
                </a:solidFill>
              </a:rPr>
              <a:t>toutes les composantes </a:t>
            </a:r>
            <a:r>
              <a:rPr lang="fr-FR" dirty="0"/>
              <a:t>recherche, </a:t>
            </a:r>
            <a:r>
              <a:rPr lang="fr-FR" dirty="0" smtClean="0"/>
              <a:t>participation </a:t>
            </a:r>
            <a:r>
              <a:rPr lang="fr-FR" dirty="0"/>
              <a:t>du </a:t>
            </a:r>
            <a:r>
              <a:rPr lang="fr-FR" dirty="0" err="1"/>
              <a:t>Lip</a:t>
            </a:r>
            <a:r>
              <a:rPr lang="fr-FR" dirty="0"/>
              <a:t>(Sys)</a:t>
            </a:r>
            <a:r>
              <a:rPr lang="fr-FR" dirty="0" smtClean="0"/>
              <a:t>2</a:t>
            </a:r>
          </a:p>
          <a:p>
            <a:r>
              <a:rPr lang="fr-FR" dirty="0" smtClean="0"/>
              <a:t>Avec le MRM, expérimentation de l’absorption des pics sur </a:t>
            </a:r>
            <a:r>
              <a:rPr lang="fr-FR" dirty="0" err="1" smtClean="0"/>
              <a:t>cloud</a:t>
            </a:r>
            <a:r>
              <a:rPr lang="fr-FR" dirty="0" smtClean="0"/>
              <a:t> commerciaux</a:t>
            </a:r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 dirty="0"/>
          </a:p>
        </p:txBody>
      </p:sp>
      <p:pic>
        <p:nvPicPr>
          <p:cNvPr id="7" name="Image 6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04" y="4434334"/>
            <a:ext cx="2258679" cy="169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Hébergement 2015</a:t>
            </a:r>
            <a:endParaRPr lang="fr-FR" dirty="0"/>
          </a:p>
        </p:txBody>
      </p:sp>
      <p:pic>
        <p:nvPicPr>
          <p:cNvPr id="7" name="Espace réservé du contenu 6" descr="Graph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1127730" y="2409302"/>
            <a:ext cx="6852033" cy="3768354"/>
          </a:xfrm>
        </p:spPr>
      </p:pic>
      <p:sp>
        <p:nvSpPr>
          <p:cNvPr id="8" name="Ellipse 7"/>
          <p:cNvSpPr/>
          <p:nvPr/>
        </p:nvSpPr>
        <p:spPr>
          <a:xfrm>
            <a:off x="6585915" y="3037814"/>
            <a:ext cx="707036" cy="563044"/>
          </a:xfrm>
          <a:prstGeom prst="ellipse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31014" y="1534731"/>
            <a:ext cx="8229600" cy="691256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4 armoires </a:t>
            </a:r>
            <a:r>
              <a:rPr lang="fr-FR" dirty="0" err="1" smtClean="0"/>
              <a:t>UPSud</a:t>
            </a:r>
            <a:r>
              <a:rPr lang="fr-FR" dirty="0" smtClean="0"/>
              <a:t>, 39 U utiles /armoire – ERM 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Reunion DU 16/04/2015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6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Hébergement 2015</a:t>
            </a:r>
          </a:p>
        </p:txBody>
      </p:sp>
      <p:pic>
        <p:nvPicPr>
          <p:cNvPr id="7" name="Espace réservé du contenu 6" descr="Graph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/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Reunion DU 16/04/2015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Perspective </a:t>
            </a:r>
            <a:r>
              <a:rPr lang="fr-FR" sz="4000" dirty="0" err="1" smtClean="0"/>
              <a:t>Upsud</a:t>
            </a:r>
            <a:r>
              <a:rPr lang="fr-FR" sz="4000" dirty="0" smtClean="0"/>
              <a:t> proposée par le GT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Périmètre</a:t>
            </a:r>
          </a:p>
          <a:p>
            <a:pPr lvl="1"/>
            <a:r>
              <a:rPr lang="fr-FR" dirty="0"/>
              <a:t>Les équipements de </a:t>
            </a:r>
            <a:r>
              <a:rPr lang="fr-FR" dirty="0" err="1"/>
              <a:t>Cloud@VD</a:t>
            </a:r>
            <a:endParaRPr lang="fr-FR" dirty="0"/>
          </a:p>
          <a:p>
            <a:pPr lvl="1"/>
            <a:r>
              <a:rPr lang="fr-FR" dirty="0" smtClean="0"/>
              <a:t>Les </a:t>
            </a:r>
            <a:r>
              <a:rPr lang="fr-FR" dirty="0"/>
              <a:t>moyens informatiques des laboratoires qui sont hébergés dans </a:t>
            </a:r>
            <a:r>
              <a:rPr lang="fr-FR" dirty="0" err="1"/>
              <a:t>VirtualData</a:t>
            </a:r>
            <a:r>
              <a:rPr lang="fr-FR" dirty="0"/>
              <a:t> hors ceux de P2IO.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ressources d’informatique scientifique de la Direction </a:t>
            </a:r>
            <a:r>
              <a:rPr lang="fr-FR" dirty="0" smtClean="0"/>
              <a:t>Informatique</a:t>
            </a:r>
          </a:p>
          <a:p>
            <a:r>
              <a:rPr lang="fr-FR" dirty="0" smtClean="0"/>
              <a:t>Gouvernance</a:t>
            </a:r>
          </a:p>
          <a:p>
            <a:pPr lvl="1"/>
            <a:r>
              <a:rPr lang="fr-FR" dirty="0" smtClean="0"/>
              <a:t>Conseil d’administration représentatif des </a:t>
            </a:r>
            <a:r>
              <a:rPr lang="fr-FR" dirty="0" smtClean="0">
                <a:solidFill>
                  <a:schemeClr val="accent2"/>
                </a:solidFill>
              </a:rPr>
              <a:t>structures</a:t>
            </a:r>
          </a:p>
          <a:p>
            <a:pPr lvl="1"/>
            <a:r>
              <a:rPr lang="fr-FR" dirty="0" smtClean="0"/>
              <a:t>Comité de suivi représentatif des </a:t>
            </a:r>
            <a:r>
              <a:rPr lang="fr-FR" dirty="0" smtClean="0">
                <a:solidFill>
                  <a:srgbClr val="C0504D"/>
                </a:solidFill>
              </a:rPr>
              <a:t>utilisateurs</a:t>
            </a:r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236020" y="1417638"/>
            <a:ext cx="669576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dirty="0"/>
              <a:t>La plateforme </a:t>
            </a:r>
            <a:r>
              <a:rPr lang="fr-FR" sz="3600" dirty="0" err="1"/>
              <a:t>DataCenter@UPSud</a:t>
            </a:r>
            <a:endParaRPr lang="fr-FR" sz="36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CR Pharmacie 20/10/15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08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UPSUD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urbaine.thmx</Template>
  <TotalTime>7168</TotalTime>
  <Words>507</Words>
  <Application>Microsoft Macintosh PowerPoint</Application>
  <PresentationFormat>Présentation à l'écran (4:3)</PresentationFormat>
  <Paragraphs>61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_UPSUD</vt:lpstr>
      <vt:lpstr>L’Informatique scientifique  à Paris Sud </vt:lpstr>
      <vt:lpstr>Mission (automne 2013)</vt:lpstr>
      <vt:lpstr>Le Groupe de Travail</vt:lpstr>
      <vt:lpstr>Actions</vt:lpstr>
      <vt:lpstr>La mutualisation des infrasructures</vt:lpstr>
      <vt:lpstr>Cloud@VD - ERM/MRM 2015 </vt:lpstr>
      <vt:lpstr>Hébergement 2015</vt:lpstr>
      <vt:lpstr>Hébergement 2015</vt:lpstr>
      <vt:lpstr>Perspective Upsud proposée par le GT </vt:lpstr>
    </vt:vector>
  </TitlesOfParts>
  <Company>lri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 germain</dc:creator>
  <cp:lastModifiedBy>Cecile Germain</cp:lastModifiedBy>
  <cp:revision>361</cp:revision>
  <dcterms:created xsi:type="dcterms:W3CDTF">2013-02-22T11:52:21Z</dcterms:created>
  <dcterms:modified xsi:type="dcterms:W3CDTF">2015-10-21T13:14:53Z</dcterms:modified>
</cp:coreProperties>
</file>