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9" r:id="rId2"/>
    <p:sldId id="301" r:id="rId3"/>
    <p:sldId id="360" r:id="rId4"/>
    <p:sldId id="361" r:id="rId5"/>
    <p:sldId id="362" r:id="rId6"/>
    <p:sldId id="363" r:id="rId7"/>
    <p:sldId id="364" r:id="rId8"/>
    <p:sldId id="365" r:id="rId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DF"/>
    <a:srgbClr val="00CF00"/>
    <a:srgbClr val="FD930A"/>
    <a:srgbClr val="261748"/>
    <a:srgbClr val="008000"/>
    <a:srgbClr val="E0E0E0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 autoAdjust="0"/>
    <p:restoredTop sz="99854" autoAdjust="0"/>
  </p:normalViewPr>
  <p:slideViewPr>
    <p:cSldViewPr snapToGrid="0">
      <p:cViewPr>
        <p:scale>
          <a:sx n="90" d="100"/>
          <a:sy n="90" d="100"/>
        </p:scale>
        <p:origin x="-3424" y="-1648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928" y="40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D719587-26C8-4EEE-9375-1AF5E195B202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12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Upper area: </a:t>
            </a:r>
            <a:r>
              <a:rPr lang="en-GB" sz="1100" b="1" smtClean="0">
                <a:ea typeface="ＭＳ Ｐゴシック" charset="-128"/>
              </a:rPr>
              <a:t>Title</a:t>
            </a:r>
            <a:r>
              <a:rPr lang="en-GB" sz="1100" smtClean="0">
                <a:ea typeface="ＭＳ Ｐゴシック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Lower area </a:t>
            </a:r>
            <a:r>
              <a:rPr lang="en-GB" sz="1100" b="1" smtClean="0">
                <a:ea typeface="ＭＳ Ｐゴシック" charset="-128"/>
              </a:rPr>
              <a:t>(subtitle):</a:t>
            </a:r>
            <a:r>
              <a:rPr lang="en-GB" sz="1100" smtClean="0">
                <a:ea typeface="ＭＳ Ｐゴシック" charset="-128"/>
              </a:rPr>
              <a:t> Conference/meeting/workshop, location, date,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your name and affiliation,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Change the </a:t>
            </a:r>
            <a:r>
              <a:rPr lang="en-GB" sz="1100" b="1" smtClean="0">
                <a:ea typeface="ＭＳ Ｐゴシック" charset="-128"/>
              </a:rPr>
              <a:t>partner logos</a:t>
            </a:r>
            <a:r>
              <a:rPr lang="en-GB" sz="1100" smtClean="0">
                <a:ea typeface="ＭＳ Ｐゴシック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7452" y="114300"/>
            <a:ext cx="773501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66" y="126693"/>
            <a:ext cx="1143982" cy="88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6955" y="114300"/>
            <a:ext cx="780847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209233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1" hangingPunct="1">
              <a:buNone/>
              <a:defRPr/>
            </a:pPr>
            <a:r>
              <a:rPr lang="fr-FR" sz="1000" b="1" noProof="0" dirty="0" smtClean="0">
                <a:solidFill>
                  <a:schemeClr val="bg1"/>
                </a:solidFill>
              </a:rPr>
              <a:t>Assemblée</a:t>
            </a:r>
            <a:r>
              <a:rPr lang="fr-FR" sz="1000" b="1" baseline="0" noProof="0" dirty="0" smtClean="0">
                <a:solidFill>
                  <a:schemeClr val="bg1"/>
                </a:solidFill>
              </a:rPr>
              <a:t> du Département Accélérateur</a:t>
            </a:r>
            <a:endParaRPr lang="fr-FR" sz="1000" b="1" noProof="0" dirty="0" smtClean="0">
              <a:solidFill>
                <a:schemeClr val="bg1"/>
              </a:solidFill>
            </a:endParaRPr>
          </a:p>
        </p:txBody>
      </p:sp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21972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GB" dirty="0" smtClean="0"/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117474" y="6537325"/>
            <a:ext cx="89074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r-FR" sz="1000" noProof="0" dirty="0" smtClean="0">
                <a:solidFill>
                  <a:srgbClr val="000000"/>
                </a:solidFill>
                <a:latin typeface="Helvetica" charset="0"/>
              </a:rPr>
              <a:t>W.</a:t>
            </a:r>
            <a:r>
              <a:rPr lang="fr-FR" sz="1000" baseline="0" noProof="0" dirty="0" smtClean="0">
                <a:solidFill>
                  <a:srgbClr val="000000"/>
                </a:solidFill>
                <a:latin typeface="Helvetica" charset="0"/>
              </a:rPr>
              <a:t> KAABI-LAL/Orsay</a:t>
            </a:r>
            <a:r>
              <a:rPr lang="fr-FR" sz="1000" noProof="0" dirty="0" smtClean="0">
                <a:solidFill>
                  <a:srgbClr val="000000"/>
                </a:solidFill>
                <a:latin typeface="Helvetica" charset="0"/>
              </a:rPr>
              <a:t>	 	                                                                      </a:t>
            </a:r>
            <a:r>
              <a:rPr lang="fr-FR" sz="1000" baseline="0" noProof="0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fr-FR" sz="1000" noProof="0" dirty="0" smtClean="0">
                <a:solidFill>
                  <a:srgbClr val="000000"/>
                </a:solidFill>
                <a:latin typeface="Helvetica" charset="0"/>
              </a:rPr>
              <a:t>                           Assemblée</a:t>
            </a:r>
            <a:r>
              <a:rPr lang="fr-FR" sz="1000" baseline="0" noProof="0" dirty="0" smtClean="0">
                <a:solidFill>
                  <a:srgbClr val="000000"/>
                </a:solidFill>
                <a:latin typeface="Helvetica" charset="0"/>
              </a:rPr>
              <a:t> du DEPACC, 19 Novembre 2015</a:t>
            </a:r>
            <a:endParaRPr lang="fr-FR" sz="1000" noProof="0" dirty="0" smtClean="0">
              <a:solidFill>
                <a:srgbClr val="000000"/>
              </a:solidFill>
              <a:latin typeface="Helvetica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83" y="157445"/>
            <a:ext cx="1117679" cy="8606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baseline="0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in2p3.fr/event/12046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280421" y="244337"/>
            <a:ext cx="7680591" cy="611187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b="1" dirty="0" smtClean="0">
                <a:solidFill>
                  <a:srgbClr val="FD930A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Assemblée du Département Accélérateur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364" y="1578077"/>
            <a:ext cx="8490666" cy="355459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fr-FR" sz="2400" dirty="0" smtClean="0">
                <a:solidFill>
                  <a:schemeClr val="tx1"/>
                </a:solidFill>
              </a:rPr>
              <a:t>Ordre du jour</a:t>
            </a:r>
          </a:p>
          <a:p>
            <a:pPr eaLnBrk="1" hangingPunct="1">
              <a:lnSpc>
                <a:spcPct val="120000"/>
              </a:lnSpc>
              <a:defRPr/>
            </a:pPr>
            <a:endParaRPr lang="fr-FR" sz="2400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fr-FR" sz="1800" b="1" dirty="0" smtClean="0">
                <a:solidFill>
                  <a:schemeClr val="tx1"/>
                </a:solidFill>
              </a:rPr>
              <a:t>- </a:t>
            </a:r>
            <a:r>
              <a:rPr lang="fr-FR" sz="1800" dirty="0" smtClean="0"/>
              <a:t> Nouvelles générales</a:t>
            </a:r>
          </a:p>
          <a:p>
            <a:pPr algn="l">
              <a:lnSpc>
                <a:spcPct val="120000"/>
              </a:lnSpc>
            </a:pPr>
            <a:r>
              <a:rPr lang="fr-FR" sz="1800" dirty="0" smtClean="0"/>
              <a:t>- Discussions/propositions: </a:t>
            </a:r>
            <a:r>
              <a:rPr lang="fr-FR" sz="1800" dirty="0"/>
              <a:t>D</a:t>
            </a:r>
            <a:r>
              <a:rPr lang="fr-FR" sz="1800" dirty="0" smtClean="0"/>
              <a:t>éroulement des prochaines réunions DEPACC</a:t>
            </a:r>
          </a:p>
          <a:p>
            <a:pPr algn="l">
              <a:lnSpc>
                <a:spcPct val="120000"/>
              </a:lnSpc>
            </a:pPr>
            <a:r>
              <a:rPr lang="fr-FR" sz="1800" dirty="0" smtClean="0"/>
              <a:t>- Tour de table des projets du DEPACC</a:t>
            </a:r>
          </a:p>
          <a:p>
            <a:pPr algn="l">
              <a:lnSpc>
                <a:spcPct val="120000"/>
              </a:lnSpc>
            </a:pPr>
            <a:r>
              <a:rPr lang="fr-FR" sz="1800" dirty="0" smtClean="0"/>
              <a:t>- </a:t>
            </a:r>
            <a:r>
              <a:rPr lang="fr-FR" sz="1800" dirty="0" err="1" smtClean="0"/>
              <a:t>AoB</a:t>
            </a:r>
            <a:endParaRPr lang="fr-FR" sz="1800" dirty="0" smtClean="0"/>
          </a:p>
          <a:p>
            <a:pPr algn="l" eaLnBrk="1" hangingPunct="1">
              <a:lnSpc>
                <a:spcPct val="120000"/>
              </a:lnSpc>
              <a:defRPr/>
            </a:pPr>
            <a:endParaRPr lang="fr-FR" sz="2100" dirty="0" smtClean="0">
              <a:solidFill>
                <a:schemeClr val="tx1"/>
              </a:solidFill>
            </a:endParaRPr>
          </a:p>
          <a:p>
            <a:pPr algn="l" eaLnBrk="1" hangingPunct="1">
              <a:lnSpc>
                <a:spcPct val="120000"/>
              </a:lnSpc>
              <a:defRPr/>
            </a:pPr>
            <a:endParaRPr lang="fr-FR" sz="1800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l" eaLnBrk="1" hangingPunct="1">
              <a:lnSpc>
                <a:spcPct val="120000"/>
              </a:lnSpc>
              <a:defRPr/>
            </a:pPr>
            <a:endParaRPr lang="fr-FR" sz="2100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5" name="ZoneTexte 2"/>
          <p:cNvSpPr txBox="1">
            <a:spLocks noChangeArrowheads="1"/>
          </p:cNvSpPr>
          <p:nvPr/>
        </p:nvSpPr>
        <p:spPr bwMode="auto">
          <a:xfrm>
            <a:off x="2414572" y="5278281"/>
            <a:ext cx="43561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buFont typeface="Wingdings" charset="0"/>
              <a:buNone/>
            </a:pPr>
            <a:r>
              <a:rPr lang="fr-FR" sz="1800" dirty="0" smtClean="0"/>
              <a:t>Orsay, 19 Novembre 2015</a:t>
            </a:r>
          </a:p>
        </p:txBody>
      </p:sp>
    </p:spTree>
    <p:extLst>
      <p:ext uri="{BB962C8B-B14F-4D97-AF65-F5344CB8AC3E}">
        <p14:creationId xmlns:p14="http://schemas.microsoft.com/office/powerpoint/2010/main" val="1231722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2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542954"/>
            <a:ext cx="8711070" cy="4612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</a:pPr>
            <a:r>
              <a:rPr lang="fr-FR" sz="1800" b="1" dirty="0" smtClean="0"/>
              <a:t> Nouveaux venus au DEPACC: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/>
              <a:t>- Maher </a:t>
            </a:r>
            <a:r>
              <a:rPr lang="fr-FR" sz="1800" dirty="0" err="1"/>
              <a:t>Omeich</a:t>
            </a:r>
            <a:endParaRPr lang="fr-FR" sz="1800" dirty="0"/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/>
              <a:t>- </a:t>
            </a:r>
            <a:r>
              <a:rPr lang="fr-FR" sz="1800" dirty="0" smtClean="0"/>
              <a:t>James Molson </a:t>
            </a:r>
            <a:r>
              <a:rPr lang="fr-FR" sz="1800" dirty="0"/>
              <a:t>(Post-doc FCC)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- Alexis </a:t>
            </a:r>
            <a:r>
              <a:rPr lang="fr-FR" sz="1800" dirty="0"/>
              <a:t>Gamelin (Doctorant- </a:t>
            </a:r>
            <a:r>
              <a:rPr lang="fr-FR" sz="1800" dirty="0" err="1"/>
              <a:t>ThomX</a:t>
            </a:r>
            <a:r>
              <a:rPr lang="fr-FR" sz="1800" dirty="0" smtClean="0"/>
              <a:t>)</a:t>
            </a:r>
            <a:endParaRPr lang="fr-FR" sz="1800" b="1" dirty="0" smtClean="0"/>
          </a:p>
          <a:p>
            <a:pPr>
              <a:lnSpc>
                <a:spcPct val="150000"/>
              </a:lnSpc>
              <a:buSzPct val="60000"/>
            </a:pPr>
            <a:r>
              <a:rPr lang="fr-FR" sz="1800" b="1" dirty="0"/>
              <a:t> Compagne NOEMI-FSEP 2015/2016</a:t>
            </a:r>
            <a:r>
              <a:rPr lang="fr-FR" sz="1800" b="1" dirty="0" smtClean="0"/>
              <a:t>:</a:t>
            </a:r>
            <a:endParaRPr lang="fr-FR" sz="1800" dirty="0" smtClean="0"/>
          </a:p>
          <a:p>
            <a:pPr>
              <a:lnSpc>
                <a:spcPct val="150000"/>
              </a:lnSpc>
              <a:buSzPct val="70000"/>
              <a:buNone/>
            </a:pPr>
            <a:r>
              <a:rPr lang="fr-FR" sz="1800" dirty="0" smtClean="0"/>
              <a:t>- Postes NOEMI: Le LAL a obtenu 2 poste IR (</a:t>
            </a:r>
            <a:r>
              <a:rPr lang="fr-FR" sz="1800" u="sng" dirty="0" smtClean="0"/>
              <a:t>1 DEPACC</a:t>
            </a:r>
            <a:r>
              <a:rPr lang="fr-FR" sz="1800" dirty="0" smtClean="0"/>
              <a:t> + 1 Administration), 1 IE (SI) et 1T (SDTM)</a:t>
            </a:r>
          </a:p>
          <a:p>
            <a:pPr>
              <a:lnSpc>
                <a:spcPct val="150000"/>
              </a:lnSpc>
              <a:buSzPct val="70000"/>
              <a:buNone/>
            </a:pPr>
            <a:r>
              <a:rPr lang="fr-FR" sz="1800" dirty="0" smtClean="0"/>
              <a:t>- Poste FSEP : 1 poste AI Electrotechnicien mutualisé LPC-LAL (75%-25%) au DEPACC</a:t>
            </a:r>
          </a:p>
          <a:p>
            <a:pPr>
              <a:lnSpc>
                <a:spcPct val="150000"/>
              </a:lnSpc>
              <a:buSzPct val="70000"/>
              <a:buNone/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3674573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3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616426"/>
            <a:ext cx="8711070" cy="1897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</a:pPr>
            <a:r>
              <a:rPr lang="fr-FR" sz="1800" dirty="0" smtClean="0"/>
              <a:t> </a:t>
            </a:r>
            <a:r>
              <a:rPr lang="fr-FR" sz="1800" b="1" dirty="0" smtClean="0"/>
              <a:t>Passage devant le Conseil scientifique: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- Activités Super KEK-B/ATF2/Détecteur </a:t>
            </a:r>
            <a:r>
              <a:rPr lang="fr-FR" sz="1800" dirty="0" err="1" smtClean="0"/>
              <a:t>Diamond</a:t>
            </a:r>
            <a:r>
              <a:rPr lang="fr-FR" sz="1800" dirty="0" smtClean="0"/>
              <a:t> (CS de Février 2016)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- Activité Source de positron (CS de Février ou Juin 2016)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- Activité Coupleurs: Bilan XFEL+ activités futures (CS de Juin 2016) </a:t>
            </a:r>
          </a:p>
        </p:txBody>
      </p:sp>
    </p:spTree>
    <p:extLst>
      <p:ext uri="{BB962C8B-B14F-4D97-AF65-F5344CB8AC3E}">
        <p14:creationId xmlns:p14="http://schemas.microsoft.com/office/powerpoint/2010/main" val="628139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4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616426"/>
            <a:ext cx="8711070" cy="3254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</a:pPr>
            <a:r>
              <a:rPr lang="fr-FR" sz="1800" dirty="0" smtClean="0"/>
              <a:t> </a:t>
            </a:r>
            <a:r>
              <a:rPr lang="fr-FR" sz="1800" b="1" dirty="0" smtClean="0"/>
              <a:t>CST: </a:t>
            </a:r>
            <a:r>
              <a:rPr lang="fr-FR" sz="1800" dirty="0" smtClean="0"/>
              <a:t>Achat de licence (Licence recherche + 10 licences Etudiants: 40 </a:t>
            </a:r>
            <a:r>
              <a:rPr lang="fr-FR" sz="1800" dirty="0" err="1" smtClean="0"/>
              <a:t>kEuros</a:t>
            </a:r>
            <a:r>
              <a:rPr lang="fr-FR" sz="1800" dirty="0" smtClean="0"/>
              <a:t>- Maintenance annuelle 10kEuros)</a:t>
            </a:r>
          </a:p>
          <a:p>
            <a:pPr>
              <a:lnSpc>
                <a:spcPct val="150000"/>
              </a:lnSpc>
              <a:buSzPct val="60000"/>
            </a:pPr>
            <a:r>
              <a:rPr lang="fr-FR" sz="1800" dirty="0"/>
              <a:t> </a:t>
            </a:r>
            <a:r>
              <a:rPr lang="fr-FR" sz="1800" b="1" dirty="0" smtClean="0"/>
              <a:t>PSPA</a:t>
            </a:r>
            <a:r>
              <a:rPr lang="fr-FR" sz="1800" dirty="0" smtClean="0"/>
              <a:t>: 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	- </a:t>
            </a:r>
            <a:r>
              <a:rPr lang="fr-FR" sz="1800" dirty="0"/>
              <a:t>Faire le point avec le SI. 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/>
              <a:t>	- </a:t>
            </a:r>
            <a:r>
              <a:rPr lang="fr-FR" sz="1800" dirty="0" smtClean="0"/>
              <a:t>Marica </a:t>
            </a:r>
            <a:r>
              <a:rPr lang="fr-FR" sz="1800" dirty="0" err="1"/>
              <a:t>B</a:t>
            </a:r>
            <a:r>
              <a:rPr lang="fr-FR" sz="1800" dirty="0" err="1" smtClean="0"/>
              <a:t>iagini</a:t>
            </a:r>
            <a:r>
              <a:rPr lang="fr-FR" sz="1800" dirty="0" smtClean="0"/>
              <a:t> </a:t>
            </a:r>
            <a:r>
              <a:rPr lang="fr-FR" sz="1800" dirty="0"/>
              <a:t>(INFN) au LAL pour un an (à partir de juin</a:t>
            </a:r>
            <a:r>
              <a:rPr lang="fr-FR" sz="1800" dirty="0" smtClean="0"/>
              <a:t>)</a:t>
            </a:r>
          </a:p>
          <a:p>
            <a:pPr>
              <a:lnSpc>
                <a:spcPct val="150000"/>
              </a:lnSpc>
              <a:buSzPct val="60000"/>
            </a:pPr>
            <a:r>
              <a:rPr lang="fr-FR" sz="1800" dirty="0" smtClean="0"/>
              <a:t> </a:t>
            </a:r>
            <a:r>
              <a:rPr lang="fr-FR" sz="1800" b="1" dirty="0" smtClean="0"/>
              <a:t>Visio-Conférence</a:t>
            </a:r>
            <a:r>
              <a:rPr lang="fr-FR" sz="1800" dirty="0" smtClean="0"/>
              <a:t>: Besoin d’une installation Visio-conférence au DEPACC?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32468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5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616426"/>
            <a:ext cx="8711070" cy="414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</a:pPr>
            <a:r>
              <a:rPr lang="fr-FR" sz="1800" dirty="0" smtClean="0"/>
              <a:t> </a:t>
            </a:r>
            <a:r>
              <a:rPr lang="fr-FR" sz="1800" b="1" dirty="0" smtClean="0"/>
              <a:t>Dosimétrie: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/>
              <a:t>Port du dosimètre du LAL obligatoire lors de vos déplacement au CERN, SLAC, KEK, DESY… (visite + travail en zones contrôlées). </a:t>
            </a:r>
            <a:endParaRPr lang="fr-FR" sz="1800" b="1" dirty="0" smtClean="0"/>
          </a:p>
          <a:p>
            <a:pPr>
              <a:lnSpc>
                <a:spcPct val="150000"/>
              </a:lnSpc>
              <a:buSzPct val="60000"/>
            </a:pPr>
            <a:r>
              <a:rPr lang="fr-FR" sz="1800" b="1" dirty="0" smtClean="0"/>
              <a:t> PCR: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/>
              <a:t>Maher </a:t>
            </a:r>
            <a:r>
              <a:rPr lang="fr-FR" sz="1800" dirty="0" err="1"/>
              <a:t>Omeich</a:t>
            </a:r>
            <a:r>
              <a:rPr lang="fr-FR" sz="1800" dirty="0"/>
              <a:t> est le PCR de </a:t>
            </a:r>
            <a:r>
              <a:rPr lang="fr-FR" sz="1800" dirty="0" err="1"/>
              <a:t>ThomX</a:t>
            </a:r>
            <a:r>
              <a:rPr lang="fr-FR" sz="1800" dirty="0"/>
              <a:t> </a:t>
            </a:r>
            <a:endParaRPr lang="fr-FR" sz="1800" b="1" dirty="0" smtClean="0"/>
          </a:p>
          <a:p>
            <a:pPr>
              <a:lnSpc>
                <a:spcPct val="150000"/>
              </a:lnSpc>
              <a:buSzPct val="60000"/>
            </a:pPr>
            <a:r>
              <a:rPr lang="fr-FR" sz="1800" b="1" dirty="0"/>
              <a:t>  Correspondant de Zone: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/>
              <a:t>Cynthia </a:t>
            </a:r>
            <a:r>
              <a:rPr lang="fr-FR" sz="1800" dirty="0" err="1"/>
              <a:t>Vallerand</a:t>
            </a:r>
            <a:r>
              <a:rPr lang="fr-FR" sz="1800" dirty="0"/>
              <a:t> troisième correspondant de zone du DEPACC avec Mathilde Court et Noureddine El </a:t>
            </a:r>
            <a:r>
              <a:rPr lang="fr-FR" sz="1800" dirty="0" err="1" smtClean="0"/>
              <a:t>Khamchi</a:t>
            </a:r>
            <a:endParaRPr lang="fr-FR" sz="1800" dirty="0" smtClean="0"/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94648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6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616426"/>
            <a:ext cx="8711070" cy="3199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</a:pPr>
            <a:r>
              <a:rPr lang="fr-FR" sz="1800" dirty="0" smtClean="0"/>
              <a:t> Prochain Conseil du Labo le 26 Novembre 2015: incluant un séminaire sur le plan Vallée. </a:t>
            </a:r>
          </a:p>
          <a:p>
            <a:pPr>
              <a:lnSpc>
                <a:spcPct val="150000"/>
              </a:lnSpc>
              <a:buSzPct val="60000"/>
            </a:pPr>
            <a:r>
              <a:rPr lang="fr-FR" sz="1800" dirty="0"/>
              <a:t> </a:t>
            </a:r>
            <a:r>
              <a:rPr lang="fr-FR" sz="1800" dirty="0" smtClean="0"/>
              <a:t>Journées Instrumentations et Projet de l’IN2P3 (CNRS Michel Ange- 23 et 24 Novembre 2015):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- Journées instrumentations (23 Novembre) : </a:t>
            </a:r>
            <a:r>
              <a:rPr lang="fr-FR" sz="1800" dirty="0">
                <a:hlinkClick r:id="rId2"/>
              </a:rPr>
              <a:t>https://indico.in2p3.fr/event/12046</a:t>
            </a:r>
            <a:r>
              <a:rPr lang="fr-FR" sz="1800" dirty="0" smtClean="0">
                <a:hlinkClick r:id="rId2"/>
              </a:rPr>
              <a:t>/</a:t>
            </a:r>
            <a:endParaRPr lang="fr-FR" sz="1800" dirty="0" smtClean="0"/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- Journées Projets (24 Novembre): </a:t>
            </a:r>
            <a:r>
              <a:rPr lang="fr-FR" sz="1800" dirty="0">
                <a:hlinkClick r:id="rId2"/>
              </a:rPr>
              <a:t>https://indico.in2p3.fr/event/12046</a:t>
            </a:r>
            <a:r>
              <a:rPr lang="fr-FR" sz="1800" dirty="0" smtClean="0">
                <a:hlinkClick r:id="rId2"/>
              </a:rPr>
              <a:t>/</a:t>
            </a:r>
            <a:endParaRPr lang="fr-FR" sz="1800" dirty="0" smtClean="0"/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8516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7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206" y="1060123"/>
            <a:ext cx="4033033" cy="539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347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8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dirty="0" err="1" smtClean="0">
                <a:solidFill>
                  <a:srgbClr val="FF6600"/>
                </a:solidFill>
              </a:rPr>
              <a:t>AoB</a:t>
            </a:r>
            <a:r>
              <a:rPr lang="fr-FR" sz="2000" dirty="0" smtClean="0">
                <a:solidFill>
                  <a:srgbClr val="FF6600"/>
                </a:solidFill>
              </a:rPr>
              <a:t>: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30896" y="1616426"/>
            <a:ext cx="8711070" cy="1426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</a:pPr>
            <a:r>
              <a:rPr lang="fr-FR" sz="1800" dirty="0" smtClean="0"/>
              <a:t> Accueil des stagiaires au DEPACC:</a:t>
            </a:r>
          </a:p>
          <a:p>
            <a:pPr marL="742950" lvl="1" indent="-285750">
              <a:lnSpc>
                <a:spcPct val="150000"/>
              </a:lnSpc>
              <a:buSzPct val="60000"/>
              <a:buFontTx/>
              <a:buChar char="-"/>
            </a:pPr>
            <a:r>
              <a:rPr lang="fr-FR" sz="1800" dirty="0" smtClean="0"/>
              <a:t>Nombre? Répartition sur les différents projets/manipes. </a:t>
            </a:r>
          </a:p>
          <a:p>
            <a:pPr marL="742950" lvl="1" indent="-285750">
              <a:lnSpc>
                <a:spcPct val="150000"/>
              </a:lnSpc>
              <a:buSzPct val="60000"/>
              <a:buFontTx/>
              <a:buChar char="-"/>
            </a:pPr>
            <a:r>
              <a:rPr lang="fr-FR" sz="1800" dirty="0" smtClean="0"/>
              <a:t>Places Bureau </a:t>
            </a:r>
          </a:p>
        </p:txBody>
      </p:sp>
    </p:spTree>
    <p:extLst>
      <p:ext uri="{BB962C8B-B14F-4D97-AF65-F5344CB8AC3E}">
        <p14:creationId xmlns:p14="http://schemas.microsoft.com/office/powerpoint/2010/main" val="323901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16588</TotalTime>
  <Words>427</Words>
  <Application>Microsoft Macintosh PowerPoint</Application>
  <PresentationFormat>Présentation à l'écran (4:3)</PresentationFormat>
  <Paragraphs>61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DESY European XFEL</vt:lpstr>
      <vt:lpstr>Assemblée du Département Accélérateur</vt:lpstr>
      <vt:lpstr>Nouvelles générales:</vt:lpstr>
      <vt:lpstr>Nouvelles générales:</vt:lpstr>
      <vt:lpstr>Nouvelles générales:</vt:lpstr>
      <vt:lpstr>Nouvelles générales:</vt:lpstr>
      <vt:lpstr>Nouvelles générales:</vt:lpstr>
      <vt:lpstr>Nouvelles générales:</vt:lpstr>
      <vt:lpstr>AoB: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Vogel, Elmar</dc:creator>
  <cp:lastModifiedBy>Walid Kaabi</cp:lastModifiedBy>
  <cp:revision>535</cp:revision>
  <cp:lastPrinted>2015-09-17T16:27:40Z</cp:lastPrinted>
  <dcterms:modified xsi:type="dcterms:W3CDTF">2015-11-23T17:51:42Z</dcterms:modified>
</cp:coreProperties>
</file>