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9" r:id="rId2"/>
    <p:sldId id="301" r:id="rId3"/>
    <p:sldId id="366" r:id="rId4"/>
    <p:sldId id="360" r:id="rId5"/>
    <p:sldId id="361" r:id="rId6"/>
    <p:sldId id="370" r:id="rId7"/>
    <p:sldId id="362" r:id="rId8"/>
    <p:sldId id="367" r:id="rId9"/>
    <p:sldId id="365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DF"/>
    <a:srgbClr val="00CF00"/>
    <a:srgbClr val="FD930A"/>
    <a:srgbClr val="261748"/>
    <a:srgbClr val="008000"/>
    <a:srgbClr val="E0E0E0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9854" autoAdjust="0"/>
  </p:normalViewPr>
  <p:slideViewPr>
    <p:cSldViewPr snapToGrid="0">
      <p:cViewPr>
        <p:scale>
          <a:sx n="90" d="100"/>
          <a:sy n="90" d="100"/>
        </p:scale>
        <p:origin x="-1920" y="-55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928" y="40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7452" y="114300"/>
            <a:ext cx="77350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66" y="126693"/>
            <a:ext cx="1143982" cy="8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6955" y="114300"/>
            <a:ext cx="780847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209233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1" hangingPunct="1">
              <a:buNone/>
              <a:defRPr/>
            </a:pPr>
            <a:r>
              <a:rPr lang="fr-FR" sz="1000" b="1" noProof="0" dirty="0" smtClean="0">
                <a:solidFill>
                  <a:schemeClr val="bg1"/>
                </a:solidFill>
              </a:rPr>
              <a:t>Assemblée</a:t>
            </a:r>
            <a:r>
              <a:rPr lang="fr-FR" sz="1000" b="1" baseline="0" noProof="0" dirty="0" smtClean="0">
                <a:solidFill>
                  <a:schemeClr val="bg1"/>
                </a:solidFill>
              </a:rPr>
              <a:t> du Département Accélérateur</a:t>
            </a:r>
            <a:endParaRPr lang="fr-FR" sz="1000" b="1" noProof="0" dirty="0" smtClean="0">
              <a:solidFill>
                <a:schemeClr val="bg1"/>
              </a:solidFill>
            </a:endParaRPr>
          </a:p>
        </p:txBody>
      </p:sp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21972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117474" y="6537325"/>
            <a:ext cx="89074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W.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KAABI-LAL/Orsay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	 	                                                                      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fr-FR" sz="1000" noProof="0" dirty="0" smtClean="0">
                <a:solidFill>
                  <a:srgbClr val="000000"/>
                </a:solidFill>
                <a:latin typeface="Helvetica" charset="0"/>
              </a:rPr>
              <a:t>                           Assemblée</a:t>
            </a:r>
            <a:r>
              <a:rPr lang="fr-FR" sz="1000" baseline="0" noProof="0" dirty="0" smtClean="0">
                <a:solidFill>
                  <a:srgbClr val="000000"/>
                </a:solidFill>
                <a:latin typeface="Helvetica" charset="0"/>
              </a:rPr>
              <a:t> du DEPACC, 19 Novembre 2015</a:t>
            </a:r>
            <a:endParaRPr lang="fr-FR" sz="1000" noProof="0" dirty="0" smtClean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3" y="157445"/>
            <a:ext cx="1117679" cy="8606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0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280421" y="244337"/>
            <a:ext cx="7680591" cy="611187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>
                <a:solidFill>
                  <a:srgbClr val="FD930A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Assemblée du Département Accélérateur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111" y="1578077"/>
            <a:ext cx="8526919" cy="355459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Ordre du jour</a:t>
            </a:r>
          </a:p>
          <a:p>
            <a:pPr eaLnBrk="1" hangingPunct="1">
              <a:lnSpc>
                <a:spcPct val="120000"/>
              </a:lnSpc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fr-FR" sz="1800" b="1" dirty="0" smtClean="0">
                <a:solidFill>
                  <a:schemeClr val="tx1"/>
                </a:solidFill>
              </a:rPr>
              <a:t>- </a:t>
            </a:r>
            <a:r>
              <a:rPr lang="fr-FR" sz="1800" dirty="0" smtClean="0"/>
              <a:t> Nouvelles générales</a:t>
            </a:r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</a:t>
            </a:r>
            <a:r>
              <a:rPr lang="fr-FR" sz="1800" dirty="0" smtClean="0"/>
              <a:t>Retour sur la réunion CUBA</a:t>
            </a:r>
            <a:endParaRPr lang="fr-FR" sz="1800" dirty="0" smtClean="0"/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Tour de table des projets du </a:t>
            </a:r>
            <a:r>
              <a:rPr lang="fr-FR" sz="1800" dirty="0" smtClean="0"/>
              <a:t>DEPACC</a:t>
            </a:r>
          </a:p>
          <a:p>
            <a:pPr algn="l">
              <a:lnSpc>
                <a:spcPct val="120000"/>
              </a:lnSpc>
            </a:pPr>
            <a:r>
              <a:rPr lang="fr-FR" sz="1800" dirty="0" smtClean="0"/>
              <a:t>- </a:t>
            </a:r>
            <a:r>
              <a:rPr lang="fr-FR" sz="1800" dirty="0" err="1" smtClean="0"/>
              <a:t>AoB</a:t>
            </a:r>
            <a:endParaRPr lang="fr-FR" sz="1800" dirty="0" smtClean="0"/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18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l" eaLnBrk="1" hangingPunct="1">
              <a:lnSpc>
                <a:spcPct val="120000"/>
              </a:lnSpc>
              <a:defRPr/>
            </a:pPr>
            <a:endParaRPr lang="fr-FR" sz="21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" name="ZoneTexte 2"/>
          <p:cNvSpPr txBox="1">
            <a:spLocks noChangeArrowheads="1"/>
          </p:cNvSpPr>
          <p:nvPr/>
        </p:nvSpPr>
        <p:spPr bwMode="auto">
          <a:xfrm>
            <a:off x="2414572" y="5278281"/>
            <a:ext cx="4356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fr-FR" sz="1800" dirty="0" smtClean="0"/>
              <a:t>Orsay, </a:t>
            </a:r>
            <a:r>
              <a:rPr lang="fr-FR" sz="1800" dirty="0" smtClean="0"/>
              <a:t>28</a:t>
            </a:r>
            <a:r>
              <a:rPr lang="fr-FR" sz="1800" dirty="0" smtClean="0"/>
              <a:t> Janvier 2016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231722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542954"/>
            <a:ext cx="8711070" cy="4196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1800" b="1" dirty="0" smtClean="0"/>
              <a:t>Nouvelle direction à</a:t>
            </a:r>
            <a:r>
              <a:rPr lang="fr-FR" sz="1800" b="1" dirty="0" smtClean="0"/>
              <a:t> l’IN2P3: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fr-FR" sz="1800" dirty="0" smtClean="0"/>
              <a:t>Reynald </a:t>
            </a:r>
            <a:r>
              <a:rPr lang="fr-FR" sz="1800" dirty="0"/>
              <a:t>P</a:t>
            </a:r>
            <a:r>
              <a:rPr lang="fr-FR" sz="1800" dirty="0" smtClean="0"/>
              <a:t>ain a remplacé Jacques Martino à la t</a:t>
            </a:r>
            <a:r>
              <a:rPr lang="fr-FR" sz="1800" dirty="0" smtClean="0"/>
              <a:t>ête de l’IN2P3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Ursula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Bassler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Directeur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Adjoint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endParaRPr lang="fr-FR" sz="1800" dirty="0"/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Christian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Olivetto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(APC)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présenti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pour le 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poste 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DAT. Il aura 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la mission de faire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une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revue de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projets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et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n'aura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pas de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portefeuille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. 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Fanny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Farget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DAS Physique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Nucléaire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et applications 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santé. 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Patrice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Verdier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DAS Physique des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Particules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et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Hadronique</a:t>
            </a:r>
            <a:endParaRPr lang="en-GB" sz="1800" dirty="0">
              <a:solidFill>
                <a:srgbClr val="000000"/>
              </a:solidFill>
              <a:latin typeface="Lucida Grande"/>
              <a:ea typeface="Lucida Grande"/>
              <a:cs typeface="Lucida Grande"/>
            </a:endParaRPr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Berrie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Giebels</a:t>
            </a:r>
            <a:r>
              <a:rPr lang="en-GB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DAS 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Astro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/</a:t>
            </a:r>
            <a:r>
              <a:rPr lang="en-GB" sz="1800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cosmo</a:t>
            </a:r>
            <a:r>
              <a:rPr lang="en-GB" sz="18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endParaRPr lang="fr-FR" sz="1800" dirty="0"/>
          </a:p>
          <a:p>
            <a:pPr marL="285750" indent="-285750">
              <a:lnSpc>
                <a:spcPct val="150000"/>
              </a:lnSpc>
              <a:buSzPct val="60000"/>
              <a:buFont typeface="Wingdings" charset="2"/>
              <a:buChar char="§"/>
            </a:pPr>
            <a:r>
              <a:rPr lang="fr-FR" sz="1800" dirty="0" smtClean="0"/>
              <a:t>Toujours pas de </a:t>
            </a:r>
            <a:r>
              <a:rPr lang="fr-FR" sz="1800" b="1" dirty="0" smtClean="0"/>
              <a:t>DAS Accélérateur </a:t>
            </a: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674573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3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542954"/>
            <a:ext cx="8711070" cy="1897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1800" b="1" dirty="0" smtClean="0"/>
              <a:t>Compagne </a:t>
            </a:r>
            <a:r>
              <a:rPr lang="fr-FR" sz="1800" b="1" dirty="0"/>
              <a:t>NOEMI-FSEP 2015/</a:t>
            </a:r>
            <a:r>
              <a:rPr lang="fr-FR" sz="1800" b="1" dirty="0" smtClean="0"/>
              <a:t>2016 pour le DEPACC:</a:t>
            </a:r>
            <a:endParaRPr lang="fr-FR" sz="1800" dirty="0" smtClean="0"/>
          </a:p>
          <a:p>
            <a:pPr>
              <a:lnSpc>
                <a:spcPct val="150000"/>
              </a:lnSpc>
              <a:buSzPct val="70000"/>
              <a:buNone/>
            </a:pPr>
            <a:r>
              <a:rPr lang="fr-FR" sz="1800" dirty="0" smtClean="0"/>
              <a:t>- </a:t>
            </a:r>
            <a:r>
              <a:rPr lang="fr-FR" sz="1800" dirty="0" smtClean="0"/>
              <a:t>Poste IR: </a:t>
            </a:r>
            <a:r>
              <a:rPr lang="fr-FR" sz="1800" dirty="0" smtClean="0"/>
              <a:t>pas de candidat en NOEMI</a:t>
            </a:r>
            <a:r>
              <a:rPr lang="fr-FR" sz="1800" dirty="0" smtClean="0">
                <a:sym typeface="Wingdings"/>
              </a:rPr>
              <a:t> candidature externe: Angeles Faus-Golfe </a:t>
            </a:r>
            <a:endParaRPr lang="fr-FR" sz="1800" dirty="0" smtClean="0"/>
          </a:p>
          <a:p>
            <a:pPr>
              <a:lnSpc>
                <a:spcPct val="150000"/>
              </a:lnSpc>
              <a:buSzPct val="70000"/>
              <a:buNone/>
            </a:pPr>
            <a:r>
              <a:rPr lang="fr-FR" sz="1800" dirty="0" smtClean="0"/>
              <a:t>- Poste FSEP </a:t>
            </a:r>
            <a:r>
              <a:rPr lang="fr-FR" sz="1800" dirty="0"/>
              <a:t>(</a:t>
            </a:r>
            <a:r>
              <a:rPr lang="fr-FR" sz="1800" dirty="0" smtClean="0"/>
              <a:t>AI </a:t>
            </a:r>
            <a:r>
              <a:rPr lang="fr-FR" sz="1800" dirty="0" smtClean="0"/>
              <a:t>Electrotechnicien mutualisé LPC-LAL (75%-25%</a:t>
            </a:r>
            <a:r>
              <a:rPr lang="fr-FR" sz="1800" dirty="0" smtClean="0"/>
              <a:t>): Non dépourvu</a:t>
            </a:r>
            <a:endParaRPr lang="fr-FR" sz="1800" dirty="0" smtClean="0"/>
          </a:p>
          <a:p>
            <a:pPr>
              <a:lnSpc>
                <a:spcPct val="150000"/>
              </a:lnSpc>
              <a:buSzPct val="70000"/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034648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4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1897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Passage devant le Conseil scientifique: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Activités Super KEK-B/</a:t>
            </a:r>
            <a:r>
              <a:rPr lang="fr-FR" sz="1800" dirty="0" smtClean="0"/>
              <a:t>ATF2 </a:t>
            </a:r>
            <a:r>
              <a:rPr lang="fr-FR" sz="1800" dirty="0" smtClean="0"/>
              <a:t>(CS de </a:t>
            </a:r>
            <a:r>
              <a:rPr lang="fr-FR" sz="1800" dirty="0" smtClean="0"/>
              <a:t>Juin</a:t>
            </a:r>
            <a:r>
              <a:rPr lang="fr-FR" sz="1800" dirty="0" smtClean="0"/>
              <a:t> </a:t>
            </a:r>
            <a:r>
              <a:rPr lang="fr-FR" sz="1800" dirty="0" smtClean="0"/>
              <a:t>2016)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 Source de positron (CS de Février ou Juin 2016)</a:t>
            </a: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- Activité Coupleurs: Bilan XFEL+ activités futures (CS de Juin 2016) </a:t>
            </a:r>
          </a:p>
        </p:txBody>
      </p:sp>
    </p:spTree>
    <p:extLst>
      <p:ext uri="{BB962C8B-B14F-4D97-AF65-F5344CB8AC3E}">
        <p14:creationId xmlns:p14="http://schemas.microsoft.com/office/powerpoint/2010/main" val="62813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5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5082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b="1" dirty="0" smtClean="0"/>
              <a:t> PSPA</a:t>
            </a:r>
            <a:r>
              <a:rPr lang="fr-FR" sz="1800" dirty="0" smtClean="0"/>
              <a:t>: </a:t>
            </a:r>
          </a:p>
          <a:p>
            <a:pPr marL="285750" indent="-285750">
              <a:lnSpc>
                <a:spcPct val="150000"/>
              </a:lnSpc>
              <a:buSzPct val="60000"/>
              <a:buFontTx/>
              <a:buChar char="-"/>
            </a:pPr>
            <a:r>
              <a:rPr lang="fr-FR" sz="1800" dirty="0" smtClean="0"/>
              <a:t>Former un groupe d’utilisateur afin d’améliorer la plateforme. </a:t>
            </a:r>
            <a:endParaRPr lang="fr-FR" sz="1800" dirty="0"/>
          </a:p>
          <a:p>
            <a:pPr marL="285750" indent="-285750">
              <a:lnSpc>
                <a:spcPct val="150000"/>
              </a:lnSpc>
              <a:buSzPct val="60000"/>
              <a:buFontTx/>
              <a:buChar char="-"/>
            </a:pPr>
            <a:r>
              <a:rPr lang="fr-FR" sz="1800" dirty="0" smtClean="0"/>
              <a:t>Arrivée de Marica </a:t>
            </a:r>
            <a:r>
              <a:rPr lang="fr-FR" sz="1800" dirty="0" err="1"/>
              <a:t>B</a:t>
            </a:r>
            <a:r>
              <a:rPr lang="fr-FR" sz="1800" dirty="0" err="1" smtClean="0"/>
              <a:t>iagini</a:t>
            </a:r>
            <a:r>
              <a:rPr lang="fr-FR" sz="1800" dirty="0" smtClean="0"/>
              <a:t> </a:t>
            </a:r>
            <a:r>
              <a:rPr lang="fr-FR" sz="1800" dirty="0"/>
              <a:t>(INFN) au LAL </a:t>
            </a:r>
            <a:r>
              <a:rPr lang="fr-FR" sz="1800" dirty="0" smtClean="0"/>
              <a:t>confirmée (pour </a:t>
            </a:r>
            <a:r>
              <a:rPr lang="fr-FR" sz="1800" dirty="0"/>
              <a:t>un </a:t>
            </a:r>
            <a:r>
              <a:rPr lang="fr-FR" sz="1800" dirty="0" smtClean="0"/>
              <a:t>an, à </a:t>
            </a:r>
            <a:r>
              <a:rPr lang="fr-FR" sz="1800" dirty="0"/>
              <a:t>partir de juin</a:t>
            </a:r>
            <a:r>
              <a:rPr lang="fr-FR" sz="1800" dirty="0" smtClean="0"/>
              <a:t>).</a:t>
            </a:r>
          </a:p>
          <a:p>
            <a:pPr marL="285750" indent="-285750">
              <a:lnSpc>
                <a:spcPct val="150000"/>
              </a:lnSpc>
              <a:buSzPct val="60000"/>
              <a:buFontTx/>
              <a:buChar char="-"/>
            </a:pPr>
            <a:r>
              <a:rPr lang="fr-FR" sz="1800" dirty="0" smtClean="0">
                <a:sym typeface="Wingdings"/>
              </a:rPr>
              <a:t> Faire de PSPA un outil exploitable de manière systématique, reconnu à l’internationale.   </a:t>
            </a:r>
            <a:endParaRPr lang="fr-FR" sz="1800" dirty="0" smtClean="0"/>
          </a:p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b="1" dirty="0" smtClean="0"/>
              <a:t>Visio</a:t>
            </a:r>
            <a:r>
              <a:rPr lang="fr-FR" sz="1800" b="1" dirty="0" smtClean="0"/>
              <a:t>-Conférence</a:t>
            </a:r>
            <a:r>
              <a:rPr lang="fr-FR" sz="1800" dirty="0" smtClean="0"/>
              <a:t>: </a:t>
            </a:r>
            <a:r>
              <a:rPr lang="fr-FR" sz="1800" dirty="0"/>
              <a:t>I</a:t>
            </a:r>
            <a:r>
              <a:rPr lang="fr-FR" sz="1800" dirty="0" smtClean="0"/>
              <a:t>nstallation de matériel Visio</a:t>
            </a:r>
            <a:r>
              <a:rPr lang="fr-FR" sz="1800" dirty="0" smtClean="0"/>
              <a:t>-conférence </a:t>
            </a:r>
            <a:r>
              <a:rPr lang="fr-FR" sz="1800" dirty="0" smtClean="0"/>
              <a:t>en salle verte demandé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dirty="0" smtClean="0"/>
              <a:t>Installation d’un serveur au DEPACC?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dirty="0" smtClean="0"/>
              <a:t>CST?</a:t>
            </a:r>
          </a:p>
          <a:p>
            <a:pPr>
              <a:lnSpc>
                <a:spcPct val="150000"/>
              </a:lnSpc>
              <a:buSzPct val="60000"/>
              <a:buNone/>
            </a:pPr>
            <a:endParaRPr lang="fr-FR" sz="1800" dirty="0" smtClean="0"/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	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632468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6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4445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1800" b="1" dirty="0" smtClean="0"/>
              <a:t>Collecte de la taxe d’apprentissage au près des </a:t>
            </a:r>
            <a:r>
              <a:rPr lang="fr-FR" sz="1800" b="1" dirty="0" err="1" smtClean="0"/>
              <a:t>sociètés</a:t>
            </a:r>
            <a:r>
              <a:rPr lang="fr-FR" sz="1800" b="1" dirty="0" smtClean="0"/>
              <a:t> (correspond à 0,68% de la masse salarial des entreprises) </a:t>
            </a:r>
          </a:p>
          <a:p>
            <a:pPr marL="285750" indent="-28575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Lucida Grande"/>
                <a:ea typeface="Lucida Grande"/>
                <a:cs typeface="Lucida Grande"/>
              </a:rPr>
              <a:t>Identifier les sociétés susceptibles de verser la taxe  à l'Université. Cette taxe  sera ensuite redistribuée par l'université au Labo à hauteur de 50 % des crédits reçus.  </a:t>
            </a:r>
          </a:p>
          <a:p>
            <a:pPr marL="285750" indent="-28575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Lucida Grande"/>
                <a:ea typeface="Lucida Grande"/>
                <a:cs typeface="Lucida Grande"/>
              </a:rPr>
              <a:t>Entreprises identifiées : ALSYOM, Thales, DELL. les entreprises peuvent décider de la verser à plusieurs laboratoires. </a:t>
            </a:r>
          </a:p>
          <a:p>
            <a:pPr marL="285750" indent="-28575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Lucida Grande"/>
                <a:ea typeface="Lucida Grande"/>
                <a:cs typeface="Lucida Grande"/>
              </a:rPr>
              <a:t>P. </a:t>
            </a:r>
            <a:r>
              <a:rPr lang="fr-FR" sz="1800" dirty="0" err="1" smtClean="0">
                <a:solidFill>
                  <a:schemeClr val="tx1">
                    <a:lumMod val="90000"/>
                    <a:lumOff val="10000"/>
                  </a:schemeClr>
                </a:solidFill>
                <a:latin typeface="Lucida Grande"/>
                <a:ea typeface="Lucida Grande"/>
                <a:cs typeface="Lucida Grande"/>
              </a:rPr>
              <a:t>Puzo</a:t>
            </a:r>
            <a:r>
              <a:rPr lang="fr-FR" sz="1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Lucida Grande"/>
                <a:ea typeface="Lucida Grande"/>
                <a:cs typeface="Lucida Grande"/>
              </a:rPr>
              <a:t> est invité à la prochaine ASPRO (12/2/16) pour une présentation d'information.</a:t>
            </a:r>
            <a:endParaRPr lang="fr-FR" sz="18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>
              <a:lnSpc>
                <a:spcPct val="150000"/>
              </a:lnSpc>
              <a:buSzPct val="60000"/>
              <a:buNone/>
            </a:pPr>
            <a:r>
              <a:rPr lang="fr-FR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3274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7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2312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1800" b="1" dirty="0" smtClean="0"/>
              <a:t>Accès aux b</a:t>
            </a:r>
            <a:r>
              <a:rPr lang="fr-FR" sz="1800" b="1" dirty="0" smtClean="0"/>
              <a:t>â</a:t>
            </a:r>
            <a:r>
              <a:rPr lang="fr-FR" sz="1800" b="1" dirty="0" smtClean="0"/>
              <a:t>timents hors temps de travail: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b="1" dirty="0"/>
              <a:t> </a:t>
            </a:r>
            <a:r>
              <a:rPr lang="fr-FR" sz="1800" dirty="0" smtClean="0"/>
              <a:t>Badges désactivés hors temps de travail.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dirty="0" smtClean="0"/>
              <a:t>T</a:t>
            </a:r>
            <a:r>
              <a:rPr lang="fr-FR" sz="1800" dirty="0" smtClean="0"/>
              <a:t>oute dérogation exceptionnelle doit faire l’objet d’une demande à la direction du laboratoire.</a:t>
            </a:r>
            <a:endParaRPr lang="fr-FR" sz="1800" dirty="0" smtClean="0"/>
          </a:p>
          <a:p>
            <a:pPr>
              <a:lnSpc>
                <a:spcPct val="150000"/>
              </a:lnSpc>
              <a:buSzPct val="60000"/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394648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8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smtClean="0">
                <a:solidFill>
                  <a:srgbClr val="FF6600"/>
                </a:solidFill>
              </a:rPr>
              <a:t>Nouvelles générales: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0896" y="1616426"/>
            <a:ext cx="8711070" cy="1786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  <a:buNone/>
            </a:pPr>
            <a:r>
              <a:rPr lang="fr-FR" sz="1800" b="1" dirty="0" smtClean="0"/>
              <a:t>Demande SESAME</a:t>
            </a:r>
            <a:r>
              <a:rPr lang="fr-FR" sz="1800" b="1" dirty="0" smtClean="0"/>
              <a:t>: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b="1" dirty="0"/>
              <a:t> </a:t>
            </a:r>
            <a:r>
              <a:rPr lang="fr-FR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PRAE dépose une demande de compléments à son projet emblématique P2IO qui sera demandée par l'Université. Date limite de dép</a:t>
            </a:r>
            <a:r>
              <a:rPr lang="fr-FR" sz="180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ôt de dossier le 03 Février 2016.</a:t>
            </a: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62594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9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233" y="472332"/>
            <a:ext cx="7365396" cy="544928"/>
          </a:xfrm>
        </p:spPr>
        <p:txBody>
          <a:bodyPr anchor="ctr"/>
          <a:lstStyle/>
          <a:p>
            <a:pPr eaLnBrk="1" hangingPunct="1"/>
            <a:r>
              <a:rPr lang="fr-FR" sz="2000" dirty="0" err="1" smtClean="0">
                <a:solidFill>
                  <a:srgbClr val="FF6600"/>
                </a:solidFill>
              </a:rPr>
              <a:t>AoB</a:t>
            </a:r>
            <a:r>
              <a:rPr lang="fr-FR" sz="2000" dirty="0" smtClean="0">
                <a:solidFill>
                  <a:srgbClr val="FF6600"/>
                </a:solidFill>
              </a:rPr>
              <a:t>: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0896" y="1616426"/>
            <a:ext cx="8711070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60000"/>
            </a:pPr>
            <a:r>
              <a:rPr lang="fr-FR" sz="1800" dirty="0" smtClean="0"/>
              <a:t> </a:t>
            </a:r>
            <a:r>
              <a:rPr lang="fr-FR" sz="1800" dirty="0" smtClean="0"/>
              <a:t>Aménagement du Hall 209A et déménagement de l’atelier mécanique</a:t>
            </a:r>
          </a:p>
          <a:p>
            <a:pPr>
              <a:lnSpc>
                <a:spcPct val="150000"/>
              </a:lnSpc>
              <a:buSzPct val="60000"/>
            </a:pPr>
            <a:r>
              <a:rPr lang="fr-FR" sz="1800" dirty="0"/>
              <a:t> </a:t>
            </a:r>
            <a:r>
              <a:rPr lang="fr-FR" sz="1800" dirty="0" smtClean="0"/>
              <a:t>Participation </a:t>
            </a:r>
            <a:r>
              <a:rPr lang="fr-FR" sz="1800" dirty="0"/>
              <a:t>aux conférences 2016 (IPAC, LINAC ou autres), demande de formation pour 2016</a:t>
            </a:r>
          </a:p>
          <a:p>
            <a:pPr marL="285750" indent="-285750">
              <a:lnSpc>
                <a:spcPct val="150000"/>
              </a:lnSpc>
              <a:buSzPct val="60000"/>
              <a:buFont typeface="Wingdings" charset="0"/>
              <a:buChar char="à"/>
            </a:pPr>
            <a:r>
              <a:rPr lang="fr-FR" sz="1800" dirty="0" smtClean="0"/>
              <a:t>listes </a:t>
            </a:r>
            <a:r>
              <a:rPr lang="fr-FR" sz="1800" dirty="0"/>
              <a:t>des participants/demandes doivent parvenir à Mathilde rapidement</a:t>
            </a:r>
            <a:r>
              <a:rPr lang="fr-FR" sz="1800" dirty="0" smtClean="0"/>
              <a:t>.</a:t>
            </a:r>
          </a:p>
          <a:p>
            <a:pPr marL="285750" indent="-28575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1800" dirty="0" smtClean="0"/>
              <a:t>Demandes de stagiaires: liste close?</a:t>
            </a:r>
          </a:p>
          <a:p>
            <a:pPr marL="285750" indent="-28575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fr-FR" sz="1800" dirty="0" smtClean="0"/>
              <a:t>Demande de thèse? </a:t>
            </a:r>
            <a:endParaRPr lang="fr-FR" sz="1800" dirty="0"/>
          </a:p>
          <a:p>
            <a:pPr>
              <a:lnSpc>
                <a:spcPct val="150000"/>
              </a:lnSpc>
              <a:buSzPct val="60000"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32390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17234</TotalTime>
  <Words>556</Words>
  <Application>Microsoft Macintosh PowerPoint</Application>
  <PresentationFormat>Présentation à l'écran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DESY European XFEL</vt:lpstr>
      <vt:lpstr>Assemblée du Département Accélérateur</vt:lpstr>
      <vt:lpstr>Nouvelles générales:</vt:lpstr>
      <vt:lpstr>Nouvelles générales:</vt:lpstr>
      <vt:lpstr>Nouvelles générales:</vt:lpstr>
      <vt:lpstr>Nouvelles générales:</vt:lpstr>
      <vt:lpstr>Nouvelles générales:</vt:lpstr>
      <vt:lpstr>Nouvelles générales:</vt:lpstr>
      <vt:lpstr>Nouvelles générales:</vt:lpstr>
      <vt:lpstr>AoB: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Vogel, Elmar</dc:creator>
  <cp:lastModifiedBy>Walid Kaabi</cp:lastModifiedBy>
  <cp:revision>553</cp:revision>
  <cp:lastPrinted>2015-09-17T16:27:40Z</cp:lastPrinted>
  <dcterms:modified xsi:type="dcterms:W3CDTF">2016-01-28T08:38:07Z</dcterms:modified>
</cp:coreProperties>
</file>