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59" r:id="rId2"/>
    <p:sldId id="301" r:id="rId3"/>
    <p:sldId id="366" r:id="rId4"/>
    <p:sldId id="360" r:id="rId5"/>
    <p:sldId id="361" r:id="rId6"/>
    <p:sldId id="370" r:id="rId7"/>
    <p:sldId id="362" r:id="rId8"/>
    <p:sldId id="367" r:id="rId9"/>
    <p:sldId id="365" r:id="rId10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20000"/>
      </a:spcBef>
      <a:spcAft>
        <a:spcPct val="0"/>
      </a:spcAft>
      <a:buClr>
        <a:srgbClr val="F8B323"/>
      </a:buClr>
      <a:buFont typeface="Wingdings" charset="2"/>
      <a:buChar char="n"/>
      <a:defRPr sz="9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rgbClr val="F8B323"/>
      </a:buClr>
      <a:buFont typeface="Wingdings" charset="2"/>
      <a:buChar char="n"/>
      <a:defRPr sz="9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rgbClr val="F8B323"/>
      </a:buClr>
      <a:buFont typeface="Wingdings" charset="2"/>
      <a:buChar char="n"/>
      <a:defRPr sz="9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rgbClr val="F8B323"/>
      </a:buClr>
      <a:buFont typeface="Wingdings" charset="2"/>
      <a:buChar char="n"/>
      <a:defRPr sz="9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rgbClr val="F8B323"/>
      </a:buClr>
      <a:buFont typeface="Wingdings" charset="2"/>
      <a:buChar char="n"/>
      <a:defRPr sz="9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00DF"/>
    <a:srgbClr val="00CF00"/>
    <a:srgbClr val="FD930A"/>
    <a:srgbClr val="261748"/>
    <a:srgbClr val="008000"/>
    <a:srgbClr val="E0E0E0"/>
    <a:srgbClr val="251555"/>
    <a:srgbClr val="626262"/>
    <a:srgbClr val="100F2E"/>
    <a:srgbClr val="2314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6" autoAdjust="0"/>
    <p:restoredTop sz="99854" autoAdjust="0"/>
  </p:normalViewPr>
  <p:slideViewPr>
    <p:cSldViewPr snapToGrid="0">
      <p:cViewPr>
        <p:scale>
          <a:sx n="90" d="100"/>
          <a:sy n="90" d="100"/>
        </p:scale>
        <p:origin x="-1920" y="-552"/>
      </p:cViewPr>
      <p:guideLst>
        <p:guide orient="horz" pos="3956"/>
        <p:guide orient="horz" pos="881"/>
        <p:guide orient="horz" pos="2446"/>
        <p:guide orient="horz" pos="4038"/>
        <p:guide pos="5277"/>
        <p:guide pos="1750"/>
        <p:guide pos="4023"/>
        <p:guide pos="5685"/>
        <p:guide pos="255"/>
        <p:guide pos="5318"/>
        <p:guide pos="7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2928" y="408"/>
      </p:cViewPr>
      <p:guideLst>
        <p:guide orient="horz" pos="2880"/>
        <p:guide pos="2154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72836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FontTx/>
              <a:buNone/>
              <a:defRPr sz="1200">
                <a:ea typeface="ＭＳ Ｐゴシック" pitchFamily="18" charset="-128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200">
                <a:ea typeface="ＭＳ Ｐゴシック" pitchFamily="18" charset="-128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FontTx/>
              <a:buNone/>
              <a:defRPr sz="1200">
                <a:ea typeface="ＭＳ Ｐゴシック" pitchFamily="18" charset="-128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200" smtClean="0"/>
            </a:lvl1pPr>
          </a:lstStyle>
          <a:p>
            <a:pPr>
              <a:defRPr/>
            </a:pPr>
            <a:fld id="{5D9249F9-4FE2-476B-9E52-26101C9CEEA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24431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8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4D719587-26C8-4EEE-9375-1AF5E195B202}" type="slidenum">
              <a:rPr lang="de-DE" sz="1200"/>
              <a:pPr/>
              <a:t>1</a:t>
            </a:fld>
            <a:endParaRPr lang="de-DE" sz="1200"/>
          </a:p>
        </p:txBody>
      </p:sp>
      <p:sp>
        <p:nvSpPr>
          <p:cNvPr id="1126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spcAft>
                <a:spcPct val="20000"/>
              </a:spcAft>
            </a:pPr>
            <a:r>
              <a:rPr lang="en-GB" sz="1100" b="1" smtClean="0">
                <a:ea typeface="ＭＳ Ｐゴシック" charset="-128"/>
              </a:rPr>
              <a:t>How to edit the title slide</a:t>
            </a:r>
          </a:p>
          <a:p>
            <a:pPr marL="228600" indent="-228600" eaLnBrk="1" hangingPunct="1">
              <a:spcBef>
                <a:spcPct val="0"/>
              </a:spcBef>
              <a:spcAft>
                <a:spcPct val="20000"/>
              </a:spcAft>
            </a:pPr>
            <a:endParaRPr lang="en-GB" sz="1100" smtClean="0">
              <a:ea typeface="ＭＳ Ｐゴシック" charset="-128"/>
            </a:endParaRPr>
          </a:p>
          <a:p>
            <a:pPr marL="228600" indent="-228600" eaLnBrk="1" hangingPunct="1">
              <a:spcBef>
                <a:spcPct val="0"/>
              </a:spcBef>
              <a:spcAft>
                <a:spcPct val="20000"/>
              </a:spcAft>
              <a:buFontTx/>
              <a:buAutoNum type="arabicPeriod"/>
            </a:pPr>
            <a:r>
              <a:rPr lang="en-GB" sz="1100" smtClean="0">
                <a:ea typeface="ＭＳ Ｐゴシック" charset="-128"/>
              </a:rPr>
              <a:t>  Upper area: </a:t>
            </a:r>
            <a:r>
              <a:rPr lang="en-GB" sz="1100" b="1" smtClean="0">
                <a:ea typeface="ＭＳ Ｐゴシック" charset="-128"/>
              </a:rPr>
              <a:t>Title</a:t>
            </a:r>
            <a:r>
              <a:rPr lang="en-GB" sz="1100" smtClean="0">
                <a:ea typeface="ＭＳ Ｐゴシック" charset="-128"/>
              </a:rPr>
              <a:t> of your talk, max. 2 rows of the defined size (55 pt)</a:t>
            </a:r>
          </a:p>
          <a:p>
            <a:pPr marL="228600" indent="-228600" eaLnBrk="1" hangingPunct="1">
              <a:spcBef>
                <a:spcPct val="0"/>
              </a:spcBef>
              <a:spcAft>
                <a:spcPct val="20000"/>
              </a:spcAft>
              <a:buFontTx/>
              <a:buAutoNum type="arabicPeriod"/>
            </a:pPr>
            <a:r>
              <a:rPr lang="en-GB" sz="1100" smtClean="0">
                <a:ea typeface="ＭＳ Ｐゴシック" charset="-128"/>
              </a:rPr>
              <a:t>  Lower area </a:t>
            </a:r>
            <a:r>
              <a:rPr lang="en-GB" sz="1100" b="1" smtClean="0">
                <a:ea typeface="ＭＳ Ｐゴシック" charset="-128"/>
              </a:rPr>
              <a:t>(subtitle):</a:t>
            </a:r>
            <a:r>
              <a:rPr lang="en-GB" sz="1100" smtClean="0">
                <a:ea typeface="ＭＳ Ｐゴシック" charset="-128"/>
              </a:rPr>
              <a:t> Conference/meeting/workshop, location, date, </a:t>
            </a:r>
            <a:br>
              <a:rPr lang="en-GB" sz="1100" smtClean="0">
                <a:ea typeface="ＭＳ Ｐゴシック" charset="-128"/>
              </a:rPr>
            </a:br>
            <a:r>
              <a:rPr lang="en-GB" sz="1100" smtClean="0">
                <a:ea typeface="ＭＳ Ｐゴシック" charset="-128"/>
              </a:rPr>
              <a:t>  your name and affiliation, </a:t>
            </a:r>
            <a:br>
              <a:rPr lang="en-GB" sz="1100" smtClean="0">
                <a:ea typeface="ＭＳ Ｐゴシック" charset="-128"/>
              </a:rPr>
            </a:br>
            <a:r>
              <a:rPr lang="en-GB" sz="1100" smtClean="0">
                <a:ea typeface="ＭＳ Ｐゴシック" charset="-128"/>
              </a:rPr>
              <a:t>  max. 4 rows of the defined size (32 pt)</a:t>
            </a:r>
          </a:p>
          <a:p>
            <a:pPr marL="228600" indent="-228600" eaLnBrk="1" hangingPunct="1">
              <a:spcBef>
                <a:spcPct val="0"/>
              </a:spcBef>
              <a:spcAft>
                <a:spcPct val="20000"/>
              </a:spcAft>
              <a:buFontTx/>
              <a:buAutoNum type="arabicPeriod"/>
            </a:pPr>
            <a:r>
              <a:rPr lang="en-GB" sz="1100" smtClean="0">
                <a:ea typeface="ＭＳ Ｐゴシック" charset="-128"/>
              </a:rPr>
              <a:t> Change the </a:t>
            </a:r>
            <a:r>
              <a:rPr lang="en-GB" sz="1100" b="1" smtClean="0">
                <a:ea typeface="ＭＳ Ｐゴシック" charset="-128"/>
              </a:rPr>
              <a:t>partner logos</a:t>
            </a:r>
            <a:r>
              <a:rPr lang="en-GB" sz="1100" smtClean="0">
                <a:ea typeface="ＭＳ Ｐゴシック" charset="-128"/>
              </a:rPr>
              <a:t> or add others in the last row.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3"/>
          <p:cNvSpPr>
            <a:spLocks noChangeShapeType="1"/>
          </p:cNvSpPr>
          <p:nvPr userDrawn="1"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buFont typeface="Wingdings" pitchFamily="2" charset="2"/>
              <a:buChar char="n"/>
              <a:defRPr/>
            </a:pPr>
            <a:endParaRPr lang="en-US">
              <a:ea typeface="ＭＳ Ｐゴシック" pitchFamily="18" charset="-128"/>
            </a:endParaRPr>
          </a:p>
        </p:txBody>
      </p:sp>
      <p:sp>
        <p:nvSpPr>
          <p:cNvPr id="7" name="Line 85"/>
          <p:cNvSpPr>
            <a:spLocks noChangeShapeType="1"/>
          </p:cNvSpPr>
          <p:nvPr userDrawn="1"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buFont typeface="Wingdings" pitchFamily="2" charset="2"/>
              <a:buChar char="n"/>
              <a:defRPr/>
            </a:pPr>
            <a:endParaRPr lang="en-US">
              <a:ea typeface="ＭＳ Ｐゴシック" pitchFamily="18" charset="-128"/>
            </a:endParaRPr>
          </a:p>
        </p:txBody>
      </p:sp>
      <p:pic>
        <p:nvPicPr>
          <p:cNvPr id="8" name="Picture 87" descr="Undulator_final_nurh#50DE97_links4-1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17452" y="114300"/>
            <a:ext cx="773501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4" name="Rectangle 8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42975" y="3411538"/>
            <a:ext cx="7258050" cy="2868612"/>
          </a:xfrm>
          <a:ln w="28575"/>
        </p:spPr>
        <p:txBody>
          <a:bodyPr lIns="91440" tIns="45720" bIns="0"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hlink"/>
                </a:solidFill>
              </a:defRPr>
            </a:lvl1pPr>
          </a:lstStyle>
          <a:p>
            <a:r>
              <a:rPr lang="en-GB"/>
              <a:t>Subtitle format (max. 4 lines)</a:t>
            </a:r>
          </a:p>
          <a:p>
            <a:r>
              <a:rPr lang="en-GB"/>
              <a:t>(conference, location, name of the speaker, date)</a:t>
            </a:r>
          </a:p>
          <a:p>
            <a:r>
              <a:rPr lang="en-GB"/>
              <a:t>You are in the slide master view: Don’t edit here!</a:t>
            </a:r>
          </a:p>
        </p:txBody>
      </p:sp>
      <p:sp>
        <p:nvSpPr>
          <p:cNvPr id="10326" name="Rectangle 86"/>
          <p:cNvSpPr>
            <a:spLocks noGrp="1" noChangeArrowheads="1"/>
          </p:cNvSpPr>
          <p:nvPr>
            <p:ph type="ctrTitle" sz="quarter"/>
          </p:nvPr>
        </p:nvSpPr>
        <p:spPr>
          <a:xfrm>
            <a:off x="939800" y="1314450"/>
            <a:ext cx="7251700" cy="1844675"/>
          </a:xfrm>
        </p:spPr>
        <p:txBody>
          <a:bodyPr lIns="91440" bIns="45720" anchor="ctr"/>
          <a:lstStyle>
            <a:lvl1pPr algn="ctr">
              <a:defRPr sz="5500" b="0">
                <a:solidFill>
                  <a:schemeClr val="hlink"/>
                </a:solidFill>
              </a:defRPr>
            </a:lvl1pPr>
          </a:lstStyle>
          <a:p>
            <a:r>
              <a:rPr lang="en-GB"/>
              <a:t>Title format (max. 2 lines), don’t edit here</a:t>
            </a:r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466" y="126693"/>
            <a:ext cx="1143982" cy="880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187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C0C1E5-BA91-4E92-AF22-F84A8F985E1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6230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13488" y="541338"/>
            <a:ext cx="2063750" cy="52657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475" y="541338"/>
            <a:ext cx="6043613" cy="52657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5D2A2B-0F61-4F71-899B-10071432604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073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F17373-7C45-4563-BAB1-D7F59A214E8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458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DEA8CA-A295-4F14-AF18-6D459BD33FD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754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475" y="1347788"/>
            <a:ext cx="2774950" cy="4459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4825" y="1347788"/>
            <a:ext cx="2774950" cy="4459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94EE0-54D9-4078-8F7C-37BE9429E55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9691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9C327F-B07E-476E-9609-C0054CF6FE3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0120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9F6AD2-4984-4578-9C9D-9060AB4CC08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799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EA722D-3E0C-4D84-98FC-0E720C5F1DE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0965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EA3CDD-1459-43FF-9B57-F4EC8B13F33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6845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CB353-FED9-4C4F-A7F1-BFB7CCE69D4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4495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87" descr="Undulator_final_nurh#50DE97_links4-1"/>
          <p:cNvPicPr>
            <a:picLocks noChangeAspect="1" noChangeArrowheads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06955" y="114300"/>
            <a:ext cx="780847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50" name="Rectangle 1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42325" y="114300"/>
            <a:ext cx="576263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000" tIns="45720" rIns="54000" bIns="1800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buClrTx/>
              <a:buFontTx/>
              <a:buNone/>
              <a:defRPr sz="1000" b="1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6F0860D-1C4C-436F-A9DF-8C6E81561F9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144" name="Line 120"/>
          <p:cNvSpPr>
            <a:spLocks noChangeShapeType="1"/>
          </p:cNvSpPr>
          <p:nvPr userDrawn="1"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buFont typeface="Wingdings" pitchFamily="2" charset="2"/>
              <a:buChar char="n"/>
              <a:defRPr/>
            </a:pPr>
            <a:endParaRPr lang="en-US">
              <a:ea typeface="ＭＳ Ｐゴシック" pitchFamily="18" charset="-128"/>
            </a:endParaRPr>
          </a:p>
        </p:txBody>
      </p:sp>
      <p:sp>
        <p:nvSpPr>
          <p:cNvPr id="1147" name="Text Box 123"/>
          <p:cNvSpPr txBox="1">
            <a:spLocks noChangeArrowheads="1"/>
          </p:cNvSpPr>
          <p:nvPr userDrawn="1"/>
        </p:nvSpPr>
        <p:spPr bwMode="auto">
          <a:xfrm>
            <a:off x="1209233" y="114300"/>
            <a:ext cx="6629400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200" tIns="0" rIns="46800" bIns="0" anchor="b"/>
          <a:lstStyle/>
          <a:p>
            <a:pPr eaLnBrk="1" hangingPunct="1">
              <a:buNone/>
              <a:defRPr/>
            </a:pPr>
            <a:r>
              <a:rPr lang="fr-FR" sz="1000" b="1" noProof="0" dirty="0" smtClean="0">
                <a:solidFill>
                  <a:schemeClr val="bg1"/>
                </a:solidFill>
              </a:rPr>
              <a:t>Assemblée</a:t>
            </a:r>
            <a:r>
              <a:rPr lang="fr-FR" sz="1000" b="1" baseline="0" noProof="0" dirty="0" smtClean="0">
                <a:solidFill>
                  <a:schemeClr val="bg1"/>
                </a:solidFill>
              </a:rPr>
              <a:t> du Département Accélérateur</a:t>
            </a:r>
            <a:endParaRPr lang="fr-FR" sz="1000" b="1" noProof="0" dirty="0" smtClean="0">
              <a:solidFill>
                <a:schemeClr val="bg1"/>
              </a:solidFill>
            </a:endParaRPr>
          </a:p>
        </p:txBody>
      </p:sp>
      <p:sp>
        <p:nvSpPr>
          <p:cNvPr id="1032" name="Rectangle 130"/>
          <p:cNvSpPr>
            <a:spLocks noGrp="1" noChangeArrowheads="1"/>
          </p:cNvSpPr>
          <p:nvPr>
            <p:ph type="title"/>
          </p:nvPr>
        </p:nvSpPr>
        <p:spPr bwMode="auto">
          <a:xfrm>
            <a:off x="1219728" y="541338"/>
            <a:ext cx="7283450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45720" rIns="91440" bIns="0" numCol="1" anchor="b" anchorCtr="0" compatLnSpc="1">
            <a:prstTxWarp prst="textNoShape">
              <a:avLst/>
            </a:prstTxWarp>
          </a:bodyPr>
          <a:lstStyle/>
          <a:p>
            <a:pPr lvl="0"/>
            <a:endParaRPr lang="en-GB" dirty="0" smtClean="0"/>
          </a:p>
        </p:txBody>
      </p:sp>
      <p:sp>
        <p:nvSpPr>
          <p:cNvPr id="1033" name="Rectangle 132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117475" y="1347788"/>
            <a:ext cx="5702300" cy="445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7000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text format – don’t edit!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1159" name="Text Box 135"/>
          <p:cNvSpPr txBox="1">
            <a:spLocks noChangeArrowheads="1"/>
          </p:cNvSpPr>
          <p:nvPr userDrawn="1"/>
        </p:nvSpPr>
        <p:spPr bwMode="auto">
          <a:xfrm>
            <a:off x="117474" y="6537325"/>
            <a:ext cx="89074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fr-FR" sz="1000" noProof="0" dirty="0" smtClean="0">
                <a:solidFill>
                  <a:srgbClr val="000000"/>
                </a:solidFill>
                <a:latin typeface="Helvetica" charset="0"/>
              </a:rPr>
              <a:t>W.</a:t>
            </a:r>
            <a:r>
              <a:rPr lang="fr-FR" sz="1000" baseline="0" noProof="0" dirty="0" smtClean="0">
                <a:solidFill>
                  <a:srgbClr val="000000"/>
                </a:solidFill>
                <a:latin typeface="Helvetica" charset="0"/>
              </a:rPr>
              <a:t> KAABI-LAL/Orsay</a:t>
            </a:r>
            <a:r>
              <a:rPr lang="fr-FR" sz="1000" noProof="0" dirty="0" smtClean="0">
                <a:solidFill>
                  <a:srgbClr val="000000"/>
                </a:solidFill>
                <a:latin typeface="Helvetica" charset="0"/>
              </a:rPr>
              <a:t>	 	                                                                      </a:t>
            </a:r>
            <a:r>
              <a:rPr lang="fr-FR" sz="1000" baseline="0" noProof="0" dirty="0" smtClean="0">
                <a:solidFill>
                  <a:srgbClr val="000000"/>
                </a:solidFill>
                <a:latin typeface="Helvetica" charset="0"/>
              </a:rPr>
              <a:t> </a:t>
            </a:r>
            <a:r>
              <a:rPr lang="fr-FR" sz="1000" noProof="0" dirty="0" smtClean="0">
                <a:solidFill>
                  <a:srgbClr val="000000"/>
                </a:solidFill>
                <a:latin typeface="Helvetica" charset="0"/>
              </a:rPr>
              <a:t>                           Assemblée</a:t>
            </a:r>
            <a:r>
              <a:rPr lang="fr-FR" sz="1000" baseline="0" noProof="0" dirty="0" smtClean="0">
                <a:solidFill>
                  <a:srgbClr val="000000"/>
                </a:solidFill>
                <a:latin typeface="Helvetica" charset="0"/>
              </a:rPr>
              <a:t> du DEPACC, 19 Novembre 2015</a:t>
            </a:r>
            <a:endParaRPr lang="fr-FR" sz="1000" noProof="0" dirty="0" smtClean="0">
              <a:solidFill>
                <a:srgbClr val="000000"/>
              </a:solidFill>
              <a:latin typeface="Helvetica" charset="0"/>
            </a:endParaRPr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283" y="157445"/>
            <a:ext cx="1117679" cy="86069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 baseline="0">
          <a:solidFill>
            <a:schemeClr val="bg1"/>
          </a:solidFill>
          <a:latin typeface="+mj-lt"/>
          <a:ea typeface="+mj-ea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8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8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8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8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8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8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8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8" charset="-128"/>
        </a:defRPr>
      </a:lvl9pPr>
    </p:titleStyle>
    <p:bodyStyle>
      <a:lvl1pPr marL="298450" indent="-2984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2"/>
        <a:buChar char="n"/>
        <a:defRPr sz="2400">
          <a:solidFill>
            <a:schemeClr val="tx2"/>
          </a:solidFill>
          <a:latin typeface="+mn-lt"/>
          <a:ea typeface="+mn-ea"/>
          <a:cs typeface="ＭＳ Ｐゴシック" charset="-128"/>
        </a:defRPr>
      </a:lvl1pPr>
      <a:lvl2pPr marL="558800" indent="-2587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>
          <a:solidFill>
            <a:schemeClr val="tx2"/>
          </a:solidFill>
          <a:latin typeface="+mn-lt"/>
          <a:ea typeface="+mn-ea"/>
        </a:defRPr>
      </a:lvl2pPr>
      <a:lvl3pPr marL="817563" indent="-257175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2"/>
        <a:buChar char=""/>
        <a:defRPr sz="2400">
          <a:solidFill>
            <a:schemeClr val="tx2"/>
          </a:solidFill>
          <a:latin typeface="+mn-lt"/>
          <a:ea typeface="+mn-ea"/>
        </a:defRPr>
      </a:lvl3pPr>
      <a:lvl4pPr marL="1077913" indent="-2587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charset="2"/>
        <a:buChar char="§"/>
        <a:defRPr sz="2400">
          <a:solidFill>
            <a:srgbClr val="100F2E"/>
          </a:solidFill>
          <a:latin typeface="+mn-lt"/>
          <a:ea typeface="+mn-ea"/>
        </a:defRPr>
      </a:lvl4pPr>
      <a:lvl5pPr marL="1312863" indent="-223838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5pPr>
      <a:lvl6pPr marL="17700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6pPr>
      <a:lvl7pPr marL="22272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7pPr>
      <a:lvl8pPr marL="26844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8pPr>
      <a:lvl9pPr marL="31416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1280421" y="244337"/>
            <a:ext cx="7680591" cy="611187"/>
          </a:xfrm>
        </p:spPr>
        <p:txBody>
          <a:bodyPr/>
          <a:lstStyle/>
          <a:p>
            <a:pPr eaLnBrk="1" hangingPunct="1">
              <a:defRPr/>
            </a:pPr>
            <a:r>
              <a:rPr lang="fr-FR" sz="2400" b="1" dirty="0" smtClean="0">
                <a:solidFill>
                  <a:srgbClr val="FD930A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Assemblée du Département Accélérateur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8111" y="1578077"/>
            <a:ext cx="8526919" cy="3554593"/>
          </a:xfrm>
        </p:spPr>
        <p:txBody>
          <a:bodyPr/>
          <a:lstStyle/>
          <a:p>
            <a:pPr eaLnBrk="1" hangingPunct="1">
              <a:lnSpc>
                <a:spcPct val="120000"/>
              </a:lnSpc>
              <a:defRPr/>
            </a:pPr>
            <a:r>
              <a:rPr lang="fr-FR" sz="2400" dirty="0" smtClean="0">
                <a:solidFill>
                  <a:schemeClr val="tx1"/>
                </a:solidFill>
              </a:rPr>
              <a:t>Ordre du jour</a:t>
            </a:r>
          </a:p>
          <a:p>
            <a:pPr eaLnBrk="1" hangingPunct="1">
              <a:lnSpc>
                <a:spcPct val="120000"/>
              </a:lnSpc>
              <a:defRPr/>
            </a:pPr>
            <a:endParaRPr lang="fr-FR" sz="2400" dirty="0" smtClean="0">
              <a:solidFill>
                <a:schemeClr val="tx1"/>
              </a:solidFill>
            </a:endParaRPr>
          </a:p>
          <a:p>
            <a:pPr algn="l">
              <a:lnSpc>
                <a:spcPct val="120000"/>
              </a:lnSpc>
            </a:pPr>
            <a:r>
              <a:rPr lang="fr-FR" sz="1800" b="1" dirty="0" smtClean="0">
                <a:solidFill>
                  <a:schemeClr val="tx1"/>
                </a:solidFill>
              </a:rPr>
              <a:t>- </a:t>
            </a:r>
            <a:r>
              <a:rPr lang="fr-FR" sz="1800" dirty="0" smtClean="0"/>
              <a:t> Nouvelles générales</a:t>
            </a:r>
          </a:p>
          <a:p>
            <a:pPr algn="l">
              <a:lnSpc>
                <a:spcPct val="120000"/>
              </a:lnSpc>
            </a:pPr>
            <a:r>
              <a:rPr lang="fr-FR" sz="1800" dirty="0" smtClean="0"/>
              <a:t>- </a:t>
            </a:r>
            <a:r>
              <a:rPr lang="fr-FR" sz="1800" dirty="0" smtClean="0"/>
              <a:t>Retour sur la réunion CUBA</a:t>
            </a:r>
            <a:endParaRPr lang="fr-FR" sz="1800" dirty="0" smtClean="0"/>
          </a:p>
          <a:p>
            <a:pPr algn="l">
              <a:lnSpc>
                <a:spcPct val="120000"/>
              </a:lnSpc>
            </a:pPr>
            <a:r>
              <a:rPr lang="fr-FR" sz="1800" dirty="0" smtClean="0"/>
              <a:t>- Tour de table des projets du </a:t>
            </a:r>
            <a:r>
              <a:rPr lang="fr-FR" sz="1800" dirty="0" smtClean="0"/>
              <a:t>DEPACC</a:t>
            </a:r>
          </a:p>
          <a:p>
            <a:pPr algn="l">
              <a:lnSpc>
                <a:spcPct val="120000"/>
              </a:lnSpc>
            </a:pPr>
            <a:r>
              <a:rPr lang="fr-FR" sz="1800" dirty="0" smtClean="0"/>
              <a:t>- </a:t>
            </a:r>
            <a:r>
              <a:rPr lang="fr-FR" sz="1800" dirty="0" err="1" smtClean="0"/>
              <a:t>AoB</a:t>
            </a:r>
            <a:endParaRPr lang="fr-FR" sz="1800" dirty="0" smtClean="0"/>
          </a:p>
          <a:p>
            <a:pPr algn="l" eaLnBrk="1" hangingPunct="1">
              <a:lnSpc>
                <a:spcPct val="120000"/>
              </a:lnSpc>
              <a:defRPr/>
            </a:pPr>
            <a:endParaRPr lang="fr-FR" sz="2100" dirty="0" smtClean="0">
              <a:solidFill>
                <a:schemeClr val="tx1"/>
              </a:solidFill>
            </a:endParaRPr>
          </a:p>
          <a:p>
            <a:pPr algn="l" eaLnBrk="1" hangingPunct="1">
              <a:lnSpc>
                <a:spcPct val="120000"/>
              </a:lnSpc>
              <a:defRPr/>
            </a:pPr>
            <a:endParaRPr lang="fr-FR" sz="1800" dirty="0" smtClean="0">
              <a:solidFill>
                <a:schemeClr val="tx1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algn="l" eaLnBrk="1" hangingPunct="1">
              <a:lnSpc>
                <a:spcPct val="120000"/>
              </a:lnSpc>
              <a:defRPr/>
            </a:pPr>
            <a:endParaRPr lang="fr-FR" sz="2100" dirty="0" smtClean="0">
              <a:solidFill>
                <a:schemeClr val="tx1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5" name="ZoneTexte 2"/>
          <p:cNvSpPr txBox="1">
            <a:spLocks noChangeArrowheads="1"/>
          </p:cNvSpPr>
          <p:nvPr/>
        </p:nvSpPr>
        <p:spPr bwMode="auto">
          <a:xfrm>
            <a:off x="2414572" y="5278281"/>
            <a:ext cx="43561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0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0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0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0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buFont typeface="Wingdings" charset="0"/>
              <a:buNone/>
            </a:pPr>
            <a:r>
              <a:rPr lang="fr-FR" sz="1800" dirty="0" smtClean="0"/>
              <a:t>Orsay, </a:t>
            </a:r>
            <a:r>
              <a:rPr lang="fr-FR" sz="1800" dirty="0" smtClean="0"/>
              <a:t>28</a:t>
            </a:r>
            <a:r>
              <a:rPr lang="fr-FR" sz="1800" dirty="0" smtClean="0"/>
              <a:t> Janvier 2016</a:t>
            </a:r>
            <a:endParaRPr lang="fr-FR" sz="1800" dirty="0" smtClean="0"/>
          </a:p>
        </p:txBody>
      </p:sp>
    </p:spTree>
    <p:extLst>
      <p:ext uri="{BB962C8B-B14F-4D97-AF65-F5344CB8AC3E}">
        <p14:creationId xmlns:p14="http://schemas.microsoft.com/office/powerpoint/2010/main" val="12317223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9C4C6F08-9B1E-41A3-93A4-1C0175097541}" type="slidenum">
              <a:rPr lang="en-GB" sz="1000">
                <a:solidFill>
                  <a:schemeClr val="bg1"/>
                </a:solidFill>
              </a:rPr>
              <a:pPr/>
              <a:t>2</a:t>
            </a:fld>
            <a:endParaRPr lang="en-GB" sz="1000">
              <a:solidFill>
                <a:schemeClr val="bg1"/>
              </a:solidFill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209233" y="472332"/>
            <a:ext cx="7365396" cy="544928"/>
          </a:xfrm>
        </p:spPr>
        <p:txBody>
          <a:bodyPr anchor="ctr"/>
          <a:lstStyle/>
          <a:p>
            <a:pPr eaLnBrk="1" hangingPunct="1"/>
            <a:r>
              <a:rPr lang="fr-FR" sz="2000" smtClean="0">
                <a:solidFill>
                  <a:srgbClr val="FF6600"/>
                </a:solidFill>
              </a:rPr>
              <a:t>Nouvelles générales: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230896" y="1542954"/>
            <a:ext cx="8711070" cy="4196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SzPct val="60000"/>
              <a:buNone/>
            </a:pPr>
            <a:r>
              <a:rPr lang="fr-FR" sz="1800" b="1" dirty="0" smtClean="0"/>
              <a:t>Nouvelle direction à</a:t>
            </a:r>
            <a:r>
              <a:rPr lang="fr-FR" sz="1800" b="1" dirty="0" smtClean="0"/>
              <a:t> l’IN2P3:</a:t>
            </a:r>
          </a:p>
          <a:p>
            <a:pPr marL="285750" indent="-285750">
              <a:lnSpc>
                <a:spcPct val="150000"/>
              </a:lnSpc>
              <a:buSzPct val="60000"/>
              <a:buFont typeface="Wingdings" charset="2"/>
              <a:buChar char="§"/>
            </a:pPr>
            <a:r>
              <a:rPr lang="fr-FR" sz="1800" dirty="0" smtClean="0"/>
              <a:t>Reynald </a:t>
            </a:r>
            <a:r>
              <a:rPr lang="fr-FR" sz="1800" dirty="0"/>
              <a:t>P</a:t>
            </a:r>
            <a:r>
              <a:rPr lang="fr-FR" sz="1800" dirty="0" smtClean="0"/>
              <a:t>ain a remplacé Jacques Martino à la t</a:t>
            </a:r>
            <a:r>
              <a:rPr lang="fr-FR" sz="1800" dirty="0" smtClean="0"/>
              <a:t>ête de l’IN2P3</a:t>
            </a:r>
          </a:p>
          <a:p>
            <a:pPr marL="285750" indent="-285750">
              <a:lnSpc>
                <a:spcPct val="150000"/>
              </a:lnSpc>
              <a:buSzPct val="60000"/>
              <a:buFont typeface="Wingdings" charset="2"/>
              <a:buChar char="§"/>
            </a:pPr>
            <a:r>
              <a:rPr lang="en-GB" sz="1800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Ursula </a:t>
            </a:r>
            <a:r>
              <a:rPr lang="en-GB" sz="1800" dirty="0" err="1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Bassler</a:t>
            </a:r>
            <a:r>
              <a:rPr lang="en-GB" sz="1800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 </a:t>
            </a:r>
            <a:r>
              <a:rPr lang="en-GB" sz="1800" dirty="0" err="1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Directeur</a:t>
            </a:r>
            <a:r>
              <a:rPr lang="en-GB" sz="1800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 </a:t>
            </a:r>
            <a:r>
              <a:rPr lang="en-GB" sz="1800" dirty="0" err="1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Adjoint</a:t>
            </a:r>
            <a:r>
              <a:rPr lang="en-GB" sz="1800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 </a:t>
            </a:r>
            <a:endParaRPr lang="fr-FR" sz="1800" dirty="0"/>
          </a:p>
          <a:p>
            <a:pPr marL="285750" indent="-285750">
              <a:lnSpc>
                <a:spcPct val="150000"/>
              </a:lnSpc>
              <a:buSzPct val="60000"/>
              <a:buFont typeface="Wingdings" charset="2"/>
              <a:buChar char="§"/>
            </a:pPr>
            <a:r>
              <a:rPr lang="en-GB" sz="1800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Christian </a:t>
            </a:r>
            <a:r>
              <a:rPr lang="en-GB" sz="1800" dirty="0" err="1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Olivetto</a:t>
            </a:r>
            <a:r>
              <a:rPr lang="en-GB" sz="1800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 </a:t>
            </a:r>
            <a:r>
              <a:rPr lang="en-GB" sz="1800" dirty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(APC) </a:t>
            </a:r>
            <a:r>
              <a:rPr lang="en-GB" sz="1800" dirty="0" err="1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présenti</a:t>
            </a:r>
            <a:r>
              <a:rPr lang="en-GB" sz="1800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 pour le </a:t>
            </a:r>
            <a:r>
              <a:rPr lang="en-GB" sz="1800" dirty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poste </a:t>
            </a:r>
            <a:r>
              <a:rPr lang="en-GB" sz="1800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DAT. Il aura </a:t>
            </a:r>
            <a:r>
              <a:rPr lang="en-GB" sz="1800" dirty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la mission de faire </a:t>
            </a:r>
            <a:r>
              <a:rPr lang="en-GB" sz="1800" dirty="0" err="1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une</a:t>
            </a:r>
            <a:r>
              <a:rPr lang="en-GB" sz="1800" dirty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 revue de </a:t>
            </a:r>
            <a:r>
              <a:rPr lang="en-GB" sz="1800" dirty="0" err="1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projets</a:t>
            </a:r>
            <a:r>
              <a:rPr lang="en-GB" sz="1800" dirty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 et </a:t>
            </a:r>
            <a:r>
              <a:rPr lang="en-GB" sz="1800" dirty="0" err="1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n'aura</a:t>
            </a:r>
            <a:r>
              <a:rPr lang="en-GB" sz="1800" dirty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 pas de </a:t>
            </a:r>
            <a:r>
              <a:rPr lang="en-GB" sz="1800" dirty="0" err="1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portefeuille</a:t>
            </a:r>
            <a:r>
              <a:rPr lang="en-GB" sz="1800" dirty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. </a:t>
            </a:r>
          </a:p>
          <a:p>
            <a:pPr marL="285750" indent="-285750">
              <a:lnSpc>
                <a:spcPct val="150000"/>
              </a:lnSpc>
              <a:buSzPct val="60000"/>
              <a:buFont typeface="Wingdings" charset="2"/>
              <a:buChar char="§"/>
            </a:pPr>
            <a:r>
              <a:rPr lang="en-GB" sz="1800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Fanny </a:t>
            </a:r>
            <a:r>
              <a:rPr lang="en-GB" sz="1800" dirty="0" err="1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Farget</a:t>
            </a:r>
            <a:r>
              <a:rPr lang="en-GB" sz="1800" dirty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 </a:t>
            </a:r>
            <a:r>
              <a:rPr lang="en-GB" sz="1800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DAS Physique </a:t>
            </a:r>
            <a:r>
              <a:rPr lang="en-GB" sz="1800" dirty="0" err="1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Nucléaire</a:t>
            </a:r>
            <a:r>
              <a:rPr lang="en-GB" sz="1800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 </a:t>
            </a:r>
            <a:r>
              <a:rPr lang="en-GB" sz="1800" dirty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et applications </a:t>
            </a:r>
            <a:r>
              <a:rPr lang="en-GB" sz="1800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santé. </a:t>
            </a:r>
          </a:p>
          <a:p>
            <a:pPr marL="285750" indent="-285750">
              <a:lnSpc>
                <a:spcPct val="150000"/>
              </a:lnSpc>
              <a:buSzPct val="60000"/>
              <a:buFont typeface="Wingdings" charset="2"/>
              <a:buChar char="§"/>
            </a:pPr>
            <a:r>
              <a:rPr lang="en-GB" sz="1800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Patrice </a:t>
            </a:r>
            <a:r>
              <a:rPr lang="en-GB" sz="1800" dirty="0" err="1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Verdier</a:t>
            </a:r>
            <a:r>
              <a:rPr lang="en-GB" sz="1800" dirty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 </a:t>
            </a:r>
            <a:r>
              <a:rPr lang="en-GB" sz="1800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DAS Physique des </a:t>
            </a:r>
            <a:r>
              <a:rPr lang="en-GB" sz="1800" dirty="0" err="1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Particules</a:t>
            </a:r>
            <a:r>
              <a:rPr lang="en-GB" sz="1800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 </a:t>
            </a:r>
            <a:r>
              <a:rPr lang="en-GB" sz="1800" dirty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et </a:t>
            </a:r>
            <a:r>
              <a:rPr lang="en-GB" sz="1800" dirty="0" err="1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Hadronique</a:t>
            </a:r>
            <a:endParaRPr lang="en-GB" sz="1800" dirty="0">
              <a:solidFill>
                <a:srgbClr val="000000"/>
              </a:solidFill>
              <a:latin typeface="Lucida Grande"/>
              <a:ea typeface="Lucida Grande"/>
              <a:cs typeface="Lucida Grande"/>
            </a:endParaRPr>
          </a:p>
          <a:p>
            <a:pPr marL="285750" indent="-285750">
              <a:lnSpc>
                <a:spcPct val="150000"/>
              </a:lnSpc>
              <a:buSzPct val="60000"/>
              <a:buFont typeface="Wingdings" charset="2"/>
              <a:buChar char="§"/>
            </a:pPr>
            <a:r>
              <a:rPr lang="en-GB" sz="1800" dirty="0" err="1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Berrie</a:t>
            </a:r>
            <a:r>
              <a:rPr lang="en-GB" sz="1800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 </a:t>
            </a:r>
            <a:r>
              <a:rPr lang="en-GB" sz="1800" dirty="0" err="1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Giebels</a:t>
            </a:r>
            <a:r>
              <a:rPr lang="en-GB" sz="1800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 DAS </a:t>
            </a:r>
            <a:r>
              <a:rPr lang="en-GB" sz="1800" dirty="0" err="1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Astro</a:t>
            </a:r>
            <a:r>
              <a:rPr lang="en-GB" sz="1800" dirty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/</a:t>
            </a:r>
            <a:r>
              <a:rPr lang="en-GB" sz="1800" dirty="0" err="1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cosmo</a:t>
            </a:r>
            <a:r>
              <a:rPr lang="en-GB" sz="1800" dirty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 </a:t>
            </a:r>
            <a:endParaRPr lang="fr-FR" sz="1800" dirty="0"/>
          </a:p>
          <a:p>
            <a:pPr marL="285750" indent="-285750">
              <a:lnSpc>
                <a:spcPct val="150000"/>
              </a:lnSpc>
              <a:buSzPct val="60000"/>
              <a:buFont typeface="Wingdings" charset="2"/>
              <a:buChar char="§"/>
            </a:pPr>
            <a:r>
              <a:rPr lang="fr-FR" sz="1800" dirty="0" smtClean="0"/>
              <a:t>Toujours pas de </a:t>
            </a:r>
            <a:r>
              <a:rPr lang="fr-FR" sz="1800" b="1" dirty="0" smtClean="0"/>
              <a:t>DAS Accélérateur </a:t>
            </a:r>
            <a:endParaRPr lang="fr-FR" sz="1800" b="1" dirty="0" smtClean="0"/>
          </a:p>
        </p:txBody>
      </p:sp>
    </p:spTree>
    <p:extLst>
      <p:ext uri="{BB962C8B-B14F-4D97-AF65-F5344CB8AC3E}">
        <p14:creationId xmlns:p14="http://schemas.microsoft.com/office/powerpoint/2010/main" val="36745737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9C4C6F08-9B1E-41A3-93A4-1C0175097541}" type="slidenum">
              <a:rPr lang="en-GB" sz="1000">
                <a:solidFill>
                  <a:schemeClr val="bg1"/>
                </a:solidFill>
              </a:rPr>
              <a:pPr/>
              <a:t>3</a:t>
            </a:fld>
            <a:endParaRPr lang="en-GB" sz="1000">
              <a:solidFill>
                <a:schemeClr val="bg1"/>
              </a:solidFill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209233" y="472332"/>
            <a:ext cx="7365396" cy="544928"/>
          </a:xfrm>
        </p:spPr>
        <p:txBody>
          <a:bodyPr anchor="ctr"/>
          <a:lstStyle/>
          <a:p>
            <a:pPr eaLnBrk="1" hangingPunct="1"/>
            <a:r>
              <a:rPr lang="fr-FR" sz="2000" smtClean="0">
                <a:solidFill>
                  <a:srgbClr val="FF6600"/>
                </a:solidFill>
              </a:rPr>
              <a:t>Nouvelles générales: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230896" y="1542954"/>
            <a:ext cx="8711070" cy="1897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SzPct val="60000"/>
              <a:buNone/>
            </a:pPr>
            <a:r>
              <a:rPr lang="fr-FR" sz="1800" b="1" dirty="0" smtClean="0"/>
              <a:t>Compagne </a:t>
            </a:r>
            <a:r>
              <a:rPr lang="fr-FR" sz="1800" b="1" dirty="0"/>
              <a:t>NOEMI-FSEP 2015/</a:t>
            </a:r>
            <a:r>
              <a:rPr lang="fr-FR" sz="1800" b="1" dirty="0" smtClean="0"/>
              <a:t>2016 pour le DEPACC:</a:t>
            </a:r>
            <a:endParaRPr lang="fr-FR" sz="1800" dirty="0" smtClean="0"/>
          </a:p>
          <a:p>
            <a:pPr>
              <a:lnSpc>
                <a:spcPct val="150000"/>
              </a:lnSpc>
              <a:buSzPct val="70000"/>
              <a:buNone/>
            </a:pPr>
            <a:r>
              <a:rPr lang="fr-FR" sz="1800" dirty="0" smtClean="0"/>
              <a:t>- </a:t>
            </a:r>
            <a:r>
              <a:rPr lang="fr-FR" sz="1800" dirty="0" smtClean="0"/>
              <a:t>Poste IR: </a:t>
            </a:r>
            <a:r>
              <a:rPr lang="fr-FR" sz="1800" dirty="0" smtClean="0"/>
              <a:t>pas de candidat en NOEMI</a:t>
            </a:r>
            <a:r>
              <a:rPr lang="fr-FR" sz="1800" dirty="0" smtClean="0">
                <a:sym typeface="Wingdings"/>
              </a:rPr>
              <a:t> candidature externe: Angeles Faus-Golfe </a:t>
            </a:r>
            <a:endParaRPr lang="fr-FR" sz="1800" dirty="0" smtClean="0"/>
          </a:p>
          <a:p>
            <a:pPr>
              <a:lnSpc>
                <a:spcPct val="150000"/>
              </a:lnSpc>
              <a:buSzPct val="70000"/>
              <a:buNone/>
            </a:pPr>
            <a:r>
              <a:rPr lang="fr-FR" sz="1800" dirty="0" smtClean="0"/>
              <a:t>- Poste FSEP </a:t>
            </a:r>
            <a:r>
              <a:rPr lang="fr-FR" sz="1800" dirty="0"/>
              <a:t>(</a:t>
            </a:r>
            <a:r>
              <a:rPr lang="fr-FR" sz="1800" dirty="0" smtClean="0"/>
              <a:t>AI </a:t>
            </a:r>
            <a:r>
              <a:rPr lang="fr-FR" sz="1800" dirty="0" smtClean="0"/>
              <a:t>Electrotechnicien mutualisé LPC-LAL (75%-25%</a:t>
            </a:r>
            <a:r>
              <a:rPr lang="fr-FR" sz="1800" dirty="0" smtClean="0"/>
              <a:t>): Non dépourvu</a:t>
            </a:r>
            <a:endParaRPr lang="fr-FR" sz="1800" dirty="0" smtClean="0"/>
          </a:p>
          <a:p>
            <a:pPr>
              <a:lnSpc>
                <a:spcPct val="150000"/>
              </a:lnSpc>
              <a:buSzPct val="70000"/>
              <a:buNone/>
            </a:pPr>
            <a:endParaRPr lang="fr-FR" sz="1800" dirty="0" smtClean="0"/>
          </a:p>
        </p:txBody>
      </p:sp>
    </p:spTree>
    <p:extLst>
      <p:ext uri="{BB962C8B-B14F-4D97-AF65-F5344CB8AC3E}">
        <p14:creationId xmlns:p14="http://schemas.microsoft.com/office/powerpoint/2010/main" val="10346485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9C4C6F08-9B1E-41A3-93A4-1C0175097541}" type="slidenum">
              <a:rPr lang="en-GB" sz="1000">
                <a:solidFill>
                  <a:schemeClr val="bg1"/>
                </a:solidFill>
              </a:rPr>
              <a:pPr/>
              <a:t>4</a:t>
            </a:fld>
            <a:endParaRPr lang="en-GB" sz="1000">
              <a:solidFill>
                <a:schemeClr val="bg1"/>
              </a:solidFill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209233" y="472332"/>
            <a:ext cx="7365396" cy="544928"/>
          </a:xfrm>
        </p:spPr>
        <p:txBody>
          <a:bodyPr anchor="ctr"/>
          <a:lstStyle/>
          <a:p>
            <a:pPr eaLnBrk="1" hangingPunct="1"/>
            <a:r>
              <a:rPr lang="fr-FR" sz="2000" smtClean="0">
                <a:solidFill>
                  <a:srgbClr val="FF6600"/>
                </a:solidFill>
              </a:rPr>
              <a:t>Nouvelles générales: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230896" y="1616426"/>
            <a:ext cx="8711070" cy="1897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SzPct val="60000"/>
            </a:pPr>
            <a:r>
              <a:rPr lang="fr-FR" sz="1800" dirty="0" smtClean="0"/>
              <a:t> </a:t>
            </a:r>
            <a:r>
              <a:rPr lang="fr-FR" sz="1800" b="1" dirty="0" smtClean="0"/>
              <a:t>Passage devant le Conseil scientifique:</a:t>
            </a:r>
          </a:p>
          <a:p>
            <a:pPr>
              <a:lnSpc>
                <a:spcPct val="150000"/>
              </a:lnSpc>
              <a:buSzPct val="60000"/>
              <a:buNone/>
            </a:pPr>
            <a:r>
              <a:rPr lang="fr-FR" sz="1800" dirty="0" smtClean="0"/>
              <a:t>- Activités Super KEK-B/</a:t>
            </a:r>
            <a:r>
              <a:rPr lang="fr-FR" sz="1800" dirty="0" smtClean="0"/>
              <a:t>ATF2 </a:t>
            </a:r>
            <a:r>
              <a:rPr lang="fr-FR" sz="1800" dirty="0" smtClean="0"/>
              <a:t>(CS de </a:t>
            </a:r>
            <a:r>
              <a:rPr lang="fr-FR" sz="1800" dirty="0" smtClean="0"/>
              <a:t>Juin</a:t>
            </a:r>
            <a:r>
              <a:rPr lang="fr-FR" sz="1800" dirty="0" smtClean="0"/>
              <a:t> </a:t>
            </a:r>
            <a:r>
              <a:rPr lang="fr-FR" sz="1800" dirty="0" smtClean="0"/>
              <a:t>2016)</a:t>
            </a:r>
          </a:p>
          <a:p>
            <a:pPr>
              <a:lnSpc>
                <a:spcPct val="150000"/>
              </a:lnSpc>
              <a:buSzPct val="60000"/>
              <a:buNone/>
            </a:pPr>
            <a:r>
              <a:rPr lang="fr-FR" sz="1800" dirty="0" smtClean="0"/>
              <a:t>- Activité Source de positron (CS de Février ou Juin 2016)</a:t>
            </a:r>
          </a:p>
          <a:p>
            <a:pPr>
              <a:lnSpc>
                <a:spcPct val="150000"/>
              </a:lnSpc>
              <a:buSzPct val="60000"/>
              <a:buNone/>
            </a:pPr>
            <a:r>
              <a:rPr lang="fr-FR" sz="1800" dirty="0" smtClean="0"/>
              <a:t>- Activité Coupleurs: Bilan XFEL+ activités futures (CS de Juin 2016) </a:t>
            </a:r>
          </a:p>
        </p:txBody>
      </p:sp>
    </p:spTree>
    <p:extLst>
      <p:ext uri="{BB962C8B-B14F-4D97-AF65-F5344CB8AC3E}">
        <p14:creationId xmlns:p14="http://schemas.microsoft.com/office/powerpoint/2010/main" val="628139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9C4C6F08-9B1E-41A3-93A4-1C0175097541}" type="slidenum">
              <a:rPr lang="en-GB" sz="1000">
                <a:solidFill>
                  <a:schemeClr val="bg1"/>
                </a:solidFill>
              </a:rPr>
              <a:pPr/>
              <a:t>5</a:t>
            </a:fld>
            <a:endParaRPr lang="en-GB" sz="1000">
              <a:solidFill>
                <a:schemeClr val="bg1"/>
              </a:solidFill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209233" y="472332"/>
            <a:ext cx="7365396" cy="544928"/>
          </a:xfrm>
        </p:spPr>
        <p:txBody>
          <a:bodyPr anchor="ctr"/>
          <a:lstStyle/>
          <a:p>
            <a:pPr eaLnBrk="1" hangingPunct="1"/>
            <a:r>
              <a:rPr lang="fr-FR" sz="2000" smtClean="0">
                <a:solidFill>
                  <a:srgbClr val="FF6600"/>
                </a:solidFill>
              </a:rPr>
              <a:t>Nouvelles générales: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230896" y="1616426"/>
            <a:ext cx="8711070" cy="5082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SzPct val="60000"/>
            </a:pPr>
            <a:r>
              <a:rPr lang="fr-FR" sz="1800" b="1" dirty="0" smtClean="0"/>
              <a:t> PSPA</a:t>
            </a:r>
            <a:r>
              <a:rPr lang="fr-FR" sz="1800" dirty="0" smtClean="0"/>
              <a:t>: </a:t>
            </a:r>
          </a:p>
          <a:p>
            <a:pPr marL="285750" indent="-285750">
              <a:lnSpc>
                <a:spcPct val="150000"/>
              </a:lnSpc>
              <a:buSzPct val="60000"/>
              <a:buFontTx/>
              <a:buChar char="-"/>
            </a:pPr>
            <a:r>
              <a:rPr lang="fr-FR" sz="1800" dirty="0" smtClean="0"/>
              <a:t>Former un groupe d’utilisateur afin d’améliorer la plateforme. </a:t>
            </a:r>
            <a:endParaRPr lang="fr-FR" sz="1800" dirty="0"/>
          </a:p>
          <a:p>
            <a:pPr marL="285750" indent="-285750">
              <a:lnSpc>
                <a:spcPct val="150000"/>
              </a:lnSpc>
              <a:buSzPct val="60000"/>
              <a:buFontTx/>
              <a:buChar char="-"/>
            </a:pPr>
            <a:r>
              <a:rPr lang="fr-FR" sz="1800" dirty="0" smtClean="0"/>
              <a:t>Arrivée de Marica </a:t>
            </a:r>
            <a:r>
              <a:rPr lang="fr-FR" sz="1800" dirty="0" err="1"/>
              <a:t>B</a:t>
            </a:r>
            <a:r>
              <a:rPr lang="fr-FR" sz="1800" dirty="0" err="1" smtClean="0"/>
              <a:t>iagini</a:t>
            </a:r>
            <a:r>
              <a:rPr lang="fr-FR" sz="1800" dirty="0" smtClean="0"/>
              <a:t> </a:t>
            </a:r>
            <a:r>
              <a:rPr lang="fr-FR" sz="1800" dirty="0"/>
              <a:t>(INFN) au LAL </a:t>
            </a:r>
            <a:r>
              <a:rPr lang="fr-FR" sz="1800" dirty="0" smtClean="0"/>
              <a:t>confirmée (pour </a:t>
            </a:r>
            <a:r>
              <a:rPr lang="fr-FR" sz="1800" dirty="0"/>
              <a:t>un </a:t>
            </a:r>
            <a:r>
              <a:rPr lang="fr-FR" sz="1800" dirty="0" smtClean="0"/>
              <a:t>an, à </a:t>
            </a:r>
            <a:r>
              <a:rPr lang="fr-FR" sz="1800" dirty="0"/>
              <a:t>partir de juin</a:t>
            </a:r>
            <a:r>
              <a:rPr lang="fr-FR" sz="1800" dirty="0" smtClean="0"/>
              <a:t>).</a:t>
            </a:r>
          </a:p>
          <a:p>
            <a:pPr marL="285750" indent="-285750">
              <a:lnSpc>
                <a:spcPct val="150000"/>
              </a:lnSpc>
              <a:buSzPct val="60000"/>
              <a:buFontTx/>
              <a:buChar char="-"/>
            </a:pPr>
            <a:r>
              <a:rPr lang="fr-FR" sz="1800" dirty="0" smtClean="0">
                <a:sym typeface="Wingdings"/>
              </a:rPr>
              <a:t> Faire de PSPA un outil exploitable de manière systématique, reconnu à l’internationale.   </a:t>
            </a:r>
            <a:endParaRPr lang="fr-FR" sz="1800" dirty="0" smtClean="0"/>
          </a:p>
          <a:p>
            <a:pPr>
              <a:lnSpc>
                <a:spcPct val="150000"/>
              </a:lnSpc>
              <a:buSzPct val="60000"/>
            </a:pPr>
            <a:r>
              <a:rPr lang="fr-FR" sz="1800" dirty="0" smtClean="0"/>
              <a:t> </a:t>
            </a:r>
            <a:r>
              <a:rPr lang="fr-FR" sz="1800" b="1" dirty="0" smtClean="0"/>
              <a:t>Visio</a:t>
            </a:r>
            <a:r>
              <a:rPr lang="fr-FR" sz="1800" b="1" dirty="0" smtClean="0"/>
              <a:t>-Conférence</a:t>
            </a:r>
            <a:r>
              <a:rPr lang="fr-FR" sz="1800" dirty="0" smtClean="0"/>
              <a:t>: </a:t>
            </a:r>
            <a:r>
              <a:rPr lang="fr-FR" sz="1800" dirty="0"/>
              <a:t>I</a:t>
            </a:r>
            <a:r>
              <a:rPr lang="fr-FR" sz="1800" dirty="0" smtClean="0"/>
              <a:t>nstallation de matériel Visio</a:t>
            </a:r>
            <a:r>
              <a:rPr lang="fr-FR" sz="1800" dirty="0" smtClean="0"/>
              <a:t>-conférence </a:t>
            </a:r>
            <a:r>
              <a:rPr lang="fr-FR" sz="1800" dirty="0" smtClean="0"/>
              <a:t>en salle verte demandé</a:t>
            </a:r>
          </a:p>
          <a:p>
            <a:pPr>
              <a:lnSpc>
                <a:spcPct val="150000"/>
              </a:lnSpc>
              <a:buSzPct val="60000"/>
            </a:pPr>
            <a:r>
              <a:rPr lang="fr-FR" sz="1800" dirty="0"/>
              <a:t> </a:t>
            </a:r>
            <a:r>
              <a:rPr lang="fr-FR" sz="1800" dirty="0" smtClean="0"/>
              <a:t>Installation d’un serveur au DEPACC?</a:t>
            </a:r>
          </a:p>
          <a:p>
            <a:pPr>
              <a:lnSpc>
                <a:spcPct val="150000"/>
              </a:lnSpc>
              <a:buSzPct val="60000"/>
            </a:pPr>
            <a:r>
              <a:rPr lang="fr-FR" sz="1800" dirty="0"/>
              <a:t> </a:t>
            </a:r>
            <a:r>
              <a:rPr lang="fr-FR" sz="1800" dirty="0" smtClean="0"/>
              <a:t>CST?</a:t>
            </a:r>
          </a:p>
          <a:p>
            <a:pPr>
              <a:lnSpc>
                <a:spcPct val="150000"/>
              </a:lnSpc>
              <a:buSzPct val="60000"/>
              <a:buNone/>
            </a:pPr>
            <a:endParaRPr lang="fr-FR" sz="1800" dirty="0" smtClean="0"/>
          </a:p>
          <a:p>
            <a:pPr>
              <a:lnSpc>
                <a:spcPct val="150000"/>
              </a:lnSpc>
              <a:buSzPct val="60000"/>
              <a:buNone/>
            </a:pPr>
            <a:r>
              <a:rPr lang="fr-FR" sz="1800" dirty="0" smtClean="0"/>
              <a:t>	</a:t>
            </a:r>
            <a:endParaRPr lang="fr-FR" sz="1800" dirty="0" smtClean="0"/>
          </a:p>
        </p:txBody>
      </p:sp>
    </p:spTree>
    <p:extLst>
      <p:ext uri="{BB962C8B-B14F-4D97-AF65-F5344CB8AC3E}">
        <p14:creationId xmlns:p14="http://schemas.microsoft.com/office/powerpoint/2010/main" val="36324680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9C4C6F08-9B1E-41A3-93A4-1C0175097541}" type="slidenum">
              <a:rPr lang="en-GB" sz="1000">
                <a:solidFill>
                  <a:schemeClr val="bg1"/>
                </a:solidFill>
              </a:rPr>
              <a:pPr/>
              <a:t>6</a:t>
            </a:fld>
            <a:endParaRPr lang="en-GB" sz="1000">
              <a:solidFill>
                <a:schemeClr val="bg1"/>
              </a:solidFill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209233" y="472332"/>
            <a:ext cx="7365396" cy="544928"/>
          </a:xfrm>
        </p:spPr>
        <p:txBody>
          <a:bodyPr anchor="ctr"/>
          <a:lstStyle/>
          <a:p>
            <a:pPr eaLnBrk="1" hangingPunct="1"/>
            <a:r>
              <a:rPr lang="fr-FR" sz="2000" smtClean="0">
                <a:solidFill>
                  <a:srgbClr val="FF6600"/>
                </a:solidFill>
              </a:rPr>
              <a:t>Nouvelles générales: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230896" y="1616426"/>
            <a:ext cx="8711070" cy="4445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SzPct val="60000"/>
              <a:buNone/>
            </a:pPr>
            <a:r>
              <a:rPr lang="fr-FR" sz="1800" b="1" dirty="0" smtClean="0"/>
              <a:t>Collecte de la taxe d’apprentissage au près des </a:t>
            </a:r>
            <a:r>
              <a:rPr lang="fr-FR" sz="1800" b="1" dirty="0" err="1" smtClean="0"/>
              <a:t>sociètés</a:t>
            </a:r>
            <a:r>
              <a:rPr lang="fr-FR" sz="1800" b="1" dirty="0" smtClean="0"/>
              <a:t> (correspond à 0,68% de la masse salarial des entreprises) </a:t>
            </a:r>
          </a:p>
          <a:p>
            <a:pPr marL="285750" indent="-285750">
              <a:lnSpc>
                <a:spcPct val="150000"/>
              </a:lnSpc>
              <a:buSzPct val="100000"/>
              <a:buFont typeface="Wingdings" charset="2"/>
              <a:buChar char="§"/>
            </a:pPr>
            <a:r>
              <a:rPr lang="fr-FR" sz="18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Lucida Grande"/>
                <a:ea typeface="Lucida Grande"/>
                <a:cs typeface="Lucida Grande"/>
              </a:rPr>
              <a:t>Identifier les sociétés susceptibles de verser la taxe  à l'Université. Cette taxe  sera ensuite redistribuée par l'université au Labo à hauteur de 50 % des crédits reçus.  </a:t>
            </a:r>
          </a:p>
          <a:p>
            <a:pPr marL="285750" indent="-285750">
              <a:lnSpc>
                <a:spcPct val="150000"/>
              </a:lnSpc>
              <a:buSzPct val="100000"/>
              <a:buFont typeface="Wingdings" charset="2"/>
              <a:buChar char="§"/>
            </a:pPr>
            <a:r>
              <a:rPr lang="fr-FR" sz="18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Lucida Grande"/>
                <a:ea typeface="Lucida Grande"/>
                <a:cs typeface="Lucida Grande"/>
              </a:rPr>
              <a:t>Entreprises identifiées : ALSYOM, Thales, DELL. les entreprises peuvent décider de la verser à plusieurs laboratoires. </a:t>
            </a:r>
          </a:p>
          <a:p>
            <a:pPr marL="285750" indent="-285750">
              <a:lnSpc>
                <a:spcPct val="150000"/>
              </a:lnSpc>
              <a:buSzPct val="100000"/>
              <a:buFont typeface="Wingdings" charset="2"/>
              <a:buChar char="§"/>
            </a:pPr>
            <a:r>
              <a:rPr lang="fr-FR" sz="18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Lucida Grande"/>
                <a:ea typeface="Lucida Grande"/>
                <a:cs typeface="Lucida Grande"/>
              </a:rPr>
              <a:t>P. </a:t>
            </a:r>
            <a:r>
              <a:rPr lang="fr-FR" sz="1800" dirty="0" err="1" smtClean="0">
                <a:solidFill>
                  <a:schemeClr val="tx1">
                    <a:lumMod val="90000"/>
                    <a:lumOff val="10000"/>
                  </a:schemeClr>
                </a:solidFill>
                <a:latin typeface="Lucida Grande"/>
                <a:ea typeface="Lucida Grande"/>
                <a:cs typeface="Lucida Grande"/>
              </a:rPr>
              <a:t>Puzo</a:t>
            </a:r>
            <a:r>
              <a:rPr lang="fr-FR" sz="18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Lucida Grande"/>
                <a:ea typeface="Lucida Grande"/>
                <a:cs typeface="Lucida Grande"/>
              </a:rPr>
              <a:t> est invité à la prochaine ASPRO (12/2/16) pour une présentation d'information.</a:t>
            </a:r>
            <a:endParaRPr lang="fr-FR" sz="1800" dirty="0" smtClean="0">
              <a:solidFill>
                <a:schemeClr val="tx1">
                  <a:lumMod val="90000"/>
                  <a:lumOff val="10000"/>
                </a:schemeClr>
              </a:solidFill>
            </a:endParaRPr>
          </a:p>
          <a:p>
            <a:pPr>
              <a:lnSpc>
                <a:spcPct val="150000"/>
              </a:lnSpc>
              <a:buSzPct val="60000"/>
              <a:buNone/>
            </a:pPr>
            <a:r>
              <a:rPr lang="fr-FR" sz="1800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132744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9C4C6F08-9B1E-41A3-93A4-1C0175097541}" type="slidenum">
              <a:rPr lang="en-GB" sz="1000">
                <a:solidFill>
                  <a:schemeClr val="bg1"/>
                </a:solidFill>
              </a:rPr>
              <a:pPr/>
              <a:t>7</a:t>
            </a:fld>
            <a:endParaRPr lang="en-GB" sz="1000">
              <a:solidFill>
                <a:schemeClr val="bg1"/>
              </a:solidFill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209233" y="472332"/>
            <a:ext cx="7365396" cy="544928"/>
          </a:xfrm>
        </p:spPr>
        <p:txBody>
          <a:bodyPr anchor="ctr"/>
          <a:lstStyle/>
          <a:p>
            <a:pPr eaLnBrk="1" hangingPunct="1"/>
            <a:r>
              <a:rPr lang="fr-FR" sz="2000" smtClean="0">
                <a:solidFill>
                  <a:srgbClr val="FF6600"/>
                </a:solidFill>
              </a:rPr>
              <a:t>Nouvelles générales: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230896" y="1616426"/>
            <a:ext cx="8711070" cy="2312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SzPct val="60000"/>
              <a:buNone/>
            </a:pPr>
            <a:r>
              <a:rPr lang="fr-FR" sz="1800" b="1" dirty="0" smtClean="0"/>
              <a:t>Accès aux b</a:t>
            </a:r>
            <a:r>
              <a:rPr lang="fr-FR" sz="1800" b="1" dirty="0" smtClean="0"/>
              <a:t>â</a:t>
            </a:r>
            <a:r>
              <a:rPr lang="fr-FR" sz="1800" b="1" dirty="0" smtClean="0"/>
              <a:t>timents hors temps de travail:</a:t>
            </a:r>
          </a:p>
          <a:p>
            <a:pPr>
              <a:lnSpc>
                <a:spcPct val="150000"/>
              </a:lnSpc>
              <a:buSzPct val="60000"/>
            </a:pPr>
            <a:r>
              <a:rPr lang="fr-FR" sz="1800" b="1" dirty="0"/>
              <a:t> </a:t>
            </a:r>
            <a:r>
              <a:rPr lang="fr-FR" sz="1800" dirty="0" smtClean="0"/>
              <a:t>Badges désactivés hors temps de travail.</a:t>
            </a:r>
          </a:p>
          <a:p>
            <a:pPr>
              <a:lnSpc>
                <a:spcPct val="150000"/>
              </a:lnSpc>
              <a:buSzPct val="60000"/>
            </a:pPr>
            <a:r>
              <a:rPr lang="fr-FR" sz="1800" dirty="0"/>
              <a:t> </a:t>
            </a:r>
            <a:r>
              <a:rPr lang="fr-FR" sz="1800" dirty="0" smtClean="0"/>
              <a:t>T</a:t>
            </a:r>
            <a:r>
              <a:rPr lang="fr-FR" sz="1800" dirty="0" smtClean="0"/>
              <a:t>oute dérogation exceptionnelle doit faire l’objet d’une demande à la direction du laboratoire.</a:t>
            </a:r>
            <a:endParaRPr lang="fr-FR" sz="1800" dirty="0" smtClean="0"/>
          </a:p>
          <a:p>
            <a:pPr>
              <a:lnSpc>
                <a:spcPct val="150000"/>
              </a:lnSpc>
              <a:buSzPct val="60000"/>
              <a:buNone/>
            </a:pPr>
            <a:endParaRPr lang="fr-FR" sz="1800" dirty="0" smtClean="0"/>
          </a:p>
        </p:txBody>
      </p:sp>
    </p:spTree>
    <p:extLst>
      <p:ext uri="{BB962C8B-B14F-4D97-AF65-F5344CB8AC3E}">
        <p14:creationId xmlns:p14="http://schemas.microsoft.com/office/powerpoint/2010/main" val="13946486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9C4C6F08-9B1E-41A3-93A4-1C0175097541}" type="slidenum">
              <a:rPr lang="en-GB" sz="1000">
                <a:solidFill>
                  <a:schemeClr val="bg1"/>
                </a:solidFill>
              </a:rPr>
              <a:pPr/>
              <a:t>8</a:t>
            </a:fld>
            <a:endParaRPr lang="en-GB" sz="1000">
              <a:solidFill>
                <a:schemeClr val="bg1"/>
              </a:solidFill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209233" y="472332"/>
            <a:ext cx="7365396" cy="544928"/>
          </a:xfrm>
        </p:spPr>
        <p:txBody>
          <a:bodyPr anchor="ctr"/>
          <a:lstStyle/>
          <a:p>
            <a:pPr eaLnBrk="1" hangingPunct="1"/>
            <a:r>
              <a:rPr lang="fr-FR" sz="2000" smtClean="0">
                <a:solidFill>
                  <a:srgbClr val="FF6600"/>
                </a:solidFill>
              </a:rPr>
              <a:t>Nouvelles générales: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230896" y="1616426"/>
            <a:ext cx="8711070" cy="1786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SzPct val="60000"/>
              <a:buNone/>
            </a:pPr>
            <a:r>
              <a:rPr lang="fr-FR" sz="1800" b="1" dirty="0" smtClean="0"/>
              <a:t>Demande SESAME</a:t>
            </a:r>
            <a:r>
              <a:rPr lang="fr-FR" sz="1800" b="1" dirty="0" smtClean="0"/>
              <a:t>:</a:t>
            </a:r>
          </a:p>
          <a:p>
            <a:pPr>
              <a:lnSpc>
                <a:spcPct val="150000"/>
              </a:lnSpc>
              <a:buSzPct val="60000"/>
            </a:pPr>
            <a:r>
              <a:rPr lang="fr-FR" sz="1800" b="1" dirty="0"/>
              <a:t> </a:t>
            </a:r>
            <a:r>
              <a:rPr lang="fr-FR" sz="1800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PRAE dépose une demande de compléments à son projet emblématique P2IO qui sera demandée par l'Université. Date limite de dép</a:t>
            </a:r>
            <a:r>
              <a:rPr lang="fr-FR" sz="1800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ôt de dossier le 03 Février 2016.</a:t>
            </a:r>
            <a:endParaRPr lang="fr-FR" sz="1800" dirty="0" smtClean="0"/>
          </a:p>
        </p:txBody>
      </p:sp>
    </p:spTree>
    <p:extLst>
      <p:ext uri="{BB962C8B-B14F-4D97-AF65-F5344CB8AC3E}">
        <p14:creationId xmlns:p14="http://schemas.microsoft.com/office/powerpoint/2010/main" val="6259413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9C4C6F08-9B1E-41A3-93A4-1C0175097541}" type="slidenum">
              <a:rPr lang="en-GB" sz="1000">
                <a:solidFill>
                  <a:schemeClr val="bg1"/>
                </a:solidFill>
              </a:rPr>
              <a:pPr/>
              <a:t>9</a:t>
            </a:fld>
            <a:endParaRPr lang="en-GB" sz="1000">
              <a:solidFill>
                <a:schemeClr val="bg1"/>
              </a:solidFill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209233" y="472332"/>
            <a:ext cx="7365396" cy="544928"/>
          </a:xfrm>
        </p:spPr>
        <p:txBody>
          <a:bodyPr anchor="ctr"/>
          <a:lstStyle/>
          <a:p>
            <a:pPr eaLnBrk="1" hangingPunct="1"/>
            <a:r>
              <a:rPr lang="fr-FR" sz="2000" dirty="0" err="1" smtClean="0">
                <a:solidFill>
                  <a:srgbClr val="FF6600"/>
                </a:solidFill>
              </a:rPr>
              <a:t>AoB</a:t>
            </a:r>
            <a:r>
              <a:rPr lang="fr-FR" sz="2000" dirty="0" smtClean="0">
                <a:solidFill>
                  <a:srgbClr val="FF6600"/>
                </a:solidFill>
              </a:rPr>
              <a:t>: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230896" y="1616426"/>
            <a:ext cx="8711070" cy="32547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SzPct val="60000"/>
            </a:pPr>
            <a:r>
              <a:rPr lang="fr-FR" sz="1800" dirty="0" smtClean="0"/>
              <a:t> </a:t>
            </a:r>
            <a:r>
              <a:rPr lang="fr-FR" sz="1800" dirty="0" smtClean="0"/>
              <a:t>Aménagement du Hall 209A et déménagement de l’atelier mécanique</a:t>
            </a:r>
          </a:p>
          <a:p>
            <a:pPr>
              <a:lnSpc>
                <a:spcPct val="150000"/>
              </a:lnSpc>
              <a:buSzPct val="60000"/>
            </a:pPr>
            <a:r>
              <a:rPr lang="fr-FR" sz="1800" dirty="0"/>
              <a:t> </a:t>
            </a:r>
            <a:r>
              <a:rPr lang="fr-FR" sz="1800" dirty="0" smtClean="0"/>
              <a:t>Participation </a:t>
            </a:r>
            <a:r>
              <a:rPr lang="fr-FR" sz="1800" dirty="0"/>
              <a:t>aux conférences 2016 (IPAC, LINAC ou autres), demande de formation pour 2016</a:t>
            </a:r>
          </a:p>
          <a:p>
            <a:pPr marL="285750" indent="-285750">
              <a:lnSpc>
                <a:spcPct val="150000"/>
              </a:lnSpc>
              <a:buSzPct val="60000"/>
              <a:buFont typeface="Wingdings" charset="0"/>
              <a:buChar char="à"/>
            </a:pPr>
            <a:r>
              <a:rPr lang="fr-FR" sz="1800" dirty="0" smtClean="0"/>
              <a:t>listes </a:t>
            </a:r>
            <a:r>
              <a:rPr lang="fr-FR" sz="1800" dirty="0"/>
              <a:t>des participants/demandes doivent parvenir à Mathilde rapidement</a:t>
            </a:r>
            <a:r>
              <a:rPr lang="fr-FR" sz="1800" dirty="0" smtClean="0"/>
              <a:t>.</a:t>
            </a:r>
          </a:p>
          <a:p>
            <a:pPr marL="285750" indent="-285750">
              <a:lnSpc>
                <a:spcPct val="150000"/>
              </a:lnSpc>
              <a:buSzPct val="100000"/>
              <a:buFont typeface="Wingdings" charset="2"/>
              <a:buChar char="§"/>
            </a:pPr>
            <a:r>
              <a:rPr lang="fr-FR" sz="1800" dirty="0" smtClean="0"/>
              <a:t>Demandes de stagiaires: liste close?</a:t>
            </a:r>
          </a:p>
          <a:p>
            <a:pPr marL="285750" indent="-285750">
              <a:lnSpc>
                <a:spcPct val="150000"/>
              </a:lnSpc>
              <a:buSzPct val="100000"/>
              <a:buFont typeface="Wingdings" charset="2"/>
              <a:buChar char="§"/>
            </a:pPr>
            <a:r>
              <a:rPr lang="fr-FR" sz="1800" dirty="0" smtClean="0"/>
              <a:t>Demande de thèse? </a:t>
            </a:r>
            <a:endParaRPr lang="fr-FR" sz="1800" dirty="0"/>
          </a:p>
          <a:p>
            <a:pPr>
              <a:lnSpc>
                <a:spcPct val="150000"/>
              </a:lnSpc>
              <a:buSzPct val="60000"/>
            </a:pPr>
            <a:endParaRPr lang="fr-FR" sz="1800" dirty="0" smtClean="0"/>
          </a:p>
        </p:txBody>
      </p:sp>
    </p:spTree>
    <p:extLst>
      <p:ext uri="{BB962C8B-B14F-4D97-AF65-F5344CB8AC3E}">
        <p14:creationId xmlns:p14="http://schemas.microsoft.com/office/powerpoint/2010/main" val="323901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SY European XFEL">
  <a:themeElements>
    <a:clrScheme name="DESY European XFEL 1">
      <a:dk1>
        <a:srgbClr val="261748"/>
      </a:dk1>
      <a:lt1>
        <a:srgbClr val="FFFFFF"/>
      </a:lt1>
      <a:dk2>
        <a:srgbClr val="000000"/>
      </a:dk2>
      <a:lt2>
        <a:srgbClr val="E0E0E0"/>
      </a:lt2>
      <a:accent1>
        <a:srgbClr val="261748"/>
      </a:accent1>
      <a:accent2>
        <a:srgbClr val="FD930A"/>
      </a:accent2>
      <a:accent3>
        <a:srgbClr val="FFFFFF"/>
      </a:accent3>
      <a:accent4>
        <a:srgbClr val="1F123C"/>
      </a:accent4>
      <a:accent5>
        <a:srgbClr val="ACABB1"/>
      </a:accent5>
      <a:accent6>
        <a:srgbClr val="E58508"/>
      </a:accent6>
      <a:hlink>
        <a:srgbClr val="261748"/>
      </a:hlink>
      <a:folHlink>
        <a:srgbClr val="FD930A"/>
      </a:folHlink>
    </a:clrScheme>
    <a:fontScheme name="DESY European XF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8B323"/>
          </a:buClr>
          <a:buSzTx/>
          <a:buFont typeface="Wingdings" pitchFamily="2" charset="2"/>
          <a:buChar char="n"/>
          <a:tabLst/>
          <a:defRPr kumimoji="0" lang="de-DE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8B323"/>
          </a:buClr>
          <a:buSzTx/>
          <a:buFont typeface="Wingdings" pitchFamily="2" charset="2"/>
          <a:buChar char="n"/>
          <a:tabLst/>
          <a:defRPr kumimoji="0" lang="de-DE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8" charset="-128"/>
          </a:defRPr>
        </a:defPPr>
      </a:lstStyle>
    </a:lnDef>
  </a:objectDefaults>
  <a:extraClrSchemeLst>
    <a:extraClrScheme>
      <a:clrScheme name="DESY European XFEL 1">
        <a:dk1>
          <a:srgbClr val="261748"/>
        </a:dk1>
        <a:lt1>
          <a:srgbClr val="FFFFFF"/>
        </a:lt1>
        <a:dk2>
          <a:srgbClr val="000000"/>
        </a:dk2>
        <a:lt2>
          <a:srgbClr val="E0E0E0"/>
        </a:lt2>
        <a:accent1>
          <a:srgbClr val="261748"/>
        </a:accent1>
        <a:accent2>
          <a:srgbClr val="FD930A"/>
        </a:accent2>
        <a:accent3>
          <a:srgbClr val="FFFFFF"/>
        </a:accent3>
        <a:accent4>
          <a:srgbClr val="1F123C"/>
        </a:accent4>
        <a:accent5>
          <a:srgbClr val="ACABB1"/>
        </a:accent5>
        <a:accent6>
          <a:srgbClr val="E58508"/>
        </a:accent6>
        <a:hlink>
          <a:srgbClr val="261748"/>
        </a:hlink>
        <a:folHlink>
          <a:srgbClr val="FD930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261748"/>
      </a:dk1>
      <a:lt1>
        <a:srgbClr val="FFFFFF"/>
      </a:lt1>
      <a:dk2>
        <a:srgbClr val="000000"/>
      </a:dk2>
      <a:lt2>
        <a:srgbClr val="E0E0E0"/>
      </a:lt2>
      <a:accent1>
        <a:srgbClr val="261748"/>
      </a:accent1>
      <a:accent2>
        <a:srgbClr val="FD930A"/>
      </a:accent2>
      <a:accent3>
        <a:srgbClr val="FFFFFF"/>
      </a:accent3>
      <a:accent4>
        <a:srgbClr val="1F123C"/>
      </a:accent4>
      <a:accent5>
        <a:srgbClr val="ACABB1"/>
      </a:accent5>
      <a:accent6>
        <a:srgbClr val="E58508"/>
      </a:accent6>
      <a:hlink>
        <a:srgbClr val="261748"/>
      </a:hlink>
      <a:folHlink>
        <a:srgbClr val="FD930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17234</TotalTime>
  <Words>556</Words>
  <Application>Microsoft Macintosh PowerPoint</Application>
  <PresentationFormat>Présentation à l'écran (4:3)</PresentationFormat>
  <Paragraphs>70</Paragraphs>
  <Slides>9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DESY European XFEL</vt:lpstr>
      <vt:lpstr>Assemblée du Département Accélérateur</vt:lpstr>
      <vt:lpstr>Nouvelles générales:</vt:lpstr>
      <vt:lpstr>Nouvelles générales:</vt:lpstr>
      <vt:lpstr>Nouvelles générales:</vt:lpstr>
      <vt:lpstr>Nouvelles générales:</vt:lpstr>
      <vt:lpstr>Nouvelles générales:</vt:lpstr>
      <vt:lpstr>Nouvelles générales:</vt:lpstr>
      <vt:lpstr>Nouvelles générales:</vt:lpstr>
      <vt:lpstr>AoB: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WP-X   XFEL Project Progress Report (2-2009)</dc:title>
  <dc:creator>Vogel, Elmar</dc:creator>
  <cp:lastModifiedBy>Walid Kaabi</cp:lastModifiedBy>
  <cp:revision>553</cp:revision>
  <cp:lastPrinted>2015-09-17T16:27:40Z</cp:lastPrinted>
  <dcterms:modified xsi:type="dcterms:W3CDTF">2016-01-28T08:38:07Z</dcterms:modified>
</cp:coreProperties>
</file>