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3"/>
  </p:notesMasterIdLst>
  <p:handoutMasterIdLst>
    <p:handoutMasterId r:id="rId64"/>
  </p:handoutMasterIdLst>
  <p:sldIdLst>
    <p:sldId id="256" r:id="rId2"/>
    <p:sldId id="850" r:id="rId3"/>
    <p:sldId id="1184" r:id="rId4"/>
    <p:sldId id="1209" r:id="rId5"/>
    <p:sldId id="1230" r:id="rId6"/>
    <p:sldId id="1189" r:id="rId7"/>
    <p:sldId id="1165" r:id="rId8"/>
    <p:sldId id="1172" r:id="rId9"/>
    <p:sldId id="1173" r:id="rId10"/>
    <p:sldId id="1185" r:id="rId11"/>
    <p:sldId id="1317" r:id="rId12"/>
    <p:sldId id="1295" r:id="rId13"/>
    <p:sldId id="1296" r:id="rId14"/>
    <p:sldId id="1234" r:id="rId15"/>
    <p:sldId id="1236" r:id="rId16"/>
    <p:sldId id="1237" r:id="rId17"/>
    <p:sldId id="1297" r:id="rId18"/>
    <p:sldId id="1239" r:id="rId19"/>
    <p:sldId id="1218" r:id="rId20"/>
    <p:sldId id="1306" r:id="rId21"/>
    <p:sldId id="1220" r:id="rId22"/>
    <p:sldId id="1300" r:id="rId23"/>
    <p:sldId id="1241" r:id="rId24"/>
    <p:sldId id="1156" r:id="rId25"/>
    <p:sldId id="1308" r:id="rId26"/>
    <p:sldId id="1182" r:id="rId27"/>
    <p:sldId id="1192" r:id="rId28"/>
    <p:sldId id="1213" r:id="rId29"/>
    <p:sldId id="1302" r:id="rId30"/>
    <p:sldId id="1303" r:id="rId31"/>
    <p:sldId id="1181" r:id="rId32"/>
    <p:sldId id="1224" r:id="rId33"/>
    <p:sldId id="1157" r:id="rId34"/>
    <p:sldId id="1225" r:id="rId35"/>
    <p:sldId id="1147" r:id="rId36"/>
    <p:sldId id="1215" r:id="rId37"/>
    <p:sldId id="1304" r:id="rId38"/>
    <p:sldId id="1313" r:id="rId39"/>
    <p:sldId id="1279" r:id="rId40"/>
    <p:sldId id="1280" r:id="rId41"/>
    <p:sldId id="1281" r:id="rId42"/>
    <p:sldId id="1309" r:id="rId43"/>
    <p:sldId id="1289" r:id="rId44"/>
    <p:sldId id="1163" r:id="rId45"/>
    <p:sldId id="1290" r:id="rId46"/>
    <p:sldId id="1267" r:id="rId47"/>
    <p:sldId id="1259" r:id="rId48"/>
    <p:sldId id="1288" r:id="rId49"/>
    <p:sldId id="1287" r:id="rId50"/>
    <p:sldId id="1291" r:id="rId51"/>
    <p:sldId id="1312" r:id="rId52"/>
    <p:sldId id="1315" r:id="rId53"/>
    <p:sldId id="1268" r:id="rId54"/>
    <p:sldId id="1269" r:id="rId55"/>
    <p:sldId id="1311" r:id="rId56"/>
    <p:sldId id="1270" r:id="rId57"/>
    <p:sldId id="1251" r:id="rId58"/>
    <p:sldId id="1319" r:id="rId59"/>
    <p:sldId id="1200" r:id="rId60"/>
    <p:sldId id="1199" r:id="rId61"/>
    <p:sldId id="1320" r:id="rId6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D826E6"/>
    <a:srgbClr val="D78431"/>
    <a:srgbClr val="32FF3F"/>
    <a:srgbClr val="6FFF7E"/>
    <a:srgbClr val="2850CB"/>
    <a:srgbClr val="2C59E0"/>
    <a:srgbClr val="2C59E1"/>
    <a:srgbClr val="4993F5"/>
    <a:srgbClr val="41CCE1"/>
    <a:srgbClr val="FFB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33" autoAdjust="0"/>
    <p:restoredTop sz="95364" autoAdjust="0"/>
  </p:normalViewPr>
  <p:slideViewPr>
    <p:cSldViewPr snapToGrid="0" snapToObjects="1">
      <p:cViewPr>
        <p:scale>
          <a:sx n="100" d="100"/>
          <a:sy n="100" d="100"/>
        </p:scale>
        <p:origin x="-792" y="-3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notesMaster" Target="notesMasters/notesMaster1.xml"/><Relationship Id="rId64" Type="http://schemas.openxmlformats.org/officeDocument/2006/relationships/handoutMaster" Target="handoutMasters/handoutMaster1.xml"/><Relationship Id="rId65" Type="http://schemas.openxmlformats.org/officeDocument/2006/relationships/printerSettings" Target="printerSettings/printerSettings1.bin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BB07C2-869A-B64C-9C1E-2206FC03384C}" type="datetimeFigureOut">
              <a:rPr lang="en-US" smtClean="0"/>
              <a:t>9/2/16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09385E-CE90-054B-ABF2-3BD310E5D3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496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B529E7-0DB2-6645-A900-EEE84CA4DE9C}" type="datetimeFigureOut">
              <a:rPr lang="en-US" smtClean="0"/>
              <a:t>9/2/16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0F6BCE-74B4-7B4C-89EA-C04E32C79F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2731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 2,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501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 2,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517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 2,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427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 2,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258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 2,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062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 2,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461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 2, 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92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 2,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209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 2, 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279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 2,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871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 2,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691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90718"/>
            <a:ext cx="7772400" cy="572319"/>
          </a:xfrm>
          <a:prstGeom prst="rect">
            <a:avLst/>
          </a:prstGeom>
          <a:solidFill>
            <a:srgbClr val="5EFFF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728408"/>
            <a:ext cx="8229600" cy="57151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38912"/>
            <a:ext cx="21336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Sep 2,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38912"/>
            <a:ext cx="28956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38912"/>
            <a:ext cx="21336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112C9-0197-9445-84E4-C3BF032F6A9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2"/>
          <p:cNvPicPr>
            <a:picLocks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1" y="0"/>
            <a:ext cx="685799" cy="671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ucsd-logo.jpg"/>
          <p:cNvPicPr>
            <a:picLocks noChangeAspect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0"/>
            <a:ext cx="685800" cy="67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867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3200" b="1" i="0" kern="1200">
          <a:solidFill>
            <a:srgbClr val="0000FF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FF000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3366FF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Relationship Id="rId3" Type="http://schemas.openxmlformats.org/officeDocument/2006/relationships/image" Target="../media/image9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31911"/>
            <a:ext cx="7772400" cy="1846189"/>
          </a:xfrm>
          <a:noFill/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Experimental </a:t>
            </a:r>
            <a:br>
              <a:rPr lang="en-US" sz="4000" dirty="0" smtClean="0">
                <a:solidFill>
                  <a:srgbClr val="FF0000"/>
                </a:solidFill>
              </a:rPr>
            </a:br>
            <a:r>
              <a:rPr lang="en-US" sz="4000" dirty="0" smtClean="0">
                <a:solidFill>
                  <a:srgbClr val="FF0000"/>
                </a:solidFill>
              </a:rPr>
              <a:t>summary/conclusion </a:t>
            </a:r>
            <a:br>
              <a:rPr lang="en-US" sz="4000" dirty="0" smtClean="0">
                <a:solidFill>
                  <a:srgbClr val="FF0000"/>
                </a:solidFill>
              </a:rPr>
            </a:br>
            <a:r>
              <a:rPr lang="en-US" sz="4000" dirty="0" smtClean="0">
                <a:solidFill>
                  <a:srgbClr val="FF0000"/>
                </a:solidFill>
              </a:rPr>
              <a:t>of Higgs Hunting 2016</a:t>
            </a:r>
            <a:endParaRPr lang="en-US" sz="27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578100"/>
            <a:ext cx="6400800" cy="110029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D78431"/>
                </a:solidFill>
              </a:rPr>
              <a:t>Marco Pieri</a:t>
            </a:r>
          </a:p>
          <a:p>
            <a:r>
              <a:rPr lang="en-US" sz="2000" dirty="0" smtClean="0">
                <a:solidFill>
                  <a:srgbClr val="D78431"/>
                </a:solidFill>
              </a:rPr>
              <a:t>University of California San Diego</a:t>
            </a:r>
          </a:p>
          <a:p>
            <a:endParaRPr lang="en-US" sz="2400" dirty="0" smtClean="0">
              <a:solidFill>
                <a:srgbClr val="0000FF"/>
              </a:solidFill>
            </a:endParaRPr>
          </a:p>
        </p:txBody>
      </p:sp>
      <p:pic>
        <p:nvPicPr>
          <p:cNvPr id="4" name="Picture 2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90632" y="3871577"/>
            <a:ext cx="1081568" cy="1056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0" y="0"/>
            <a:ext cx="905280" cy="9145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8238720" y="0"/>
            <a:ext cx="905280" cy="9145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368300" y="5448300"/>
            <a:ext cx="8356600" cy="1003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Higgs Hunting 2016</a:t>
            </a:r>
          </a:p>
          <a:p>
            <a:r>
              <a:rPr lang="en-US" sz="2400" dirty="0" smtClean="0"/>
              <a:t>Paris,  August 31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– September 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2016</a:t>
            </a:r>
          </a:p>
        </p:txBody>
      </p:sp>
      <p:pic>
        <p:nvPicPr>
          <p:cNvPr id="12" name="Picture 11" descr="ucsd-logo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300" y="3871577"/>
            <a:ext cx="1072120" cy="105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912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Status of main Higgs decay channels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63037"/>
            <a:ext cx="9144000" cy="587587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Almost all results of Run 1 are published</a:t>
            </a:r>
          </a:p>
          <a:p>
            <a:r>
              <a:rPr lang="en-US" sz="2400" dirty="0" smtClean="0"/>
              <a:t>Most of Run 2 results are preliminary and more work is needed to finalize them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 2,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10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67361" y="2020957"/>
            <a:ext cx="2569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</a:rPr>
              <a:t>Run 1: 7 – 8 TeV</a:t>
            </a:r>
            <a:endParaRPr lang="en-US" sz="2800" b="1" dirty="0">
              <a:solidFill>
                <a:srgbClr val="008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90681" y="2020957"/>
            <a:ext cx="2236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</a:rPr>
              <a:t>Run 2: 13 TeV</a:t>
            </a:r>
            <a:endParaRPr lang="en-US" sz="2800" b="1" dirty="0">
              <a:solidFill>
                <a:srgbClr val="008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803058"/>
            <a:ext cx="2952733" cy="4651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0681" y="4803058"/>
            <a:ext cx="2908300" cy="5913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92400"/>
            <a:ext cx="4456762" cy="1943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0676" y="2705101"/>
            <a:ext cx="4463324" cy="192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135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6600" dirty="0" smtClean="0"/>
          </a:p>
          <a:p>
            <a:pPr marL="0" indent="0" algn="ctr">
              <a:buNone/>
            </a:pPr>
            <a:r>
              <a:rPr lang="en-US" sz="4800" dirty="0" smtClean="0"/>
              <a:t>Measurements </a:t>
            </a:r>
          </a:p>
          <a:p>
            <a:pPr marL="0" indent="0" algn="ctr">
              <a:buNone/>
            </a:pPr>
            <a:r>
              <a:rPr lang="en-US" sz="4800" dirty="0" smtClean="0"/>
              <a:t>of the SM-like </a:t>
            </a:r>
          </a:p>
          <a:p>
            <a:pPr marL="0" indent="0" algn="ctr">
              <a:buNone/>
            </a:pPr>
            <a:r>
              <a:rPr lang="en-US" sz="4800" dirty="0" smtClean="0"/>
              <a:t>Higgs boson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 2,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927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ATLAS H</a:t>
            </a:r>
            <a:r>
              <a:rPr lang="en-US" sz="2200" dirty="0">
                <a:sym typeface="Wingdings"/>
              </a:rPr>
              <a:t></a:t>
            </a:r>
            <a:r>
              <a:rPr lang="en-US" dirty="0"/>
              <a:t>γγ 13 </a:t>
            </a:r>
            <a:r>
              <a:rPr lang="en-US" dirty="0" smtClean="0"/>
              <a:t>TeV </a:t>
            </a:r>
            <a:r>
              <a:rPr lang="en-US" dirty="0" err="1" smtClean="0"/>
              <a:t>fiducial</a:t>
            </a:r>
            <a:r>
              <a:rPr lang="en-US" dirty="0" smtClean="0"/>
              <a:t> cross sections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 2,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12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323" y="855602"/>
            <a:ext cx="3696677" cy="558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892300"/>
            <a:ext cx="5365077" cy="1790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22747"/>
            <a:ext cx="5365076" cy="8788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855602"/>
            <a:ext cx="927100" cy="461665"/>
          </a:xfrm>
          <a:prstGeom prst="rect">
            <a:avLst/>
          </a:prstGeom>
          <a:solidFill>
            <a:srgbClr val="32FF3F"/>
          </a:solidFill>
          <a:ln w="3175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Y. Wu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95246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ATLAS H</a:t>
            </a:r>
            <a:r>
              <a:rPr lang="en-US" sz="2000" dirty="0">
                <a:sym typeface="Wingdings"/>
              </a:rPr>
              <a:t></a:t>
            </a:r>
            <a:r>
              <a:rPr lang="en-US" sz="2800" dirty="0"/>
              <a:t>γγ 13 </a:t>
            </a:r>
            <a:r>
              <a:rPr lang="en-US" sz="2800" dirty="0" smtClean="0"/>
              <a:t>TeV differential distributions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28408"/>
            <a:ext cx="9144000" cy="5715194"/>
          </a:xfrm>
        </p:spPr>
        <p:txBody>
          <a:bodyPr/>
          <a:lstStyle/>
          <a:p>
            <a:r>
              <a:rPr lang="en-US" dirty="0" smtClean="0"/>
              <a:t>In diphoton baseline region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 2,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13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8600"/>
            <a:ext cx="9144000" cy="44762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994650" y="761990"/>
            <a:ext cx="927100" cy="461665"/>
          </a:xfrm>
          <a:prstGeom prst="rect">
            <a:avLst/>
          </a:prstGeom>
          <a:solidFill>
            <a:srgbClr val="32FF3F"/>
          </a:solidFill>
          <a:ln w="3175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Y. Wu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91035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ATLAS H</a:t>
            </a:r>
            <a:r>
              <a:rPr lang="en-US" sz="2200" dirty="0">
                <a:sym typeface="Wingdings"/>
              </a:rPr>
              <a:t></a:t>
            </a:r>
            <a:r>
              <a:rPr lang="en-US" dirty="0" smtClean="0"/>
              <a:t>γγ 13 TeV signal strengths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 2,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14</a:t>
            </a:fld>
            <a:endParaRPr lang="en-US" dirty="0"/>
          </a:p>
        </p:txBody>
      </p:sp>
      <p:pic>
        <p:nvPicPr>
          <p:cNvPr id="7" name="Picture 6" descr="ATLAS-HtoDiboson-2016August31-v4_Page_1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08" b="11837"/>
          <a:stretch/>
        </p:blipFill>
        <p:spPr>
          <a:xfrm>
            <a:off x="88901" y="1337955"/>
            <a:ext cx="8956630" cy="47326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8901" y="749280"/>
            <a:ext cx="927100" cy="461665"/>
          </a:xfrm>
          <a:prstGeom prst="rect">
            <a:avLst/>
          </a:prstGeom>
          <a:solidFill>
            <a:srgbClr val="32FF3F"/>
          </a:solidFill>
          <a:ln w="3175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Y. Wu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493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CMS H</a:t>
            </a:r>
            <a:r>
              <a:rPr lang="en-US" sz="2200" dirty="0">
                <a:sym typeface="Wingdings"/>
              </a:rPr>
              <a:t></a:t>
            </a:r>
            <a:r>
              <a:rPr lang="en-US" dirty="0"/>
              <a:t>γγ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 2,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15</a:t>
            </a:fld>
            <a:endParaRPr lang="en-US" dirty="0"/>
          </a:p>
        </p:txBody>
      </p:sp>
      <p:pic>
        <p:nvPicPr>
          <p:cNvPr id="7" name="Picture 6" descr="DibosonResults_Calderon_v4_Page_0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5" b="-13125"/>
          <a:stretch/>
        </p:blipFill>
        <p:spPr>
          <a:xfrm>
            <a:off x="1" y="663037"/>
            <a:ext cx="8632484" cy="64743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8521" y="2970212"/>
            <a:ext cx="3465757" cy="3568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96199" y="2476480"/>
            <a:ext cx="1447801" cy="707886"/>
          </a:xfrm>
          <a:prstGeom prst="rect">
            <a:avLst/>
          </a:prstGeom>
          <a:solidFill>
            <a:srgbClr val="32FF3F"/>
          </a:solidFill>
          <a:ln w="3175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A. Calderon,</a:t>
            </a:r>
          </a:p>
          <a:p>
            <a:r>
              <a:rPr lang="en-US" sz="2000" dirty="0" smtClean="0"/>
              <a:t>L. </a:t>
            </a:r>
            <a:r>
              <a:rPr lang="en-US" sz="2000" dirty="0" err="1" smtClean="0"/>
              <a:t>Corpe</a:t>
            </a:r>
            <a:r>
              <a:rPr lang="en-US" sz="2000" dirty="0" smtClean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14067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CMS H</a:t>
            </a:r>
            <a:r>
              <a:rPr lang="en-US" sz="2200" dirty="0">
                <a:sym typeface="Wingdings"/>
              </a:rPr>
              <a:t></a:t>
            </a:r>
            <a:r>
              <a:rPr lang="en-US" dirty="0" smtClean="0"/>
              <a:t>γγ </a:t>
            </a:r>
            <a:r>
              <a:rPr lang="en-US" dirty="0" err="1" smtClean="0"/>
              <a:t>fiducial</a:t>
            </a:r>
            <a:r>
              <a:rPr lang="en-US" dirty="0" smtClean="0"/>
              <a:t> cross section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 2,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16</a:t>
            </a:fld>
            <a:endParaRPr lang="en-US" dirty="0"/>
          </a:p>
        </p:txBody>
      </p:sp>
      <p:pic>
        <p:nvPicPr>
          <p:cNvPr id="3" name="Picture 2" descr="DibosonResults_Calderon_v4_Page_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7" b="-654"/>
          <a:stretch/>
        </p:blipFill>
        <p:spPr>
          <a:xfrm>
            <a:off x="114300" y="927080"/>
            <a:ext cx="8572500" cy="56396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42200" y="696247"/>
            <a:ext cx="1701800" cy="461665"/>
          </a:xfrm>
          <a:prstGeom prst="rect">
            <a:avLst/>
          </a:prstGeom>
          <a:solidFill>
            <a:srgbClr val="32FF3F"/>
          </a:solidFill>
          <a:ln w="3175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A. Calderon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39342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ATLAS H</a:t>
            </a:r>
            <a:r>
              <a:rPr lang="en-US" sz="2200" dirty="0">
                <a:sym typeface="Wingdings"/>
              </a:rPr>
              <a:t></a:t>
            </a:r>
            <a:r>
              <a:rPr lang="en-US" dirty="0">
                <a:sym typeface="Wingdings"/>
              </a:rPr>
              <a:t>ZZ</a:t>
            </a:r>
            <a:r>
              <a:rPr lang="en-US" sz="2200" dirty="0">
                <a:sym typeface="Wingdings"/>
              </a:rPr>
              <a:t></a:t>
            </a:r>
            <a:r>
              <a:rPr lang="en-US" dirty="0"/>
              <a:t>4l 13 TeV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 2,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17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0" y="728408"/>
            <a:ext cx="4589202" cy="40737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02179"/>
            <a:ext cx="9144000" cy="16414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231370" y="675727"/>
            <a:ext cx="927100" cy="461665"/>
          </a:xfrm>
          <a:prstGeom prst="rect">
            <a:avLst/>
          </a:prstGeom>
          <a:solidFill>
            <a:srgbClr val="32FF3F"/>
          </a:solidFill>
          <a:ln w="3175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Y. Wu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56101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ATLAS H</a:t>
            </a:r>
            <a:r>
              <a:rPr lang="en-US" sz="2200" dirty="0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ZZ</a:t>
            </a:r>
            <a:r>
              <a:rPr lang="en-US" sz="2200" dirty="0" smtClean="0">
                <a:sym typeface="Wingdings"/>
              </a:rPr>
              <a:t></a:t>
            </a:r>
            <a:r>
              <a:rPr lang="en-US" dirty="0" smtClean="0"/>
              <a:t>4l 13 TeV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 2,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18</a:t>
            </a:fld>
            <a:endParaRPr lang="en-US" dirty="0"/>
          </a:p>
        </p:txBody>
      </p:sp>
      <p:pic>
        <p:nvPicPr>
          <p:cNvPr id="7" name="Picture 6" descr="ATLAS-HtoDiboson-2016August31-v4_Page_0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11" b="4306"/>
          <a:stretch/>
        </p:blipFill>
        <p:spPr>
          <a:xfrm>
            <a:off x="1130300" y="663037"/>
            <a:ext cx="7929820" cy="44712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31370" y="675727"/>
            <a:ext cx="927100" cy="461665"/>
          </a:xfrm>
          <a:prstGeom prst="rect">
            <a:avLst/>
          </a:prstGeom>
          <a:solidFill>
            <a:srgbClr val="32FF3F"/>
          </a:solidFill>
          <a:ln w="3175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Y. Wu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5435601"/>
            <a:ext cx="8701271" cy="1422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255596"/>
            <a:ext cx="2159000" cy="1077218"/>
          </a:xfrm>
          <a:prstGeom prst="rect">
            <a:avLst/>
          </a:prstGeom>
          <a:solidFill>
            <a:srgbClr val="32FF3F"/>
          </a:solidFill>
          <a:ln w="3175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New analysis method compared to Run 1, fit BDT discriminant for events in the mass peak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99774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CMS H</a:t>
            </a:r>
            <a:r>
              <a:rPr lang="en-US" sz="2200" dirty="0">
                <a:sym typeface="Wingdings"/>
              </a:rPr>
              <a:t></a:t>
            </a:r>
            <a:r>
              <a:rPr lang="en-US" dirty="0">
                <a:sym typeface="Wingdings"/>
              </a:rPr>
              <a:t>ZZ</a:t>
            </a:r>
            <a:r>
              <a:rPr lang="en-US" sz="2200" dirty="0">
                <a:sym typeface="Wingdings"/>
              </a:rPr>
              <a:t></a:t>
            </a:r>
            <a:r>
              <a:rPr lang="en-US" dirty="0"/>
              <a:t>4l 13 TeV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 2,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19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500034" y="658572"/>
            <a:ext cx="1701800" cy="461665"/>
          </a:xfrm>
          <a:prstGeom prst="rect">
            <a:avLst/>
          </a:prstGeom>
          <a:solidFill>
            <a:srgbClr val="32FF3F"/>
          </a:solidFill>
          <a:ln w="3175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A. Calderon </a:t>
            </a:r>
            <a:endParaRPr lang="en-US" sz="2400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728408"/>
            <a:ext cx="8686800" cy="5715194"/>
          </a:xfrm>
        </p:spPr>
        <p:txBody>
          <a:bodyPr/>
          <a:lstStyle/>
          <a:p>
            <a:r>
              <a:rPr lang="en-US" dirty="0" smtClean="0"/>
              <a:t>Similar analysis strategy as Run 1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9350" y="1272637"/>
            <a:ext cx="3897450" cy="30460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50" y="1399637"/>
            <a:ext cx="4368800" cy="14232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984562"/>
            <a:ext cx="3492500" cy="33447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3036" y="4559300"/>
            <a:ext cx="4460328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587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28408"/>
            <a:ext cx="8229600" cy="5926392"/>
          </a:xfrm>
        </p:spPr>
        <p:txBody>
          <a:bodyPr>
            <a:normAutofit/>
          </a:bodyPr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SM-like Higgs measurements</a:t>
            </a:r>
          </a:p>
          <a:p>
            <a:r>
              <a:rPr lang="en-US" dirty="0" smtClean="0"/>
              <a:t>BSM Higgs bosons and decays</a:t>
            </a:r>
          </a:p>
          <a:p>
            <a:r>
              <a:rPr lang="en-US" dirty="0" smtClean="0"/>
              <a:t>Future perspectives</a:t>
            </a:r>
          </a:p>
          <a:p>
            <a:r>
              <a:rPr lang="en-US" dirty="0" smtClean="0"/>
              <a:t>Summary and outlook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 2,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235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CMS H</a:t>
            </a:r>
            <a:r>
              <a:rPr lang="en-US" sz="2200" dirty="0">
                <a:sym typeface="Wingdings"/>
              </a:rPr>
              <a:t></a:t>
            </a:r>
            <a:r>
              <a:rPr lang="en-US" dirty="0">
                <a:sym typeface="Wingdings"/>
              </a:rPr>
              <a:t>ZZ</a:t>
            </a:r>
            <a:r>
              <a:rPr lang="en-US" sz="2200" dirty="0">
                <a:sym typeface="Wingdings"/>
              </a:rPr>
              <a:t></a:t>
            </a:r>
            <a:r>
              <a:rPr lang="en-US" dirty="0"/>
              <a:t>4l 13 TeV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28408"/>
            <a:ext cx="8686800" cy="5715194"/>
          </a:xfrm>
        </p:spPr>
        <p:txBody>
          <a:bodyPr/>
          <a:lstStyle/>
          <a:p>
            <a:r>
              <a:rPr lang="en-US" dirty="0" smtClean="0"/>
              <a:t>First Higgs boson mass measurement at 13 TeV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 2,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20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134" y="1367886"/>
            <a:ext cx="6434366" cy="49288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35800" y="1738072"/>
            <a:ext cx="1701800" cy="461665"/>
          </a:xfrm>
          <a:prstGeom prst="rect">
            <a:avLst/>
          </a:prstGeom>
          <a:solidFill>
            <a:srgbClr val="32FF3F"/>
          </a:solidFill>
          <a:ln w="3175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A. Calderon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23384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CMS H</a:t>
            </a:r>
            <a:r>
              <a:rPr lang="en-US" sz="2200" dirty="0">
                <a:sym typeface="Wingdings"/>
              </a:rPr>
              <a:t></a:t>
            </a:r>
            <a:r>
              <a:rPr lang="en-US" dirty="0">
                <a:sym typeface="Wingdings"/>
              </a:rPr>
              <a:t>ZZ</a:t>
            </a:r>
            <a:r>
              <a:rPr lang="en-US" sz="2200" dirty="0">
                <a:sym typeface="Wingdings"/>
              </a:rPr>
              <a:t></a:t>
            </a:r>
            <a:r>
              <a:rPr lang="en-US" dirty="0"/>
              <a:t>4l 13 TeV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 2,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21</a:t>
            </a:fld>
            <a:endParaRPr lang="en-US" dirty="0"/>
          </a:p>
        </p:txBody>
      </p:sp>
      <p:pic>
        <p:nvPicPr>
          <p:cNvPr id="3" name="Picture 2" descr="DibosonResults_Calderon_v4_Page_0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9" b="-8"/>
          <a:stretch/>
        </p:blipFill>
        <p:spPr>
          <a:xfrm>
            <a:off x="0" y="766347"/>
            <a:ext cx="9201834" cy="60916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63037"/>
            <a:ext cx="1473200" cy="400110"/>
          </a:xfrm>
          <a:prstGeom prst="rect">
            <a:avLst/>
          </a:prstGeom>
          <a:solidFill>
            <a:srgbClr val="32FF3F"/>
          </a:solidFill>
          <a:ln w="3175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A. Calderon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67587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CMS H</a:t>
            </a:r>
            <a:r>
              <a:rPr lang="en-US" sz="2200" dirty="0">
                <a:sym typeface="Wingdings"/>
              </a:rPr>
              <a:t></a:t>
            </a:r>
            <a:r>
              <a:rPr lang="en-US" dirty="0">
                <a:sym typeface="Wingdings"/>
              </a:rPr>
              <a:t>ZZ</a:t>
            </a:r>
            <a:r>
              <a:rPr lang="en-US" sz="2200" dirty="0">
                <a:sym typeface="Wingdings"/>
              </a:rPr>
              <a:t></a:t>
            </a:r>
            <a:r>
              <a:rPr lang="en-US" dirty="0"/>
              <a:t>4l 13 </a:t>
            </a:r>
            <a:r>
              <a:rPr lang="en-US" dirty="0" smtClean="0"/>
              <a:t>TeV, width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 2,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22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774700"/>
            <a:ext cx="8915400" cy="56875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56744"/>
            <a:ext cx="1231900" cy="584776"/>
          </a:xfrm>
          <a:prstGeom prst="rect">
            <a:avLst/>
          </a:prstGeom>
          <a:solidFill>
            <a:srgbClr val="32FF3F"/>
          </a:solidFill>
          <a:ln w="3175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A. Calderon,</a:t>
            </a:r>
            <a:br>
              <a:rPr lang="en-US" sz="1600" dirty="0" smtClean="0"/>
            </a:br>
            <a:r>
              <a:rPr lang="en-US" sz="1600" dirty="0" smtClean="0"/>
              <a:t>U. </a:t>
            </a:r>
            <a:r>
              <a:rPr lang="en-US" sz="1600" dirty="0" err="1" smtClean="0"/>
              <a:t>Sarica</a:t>
            </a:r>
            <a:r>
              <a:rPr lang="en-US" sz="1600" dirty="0" smtClean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82898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</a:t>
            </a:r>
            <a:r>
              <a:rPr lang="en-US" sz="2200" dirty="0" smtClean="0">
                <a:sym typeface="Wingdings"/>
              </a:rPr>
              <a:t></a:t>
            </a:r>
            <a:r>
              <a:rPr lang="en-US" dirty="0" smtClean="0"/>
              <a:t>WW</a:t>
            </a:r>
            <a:r>
              <a:rPr lang="en-US" sz="2200" dirty="0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2l2ν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900" y="728408"/>
            <a:ext cx="9055100" cy="5715194"/>
          </a:xfrm>
        </p:spPr>
        <p:txBody>
          <a:bodyPr/>
          <a:lstStyle/>
          <a:p>
            <a:r>
              <a:rPr lang="en-US" sz="2400" dirty="0" smtClean="0"/>
              <a:t>Both experiments are working hard but analysis is more complicated than γγ and ZZ</a:t>
            </a:r>
          </a:p>
          <a:p>
            <a:r>
              <a:rPr lang="en-US" sz="2400" dirty="0"/>
              <a:t>ATLAS and CMS analysis on 2016 data are in progress</a:t>
            </a:r>
          </a:p>
          <a:p>
            <a:r>
              <a:rPr lang="en-US" sz="2400" dirty="0" smtClean="0"/>
              <a:t>Only results from CMS based on 2015 data shown at </a:t>
            </a:r>
            <a:r>
              <a:rPr lang="en-US" sz="2400" dirty="0" err="1" smtClean="0"/>
              <a:t>Moriond</a:t>
            </a:r>
            <a:r>
              <a:rPr lang="en-US" sz="2400" dirty="0" smtClean="0"/>
              <a:t> </a:t>
            </a:r>
            <a:r>
              <a:rPr lang="en-US" sz="2400" dirty="0" smtClean="0"/>
              <a:t>eμ</a:t>
            </a:r>
            <a:r>
              <a:rPr lang="en-US" sz="2400" dirty="0" smtClean="0"/>
              <a:t> in the 0- </a:t>
            </a:r>
            <a:r>
              <a:rPr lang="en-US" sz="2400" dirty="0" smtClean="0"/>
              <a:t>and </a:t>
            </a:r>
            <a:r>
              <a:rPr lang="en-US" sz="2400" dirty="0" smtClean="0"/>
              <a:t>1-jet channels</a:t>
            </a:r>
            <a:endParaRPr lang="en-US" sz="2400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 2,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23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2788194"/>
            <a:ext cx="3855352" cy="37507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4045" y="3359694"/>
            <a:ext cx="4558310" cy="29401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58552" y="2757184"/>
            <a:ext cx="1440548" cy="400110"/>
          </a:xfrm>
          <a:prstGeom prst="rect">
            <a:avLst/>
          </a:prstGeom>
          <a:solidFill>
            <a:srgbClr val="32FF3F"/>
          </a:solidFill>
          <a:ln w="3175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A. Calderon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46089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53135"/>
            <a:ext cx="9144000" cy="18700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ATLAS </a:t>
            </a:r>
            <a:r>
              <a:rPr lang="en-US" dirty="0" smtClean="0"/>
              <a:t>VH H</a:t>
            </a:r>
            <a:r>
              <a:rPr lang="en-US" sz="2200" dirty="0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bb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 2,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24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76546"/>
            <a:ext cx="1511300" cy="400110"/>
          </a:xfrm>
          <a:prstGeom prst="rect">
            <a:avLst/>
          </a:prstGeom>
          <a:solidFill>
            <a:srgbClr val="32FF3F"/>
          </a:solidFill>
          <a:ln w="3175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E. </a:t>
            </a:r>
            <a:r>
              <a:rPr lang="en-US" sz="2000" dirty="0" err="1" smtClean="0"/>
              <a:t>Shabalina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6100" y="663037"/>
            <a:ext cx="5638800" cy="18213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52507"/>
            <a:ext cx="9144000" cy="266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231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610459"/>
            <a:ext cx="8153400" cy="29284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ATLAS VH H</a:t>
            </a:r>
            <a:r>
              <a:rPr lang="en-US" sz="2200" dirty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bb results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 2,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25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887" y="1076656"/>
            <a:ext cx="7960713" cy="27151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53477" y="850900"/>
            <a:ext cx="44765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Systematic uncertainties of similar </a:t>
            </a:r>
          </a:p>
          <a:p>
            <a:r>
              <a:rPr lang="en-US" sz="2400" dirty="0"/>
              <a:t>s</a:t>
            </a:r>
            <a:r>
              <a:rPr lang="en-US" sz="2400" dirty="0" smtClean="0"/>
              <a:t>ize as statistical ones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676546"/>
            <a:ext cx="1511300" cy="400110"/>
          </a:xfrm>
          <a:prstGeom prst="rect">
            <a:avLst/>
          </a:prstGeom>
          <a:solidFill>
            <a:srgbClr val="32FF3F"/>
          </a:solidFill>
          <a:ln w="3175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E. </a:t>
            </a:r>
            <a:r>
              <a:rPr lang="en-US" sz="2000" dirty="0" err="1" smtClean="0"/>
              <a:t>Shabalina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61499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CMS VBF </a:t>
            </a:r>
            <a:r>
              <a:rPr lang="en-US" dirty="0"/>
              <a:t>H</a:t>
            </a:r>
            <a:r>
              <a:rPr lang="en-US" sz="2200" dirty="0">
                <a:sym typeface="Wingdings"/>
              </a:rPr>
              <a:t></a:t>
            </a:r>
            <a:r>
              <a:rPr lang="en-US" dirty="0">
                <a:sym typeface="Wingdings"/>
              </a:rPr>
              <a:t>bb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 2,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26</a:t>
            </a:fld>
            <a:endParaRPr lang="en-US" dirty="0"/>
          </a:p>
        </p:txBody>
      </p:sp>
      <p:pic>
        <p:nvPicPr>
          <p:cNvPr id="7" name="Picture 6" descr="h2fermion_hh2016(1)_Page_0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19" b="5813"/>
          <a:stretch/>
        </p:blipFill>
        <p:spPr>
          <a:xfrm>
            <a:off x="190499" y="1358326"/>
            <a:ext cx="8832527" cy="50852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42200" y="633981"/>
            <a:ext cx="1384300" cy="461665"/>
          </a:xfrm>
          <a:prstGeom prst="rect">
            <a:avLst/>
          </a:prstGeom>
          <a:solidFill>
            <a:srgbClr val="32FF3F"/>
          </a:solidFill>
          <a:ln w="3175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A. </a:t>
            </a:r>
            <a:r>
              <a:rPr lang="en-US" sz="2400" dirty="0" err="1" smtClean="0"/>
              <a:t>Nayak</a:t>
            </a:r>
            <a:endParaRPr lang="en-US" sz="240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0" y="728408"/>
            <a:ext cx="8686800" cy="571519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Analysis strategy is the same as in Run 1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79189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ATLAS VBF </a:t>
            </a:r>
            <a:r>
              <a:rPr lang="en-US" dirty="0"/>
              <a:t>H</a:t>
            </a:r>
            <a:r>
              <a:rPr lang="en-US" sz="2200" dirty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bb (plus photon)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 2,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27</a:t>
            </a:fld>
            <a:endParaRPr lang="en-US" dirty="0"/>
          </a:p>
        </p:txBody>
      </p:sp>
      <p:pic>
        <p:nvPicPr>
          <p:cNvPr id="8" name="Picture 7" descr="Hfermionic_HH_v2_Page_2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5" b="7087"/>
          <a:stretch/>
        </p:blipFill>
        <p:spPr>
          <a:xfrm>
            <a:off x="60803" y="889000"/>
            <a:ext cx="8969571" cy="553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702723"/>
            <a:ext cx="1701800" cy="461665"/>
          </a:xfrm>
          <a:prstGeom prst="rect">
            <a:avLst/>
          </a:prstGeom>
          <a:solidFill>
            <a:srgbClr val="32FF3F"/>
          </a:solidFill>
          <a:ln w="3175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E. </a:t>
            </a:r>
            <a:r>
              <a:rPr lang="en-US" sz="2400" dirty="0" err="1" smtClean="0"/>
              <a:t>Shabalina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9752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ATLAS ttH multi-lepton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 2,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28</a:t>
            </a:fld>
            <a:endParaRPr lang="en-US" dirty="0"/>
          </a:p>
        </p:txBody>
      </p:sp>
      <p:pic>
        <p:nvPicPr>
          <p:cNvPr id="7" name="Picture 6" descr="ATLAS-HtoDiboson-2016August31-v4_Page_1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2" b="4670"/>
          <a:stretch/>
        </p:blipFill>
        <p:spPr>
          <a:xfrm>
            <a:off x="228600" y="1589738"/>
            <a:ext cx="8458200" cy="49491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42200" y="1933554"/>
            <a:ext cx="1701800" cy="461665"/>
          </a:xfrm>
          <a:prstGeom prst="rect">
            <a:avLst/>
          </a:prstGeom>
          <a:solidFill>
            <a:srgbClr val="32FF3F"/>
          </a:solidFill>
          <a:ln w="3175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E. </a:t>
            </a:r>
            <a:r>
              <a:rPr lang="en-US" sz="2400" dirty="0" err="1" smtClean="0"/>
              <a:t>Shabalina</a:t>
            </a:r>
            <a:endParaRPr lang="en-US" sz="240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0" y="728408"/>
            <a:ext cx="9144000" cy="5715194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Great interest in ttH because cross section increases at 13 TeV by a factor 4 (similar increase for main BGs)</a:t>
            </a:r>
            <a:endParaRPr 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988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ATLAS ttH H</a:t>
            </a:r>
            <a:r>
              <a:rPr lang="en-US" sz="2200" dirty="0">
                <a:sym typeface="Wingdings"/>
              </a:rPr>
              <a:t></a:t>
            </a:r>
            <a:r>
              <a:rPr lang="en-US" dirty="0" smtClean="0"/>
              <a:t>bb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 2,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29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754172"/>
            <a:ext cx="8686800" cy="56424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94600" y="666191"/>
            <a:ext cx="1549400" cy="400110"/>
          </a:xfrm>
          <a:prstGeom prst="rect">
            <a:avLst/>
          </a:prstGeom>
          <a:solidFill>
            <a:srgbClr val="32FF3F"/>
          </a:solidFill>
          <a:ln w="3175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E. </a:t>
            </a:r>
            <a:r>
              <a:rPr lang="en-US" sz="2000" dirty="0" err="1" smtClean="0"/>
              <a:t>Shabalina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53989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Disclaimers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63037"/>
            <a:ext cx="9144000" cy="5875875"/>
          </a:xfrm>
        </p:spPr>
        <p:txBody>
          <a:bodyPr>
            <a:normAutofit/>
          </a:bodyPr>
          <a:lstStyle/>
          <a:p>
            <a:r>
              <a:rPr lang="en-US" dirty="0" smtClean="0"/>
              <a:t>I will not put emphasis on Run 1 results that were available since more than one year</a:t>
            </a:r>
          </a:p>
          <a:p>
            <a:pPr lvl="1"/>
            <a:r>
              <a:rPr lang="en-US" dirty="0" smtClean="0"/>
              <a:t>We had quite some time to discuss them</a:t>
            </a:r>
          </a:p>
          <a:p>
            <a:r>
              <a:rPr lang="en-US" dirty="0" smtClean="0"/>
              <a:t>Will report the many latest results based on 13 TeV data</a:t>
            </a:r>
            <a:endParaRPr lang="en-US" dirty="0"/>
          </a:p>
          <a:p>
            <a:r>
              <a:rPr lang="en-US" dirty="0" smtClean="0"/>
              <a:t>We had very </a:t>
            </a:r>
            <a:r>
              <a:rPr lang="en-US" dirty="0"/>
              <a:t>nice </a:t>
            </a:r>
            <a:r>
              <a:rPr lang="en-US" dirty="0" smtClean="0"/>
              <a:t>Young Scientist’s talks that I will not be able to cover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b="1" dirty="0" smtClean="0">
                <a:solidFill>
                  <a:srgbClr val="008000"/>
                </a:solidFill>
              </a:rPr>
              <a:t>Apologies for the contributions I may miss or not well represent</a:t>
            </a:r>
            <a:endParaRPr lang="en-US" b="1" dirty="0">
              <a:solidFill>
                <a:srgbClr val="008000"/>
              </a:solidFill>
            </a:endParaRP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 2,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986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ATLAS ttH H</a:t>
            </a:r>
            <a:r>
              <a:rPr lang="en-US" sz="2200" dirty="0">
                <a:sym typeface="Wingdings"/>
              </a:rPr>
              <a:t></a:t>
            </a:r>
            <a:r>
              <a:rPr lang="en-US" dirty="0"/>
              <a:t>bb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aaa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 2,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30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197" y="783373"/>
            <a:ext cx="9186390" cy="602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733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ATLAS ttH combination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 2,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31</a:t>
            </a:fld>
            <a:endParaRPr lang="en-US" dirty="0"/>
          </a:p>
        </p:txBody>
      </p:sp>
      <p:pic>
        <p:nvPicPr>
          <p:cNvPr id="3" name="Picture 2" descr="Hfermionic_HH_v2_Page_2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2" b="7643"/>
          <a:stretch/>
        </p:blipFill>
        <p:spPr>
          <a:xfrm>
            <a:off x="774" y="651260"/>
            <a:ext cx="8571726" cy="54168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35500" y="651260"/>
            <a:ext cx="1701800" cy="461665"/>
          </a:xfrm>
          <a:prstGeom prst="rect">
            <a:avLst/>
          </a:prstGeom>
          <a:solidFill>
            <a:srgbClr val="32FF3F"/>
          </a:solidFill>
          <a:ln w="3175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E. </a:t>
            </a:r>
            <a:r>
              <a:rPr lang="en-US" sz="2400" dirty="0" err="1" smtClean="0"/>
              <a:t>Shabalina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84337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CMS </a:t>
            </a:r>
            <a:r>
              <a:rPr lang="en-US" dirty="0" smtClean="0"/>
              <a:t>ttH, H</a:t>
            </a:r>
            <a:r>
              <a:rPr lang="en-US" sz="2200" dirty="0" smtClean="0">
                <a:sym typeface="Wingdings"/>
              </a:rPr>
              <a:t></a:t>
            </a:r>
            <a:r>
              <a:rPr lang="en-US" sz="3600" dirty="0" smtClean="0">
                <a:sym typeface="Wingdings"/>
              </a:rPr>
              <a:t>γγ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 2,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32</a:t>
            </a:fld>
            <a:endParaRPr lang="en-US" dirty="0"/>
          </a:p>
        </p:txBody>
      </p:sp>
      <p:pic>
        <p:nvPicPr>
          <p:cNvPr id="3" name="Picture 2" descr="DibosonResults_Calderon_v4_Page_1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99" b="1"/>
          <a:stretch/>
        </p:blipFill>
        <p:spPr>
          <a:xfrm>
            <a:off x="0" y="1028700"/>
            <a:ext cx="9088457" cy="4826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94600" y="666191"/>
            <a:ext cx="1549400" cy="400110"/>
          </a:xfrm>
          <a:prstGeom prst="rect">
            <a:avLst/>
          </a:prstGeom>
          <a:solidFill>
            <a:srgbClr val="32FF3F"/>
          </a:solidFill>
          <a:ln w="3175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A. Calderon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35520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CMS ttH </a:t>
            </a:r>
            <a:r>
              <a:rPr lang="en-US" dirty="0" smtClean="0"/>
              <a:t>multi-lepton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 2,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33</a:t>
            </a:fld>
            <a:endParaRPr lang="en-US" dirty="0"/>
          </a:p>
        </p:txBody>
      </p:sp>
      <p:pic>
        <p:nvPicPr>
          <p:cNvPr id="9" name="Picture 8" descr="DibosonResults_Calderon_v2(1)_Page_1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1" b="4188"/>
          <a:stretch/>
        </p:blipFill>
        <p:spPr>
          <a:xfrm>
            <a:off x="0" y="940912"/>
            <a:ext cx="9143085" cy="559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94600" y="666191"/>
            <a:ext cx="1549400" cy="400110"/>
          </a:xfrm>
          <a:prstGeom prst="rect">
            <a:avLst/>
          </a:prstGeom>
          <a:solidFill>
            <a:srgbClr val="32FF3F"/>
          </a:solidFill>
          <a:ln w="3175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A. Calderon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33976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CMS ttH </a:t>
            </a:r>
            <a:r>
              <a:rPr lang="en-US" dirty="0"/>
              <a:t>H</a:t>
            </a:r>
            <a:r>
              <a:rPr lang="en-US" sz="2200" dirty="0">
                <a:sym typeface="Wingdings"/>
              </a:rPr>
              <a:t></a:t>
            </a:r>
            <a:r>
              <a:rPr lang="en-US" dirty="0" smtClean="0"/>
              <a:t>bb with 2015 data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 2,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34</a:t>
            </a:fld>
            <a:endParaRPr lang="en-US" dirty="0"/>
          </a:p>
        </p:txBody>
      </p:sp>
      <p:pic>
        <p:nvPicPr>
          <p:cNvPr id="3" name="Picture 2" descr="h2fermion_hh2016_Page_1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91" b="9978"/>
          <a:stretch/>
        </p:blipFill>
        <p:spPr>
          <a:xfrm>
            <a:off x="0" y="663037"/>
            <a:ext cx="6268295" cy="3245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59700" y="740367"/>
            <a:ext cx="1384300" cy="461665"/>
          </a:xfrm>
          <a:prstGeom prst="rect">
            <a:avLst/>
          </a:prstGeom>
          <a:solidFill>
            <a:srgbClr val="32FF3F"/>
          </a:solidFill>
          <a:ln w="3175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A. </a:t>
            </a:r>
            <a:r>
              <a:rPr lang="en-US" sz="2400" dirty="0" err="1" smtClean="0"/>
              <a:t>Nayak</a:t>
            </a:r>
            <a:endParaRPr lang="en-US" sz="2400" dirty="0"/>
          </a:p>
        </p:txBody>
      </p:sp>
      <p:graphicFrame>
        <p:nvGraphicFramePr>
          <p:cNvPr id="8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1926248"/>
              </p:ext>
            </p:extLst>
          </p:nvPr>
        </p:nvGraphicFramePr>
        <p:xfrm>
          <a:off x="195494" y="5009541"/>
          <a:ext cx="8801101" cy="117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/>
                <a:gridCol w="2221333"/>
                <a:gridCol w="2287167"/>
                <a:gridCol w="2667001"/>
              </a:tblGrid>
              <a:tr h="589232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ttH</a:t>
                      </a:r>
                      <a:r>
                        <a:rPr lang="en-US" sz="2400" dirty="0" smtClean="0"/>
                        <a:t> (</a:t>
                      </a:r>
                      <a:r>
                        <a:rPr lang="en-US" sz="2400" dirty="0" err="1" smtClean="0"/>
                        <a:t>H</a:t>
                      </a:r>
                      <a:r>
                        <a:rPr lang="en-US" sz="1800" dirty="0" err="1" smtClean="0">
                          <a:sym typeface="Wingdings"/>
                        </a:rPr>
                        <a:t></a:t>
                      </a:r>
                      <a:r>
                        <a:rPr lang="en-US" sz="2400" dirty="0" err="1" smtClean="0"/>
                        <a:t>bb</a:t>
                      </a:r>
                      <a:r>
                        <a:rPr lang="en-US" sz="2400" dirty="0" smtClean="0"/>
                        <a:t>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/>
                        <a:t>ttH</a:t>
                      </a:r>
                      <a:r>
                        <a:rPr lang="en-US" sz="2400" dirty="0" smtClean="0"/>
                        <a:t> (</a:t>
                      </a:r>
                      <a:r>
                        <a:rPr lang="en-US" sz="2400" dirty="0" err="1" smtClean="0"/>
                        <a:t>H</a:t>
                      </a:r>
                      <a:r>
                        <a:rPr lang="en-US" sz="1800" dirty="0" err="1" smtClean="0">
                          <a:sym typeface="Wingdings"/>
                        </a:rPr>
                        <a:t></a:t>
                      </a:r>
                      <a:r>
                        <a:rPr lang="en-US" sz="2400" dirty="0" err="1" smtClean="0"/>
                        <a:t>γγ</a:t>
                      </a:r>
                      <a:r>
                        <a:rPr lang="en-US" sz="2400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ttH</a:t>
                      </a:r>
                      <a:r>
                        <a:rPr lang="en-US" sz="2400" baseline="0" dirty="0" smtClean="0"/>
                        <a:t> multi-lepton</a:t>
                      </a:r>
                      <a:endParaRPr lang="en-US" sz="2400" dirty="0"/>
                    </a:p>
                  </a:txBody>
                  <a:tcPr/>
                </a:tc>
              </a:tr>
              <a:tr h="58380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-2.0±1.8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1.9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2.0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596045" y="5536250"/>
            <a:ext cx="591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+1.5</a:t>
            </a:r>
          </a:p>
          <a:p>
            <a:r>
              <a:rPr lang="en-US" dirty="0" smtClean="0"/>
              <a:t>-1.2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809697" y="5536250"/>
            <a:ext cx="5950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+0.8</a:t>
            </a:r>
          </a:p>
          <a:p>
            <a:r>
              <a:rPr lang="en-US" dirty="0" smtClean="0"/>
              <a:t>-0.7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95494" y="4356388"/>
            <a:ext cx="426350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Summary of CMS results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35520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29" y="1159123"/>
            <a:ext cx="3946071" cy="5524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ATLAS </a:t>
            </a:r>
            <a:r>
              <a:rPr lang="en-US" dirty="0" err="1" smtClean="0"/>
              <a:t>H</a:t>
            </a:r>
            <a:r>
              <a:rPr lang="en-US" sz="2200" dirty="0" err="1" smtClean="0">
                <a:sym typeface="Wingdings"/>
              </a:rPr>
              <a:t></a:t>
            </a:r>
            <a:r>
              <a:rPr lang="en-US" dirty="0" err="1" smtClean="0">
                <a:sym typeface="Wingdings"/>
              </a:rPr>
              <a:t>μμ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 2,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35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697458"/>
            <a:ext cx="4229100" cy="17292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8369" y="2426742"/>
            <a:ext cx="3534131" cy="25894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4822" y="4953000"/>
            <a:ext cx="2847978" cy="16183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697458"/>
            <a:ext cx="1701800" cy="461665"/>
          </a:xfrm>
          <a:prstGeom prst="rect">
            <a:avLst/>
          </a:prstGeom>
          <a:solidFill>
            <a:srgbClr val="32FF3F"/>
          </a:solidFill>
          <a:ln w="3175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E. </a:t>
            </a:r>
            <a:r>
              <a:rPr lang="en-US" sz="2400" dirty="0" err="1" smtClean="0"/>
              <a:t>Shabalina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24253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ATLAS γγ + ZZ combination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 2,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36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6300"/>
            <a:ext cx="9144000" cy="55543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53200" y="761990"/>
            <a:ext cx="2368550" cy="461665"/>
          </a:xfrm>
          <a:prstGeom prst="rect">
            <a:avLst/>
          </a:prstGeom>
          <a:solidFill>
            <a:srgbClr val="32FF3F"/>
          </a:solidFill>
          <a:ln w="3175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Y. Wu, D. </a:t>
            </a:r>
            <a:r>
              <a:rPr lang="en-US" sz="2400" dirty="0" err="1" smtClean="0"/>
              <a:t>Gillberg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49620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ATLAS γγ + ZZ combination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 2,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37</a:t>
            </a:fld>
            <a:endParaRPr lang="en-US" dirty="0"/>
          </a:p>
        </p:txBody>
      </p:sp>
      <p:pic>
        <p:nvPicPr>
          <p:cNvPr id="8" name="Picture 7" descr="tackmann_HH2016_FT_Page_2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5" b="6942"/>
          <a:stretch/>
        </p:blipFill>
        <p:spPr>
          <a:xfrm>
            <a:off x="0" y="1155610"/>
            <a:ext cx="8953500" cy="56576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4300" y="666597"/>
            <a:ext cx="1854200" cy="461665"/>
          </a:xfrm>
          <a:prstGeom prst="rect">
            <a:avLst/>
          </a:prstGeom>
          <a:solidFill>
            <a:srgbClr val="32FF3F"/>
          </a:solidFill>
          <a:ln w="3175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F. </a:t>
            </a:r>
            <a:r>
              <a:rPr lang="en-US" sz="2400" dirty="0" err="1" smtClean="0"/>
              <a:t>Tackmann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1346200"/>
            <a:ext cx="368124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First fits with simplified </a:t>
            </a:r>
            <a:endParaRPr lang="en-US" sz="2800" b="1" dirty="0" smtClean="0">
              <a:solidFill>
                <a:srgbClr val="0000FF"/>
              </a:solidFill>
            </a:endParaRPr>
          </a:p>
          <a:p>
            <a:r>
              <a:rPr lang="en-US" sz="2800" b="1" dirty="0" smtClean="0">
                <a:solidFill>
                  <a:srgbClr val="0000FF"/>
                </a:solidFill>
              </a:rPr>
              <a:t>template </a:t>
            </a:r>
            <a:r>
              <a:rPr lang="en-US" sz="2800" b="1" dirty="0">
                <a:solidFill>
                  <a:srgbClr val="0000FF"/>
                </a:solidFill>
              </a:rPr>
              <a:t>cross sections </a:t>
            </a:r>
          </a:p>
        </p:txBody>
      </p:sp>
    </p:spTree>
    <p:extLst>
      <p:ext uri="{BB962C8B-B14F-4D97-AF65-F5344CB8AC3E}">
        <p14:creationId xmlns:p14="http://schemas.microsoft.com/office/powerpoint/2010/main" val="3537063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6600" dirty="0" smtClean="0"/>
          </a:p>
          <a:p>
            <a:pPr marL="0" indent="0" algn="ctr">
              <a:buNone/>
            </a:pPr>
            <a:r>
              <a:rPr lang="en-US" sz="9600" dirty="0" smtClean="0"/>
              <a:t>BSM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 2,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2485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Diphoton excess at 750 GeV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28408"/>
            <a:ext cx="9144000" cy="5715194"/>
          </a:xfrm>
        </p:spPr>
        <p:txBody>
          <a:bodyPr>
            <a:normAutofit/>
          </a:bodyPr>
          <a:lstStyle/>
          <a:p>
            <a:r>
              <a:rPr lang="en-US" dirty="0" smtClean="0"/>
              <a:t>Lot of excitement and lots of work from both experiments during the first months of the year, until ICHEP</a:t>
            </a:r>
          </a:p>
          <a:p>
            <a:r>
              <a:rPr lang="en-US" dirty="0" smtClean="0"/>
              <a:t>Some excess was observed in </a:t>
            </a:r>
            <a:r>
              <a:rPr lang="en-US" dirty="0" smtClean="0"/>
              <a:t>2015 data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3.9 </a:t>
            </a:r>
            <a:r>
              <a:rPr lang="en-US" dirty="0" smtClean="0">
                <a:solidFill>
                  <a:srgbClr val="0000FF"/>
                </a:solidFill>
              </a:rPr>
              <a:t>σ ATLAS at 750 GeV (3.4 at 734 GeV after reprocessing)</a:t>
            </a:r>
            <a:endParaRPr lang="en-US" dirty="0" smtClean="0">
              <a:solidFill>
                <a:srgbClr val="0000FF"/>
              </a:solidFill>
            </a:endParaRP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3.4 sigma </a:t>
            </a:r>
            <a:r>
              <a:rPr lang="en-US" dirty="0">
                <a:solidFill>
                  <a:srgbClr val="0000FF"/>
                </a:solidFill>
              </a:rPr>
              <a:t>at 750 GeV CMS </a:t>
            </a:r>
            <a:r>
              <a:rPr lang="en-US" dirty="0" smtClean="0">
                <a:solidFill>
                  <a:srgbClr val="0000FF"/>
                </a:solidFill>
              </a:rPr>
              <a:t>(combined with 8 TeV)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Global significances below ~2 sigma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Mass was the same at </a:t>
            </a:r>
            <a:r>
              <a:rPr lang="en-US" dirty="0" err="1" smtClean="0">
                <a:solidFill>
                  <a:srgbClr val="0000FF"/>
                </a:solidFill>
              </a:rPr>
              <a:t>Moriond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</a:p>
          <a:p>
            <a:r>
              <a:rPr lang="en-US" dirty="0" smtClean="0"/>
              <a:t>No </a:t>
            </a:r>
            <a:r>
              <a:rPr lang="en-US" dirty="0" smtClean="0"/>
              <a:t>excess seen in </a:t>
            </a:r>
            <a:r>
              <a:rPr lang="en-US" dirty="0"/>
              <a:t>γγ </a:t>
            </a:r>
            <a:r>
              <a:rPr lang="en-US" dirty="0" smtClean="0"/>
              <a:t>in 13 fb</a:t>
            </a:r>
            <a:r>
              <a:rPr lang="en-US" baseline="30000" dirty="0" smtClean="0"/>
              <a:t>-1</a:t>
            </a:r>
            <a:r>
              <a:rPr lang="en-US" dirty="0" smtClean="0"/>
              <a:t> of 2016 data and all related channels </a:t>
            </a:r>
            <a:r>
              <a:rPr lang="en-US" dirty="0" smtClean="0"/>
              <a:t>(e.g. </a:t>
            </a:r>
            <a:r>
              <a:rPr lang="en-US" dirty="0" err="1" smtClean="0"/>
              <a:t>Zγ</a:t>
            </a:r>
            <a:r>
              <a:rPr lang="en-US" dirty="0" smtClean="0"/>
              <a:t>) and </a:t>
            </a:r>
            <a:r>
              <a:rPr lang="en-US" dirty="0" smtClean="0"/>
              <a:t>limits </a:t>
            </a:r>
            <a:r>
              <a:rPr lang="en-US" dirty="0" smtClean="0"/>
              <a:t>derived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 2,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39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429500" y="1844136"/>
            <a:ext cx="1714500" cy="830997"/>
          </a:xfrm>
          <a:prstGeom prst="rect">
            <a:avLst/>
          </a:prstGeom>
          <a:solidFill>
            <a:srgbClr val="32FF3F"/>
          </a:solidFill>
          <a:ln w="3175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R. </a:t>
            </a:r>
            <a:r>
              <a:rPr lang="en-US" sz="2400" dirty="0" err="1" smtClean="0"/>
              <a:t>Covarelli</a:t>
            </a:r>
            <a:r>
              <a:rPr lang="en-US" sz="2400" dirty="0" smtClean="0"/>
              <a:t>, </a:t>
            </a:r>
            <a:br>
              <a:rPr lang="en-US" sz="2400" dirty="0" smtClean="0"/>
            </a:br>
            <a:r>
              <a:rPr lang="en-US" sz="2400" dirty="0" smtClean="0"/>
              <a:t>K</a:t>
            </a:r>
            <a:r>
              <a:rPr lang="en-US" sz="2400" dirty="0"/>
              <a:t>. </a:t>
            </a:r>
            <a:r>
              <a:rPr lang="en-US" sz="2400" dirty="0" err="1"/>
              <a:t>Grevtsov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48326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Tevatron</a:t>
            </a:r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28408"/>
            <a:ext cx="9144000" cy="5715194"/>
          </a:xfrm>
        </p:spPr>
        <p:txBody>
          <a:bodyPr/>
          <a:lstStyle/>
          <a:p>
            <a:r>
              <a:rPr lang="en-US" dirty="0" smtClean="0"/>
              <a:t>Still carrying out precision measurements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New </a:t>
            </a:r>
            <a:r>
              <a:rPr lang="en-US" dirty="0" err="1" smtClean="0">
                <a:solidFill>
                  <a:srgbClr val="0000FF"/>
                </a:solidFill>
              </a:rPr>
              <a:t>Tevatron</a:t>
            </a:r>
            <a:r>
              <a:rPr lang="en-US" dirty="0" smtClean="0">
                <a:solidFill>
                  <a:srgbClr val="0000FF"/>
                </a:solidFill>
              </a:rPr>
              <a:t> top mass combined measurement updating 2014 result: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M</a:t>
            </a:r>
            <a:r>
              <a:rPr lang="en-US" baseline="-25000" dirty="0" smtClean="0">
                <a:solidFill>
                  <a:srgbClr val="0000FF"/>
                </a:solidFill>
              </a:rPr>
              <a:t>t</a:t>
            </a:r>
            <a:r>
              <a:rPr lang="en-US" dirty="0" smtClean="0">
                <a:solidFill>
                  <a:srgbClr val="0000FF"/>
                </a:solidFill>
              </a:rPr>
              <a:t>=174.30 ± 0.35 (stat) ± 0.54 (</a:t>
            </a:r>
            <a:r>
              <a:rPr lang="en-US" dirty="0" err="1" smtClean="0">
                <a:solidFill>
                  <a:srgbClr val="0000FF"/>
                </a:solidFill>
              </a:rPr>
              <a:t>syst</a:t>
            </a:r>
            <a:r>
              <a:rPr lang="en-US" dirty="0" smtClean="0">
                <a:solidFill>
                  <a:srgbClr val="0000FF"/>
                </a:solidFill>
              </a:rPr>
              <a:t>) GeV</a:t>
            </a:r>
            <a:endParaRPr lang="en-US" dirty="0">
              <a:solidFill>
                <a:srgbClr val="0000FF"/>
              </a:solidFill>
            </a:endParaRP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Working on update of W mass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Continues to investigate on the excess reported in the measurement of </a:t>
            </a:r>
            <a:r>
              <a:rPr lang="en-US" dirty="0" err="1">
                <a:solidFill>
                  <a:srgbClr val="0000FF"/>
                </a:solidFill>
              </a:rPr>
              <a:t>tt</a:t>
            </a:r>
            <a:r>
              <a:rPr lang="en-US" dirty="0">
                <a:solidFill>
                  <a:srgbClr val="0000FF"/>
                </a:solidFill>
              </a:rPr>
              <a:t> A</a:t>
            </a:r>
            <a:r>
              <a:rPr lang="en-US" baseline="-25000" dirty="0">
                <a:solidFill>
                  <a:srgbClr val="0000FF"/>
                </a:solidFill>
              </a:rPr>
              <a:t>FB</a:t>
            </a:r>
          </a:p>
          <a:p>
            <a:pPr marL="457200" lvl="1" indent="0">
              <a:buNone/>
            </a:pPr>
            <a:endParaRPr lang="en-US" dirty="0" smtClean="0">
              <a:solidFill>
                <a:srgbClr val="0000FF"/>
              </a:solidFill>
            </a:endParaRPr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 2,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58100" y="730226"/>
            <a:ext cx="1485900" cy="461665"/>
          </a:xfrm>
          <a:prstGeom prst="rect">
            <a:avLst/>
          </a:prstGeom>
          <a:solidFill>
            <a:srgbClr val="32FF3F"/>
          </a:solidFill>
          <a:ln w="3175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R. </a:t>
            </a:r>
            <a:r>
              <a:rPr lang="en-US" sz="2400" dirty="0" err="1" smtClean="0"/>
              <a:t>Hirosky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34496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Diphoton excess at 750 GeV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 2,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40</a:t>
            </a:fld>
            <a:endParaRPr lang="en-US" dirty="0"/>
          </a:p>
        </p:txBody>
      </p:sp>
      <p:pic>
        <p:nvPicPr>
          <p:cNvPr id="8" name="Picture 7" descr="Sphicas-summary_Page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108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Diphoton excess at 750 GeV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 2,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41</a:t>
            </a:fld>
            <a:endParaRPr lang="en-US" dirty="0"/>
          </a:p>
        </p:txBody>
      </p:sp>
      <p:pic>
        <p:nvPicPr>
          <p:cNvPr id="3" name="Picture 2" descr="Sphicas-summary_Page_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288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BSM Higgs searches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28408"/>
            <a:ext cx="9144000" cy="5715194"/>
          </a:xfrm>
        </p:spPr>
        <p:txBody>
          <a:bodyPr>
            <a:normAutofit/>
          </a:bodyPr>
          <a:lstStyle/>
          <a:p>
            <a:r>
              <a:rPr lang="en-US" dirty="0" smtClean="0"/>
              <a:t>Searches </a:t>
            </a:r>
            <a:r>
              <a:rPr lang="en-US" dirty="0"/>
              <a:t>for BSM </a:t>
            </a:r>
            <a:r>
              <a:rPr lang="en-US" dirty="0" smtClean="0"/>
              <a:t>physics in the Higgs sector</a:t>
            </a:r>
            <a:endParaRPr lang="en-US" dirty="0"/>
          </a:p>
          <a:p>
            <a:pPr lvl="1"/>
            <a:r>
              <a:rPr lang="en-US" dirty="0" smtClean="0"/>
              <a:t>BSM decays</a:t>
            </a:r>
          </a:p>
          <a:p>
            <a:pPr lvl="1"/>
            <a:r>
              <a:rPr lang="en-US" dirty="0" smtClean="0"/>
              <a:t>Direct searches for additional Higgs </a:t>
            </a:r>
            <a:r>
              <a:rPr lang="en-US" dirty="0" smtClean="0"/>
              <a:t>boson</a:t>
            </a:r>
            <a:endParaRPr lang="en-US" dirty="0"/>
          </a:p>
          <a:p>
            <a:pPr lvl="1"/>
            <a:r>
              <a:rPr lang="en-US" dirty="0" smtClean="0"/>
              <a:t>Higgs </a:t>
            </a:r>
            <a:r>
              <a:rPr lang="en-US" dirty="0"/>
              <a:t>properties modifications </a:t>
            </a:r>
            <a:r>
              <a:rPr lang="en-US" dirty="0" smtClean="0"/>
              <a:t>(non </a:t>
            </a:r>
            <a:r>
              <a:rPr lang="en-US" dirty="0"/>
              <a:t>SM couplings, CP studies, Higgs </a:t>
            </a:r>
            <a:r>
              <a:rPr lang="en-US" dirty="0" smtClean="0"/>
              <a:t>width</a:t>
            </a:r>
            <a:r>
              <a:rPr lang="en-US" dirty="0" smtClean="0"/>
              <a:t>) from SM-like Higgs bosons measurements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 2,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037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CMS LFV </a:t>
            </a:r>
            <a:r>
              <a:rPr lang="en-US" dirty="0"/>
              <a:t>decays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28408"/>
            <a:ext cx="9144000" cy="5715194"/>
          </a:xfrm>
        </p:spPr>
        <p:txBody>
          <a:bodyPr>
            <a:normAutofit/>
          </a:bodyPr>
          <a:lstStyle/>
          <a:p>
            <a:r>
              <a:rPr lang="en-US" sz="2400" dirty="0"/>
              <a:t>Some small excess </a:t>
            </a:r>
            <a:r>
              <a:rPr lang="en-US" sz="2400" dirty="0" smtClean="0"/>
              <a:t>(~2.4σ) in </a:t>
            </a:r>
            <a:r>
              <a:rPr lang="en-US" sz="2400" dirty="0"/>
              <a:t>H-&gt;</a:t>
            </a:r>
            <a:r>
              <a:rPr lang="en-US" sz="2400" dirty="0" err="1"/>
              <a:t>μτ</a:t>
            </a:r>
            <a:r>
              <a:rPr lang="en-US" sz="2400" dirty="0"/>
              <a:t> </a:t>
            </a:r>
            <a:r>
              <a:rPr lang="en-US" sz="2400" dirty="0" smtClean="0"/>
              <a:t>was reported </a:t>
            </a:r>
            <a:r>
              <a:rPr lang="en-US" sz="2400" dirty="0"/>
              <a:t>by CMS in Run </a:t>
            </a:r>
            <a:r>
              <a:rPr lang="en-US" sz="2400" dirty="0" smtClean="0"/>
              <a:t>1</a:t>
            </a:r>
          </a:p>
          <a:p>
            <a:r>
              <a:rPr lang="en-US" sz="2400" dirty="0" smtClean="0"/>
              <a:t>As in Run 1 </a:t>
            </a:r>
            <a:r>
              <a:rPr lang="en-US" sz="2400" dirty="0" err="1" smtClean="0"/>
              <a:t>μτ</a:t>
            </a:r>
            <a:r>
              <a:rPr lang="en-US" sz="2400" baseline="-25000" dirty="0" err="1" smtClean="0"/>
              <a:t>e</a:t>
            </a:r>
            <a:r>
              <a:rPr lang="en-US" sz="2400" dirty="0" smtClean="0"/>
              <a:t> and </a:t>
            </a:r>
            <a:r>
              <a:rPr lang="en-US" sz="2400" dirty="0" err="1" smtClean="0"/>
              <a:t>μτ</a:t>
            </a:r>
            <a:r>
              <a:rPr lang="en-US" sz="2400" baseline="-25000" dirty="0" err="1" smtClean="0"/>
              <a:t>h</a:t>
            </a:r>
            <a:r>
              <a:rPr lang="en-US" sz="2400" dirty="0" smtClean="0"/>
              <a:t> are analyzed (2015 data only)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 2,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43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56" y="1835150"/>
            <a:ext cx="1967803" cy="23288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73" y="4184650"/>
            <a:ext cx="1972886" cy="2374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1290" y="2552700"/>
            <a:ext cx="3294068" cy="3670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973" y="2628900"/>
            <a:ext cx="3357317" cy="325609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90800" y="6080104"/>
            <a:ext cx="6141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No excess observed but previous excess not excluded yet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4975824" y="2091035"/>
            <a:ext cx="1043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</a:rPr>
              <a:t>13 TeV</a:t>
            </a:r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59700" y="1478170"/>
            <a:ext cx="1384300" cy="461665"/>
          </a:xfrm>
          <a:prstGeom prst="rect">
            <a:avLst/>
          </a:prstGeom>
          <a:solidFill>
            <a:srgbClr val="32FF3F"/>
          </a:solidFill>
          <a:ln w="3175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D. Taylor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979279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Taylor-160901-CMSBSMHiggsPart2_Page_1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t="12622" r="9489" b="-11"/>
          <a:stretch/>
        </p:blipFill>
        <p:spPr>
          <a:xfrm>
            <a:off x="685800" y="663037"/>
            <a:ext cx="7605789" cy="55065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CMS Higgs invisible decays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 2,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44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58100" y="760981"/>
            <a:ext cx="1384300" cy="461665"/>
          </a:xfrm>
          <a:prstGeom prst="rect">
            <a:avLst/>
          </a:prstGeom>
          <a:solidFill>
            <a:srgbClr val="32FF3F"/>
          </a:solidFill>
          <a:ln w="3175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D. Taylor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5988128"/>
            <a:ext cx="5059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Combined: </a:t>
            </a:r>
            <a:r>
              <a:rPr lang="en-US" sz="2400" b="1" dirty="0" err="1" smtClean="0"/>
              <a:t>BR</a:t>
            </a:r>
            <a:r>
              <a:rPr lang="en-US" sz="2400" b="1" baseline="-25000" dirty="0" err="1" smtClean="0"/>
              <a:t>inv</a:t>
            </a:r>
            <a:r>
              <a:rPr lang="en-US" sz="2400" b="1" dirty="0" smtClean="0"/>
              <a:t>&lt;0.24 (0.23) at 95% CL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744596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ATLAS Neutral Higgs searches: H/</a:t>
            </a:r>
            <a:r>
              <a:rPr lang="en-US" dirty="0" err="1" smtClean="0"/>
              <a:t>A</a:t>
            </a:r>
            <a:r>
              <a:rPr lang="en-US" sz="2200" dirty="0" err="1" smtClean="0">
                <a:sym typeface="Wingdings"/>
              </a:rPr>
              <a:t></a:t>
            </a:r>
            <a:r>
              <a:rPr lang="en-US" dirty="0" err="1" smtClean="0"/>
              <a:t>ττ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 2,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45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728407"/>
            <a:ext cx="7645400" cy="17245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35900" y="760981"/>
            <a:ext cx="1206500" cy="646331"/>
          </a:xfrm>
          <a:prstGeom prst="rect">
            <a:avLst/>
          </a:prstGeom>
          <a:solidFill>
            <a:srgbClr val="32FF3F"/>
          </a:solidFill>
          <a:ln w="3175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L. </a:t>
            </a:r>
            <a:r>
              <a:rPr lang="en-US" dirty="0" err="1" smtClean="0"/>
              <a:t>Fiorini</a:t>
            </a:r>
            <a:r>
              <a:rPr lang="en-US" dirty="0" smtClean="0"/>
              <a:t>,</a:t>
            </a:r>
          </a:p>
          <a:p>
            <a:r>
              <a:rPr lang="en-US" dirty="0" smtClean="0"/>
              <a:t>P. </a:t>
            </a:r>
            <a:r>
              <a:rPr lang="en-US" dirty="0"/>
              <a:t>d</a:t>
            </a:r>
            <a:r>
              <a:rPr lang="en-US" dirty="0" smtClean="0"/>
              <a:t>e Bruin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00" y="2452994"/>
            <a:ext cx="7366000" cy="23077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" y="4742065"/>
            <a:ext cx="8191500" cy="1202343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0" y="5822440"/>
            <a:ext cx="9144000" cy="77019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366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solidFill>
                  <a:srgbClr val="008000"/>
                </a:solidFill>
              </a:rPr>
              <a:t>ATLAS also reported the </a:t>
            </a:r>
            <a:r>
              <a:rPr lang="en-US" sz="2400" b="1" dirty="0">
                <a:solidFill>
                  <a:srgbClr val="008000"/>
                </a:solidFill>
              </a:rPr>
              <a:t>r</a:t>
            </a:r>
            <a:r>
              <a:rPr lang="en-US" sz="2400" b="1" dirty="0" smtClean="0">
                <a:solidFill>
                  <a:srgbClr val="008000"/>
                </a:solidFill>
              </a:rPr>
              <a:t>esults of the search of H/A-&gt;</a:t>
            </a:r>
            <a:r>
              <a:rPr lang="en-US" sz="2400" b="1" dirty="0" err="1" smtClean="0">
                <a:solidFill>
                  <a:srgbClr val="008000"/>
                </a:solidFill>
              </a:rPr>
              <a:t>tt</a:t>
            </a:r>
            <a:r>
              <a:rPr lang="en-US" sz="2400" b="1" dirty="0" smtClean="0">
                <a:solidFill>
                  <a:srgbClr val="008000"/>
                </a:solidFill>
              </a:rPr>
              <a:t> based on Run 1 data and taking into account the interference</a:t>
            </a:r>
            <a:endParaRPr lang="en-US" sz="24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8087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ATLAS Charged Higgs searches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 2,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46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73" y="1041044"/>
            <a:ext cx="4432300" cy="42563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7373" y="1210732"/>
            <a:ext cx="4301827" cy="3492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58900" y="663037"/>
            <a:ext cx="143520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H</a:t>
            </a:r>
            <a:r>
              <a:rPr lang="en-US" sz="3200" baseline="30000" dirty="0" smtClean="0"/>
              <a:t>±</a:t>
            </a:r>
            <a:r>
              <a:rPr lang="en-US" sz="3200" dirty="0" smtClean="0"/>
              <a:t> -&gt; </a:t>
            </a:r>
            <a:r>
              <a:rPr lang="en-US" sz="3200" dirty="0" err="1" smtClean="0"/>
              <a:t>τν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5835596" y="663037"/>
            <a:ext cx="14452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H</a:t>
            </a:r>
            <a:r>
              <a:rPr lang="en-US" sz="3200" baseline="30000" dirty="0" smtClean="0"/>
              <a:t>±</a:t>
            </a:r>
            <a:r>
              <a:rPr lang="en-US" sz="3200" dirty="0" smtClean="0"/>
              <a:t> -&gt; </a:t>
            </a:r>
            <a:r>
              <a:rPr lang="en-US" sz="3200" dirty="0" err="1" smtClean="0"/>
              <a:t>tb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7658100" y="760981"/>
            <a:ext cx="1384300" cy="461665"/>
          </a:xfrm>
          <a:prstGeom prst="rect">
            <a:avLst/>
          </a:prstGeom>
          <a:solidFill>
            <a:srgbClr val="32FF3F"/>
          </a:solidFill>
          <a:ln w="3175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L. </a:t>
            </a:r>
            <a:r>
              <a:rPr lang="en-US" sz="2400" dirty="0" err="1" smtClean="0"/>
              <a:t>Fiorini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68300" y="5338584"/>
            <a:ext cx="874395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No signal observed and improved exclusion limits obtained</a:t>
            </a:r>
            <a:endParaRPr lang="en-US" sz="2400" dirty="0"/>
          </a:p>
          <a:p>
            <a:r>
              <a:rPr lang="en-US" sz="2400" b="1" dirty="0" smtClean="0">
                <a:solidFill>
                  <a:srgbClr val="008000"/>
                </a:solidFill>
              </a:rPr>
              <a:t>Next for ATLAS and CMS will be to address the intermediate region </a:t>
            </a:r>
          </a:p>
          <a:p>
            <a:r>
              <a:rPr lang="en-US" sz="2400" b="1" dirty="0" smtClean="0">
                <a:solidFill>
                  <a:srgbClr val="008000"/>
                </a:solidFill>
              </a:rPr>
              <a:t>~160-180 </a:t>
            </a:r>
            <a:r>
              <a:rPr lang="en-US" sz="2400" b="1" dirty="0" smtClean="0">
                <a:solidFill>
                  <a:srgbClr val="008000"/>
                </a:solidFill>
              </a:rPr>
              <a:t>GeV (calculations now available)</a:t>
            </a:r>
            <a:endParaRPr lang="en-US" sz="24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084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CMS H</a:t>
            </a:r>
            <a:r>
              <a:rPr lang="en-US" baseline="30000" dirty="0" smtClean="0"/>
              <a:t>±</a:t>
            </a:r>
            <a:r>
              <a:rPr lang="en-US" sz="2200" dirty="0">
                <a:sym typeface="Wingdings"/>
              </a:rPr>
              <a:t></a:t>
            </a:r>
            <a:r>
              <a:rPr lang="en-US" dirty="0" smtClean="0"/>
              <a:t>WZ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 2,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47</a:t>
            </a:fld>
            <a:endParaRPr lang="en-US" dirty="0"/>
          </a:p>
        </p:txBody>
      </p:sp>
      <p:pic>
        <p:nvPicPr>
          <p:cNvPr id="3" name="Picture 2" descr="DTaylor-160901-CMSBSMHiggsPart2_Page_1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8" r="8262" b="-1571"/>
          <a:stretch/>
        </p:blipFill>
        <p:spPr>
          <a:xfrm>
            <a:off x="685800" y="904735"/>
            <a:ext cx="7124700" cy="55193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7400" y="813602"/>
            <a:ext cx="1905000" cy="461665"/>
          </a:xfrm>
          <a:prstGeom prst="rect">
            <a:avLst/>
          </a:prstGeom>
          <a:solidFill>
            <a:srgbClr val="32FF3F"/>
          </a:solidFill>
          <a:ln w="3175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D. Taylor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03749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2384" b="-966"/>
          <a:stretch/>
        </p:blipFill>
        <p:spPr>
          <a:xfrm>
            <a:off x="457200" y="3816000"/>
            <a:ext cx="7398945" cy="2577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ATLAS: high mass searches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63037"/>
            <a:ext cx="9144000" cy="6055263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 smtClean="0"/>
              <a:t>Largely exploit jet substructure in many different channels</a:t>
            </a:r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Large improvements compared to Run 1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 2,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48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1078"/>
          <a:stretch/>
        </p:blipFill>
        <p:spPr>
          <a:xfrm>
            <a:off x="4793820" y="1143000"/>
            <a:ext cx="2871232" cy="26105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1" b="569"/>
          <a:stretch/>
        </p:blipFill>
        <p:spPr>
          <a:xfrm>
            <a:off x="392701" y="1144235"/>
            <a:ext cx="3981426" cy="26203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45949" y="2958068"/>
            <a:ext cx="1644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WW-&gt;</a:t>
            </a:r>
            <a:r>
              <a:rPr lang="en-US" sz="2400" b="1" dirty="0" err="1" smtClean="0">
                <a:solidFill>
                  <a:srgbClr val="008000"/>
                </a:solidFill>
                <a:latin typeface="Times New Roman"/>
                <a:cs typeface="Times New Roman"/>
              </a:rPr>
              <a:t>lνqq</a:t>
            </a:r>
            <a:endParaRPr lang="en-US" sz="2400" b="1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49248" y="2958068"/>
            <a:ext cx="1112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ZZ-&gt;4l</a:t>
            </a:r>
            <a:endParaRPr lang="en-US" sz="2400" b="1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46417" y="5569803"/>
            <a:ext cx="1386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ZZ-&gt;</a:t>
            </a:r>
            <a:r>
              <a:rPr lang="en-US" sz="2400" b="1" dirty="0" err="1" smtClean="0">
                <a:solidFill>
                  <a:srgbClr val="008000"/>
                </a:solidFill>
                <a:latin typeface="Times New Roman"/>
                <a:cs typeface="Times New Roman"/>
              </a:rPr>
              <a:t>llqq</a:t>
            </a:r>
            <a:endParaRPr lang="en-US" sz="2400" b="1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71290" y="5569803"/>
            <a:ext cx="1490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ZZ-&gt;</a:t>
            </a:r>
            <a:r>
              <a:rPr lang="en-US" sz="2400" b="1" dirty="0" err="1" smtClean="0">
                <a:solidFill>
                  <a:srgbClr val="008000"/>
                </a:solidFill>
                <a:latin typeface="Times New Roman"/>
                <a:cs typeface="Times New Roman"/>
              </a:rPr>
              <a:t>ννqq</a:t>
            </a:r>
            <a:endParaRPr lang="en-US" sz="2400" b="1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61481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ATLAS results on </a:t>
            </a:r>
            <a:r>
              <a:rPr lang="en-US" dirty="0" err="1" smtClean="0"/>
              <a:t>hh</a:t>
            </a:r>
            <a:r>
              <a:rPr lang="en-US" sz="2200" dirty="0" err="1" smtClean="0">
                <a:sym typeface="Wingdings"/>
              </a:rPr>
              <a:t></a:t>
            </a:r>
            <a:r>
              <a:rPr lang="en-US" dirty="0" err="1" smtClean="0"/>
              <a:t>bbbb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35077"/>
            <a:ext cx="9144000" cy="57151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Combine resolved and unresolved exploiting IBL detector for b-tagging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 2,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49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1138569"/>
            <a:ext cx="7048500" cy="20663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04904"/>
            <a:ext cx="9144000" cy="25059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18555"/>
            <a:ext cx="9144000" cy="5383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71800" y="6150216"/>
            <a:ext cx="52386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29 x the SM, expected may be somewhat larger</a:t>
            </a:r>
            <a:endParaRPr lang="en-US" sz="20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390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 2,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5</a:t>
            </a:fld>
            <a:endParaRPr lang="en-US" dirty="0"/>
          </a:p>
        </p:txBody>
      </p:sp>
      <p:pic>
        <p:nvPicPr>
          <p:cNvPr id="8" name="Picture 7" descr="Hirosky_Higgs2016_Page_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314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35400" y="1252835"/>
            <a:ext cx="1485900" cy="461665"/>
          </a:xfrm>
          <a:prstGeom prst="rect">
            <a:avLst/>
          </a:prstGeom>
          <a:solidFill>
            <a:srgbClr val="32FF3F"/>
          </a:solidFill>
          <a:ln w="3175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R. </a:t>
            </a:r>
            <a:r>
              <a:rPr lang="en-US" sz="2400" dirty="0" err="1" smtClean="0"/>
              <a:t>Hirosky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27639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CMS double Higgs searches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28408"/>
            <a:ext cx="9144000" cy="571519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Resonant and non-resonant s</a:t>
            </a:r>
            <a:r>
              <a:rPr lang="en-US" sz="2400" dirty="0" smtClean="0"/>
              <a:t>earches </a:t>
            </a:r>
            <a:r>
              <a:rPr lang="en-US" sz="2400" dirty="0" smtClean="0"/>
              <a:t>have been performed at 13 TeV in different channels using 2015 data</a:t>
            </a:r>
          </a:p>
          <a:p>
            <a:r>
              <a:rPr lang="en-US" sz="2400" dirty="0" err="1"/>
              <a:t>b</a:t>
            </a:r>
            <a:r>
              <a:rPr lang="en-US" sz="2400" dirty="0" err="1" smtClean="0"/>
              <a:t>bττ</a:t>
            </a:r>
            <a:r>
              <a:rPr lang="en-US" sz="2400" dirty="0" smtClean="0"/>
              <a:t> has been updated with the full statistics before ICHEP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 2,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50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660134"/>
            <a:ext cx="3282961" cy="314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0562" y="2531546"/>
            <a:ext cx="5234823" cy="3822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91015" y="2106949"/>
            <a:ext cx="4908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95% </a:t>
            </a:r>
            <a:r>
              <a:rPr lang="en-US" b="1" dirty="0" smtClean="0">
                <a:solidFill>
                  <a:srgbClr val="008000"/>
                </a:solidFill>
              </a:rPr>
              <a:t>CL upper </a:t>
            </a:r>
            <a:r>
              <a:rPr lang="en-US" b="1" dirty="0" smtClean="0">
                <a:solidFill>
                  <a:srgbClr val="008000"/>
                </a:solidFill>
              </a:rPr>
              <a:t>limits as function of the anomalous </a:t>
            </a:r>
          </a:p>
          <a:p>
            <a:r>
              <a:rPr lang="en-US" b="1" dirty="0" err="1" smtClean="0">
                <a:solidFill>
                  <a:srgbClr val="008000"/>
                </a:solidFill>
              </a:rPr>
              <a:t>triliear</a:t>
            </a:r>
            <a:r>
              <a:rPr lang="en-US" b="1" dirty="0" smtClean="0">
                <a:solidFill>
                  <a:srgbClr val="008000"/>
                </a:solidFill>
              </a:rPr>
              <a:t> </a:t>
            </a:r>
            <a:r>
              <a:rPr lang="en-US" b="1" dirty="0" smtClean="0">
                <a:solidFill>
                  <a:srgbClr val="008000"/>
                </a:solidFill>
              </a:rPr>
              <a:t>couplings (</a:t>
            </a:r>
            <a:r>
              <a:rPr lang="en-US" b="1" dirty="0" smtClean="0">
                <a:solidFill>
                  <a:srgbClr val="008000"/>
                </a:solidFill>
              </a:rPr>
              <a:t>~200 x the SM)</a:t>
            </a:r>
            <a:endParaRPr 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665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 </a:t>
            </a:r>
            <a:r>
              <a:rPr lang="en-US" sz="3600" dirty="0" smtClean="0"/>
              <a:t>In summary, s</a:t>
            </a:r>
            <a:r>
              <a:rPr lang="en-US" sz="3600" dirty="0" smtClean="0"/>
              <a:t>till </a:t>
            </a:r>
            <a:endParaRPr lang="en-US" sz="3600" dirty="0" smtClean="0"/>
          </a:p>
          <a:p>
            <a:pPr marL="0" indent="0" algn="ctr">
              <a:buNone/>
            </a:pPr>
            <a:r>
              <a:rPr lang="en-US" sz="3600" dirty="0" smtClean="0"/>
              <a:t>no deviations from SM expectations</a:t>
            </a:r>
            <a:endParaRPr lang="en-US" sz="36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 2,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096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6600" dirty="0" smtClean="0"/>
          </a:p>
          <a:p>
            <a:pPr marL="0" indent="0" algn="ctr">
              <a:buNone/>
            </a:pPr>
            <a:r>
              <a:rPr lang="en-US" sz="9600" dirty="0" smtClean="0"/>
              <a:t>Future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 2,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8166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Future prospects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 2,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53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6500"/>
            <a:ext cx="9144000" cy="24057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37200" y="715708"/>
            <a:ext cx="3568700" cy="461665"/>
          </a:xfrm>
          <a:prstGeom prst="rect">
            <a:avLst/>
          </a:prstGeom>
          <a:solidFill>
            <a:srgbClr val="32FF3F"/>
          </a:solidFill>
          <a:ln w="3175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D. </a:t>
            </a:r>
            <a:r>
              <a:rPr lang="en-US" sz="2400" dirty="0" err="1" smtClean="0"/>
              <a:t>Gillberg</a:t>
            </a:r>
            <a:r>
              <a:rPr lang="en-US" sz="2400" dirty="0" smtClean="0"/>
              <a:t>, D. </a:t>
            </a:r>
            <a:r>
              <a:rPr lang="en-US" sz="2400" dirty="0" err="1" smtClean="0"/>
              <a:t>Sperka</a:t>
            </a:r>
            <a:endParaRPr lang="en-US" sz="2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450" y="3886200"/>
            <a:ext cx="4381500" cy="225060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4476065"/>
            <a:ext cx="43413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Higher PU, up to 140 interactions </a:t>
            </a:r>
          </a:p>
          <a:p>
            <a:r>
              <a:rPr lang="en-US" sz="2400" dirty="0" smtClean="0"/>
              <a:t>Per beam crossing and more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07094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Signal strength and couplings projections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28408"/>
            <a:ext cx="9144000" cy="263042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Based on </a:t>
            </a:r>
            <a:r>
              <a:rPr lang="en-US" dirty="0"/>
              <a:t>8 TeV analyses, next iteration will surely be more accurate</a:t>
            </a:r>
          </a:p>
          <a:p>
            <a:r>
              <a:rPr lang="en-US" dirty="0"/>
              <a:t>With Yellow Report 4 the LHCHXSWG has </a:t>
            </a:r>
            <a:r>
              <a:rPr lang="en-US" dirty="0" smtClean="0"/>
              <a:t>already </a:t>
            </a:r>
            <a:r>
              <a:rPr lang="en-US" dirty="0"/>
              <a:t>improved the theory uncertainties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by </a:t>
            </a:r>
            <a:r>
              <a:rPr lang="en-US" dirty="0"/>
              <a:t>a factor 2</a:t>
            </a:r>
          </a:p>
          <a:p>
            <a:r>
              <a:rPr lang="en-US" b="1" dirty="0">
                <a:solidFill>
                  <a:srgbClr val="008000"/>
                </a:solidFill>
              </a:rPr>
              <a:t>Important to also make </a:t>
            </a:r>
            <a:r>
              <a:rPr lang="en-US" b="1" dirty="0" smtClean="0">
                <a:solidFill>
                  <a:srgbClr val="008000"/>
                </a:solidFill>
              </a:rPr>
              <a:t/>
            </a:r>
            <a:br>
              <a:rPr lang="en-US" b="1" dirty="0" smtClean="0">
                <a:solidFill>
                  <a:srgbClr val="008000"/>
                </a:solidFill>
              </a:rPr>
            </a:br>
            <a:r>
              <a:rPr lang="en-US" b="1" dirty="0" smtClean="0">
                <a:solidFill>
                  <a:srgbClr val="008000"/>
                </a:solidFill>
              </a:rPr>
              <a:t>projections </a:t>
            </a:r>
            <a:r>
              <a:rPr lang="en-US" b="1" dirty="0">
                <a:solidFill>
                  <a:srgbClr val="008000"/>
                </a:solidFill>
              </a:rPr>
              <a:t>on some ratios that </a:t>
            </a:r>
            <a:r>
              <a:rPr lang="en-US" b="1" dirty="0" smtClean="0">
                <a:solidFill>
                  <a:srgbClr val="008000"/>
                </a:solidFill>
              </a:rPr>
              <a:t/>
            </a:r>
            <a:br>
              <a:rPr lang="en-US" b="1" dirty="0" smtClean="0">
                <a:solidFill>
                  <a:srgbClr val="008000"/>
                </a:solidFill>
              </a:rPr>
            </a:br>
            <a:r>
              <a:rPr lang="en-US" b="1" dirty="0" smtClean="0">
                <a:solidFill>
                  <a:srgbClr val="008000"/>
                </a:solidFill>
              </a:rPr>
              <a:t>have </a:t>
            </a:r>
            <a:r>
              <a:rPr lang="en-US" b="1" dirty="0">
                <a:solidFill>
                  <a:srgbClr val="008000"/>
                </a:solidFill>
              </a:rPr>
              <a:t>reduced theory errors, </a:t>
            </a:r>
            <a:r>
              <a:rPr lang="en-US" b="1" dirty="0" smtClean="0">
                <a:solidFill>
                  <a:srgbClr val="008000"/>
                </a:solidFill>
              </a:rPr>
              <a:t/>
            </a:r>
            <a:br>
              <a:rPr lang="en-US" b="1" dirty="0" smtClean="0">
                <a:solidFill>
                  <a:srgbClr val="008000"/>
                </a:solidFill>
              </a:rPr>
            </a:br>
            <a:r>
              <a:rPr lang="en-US" b="1" dirty="0" err="1" smtClean="0">
                <a:solidFill>
                  <a:srgbClr val="008000"/>
                </a:solidFill>
              </a:rPr>
              <a:t>lumi</a:t>
            </a:r>
            <a:r>
              <a:rPr lang="en-US" b="1" dirty="0" smtClean="0">
                <a:solidFill>
                  <a:srgbClr val="008000"/>
                </a:solidFill>
              </a:rPr>
              <a:t> </a:t>
            </a:r>
            <a:r>
              <a:rPr lang="en-US" b="1" dirty="0">
                <a:solidFill>
                  <a:srgbClr val="008000"/>
                </a:solidFill>
              </a:rPr>
              <a:t>error and others…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 2,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54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61" y="3358836"/>
            <a:ext cx="3776213" cy="345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7974" y="1852364"/>
            <a:ext cx="4559299" cy="25602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7974" y="4666662"/>
            <a:ext cx="4756807" cy="214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007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H</a:t>
            </a:r>
            <a:r>
              <a:rPr lang="en-US" sz="2200" dirty="0" err="1">
                <a:sym typeface="Wingdings"/>
              </a:rPr>
              <a:t></a:t>
            </a:r>
            <a:r>
              <a:rPr lang="en-US" dirty="0" err="1" smtClean="0">
                <a:sym typeface="Wingdings"/>
              </a:rPr>
              <a:t>μμ</a:t>
            </a:r>
            <a:r>
              <a:rPr lang="en-US" dirty="0" smtClean="0">
                <a:sym typeface="Wingdings"/>
              </a:rPr>
              <a:t> and rare decays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28408"/>
            <a:ext cx="9144000" cy="5715194"/>
          </a:xfrm>
        </p:spPr>
        <p:txBody>
          <a:bodyPr>
            <a:normAutofit/>
          </a:bodyPr>
          <a:lstStyle/>
          <a:p>
            <a:r>
              <a:rPr lang="en-US" sz="2800" dirty="0" err="1"/>
              <a:t>H</a:t>
            </a:r>
            <a:r>
              <a:rPr lang="en-US" sz="2000" dirty="0" err="1">
                <a:sym typeface="Wingdings"/>
              </a:rPr>
              <a:t></a:t>
            </a:r>
            <a:r>
              <a:rPr lang="en-US" sz="2800" dirty="0" err="1" smtClean="0">
                <a:sym typeface="Wingdings"/>
              </a:rPr>
              <a:t>μμ</a:t>
            </a:r>
            <a:r>
              <a:rPr lang="en-US" sz="2800" dirty="0" smtClean="0">
                <a:sym typeface="Wingdings"/>
              </a:rPr>
              <a:t> is the most promising channel to test the Higgs couplings to the second generation fermions 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 2,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55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705403"/>
            <a:ext cx="2425700" cy="400110"/>
          </a:xfrm>
          <a:prstGeom prst="rect">
            <a:avLst/>
          </a:prstGeom>
          <a:solidFill>
            <a:srgbClr val="32FF3F"/>
          </a:solidFill>
          <a:ln w="3175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D. </a:t>
            </a:r>
            <a:r>
              <a:rPr lang="en-US" sz="2000" dirty="0" err="1" smtClean="0"/>
              <a:t>Gillberg</a:t>
            </a:r>
            <a:r>
              <a:rPr lang="en-US" sz="2000" dirty="0" smtClean="0"/>
              <a:t>, D. </a:t>
            </a:r>
            <a:r>
              <a:rPr lang="en-US" sz="2000" dirty="0" err="1" smtClean="0"/>
              <a:t>Sperka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898528"/>
            <a:ext cx="4636040" cy="3378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7700" y="2167068"/>
            <a:ext cx="2698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ATLAS </a:t>
            </a:r>
            <a:r>
              <a:rPr lang="en-US" sz="2000" b="1" dirty="0" err="1">
                <a:solidFill>
                  <a:srgbClr val="008000"/>
                </a:solidFill>
              </a:rPr>
              <a:t>H</a:t>
            </a:r>
            <a:r>
              <a:rPr lang="en-US" sz="1600" b="1" dirty="0" err="1">
                <a:solidFill>
                  <a:srgbClr val="008000"/>
                </a:solidFill>
                <a:sym typeface="Wingdings"/>
              </a:rPr>
              <a:t></a:t>
            </a:r>
            <a:r>
              <a:rPr lang="en-US" sz="2000" b="1" dirty="0" err="1" smtClean="0">
                <a:solidFill>
                  <a:srgbClr val="008000"/>
                </a:solidFill>
                <a:sym typeface="Wingdings"/>
              </a:rPr>
              <a:t>μμ</a:t>
            </a:r>
            <a:r>
              <a:rPr lang="en-US" sz="2000" b="1" dirty="0" smtClean="0">
                <a:solidFill>
                  <a:srgbClr val="008000"/>
                </a:solidFill>
                <a:sym typeface="Wingdings"/>
              </a:rPr>
              <a:t> and </a:t>
            </a:r>
            <a:r>
              <a:rPr lang="en-US" sz="2000" b="1" dirty="0" err="1">
                <a:solidFill>
                  <a:srgbClr val="008000"/>
                </a:solidFill>
              </a:rPr>
              <a:t>H</a:t>
            </a:r>
            <a:r>
              <a:rPr lang="en-US" sz="1600" b="1" dirty="0" err="1" smtClean="0">
                <a:solidFill>
                  <a:srgbClr val="008000"/>
                </a:solidFill>
                <a:sym typeface="Wingdings"/>
              </a:rPr>
              <a:t></a:t>
            </a:r>
            <a:r>
              <a:rPr lang="en-US" sz="2000" b="1" dirty="0" err="1" smtClean="0">
                <a:solidFill>
                  <a:srgbClr val="008000"/>
                </a:solidFill>
                <a:sym typeface="Wingdings"/>
              </a:rPr>
              <a:t>Zγ</a:t>
            </a:r>
            <a:endParaRPr lang="en-US" sz="2000" b="1" dirty="0">
              <a:solidFill>
                <a:srgbClr val="008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9402" y="2898528"/>
            <a:ext cx="3603484" cy="36165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816600" y="1884740"/>
            <a:ext cx="26747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CMS: significance as </a:t>
            </a:r>
          </a:p>
          <a:p>
            <a:r>
              <a:rPr lang="en-US" sz="2000" b="1" dirty="0">
                <a:solidFill>
                  <a:srgbClr val="008000"/>
                </a:solidFill>
              </a:rPr>
              <a:t>f</a:t>
            </a:r>
            <a:r>
              <a:rPr lang="en-US" sz="2000" b="1" dirty="0" smtClean="0">
                <a:solidFill>
                  <a:srgbClr val="008000"/>
                </a:solidFill>
              </a:rPr>
              <a:t>unction </a:t>
            </a:r>
            <a:r>
              <a:rPr lang="en-US" sz="2000" b="1" dirty="0" smtClean="0">
                <a:solidFill>
                  <a:srgbClr val="008000"/>
                </a:solidFill>
              </a:rPr>
              <a:t>of </a:t>
            </a:r>
            <a:r>
              <a:rPr lang="en-US" sz="2000" b="1" dirty="0" err="1" smtClean="0">
                <a:solidFill>
                  <a:srgbClr val="008000"/>
                </a:solidFill>
              </a:rPr>
              <a:t>IntL</a:t>
            </a:r>
            <a:r>
              <a:rPr lang="en-US" sz="2000" b="1" dirty="0" smtClean="0">
                <a:solidFill>
                  <a:srgbClr val="008000"/>
                </a:solidFill>
              </a:rPr>
              <a:t/>
            </a:r>
            <a:br>
              <a:rPr lang="en-US" sz="2000" b="1" dirty="0" smtClean="0">
                <a:solidFill>
                  <a:srgbClr val="008000"/>
                </a:solidFill>
              </a:rPr>
            </a:br>
            <a:r>
              <a:rPr lang="en-US" sz="2000" b="1" dirty="0" smtClean="0">
                <a:solidFill>
                  <a:srgbClr val="008000"/>
                </a:solidFill>
              </a:rPr>
              <a:t>Similar </a:t>
            </a:r>
            <a:r>
              <a:rPr lang="en-US" sz="2000" b="1" dirty="0" smtClean="0">
                <a:solidFill>
                  <a:srgbClr val="008000"/>
                </a:solidFill>
              </a:rPr>
              <a:t>conclusion </a:t>
            </a:r>
            <a:endParaRPr lang="en-US" sz="20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3468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Double Higgs production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 2,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56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8700"/>
            <a:ext cx="3556000" cy="52733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0" y="3660418"/>
            <a:ext cx="5481531" cy="2641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33900" y="1028700"/>
            <a:ext cx="36706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ATLAS, simple cut and</a:t>
            </a:r>
          </a:p>
          <a:p>
            <a:r>
              <a:rPr lang="en-US" sz="2000" b="1" dirty="0" smtClean="0">
                <a:solidFill>
                  <a:srgbClr val="008000"/>
                </a:solidFill>
              </a:rPr>
              <a:t> count analysis, can be improved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71890" y="2838966"/>
            <a:ext cx="2762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CMS uses </a:t>
            </a:r>
            <a:r>
              <a:rPr lang="en-US" sz="2000" b="1" dirty="0" err="1" smtClean="0">
                <a:solidFill>
                  <a:srgbClr val="008000"/>
                </a:solidFill>
              </a:rPr>
              <a:t>bbγγ</a:t>
            </a:r>
            <a:r>
              <a:rPr lang="en-US" sz="2000" b="1" dirty="0" smtClean="0">
                <a:solidFill>
                  <a:srgbClr val="008000"/>
                </a:solidFill>
              </a:rPr>
              <a:t> and </a:t>
            </a:r>
            <a:r>
              <a:rPr lang="en-US" sz="2000" b="1" dirty="0" err="1" smtClean="0">
                <a:solidFill>
                  <a:srgbClr val="008000"/>
                </a:solidFill>
              </a:rPr>
              <a:t>bbττ</a:t>
            </a:r>
            <a:endParaRPr lang="en-US" sz="2000" b="1" dirty="0">
              <a:solidFill>
                <a:srgbClr val="008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327400" y="1736586"/>
            <a:ext cx="1308100" cy="1082814"/>
          </a:xfrm>
          <a:prstGeom prst="straightConnector1">
            <a:avLst/>
          </a:prstGeom>
          <a:ln w="63500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5511800" y="3239076"/>
            <a:ext cx="1041400" cy="812224"/>
          </a:xfrm>
          <a:prstGeom prst="straightConnector1">
            <a:avLst/>
          </a:prstGeom>
          <a:ln w="63500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594600" y="3254306"/>
            <a:ext cx="127000" cy="923994"/>
          </a:xfrm>
          <a:prstGeom prst="straightConnector1">
            <a:avLst/>
          </a:prstGeom>
          <a:ln w="63500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3191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Final reach for Higgs self coupling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28408"/>
            <a:ext cx="9144000" cy="571519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We currently estimate 1.5-2 σ per experiment at the end of HL-LHC, m</a:t>
            </a:r>
            <a:r>
              <a:rPr lang="en-US" sz="2400" dirty="0" smtClean="0"/>
              <a:t>ore </a:t>
            </a:r>
            <a:r>
              <a:rPr lang="en-US" sz="2400" dirty="0" smtClean="0"/>
              <a:t>channels, improvements in the analysis…</a:t>
            </a:r>
          </a:p>
          <a:p>
            <a:r>
              <a:rPr lang="en-US" sz="2400" dirty="0" smtClean="0"/>
              <a:t>Generic statements that we may reach 3σ with 3 ab</a:t>
            </a:r>
            <a:r>
              <a:rPr lang="en-US" sz="2400" baseline="30000" dirty="0" smtClean="0"/>
              <a:t>-1</a:t>
            </a:r>
          </a:p>
          <a:p>
            <a:pPr lvl="1"/>
            <a:r>
              <a:rPr lang="en-US" sz="2000" dirty="0" smtClean="0"/>
              <a:t>A complete analysis should be made at some  point to clarify the issue</a:t>
            </a:r>
          </a:p>
          <a:p>
            <a:r>
              <a:rPr lang="en-US" sz="2400" dirty="0" smtClean="0"/>
              <a:t>But note that the sensitivity is expressed for double Higgs production, NOT for triple Higgs coupling</a:t>
            </a:r>
          </a:p>
          <a:p>
            <a:r>
              <a:rPr lang="en-US" sz="2400" dirty="0" smtClean="0"/>
              <a:t>Still we will be sensitive to large deviations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 2,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57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3661063"/>
            <a:ext cx="6844674" cy="27825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01641" y="6231135"/>
            <a:ext cx="2042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arXiv:1212.5581 [</a:t>
            </a:r>
            <a:r>
              <a:rPr lang="en-US" sz="1400" dirty="0" err="1"/>
              <a:t>hep-ph</a:t>
            </a:r>
            <a:r>
              <a:rPr lang="en-US" sz="1400" dirty="0" smtClean="0"/>
              <a:t>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84453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6600" dirty="0" smtClean="0"/>
          </a:p>
          <a:p>
            <a:pPr marL="0" indent="0" algn="ctr">
              <a:buNone/>
            </a:pPr>
            <a:r>
              <a:rPr lang="en-US" sz="4800" dirty="0" smtClean="0"/>
              <a:t>Summary</a:t>
            </a:r>
          </a:p>
          <a:p>
            <a:pPr marL="0" indent="0" algn="ctr">
              <a:buNone/>
            </a:pPr>
            <a:r>
              <a:rPr lang="en-US" sz="4800" dirty="0"/>
              <a:t>a</a:t>
            </a:r>
            <a:r>
              <a:rPr lang="en-US" sz="4800" dirty="0" smtClean="0"/>
              <a:t>nd </a:t>
            </a:r>
          </a:p>
          <a:p>
            <a:pPr marL="0" indent="0" algn="ctr">
              <a:buNone/>
            </a:pPr>
            <a:r>
              <a:rPr lang="en-US" sz="4800" dirty="0" smtClean="0"/>
              <a:t>Outlook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 2,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8893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to keep an eye 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63036"/>
            <a:ext cx="9144000" cy="6017163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/>
              <a:t>Largest </a:t>
            </a:r>
            <a:r>
              <a:rPr lang="en-US" sz="2600" dirty="0" smtClean="0"/>
              <a:t>discrepancies observed  (only at </a:t>
            </a:r>
            <a:r>
              <a:rPr lang="en-US" sz="2600" dirty="0" smtClean="0"/>
              <a:t>the 10% level and fully compatible with statistics</a:t>
            </a:r>
            <a:r>
              <a:rPr lang="en-US" sz="2600" dirty="0" smtClean="0"/>
              <a:t>) </a:t>
            </a:r>
            <a:r>
              <a:rPr lang="en-US" sz="2600" dirty="0" smtClean="0"/>
              <a:t>were in ttH and </a:t>
            </a:r>
            <a:r>
              <a:rPr lang="en-US" sz="2600" dirty="0" smtClean="0"/>
              <a:t>H</a:t>
            </a:r>
            <a:r>
              <a:rPr lang="en-US" sz="2600" dirty="0" smtClean="0"/>
              <a:t>-&gt;bb </a:t>
            </a:r>
          </a:p>
          <a:p>
            <a:r>
              <a:rPr lang="en-US" sz="2600" dirty="0" smtClean="0"/>
              <a:t>Analyses of Run </a:t>
            </a:r>
            <a:r>
              <a:rPr lang="en-US" sz="2600" dirty="0" smtClean="0"/>
              <a:t>2 data for now seem to go in the same direction</a:t>
            </a:r>
            <a:endParaRPr lang="en-US" sz="2600" dirty="0"/>
          </a:p>
          <a:p>
            <a:pPr lvl="1"/>
            <a:endParaRPr lang="hu-HU" sz="2400" dirty="0"/>
          </a:p>
          <a:p>
            <a:pPr lvl="1"/>
            <a:endParaRPr lang="hu-HU" sz="2400" dirty="0" smtClean="0"/>
          </a:p>
          <a:p>
            <a:pPr lvl="1"/>
            <a:endParaRPr lang="hu-HU" sz="2400" dirty="0"/>
          </a:p>
          <a:p>
            <a:pPr lvl="1"/>
            <a:endParaRPr lang="hu-HU" sz="2400" dirty="0" smtClean="0"/>
          </a:p>
          <a:p>
            <a:pPr lvl="1"/>
            <a:endParaRPr lang="hu-HU" sz="2400" dirty="0"/>
          </a:p>
          <a:p>
            <a:pPr lvl="1"/>
            <a:endParaRPr lang="hu-HU" sz="2400" dirty="0" smtClean="0"/>
          </a:p>
          <a:p>
            <a:pPr lvl="1"/>
            <a:endParaRPr lang="hu-HU" sz="2400" dirty="0" smtClean="0"/>
          </a:p>
          <a:p>
            <a:pPr lvl="1"/>
            <a:endParaRPr lang="hu-HU" sz="2400" dirty="0" smtClean="0"/>
          </a:p>
          <a:p>
            <a:pPr marL="457200" lvl="1" indent="0">
              <a:buNone/>
            </a:pPr>
            <a:endParaRPr lang="hu-HU" sz="2400" dirty="0" smtClean="0"/>
          </a:p>
          <a:p>
            <a:pPr marL="457200" lvl="1" indent="0">
              <a:buNone/>
            </a:pPr>
            <a:endParaRPr lang="hu-HU" sz="2400" dirty="0" smtClean="0"/>
          </a:p>
          <a:p>
            <a:pPr marL="457200" lvl="1" indent="0">
              <a:buNone/>
            </a:pPr>
            <a:endParaRPr lang="hu-HU" sz="2400" dirty="0" smtClean="0"/>
          </a:p>
          <a:p>
            <a:pPr marL="457200" lvl="1" indent="0">
              <a:buNone/>
            </a:pPr>
            <a:r>
              <a:rPr lang="hu-HU" sz="2400" dirty="0" smtClean="0"/>
              <a:t>Interesting NMSSM model proposed by C. Wagner </a:t>
            </a:r>
            <a:r>
              <a:rPr lang="en-US" sz="2400" dirty="0"/>
              <a:t>a</a:t>
            </a:r>
            <a:r>
              <a:rPr lang="hu-HU" sz="2400" dirty="0" smtClean="0"/>
              <a:t>nd collaborators with stop quarks in the gluon fusion loop would account for it</a:t>
            </a:r>
          </a:p>
          <a:p>
            <a:endParaRPr lang="hu-HU" dirty="0" smtClean="0"/>
          </a:p>
          <a:p>
            <a:endParaRPr lang="hu-HU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 2,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59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182039"/>
            <a:ext cx="3295703" cy="35444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5057" y="2056547"/>
            <a:ext cx="4473040" cy="38498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8800" y="1788870"/>
            <a:ext cx="3801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p</a:t>
            </a:r>
            <a:r>
              <a:rPr lang="en-US" b="1" dirty="0" smtClean="0">
                <a:solidFill>
                  <a:srgbClr val="008000"/>
                </a:solidFill>
              </a:rPr>
              <a:t>-values of combined ATLAS+CMS fits</a:t>
            </a:r>
            <a:endParaRPr 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685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Run 1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63037"/>
            <a:ext cx="9144000" cy="5875875"/>
          </a:xfrm>
        </p:spPr>
        <p:txBody>
          <a:bodyPr>
            <a:noAutofit/>
          </a:bodyPr>
          <a:lstStyle/>
          <a:p>
            <a:r>
              <a:rPr lang="en-US" sz="2000" dirty="0" smtClean="0"/>
              <a:t>Only recall the combined ATLAS + CMS results here (talk of </a:t>
            </a:r>
            <a:r>
              <a:rPr lang="en-US" sz="2000" b="1" dirty="0" smtClean="0">
                <a:solidFill>
                  <a:srgbClr val="008000"/>
                </a:solidFill>
              </a:rPr>
              <a:t>P. </a:t>
            </a:r>
            <a:r>
              <a:rPr lang="en-US" sz="2000" b="1" dirty="0" err="1" smtClean="0">
                <a:solidFill>
                  <a:srgbClr val="008000"/>
                </a:solidFill>
              </a:rPr>
              <a:t>Francavilla</a:t>
            </a:r>
            <a:r>
              <a:rPr lang="en-US" sz="2000" dirty="0" smtClean="0"/>
              <a:t>): mass and couplings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 smtClean="0"/>
              <a:t>Many more results from Run 1 on: </a:t>
            </a:r>
          </a:p>
          <a:p>
            <a:pPr lvl="1"/>
            <a:r>
              <a:rPr lang="en-US" sz="1800" dirty="0" smtClean="0">
                <a:solidFill>
                  <a:srgbClr val="0000FF"/>
                </a:solidFill>
              </a:rPr>
              <a:t>SM-like Higgs-CP studies</a:t>
            </a:r>
          </a:p>
          <a:p>
            <a:pPr lvl="1"/>
            <a:endParaRPr lang="en-US" sz="1800" dirty="0">
              <a:solidFill>
                <a:srgbClr val="0000FF"/>
              </a:solidFill>
            </a:endParaRPr>
          </a:p>
          <a:p>
            <a:pPr lvl="1"/>
            <a:endParaRPr lang="en-US" sz="1800" dirty="0" smtClean="0">
              <a:solidFill>
                <a:srgbClr val="0000FF"/>
              </a:solidFill>
            </a:endParaRPr>
          </a:p>
          <a:p>
            <a:pPr lvl="1"/>
            <a:endParaRPr lang="en-US" sz="1800" dirty="0">
              <a:solidFill>
                <a:srgbClr val="0000FF"/>
              </a:solidFill>
            </a:endParaRPr>
          </a:p>
          <a:p>
            <a:pPr lvl="1"/>
            <a:endParaRPr lang="en-US" sz="1800" dirty="0" smtClean="0">
              <a:solidFill>
                <a:srgbClr val="0000FF"/>
              </a:solidFill>
            </a:endParaRPr>
          </a:p>
          <a:p>
            <a:pPr lvl="1"/>
            <a:endParaRPr lang="en-US" sz="1800" dirty="0">
              <a:solidFill>
                <a:srgbClr val="0000FF"/>
              </a:solidFill>
            </a:endParaRPr>
          </a:p>
          <a:p>
            <a:pPr lvl="1"/>
            <a:r>
              <a:rPr lang="en-US" sz="1800" dirty="0" smtClean="0">
                <a:solidFill>
                  <a:srgbClr val="0000FF"/>
                </a:solidFill>
              </a:rPr>
              <a:t>All measurements agree with the SM</a:t>
            </a:r>
          </a:p>
          <a:p>
            <a:pPr lvl="1"/>
            <a:r>
              <a:rPr lang="en-US" sz="1800" dirty="0" smtClean="0">
                <a:solidFill>
                  <a:srgbClr val="0000FF"/>
                </a:solidFill>
              </a:rPr>
              <a:t>BSM Higgs (additional Higgs bosons and decays)</a:t>
            </a:r>
          </a:p>
          <a:p>
            <a:pPr lvl="2"/>
            <a:r>
              <a:rPr lang="en-US" sz="1600" dirty="0" smtClean="0"/>
              <a:t>Also no hints of any statistically significant excess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 2,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340474"/>
            <a:ext cx="2635133" cy="1891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500" y="1060005"/>
            <a:ext cx="2819400" cy="24999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8757" y="1060006"/>
            <a:ext cx="2329873" cy="25066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4400" y="3675230"/>
            <a:ext cx="2463800" cy="26039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050" y="3901046"/>
            <a:ext cx="4914900" cy="156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946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28408"/>
            <a:ext cx="9144000" cy="5977192"/>
          </a:xfrm>
        </p:spPr>
        <p:txBody>
          <a:bodyPr>
            <a:normAutofit/>
          </a:bodyPr>
          <a:lstStyle/>
          <a:p>
            <a:r>
              <a:rPr lang="en-US" sz="2700" dirty="0" smtClean="0"/>
              <a:t>Thanks to the excellent performance of the LHC, ATLAS </a:t>
            </a:r>
            <a:r>
              <a:rPr lang="en-US" sz="2700" dirty="0"/>
              <a:t>and CMS are collecting a lot of data and analyzing them </a:t>
            </a:r>
            <a:r>
              <a:rPr lang="en-US" sz="2700" dirty="0" smtClean="0"/>
              <a:t>promptly</a:t>
            </a:r>
          </a:p>
          <a:p>
            <a:r>
              <a:rPr lang="en-US" sz="2700" dirty="0" smtClean="0"/>
              <a:t>Lots of measurements and searches have been reported by ATLAS and CMS</a:t>
            </a:r>
          </a:p>
          <a:p>
            <a:r>
              <a:rPr lang="en-US" sz="2700" dirty="0" smtClean="0"/>
              <a:t>New interpretations are starting to be carried out (</a:t>
            </a:r>
            <a:r>
              <a:rPr lang="en-US" sz="2700" b="1" dirty="0">
                <a:solidFill>
                  <a:srgbClr val="0000FF"/>
                </a:solidFill>
              </a:rPr>
              <a:t>simplified </a:t>
            </a:r>
            <a:r>
              <a:rPr lang="en-US" sz="2700" b="1" dirty="0" smtClean="0">
                <a:solidFill>
                  <a:srgbClr val="0000FF"/>
                </a:solidFill>
              </a:rPr>
              <a:t>template </a:t>
            </a:r>
            <a:r>
              <a:rPr lang="en-US" sz="2700" b="1" dirty="0">
                <a:solidFill>
                  <a:srgbClr val="0000FF"/>
                </a:solidFill>
              </a:rPr>
              <a:t>cross </a:t>
            </a:r>
            <a:r>
              <a:rPr lang="en-US" sz="2700" b="1" dirty="0" smtClean="0">
                <a:solidFill>
                  <a:srgbClr val="0000FF"/>
                </a:solidFill>
              </a:rPr>
              <a:t>sections)</a:t>
            </a:r>
            <a:r>
              <a:rPr lang="en-US" sz="2700" dirty="0" smtClean="0"/>
              <a:t> </a:t>
            </a:r>
            <a:endParaRPr lang="en-US" sz="2700" dirty="0" smtClean="0"/>
          </a:p>
          <a:p>
            <a:r>
              <a:rPr lang="en-US" sz="2700" dirty="0" err="1"/>
              <a:t>F</a:t>
            </a:r>
            <a:r>
              <a:rPr lang="en-US" sz="2700" dirty="0" err="1" smtClean="0"/>
              <a:t>iducial</a:t>
            </a:r>
            <a:r>
              <a:rPr lang="en-US" sz="2700" dirty="0" smtClean="0"/>
              <a:t> </a:t>
            </a:r>
            <a:r>
              <a:rPr lang="en-US" sz="2700" dirty="0" smtClean="0"/>
              <a:t>and differential measurements will become more important with higher statistics</a:t>
            </a:r>
          </a:p>
          <a:p>
            <a:endParaRPr lang="en-US" sz="2700" b="1" dirty="0" smtClean="0">
              <a:solidFill>
                <a:srgbClr val="008000"/>
              </a:solidFill>
            </a:endParaRPr>
          </a:p>
          <a:p>
            <a:r>
              <a:rPr lang="en-US" sz="2700" b="1" dirty="0" smtClean="0">
                <a:solidFill>
                  <a:srgbClr val="008000"/>
                </a:solidFill>
              </a:rPr>
              <a:t>No </a:t>
            </a:r>
            <a:r>
              <a:rPr lang="en-US" sz="2700" b="1" dirty="0" smtClean="0">
                <a:solidFill>
                  <a:srgbClr val="008000"/>
                </a:solidFill>
              </a:rPr>
              <a:t>significant deviations </a:t>
            </a:r>
            <a:r>
              <a:rPr lang="en-US" sz="2700" b="1" dirty="0" smtClean="0">
                <a:solidFill>
                  <a:srgbClr val="008000"/>
                </a:solidFill>
              </a:rPr>
              <a:t>observed </a:t>
            </a:r>
            <a:r>
              <a:rPr lang="en-US" sz="2700" b="1" dirty="0" smtClean="0">
                <a:solidFill>
                  <a:srgbClr val="008000"/>
                </a:solidFill>
              </a:rPr>
              <a:t>(yet)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 2,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2455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28408"/>
            <a:ext cx="9144000" cy="597719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Higgs </a:t>
            </a:r>
            <a:r>
              <a:rPr lang="en-US" dirty="0"/>
              <a:t>boson </a:t>
            </a:r>
            <a:r>
              <a:rPr lang="en-US" dirty="0" smtClean="0"/>
              <a:t>properties</a:t>
            </a:r>
            <a:r>
              <a:rPr lang="en-US" dirty="0"/>
              <a:t> </a:t>
            </a:r>
            <a:r>
              <a:rPr lang="en-US" dirty="0" smtClean="0"/>
              <a:t>are </a:t>
            </a:r>
            <a:r>
              <a:rPr lang="en-US" dirty="0" smtClean="0"/>
              <a:t>among the </a:t>
            </a:r>
            <a:r>
              <a:rPr lang="en-US" dirty="0" smtClean="0"/>
              <a:t>most interesting measurements at the LHC</a:t>
            </a:r>
            <a:endParaRPr lang="en-US" dirty="0"/>
          </a:p>
          <a:p>
            <a:r>
              <a:rPr lang="en-US" dirty="0"/>
              <a:t>A</a:t>
            </a:r>
            <a:r>
              <a:rPr lang="en-US" dirty="0" smtClean="0"/>
              <a:t>fter discovering the </a:t>
            </a:r>
            <a:r>
              <a:rPr lang="en-US" dirty="0"/>
              <a:t>Higgs </a:t>
            </a:r>
            <a:r>
              <a:rPr lang="en-US" dirty="0" smtClean="0"/>
              <a:t>boson, we should measure its properties as well as we can</a:t>
            </a:r>
            <a:endParaRPr lang="en-US" dirty="0"/>
          </a:p>
          <a:p>
            <a:r>
              <a:rPr lang="en-US" dirty="0" smtClean="0"/>
              <a:t>Precise measurements may </a:t>
            </a:r>
            <a:r>
              <a:rPr lang="en-US" dirty="0"/>
              <a:t>reveal BSM physics: 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SM extensions, dark </a:t>
            </a:r>
            <a:r>
              <a:rPr lang="en-US" dirty="0">
                <a:solidFill>
                  <a:srgbClr val="0000FF"/>
                </a:solidFill>
              </a:rPr>
              <a:t>matter</a:t>
            </a:r>
            <a:r>
              <a:rPr lang="en-US" dirty="0" smtClean="0">
                <a:solidFill>
                  <a:srgbClr val="0000FF"/>
                </a:solidFill>
              </a:rPr>
              <a:t>, …</a:t>
            </a:r>
          </a:p>
          <a:p>
            <a:r>
              <a:rPr lang="en-US" dirty="0" smtClean="0"/>
              <a:t>Keep searching for BSM effects in </a:t>
            </a:r>
            <a:r>
              <a:rPr lang="en-US" dirty="0"/>
              <a:t>t</a:t>
            </a:r>
            <a:r>
              <a:rPr lang="en-US" dirty="0" smtClean="0"/>
              <a:t>he Higgs sector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BSM decays, additional Higgs bosons</a:t>
            </a:r>
          </a:p>
          <a:p>
            <a:r>
              <a:rPr lang="en-US" dirty="0" smtClean="0"/>
              <a:t>It may take longer that we are used to, in some cases precision physics takes time</a:t>
            </a:r>
          </a:p>
          <a:p>
            <a:pPr lvl="1"/>
            <a:r>
              <a:rPr lang="en-US" dirty="0" smtClean="0"/>
              <a:t>in many cases systematic uncertainties will start to dominate soon (did not happen in Run 1)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heory community will play a major role in the understanding of signal and backgrounds</a:t>
            </a:r>
            <a:endParaRPr lang="en-US" dirty="0"/>
          </a:p>
          <a:p>
            <a:r>
              <a:rPr lang="en-US" b="1" dirty="0" smtClean="0">
                <a:solidFill>
                  <a:srgbClr val="008000"/>
                </a:solidFill>
              </a:rPr>
              <a:t>I believe that we have </a:t>
            </a:r>
            <a:r>
              <a:rPr lang="en-US" b="1" dirty="0">
                <a:solidFill>
                  <a:srgbClr val="008000"/>
                </a:solidFill>
              </a:rPr>
              <a:t>a very exciting experimental program ahead </a:t>
            </a:r>
            <a:r>
              <a:rPr lang="en-US" b="1" dirty="0" smtClean="0">
                <a:solidFill>
                  <a:srgbClr val="008000"/>
                </a:solidFill>
              </a:rPr>
              <a:t>of us</a:t>
            </a:r>
            <a:endParaRPr lang="en-US" b="1" dirty="0">
              <a:solidFill>
                <a:srgbClr val="008000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 2,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886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ATLAS + CMS final Run 1 results: </a:t>
            </a:r>
            <a:r>
              <a:rPr lang="en-US" dirty="0"/>
              <a:t>m</a:t>
            </a:r>
            <a:r>
              <a:rPr lang="en-US" dirty="0" smtClean="0"/>
              <a:t>ass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 2,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7</a:t>
            </a:fld>
            <a:endParaRPr lang="en-US" dirty="0"/>
          </a:p>
        </p:txBody>
      </p:sp>
      <p:pic>
        <p:nvPicPr>
          <p:cNvPr id="9" name="Picture 8" descr="HiggsCombination_Page_0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8" b="-11398"/>
          <a:stretch/>
        </p:blipFill>
        <p:spPr>
          <a:xfrm>
            <a:off x="0" y="698400"/>
            <a:ext cx="9201834" cy="69013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289800" y="658572"/>
            <a:ext cx="1912034" cy="461665"/>
          </a:xfrm>
          <a:prstGeom prst="rect">
            <a:avLst/>
          </a:prstGeom>
          <a:solidFill>
            <a:srgbClr val="32FF3F"/>
          </a:solidFill>
          <a:ln w="3175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P. </a:t>
            </a:r>
            <a:r>
              <a:rPr lang="en-US" sz="2400" dirty="0" err="1" smtClean="0"/>
              <a:t>Francavilla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858073" y="1568966"/>
            <a:ext cx="2343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PRL 114 (2015) 191803 </a:t>
            </a:r>
          </a:p>
        </p:txBody>
      </p:sp>
    </p:spTree>
    <p:extLst>
      <p:ext uri="{BB962C8B-B14F-4D97-AF65-F5344CB8AC3E}">
        <p14:creationId xmlns:p14="http://schemas.microsoft.com/office/powerpoint/2010/main" val="3022370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0718"/>
            <a:ext cx="7759700" cy="572319"/>
          </a:xfrm>
        </p:spPr>
        <p:txBody>
          <a:bodyPr>
            <a:normAutofit/>
          </a:bodyPr>
          <a:lstStyle/>
          <a:p>
            <a:r>
              <a:rPr lang="en-US" sz="2800" dirty="0"/>
              <a:t>ATLAS + CMS final Run 1 results: </a:t>
            </a:r>
            <a:r>
              <a:rPr lang="en-US" sz="2800" dirty="0" smtClean="0"/>
              <a:t>couplings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 2,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8</a:t>
            </a:fld>
            <a:endParaRPr lang="en-US" dirty="0"/>
          </a:p>
        </p:txBody>
      </p:sp>
      <p:pic>
        <p:nvPicPr>
          <p:cNvPr id="8" name="Picture 7" descr="HiggsCombination_Page_1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0" b="-1056"/>
          <a:stretch/>
        </p:blipFill>
        <p:spPr>
          <a:xfrm>
            <a:off x="349934" y="1050903"/>
            <a:ext cx="8540066" cy="50601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36264" y="681571"/>
            <a:ext cx="1983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JHEP 08 (2016) 045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89800" y="658572"/>
            <a:ext cx="1912034" cy="461665"/>
          </a:xfrm>
          <a:prstGeom prst="rect">
            <a:avLst/>
          </a:prstGeom>
          <a:solidFill>
            <a:srgbClr val="32FF3F"/>
          </a:solidFill>
          <a:ln w="3175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P. </a:t>
            </a:r>
            <a:r>
              <a:rPr lang="en-US" sz="2400" dirty="0" err="1" smtClean="0"/>
              <a:t>Francavilla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95479" y="5961612"/>
            <a:ext cx="90485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With central values and covariance matrix it is possible to derive in an approximate </a:t>
            </a:r>
            <a:br>
              <a:rPr lang="en-US" sz="2000" b="1" dirty="0" smtClean="0">
                <a:solidFill>
                  <a:srgbClr val="008000"/>
                </a:solidFill>
              </a:rPr>
            </a:br>
            <a:r>
              <a:rPr lang="en-US" sz="2000" b="1" dirty="0" smtClean="0">
                <a:solidFill>
                  <a:srgbClr val="008000"/>
                </a:solidFill>
              </a:rPr>
              <a:t>way all other results</a:t>
            </a:r>
            <a:endParaRPr lang="en-US" sz="20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384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LHC is performing wonderfully in 2016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663037"/>
            <a:ext cx="9144001" cy="578056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Instantaneous luminosity same or more than expected</a:t>
            </a:r>
          </a:p>
          <a:p>
            <a:r>
              <a:rPr lang="en-US" sz="2800" dirty="0" smtClean="0"/>
              <a:t>Already delivered more than 25 fb</a:t>
            </a:r>
            <a:r>
              <a:rPr lang="en-US" sz="2800" baseline="30000" dirty="0" smtClean="0"/>
              <a:t>-1</a:t>
            </a:r>
            <a:r>
              <a:rPr lang="en-US" sz="2800" dirty="0" smtClean="0"/>
              <a:t> per experiment 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 2,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9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377020" y="5981937"/>
            <a:ext cx="6560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Max instantaneous luminosity 1.2-1.3 x 10</a:t>
            </a:r>
            <a:r>
              <a:rPr lang="en-US" sz="2400" baseline="30000" dirty="0" smtClean="0"/>
              <a:t>34 </a:t>
            </a:r>
            <a:r>
              <a:rPr lang="en-US" sz="2400" dirty="0" smtClean="0"/>
              <a:t>cm</a:t>
            </a:r>
            <a:r>
              <a:rPr lang="en-US" sz="2400" baseline="30000" dirty="0" smtClean="0"/>
              <a:t>-2</a:t>
            </a:r>
            <a:r>
              <a:rPr lang="en-US" sz="2400" dirty="0" smtClean="0"/>
              <a:t>s</a:t>
            </a:r>
            <a:r>
              <a:rPr lang="en-US" sz="2400" baseline="30000" dirty="0" smtClean="0"/>
              <a:t>-1</a:t>
            </a:r>
            <a:endParaRPr lang="en-US" sz="2400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1549400" y="1774279"/>
            <a:ext cx="125266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8000"/>
                </a:solidFill>
              </a:rPr>
              <a:t>ATLAS </a:t>
            </a:r>
            <a:endParaRPr lang="en-US" sz="3200" b="1" dirty="0">
              <a:solidFill>
                <a:srgbClr val="008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12642" y="1773247"/>
            <a:ext cx="95450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8000"/>
                </a:solidFill>
              </a:rPr>
              <a:t>CMS</a:t>
            </a:r>
            <a:endParaRPr lang="en-US" sz="3200" b="1" dirty="0">
              <a:solidFill>
                <a:srgbClr val="008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2477" y="2273367"/>
            <a:ext cx="4711523" cy="35336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578100"/>
            <a:ext cx="4493377" cy="322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6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100221</TotalTime>
  <Words>2247</Words>
  <Application>Microsoft Macintosh PowerPoint</Application>
  <PresentationFormat>On-screen Show (4:3)</PresentationFormat>
  <Paragraphs>467</Paragraphs>
  <Slides>61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Office Theme</vt:lpstr>
      <vt:lpstr>Experimental  summary/conclusion  of Higgs Hunting 2016</vt:lpstr>
      <vt:lpstr>Outline</vt:lpstr>
      <vt:lpstr>Disclaimers</vt:lpstr>
      <vt:lpstr>Tevatron  </vt:lpstr>
      <vt:lpstr>PowerPoint Presentation</vt:lpstr>
      <vt:lpstr>Run 1 Results</vt:lpstr>
      <vt:lpstr>ATLAS + CMS final Run 1 results: mass</vt:lpstr>
      <vt:lpstr>ATLAS + CMS final Run 1 results: couplings</vt:lpstr>
      <vt:lpstr>LHC is performing wonderfully in 2016</vt:lpstr>
      <vt:lpstr>Status of main Higgs decay channels</vt:lpstr>
      <vt:lpstr>PowerPoint Presentation</vt:lpstr>
      <vt:lpstr>ATLAS Hγγ 13 TeV fiducial cross sections</vt:lpstr>
      <vt:lpstr>ATLAS Hγγ 13 TeV differential distributions</vt:lpstr>
      <vt:lpstr>ATLAS Hγγ 13 TeV signal strengths</vt:lpstr>
      <vt:lpstr>CMS Hγγ</vt:lpstr>
      <vt:lpstr>CMS Hγγ fiducial cross section</vt:lpstr>
      <vt:lpstr>ATLAS HZZ4l 13 TeV</vt:lpstr>
      <vt:lpstr>ATLAS HZZ4l 13 TeV</vt:lpstr>
      <vt:lpstr>CMS HZZ4l 13 TeV</vt:lpstr>
      <vt:lpstr>CMS HZZ4l 13 TeV</vt:lpstr>
      <vt:lpstr>CMS HZZ4l 13 TeV</vt:lpstr>
      <vt:lpstr>CMS HZZ4l 13 TeV, width</vt:lpstr>
      <vt:lpstr>HWW2l2ν</vt:lpstr>
      <vt:lpstr>ATLAS VH Hbb</vt:lpstr>
      <vt:lpstr>ATLAS VH Hbb results</vt:lpstr>
      <vt:lpstr>CMS VBF Hbb</vt:lpstr>
      <vt:lpstr>ATLAS VBF Hbb (plus photon)</vt:lpstr>
      <vt:lpstr>ATLAS ttH multi-lepton</vt:lpstr>
      <vt:lpstr>ATLAS ttH Hbb</vt:lpstr>
      <vt:lpstr>ATLAS ttH Hbb</vt:lpstr>
      <vt:lpstr>ATLAS ttH combination</vt:lpstr>
      <vt:lpstr>CMS ttH, Hγγ</vt:lpstr>
      <vt:lpstr>CMS ttH multi-lepton</vt:lpstr>
      <vt:lpstr>CMS ttH Hbb with 2015 data</vt:lpstr>
      <vt:lpstr>ATLAS Hμμ</vt:lpstr>
      <vt:lpstr>ATLAS γγ + ZZ combination</vt:lpstr>
      <vt:lpstr>ATLAS γγ + ZZ combination</vt:lpstr>
      <vt:lpstr>PowerPoint Presentation</vt:lpstr>
      <vt:lpstr>Diphoton excess at 750 GeV</vt:lpstr>
      <vt:lpstr>Diphoton excess at 750 GeV</vt:lpstr>
      <vt:lpstr>Diphoton excess at 750 GeV</vt:lpstr>
      <vt:lpstr>BSM Higgs searches</vt:lpstr>
      <vt:lpstr>CMS LFV decays</vt:lpstr>
      <vt:lpstr>CMS Higgs invisible decays</vt:lpstr>
      <vt:lpstr>ATLAS Neutral Higgs searches: H/Aττ</vt:lpstr>
      <vt:lpstr>ATLAS Charged Higgs searches</vt:lpstr>
      <vt:lpstr>CMS H±WZ</vt:lpstr>
      <vt:lpstr>ATLAS: high mass searches</vt:lpstr>
      <vt:lpstr>ATLAS results on hhbbbb </vt:lpstr>
      <vt:lpstr>CMS double Higgs searches</vt:lpstr>
      <vt:lpstr>PowerPoint Presentation</vt:lpstr>
      <vt:lpstr>PowerPoint Presentation</vt:lpstr>
      <vt:lpstr>Future prospects</vt:lpstr>
      <vt:lpstr>Signal strength and couplings projections</vt:lpstr>
      <vt:lpstr>Hμμ and rare decays</vt:lpstr>
      <vt:lpstr>Double Higgs production</vt:lpstr>
      <vt:lpstr>Final reach for Higgs self coupling</vt:lpstr>
      <vt:lpstr>PowerPoint Presentation</vt:lpstr>
      <vt:lpstr>What to keep an eye on</vt:lpstr>
      <vt:lpstr>Summary</vt:lpstr>
      <vt:lpstr>Outlook</vt:lpstr>
    </vt:vector>
  </TitlesOfParts>
  <Company>UC San Diego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Marco Pieri</dc:creator>
  <cp:lastModifiedBy>Marco Pieri</cp:lastModifiedBy>
  <cp:revision>1474</cp:revision>
  <cp:lastPrinted>2014-05-03T14:19:59Z</cp:lastPrinted>
  <dcterms:created xsi:type="dcterms:W3CDTF">2011-09-14T09:26:07Z</dcterms:created>
  <dcterms:modified xsi:type="dcterms:W3CDTF">2016-09-02T12:10:41Z</dcterms:modified>
</cp:coreProperties>
</file>