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2" r:id="rId4"/>
    <p:sldId id="285" r:id="rId5"/>
    <p:sldId id="287" r:id="rId6"/>
    <p:sldId id="286" r:id="rId7"/>
    <p:sldId id="289" r:id="rId8"/>
    <p:sldId id="297" r:id="rId9"/>
    <p:sldId id="296" r:id="rId10"/>
    <p:sldId id="299" r:id="rId11"/>
    <p:sldId id="298" r:id="rId12"/>
    <p:sldId id="295" r:id="rId13"/>
    <p:sldId id="290" r:id="rId14"/>
    <p:sldId id="273" r:id="rId15"/>
    <p:sldId id="291" r:id="rId16"/>
    <p:sldId id="292" r:id="rId17"/>
    <p:sldId id="293" r:id="rId18"/>
    <p:sldId id="294" r:id="rId19"/>
    <p:sldId id="278" r:id="rId20"/>
    <p:sldId id="274" r:id="rId21"/>
    <p:sldId id="276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300" r:id="rId30"/>
    <p:sldId id="268" r:id="rId31"/>
    <p:sldId id="269" r:id="rId32"/>
    <p:sldId id="270" r:id="rId33"/>
    <p:sldId id="271" r:id="rId34"/>
    <p:sldId id="272" r:id="rId35"/>
    <p:sldId id="288" r:id="rId36"/>
    <p:sldId id="277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F99"/>
    <a:srgbClr val="4C4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8BE38-22B5-A34F-91B3-8E5BDA1C17E0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EE189-BB1E-3445-9CB1-103022D168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1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6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0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1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8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E9EA-1CEE-4548-8153-9D7473CE1D2B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Mesure du temps de vie du D</a:t>
            </a:r>
            <a:r>
              <a:rPr lang="fr-FR" baseline="30000" dirty="0" smtClean="0">
                <a:solidFill>
                  <a:srgbClr val="4C48FF"/>
                </a:solidFill>
                <a:latin typeface="Times New Roman"/>
                <a:cs typeface="Times New Roman"/>
              </a:rPr>
              <a:t>0</a:t>
            </a:r>
            <a:br>
              <a:rPr lang="fr-FR" baseline="30000" dirty="0" smtClean="0">
                <a:solidFill>
                  <a:srgbClr val="4C48FF"/>
                </a:solidFill>
                <a:latin typeface="Times New Roman"/>
                <a:cs typeface="Times New Roman"/>
              </a:rPr>
            </a:br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avec le détecteur </a:t>
            </a:r>
            <a:r>
              <a:rPr lang="fr-FR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endParaRPr lang="fr-FR" baseline="30000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52235"/>
            <a:ext cx="6400800" cy="1752600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Masterclass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@ LAL </a:t>
            </a:r>
            <a:r>
              <a:rPr lang="fr-FR" smtClean="0">
                <a:solidFill>
                  <a:schemeClr val="tx1"/>
                </a:solidFill>
                <a:latin typeface="Times New Roman"/>
                <a:cs typeface="Times New Roman"/>
              </a:rPr>
              <a:t>-  </a:t>
            </a:r>
            <a:r>
              <a:rPr lang="fr-FR" smtClean="0">
                <a:solidFill>
                  <a:schemeClr val="tx1"/>
                </a:solidFill>
                <a:latin typeface="Times New Roman"/>
                <a:cs typeface="Times New Roman"/>
              </a:rPr>
              <a:t>2016</a:t>
            </a:r>
            <a:endParaRPr lang="fr-FR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Victor 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Renaudin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&amp; 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Yasmine 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Amhis</a:t>
            </a:r>
            <a:endParaRPr lang="fr-FR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52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5" y="2850816"/>
            <a:ext cx="3246668" cy="2001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4" y="1524669"/>
            <a:ext cx="3502526" cy="2437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31895" y="4558632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Quelle est la couleur </a:t>
            </a:r>
          </a:p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de la voiture ?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0842" y="5882071"/>
            <a:ext cx="32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Rouge, Verte, Jaune, Bleue etc…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" name="Flèche vers la droite 8"/>
          <p:cNvSpPr/>
          <p:nvPr/>
        </p:nvSpPr>
        <p:spPr>
          <a:xfrm rot="9319532">
            <a:off x="3375256" y="5535638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83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68" y="1741237"/>
            <a:ext cx="2457785" cy="15154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06" y="1417638"/>
            <a:ext cx="2176379" cy="15147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55087" y="3270096"/>
            <a:ext cx="357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latin typeface="Times New Roman"/>
                <a:cs typeface="Times New Roman"/>
              </a:rPr>
              <a:t>Quelle est la couleur </a:t>
            </a:r>
          </a:p>
          <a:p>
            <a:pPr algn="ctr"/>
            <a:r>
              <a:rPr lang="fr-FR" sz="3200" dirty="0" smtClean="0">
                <a:latin typeface="Times New Roman"/>
                <a:cs typeface="Times New Roman"/>
              </a:rPr>
              <a:t>de la voiture ?</a:t>
            </a:r>
            <a:endParaRPr lang="fr-FR" sz="3200" dirty="0"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462" y="3943466"/>
            <a:ext cx="32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Rouge, Verte, Jaune, Bleue etc…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9320" y="5213795"/>
            <a:ext cx="7213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Plus le nombre de personnes a qui on </a:t>
            </a:r>
          </a:p>
          <a:p>
            <a:pPr algn="ctr"/>
            <a:r>
              <a:rPr lang="fr-FR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pose la question est grand </a:t>
            </a:r>
          </a:p>
          <a:p>
            <a:pPr algn="ctr"/>
            <a:r>
              <a:rPr lang="fr-FR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Plus on a de chance de s’approcher de la vérité  ! </a:t>
            </a:r>
            <a:endParaRPr lang="fr-FR" sz="28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Flèche vers la droite 11"/>
          <p:cNvSpPr/>
          <p:nvPr/>
        </p:nvSpPr>
        <p:spPr>
          <a:xfrm rot="2552547">
            <a:off x="307682" y="5041334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/>
          <p:cNvSpPr/>
          <p:nvPr/>
        </p:nvSpPr>
        <p:spPr>
          <a:xfrm rot="9824536">
            <a:off x="3375255" y="3771006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1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Une mesure sans son incertitude?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2" y="1417638"/>
            <a:ext cx="3562026" cy="45832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87922" y="6093796"/>
            <a:ext cx="3751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/>
                <a:cs typeface="Times New Roman"/>
              </a:rPr>
              <a:t>Cela n’a pas de sens ! </a:t>
            </a:r>
            <a:endParaRPr lang="fr-F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491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</a:t>
            </a:r>
          </a:p>
          <a:p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                              </a:t>
            </a:r>
            <a:r>
              <a:rPr lang="fr-FR" sz="6000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(100/√N)%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359820" y="19938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</p:txBody>
      </p:sp>
    </p:spTree>
    <p:extLst>
      <p:ext uri="{BB962C8B-B14F-4D97-AF65-F5344CB8AC3E}">
        <p14:creationId xmlns:p14="http://schemas.microsoft.com/office/powerpoint/2010/main" val="41063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solidFill>
                <a:srgbClr val="BB3F99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solidFill>
                <a:srgbClr val="BB3F99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6672652" y="3400424"/>
            <a:ext cx="1748317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     </a:t>
            </a:r>
            <a:r>
              <a:rPr lang="fr-FR" dirty="0" err="1" smtClean="0">
                <a:latin typeface="Times New Roman"/>
                <a:cs typeface="Times New Roman"/>
              </a:rPr>
              <a:t>LHCb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Quelle est la précision atteinte par les autres expériences?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19" y="2132266"/>
            <a:ext cx="3647242" cy="27248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34" y="2132266"/>
            <a:ext cx="3690638" cy="2730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3462" y="5030266"/>
            <a:ext cx="3749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Times New Roman"/>
                <a:cs typeface="Times New Roman"/>
              </a:rPr>
              <a:t>http://</a:t>
            </a:r>
            <a:r>
              <a:rPr lang="fr-FR" sz="4000" dirty="0" err="1">
                <a:latin typeface="Times New Roman"/>
                <a:cs typeface="Times New Roman"/>
              </a:rPr>
              <a:t>pdg.lbl.gov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281" y="6087395"/>
            <a:ext cx="9087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/>
                <a:cs typeface="Times New Roman"/>
              </a:rPr>
              <a:t>On regarde dans le PDG qui répertorie toutes les mesures de physiques des particules !  </a:t>
            </a:r>
            <a:endParaRPr lang="fr-F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49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341" y="1166842"/>
            <a:ext cx="837955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 </a:t>
            </a:r>
            <a:r>
              <a:rPr lang="fr-FR" sz="2400" dirty="0">
                <a:latin typeface="Times New Roman"/>
                <a:cs typeface="Times New Roman"/>
              </a:rPr>
              <a:t>L’ordinateur sert uniquement à réaliser les </a:t>
            </a:r>
            <a:r>
              <a:rPr lang="fr-FR" sz="2400" dirty="0" smtClean="0">
                <a:latin typeface="Times New Roman"/>
                <a:cs typeface="Times New Roman"/>
              </a:rPr>
              <a:t>exercices </a:t>
            </a:r>
            <a:r>
              <a:rPr lang="fr-FR" sz="2400" dirty="0" err="1" smtClean="0">
                <a:latin typeface="Times New Roman"/>
                <a:cs typeface="Times New Roman"/>
              </a:rPr>
              <a:t>LHCb</a:t>
            </a:r>
            <a:endParaRPr lang="fr-FR" sz="2400" dirty="0">
              <a:latin typeface="Times New Roman"/>
              <a:cs typeface="Times New Roman"/>
            </a:endParaRPr>
          </a:p>
          <a:p>
            <a:r>
              <a:rPr lang="fr-FR" sz="2400" dirty="0">
                <a:latin typeface="Times New Roman"/>
                <a:cs typeface="Times New Roman"/>
              </a:rPr>
              <a:t> Pas de « surf » sur internet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ne lit pas sa messagerie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n’envoie pas d’e-mails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ne met pas sa page Facebook à jour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ne télécharge rien, ni chanson, ni film, ni …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Pas de jeu en ligne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Etc. Etc. Etc.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 En fin de journée vous présenterez vos résultats à d’autres </a:t>
            </a:r>
            <a:r>
              <a:rPr lang="fr-FR" sz="2400" dirty="0" smtClean="0">
                <a:latin typeface="Times New Roman"/>
                <a:cs typeface="Times New Roman"/>
              </a:rPr>
              <a:t>lycéens et </a:t>
            </a:r>
            <a:r>
              <a:rPr lang="fr-FR" sz="2400" dirty="0">
                <a:latin typeface="Times New Roman"/>
                <a:cs typeface="Times New Roman"/>
              </a:rPr>
              <a:t>à des </a:t>
            </a:r>
            <a:r>
              <a:rPr lang="fr-FR" sz="2400" dirty="0" smtClean="0">
                <a:latin typeface="Times New Roman"/>
                <a:cs typeface="Times New Roman"/>
              </a:rPr>
              <a:t>chercheurs  </a:t>
            </a:r>
            <a:r>
              <a:rPr lang="fr-FR" sz="2400" dirty="0">
                <a:latin typeface="Times New Roman"/>
                <a:cs typeface="Times New Roman"/>
              </a:rPr>
              <a:t>du LHC !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 A vous d’être scientifiques, productifs et … rigoureux !!!!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70" y="5741412"/>
            <a:ext cx="3475115" cy="46224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843802" y="5321825"/>
            <a:ext cx="2954242" cy="128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996202" y="5584134"/>
            <a:ext cx="2954242" cy="786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3407" y="262309"/>
            <a:ext cx="49483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latin typeface="Times New Roman"/>
                <a:cs typeface="Times New Roman"/>
              </a:rPr>
              <a:t>Rappels au cas où …</a:t>
            </a:r>
          </a:p>
          <a:p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82" y="1848863"/>
            <a:ext cx="1543955" cy="20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7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29314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6672652" y="3400424"/>
            <a:ext cx="1748317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     </a:t>
            </a:r>
            <a:r>
              <a:rPr lang="fr-FR" dirty="0" err="1" smtClean="0">
                <a:latin typeface="Times New Roman"/>
                <a:cs typeface="Times New Roman"/>
              </a:rPr>
              <a:t>LHCb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17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277856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absolue.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6672652" y="3400424"/>
            <a:ext cx="1748317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     </a:t>
            </a:r>
            <a:r>
              <a:rPr lang="fr-FR" dirty="0" err="1" smtClean="0">
                <a:latin typeface="Times New Roman"/>
                <a:cs typeface="Times New Roman"/>
              </a:rPr>
              <a:t>LHCb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 flipH="1">
            <a:off x="4926059" y="4948333"/>
            <a:ext cx="3845975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Précision mondiale 0.35 % 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5" y="4917882"/>
            <a:ext cx="4424947" cy="5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31151-4D63-E448-BD15-E5507452B7F5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Le but de l’exercice est :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donnez un aperçu des données du LHC.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apprendre a sélectionner des particules détectées par </a:t>
            </a:r>
            <a:r>
              <a:rPr lang="fr-FR" dirty="0" err="1" smtClean="0">
                <a:latin typeface="Times New Roman"/>
                <a:ea typeface="ＭＳ Ｐゴシック" charset="0"/>
                <a:cs typeface="Times New Roman"/>
              </a:rPr>
              <a:t>LHCb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apprendre a “ajuster” les données pour mesurer des propriétés des particules.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apprendre ce que sont les effets systématiques dans une mesure.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57200" y="-96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L’exercice – a vous de jouer !  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6" y="3905250"/>
            <a:ext cx="3194384" cy="22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53209-0B56-AB4F-97E4-87045F88839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238250"/>
            <a:ext cx="51577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/>
          <p:cNvSpPr>
            <a:spLocks/>
          </p:cNvSpPr>
          <p:nvPr/>
        </p:nvSpPr>
        <p:spPr bwMode="auto">
          <a:xfrm>
            <a:off x="914400" y="5467350"/>
            <a:ext cx="743664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Evénements  D</a:t>
            </a:r>
            <a:r>
              <a:rPr lang="fr-FR" baseline="32000" dirty="0" smtClean="0"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→Kπ des données de 2012,  on commence par la distribution de la masse invariante.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Données pour l’exercice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1610A-AA38-FB41-B674-EB48E1A27E88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76250"/>
            <a:ext cx="4203204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/>
          </p:cNvSpPr>
          <p:nvPr/>
        </p:nvSpPr>
        <p:spPr bwMode="auto">
          <a:xfrm>
            <a:off x="290795" y="-96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Event display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54438" y="5328977"/>
            <a:ext cx="73866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err="1" smtClean="0">
                <a:latin typeface="Times New Roman"/>
                <a:ea typeface="ＭＳ Ｐゴシック" charset="0"/>
                <a:cs typeface="Times New Roman"/>
              </a:rPr>
              <a:t>LHCb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est un détecteur instrumenté vers l’avant, il est difficile de regarder tout le détecteur en même temps.  On fait des Zooms près du point d’interaction  pour trouver des vertex déplacés.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4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C587F-566C-444D-9BD2-7F264270E21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9394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Les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outils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pour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l’analyse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82" y="952500"/>
            <a:ext cx="6346329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84DF3-C678-BA43-B3B1-73D6DA77871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0418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événement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“simple”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952500"/>
            <a:ext cx="629185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val 3"/>
          <p:cNvSpPr>
            <a:spLocks/>
          </p:cNvSpPr>
          <p:nvPr/>
        </p:nvSpPr>
        <p:spPr bwMode="auto">
          <a:xfrm>
            <a:off x="4864894" y="5353050"/>
            <a:ext cx="321469" cy="428625"/>
          </a:xfrm>
          <a:prstGeom prst="ellipse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33431" y="1995657"/>
            <a:ext cx="1832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On arrive a isoler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simplement les </a:t>
            </a:r>
          </a:p>
          <a:p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 smtClean="0">
                <a:latin typeface="Times New Roman"/>
                <a:cs typeface="Times New Roman"/>
              </a:rPr>
              <a:t>eux traces du D</a:t>
            </a:r>
            <a:r>
              <a:rPr lang="fr-FR" baseline="30000" dirty="0" smtClean="0">
                <a:latin typeface="Times New Roman"/>
                <a:cs typeface="Times New Roman"/>
              </a:rPr>
              <a:t>0</a:t>
            </a:r>
            <a:endParaRPr lang="fr-FR" baseline="30000" dirty="0">
              <a:latin typeface="Times New Roman"/>
              <a:cs typeface="Times New Roman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5420961" y="1533466"/>
            <a:ext cx="524124" cy="9238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186363" y="2457322"/>
            <a:ext cx="7587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BA992-7468-504C-9C5E-3A80EC437C8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1442" name="Rectangle 1"/>
          <p:cNvSpPr>
            <a:spLocks/>
          </p:cNvSpPr>
          <p:nvPr/>
        </p:nvSpPr>
        <p:spPr bwMode="auto">
          <a:xfrm>
            <a:off x="303609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événement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plus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compliqué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028700"/>
            <a:ext cx="630078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Oval 3"/>
          <p:cNvSpPr>
            <a:spLocks/>
          </p:cNvSpPr>
          <p:nvPr/>
        </p:nvSpPr>
        <p:spPr bwMode="auto">
          <a:xfrm>
            <a:off x="4864894" y="5534025"/>
            <a:ext cx="321469" cy="428625"/>
          </a:xfrm>
          <a:prstGeom prst="ellipse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75455" y="1311621"/>
            <a:ext cx="2505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La c’est plus difficile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d’isoler  les traces du D</a:t>
            </a:r>
            <a:r>
              <a:rPr lang="fr-FR" baseline="30000" dirty="0" smtClean="0">
                <a:latin typeface="Times New Roman"/>
                <a:cs typeface="Times New Roman"/>
              </a:rPr>
              <a:t>0</a:t>
            </a:r>
            <a:endParaRPr lang="fr-FR" baseline="30000" dirty="0">
              <a:latin typeface="Times New Roman"/>
              <a:cs typeface="Times New Roman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283554" y="1957952"/>
            <a:ext cx="2323269" cy="814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3554" y="1957952"/>
            <a:ext cx="2168384" cy="1434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435954" y="2110352"/>
            <a:ext cx="2015984" cy="1839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283554" y="1957952"/>
            <a:ext cx="1902809" cy="2301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2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5E637-9988-544A-881F-F99D8FB257E6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62466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exemple d’histogramme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73" y="1372000"/>
            <a:ext cx="49720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39707" y="5625240"/>
            <a:ext cx="684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Chaque « coup » correspond a un événement !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2478154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fr-F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619827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743238" y="1809782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151197" y="841578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7" y="1084857"/>
            <a:ext cx="1338776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5E637-9988-544A-881F-F99D8FB257E6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62466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exemple d’histogramme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73" y="1372000"/>
            <a:ext cx="49720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39707" y="5625240"/>
            <a:ext cx="684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Chaque « coup » correspond a un événement !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2478154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fr-F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619827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743238" y="1809782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151197" y="841578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7" y="1084857"/>
            <a:ext cx="1338776" cy="825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0434" y="6181547"/>
            <a:ext cx="76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Times New Roman"/>
                <a:cs typeface="Times New Roman"/>
              </a:rPr>
              <a:t>Nous allons récolter vos résultats pour les discuter avec les collègues au CERN !</a:t>
            </a:r>
            <a:endParaRPr lang="fr-FR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73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Des événements dans </a:t>
            </a:r>
            <a:r>
              <a:rPr lang="fr-FR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398"/>
            <a:ext cx="9144000" cy="47936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84" y="274638"/>
            <a:ext cx="1693238" cy="13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EB8BC-0331-3F42-9F39-E28C0EB18422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63490" name="Rectangle 1"/>
          <p:cNvSpPr>
            <a:spLocks/>
          </p:cNvSpPr>
          <p:nvPr/>
        </p:nvSpPr>
        <p:spPr bwMode="auto">
          <a:xfrm>
            <a:off x="300179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Estimer le temps de vie du D</a:t>
            </a:r>
            <a:r>
              <a:rPr lang="fr-FR" sz="4000" baseline="30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0</a:t>
            </a:r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! 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9" y="952500"/>
            <a:ext cx="7480927" cy="4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/>
          </p:cNvSpPr>
          <p:nvPr/>
        </p:nvSpPr>
        <p:spPr bwMode="auto">
          <a:xfrm>
            <a:off x="1144076" y="5089910"/>
            <a:ext cx="731175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sz="2800" dirty="0" smtClean="0">
                <a:latin typeface="Times New Roman"/>
                <a:ea typeface="ＭＳ Ｐゴシック" charset="0"/>
                <a:cs typeface="Times New Roman"/>
              </a:rPr>
              <a:t>Un fois que vous aurez fini de chercher des événements, vous allez utiliser un plus gros échantillon de données pour mesurer le temps de vie du D</a:t>
            </a:r>
            <a:r>
              <a:rPr lang="fr-FR" sz="2800" baseline="30000" dirty="0" smtClean="0"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fr-FR" sz="2800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  <a:endParaRPr lang="fr-FR" sz="28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5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13E6-68C7-B641-B7AB-531C658C09D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4514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Le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manuel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en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ligne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457200" y="2411037"/>
            <a:ext cx="5865019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Si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vous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fr-FR" sz="3600" dirty="0" err="1">
                <a:latin typeface="Times New Roman"/>
                <a:cs typeface="Times New Roman"/>
              </a:rPr>
              <a:t>ê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tes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perdu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algn="l"/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vous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pouvez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lire </a:t>
            </a:r>
          </a:p>
          <a:p>
            <a:pPr algn="l"/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le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manuel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 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</a:t>
            </a:r>
          </a:p>
          <a:p>
            <a:pPr algn="l"/>
            <a:endParaRPr lang="en-US" sz="3600" dirty="0">
              <a:latin typeface="Times New Roman"/>
              <a:ea typeface="ＭＳ Ｐゴシック" charset="0"/>
              <a:cs typeface="Times New Roman"/>
              <a:sym typeface="Wingdings"/>
            </a:endParaRPr>
          </a:p>
          <a:p>
            <a:r>
              <a:rPr lang="en-US" sz="1200" dirty="0">
                <a:latin typeface="Times New Roman"/>
                <a:ea typeface="ＭＳ Ｐゴシック" charset="0"/>
                <a:cs typeface="Times New Roman"/>
              </a:rPr>
              <a:t>https://indico.lal.in2p3.fr/</a:t>
            </a:r>
            <a:r>
              <a:rPr lang="en-US" sz="1200" dirty="0" err="1">
                <a:latin typeface="Times New Roman"/>
                <a:ea typeface="ＭＳ Ｐゴシック" charset="0"/>
                <a:cs typeface="Times New Roman"/>
              </a:rPr>
              <a:t>materialDisplay.py?contribId</a:t>
            </a:r>
            <a:r>
              <a:rPr lang="en-US" sz="1200" dirty="0">
                <a:latin typeface="Times New Roman"/>
                <a:ea typeface="ＭＳ Ｐゴシック" charset="0"/>
                <a:cs typeface="Times New Roman"/>
              </a:rPr>
              <a:t>=1&amp;sessionId=0&amp;materialId=3&amp;confId=2412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069">
            <a:off x="4438113" y="896349"/>
            <a:ext cx="3801747" cy="528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72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C0C88-A59D-964C-B469-D57F9197F88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5538" name="Rectangle 1"/>
          <p:cNvSpPr>
            <a:spLocks/>
          </p:cNvSpPr>
          <p:nvPr/>
        </p:nvSpPr>
        <p:spPr bwMode="auto">
          <a:xfrm>
            <a:off x="348781" y="339569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Ajuster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la masse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-855197" y="2634252"/>
            <a:ext cx="63007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La première </a:t>
            </a:r>
            <a:r>
              <a:rPr lang="en-US" sz="3200" dirty="0" err="1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en-US" sz="3200" dirty="0" err="1" smtClean="0">
                <a:latin typeface="Times New Roman"/>
                <a:ea typeface="ＭＳ Ｐゴシック" charset="0"/>
                <a:cs typeface="Times New Roman"/>
              </a:rPr>
              <a:t>tape</a:t>
            </a: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ＭＳ Ｐゴシック" charset="0"/>
                <a:cs typeface="Times New Roman"/>
              </a:rPr>
              <a:t>est</a:t>
            </a: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/>
                <a:ea typeface="ＭＳ Ｐゴシック" charset="0"/>
                <a:cs typeface="Times New Roman"/>
              </a:rPr>
              <a:t>d’ajuster</a:t>
            </a: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la masse </a:t>
            </a:r>
          </a:p>
          <a:p>
            <a:pPr algn="ctr"/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pour identifier</a:t>
            </a:r>
          </a:p>
          <a:p>
            <a:pPr algn="ctr"/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le signal et le bruit de fond</a:t>
            </a:r>
            <a:endParaRPr lang="en-US" sz="32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5" y="1989098"/>
            <a:ext cx="3961159" cy="37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5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73AAD-29D7-3546-8ABC-8E872D7452C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66562" name="Rectangle 1"/>
          <p:cNvSpPr>
            <a:spLocks/>
          </p:cNvSpPr>
          <p:nvPr/>
        </p:nvSpPr>
        <p:spPr bwMode="auto">
          <a:xfrm>
            <a:off x="304600" y="47625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Afficher les distributions des autres variables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32" y="1856133"/>
            <a:ext cx="3858815" cy="36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55292" y="2351799"/>
            <a:ext cx="3777665" cy="36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sz="3200" dirty="0" smtClean="0">
                <a:latin typeface="Times New Roman"/>
                <a:ea typeface="ＭＳ Ｐゴシック" charset="0"/>
                <a:cs typeface="Times New Roman"/>
              </a:rPr>
              <a:t>Maintenant, vous pouvez estimer les distributions des autres variables du signal et du bruit de fond </a:t>
            </a:r>
            <a:endParaRPr lang="fr-FR" sz="32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1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85F56-F2A4-E047-899D-70191F891DC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7586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Afficher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les distributions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457200" y="838986"/>
            <a:ext cx="2368950" cy="27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On fait la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mesure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du temps de vie  du D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!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Est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ce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que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votre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resultat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est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en accord avec le PDG?</a:t>
            </a:r>
            <a:endParaRPr lang="en-US" sz="36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05" y="1234874"/>
            <a:ext cx="4801757" cy="45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Concepts importants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 rot="21122654">
            <a:off x="681492" y="1781299"/>
            <a:ext cx="2323269" cy="15179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Mesure</a:t>
            </a:r>
            <a:r>
              <a:rPr lang="fr-FR" sz="4000" dirty="0" smtClean="0">
                <a:latin typeface="Times New Roman"/>
                <a:cs typeface="Times New Roman"/>
              </a:rPr>
              <a:t> 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349" y="1781299"/>
            <a:ext cx="2323269" cy="151797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Précision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 rot="813164">
            <a:off x="6363531" y="1933699"/>
            <a:ext cx="2323269" cy="1517976"/>
          </a:xfrm>
          <a:prstGeom prst="rect">
            <a:avLst/>
          </a:prstGeom>
          <a:solidFill>
            <a:srgbClr val="4C48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Signal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 rot="20606052">
            <a:off x="353007" y="4747846"/>
            <a:ext cx="2323269" cy="151797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Bruit de fond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 rot="21434413">
            <a:off x="2279839" y="3354327"/>
            <a:ext cx="2323269" cy="15179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Masse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 rot="875075">
            <a:off x="6052307" y="3720805"/>
            <a:ext cx="2323269" cy="1517976"/>
          </a:xfrm>
          <a:prstGeom prst="rect">
            <a:avLst/>
          </a:prstGeom>
          <a:solidFill>
            <a:srgbClr val="BB3F99"/>
          </a:solidFill>
          <a:ln>
            <a:solidFill>
              <a:srgbClr val="BB3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Histo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 rot="1610560">
            <a:off x="4321116" y="4404990"/>
            <a:ext cx="2323269" cy="15179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Temps de vie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10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663" y="3105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i="1" dirty="0" err="1" smtClean="0">
                <a:latin typeface="Times New Roman"/>
                <a:cs typeface="Times New Roman"/>
              </a:rPr>
              <a:t>Thanks</a:t>
            </a:r>
            <a:r>
              <a:rPr lang="fr-FR" i="1" dirty="0" smtClean="0">
                <a:latin typeface="Times New Roman"/>
                <a:cs typeface="Times New Roman"/>
              </a:rPr>
              <a:t> to </a:t>
            </a:r>
            <a:r>
              <a:rPr lang="fr-FR" i="1" dirty="0" err="1" smtClean="0">
                <a:latin typeface="Times New Roman"/>
                <a:cs typeface="Times New Roman"/>
              </a:rPr>
              <a:t>Bolek</a:t>
            </a:r>
            <a:r>
              <a:rPr lang="fr-FR" i="1" dirty="0" smtClean="0">
                <a:latin typeface="Times New Roman"/>
                <a:cs typeface="Times New Roman"/>
              </a:rPr>
              <a:t> and </a:t>
            </a:r>
            <a:r>
              <a:rPr lang="fr-FR" i="1" dirty="0" err="1" smtClean="0">
                <a:latin typeface="Times New Roman"/>
                <a:cs typeface="Times New Roman"/>
              </a:rPr>
              <a:t>Vava</a:t>
            </a:r>
            <a:r>
              <a:rPr lang="fr-FR" i="1" dirty="0" smtClean="0">
                <a:latin typeface="Times New Roman"/>
                <a:cs typeface="Times New Roman"/>
              </a:rPr>
              <a:t> for </a:t>
            </a:r>
            <a:r>
              <a:rPr lang="fr-FR" i="1" dirty="0" err="1" smtClean="0">
                <a:latin typeface="Times New Roman"/>
                <a:cs typeface="Times New Roman"/>
              </a:rPr>
              <a:t>providing</a:t>
            </a:r>
            <a:r>
              <a:rPr lang="fr-FR" i="1" dirty="0" smtClean="0">
                <a:latin typeface="Times New Roman"/>
                <a:cs typeface="Times New Roman"/>
              </a:rPr>
              <a:t> the </a:t>
            </a:r>
            <a:r>
              <a:rPr lang="fr-FR" i="1" dirty="0" err="1" smtClean="0">
                <a:latin typeface="Times New Roman"/>
                <a:cs typeface="Times New Roman"/>
              </a:rPr>
              <a:t>material</a:t>
            </a:r>
            <a:r>
              <a:rPr lang="fr-FR" i="1" dirty="0" smtClean="0">
                <a:latin typeface="Times New Roman"/>
                <a:cs typeface="Times New Roman"/>
              </a:rPr>
              <a:t> for the exercice. </a:t>
            </a:r>
            <a:endParaRPr lang="fr-FR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954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2471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4C48FF"/>
                </a:solidFill>
                <a:latin typeface="Times New Roman"/>
                <a:cs typeface="Times New Roman"/>
              </a:rPr>
              <a:t>Est ce que tous les événements enregistres par </a:t>
            </a:r>
            <a:r>
              <a:rPr lang="fr-FR" sz="3600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r>
              <a:rPr lang="fr-FR" sz="3600" dirty="0" smtClean="0">
                <a:solidFill>
                  <a:srgbClr val="4C48FF"/>
                </a:solidFill>
                <a:latin typeface="Times New Roman"/>
                <a:cs typeface="Times New Roman"/>
              </a:rPr>
              <a:t> sont intéressants?</a:t>
            </a:r>
            <a:br>
              <a:rPr lang="fr-FR" sz="3600" dirty="0" smtClean="0">
                <a:solidFill>
                  <a:srgbClr val="4C48FF"/>
                </a:solidFill>
                <a:latin typeface="Times New Roman"/>
                <a:cs typeface="Times New Roman"/>
              </a:rPr>
            </a:br>
            <a:endParaRPr lang="fr-FR" sz="3600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458" y="2323433"/>
            <a:ext cx="2625004" cy="140954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Signal</a:t>
            </a:r>
            <a:endParaRPr lang="fr-FR" sz="4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286000"/>
            <a:ext cx="2625004" cy="140954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Times New Roman"/>
                <a:cs typeface="Times New Roman"/>
              </a:rPr>
              <a:t>Bruit de fond</a:t>
            </a:r>
            <a:endParaRPr lang="fr-FR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32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Tous les événements produits sont ils intéressants?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458" y="2323433"/>
            <a:ext cx="2625004" cy="140954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Signal</a:t>
            </a:r>
            <a:endParaRPr lang="fr-FR" sz="4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286000"/>
            <a:ext cx="2625004" cy="140954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Times New Roman"/>
                <a:cs typeface="Times New Roman"/>
              </a:rPr>
              <a:t>Bruit de fond</a:t>
            </a:r>
            <a:endParaRPr lang="fr-FR" sz="3600" dirty="0">
              <a:latin typeface="Times New Roman"/>
              <a:cs typeface="Times New Roman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8" y="4092326"/>
            <a:ext cx="2259792" cy="21964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385" y="4092326"/>
            <a:ext cx="2499264" cy="24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Comment isoler les événements de signal?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73" y="3906936"/>
            <a:ext cx="3760088" cy="28116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2" y="1561115"/>
            <a:ext cx="3345508" cy="21841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88" y="1561115"/>
            <a:ext cx="3578712" cy="22546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4282" y="16133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LHCb</a:t>
            </a:r>
            <a:endParaRPr lang="fr-FR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4570" y="16133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LHCb</a:t>
            </a:r>
            <a:endParaRPr lang="fr-FR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6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Comment isoler les événements de signal?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01350" y="1025702"/>
            <a:ext cx="1936058" cy="1517976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fr-FR" sz="5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fr-FR" sz="54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Connecteur droit avec flèche 9"/>
          <p:cNvCxnSpPr>
            <a:stCxn id="6" idx="6"/>
            <a:endCxn id="12" idx="1"/>
          </p:cNvCxnSpPr>
          <p:nvPr/>
        </p:nvCxnSpPr>
        <p:spPr>
          <a:xfrm>
            <a:off x="2137408" y="1784690"/>
            <a:ext cx="1981327" cy="63797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18735" y="1639475"/>
            <a:ext cx="2331014" cy="1566379"/>
          </a:xfrm>
          <a:prstGeom prst="rect">
            <a:avLst/>
          </a:prstGeom>
          <a:solidFill>
            <a:srgbClr val="BB3F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Variable discriminante ?</a:t>
            </a:r>
            <a:endParaRPr lang="fr-FR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334" y="3259349"/>
            <a:ext cx="2132148" cy="1403008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Masse invariante du D</a:t>
            </a:r>
            <a:r>
              <a:rPr lang="fr-FR" sz="3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fr-FR" sz="32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710482" y="2850078"/>
            <a:ext cx="1408253" cy="8869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46373" y="3737030"/>
            <a:ext cx="2132148" cy="140300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Séparation du signal et du bruit de fond</a:t>
            </a:r>
            <a:endParaRPr lang="fr-FR" sz="24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Connecteur droit avec flèche 27"/>
          <p:cNvCxnSpPr>
            <a:stCxn id="20" idx="3"/>
            <a:endCxn id="26" idx="1"/>
          </p:cNvCxnSpPr>
          <p:nvPr/>
        </p:nvCxnSpPr>
        <p:spPr>
          <a:xfrm>
            <a:off x="2710482" y="3960853"/>
            <a:ext cx="3235891" cy="47768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44408" y="5140038"/>
            <a:ext cx="2132148" cy="140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Mesure du temps de vie du D</a:t>
            </a:r>
            <a:r>
              <a:rPr lang="fr-FR" sz="3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fr-FR" sz="32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5" name="Connecteur droit avec flèche 34"/>
          <p:cNvCxnSpPr>
            <a:endCxn id="33" idx="3"/>
          </p:cNvCxnSpPr>
          <p:nvPr/>
        </p:nvCxnSpPr>
        <p:spPr>
          <a:xfrm flipH="1">
            <a:off x="3776556" y="4901197"/>
            <a:ext cx="2169817" cy="940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85" y="1784690"/>
            <a:ext cx="1627493" cy="116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23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74" y="1524669"/>
            <a:ext cx="3502526" cy="24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5" y="2850816"/>
            <a:ext cx="3246668" cy="2001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4" y="1524669"/>
            <a:ext cx="3502526" cy="2437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31895" y="4558632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Quelle est la couleur </a:t>
            </a:r>
          </a:p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de la voiture ?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Flèche vers la droite 6"/>
          <p:cNvSpPr/>
          <p:nvPr/>
        </p:nvSpPr>
        <p:spPr>
          <a:xfrm rot="9249533">
            <a:off x="3726211" y="3184751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1315</Words>
  <Application>Microsoft Macintosh PowerPoint</Application>
  <PresentationFormat>Présentation à l'écran (4:3)</PresentationFormat>
  <Paragraphs>197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Mesure du temps de vie du D0 avec le détecteur LHCb</vt:lpstr>
      <vt:lpstr>Présentation PowerPoint</vt:lpstr>
      <vt:lpstr>Des événements dans LHCb</vt:lpstr>
      <vt:lpstr>Est ce que tous les événements enregistres par LHCb sont intéressants? </vt:lpstr>
      <vt:lpstr>Tous les événements produits sont ils intéressants?</vt:lpstr>
      <vt:lpstr>Comment isoler les événements de signal?</vt:lpstr>
      <vt:lpstr>Présentation PowerPoint</vt:lpstr>
      <vt:lpstr>Soyons précis </vt:lpstr>
      <vt:lpstr>Soyons précis </vt:lpstr>
      <vt:lpstr>Soyons précis </vt:lpstr>
      <vt:lpstr>Soyons précis </vt:lpstr>
      <vt:lpstr>Une mesure sans son incertitude?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 est la précision atteinte par les autres expériences?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Concepts importants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Yasmine</dc:creator>
  <cp:lastModifiedBy>Yasmine</cp:lastModifiedBy>
  <cp:revision>398</cp:revision>
  <dcterms:created xsi:type="dcterms:W3CDTF">2014-03-17T12:01:06Z</dcterms:created>
  <dcterms:modified xsi:type="dcterms:W3CDTF">2016-03-11T08:10:17Z</dcterms:modified>
</cp:coreProperties>
</file>