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18"/>
  </p:notesMasterIdLst>
  <p:handoutMasterIdLst>
    <p:handoutMasterId r:id="rId19"/>
  </p:handoutMasterIdLst>
  <p:sldIdLst>
    <p:sldId id="465" r:id="rId2"/>
    <p:sldId id="466" r:id="rId3"/>
    <p:sldId id="468" r:id="rId4"/>
    <p:sldId id="467" r:id="rId5"/>
    <p:sldId id="459" r:id="rId6"/>
    <p:sldId id="452" r:id="rId7"/>
    <p:sldId id="471" r:id="rId8"/>
    <p:sldId id="453" r:id="rId9"/>
    <p:sldId id="469" r:id="rId10"/>
    <p:sldId id="470" r:id="rId11"/>
    <p:sldId id="457" r:id="rId12"/>
    <p:sldId id="456" r:id="rId13"/>
    <p:sldId id="458" r:id="rId14"/>
    <p:sldId id="462" r:id="rId15"/>
    <p:sldId id="463" r:id="rId16"/>
    <p:sldId id="464" r:id="rId17"/>
  </p:sldIdLst>
  <p:sldSz cx="9144000" cy="6858000" type="screen4x3"/>
  <p:notesSz cx="6805613" cy="99393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F81BD"/>
    <a:srgbClr val="1F497D"/>
    <a:srgbClr val="4D4D4D"/>
    <a:srgbClr val="E75112"/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264" y="-104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378" y="-90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>
            <a:lvl1pPr defTabSz="91581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>
            <a:lvl1pPr algn="r" defTabSz="91581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b" anchorCtr="0" compatLnSpc="1">
            <a:prstTxWarp prst="textNoShape">
              <a:avLst/>
            </a:prstTxWarp>
          </a:bodyPr>
          <a:lstStyle>
            <a:lvl1pPr defTabSz="91581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052587F-62F9-4779-B296-B6F06330C55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7443373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>
            <a:lvl1pPr defTabSz="91581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>
            <a:lvl1pPr algn="r" defTabSz="91581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9638"/>
            <a:ext cx="544353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b" anchorCtr="0" compatLnSpc="1">
            <a:prstTxWarp prst="textNoShape">
              <a:avLst/>
            </a:prstTxWarp>
          </a:bodyPr>
          <a:lstStyle>
            <a:lvl1pPr defTabSz="91581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A236F2E1-7783-424D-8A0A-C6364FD35780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9916116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E5420DE6-F138-4A18-A261-C1BF1DC57004}" type="slidenum">
              <a:rPr lang="fr-FR" altLang="fr-FR" sz="1200">
                <a:latin typeface="Arial" pitchFamily="34" charset="0"/>
              </a:rPr>
              <a:pPr eaLnBrk="1" hangingPunct="1"/>
              <a:t>1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17412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endParaRPr lang="fr-FR" altLang="fr-FR" sz="12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347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27651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E824ADED-F026-43BE-ADA7-230B04BBB750}" type="slidenum">
              <a:rPr lang="fr-FR" altLang="fr-FR" sz="1200">
                <a:latin typeface="Arial" pitchFamily="34" charset="0"/>
              </a:rPr>
              <a:pPr algn="r" eaLnBrk="1" hangingPunct="1"/>
              <a:t>11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27652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>
                <a:latin typeface="Arial" pitchFamily="34" charset="0"/>
              </a:rPr>
              <a:t>Groupe          Evaluation AERES          13-14 janvier 2011</a:t>
            </a:r>
          </a:p>
        </p:txBody>
      </p:sp>
    </p:spTree>
    <p:extLst>
      <p:ext uri="{BB962C8B-B14F-4D97-AF65-F5344CB8AC3E}">
        <p14:creationId xmlns:p14="http://schemas.microsoft.com/office/powerpoint/2010/main" val="1405136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29699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29EE7F68-99BC-4A00-998A-D91652A5D075}" type="slidenum">
              <a:rPr lang="fr-FR" altLang="fr-FR" sz="1200">
                <a:latin typeface="Arial" pitchFamily="34" charset="0"/>
              </a:rPr>
              <a:pPr algn="r" eaLnBrk="1" hangingPunct="1"/>
              <a:t>12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29700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>
                <a:latin typeface="Arial" pitchFamily="34" charset="0"/>
              </a:rPr>
              <a:t>Groupe          Evaluation AERES          13-14 janvier 2011</a:t>
            </a:r>
          </a:p>
        </p:txBody>
      </p:sp>
    </p:spTree>
    <p:extLst>
      <p:ext uri="{BB962C8B-B14F-4D97-AF65-F5344CB8AC3E}">
        <p14:creationId xmlns:p14="http://schemas.microsoft.com/office/powerpoint/2010/main" val="1480652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31747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FA2BD774-BB3D-4ACA-9584-B06DB406F070}" type="slidenum">
              <a:rPr lang="fr-FR" altLang="fr-FR" sz="1200">
                <a:latin typeface="Arial" pitchFamily="34" charset="0"/>
              </a:rPr>
              <a:pPr algn="r" eaLnBrk="1" hangingPunct="1"/>
              <a:t>13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31748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>
                <a:latin typeface="Arial" pitchFamily="34" charset="0"/>
              </a:rPr>
              <a:t>Groupe          Evaluation AERES          13-14 janvier 2011</a:t>
            </a:r>
          </a:p>
        </p:txBody>
      </p:sp>
    </p:spTree>
    <p:extLst>
      <p:ext uri="{BB962C8B-B14F-4D97-AF65-F5344CB8AC3E}">
        <p14:creationId xmlns:p14="http://schemas.microsoft.com/office/powerpoint/2010/main" val="274510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 smtClean="0">
              <a:latin typeface="Arial" pitchFamily="34" charset="0"/>
            </a:endParaRPr>
          </a:p>
        </p:txBody>
      </p:sp>
      <p:sp>
        <p:nvSpPr>
          <p:cNvPr id="21507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562037EB-78C1-4E9E-9357-C7DEF6595F1F}" type="slidenum">
              <a:rPr lang="fr-FR" altLang="fr-FR" sz="1200">
                <a:latin typeface="Arial" pitchFamily="34" charset="0"/>
              </a:rPr>
              <a:pPr algn="r" eaLnBrk="1" hangingPunct="1"/>
              <a:t>2</a:t>
            </a:fld>
            <a:endParaRPr lang="fr-FR" altLang="fr-FR" sz="1200" dirty="0">
              <a:latin typeface="Arial" pitchFamily="34" charset="0"/>
            </a:endParaRPr>
          </a:p>
        </p:txBody>
      </p:sp>
      <p:sp>
        <p:nvSpPr>
          <p:cNvPr id="21508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 dirty="0">
                <a:latin typeface="Arial" pitchFamily="34" charset="0"/>
              </a:rPr>
              <a:t>Groupe          Evaluation AERES          13-14 janvier 2011</a:t>
            </a:r>
          </a:p>
        </p:txBody>
      </p:sp>
    </p:spTree>
    <p:extLst>
      <p:ext uri="{BB962C8B-B14F-4D97-AF65-F5344CB8AC3E}">
        <p14:creationId xmlns:p14="http://schemas.microsoft.com/office/powerpoint/2010/main" val="2236227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19459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5D30288E-A39A-4A7D-B495-AD8C287DAAC9}" type="slidenum">
              <a:rPr lang="fr-FR" altLang="fr-FR" sz="1200">
                <a:latin typeface="Arial" pitchFamily="34" charset="0"/>
              </a:rPr>
              <a:pPr algn="r" eaLnBrk="1" hangingPunct="1"/>
              <a:t>3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19460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>
                <a:latin typeface="Arial" pitchFamily="34" charset="0"/>
              </a:rPr>
              <a:t>Groupe          Evaluation AERES          13-14 janvier 2011</a:t>
            </a:r>
          </a:p>
        </p:txBody>
      </p:sp>
    </p:spTree>
    <p:extLst>
      <p:ext uri="{BB962C8B-B14F-4D97-AF65-F5344CB8AC3E}">
        <p14:creationId xmlns:p14="http://schemas.microsoft.com/office/powerpoint/2010/main" val="1799889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19459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5D30288E-A39A-4A7D-B495-AD8C287DAAC9}" type="slidenum">
              <a:rPr lang="fr-FR" altLang="fr-FR" sz="1200">
                <a:latin typeface="Arial" pitchFamily="34" charset="0"/>
              </a:rPr>
              <a:pPr algn="r" eaLnBrk="1" hangingPunct="1"/>
              <a:t>4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19460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>
                <a:latin typeface="Arial" pitchFamily="34" charset="0"/>
              </a:rPr>
              <a:t>Groupe          Evaluation AERES          13-14 janvier 2011</a:t>
            </a:r>
          </a:p>
        </p:txBody>
      </p:sp>
    </p:spTree>
    <p:extLst>
      <p:ext uri="{BB962C8B-B14F-4D97-AF65-F5344CB8AC3E}">
        <p14:creationId xmlns:p14="http://schemas.microsoft.com/office/powerpoint/2010/main" val="817289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E5420DE6-F138-4A18-A261-C1BF1DC57004}" type="slidenum">
              <a:rPr lang="fr-FR" altLang="fr-FR" sz="1200">
                <a:latin typeface="Arial" pitchFamily="34" charset="0"/>
              </a:rPr>
              <a:pPr eaLnBrk="1" hangingPunct="1"/>
              <a:t>5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17412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endParaRPr lang="fr-FR" altLang="fr-FR" sz="12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777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23555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C68A0EA8-6E0E-4C33-BCA4-D0F45B79CF31}" type="slidenum">
              <a:rPr lang="fr-FR" altLang="fr-FR" sz="1200">
                <a:latin typeface="Arial" pitchFamily="34" charset="0"/>
              </a:rPr>
              <a:pPr algn="r" eaLnBrk="1" hangingPunct="1"/>
              <a:t>6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23556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>
                <a:latin typeface="Arial" pitchFamily="34" charset="0"/>
              </a:rPr>
              <a:t>Groupe          Evaluation AERES          13-14 janvier 2011</a:t>
            </a:r>
          </a:p>
        </p:txBody>
      </p:sp>
    </p:spTree>
    <p:extLst>
      <p:ext uri="{BB962C8B-B14F-4D97-AF65-F5344CB8AC3E}">
        <p14:creationId xmlns:p14="http://schemas.microsoft.com/office/powerpoint/2010/main" val="1279315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19459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5D30288E-A39A-4A7D-B495-AD8C287DAAC9}" type="slidenum">
              <a:rPr lang="fr-FR" altLang="fr-FR" sz="1200">
                <a:latin typeface="Arial" pitchFamily="34" charset="0"/>
              </a:rPr>
              <a:pPr algn="r" eaLnBrk="1" hangingPunct="1"/>
              <a:t>8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19460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>
                <a:latin typeface="Arial" pitchFamily="34" charset="0"/>
              </a:rPr>
              <a:t>Groupe          Evaluation AERES          13-14 janvier 2011</a:t>
            </a:r>
          </a:p>
        </p:txBody>
      </p:sp>
    </p:spTree>
    <p:extLst>
      <p:ext uri="{BB962C8B-B14F-4D97-AF65-F5344CB8AC3E}">
        <p14:creationId xmlns:p14="http://schemas.microsoft.com/office/powerpoint/2010/main" val="1476138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25603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57837572-CB08-42C2-BE09-CE80A88BD307}" type="slidenum">
              <a:rPr lang="fr-FR" altLang="fr-FR" sz="1200">
                <a:latin typeface="Arial" pitchFamily="34" charset="0"/>
              </a:rPr>
              <a:pPr algn="r" eaLnBrk="1" hangingPunct="1"/>
              <a:t>9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25604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>
                <a:latin typeface="Arial" pitchFamily="34" charset="0"/>
              </a:rPr>
              <a:t>Groupe          Evaluation AERES          13-14 janvier 2011</a:t>
            </a:r>
          </a:p>
        </p:txBody>
      </p:sp>
    </p:spTree>
    <p:extLst>
      <p:ext uri="{BB962C8B-B14F-4D97-AF65-F5344CB8AC3E}">
        <p14:creationId xmlns:p14="http://schemas.microsoft.com/office/powerpoint/2010/main" val="1373011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25603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57837572-CB08-42C2-BE09-CE80A88BD307}" type="slidenum">
              <a:rPr lang="fr-FR" altLang="fr-FR" sz="1200">
                <a:latin typeface="Arial" pitchFamily="34" charset="0"/>
              </a:rPr>
              <a:pPr algn="r" eaLnBrk="1" hangingPunct="1"/>
              <a:t>10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25604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>
                <a:latin typeface="Arial" pitchFamily="34" charset="0"/>
              </a:rPr>
              <a:t>Groupe          Evaluation AERES          13-14 janvier 2011</a:t>
            </a:r>
          </a:p>
        </p:txBody>
      </p:sp>
    </p:spTree>
    <p:extLst>
      <p:ext uri="{BB962C8B-B14F-4D97-AF65-F5344CB8AC3E}">
        <p14:creationId xmlns:p14="http://schemas.microsoft.com/office/powerpoint/2010/main" val="1373011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DA3DA8-CF62-46EE-A292-E82C1A0E5B1B}" type="datetime1">
              <a:rPr lang="fr-FR" altLang="fr-FR"/>
              <a:pPr/>
              <a:t>23/06/16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195AA-B66D-4256-8376-8E3756592E5B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7284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737A26-C24F-4DC4-B1E4-23A2C7605978}" type="datetime1">
              <a:rPr lang="fr-FR" altLang="fr-FR"/>
              <a:pPr/>
              <a:t>23/06/16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AB516-3B57-43C6-BA57-0C2FA795534A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447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092682-AA72-4160-B75A-A5AAD092CEAC}" type="datetime1">
              <a:rPr lang="fr-FR" altLang="fr-FR"/>
              <a:pPr/>
              <a:t>23/06/16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9DF02-E291-4182-B974-3E2CE9E1C724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91875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4625B8-3D0F-4A41-8621-32FA12E125F7}" type="datetime1">
              <a:rPr lang="fr-FR" altLang="fr-FR"/>
              <a:pPr/>
              <a:t>23/06/16</a:t>
            </a:fld>
            <a:endParaRPr lang="fr-FR" alt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B770F-2219-4716-812A-EB697025483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4675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6430A-6F85-43B1-9B85-B8C599CEFD6C}" type="datetime1">
              <a:rPr lang="fr-FR" altLang="fr-FR"/>
              <a:pPr/>
              <a:t>23/06/16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BA51A-0E04-4B3D-A92E-704BDD3DCD9A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4346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08FDA8-EA4E-45E6-959E-B5CD9A029230}" type="datetime1">
              <a:rPr lang="fr-FR" altLang="fr-FR"/>
              <a:pPr/>
              <a:t>23/06/16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E5297-4FB7-449C-8C89-8F0656A957C4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94510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6F6575-38E5-495A-9824-F407F086B1CC}" type="datetime1">
              <a:rPr lang="fr-FR" altLang="fr-FR"/>
              <a:pPr/>
              <a:t>23/06/16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12EA5-2497-4106-AE4A-F88B46A95DFC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783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7056F7-BFE9-46BE-8BE1-4E695937B733}" type="datetime1">
              <a:rPr lang="fr-FR" altLang="fr-FR"/>
              <a:pPr/>
              <a:t>23/06/16</a:t>
            </a:fld>
            <a:endParaRPr lang="fr-FR" alt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2131C-04C9-4C62-B560-6FA68CA63643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1583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D45BC8-F5FD-40E0-86C8-98D5F83F5B35}" type="datetime1">
              <a:rPr lang="fr-FR" altLang="fr-FR"/>
              <a:pPr/>
              <a:t>23/06/16</a:t>
            </a:fld>
            <a:endParaRPr lang="fr-FR" alt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E2D6F-AE99-48C9-AF64-C55FC97C33E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9967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 txBox="1">
            <a:spLocks noGrp="1"/>
          </p:cNvSpPr>
          <p:nvPr userDrawn="1"/>
        </p:nvSpPr>
        <p:spPr bwMode="auto">
          <a:xfrm>
            <a:off x="687705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D7B3AF0D-7C1C-4BE3-AF3F-2E6A38D662B3}" type="slidenum">
              <a:rPr lang="fr-FR" altLang="fr-FR" sz="1200">
                <a:solidFill>
                  <a:srgbClr val="898989"/>
                </a:solidFill>
              </a:rPr>
              <a:pPr algn="r" eaLnBrk="1" hangingPunct="1"/>
              <a:t>‹#›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16529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2BE022-EE8D-4D45-8DC0-FD816B37F2E0}" type="datetime1">
              <a:rPr lang="fr-FR" altLang="fr-FR"/>
              <a:pPr/>
              <a:t>23/06/16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665C9-2336-444D-8F0E-D2D19ED7097B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6404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8F5655-8E30-49F4-A8CA-C4D47455D65D}" type="datetime1">
              <a:rPr lang="fr-FR" altLang="fr-FR"/>
              <a:pPr/>
              <a:t>23/06/16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A6F74-9571-4DC2-A143-0DCDF667B946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57355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5B9D1BFB-3AF7-4E67-A842-384010321B8C}" type="datetime1">
              <a:rPr lang="fr-FR" altLang="fr-FR"/>
              <a:pPr/>
              <a:t>23/06/16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4AC42A9-9F08-45A3-B704-3DDE881CABFD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34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55874" y="2636838"/>
            <a:ext cx="4320381" cy="3014662"/>
          </a:xfrm>
        </p:spPr>
        <p:txBody>
          <a:bodyPr/>
          <a:lstStyle/>
          <a:p>
            <a:r>
              <a:rPr lang="fr-FR" altLang="fr-FR" sz="3600" b="1" dirty="0" smtClean="0">
                <a:solidFill>
                  <a:srgbClr val="E75112"/>
                </a:solidFill>
                <a:latin typeface="Verdana" pitchFamily="34" charset="0"/>
              </a:rPr>
              <a:t>Equipe Injecteur, </a:t>
            </a:r>
            <a:r>
              <a:rPr lang="fr-FR" altLang="fr-FR" sz="3600" b="1" dirty="0" err="1" smtClean="0">
                <a:solidFill>
                  <a:srgbClr val="E75112"/>
                </a:solidFill>
                <a:latin typeface="Verdana" pitchFamily="34" charset="0"/>
              </a:rPr>
              <a:t>Linac</a:t>
            </a:r>
            <a:r>
              <a:rPr lang="fr-FR" altLang="fr-FR" sz="3600" b="1" dirty="0" smtClean="0">
                <a:solidFill>
                  <a:srgbClr val="E75112"/>
                </a:solidFill>
                <a:latin typeface="Verdana" pitchFamily="34" charset="0"/>
              </a:rPr>
              <a:t> et Anneau</a:t>
            </a:r>
            <a:br>
              <a:rPr lang="fr-FR" altLang="fr-FR" sz="3600" b="1" dirty="0" smtClean="0">
                <a:solidFill>
                  <a:srgbClr val="E75112"/>
                </a:solidFill>
                <a:latin typeface="Verdana" pitchFamily="34" charset="0"/>
              </a:rPr>
            </a:br>
            <a:r>
              <a:rPr lang="fr-FR" altLang="fr-FR" sz="3600" b="1" dirty="0" smtClean="0">
                <a:solidFill>
                  <a:srgbClr val="E75112"/>
                </a:solidFill>
                <a:latin typeface="Verdana" pitchFamily="34" charset="0"/>
              </a:rPr>
              <a:t/>
            </a:r>
            <a:br>
              <a:rPr lang="fr-FR" altLang="fr-FR" sz="3600" b="1" dirty="0" smtClean="0">
                <a:solidFill>
                  <a:srgbClr val="E75112"/>
                </a:solidFill>
                <a:latin typeface="Verdana" pitchFamily="34" charset="0"/>
              </a:rPr>
            </a:br>
            <a:r>
              <a:rPr lang="fr-FR" altLang="fr-FR" sz="2400" b="1" dirty="0" smtClean="0">
                <a:solidFill>
                  <a:srgbClr val="E75112"/>
                </a:solidFill>
                <a:latin typeface="Verdana" pitchFamily="34" charset="0"/>
              </a:rPr>
              <a:t/>
            </a:r>
            <a:br>
              <a:rPr lang="fr-FR" altLang="fr-FR" sz="2400" b="1" dirty="0" smtClean="0">
                <a:solidFill>
                  <a:srgbClr val="E75112"/>
                </a:solidFill>
                <a:latin typeface="Verdana" pitchFamily="34" charset="0"/>
              </a:rPr>
            </a:br>
            <a:r>
              <a:rPr lang="fr-FR" altLang="fr-FR" sz="2400" b="1" dirty="0" smtClean="0">
                <a:latin typeface="Verdana" pitchFamily="34" charset="0"/>
              </a:rPr>
              <a:t>Laboratoire de l’accélérateur linéaire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916238" y="4652963"/>
            <a:ext cx="3359150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ZoneTexte 1"/>
          <p:cNvSpPr txBox="1">
            <a:spLocks noChangeArrowheads="1"/>
          </p:cNvSpPr>
          <p:nvPr/>
        </p:nvSpPr>
        <p:spPr bwMode="auto">
          <a:xfrm>
            <a:off x="3419475" y="5940425"/>
            <a:ext cx="21996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fr-FR" sz="1800" dirty="0"/>
              <a:t>Date </a:t>
            </a:r>
            <a:r>
              <a:rPr lang="en-US" altLang="fr-FR" sz="1800" dirty="0" smtClean="0"/>
              <a:t>2016/06/24</a:t>
            </a:r>
            <a:endParaRPr lang="en-US" altLang="fr-FR" sz="1800" dirty="0"/>
          </a:p>
        </p:txBody>
      </p:sp>
      <p:sp>
        <p:nvSpPr>
          <p:cNvPr id="16388" name="ZoneTexte 3"/>
          <p:cNvSpPr txBox="1">
            <a:spLocks noChangeArrowheads="1"/>
          </p:cNvSpPr>
          <p:nvPr/>
        </p:nvSpPr>
        <p:spPr bwMode="auto">
          <a:xfrm>
            <a:off x="2699792" y="116632"/>
            <a:ext cx="35557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fr-FR" sz="1800" dirty="0" err="1" smtClean="0"/>
              <a:t>Accélérateurs</a:t>
            </a:r>
            <a:r>
              <a:rPr lang="en-US" altLang="fr-FR" sz="1800" dirty="0" smtClean="0"/>
              <a:t> &amp; Technologies</a:t>
            </a:r>
            <a:endParaRPr lang="en-US" altLang="fr-FR" sz="1800" dirty="0"/>
          </a:p>
        </p:txBody>
      </p:sp>
    </p:spTree>
    <p:extLst>
      <p:ext uri="{BB962C8B-B14F-4D97-AF65-F5344CB8AC3E}">
        <p14:creationId xmlns:p14="http://schemas.microsoft.com/office/powerpoint/2010/main" val="196116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Projet </a:t>
            </a:r>
            <a:r>
              <a:rPr lang="fr-FR" altLang="fr-FR" sz="2800" b="1" dirty="0" err="1" smtClean="0">
                <a:solidFill>
                  <a:srgbClr val="E75112"/>
                </a:solidFill>
                <a:latin typeface="Verdana" pitchFamily="34" charset="0"/>
              </a:rPr>
              <a:t>ThomX</a:t>
            </a:r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 - faits marquants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251520" y="908720"/>
            <a:ext cx="6192688" cy="6771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400" b="1" dirty="0" smtClean="0"/>
              <a:t>Anneau </a:t>
            </a:r>
          </a:p>
          <a:p>
            <a:pPr marL="742950" lvl="1" indent="-285750">
              <a:buFont typeface="Arial"/>
              <a:buChar char="•"/>
            </a:pPr>
            <a:r>
              <a:rPr lang="fr-FR" sz="1400" b="1" dirty="0" smtClean="0"/>
              <a:t>Cavité RF </a:t>
            </a:r>
            <a:r>
              <a:rPr lang="fr-FR" sz="1400" dirty="0" smtClean="0"/>
              <a:t>:</a:t>
            </a:r>
          </a:p>
          <a:p>
            <a:pPr marL="1200150" lvl="2" indent="-285750">
              <a:buFont typeface="Arial"/>
              <a:buChar char="•"/>
            </a:pPr>
            <a:r>
              <a:rPr lang="fr-FR" sz="1400" dirty="0" smtClean="0"/>
              <a:t>Succès des baies ampli pour la cavité RF anneau : 500W pendant 150h</a:t>
            </a:r>
          </a:p>
          <a:p>
            <a:pPr marL="1200150" lvl="2" indent="-285750">
              <a:buFont typeface="Arial"/>
              <a:buChar char="•"/>
            </a:pPr>
            <a:r>
              <a:rPr lang="fr-FR" sz="1400" dirty="0" smtClean="0"/>
              <a:t>Tests et mesures de la cavité ELETTRA</a:t>
            </a:r>
          </a:p>
          <a:p>
            <a:pPr marL="742950" lvl="1" indent="-285750">
              <a:buFont typeface="Arial"/>
              <a:buChar char="•"/>
            </a:pPr>
            <a:r>
              <a:rPr lang="fr-FR" sz="1400" b="1" dirty="0" smtClean="0"/>
              <a:t>Magnétisme </a:t>
            </a:r>
            <a:r>
              <a:rPr lang="fr-FR" sz="1400" dirty="0" smtClean="0"/>
              <a:t>:</a:t>
            </a:r>
          </a:p>
          <a:p>
            <a:pPr marL="1200150" lvl="2" indent="-285750">
              <a:buFont typeface="Arial"/>
              <a:buChar char="•"/>
            </a:pPr>
            <a:r>
              <a:rPr lang="fr-FR" sz="1400" dirty="0" smtClean="0"/>
              <a:t>Design d’aimant compatible avec l’ouverture dynamique de l’anneau</a:t>
            </a:r>
          </a:p>
          <a:p>
            <a:pPr marL="1200150" lvl="2" indent="-285750">
              <a:buFont typeface="Arial"/>
              <a:buChar char="•"/>
            </a:pPr>
            <a:r>
              <a:rPr lang="fr-FR" sz="1400" dirty="0" smtClean="0"/>
              <a:t>Mesures des aimants à Alba </a:t>
            </a:r>
            <a:r>
              <a:rPr lang="fr-FR" sz="1400" dirty="0" smtClean="0">
                <a:sym typeface="Wingdings"/>
              </a:rPr>
              <a:t> Acquisition d’un banc pour contremesure et mesure </a:t>
            </a:r>
            <a:r>
              <a:rPr lang="fr-FR" sz="1400" dirty="0" err="1" smtClean="0">
                <a:sym typeface="Wingdings"/>
              </a:rPr>
              <a:t>sextupoles</a:t>
            </a:r>
            <a:endParaRPr lang="fr-FR" sz="1400" dirty="0" smtClean="0"/>
          </a:p>
          <a:p>
            <a:pPr marL="742950" lvl="1" indent="-285750">
              <a:buFont typeface="Arial"/>
              <a:buChar char="•"/>
            </a:pPr>
            <a:r>
              <a:rPr lang="fr-FR" sz="1400" b="1" dirty="0" smtClean="0"/>
              <a:t>Dynamique faisceau </a:t>
            </a:r>
            <a:r>
              <a:rPr lang="fr-FR" sz="1400" dirty="0" smtClean="0"/>
              <a:t>: </a:t>
            </a:r>
          </a:p>
          <a:p>
            <a:pPr marL="1200150" lvl="2" indent="-285750">
              <a:buFont typeface="Arial"/>
              <a:buChar char="•"/>
            </a:pPr>
            <a:r>
              <a:rPr lang="fr-FR" sz="1400" dirty="0" smtClean="0"/>
              <a:t>Étude d’effets collectifs (thèse I. </a:t>
            </a:r>
            <a:r>
              <a:rPr lang="fr-FR" sz="1400" dirty="0" err="1" smtClean="0"/>
              <a:t>Drebot</a:t>
            </a:r>
            <a:r>
              <a:rPr lang="fr-FR" sz="1400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fr-FR" sz="1400" b="1" dirty="0" smtClean="0"/>
              <a:t>Contrôle commande </a:t>
            </a:r>
            <a:r>
              <a:rPr lang="fr-FR" sz="1400" dirty="0" smtClean="0"/>
              <a:t>:</a:t>
            </a:r>
          </a:p>
          <a:p>
            <a:pPr marL="1200150" lvl="2" indent="-285750">
              <a:buFont typeface="Arial"/>
              <a:buChar char="•"/>
            </a:pPr>
            <a:r>
              <a:rPr lang="fr-FR" sz="1400" dirty="0" smtClean="0"/>
              <a:t>Réalisation d’une maquette vide sous Tango</a:t>
            </a:r>
          </a:p>
          <a:p>
            <a:pPr marL="1200150" lvl="2" indent="-285750">
              <a:buFont typeface="Arial"/>
              <a:buChar char="•"/>
            </a:pPr>
            <a:r>
              <a:rPr lang="fr-FR" sz="1400" dirty="0" smtClean="0"/>
              <a:t>Développement d’outils MML pour le démarrage</a:t>
            </a:r>
          </a:p>
          <a:p>
            <a:pPr marL="1200150" lvl="2" indent="-285750">
              <a:buFont typeface="Arial"/>
              <a:buChar char="•"/>
            </a:pPr>
            <a:endParaRPr lang="fr-FR" sz="1400" dirty="0" smtClean="0"/>
          </a:p>
          <a:p>
            <a:pPr marL="216000" indent="-320400">
              <a:buFont typeface="Arial"/>
              <a:buChar char="•"/>
            </a:pPr>
            <a:r>
              <a:rPr lang="fr-FR" sz="1400" b="1" dirty="0" smtClean="0"/>
              <a:t>Administratif/</a:t>
            </a:r>
            <a:r>
              <a:rPr lang="fr-FR" sz="1400" b="1" dirty="0" err="1" smtClean="0"/>
              <a:t>equipement</a:t>
            </a:r>
            <a:endParaRPr lang="fr-FR" sz="1400" b="1" dirty="0" smtClean="0"/>
          </a:p>
          <a:p>
            <a:pPr marL="216000" lvl="1" indent="-320400">
              <a:buFont typeface="Arial"/>
              <a:buChar char="•"/>
            </a:pPr>
            <a:r>
              <a:rPr lang="fr-FR" sz="1400" dirty="0" smtClean="0"/>
              <a:t>Commande de presque tous les équipements</a:t>
            </a:r>
          </a:p>
          <a:p>
            <a:pPr marL="216000" lvl="1" indent="-320400">
              <a:buFont typeface="Arial"/>
              <a:buChar char="•"/>
            </a:pPr>
            <a:r>
              <a:rPr lang="fr-FR" sz="1400" dirty="0" smtClean="0"/>
              <a:t>Création de l’IGLEX : obtention </a:t>
            </a:r>
            <a:r>
              <a:rPr lang="fr-FR" sz="1400" dirty="0"/>
              <a:t>CPER pour réhabilitation bâtiment </a:t>
            </a:r>
            <a:r>
              <a:rPr lang="fr-FR" sz="1400" dirty="0" smtClean="0"/>
              <a:t>Igloo</a:t>
            </a:r>
          </a:p>
          <a:p>
            <a:pPr marL="216000" lvl="1" indent="-320400">
              <a:buFont typeface="Arial"/>
              <a:buChar char="•"/>
            </a:pPr>
            <a:r>
              <a:rPr lang="fr-FR" sz="1400" dirty="0" smtClean="0"/>
              <a:t>démarrage </a:t>
            </a:r>
            <a:r>
              <a:rPr lang="fr-FR" sz="1400" dirty="0"/>
              <a:t>travaux </a:t>
            </a:r>
            <a:r>
              <a:rPr lang="fr-FR" sz="1400" dirty="0" smtClean="0"/>
              <a:t>bâtiment </a:t>
            </a:r>
          </a:p>
          <a:p>
            <a:pPr marL="216000" lvl="1" indent="-320400">
              <a:buFont typeface="Arial"/>
              <a:buChar char="•"/>
            </a:pPr>
            <a:r>
              <a:rPr lang="fr-FR" sz="1400" dirty="0" smtClean="0"/>
              <a:t>workshop </a:t>
            </a:r>
            <a:r>
              <a:rPr lang="fr-FR" sz="1400" dirty="0"/>
              <a:t>utilisateurs </a:t>
            </a:r>
            <a:r>
              <a:rPr lang="fr-FR" sz="1400" dirty="0" err="1"/>
              <a:t>Iglex</a:t>
            </a:r>
            <a:r>
              <a:rPr lang="fr-FR" sz="1400" dirty="0"/>
              <a:t> (</a:t>
            </a:r>
            <a:r>
              <a:rPr lang="fr-FR" sz="1400" dirty="0" err="1"/>
              <a:t>ThomX+Andromède</a:t>
            </a:r>
            <a:r>
              <a:rPr lang="fr-FR" sz="1400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endParaRPr lang="fr-FR" sz="1400" dirty="0"/>
          </a:p>
          <a:p>
            <a:pPr marL="742950" lvl="1" indent="-285750">
              <a:buFont typeface="Arial"/>
              <a:buChar char="•"/>
            </a:pPr>
            <a:endParaRPr lang="fr-FR" sz="1400" dirty="0" smtClean="0"/>
          </a:p>
          <a:p>
            <a:pPr marL="171450" indent="-171450">
              <a:buFontTx/>
              <a:buChar char="-"/>
            </a:pPr>
            <a:endParaRPr lang="fr-FR" sz="1400" dirty="0"/>
          </a:p>
          <a:p>
            <a:pPr marL="171450" indent="-171450">
              <a:buFontTx/>
              <a:buChar char="-"/>
            </a:pPr>
            <a:endParaRPr lang="fr-FR" sz="1400" dirty="0" smtClean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764704"/>
            <a:ext cx="1695667" cy="1899613"/>
          </a:xfrm>
          <a:prstGeom prst="rect">
            <a:avLst/>
          </a:prstGeom>
        </p:spPr>
      </p:pic>
      <p:pic>
        <p:nvPicPr>
          <p:cNvPr id="9" name="Picture 4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708920"/>
            <a:ext cx="1439545" cy="143954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Imag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2443" y="2708920"/>
            <a:ext cx="1439545" cy="143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973" y="4365104"/>
            <a:ext cx="3416027" cy="252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0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fr-FR" altLang="fr-FR" sz="2400" b="1" dirty="0" smtClean="0">
                <a:solidFill>
                  <a:srgbClr val="E75112"/>
                </a:solidFill>
                <a:latin typeface="Verdana" pitchFamily="34" charset="0"/>
              </a:rPr>
              <a:t>Projet </a:t>
            </a:r>
            <a:r>
              <a:rPr lang="fr-FR" altLang="fr-FR" sz="2400" b="1" dirty="0" err="1" smtClean="0">
                <a:solidFill>
                  <a:srgbClr val="E75112"/>
                </a:solidFill>
                <a:latin typeface="Verdana" pitchFamily="34" charset="0"/>
              </a:rPr>
              <a:t>ThomX</a:t>
            </a:r>
            <a:r>
              <a:rPr lang="fr-FR" altLang="fr-FR" sz="2400" b="1" dirty="0" smtClean="0">
                <a:solidFill>
                  <a:srgbClr val="E75112"/>
                </a:solidFill>
                <a:latin typeface="Verdana" pitchFamily="34" charset="0"/>
              </a:rPr>
              <a:t> - évolution anticipée (3-5 ans)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692696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2875" y="692696"/>
            <a:ext cx="900112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457200" lvl="1" inden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1200" b="1" dirty="0" smtClean="0"/>
              <a:t>Activités </a:t>
            </a:r>
            <a:r>
              <a:rPr lang="fr-FR" altLang="fr-FR" sz="1200" b="1" dirty="0" smtClean="0"/>
              <a:t>et échéances à venir (résultats attendus, </a:t>
            </a:r>
            <a:r>
              <a:rPr lang="fr-FR" altLang="fr-FR" sz="1200" b="1" dirty="0" err="1" smtClean="0"/>
              <a:t>milestones</a:t>
            </a:r>
            <a:r>
              <a:rPr lang="fr-FR" altLang="fr-FR" sz="1200" b="1" dirty="0" smtClean="0"/>
              <a:t>) sur les 5 ans à venir</a:t>
            </a:r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1200" b="1" dirty="0" smtClean="0"/>
              <a:t>2016 : réception bâtiment Igloo</a:t>
            </a:r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1200" b="1" dirty="0" smtClean="0"/>
              <a:t>2017 : intégration + </a:t>
            </a:r>
            <a:r>
              <a:rPr lang="fr-FR" altLang="fr-FR" sz="1200" b="1" dirty="0" err="1" smtClean="0"/>
              <a:t>commissioning</a:t>
            </a:r>
            <a:r>
              <a:rPr lang="fr-FR" altLang="fr-FR" sz="1200" b="1" dirty="0" smtClean="0"/>
              <a:t> + 1</a:t>
            </a:r>
            <a:r>
              <a:rPr lang="fr-FR" altLang="fr-FR" sz="1200" b="1" baseline="30000" dirty="0" smtClean="0"/>
              <a:t>er</a:t>
            </a:r>
            <a:r>
              <a:rPr lang="fr-FR" altLang="fr-FR" sz="1200" b="1" dirty="0" smtClean="0"/>
              <a:t> faisceau électrons</a:t>
            </a:r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1200" b="1" dirty="0" smtClean="0"/>
              <a:t>2018 : 1</a:t>
            </a:r>
            <a:r>
              <a:rPr lang="fr-FR" altLang="fr-FR" sz="1200" b="1" baseline="30000" dirty="0" smtClean="0"/>
              <a:t>er</a:t>
            </a:r>
            <a:r>
              <a:rPr lang="fr-FR" altLang="fr-FR" sz="1200" b="1" dirty="0" smtClean="0"/>
              <a:t> faisceau rayons X, optimisation du flux des rayons X</a:t>
            </a:r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1200" b="1" dirty="0" smtClean="0"/>
              <a:t>2019 : expériences utilisateurs + publications premiers résultats, fin </a:t>
            </a:r>
            <a:r>
              <a:rPr lang="fr-FR" altLang="fr-FR" sz="1200" b="1" dirty="0" err="1" smtClean="0"/>
              <a:t>Equipex</a:t>
            </a:r>
            <a:endParaRPr lang="fr-FR" altLang="fr-FR" sz="1200" b="1" dirty="0" smtClean="0"/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</a:pPr>
            <a:endParaRPr lang="fr-FR" altLang="fr-FR" sz="1200" b="1" dirty="0" smtClean="0"/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200" b="1" dirty="0" smtClean="0"/>
              <a:t>Vision à plus long terme :</a:t>
            </a:r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1200" b="1" dirty="0" smtClean="0"/>
              <a:t>IGLEX (</a:t>
            </a:r>
            <a:r>
              <a:rPr lang="fr-FR" altLang="fr-FR" sz="1200" b="1" dirty="0" err="1" smtClean="0"/>
              <a:t>ThomX+Andromède</a:t>
            </a:r>
            <a:r>
              <a:rPr lang="fr-FR" altLang="fr-FR" sz="1200" b="1" dirty="0" smtClean="0"/>
              <a:t>) en tant que TGI </a:t>
            </a:r>
            <a:r>
              <a:rPr lang="fr-FR" altLang="fr-FR" sz="1200" b="1" dirty="0" smtClean="0"/>
              <a:t>ou plateforme ?</a:t>
            </a:r>
            <a:endParaRPr lang="fr-FR" altLang="fr-FR" sz="1200" b="1" dirty="0"/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1200" b="1" dirty="0" smtClean="0"/>
              <a:t>Industrialisation de </a:t>
            </a:r>
            <a:r>
              <a:rPr lang="fr-FR" altLang="fr-FR" sz="1200" b="1" dirty="0" err="1" smtClean="0"/>
              <a:t>ThomX</a:t>
            </a:r>
            <a:r>
              <a:rPr lang="fr-FR" altLang="fr-FR" sz="1200" b="1" dirty="0" smtClean="0"/>
              <a:t>  ?</a:t>
            </a:r>
            <a:endParaRPr lang="fr-FR" altLang="fr-FR" sz="1200" b="1" dirty="0"/>
          </a:p>
        </p:txBody>
      </p:sp>
      <p:grpSp>
        <p:nvGrpSpPr>
          <p:cNvPr id="66" name="Groupe 9"/>
          <p:cNvGrpSpPr/>
          <p:nvPr/>
        </p:nvGrpSpPr>
        <p:grpSpPr>
          <a:xfrm>
            <a:off x="1773059" y="3498304"/>
            <a:ext cx="2592288" cy="576064"/>
            <a:chOff x="1187624" y="2780928"/>
            <a:chExt cx="2592288" cy="576064"/>
          </a:xfrm>
          <a:solidFill>
            <a:schemeClr val="accent1">
              <a:lumMod val="75000"/>
            </a:schemeClr>
          </a:solidFill>
        </p:grpSpPr>
        <p:sp>
          <p:nvSpPr>
            <p:cNvPr id="67" name="Rectangle 66"/>
            <p:cNvSpPr/>
            <p:nvPr/>
          </p:nvSpPr>
          <p:spPr bwMode="auto">
            <a:xfrm>
              <a:off x="1187624" y="2780928"/>
              <a:ext cx="648072" cy="576064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fr-FR">
                <a:latin typeface="Arial Narrow" pitchFamily="34" charset="0"/>
                <a:ea typeface="ＭＳ Ｐゴシック" charset="-128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1835696" y="2780928"/>
              <a:ext cx="648072" cy="576064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fr-FR">
                <a:latin typeface="Arial Narrow" pitchFamily="34" charset="0"/>
                <a:ea typeface="ＭＳ Ｐゴシック" charset="-128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2483768" y="2780928"/>
              <a:ext cx="648072" cy="576064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fr-FR">
                <a:latin typeface="Arial Narrow" pitchFamily="34" charset="0"/>
                <a:ea typeface="ＭＳ Ｐゴシック" charset="-128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3131840" y="2780928"/>
              <a:ext cx="648072" cy="576064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fr-FR">
                <a:latin typeface="Arial Narrow" pitchFamily="34" charset="0"/>
                <a:ea typeface="ＭＳ Ｐゴシック" charset="-128"/>
              </a:endParaRPr>
            </a:p>
          </p:txBody>
        </p:sp>
      </p:grpSp>
      <p:sp>
        <p:nvSpPr>
          <p:cNvPr id="71" name="ZoneTexte 40"/>
          <p:cNvSpPr txBox="1">
            <a:spLocks noChangeArrowheads="1"/>
          </p:cNvSpPr>
          <p:nvPr/>
        </p:nvSpPr>
        <p:spPr bwMode="auto">
          <a:xfrm>
            <a:off x="-59655" y="4644206"/>
            <a:ext cx="4187825" cy="307975"/>
          </a:xfrm>
          <a:prstGeom prst="rect">
            <a:avLst/>
          </a:prstGeom>
          <a:solidFill>
            <a:srgbClr val="99FF66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 sz="1400">
              <a:latin typeface="Comic Sans MS" panose="030F0702030302020204" pitchFamily="66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0" y="5517232"/>
            <a:ext cx="4721895" cy="2826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fr-FR" sz="1400" dirty="0">
              <a:ea typeface="ＭＳ Ｐゴシック" charset="-128"/>
            </a:endParaRPr>
          </a:p>
        </p:txBody>
      </p:sp>
      <p:sp>
        <p:nvSpPr>
          <p:cNvPr id="73" name="ZoneTexte 44"/>
          <p:cNvSpPr txBox="1">
            <a:spLocks noChangeArrowheads="1"/>
          </p:cNvSpPr>
          <p:nvPr/>
        </p:nvSpPr>
        <p:spPr bwMode="auto">
          <a:xfrm>
            <a:off x="5583908" y="5855369"/>
            <a:ext cx="1044575" cy="276225"/>
          </a:xfrm>
          <a:prstGeom prst="rect">
            <a:avLst/>
          </a:prstGeom>
          <a:solidFill>
            <a:srgbClr val="FFC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200">
                <a:latin typeface="Comic Sans MS" panose="030F0702030302020204" pitchFamily="66" charset="0"/>
              </a:rPr>
              <a:t>électrons</a:t>
            </a:r>
          </a:p>
        </p:txBody>
      </p:sp>
      <p:grpSp>
        <p:nvGrpSpPr>
          <p:cNvPr id="74" name="Groupe 17"/>
          <p:cNvGrpSpPr/>
          <p:nvPr/>
        </p:nvGrpSpPr>
        <p:grpSpPr>
          <a:xfrm>
            <a:off x="4341391" y="3498304"/>
            <a:ext cx="2592288" cy="576064"/>
            <a:chOff x="1187624" y="2780928"/>
            <a:chExt cx="2592288" cy="576064"/>
          </a:xfrm>
          <a:solidFill>
            <a:srgbClr val="FFC000"/>
          </a:solidFill>
        </p:grpSpPr>
        <p:sp>
          <p:nvSpPr>
            <p:cNvPr id="75" name="Rectangle 74"/>
            <p:cNvSpPr/>
            <p:nvPr/>
          </p:nvSpPr>
          <p:spPr bwMode="auto">
            <a:xfrm>
              <a:off x="1187624" y="2780928"/>
              <a:ext cx="648072" cy="576064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fr-FR">
                <a:latin typeface="Arial Narrow" pitchFamily="34" charset="0"/>
                <a:ea typeface="ＭＳ Ｐゴシック" charset="-128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1835696" y="2780928"/>
              <a:ext cx="648072" cy="576064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fr-FR">
                <a:latin typeface="Arial Narrow" pitchFamily="34" charset="0"/>
                <a:ea typeface="ＭＳ Ｐゴシック" charset="-128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2483768" y="2780928"/>
              <a:ext cx="648072" cy="576064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fr-FR">
                <a:latin typeface="Arial Narrow" pitchFamily="34" charset="0"/>
                <a:ea typeface="ＭＳ Ｐゴシック" charset="-128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3131840" y="2780928"/>
              <a:ext cx="648072" cy="576064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fr-FR">
                <a:latin typeface="Arial Narrow" pitchFamily="34" charset="0"/>
                <a:ea typeface="ＭＳ Ｐゴシック" charset="-128"/>
              </a:endParaRPr>
            </a:p>
          </p:txBody>
        </p:sp>
      </p:grpSp>
      <p:sp>
        <p:nvSpPr>
          <p:cNvPr id="79" name="ZoneTexte 39"/>
          <p:cNvSpPr txBox="1">
            <a:spLocks noChangeArrowheads="1"/>
          </p:cNvSpPr>
          <p:nvPr/>
        </p:nvSpPr>
        <p:spPr bwMode="auto">
          <a:xfrm>
            <a:off x="2916908" y="5495106"/>
            <a:ext cx="1839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400">
                <a:latin typeface="Comic Sans MS" panose="030F0702030302020204" pitchFamily="66" charset="0"/>
              </a:rPr>
              <a:t>Contrôle-Commande</a:t>
            </a:r>
          </a:p>
        </p:txBody>
      </p:sp>
      <p:sp>
        <p:nvSpPr>
          <p:cNvPr id="80" name="ZoneTexte 29"/>
          <p:cNvSpPr txBox="1">
            <a:spLocks noChangeArrowheads="1"/>
          </p:cNvSpPr>
          <p:nvPr/>
        </p:nvSpPr>
        <p:spPr bwMode="auto">
          <a:xfrm>
            <a:off x="1772320" y="4196531"/>
            <a:ext cx="2489200" cy="307975"/>
          </a:xfrm>
          <a:prstGeom prst="rect">
            <a:avLst/>
          </a:prstGeom>
          <a:solidFill>
            <a:srgbClr val="62C4DD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400">
                <a:latin typeface="Comic Sans MS" panose="030F0702030302020204" pitchFamily="66" charset="0"/>
              </a:rPr>
              <a:t>Réhabilitation Bâtiment    </a:t>
            </a:r>
          </a:p>
        </p:txBody>
      </p:sp>
      <p:sp>
        <p:nvSpPr>
          <p:cNvPr id="82" name="ZoneTexte 52"/>
          <p:cNvSpPr txBox="1">
            <a:spLocks noChangeArrowheads="1"/>
          </p:cNvSpPr>
          <p:nvPr/>
        </p:nvSpPr>
        <p:spPr bwMode="auto">
          <a:xfrm>
            <a:off x="1532608" y="3244031"/>
            <a:ext cx="24685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100">
                <a:latin typeface="Comic Sans MS" panose="030F0702030302020204" pitchFamily="66" charset="0"/>
              </a:rPr>
              <a:t>  jan             april         july        oct</a:t>
            </a:r>
          </a:p>
        </p:txBody>
      </p:sp>
      <p:sp>
        <p:nvSpPr>
          <p:cNvPr id="83" name="ZoneTexte 53"/>
          <p:cNvSpPr txBox="1">
            <a:spLocks noChangeArrowheads="1"/>
          </p:cNvSpPr>
          <p:nvPr/>
        </p:nvSpPr>
        <p:spPr bwMode="auto">
          <a:xfrm>
            <a:off x="4053558" y="3223394"/>
            <a:ext cx="24669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100">
                <a:latin typeface="Comic Sans MS" panose="030F0702030302020204" pitchFamily="66" charset="0"/>
              </a:rPr>
              <a:t>  jan             april         july        oct</a:t>
            </a:r>
          </a:p>
        </p:txBody>
      </p:sp>
      <p:grpSp>
        <p:nvGrpSpPr>
          <p:cNvPr id="84" name="Groupe 27"/>
          <p:cNvGrpSpPr/>
          <p:nvPr/>
        </p:nvGrpSpPr>
        <p:grpSpPr>
          <a:xfrm>
            <a:off x="6933679" y="3498304"/>
            <a:ext cx="2210321" cy="576064"/>
            <a:chOff x="1187624" y="2780928"/>
            <a:chExt cx="2592288" cy="576064"/>
          </a:xfrm>
          <a:solidFill>
            <a:srgbClr val="0070C0"/>
          </a:solidFill>
        </p:grpSpPr>
        <p:sp>
          <p:nvSpPr>
            <p:cNvPr id="85" name="Rectangle 84"/>
            <p:cNvSpPr/>
            <p:nvPr/>
          </p:nvSpPr>
          <p:spPr bwMode="auto">
            <a:xfrm>
              <a:off x="1187624" y="2780928"/>
              <a:ext cx="648072" cy="576064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fr-FR">
                <a:latin typeface="Arial Narrow" pitchFamily="34" charset="0"/>
                <a:ea typeface="ＭＳ Ｐゴシック" charset="-128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1835696" y="2780928"/>
              <a:ext cx="648072" cy="576064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fr-FR">
                <a:latin typeface="Arial Narrow" pitchFamily="34" charset="0"/>
                <a:ea typeface="ＭＳ Ｐゴシック" charset="-128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2483768" y="2780928"/>
              <a:ext cx="648072" cy="576064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fr-FR">
                <a:latin typeface="Arial Narrow" pitchFamily="34" charset="0"/>
                <a:ea typeface="ＭＳ Ｐゴシック" charset="-128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3131840" y="2780928"/>
              <a:ext cx="648072" cy="576064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fr-FR">
                <a:latin typeface="Arial Narrow" pitchFamily="34" charset="0"/>
                <a:ea typeface="ＭＳ Ｐゴシック" charset="-128"/>
              </a:endParaRPr>
            </a:p>
          </p:txBody>
        </p:sp>
      </p:grpSp>
      <p:cxnSp>
        <p:nvCxnSpPr>
          <p:cNvPr id="89" name="Connecteur droit avec flèche 60"/>
          <p:cNvCxnSpPr>
            <a:cxnSpLocks noChangeShapeType="1"/>
          </p:cNvCxnSpPr>
          <p:nvPr/>
        </p:nvCxnSpPr>
        <p:spPr bwMode="auto">
          <a:xfrm flipV="1">
            <a:off x="7407945" y="4074294"/>
            <a:ext cx="0" cy="27146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" name="ZoneTexte 62"/>
          <p:cNvSpPr txBox="1">
            <a:spLocks noChangeArrowheads="1"/>
          </p:cNvSpPr>
          <p:nvPr/>
        </p:nvSpPr>
        <p:spPr bwMode="auto">
          <a:xfrm>
            <a:off x="6516216" y="6519863"/>
            <a:ext cx="2397125" cy="3381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600" dirty="0">
                <a:latin typeface="Comic Sans MS" panose="030F0702030302020204" pitchFamily="66" charset="0"/>
              </a:rPr>
              <a:t>RX pour 1</a:t>
            </a:r>
            <a:r>
              <a:rPr lang="fr-FR" altLang="fr-FR" sz="1600" baseline="30000" dirty="0">
                <a:latin typeface="Comic Sans MS" panose="030F0702030302020204" pitchFamily="66" charset="0"/>
              </a:rPr>
              <a:t>er</a:t>
            </a:r>
            <a:r>
              <a:rPr lang="fr-FR" altLang="fr-FR" sz="1600" dirty="0">
                <a:latin typeface="Comic Sans MS" panose="030F0702030302020204" pitchFamily="66" charset="0"/>
              </a:rPr>
              <a:t> utilisateurs</a:t>
            </a:r>
          </a:p>
        </p:txBody>
      </p:sp>
      <p:sp>
        <p:nvSpPr>
          <p:cNvPr id="91" name="ZoneTexte 53"/>
          <p:cNvSpPr txBox="1">
            <a:spLocks noChangeArrowheads="1"/>
          </p:cNvSpPr>
          <p:nvPr/>
        </p:nvSpPr>
        <p:spPr bwMode="auto">
          <a:xfrm>
            <a:off x="6628483" y="3223394"/>
            <a:ext cx="24669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100">
                <a:latin typeface="Comic Sans MS" panose="030F0702030302020204" pitchFamily="66" charset="0"/>
              </a:rPr>
              <a:t>  jan             april         july        oct</a:t>
            </a:r>
          </a:p>
        </p:txBody>
      </p:sp>
      <p:sp>
        <p:nvSpPr>
          <p:cNvPr id="92" name="ZoneTexte 38"/>
          <p:cNvSpPr txBox="1">
            <a:spLocks noChangeArrowheads="1"/>
          </p:cNvSpPr>
          <p:nvPr/>
        </p:nvSpPr>
        <p:spPr bwMode="auto">
          <a:xfrm>
            <a:off x="399133" y="4655319"/>
            <a:ext cx="3740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400">
                <a:latin typeface="Comic Sans MS" panose="030F0702030302020204" pitchFamily="66" charset="0"/>
              </a:rPr>
              <a:t>Achats, Tests &amp; Montages sous-ensembles</a:t>
            </a:r>
          </a:p>
        </p:txBody>
      </p:sp>
      <p:grpSp>
        <p:nvGrpSpPr>
          <p:cNvPr id="93" name="Groupe 1"/>
          <p:cNvGrpSpPr>
            <a:grpSpLocks/>
          </p:cNvGrpSpPr>
          <p:nvPr/>
        </p:nvGrpSpPr>
        <p:grpSpPr bwMode="auto">
          <a:xfrm>
            <a:off x="2224758" y="3564706"/>
            <a:ext cx="1139825" cy="3032125"/>
            <a:chOff x="1423988" y="2068513"/>
            <a:chExt cx="1139825" cy="3032125"/>
          </a:xfrm>
        </p:grpSpPr>
        <p:cxnSp>
          <p:nvCxnSpPr>
            <p:cNvPr id="94" name="Connecteur droit avec flèche 60"/>
            <p:cNvCxnSpPr>
              <a:cxnSpLocks noChangeShapeType="1"/>
            </p:cNvCxnSpPr>
            <p:nvPr/>
          </p:nvCxnSpPr>
          <p:spPr bwMode="auto">
            <a:xfrm flipV="1">
              <a:off x="2001838" y="2068513"/>
              <a:ext cx="0" cy="2714625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5" name="ZoneTexte 34"/>
            <p:cNvSpPr txBox="1">
              <a:spLocks noChangeArrowheads="1"/>
            </p:cNvSpPr>
            <p:nvPr/>
          </p:nvSpPr>
          <p:spPr bwMode="auto">
            <a:xfrm>
              <a:off x="1423988" y="4792663"/>
              <a:ext cx="1139825" cy="3079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fr-FR" altLang="fr-FR" sz="1400">
                  <a:latin typeface="Comic Sans MS" panose="030F0702030302020204" pitchFamily="66" charset="0"/>
                </a:rPr>
                <a:t>Aujourd’hui</a:t>
              </a:r>
            </a:p>
          </p:txBody>
        </p:sp>
      </p:grpSp>
      <p:sp>
        <p:nvSpPr>
          <p:cNvPr id="96" name="Rectangle 95"/>
          <p:cNvSpPr/>
          <p:nvPr/>
        </p:nvSpPr>
        <p:spPr>
          <a:xfrm>
            <a:off x="5307683" y="3493269"/>
            <a:ext cx="206375" cy="1887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7" name="ZoneTexte 34"/>
          <p:cNvSpPr txBox="1">
            <a:spLocks noChangeArrowheads="1"/>
          </p:cNvSpPr>
          <p:nvPr/>
        </p:nvSpPr>
        <p:spPr bwMode="auto">
          <a:xfrm>
            <a:off x="5461670" y="4490219"/>
            <a:ext cx="1792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sz="1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Install. Andromède</a:t>
            </a:r>
          </a:p>
        </p:txBody>
      </p:sp>
      <p:sp>
        <p:nvSpPr>
          <p:cNvPr id="98" name="ZoneTexte 28"/>
          <p:cNvSpPr txBox="1">
            <a:spLocks noChangeArrowheads="1"/>
          </p:cNvSpPr>
          <p:nvPr/>
        </p:nvSpPr>
        <p:spPr bwMode="auto">
          <a:xfrm>
            <a:off x="-170779" y="3556769"/>
            <a:ext cx="931478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2400" dirty="0">
                <a:latin typeface="Comic Sans MS" panose="030F0702030302020204" pitchFamily="66" charset="0"/>
              </a:rPr>
              <a:t>  2015                    2016                     2017                     2018                </a:t>
            </a:r>
          </a:p>
        </p:txBody>
      </p:sp>
      <p:sp>
        <p:nvSpPr>
          <p:cNvPr id="99" name="ZoneTexte 98"/>
          <p:cNvSpPr txBox="1">
            <a:spLocks noChangeArrowheads="1"/>
          </p:cNvSpPr>
          <p:nvPr/>
        </p:nvSpPr>
        <p:spPr bwMode="auto">
          <a:xfrm>
            <a:off x="4294858" y="5072831"/>
            <a:ext cx="1289050" cy="307975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 sz="1400">
              <a:latin typeface="Comic Sans MS" panose="030F0702030302020204" pitchFamily="66" charset="0"/>
            </a:endParaRPr>
          </a:p>
        </p:txBody>
      </p:sp>
      <p:sp>
        <p:nvSpPr>
          <p:cNvPr id="100" name="ZoneTexte 34"/>
          <p:cNvSpPr txBox="1">
            <a:spLocks noChangeArrowheads="1"/>
          </p:cNvSpPr>
          <p:nvPr/>
        </p:nvSpPr>
        <p:spPr bwMode="auto">
          <a:xfrm>
            <a:off x="4277395" y="5058544"/>
            <a:ext cx="2476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400">
                <a:latin typeface="Comic Sans MS" panose="030F0702030302020204" pitchFamily="66" charset="0"/>
              </a:rPr>
              <a:t>Install. + Comm. Tech. ThX</a:t>
            </a:r>
          </a:p>
        </p:txBody>
      </p:sp>
      <p:sp>
        <p:nvSpPr>
          <p:cNvPr id="101" name="ZoneTexte 4"/>
          <p:cNvSpPr txBox="1">
            <a:spLocks noChangeArrowheads="1"/>
          </p:cNvSpPr>
          <p:nvPr/>
        </p:nvSpPr>
        <p:spPr bwMode="auto">
          <a:xfrm>
            <a:off x="610270" y="2729681"/>
            <a:ext cx="1423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/>
              <a:t>équipement</a:t>
            </a:r>
          </a:p>
        </p:txBody>
      </p:sp>
      <p:sp>
        <p:nvSpPr>
          <p:cNvPr id="102" name="ZoneTexte 56"/>
          <p:cNvSpPr txBox="1">
            <a:spLocks noChangeArrowheads="1"/>
          </p:cNvSpPr>
          <p:nvPr/>
        </p:nvSpPr>
        <p:spPr bwMode="auto">
          <a:xfrm>
            <a:off x="6434808" y="2780481"/>
            <a:ext cx="1830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dirty="0">
                <a:solidFill>
                  <a:srgbClr val="00B0F0"/>
                </a:solidFill>
              </a:rPr>
              <a:t>fonctionnement</a:t>
            </a:r>
          </a:p>
        </p:txBody>
      </p:sp>
      <p:cxnSp>
        <p:nvCxnSpPr>
          <p:cNvPr id="103" name="Connecteur droit 102"/>
          <p:cNvCxnSpPr>
            <a:endCxn id="101" idx="1"/>
          </p:cNvCxnSpPr>
          <p:nvPr/>
        </p:nvCxnSpPr>
        <p:spPr>
          <a:xfrm flipV="1">
            <a:off x="0" y="2913831"/>
            <a:ext cx="610270" cy="11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/>
          <p:cNvCxnSpPr/>
          <p:nvPr/>
        </p:nvCxnSpPr>
        <p:spPr>
          <a:xfrm>
            <a:off x="2051720" y="2924944"/>
            <a:ext cx="2613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/>
          <p:cNvCxnSpPr/>
          <p:nvPr/>
        </p:nvCxnSpPr>
        <p:spPr>
          <a:xfrm>
            <a:off x="4664745" y="2924944"/>
            <a:ext cx="0" cy="298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>
            <a:off x="4499992" y="2924944"/>
            <a:ext cx="1974850" cy="0"/>
          </a:xfrm>
          <a:prstGeom prst="line">
            <a:avLst/>
          </a:prstGeom>
          <a:ln>
            <a:solidFill>
              <a:srgbClr val="438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/>
        </p:nvCxnSpPr>
        <p:spPr>
          <a:xfrm>
            <a:off x="4469483" y="2975744"/>
            <a:ext cx="0" cy="298450"/>
          </a:xfrm>
          <a:prstGeom prst="line">
            <a:avLst/>
          </a:prstGeom>
          <a:ln>
            <a:solidFill>
              <a:srgbClr val="438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>
            <a:off x="8271545" y="2986856"/>
            <a:ext cx="872455" cy="10096"/>
          </a:xfrm>
          <a:prstGeom prst="line">
            <a:avLst/>
          </a:prstGeom>
          <a:ln>
            <a:solidFill>
              <a:srgbClr val="438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" name="Picture 2" descr="D:\Andromede\Logo\logo_andromede_of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820" y="4461644"/>
            <a:ext cx="120015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Image 109" descr="Description : logo-thomx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0495" y="4991869"/>
            <a:ext cx="1185863" cy="39528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1" name="Image 110" descr="Description : logo-thomx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0508" y="5863406"/>
            <a:ext cx="1185862" cy="3952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2" name="ZoneTexte 44"/>
          <p:cNvSpPr txBox="1">
            <a:spLocks noChangeArrowheads="1"/>
          </p:cNvSpPr>
          <p:nvPr/>
        </p:nvSpPr>
        <p:spPr bwMode="auto">
          <a:xfrm>
            <a:off x="6628483" y="6133182"/>
            <a:ext cx="777875" cy="276225"/>
          </a:xfrm>
          <a:prstGeom prst="rect">
            <a:avLst/>
          </a:prstGeom>
          <a:solidFill>
            <a:srgbClr val="FFC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200">
                <a:latin typeface="Comic Sans MS" panose="030F0702030302020204" pitchFamily="66" charset="0"/>
              </a:rPr>
              <a:t>RX</a:t>
            </a:r>
          </a:p>
        </p:txBody>
      </p:sp>
      <p:sp>
        <p:nvSpPr>
          <p:cNvPr id="113" name="ZoneTexte 44"/>
          <p:cNvSpPr txBox="1">
            <a:spLocks noChangeArrowheads="1"/>
          </p:cNvSpPr>
          <p:nvPr/>
        </p:nvSpPr>
        <p:spPr bwMode="auto">
          <a:xfrm>
            <a:off x="5575970" y="5517232"/>
            <a:ext cx="1830388" cy="277812"/>
          </a:xfrm>
          <a:prstGeom prst="rect">
            <a:avLst/>
          </a:prstGeom>
          <a:solidFill>
            <a:srgbClr val="FFC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200">
                <a:latin typeface="Comic Sans MS" panose="030F0702030302020204" pitchFamily="66" charset="0"/>
              </a:rPr>
              <a:t>Commissioning</a:t>
            </a:r>
          </a:p>
        </p:txBody>
      </p:sp>
      <p:cxnSp>
        <p:nvCxnSpPr>
          <p:cNvPr id="114" name="Connecteur droit avec flèche 60"/>
          <p:cNvCxnSpPr>
            <a:cxnSpLocks noChangeShapeType="1"/>
          </p:cNvCxnSpPr>
          <p:nvPr/>
        </p:nvCxnSpPr>
        <p:spPr bwMode="auto">
          <a:xfrm>
            <a:off x="5637883" y="2812231"/>
            <a:ext cx="0" cy="12715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fr-FR" altLang="fr-FR" sz="2400" b="1" dirty="0" smtClean="0">
                <a:solidFill>
                  <a:srgbClr val="E75112"/>
                </a:solidFill>
                <a:latin typeface="Verdana" pitchFamily="34" charset="0"/>
              </a:rPr>
              <a:t>Projet </a:t>
            </a:r>
            <a:r>
              <a:rPr lang="fr-FR" altLang="fr-FR" sz="2400" b="1" dirty="0" err="1" smtClean="0">
                <a:solidFill>
                  <a:srgbClr val="E75112"/>
                </a:solidFill>
                <a:latin typeface="Verdana" pitchFamily="34" charset="0"/>
              </a:rPr>
              <a:t>ThomX</a:t>
            </a:r>
            <a:r>
              <a:rPr lang="fr-FR" altLang="fr-FR" sz="2400" b="1" dirty="0" smtClean="0">
                <a:solidFill>
                  <a:srgbClr val="E75112"/>
                </a:solidFill>
                <a:latin typeface="Verdana" pitchFamily="34" charset="0"/>
              </a:rPr>
              <a:t> - </a:t>
            </a:r>
            <a:r>
              <a:rPr lang="fr-FR" altLang="fr-FR" sz="2400" b="1" dirty="0">
                <a:solidFill>
                  <a:srgbClr val="E75112"/>
                </a:solidFill>
                <a:latin typeface="Verdana" pitchFamily="34" charset="0"/>
              </a:rPr>
              <a:t>a</a:t>
            </a:r>
            <a:r>
              <a:rPr lang="fr-FR" altLang="fr-FR" sz="2400" b="1" dirty="0" smtClean="0">
                <a:solidFill>
                  <a:srgbClr val="E75112"/>
                </a:solidFill>
                <a:latin typeface="Verdana" pitchFamily="34" charset="0"/>
              </a:rPr>
              <a:t>ttentes (vis-à-vis de l’IN2P3)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07504" y="692696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2875" y="1628800"/>
            <a:ext cx="900112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200" b="1" dirty="0" smtClean="0"/>
              <a:t>Les personnels</a:t>
            </a:r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1200" b="1" dirty="0" smtClean="0"/>
              <a:t>Renfort personnel pour opération machine (T) et câblages (T)</a:t>
            </a:r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</a:pPr>
            <a:endParaRPr lang="fr-FR" altLang="fr-FR" sz="1200" b="1" dirty="0" smtClean="0"/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1200" b="1" dirty="0"/>
              <a:t>Renfort personnel pour </a:t>
            </a:r>
            <a:r>
              <a:rPr lang="fr-FR" altLang="fr-FR" sz="1200" b="1" dirty="0" smtClean="0"/>
              <a:t>exploitation ligne X (AI)</a:t>
            </a:r>
            <a:endParaRPr lang="fr-FR" altLang="fr-FR" sz="1200" b="1" dirty="0"/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</a:pPr>
            <a:endParaRPr lang="fr-FR" altLang="fr-FR" sz="1200" b="1" dirty="0" smtClean="0"/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</a:pPr>
            <a:endParaRPr lang="fr-FR" altLang="fr-FR" sz="1200" b="1" dirty="0" smtClean="0"/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200" b="1" dirty="0" smtClean="0"/>
              <a:t>Les finances</a:t>
            </a:r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1200" b="1" dirty="0" smtClean="0"/>
              <a:t>Poursuite effort 100 k€/an pdt </a:t>
            </a:r>
            <a:r>
              <a:rPr lang="fr-FR" altLang="fr-FR" sz="1200" b="1" dirty="0" err="1" smtClean="0"/>
              <a:t>Equipex</a:t>
            </a:r>
            <a:endParaRPr lang="fr-FR" altLang="fr-FR" sz="1200" b="1" dirty="0" smtClean="0"/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</a:pPr>
            <a:endParaRPr lang="fr-FR" altLang="fr-FR" sz="1200" b="1" dirty="0" smtClean="0"/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1200" b="1" dirty="0" smtClean="0"/>
              <a:t>Effort pour devenir plateforme avec utilisateurs ? (coût 200 k€/an)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fr-FR" altLang="fr-FR" sz="1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endParaRPr lang="fr-FR" altLang="fr-FR" sz="2800" b="1" smtClean="0">
              <a:solidFill>
                <a:srgbClr val="E75112"/>
              </a:solidFill>
              <a:latin typeface="Verdana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3" name="Rectangle 3"/>
          <p:cNvSpPr txBox="1">
            <a:spLocks noChangeArrowheads="1"/>
          </p:cNvSpPr>
          <p:nvPr/>
        </p:nvSpPr>
        <p:spPr bwMode="auto">
          <a:xfrm>
            <a:off x="1582738" y="2708275"/>
            <a:ext cx="60134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10400" dirty="0">
                <a:solidFill>
                  <a:srgbClr val="0070C0"/>
                </a:solidFill>
              </a:rPr>
              <a:t>BACKUP</a:t>
            </a:r>
            <a:endParaRPr lang="fr-FR" altLang="fr-FR" sz="10400" dirty="0"/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1200" b="1" dirty="0"/>
              <a:t>[ </a:t>
            </a:r>
            <a:r>
              <a:rPr lang="fr-FR" altLang="fr-FR" sz="1200" b="1" dirty="0" smtClean="0"/>
              <a:t>= Tous </a:t>
            </a:r>
            <a:r>
              <a:rPr lang="fr-FR" altLang="fr-FR" sz="1200" b="1" dirty="0"/>
              <a:t>les documents jugés utiles pour la discussion]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 sz="3200"/>
          </a:p>
        </p:txBody>
      </p:sp>
      <p:sp>
        <p:nvSpPr>
          <p:cNvPr id="3" name="Espace réservé du numéro de diapositive 3"/>
          <p:cNvSpPr txBox="1">
            <a:spLocks/>
          </p:cNvSpPr>
          <p:nvPr/>
        </p:nvSpPr>
        <p:spPr bwMode="auto">
          <a:xfrm>
            <a:off x="8402638" y="6494463"/>
            <a:ext cx="560387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fld id="{18A6BFDA-5BA9-4D3C-AABF-3C09DC7AE520}" type="slidenum">
              <a:rPr lang="en-US" altLang="fr-FR" sz="1200" smtClean="0">
                <a:solidFill>
                  <a:srgbClr val="FF6F00"/>
                </a:solidFill>
              </a:rPr>
              <a:pPr/>
              <a:t>14</a:t>
            </a:fld>
            <a:endParaRPr lang="en-US" altLang="fr-FR" sz="1200">
              <a:solidFill>
                <a:srgbClr val="FF6F00"/>
              </a:solidFill>
            </a:endParaRPr>
          </a:p>
        </p:txBody>
      </p:sp>
      <p:sp>
        <p:nvSpPr>
          <p:cNvPr id="4" name="Espace réservé du numéro de diapositive 3"/>
          <p:cNvSpPr txBox="1">
            <a:spLocks/>
          </p:cNvSpPr>
          <p:nvPr/>
        </p:nvSpPr>
        <p:spPr bwMode="auto">
          <a:xfrm>
            <a:off x="8461375" y="6424613"/>
            <a:ext cx="487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410841D4-3F0B-4FF6-8960-BC7BB5EE2095}" type="slidenum">
              <a:rPr lang="en-US" altLang="fr-FR" sz="600" i="1">
                <a:solidFill>
                  <a:srgbClr val="FF6F00"/>
                </a:solidFill>
              </a:rPr>
              <a:pPr algn="r" eaLnBrk="1" hangingPunct="1"/>
              <a:t>14</a:t>
            </a:fld>
            <a:endParaRPr lang="en-US" altLang="fr-FR" sz="600" i="1">
              <a:solidFill>
                <a:srgbClr val="FF6F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390650"/>
            <a:ext cx="6908800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225425" y="1533525"/>
            <a:ext cx="8597900" cy="5349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2000" dirty="0" smtClean="0"/>
              <a:t>création </a:t>
            </a:r>
            <a:r>
              <a:rPr lang="fr-FR" sz="2000" b="1" dirty="0" smtClean="0"/>
              <a:t>IGLEX : 2 </a:t>
            </a:r>
            <a:r>
              <a:rPr lang="fr-FR" sz="2000" b="1" dirty="0" err="1" smtClean="0"/>
              <a:t>Equipex</a:t>
            </a:r>
            <a:endParaRPr lang="fr-FR" sz="2000" b="1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fr-FR" sz="2000" b="1" dirty="0" smtClean="0"/>
              <a:t> Andromède (IPN)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fr-FR" sz="2000" b="1" dirty="0" smtClean="0"/>
              <a:t> </a:t>
            </a:r>
            <a:r>
              <a:rPr lang="fr-FR" sz="2000" b="1" dirty="0" err="1" smtClean="0"/>
              <a:t>ThomX</a:t>
            </a:r>
            <a:r>
              <a:rPr lang="fr-FR" sz="2000" b="1" dirty="0" smtClean="0"/>
              <a:t> (LAL)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fr-FR" sz="2000" b="1" dirty="0" smtClean="0"/>
              <a:t>CPER : budget infrastructure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fr-FR" sz="2000" b="1" dirty="0" smtClean="0"/>
              <a:t>        (Contrat Plan Etat Région) 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fr-FR" sz="2000" b="1" dirty="0" smtClean="0"/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fr-FR" sz="2000" dirty="0" smtClean="0"/>
              <a:t>Début travaux : février 2016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fr-FR" sz="2000" dirty="0" smtClean="0"/>
              <a:t>Fin travaux : fin 2016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fr-FR" sz="2000" dirty="0" smtClean="0"/>
              <a:t>						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fr-FR" sz="2000" dirty="0" smtClean="0"/>
              <a:t>           		 </a:t>
            </a:r>
          </a:p>
        </p:txBody>
      </p:sp>
      <p:sp>
        <p:nvSpPr>
          <p:cNvPr id="7" name="Rectangle 6"/>
          <p:cNvSpPr/>
          <p:nvPr/>
        </p:nvSpPr>
        <p:spPr>
          <a:xfrm>
            <a:off x="639763" y="6461125"/>
            <a:ext cx="914400" cy="290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20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546100" y="42862"/>
            <a:ext cx="8597900" cy="698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2400">
                <a:solidFill>
                  <a:srgbClr val="FF6F00"/>
                </a:solidFill>
              </a:rPr>
              <a:t>ThomX implantation</a:t>
            </a:r>
          </a:p>
        </p:txBody>
      </p:sp>
    </p:spTree>
    <p:extLst>
      <p:ext uri="{BB962C8B-B14F-4D97-AF65-F5344CB8AC3E}">
        <p14:creationId xmlns:p14="http://schemas.microsoft.com/office/powerpoint/2010/main" val="774146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51755" y="114299"/>
            <a:ext cx="8597900" cy="525463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2800" smtClean="0"/>
              <a:t>Planning ThomX </a:t>
            </a:r>
          </a:p>
        </p:txBody>
      </p:sp>
      <p:sp>
        <p:nvSpPr>
          <p:cNvPr id="4" name="Espace réservé du numéro de diapositive 2"/>
          <p:cNvSpPr txBox="1">
            <a:spLocks/>
          </p:cNvSpPr>
          <p:nvPr/>
        </p:nvSpPr>
        <p:spPr bwMode="auto">
          <a:xfrm>
            <a:off x="6962130" y="6494463"/>
            <a:ext cx="560387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fld id="{4824D070-5005-48AA-B81F-DF7402C48E3A}" type="slidenum">
              <a:rPr lang="en-US" altLang="fr-FR" smtClean="0">
                <a:solidFill>
                  <a:srgbClr val="FF6F00"/>
                </a:solidFill>
              </a:rPr>
              <a:pPr/>
              <a:t>15</a:t>
            </a:fld>
            <a:endParaRPr lang="en-US" altLang="fr-FR">
              <a:solidFill>
                <a:srgbClr val="FF6F00"/>
              </a:solidFill>
            </a:endParaRPr>
          </a:p>
        </p:txBody>
      </p:sp>
      <p:grpSp>
        <p:nvGrpSpPr>
          <p:cNvPr id="5" name="Groupe 12"/>
          <p:cNvGrpSpPr>
            <a:grpSpLocks/>
          </p:cNvGrpSpPr>
          <p:nvPr/>
        </p:nvGrpSpPr>
        <p:grpSpPr bwMode="auto">
          <a:xfrm>
            <a:off x="-1164283" y="2047875"/>
            <a:ext cx="2590800" cy="598488"/>
            <a:chOff x="1187624" y="2780928"/>
            <a:chExt cx="2592288" cy="576064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1187624" y="2780928"/>
              <a:ext cx="648072" cy="576064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fr-FR" altLang="fr-FR">
                <a:latin typeface="Arial Narrow" panose="020B0606020202030204" pitchFamily="34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1835696" y="2780928"/>
              <a:ext cx="648072" cy="576064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fr-FR" altLang="fr-FR">
                <a:latin typeface="Arial Narrow" panose="020B0606020202030204" pitchFamily="34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2483768" y="2780928"/>
              <a:ext cx="648072" cy="576064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fr-FR" altLang="fr-FR">
                <a:latin typeface="Arial Narrow" panose="020B0606020202030204" pitchFamily="34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3131840" y="2780928"/>
              <a:ext cx="648072" cy="576064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fr-FR" altLang="fr-FR">
                <a:latin typeface="Arial Narrow" panose="020B0606020202030204" pitchFamily="34" charset="0"/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1427256" y="2060848"/>
            <a:ext cx="2592288" cy="576064"/>
            <a:chOff x="1187624" y="2780928"/>
            <a:chExt cx="2592288" cy="576064"/>
          </a:xfrm>
          <a:solidFill>
            <a:schemeClr val="accent1">
              <a:lumMod val="75000"/>
            </a:schemeClr>
          </a:solidFill>
        </p:grpSpPr>
        <p:sp>
          <p:nvSpPr>
            <p:cNvPr id="11" name="Rectangle 10"/>
            <p:cNvSpPr/>
            <p:nvPr/>
          </p:nvSpPr>
          <p:spPr bwMode="auto">
            <a:xfrm>
              <a:off x="1187624" y="2780928"/>
              <a:ext cx="648072" cy="576064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fr-FR">
                <a:latin typeface="Arial Narrow" pitchFamily="34" charset="0"/>
                <a:ea typeface="ＭＳ Ｐゴシック" charset="-128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835696" y="2780928"/>
              <a:ext cx="648072" cy="576064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fr-FR">
                <a:latin typeface="Arial Narrow" pitchFamily="34" charset="0"/>
                <a:ea typeface="ＭＳ Ｐゴシック" charset="-128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483768" y="2780928"/>
              <a:ext cx="648072" cy="576064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fr-FR">
                <a:latin typeface="Arial Narrow" pitchFamily="34" charset="0"/>
                <a:ea typeface="ＭＳ Ｐゴシック" charset="-128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131840" y="2780928"/>
              <a:ext cx="648072" cy="576064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fr-FR">
                <a:latin typeface="Arial Narrow" pitchFamily="34" charset="0"/>
                <a:ea typeface="ＭＳ Ｐゴシック" charset="-128"/>
              </a:endParaRPr>
            </a:p>
          </p:txBody>
        </p:sp>
      </p:grpSp>
      <p:sp>
        <p:nvSpPr>
          <p:cNvPr id="15" name="ZoneTexte 40"/>
          <p:cNvSpPr txBox="1">
            <a:spLocks noChangeArrowheads="1"/>
          </p:cNvSpPr>
          <p:nvPr/>
        </p:nvSpPr>
        <p:spPr bwMode="auto">
          <a:xfrm>
            <a:off x="-405458" y="3206750"/>
            <a:ext cx="4187825" cy="307975"/>
          </a:xfrm>
          <a:prstGeom prst="rect">
            <a:avLst/>
          </a:prstGeom>
          <a:solidFill>
            <a:srgbClr val="99FF66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 sz="1400">
              <a:latin typeface="Comic Sans MS" panose="030F0702030302020204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-1164283" y="4056063"/>
            <a:ext cx="5540375" cy="306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fr-FR" sz="1400" dirty="0">
              <a:ea typeface="ＭＳ Ｐゴシック" charset="-128"/>
            </a:endParaRPr>
          </a:p>
        </p:txBody>
      </p:sp>
      <p:sp>
        <p:nvSpPr>
          <p:cNvPr id="17" name="ZoneTexte 44"/>
          <p:cNvSpPr txBox="1">
            <a:spLocks noChangeArrowheads="1"/>
          </p:cNvSpPr>
          <p:nvPr/>
        </p:nvSpPr>
        <p:spPr bwMode="auto">
          <a:xfrm>
            <a:off x="5238105" y="4752975"/>
            <a:ext cx="1044575" cy="276225"/>
          </a:xfrm>
          <a:prstGeom prst="rect">
            <a:avLst/>
          </a:prstGeom>
          <a:solidFill>
            <a:srgbClr val="FFC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200">
                <a:latin typeface="Comic Sans MS" panose="030F0702030302020204" pitchFamily="66" charset="0"/>
              </a:rPr>
              <a:t>électrons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3995588" y="2060848"/>
            <a:ext cx="2592288" cy="576064"/>
            <a:chOff x="1187624" y="2780928"/>
            <a:chExt cx="2592288" cy="576064"/>
          </a:xfrm>
          <a:solidFill>
            <a:srgbClr val="FFC000"/>
          </a:solidFill>
        </p:grpSpPr>
        <p:sp>
          <p:nvSpPr>
            <p:cNvPr id="19" name="Rectangle 18"/>
            <p:cNvSpPr/>
            <p:nvPr/>
          </p:nvSpPr>
          <p:spPr bwMode="auto">
            <a:xfrm>
              <a:off x="1187624" y="2780928"/>
              <a:ext cx="648072" cy="576064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fr-FR">
                <a:latin typeface="Arial Narrow" pitchFamily="34" charset="0"/>
                <a:ea typeface="ＭＳ Ｐゴシック" charset="-128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835696" y="2780928"/>
              <a:ext cx="648072" cy="576064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fr-FR">
                <a:latin typeface="Arial Narrow" pitchFamily="34" charset="0"/>
                <a:ea typeface="ＭＳ Ｐゴシック" charset="-128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483768" y="2780928"/>
              <a:ext cx="648072" cy="576064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fr-FR">
                <a:latin typeface="Arial Narrow" pitchFamily="34" charset="0"/>
                <a:ea typeface="ＭＳ Ｐゴシック" charset="-128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131840" y="2780928"/>
              <a:ext cx="648072" cy="576064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fr-FR">
                <a:latin typeface="Arial Narrow" pitchFamily="34" charset="0"/>
                <a:ea typeface="ＭＳ Ｐゴシック" charset="-128"/>
              </a:endParaRPr>
            </a:p>
          </p:txBody>
        </p:sp>
      </p:grpSp>
      <p:sp>
        <p:nvSpPr>
          <p:cNvPr id="23" name="ZoneTexte 39"/>
          <p:cNvSpPr txBox="1">
            <a:spLocks noChangeArrowheads="1"/>
          </p:cNvSpPr>
          <p:nvPr/>
        </p:nvSpPr>
        <p:spPr bwMode="auto">
          <a:xfrm>
            <a:off x="2571105" y="4057650"/>
            <a:ext cx="1839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400">
                <a:latin typeface="Comic Sans MS" panose="030F0702030302020204" pitchFamily="66" charset="0"/>
              </a:rPr>
              <a:t>Contrôle-Commande</a:t>
            </a:r>
          </a:p>
        </p:txBody>
      </p:sp>
      <p:sp>
        <p:nvSpPr>
          <p:cNvPr id="24" name="ZoneTexte 29"/>
          <p:cNvSpPr txBox="1">
            <a:spLocks noChangeArrowheads="1"/>
          </p:cNvSpPr>
          <p:nvPr/>
        </p:nvSpPr>
        <p:spPr bwMode="auto">
          <a:xfrm>
            <a:off x="1426517" y="2759075"/>
            <a:ext cx="2489200" cy="307975"/>
          </a:xfrm>
          <a:prstGeom prst="rect">
            <a:avLst/>
          </a:prstGeom>
          <a:solidFill>
            <a:srgbClr val="62C4DD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400">
                <a:latin typeface="Comic Sans MS" panose="030F0702030302020204" pitchFamily="66" charset="0"/>
              </a:rPr>
              <a:t>Réhabilitation Bâtiment    </a:t>
            </a:r>
          </a:p>
        </p:txBody>
      </p:sp>
      <p:sp>
        <p:nvSpPr>
          <p:cNvPr id="25" name="ZoneTexte 51"/>
          <p:cNvSpPr txBox="1">
            <a:spLocks noChangeArrowheads="1"/>
          </p:cNvSpPr>
          <p:nvPr/>
        </p:nvSpPr>
        <p:spPr bwMode="auto">
          <a:xfrm>
            <a:off x="-1405583" y="1785938"/>
            <a:ext cx="24685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100">
                <a:latin typeface="Comic Sans MS" panose="030F0702030302020204" pitchFamily="66" charset="0"/>
              </a:rPr>
              <a:t>  jan             april         july        oct</a:t>
            </a:r>
          </a:p>
        </p:txBody>
      </p:sp>
      <p:sp>
        <p:nvSpPr>
          <p:cNvPr id="26" name="ZoneTexte 52"/>
          <p:cNvSpPr txBox="1">
            <a:spLocks noChangeArrowheads="1"/>
          </p:cNvSpPr>
          <p:nvPr/>
        </p:nvSpPr>
        <p:spPr bwMode="auto">
          <a:xfrm>
            <a:off x="1186805" y="1806575"/>
            <a:ext cx="24685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100">
                <a:latin typeface="Comic Sans MS" panose="030F0702030302020204" pitchFamily="66" charset="0"/>
              </a:rPr>
              <a:t>  jan             april         july        oct</a:t>
            </a:r>
          </a:p>
        </p:txBody>
      </p:sp>
      <p:sp>
        <p:nvSpPr>
          <p:cNvPr id="27" name="ZoneTexte 53"/>
          <p:cNvSpPr txBox="1">
            <a:spLocks noChangeArrowheads="1"/>
          </p:cNvSpPr>
          <p:nvPr/>
        </p:nvSpPr>
        <p:spPr bwMode="auto">
          <a:xfrm>
            <a:off x="3707755" y="1785938"/>
            <a:ext cx="24669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100">
                <a:latin typeface="Comic Sans MS" panose="030F0702030302020204" pitchFamily="66" charset="0"/>
              </a:rPr>
              <a:t>  jan             april         july        oct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6587876" y="2060848"/>
            <a:ext cx="2592288" cy="576064"/>
            <a:chOff x="1187624" y="2780928"/>
            <a:chExt cx="2592288" cy="576064"/>
          </a:xfrm>
          <a:solidFill>
            <a:srgbClr val="0070C0"/>
          </a:solidFill>
        </p:grpSpPr>
        <p:sp>
          <p:nvSpPr>
            <p:cNvPr id="29" name="Rectangle 28"/>
            <p:cNvSpPr/>
            <p:nvPr/>
          </p:nvSpPr>
          <p:spPr bwMode="auto">
            <a:xfrm>
              <a:off x="1187624" y="2780928"/>
              <a:ext cx="648072" cy="576064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fr-FR">
                <a:latin typeface="Arial Narrow" pitchFamily="34" charset="0"/>
                <a:ea typeface="ＭＳ Ｐゴシック" charset="-128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1835696" y="2780928"/>
              <a:ext cx="648072" cy="576064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fr-FR">
                <a:latin typeface="Arial Narrow" pitchFamily="34" charset="0"/>
                <a:ea typeface="ＭＳ Ｐゴシック" charset="-128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483768" y="2780928"/>
              <a:ext cx="648072" cy="576064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fr-FR">
                <a:latin typeface="Arial Narrow" pitchFamily="34" charset="0"/>
                <a:ea typeface="ＭＳ Ｐゴシック" charset="-128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131840" y="2780928"/>
              <a:ext cx="648072" cy="576064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fr-FR">
                <a:latin typeface="Arial Narrow" pitchFamily="34" charset="0"/>
                <a:ea typeface="ＭＳ Ｐゴシック" charset="-128"/>
              </a:endParaRPr>
            </a:p>
          </p:txBody>
        </p:sp>
      </p:grpSp>
      <p:cxnSp>
        <p:nvCxnSpPr>
          <p:cNvPr id="33" name="Connecteur droit avec flèche 60"/>
          <p:cNvCxnSpPr>
            <a:cxnSpLocks noChangeShapeType="1"/>
          </p:cNvCxnSpPr>
          <p:nvPr/>
        </p:nvCxnSpPr>
        <p:spPr bwMode="auto">
          <a:xfrm flipV="1">
            <a:off x="7062142" y="2636838"/>
            <a:ext cx="0" cy="27146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ZoneTexte 62"/>
          <p:cNvSpPr txBox="1">
            <a:spLocks noChangeArrowheads="1"/>
          </p:cNvSpPr>
          <p:nvPr/>
        </p:nvSpPr>
        <p:spPr bwMode="auto">
          <a:xfrm>
            <a:off x="6198542" y="5351463"/>
            <a:ext cx="2397125" cy="3381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600">
                <a:latin typeface="Comic Sans MS" panose="030F0702030302020204" pitchFamily="66" charset="0"/>
              </a:rPr>
              <a:t>RX pour 1</a:t>
            </a:r>
            <a:r>
              <a:rPr lang="fr-FR" altLang="fr-FR" sz="1600" baseline="30000">
                <a:latin typeface="Comic Sans MS" panose="030F0702030302020204" pitchFamily="66" charset="0"/>
              </a:rPr>
              <a:t>er</a:t>
            </a:r>
            <a:r>
              <a:rPr lang="fr-FR" altLang="fr-FR" sz="1600">
                <a:latin typeface="Comic Sans MS" panose="030F0702030302020204" pitchFamily="66" charset="0"/>
              </a:rPr>
              <a:t> utilisateurs</a:t>
            </a:r>
          </a:p>
        </p:txBody>
      </p:sp>
      <p:sp>
        <p:nvSpPr>
          <p:cNvPr id="35" name="ZoneTexte 53"/>
          <p:cNvSpPr txBox="1">
            <a:spLocks noChangeArrowheads="1"/>
          </p:cNvSpPr>
          <p:nvPr/>
        </p:nvSpPr>
        <p:spPr bwMode="auto">
          <a:xfrm>
            <a:off x="6282680" y="1785938"/>
            <a:ext cx="24669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100">
                <a:latin typeface="Comic Sans MS" panose="030F0702030302020204" pitchFamily="66" charset="0"/>
              </a:rPr>
              <a:t>  jan             april         july        oct</a:t>
            </a:r>
          </a:p>
        </p:txBody>
      </p:sp>
      <p:sp>
        <p:nvSpPr>
          <p:cNvPr id="36" name="ZoneTexte 38"/>
          <p:cNvSpPr txBox="1">
            <a:spLocks noChangeArrowheads="1"/>
          </p:cNvSpPr>
          <p:nvPr/>
        </p:nvSpPr>
        <p:spPr bwMode="auto">
          <a:xfrm>
            <a:off x="53330" y="3217863"/>
            <a:ext cx="3740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400">
                <a:latin typeface="Comic Sans MS" panose="030F0702030302020204" pitchFamily="66" charset="0"/>
              </a:rPr>
              <a:t>Achats, Tests &amp; Montages sous-ensembles</a:t>
            </a:r>
          </a:p>
        </p:txBody>
      </p:sp>
      <p:grpSp>
        <p:nvGrpSpPr>
          <p:cNvPr id="37" name="Groupe 1"/>
          <p:cNvGrpSpPr>
            <a:grpSpLocks/>
          </p:cNvGrpSpPr>
          <p:nvPr/>
        </p:nvGrpSpPr>
        <p:grpSpPr bwMode="auto">
          <a:xfrm>
            <a:off x="1878955" y="2127250"/>
            <a:ext cx="1139825" cy="3032125"/>
            <a:chOff x="1423988" y="2068513"/>
            <a:chExt cx="1139825" cy="3032125"/>
          </a:xfrm>
        </p:grpSpPr>
        <p:cxnSp>
          <p:nvCxnSpPr>
            <p:cNvPr id="38" name="Connecteur droit avec flèche 60"/>
            <p:cNvCxnSpPr>
              <a:cxnSpLocks noChangeShapeType="1"/>
            </p:cNvCxnSpPr>
            <p:nvPr/>
          </p:nvCxnSpPr>
          <p:spPr bwMode="auto">
            <a:xfrm flipV="1">
              <a:off x="2001838" y="2068513"/>
              <a:ext cx="0" cy="2714625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ZoneTexte 34"/>
            <p:cNvSpPr txBox="1">
              <a:spLocks noChangeArrowheads="1"/>
            </p:cNvSpPr>
            <p:nvPr/>
          </p:nvSpPr>
          <p:spPr bwMode="auto">
            <a:xfrm>
              <a:off x="1423988" y="4792663"/>
              <a:ext cx="1139825" cy="3079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fr-FR" altLang="fr-FR" sz="1400">
                  <a:latin typeface="Comic Sans MS" panose="030F0702030302020204" pitchFamily="66" charset="0"/>
                </a:rPr>
                <a:t>Aujourd’hui</a:t>
              </a:r>
            </a:p>
          </p:txBody>
        </p:sp>
      </p:grpSp>
      <p:sp>
        <p:nvSpPr>
          <p:cNvPr id="40" name="Rectangle 39"/>
          <p:cNvSpPr/>
          <p:nvPr/>
        </p:nvSpPr>
        <p:spPr>
          <a:xfrm>
            <a:off x="4961880" y="2055813"/>
            <a:ext cx="206375" cy="1887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1" name="ZoneTexte 34"/>
          <p:cNvSpPr txBox="1">
            <a:spLocks noChangeArrowheads="1"/>
          </p:cNvSpPr>
          <p:nvPr/>
        </p:nvSpPr>
        <p:spPr bwMode="auto">
          <a:xfrm>
            <a:off x="5115867" y="3052763"/>
            <a:ext cx="1792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sz="1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Install. Andromède</a:t>
            </a:r>
          </a:p>
        </p:txBody>
      </p:sp>
      <p:sp>
        <p:nvSpPr>
          <p:cNvPr id="42" name="ZoneTexte 28"/>
          <p:cNvSpPr txBox="1">
            <a:spLocks noChangeArrowheads="1"/>
          </p:cNvSpPr>
          <p:nvPr/>
        </p:nvSpPr>
        <p:spPr bwMode="auto">
          <a:xfrm>
            <a:off x="-516583" y="2119313"/>
            <a:ext cx="10296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2400">
                <a:latin typeface="Comic Sans MS" panose="030F0702030302020204" pitchFamily="66" charset="0"/>
              </a:rPr>
              <a:t>  2015                    2016                     2017                     2018                </a:t>
            </a:r>
          </a:p>
        </p:txBody>
      </p:sp>
      <p:sp>
        <p:nvSpPr>
          <p:cNvPr id="43" name="ZoneTexte 42"/>
          <p:cNvSpPr txBox="1">
            <a:spLocks noChangeArrowheads="1"/>
          </p:cNvSpPr>
          <p:nvPr/>
        </p:nvSpPr>
        <p:spPr bwMode="auto">
          <a:xfrm>
            <a:off x="3949055" y="3635375"/>
            <a:ext cx="1289050" cy="307975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 sz="1400">
              <a:latin typeface="Comic Sans MS" panose="030F0702030302020204" pitchFamily="66" charset="0"/>
            </a:endParaRPr>
          </a:p>
        </p:txBody>
      </p:sp>
      <p:sp>
        <p:nvSpPr>
          <p:cNvPr id="44" name="ZoneTexte 34"/>
          <p:cNvSpPr txBox="1">
            <a:spLocks noChangeArrowheads="1"/>
          </p:cNvSpPr>
          <p:nvPr/>
        </p:nvSpPr>
        <p:spPr bwMode="auto">
          <a:xfrm>
            <a:off x="3931592" y="3621088"/>
            <a:ext cx="2476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400">
                <a:latin typeface="Comic Sans MS" panose="030F0702030302020204" pitchFamily="66" charset="0"/>
              </a:rPr>
              <a:t>Install. + Comm. Tech. ThX</a:t>
            </a:r>
          </a:p>
        </p:txBody>
      </p:sp>
      <p:sp>
        <p:nvSpPr>
          <p:cNvPr id="45" name="ZoneTexte 4"/>
          <p:cNvSpPr txBox="1">
            <a:spLocks noChangeArrowheads="1"/>
          </p:cNvSpPr>
          <p:nvPr/>
        </p:nvSpPr>
        <p:spPr bwMode="auto">
          <a:xfrm>
            <a:off x="264467" y="1292225"/>
            <a:ext cx="1423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/>
              <a:t>équipement</a:t>
            </a:r>
          </a:p>
        </p:txBody>
      </p:sp>
      <p:sp>
        <p:nvSpPr>
          <p:cNvPr id="46" name="ZoneTexte 56"/>
          <p:cNvSpPr txBox="1">
            <a:spLocks noChangeArrowheads="1"/>
          </p:cNvSpPr>
          <p:nvPr/>
        </p:nvSpPr>
        <p:spPr bwMode="auto">
          <a:xfrm>
            <a:off x="6089005" y="1343025"/>
            <a:ext cx="1830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solidFill>
                  <a:srgbClr val="00B0F0"/>
                </a:solidFill>
              </a:rPr>
              <a:t>fonctionnement</a:t>
            </a:r>
          </a:p>
        </p:txBody>
      </p:sp>
      <p:cxnSp>
        <p:nvCxnSpPr>
          <p:cNvPr id="47" name="Connecteur droit 46"/>
          <p:cNvCxnSpPr>
            <a:endCxn id="45" idx="1"/>
          </p:cNvCxnSpPr>
          <p:nvPr/>
        </p:nvCxnSpPr>
        <p:spPr>
          <a:xfrm>
            <a:off x="-1164283" y="1468438"/>
            <a:ext cx="1428750" cy="7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1705917" y="1487488"/>
            <a:ext cx="2613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4318942" y="1487488"/>
            <a:ext cx="0" cy="298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4128442" y="1541463"/>
            <a:ext cx="1974850" cy="0"/>
          </a:xfrm>
          <a:prstGeom prst="line">
            <a:avLst/>
          </a:prstGeom>
          <a:ln>
            <a:solidFill>
              <a:srgbClr val="438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4123680" y="1538288"/>
            <a:ext cx="0" cy="298450"/>
          </a:xfrm>
          <a:prstGeom prst="line">
            <a:avLst/>
          </a:prstGeom>
          <a:ln>
            <a:solidFill>
              <a:srgbClr val="438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7925742" y="1549400"/>
            <a:ext cx="1974850" cy="0"/>
          </a:xfrm>
          <a:prstGeom prst="line">
            <a:avLst/>
          </a:prstGeom>
          <a:ln>
            <a:solidFill>
              <a:srgbClr val="438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 descr="D:\Andromede\Logo\logo_andromede_of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17" y="3024188"/>
            <a:ext cx="120015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Image 53" descr="Description : logo-thomx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4692" y="3554413"/>
            <a:ext cx="1185863" cy="39528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5" name="Image 54" descr="Description : logo-thomx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4705" y="4425950"/>
            <a:ext cx="1185862" cy="3952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6" name="ZoneTexte 44"/>
          <p:cNvSpPr txBox="1">
            <a:spLocks noChangeArrowheads="1"/>
          </p:cNvSpPr>
          <p:nvPr/>
        </p:nvSpPr>
        <p:spPr bwMode="auto">
          <a:xfrm>
            <a:off x="6282680" y="5030788"/>
            <a:ext cx="777875" cy="276225"/>
          </a:xfrm>
          <a:prstGeom prst="rect">
            <a:avLst/>
          </a:prstGeom>
          <a:solidFill>
            <a:srgbClr val="FFC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200">
                <a:latin typeface="Comic Sans MS" panose="030F0702030302020204" pitchFamily="66" charset="0"/>
              </a:rPr>
              <a:t>RX</a:t>
            </a:r>
          </a:p>
        </p:txBody>
      </p:sp>
      <p:sp>
        <p:nvSpPr>
          <p:cNvPr id="57" name="ZoneTexte 44"/>
          <p:cNvSpPr txBox="1">
            <a:spLocks noChangeArrowheads="1"/>
          </p:cNvSpPr>
          <p:nvPr/>
        </p:nvSpPr>
        <p:spPr bwMode="auto">
          <a:xfrm>
            <a:off x="5230167" y="4414838"/>
            <a:ext cx="1830388" cy="277812"/>
          </a:xfrm>
          <a:prstGeom prst="rect">
            <a:avLst/>
          </a:prstGeom>
          <a:solidFill>
            <a:srgbClr val="FFC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200">
                <a:latin typeface="Comic Sans MS" panose="030F0702030302020204" pitchFamily="66" charset="0"/>
              </a:rPr>
              <a:t>Commissioning</a:t>
            </a:r>
          </a:p>
        </p:txBody>
      </p:sp>
      <p:cxnSp>
        <p:nvCxnSpPr>
          <p:cNvPr id="58" name="Connecteur droit avec flèche 60"/>
          <p:cNvCxnSpPr>
            <a:cxnSpLocks noChangeShapeType="1"/>
          </p:cNvCxnSpPr>
          <p:nvPr/>
        </p:nvCxnSpPr>
        <p:spPr bwMode="auto">
          <a:xfrm>
            <a:off x="5292080" y="1374775"/>
            <a:ext cx="0" cy="12715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ZoneTexte 34"/>
          <p:cNvSpPr txBox="1">
            <a:spLocks noChangeArrowheads="1"/>
          </p:cNvSpPr>
          <p:nvPr/>
        </p:nvSpPr>
        <p:spPr bwMode="auto">
          <a:xfrm>
            <a:off x="5022205" y="1057275"/>
            <a:ext cx="582612" cy="3079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400">
                <a:latin typeface="Comic Sans MS" panose="030F0702030302020204" pitchFamily="66" charset="0"/>
              </a:rPr>
              <a:t>ASN</a:t>
            </a:r>
          </a:p>
        </p:txBody>
      </p:sp>
    </p:spTree>
    <p:extLst>
      <p:ext uri="{BB962C8B-B14F-4D97-AF65-F5344CB8AC3E}">
        <p14:creationId xmlns:p14="http://schemas.microsoft.com/office/powerpoint/2010/main" val="4272012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611560" y="1124744"/>
            <a:ext cx="5454352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1200" b="1" dirty="0">
                <a:solidFill>
                  <a:srgbClr val="0070C0"/>
                </a:solidFill>
              </a:rPr>
              <a:t>Principales activités scientifiques accélérateur de l’équipe </a:t>
            </a:r>
            <a:br>
              <a:rPr lang="fr-FR" altLang="fr-FR" sz="1200" b="1" dirty="0">
                <a:solidFill>
                  <a:srgbClr val="0070C0"/>
                </a:solidFill>
              </a:rPr>
            </a:br>
            <a:endParaRPr lang="fr-FR" altLang="fr-FR" sz="1200" b="1" dirty="0"/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200" dirty="0" err="1"/>
              <a:t>Photoinjecteurs</a:t>
            </a:r>
            <a:r>
              <a:rPr lang="fr-FR" altLang="fr-FR" sz="1200" dirty="0"/>
              <a:t>, </a:t>
            </a:r>
            <a:r>
              <a:rPr lang="fr-FR" altLang="fr-FR" sz="1200" dirty="0" smtClean="0"/>
              <a:t>canon RF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200" dirty="0" smtClean="0"/>
              <a:t>systèmes RF (cavité accélératrice)</a:t>
            </a:r>
            <a:endParaRPr lang="fr-FR" altLang="fr-FR" sz="1200" dirty="0"/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200" dirty="0"/>
              <a:t>Anneau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200" dirty="0"/>
              <a:t>Magnétisme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200" dirty="0" smtClean="0"/>
              <a:t>électronique </a:t>
            </a:r>
            <a:r>
              <a:rPr lang="fr-FR" altLang="fr-FR" sz="1200" dirty="0"/>
              <a:t>associée aux accélérateurs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200" dirty="0"/>
              <a:t>Dynamique faisceau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200" dirty="0" smtClean="0"/>
              <a:t>Instrumentation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200" dirty="0" smtClean="0"/>
              <a:t>Optique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200" dirty="0" smtClean="0"/>
              <a:t>Laser et cavité FP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fr-FR" altLang="fr-FR" sz="1200" dirty="0"/>
          </a:p>
        </p:txBody>
      </p:sp>
    </p:spTree>
    <p:extLst>
      <p:ext uri="{BB962C8B-B14F-4D97-AF65-F5344CB8AC3E}">
        <p14:creationId xmlns:p14="http://schemas.microsoft.com/office/powerpoint/2010/main" val="1070582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Activités de l’équipe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34925" y="836042"/>
            <a:ext cx="9001125" cy="583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fr-FR" altLang="fr-FR" sz="1200" b="1" dirty="0">
                <a:solidFill>
                  <a:srgbClr val="0070C0"/>
                </a:solidFill>
              </a:rPr>
              <a:t>Nom de l’équipe: </a:t>
            </a:r>
            <a:r>
              <a:rPr lang="fr-FR" altLang="fr-FR" sz="1200" b="1" dirty="0" smtClean="0">
                <a:solidFill>
                  <a:srgbClr val="0070C0"/>
                </a:solidFill>
              </a:rPr>
              <a:t>Injection, </a:t>
            </a:r>
            <a:r>
              <a:rPr lang="fr-FR" altLang="fr-FR" sz="1200" b="1" dirty="0" err="1" smtClean="0">
                <a:solidFill>
                  <a:srgbClr val="0070C0"/>
                </a:solidFill>
              </a:rPr>
              <a:t>Linac</a:t>
            </a:r>
            <a:r>
              <a:rPr lang="fr-FR" altLang="fr-FR" sz="1200" b="1" dirty="0" smtClean="0">
                <a:solidFill>
                  <a:srgbClr val="0070C0"/>
                </a:solidFill>
              </a:rPr>
              <a:t> et anneau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fr-FR" altLang="fr-FR" sz="1200" b="1" dirty="0">
              <a:solidFill>
                <a:srgbClr val="0070C0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fr-FR" altLang="fr-FR" sz="1200" b="1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fr-FR" altLang="fr-FR" sz="1200" b="1" dirty="0" smtClean="0">
                <a:solidFill>
                  <a:srgbClr val="0070C0"/>
                </a:solidFill>
              </a:rPr>
              <a:t>DAS référent: JL </a:t>
            </a:r>
            <a:r>
              <a:rPr lang="fr-FR" altLang="fr-FR" sz="1200" b="1" dirty="0" err="1" smtClean="0">
                <a:solidFill>
                  <a:srgbClr val="0070C0"/>
                </a:solidFill>
              </a:rPr>
              <a:t>Biarotte</a:t>
            </a:r>
            <a:endParaRPr lang="fr-FR" altLang="fr-FR" sz="1200" b="1" dirty="0" smtClean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fr-FR" altLang="fr-FR" sz="120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1200" b="1" dirty="0" smtClean="0">
                <a:solidFill>
                  <a:srgbClr val="0070C0"/>
                </a:solidFill>
              </a:rPr>
              <a:t>Principales activités scientifiques accélérateur de l’équipe </a:t>
            </a:r>
            <a:br>
              <a:rPr lang="fr-FR" altLang="fr-FR" sz="1200" b="1" dirty="0" smtClean="0">
                <a:solidFill>
                  <a:srgbClr val="0070C0"/>
                </a:solidFill>
              </a:rPr>
            </a:br>
            <a:endParaRPr lang="fr-FR" altLang="fr-FR" sz="1200" b="1" dirty="0" smtClean="0"/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200" dirty="0" err="1" smtClean="0"/>
              <a:t>Photoinjecteurs</a:t>
            </a:r>
            <a:r>
              <a:rPr lang="fr-FR" altLang="fr-FR" sz="1200" dirty="0" smtClean="0"/>
              <a:t>, systèmes RF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200" dirty="0" smtClean="0"/>
              <a:t>Anneau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200" dirty="0" smtClean="0"/>
              <a:t>Magnétisme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200" dirty="0" smtClean="0"/>
              <a:t>électronique associée aux accélérateurs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200" dirty="0" smtClean="0"/>
              <a:t>Dynamique faisceau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200" dirty="0" smtClean="0"/>
              <a:t>instrumentation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200" dirty="0" smtClean="0"/>
              <a:t>Nb publications/</a:t>
            </a:r>
            <a:r>
              <a:rPr lang="fr-FR" altLang="fr-FR" sz="1200" dirty="0" err="1" smtClean="0"/>
              <a:t>proceedings</a:t>
            </a:r>
            <a:r>
              <a:rPr lang="fr-FR" altLang="fr-FR" sz="1200" dirty="0" smtClean="0"/>
              <a:t> en 2016 ~ 20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fr-FR" altLang="fr-FR" sz="12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1200" b="1" dirty="0" smtClean="0">
                <a:solidFill>
                  <a:srgbClr val="0070C0"/>
                </a:solidFill>
              </a:rPr>
              <a:t>Projets techniques accélérateur dans lesquels l’équipe est impliquée </a:t>
            </a:r>
            <a:br>
              <a:rPr lang="fr-FR" altLang="fr-FR" sz="1200" b="1" dirty="0" smtClean="0">
                <a:solidFill>
                  <a:srgbClr val="0070C0"/>
                </a:solidFill>
              </a:rPr>
            </a:br>
            <a:r>
              <a:rPr lang="fr-FR" altLang="fr-FR" sz="1200" b="1" dirty="0" smtClean="0"/>
              <a:t> </a:t>
            </a:r>
            <a:endParaRPr lang="fr-FR" altLang="fr-FR" sz="1200" b="1" dirty="0">
              <a:solidFill>
                <a:srgbClr val="0070C0"/>
              </a:solidFill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200" dirty="0" smtClean="0"/>
              <a:t>THOMX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200" dirty="0" smtClean="0"/>
              <a:t>PHIL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200" dirty="0" smtClean="0"/>
              <a:t>DRUM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200" dirty="0" smtClean="0"/>
              <a:t>ETALON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200" dirty="0" smtClean="0"/>
              <a:t>PRAE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fr-FR" altLang="fr-FR" sz="1200" dirty="0" smtClean="0"/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</a:pPr>
            <a:endParaRPr lang="fr-FR" altLang="fr-FR" sz="1200" dirty="0" smtClean="0"/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</a:pPr>
            <a:endParaRPr lang="fr-FR" altLang="fr-FR" sz="1200" dirty="0" smtClean="0"/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fr-FR" alt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123048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Membres de l’équipe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4925" y="692150"/>
            <a:ext cx="9109075" cy="5905326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fr-FR" altLang="fr-FR" sz="1200" b="1" u="sng" dirty="0" smtClean="0">
                <a:solidFill>
                  <a:srgbClr val="0070C0"/>
                </a:solidFill>
                <a:latin typeface="Verdana" pitchFamily="34" charset="0"/>
              </a:rPr>
              <a:t>Liste des chercheurs participants </a:t>
            </a:r>
            <a:endParaRPr lang="fr-FR" altLang="fr-FR" sz="1200" b="1" dirty="0" smtClean="0"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fr-FR" altLang="fr-FR" sz="1200" b="1" u="sng" dirty="0" smtClean="0">
              <a:solidFill>
                <a:srgbClr val="0070C0"/>
              </a:solidFill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FR" altLang="fr-FR" sz="1200" b="1" dirty="0" smtClean="0">
                <a:solidFill>
                  <a:srgbClr val="0070C0"/>
                </a:solidFill>
                <a:latin typeface="Verdana" pitchFamily="34" charset="0"/>
              </a:rPr>
              <a:t>15 permanents 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altLang="fr-FR" sz="1200" b="1" dirty="0" smtClean="0">
                <a:solidFill>
                  <a:srgbClr val="0070C0"/>
                </a:solidFill>
                <a:latin typeface="Verdana" pitchFamily="34" charset="0"/>
              </a:rPr>
              <a:t/>
            </a:r>
            <a:br>
              <a:rPr lang="fr-FR" altLang="fr-FR" sz="1200" b="1" dirty="0" smtClean="0">
                <a:solidFill>
                  <a:srgbClr val="0070C0"/>
                </a:solidFill>
                <a:latin typeface="Verdana" pitchFamily="34" charset="0"/>
              </a:rPr>
            </a:br>
            <a:r>
              <a:rPr lang="fr-FR" altLang="fr-FR" sz="1100" b="1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fr-FR" altLang="fr-FR" sz="1100" b="1" dirty="0" smtClean="0">
                <a:solidFill>
                  <a:srgbClr val="0070C0"/>
                </a:solidFill>
                <a:latin typeface="Verdana" pitchFamily="34" charset="0"/>
              </a:rPr>
              <a:t>             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H. Monard, IR, </a:t>
            </a:r>
            <a:r>
              <a:rPr lang="fr-FR" altLang="fr-FR" sz="1400" dirty="0" err="1" smtClean="0">
                <a:solidFill>
                  <a:srgbClr val="4D4D4D"/>
                </a:solidFill>
                <a:latin typeface="Verdana" pitchFamily="34" charset="0"/>
              </a:rPr>
              <a:t>photoinjecteur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, source </a:t>
            </a:r>
            <a:r>
              <a:rPr lang="fr-FR" altLang="fr-FR" sz="1400" dirty="0" err="1" smtClean="0">
                <a:solidFill>
                  <a:srgbClr val="4D4D4D"/>
                </a:solidFill>
                <a:latin typeface="Verdana" pitchFamily="34" charset="0"/>
              </a:rPr>
              <a:t>compton,ThomX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=100%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C. Bruni, CR, dérogation HDR, </a:t>
            </a:r>
            <a:r>
              <a:rPr lang="fr-FR" altLang="fr-FR" sz="1400" dirty="0" err="1" smtClean="0">
                <a:solidFill>
                  <a:srgbClr val="4D4D4D"/>
                </a:solidFill>
                <a:latin typeface="Verdana" pitchFamily="34" charset="0"/>
              </a:rPr>
              <a:t>photoinjecteur</a:t>
            </a:r>
            <a:r>
              <a:rPr lang="fr-FR" altLang="fr-FR" sz="1400" dirty="0">
                <a:solidFill>
                  <a:srgbClr val="4D4D4D"/>
                </a:solidFill>
                <a:latin typeface="Verdana" pitchFamily="34" charset="0"/>
              </a:rPr>
              <a:t>, source </a:t>
            </a:r>
            <a:r>
              <a:rPr lang="fr-FR" altLang="fr-FR" sz="1400" dirty="0" err="1" smtClean="0">
                <a:solidFill>
                  <a:srgbClr val="4D4D4D"/>
                </a:solidFill>
                <a:latin typeface="Verdana" pitchFamily="34" charset="0"/>
              </a:rPr>
              <a:t>compton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,</a:t>
            </a:r>
            <a:r>
              <a:rPr lang="fr-FR" altLang="fr-FR" sz="1400" dirty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dynamique </a:t>
            </a:r>
            <a:r>
              <a:rPr lang="fr-FR" altLang="fr-FR" sz="1400" dirty="0" err="1" smtClean="0">
                <a:solidFill>
                  <a:srgbClr val="4D4D4D"/>
                </a:solidFill>
                <a:latin typeface="Verdana" pitchFamily="34" charset="0"/>
              </a:rPr>
              <a:t>faisceau,ThomX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=40% dont </a:t>
            </a:r>
            <a:r>
              <a:rPr lang="fr-FR" altLang="fr-FR" sz="1400" dirty="0" err="1" smtClean="0">
                <a:solidFill>
                  <a:srgbClr val="4D4D4D"/>
                </a:solidFill>
                <a:latin typeface="Verdana" pitchFamily="34" charset="0"/>
              </a:rPr>
              <a:t>ligneX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, PHIL=30%,DRUM=30% dont ESCULAP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N. Delerue, CR, source </a:t>
            </a:r>
            <a:r>
              <a:rPr lang="fr-FR" altLang="fr-FR" sz="1400" dirty="0" err="1" smtClean="0">
                <a:solidFill>
                  <a:srgbClr val="4D4D4D"/>
                </a:solidFill>
                <a:latin typeface="Verdana" pitchFamily="34" charset="0"/>
              </a:rPr>
              <a:t>compton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, instrumentation,</a:t>
            </a:r>
            <a:r>
              <a:rPr lang="fr-FR" altLang="fr-FR" sz="1400" dirty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fr-FR" altLang="fr-FR" sz="1400" dirty="0" err="1" smtClean="0">
                <a:solidFill>
                  <a:srgbClr val="4D4D4D"/>
                </a:solidFill>
                <a:latin typeface="Verdana" pitchFamily="34" charset="0"/>
              </a:rPr>
              <a:t>ThomX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=50%, PHIL=10%,ETALON=25%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S. </a:t>
            </a:r>
            <a:r>
              <a:rPr lang="fr-FR" altLang="fr-FR" sz="1400" dirty="0" err="1" smtClean="0">
                <a:solidFill>
                  <a:srgbClr val="4D4D4D"/>
                </a:solidFill>
                <a:latin typeface="Verdana" pitchFamily="34" charset="0"/>
              </a:rPr>
              <a:t>Chancé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, IR, </a:t>
            </a:r>
            <a:r>
              <a:rPr lang="fr-FR" altLang="fr-FR" sz="1400" dirty="0" err="1" smtClean="0">
                <a:solidFill>
                  <a:srgbClr val="4D4D4D"/>
                </a:solidFill>
                <a:latin typeface="Verdana" pitchFamily="34" charset="0"/>
              </a:rPr>
              <a:t>photoinjecteur</a:t>
            </a:r>
            <a:r>
              <a:rPr lang="fr-FR" altLang="fr-FR" sz="1400" dirty="0">
                <a:solidFill>
                  <a:srgbClr val="4D4D4D"/>
                </a:solidFill>
                <a:latin typeface="Verdana" pitchFamily="34" charset="0"/>
              </a:rPr>
              <a:t>,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fr-FR" altLang="fr-FR" sz="1400" dirty="0" err="1" smtClean="0">
                <a:solidFill>
                  <a:srgbClr val="4D4D4D"/>
                </a:solidFill>
                <a:latin typeface="Verdana" pitchFamily="34" charset="0"/>
              </a:rPr>
              <a:t>ThomX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=30%,PHIL=40%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M. El </a:t>
            </a:r>
            <a:r>
              <a:rPr lang="fr-FR" altLang="fr-FR" sz="1400" dirty="0" err="1" smtClean="0">
                <a:solidFill>
                  <a:srgbClr val="4D4D4D"/>
                </a:solidFill>
                <a:latin typeface="Verdana" pitchFamily="34" charset="0"/>
              </a:rPr>
              <a:t>Khaldi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, IR, dérogation HDR, système RF, électronique associée, section accélératrice fort gradient, </a:t>
            </a:r>
            <a:r>
              <a:rPr lang="fr-FR" altLang="fr-FR" sz="1400" dirty="0" err="1" smtClean="0">
                <a:solidFill>
                  <a:srgbClr val="4D4D4D"/>
                </a:solidFill>
                <a:latin typeface="Verdana" pitchFamily="34" charset="0"/>
              </a:rPr>
              <a:t>ThomX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=100%, PRAE ensuite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400" dirty="0">
                <a:solidFill>
                  <a:srgbClr val="4D4D4D"/>
                </a:solidFill>
                <a:latin typeface="Verdana" pitchFamily="34" charset="0"/>
              </a:rPr>
              <a:t>N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. El </a:t>
            </a:r>
            <a:r>
              <a:rPr lang="fr-FR" altLang="fr-FR" sz="1400" dirty="0" err="1" smtClean="0">
                <a:solidFill>
                  <a:srgbClr val="4D4D4D"/>
                </a:solidFill>
                <a:latin typeface="Verdana" pitchFamily="34" charset="0"/>
              </a:rPr>
              <a:t>Kamchi</a:t>
            </a:r>
            <a:r>
              <a:rPr lang="fr-FR" altLang="fr-FR" sz="1400" dirty="0">
                <a:solidFill>
                  <a:srgbClr val="4D4D4D"/>
                </a:solidFill>
                <a:latin typeface="Verdana" pitchFamily="34" charset="0"/>
              </a:rPr>
              <a:t>, 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IR, acquisition et diagnostics, électronique, opération, support, </a:t>
            </a:r>
            <a:r>
              <a:rPr lang="fr-FR" altLang="fr-FR" sz="1400" dirty="0" err="1">
                <a:solidFill>
                  <a:srgbClr val="4D4D4D"/>
                </a:solidFill>
                <a:latin typeface="Verdana" pitchFamily="34" charset="0"/>
              </a:rPr>
              <a:t>ThomX</a:t>
            </a:r>
            <a:r>
              <a:rPr lang="fr-FR" altLang="fr-FR" sz="1400" dirty="0">
                <a:solidFill>
                  <a:srgbClr val="4D4D4D"/>
                </a:solidFill>
                <a:latin typeface="Verdana" pitchFamily="34" charset="0"/>
              </a:rPr>
              <a:t>=50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%,PHIL=50%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I. </a:t>
            </a:r>
            <a:r>
              <a:rPr lang="fr-FR" altLang="fr-FR" sz="1400" dirty="0" err="1" smtClean="0">
                <a:solidFill>
                  <a:srgbClr val="4D4D4D"/>
                </a:solidFill>
                <a:latin typeface="Verdana" pitchFamily="34" charset="0"/>
              </a:rPr>
              <a:t>Chaikosvka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, IR, source </a:t>
            </a:r>
            <a:r>
              <a:rPr lang="fr-FR" altLang="fr-FR" sz="1400" dirty="0" err="1">
                <a:solidFill>
                  <a:srgbClr val="4D4D4D"/>
                </a:solidFill>
                <a:latin typeface="Verdana" pitchFamily="34" charset="0"/>
              </a:rPr>
              <a:t>compton</a:t>
            </a:r>
            <a:r>
              <a:rPr lang="fr-FR" altLang="fr-FR" sz="1400" dirty="0">
                <a:solidFill>
                  <a:srgbClr val="4D4D4D"/>
                </a:solidFill>
                <a:latin typeface="Verdana" pitchFamily="34" charset="0"/>
              </a:rPr>
              <a:t>, 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instrumentation, </a:t>
            </a:r>
            <a:r>
              <a:rPr lang="fr-FR" altLang="fr-FR" sz="1400" dirty="0" err="1" smtClean="0">
                <a:solidFill>
                  <a:srgbClr val="4D4D4D"/>
                </a:solidFill>
                <a:latin typeface="Verdana" pitchFamily="34" charset="0"/>
              </a:rPr>
              <a:t>ThomX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=50%,PHIL=10%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V. </a:t>
            </a:r>
            <a:r>
              <a:rPr lang="fr-FR" altLang="fr-FR" sz="1400" dirty="0" err="1" smtClean="0">
                <a:solidFill>
                  <a:srgbClr val="4D4D4D"/>
                </a:solidFill>
                <a:latin typeface="Verdana" pitchFamily="34" charset="0"/>
              </a:rPr>
              <a:t>Soskov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, IR, système laser,</a:t>
            </a:r>
            <a:r>
              <a:rPr lang="fr-FR" altLang="fr-FR" sz="1400" dirty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support, </a:t>
            </a:r>
            <a:r>
              <a:rPr lang="fr-FR" altLang="fr-FR" sz="1400" dirty="0" err="1" smtClean="0">
                <a:solidFill>
                  <a:srgbClr val="4D4D4D"/>
                </a:solidFill>
                <a:latin typeface="Verdana" pitchFamily="34" charset="0"/>
              </a:rPr>
              <a:t>ThomX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=50%, PHIL=25%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A. Faus-Golfe, CR, mise à disposition, </a:t>
            </a:r>
            <a:r>
              <a:rPr lang="fr-FR" altLang="fr-FR" sz="1400" dirty="0">
                <a:solidFill>
                  <a:srgbClr val="4D4D4D"/>
                </a:solidFill>
                <a:latin typeface="Verdana" pitchFamily="34" charset="0"/>
              </a:rPr>
              <a:t>source </a:t>
            </a:r>
            <a:r>
              <a:rPr lang="fr-FR" altLang="fr-FR" sz="1400" dirty="0" err="1" smtClean="0">
                <a:solidFill>
                  <a:srgbClr val="4D4D4D"/>
                </a:solidFill>
                <a:latin typeface="Verdana" pitchFamily="34" charset="0"/>
              </a:rPr>
              <a:t>compton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,</a:t>
            </a:r>
            <a:r>
              <a:rPr lang="fr-FR" altLang="fr-FR" sz="1400" dirty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fr-FR" altLang="fr-FR" sz="1400" dirty="0" err="1" smtClean="0">
                <a:solidFill>
                  <a:srgbClr val="4D4D4D"/>
                </a:solidFill>
                <a:latin typeface="Verdana" pitchFamily="34" charset="0"/>
              </a:rPr>
              <a:t>ThomX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=5%,PRAE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P. </a:t>
            </a:r>
            <a:r>
              <a:rPr lang="fr-FR" altLang="fr-FR" sz="1400" dirty="0" err="1" smtClean="0">
                <a:solidFill>
                  <a:srgbClr val="4D4D4D"/>
                </a:solidFill>
                <a:latin typeface="Verdana" pitchFamily="34" charset="0"/>
              </a:rPr>
              <a:t>Lepercq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, IR, </a:t>
            </a:r>
            <a:r>
              <a:rPr lang="fr-FR" altLang="fr-FR" sz="1400" dirty="0" err="1" smtClean="0">
                <a:solidFill>
                  <a:srgbClr val="4D4D4D"/>
                </a:solidFill>
                <a:latin typeface="Verdana" pitchFamily="34" charset="0"/>
              </a:rPr>
              <a:t>Photoinjecteur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, RF, responsable PHIL, </a:t>
            </a:r>
            <a:r>
              <a:rPr lang="fr-FR" altLang="fr-FR" sz="1400" dirty="0" err="1" smtClean="0">
                <a:solidFill>
                  <a:srgbClr val="4D4D4D"/>
                </a:solidFill>
                <a:latin typeface="Verdana" pitchFamily="34" charset="0"/>
              </a:rPr>
              <a:t>ThomX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= 15%, PHIL=60%, DRUM=15%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J.L </a:t>
            </a:r>
            <a:r>
              <a:rPr lang="fr-FR" altLang="fr-FR" sz="1400" dirty="0" err="1" smtClean="0">
                <a:solidFill>
                  <a:srgbClr val="4D4D4D"/>
                </a:solidFill>
                <a:latin typeface="Verdana" pitchFamily="34" charset="0"/>
              </a:rPr>
              <a:t>Babigeon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, IE, Haute tension, support, PHIL=10%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J.N. </a:t>
            </a:r>
            <a:r>
              <a:rPr lang="fr-FR" altLang="fr-FR" sz="1400" dirty="0" err="1" smtClean="0">
                <a:solidFill>
                  <a:srgbClr val="4D4D4D"/>
                </a:solidFill>
                <a:latin typeface="Verdana" pitchFamily="34" charset="0"/>
              </a:rPr>
              <a:t>Cayla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, T, </a:t>
            </a:r>
            <a:r>
              <a:rPr lang="fr-FR" altLang="fr-FR" sz="1400" dirty="0" err="1" smtClean="0">
                <a:solidFill>
                  <a:srgbClr val="4D4D4D"/>
                </a:solidFill>
                <a:latin typeface="Verdana" pitchFamily="34" charset="0"/>
              </a:rPr>
              <a:t>cablâge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, installation, opération, support, PHIL=100%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M. </a:t>
            </a:r>
            <a:r>
              <a:rPr lang="fr-FR" altLang="fr-FR" sz="1400" dirty="0" err="1" smtClean="0">
                <a:solidFill>
                  <a:srgbClr val="4D4D4D"/>
                </a:solidFill>
                <a:latin typeface="Verdana" pitchFamily="34" charset="0"/>
              </a:rPr>
              <a:t>Omeich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, IR, Haute tension, PHIL=5%,ThomX=70%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V. </a:t>
            </a:r>
            <a:r>
              <a:rPr lang="fr-FR" altLang="fr-FR" sz="1400" dirty="0" err="1" smtClean="0">
                <a:solidFill>
                  <a:srgbClr val="4D4D4D"/>
                </a:solidFill>
                <a:latin typeface="Verdana" pitchFamily="34" charset="0"/>
              </a:rPr>
              <a:t>Chaumat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, AI, Electronique, opération, support, PHIL=50%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M. Pichet, T, opération, PHIL=100%, </a:t>
            </a:r>
            <a:r>
              <a:rPr lang="fr-FR" altLang="fr-FR" sz="1400" dirty="0" err="1" smtClean="0">
                <a:solidFill>
                  <a:srgbClr val="4D4D4D"/>
                </a:solidFill>
                <a:latin typeface="Verdana" pitchFamily="34" charset="0"/>
              </a:rPr>
              <a:t>ThomX</a:t>
            </a:r>
            <a:endParaRPr lang="fr-FR" altLang="fr-FR" sz="14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  <a:sym typeface="Wingdings" pitchFamily="2" charset="2"/>
              </a:rPr>
              <a:t>Aucune HDR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891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Membres de l’équipe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4925" y="692150"/>
            <a:ext cx="9109075" cy="5905326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fr-FR" altLang="fr-FR" sz="1200" b="1" u="sng" dirty="0" smtClean="0">
                <a:solidFill>
                  <a:srgbClr val="0070C0"/>
                </a:solidFill>
                <a:latin typeface="Verdana" pitchFamily="34" charset="0"/>
              </a:rPr>
              <a:t>Liste des chercheurs participants </a:t>
            </a:r>
            <a:endParaRPr lang="fr-FR" altLang="fr-FR" sz="1200" b="1" dirty="0" smtClean="0">
              <a:latin typeface="Verdana" pitchFamily="34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fr-FR" altLang="fr-FR" sz="1200" dirty="0" smtClean="0">
              <a:solidFill>
                <a:srgbClr val="4D4D4D"/>
              </a:solidFill>
              <a:latin typeface="Verdana" pitchFamily="34" charset="0"/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FR" altLang="fr-FR" sz="1200" b="1" dirty="0">
                <a:solidFill>
                  <a:srgbClr val="0070C0"/>
                </a:solidFill>
                <a:latin typeface="Verdana" pitchFamily="34" charset="0"/>
                <a:sym typeface="Wingdings" pitchFamily="2" charset="2"/>
              </a:rPr>
              <a:t>3</a:t>
            </a:r>
            <a:r>
              <a:rPr lang="fr-FR" altLang="fr-FR" sz="1200" b="1" dirty="0" smtClean="0">
                <a:solidFill>
                  <a:srgbClr val="0070C0"/>
                </a:solidFill>
                <a:latin typeface="Verdana" pitchFamily="34" charset="0"/>
                <a:sym typeface="Wingdings" pitchFamily="2" charset="2"/>
              </a:rPr>
              <a:t> post-doctorants / </a:t>
            </a:r>
            <a:r>
              <a:rPr lang="fr-FR" altLang="fr-FR" sz="1200" b="1" dirty="0" err="1" smtClean="0">
                <a:solidFill>
                  <a:srgbClr val="0070C0"/>
                </a:solidFill>
                <a:latin typeface="Verdana" pitchFamily="34" charset="0"/>
                <a:sym typeface="Wingdings" pitchFamily="2" charset="2"/>
              </a:rPr>
              <a:t>CDDs</a:t>
            </a:r>
            <a:r>
              <a:rPr lang="fr-FR" altLang="fr-FR" sz="1200" b="1" dirty="0" smtClean="0">
                <a:solidFill>
                  <a:srgbClr val="0070C0"/>
                </a:solidFill>
                <a:latin typeface="Verdana" pitchFamily="34" charset="0"/>
                <a:sym typeface="Wingdings" pitchFamily="2" charset="2"/>
              </a:rPr>
              <a:t> : </a:t>
            </a:r>
          </a:p>
          <a:p>
            <a:pPr marL="0" indent="0">
              <a:lnSpc>
                <a:spcPct val="90000"/>
              </a:lnSpc>
              <a:buNone/>
            </a:pPr>
            <a:endParaRPr lang="fr-FR" altLang="fr-FR" sz="14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H. </a:t>
            </a:r>
            <a:r>
              <a:rPr lang="fr-FR" altLang="fr-FR" sz="1400" dirty="0" err="1" smtClean="0">
                <a:solidFill>
                  <a:srgbClr val="4D4D4D"/>
                </a:solidFill>
                <a:latin typeface="Verdana" pitchFamily="34" charset="0"/>
              </a:rPr>
              <a:t>Guler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, CDD In2p3, contrôle-commande </a:t>
            </a:r>
            <a:r>
              <a:rPr lang="fr-FR" altLang="fr-FR" sz="1400" dirty="0" err="1" smtClean="0">
                <a:solidFill>
                  <a:srgbClr val="4D4D4D"/>
                </a:solidFill>
                <a:latin typeface="Verdana" pitchFamily="34" charset="0"/>
              </a:rPr>
              <a:t>ThomX</a:t>
            </a:r>
            <a:r>
              <a:rPr lang="fr-FR" altLang="fr-FR" sz="1400" dirty="0">
                <a:solidFill>
                  <a:srgbClr val="4D4D4D"/>
                </a:solidFill>
                <a:latin typeface="Verdana" pitchFamily="34" charset="0"/>
              </a:rPr>
              <a:t>, source </a:t>
            </a:r>
            <a:r>
              <a:rPr lang="fr-FR" altLang="fr-FR" sz="1400" dirty="0" err="1" smtClean="0">
                <a:solidFill>
                  <a:srgbClr val="4D4D4D"/>
                </a:solidFill>
                <a:latin typeface="Verdana" pitchFamily="34" charset="0"/>
              </a:rPr>
              <a:t>compton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, </a:t>
            </a:r>
            <a:r>
              <a:rPr lang="fr-FR" altLang="fr-FR" sz="1400" dirty="0" err="1" smtClean="0">
                <a:solidFill>
                  <a:srgbClr val="4D4D4D"/>
                </a:solidFill>
                <a:latin typeface="Verdana" pitchFamily="34" charset="0"/>
              </a:rPr>
              <a:t>ThomX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=</a:t>
            </a:r>
            <a:r>
              <a:rPr lang="fr-FR" altLang="fr-FR" sz="1400" dirty="0">
                <a:solidFill>
                  <a:srgbClr val="4D4D4D"/>
                </a:solidFill>
                <a:latin typeface="Verdana" pitchFamily="34" charset="0"/>
              </a:rPr>
              <a:t>8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0</a:t>
            </a:r>
            <a:r>
              <a:rPr lang="fr-FR" altLang="fr-FR" sz="1400" dirty="0">
                <a:solidFill>
                  <a:srgbClr val="4D4D4D"/>
                </a:solidFill>
                <a:latin typeface="Verdana" pitchFamily="34" charset="0"/>
              </a:rPr>
              <a:t>%</a:t>
            </a:r>
            <a:endParaRPr lang="fr-FR" altLang="fr-FR" sz="14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A. </a:t>
            </a:r>
            <a:r>
              <a:rPr lang="fr-FR" altLang="fr-FR" sz="1400" dirty="0" err="1" smtClean="0">
                <a:solidFill>
                  <a:srgbClr val="4D4D4D"/>
                </a:solidFill>
                <a:latin typeface="Verdana" pitchFamily="34" charset="0"/>
              </a:rPr>
              <a:t>Cobessi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, CDD ANR, intégration ligne </a:t>
            </a:r>
            <a:r>
              <a:rPr lang="fr-FR" altLang="fr-FR" sz="1400" dirty="0" err="1" smtClean="0">
                <a:solidFill>
                  <a:srgbClr val="4D4D4D"/>
                </a:solidFill>
                <a:latin typeface="Verdana" pitchFamily="34" charset="0"/>
              </a:rPr>
              <a:t>X,ThomX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=80</a:t>
            </a:r>
            <a:r>
              <a:rPr lang="fr-FR" altLang="fr-FR" sz="1400" dirty="0">
                <a:solidFill>
                  <a:srgbClr val="4D4D4D"/>
                </a:solidFill>
                <a:latin typeface="Verdana" pitchFamily="34" charset="0"/>
              </a:rPr>
              <a:t>%</a:t>
            </a:r>
            <a:endParaRPr lang="fr-FR" altLang="fr-FR" sz="14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C. </a:t>
            </a:r>
            <a:r>
              <a:rPr lang="fr-FR" altLang="fr-FR" sz="1400" dirty="0" err="1">
                <a:solidFill>
                  <a:srgbClr val="4D4D4D"/>
                </a:solidFill>
                <a:latin typeface="Verdana" pitchFamily="34" charset="0"/>
              </a:rPr>
              <a:t>V</a:t>
            </a:r>
            <a:r>
              <a:rPr lang="fr-FR" altLang="fr-FR" sz="1400" dirty="0" err="1" smtClean="0">
                <a:solidFill>
                  <a:srgbClr val="4D4D4D"/>
                </a:solidFill>
                <a:latin typeface="Verdana" pitchFamily="34" charset="0"/>
              </a:rPr>
              <a:t>allérand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, CDD, magnétisme, </a:t>
            </a:r>
            <a:r>
              <a:rPr lang="fr-FR" altLang="fr-FR" sz="1400" dirty="0" err="1" smtClean="0">
                <a:solidFill>
                  <a:srgbClr val="4D4D4D"/>
                </a:solidFill>
                <a:latin typeface="Verdana" pitchFamily="34" charset="0"/>
              </a:rPr>
              <a:t>ThomX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=80%,PHIL=10%,PRAE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fr-FR" altLang="fr-FR" sz="1200" dirty="0" smtClean="0">
              <a:solidFill>
                <a:srgbClr val="4D4D4D"/>
              </a:solidFill>
              <a:latin typeface="Verdana" pitchFamily="34" charset="0"/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FR" altLang="fr-FR" sz="1200" b="1" dirty="0">
                <a:solidFill>
                  <a:srgbClr val="0070C0"/>
                </a:solidFill>
                <a:latin typeface="Verdana" pitchFamily="34" charset="0"/>
              </a:rPr>
              <a:t>2</a:t>
            </a:r>
            <a:r>
              <a:rPr lang="fr-FR" altLang="fr-FR" sz="1200" b="1" dirty="0" smtClean="0">
                <a:solidFill>
                  <a:srgbClr val="0070C0"/>
                </a:solidFill>
                <a:latin typeface="Verdana" pitchFamily="34" charset="0"/>
              </a:rPr>
              <a:t> Doctorants : </a:t>
            </a:r>
            <a:br>
              <a:rPr lang="fr-FR" altLang="fr-FR" sz="1200" b="1" dirty="0" smtClean="0">
                <a:solidFill>
                  <a:srgbClr val="0070C0"/>
                </a:solidFill>
                <a:latin typeface="Verdana" pitchFamily="34" charset="0"/>
              </a:rPr>
            </a:br>
            <a:endParaRPr lang="fr-FR" altLang="fr-FR" sz="12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L. </a:t>
            </a:r>
            <a:r>
              <a:rPr lang="fr-FR" altLang="fr-FR" sz="1400" dirty="0" err="1" smtClean="0">
                <a:solidFill>
                  <a:srgbClr val="4D4D4D"/>
                </a:solidFill>
                <a:latin typeface="Verdana" pitchFamily="34" charset="0"/>
              </a:rPr>
              <a:t>Garolfi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, [M El </a:t>
            </a:r>
            <a:r>
              <a:rPr lang="fr-FR" altLang="fr-FR" sz="1400" dirty="0" err="1" smtClean="0">
                <a:solidFill>
                  <a:srgbClr val="4D4D4D"/>
                </a:solidFill>
                <a:latin typeface="Verdana" pitchFamily="34" charset="0"/>
              </a:rPr>
              <a:t>Khaldi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] </a:t>
            </a:r>
            <a:r>
              <a:rPr lang="fr-FR" altLang="fr-FR" sz="1400" dirty="0" err="1" smtClean="0">
                <a:solidFill>
                  <a:srgbClr val="4D4D4D"/>
                </a:solidFill>
                <a:latin typeface="Verdana" pitchFamily="34" charset="0"/>
              </a:rPr>
              <a:t>ThomX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=100%, 2014-2017 financement 50% P2IO + 50% PMB 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industrie </a:t>
            </a:r>
            <a:r>
              <a:rPr lang="fr-FR" altLang="fr-FR" sz="1400" dirty="0">
                <a:solidFill>
                  <a:srgbClr val="4D4D4D"/>
                </a:solidFill>
                <a:latin typeface="Verdana" pitchFamily="34" charset="0"/>
              </a:rPr>
              <a:t>: section accélératrice compacte à fort gradient’</a:t>
            </a:r>
            <a:endParaRPr lang="fr-FR" altLang="fr-FR" sz="14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A. Gamelin [C. </a:t>
            </a:r>
            <a:r>
              <a:rPr lang="fr-FR" altLang="fr-FR" sz="1400" dirty="0">
                <a:solidFill>
                  <a:srgbClr val="4D4D4D"/>
                </a:solidFill>
                <a:latin typeface="Verdana" pitchFamily="34" charset="0"/>
              </a:rPr>
              <a:t>B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runi] 100% 2015-</a:t>
            </a:r>
            <a:r>
              <a:rPr lang="fr-FR" altLang="fr-FR" sz="1400" dirty="0" smtClean="0">
                <a:solidFill>
                  <a:srgbClr val="4D4D4D"/>
                </a:solidFill>
                <a:latin typeface="Verdana" pitchFamily="34" charset="0"/>
              </a:rPr>
              <a:t>2018 </a:t>
            </a:r>
            <a:r>
              <a:rPr lang="fr-FR" altLang="fr-FR" sz="1400" dirty="0">
                <a:solidFill>
                  <a:srgbClr val="4D4D4D"/>
                </a:solidFill>
                <a:latin typeface="Verdana" pitchFamily="34" charset="0"/>
              </a:rPr>
              <a:t>: finance ED=</a:t>
            </a:r>
            <a:r>
              <a:rPr lang="fr-FR" altLang="fr-FR" sz="1400" dirty="0" err="1">
                <a:solidFill>
                  <a:srgbClr val="4D4D4D"/>
                </a:solidFill>
                <a:latin typeface="Verdana" pitchFamily="34" charset="0"/>
              </a:rPr>
              <a:t>pheniics‘Etudes</a:t>
            </a:r>
            <a:r>
              <a:rPr lang="fr-FR" altLang="fr-FR" sz="1400" dirty="0">
                <a:solidFill>
                  <a:srgbClr val="4D4D4D"/>
                </a:solidFill>
                <a:latin typeface="Verdana" pitchFamily="34" charset="0"/>
              </a:rPr>
              <a:t> et mesures des sources d'instabilités sur l'anneau </a:t>
            </a:r>
            <a:r>
              <a:rPr lang="fr-FR" altLang="fr-FR" sz="1400" dirty="0" err="1">
                <a:solidFill>
                  <a:srgbClr val="4D4D4D"/>
                </a:solidFill>
                <a:latin typeface="Verdana" pitchFamily="34" charset="0"/>
              </a:rPr>
              <a:t>ThomX</a:t>
            </a:r>
            <a:r>
              <a:rPr lang="fr-FR" altLang="fr-FR" sz="1400" dirty="0">
                <a:solidFill>
                  <a:srgbClr val="4D4D4D"/>
                </a:solidFill>
                <a:latin typeface="Verdana" pitchFamily="34" charset="0"/>
              </a:rPr>
              <a:t>’ </a:t>
            </a:r>
            <a:endParaRPr lang="fr-FR" altLang="fr-FR" sz="1400" dirty="0" smtClean="0">
              <a:solidFill>
                <a:srgbClr val="4D4D4D"/>
              </a:solidFill>
              <a:latin typeface="Verdana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469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55874" y="2852936"/>
            <a:ext cx="4320381" cy="3014662"/>
          </a:xfrm>
        </p:spPr>
        <p:txBody>
          <a:bodyPr/>
          <a:lstStyle/>
          <a:p>
            <a:r>
              <a:rPr lang="fr-FR" altLang="fr-FR" sz="3600" b="1" dirty="0" smtClean="0">
                <a:solidFill>
                  <a:srgbClr val="E75112"/>
                </a:solidFill>
                <a:latin typeface="Verdana" pitchFamily="34" charset="0"/>
              </a:rPr>
              <a:t>Equipe Injecteur, </a:t>
            </a:r>
            <a:r>
              <a:rPr lang="fr-FR" altLang="fr-FR" sz="3600" b="1" dirty="0" err="1" smtClean="0">
                <a:solidFill>
                  <a:srgbClr val="E75112"/>
                </a:solidFill>
                <a:latin typeface="Verdana" pitchFamily="34" charset="0"/>
              </a:rPr>
              <a:t>Linac</a:t>
            </a:r>
            <a:r>
              <a:rPr lang="fr-FR" altLang="fr-FR" sz="3600" b="1" dirty="0" smtClean="0">
                <a:solidFill>
                  <a:srgbClr val="E75112"/>
                </a:solidFill>
                <a:latin typeface="Verdana" pitchFamily="34" charset="0"/>
              </a:rPr>
              <a:t> et Anneau</a:t>
            </a:r>
            <a:br>
              <a:rPr lang="fr-FR" altLang="fr-FR" sz="3600" b="1" dirty="0" smtClean="0">
                <a:solidFill>
                  <a:srgbClr val="E75112"/>
                </a:solidFill>
                <a:latin typeface="Verdana" pitchFamily="34" charset="0"/>
              </a:rPr>
            </a:br>
            <a:r>
              <a:rPr lang="fr-FR" altLang="fr-FR" sz="3600" b="1" dirty="0" smtClean="0">
                <a:solidFill>
                  <a:srgbClr val="E75112"/>
                </a:solidFill>
                <a:latin typeface="Verdana" pitchFamily="34" charset="0"/>
              </a:rPr>
              <a:t/>
            </a:r>
            <a:br>
              <a:rPr lang="fr-FR" altLang="fr-FR" sz="3600" b="1" dirty="0" smtClean="0">
                <a:solidFill>
                  <a:srgbClr val="E75112"/>
                </a:solidFill>
                <a:latin typeface="Verdana" pitchFamily="34" charset="0"/>
              </a:rPr>
            </a:br>
            <a:r>
              <a:rPr lang="fr-FR" altLang="fr-FR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</a:rPr>
              <a:t>THOMX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916238" y="4652963"/>
            <a:ext cx="3359150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2699792" y="116632"/>
            <a:ext cx="35557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fr-FR" sz="1800" dirty="0" err="1" smtClean="0"/>
              <a:t>Accélérateurs</a:t>
            </a:r>
            <a:r>
              <a:rPr lang="en-US" altLang="fr-FR" sz="1800" dirty="0" smtClean="0"/>
              <a:t> &amp; Technologies</a:t>
            </a:r>
            <a:endParaRPr lang="en-US" altLang="fr-FR" sz="1800" dirty="0"/>
          </a:p>
        </p:txBody>
      </p:sp>
    </p:spTree>
    <p:extLst>
      <p:ext uri="{BB962C8B-B14F-4D97-AF65-F5344CB8AC3E}">
        <p14:creationId xmlns:p14="http://schemas.microsoft.com/office/powerpoint/2010/main" val="3291315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Projet </a:t>
            </a:r>
            <a:r>
              <a:rPr lang="fr-FR" altLang="fr-FR" sz="2800" b="1" dirty="0" err="1" smtClean="0">
                <a:solidFill>
                  <a:srgbClr val="E75112"/>
                </a:solidFill>
                <a:latin typeface="Verdana" pitchFamily="34" charset="0"/>
              </a:rPr>
              <a:t>ThomX</a:t>
            </a:r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 – description générale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8517" y="836141"/>
            <a:ext cx="9001125" cy="5761211"/>
          </a:xfrm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fr-FR" altLang="fr-FR" sz="1200" b="1" dirty="0" smtClean="0">
                <a:solidFill>
                  <a:srgbClr val="0070C0"/>
                </a:solidFill>
                <a:latin typeface="Verdana" pitchFamily="34" charset="0"/>
              </a:rPr>
              <a:t>THOMX</a:t>
            </a:r>
            <a:endParaRPr lang="fr-FR" altLang="fr-FR" sz="1200" b="1" dirty="0" smtClean="0"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fr-FR" altLang="fr-FR" sz="1200" b="1" dirty="0" smtClean="0"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FR" altLang="fr-FR" sz="1200" b="1" dirty="0" smtClean="0">
                <a:solidFill>
                  <a:srgbClr val="0070C0"/>
                </a:solidFill>
                <a:latin typeface="Verdana" pitchFamily="34" charset="0"/>
              </a:rPr>
              <a:t>Responsable </a:t>
            </a:r>
            <a:r>
              <a:rPr lang="fr-FR" altLang="fr-FR" sz="1200" b="1" dirty="0">
                <a:solidFill>
                  <a:srgbClr val="0070C0"/>
                </a:solidFill>
                <a:latin typeface="Verdana" pitchFamily="34" charset="0"/>
              </a:rPr>
              <a:t>scientifique&amp; technique </a:t>
            </a:r>
            <a:r>
              <a:rPr lang="fr-FR" altLang="fr-FR" sz="1200" b="1" dirty="0" smtClean="0">
                <a:solidFill>
                  <a:srgbClr val="0070C0"/>
                </a:solidFill>
                <a:latin typeface="Verdana" pitchFamily="34" charset="0"/>
              </a:rPr>
              <a:t>national: H. MONARD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fr-FR" altLang="fr-FR" sz="1200" b="1" dirty="0" smtClean="0"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FR" altLang="fr-FR" sz="1200" b="1" dirty="0" smtClean="0">
                <a:latin typeface="Verdana" pitchFamily="34" charset="0"/>
              </a:rPr>
              <a:t>Démonstrateur d’une </a:t>
            </a:r>
            <a:r>
              <a:rPr lang="fr-FR" altLang="fr-FR" sz="1200" b="1" dirty="0" smtClean="0">
                <a:latin typeface="Verdana" pitchFamily="34" charset="0"/>
              </a:rPr>
              <a:t>source de rayons X </a:t>
            </a:r>
            <a:r>
              <a:rPr lang="fr-FR" altLang="fr-FR" sz="1200" b="1" dirty="0" smtClean="0">
                <a:latin typeface="Verdana" pitchFamily="34" charset="0"/>
              </a:rPr>
              <a:t>compacte basé </a:t>
            </a:r>
            <a:r>
              <a:rPr lang="fr-FR" altLang="fr-FR" sz="1200" b="1" dirty="0" smtClean="0">
                <a:latin typeface="Verdana" pitchFamily="34" charset="0"/>
              </a:rPr>
              <a:t>sur l’interaction Compton inverse</a:t>
            </a:r>
            <a:r>
              <a:rPr lang="fr-FR" altLang="fr-FR" sz="1200" b="1" dirty="0">
                <a:latin typeface="Verdana" pitchFamily="34" charset="0"/>
              </a:rPr>
              <a:t>. </a:t>
            </a:r>
            <a:endParaRPr lang="fr-FR" altLang="fr-FR" sz="1200" b="1" dirty="0" smtClean="0"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FR" altLang="fr-FR" sz="1200" b="1" dirty="0" smtClean="0">
                <a:latin typeface="Verdana" pitchFamily="34" charset="0"/>
              </a:rPr>
              <a:t>L’objectif </a:t>
            </a:r>
            <a:r>
              <a:rPr lang="fr-FR" altLang="fr-FR" sz="1200" b="1" dirty="0">
                <a:latin typeface="Verdana" pitchFamily="34" charset="0"/>
              </a:rPr>
              <a:t>est de produire 10</a:t>
            </a:r>
            <a:r>
              <a:rPr lang="fr-FR" altLang="fr-FR" sz="1200" b="1" baseline="30000" dirty="0">
                <a:latin typeface="Verdana" pitchFamily="34" charset="0"/>
              </a:rPr>
              <a:t>13</a:t>
            </a:r>
            <a:r>
              <a:rPr lang="fr-FR" altLang="fr-FR" sz="1200" b="1" dirty="0">
                <a:latin typeface="Verdana" pitchFamily="34" charset="0"/>
              </a:rPr>
              <a:t> photons/s</a:t>
            </a:r>
          </a:p>
          <a:p>
            <a:pPr marL="57150" indent="0">
              <a:lnSpc>
                <a:spcPct val="90000"/>
              </a:lnSpc>
              <a:buNone/>
            </a:pPr>
            <a:endParaRPr lang="fr-FR" altLang="fr-FR" sz="1200" dirty="0" smtClean="0">
              <a:solidFill>
                <a:srgbClr val="4D4D4D"/>
              </a:solidFill>
              <a:latin typeface="Verdana" pitchFamily="34" charset="0"/>
              <a:sym typeface="Wingdings" pitchFamily="2" charset="2"/>
            </a:endParaRPr>
          </a:p>
          <a:p>
            <a:pPr marL="57150" indent="0">
              <a:lnSpc>
                <a:spcPct val="90000"/>
              </a:lnSpc>
              <a:buNone/>
            </a:pPr>
            <a:endParaRPr lang="fr-FR" altLang="fr-FR" sz="12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marL="57150" indent="0">
              <a:lnSpc>
                <a:spcPct val="90000"/>
              </a:lnSpc>
              <a:buNone/>
            </a:pPr>
            <a:r>
              <a:rPr lang="fr-FR" altLang="fr-FR" sz="1200" b="1" dirty="0" smtClean="0">
                <a:solidFill>
                  <a:srgbClr val="0070C0"/>
                </a:solidFill>
                <a:latin typeface="Verdana" pitchFamily="34" charset="0"/>
              </a:rPr>
              <a:t>Autres laboratoires </a:t>
            </a:r>
            <a:r>
              <a:rPr lang="fr-FR" altLang="fr-FR" sz="1200" b="1" dirty="0" smtClean="0">
                <a:solidFill>
                  <a:srgbClr val="0070C0"/>
                </a:solidFill>
                <a:latin typeface="Verdana" pitchFamily="34" charset="0"/>
              </a:rPr>
              <a:t>impliqués</a:t>
            </a:r>
            <a:endParaRPr lang="fr-FR" altLang="fr-FR" sz="1200" b="1" u="sng" dirty="0" smtClean="0">
              <a:solidFill>
                <a:srgbClr val="0070C0"/>
              </a:solidFill>
              <a:latin typeface="Verdana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SOLEIL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ESRF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LAMS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CELIA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Institut NEEL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IRSD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Thalès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fr-FR" altLang="fr-FR" sz="12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marL="57150" indent="0">
              <a:lnSpc>
                <a:spcPct val="90000"/>
              </a:lnSpc>
              <a:buNone/>
            </a:pPr>
            <a:endParaRPr lang="fr-FR" altLang="fr-FR" sz="1200" b="1" u="sng" dirty="0" smtClean="0">
              <a:solidFill>
                <a:srgbClr val="0070C0"/>
              </a:solidFill>
              <a:latin typeface="Verdana" pitchFamily="34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fr-FR" altLang="fr-FR" sz="1200" dirty="0" smtClean="0">
              <a:solidFill>
                <a:srgbClr val="4D4D4D"/>
              </a:solidFill>
              <a:latin typeface="Verdana" pitchFamily="34" charset="0"/>
              <a:sym typeface="Wingdings" pitchFamily="2" charset="2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3"/>
          <p:cNvSpPr txBox="1">
            <a:spLocks/>
          </p:cNvSpPr>
          <p:nvPr/>
        </p:nvSpPr>
        <p:spPr bwMode="auto">
          <a:xfrm>
            <a:off x="7880474" y="6494463"/>
            <a:ext cx="560387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fld id="{2F226624-8E0D-414A-A68A-D35EA39CC375}" type="slidenum">
              <a:rPr lang="en-US" altLang="fr-FR" smtClean="0">
                <a:solidFill>
                  <a:srgbClr val="FF6F00"/>
                </a:solidFill>
              </a:rPr>
              <a:pPr/>
              <a:t>7</a:t>
            </a:fld>
            <a:endParaRPr lang="en-US" altLang="fr-FR">
              <a:solidFill>
                <a:srgbClr val="FF6F00"/>
              </a:solidFill>
            </a:endParaRPr>
          </a:p>
        </p:txBody>
      </p:sp>
      <p:sp>
        <p:nvSpPr>
          <p:cNvPr id="4" name="Espace réservé du numéro de diapositive 3"/>
          <p:cNvSpPr txBox="1">
            <a:spLocks/>
          </p:cNvSpPr>
          <p:nvPr/>
        </p:nvSpPr>
        <p:spPr bwMode="auto">
          <a:xfrm>
            <a:off x="7880474" y="6494463"/>
            <a:ext cx="560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9124C7D4-1A44-4D88-94FE-561E1B8E9083}" type="slidenum">
              <a:rPr lang="en-US" altLang="fr-FR" sz="900" i="1">
                <a:solidFill>
                  <a:srgbClr val="FF6F00"/>
                </a:solidFill>
              </a:rPr>
              <a:pPr algn="r" eaLnBrk="1" hangingPunct="1"/>
              <a:t>7</a:t>
            </a:fld>
            <a:endParaRPr lang="en-US" altLang="fr-FR" sz="900" i="1">
              <a:solidFill>
                <a:srgbClr val="FF6F00"/>
              </a:solidFill>
            </a:endParaRPr>
          </a:p>
        </p:txBody>
      </p:sp>
      <p:pic>
        <p:nvPicPr>
          <p:cNvPr id="5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8"/>
          <a:stretch/>
        </p:blipFill>
        <p:spPr bwMode="auto">
          <a:xfrm>
            <a:off x="180528" y="1311275"/>
            <a:ext cx="8806764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5849" y="5605463"/>
            <a:ext cx="1676400" cy="401637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marL="342900" indent="-342900" algn="ctr" eaLnBrk="1" hangingPunct="1">
              <a:spcBef>
                <a:spcPct val="50000"/>
              </a:spcBef>
              <a:buClr>
                <a:srgbClr val="E55904"/>
              </a:buClr>
              <a:defRPr/>
            </a:pPr>
            <a:r>
              <a:rPr lang="fr-FR" sz="1600" dirty="0"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taille ~10mx7m </a:t>
            </a:r>
          </a:p>
        </p:txBody>
      </p:sp>
      <p:sp>
        <p:nvSpPr>
          <p:cNvPr id="7" name="ZoneTexte 7"/>
          <p:cNvSpPr txBox="1">
            <a:spLocks noChangeArrowheads="1"/>
          </p:cNvSpPr>
          <p:nvPr/>
        </p:nvSpPr>
        <p:spPr bwMode="auto">
          <a:xfrm>
            <a:off x="6991474" y="3484563"/>
            <a:ext cx="2081212" cy="55403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200" dirty="0">
                <a:latin typeface="Arial" panose="020B0604020202020204" pitchFamily="34" charset="0"/>
              </a:rPr>
              <a:t>Laser + Résonateur optique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fr-FR" sz="1200" dirty="0">
                <a:solidFill>
                  <a:srgbClr val="FF0000"/>
                </a:solidFill>
                <a:latin typeface="Arial" panose="020B0604020202020204" pitchFamily="34" charset="0"/>
              </a:rPr>
              <a:t>Electron – laser interaction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298530" y="2207695"/>
            <a:ext cx="1050288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dirty="0"/>
              <a:t>rayons X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68349" y="6309797"/>
            <a:ext cx="201622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dirty="0"/>
              <a:t>50 MeV électrons</a:t>
            </a:r>
          </a:p>
        </p:txBody>
      </p:sp>
      <p:sp>
        <p:nvSpPr>
          <p:cNvPr id="10" name="ZoneTexte 17"/>
          <p:cNvSpPr txBox="1">
            <a:spLocks noChangeArrowheads="1"/>
          </p:cNvSpPr>
          <p:nvPr/>
        </p:nvSpPr>
        <p:spPr bwMode="auto">
          <a:xfrm>
            <a:off x="3030661" y="1344613"/>
            <a:ext cx="2595563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>
                <a:latin typeface="Arial" panose="020B0604020202020204" pitchFamily="34" charset="0"/>
              </a:rPr>
              <a:t>LINAC bande S (3GHz)</a:t>
            </a:r>
          </a:p>
        </p:txBody>
      </p:sp>
      <p:sp>
        <p:nvSpPr>
          <p:cNvPr id="11" name="Ellipse 7"/>
          <p:cNvSpPr>
            <a:spLocks noChangeArrowheads="1"/>
          </p:cNvSpPr>
          <p:nvPr/>
        </p:nvSpPr>
        <p:spPr bwMode="auto">
          <a:xfrm>
            <a:off x="6054849" y="2717800"/>
            <a:ext cx="936625" cy="2303463"/>
          </a:xfrm>
          <a:prstGeom prst="ellipse">
            <a:avLst/>
          </a:prstGeom>
          <a:noFill/>
          <a:ln w="9525" algn="ctr">
            <a:solidFill>
              <a:srgbClr val="E5590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fr-FR">
              <a:latin typeface="Arial Narrow" panose="020B0606020202030204" pitchFamily="34" charset="0"/>
            </a:endParaRPr>
          </a:p>
        </p:txBody>
      </p:sp>
      <p:sp>
        <p:nvSpPr>
          <p:cNvPr id="12" name="ZoneTexte 17"/>
          <p:cNvSpPr txBox="1">
            <a:spLocks noChangeArrowheads="1"/>
          </p:cNvSpPr>
          <p:nvPr/>
        </p:nvSpPr>
        <p:spPr bwMode="auto">
          <a:xfrm>
            <a:off x="85849" y="3576638"/>
            <a:ext cx="1787525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>
                <a:latin typeface="Arial" panose="020B0604020202020204" pitchFamily="34" charset="0"/>
              </a:rPr>
              <a:t>Ligne Transfert </a:t>
            </a:r>
          </a:p>
        </p:txBody>
      </p:sp>
      <p:sp>
        <p:nvSpPr>
          <p:cNvPr id="13" name="ZoneTexte 17"/>
          <p:cNvSpPr txBox="1">
            <a:spLocks noChangeArrowheads="1"/>
          </p:cNvSpPr>
          <p:nvPr/>
        </p:nvSpPr>
        <p:spPr bwMode="auto">
          <a:xfrm>
            <a:off x="3235449" y="3260725"/>
            <a:ext cx="979487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>
                <a:latin typeface="Arial" panose="020B0604020202020204" pitchFamily="34" charset="0"/>
              </a:rPr>
              <a:t>Anneau</a:t>
            </a:r>
          </a:p>
        </p:txBody>
      </p:sp>
      <p:sp>
        <p:nvSpPr>
          <p:cNvPr id="14" name="Triangle isocèle 13"/>
          <p:cNvSpPr/>
          <p:nvPr/>
        </p:nvSpPr>
        <p:spPr>
          <a:xfrm rot="10800000">
            <a:off x="6173911" y="1228725"/>
            <a:ext cx="125413" cy="2327275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fr-FR"/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4041899" y="4913313"/>
            <a:ext cx="669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200"/>
              <a:t>Kickers</a:t>
            </a:r>
          </a:p>
        </p:txBody>
      </p:sp>
      <p:sp>
        <p:nvSpPr>
          <p:cNvPr id="16" name="Arc 15"/>
          <p:cNvSpPr/>
          <p:nvPr/>
        </p:nvSpPr>
        <p:spPr bwMode="auto">
          <a:xfrm>
            <a:off x="5022974" y="3163888"/>
            <a:ext cx="585787" cy="704850"/>
          </a:xfrm>
          <a:prstGeom prst="arc">
            <a:avLst/>
          </a:prstGeom>
          <a:noFill/>
          <a:ln w="9525" cap="flat" cmpd="sng" algn="ctr">
            <a:solidFill>
              <a:srgbClr val="E55904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fr-FR">
              <a:latin typeface="Arial Narrow" pitchFamily="34" charset="0"/>
            </a:endParaRPr>
          </a:p>
        </p:txBody>
      </p:sp>
      <p:sp>
        <p:nvSpPr>
          <p:cNvPr id="17" name="Arc 16"/>
          <p:cNvSpPr/>
          <p:nvPr/>
        </p:nvSpPr>
        <p:spPr bwMode="auto">
          <a:xfrm rot="10800000">
            <a:off x="3032249" y="3328988"/>
            <a:ext cx="585787" cy="704850"/>
          </a:xfrm>
          <a:prstGeom prst="arc">
            <a:avLst/>
          </a:prstGeom>
          <a:noFill/>
          <a:ln w="9525" cap="flat" cmpd="sng" algn="ctr">
            <a:solidFill>
              <a:srgbClr val="E55904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fr-FR">
              <a:latin typeface="Arial Narrow" pitchFamily="34" charset="0"/>
            </a:endParaRPr>
          </a:p>
        </p:txBody>
      </p:sp>
      <p:sp>
        <p:nvSpPr>
          <p:cNvPr id="19" name="ZoneTexte 14"/>
          <p:cNvSpPr txBox="1">
            <a:spLocks noChangeArrowheads="1"/>
          </p:cNvSpPr>
          <p:nvPr/>
        </p:nvSpPr>
        <p:spPr bwMode="auto">
          <a:xfrm>
            <a:off x="2200399" y="6426200"/>
            <a:ext cx="1995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200"/>
              <a:t>upgrade à 70 MeV possible</a:t>
            </a:r>
          </a:p>
        </p:txBody>
      </p:sp>
      <p:sp>
        <p:nvSpPr>
          <p:cNvPr id="20" name="ZoneTexte 14"/>
          <p:cNvSpPr txBox="1">
            <a:spLocks noChangeArrowheads="1"/>
          </p:cNvSpPr>
          <p:nvPr/>
        </p:nvSpPr>
        <p:spPr bwMode="auto">
          <a:xfrm>
            <a:off x="260474" y="1636713"/>
            <a:ext cx="5429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sz="1050" dirty="0" smtClean="0"/>
              <a:t>Dump</a:t>
            </a:r>
          </a:p>
        </p:txBody>
      </p:sp>
      <p:sp>
        <p:nvSpPr>
          <p:cNvPr id="21" name="ZoneTexte 14"/>
          <p:cNvSpPr txBox="1">
            <a:spLocks noChangeArrowheads="1"/>
          </p:cNvSpPr>
          <p:nvPr/>
        </p:nvSpPr>
        <p:spPr bwMode="auto">
          <a:xfrm>
            <a:off x="4921374" y="2200275"/>
            <a:ext cx="5143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sz="1050" dirty="0" smtClean="0"/>
              <a:t>Diag1</a:t>
            </a:r>
          </a:p>
        </p:txBody>
      </p:sp>
      <p:sp>
        <p:nvSpPr>
          <p:cNvPr id="22" name="ZoneTexte 14"/>
          <p:cNvSpPr txBox="1">
            <a:spLocks noChangeArrowheads="1"/>
          </p:cNvSpPr>
          <p:nvPr/>
        </p:nvSpPr>
        <p:spPr bwMode="auto">
          <a:xfrm>
            <a:off x="662111" y="3109913"/>
            <a:ext cx="5143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sz="1050" dirty="0" smtClean="0"/>
              <a:t>Diag3</a:t>
            </a:r>
          </a:p>
        </p:txBody>
      </p:sp>
      <p:sp>
        <p:nvSpPr>
          <p:cNvPr id="23" name="ZoneTexte 14"/>
          <p:cNvSpPr txBox="1">
            <a:spLocks noChangeArrowheads="1"/>
          </p:cNvSpPr>
          <p:nvPr/>
        </p:nvSpPr>
        <p:spPr bwMode="auto">
          <a:xfrm>
            <a:off x="2527424" y="4797425"/>
            <a:ext cx="5143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sz="1050" dirty="0" smtClean="0"/>
              <a:t>Diag4</a:t>
            </a:r>
          </a:p>
        </p:txBody>
      </p:sp>
      <p:sp>
        <p:nvSpPr>
          <p:cNvPr id="24" name="ZoneTexte 14"/>
          <p:cNvSpPr txBox="1">
            <a:spLocks noChangeArrowheads="1"/>
          </p:cNvSpPr>
          <p:nvPr/>
        </p:nvSpPr>
        <p:spPr bwMode="auto">
          <a:xfrm>
            <a:off x="8440861" y="6289675"/>
            <a:ext cx="5445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sz="1050" dirty="0" smtClean="0"/>
              <a:t>Dump</a:t>
            </a:r>
          </a:p>
        </p:txBody>
      </p:sp>
      <p:sp>
        <p:nvSpPr>
          <p:cNvPr id="25" name="ZoneTexte 14"/>
          <p:cNvSpPr txBox="1">
            <a:spLocks noChangeArrowheads="1"/>
          </p:cNvSpPr>
          <p:nvPr/>
        </p:nvSpPr>
        <p:spPr bwMode="auto">
          <a:xfrm>
            <a:off x="878011" y="1644650"/>
            <a:ext cx="5143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sz="1050" dirty="0" smtClean="0"/>
              <a:t>Diag2</a:t>
            </a:r>
          </a:p>
        </p:txBody>
      </p:sp>
      <p:sp>
        <p:nvSpPr>
          <p:cNvPr id="26" name="ZoneTexte 17"/>
          <p:cNvSpPr txBox="1">
            <a:spLocks noChangeArrowheads="1"/>
          </p:cNvSpPr>
          <p:nvPr/>
        </p:nvSpPr>
        <p:spPr bwMode="auto">
          <a:xfrm>
            <a:off x="6054849" y="858838"/>
            <a:ext cx="1325562" cy="3698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dirty="0" smtClean="0">
                <a:latin typeface="Arial" charset="0"/>
              </a:rPr>
              <a:t>Utilisateurs</a:t>
            </a:r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6064374" y="1719263"/>
            <a:ext cx="30162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6073899" y="1852613"/>
            <a:ext cx="30162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6073899" y="1576388"/>
            <a:ext cx="30162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17"/>
          <p:cNvSpPr txBox="1">
            <a:spLocks noChangeArrowheads="1"/>
          </p:cNvSpPr>
          <p:nvPr/>
        </p:nvSpPr>
        <p:spPr bwMode="auto">
          <a:xfrm>
            <a:off x="7102599" y="5357813"/>
            <a:ext cx="1876425" cy="3714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>
                <a:latin typeface="Arial" panose="020B0604020202020204" pitchFamily="34" charset="0"/>
              </a:rPr>
              <a:t>Ligne extraction </a:t>
            </a:r>
          </a:p>
        </p:txBody>
      </p:sp>
      <p:sp>
        <p:nvSpPr>
          <p:cNvPr id="31" name="ZoneTexte 17"/>
          <p:cNvSpPr txBox="1">
            <a:spLocks noChangeArrowheads="1"/>
          </p:cNvSpPr>
          <p:nvPr/>
        </p:nvSpPr>
        <p:spPr bwMode="auto">
          <a:xfrm>
            <a:off x="2108324" y="5016500"/>
            <a:ext cx="746125" cy="2762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fr-FR" altLang="fr-FR" sz="1200" dirty="0" smtClean="0">
                <a:latin typeface="Arial" panose="020B0604020202020204" pitchFamily="34" charset="0"/>
              </a:rPr>
              <a:t>injection</a:t>
            </a:r>
          </a:p>
        </p:txBody>
      </p:sp>
      <p:sp>
        <p:nvSpPr>
          <p:cNvPr id="32" name="ZoneTexte 14"/>
          <p:cNvSpPr txBox="1">
            <a:spLocks noChangeArrowheads="1"/>
          </p:cNvSpPr>
          <p:nvPr/>
        </p:nvSpPr>
        <p:spPr bwMode="auto">
          <a:xfrm>
            <a:off x="4045074" y="4084638"/>
            <a:ext cx="698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200"/>
              <a:t>Septum</a:t>
            </a:r>
          </a:p>
        </p:txBody>
      </p:sp>
      <p:cxnSp>
        <p:nvCxnSpPr>
          <p:cNvPr id="33" name="Connecteur droit avec flèche 32"/>
          <p:cNvCxnSpPr/>
          <p:nvPr/>
        </p:nvCxnSpPr>
        <p:spPr>
          <a:xfrm flipH="1" flipV="1">
            <a:off x="3471986" y="4727575"/>
            <a:ext cx="569913" cy="288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V="1">
            <a:off x="4702299" y="4727575"/>
            <a:ext cx="569912" cy="288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 flipV="1">
            <a:off x="6259636" y="3589338"/>
            <a:ext cx="754063" cy="336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5849" y="1662113"/>
            <a:ext cx="7051675" cy="385603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7" name="ZoneTexte 17"/>
          <p:cNvSpPr txBox="1">
            <a:spLocks noChangeArrowheads="1"/>
          </p:cNvSpPr>
          <p:nvPr/>
        </p:nvSpPr>
        <p:spPr bwMode="auto">
          <a:xfrm>
            <a:off x="6507286" y="1535113"/>
            <a:ext cx="968375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>
                <a:latin typeface="Arial" panose="020B0604020202020204" pitchFamily="34" charset="0"/>
              </a:rPr>
              <a:t>Ligne X</a:t>
            </a:r>
          </a:p>
        </p:txBody>
      </p:sp>
      <p:sp>
        <p:nvSpPr>
          <p:cNvPr id="38" name="ZoneTexte 17"/>
          <p:cNvSpPr txBox="1">
            <a:spLocks noChangeArrowheads="1"/>
          </p:cNvSpPr>
          <p:nvPr/>
        </p:nvSpPr>
        <p:spPr bwMode="auto">
          <a:xfrm>
            <a:off x="4945186" y="5137150"/>
            <a:ext cx="849313" cy="2762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fr-FR" altLang="fr-FR" sz="1200" dirty="0" smtClean="0">
                <a:latin typeface="Arial" panose="020B0604020202020204" pitchFamily="34" charset="0"/>
              </a:rPr>
              <a:t>extraction</a:t>
            </a:r>
          </a:p>
        </p:txBody>
      </p:sp>
      <p:sp>
        <p:nvSpPr>
          <p:cNvPr id="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Projet </a:t>
            </a:r>
            <a:r>
              <a:rPr lang="fr-FR" altLang="fr-FR" sz="2800" b="1" dirty="0" err="1" smtClean="0">
                <a:solidFill>
                  <a:srgbClr val="E75112"/>
                </a:solidFill>
                <a:latin typeface="Verdana" pitchFamily="34" charset="0"/>
              </a:rPr>
              <a:t>ThomX</a:t>
            </a:r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 – description générale</a:t>
            </a:r>
          </a:p>
        </p:txBody>
      </p:sp>
    </p:spTree>
    <p:extLst>
      <p:ext uri="{BB962C8B-B14F-4D97-AF65-F5344CB8AC3E}">
        <p14:creationId xmlns:p14="http://schemas.microsoft.com/office/powerpoint/2010/main" val="1258811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dirty="0">
                <a:solidFill>
                  <a:srgbClr val="E75112"/>
                </a:solidFill>
                <a:latin typeface="Verdana" pitchFamily="34" charset="0"/>
              </a:rPr>
              <a:t>Projet </a:t>
            </a:r>
            <a:r>
              <a:rPr lang="fr-FR" altLang="fr-FR" sz="2800" b="1" dirty="0" err="1" smtClean="0">
                <a:solidFill>
                  <a:srgbClr val="E75112"/>
                </a:solidFill>
                <a:latin typeface="Verdana" pitchFamily="34" charset="0"/>
              </a:rPr>
              <a:t>ThomX</a:t>
            </a:r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 </a:t>
            </a:r>
            <a:r>
              <a:rPr lang="fr-FR" altLang="fr-FR" sz="2800" b="1" dirty="0">
                <a:solidFill>
                  <a:srgbClr val="E75112"/>
                </a:solidFill>
                <a:latin typeface="Verdana" pitchFamily="34" charset="0"/>
              </a:rPr>
              <a:t>- ressources</a:t>
            </a:r>
            <a:endParaRPr lang="fr-FR" altLang="fr-FR" sz="2800" b="1" dirty="0" smtClean="0">
              <a:solidFill>
                <a:srgbClr val="E75112"/>
              </a:solidFill>
              <a:latin typeface="Verdana" pitchFamily="34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4925" y="836042"/>
            <a:ext cx="9109075" cy="6021958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fr-FR" altLang="fr-FR" sz="1200" b="1" u="sng" dirty="0" smtClean="0">
                <a:solidFill>
                  <a:srgbClr val="0070C0"/>
                </a:solidFill>
                <a:latin typeface="Verdana" pitchFamily="34" charset="0"/>
              </a:rPr>
              <a:t>Liste des chercheurs participants </a:t>
            </a:r>
            <a:endParaRPr lang="fr-FR" altLang="fr-FR" sz="1200" b="1" dirty="0" smtClean="0"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fr-FR" altLang="fr-FR" sz="1200" b="1" u="sng" dirty="0" smtClean="0">
              <a:solidFill>
                <a:srgbClr val="0070C0"/>
              </a:solidFill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FR" altLang="fr-FR" sz="1200" b="1" dirty="0" smtClean="0">
                <a:solidFill>
                  <a:srgbClr val="0070C0"/>
                </a:solidFill>
                <a:latin typeface="Verdana" pitchFamily="34" charset="0"/>
              </a:rPr>
              <a:t>11 permanents : </a:t>
            </a:r>
            <a:br>
              <a:rPr lang="fr-FR" altLang="fr-FR" sz="1200" b="1" dirty="0" smtClean="0">
                <a:solidFill>
                  <a:srgbClr val="0070C0"/>
                </a:solidFill>
                <a:latin typeface="Verdana" pitchFamily="34" charset="0"/>
              </a:rPr>
            </a:br>
            <a:r>
              <a:rPr lang="fr-FR" altLang="fr-FR" sz="1200" b="1" dirty="0" smtClean="0">
                <a:latin typeface="Verdana" pitchFamily="34" charset="0"/>
              </a:rPr>
              <a:t>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H. Monard, IR, </a:t>
            </a:r>
            <a:r>
              <a:rPr lang="fr-FR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photoinjecteur</a:t>
            </a: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, source </a:t>
            </a:r>
            <a:r>
              <a:rPr lang="fr-FR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compton,ThomX</a:t>
            </a: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=100%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C. Bruni, CR, </a:t>
            </a:r>
            <a:r>
              <a:rPr lang="fr-FR" altLang="fr-FR" sz="1200" dirty="0" err="1">
                <a:solidFill>
                  <a:srgbClr val="4D4D4D"/>
                </a:solidFill>
                <a:latin typeface="Verdana" pitchFamily="34" charset="0"/>
              </a:rPr>
              <a:t>photoinjecteur</a:t>
            </a:r>
            <a:r>
              <a:rPr lang="fr-FR" altLang="fr-FR" sz="1200" dirty="0">
                <a:solidFill>
                  <a:srgbClr val="4D4D4D"/>
                </a:solidFill>
                <a:latin typeface="Verdana" pitchFamily="34" charset="0"/>
              </a:rPr>
              <a:t>, source </a:t>
            </a:r>
            <a:r>
              <a:rPr lang="fr-FR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compton</a:t>
            </a: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,</a:t>
            </a:r>
            <a:r>
              <a:rPr lang="fr-FR" altLang="fr-FR" sz="1200" dirty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fr-FR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ThomX</a:t>
            </a: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=40</a:t>
            </a:r>
            <a:r>
              <a:rPr lang="fr-FR" altLang="fr-FR" sz="1200" dirty="0">
                <a:solidFill>
                  <a:srgbClr val="4D4D4D"/>
                </a:solidFill>
                <a:latin typeface="Verdana" pitchFamily="34" charset="0"/>
              </a:rPr>
              <a:t>%</a:t>
            </a:r>
            <a:endParaRPr lang="fr-FR" altLang="fr-FR" sz="12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N. Delerue, CR, source </a:t>
            </a:r>
            <a:r>
              <a:rPr lang="fr-FR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compton</a:t>
            </a: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, instrumentation,</a:t>
            </a:r>
            <a:r>
              <a:rPr lang="fr-FR" altLang="fr-FR" sz="1200" dirty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fr-FR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ThomX</a:t>
            </a: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=50%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S. </a:t>
            </a:r>
            <a:r>
              <a:rPr lang="fr-FR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Chancé</a:t>
            </a: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, IR, </a:t>
            </a:r>
            <a:r>
              <a:rPr lang="fr-FR" altLang="fr-FR" sz="1200" dirty="0" err="1">
                <a:solidFill>
                  <a:srgbClr val="4D4D4D"/>
                </a:solidFill>
                <a:latin typeface="Verdana" pitchFamily="34" charset="0"/>
              </a:rPr>
              <a:t>photoinjecteur</a:t>
            </a:r>
            <a:r>
              <a:rPr lang="fr-FR" altLang="fr-FR" sz="1200" dirty="0">
                <a:solidFill>
                  <a:srgbClr val="4D4D4D"/>
                </a:solidFill>
                <a:latin typeface="Verdana" pitchFamily="34" charset="0"/>
              </a:rPr>
              <a:t>, </a:t>
            </a:r>
            <a:r>
              <a:rPr lang="fr-FR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ThomX</a:t>
            </a: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=30%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M. El </a:t>
            </a:r>
            <a:r>
              <a:rPr lang="fr-FR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Khaldi</a:t>
            </a: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, IR, </a:t>
            </a:r>
            <a:r>
              <a:rPr lang="fr-FR" altLang="fr-FR" sz="1200" dirty="0">
                <a:solidFill>
                  <a:srgbClr val="4D4D4D"/>
                </a:solidFill>
                <a:latin typeface="Verdana" pitchFamily="34" charset="0"/>
              </a:rPr>
              <a:t>système </a:t>
            </a: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RF &amp; électronique associée, section accélératrice fort gradient, </a:t>
            </a:r>
            <a:r>
              <a:rPr lang="fr-FR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ThomX</a:t>
            </a: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=100</a:t>
            </a:r>
            <a:r>
              <a:rPr lang="fr-FR" altLang="fr-FR" sz="1200" dirty="0">
                <a:solidFill>
                  <a:srgbClr val="4D4D4D"/>
                </a:solidFill>
                <a:latin typeface="Verdana" pitchFamily="34" charset="0"/>
              </a:rPr>
              <a:t>%</a:t>
            </a:r>
            <a:endParaRPr lang="fr-FR" altLang="fr-FR" sz="12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200" dirty="0">
                <a:solidFill>
                  <a:srgbClr val="4D4D4D"/>
                </a:solidFill>
                <a:latin typeface="Verdana" pitchFamily="34" charset="0"/>
              </a:rPr>
              <a:t>N</a:t>
            </a: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. El </a:t>
            </a:r>
            <a:r>
              <a:rPr lang="fr-FR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Kamchi</a:t>
            </a:r>
            <a:r>
              <a:rPr lang="fr-FR" altLang="fr-FR" sz="1200" dirty="0">
                <a:solidFill>
                  <a:srgbClr val="4D4D4D"/>
                </a:solidFill>
                <a:latin typeface="Verdana" pitchFamily="34" charset="0"/>
              </a:rPr>
              <a:t>, </a:t>
            </a:r>
            <a:r>
              <a:rPr lang="fr-FR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IR,acquisition</a:t>
            </a: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 &amp; diagnostics, </a:t>
            </a:r>
            <a:r>
              <a:rPr lang="fr-FR" altLang="fr-FR" sz="1200" dirty="0" err="1">
                <a:solidFill>
                  <a:srgbClr val="4D4D4D"/>
                </a:solidFill>
                <a:latin typeface="Verdana" pitchFamily="34" charset="0"/>
              </a:rPr>
              <a:t>ThomX</a:t>
            </a:r>
            <a:r>
              <a:rPr lang="fr-FR" altLang="fr-FR" sz="1200" dirty="0">
                <a:solidFill>
                  <a:srgbClr val="4D4D4D"/>
                </a:solidFill>
                <a:latin typeface="Verdana" pitchFamily="34" charset="0"/>
              </a:rPr>
              <a:t>=50%</a:t>
            </a:r>
            <a:endParaRPr lang="fr-FR" altLang="fr-FR" sz="12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I. </a:t>
            </a:r>
            <a:r>
              <a:rPr lang="fr-FR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Chaikosvka</a:t>
            </a: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, IR, </a:t>
            </a:r>
            <a:r>
              <a:rPr lang="fr-FR" altLang="fr-FR" sz="1200" dirty="0">
                <a:solidFill>
                  <a:srgbClr val="4D4D4D"/>
                </a:solidFill>
                <a:latin typeface="Verdana" pitchFamily="34" charset="0"/>
              </a:rPr>
              <a:t>source </a:t>
            </a:r>
            <a:r>
              <a:rPr lang="fr-FR" altLang="fr-FR" sz="1200" dirty="0" err="1">
                <a:solidFill>
                  <a:srgbClr val="4D4D4D"/>
                </a:solidFill>
                <a:latin typeface="Verdana" pitchFamily="34" charset="0"/>
              </a:rPr>
              <a:t>compton</a:t>
            </a:r>
            <a:r>
              <a:rPr lang="fr-FR" altLang="fr-FR" sz="1200" dirty="0">
                <a:solidFill>
                  <a:srgbClr val="4D4D4D"/>
                </a:solidFill>
                <a:latin typeface="Verdana" pitchFamily="34" charset="0"/>
              </a:rPr>
              <a:t>, </a:t>
            </a:r>
            <a:r>
              <a:rPr lang="fr-FR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instrumentation,ThomX</a:t>
            </a: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=50</a:t>
            </a:r>
            <a:r>
              <a:rPr lang="fr-FR" altLang="fr-FR" sz="1200" dirty="0">
                <a:solidFill>
                  <a:srgbClr val="4D4D4D"/>
                </a:solidFill>
                <a:latin typeface="Verdana" pitchFamily="34" charset="0"/>
              </a:rPr>
              <a:t>%</a:t>
            </a: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,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V. </a:t>
            </a:r>
            <a:r>
              <a:rPr lang="fr-FR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Soskov</a:t>
            </a: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, IR, système laser,</a:t>
            </a:r>
            <a:r>
              <a:rPr lang="fr-FR" altLang="fr-FR" sz="1200" dirty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fr-FR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ThomX</a:t>
            </a: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=50%(dont système optique)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A. Faus-Golfe, CR, mise à disposition, </a:t>
            </a:r>
            <a:r>
              <a:rPr lang="fr-FR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ThomX</a:t>
            </a: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=5%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P. </a:t>
            </a:r>
            <a:r>
              <a:rPr lang="fr-FR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Lepercq</a:t>
            </a: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, IR, </a:t>
            </a:r>
            <a:r>
              <a:rPr lang="fr-FR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photoinjecteur</a:t>
            </a: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, impédances, </a:t>
            </a:r>
            <a:r>
              <a:rPr lang="fr-FR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ThomX</a:t>
            </a: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=15%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M. </a:t>
            </a:r>
            <a:r>
              <a:rPr lang="fr-FR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Omeich</a:t>
            </a: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, IR, Sources de puissance, </a:t>
            </a:r>
            <a:r>
              <a:rPr lang="fr-FR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ThomX</a:t>
            </a: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=70%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  <a:sym typeface="Wingdings" pitchFamily="2" charset="2"/>
              </a:rPr>
              <a:t>Tous personnel CNRS, Aucune HDR sauf dérogation.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  <a:sym typeface="Wingdings" pitchFamily="2" charset="2"/>
              </a:rPr>
              <a:t>% du temps en 2016 sur </a:t>
            </a:r>
            <a:r>
              <a:rPr lang="fr-FR" altLang="fr-FR" sz="1200" dirty="0" err="1" smtClean="0">
                <a:solidFill>
                  <a:srgbClr val="4D4D4D"/>
                </a:solidFill>
                <a:latin typeface="Verdana" pitchFamily="34" charset="0"/>
                <a:sym typeface="Wingdings" pitchFamily="2" charset="2"/>
              </a:rPr>
              <a:t>ThomX</a:t>
            </a:r>
            <a:endParaRPr lang="fr-FR" altLang="fr-FR" sz="1200" dirty="0" smtClean="0">
              <a:solidFill>
                <a:srgbClr val="4D4D4D"/>
              </a:solidFill>
              <a:latin typeface="Verdana" pitchFamily="34" charset="0"/>
              <a:sym typeface="Wingdings" pitchFamily="2" charset="2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fr-FR" altLang="fr-FR" sz="1200" dirty="0" smtClean="0">
              <a:solidFill>
                <a:srgbClr val="4D4D4D"/>
              </a:solidFill>
              <a:latin typeface="Verdana" pitchFamily="34" charset="0"/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FR" altLang="fr-FR" sz="1200" b="1" dirty="0">
                <a:solidFill>
                  <a:srgbClr val="0070C0"/>
                </a:solidFill>
                <a:latin typeface="Verdana" pitchFamily="34" charset="0"/>
                <a:sym typeface="Wingdings" pitchFamily="2" charset="2"/>
              </a:rPr>
              <a:t>3</a:t>
            </a:r>
            <a:r>
              <a:rPr lang="fr-FR" altLang="fr-FR" sz="1200" b="1" dirty="0" smtClean="0">
                <a:solidFill>
                  <a:srgbClr val="0070C0"/>
                </a:solidFill>
                <a:latin typeface="Verdana" pitchFamily="34" charset="0"/>
                <a:sym typeface="Wingdings" pitchFamily="2" charset="2"/>
              </a:rPr>
              <a:t> post-doctorants / </a:t>
            </a:r>
            <a:r>
              <a:rPr lang="fr-FR" altLang="fr-FR" sz="1200" b="1" dirty="0" err="1" smtClean="0">
                <a:solidFill>
                  <a:srgbClr val="0070C0"/>
                </a:solidFill>
                <a:latin typeface="Verdana" pitchFamily="34" charset="0"/>
                <a:sym typeface="Wingdings" pitchFamily="2" charset="2"/>
              </a:rPr>
              <a:t>CDDs</a:t>
            </a:r>
            <a:r>
              <a:rPr lang="fr-FR" altLang="fr-FR" sz="1200" b="1" dirty="0" smtClean="0">
                <a:solidFill>
                  <a:srgbClr val="0070C0"/>
                </a:solidFill>
                <a:latin typeface="Verdana" pitchFamily="34" charset="0"/>
                <a:sym typeface="Wingdings" pitchFamily="2" charset="2"/>
              </a:rPr>
              <a:t> : </a:t>
            </a:r>
            <a:br>
              <a:rPr lang="fr-FR" altLang="fr-FR" sz="1200" b="1" dirty="0" smtClean="0">
                <a:solidFill>
                  <a:srgbClr val="0070C0"/>
                </a:solidFill>
                <a:latin typeface="Verdana" pitchFamily="34" charset="0"/>
                <a:sym typeface="Wingdings" pitchFamily="2" charset="2"/>
              </a:rPr>
            </a:b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Pas de post doc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H. </a:t>
            </a:r>
            <a:r>
              <a:rPr lang="fr-FR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Guler</a:t>
            </a: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, CCD In2p3 3ans, contrôle-commande </a:t>
            </a:r>
            <a:r>
              <a:rPr lang="fr-FR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ThomX</a:t>
            </a:r>
            <a:r>
              <a:rPr lang="fr-FR" altLang="fr-FR" sz="1200" dirty="0">
                <a:solidFill>
                  <a:srgbClr val="4D4D4D"/>
                </a:solidFill>
                <a:latin typeface="Verdana" pitchFamily="34" charset="0"/>
              </a:rPr>
              <a:t>, source </a:t>
            </a:r>
            <a:r>
              <a:rPr lang="fr-FR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compton,ThomX</a:t>
            </a: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=60</a:t>
            </a:r>
            <a:r>
              <a:rPr lang="fr-FR" altLang="fr-FR" sz="1200" dirty="0">
                <a:solidFill>
                  <a:srgbClr val="4D4D4D"/>
                </a:solidFill>
                <a:latin typeface="Verdana" pitchFamily="34" charset="0"/>
              </a:rPr>
              <a:t>%</a:t>
            </a:r>
            <a:endParaRPr lang="fr-FR" altLang="fr-FR" sz="12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A. </a:t>
            </a:r>
            <a:r>
              <a:rPr lang="fr-FR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Cobessi</a:t>
            </a: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, CDD ANR, intégration ligne </a:t>
            </a:r>
            <a:r>
              <a:rPr lang="fr-FR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X,ThomX</a:t>
            </a: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=80</a:t>
            </a:r>
            <a:r>
              <a:rPr lang="fr-FR" altLang="fr-FR" sz="1200" dirty="0">
                <a:solidFill>
                  <a:srgbClr val="4D4D4D"/>
                </a:solidFill>
                <a:latin typeface="Verdana" pitchFamily="34" charset="0"/>
              </a:rPr>
              <a:t>%</a:t>
            </a:r>
            <a:endParaRPr lang="fr-FR" altLang="fr-FR" sz="12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C. </a:t>
            </a:r>
            <a:r>
              <a:rPr lang="fr-FR" altLang="fr-FR" sz="1200" dirty="0" err="1">
                <a:solidFill>
                  <a:srgbClr val="4D4D4D"/>
                </a:solidFill>
                <a:latin typeface="Verdana" pitchFamily="34" charset="0"/>
              </a:rPr>
              <a:t>V</a:t>
            </a:r>
            <a:r>
              <a:rPr lang="fr-FR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allérand,CDD</a:t>
            </a: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, magnétisme, </a:t>
            </a:r>
            <a:r>
              <a:rPr lang="fr-FR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ThomX</a:t>
            </a: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=80</a:t>
            </a:r>
            <a:r>
              <a:rPr lang="fr-FR" altLang="fr-FR" sz="1200" dirty="0">
                <a:solidFill>
                  <a:srgbClr val="4D4D4D"/>
                </a:solidFill>
                <a:latin typeface="Verdana" pitchFamily="34" charset="0"/>
              </a:rPr>
              <a:t>%</a:t>
            </a:r>
            <a:endParaRPr lang="fr-FR" altLang="fr-FR" sz="12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fr-FR" altLang="fr-FR" sz="1200" dirty="0" smtClean="0">
              <a:solidFill>
                <a:srgbClr val="4D4D4D"/>
              </a:solidFill>
              <a:latin typeface="Verdana" pitchFamily="34" charset="0"/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FR" altLang="fr-FR" sz="1200" b="1" dirty="0">
                <a:solidFill>
                  <a:srgbClr val="0070C0"/>
                </a:solidFill>
                <a:latin typeface="Verdana" pitchFamily="34" charset="0"/>
              </a:rPr>
              <a:t>2</a:t>
            </a:r>
            <a:r>
              <a:rPr lang="fr-FR" altLang="fr-FR" sz="1200" b="1" dirty="0" smtClean="0">
                <a:solidFill>
                  <a:srgbClr val="0070C0"/>
                </a:solidFill>
                <a:latin typeface="Verdana" pitchFamily="34" charset="0"/>
              </a:rPr>
              <a:t> Doctorants : </a:t>
            </a:r>
            <a:br>
              <a:rPr lang="fr-FR" altLang="fr-FR" sz="1200" b="1" dirty="0" smtClean="0">
                <a:solidFill>
                  <a:srgbClr val="0070C0"/>
                </a:solidFill>
                <a:latin typeface="Verdana" pitchFamily="34" charset="0"/>
              </a:rPr>
            </a:br>
            <a:r>
              <a:rPr lang="fr-FR" altLang="fr-FR" sz="1200" b="1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fr-FR" altLang="fr-FR" sz="1200" b="1" dirty="0" smtClean="0">
                <a:solidFill>
                  <a:srgbClr val="0070C0"/>
                </a:solidFill>
                <a:latin typeface="Verdana" pitchFamily="34" charset="0"/>
              </a:rPr>
              <a:t>             </a:t>
            </a: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L. </a:t>
            </a:r>
            <a:r>
              <a:rPr lang="fr-FR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Garolfi</a:t>
            </a: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, [M El </a:t>
            </a:r>
            <a:r>
              <a:rPr lang="fr-FR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Khaldi</a:t>
            </a: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],</a:t>
            </a:r>
            <a:r>
              <a:rPr lang="fr-FR" sz="1200" dirty="0"/>
              <a:t> </a:t>
            </a:r>
            <a:r>
              <a:rPr lang="fr-FR" sz="1200" dirty="0" smtClean="0"/>
              <a:t>‘section </a:t>
            </a:r>
            <a:r>
              <a:rPr lang="fr-FR" sz="1200" dirty="0"/>
              <a:t>accélératrice compacte à fort </a:t>
            </a:r>
            <a:r>
              <a:rPr lang="fr-FR" sz="1200" dirty="0" err="1" smtClean="0"/>
              <a:t>gradient’</a:t>
            </a:r>
            <a:r>
              <a:rPr lang="fr-FR" sz="1200" dirty="0" err="1">
                <a:solidFill>
                  <a:srgbClr val="4D4D4D"/>
                </a:solidFill>
                <a:latin typeface="Verdana" pitchFamily="34" charset="0"/>
              </a:rPr>
              <a:t>,</a:t>
            </a:r>
            <a:r>
              <a:rPr lang="fr-FR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finance</a:t>
            </a: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=50%P2io+50%industriel  2014-17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A. Gamelin [C. </a:t>
            </a:r>
            <a:r>
              <a:rPr lang="fr-FR" altLang="fr-FR" sz="1200" dirty="0">
                <a:solidFill>
                  <a:srgbClr val="4D4D4D"/>
                </a:solidFill>
                <a:latin typeface="Verdana" pitchFamily="34" charset="0"/>
              </a:rPr>
              <a:t>B</a:t>
            </a: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runi] finance ED=</a:t>
            </a:r>
            <a:r>
              <a:rPr lang="fr-FR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pheniics‘</a:t>
            </a:r>
            <a:r>
              <a:rPr lang="fr-FR" sz="1200" dirty="0" err="1" smtClean="0"/>
              <a:t>Etudes</a:t>
            </a:r>
            <a:r>
              <a:rPr lang="fr-FR" sz="1200" dirty="0" smtClean="0"/>
              <a:t> </a:t>
            </a:r>
            <a:r>
              <a:rPr lang="fr-FR" sz="1200" dirty="0"/>
              <a:t>et mesures des sources d'instabilités sur l'anneau </a:t>
            </a:r>
            <a:r>
              <a:rPr lang="fr-FR" sz="1200" dirty="0" err="1" smtClean="0"/>
              <a:t>ThomX</a:t>
            </a:r>
            <a:r>
              <a:rPr lang="fr-FR" sz="1200" dirty="0" smtClean="0"/>
              <a:t>’</a:t>
            </a:r>
            <a:r>
              <a:rPr lang="fr-FR" altLang="fr-FR" sz="1200" dirty="0" smtClean="0">
                <a:solidFill>
                  <a:srgbClr val="4D4D4D"/>
                </a:solidFill>
                <a:latin typeface="Verdana" pitchFamily="34" charset="0"/>
              </a:rPr>
              <a:t> 2015-18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Projet </a:t>
            </a:r>
            <a:r>
              <a:rPr lang="fr-FR" altLang="fr-FR" sz="2800" b="1" dirty="0" err="1" smtClean="0">
                <a:solidFill>
                  <a:srgbClr val="E75112"/>
                </a:solidFill>
                <a:latin typeface="Verdana" pitchFamily="34" charset="0"/>
              </a:rPr>
              <a:t>ThomX</a:t>
            </a:r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 - faits marquants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395536" y="1268760"/>
            <a:ext cx="50405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400" dirty="0" smtClean="0"/>
              <a:t>Etude d’un complexe </a:t>
            </a:r>
            <a:r>
              <a:rPr lang="fr-FR" sz="1400" dirty="0" smtClean="0"/>
              <a:t>accélérateur + laser permettant d’atteindre un flux de 10</a:t>
            </a:r>
            <a:r>
              <a:rPr lang="fr-FR" sz="1400" baseline="30000" dirty="0" smtClean="0"/>
              <a:t>13</a:t>
            </a:r>
            <a:r>
              <a:rPr lang="fr-FR" sz="1400" dirty="0" smtClean="0"/>
              <a:t> photons/s (</a:t>
            </a:r>
            <a:r>
              <a:rPr lang="fr-FR" sz="1400" b="1" dirty="0" smtClean="0"/>
              <a:t>CDR+TDR</a:t>
            </a:r>
            <a:r>
              <a:rPr lang="fr-FR" sz="1400" dirty="0" smtClean="0"/>
              <a:t>) répondant à la demandes des futurs utilisateurs</a:t>
            </a:r>
          </a:p>
          <a:p>
            <a:pPr marL="285750" indent="-285750">
              <a:buFont typeface="Arial"/>
              <a:buChar char="•"/>
            </a:pPr>
            <a:r>
              <a:rPr lang="fr-FR" sz="1400" dirty="0" smtClean="0"/>
              <a:t>Obtention des financements EQUIPEX</a:t>
            </a:r>
          </a:p>
          <a:p>
            <a:pPr marL="285750" indent="-285750">
              <a:buFont typeface="Arial"/>
              <a:buChar char="•"/>
            </a:pPr>
            <a:endParaRPr lang="fr-FR" sz="1400" dirty="0" smtClean="0"/>
          </a:p>
          <a:p>
            <a:pPr marL="285750" indent="-285750">
              <a:buFont typeface="Arial"/>
              <a:buChar char="•"/>
            </a:pPr>
            <a:r>
              <a:rPr lang="fr-FR" sz="1400" b="1" dirty="0" err="1" smtClean="0"/>
              <a:t>Linac</a:t>
            </a:r>
            <a:r>
              <a:rPr lang="fr-FR" sz="1400" dirty="0" smtClean="0"/>
              <a:t> : </a:t>
            </a:r>
          </a:p>
          <a:p>
            <a:pPr marL="742950" lvl="1" indent="-285750">
              <a:buFont typeface="Arial"/>
              <a:buChar char="•"/>
            </a:pPr>
            <a:r>
              <a:rPr lang="fr-FR" sz="1400" dirty="0" smtClean="0"/>
              <a:t>Obtention de charges de 1nC avec des cathodes Magnésium sur PHIL;  </a:t>
            </a:r>
            <a:r>
              <a:rPr lang="fr-FR" sz="1400" dirty="0" smtClean="0"/>
              <a:t>Efficacité quantique 10 fois plus importante que le Cuivre (4,5% contre 0,45%)</a:t>
            </a:r>
          </a:p>
          <a:p>
            <a:pPr marL="742950" lvl="1" indent="-285750">
              <a:buFont typeface="Arial"/>
              <a:buChar char="•"/>
            </a:pPr>
            <a:r>
              <a:rPr lang="fr-FR" sz="1400" dirty="0" smtClean="0"/>
              <a:t>Collaboration avec PMB pour la réalisation de section fort gradient compacte pour l’</a:t>
            </a:r>
            <a:r>
              <a:rPr lang="fr-FR" sz="1400" dirty="0" err="1" smtClean="0"/>
              <a:t>instrualisation</a:t>
            </a:r>
            <a:r>
              <a:rPr lang="fr-FR" sz="1400" dirty="0" smtClean="0"/>
              <a:t> de </a:t>
            </a:r>
            <a:r>
              <a:rPr lang="fr-FR" sz="1400" dirty="0" err="1" smtClean="0"/>
              <a:t>TomX</a:t>
            </a:r>
            <a:r>
              <a:rPr lang="fr-FR" sz="1400" dirty="0" smtClean="0"/>
              <a:t> (Thèse L. </a:t>
            </a:r>
            <a:r>
              <a:rPr lang="fr-FR" sz="1400" dirty="0" err="1" smtClean="0"/>
              <a:t>Garolfi</a:t>
            </a:r>
            <a:r>
              <a:rPr lang="fr-FR" sz="1400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endParaRPr lang="fr-FR" sz="1400" dirty="0" smtClean="0"/>
          </a:p>
          <a:p>
            <a:pPr marL="171450" indent="-171450">
              <a:buFontTx/>
              <a:buChar char="-"/>
            </a:pPr>
            <a:endParaRPr lang="fr-FR" sz="1400" dirty="0"/>
          </a:p>
          <a:p>
            <a:pPr marL="171450" indent="-171450">
              <a:buFontTx/>
              <a:buChar char="-"/>
            </a:pPr>
            <a:endParaRPr lang="fr-FR" sz="1400" dirty="0" smtClean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273" y="1052736"/>
            <a:ext cx="3467022" cy="27363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803" y="3933056"/>
            <a:ext cx="3471197" cy="273630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4509120"/>
            <a:ext cx="2526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30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4622</TotalTime>
  <Words>853</Words>
  <Application>Microsoft Macintosh PowerPoint</Application>
  <PresentationFormat>Présentation à l'écran (4:3)</PresentationFormat>
  <Paragraphs>271</Paragraphs>
  <Slides>16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Conception personnalisée</vt:lpstr>
      <vt:lpstr>Equipe Injecteur, Linac et Anneau   Laboratoire de l’accélérateur linéaire </vt:lpstr>
      <vt:lpstr>Activités de l’équipe</vt:lpstr>
      <vt:lpstr>Membres de l’équipe</vt:lpstr>
      <vt:lpstr>Membres de l’équipe</vt:lpstr>
      <vt:lpstr>Equipe Injecteur, Linac et Anneau  THOMX</vt:lpstr>
      <vt:lpstr>Projet ThomX – description générale</vt:lpstr>
      <vt:lpstr>Projet ThomX – description générale</vt:lpstr>
      <vt:lpstr>Projet ThomX - ressources</vt:lpstr>
      <vt:lpstr>Projet ThomX - faits marquants</vt:lpstr>
      <vt:lpstr>Projet ThomX - faits marquants</vt:lpstr>
      <vt:lpstr>Projet ThomX - évolution anticipée (3-5 ans)</vt:lpstr>
      <vt:lpstr>Projet ThomX - attentes (vis-à-vis de l’IN2P3)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Visite Labo IN2P3</dc:title>
  <dc:creator>$biarrott</dc:creator>
  <cp:lastModifiedBy>christelle bruni</cp:lastModifiedBy>
  <cp:revision>460</cp:revision>
  <dcterms:created xsi:type="dcterms:W3CDTF">2010-12-20T20:47:11Z</dcterms:created>
  <dcterms:modified xsi:type="dcterms:W3CDTF">2016-06-23T20:55:49Z</dcterms:modified>
</cp:coreProperties>
</file>