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0"/>
  </p:notesMasterIdLst>
  <p:handoutMasterIdLst>
    <p:handoutMasterId r:id="rId11"/>
  </p:handoutMasterIdLst>
  <p:sldIdLst>
    <p:sldId id="459" r:id="rId2"/>
    <p:sldId id="452" r:id="rId3"/>
    <p:sldId id="449" r:id="rId4"/>
    <p:sldId id="460" r:id="rId5"/>
    <p:sldId id="455" r:id="rId6"/>
    <p:sldId id="462" r:id="rId7"/>
    <p:sldId id="457" r:id="rId8"/>
    <p:sldId id="458" r:id="rId9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1F497D"/>
    <a:srgbClr val="4D4D4D"/>
    <a:srgbClr val="E7511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2528" y="-13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78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420DE6-F138-4A18-A261-C1BF1DC57004}" type="slidenum">
              <a:rPr lang="fr-FR" altLang="fr-FR" sz="1200">
                <a:latin typeface="Arial" pitchFamily="34" charset="0"/>
              </a:rPr>
              <a:pPr eaLnBrk="1" hangingPunct="1"/>
              <a:t>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3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4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7837572-CB08-42C2-BE09-CE80A88BD307}" type="slidenum">
              <a:rPr lang="fr-FR" altLang="fr-FR" sz="1200">
                <a:latin typeface="Arial" pitchFamily="34" charset="0"/>
              </a:rPr>
              <a:pPr algn="r" eaLnBrk="1" hangingPunct="1"/>
              <a:t>5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5604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7837572-CB08-42C2-BE09-CE80A88BD307}" type="slidenum">
              <a:rPr lang="fr-FR" altLang="fr-FR" sz="1200">
                <a:latin typeface="Arial" pitchFamily="34" charset="0"/>
              </a:rPr>
              <a:pPr algn="r" eaLnBrk="1" hangingPunct="1"/>
              <a:t>6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5604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824ADED-F026-43BE-ADA7-230B04BBB750}" type="slidenum">
              <a:rPr lang="fr-FR" altLang="fr-FR" sz="1200">
                <a:latin typeface="Arial" pitchFamily="34" charset="0"/>
              </a:rPr>
              <a:pPr algn="r" eaLnBrk="1" hangingPunct="1"/>
              <a:t>7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7652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3174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A2BD774-BB3D-4ACA-9584-B06DB406F070}" type="slidenum">
              <a:rPr lang="fr-FR" altLang="fr-FR" sz="1200">
                <a:latin typeface="Arial" pitchFamily="34" charset="0"/>
              </a:rPr>
              <a:pPr algn="r" eaLnBrk="1" hangingPunct="1"/>
              <a:t>8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3174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A3DA8-CF62-46EE-A292-E82C1A0E5B1B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95AA-B66D-4256-8376-8E3756592E5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8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37A26-C24F-4DC4-B1E4-23A2C7605978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B516-3B57-43C6-BA57-0C2FA795534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92682-AA72-4160-B75A-A5AAD092CEAC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DF02-E291-4182-B974-3E2CE9E1C7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87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625B8-3D0F-4A41-8621-32FA12E125F7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770F-2219-4716-812A-EB697025483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7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6430A-6F85-43B1-9B85-B8C599CEFD6C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A51A-0E04-4B3D-A92E-704BDD3DCD9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34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8FDA8-EA4E-45E6-959E-B5CD9A029230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E5297-4FB7-449C-8C89-8F0656A957C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5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6575-38E5-495A-9824-F407F086B1CC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12EA5-2497-4106-AE4A-F88B46A95DF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3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056F7-BFE9-46BE-8BE1-4E695937B733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131C-04C9-4C62-B560-6FA68CA6364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8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45BC8-F5FD-40E0-86C8-98D5F83F5B35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2D6F-AE99-48C9-AF64-C55FC97C33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6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52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BE022-EE8D-4D45-8DC0-FD816B37F2E0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65C9-2336-444D-8F0E-D2D19ED7097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0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F5655-8E30-49F4-A8CA-C4D47455D65D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6F74-9571-4DC2-A143-0DCDF667B94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3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9D1BFB-3AF7-4E67-A842-384010321B8C}" type="datetime1">
              <a:rPr lang="fr-FR" altLang="fr-FR"/>
              <a:pPr/>
              <a:t>24/06/16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C42A9-9F08-45A3-B704-3DDE881CABF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4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052736"/>
            <a:ext cx="4320381" cy="3014662"/>
          </a:xfrm>
        </p:spPr>
        <p:txBody>
          <a:bodyPr/>
          <a:lstStyle/>
          <a:p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Photo-injecteur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Paquets courts (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sub-ps</a:t>
            </a: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)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  <a:t>Projet DRUM</a:t>
            </a:r>
            <a:b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</a:br>
            <a:r>
              <a:rPr lang="fr-FR" sz="1800" dirty="0"/>
              <a:t>source </a:t>
            </a:r>
            <a:r>
              <a:rPr lang="fr-FR" sz="1800" dirty="0" smtClean="0"/>
              <a:t>d</a:t>
            </a:r>
            <a:r>
              <a:rPr lang="fr-FR" sz="1800" dirty="0" smtClean="0"/>
              <a:t>’</a:t>
            </a:r>
            <a:r>
              <a:rPr lang="fr-FR" sz="1800" dirty="0"/>
              <a:t>é</a:t>
            </a:r>
            <a:r>
              <a:rPr lang="fr-FR" sz="1800" dirty="0" smtClean="0"/>
              <a:t>lectrons </a:t>
            </a:r>
            <a:r>
              <a:rPr lang="fr-FR" sz="1800" dirty="0"/>
              <a:t>Ultra-courts </a:t>
            </a:r>
            <a:r>
              <a:rPr lang="fr-FR" sz="1800" dirty="0" smtClean="0"/>
              <a:t>compacte</a:t>
            </a:r>
            <a:endParaRPr lang="fr-FR" altLang="fr-FR" sz="1800" b="1" dirty="0" smtClean="0">
              <a:solidFill>
                <a:srgbClr val="4F81BD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16238" y="4652963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699792" y="116632"/>
            <a:ext cx="3555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 err="1" smtClean="0"/>
              <a:t>Accélérateurs</a:t>
            </a:r>
            <a:r>
              <a:rPr lang="en-US" altLang="fr-FR" sz="1800" dirty="0" smtClean="0"/>
              <a:t> &amp; Technologies</a:t>
            </a:r>
            <a:endParaRPr lang="en-US" altLang="fr-FR" sz="1800" dirty="0"/>
          </a:p>
        </p:txBody>
      </p:sp>
      <p:sp>
        <p:nvSpPr>
          <p:cNvPr id="2" name="Rectangle 1"/>
          <p:cNvSpPr/>
          <p:nvPr/>
        </p:nvSpPr>
        <p:spPr>
          <a:xfrm>
            <a:off x="467544" y="4725144"/>
            <a:ext cx="842493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1400" dirty="0" smtClean="0"/>
              <a:t>coordinateur</a:t>
            </a:r>
            <a:r>
              <a:rPr lang="fr-FR" sz="1400" dirty="0"/>
              <a:t> </a:t>
            </a:r>
            <a:r>
              <a:rPr lang="fr-FR" sz="1400" dirty="0" smtClean="0"/>
              <a:t>et responsable </a:t>
            </a:r>
            <a:r>
              <a:rPr lang="fr-FR" sz="1400" dirty="0"/>
              <a:t>local pour ce projet</a:t>
            </a:r>
            <a:r>
              <a:rPr lang="fr-FR" sz="1400" dirty="0" smtClean="0"/>
              <a:t> </a:t>
            </a:r>
            <a:endParaRPr lang="fr-FR" sz="1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r-FR" sz="1400" dirty="0" smtClean="0"/>
              <a:t>Christelle </a:t>
            </a:r>
            <a:r>
              <a:rPr lang="fr-FR" sz="1400" dirty="0"/>
              <a:t>Bruni </a:t>
            </a:r>
            <a:r>
              <a:rPr lang="fr-FR" sz="1400" dirty="0" smtClean="0"/>
              <a:t>, LAL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913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DRUM– description générale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4008" y="4869160"/>
            <a:ext cx="4286691" cy="1440160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228600" indent="-171450">
              <a:lnSpc>
                <a:spcPct val="90000"/>
              </a:lnSpc>
            </a:pPr>
            <a:r>
              <a:rPr lang="fr-FR" sz="1400" dirty="0" smtClean="0"/>
              <a:t>Utilisation possible d’une telle source d’électrons :</a:t>
            </a:r>
          </a:p>
          <a:p>
            <a:pPr marL="628650" lvl="1" indent="-171450">
              <a:lnSpc>
                <a:spcPct val="90000"/>
              </a:lnSpc>
            </a:pPr>
            <a:r>
              <a:rPr lang="fr-FR" sz="1000" dirty="0" smtClean="0"/>
              <a:t> accélération laser/plasma, </a:t>
            </a:r>
          </a:p>
          <a:p>
            <a:pPr marL="628650" lvl="1" indent="-171450">
              <a:lnSpc>
                <a:spcPct val="90000"/>
              </a:lnSpc>
            </a:pPr>
            <a:r>
              <a:rPr lang="fr-FR" sz="1000" dirty="0" smtClean="0"/>
              <a:t>source </a:t>
            </a:r>
            <a:r>
              <a:rPr lang="fr-FR" sz="1000" dirty="0"/>
              <a:t>de rayonnement secondaire du </a:t>
            </a:r>
            <a:r>
              <a:rPr lang="fr-FR" sz="1000" dirty="0" err="1"/>
              <a:t>THz</a:t>
            </a:r>
            <a:r>
              <a:rPr lang="fr-FR" sz="1000" dirty="0"/>
              <a:t> au rayons X</a:t>
            </a:r>
            <a:r>
              <a:rPr lang="fr-FR" sz="1000" dirty="0" smtClean="0"/>
              <a:t>,</a:t>
            </a:r>
          </a:p>
          <a:p>
            <a:pPr marL="628650" lvl="1" indent="-171450">
              <a:lnSpc>
                <a:spcPct val="90000"/>
              </a:lnSpc>
            </a:pPr>
            <a:r>
              <a:rPr lang="fr-FR" sz="1000" dirty="0" smtClean="0"/>
              <a:t> </a:t>
            </a:r>
            <a:r>
              <a:rPr lang="fr-FR" sz="1000" dirty="0"/>
              <a:t>test de diagnostic pour les paquets courts, </a:t>
            </a:r>
            <a:endParaRPr lang="fr-FR" sz="1000" dirty="0" smtClean="0"/>
          </a:p>
          <a:p>
            <a:pPr marL="628650" lvl="1" indent="-171450">
              <a:lnSpc>
                <a:spcPct val="90000"/>
              </a:lnSpc>
            </a:pPr>
            <a:r>
              <a:rPr lang="fr-FR" sz="1000" dirty="0" smtClean="0"/>
              <a:t>accès </a:t>
            </a:r>
            <a:r>
              <a:rPr lang="fr-FR" sz="1000" dirty="0"/>
              <a:t>à des processus élémentaires chimiques avec l’étude de la radiolyse pulsée </a:t>
            </a:r>
            <a:r>
              <a:rPr lang="fr-FR" sz="1000" dirty="0" err="1"/>
              <a:t>femtoseconde</a:t>
            </a:r>
            <a:r>
              <a:rPr lang="fr-FR" sz="1000" dirty="0"/>
              <a:t>, </a:t>
            </a:r>
            <a:endParaRPr lang="fr-FR" sz="1000" dirty="0" smtClean="0"/>
          </a:p>
          <a:p>
            <a:pPr marL="628650" lvl="1" indent="-171450">
              <a:lnSpc>
                <a:spcPct val="90000"/>
              </a:lnSpc>
            </a:pPr>
            <a:r>
              <a:rPr lang="fr-FR" sz="1000" dirty="0" smtClean="0"/>
              <a:t>accès </a:t>
            </a:r>
            <a:r>
              <a:rPr lang="fr-FR" sz="1000" dirty="0"/>
              <a:t>à la dynamique atomique par la diffraction d’électrons, </a:t>
            </a:r>
            <a:endParaRPr lang="fr-FR" sz="1000" dirty="0" smtClean="0"/>
          </a:p>
          <a:p>
            <a:pPr marL="628650" lvl="1" indent="-171450">
              <a:lnSpc>
                <a:spcPct val="90000"/>
              </a:lnSpc>
            </a:pPr>
            <a:r>
              <a:rPr lang="fr-FR" sz="1000" dirty="0" smtClean="0"/>
              <a:t>la </a:t>
            </a:r>
            <a:r>
              <a:rPr lang="fr-FR" sz="1000" dirty="0"/>
              <a:t>spectroscopie d’électrons résolue en temps. </a:t>
            </a:r>
            <a:endParaRPr lang="fr-FR" sz="1000" dirty="0" smtClean="0"/>
          </a:p>
          <a:p>
            <a:pPr marL="57150" indent="0">
              <a:lnSpc>
                <a:spcPct val="90000"/>
              </a:lnSpc>
              <a:buNone/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4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99792" y="4869160"/>
            <a:ext cx="1760179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99792" y="1556792"/>
            <a:ext cx="1760179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35638" y="4869160"/>
            <a:ext cx="1540157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4190" y="1556792"/>
            <a:ext cx="1173453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35638" y="1556792"/>
            <a:ext cx="1540157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4190" y="4869160"/>
            <a:ext cx="1173453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657614" y="3212976"/>
            <a:ext cx="458541" cy="1350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47982" y="3789040"/>
            <a:ext cx="3740381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247982" y="2642376"/>
            <a:ext cx="3740381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13289" y="3789040"/>
            <a:ext cx="146682" cy="11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13289" y="1558776"/>
            <a:ext cx="146682" cy="11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29113" y="3789040"/>
            <a:ext cx="146682" cy="11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729113" y="1558776"/>
            <a:ext cx="146682" cy="11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360961" y="3789040"/>
            <a:ext cx="146682" cy="11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48851" y="3573016"/>
            <a:ext cx="366704" cy="1350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48851" y="1556792"/>
            <a:ext cx="366704" cy="1350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54276" y="1983518"/>
            <a:ext cx="3519333" cy="243710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651599" y="2060849"/>
            <a:ext cx="3519333" cy="229653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51599" y="2132856"/>
            <a:ext cx="3519333" cy="216144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651599" y="2204864"/>
            <a:ext cx="3519333" cy="202635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651599" y="2276872"/>
            <a:ext cx="3519333" cy="189126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651599" y="2348880"/>
            <a:ext cx="3519333" cy="175617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651599" y="2420888"/>
            <a:ext cx="3519333" cy="162108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651599" y="2492896"/>
            <a:ext cx="3519333" cy="148599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651599" y="2564904"/>
            <a:ext cx="3519333" cy="135090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651599" y="2636912"/>
            <a:ext cx="3519333" cy="121581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651599" y="2708920"/>
            <a:ext cx="3519333" cy="108072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651599" y="2780928"/>
            <a:ext cx="3519333" cy="94563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651599" y="2852936"/>
            <a:ext cx="3519333" cy="81054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51599" y="2924944"/>
            <a:ext cx="3519333" cy="67545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51599" y="2996952"/>
            <a:ext cx="3519333" cy="54036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651599" y="3068960"/>
            <a:ext cx="3519333" cy="40527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651599" y="3140968"/>
            <a:ext cx="3519333" cy="27018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651599" y="3212976"/>
            <a:ext cx="3519333" cy="13509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 flipV="1">
            <a:off x="651599" y="3212975"/>
            <a:ext cx="3519333" cy="13508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 flipV="1">
            <a:off x="651599" y="3140965"/>
            <a:ext cx="3519333" cy="27018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 flipV="1">
            <a:off x="651599" y="3068958"/>
            <a:ext cx="3519333" cy="40527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651599" y="2996950"/>
            <a:ext cx="3519333" cy="54036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 flipV="1">
            <a:off x="651599" y="2924942"/>
            <a:ext cx="3519333" cy="67545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 flipV="1">
            <a:off x="651599" y="2852934"/>
            <a:ext cx="3519333" cy="81054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 flipV="1">
            <a:off x="651599" y="2780926"/>
            <a:ext cx="3519333" cy="94563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 flipV="1">
            <a:off x="651599" y="2708917"/>
            <a:ext cx="3519333" cy="108072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 flipV="1">
            <a:off x="651599" y="2636909"/>
            <a:ext cx="3519333" cy="121581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 flipV="1">
            <a:off x="651599" y="2564901"/>
            <a:ext cx="3519333" cy="135090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 flipV="1">
            <a:off x="651599" y="2492893"/>
            <a:ext cx="3519333" cy="148599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 flipV="1">
            <a:off x="651599" y="2420885"/>
            <a:ext cx="3519333" cy="162108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 flipV="1">
            <a:off x="651599" y="2348878"/>
            <a:ext cx="3519333" cy="175617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 flipV="1">
            <a:off x="651599" y="2276870"/>
            <a:ext cx="3519333" cy="189126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flipV="1">
            <a:off x="651599" y="2204862"/>
            <a:ext cx="3519333" cy="202635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 flipV="1">
            <a:off x="651599" y="2132854"/>
            <a:ext cx="3519333" cy="216144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flipV="1">
            <a:off x="651599" y="2060846"/>
            <a:ext cx="3519333" cy="229653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 flipV="1">
            <a:off x="651599" y="1988837"/>
            <a:ext cx="3519333" cy="243162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>
            <a:endCxn id="57" idx="6"/>
          </p:cNvCxnSpPr>
          <p:nvPr/>
        </p:nvCxnSpPr>
        <p:spPr>
          <a:xfrm flipV="1">
            <a:off x="715555" y="3195734"/>
            <a:ext cx="3455377" cy="8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48851" y="2996952"/>
            <a:ext cx="366704" cy="54036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40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249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617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3985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6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615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51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687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727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63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802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838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874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914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950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986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1026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1062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1101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1137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1173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1213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1288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1328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1368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1404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1443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483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1522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1562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1602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1641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1677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717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1756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796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1836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1875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1915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1951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1990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2030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2070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2109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2149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2188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2228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2264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2304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2343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2383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2422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2462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2502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2538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577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2656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2692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732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2768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2808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2844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2883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2919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2959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2998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3034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3074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3110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3150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3186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3225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3265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3301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3340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3376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3416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3452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3492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3528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3567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3607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3643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3682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37188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3758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37944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3834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38700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39096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3949283" y="3212976"/>
            <a:ext cx="366704" cy="13509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/>
          <p:cNvSpPr/>
          <p:nvPr/>
        </p:nvSpPr>
        <p:spPr>
          <a:xfrm>
            <a:off x="1360961" y="1558776"/>
            <a:ext cx="146682" cy="11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Forme libre 151"/>
          <p:cNvSpPr/>
          <p:nvPr/>
        </p:nvSpPr>
        <p:spPr>
          <a:xfrm>
            <a:off x="651599" y="1988840"/>
            <a:ext cx="3519333" cy="243710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Forme libre 152"/>
          <p:cNvSpPr/>
          <p:nvPr/>
        </p:nvSpPr>
        <p:spPr>
          <a:xfrm>
            <a:off x="651599" y="2060848"/>
            <a:ext cx="3519333" cy="229653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Forme libre 153"/>
          <p:cNvSpPr/>
          <p:nvPr/>
        </p:nvSpPr>
        <p:spPr>
          <a:xfrm>
            <a:off x="652606" y="2132856"/>
            <a:ext cx="3519333" cy="216144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Forme libre 154"/>
          <p:cNvSpPr/>
          <p:nvPr/>
        </p:nvSpPr>
        <p:spPr>
          <a:xfrm>
            <a:off x="651599" y="2204864"/>
            <a:ext cx="3519333" cy="202635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Forme libre 155"/>
          <p:cNvSpPr/>
          <p:nvPr/>
        </p:nvSpPr>
        <p:spPr>
          <a:xfrm>
            <a:off x="651599" y="2276872"/>
            <a:ext cx="3519333" cy="189126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orme libre 156"/>
          <p:cNvSpPr/>
          <p:nvPr/>
        </p:nvSpPr>
        <p:spPr>
          <a:xfrm>
            <a:off x="651599" y="2348880"/>
            <a:ext cx="3519333" cy="175617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Forme libre 157"/>
          <p:cNvSpPr/>
          <p:nvPr/>
        </p:nvSpPr>
        <p:spPr>
          <a:xfrm>
            <a:off x="651599" y="2420888"/>
            <a:ext cx="3519333" cy="162108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Forme libre 158"/>
          <p:cNvSpPr/>
          <p:nvPr/>
        </p:nvSpPr>
        <p:spPr>
          <a:xfrm>
            <a:off x="651599" y="2492896"/>
            <a:ext cx="3519333" cy="148599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Forme libre 159"/>
          <p:cNvSpPr/>
          <p:nvPr/>
        </p:nvSpPr>
        <p:spPr>
          <a:xfrm>
            <a:off x="651599" y="2564904"/>
            <a:ext cx="3519333" cy="135090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Forme libre 160"/>
          <p:cNvSpPr/>
          <p:nvPr/>
        </p:nvSpPr>
        <p:spPr>
          <a:xfrm>
            <a:off x="651599" y="2636912"/>
            <a:ext cx="3519333" cy="121581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Forme libre 161"/>
          <p:cNvSpPr/>
          <p:nvPr/>
        </p:nvSpPr>
        <p:spPr>
          <a:xfrm>
            <a:off x="651599" y="2708920"/>
            <a:ext cx="3519333" cy="108072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Forme libre 162"/>
          <p:cNvSpPr/>
          <p:nvPr/>
        </p:nvSpPr>
        <p:spPr>
          <a:xfrm>
            <a:off x="651599" y="2780928"/>
            <a:ext cx="3519333" cy="94563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Forme libre 163"/>
          <p:cNvSpPr/>
          <p:nvPr/>
        </p:nvSpPr>
        <p:spPr>
          <a:xfrm>
            <a:off x="651599" y="2852936"/>
            <a:ext cx="3519333" cy="81054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Forme libre 164"/>
          <p:cNvSpPr/>
          <p:nvPr/>
        </p:nvSpPr>
        <p:spPr>
          <a:xfrm>
            <a:off x="651599" y="2924944"/>
            <a:ext cx="3519333" cy="67545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Forme libre 165"/>
          <p:cNvSpPr/>
          <p:nvPr/>
        </p:nvSpPr>
        <p:spPr>
          <a:xfrm>
            <a:off x="651599" y="2996952"/>
            <a:ext cx="3519333" cy="54036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Forme libre 166"/>
          <p:cNvSpPr/>
          <p:nvPr/>
        </p:nvSpPr>
        <p:spPr>
          <a:xfrm>
            <a:off x="651599" y="3068960"/>
            <a:ext cx="3519333" cy="40527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Forme libre 167"/>
          <p:cNvSpPr/>
          <p:nvPr/>
        </p:nvSpPr>
        <p:spPr>
          <a:xfrm>
            <a:off x="651599" y="3140968"/>
            <a:ext cx="3519333" cy="27018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Forme libre 168"/>
          <p:cNvSpPr/>
          <p:nvPr/>
        </p:nvSpPr>
        <p:spPr>
          <a:xfrm>
            <a:off x="651599" y="3212976"/>
            <a:ext cx="3519333" cy="13509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Forme libre 169"/>
          <p:cNvSpPr/>
          <p:nvPr/>
        </p:nvSpPr>
        <p:spPr>
          <a:xfrm flipV="1">
            <a:off x="651599" y="3212975"/>
            <a:ext cx="3519333" cy="13508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Forme libre 170"/>
          <p:cNvSpPr/>
          <p:nvPr/>
        </p:nvSpPr>
        <p:spPr>
          <a:xfrm flipV="1">
            <a:off x="651599" y="3140967"/>
            <a:ext cx="3519333" cy="27018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Forme libre 171"/>
          <p:cNvSpPr/>
          <p:nvPr/>
        </p:nvSpPr>
        <p:spPr>
          <a:xfrm flipV="1">
            <a:off x="651599" y="3068960"/>
            <a:ext cx="3519333" cy="40527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Forme libre 172"/>
          <p:cNvSpPr/>
          <p:nvPr/>
        </p:nvSpPr>
        <p:spPr>
          <a:xfrm flipV="1">
            <a:off x="651599" y="2996952"/>
            <a:ext cx="3519333" cy="54036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Forme libre 173"/>
          <p:cNvSpPr/>
          <p:nvPr/>
        </p:nvSpPr>
        <p:spPr>
          <a:xfrm flipV="1">
            <a:off x="651599" y="2924944"/>
            <a:ext cx="3519333" cy="67545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Forme libre 174"/>
          <p:cNvSpPr/>
          <p:nvPr/>
        </p:nvSpPr>
        <p:spPr>
          <a:xfrm flipV="1">
            <a:off x="651599" y="2852936"/>
            <a:ext cx="3519333" cy="81054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Forme libre 175"/>
          <p:cNvSpPr/>
          <p:nvPr/>
        </p:nvSpPr>
        <p:spPr>
          <a:xfrm flipV="1">
            <a:off x="651599" y="2780928"/>
            <a:ext cx="3519333" cy="94563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 flipV="1">
            <a:off x="651599" y="2708919"/>
            <a:ext cx="3519333" cy="108072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 flipV="1">
            <a:off x="651599" y="2636911"/>
            <a:ext cx="3519333" cy="121581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 flipV="1">
            <a:off x="651599" y="2564903"/>
            <a:ext cx="3519333" cy="135090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Forme libre 179"/>
          <p:cNvSpPr/>
          <p:nvPr/>
        </p:nvSpPr>
        <p:spPr>
          <a:xfrm flipV="1">
            <a:off x="651599" y="2492895"/>
            <a:ext cx="3519333" cy="148599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Forme libre 180"/>
          <p:cNvSpPr/>
          <p:nvPr/>
        </p:nvSpPr>
        <p:spPr>
          <a:xfrm flipV="1">
            <a:off x="651599" y="2420887"/>
            <a:ext cx="3519333" cy="162108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Forme libre 181"/>
          <p:cNvSpPr/>
          <p:nvPr/>
        </p:nvSpPr>
        <p:spPr>
          <a:xfrm flipV="1">
            <a:off x="651599" y="2348880"/>
            <a:ext cx="3519333" cy="175617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Forme libre 182"/>
          <p:cNvSpPr/>
          <p:nvPr/>
        </p:nvSpPr>
        <p:spPr>
          <a:xfrm flipV="1">
            <a:off x="651599" y="2276872"/>
            <a:ext cx="3519333" cy="189126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Forme libre 183"/>
          <p:cNvSpPr/>
          <p:nvPr/>
        </p:nvSpPr>
        <p:spPr>
          <a:xfrm flipV="1">
            <a:off x="651599" y="2204864"/>
            <a:ext cx="3519333" cy="202635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Forme libre 184"/>
          <p:cNvSpPr/>
          <p:nvPr/>
        </p:nvSpPr>
        <p:spPr>
          <a:xfrm flipV="1">
            <a:off x="651599" y="2132856"/>
            <a:ext cx="3519333" cy="216144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Forme libre 185"/>
          <p:cNvSpPr/>
          <p:nvPr/>
        </p:nvSpPr>
        <p:spPr>
          <a:xfrm flipV="1">
            <a:off x="651599" y="2060848"/>
            <a:ext cx="3519333" cy="229653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Forme libre 186"/>
          <p:cNvSpPr/>
          <p:nvPr/>
        </p:nvSpPr>
        <p:spPr>
          <a:xfrm flipV="1">
            <a:off x="651599" y="1988839"/>
            <a:ext cx="3519333" cy="243162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8" name="Connecteur droit 187"/>
          <p:cNvCxnSpPr>
            <a:stCxn id="68" idx="2"/>
            <a:endCxn id="182" idx="6"/>
          </p:cNvCxnSpPr>
          <p:nvPr/>
        </p:nvCxnSpPr>
        <p:spPr>
          <a:xfrm flipV="1">
            <a:off x="727283" y="3220528"/>
            <a:ext cx="3443649" cy="599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3233169" y="4869160"/>
            <a:ext cx="146682" cy="1350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Rectangle 189"/>
          <p:cNvSpPr/>
          <p:nvPr/>
        </p:nvSpPr>
        <p:spPr>
          <a:xfrm>
            <a:off x="3809233" y="4869160"/>
            <a:ext cx="146682" cy="1350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Flèche vers le haut 190"/>
          <p:cNvSpPr/>
          <p:nvPr/>
        </p:nvSpPr>
        <p:spPr>
          <a:xfrm>
            <a:off x="3459041" y="6032070"/>
            <a:ext cx="293363" cy="54036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Rectangle 191"/>
          <p:cNvSpPr/>
          <p:nvPr/>
        </p:nvSpPr>
        <p:spPr>
          <a:xfrm>
            <a:off x="2869131" y="4869160"/>
            <a:ext cx="366704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192"/>
          <p:cNvSpPr/>
          <p:nvPr/>
        </p:nvSpPr>
        <p:spPr>
          <a:xfrm>
            <a:off x="3949251" y="4869160"/>
            <a:ext cx="366704" cy="13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3"/>
          <p:cNvSpPr txBox="1">
            <a:spLocks noChangeArrowheads="1"/>
          </p:cNvSpPr>
          <p:nvPr/>
        </p:nvSpPr>
        <p:spPr bwMode="auto">
          <a:xfrm>
            <a:off x="4644008" y="1052736"/>
            <a:ext cx="4286691" cy="1008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171450">
              <a:lnSpc>
                <a:spcPct val="90000"/>
              </a:lnSpc>
              <a:buFont typeface="Arial"/>
              <a:buChar char="•"/>
            </a:pPr>
            <a:r>
              <a:rPr lang="fr-FR" sz="1400" dirty="0">
                <a:cs typeface="Calibri"/>
              </a:rPr>
              <a:t>Mesurer </a:t>
            </a:r>
            <a:r>
              <a:rPr lang="fr-FR" sz="1400" dirty="0" smtClean="0">
                <a:cs typeface="Calibri"/>
              </a:rPr>
              <a:t>et produire sur </a:t>
            </a:r>
            <a:r>
              <a:rPr lang="fr-FR" sz="1400" dirty="0">
                <a:cs typeface="Calibri"/>
              </a:rPr>
              <a:t>PHIL des paquets d’électrons courts </a:t>
            </a:r>
            <a:r>
              <a:rPr lang="fr-FR" sz="1400" dirty="0" err="1">
                <a:cs typeface="Calibri"/>
              </a:rPr>
              <a:t>femtocosecondes</a:t>
            </a:r>
            <a:r>
              <a:rPr lang="fr-FR" sz="1400" dirty="0">
                <a:cs typeface="Calibri"/>
              </a:rPr>
              <a:t> (150 </a:t>
            </a:r>
            <a:r>
              <a:rPr lang="fr-FR" sz="1400" dirty="0" err="1">
                <a:cs typeface="Calibri"/>
              </a:rPr>
              <a:t>fs</a:t>
            </a:r>
            <a:r>
              <a:rPr lang="fr-FR" sz="1400" dirty="0">
                <a:cs typeface="Calibri"/>
              </a:rPr>
              <a:t>/100pC)  à partir d’un </a:t>
            </a:r>
            <a:r>
              <a:rPr lang="fr-FR" sz="1400" dirty="0" err="1">
                <a:cs typeface="Calibri"/>
              </a:rPr>
              <a:t>photoinjecteur</a:t>
            </a:r>
            <a:r>
              <a:rPr lang="fr-FR" sz="1400" dirty="0">
                <a:cs typeface="Calibri"/>
              </a:rPr>
              <a:t>(gamme 5-10 MeV) couplé à un laser </a:t>
            </a:r>
            <a:r>
              <a:rPr lang="fr-FR" sz="1400" dirty="0" err="1">
                <a:cs typeface="Calibri"/>
              </a:rPr>
              <a:t>femtoseconde</a:t>
            </a:r>
            <a:r>
              <a:rPr lang="fr-FR" sz="1400" dirty="0">
                <a:cs typeface="Calibri"/>
              </a:rPr>
              <a:t> </a:t>
            </a:r>
            <a:r>
              <a:rPr lang="fr-FR" sz="1400" dirty="0" smtClean="0">
                <a:cs typeface="Calibri"/>
              </a:rPr>
              <a:t>LASERIX</a:t>
            </a:r>
            <a:endParaRPr lang="fr-FR" sz="1400" dirty="0" smtClean="0"/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4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08 " pathEditMode="relative" ptsTypes="AA">
                                      <p:cBhvr>
                                        <p:cTn id="10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3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6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8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10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3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7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80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9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1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20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400"/>
                            </p:stCondLst>
                            <p:childTnLst>
                              <p:par>
                                <p:cTn id="2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6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"/>
                            </p:stCondLst>
                            <p:childTnLst>
                              <p:par>
                                <p:cTn id="29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900"/>
                            </p:stCondLst>
                            <p:childTnLst>
                              <p:par>
                                <p:cTn id="29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0"/>
                            </p:stCondLst>
                            <p:childTnLst>
                              <p:par>
                                <p:cTn id="30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100"/>
                            </p:stCondLst>
                            <p:childTnLst>
                              <p:par>
                                <p:cTn id="30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200"/>
                            </p:stCondLst>
                            <p:childTnLst>
                              <p:par>
                                <p:cTn id="31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300"/>
                            </p:stCondLst>
                            <p:childTnLst>
                              <p:par>
                                <p:cTn id="31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400"/>
                            </p:stCondLst>
                            <p:childTnLst>
                              <p:par>
                                <p:cTn id="32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"/>
                            </p:stCondLst>
                            <p:childTnLst>
                              <p:par>
                                <p:cTn id="32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3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800"/>
                            </p:stCondLst>
                            <p:childTnLst>
                              <p:par>
                                <p:cTn id="34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900"/>
                            </p:stCondLst>
                            <p:childTnLst>
                              <p:par>
                                <p:cTn id="34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000"/>
                            </p:stCondLst>
                            <p:childTnLst>
                              <p:par>
                                <p:cTn id="35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100"/>
                            </p:stCondLst>
                            <p:childTnLst>
                              <p:par>
                                <p:cTn id="35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200"/>
                            </p:stCondLst>
                            <p:childTnLst>
                              <p:par>
                                <p:cTn id="36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300"/>
                            </p:stCondLst>
                            <p:childTnLst>
                              <p:par>
                                <p:cTn id="36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400"/>
                            </p:stCondLst>
                            <p:childTnLst>
                              <p:par>
                                <p:cTn id="37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50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600"/>
                            </p:stCondLst>
                            <p:childTnLst>
                              <p:par>
                                <p:cTn id="38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800"/>
                            </p:stCondLst>
                            <p:childTnLst>
                              <p:par>
                                <p:cTn id="39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900"/>
                            </p:stCondLst>
                            <p:childTnLst>
                              <p:par>
                                <p:cTn id="39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000"/>
                            </p:stCondLst>
                            <p:childTnLst>
                              <p:par>
                                <p:cTn id="40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7100"/>
                            </p:stCondLst>
                            <p:childTnLst>
                              <p:par>
                                <p:cTn id="40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200"/>
                            </p:stCondLst>
                            <p:childTnLst>
                              <p:par>
                                <p:cTn id="41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7300"/>
                            </p:stCondLst>
                            <p:childTnLst>
                              <p:par>
                                <p:cTn id="41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400"/>
                            </p:stCondLst>
                            <p:childTnLst>
                              <p:par>
                                <p:cTn id="42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7500"/>
                            </p:stCondLst>
                            <p:childTnLst>
                              <p:par>
                                <p:cTn id="42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700"/>
                            </p:stCondLst>
                            <p:childTnLst>
                              <p:par>
                                <p:cTn id="43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4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7900"/>
                            </p:stCondLst>
                            <p:childTnLst>
                              <p:par>
                                <p:cTn id="44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8000"/>
                            </p:stCondLst>
                            <p:childTnLst>
                              <p:par>
                                <p:cTn id="45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8100"/>
                            </p:stCondLst>
                            <p:childTnLst>
                              <p:par>
                                <p:cTn id="45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8200"/>
                            </p:stCondLst>
                            <p:childTnLst>
                              <p:par>
                                <p:cTn id="46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8300"/>
                            </p:stCondLst>
                            <p:childTnLst>
                              <p:par>
                                <p:cTn id="468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54531 3.33333E-6 " pathEditMode="relative" rAng="0" ptsTypes="AA">
                                      <p:cBhvr>
                                        <p:cTn id="4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00"/>
                            </p:stCondLst>
                            <p:childTnLst>
                              <p:par>
                                <p:cTn id="48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00"/>
                            </p:stCondLst>
                            <p:childTnLst>
                              <p:par>
                                <p:cTn id="503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2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3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0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700"/>
                            </p:stCondLst>
                            <p:childTnLst>
                              <p:par>
                                <p:cTn id="55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800"/>
                            </p:stCondLst>
                            <p:childTnLst>
                              <p:par>
                                <p:cTn id="56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00"/>
                            </p:stCondLst>
                            <p:childTnLst>
                              <p:par>
                                <p:cTn id="57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0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100"/>
                            </p:stCondLst>
                            <p:childTnLst>
                              <p:par>
                                <p:cTn id="59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200"/>
                            </p:stCondLst>
                            <p:childTnLst>
                              <p:par>
                                <p:cTn id="60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300"/>
                            </p:stCondLst>
                            <p:childTnLst>
                              <p:par>
                                <p:cTn id="61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400"/>
                            </p:stCondLst>
                            <p:childTnLst>
                              <p:par>
                                <p:cTn id="6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500"/>
                            </p:stCondLst>
                            <p:childTnLst>
                              <p:par>
                                <p:cTn id="62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600"/>
                            </p:stCondLst>
                            <p:childTnLst>
                              <p:par>
                                <p:cTn id="6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7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800"/>
                            </p:stCondLst>
                            <p:childTnLst>
                              <p:par>
                                <p:cTn id="6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00"/>
                            </p:stCondLst>
                            <p:childTnLst>
                              <p:par>
                                <p:cTn id="67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00"/>
                            </p:stCondLst>
                            <p:childTnLst>
                              <p:par>
                                <p:cTn id="6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00"/>
                            </p:stCondLst>
                            <p:childTnLst>
                              <p:par>
                                <p:cTn id="69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00"/>
                            </p:stCondLst>
                            <p:childTnLst>
                              <p:par>
                                <p:cTn id="70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4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500"/>
                            </p:stCondLst>
                            <p:childTnLst>
                              <p:par>
                                <p:cTn id="71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6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700"/>
                            </p:stCondLst>
                            <p:childTnLst>
                              <p:par>
                                <p:cTn id="73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800"/>
                            </p:stCondLst>
                            <p:childTnLst>
                              <p:par>
                                <p:cTn id="74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900"/>
                            </p:stCondLst>
                            <p:childTnLst>
                              <p:par>
                                <p:cTn id="75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3000"/>
                            </p:stCondLst>
                            <p:childTnLst>
                              <p:par>
                                <p:cTn id="76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3100"/>
                            </p:stCondLst>
                            <p:childTnLst>
                              <p:par>
                                <p:cTn id="7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3200"/>
                            </p:stCondLst>
                            <p:childTnLst>
                              <p:par>
                                <p:cTn id="78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3300"/>
                            </p:stCondLst>
                            <p:childTnLst>
                              <p:par>
                                <p:cTn id="79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3400"/>
                            </p:stCondLst>
                            <p:childTnLst>
                              <p:par>
                                <p:cTn id="80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3500"/>
                            </p:stCondLst>
                            <p:childTnLst>
                              <p:par>
                                <p:cTn id="80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3600"/>
                            </p:stCondLst>
                            <p:childTnLst>
                              <p:par>
                                <p:cTn id="8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3700"/>
                            </p:stCondLst>
                            <p:childTnLst>
                              <p:par>
                                <p:cTn id="82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3800"/>
                            </p:stCondLst>
                            <p:childTnLst>
                              <p:par>
                                <p:cTn id="83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3900"/>
                            </p:stCondLst>
                            <p:childTnLst>
                              <p:par>
                                <p:cTn id="84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4000"/>
                            </p:stCondLst>
                            <p:childTnLst>
                              <p:par>
                                <p:cTn id="854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4100"/>
                            </p:stCondLst>
                            <p:childTnLst>
                              <p:par>
                                <p:cTn id="86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4200"/>
                            </p:stCondLst>
                            <p:childTnLst>
                              <p:par>
                                <p:cTn id="872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4300"/>
                            </p:stCondLst>
                            <p:childTnLst>
                              <p:par>
                                <p:cTn id="881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4400"/>
                            </p:stCondLst>
                            <p:childTnLst>
                              <p:par>
                                <p:cTn id="890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9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4600"/>
                            </p:stCondLst>
                            <p:childTnLst>
                              <p:par>
                                <p:cTn id="90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4700"/>
                            </p:stCondLst>
                            <p:childTnLst>
                              <p:par>
                                <p:cTn id="91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4800"/>
                            </p:stCondLst>
                            <p:childTnLst>
                              <p:par>
                                <p:cTn id="92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4900"/>
                            </p:stCondLst>
                            <p:childTnLst>
                              <p:par>
                                <p:cTn id="93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4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5100"/>
                            </p:stCondLst>
                            <p:childTnLst>
                              <p:par>
                                <p:cTn id="95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5200"/>
                            </p:stCondLst>
                            <p:childTnLst>
                              <p:par>
                                <p:cTn id="962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5300"/>
                            </p:stCondLst>
                            <p:childTnLst>
                              <p:par>
                                <p:cTn id="9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5400"/>
                            </p:stCondLst>
                            <p:childTnLst>
                              <p:par>
                                <p:cTn id="980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5500"/>
                            </p:stCondLst>
                            <p:childTnLst>
                              <p:par>
                                <p:cTn id="989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5600"/>
                            </p:stCondLst>
                            <p:childTnLst>
                              <p:par>
                                <p:cTn id="99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5700"/>
                            </p:stCondLst>
                            <p:childTnLst>
                              <p:par>
                                <p:cTn id="100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01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4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6100"/>
                            </p:stCondLst>
                            <p:childTnLst>
                              <p:par>
                                <p:cTn id="104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6200"/>
                            </p:stCondLst>
                            <p:childTnLst>
                              <p:par>
                                <p:cTn id="1052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61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6400"/>
                            </p:stCondLst>
                            <p:childTnLst>
                              <p:par>
                                <p:cTn id="1070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9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08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9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6800"/>
                            </p:stCondLst>
                            <p:childTnLst>
                              <p:par>
                                <p:cTn id="110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6900"/>
                            </p:stCondLst>
                            <p:childTnLst>
                              <p:par>
                                <p:cTn id="111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4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7100"/>
                            </p:stCondLst>
                            <p:childTnLst>
                              <p:par>
                                <p:cTn id="1133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ntr" presetSubtype="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>
                            <p:stCondLst>
                              <p:cond delay="7200"/>
                            </p:stCondLst>
                            <p:childTnLst>
                              <p:par>
                                <p:cTn id="1142" presetID="1" presetClass="exit" presetSubtype="0" fill="hold" grpId="4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7300"/>
                            </p:stCondLst>
                            <p:childTnLst>
                              <p:par>
                                <p:cTn id="1151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7400"/>
                            </p:stCondLst>
                            <p:childTnLst>
                              <p:par>
                                <p:cTn id="1160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9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>
                            <p:stCondLst>
                              <p:cond delay="7600"/>
                            </p:stCondLst>
                            <p:childTnLst>
                              <p:par>
                                <p:cTn id="1178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>
                            <p:stCondLst>
                              <p:cond delay="7700"/>
                            </p:stCondLst>
                            <p:childTnLst>
                              <p:par>
                                <p:cTn id="1187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96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7900"/>
                            </p:stCondLst>
                            <p:childTnLst>
                              <p:par>
                                <p:cTn id="1205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4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>
                            <p:stCondLst>
                              <p:cond delay="8100"/>
                            </p:stCondLst>
                            <p:childTnLst>
                              <p:par>
                                <p:cTn id="1223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8200"/>
                            </p:stCondLst>
                            <p:childTnLst>
                              <p:par>
                                <p:cTn id="1232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>
                            <p:stCondLst>
                              <p:cond delay="8300"/>
                            </p:stCondLst>
                            <p:childTnLst>
                              <p:par>
                                <p:cTn id="1241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>
                            <p:stCondLst>
                              <p:cond delay="8400"/>
                            </p:stCondLst>
                            <p:childTnLst>
                              <p:par>
                                <p:cTn id="1250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9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8600"/>
                            </p:stCondLst>
                            <p:childTnLst>
                              <p:par>
                                <p:cTn id="1268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8700"/>
                            </p:stCondLst>
                            <p:childTnLst>
                              <p:par>
                                <p:cTn id="1277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>
                            <p:stCondLst>
                              <p:cond delay="8800"/>
                            </p:stCondLst>
                            <p:childTnLst>
                              <p:par>
                                <p:cTn id="1286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44115 3.33333E-6 " pathEditMode="relative" rAng="0" ptsTypes="AA">
                                      <p:cBhvr>
                                        <p:cTn id="12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  <p:par>
                                <p:cTn id="1298" presetID="22" presetClass="exit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2" grpId="2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4" grpId="3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6" grpId="3" animBg="1"/>
      <p:bldP spid="157" grpId="0" animBg="1"/>
      <p:bldP spid="157" grpId="1" animBg="1"/>
      <p:bldP spid="157" grpId="2" animBg="1"/>
      <p:bldP spid="157" grpId="3" animBg="1"/>
      <p:bldP spid="158" grpId="0" animBg="1"/>
      <p:bldP spid="158" grpId="1" animBg="1"/>
      <p:bldP spid="158" grpId="2" animBg="1"/>
      <p:bldP spid="158" grpId="3" animBg="1"/>
      <p:bldP spid="159" grpId="0" animBg="1"/>
      <p:bldP spid="159" grpId="1" animBg="1"/>
      <p:bldP spid="159" grpId="2" animBg="1"/>
      <p:bldP spid="159" grpId="3" animBg="1"/>
      <p:bldP spid="160" grpId="0" animBg="1"/>
      <p:bldP spid="160" grpId="1" animBg="1"/>
      <p:bldP spid="160" grpId="2" animBg="1"/>
      <p:bldP spid="160" grpId="3" animBg="1"/>
      <p:bldP spid="161" grpId="0" animBg="1"/>
      <p:bldP spid="161" grpId="1" animBg="1"/>
      <p:bldP spid="161" grpId="2" animBg="1"/>
      <p:bldP spid="161" grpId="3" animBg="1"/>
      <p:bldP spid="162" grpId="0" animBg="1"/>
      <p:bldP spid="162" grpId="1" animBg="1"/>
      <p:bldP spid="162" grpId="2" animBg="1"/>
      <p:bldP spid="162" grpId="3" animBg="1"/>
      <p:bldP spid="163" grpId="0" animBg="1"/>
      <p:bldP spid="163" grpId="1" animBg="1"/>
      <p:bldP spid="163" grpId="2" animBg="1"/>
      <p:bldP spid="163" grpId="3" animBg="1"/>
      <p:bldP spid="164" grpId="0" animBg="1"/>
      <p:bldP spid="164" grpId="1" animBg="1"/>
      <p:bldP spid="164" grpId="2" animBg="1"/>
      <p:bldP spid="164" grpId="3" animBg="1"/>
      <p:bldP spid="165" grpId="0" animBg="1"/>
      <p:bldP spid="165" grpId="1" animBg="1"/>
      <p:bldP spid="165" grpId="2" animBg="1"/>
      <p:bldP spid="165" grpId="3" animBg="1"/>
      <p:bldP spid="166" grpId="0" animBg="1"/>
      <p:bldP spid="166" grpId="1" animBg="1"/>
      <p:bldP spid="166" grpId="2" animBg="1"/>
      <p:bldP spid="166" grpId="3" animBg="1"/>
      <p:bldP spid="167" grpId="0" animBg="1"/>
      <p:bldP spid="167" grpId="1" animBg="1"/>
      <p:bldP spid="167" grpId="2" animBg="1"/>
      <p:bldP spid="167" grpId="3" animBg="1"/>
      <p:bldP spid="168" grpId="0" animBg="1"/>
      <p:bldP spid="168" grpId="1" animBg="1"/>
      <p:bldP spid="168" grpId="2" animBg="1"/>
      <p:bldP spid="168" grpId="3" animBg="1"/>
      <p:bldP spid="169" grpId="0" animBg="1"/>
      <p:bldP spid="169" grpId="1" animBg="1"/>
      <p:bldP spid="169" grpId="2" animBg="1"/>
      <p:bldP spid="169" grpId="3" animBg="1"/>
      <p:bldP spid="170" grpId="0" animBg="1"/>
      <p:bldP spid="170" grpId="1" animBg="1"/>
      <p:bldP spid="170" grpId="2" animBg="1"/>
      <p:bldP spid="170" grpId="3" animBg="1"/>
      <p:bldP spid="171" grpId="0" animBg="1"/>
      <p:bldP spid="171" grpId="1" animBg="1"/>
      <p:bldP spid="171" grpId="2" animBg="1"/>
      <p:bldP spid="171" grpId="3" animBg="1"/>
      <p:bldP spid="172" grpId="0" animBg="1"/>
      <p:bldP spid="172" grpId="1" animBg="1"/>
      <p:bldP spid="172" grpId="2" animBg="1"/>
      <p:bldP spid="172" grpId="3" animBg="1"/>
      <p:bldP spid="173" grpId="0" animBg="1"/>
      <p:bldP spid="173" grpId="1" animBg="1"/>
      <p:bldP spid="173" grpId="2" animBg="1"/>
      <p:bldP spid="173" grpId="3" animBg="1"/>
      <p:bldP spid="174" grpId="0" animBg="1"/>
      <p:bldP spid="174" grpId="1" animBg="1"/>
      <p:bldP spid="174" grpId="2" animBg="1"/>
      <p:bldP spid="174" grpId="3" animBg="1"/>
      <p:bldP spid="175" grpId="0" animBg="1"/>
      <p:bldP spid="175" grpId="1" animBg="1"/>
      <p:bldP spid="175" grpId="2" animBg="1"/>
      <p:bldP spid="175" grpId="3" animBg="1"/>
      <p:bldP spid="176" grpId="0" animBg="1"/>
      <p:bldP spid="176" grpId="1" animBg="1"/>
      <p:bldP spid="176" grpId="2" animBg="1"/>
      <p:bldP spid="176" grpId="3" animBg="1"/>
      <p:bldP spid="177" grpId="0" animBg="1"/>
      <p:bldP spid="177" grpId="1" animBg="1"/>
      <p:bldP spid="177" grpId="2" animBg="1"/>
      <p:bldP spid="177" grpId="3" animBg="1"/>
      <p:bldP spid="178" grpId="0" animBg="1"/>
      <p:bldP spid="178" grpId="1" animBg="1"/>
      <p:bldP spid="178" grpId="2" animBg="1"/>
      <p:bldP spid="178" grpId="3" animBg="1"/>
      <p:bldP spid="179" grpId="0" animBg="1"/>
      <p:bldP spid="179" grpId="1" animBg="1"/>
      <p:bldP spid="179" grpId="2" animBg="1"/>
      <p:bldP spid="179" grpId="3" animBg="1"/>
      <p:bldP spid="180" grpId="0" animBg="1"/>
      <p:bldP spid="180" grpId="1" animBg="1"/>
      <p:bldP spid="180" grpId="2" animBg="1"/>
      <p:bldP spid="180" grpId="3" animBg="1"/>
      <p:bldP spid="181" grpId="0" animBg="1"/>
      <p:bldP spid="181" grpId="1" animBg="1"/>
      <p:bldP spid="181" grpId="2" animBg="1"/>
      <p:bldP spid="181" grpId="3" animBg="1"/>
      <p:bldP spid="182" grpId="0" animBg="1"/>
      <p:bldP spid="182" grpId="1" animBg="1"/>
      <p:bldP spid="182" grpId="2" animBg="1"/>
      <p:bldP spid="182" grpId="3" animBg="1"/>
      <p:bldP spid="183" grpId="0" animBg="1"/>
      <p:bldP spid="183" grpId="1" animBg="1"/>
      <p:bldP spid="183" grpId="2" animBg="1"/>
      <p:bldP spid="183" grpId="3" animBg="1"/>
      <p:bldP spid="184" grpId="0" animBg="1"/>
      <p:bldP spid="184" grpId="1" animBg="1"/>
      <p:bldP spid="184" grpId="2" animBg="1"/>
      <p:bldP spid="184" grpId="3" animBg="1"/>
      <p:bldP spid="185" grpId="0" animBg="1"/>
      <p:bldP spid="185" grpId="1" animBg="1"/>
      <p:bldP spid="185" grpId="2" animBg="1"/>
      <p:bldP spid="185" grpId="3" animBg="1"/>
      <p:bldP spid="186" grpId="0" animBg="1"/>
      <p:bldP spid="186" grpId="1" animBg="1"/>
      <p:bldP spid="186" grpId="2" animBg="1"/>
      <p:bldP spid="186" grpId="3" animBg="1"/>
      <p:bldP spid="187" grpId="0" animBg="1"/>
      <p:bldP spid="187" grpId="1" animBg="1"/>
      <p:bldP spid="189" grpId="0" animBg="1"/>
      <p:bldP spid="190" grpId="0" animBg="1"/>
      <p:bldP spid="191" grpId="0" animBg="1"/>
      <p:bldP spid="191" grpId="1" animBg="1"/>
      <p:bldP spid="191" grpId="2" animBg="1"/>
      <p:bldP spid="192" grpId="0" animBg="1"/>
      <p:bldP spid="1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Activités du projet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42875" y="83671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200" b="1" smtClean="0">
              <a:solidFill>
                <a:srgbClr val="0070C0"/>
              </a:solidFill>
            </a:endParaRPr>
          </a:p>
          <a:p>
            <a:pPr marL="228600" indent="-171450">
              <a:lnSpc>
                <a:spcPct val="90000"/>
              </a:lnSpc>
              <a:buFont typeface="Arial"/>
              <a:buChar char="•"/>
            </a:pPr>
            <a:r>
              <a:rPr lang="fr-FR" altLang="fr-FR" sz="1200" b="1" smtClean="0">
                <a:solidFill>
                  <a:srgbClr val="0070C0"/>
                </a:solidFill>
              </a:rPr>
              <a:t>Principales activités scientifiques accélérateur de l’équipe </a:t>
            </a:r>
            <a:br>
              <a:rPr lang="fr-FR" altLang="fr-FR" sz="1200" b="1" smtClean="0">
                <a:solidFill>
                  <a:srgbClr val="0070C0"/>
                </a:solidFill>
              </a:rPr>
            </a:br>
            <a:r>
              <a:rPr lang="fr-FR" sz="1200" smtClean="0">
                <a:latin typeface="Calibri"/>
                <a:cs typeface="Calibri"/>
              </a:rPr>
              <a:t>Compétences pluridisciplinaires des équipes permettant de maitriser les différentes étapes du projet</a:t>
            </a:r>
          </a:p>
          <a:p>
            <a:pPr marL="228600" indent="-171450">
              <a:lnSpc>
                <a:spcPct val="90000"/>
              </a:lnSpc>
              <a:buFont typeface="Arial"/>
              <a:buChar char="•"/>
            </a:pPr>
            <a:r>
              <a:rPr lang="fr-FR" altLang="fr-FR" sz="1200" smtClean="0"/>
              <a:t>photo-injecteurs</a:t>
            </a:r>
          </a:p>
          <a:p>
            <a:pPr marL="228600" indent="-171450">
              <a:lnSpc>
                <a:spcPct val="90000"/>
              </a:lnSpc>
              <a:buFont typeface="Arial"/>
              <a:buChar char="•"/>
            </a:pPr>
            <a:r>
              <a:rPr lang="fr-FR" altLang="fr-FR" sz="1200" smtClean="0"/>
              <a:t>optique &amp; physique du faisceau…</a:t>
            </a:r>
          </a:p>
          <a:p>
            <a:pPr marL="228600" indent="-171450">
              <a:lnSpc>
                <a:spcPct val="90000"/>
              </a:lnSpc>
              <a:buFont typeface="Arial"/>
              <a:buChar char="•"/>
            </a:pPr>
            <a:r>
              <a:rPr lang="fr-FR" altLang="fr-FR" sz="1200" smtClean="0"/>
              <a:t>cavités accélératrices, systèmes RF</a:t>
            </a:r>
          </a:p>
          <a:p>
            <a:pPr marL="228600" indent="-171450">
              <a:lnSpc>
                <a:spcPct val="90000"/>
              </a:lnSpc>
              <a:buFont typeface="Arial"/>
              <a:buChar char="•"/>
            </a:pPr>
            <a:r>
              <a:rPr lang="fr-FR" altLang="fr-FR" sz="1200" smtClean="0"/>
              <a:t>Laser et optique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2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smtClean="0">
                <a:solidFill>
                  <a:srgbClr val="0070C0"/>
                </a:solidFill>
              </a:rPr>
              <a:t>Projets techniques accélérateur dans lesquels l’équipe est impliquée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altLang="fr-FR" sz="1200" smtClean="0"/>
              <a:t>Mise en œuvre de l’expérience sur PHIL/LASERIX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altLang="fr-FR" sz="1200" smtClean="0"/>
              <a:t>Construction d’un booster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fr-FR" altLang="fr-FR" sz="1200" smtClean="0"/>
              <a:t>Mise en place du tripleur et compresseur</a:t>
            </a:r>
            <a:endParaRPr lang="fr-FR" altLang="fr-FR" sz="12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5024"/>
            <a:ext cx="2555776" cy="1870560"/>
          </a:xfrm>
          <a:prstGeom prst="rect">
            <a:avLst/>
          </a:prstGeom>
        </p:spPr>
      </p:pic>
      <p:pic>
        <p:nvPicPr>
          <p:cNvPr id="6" name="Shape 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3933056"/>
            <a:ext cx="3907178" cy="166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DRUM - ressources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17" y="836141"/>
            <a:ext cx="9001125" cy="4033019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Membres de l’équipe impliqués: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fr-FR" altLang="fr-FR" sz="1200" dirty="0" smtClean="0">
                <a:latin typeface="Verdana" pitchFamily="34" charset="0"/>
              </a:rPr>
              <a:t>LAL :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C. Bruni (30%),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N. Delerue (10%),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P. </a:t>
            </a:r>
            <a:r>
              <a:rPr lang="fr-FR" altLang="fr-FR" sz="1000" dirty="0" err="1" smtClean="0">
                <a:latin typeface="Verdana" pitchFamily="34" charset="0"/>
              </a:rPr>
              <a:t>Lepercq</a:t>
            </a:r>
            <a:r>
              <a:rPr lang="fr-FR" altLang="fr-FR" sz="1000" dirty="0" smtClean="0">
                <a:latin typeface="Verdana" pitchFamily="34" charset="0"/>
              </a:rPr>
              <a:t> (20%),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V. </a:t>
            </a:r>
            <a:r>
              <a:rPr lang="fr-FR" altLang="fr-FR" sz="1000" dirty="0" err="1" smtClean="0">
                <a:latin typeface="Verdana" pitchFamily="34" charset="0"/>
              </a:rPr>
              <a:t>Soskov</a:t>
            </a:r>
            <a:r>
              <a:rPr lang="fr-FR" altLang="fr-FR" sz="1000" dirty="0" smtClean="0">
                <a:latin typeface="Verdana" pitchFamily="34" charset="0"/>
              </a:rPr>
              <a:t> (20%),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H. </a:t>
            </a:r>
            <a:r>
              <a:rPr lang="fr-FR" altLang="fr-FR" sz="1000" dirty="0" err="1" smtClean="0">
                <a:latin typeface="Verdana" pitchFamily="34" charset="0"/>
              </a:rPr>
              <a:t>Purwar</a:t>
            </a:r>
            <a:r>
              <a:rPr lang="fr-FR" altLang="fr-FR" sz="1000" dirty="0" smtClean="0">
                <a:latin typeface="Verdana" pitchFamily="34" charset="0"/>
              </a:rPr>
              <a:t> (100%, </a:t>
            </a:r>
            <a:r>
              <a:rPr lang="fr-FR" altLang="fr-FR" sz="1000" dirty="0" smtClean="0">
                <a:solidFill>
                  <a:srgbClr val="4D4D4D"/>
                </a:solidFill>
                <a:latin typeface="Verdana" pitchFamily="34" charset="0"/>
              </a:rPr>
              <a:t>1</a:t>
            </a:r>
            <a:r>
              <a:rPr lang="fr-FR" altLang="fr-FR" sz="1000" dirty="0">
                <a:solidFill>
                  <a:srgbClr val="4D4D4D"/>
                </a:solidFill>
                <a:latin typeface="Verdana" pitchFamily="34" charset="0"/>
              </a:rPr>
              <a:t>/07/2016-30/06/</a:t>
            </a:r>
            <a:r>
              <a:rPr lang="fr-FR" altLang="fr-FR" sz="1000" dirty="0" smtClean="0">
                <a:solidFill>
                  <a:srgbClr val="4D4D4D"/>
                </a:solidFill>
                <a:latin typeface="Verdana" pitchFamily="34" charset="0"/>
              </a:rPr>
              <a:t>2018, post doc P2IO</a:t>
            </a:r>
            <a:r>
              <a:rPr lang="fr-FR" altLang="fr-FR" sz="1000" dirty="0" smtClean="0">
                <a:latin typeface="Verdana" pitchFamily="34" charset="0"/>
              </a:rPr>
              <a:t>)</a:t>
            </a:r>
            <a:endParaRPr lang="fr-FR" altLang="fr-FR" sz="800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fr-FR" altLang="fr-FR" sz="1200" dirty="0" smtClean="0">
                <a:latin typeface="Verdana" pitchFamily="34" charset="0"/>
              </a:rPr>
              <a:t>LPGP :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S. </a:t>
            </a:r>
            <a:r>
              <a:rPr lang="fr-FR" altLang="fr-FR" sz="1000" dirty="0" err="1" smtClean="0">
                <a:latin typeface="Verdana" pitchFamily="34" charset="0"/>
              </a:rPr>
              <a:t>Kazamias</a:t>
            </a:r>
            <a:r>
              <a:rPr lang="fr-FR" altLang="fr-FR" sz="1000" dirty="0" smtClean="0">
                <a:latin typeface="Verdana" pitchFamily="34" charset="0"/>
              </a:rPr>
              <a:t> (15%)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B. </a:t>
            </a:r>
            <a:r>
              <a:rPr lang="fr-FR" altLang="fr-FR" sz="1000" smtClean="0">
                <a:latin typeface="Verdana" pitchFamily="34" charset="0"/>
              </a:rPr>
              <a:t>Lucas (15%</a:t>
            </a:r>
            <a:r>
              <a:rPr lang="fr-FR" altLang="fr-FR" sz="1000" dirty="0" smtClean="0">
                <a:latin typeface="Verdana" pitchFamily="34" charset="0"/>
              </a:rPr>
              <a:t>)</a:t>
            </a:r>
          </a:p>
          <a:p>
            <a:pPr marL="0" indent="0">
              <a:lnSpc>
                <a:spcPct val="90000"/>
              </a:lnSpc>
            </a:pPr>
            <a:r>
              <a:rPr lang="fr-FR" altLang="fr-FR" sz="1200" dirty="0" smtClean="0">
                <a:latin typeface="Verdana" pitchFamily="34" charset="0"/>
              </a:rPr>
              <a:t>CLUPS :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M. Pittman (20%)</a:t>
            </a:r>
          </a:p>
          <a:p>
            <a:pPr marL="0" indent="0">
              <a:lnSpc>
                <a:spcPct val="90000"/>
              </a:lnSpc>
            </a:pPr>
            <a:r>
              <a:rPr lang="fr-FR" altLang="fr-FR" sz="1200" dirty="0" smtClean="0">
                <a:latin typeface="Verdana" pitchFamily="34" charset="0"/>
              </a:rPr>
              <a:t>CEA : </a:t>
            </a:r>
          </a:p>
          <a:p>
            <a:pPr marL="400050" lvl="1" indent="0">
              <a:lnSpc>
                <a:spcPct val="90000"/>
              </a:lnSpc>
            </a:pPr>
            <a:r>
              <a:rPr lang="fr-FR" altLang="fr-FR" sz="1000" dirty="0" smtClean="0">
                <a:latin typeface="Verdana" pitchFamily="34" charset="0"/>
              </a:rPr>
              <a:t>D. </a:t>
            </a:r>
            <a:r>
              <a:rPr lang="fr-FR" altLang="fr-FR" sz="1000" dirty="0" err="1" smtClean="0">
                <a:latin typeface="Verdana" pitchFamily="34" charset="0"/>
              </a:rPr>
              <a:t>Garzella</a:t>
            </a:r>
            <a:r>
              <a:rPr lang="fr-FR" altLang="fr-FR" sz="1000" dirty="0" smtClean="0">
                <a:latin typeface="Verdana" pitchFamily="34" charset="0"/>
              </a:rPr>
              <a:t> (10%)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Liste des personnels techniques impliqués: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Permanents </a:t>
            </a:r>
            <a:endParaRPr lang="fr-FR" altLang="fr-FR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personnel de PHIL pour l’accélérateur et personnel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laserix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 pour le laser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fs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Sources de financement 2015 (hors </a:t>
            </a:r>
            <a:r>
              <a:rPr lang="fr-FR" altLang="fr-FR" sz="1200" b="1" u="sng" dirty="0" err="1" smtClean="0">
                <a:solidFill>
                  <a:srgbClr val="0070C0"/>
                </a:solidFill>
                <a:latin typeface="Verdana" pitchFamily="34" charset="0"/>
              </a:rPr>
              <a:t>CDDs</a:t>
            </a: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)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Financement R&amp;D P2IO</a:t>
            </a:r>
          </a:p>
          <a:p>
            <a:pPr lvl="2">
              <a:lnSpc>
                <a:spcPct val="90000"/>
              </a:lnSpc>
            </a:pPr>
            <a:r>
              <a:rPr lang="fr-FR" altLang="fr-FR" sz="800" dirty="0" smtClean="0">
                <a:solidFill>
                  <a:srgbClr val="4D4D4D"/>
                </a:solidFill>
                <a:latin typeface="Verdana" pitchFamily="34" charset="0"/>
              </a:rPr>
              <a:t>66 </a:t>
            </a:r>
            <a:r>
              <a:rPr lang="fr-FR" altLang="fr-FR" sz="800" dirty="0" err="1" smtClean="0">
                <a:solidFill>
                  <a:srgbClr val="4D4D4D"/>
                </a:solidFill>
                <a:latin typeface="Verdana" pitchFamily="34" charset="0"/>
              </a:rPr>
              <a:t>keuros</a:t>
            </a:r>
            <a:endParaRPr lang="fr-FR" altLang="fr-FR" sz="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76228"/>
              </p:ext>
            </p:extLst>
          </p:nvPr>
        </p:nvGraphicFramePr>
        <p:xfrm>
          <a:off x="971600" y="5157192"/>
          <a:ext cx="5905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5905500" imgH="1193800" progId="Word.Document.12">
                  <p:embed/>
                </p:oleObj>
              </mc:Choice>
              <mc:Fallback>
                <p:oleObj name="Document" r:id="rId4" imgW="5905500" imgH="119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5157192"/>
                        <a:ext cx="5905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03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/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Méthode des 3 phases (thèse </a:t>
            </a:r>
            <a:r>
              <a:rPr lang="fr-FR" altLang="fr-FR" sz="2400" b="1" dirty="0" err="1" smtClean="0">
                <a:solidFill>
                  <a:srgbClr val="E75112"/>
                </a:solidFill>
                <a:latin typeface="Verdana" pitchFamily="34" charset="0"/>
              </a:rPr>
              <a:t>T</a:t>
            </a:r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. </a:t>
            </a:r>
            <a:r>
              <a:rPr lang="fr-FR" altLang="fr-FR" sz="2400" b="1" dirty="0" err="1" smtClean="0">
                <a:solidFill>
                  <a:srgbClr val="E75112"/>
                </a:solidFill>
                <a:latin typeface="Verdana" pitchFamily="34" charset="0"/>
              </a:rPr>
              <a:t>Vinatier</a:t>
            </a:r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 soutenue)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142875" y="908050"/>
            <a:ext cx="6013301" cy="15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fr-FR" sz="1200" b="1" u="sng" dirty="0">
                <a:latin typeface="Times New Roman" pitchFamily="18" charset="0"/>
                <a:cs typeface="Times New Roman" pitchFamily="18" charset="0"/>
              </a:rPr>
              <a:t>Méthode des 3 phases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1200" dirty="0" smtClean="0">
                <a:latin typeface="Times New Roman" pitchFamily="18" charset="0"/>
              </a:rPr>
              <a:t>Mesurer </a:t>
            </a:r>
            <a:r>
              <a:rPr lang="fr-FR" sz="1200" dirty="0">
                <a:latin typeface="Times New Roman" pitchFamily="18" charset="0"/>
              </a:rPr>
              <a:t>la longueur du faisceau en l’absence de diagnostics dédiés (</a:t>
            </a:r>
            <a:r>
              <a:rPr lang="fr-FR" sz="1200" dirty="0" err="1">
                <a:latin typeface="Times New Roman" pitchFamily="18" charset="0"/>
              </a:rPr>
              <a:t>Cerenkov</a:t>
            </a:r>
            <a:r>
              <a:rPr lang="fr-FR" sz="1200" dirty="0">
                <a:latin typeface="Times New Roman" pitchFamily="18" charset="0"/>
              </a:rPr>
              <a:t>, TDS …), en faisant varier </a:t>
            </a:r>
            <a:r>
              <a:rPr lang="fr-FR" sz="1200" dirty="0" smtClean="0">
                <a:latin typeface="Times New Roman" pitchFamily="18" charset="0"/>
              </a:rPr>
              <a:t>les conditions </a:t>
            </a:r>
            <a:r>
              <a:rPr lang="fr-FR" sz="1200" dirty="0">
                <a:latin typeface="Times New Roman" pitchFamily="18" charset="0"/>
              </a:rPr>
              <a:t>de </a:t>
            </a:r>
            <a:r>
              <a:rPr lang="fr-FR" sz="1200" dirty="0" smtClean="0">
                <a:latin typeface="Times New Roman" pitchFamily="18" charset="0"/>
              </a:rPr>
              <a:t>mesures de </a:t>
            </a:r>
            <a:r>
              <a:rPr lang="fr-FR" sz="1200" dirty="0">
                <a:latin typeface="Times New Roman" pitchFamily="18" charset="0"/>
              </a:rPr>
              <a:t>la dispersion en énergie du </a:t>
            </a:r>
            <a:r>
              <a:rPr lang="fr-FR" sz="1200" dirty="0" smtClean="0">
                <a:latin typeface="Times New Roman" pitchFamily="18" charset="0"/>
              </a:rPr>
              <a:t>faisceau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de mesure changeante : Phase RF d’une structure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accélératrice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latin typeface="Times New Roman" pitchFamily="18" charset="0"/>
              </a:rPr>
              <a:t>Dispersion </a:t>
            </a:r>
            <a:r>
              <a:rPr lang="fr-FR" sz="1200" dirty="0">
                <a:latin typeface="Times New Roman" pitchFamily="18" charset="0"/>
              </a:rPr>
              <a:t>en énergie mesurée en aval de la section grâce à un dipôle</a:t>
            </a:r>
          </a:p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63398"/>
              </p:ext>
            </p:extLst>
          </p:nvPr>
        </p:nvGraphicFramePr>
        <p:xfrm>
          <a:off x="971600" y="1916832"/>
          <a:ext cx="3312368" cy="56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Équation" r:id="rId4" imgW="1701720" imgH="291960" progId="Equation.3">
                  <p:embed/>
                </p:oleObj>
              </mc:Choice>
              <mc:Fallback>
                <p:oleObj name="Équation" r:id="rId4" imgW="1701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16832"/>
                        <a:ext cx="3312368" cy="568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lipse 17"/>
          <p:cNvSpPr/>
          <p:nvPr/>
        </p:nvSpPr>
        <p:spPr>
          <a:xfrm>
            <a:off x="6372200" y="1988840"/>
            <a:ext cx="720080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7379" y="2852936"/>
            <a:ext cx="90011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fr-FR" sz="1200" b="1" u="sng" dirty="0" smtClean="0">
                <a:latin typeface="Times New Roman" pitchFamily="18" charset="0"/>
                <a:cs typeface="Times New Roman" pitchFamily="18" charset="0"/>
              </a:rPr>
              <a:t>Validation de la méthode de mesure sur SOLEIL(</a:t>
            </a:r>
            <a:r>
              <a:rPr lang="fr-FR" sz="1200" b="1" u="sng" dirty="0" err="1" smtClean="0">
                <a:latin typeface="Times New Roman" pitchFamily="18" charset="0"/>
                <a:cs typeface="Times New Roman" pitchFamily="18" charset="0"/>
              </a:rPr>
              <a:t>linac</a:t>
            </a:r>
            <a:r>
              <a:rPr lang="fr-FR" sz="1200" b="1" u="sng" dirty="0" smtClean="0">
                <a:latin typeface="Times New Roman" pitchFamily="18" charset="0"/>
                <a:cs typeface="Times New Roman" pitchFamily="18" charset="0"/>
              </a:rPr>
              <a:t> 67 MeV) , PITZ (</a:t>
            </a:r>
            <a:r>
              <a:rPr lang="fr-FR" sz="1200" b="1" u="sng" dirty="0" err="1" smtClean="0">
                <a:latin typeface="Times New Roman" pitchFamily="18" charset="0"/>
                <a:cs typeface="Times New Roman" pitchFamily="18" charset="0"/>
              </a:rPr>
              <a:t>canon+booster</a:t>
            </a:r>
            <a:r>
              <a:rPr lang="fr-FR" sz="1200" b="1" u="sng" dirty="0" smtClean="0">
                <a:latin typeface="Times New Roman" pitchFamily="18" charset="0"/>
                <a:cs typeface="Times New Roman" pitchFamily="18" charset="0"/>
              </a:rPr>
              <a:t>) et PHIL (canon)</a:t>
            </a:r>
          </a:p>
          <a:p>
            <a:r>
              <a:rPr lang="fr-FR" sz="1200" b="1" u="sng" dirty="0" smtClean="0">
                <a:latin typeface="Times New Roman" pitchFamily="18" charset="0"/>
                <a:cs typeface="Times New Roman" pitchFamily="18" charset="0"/>
              </a:rPr>
              <a:t>Validation pour les paquets </a:t>
            </a:r>
            <a:r>
              <a:rPr lang="fr-FR" sz="1200" b="1" u="sng" dirty="0" err="1" smtClean="0">
                <a:latin typeface="Times New Roman" pitchFamily="18" charset="0"/>
                <a:cs typeface="Times New Roman" pitchFamily="18" charset="0"/>
              </a:rPr>
              <a:t>sub-ps</a:t>
            </a:r>
            <a:endParaRPr lang="fr-FR" sz="1200" dirty="0">
              <a:latin typeface="Times New Roman" pitchFamily="18" charset="0"/>
            </a:endParaRPr>
          </a:p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age 26" descr="sin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908720"/>
            <a:ext cx="2638731" cy="1996758"/>
          </a:xfrm>
          <a:prstGeom prst="rect">
            <a:avLst/>
          </a:prstGeom>
        </p:spPr>
      </p:pic>
      <p:pic>
        <p:nvPicPr>
          <p:cNvPr id="29" name="Image 4" descr="longueur cas gaussien cou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9552" y="3356992"/>
            <a:ext cx="4105808" cy="32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space réservé du contenu 2"/>
          <p:cNvSpPr txBox="1">
            <a:spLocks/>
          </p:cNvSpPr>
          <p:nvPr/>
        </p:nvSpPr>
        <p:spPr>
          <a:xfrm>
            <a:off x="4737554" y="3429001"/>
            <a:ext cx="4401983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smtClean="0">
                <a:latin typeface="Times New Roman" pitchFamily="18" charset="0"/>
                <a:cs typeface="Times New Roman" pitchFamily="18" charset="0"/>
              </a:rPr>
              <a:t>PITZ : Conditions 20pC : L’accord avec les simulations &lt; 15 %</a:t>
            </a:r>
          </a:p>
          <a:p>
            <a:r>
              <a:rPr lang="fr-FR" sz="1800" smtClean="0">
                <a:latin typeface="Times New Roman" pitchFamily="18" charset="0"/>
                <a:cs typeface="Times New Roman" pitchFamily="18" charset="0"/>
              </a:rPr>
              <a:t>PHIL : On attend un accord &lt; 22% </a:t>
            </a:r>
          </a:p>
          <a:p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95596"/>
              </p:ext>
            </p:extLst>
          </p:nvPr>
        </p:nvGraphicFramePr>
        <p:xfrm>
          <a:off x="5148063" y="4725144"/>
          <a:ext cx="3672409" cy="1483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72208"/>
                <a:gridCol w="936104"/>
                <a:gridCol w="86409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PHIN seul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Booster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Longueur attendue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Longueur reconstruite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435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Erreur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330%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22%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Possibilité d’expérience sur PHIL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214883" y="908050"/>
            <a:ext cx="5365229" cy="43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Etude de faisabilité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Fort gradient accélérateur permettant de réduire « l’explosion coulombienne » dans le canon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Gestion de la densité volumique à la cathode avec le diamètre du laser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Linéarisation de la force de charge d’espace avec la mise en forme laser </a:t>
            </a:r>
            <a:r>
              <a:rPr lang="fr-FR" sz="1400" dirty="0" smtClean="0">
                <a:latin typeface="Times New Roman" pitchFamily="18" charset="0"/>
                <a:sym typeface="Wingdings"/>
              </a:rPr>
              <a:t> baisse de l’</a:t>
            </a:r>
            <a:r>
              <a:rPr lang="fr-FR" sz="1400" dirty="0" err="1" smtClean="0">
                <a:latin typeface="Times New Roman" pitchFamily="18" charset="0"/>
                <a:sym typeface="Wingdings"/>
              </a:rPr>
              <a:t>émittance</a:t>
            </a:r>
            <a:endParaRPr lang="fr-FR" sz="1400" dirty="0" smtClean="0">
              <a:latin typeface="Times New Roman" pitchFamily="18" charset="0"/>
              <a:sym typeface="Wingdings"/>
            </a:endParaRP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  <a:sym typeface="Wingdings"/>
              </a:rPr>
              <a:t>Tests </a:t>
            </a:r>
            <a:r>
              <a:rPr lang="fr-FR" sz="1400" dirty="0" err="1" smtClean="0">
                <a:latin typeface="Times New Roman" pitchFamily="18" charset="0"/>
                <a:sym typeface="Wingdings"/>
              </a:rPr>
              <a:t>multiphotonique</a:t>
            </a:r>
            <a:r>
              <a:rPr lang="fr-FR" sz="1400" dirty="0" smtClean="0">
                <a:latin typeface="Times New Roman" pitchFamily="18" charset="0"/>
                <a:sym typeface="Wingdings"/>
              </a:rPr>
              <a:t> </a:t>
            </a:r>
            <a:r>
              <a:rPr lang="fr-FR" sz="1400" dirty="0" err="1" smtClean="0">
                <a:latin typeface="Times New Roman" pitchFamily="18" charset="0"/>
                <a:sym typeface="Wingdings"/>
              </a:rPr>
              <a:t>ps</a:t>
            </a:r>
            <a:r>
              <a:rPr lang="fr-FR" sz="1400" dirty="0" smtClean="0">
                <a:latin typeface="Times New Roman" pitchFamily="18" charset="0"/>
                <a:sym typeface="Wingdings"/>
              </a:rPr>
              <a:t> vert/UV  facteur 10 charge</a:t>
            </a:r>
            <a:endParaRPr lang="fr-FR" sz="1400" dirty="0" smtClean="0">
              <a:latin typeface="Times New Roman" pitchFamily="18" charset="0"/>
            </a:endParaRPr>
          </a:p>
          <a:p>
            <a:pPr marL="914400" lvl="1" indent="-171450">
              <a:buFont typeface="Arial"/>
              <a:buChar char="•"/>
            </a:pPr>
            <a:endParaRPr lang="fr-FR" sz="1400" dirty="0" smtClean="0">
              <a:latin typeface="Times New Roman" pitchFamily="18" charset="0"/>
            </a:endParaRPr>
          </a:p>
          <a:p>
            <a:pPr marL="171450" indent="-171450">
              <a:buFont typeface="Arial"/>
              <a:buChar char="•"/>
            </a:pPr>
            <a:r>
              <a:rPr lang="fr-FR" sz="1400" b="1" dirty="0" smtClean="0">
                <a:latin typeface="Times New Roman" pitchFamily="18" charset="0"/>
              </a:rPr>
              <a:t>Arrivée de LASERIX au laboratoire</a:t>
            </a:r>
          </a:p>
          <a:p>
            <a:pPr marL="171450" indent="-171450">
              <a:buFont typeface="Arial"/>
              <a:buChar char="•"/>
            </a:pPr>
            <a:endParaRPr lang="fr-FR" sz="1400" dirty="0" smtClean="0">
              <a:latin typeface="Times New Roman" pitchFamily="18" charset="0"/>
            </a:endParaRPr>
          </a:p>
          <a:p>
            <a:pPr marL="171450" indent="-171450">
              <a:buFont typeface="Arial"/>
              <a:buChar char="•"/>
            </a:pPr>
            <a:r>
              <a:rPr lang="fr-FR" sz="1400" b="1" dirty="0" smtClean="0">
                <a:latin typeface="Times New Roman" pitchFamily="18" charset="0"/>
              </a:rPr>
              <a:t>Obtention du financement d’un post doc P2IO </a:t>
            </a:r>
            <a:r>
              <a:rPr lang="fr-FR" sz="1400" dirty="0" smtClean="0">
                <a:latin typeface="Times New Roman" pitchFamily="18" charset="0"/>
              </a:rPr>
              <a:t>en lien avec les équipes laser (LASERIX+CEA)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validation du </a:t>
            </a:r>
            <a:r>
              <a:rPr lang="fr-FR" sz="1400" dirty="0" err="1" smtClean="0">
                <a:latin typeface="Times New Roman" pitchFamily="18" charset="0"/>
              </a:rPr>
              <a:t>multiphotonique</a:t>
            </a:r>
            <a:endParaRPr lang="fr-FR" sz="1400" dirty="0" smtClean="0">
              <a:latin typeface="Times New Roman" pitchFamily="18" charset="0"/>
            </a:endParaRP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Mise en forme laser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Caractérisation du faisceau d’électrons</a:t>
            </a:r>
          </a:p>
          <a:p>
            <a:pPr marL="914400" lvl="1" indent="-171450">
              <a:buFont typeface="Arial"/>
              <a:buChar char="•"/>
            </a:pPr>
            <a:endParaRPr lang="fr-FR" sz="1400" dirty="0" smtClean="0">
              <a:latin typeface="Times New Roman" pitchFamily="18" charset="0"/>
            </a:endParaRPr>
          </a:p>
          <a:p>
            <a:pPr marL="171450" indent="-171450">
              <a:buFont typeface="Arial"/>
              <a:buChar char="•"/>
            </a:pPr>
            <a:r>
              <a:rPr lang="fr-FR" sz="1400" b="1" dirty="0" smtClean="0">
                <a:latin typeface="Times New Roman" pitchFamily="18" charset="0"/>
              </a:rPr>
              <a:t>Obtention d’un financement P2IO R&amp;D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acheminement du laser </a:t>
            </a:r>
            <a:r>
              <a:rPr lang="fr-FR" sz="1400" dirty="0" err="1" smtClean="0">
                <a:latin typeface="Times New Roman" pitchFamily="18" charset="0"/>
              </a:rPr>
              <a:t>fs</a:t>
            </a:r>
            <a:r>
              <a:rPr lang="fr-FR" sz="1400" dirty="0" smtClean="0">
                <a:latin typeface="Times New Roman" pitchFamily="18" charset="0"/>
              </a:rPr>
              <a:t> sur la cathode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</a:rPr>
              <a:t>optique pour avoir différentes longueur d’onde disponibles :  tests multi photonique </a:t>
            </a:r>
            <a:r>
              <a:rPr lang="fr-FR" sz="1400" dirty="0" err="1" smtClean="0">
                <a:latin typeface="Times New Roman" pitchFamily="18" charset="0"/>
              </a:rPr>
              <a:t>fs</a:t>
            </a:r>
            <a:endParaRPr lang="fr-FR" sz="1400" dirty="0" smtClean="0">
              <a:latin typeface="Times New Roman" pitchFamily="18" charset="0"/>
            </a:endParaRP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optique pour avoir différentes longueurs d’impulsion disponibles</a:t>
            </a:r>
          </a:p>
          <a:p>
            <a:pPr marL="914400" lvl="1" indent="-171450">
              <a:buFont typeface="Arial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booster pour faire la mesure par la méthode des 3 phases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 descr="gunlaserradi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57" y="3645024"/>
            <a:ext cx="3445343" cy="2795074"/>
          </a:xfrm>
          <a:prstGeom prst="rect">
            <a:avLst/>
          </a:prstGeom>
        </p:spPr>
      </p:pic>
      <p:pic>
        <p:nvPicPr>
          <p:cNvPr id="2" name="Image 1" descr="gunpeakfiel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3"/>
          <a:stretch/>
        </p:blipFill>
        <p:spPr>
          <a:xfrm>
            <a:off x="5652120" y="764704"/>
            <a:ext cx="333693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DRUM- évolution anticipée (3-5 ans)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612" y="764704"/>
            <a:ext cx="9001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09/2016 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validation de la compatibilité de la synchro PHIL/LASERIX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12/2016 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Premières caractérisations préliminaires des paquets courts produits par PHIL et LASERIX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Validation et tests sur l’émission </a:t>
            </a:r>
            <a:r>
              <a:rPr lang="fr-FR" altLang="fr-FR" sz="1200" dirty="0" err="1" smtClean="0"/>
              <a:t>multiphotonique</a:t>
            </a:r>
            <a:endParaRPr lang="fr-FR" altLang="fr-FR" sz="1200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09/2017 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installation booster (réalisé au LAL) et déphaseur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12/2017 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Mesures de longueur par la méthodes des 3 phases avec booster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2018 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faisceau donné à ESCULAP (focalisation, charge, durée d’impulsion)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79" y="342900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DRUM - 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a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ttentes (vis-à-vis de l’IN2P3)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391" y="4121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896" y="4337051"/>
            <a:ext cx="9001125" cy="10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 smtClean="0"/>
              <a:t>Support financier et humains à PHIL afin de permettre le développement de l’accélérateur et l’accueil d’utilisateur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 smtClean="0"/>
              <a:t>Financement de la partie transport des paquets courts en cours d’étude (quad, </a:t>
            </a:r>
            <a:r>
              <a:rPr lang="fr-FR" altLang="fr-FR" sz="1200" b="1" dirty="0" err="1" smtClean="0"/>
              <a:t>dipoles</a:t>
            </a:r>
            <a:r>
              <a:rPr lang="fr-FR" altLang="fr-FR" sz="1200" b="1" dirty="0" smtClean="0"/>
              <a:t>, BPM)</a:t>
            </a:r>
            <a:endParaRPr lang="fr-FR" altLang="fr-FR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sz="2800" b="1" smtClean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82738" y="2708275"/>
            <a:ext cx="6013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400" dirty="0">
                <a:solidFill>
                  <a:srgbClr val="0070C0"/>
                </a:solidFill>
              </a:rPr>
              <a:t>BACKUP</a:t>
            </a:r>
            <a:endParaRPr lang="fr-FR" altLang="fr-FR" sz="10400" dirty="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/>
              <a:t>[ </a:t>
            </a:r>
            <a:r>
              <a:rPr lang="fr-FR" altLang="fr-FR" sz="1200" b="1" dirty="0" smtClean="0"/>
              <a:t>= Tous </a:t>
            </a:r>
            <a:r>
              <a:rPr lang="fr-FR" altLang="fr-FR" sz="1200" b="1" dirty="0"/>
              <a:t>les documents jugés utiles pour la discussion]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618</Words>
  <Application>Microsoft Macintosh PowerPoint</Application>
  <PresentationFormat>Présentation à l'écran (4:3)</PresentationFormat>
  <Paragraphs>123</Paragraphs>
  <Slides>8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Conception personnalisée</vt:lpstr>
      <vt:lpstr>Document</vt:lpstr>
      <vt:lpstr>Équation</vt:lpstr>
      <vt:lpstr>Photo-injecteur Paquets courts (sub-ps)  Projet DRUM source d’électrons Ultra-courts compacte</vt:lpstr>
      <vt:lpstr>DRUM– description générale</vt:lpstr>
      <vt:lpstr>Activités du projet</vt:lpstr>
      <vt:lpstr>DRUM - ressources</vt:lpstr>
      <vt:lpstr>Méthode des 3 phases (thèse T. Vinatier soutenue)</vt:lpstr>
      <vt:lpstr>Possibilité d’expérience sur PHIL</vt:lpstr>
      <vt:lpstr>DRUM- évolution anticipée (3-5 ans)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christelle bruni</cp:lastModifiedBy>
  <cp:revision>389</cp:revision>
  <dcterms:created xsi:type="dcterms:W3CDTF">2010-12-20T20:47:11Z</dcterms:created>
  <dcterms:modified xsi:type="dcterms:W3CDTF">2016-06-24T06:54:14Z</dcterms:modified>
</cp:coreProperties>
</file>