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5" r:id="rId1"/>
  </p:sldMasterIdLst>
  <p:notesMasterIdLst>
    <p:notesMasterId r:id="rId16"/>
  </p:notesMasterIdLst>
  <p:handoutMasterIdLst>
    <p:handoutMasterId r:id="rId17"/>
  </p:handoutMasterIdLst>
  <p:sldIdLst>
    <p:sldId id="268" r:id="rId2"/>
    <p:sldId id="466" r:id="rId3"/>
    <p:sldId id="471" r:id="rId4"/>
    <p:sldId id="470" r:id="rId5"/>
    <p:sldId id="449" r:id="rId6"/>
    <p:sldId id="467" r:id="rId7"/>
    <p:sldId id="462" r:id="rId8"/>
    <p:sldId id="468" r:id="rId9"/>
    <p:sldId id="463" r:id="rId10"/>
    <p:sldId id="464" r:id="rId11"/>
    <p:sldId id="465" r:id="rId12"/>
    <p:sldId id="457" r:id="rId13"/>
    <p:sldId id="456" r:id="rId14"/>
    <p:sldId id="458" r:id="rId15"/>
  </p:sldIdLst>
  <p:sldSz cx="9144000" cy="6858000" type="screen4x3"/>
  <p:notesSz cx="6805613" cy="9939338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4F81BD"/>
    <a:srgbClr val="1F497D"/>
    <a:srgbClr val="4D4D4D"/>
    <a:srgbClr val="E75112"/>
    <a:srgbClr val="0000FF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2232" y="-894"/>
      </p:cViewPr>
      <p:guideLst>
        <p:guide orient="horz" pos="4319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3378" y="-90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'[Feuille de calcul dans Template_Pateforme_JLB-2]Feuil1'!$A$2</c:f>
              <c:strCache>
                <c:ptCount val="1"/>
                <c:pt idx="0">
                  <c:v>préparation</c:v>
                </c:pt>
              </c:strCache>
            </c:strRef>
          </c:tx>
          <c:invertIfNegative val="0"/>
          <c:cat>
            <c:numRef>
              <c:f>'[Feuille de calcul dans Template_Pateforme_JLB-2]Feuil1'!$B$1:$H$1</c:f>
              <c:numCache>
                <c:formatCode>General</c:formatCode>
                <c:ptCount val="7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</c:numCache>
            </c:numRef>
          </c:cat>
          <c:val>
            <c:numRef>
              <c:f>'[Feuille de calcul dans Template_Pateforme_JLB-2]Feuil1'!$B$2:$H$2</c:f>
              <c:numCache>
                <c:formatCode>General</c:formatCode>
                <c:ptCount val="7"/>
                <c:pt idx="0">
                  <c:v>60</c:v>
                </c:pt>
                <c:pt idx="1">
                  <c:v>40</c:v>
                </c:pt>
                <c:pt idx="2">
                  <c:v>60</c:v>
                </c:pt>
                <c:pt idx="3">
                  <c:v>50</c:v>
                </c:pt>
                <c:pt idx="4">
                  <c:v>58</c:v>
                </c:pt>
                <c:pt idx="5">
                  <c:v>55</c:v>
                </c:pt>
                <c:pt idx="6">
                  <c:v>40</c:v>
                </c:pt>
              </c:numCache>
            </c:numRef>
          </c:val>
        </c:ser>
        <c:ser>
          <c:idx val="1"/>
          <c:order val="1"/>
          <c:tx>
            <c:strRef>
              <c:f>'[Feuille de calcul dans Template_Pateforme_JLB-2]Feuil1'!$A$3</c:f>
              <c:strCache>
                <c:ptCount val="1"/>
                <c:pt idx="0">
                  <c:v>faisceau Depacc</c:v>
                </c:pt>
              </c:strCache>
            </c:strRef>
          </c:tx>
          <c:invertIfNegative val="0"/>
          <c:cat>
            <c:numRef>
              <c:f>'[Feuille de calcul dans Template_Pateforme_JLB-2]Feuil1'!$B$1:$H$1</c:f>
              <c:numCache>
                <c:formatCode>General</c:formatCode>
                <c:ptCount val="7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</c:numCache>
            </c:numRef>
          </c:cat>
          <c:val>
            <c:numRef>
              <c:f>'[Feuille de calcul dans Template_Pateforme_JLB-2]Feuil1'!$B$3:$H$3</c:f>
              <c:numCache>
                <c:formatCode>General</c:formatCode>
                <c:ptCount val="7"/>
                <c:pt idx="0">
                  <c:v>6</c:v>
                </c:pt>
                <c:pt idx="1">
                  <c:v>20</c:v>
                </c:pt>
                <c:pt idx="2">
                  <c:v>50</c:v>
                </c:pt>
                <c:pt idx="3">
                  <c:v>70</c:v>
                </c:pt>
                <c:pt idx="4">
                  <c:v>60</c:v>
                </c:pt>
                <c:pt idx="5">
                  <c:v>60</c:v>
                </c:pt>
                <c:pt idx="6">
                  <c:v>30</c:v>
                </c:pt>
              </c:numCache>
            </c:numRef>
          </c:val>
        </c:ser>
        <c:ser>
          <c:idx val="2"/>
          <c:order val="2"/>
          <c:tx>
            <c:strRef>
              <c:f>'[Feuille de calcul dans Template_Pateforme_JLB-2]Feuil1'!$A$4</c:f>
              <c:strCache>
                <c:ptCount val="1"/>
                <c:pt idx="0">
                  <c:v>faisceau utilisateur</c:v>
                </c:pt>
              </c:strCache>
            </c:strRef>
          </c:tx>
          <c:invertIfNegative val="0"/>
          <c:cat>
            <c:numRef>
              <c:f>'[Feuille de calcul dans Template_Pateforme_JLB-2]Feuil1'!$B$1:$H$1</c:f>
              <c:numCache>
                <c:formatCode>General</c:formatCode>
                <c:ptCount val="7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</c:numCache>
            </c:numRef>
          </c:cat>
          <c:val>
            <c:numRef>
              <c:f>'[Feuille de calcul dans Template_Pateforme_JLB-2]Feuil1'!$B$4:$H$4</c:f>
              <c:numCache>
                <c:formatCode>General</c:formatCode>
                <c:ptCount val="7"/>
                <c:pt idx="3">
                  <c:v>10</c:v>
                </c:pt>
                <c:pt idx="4">
                  <c:v>28</c:v>
                </c:pt>
                <c:pt idx="5">
                  <c:v>20</c:v>
                </c:pt>
                <c:pt idx="6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86953728"/>
        <c:axId val="195961984"/>
      </c:barChart>
      <c:catAx>
        <c:axId val="1869537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95961984"/>
        <c:crosses val="autoZero"/>
        <c:auto val="1"/>
        <c:lblAlgn val="ctr"/>
        <c:lblOffset val="100"/>
        <c:noMultiLvlLbl val="0"/>
      </c:catAx>
      <c:valAx>
        <c:axId val="1959619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86953728"/>
        <c:crosses val="autoZero"/>
        <c:crossBetween val="between"/>
      </c:valAx>
      <c:spPr>
        <a:ln>
          <a:noFill/>
        </a:ln>
      </c:spPr>
    </c:plotArea>
    <c:legend>
      <c:legendPos val="r"/>
      <c:layout>
        <c:manualLayout>
          <c:xMode val="edge"/>
          <c:yMode val="edge"/>
          <c:x val="0.10583981297928075"/>
          <c:y val="8.1124973042211002E-2"/>
          <c:w val="0.19930767397999954"/>
          <c:h val="0.18760415509387846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4" tIns="45761" rIns="91524" bIns="45761" numCol="1" anchor="t" anchorCtr="0" compatLnSpc="1">
            <a:prstTxWarp prst="textNoShape">
              <a:avLst/>
            </a:prstTxWarp>
          </a:bodyPr>
          <a:lstStyle>
            <a:lvl1pPr defTabSz="915816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45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4" tIns="45761" rIns="91524" bIns="45761" numCol="1" anchor="t" anchorCtr="0" compatLnSpc="1">
            <a:prstTxWarp prst="textNoShape">
              <a:avLst/>
            </a:prstTxWarp>
          </a:bodyPr>
          <a:lstStyle>
            <a:lvl1pPr algn="r" defTabSz="915816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37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4" tIns="45761" rIns="91524" bIns="45761" numCol="1" anchor="b" anchorCtr="0" compatLnSpc="1">
            <a:prstTxWarp prst="textNoShape">
              <a:avLst/>
            </a:prstTxWarp>
          </a:bodyPr>
          <a:lstStyle>
            <a:lvl1pPr defTabSz="915816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37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450" y="944086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4" tIns="45761" rIns="91524" bIns="45761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8052587F-62F9-4779-B296-B6F06330C558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874433733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4" tIns="45761" rIns="91524" bIns="45761" numCol="1" anchor="t" anchorCtr="0" compatLnSpc="1">
            <a:prstTxWarp prst="textNoShape">
              <a:avLst/>
            </a:prstTxWarp>
          </a:bodyPr>
          <a:lstStyle>
            <a:lvl1pPr defTabSz="915816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445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4" tIns="45761" rIns="91524" bIns="45761" numCol="1" anchor="t" anchorCtr="0" compatLnSpc="1">
            <a:prstTxWarp prst="textNoShape">
              <a:avLst/>
            </a:prstTxWarp>
          </a:bodyPr>
          <a:lstStyle>
            <a:lvl1pPr algn="r" defTabSz="915816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6125"/>
            <a:ext cx="496570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19638"/>
            <a:ext cx="5443537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4" tIns="45761" rIns="91524" bIns="457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4" tIns="45761" rIns="91524" bIns="45761" numCol="1" anchor="b" anchorCtr="0" compatLnSpc="1">
            <a:prstTxWarp prst="textNoShape">
              <a:avLst/>
            </a:prstTxWarp>
          </a:bodyPr>
          <a:lstStyle>
            <a:lvl1pPr defTabSz="915816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450" y="944086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4" tIns="45761" rIns="91524" bIns="45761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A236F2E1-7783-424D-8A0A-C6364FD35780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899161162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defTabSz="912813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defTabSz="912813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defTabSz="912813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defTabSz="912813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fld id="{E5420DE6-F138-4A18-A261-C1BF1DC57004}" type="slidenum">
              <a:rPr lang="fr-FR" altLang="fr-FR" sz="1200">
                <a:latin typeface="Arial" pitchFamily="34" charset="0"/>
              </a:rPr>
              <a:pPr eaLnBrk="1" hangingPunct="1"/>
              <a:t>1</a:t>
            </a:fld>
            <a:endParaRPr lang="fr-FR" altLang="fr-FR" sz="1200">
              <a:latin typeface="Arial" pitchFamily="34" charset="0"/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fr-FR" smtClean="0">
              <a:latin typeface="Arial" pitchFamily="34" charset="0"/>
            </a:endParaRPr>
          </a:p>
        </p:txBody>
      </p:sp>
      <p:sp>
        <p:nvSpPr>
          <p:cNvPr id="17412" name="Espace réservé du pied de page 4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defTabSz="914400" eaLnBrk="1" hangingPunct="1"/>
            <a:endParaRPr lang="fr-FR" altLang="fr-FR" sz="120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6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fr-FR" dirty="0" smtClean="0">
              <a:latin typeface="Arial" pitchFamily="34" charset="0"/>
            </a:endParaRPr>
          </a:p>
        </p:txBody>
      </p:sp>
      <p:sp>
        <p:nvSpPr>
          <p:cNvPr id="21507" name="Espace réservé du numéro de diapositive 3"/>
          <p:cNvSpPr txBox="1">
            <a:spLocks noGrp="1"/>
          </p:cNvSpPr>
          <p:nvPr/>
        </p:nvSpPr>
        <p:spPr bwMode="auto">
          <a:xfrm>
            <a:off x="3854450" y="9440863"/>
            <a:ext cx="294957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24" tIns="45761" rIns="91524" bIns="45761" anchor="b"/>
          <a:lstStyle>
            <a:lvl1pPr defTabSz="912813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defTabSz="912813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defTabSz="912813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defTabSz="912813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defTabSz="912813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algn="r" eaLnBrk="1" hangingPunct="1"/>
            <a:fld id="{562037EB-78C1-4E9E-9357-C7DEF6595F1F}" type="slidenum">
              <a:rPr lang="fr-FR" altLang="fr-FR" sz="1200">
                <a:latin typeface="Arial" pitchFamily="34" charset="0"/>
              </a:rPr>
              <a:pPr algn="r" eaLnBrk="1" hangingPunct="1"/>
              <a:t>5</a:t>
            </a:fld>
            <a:endParaRPr lang="fr-FR" altLang="fr-FR" sz="1200" dirty="0">
              <a:latin typeface="Arial" pitchFamily="34" charset="0"/>
            </a:endParaRPr>
          </a:p>
        </p:txBody>
      </p:sp>
      <p:sp>
        <p:nvSpPr>
          <p:cNvPr id="21508" name="Espace réservé du pied de page 4"/>
          <p:cNvSpPr txBox="1">
            <a:spLocks noGrp="1"/>
          </p:cNvSpPr>
          <p:nvPr/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24" tIns="45761" rIns="91524" bIns="45761" anchor="b"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fr-FR" altLang="fr-FR" sz="1200" dirty="0">
                <a:latin typeface="Arial" pitchFamily="34" charset="0"/>
              </a:rPr>
              <a:t>Groupe          Evaluation AERES          13-14 janvier 2011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6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fr-FR" dirty="0" smtClean="0">
              <a:latin typeface="Arial" pitchFamily="34" charset="0"/>
            </a:endParaRPr>
          </a:p>
        </p:txBody>
      </p:sp>
      <p:sp>
        <p:nvSpPr>
          <p:cNvPr id="21507" name="Espace réservé du numéro de diapositive 3"/>
          <p:cNvSpPr txBox="1">
            <a:spLocks noGrp="1"/>
          </p:cNvSpPr>
          <p:nvPr/>
        </p:nvSpPr>
        <p:spPr bwMode="auto">
          <a:xfrm>
            <a:off x="3854450" y="9440863"/>
            <a:ext cx="294957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24" tIns="45761" rIns="91524" bIns="45761" anchor="b"/>
          <a:lstStyle>
            <a:lvl1pPr defTabSz="912813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defTabSz="912813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defTabSz="912813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defTabSz="912813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defTabSz="912813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algn="r" eaLnBrk="1" hangingPunct="1"/>
            <a:fld id="{562037EB-78C1-4E9E-9357-C7DEF6595F1F}" type="slidenum">
              <a:rPr lang="fr-FR" altLang="fr-FR" sz="1200">
                <a:latin typeface="Arial" pitchFamily="34" charset="0"/>
              </a:rPr>
              <a:pPr algn="r" eaLnBrk="1" hangingPunct="1"/>
              <a:t>7</a:t>
            </a:fld>
            <a:endParaRPr lang="fr-FR" altLang="fr-FR" sz="1200" dirty="0">
              <a:latin typeface="Arial" pitchFamily="34" charset="0"/>
            </a:endParaRPr>
          </a:p>
        </p:txBody>
      </p:sp>
      <p:sp>
        <p:nvSpPr>
          <p:cNvPr id="21508" name="Espace réservé du pied de page 4"/>
          <p:cNvSpPr txBox="1">
            <a:spLocks noGrp="1"/>
          </p:cNvSpPr>
          <p:nvPr/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24" tIns="45761" rIns="91524" bIns="45761" anchor="b"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fr-FR" altLang="fr-FR" sz="1200" dirty="0">
                <a:latin typeface="Arial" pitchFamily="34" charset="0"/>
              </a:rPr>
              <a:t>Groupe          Evaluation AERES          13-14 janvier 2011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6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fr-FR" dirty="0" smtClean="0">
              <a:latin typeface="Arial" pitchFamily="34" charset="0"/>
            </a:endParaRPr>
          </a:p>
        </p:txBody>
      </p:sp>
      <p:sp>
        <p:nvSpPr>
          <p:cNvPr id="21507" name="Espace réservé du numéro de diapositive 3"/>
          <p:cNvSpPr txBox="1">
            <a:spLocks noGrp="1"/>
          </p:cNvSpPr>
          <p:nvPr/>
        </p:nvSpPr>
        <p:spPr bwMode="auto">
          <a:xfrm>
            <a:off x="3854450" y="9440863"/>
            <a:ext cx="294957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24" tIns="45761" rIns="91524" bIns="45761" anchor="b"/>
          <a:lstStyle>
            <a:lvl1pPr defTabSz="912813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defTabSz="912813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defTabSz="912813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defTabSz="912813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defTabSz="912813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algn="r" eaLnBrk="1" hangingPunct="1"/>
            <a:fld id="{562037EB-78C1-4E9E-9357-C7DEF6595F1F}" type="slidenum">
              <a:rPr lang="fr-FR" altLang="fr-FR" sz="1200">
                <a:latin typeface="Arial" pitchFamily="34" charset="0"/>
              </a:rPr>
              <a:pPr algn="r" eaLnBrk="1" hangingPunct="1"/>
              <a:t>9</a:t>
            </a:fld>
            <a:endParaRPr lang="fr-FR" altLang="fr-FR" sz="1200" dirty="0">
              <a:latin typeface="Arial" pitchFamily="34" charset="0"/>
            </a:endParaRPr>
          </a:p>
        </p:txBody>
      </p:sp>
      <p:sp>
        <p:nvSpPr>
          <p:cNvPr id="21508" name="Espace réservé du pied de page 4"/>
          <p:cNvSpPr txBox="1">
            <a:spLocks noGrp="1"/>
          </p:cNvSpPr>
          <p:nvPr/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24" tIns="45761" rIns="91524" bIns="45761" anchor="b"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fr-FR" altLang="fr-FR" sz="1200" dirty="0">
                <a:latin typeface="Arial" pitchFamily="34" charset="0"/>
              </a:rPr>
              <a:t>Groupe          Evaluation AERES          13-14 janvier 2011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6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fr-FR" dirty="0" smtClean="0">
              <a:latin typeface="Arial" pitchFamily="34" charset="0"/>
            </a:endParaRPr>
          </a:p>
        </p:txBody>
      </p:sp>
      <p:sp>
        <p:nvSpPr>
          <p:cNvPr id="21507" name="Espace réservé du numéro de diapositive 3"/>
          <p:cNvSpPr txBox="1">
            <a:spLocks noGrp="1"/>
          </p:cNvSpPr>
          <p:nvPr/>
        </p:nvSpPr>
        <p:spPr bwMode="auto">
          <a:xfrm>
            <a:off x="3854450" y="9440863"/>
            <a:ext cx="294957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24" tIns="45761" rIns="91524" bIns="45761" anchor="b"/>
          <a:lstStyle>
            <a:lvl1pPr defTabSz="912813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defTabSz="912813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defTabSz="912813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defTabSz="912813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defTabSz="912813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algn="r" eaLnBrk="1" hangingPunct="1"/>
            <a:fld id="{562037EB-78C1-4E9E-9357-C7DEF6595F1F}" type="slidenum">
              <a:rPr lang="fr-FR" altLang="fr-FR" sz="1200">
                <a:latin typeface="Arial" pitchFamily="34" charset="0"/>
              </a:rPr>
              <a:pPr algn="r" eaLnBrk="1" hangingPunct="1"/>
              <a:t>10</a:t>
            </a:fld>
            <a:endParaRPr lang="fr-FR" altLang="fr-FR" sz="1200" dirty="0">
              <a:latin typeface="Arial" pitchFamily="34" charset="0"/>
            </a:endParaRPr>
          </a:p>
        </p:txBody>
      </p:sp>
      <p:sp>
        <p:nvSpPr>
          <p:cNvPr id="21508" name="Espace réservé du pied de page 4"/>
          <p:cNvSpPr txBox="1">
            <a:spLocks noGrp="1"/>
          </p:cNvSpPr>
          <p:nvPr/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24" tIns="45761" rIns="91524" bIns="45761" anchor="b"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fr-FR" altLang="fr-FR" sz="1200" dirty="0">
                <a:latin typeface="Arial" pitchFamily="34" charset="0"/>
              </a:rPr>
              <a:t>Groupe          Evaluation AERES          13-14 janvier 2011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6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fr-FR" dirty="0" smtClean="0">
              <a:latin typeface="Arial" pitchFamily="34" charset="0"/>
            </a:endParaRPr>
          </a:p>
        </p:txBody>
      </p:sp>
      <p:sp>
        <p:nvSpPr>
          <p:cNvPr id="21507" name="Espace réservé du numéro de diapositive 3"/>
          <p:cNvSpPr txBox="1">
            <a:spLocks noGrp="1"/>
          </p:cNvSpPr>
          <p:nvPr/>
        </p:nvSpPr>
        <p:spPr bwMode="auto">
          <a:xfrm>
            <a:off x="3854450" y="9440863"/>
            <a:ext cx="294957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24" tIns="45761" rIns="91524" bIns="45761" anchor="b"/>
          <a:lstStyle>
            <a:lvl1pPr defTabSz="912813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defTabSz="912813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defTabSz="912813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defTabSz="912813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defTabSz="912813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algn="r" eaLnBrk="1" hangingPunct="1"/>
            <a:fld id="{562037EB-78C1-4E9E-9357-C7DEF6595F1F}" type="slidenum">
              <a:rPr lang="fr-FR" altLang="fr-FR" sz="1200">
                <a:latin typeface="Arial" pitchFamily="34" charset="0"/>
              </a:rPr>
              <a:pPr algn="r" eaLnBrk="1" hangingPunct="1"/>
              <a:t>11</a:t>
            </a:fld>
            <a:endParaRPr lang="fr-FR" altLang="fr-FR" sz="1200" dirty="0">
              <a:latin typeface="Arial" pitchFamily="34" charset="0"/>
            </a:endParaRPr>
          </a:p>
        </p:txBody>
      </p:sp>
      <p:sp>
        <p:nvSpPr>
          <p:cNvPr id="21508" name="Espace réservé du pied de page 4"/>
          <p:cNvSpPr txBox="1">
            <a:spLocks noGrp="1"/>
          </p:cNvSpPr>
          <p:nvPr/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24" tIns="45761" rIns="91524" bIns="45761" anchor="b"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fr-FR" altLang="fr-FR" sz="1200" dirty="0">
                <a:latin typeface="Arial" pitchFamily="34" charset="0"/>
              </a:rPr>
              <a:t>Groupe          Evaluation AERES          13-14 janvier 2011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0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fr-FR" smtClean="0">
              <a:latin typeface="Arial" pitchFamily="34" charset="0"/>
            </a:endParaRPr>
          </a:p>
        </p:txBody>
      </p:sp>
      <p:sp>
        <p:nvSpPr>
          <p:cNvPr id="27651" name="Espace réservé du numéro de diapositive 3"/>
          <p:cNvSpPr txBox="1">
            <a:spLocks noGrp="1"/>
          </p:cNvSpPr>
          <p:nvPr/>
        </p:nvSpPr>
        <p:spPr bwMode="auto">
          <a:xfrm>
            <a:off x="3854450" y="9440863"/>
            <a:ext cx="294957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24" tIns="45761" rIns="91524" bIns="45761" anchor="b"/>
          <a:lstStyle>
            <a:lvl1pPr defTabSz="912813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defTabSz="912813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defTabSz="912813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defTabSz="912813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defTabSz="912813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algn="r" eaLnBrk="1" hangingPunct="1"/>
            <a:fld id="{E824ADED-F026-43BE-ADA7-230B04BBB750}" type="slidenum">
              <a:rPr lang="fr-FR" altLang="fr-FR" sz="1200">
                <a:latin typeface="Arial" pitchFamily="34" charset="0"/>
              </a:rPr>
              <a:pPr algn="r" eaLnBrk="1" hangingPunct="1"/>
              <a:t>12</a:t>
            </a:fld>
            <a:endParaRPr lang="fr-FR" altLang="fr-FR" sz="1200">
              <a:latin typeface="Arial" pitchFamily="34" charset="0"/>
            </a:endParaRPr>
          </a:p>
        </p:txBody>
      </p:sp>
      <p:sp>
        <p:nvSpPr>
          <p:cNvPr id="27652" name="Espace réservé du pied de page 4"/>
          <p:cNvSpPr txBox="1">
            <a:spLocks noGrp="1"/>
          </p:cNvSpPr>
          <p:nvPr/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24" tIns="45761" rIns="91524" bIns="45761" anchor="b"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fr-FR" altLang="fr-FR" sz="1200">
                <a:latin typeface="Arial" pitchFamily="34" charset="0"/>
              </a:rPr>
              <a:t>Groupe          Evaluation AERES          13-14 janvier 2011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8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fr-FR" smtClean="0">
              <a:latin typeface="Arial" pitchFamily="34" charset="0"/>
            </a:endParaRPr>
          </a:p>
        </p:txBody>
      </p:sp>
      <p:sp>
        <p:nvSpPr>
          <p:cNvPr id="29699" name="Espace réservé du numéro de diapositive 3"/>
          <p:cNvSpPr txBox="1">
            <a:spLocks noGrp="1"/>
          </p:cNvSpPr>
          <p:nvPr/>
        </p:nvSpPr>
        <p:spPr bwMode="auto">
          <a:xfrm>
            <a:off x="3854450" y="9440863"/>
            <a:ext cx="294957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24" tIns="45761" rIns="91524" bIns="45761" anchor="b"/>
          <a:lstStyle>
            <a:lvl1pPr defTabSz="912813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defTabSz="912813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defTabSz="912813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defTabSz="912813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defTabSz="912813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algn="r" eaLnBrk="1" hangingPunct="1"/>
            <a:fld id="{29EE7F68-99BC-4A00-998A-D91652A5D075}" type="slidenum">
              <a:rPr lang="fr-FR" altLang="fr-FR" sz="1200">
                <a:latin typeface="Arial" pitchFamily="34" charset="0"/>
              </a:rPr>
              <a:pPr algn="r" eaLnBrk="1" hangingPunct="1"/>
              <a:t>13</a:t>
            </a:fld>
            <a:endParaRPr lang="fr-FR" altLang="fr-FR" sz="1200">
              <a:latin typeface="Arial" pitchFamily="34" charset="0"/>
            </a:endParaRPr>
          </a:p>
        </p:txBody>
      </p:sp>
      <p:sp>
        <p:nvSpPr>
          <p:cNvPr id="29700" name="Espace réservé du pied de page 4"/>
          <p:cNvSpPr txBox="1">
            <a:spLocks noGrp="1"/>
          </p:cNvSpPr>
          <p:nvPr/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24" tIns="45761" rIns="91524" bIns="45761" anchor="b"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fr-FR" altLang="fr-FR" sz="1200">
                <a:latin typeface="Arial" pitchFamily="34" charset="0"/>
              </a:rPr>
              <a:t>Groupe          Evaluation AERES          13-14 janvier 2011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6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fr-FR" smtClean="0">
              <a:latin typeface="Arial" pitchFamily="34" charset="0"/>
            </a:endParaRPr>
          </a:p>
        </p:txBody>
      </p:sp>
      <p:sp>
        <p:nvSpPr>
          <p:cNvPr id="31747" name="Espace réservé du numéro de diapositive 3"/>
          <p:cNvSpPr txBox="1">
            <a:spLocks noGrp="1"/>
          </p:cNvSpPr>
          <p:nvPr/>
        </p:nvSpPr>
        <p:spPr bwMode="auto">
          <a:xfrm>
            <a:off x="3854450" y="9440863"/>
            <a:ext cx="294957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24" tIns="45761" rIns="91524" bIns="45761" anchor="b"/>
          <a:lstStyle>
            <a:lvl1pPr defTabSz="912813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defTabSz="912813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defTabSz="912813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defTabSz="912813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defTabSz="912813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algn="r" eaLnBrk="1" hangingPunct="1"/>
            <a:fld id="{FA2BD774-BB3D-4ACA-9584-B06DB406F070}" type="slidenum">
              <a:rPr lang="fr-FR" altLang="fr-FR" sz="1200">
                <a:latin typeface="Arial" pitchFamily="34" charset="0"/>
              </a:rPr>
              <a:pPr algn="r" eaLnBrk="1" hangingPunct="1"/>
              <a:t>14</a:t>
            </a:fld>
            <a:endParaRPr lang="fr-FR" altLang="fr-FR" sz="1200">
              <a:latin typeface="Arial" pitchFamily="34" charset="0"/>
            </a:endParaRPr>
          </a:p>
        </p:txBody>
      </p:sp>
      <p:sp>
        <p:nvSpPr>
          <p:cNvPr id="31748" name="Espace réservé du pied de page 4"/>
          <p:cNvSpPr txBox="1">
            <a:spLocks noGrp="1"/>
          </p:cNvSpPr>
          <p:nvPr/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24" tIns="45761" rIns="91524" bIns="45761" anchor="b"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fr-FR" altLang="fr-FR" sz="1200">
                <a:latin typeface="Arial" pitchFamily="34" charset="0"/>
              </a:rPr>
              <a:t>Groupe          Evaluation AERES          13-14 janvier 2011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1DA3DA8-CF62-46EE-A292-E82C1A0E5B1B}" type="datetime1">
              <a:rPr lang="fr-FR" altLang="fr-FR"/>
              <a:pPr/>
              <a:t>22/06/2016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8195AA-B66D-4256-8376-8E3756592E5B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57284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8737A26-C24F-4DC4-B1E4-23A2C7605978}" type="datetime1">
              <a:rPr lang="fr-FR" altLang="fr-FR"/>
              <a:pPr/>
              <a:t>22/06/2016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6AB516-3B57-43C6-BA57-0C2FA795534A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44471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7092682-AA72-4160-B75A-A5AAD092CEAC}" type="datetime1">
              <a:rPr lang="fr-FR" altLang="fr-FR"/>
              <a:pPr/>
              <a:t>22/06/2016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D9DF02-E291-4182-B974-3E2CE9E1C724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9918752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84625B8-3D0F-4A41-8621-32FA12E125F7}" type="datetime1">
              <a:rPr lang="fr-FR" altLang="fr-FR"/>
              <a:pPr/>
              <a:t>22/06/2016</a:t>
            </a:fld>
            <a:endParaRPr lang="fr-FR" alt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9B770F-2219-4716-812A-EB6970254832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54675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C16430A-6F85-43B1-9B85-B8C599CEFD6C}" type="datetime1">
              <a:rPr lang="fr-FR" altLang="fr-FR"/>
              <a:pPr/>
              <a:t>22/06/2016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BBA51A-0E04-4B3D-A92E-704BDD3DCD9A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343467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508FDA8-EA4E-45E6-959E-B5CD9A029230}" type="datetime1">
              <a:rPr lang="fr-FR" altLang="fr-FR"/>
              <a:pPr/>
              <a:t>22/06/2016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9E5297-4FB7-449C-8C89-8F0656A957C4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894510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76F6575-38E5-495A-9824-F407F086B1CC}" type="datetime1">
              <a:rPr lang="fr-FR" altLang="fr-FR"/>
              <a:pPr/>
              <a:t>22/06/2016</a:t>
            </a:fld>
            <a:endParaRPr lang="fr-FR" alt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512EA5-2497-4106-AE4A-F88B46A95DFC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957836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7056F7-BFE9-46BE-8BE1-4E695937B733}" type="datetime1">
              <a:rPr lang="fr-FR" altLang="fr-FR"/>
              <a:pPr/>
              <a:t>22/06/2016</a:t>
            </a:fld>
            <a:endParaRPr lang="fr-FR" alt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B2131C-04C9-4C62-B560-6FA68CA63643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315835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D45BC8-F5FD-40E0-86C8-98D5F83F5B35}" type="datetime1">
              <a:rPr lang="fr-FR" altLang="fr-FR"/>
              <a:pPr/>
              <a:t>22/06/2016</a:t>
            </a:fld>
            <a:endParaRPr lang="fr-FR" alt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9E2D6F-AE99-48C9-AF64-C55FC97C33E2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399679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5"/>
          <p:cNvSpPr txBox="1">
            <a:spLocks noGrp="1"/>
          </p:cNvSpPr>
          <p:nvPr userDrawn="1"/>
        </p:nvSpPr>
        <p:spPr bwMode="auto">
          <a:xfrm>
            <a:off x="6877050" y="6492875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algn="r" eaLnBrk="1" hangingPunct="1"/>
            <a:fld id="{D7B3AF0D-7C1C-4BE3-AF3F-2E6A38D662B3}" type="slidenum">
              <a:rPr lang="fr-FR" altLang="fr-FR" sz="1200">
                <a:solidFill>
                  <a:srgbClr val="898989"/>
                </a:solidFill>
              </a:rPr>
              <a:pPr algn="r" eaLnBrk="1" hangingPunct="1"/>
              <a:t>‹N°›</a:t>
            </a:fld>
            <a:endParaRPr lang="fr-FR" altLang="fr-FR" sz="1200">
              <a:solidFill>
                <a:srgbClr val="898989"/>
              </a:solidFill>
            </a:endParaRPr>
          </a:p>
        </p:txBody>
      </p:sp>
      <p:cxnSp>
        <p:nvCxnSpPr>
          <p:cNvPr id="4" name="Connecteur droit 3"/>
          <p:cNvCxnSpPr/>
          <p:nvPr userDrawn="1"/>
        </p:nvCxnSpPr>
        <p:spPr>
          <a:xfrm>
            <a:off x="1588" y="692150"/>
            <a:ext cx="9142412" cy="0"/>
          </a:xfrm>
          <a:prstGeom prst="line">
            <a:avLst/>
          </a:prstGeom>
          <a:ln>
            <a:solidFill>
              <a:srgbClr val="E751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692150"/>
          </a:xfrm>
        </p:spPr>
        <p:txBody>
          <a:bodyPr/>
          <a:lstStyle/>
          <a:p>
            <a:endParaRPr lang="fr-FR" altLang="fr-FR" dirty="0" smtClean="0"/>
          </a:p>
        </p:txBody>
      </p:sp>
    </p:spTree>
    <p:extLst>
      <p:ext uri="{BB962C8B-B14F-4D97-AF65-F5344CB8AC3E}">
        <p14:creationId xmlns:p14="http://schemas.microsoft.com/office/powerpoint/2010/main" val="2165296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D2BE022-EE8D-4D45-8DC0-FD816B37F2E0}" type="datetime1">
              <a:rPr lang="fr-FR" altLang="fr-FR"/>
              <a:pPr/>
              <a:t>22/06/2016</a:t>
            </a:fld>
            <a:endParaRPr lang="fr-FR" alt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E665C9-2336-444D-8F0E-D2D19ED7097B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264045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dirty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48F5655-8E30-49F4-A8CA-C4D47455D65D}" type="datetime1">
              <a:rPr lang="fr-FR" altLang="fr-FR"/>
              <a:pPr/>
              <a:t>22/06/2016</a:t>
            </a:fld>
            <a:endParaRPr lang="fr-FR" alt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4A6F74-9571-4DC2-A143-0DCDF667B946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457355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5B9D1BFB-3AF7-4E67-A842-384010321B8C}" type="datetime1">
              <a:rPr lang="fr-FR" altLang="fr-FR"/>
              <a:pPr/>
              <a:t>22/06/2016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Verdan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A4AC42A9-9F08-45A3-B704-3DDE881CABFD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24" r:id="rId2"/>
    <p:sldLayoutId id="2147483925" r:id="rId3"/>
    <p:sldLayoutId id="2147483926" r:id="rId4"/>
    <p:sldLayoutId id="2147483927" r:id="rId5"/>
    <p:sldLayoutId id="2147483928" r:id="rId6"/>
    <p:sldLayoutId id="2147483934" r:id="rId7"/>
    <p:sldLayoutId id="2147483929" r:id="rId8"/>
    <p:sldLayoutId id="2147483930" r:id="rId9"/>
    <p:sldLayoutId id="2147483931" r:id="rId10"/>
    <p:sldLayoutId id="2147483932" r:id="rId11"/>
    <p:sldLayoutId id="2147483933" r:id="rId1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heses.fr/2015PA112195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339752" y="2780928"/>
            <a:ext cx="4320381" cy="3014662"/>
          </a:xfrm>
        </p:spPr>
        <p:txBody>
          <a:bodyPr/>
          <a:lstStyle/>
          <a:p>
            <a:pPr lvl="0" eaLnBrk="1" hangingPunct="1">
              <a:lnSpc>
                <a:spcPct val="90000"/>
              </a:lnSpc>
            </a:pPr>
            <a:r>
              <a:rPr lang="fr-FR" altLang="fr-FR" sz="3600" b="1" dirty="0" smtClean="0">
                <a:solidFill>
                  <a:srgbClr val="E75112"/>
                </a:solidFill>
                <a:latin typeface="Verdana" pitchFamily="34" charset="0"/>
              </a:rPr>
              <a:t>PHIL</a:t>
            </a:r>
            <a:br>
              <a:rPr lang="fr-FR" altLang="fr-FR" sz="3600" b="1" dirty="0" smtClean="0">
                <a:solidFill>
                  <a:srgbClr val="E75112"/>
                </a:solidFill>
                <a:latin typeface="Verdana" pitchFamily="34" charset="0"/>
              </a:rPr>
            </a:br>
            <a:r>
              <a:rPr lang="fr-FR" altLang="fr-FR" sz="3600" b="1" dirty="0" smtClean="0">
                <a:solidFill>
                  <a:srgbClr val="E75112"/>
                </a:solidFill>
                <a:latin typeface="Verdana" pitchFamily="34" charset="0"/>
              </a:rPr>
              <a:t/>
            </a:r>
            <a:br>
              <a:rPr lang="fr-FR" altLang="fr-FR" sz="3600" b="1" dirty="0" smtClean="0">
                <a:solidFill>
                  <a:srgbClr val="E75112"/>
                </a:solidFill>
                <a:latin typeface="Verdana" pitchFamily="34" charset="0"/>
              </a:rPr>
            </a:br>
            <a:r>
              <a:rPr lang="fr-FR" altLang="fr-FR" sz="3600" b="1" dirty="0" smtClean="0">
                <a:solidFill>
                  <a:srgbClr val="E75112"/>
                </a:solidFill>
                <a:latin typeface="Verdana" pitchFamily="34" charset="0"/>
              </a:rPr>
              <a:t/>
            </a:r>
            <a:br>
              <a:rPr lang="fr-FR" altLang="fr-FR" sz="3600" b="1" dirty="0" smtClean="0">
                <a:solidFill>
                  <a:srgbClr val="E75112"/>
                </a:solidFill>
                <a:latin typeface="Verdana" pitchFamily="34" charset="0"/>
              </a:rPr>
            </a:br>
            <a:r>
              <a:rPr lang="fr-FR" altLang="fr-FR" sz="2400" b="1" dirty="0" smtClean="0">
                <a:latin typeface="Verdana" pitchFamily="34" charset="0"/>
              </a:rPr>
              <a:t>Laboratoire de </a:t>
            </a:r>
            <a:br>
              <a:rPr lang="fr-FR" altLang="fr-FR" sz="2400" b="1" dirty="0" smtClean="0">
                <a:latin typeface="Verdana" pitchFamily="34" charset="0"/>
              </a:rPr>
            </a:br>
            <a:r>
              <a:rPr lang="fr-FR" altLang="fr-FR" sz="2400" b="1" dirty="0" smtClean="0">
                <a:latin typeface="Verdana" pitchFamily="34" charset="0"/>
              </a:rPr>
              <a:t>l’</a:t>
            </a:r>
            <a:r>
              <a:rPr lang="fr-FR" altLang="fr-FR" sz="2400" b="1" dirty="0" err="1" smtClean="0">
                <a:latin typeface="Verdana" pitchFamily="34" charset="0"/>
              </a:rPr>
              <a:t>accelerateur</a:t>
            </a:r>
            <a:r>
              <a:rPr lang="fr-FR" altLang="fr-FR" sz="2400" b="1" dirty="0" smtClean="0">
                <a:latin typeface="Verdana" pitchFamily="34" charset="0"/>
              </a:rPr>
              <a:t> linéaire</a:t>
            </a:r>
            <a:r>
              <a:rPr lang="fr-FR" altLang="fr-FR" sz="3600" b="1" dirty="0" smtClean="0">
                <a:latin typeface="Verdana" pitchFamily="34" charset="0"/>
              </a:rPr>
              <a:t/>
            </a:r>
            <a:br>
              <a:rPr lang="fr-FR" altLang="fr-FR" sz="3600" b="1" dirty="0" smtClean="0">
                <a:latin typeface="Verdana" pitchFamily="34" charset="0"/>
              </a:rPr>
            </a:br>
            <a:r>
              <a:rPr lang="fr-FR" altLang="fr-FR" sz="1200" b="1" dirty="0">
                <a:solidFill>
                  <a:srgbClr val="0070C0"/>
                </a:solidFill>
                <a:latin typeface="Verdana" pitchFamily="34" charset="0"/>
                <a:cs typeface="+mn-cs"/>
              </a:rPr>
              <a:t/>
            </a:r>
            <a:br>
              <a:rPr lang="fr-FR" altLang="fr-FR" sz="1200" b="1" dirty="0">
                <a:solidFill>
                  <a:srgbClr val="0070C0"/>
                </a:solidFill>
                <a:latin typeface="Verdana" pitchFamily="34" charset="0"/>
                <a:cs typeface="+mn-cs"/>
              </a:rPr>
            </a:br>
            <a:r>
              <a:rPr lang="fr-FR" altLang="fr-FR" sz="1200" b="1" dirty="0">
                <a:solidFill>
                  <a:srgbClr val="0070C0"/>
                </a:solidFill>
                <a:latin typeface="Verdana" pitchFamily="34" charset="0"/>
                <a:cs typeface="+mn-cs"/>
              </a:rPr>
              <a:t/>
            </a:r>
            <a:br>
              <a:rPr lang="fr-FR" altLang="fr-FR" sz="1200" b="1" dirty="0">
                <a:solidFill>
                  <a:srgbClr val="0070C0"/>
                </a:solidFill>
                <a:latin typeface="Verdana" pitchFamily="34" charset="0"/>
                <a:cs typeface="+mn-cs"/>
              </a:rPr>
            </a:br>
            <a:r>
              <a:rPr lang="fr-FR" altLang="fr-FR" sz="1200" b="1" dirty="0">
                <a:solidFill>
                  <a:srgbClr val="0070C0"/>
                </a:solidFill>
                <a:latin typeface="Verdana" pitchFamily="34" charset="0"/>
                <a:cs typeface="+mn-cs"/>
              </a:rPr>
              <a:t>Responsable scientifique local: </a:t>
            </a:r>
            <a:r>
              <a:rPr lang="fr-FR" altLang="fr-FR" sz="1200" b="1" dirty="0" err="1" smtClean="0">
                <a:solidFill>
                  <a:srgbClr val="0070C0"/>
                </a:solidFill>
                <a:latin typeface="Verdana" pitchFamily="34" charset="0"/>
                <a:cs typeface="+mn-cs"/>
              </a:rPr>
              <a:t>P.Lepercq</a:t>
            </a:r>
            <a:r>
              <a:rPr lang="fr-FR" altLang="fr-FR" sz="1200" b="1" dirty="0">
                <a:solidFill>
                  <a:srgbClr val="0070C0"/>
                </a:solidFill>
                <a:latin typeface="Verdana" pitchFamily="34" charset="0"/>
                <a:cs typeface="+mn-cs"/>
              </a:rPr>
              <a:t/>
            </a:r>
            <a:br>
              <a:rPr lang="fr-FR" altLang="fr-FR" sz="1200" b="1" dirty="0">
                <a:solidFill>
                  <a:srgbClr val="0070C0"/>
                </a:solidFill>
                <a:latin typeface="Verdana" pitchFamily="34" charset="0"/>
                <a:cs typeface="+mn-cs"/>
              </a:rPr>
            </a:br>
            <a:r>
              <a:rPr lang="fr-FR" altLang="fr-FR" sz="1200" b="1" dirty="0">
                <a:solidFill>
                  <a:srgbClr val="0070C0"/>
                </a:solidFill>
                <a:latin typeface="Verdana" pitchFamily="34" charset="0"/>
                <a:cs typeface="+mn-cs"/>
              </a:rPr>
              <a:t>Responsable technique local: </a:t>
            </a:r>
            <a:r>
              <a:rPr lang="fr-FR" altLang="fr-FR" sz="1200" b="1" dirty="0" err="1" smtClean="0">
                <a:solidFill>
                  <a:srgbClr val="0070C0"/>
                </a:solidFill>
                <a:latin typeface="Verdana" pitchFamily="34" charset="0"/>
                <a:cs typeface="+mn-cs"/>
              </a:rPr>
              <a:t>P.Lepercq</a:t>
            </a:r>
            <a:r>
              <a:rPr lang="fr-FR" altLang="fr-FR" sz="1200" b="1" dirty="0">
                <a:solidFill>
                  <a:srgbClr val="0070C0"/>
                </a:solidFill>
                <a:latin typeface="Verdana" pitchFamily="34" charset="0"/>
                <a:cs typeface="+mn-cs"/>
              </a:rPr>
              <a:t/>
            </a:r>
            <a:br>
              <a:rPr lang="fr-FR" altLang="fr-FR" sz="1200" b="1" dirty="0">
                <a:solidFill>
                  <a:srgbClr val="0070C0"/>
                </a:solidFill>
                <a:latin typeface="Verdana" pitchFamily="34" charset="0"/>
                <a:cs typeface="+mn-cs"/>
              </a:rPr>
            </a:br>
            <a:r>
              <a:rPr lang="fr-FR" altLang="fr-FR" sz="3600" b="1" dirty="0" smtClean="0">
                <a:latin typeface="Verdana" pitchFamily="34" charset="0"/>
              </a:rPr>
              <a:t> 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2843808" y="4077072"/>
            <a:ext cx="3359150" cy="0"/>
          </a:xfrm>
          <a:prstGeom prst="line">
            <a:avLst/>
          </a:prstGeom>
          <a:ln w="2222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87" name="ZoneTexte 1"/>
          <p:cNvSpPr txBox="1">
            <a:spLocks noChangeArrowheads="1"/>
          </p:cNvSpPr>
          <p:nvPr/>
        </p:nvSpPr>
        <p:spPr bwMode="auto">
          <a:xfrm>
            <a:off x="3419475" y="5940425"/>
            <a:ext cx="219964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fr-FR" sz="1800" dirty="0"/>
              <a:t>Date </a:t>
            </a:r>
            <a:r>
              <a:rPr lang="en-US" altLang="fr-FR" sz="1800" dirty="0" smtClean="0"/>
              <a:t>2016/06/20</a:t>
            </a:r>
            <a:endParaRPr lang="en-US" altLang="fr-FR" sz="1800" dirty="0"/>
          </a:p>
        </p:txBody>
      </p:sp>
      <p:sp>
        <p:nvSpPr>
          <p:cNvPr id="16388" name="ZoneTexte 3"/>
          <p:cNvSpPr txBox="1">
            <a:spLocks noChangeArrowheads="1"/>
          </p:cNvSpPr>
          <p:nvPr/>
        </p:nvSpPr>
        <p:spPr bwMode="auto">
          <a:xfrm>
            <a:off x="2699792" y="116632"/>
            <a:ext cx="35557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fr-FR" sz="1800" dirty="0" err="1" smtClean="0"/>
              <a:t>Accélérateurs</a:t>
            </a:r>
            <a:r>
              <a:rPr lang="en-US" altLang="fr-FR" sz="1800" dirty="0" smtClean="0"/>
              <a:t> &amp; Technologies</a:t>
            </a:r>
            <a:endParaRPr lang="en-US" altLang="fr-FR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692150"/>
          </a:xfrm>
        </p:spPr>
        <p:txBody>
          <a:bodyPr/>
          <a:lstStyle/>
          <a:p>
            <a:r>
              <a:rPr lang="fr-FR" altLang="fr-FR" sz="2800" b="1" dirty="0" smtClean="0">
                <a:solidFill>
                  <a:srgbClr val="E75112"/>
                </a:solidFill>
                <a:latin typeface="Verdana" pitchFamily="34" charset="0"/>
              </a:rPr>
              <a:t>Aspects budgétaires (1)</a:t>
            </a:r>
          </a:p>
        </p:txBody>
      </p:sp>
      <p:cxnSp>
        <p:nvCxnSpPr>
          <p:cNvPr id="11" name="Connecteur droit 10"/>
          <p:cNvCxnSpPr/>
          <p:nvPr/>
        </p:nvCxnSpPr>
        <p:spPr>
          <a:xfrm>
            <a:off x="1588" y="692150"/>
            <a:ext cx="9142412" cy="0"/>
          </a:xfrm>
          <a:prstGeom prst="line">
            <a:avLst/>
          </a:prstGeom>
          <a:ln>
            <a:solidFill>
              <a:srgbClr val="E751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9491394"/>
              </p:ext>
            </p:extLst>
          </p:nvPr>
        </p:nvGraphicFramePr>
        <p:xfrm>
          <a:off x="1547664" y="1140896"/>
          <a:ext cx="6264697" cy="50640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232"/>
                <a:gridCol w="1616696"/>
                <a:gridCol w="2559769"/>
              </a:tblGrid>
              <a:tr h="333585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Catégorie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Montant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Type</a:t>
                      </a:r>
                      <a:endParaRPr lang="fr-FR" sz="1200" dirty="0"/>
                    </a:p>
                  </a:txBody>
                  <a:tcPr/>
                </a:tc>
              </a:tr>
              <a:tr h="333585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Fluides, gaz, huile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4900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Remplacement gaz SF6, huile, tuyaux</a:t>
                      </a:r>
                      <a:endParaRPr lang="fr-FR" sz="1200" dirty="0"/>
                    </a:p>
                  </a:txBody>
                  <a:tcPr/>
                </a:tc>
              </a:tr>
              <a:tr h="338218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Electronique, </a:t>
                      </a:r>
                      <a:r>
                        <a:rPr lang="fr-FR" sz="1200" dirty="0" err="1" smtClean="0"/>
                        <a:t>electricité</a:t>
                      </a:r>
                      <a:endParaRPr lang="fr-FR" sz="1200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8235</a:t>
                      </a:r>
                      <a:endParaRPr lang="fr-FR" sz="1200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Cartes,</a:t>
                      </a:r>
                      <a:r>
                        <a:rPr lang="fr-FR" sz="1200" baseline="0" dirty="0" smtClean="0"/>
                        <a:t> systèmes</a:t>
                      </a:r>
                      <a:endParaRPr lang="fr-FR" sz="1200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338218"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3119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composants</a:t>
                      </a:r>
                      <a:endParaRPr lang="fr-FR" sz="1200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338218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nettoyage salle blanche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700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Contrat</a:t>
                      </a:r>
                      <a:endParaRPr lang="fr-FR" sz="1200" dirty="0"/>
                    </a:p>
                  </a:txBody>
                  <a:tcPr/>
                </a:tc>
              </a:tr>
              <a:tr h="338218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Mécanique</a:t>
                      </a:r>
                      <a:endParaRPr lang="fr-FR" sz="12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1138</a:t>
                      </a:r>
                      <a:endParaRPr lang="fr-FR" sz="12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Matière</a:t>
                      </a:r>
                      <a:endParaRPr lang="fr-FR" sz="12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38218"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4200</a:t>
                      </a:r>
                      <a:endParaRPr lang="fr-FR" sz="12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systèmes</a:t>
                      </a:r>
                      <a:endParaRPr lang="fr-FR" sz="12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38218">
                <a:tc>
                  <a:txBody>
                    <a:bodyPr/>
                    <a:lstStyle/>
                    <a:p>
                      <a:r>
                        <a:rPr lang="fr-FR" sz="1200" dirty="0" err="1" smtClean="0"/>
                        <a:t>Cable</a:t>
                      </a:r>
                      <a:r>
                        <a:rPr lang="fr-FR" sz="1200" dirty="0" smtClean="0"/>
                        <a:t>, connectique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1500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Interconnexion</a:t>
                      </a:r>
                      <a:endParaRPr lang="fr-FR" sz="1200" dirty="0"/>
                    </a:p>
                  </a:txBody>
                  <a:tcPr/>
                </a:tc>
              </a:tr>
              <a:tr h="338218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Informatique</a:t>
                      </a:r>
                      <a:endParaRPr lang="fr-FR" sz="12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2718</a:t>
                      </a:r>
                      <a:endParaRPr lang="fr-FR" sz="12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PC (3 tours, </a:t>
                      </a:r>
                      <a:r>
                        <a:rPr lang="fr-FR" sz="1200" baseline="0" dirty="0" smtClean="0"/>
                        <a:t>1 portable manip)</a:t>
                      </a:r>
                      <a:endParaRPr lang="fr-FR" sz="12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38218"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2939</a:t>
                      </a:r>
                      <a:endParaRPr lang="fr-FR" sz="12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licence, contrat, réparation</a:t>
                      </a:r>
                      <a:endParaRPr lang="fr-FR" sz="12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38218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diagnostique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7876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Nouveaux capteurs</a:t>
                      </a:r>
                      <a:endParaRPr lang="fr-FR" sz="1200" dirty="0"/>
                    </a:p>
                  </a:txBody>
                  <a:tcPr/>
                </a:tc>
              </a:tr>
              <a:tr h="338218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Optique laser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9300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filtres, miroirs, tripleur… </a:t>
                      </a:r>
                      <a:endParaRPr lang="fr-FR" sz="1200" dirty="0"/>
                    </a:p>
                  </a:txBody>
                  <a:tcPr/>
                </a:tc>
              </a:tr>
              <a:tr h="338218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missions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600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</a:tr>
              <a:tr h="338218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divers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1300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consommables</a:t>
                      </a:r>
                    </a:p>
                  </a:txBody>
                  <a:tcPr/>
                </a:tc>
              </a:tr>
              <a:tr h="338218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Total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48525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395536" y="731420"/>
            <a:ext cx="79079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Dépenses 2015						Budget 58300</a:t>
            </a:r>
            <a:endParaRPr lang="fr-FR" sz="1400" dirty="0"/>
          </a:p>
        </p:txBody>
      </p:sp>
      <p:sp>
        <p:nvSpPr>
          <p:cNvPr id="4" name="ZoneTexte 3"/>
          <p:cNvSpPr txBox="1"/>
          <p:nvPr/>
        </p:nvSpPr>
        <p:spPr>
          <a:xfrm>
            <a:off x="757193" y="6233312"/>
            <a:ext cx="63145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Note : l’année 2015 n’a nécessité qu’un remplacement de matériel défaillant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289732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692150"/>
          </a:xfrm>
        </p:spPr>
        <p:txBody>
          <a:bodyPr/>
          <a:lstStyle/>
          <a:p>
            <a:r>
              <a:rPr lang="fr-FR" altLang="fr-FR" sz="2800" b="1" dirty="0" smtClean="0">
                <a:solidFill>
                  <a:srgbClr val="E75112"/>
                </a:solidFill>
                <a:latin typeface="Verdana" pitchFamily="34" charset="0"/>
              </a:rPr>
              <a:t>Aspects budgétaires (2)</a:t>
            </a:r>
          </a:p>
        </p:txBody>
      </p:sp>
      <p:cxnSp>
        <p:nvCxnSpPr>
          <p:cNvPr id="11" name="Connecteur droit 10"/>
          <p:cNvCxnSpPr/>
          <p:nvPr/>
        </p:nvCxnSpPr>
        <p:spPr>
          <a:xfrm>
            <a:off x="1588" y="692150"/>
            <a:ext cx="9142412" cy="0"/>
          </a:xfrm>
          <a:prstGeom prst="line">
            <a:avLst/>
          </a:prstGeom>
          <a:ln>
            <a:solidFill>
              <a:srgbClr val="E751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oneTexte 1"/>
          <p:cNvSpPr txBox="1"/>
          <p:nvPr/>
        </p:nvSpPr>
        <p:spPr>
          <a:xfrm>
            <a:off x="339038" y="908720"/>
            <a:ext cx="846751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Depuis la construction de la machine, le budget de fonctionnement de Phil est financé par les ressources</a:t>
            </a:r>
          </a:p>
          <a:p>
            <a:r>
              <a:rPr lang="fr-FR" sz="1200" dirty="0" smtClean="0"/>
              <a:t>du </a:t>
            </a:r>
            <a:r>
              <a:rPr lang="fr-FR" sz="1200" dirty="0" err="1" smtClean="0"/>
              <a:t>Lal</a:t>
            </a:r>
            <a:r>
              <a:rPr lang="fr-FR" sz="1200" dirty="0"/>
              <a:t> </a:t>
            </a:r>
            <a:r>
              <a:rPr lang="fr-FR" sz="1200" dirty="0" smtClean="0"/>
              <a:t>et de l’IN2P3,</a:t>
            </a:r>
          </a:p>
          <a:p>
            <a:endParaRPr lang="fr-FR" sz="1200" dirty="0"/>
          </a:p>
          <a:p>
            <a:r>
              <a:rPr lang="fr-FR" sz="1200" dirty="0" smtClean="0"/>
              <a:t>Des financements P2IO ont été obtenus en 2012 et 2014 (2*20keuros)</a:t>
            </a:r>
          </a:p>
          <a:p>
            <a:endParaRPr lang="fr-FR" sz="1200" dirty="0"/>
          </a:p>
          <a:p>
            <a:r>
              <a:rPr lang="fr-FR" sz="1200" dirty="0" smtClean="0"/>
              <a:t>En 2015, un financement P2IO (projet </a:t>
            </a:r>
            <a:r>
              <a:rPr lang="fr-FR" sz="1200" dirty="0" err="1" smtClean="0"/>
              <a:t>Drum</a:t>
            </a:r>
            <a:r>
              <a:rPr lang="fr-FR" sz="1200" dirty="0" smtClean="0"/>
              <a:t>) a permis de financer 43keuros de matériels qui participeront</a:t>
            </a:r>
          </a:p>
          <a:p>
            <a:r>
              <a:rPr lang="fr-FR" sz="1200" dirty="0"/>
              <a:t>à</a:t>
            </a:r>
            <a:r>
              <a:rPr lang="fr-FR" sz="1200" dirty="0" smtClean="0"/>
              <a:t> l’amélioration de la machine</a:t>
            </a:r>
          </a:p>
          <a:p>
            <a:endParaRPr lang="fr-FR" sz="1200" dirty="0"/>
          </a:p>
          <a:p>
            <a:r>
              <a:rPr lang="fr-FR" sz="1200" dirty="0" smtClean="0"/>
              <a:t>En 2015 le projet </a:t>
            </a:r>
            <a:r>
              <a:rPr lang="fr-FR" sz="1200" dirty="0" err="1" smtClean="0"/>
              <a:t>Leetech</a:t>
            </a:r>
            <a:r>
              <a:rPr lang="fr-FR" sz="1200" dirty="0" smtClean="0"/>
              <a:t> a financé l’achat d’une bobine de focalisation et de son alimentation (20keuros)</a:t>
            </a:r>
            <a:endParaRPr lang="fr-FR" sz="1200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4068725"/>
              </p:ext>
            </p:extLst>
          </p:nvPr>
        </p:nvGraphicFramePr>
        <p:xfrm>
          <a:off x="1524794" y="3645024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51605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2012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55789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2013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42300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2014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85380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2015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58300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2016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47835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683568" y="3040886"/>
            <a:ext cx="20810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Historique du budget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1248674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692150"/>
          </a:xfrm>
        </p:spPr>
        <p:txBody>
          <a:bodyPr/>
          <a:lstStyle/>
          <a:p>
            <a:r>
              <a:rPr lang="fr-FR" altLang="fr-FR" sz="2800" b="1" dirty="0" smtClean="0">
                <a:solidFill>
                  <a:srgbClr val="E75112"/>
                </a:solidFill>
                <a:latin typeface="Verdana" pitchFamily="34" charset="0"/>
              </a:rPr>
              <a:t>Evolution anticipée (3-5 ans)</a:t>
            </a:r>
          </a:p>
        </p:txBody>
      </p:sp>
      <p:cxnSp>
        <p:nvCxnSpPr>
          <p:cNvPr id="11" name="Connecteur droit 10"/>
          <p:cNvCxnSpPr/>
          <p:nvPr/>
        </p:nvCxnSpPr>
        <p:spPr>
          <a:xfrm>
            <a:off x="1588" y="692150"/>
            <a:ext cx="9142412" cy="0"/>
          </a:xfrm>
          <a:prstGeom prst="line">
            <a:avLst/>
          </a:prstGeom>
          <a:ln>
            <a:solidFill>
              <a:srgbClr val="E751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oneTexte 1"/>
          <p:cNvSpPr txBox="1"/>
          <p:nvPr/>
        </p:nvSpPr>
        <p:spPr>
          <a:xfrm>
            <a:off x="791641" y="2276872"/>
            <a:ext cx="7560211" cy="33239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Amélioration fonctionnement 2017 :</a:t>
            </a:r>
          </a:p>
          <a:p>
            <a:r>
              <a:rPr lang="fr-FR" sz="1400" dirty="0"/>
              <a:t>	</a:t>
            </a:r>
            <a:r>
              <a:rPr lang="fr-FR" sz="1400" dirty="0" smtClean="0"/>
              <a:t>	*nombre de jours faisceau/an =&gt; </a:t>
            </a:r>
            <a:r>
              <a:rPr lang="fr-FR" sz="1400" dirty="0" err="1" smtClean="0"/>
              <a:t>opérateurs+support</a:t>
            </a:r>
            <a:r>
              <a:rPr lang="fr-FR" sz="1400" dirty="0" smtClean="0"/>
              <a:t> !!!</a:t>
            </a:r>
          </a:p>
          <a:p>
            <a:endParaRPr lang="fr-FR" sz="1400" dirty="0"/>
          </a:p>
          <a:p>
            <a:r>
              <a:rPr lang="fr-FR" sz="1400" dirty="0" smtClean="0"/>
              <a:t>Amélioration des performances 2017-2019:</a:t>
            </a:r>
          </a:p>
          <a:p>
            <a:r>
              <a:rPr lang="fr-FR" sz="1400" dirty="0"/>
              <a:t>	</a:t>
            </a:r>
            <a:r>
              <a:rPr lang="fr-FR" sz="1400" dirty="0" smtClean="0"/>
              <a:t>	*augmentation de l’</a:t>
            </a:r>
            <a:r>
              <a:rPr lang="fr-FR" sz="1400" dirty="0" err="1" smtClean="0"/>
              <a:t>energie</a:t>
            </a:r>
            <a:r>
              <a:rPr lang="fr-FR" sz="1400" dirty="0" smtClean="0"/>
              <a:t> à 9MeV</a:t>
            </a:r>
          </a:p>
          <a:p>
            <a:r>
              <a:rPr lang="fr-FR" sz="1400" dirty="0"/>
              <a:t>	</a:t>
            </a:r>
            <a:r>
              <a:rPr lang="fr-FR" sz="1400" dirty="0" smtClean="0"/>
              <a:t>	*nouveau canon</a:t>
            </a:r>
          </a:p>
          <a:p>
            <a:r>
              <a:rPr lang="fr-FR" sz="1400" dirty="0" smtClean="0"/>
              <a:t>		*nouvelle ligne de focalisation</a:t>
            </a:r>
          </a:p>
          <a:p>
            <a:endParaRPr lang="fr-FR" sz="1400" dirty="0"/>
          </a:p>
          <a:p>
            <a:r>
              <a:rPr lang="fr-FR" sz="1400" dirty="0" smtClean="0"/>
              <a:t>Les choix d’améliorations de performances sont aussi guidées par les contraintes </a:t>
            </a:r>
          </a:p>
          <a:p>
            <a:r>
              <a:rPr lang="fr-FR" sz="1400" dirty="0" smtClean="0"/>
              <a:t>des utilisateurs.</a:t>
            </a:r>
          </a:p>
          <a:p>
            <a:endParaRPr lang="fr-FR" sz="1400" dirty="0"/>
          </a:p>
          <a:p>
            <a:r>
              <a:rPr lang="fr-FR" sz="1400" dirty="0" smtClean="0"/>
              <a:t>Nouvelles expériences utilisant Phil (voir planning des expériences):</a:t>
            </a:r>
          </a:p>
          <a:p>
            <a:r>
              <a:rPr lang="fr-FR" sz="1400" dirty="0"/>
              <a:t>	</a:t>
            </a:r>
            <a:r>
              <a:rPr lang="fr-FR" sz="1400" dirty="0" smtClean="0"/>
              <a:t>	*DRUM</a:t>
            </a:r>
          </a:p>
          <a:p>
            <a:r>
              <a:rPr lang="fr-FR" sz="1400" dirty="0"/>
              <a:t>	</a:t>
            </a:r>
            <a:r>
              <a:rPr lang="fr-FR" sz="1400" dirty="0" smtClean="0"/>
              <a:t>	*ESCULAP</a:t>
            </a:r>
          </a:p>
          <a:p>
            <a:r>
              <a:rPr lang="fr-FR" sz="1400" dirty="0"/>
              <a:t>	</a:t>
            </a:r>
            <a:r>
              <a:rPr lang="fr-FR" sz="1400" dirty="0" smtClean="0"/>
              <a:t>	*lien avec </a:t>
            </a:r>
            <a:r>
              <a:rPr lang="fr-FR" sz="1400" dirty="0" err="1" smtClean="0"/>
              <a:t>ThomX</a:t>
            </a:r>
            <a:endParaRPr lang="fr-FR" sz="1400" dirty="0"/>
          </a:p>
        </p:txBody>
      </p:sp>
      <p:sp>
        <p:nvSpPr>
          <p:cNvPr id="4" name="ZoneTexte 3"/>
          <p:cNvSpPr txBox="1"/>
          <p:nvPr/>
        </p:nvSpPr>
        <p:spPr>
          <a:xfrm>
            <a:off x="666704" y="1207801"/>
            <a:ext cx="609493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2016 : 	</a:t>
            </a:r>
            <a:r>
              <a:rPr lang="fr-FR" sz="1400" dirty="0" err="1" smtClean="0"/>
              <a:t>syncrhonisation</a:t>
            </a:r>
            <a:r>
              <a:rPr lang="fr-FR" sz="1400" dirty="0" smtClean="0"/>
              <a:t> Phil-</a:t>
            </a:r>
            <a:r>
              <a:rPr lang="fr-FR" sz="1400" dirty="0" err="1" smtClean="0"/>
              <a:t>Laserix</a:t>
            </a:r>
            <a:r>
              <a:rPr lang="fr-FR" sz="1400" dirty="0" smtClean="0"/>
              <a:t> à finaliser</a:t>
            </a:r>
          </a:p>
          <a:p>
            <a:r>
              <a:rPr lang="fr-FR" sz="1400" dirty="0"/>
              <a:t>	</a:t>
            </a:r>
            <a:r>
              <a:rPr lang="fr-FR" sz="1400" dirty="0" smtClean="0"/>
              <a:t>feedback de phase</a:t>
            </a:r>
          </a:p>
          <a:p>
            <a:r>
              <a:rPr lang="fr-FR" sz="1400" dirty="0"/>
              <a:t>	</a:t>
            </a:r>
            <a:r>
              <a:rPr lang="fr-FR" sz="1400" dirty="0" smtClean="0"/>
              <a:t>mesureur d’</a:t>
            </a:r>
            <a:r>
              <a:rPr lang="fr-FR" sz="1400" dirty="0" err="1" smtClean="0"/>
              <a:t>émittance</a:t>
            </a:r>
            <a:endParaRPr lang="fr-FR" sz="1400" dirty="0" smtClean="0"/>
          </a:p>
          <a:p>
            <a:r>
              <a:rPr lang="fr-FR" sz="1400" dirty="0"/>
              <a:t>	</a:t>
            </a:r>
            <a:r>
              <a:rPr lang="fr-FR" sz="1400" dirty="0" smtClean="0"/>
              <a:t>sécurité réseau </a:t>
            </a:r>
            <a:r>
              <a:rPr lang="fr-FR" sz="1400" dirty="0" err="1" smtClean="0"/>
              <a:t>informatique+base</a:t>
            </a:r>
            <a:r>
              <a:rPr lang="fr-FR" sz="1400" dirty="0" smtClean="0"/>
              <a:t> de données des tirs</a:t>
            </a:r>
            <a:endParaRPr lang="fr-F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692150"/>
          </a:xfrm>
        </p:spPr>
        <p:txBody>
          <a:bodyPr/>
          <a:lstStyle/>
          <a:p>
            <a:r>
              <a:rPr lang="fr-FR" altLang="fr-FR" sz="2800" b="1" dirty="0" smtClean="0">
                <a:solidFill>
                  <a:srgbClr val="E75112"/>
                </a:solidFill>
                <a:latin typeface="Verdana" pitchFamily="34" charset="0"/>
              </a:rPr>
              <a:t>Attentes (vis-à-vis de l’IN2P3)</a:t>
            </a:r>
          </a:p>
        </p:txBody>
      </p:sp>
      <p:cxnSp>
        <p:nvCxnSpPr>
          <p:cNvPr id="11" name="Connecteur droit 10"/>
          <p:cNvCxnSpPr/>
          <p:nvPr/>
        </p:nvCxnSpPr>
        <p:spPr>
          <a:xfrm>
            <a:off x="1588" y="692150"/>
            <a:ext cx="9142412" cy="0"/>
          </a:xfrm>
          <a:prstGeom prst="line">
            <a:avLst/>
          </a:prstGeom>
          <a:ln>
            <a:solidFill>
              <a:srgbClr val="E751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oneTexte 1"/>
          <p:cNvSpPr txBox="1"/>
          <p:nvPr/>
        </p:nvSpPr>
        <p:spPr>
          <a:xfrm>
            <a:off x="273315" y="1268760"/>
            <a:ext cx="8598957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Pour répondre aux besoins des utilisateurs, la plateforme Phil doit pouvoir disposer, outre </a:t>
            </a:r>
          </a:p>
          <a:p>
            <a:r>
              <a:rPr lang="fr-FR" sz="1400" dirty="0" smtClean="0"/>
              <a:t>d’un budget de fonctionnement courant, de financement pour:</a:t>
            </a:r>
          </a:p>
          <a:p>
            <a:endParaRPr lang="fr-FR" sz="1400" dirty="0"/>
          </a:p>
          <a:p>
            <a:r>
              <a:rPr lang="fr-FR" sz="1400" dirty="0" smtClean="0"/>
              <a:t>		*remplacer le matériel obsolète</a:t>
            </a:r>
          </a:p>
          <a:p>
            <a:r>
              <a:rPr lang="fr-FR" sz="1400" dirty="0"/>
              <a:t>	</a:t>
            </a:r>
            <a:r>
              <a:rPr lang="fr-FR" sz="1400" dirty="0" smtClean="0"/>
              <a:t>	*acheter des matériels de remplacement (</a:t>
            </a:r>
            <a:r>
              <a:rPr lang="fr-FR" sz="1400" dirty="0" err="1" smtClean="0"/>
              <a:t>spare</a:t>
            </a:r>
            <a:r>
              <a:rPr lang="fr-FR" sz="1400" dirty="0" smtClean="0"/>
              <a:t>)</a:t>
            </a:r>
          </a:p>
          <a:p>
            <a:r>
              <a:rPr lang="fr-FR" sz="1400" dirty="0"/>
              <a:t>	</a:t>
            </a:r>
            <a:r>
              <a:rPr lang="fr-FR" sz="1400" dirty="0" smtClean="0"/>
              <a:t>	*conserver la « versatilité » de la plateforme</a:t>
            </a:r>
          </a:p>
          <a:p>
            <a:r>
              <a:rPr lang="fr-FR" sz="1400" dirty="0"/>
              <a:t>	</a:t>
            </a:r>
            <a:r>
              <a:rPr lang="fr-FR" sz="1400" dirty="0" smtClean="0"/>
              <a:t>	</a:t>
            </a:r>
          </a:p>
          <a:p>
            <a:endParaRPr lang="fr-FR" sz="1400" dirty="0"/>
          </a:p>
          <a:p>
            <a:r>
              <a:rPr lang="fr-FR" sz="1400" dirty="0" smtClean="0"/>
              <a:t>En ce qui concerne le personnel, un renfort est nécessaire dans différents domaines </a:t>
            </a:r>
          </a:p>
          <a:p>
            <a:r>
              <a:rPr lang="fr-FR" sz="1400" dirty="0" smtClean="0"/>
              <a:t>(</a:t>
            </a:r>
            <a:r>
              <a:rPr lang="fr-FR" sz="1400" dirty="0" err="1" smtClean="0"/>
              <a:t>mutualisables</a:t>
            </a:r>
            <a:r>
              <a:rPr lang="fr-FR" sz="1400" dirty="0" smtClean="0"/>
              <a:t> avec les autres projets)</a:t>
            </a:r>
          </a:p>
          <a:p>
            <a:endParaRPr lang="fr-FR" sz="1400" dirty="0"/>
          </a:p>
          <a:p>
            <a:r>
              <a:rPr lang="fr-FR" sz="1400" dirty="0" smtClean="0"/>
              <a:t>		*informatique</a:t>
            </a:r>
          </a:p>
          <a:p>
            <a:r>
              <a:rPr lang="fr-FR" sz="1400" dirty="0"/>
              <a:t>	</a:t>
            </a:r>
            <a:r>
              <a:rPr lang="fr-FR" sz="1400" dirty="0" smtClean="0"/>
              <a:t>	*opération</a:t>
            </a:r>
          </a:p>
          <a:p>
            <a:r>
              <a:rPr lang="fr-FR" sz="1400" dirty="0"/>
              <a:t>	</a:t>
            </a:r>
            <a:r>
              <a:rPr lang="fr-FR" sz="1400" dirty="0" smtClean="0"/>
              <a:t>	*diagnostic</a:t>
            </a:r>
          </a:p>
          <a:p>
            <a:r>
              <a:rPr lang="fr-FR" sz="1400" dirty="0"/>
              <a:t>	</a:t>
            </a:r>
            <a:r>
              <a:rPr lang="fr-FR" sz="1400" dirty="0" smtClean="0"/>
              <a:t>	*simulation</a:t>
            </a:r>
          </a:p>
          <a:p>
            <a:endParaRPr lang="fr-FR" sz="1400" dirty="0" smtClean="0"/>
          </a:p>
          <a:p>
            <a:endParaRPr lang="fr-FR" sz="1400" dirty="0"/>
          </a:p>
          <a:p>
            <a:r>
              <a:rPr lang="fr-FR" sz="1400" dirty="0" smtClean="0"/>
              <a:t>Les opérations simultanées de Phil </a:t>
            </a:r>
            <a:r>
              <a:rPr lang="fr-FR" sz="1400" dirty="0" err="1" smtClean="0"/>
              <a:t>ThomX</a:t>
            </a:r>
            <a:r>
              <a:rPr lang="fr-FR" sz="1400" dirty="0" smtClean="0"/>
              <a:t> et </a:t>
            </a:r>
            <a:r>
              <a:rPr lang="fr-FR" sz="1400" dirty="0" err="1" smtClean="0"/>
              <a:t>Prae</a:t>
            </a:r>
            <a:r>
              <a:rPr lang="fr-FR" sz="1400" dirty="0" smtClean="0"/>
              <a:t> vont nécessiter plus de support technique</a:t>
            </a:r>
            <a:endParaRPr lang="fr-F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692150"/>
          </a:xfrm>
        </p:spPr>
        <p:txBody>
          <a:bodyPr/>
          <a:lstStyle/>
          <a:p>
            <a:r>
              <a:rPr lang="fr-FR" altLang="fr-FR" sz="2800" b="1" dirty="0" smtClean="0">
                <a:solidFill>
                  <a:srgbClr val="E75112"/>
                </a:solidFill>
                <a:latin typeface="Verdana" pitchFamily="34" charset="0"/>
              </a:rPr>
              <a:t>Commentaires</a:t>
            </a:r>
          </a:p>
        </p:txBody>
      </p:sp>
      <p:cxnSp>
        <p:nvCxnSpPr>
          <p:cNvPr id="11" name="Connecteur droit 10"/>
          <p:cNvCxnSpPr/>
          <p:nvPr/>
        </p:nvCxnSpPr>
        <p:spPr>
          <a:xfrm>
            <a:off x="1588" y="692150"/>
            <a:ext cx="9142412" cy="0"/>
          </a:xfrm>
          <a:prstGeom prst="line">
            <a:avLst/>
          </a:prstGeom>
          <a:ln>
            <a:solidFill>
              <a:srgbClr val="E751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oneTexte 1"/>
          <p:cNvSpPr txBox="1"/>
          <p:nvPr/>
        </p:nvSpPr>
        <p:spPr>
          <a:xfrm>
            <a:off x="316019" y="1504481"/>
            <a:ext cx="8376396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i="1" dirty="0" smtClean="0"/>
              <a:t>Fonctionnement: </a:t>
            </a:r>
          </a:p>
          <a:p>
            <a:endParaRPr lang="fr-FR" dirty="0"/>
          </a:p>
          <a:p>
            <a:r>
              <a:rPr lang="fr-FR" dirty="0" smtClean="0"/>
              <a:t>Phil fonctionne avec de nombreux éléments de récupération dont</a:t>
            </a:r>
          </a:p>
          <a:p>
            <a:r>
              <a:rPr lang="fr-FR" dirty="0"/>
              <a:t>l</a:t>
            </a:r>
            <a:r>
              <a:rPr lang="fr-FR" dirty="0" smtClean="0"/>
              <a:t>a durée de vie est incertaine et dont il n’existe pas de remplaçant</a:t>
            </a:r>
          </a:p>
          <a:p>
            <a:r>
              <a:rPr lang="fr-FR" dirty="0"/>
              <a:t>a</a:t>
            </a:r>
            <a:r>
              <a:rPr lang="fr-FR" dirty="0" smtClean="0"/>
              <a:t>u LAL (par ex : klystron)</a:t>
            </a:r>
          </a:p>
          <a:p>
            <a:endParaRPr lang="fr-FR" dirty="0"/>
          </a:p>
          <a:p>
            <a:r>
              <a:rPr lang="fr-FR" dirty="0" smtClean="0"/>
              <a:t>L’absence d’éléments de rechange s’est traduit par des retards qui ont</a:t>
            </a:r>
          </a:p>
          <a:p>
            <a:r>
              <a:rPr lang="fr-FR" dirty="0" smtClean="0"/>
              <a:t>été pénalisants par le passé</a:t>
            </a:r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r>
              <a:rPr lang="fr-FR" i="1" dirty="0" smtClean="0"/>
              <a:t>Personnel:</a:t>
            </a:r>
          </a:p>
          <a:p>
            <a:endParaRPr lang="fr-FR" dirty="0"/>
          </a:p>
          <a:p>
            <a:r>
              <a:rPr lang="fr-FR" dirty="0" smtClean="0"/>
              <a:t>Éviter un « stress » des personnels impliqués sur Phil lors des</a:t>
            </a:r>
          </a:p>
          <a:p>
            <a:r>
              <a:rPr lang="fr-FR" dirty="0"/>
              <a:t>d</a:t>
            </a:r>
            <a:r>
              <a:rPr lang="fr-FR" dirty="0" smtClean="0"/>
              <a:t>émarrages de </a:t>
            </a:r>
            <a:r>
              <a:rPr lang="fr-FR" dirty="0" err="1" smtClean="0"/>
              <a:t>ThomX</a:t>
            </a:r>
            <a:r>
              <a:rPr lang="fr-FR" dirty="0" smtClean="0"/>
              <a:t>, </a:t>
            </a:r>
            <a:r>
              <a:rPr lang="fr-FR" dirty="0" err="1" smtClean="0"/>
              <a:t>Esculap</a:t>
            </a:r>
            <a:r>
              <a:rPr lang="fr-FR" dirty="0" smtClean="0"/>
              <a:t> et </a:t>
            </a:r>
            <a:r>
              <a:rPr lang="fr-FR" dirty="0" err="1" smtClean="0"/>
              <a:t>Prae</a:t>
            </a:r>
            <a:r>
              <a:rPr lang="fr-FR" dirty="0"/>
              <a:t> </a:t>
            </a:r>
            <a:r>
              <a:rPr lang="fr-FR" dirty="0" smtClean="0"/>
              <a:t>et permettre la continuation</a:t>
            </a:r>
          </a:p>
          <a:p>
            <a:r>
              <a:rPr lang="fr-FR" dirty="0" smtClean="0"/>
              <a:t>du fonctionnement de Phil (et des autres projets)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692150"/>
          </a:xfrm>
        </p:spPr>
        <p:txBody>
          <a:bodyPr/>
          <a:lstStyle/>
          <a:p>
            <a:r>
              <a:rPr lang="fr-FR" altLang="fr-FR" sz="2800" b="1" dirty="0" smtClean="0">
                <a:solidFill>
                  <a:srgbClr val="E75112"/>
                </a:solidFill>
                <a:latin typeface="Verdana" pitchFamily="34" charset="0"/>
              </a:rPr>
              <a:t>Description technique</a:t>
            </a:r>
          </a:p>
        </p:txBody>
      </p:sp>
      <p:sp>
        <p:nvSpPr>
          <p:cNvPr id="6" name="Rectangle 5"/>
          <p:cNvSpPr/>
          <p:nvPr/>
        </p:nvSpPr>
        <p:spPr>
          <a:xfrm>
            <a:off x="9681" y="836712"/>
            <a:ext cx="9134320" cy="52445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lnSpc>
                <a:spcPct val="90000"/>
              </a:lnSpc>
              <a:buFont typeface="Arial" pitchFamily="34" charset="0"/>
              <a:buNone/>
            </a:pPr>
            <a:r>
              <a:rPr lang="fr-FR" altLang="fr-FR" sz="1200" b="1" u="sng" dirty="0">
                <a:solidFill>
                  <a:srgbClr val="0070C0"/>
                </a:solidFill>
              </a:rPr>
              <a:t>Description </a:t>
            </a:r>
            <a:r>
              <a:rPr lang="fr-FR" altLang="fr-FR" sz="1200" b="1" u="sng" dirty="0" smtClean="0">
                <a:solidFill>
                  <a:srgbClr val="0070C0"/>
                </a:solidFill>
              </a:rPr>
              <a:t>technique:</a:t>
            </a:r>
            <a:endParaRPr lang="fr-FR" altLang="fr-FR" sz="1200" dirty="0" smtClean="0">
              <a:solidFill>
                <a:srgbClr val="0070C0"/>
              </a:solidFill>
            </a:endParaRPr>
          </a:p>
          <a:p>
            <a:pPr marL="0" indent="0">
              <a:lnSpc>
                <a:spcPct val="90000"/>
              </a:lnSpc>
              <a:buFont typeface="Arial" pitchFamily="34" charset="0"/>
              <a:buNone/>
            </a:pPr>
            <a:endParaRPr lang="fr-FR" altLang="fr-FR" sz="1200" b="1" u="sng" dirty="0" smtClean="0">
              <a:solidFill>
                <a:srgbClr val="0070C0"/>
              </a:solidFill>
            </a:endParaRPr>
          </a:p>
          <a:p>
            <a:pPr marL="0" indent="0">
              <a:lnSpc>
                <a:spcPct val="90000"/>
              </a:lnSpc>
              <a:buFont typeface="Arial" pitchFamily="34" charset="0"/>
              <a:buNone/>
            </a:pPr>
            <a:endParaRPr lang="fr-FR" altLang="fr-FR" sz="1200" b="1" u="sng" dirty="0">
              <a:solidFill>
                <a:srgbClr val="0070C0"/>
              </a:solidFill>
            </a:endParaRPr>
          </a:p>
          <a:p>
            <a:pPr marL="0" indent="0">
              <a:lnSpc>
                <a:spcPct val="90000"/>
              </a:lnSpc>
              <a:buFont typeface="Arial" pitchFamily="34" charset="0"/>
              <a:buNone/>
            </a:pPr>
            <a:r>
              <a:rPr lang="fr-FR" altLang="fr-FR" sz="1200" dirty="0" smtClean="0"/>
              <a:t>La plateforme Phil est une infrastructure technologique constituée de différents éléments:</a:t>
            </a:r>
          </a:p>
          <a:p>
            <a:pPr marL="0" indent="0">
              <a:lnSpc>
                <a:spcPct val="90000"/>
              </a:lnSpc>
              <a:buFont typeface="Arial" pitchFamily="34" charset="0"/>
              <a:buNone/>
            </a:pPr>
            <a:endParaRPr lang="fr-FR" altLang="fr-FR" sz="1200" dirty="0" smtClean="0"/>
          </a:p>
          <a:p>
            <a:pPr marL="0" indent="0">
              <a:lnSpc>
                <a:spcPct val="90000"/>
              </a:lnSpc>
              <a:buFont typeface="Arial" pitchFamily="34" charset="0"/>
              <a:buNone/>
            </a:pPr>
            <a:endParaRPr lang="fr-FR" altLang="fr-FR" sz="1200" dirty="0"/>
          </a:p>
          <a:p>
            <a:pPr marL="0" indent="0">
              <a:lnSpc>
                <a:spcPct val="90000"/>
              </a:lnSpc>
              <a:buFont typeface="Arial" pitchFamily="34" charset="0"/>
              <a:buNone/>
            </a:pPr>
            <a:r>
              <a:rPr lang="fr-FR" altLang="fr-FR" sz="1200" dirty="0" smtClean="0"/>
              <a:t>		*une salle de contrôle informatique reliée à des automates</a:t>
            </a:r>
          </a:p>
          <a:p>
            <a:pPr marL="0" indent="0">
              <a:lnSpc>
                <a:spcPct val="90000"/>
              </a:lnSpc>
              <a:buFont typeface="Arial" pitchFamily="34" charset="0"/>
              <a:buNone/>
            </a:pPr>
            <a:endParaRPr lang="fr-FR" altLang="fr-FR" sz="1200" dirty="0" smtClean="0"/>
          </a:p>
          <a:p>
            <a:pPr marL="0" indent="0">
              <a:lnSpc>
                <a:spcPct val="90000"/>
              </a:lnSpc>
              <a:buFont typeface="Arial" pitchFamily="34" charset="0"/>
              <a:buNone/>
            </a:pPr>
            <a:r>
              <a:rPr lang="fr-FR" altLang="fr-FR" sz="1200" dirty="0" smtClean="0"/>
              <a:t>		*une source ce puissance RF 3GHz/20MW/5Hz (modulateur 220kV+klystron TH2104)</a:t>
            </a:r>
          </a:p>
          <a:p>
            <a:pPr marL="0" indent="0">
              <a:lnSpc>
                <a:spcPct val="90000"/>
              </a:lnSpc>
              <a:buFont typeface="Arial" pitchFamily="34" charset="0"/>
              <a:buNone/>
            </a:pPr>
            <a:r>
              <a:rPr lang="fr-FR" altLang="fr-FR" sz="1200" dirty="0"/>
              <a:t>	</a:t>
            </a:r>
            <a:r>
              <a:rPr lang="fr-FR" altLang="fr-FR" sz="1200" dirty="0" smtClean="0"/>
              <a:t>		</a:t>
            </a:r>
          </a:p>
          <a:p>
            <a:pPr marL="0" indent="0">
              <a:lnSpc>
                <a:spcPct val="90000"/>
              </a:lnSpc>
              <a:buFont typeface="Arial" pitchFamily="34" charset="0"/>
              <a:buNone/>
            </a:pPr>
            <a:r>
              <a:rPr lang="fr-FR" altLang="fr-FR" sz="1200" dirty="0" smtClean="0"/>
              <a:t>		*de systèmes auxiliaires (alimentation, timing, contrôle vide…)</a:t>
            </a:r>
          </a:p>
          <a:p>
            <a:pPr marL="0" indent="0">
              <a:lnSpc>
                <a:spcPct val="90000"/>
              </a:lnSpc>
              <a:buFont typeface="Arial" pitchFamily="34" charset="0"/>
              <a:buNone/>
            </a:pPr>
            <a:endParaRPr lang="fr-FR" altLang="fr-FR" sz="1200" dirty="0"/>
          </a:p>
          <a:p>
            <a:pPr marL="0" indent="0">
              <a:lnSpc>
                <a:spcPct val="90000"/>
              </a:lnSpc>
              <a:buFont typeface="Arial" pitchFamily="34" charset="0"/>
              <a:buNone/>
            </a:pPr>
            <a:r>
              <a:rPr lang="fr-FR" altLang="fr-FR" sz="1200" dirty="0" smtClean="0"/>
              <a:t>		*un laser </a:t>
            </a:r>
            <a:r>
              <a:rPr lang="fr-FR" altLang="fr-FR" sz="1200" dirty="0" smtClean="0">
                <a:sym typeface="Symbol"/>
              </a:rPr>
              <a:t>=262nm, E=80µJ maxi, T=9ps (FWHM)</a:t>
            </a:r>
          </a:p>
          <a:p>
            <a:pPr marL="0" indent="0">
              <a:lnSpc>
                <a:spcPct val="90000"/>
              </a:lnSpc>
              <a:buFont typeface="Arial" pitchFamily="34" charset="0"/>
              <a:buNone/>
            </a:pPr>
            <a:r>
              <a:rPr lang="fr-FR" altLang="fr-FR" sz="1200" dirty="0">
                <a:sym typeface="Symbol"/>
              </a:rPr>
              <a:t>	</a:t>
            </a:r>
            <a:r>
              <a:rPr lang="fr-FR" altLang="fr-FR" sz="1200" dirty="0" smtClean="0">
                <a:sym typeface="Symbol"/>
              </a:rPr>
              <a:t>		</a:t>
            </a:r>
          </a:p>
          <a:p>
            <a:pPr marL="0" indent="0">
              <a:lnSpc>
                <a:spcPct val="90000"/>
              </a:lnSpc>
              <a:buFont typeface="Arial" pitchFamily="34" charset="0"/>
              <a:buNone/>
            </a:pPr>
            <a:r>
              <a:rPr lang="fr-FR" altLang="fr-FR" sz="1200" dirty="0" smtClean="0">
                <a:sym typeface="Symbol"/>
              </a:rPr>
              <a:t>		*un photo-injecteur 5MeV (100MV/m)</a:t>
            </a:r>
          </a:p>
          <a:p>
            <a:pPr marL="0" indent="0">
              <a:lnSpc>
                <a:spcPct val="90000"/>
              </a:lnSpc>
              <a:buFont typeface="Arial" pitchFamily="34" charset="0"/>
              <a:buNone/>
            </a:pPr>
            <a:r>
              <a:rPr lang="fr-FR" altLang="fr-FR" sz="1200" dirty="0">
                <a:sym typeface="Symbol"/>
              </a:rPr>
              <a:t>	</a:t>
            </a:r>
            <a:r>
              <a:rPr lang="fr-FR" altLang="fr-FR" sz="1200" dirty="0" smtClean="0">
                <a:sym typeface="Symbol"/>
              </a:rPr>
              <a:t>		</a:t>
            </a:r>
          </a:p>
          <a:p>
            <a:pPr marL="0" indent="0">
              <a:lnSpc>
                <a:spcPct val="90000"/>
              </a:lnSpc>
              <a:buFont typeface="Arial" pitchFamily="34" charset="0"/>
              <a:buNone/>
            </a:pPr>
            <a:r>
              <a:rPr lang="fr-FR" altLang="fr-FR" sz="1200" dirty="0" smtClean="0">
                <a:sym typeface="Symbol"/>
              </a:rPr>
              <a:t>		*deux lignes de transport (directes et déviées) équipées:</a:t>
            </a:r>
          </a:p>
          <a:p>
            <a:pPr marL="0" indent="0">
              <a:lnSpc>
                <a:spcPct val="90000"/>
              </a:lnSpc>
              <a:buFont typeface="Arial" pitchFamily="34" charset="0"/>
              <a:buNone/>
            </a:pPr>
            <a:endParaRPr lang="fr-FR" altLang="fr-FR" sz="1200" dirty="0" smtClean="0">
              <a:sym typeface="Symbol"/>
            </a:endParaRPr>
          </a:p>
          <a:p>
            <a:pPr marL="0" indent="0">
              <a:lnSpc>
                <a:spcPct val="90000"/>
              </a:lnSpc>
              <a:buFont typeface="Arial" pitchFamily="34" charset="0"/>
              <a:buNone/>
            </a:pPr>
            <a:r>
              <a:rPr lang="fr-FR" altLang="fr-FR" sz="1200" dirty="0" smtClean="0">
                <a:sym typeface="Symbol"/>
              </a:rPr>
              <a:t>				*focalisation</a:t>
            </a:r>
          </a:p>
          <a:p>
            <a:pPr marL="0" indent="0">
              <a:lnSpc>
                <a:spcPct val="90000"/>
              </a:lnSpc>
              <a:buFont typeface="Arial" pitchFamily="34" charset="0"/>
              <a:buNone/>
            </a:pPr>
            <a:r>
              <a:rPr lang="fr-FR" altLang="fr-FR" sz="1200" dirty="0" smtClean="0">
                <a:sym typeface="Symbol"/>
              </a:rPr>
              <a:t>				*mesureur de charge</a:t>
            </a:r>
          </a:p>
          <a:p>
            <a:pPr marL="0" indent="0">
              <a:lnSpc>
                <a:spcPct val="90000"/>
              </a:lnSpc>
              <a:buFont typeface="Arial" pitchFamily="34" charset="0"/>
              <a:buNone/>
            </a:pPr>
            <a:r>
              <a:rPr lang="fr-FR" altLang="fr-FR" sz="1200" dirty="0">
                <a:sym typeface="Symbol"/>
              </a:rPr>
              <a:t>	</a:t>
            </a:r>
            <a:r>
              <a:rPr lang="fr-FR" altLang="fr-FR" sz="1200" dirty="0" smtClean="0">
                <a:sym typeface="Symbol"/>
              </a:rPr>
              <a:t>			*mesureur de dimension</a:t>
            </a:r>
          </a:p>
          <a:p>
            <a:pPr marL="0" indent="0">
              <a:lnSpc>
                <a:spcPct val="90000"/>
              </a:lnSpc>
              <a:buFont typeface="Arial" pitchFamily="34" charset="0"/>
              <a:buNone/>
            </a:pPr>
            <a:r>
              <a:rPr lang="fr-FR" altLang="fr-FR" sz="1200" dirty="0">
                <a:sym typeface="Symbol"/>
              </a:rPr>
              <a:t>	</a:t>
            </a:r>
            <a:r>
              <a:rPr lang="fr-FR" altLang="fr-FR" sz="1200" dirty="0" smtClean="0">
                <a:sym typeface="Symbol"/>
              </a:rPr>
              <a:t>			*mesureur d’</a:t>
            </a:r>
            <a:r>
              <a:rPr lang="fr-FR" altLang="fr-FR" sz="1200" dirty="0" err="1" smtClean="0">
                <a:sym typeface="Symbol"/>
              </a:rPr>
              <a:t>energie</a:t>
            </a:r>
            <a:r>
              <a:rPr lang="fr-FR" altLang="fr-FR" sz="1200" dirty="0" smtClean="0">
                <a:sym typeface="Symbol"/>
              </a:rPr>
              <a:t> (</a:t>
            </a:r>
            <a:r>
              <a:rPr lang="fr-FR" altLang="fr-FR" sz="1200" dirty="0" err="1" smtClean="0">
                <a:sym typeface="Symbol"/>
              </a:rPr>
              <a:t>dipole</a:t>
            </a:r>
            <a:r>
              <a:rPr lang="fr-FR" altLang="fr-FR" sz="1200" dirty="0" smtClean="0">
                <a:sym typeface="Symbol"/>
              </a:rPr>
              <a:t>)</a:t>
            </a:r>
          </a:p>
          <a:p>
            <a:pPr marL="0" indent="0">
              <a:lnSpc>
                <a:spcPct val="90000"/>
              </a:lnSpc>
              <a:buFont typeface="Arial" pitchFamily="34" charset="0"/>
              <a:buNone/>
            </a:pPr>
            <a:r>
              <a:rPr lang="fr-FR" altLang="fr-FR" sz="1200" dirty="0">
                <a:sym typeface="Symbol"/>
              </a:rPr>
              <a:t>	</a:t>
            </a:r>
            <a:r>
              <a:rPr lang="fr-FR" altLang="fr-FR" sz="1200" dirty="0" smtClean="0">
                <a:sym typeface="Symbol"/>
              </a:rPr>
              <a:t>			*mesureur de longueur de paquet</a:t>
            </a:r>
          </a:p>
          <a:p>
            <a:pPr marL="0" indent="0">
              <a:lnSpc>
                <a:spcPct val="90000"/>
              </a:lnSpc>
              <a:buFont typeface="Arial" pitchFamily="34" charset="0"/>
              <a:buNone/>
            </a:pPr>
            <a:endParaRPr lang="fr-FR" altLang="fr-FR" sz="1200" dirty="0">
              <a:sym typeface="Symbol"/>
            </a:endParaRPr>
          </a:p>
          <a:p>
            <a:pPr marL="0" indent="0">
              <a:lnSpc>
                <a:spcPct val="90000"/>
              </a:lnSpc>
              <a:buFont typeface="Arial" pitchFamily="34" charset="0"/>
              <a:buNone/>
            </a:pPr>
            <a:endParaRPr lang="fr-FR" altLang="fr-FR" sz="1200" dirty="0" smtClean="0">
              <a:sym typeface="Symbol"/>
            </a:endParaRPr>
          </a:p>
          <a:p>
            <a:pPr marL="0" indent="0">
              <a:lnSpc>
                <a:spcPct val="90000"/>
              </a:lnSpc>
              <a:buFont typeface="Arial" pitchFamily="34" charset="0"/>
              <a:buNone/>
            </a:pPr>
            <a:endParaRPr lang="fr-FR" altLang="fr-FR" sz="1200" dirty="0">
              <a:sym typeface="Symbol"/>
            </a:endParaRPr>
          </a:p>
          <a:p>
            <a:pPr marL="0" indent="0">
              <a:lnSpc>
                <a:spcPct val="90000"/>
              </a:lnSpc>
              <a:buFont typeface="Arial" pitchFamily="34" charset="0"/>
              <a:buNone/>
            </a:pPr>
            <a:r>
              <a:rPr lang="fr-FR" altLang="fr-FR" sz="1200" dirty="0">
                <a:sym typeface="Symbol"/>
              </a:rPr>
              <a:t>	</a:t>
            </a:r>
            <a:r>
              <a:rPr lang="fr-FR" altLang="fr-FR" sz="1200" dirty="0" smtClean="0">
                <a:sym typeface="Symbol"/>
              </a:rPr>
              <a:t>1</a:t>
            </a:r>
            <a:r>
              <a:rPr lang="fr-FR" altLang="fr-FR" sz="1200" baseline="30000" dirty="0" smtClean="0">
                <a:sym typeface="Symbol"/>
              </a:rPr>
              <a:t>er</a:t>
            </a:r>
            <a:r>
              <a:rPr lang="fr-FR" altLang="fr-FR" sz="1200" dirty="0" smtClean="0">
                <a:sym typeface="Symbol"/>
              </a:rPr>
              <a:t> faisceau : novembre 2009</a:t>
            </a:r>
            <a:endParaRPr lang="fr-FR" altLang="fr-FR" sz="1200" dirty="0" smtClean="0"/>
          </a:p>
          <a:p>
            <a:pPr marL="0" indent="0">
              <a:lnSpc>
                <a:spcPct val="90000"/>
              </a:lnSpc>
              <a:buFont typeface="Arial" pitchFamily="34" charset="0"/>
              <a:buNone/>
            </a:pPr>
            <a:endParaRPr lang="fr-FR" altLang="fr-FR" sz="1200" dirty="0"/>
          </a:p>
          <a:p>
            <a:pPr marL="0" indent="0">
              <a:lnSpc>
                <a:spcPct val="90000"/>
              </a:lnSpc>
              <a:buFont typeface="Arial" pitchFamily="34" charset="0"/>
              <a:buNone/>
            </a:pPr>
            <a:endParaRPr lang="fr-FR" altLang="fr-FR" sz="1200" dirty="0" smtClean="0"/>
          </a:p>
          <a:p>
            <a:pPr marL="0" indent="0">
              <a:lnSpc>
                <a:spcPct val="90000"/>
              </a:lnSpc>
              <a:buFont typeface="Arial" pitchFamily="34" charset="0"/>
              <a:buNone/>
            </a:pPr>
            <a:endParaRPr lang="fr-FR" altLang="fr-FR" sz="1200" dirty="0"/>
          </a:p>
          <a:p>
            <a:pPr marL="0" indent="0">
              <a:lnSpc>
                <a:spcPct val="90000"/>
              </a:lnSpc>
              <a:buFont typeface="Arial" pitchFamily="34" charset="0"/>
              <a:buNone/>
            </a:pPr>
            <a:endParaRPr lang="fr-FR" altLang="fr-FR" sz="1200" dirty="0"/>
          </a:p>
        </p:txBody>
      </p:sp>
    </p:spTree>
    <p:extLst>
      <p:ext uri="{BB962C8B-B14F-4D97-AF65-F5344CB8AC3E}">
        <p14:creationId xmlns:p14="http://schemas.microsoft.com/office/powerpoint/2010/main" val="3151503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692150"/>
          </a:xfrm>
        </p:spPr>
        <p:txBody>
          <a:bodyPr/>
          <a:lstStyle/>
          <a:p>
            <a:r>
              <a:rPr lang="fr-FR" altLang="fr-FR" sz="2800" b="1" dirty="0" smtClean="0">
                <a:solidFill>
                  <a:srgbClr val="E75112"/>
                </a:solidFill>
                <a:latin typeface="Verdana" pitchFamily="34" charset="0"/>
              </a:rPr>
              <a:t>Description technique</a:t>
            </a:r>
          </a:p>
        </p:txBody>
      </p:sp>
      <p:sp>
        <p:nvSpPr>
          <p:cNvPr id="6" name="Rectangle 5"/>
          <p:cNvSpPr/>
          <p:nvPr/>
        </p:nvSpPr>
        <p:spPr>
          <a:xfrm>
            <a:off x="9681" y="836712"/>
            <a:ext cx="9134320" cy="142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lnSpc>
                <a:spcPct val="90000"/>
              </a:lnSpc>
              <a:buFont typeface="Arial" pitchFamily="34" charset="0"/>
              <a:buNone/>
            </a:pPr>
            <a:r>
              <a:rPr lang="fr-FR" altLang="fr-FR" sz="1200" b="1" u="sng" dirty="0">
                <a:solidFill>
                  <a:srgbClr val="0070C0"/>
                </a:solidFill>
              </a:rPr>
              <a:t>Description </a:t>
            </a:r>
            <a:r>
              <a:rPr lang="fr-FR" altLang="fr-FR" sz="1200" b="1" u="sng" dirty="0" smtClean="0">
                <a:solidFill>
                  <a:srgbClr val="0070C0"/>
                </a:solidFill>
              </a:rPr>
              <a:t>technique:</a:t>
            </a:r>
            <a:endParaRPr lang="fr-FR" altLang="fr-FR" sz="1200" dirty="0" smtClean="0">
              <a:solidFill>
                <a:srgbClr val="0070C0"/>
              </a:solidFill>
            </a:endParaRPr>
          </a:p>
          <a:p>
            <a:pPr marL="0" indent="0">
              <a:lnSpc>
                <a:spcPct val="90000"/>
              </a:lnSpc>
              <a:buFont typeface="Arial" pitchFamily="34" charset="0"/>
              <a:buNone/>
            </a:pPr>
            <a:endParaRPr lang="fr-FR" altLang="fr-FR" sz="1200" b="1" u="sng" dirty="0">
              <a:solidFill>
                <a:srgbClr val="0070C0"/>
              </a:solidFill>
            </a:endParaRPr>
          </a:p>
          <a:p>
            <a:pPr marL="0" indent="0">
              <a:lnSpc>
                <a:spcPct val="90000"/>
              </a:lnSpc>
              <a:buFont typeface="Arial" pitchFamily="34" charset="0"/>
              <a:buNone/>
            </a:pPr>
            <a:r>
              <a:rPr lang="fr-FR" altLang="fr-FR" sz="1200" dirty="0" smtClean="0"/>
              <a:t>La plateforme Phil est constituée d’un photo-injecteur, d’une ligne de faisceau et de systèmes auxiliaires (laser </a:t>
            </a:r>
            <a:r>
              <a:rPr lang="fr-FR" altLang="fr-FR" sz="1200" dirty="0" err="1" smtClean="0"/>
              <a:t>pico-seconde</a:t>
            </a:r>
            <a:r>
              <a:rPr lang="fr-FR" altLang="fr-FR" sz="1200" dirty="0" smtClean="0"/>
              <a:t> 50µJ, source de puissance RF 20MW…)</a:t>
            </a:r>
          </a:p>
          <a:p>
            <a:pPr marL="0" indent="0">
              <a:lnSpc>
                <a:spcPct val="90000"/>
              </a:lnSpc>
              <a:buFont typeface="Arial" pitchFamily="34" charset="0"/>
              <a:buNone/>
            </a:pPr>
            <a:endParaRPr lang="fr-FR" altLang="fr-FR" sz="1200" dirty="0"/>
          </a:p>
          <a:p>
            <a:pPr marL="0" indent="0">
              <a:lnSpc>
                <a:spcPct val="90000"/>
              </a:lnSpc>
              <a:buFont typeface="Arial" pitchFamily="34" charset="0"/>
              <a:buNone/>
            </a:pPr>
            <a:endParaRPr lang="fr-FR" altLang="fr-FR" sz="1200" dirty="0" smtClean="0"/>
          </a:p>
          <a:p>
            <a:pPr marL="0" indent="0">
              <a:lnSpc>
                <a:spcPct val="90000"/>
              </a:lnSpc>
              <a:buFont typeface="Arial" pitchFamily="34" charset="0"/>
              <a:buNone/>
            </a:pPr>
            <a:endParaRPr lang="fr-FR" altLang="fr-FR" sz="1200" dirty="0"/>
          </a:p>
          <a:p>
            <a:pPr marL="0" indent="0">
              <a:lnSpc>
                <a:spcPct val="90000"/>
              </a:lnSpc>
              <a:buFont typeface="Arial" pitchFamily="34" charset="0"/>
              <a:buNone/>
            </a:pPr>
            <a:endParaRPr lang="fr-FR" altLang="fr-FR" sz="1200" dirty="0"/>
          </a:p>
        </p:txBody>
      </p:sp>
      <p:grpSp>
        <p:nvGrpSpPr>
          <p:cNvPr id="253" name="Groupe 252"/>
          <p:cNvGrpSpPr/>
          <p:nvPr/>
        </p:nvGrpSpPr>
        <p:grpSpPr>
          <a:xfrm>
            <a:off x="517032" y="1761257"/>
            <a:ext cx="7335317" cy="4476055"/>
            <a:chOff x="-1580864" y="0"/>
            <a:chExt cx="10724864" cy="6672875"/>
          </a:xfrm>
        </p:grpSpPr>
        <p:sp>
          <p:nvSpPr>
            <p:cNvPr id="254" name="Line 5"/>
            <p:cNvSpPr>
              <a:spLocks noChangeShapeType="1"/>
            </p:cNvSpPr>
            <p:nvPr/>
          </p:nvSpPr>
          <p:spPr bwMode="auto">
            <a:xfrm>
              <a:off x="8824913" y="1079500"/>
              <a:ext cx="0" cy="44989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grpSp>
          <p:nvGrpSpPr>
            <p:cNvPr id="255" name="Group 6"/>
            <p:cNvGrpSpPr>
              <a:grpSpLocks/>
            </p:cNvGrpSpPr>
            <p:nvPr/>
          </p:nvGrpSpPr>
          <p:grpSpPr bwMode="auto">
            <a:xfrm>
              <a:off x="6275388" y="1320800"/>
              <a:ext cx="882650" cy="900113"/>
              <a:chOff x="10401" y="3405"/>
              <a:chExt cx="1389" cy="1417"/>
            </a:xfrm>
          </p:grpSpPr>
          <p:sp>
            <p:nvSpPr>
              <p:cNvPr id="498" name="Line 7"/>
              <p:cNvSpPr>
                <a:spLocks noChangeShapeType="1"/>
              </p:cNvSpPr>
              <p:nvPr/>
            </p:nvSpPr>
            <p:spPr bwMode="auto">
              <a:xfrm>
                <a:off x="11790" y="3405"/>
                <a:ext cx="0" cy="1417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99" name="Line 8"/>
              <p:cNvSpPr>
                <a:spLocks noChangeShapeType="1"/>
              </p:cNvSpPr>
              <p:nvPr/>
            </p:nvSpPr>
            <p:spPr bwMode="auto">
              <a:xfrm flipH="1">
                <a:off x="10401" y="3405"/>
                <a:ext cx="1389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</p:grpSp>
        <p:sp>
          <p:nvSpPr>
            <p:cNvPr id="256" name="Rectangle 9"/>
            <p:cNvSpPr>
              <a:spLocks noChangeArrowheads="1"/>
            </p:cNvSpPr>
            <p:nvPr/>
          </p:nvSpPr>
          <p:spPr bwMode="auto">
            <a:xfrm>
              <a:off x="5959475" y="1328738"/>
              <a:ext cx="304800" cy="2794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7" name="Line 10"/>
            <p:cNvSpPr>
              <a:spLocks noChangeShapeType="1"/>
            </p:cNvSpPr>
            <p:nvPr/>
          </p:nvSpPr>
          <p:spPr bwMode="auto">
            <a:xfrm>
              <a:off x="5959475" y="1608138"/>
              <a:ext cx="0" cy="61118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58" name="Line 11"/>
            <p:cNvSpPr>
              <a:spLocks noChangeShapeType="1"/>
            </p:cNvSpPr>
            <p:nvPr/>
          </p:nvSpPr>
          <p:spPr bwMode="auto">
            <a:xfrm flipH="1">
              <a:off x="5961063" y="2225675"/>
              <a:ext cx="125412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59" name="Rectangle 12"/>
            <p:cNvSpPr>
              <a:spLocks noChangeArrowheads="1"/>
            </p:cNvSpPr>
            <p:nvPr/>
          </p:nvSpPr>
          <p:spPr bwMode="auto">
            <a:xfrm>
              <a:off x="6276975" y="2206625"/>
              <a:ext cx="36513" cy="2063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60" name="Line 13"/>
            <p:cNvSpPr>
              <a:spLocks noChangeShapeType="1"/>
            </p:cNvSpPr>
            <p:nvPr/>
          </p:nvSpPr>
          <p:spPr bwMode="auto">
            <a:xfrm flipH="1">
              <a:off x="6310313" y="2230438"/>
              <a:ext cx="842962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grpSp>
          <p:nvGrpSpPr>
            <p:cNvPr id="261" name="Group 14"/>
            <p:cNvGrpSpPr>
              <a:grpSpLocks/>
            </p:cNvGrpSpPr>
            <p:nvPr/>
          </p:nvGrpSpPr>
          <p:grpSpPr bwMode="auto">
            <a:xfrm>
              <a:off x="6094413" y="2225675"/>
              <a:ext cx="938212" cy="1873250"/>
              <a:chOff x="10115" y="3726"/>
              <a:chExt cx="1477" cy="2951"/>
            </a:xfrm>
          </p:grpSpPr>
          <p:sp>
            <p:nvSpPr>
              <p:cNvPr id="492" name="Rectangle 15"/>
              <p:cNvSpPr>
                <a:spLocks noChangeArrowheads="1"/>
              </p:cNvSpPr>
              <p:nvPr/>
            </p:nvSpPr>
            <p:spPr bwMode="auto">
              <a:xfrm>
                <a:off x="10116" y="3726"/>
                <a:ext cx="170" cy="198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93" name="Line 16"/>
              <p:cNvSpPr>
                <a:spLocks noChangeShapeType="1"/>
              </p:cNvSpPr>
              <p:nvPr/>
            </p:nvSpPr>
            <p:spPr bwMode="auto">
              <a:xfrm>
                <a:off x="10290" y="3730"/>
                <a:ext cx="113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94" name="Rectangle 17"/>
              <p:cNvSpPr>
                <a:spLocks noChangeArrowheads="1"/>
              </p:cNvSpPr>
              <p:nvPr/>
            </p:nvSpPr>
            <p:spPr bwMode="auto">
              <a:xfrm>
                <a:off x="10115" y="5545"/>
                <a:ext cx="1474" cy="17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95" name="Rectangle 18"/>
              <p:cNvSpPr>
                <a:spLocks noChangeArrowheads="1"/>
              </p:cNvSpPr>
              <p:nvPr/>
            </p:nvSpPr>
            <p:spPr bwMode="auto">
              <a:xfrm>
                <a:off x="11422" y="5543"/>
                <a:ext cx="170" cy="113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96" name="Rectangle 19"/>
              <p:cNvSpPr>
                <a:spLocks noChangeArrowheads="1"/>
              </p:cNvSpPr>
              <p:nvPr/>
            </p:nvSpPr>
            <p:spPr bwMode="auto">
              <a:xfrm>
                <a:off x="10132" y="5468"/>
                <a:ext cx="136" cy="14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97" name="Rectangle 20"/>
              <p:cNvSpPr>
                <a:spLocks noChangeArrowheads="1"/>
              </p:cNvSpPr>
              <p:nvPr/>
            </p:nvSpPr>
            <p:spPr bwMode="auto">
              <a:xfrm>
                <a:off x="11347" y="5565"/>
                <a:ext cx="136" cy="13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sp>
          <p:nvSpPr>
            <p:cNvPr id="262" name="Oval 21"/>
            <p:cNvSpPr>
              <a:spLocks noChangeArrowheads="1"/>
            </p:cNvSpPr>
            <p:nvPr/>
          </p:nvSpPr>
          <p:spPr bwMode="auto">
            <a:xfrm>
              <a:off x="7129463" y="1368425"/>
              <a:ext cx="17462" cy="17463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63" name="Oval 22"/>
            <p:cNvSpPr>
              <a:spLocks noChangeArrowheads="1"/>
            </p:cNvSpPr>
            <p:nvPr/>
          </p:nvSpPr>
          <p:spPr bwMode="auto">
            <a:xfrm>
              <a:off x="7129463" y="1343025"/>
              <a:ext cx="17462" cy="17463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64" name="Line 23"/>
            <p:cNvSpPr>
              <a:spLocks noChangeShapeType="1"/>
            </p:cNvSpPr>
            <p:nvPr/>
          </p:nvSpPr>
          <p:spPr bwMode="auto">
            <a:xfrm>
              <a:off x="6505575" y="1322388"/>
              <a:ext cx="0" cy="1254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5" name="Line 24"/>
            <p:cNvSpPr>
              <a:spLocks noChangeShapeType="1"/>
            </p:cNvSpPr>
            <p:nvPr/>
          </p:nvSpPr>
          <p:spPr bwMode="auto">
            <a:xfrm>
              <a:off x="6777038" y="1317625"/>
              <a:ext cx="0" cy="1254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6" name="Arc 25"/>
            <p:cNvSpPr>
              <a:spLocks/>
            </p:cNvSpPr>
            <p:nvPr/>
          </p:nvSpPr>
          <p:spPr bwMode="auto">
            <a:xfrm flipH="1" flipV="1">
              <a:off x="6650038" y="1330325"/>
              <a:ext cx="119062" cy="119063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7" name="Arc 26"/>
            <p:cNvSpPr>
              <a:spLocks/>
            </p:cNvSpPr>
            <p:nvPr/>
          </p:nvSpPr>
          <p:spPr bwMode="auto">
            <a:xfrm flipV="1">
              <a:off x="6513513" y="1325563"/>
              <a:ext cx="119062" cy="11906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8" name="Rectangle 27"/>
            <p:cNvSpPr>
              <a:spLocks noChangeArrowheads="1"/>
            </p:cNvSpPr>
            <p:nvPr/>
          </p:nvSpPr>
          <p:spPr bwMode="auto">
            <a:xfrm>
              <a:off x="5214938" y="4103688"/>
              <a:ext cx="1990725" cy="17938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69" name="Rectangle 28"/>
            <p:cNvSpPr>
              <a:spLocks noChangeArrowheads="1"/>
            </p:cNvSpPr>
            <p:nvPr/>
          </p:nvSpPr>
          <p:spPr bwMode="auto">
            <a:xfrm>
              <a:off x="6526213" y="4103688"/>
              <a:ext cx="179387" cy="1809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70" name="Rectangle 29"/>
            <p:cNvSpPr>
              <a:spLocks noChangeArrowheads="1"/>
            </p:cNvSpPr>
            <p:nvPr/>
          </p:nvSpPr>
          <p:spPr bwMode="auto">
            <a:xfrm>
              <a:off x="6616700" y="4103688"/>
              <a:ext cx="90488" cy="1809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71" name="Rectangle 30"/>
            <p:cNvSpPr>
              <a:spLocks noChangeArrowheads="1"/>
            </p:cNvSpPr>
            <p:nvPr/>
          </p:nvSpPr>
          <p:spPr bwMode="auto">
            <a:xfrm>
              <a:off x="5035550" y="4103688"/>
              <a:ext cx="180975" cy="17938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72" name="Rectangle 31"/>
            <p:cNvSpPr>
              <a:spLocks noChangeArrowheads="1"/>
            </p:cNvSpPr>
            <p:nvPr/>
          </p:nvSpPr>
          <p:spPr bwMode="auto">
            <a:xfrm>
              <a:off x="5035550" y="4281488"/>
              <a:ext cx="180975" cy="92233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73" name="Rectangle 32"/>
            <p:cNvSpPr>
              <a:spLocks noChangeArrowheads="1"/>
            </p:cNvSpPr>
            <p:nvPr/>
          </p:nvSpPr>
          <p:spPr bwMode="auto">
            <a:xfrm>
              <a:off x="3233738" y="4100513"/>
              <a:ext cx="1798637" cy="17938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74" name="Rectangle 33"/>
            <p:cNvSpPr>
              <a:spLocks noChangeArrowheads="1"/>
            </p:cNvSpPr>
            <p:nvPr/>
          </p:nvSpPr>
          <p:spPr bwMode="auto">
            <a:xfrm>
              <a:off x="5037138" y="3181350"/>
              <a:ext cx="179387" cy="9175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75" name="Rectangle 34"/>
            <p:cNvSpPr>
              <a:spLocks noChangeArrowheads="1"/>
            </p:cNvSpPr>
            <p:nvPr/>
          </p:nvSpPr>
          <p:spPr bwMode="auto">
            <a:xfrm>
              <a:off x="4497388" y="3174206"/>
              <a:ext cx="719137" cy="17938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76" name="Rectangle 35"/>
            <p:cNvSpPr>
              <a:spLocks noChangeArrowheads="1"/>
            </p:cNvSpPr>
            <p:nvPr/>
          </p:nvSpPr>
          <p:spPr bwMode="auto">
            <a:xfrm>
              <a:off x="4494213" y="1414463"/>
              <a:ext cx="179387" cy="19431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77" name="Rectangle 36"/>
            <p:cNvSpPr>
              <a:spLocks noChangeArrowheads="1"/>
            </p:cNvSpPr>
            <p:nvPr/>
          </p:nvSpPr>
          <p:spPr bwMode="auto">
            <a:xfrm>
              <a:off x="2110020" y="1235075"/>
              <a:ext cx="6278404" cy="179388"/>
            </a:xfrm>
            <a:prstGeom prst="rect">
              <a:avLst/>
            </a:prstGeom>
            <a:noFill/>
            <a:ln w="9525">
              <a:solidFill>
                <a:srgbClr val="969696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8" name="Rectangle 37"/>
            <p:cNvSpPr>
              <a:spLocks noChangeArrowheads="1"/>
            </p:cNvSpPr>
            <p:nvPr/>
          </p:nvSpPr>
          <p:spPr bwMode="auto">
            <a:xfrm>
              <a:off x="7224713" y="1408113"/>
              <a:ext cx="179387" cy="504825"/>
            </a:xfrm>
            <a:prstGeom prst="rect">
              <a:avLst/>
            </a:prstGeom>
            <a:noFill/>
            <a:ln w="9525">
              <a:solidFill>
                <a:srgbClr val="969696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9" name="Text Box 38"/>
            <p:cNvSpPr txBox="1">
              <a:spLocks noChangeArrowheads="1"/>
            </p:cNvSpPr>
            <p:nvPr/>
          </p:nvSpPr>
          <p:spPr bwMode="auto">
            <a:xfrm>
              <a:off x="8572500" y="3182938"/>
              <a:ext cx="571500" cy="2286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FFFF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fr-FR" sz="1200"/>
                <a:t>25 m</a:t>
              </a:r>
              <a:endParaRPr lang="fr-FR"/>
            </a:p>
          </p:txBody>
        </p:sp>
        <p:sp>
          <p:nvSpPr>
            <p:cNvPr id="280" name="Rectangle 39"/>
            <p:cNvSpPr>
              <a:spLocks noChangeArrowheads="1"/>
            </p:cNvSpPr>
            <p:nvPr/>
          </p:nvSpPr>
          <p:spPr bwMode="auto">
            <a:xfrm>
              <a:off x="7800974" y="1241425"/>
              <a:ext cx="587449" cy="15875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81" name="Rectangle 40"/>
            <p:cNvSpPr>
              <a:spLocks noChangeArrowheads="1"/>
            </p:cNvSpPr>
            <p:nvPr/>
          </p:nvSpPr>
          <p:spPr bwMode="auto">
            <a:xfrm>
              <a:off x="2895600" y="1174750"/>
              <a:ext cx="171450" cy="2921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82" name="Rectangle 41"/>
            <p:cNvSpPr>
              <a:spLocks noChangeArrowheads="1"/>
            </p:cNvSpPr>
            <p:nvPr/>
          </p:nvSpPr>
          <p:spPr bwMode="auto">
            <a:xfrm>
              <a:off x="4505424" y="1319461"/>
              <a:ext cx="147635" cy="2921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83" name="Rectangle 42"/>
            <p:cNvSpPr>
              <a:spLocks noChangeArrowheads="1"/>
            </p:cNvSpPr>
            <p:nvPr/>
          </p:nvSpPr>
          <p:spPr bwMode="auto">
            <a:xfrm>
              <a:off x="4610100" y="3184525"/>
              <a:ext cx="200025" cy="15875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84" name="Rectangle 43"/>
            <p:cNvSpPr>
              <a:spLocks noChangeArrowheads="1"/>
            </p:cNvSpPr>
            <p:nvPr/>
          </p:nvSpPr>
          <p:spPr bwMode="auto">
            <a:xfrm>
              <a:off x="5045075" y="3260725"/>
              <a:ext cx="158750" cy="18732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85" name="Rectangle 44"/>
            <p:cNvSpPr>
              <a:spLocks noChangeArrowheads="1"/>
            </p:cNvSpPr>
            <p:nvPr/>
          </p:nvSpPr>
          <p:spPr bwMode="auto">
            <a:xfrm>
              <a:off x="5048250" y="4022725"/>
              <a:ext cx="165100" cy="18732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86" name="Rectangle 45"/>
            <p:cNvSpPr>
              <a:spLocks noChangeArrowheads="1"/>
            </p:cNvSpPr>
            <p:nvPr/>
          </p:nvSpPr>
          <p:spPr bwMode="auto">
            <a:xfrm>
              <a:off x="5038725" y="4175125"/>
              <a:ext cx="165100" cy="18732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87" name="Rectangle 46"/>
            <p:cNvSpPr>
              <a:spLocks noChangeArrowheads="1"/>
            </p:cNvSpPr>
            <p:nvPr/>
          </p:nvSpPr>
          <p:spPr bwMode="auto">
            <a:xfrm>
              <a:off x="5153025" y="4108450"/>
              <a:ext cx="146050" cy="15875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88" name="Rectangle 47"/>
            <p:cNvSpPr>
              <a:spLocks noChangeArrowheads="1"/>
            </p:cNvSpPr>
            <p:nvPr/>
          </p:nvSpPr>
          <p:spPr bwMode="auto">
            <a:xfrm>
              <a:off x="4943475" y="4108450"/>
              <a:ext cx="146050" cy="15875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89" name="Rectangle 48"/>
            <p:cNvSpPr>
              <a:spLocks noChangeArrowheads="1"/>
            </p:cNvSpPr>
            <p:nvPr/>
          </p:nvSpPr>
          <p:spPr bwMode="auto">
            <a:xfrm>
              <a:off x="7239000" y="1308100"/>
              <a:ext cx="152400" cy="2921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90" name="Rectangle 49"/>
            <p:cNvSpPr>
              <a:spLocks noChangeArrowheads="1"/>
            </p:cNvSpPr>
            <p:nvPr/>
          </p:nvSpPr>
          <p:spPr bwMode="auto">
            <a:xfrm>
              <a:off x="4872038" y="4059238"/>
              <a:ext cx="3124200" cy="46037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91" name="Rectangle 50"/>
            <p:cNvSpPr>
              <a:spLocks noChangeArrowheads="1"/>
            </p:cNvSpPr>
            <p:nvPr/>
          </p:nvSpPr>
          <p:spPr bwMode="auto">
            <a:xfrm>
              <a:off x="5429250" y="4287838"/>
              <a:ext cx="119063" cy="12065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92" name="Rectangle 51"/>
            <p:cNvSpPr>
              <a:spLocks noChangeArrowheads="1"/>
            </p:cNvSpPr>
            <p:nvPr/>
          </p:nvSpPr>
          <p:spPr bwMode="auto">
            <a:xfrm>
              <a:off x="5545138" y="4287838"/>
              <a:ext cx="119062" cy="12065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93" name="Rectangle 52"/>
            <p:cNvSpPr>
              <a:spLocks noChangeArrowheads="1"/>
            </p:cNvSpPr>
            <p:nvPr/>
          </p:nvSpPr>
          <p:spPr bwMode="auto">
            <a:xfrm>
              <a:off x="5667375" y="4294188"/>
              <a:ext cx="119063" cy="11906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94" name="Rectangle 53"/>
            <p:cNvSpPr>
              <a:spLocks noChangeArrowheads="1"/>
            </p:cNvSpPr>
            <p:nvPr/>
          </p:nvSpPr>
          <p:spPr bwMode="auto">
            <a:xfrm>
              <a:off x="5792788" y="4287838"/>
              <a:ext cx="115887" cy="14763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95" name="Rectangle 54"/>
            <p:cNvSpPr>
              <a:spLocks noChangeArrowheads="1"/>
            </p:cNvSpPr>
            <p:nvPr/>
          </p:nvSpPr>
          <p:spPr bwMode="auto">
            <a:xfrm>
              <a:off x="5910263" y="4287838"/>
              <a:ext cx="114300" cy="14763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grpSp>
          <p:nvGrpSpPr>
            <p:cNvPr id="296" name="Group 55"/>
            <p:cNvGrpSpPr>
              <a:grpSpLocks/>
            </p:cNvGrpSpPr>
            <p:nvPr/>
          </p:nvGrpSpPr>
          <p:grpSpPr bwMode="auto">
            <a:xfrm>
              <a:off x="5224463" y="4884738"/>
              <a:ext cx="293687" cy="565150"/>
              <a:chOff x="11400" y="6323"/>
              <a:chExt cx="464" cy="891"/>
            </a:xfrm>
          </p:grpSpPr>
          <p:sp>
            <p:nvSpPr>
              <p:cNvPr id="489" name="Rectangle 56"/>
              <p:cNvSpPr>
                <a:spLocks noChangeArrowheads="1"/>
              </p:cNvSpPr>
              <p:nvPr/>
            </p:nvSpPr>
            <p:spPr bwMode="auto">
              <a:xfrm>
                <a:off x="11400" y="6323"/>
                <a:ext cx="458" cy="44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99CC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90" name="Rectangle 57"/>
              <p:cNvSpPr>
                <a:spLocks noChangeArrowheads="1"/>
              </p:cNvSpPr>
              <p:nvPr/>
            </p:nvSpPr>
            <p:spPr bwMode="auto">
              <a:xfrm>
                <a:off x="11406" y="6772"/>
                <a:ext cx="458" cy="44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3366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91" name="Oval 58"/>
              <p:cNvSpPr>
                <a:spLocks noChangeArrowheads="1"/>
              </p:cNvSpPr>
              <p:nvPr/>
            </p:nvSpPr>
            <p:spPr bwMode="auto">
              <a:xfrm>
                <a:off x="11534" y="6884"/>
                <a:ext cx="187" cy="187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336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grpSp>
          <p:nvGrpSpPr>
            <p:cNvPr id="297" name="Group 59"/>
            <p:cNvGrpSpPr>
              <a:grpSpLocks/>
            </p:cNvGrpSpPr>
            <p:nvPr/>
          </p:nvGrpSpPr>
          <p:grpSpPr bwMode="auto">
            <a:xfrm>
              <a:off x="4833938" y="4459288"/>
              <a:ext cx="190500" cy="1238250"/>
              <a:chOff x="8130" y="7245"/>
              <a:chExt cx="300" cy="1950"/>
            </a:xfrm>
          </p:grpSpPr>
          <p:sp>
            <p:nvSpPr>
              <p:cNvPr id="482" name="Rectangle 60"/>
              <p:cNvSpPr>
                <a:spLocks noChangeArrowheads="1"/>
              </p:cNvSpPr>
              <p:nvPr/>
            </p:nvSpPr>
            <p:spPr bwMode="auto">
              <a:xfrm>
                <a:off x="8130" y="7245"/>
                <a:ext cx="300" cy="300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83" name="Rectangle 61"/>
              <p:cNvSpPr>
                <a:spLocks noChangeArrowheads="1"/>
              </p:cNvSpPr>
              <p:nvPr/>
            </p:nvSpPr>
            <p:spPr bwMode="auto">
              <a:xfrm>
                <a:off x="8130" y="7545"/>
                <a:ext cx="300" cy="300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84" name="Rectangle 62"/>
              <p:cNvSpPr>
                <a:spLocks noChangeArrowheads="1"/>
              </p:cNvSpPr>
              <p:nvPr/>
            </p:nvSpPr>
            <p:spPr bwMode="auto">
              <a:xfrm>
                <a:off x="8130" y="7845"/>
                <a:ext cx="300" cy="300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85" name="Rectangle 63"/>
              <p:cNvSpPr>
                <a:spLocks noChangeArrowheads="1"/>
              </p:cNvSpPr>
              <p:nvPr/>
            </p:nvSpPr>
            <p:spPr bwMode="auto">
              <a:xfrm>
                <a:off x="8130" y="8145"/>
                <a:ext cx="300" cy="300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86" name="Rectangle 64"/>
              <p:cNvSpPr>
                <a:spLocks noChangeArrowheads="1"/>
              </p:cNvSpPr>
              <p:nvPr/>
            </p:nvSpPr>
            <p:spPr bwMode="auto">
              <a:xfrm>
                <a:off x="8130" y="8445"/>
                <a:ext cx="300" cy="300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87" name="Rectangle 65"/>
              <p:cNvSpPr>
                <a:spLocks noChangeArrowheads="1"/>
              </p:cNvSpPr>
              <p:nvPr/>
            </p:nvSpPr>
            <p:spPr bwMode="auto">
              <a:xfrm>
                <a:off x="8130" y="8745"/>
                <a:ext cx="300" cy="300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88" name="Rectangle 66"/>
              <p:cNvSpPr>
                <a:spLocks noChangeArrowheads="1"/>
              </p:cNvSpPr>
              <p:nvPr/>
            </p:nvSpPr>
            <p:spPr bwMode="auto">
              <a:xfrm>
                <a:off x="8130" y="9045"/>
                <a:ext cx="300" cy="150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sp>
          <p:nvSpPr>
            <p:cNvPr id="298" name="Rectangle 67"/>
            <p:cNvSpPr>
              <a:spLocks noChangeArrowheads="1"/>
            </p:cNvSpPr>
            <p:nvPr/>
          </p:nvSpPr>
          <p:spPr bwMode="auto">
            <a:xfrm>
              <a:off x="5024438" y="4106863"/>
              <a:ext cx="66675" cy="101600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99" name="Rectangle 68"/>
            <p:cNvSpPr>
              <a:spLocks noChangeArrowheads="1"/>
            </p:cNvSpPr>
            <p:nvPr/>
          </p:nvSpPr>
          <p:spPr bwMode="auto">
            <a:xfrm>
              <a:off x="4843463" y="3708400"/>
              <a:ext cx="44450" cy="385763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grpSp>
          <p:nvGrpSpPr>
            <p:cNvPr id="300" name="Group 69"/>
            <p:cNvGrpSpPr>
              <a:grpSpLocks/>
            </p:cNvGrpSpPr>
            <p:nvPr/>
          </p:nvGrpSpPr>
          <p:grpSpPr bwMode="auto">
            <a:xfrm>
              <a:off x="5853113" y="4106863"/>
              <a:ext cx="1562100" cy="1743075"/>
              <a:chOff x="12660" y="5130"/>
              <a:chExt cx="2460" cy="2745"/>
            </a:xfrm>
          </p:grpSpPr>
          <p:sp>
            <p:nvSpPr>
              <p:cNvPr id="463" name="Rectangle 70"/>
              <p:cNvSpPr>
                <a:spLocks noChangeArrowheads="1"/>
              </p:cNvSpPr>
              <p:nvPr/>
            </p:nvSpPr>
            <p:spPr bwMode="auto">
              <a:xfrm>
                <a:off x="12660" y="7470"/>
                <a:ext cx="300" cy="300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64" name="Rectangle 71"/>
              <p:cNvSpPr>
                <a:spLocks noChangeArrowheads="1"/>
              </p:cNvSpPr>
              <p:nvPr/>
            </p:nvSpPr>
            <p:spPr bwMode="auto">
              <a:xfrm rot="3600000">
                <a:off x="13050" y="7365"/>
                <a:ext cx="300" cy="300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65" name="Rectangle 72"/>
              <p:cNvSpPr>
                <a:spLocks noChangeArrowheads="1"/>
              </p:cNvSpPr>
              <p:nvPr/>
            </p:nvSpPr>
            <p:spPr bwMode="auto">
              <a:xfrm rot="3600000">
                <a:off x="13305" y="7215"/>
                <a:ext cx="300" cy="300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66" name="Rectangle 73"/>
              <p:cNvSpPr>
                <a:spLocks noChangeArrowheads="1"/>
              </p:cNvSpPr>
              <p:nvPr/>
            </p:nvSpPr>
            <p:spPr bwMode="auto">
              <a:xfrm rot="3600000">
                <a:off x="14610" y="6480"/>
                <a:ext cx="300" cy="300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67" name="Rectangle 74"/>
              <p:cNvSpPr>
                <a:spLocks noChangeArrowheads="1"/>
              </p:cNvSpPr>
              <p:nvPr/>
            </p:nvSpPr>
            <p:spPr bwMode="auto">
              <a:xfrm rot="3600000">
                <a:off x="13290" y="7575"/>
                <a:ext cx="300" cy="300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68" name="Rectangle 75"/>
              <p:cNvSpPr>
                <a:spLocks noChangeArrowheads="1"/>
              </p:cNvSpPr>
              <p:nvPr/>
            </p:nvSpPr>
            <p:spPr bwMode="auto">
              <a:xfrm rot="3600000">
                <a:off x="14820" y="6705"/>
                <a:ext cx="300" cy="300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69" name="Rectangle 76"/>
              <p:cNvSpPr>
                <a:spLocks noChangeArrowheads="1"/>
              </p:cNvSpPr>
              <p:nvPr/>
            </p:nvSpPr>
            <p:spPr bwMode="auto">
              <a:xfrm rot="3600000">
                <a:off x="13696" y="6020"/>
                <a:ext cx="129" cy="1834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70" name="Rectangle 77"/>
              <p:cNvSpPr>
                <a:spLocks noChangeArrowheads="1"/>
              </p:cNvSpPr>
              <p:nvPr/>
            </p:nvSpPr>
            <p:spPr bwMode="auto">
              <a:xfrm>
                <a:off x="14610" y="5910"/>
                <a:ext cx="135" cy="540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71" name="Rectangle 78"/>
              <p:cNvSpPr>
                <a:spLocks noChangeArrowheads="1"/>
              </p:cNvSpPr>
              <p:nvPr/>
            </p:nvSpPr>
            <p:spPr bwMode="auto">
              <a:xfrm>
                <a:off x="14760" y="5760"/>
                <a:ext cx="315" cy="585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72" name="Rectangle 79"/>
              <p:cNvSpPr>
                <a:spLocks noChangeArrowheads="1"/>
              </p:cNvSpPr>
              <p:nvPr/>
            </p:nvSpPr>
            <p:spPr bwMode="auto">
              <a:xfrm>
                <a:off x="14760" y="5130"/>
                <a:ext cx="315" cy="630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73" name="Rectangle 80"/>
              <p:cNvSpPr>
                <a:spLocks noChangeArrowheads="1"/>
              </p:cNvSpPr>
              <p:nvPr/>
            </p:nvSpPr>
            <p:spPr bwMode="auto">
              <a:xfrm rot="3600000">
                <a:off x="13560" y="7065"/>
                <a:ext cx="300" cy="300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74" name="Rectangle 81"/>
              <p:cNvSpPr>
                <a:spLocks noChangeArrowheads="1"/>
              </p:cNvSpPr>
              <p:nvPr/>
            </p:nvSpPr>
            <p:spPr bwMode="auto">
              <a:xfrm rot="3600000">
                <a:off x="13815" y="6915"/>
                <a:ext cx="300" cy="300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75" name="Rectangle 82"/>
              <p:cNvSpPr>
                <a:spLocks noChangeArrowheads="1"/>
              </p:cNvSpPr>
              <p:nvPr/>
            </p:nvSpPr>
            <p:spPr bwMode="auto">
              <a:xfrm rot="3600000">
                <a:off x="14085" y="6765"/>
                <a:ext cx="300" cy="300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76" name="Rectangle 83"/>
              <p:cNvSpPr>
                <a:spLocks noChangeArrowheads="1"/>
              </p:cNvSpPr>
              <p:nvPr/>
            </p:nvSpPr>
            <p:spPr bwMode="auto">
              <a:xfrm rot="3600000">
                <a:off x="14340" y="6615"/>
                <a:ext cx="300" cy="300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77" name="Rectangle 84"/>
              <p:cNvSpPr>
                <a:spLocks noChangeArrowheads="1"/>
              </p:cNvSpPr>
              <p:nvPr/>
            </p:nvSpPr>
            <p:spPr bwMode="auto">
              <a:xfrm rot="3600000">
                <a:off x="13545" y="7425"/>
                <a:ext cx="300" cy="300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78" name="Rectangle 85"/>
              <p:cNvSpPr>
                <a:spLocks noChangeArrowheads="1"/>
              </p:cNvSpPr>
              <p:nvPr/>
            </p:nvSpPr>
            <p:spPr bwMode="auto">
              <a:xfrm rot="3600000">
                <a:off x="13800" y="7275"/>
                <a:ext cx="300" cy="300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79" name="Rectangle 86"/>
              <p:cNvSpPr>
                <a:spLocks noChangeArrowheads="1"/>
              </p:cNvSpPr>
              <p:nvPr/>
            </p:nvSpPr>
            <p:spPr bwMode="auto">
              <a:xfrm rot="3600000">
                <a:off x="14055" y="7125"/>
                <a:ext cx="300" cy="300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80" name="Rectangle 87"/>
              <p:cNvSpPr>
                <a:spLocks noChangeArrowheads="1"/>
              </p:cNvSpPr>
              <p:nvPr/>
            </p:nvSpPr>
            <p:spPr bwMode="auto">
              <a:xfrm rot="3600000">
                <a:off x="14310" y="6975"/>
                <a:ext cx="300" cy="300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81" name="Rectangle 88"/>
              <p:cNvSpPr>
                <a:spLocks noChangeArrowheads="1"/>
              </p:cNvSpPr>
              <p:nvPr/>
            </p:nvSpPr>
            <p:spPr bwMode="auto">
              <a:xfrm rot="3600000">
                <a:off x="14580" y="6825"/>
                <a:ext cx="300" cy="300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grpSp>
          <p:nvGrpSpPr>
            <p:cNvPr id="301" name="Group 89"/>
            <p:cNvGrpSpPr>
              <a:grpSpLocks/>
            </p:cNvGrpSpPr>
            <p:nvPr/>
          </p:nvGrpSpPr>
          <p:grpSpPr bwMode="auto">
            <a:xfrm>
              <a:off x="514350" y="5370513"/>
              <a:ext cx="5929313" cy="1052512"/>
              <a:chOff x="3922" y="7089"/>
              <a:chExt cx="9338" cy="1658"/>
            </a:xfrm>
          </p:grpSpPr>
          <p:grpSp>
            <p:nvGrpSpPr>
              <p:cNvPr id="439" name="Group 90"/>
              <p:cNvGrpSpPr>
                <a:grpSpLocks/>
              </p:cNvGrpSpPr>
              <p:nvPr/>
            </p:nvGrpSpPr>
            <p:grpSpPr bwMode="auto">
              <a:xfrm>
                <a:off x="3922" y="7089"/>
                <a:ext cx="7950" cy="1658"/>
                <a:chOff x="3922" y="7089"/>
                <a:chExt cx="7950" cy="1658"/>
              </a:xfrm>
            </p:grpSpPr>
            <p:grpSp>
              <p:nvGrpSpPr>
                <p:cNvPr id="455" name="Group 91"/>
                <p:cNvGrpSpPr>
                  <a:grpSpLocks/>
                </p:cNvGrpSpPr>
                <p:nvPr/>
              </p:nvGrpSpPr>
              <p:grpSpPr bwMode="auto">
                <a:xfrm>
                  <a:off x="3922" y="7089"/>
                  <a:ext cx="7950" cy="1658"/>
                  <a:chOff x="3922" y="7089"/>
                  <a:chExt cx="7950" cy="1658"/>
                </a:xfrm>
              </p:grpSpPr>
              <p:sp>
                <p:nvSpPr>
                  <p:cNvPr id="458" name="Rectangle 92"/>
                  <p:cNvSpPr>
                    <a:spLocks noChangeArrowheads="1"/>
                  </p:cNvSpPr>
                  <p:nvPr/>
                </p:nvSpPr>
                <p:spPr bwMode="auto">
                  <a:xfrm rot="-1862706">
                    <a:off x="3922" y="8094"/>
                    <a:ext cx="2115" cy="128"/>
                  </a:xfrm>
                  <a:prstGeom prst="rect">
                    <a:avLst/>
                  </a:prstGeom>
                  <a:solidFill>
                    <a:srgbClr val="000000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459" name="Rectangle 93"/>
                  <p:cNvSpPr>
                    <a:spLocks noChangeArrowheads="1"/>
                  </p:cNvSpPr>
                  <p:nvPr/>
                </p:nvSpPr>
                <p:spPr bwMode="auto">
                  <a:xfrm>
                    <a:off x="4057" y="8604"/>
                    <a:ext cx="6420" cy="143"/>
                  </a:xfrm>
                  <a:prstGeom prst="rect">
                    <a:avLst/>
                  </a:prstGeom>
                  <a:solidFill>
                    <a:srgbClr val="000000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460" name="Rectangle 94"/>
                  <p:cNvSpPr>
                    <a:spLocks noChangeArrowheads="1"/>
                  </p:cNvSpPr>
                  <p:nvPr/>
                </p:nvSpPr>
                <p:spPr bwMode="auto">
                  <a:xfrm>
                    <a:off x="5452" y="7794"/>
                    <a:ext cx="6420" cy="263"/>
                  </a:xfrm>
                  <a:prstGeom prst="rect">
                    <a:avLst/>
                  </a:prstGeom>
                  <a:solidFill>
                    <a:srgbClr val="000000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461" name="Rectangle 95"/>
                  <p:cNvSpPr>
                    <a:spLocks noChangeArrowheads="1"/>
                  </p:cNvSpPr>
                  <p:nvPr/>
                </p:nvSpPr>
                <p:spPr bwMode="auto">
                  <a:xfrm>
                    <a:off x="5827" y="7269"/>
                    <a:ext cx="600" cy="683"/>
                  </a:xfrm>
                  <a:prstGeom prst="rect">
                    <a:avLst/>
                  </a:prstGeom>
                  <a:solidFill>
                    <a:srgbClr val="000000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462" name="Rectangle 96"/>
                  <p:cNvSpPr>
                    <a:spLocks noChangeArrowheads="1"/>
                  </p:cNvSpPr>
                  <p:nvPr/>
                </p:nvSpPr>
                <p:spPr bwMode="auto">
                  <a:xfrm>
                    <a:off x="6112" y="7089"/>
                    <a:ext cx="315" cy="263"/>
                  </a:xfrm>
                  <a:prstGeom prst="rect">
                    <a:avLst/>
                  </a:prstGeom>
                  <a:solidFill>
                    <a:srgbClr val="000000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fr-FR"/>
                  </a:p>
                </p:txBody>
              </p:sp>
            </p:grpSp>
            <p:sp>
              <p:nvSpPr>
                <p:cNvPr id="456" name="Rectangle 97"/>
                <p:cNvSpPr>
                  <a:spLocks noChangeArrowheads="1"/>
                </p:cNvSpPr>
                <p:nvPr/>
              </p:nvSpPr>
              <p:spPr bwMode="auto">
                <a:xfrm>
                  <a:off x="9510" y="7980"/>
                  <a:ext cx="143" cy="67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457" name="Rectangle 98"/>
                <p:cNvSpPr>
                  <a:spLocks noChangeArrowheads="1"/>
                </p:cNvSpPr>
                <p:nvPr/>
              </p:nvSpPr>
              <p:spPr bwMode="auto">
                <a:xfrm>
                  <a:off x="10215" y="7980"/>
                  <a:ext cx="143" cy="67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</p:grpSp>
          <p:sp>
            <p:nvSpPr>
              <p:cNvPr id="440" name="Rectangle 99"/>
              <p:cNvSpPr>
                <a:spLocks noChangeArrowheads="1"/>
              </p:cNvSpPr>
              <p:nvPr/>
            </p:nvSpPr>
            <p:spPr bwMode="auto">
              <a:xfrm>
                <a:off x="6435" y="7425"/>
                <a:ext cx="300" cy="180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41" name="Rectangle 100"/>
              <p:cNvSpPr>
                <a:spLocks noChangeArrowheads="1"/>
              </p:cNvSpPr>
              <p:nvPr/>
            </p:nvSpPr>
            <p:spPr bwMode="auto">
              <a:xfrm>
                <a:off x="6735" y="7425"/>
                <a:ext cx="300" cy="180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42" name="Rectangle 101"/>
              <p:cNvSpPr>
                <a:spLocks noChangeArrowheads="1"/>
              </p:cNvSpPr>
              <p:nvPr/>
            </p:nvSpPr>
            <p:spPr bwMode="auto">
              <a:xfrm>
                <a:off x="7035" y="7425"/>
                <a:ext cx="300" cy="180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43" name="Rectangle 102"/>
              <p:cNvSpPr>
                <a:spLocks noChangeArrowheads="1"/>
              </p:cNvSpPr>
              <p:nvPr/>
            </p:nvSpPr>
            <p:spPr bwMode="auto">
              <a:xfrm>
                <a:off x="7335" y="7425"/>
                <a:ext cx="300" cy="180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44" name="Rectangle 103"/>
              <p:cNvSpPr>
                <a:spLocks noChangeArrowheads="1"/>
              </p:cNvSpPr>
              <p:nvPr/>
            </p:nvSpPr>
            <p:spPr bwMode="auto">
              <a:xfrm>
                <a:off x="7635" y="7425"/>
                <a:ext cx="300" cy="180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45" name="Rectangle 104"/>
              <p:cNvSpPr>
                <a:spLocks noChangeArrowheads="1"/>
              </p:cNvSpPr>
              <p:nvPr/>
            </p:nvSpPr>
            <p:spPr bwMode="auto">
              <a:xfrm>
                <a:off x="7935" y="7425"/>
                <a:ext cx="300" cy="180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46" name="Rectangle 105"/>
              <p:cNvSpPr>
                <a:spLocks noChangeArrowheads="1"/>
              </p:cNvSpPr>
              <p:nvPr/>
            </p:nvSpPr>
            <p:spPr bwMode="auto">
              <a:xfrm>
                <a:off x="8235" y="7425"/>
                <a:ext cx="300" cy="180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47" name="Rectangle 106"/>
              <p:cNvSpPr>
                <a:spLocks noChangeArrowheads="1"/>
              </p:cNvSpPr>
              <p:nvPr/>
            </p:nvSpPr>
            <p:spPr bwMode="auto">
              <a:xfrm>
                <a:off x="8535" y="7425"/>
                <a:ext cx="300" cy="180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48" name="Rectangle 107"/>
              <p:cNvSpPr>
                <a:spLocks noChangeArrowheads="1"/>
              </p:cNvSpPr>
              <p:nvPr/>
            </p:nvSpPr>
            <p:spPr bwMode="auto">
              <a:xfrm>
                <a:off x="8835" y="7425"/>
                <a:ext cx="300" cy="180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49" name="Rectangle 108"/>
              <p:cNvSpPr>
                <a:spLocks noChangeArrowheads="1"/>
              </p:cNvSpPr>
              <p:nvPr/>
            </p:nvSpPr>
            <p:spPr bwMode="auto">
              <a:xfrm>
                <a:off x="9135" y="7425"/>
                <a:ext cx="300" cy="180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50" name="Rectangle 109"/>
              <p:cNvSpPr>
                <a:spLocks noChangeArrowheads="1"/>
              </p:cNvSpPr>
              <p:nvPr/>
            </p:nvSpPr>
            <p:spPr bwMode="auto">
              <a:xfrm>
                <a:off x="9435" y="7425"/>
                <a:ext cx="300" cy="180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51" name="Rectangle 110"/>
              <p:cNvSpPr>
                <a:spLocks noChangeArrowheads="1"/>
              </p:cNvSpPr>
              <p:nvPr/>
            </p:nvSpPr>
            <p:spPr bwMode="auto">
              <a:xfrm>
                <a:off x="9735" y="7425"/>
                <a:ext cx="300" cy="180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52" name="Rectangle 111"/>
              <p:cNvSpPr>
                <a:spLocks noChangeArrowheads="1"/>
              </p:cNvSpPr>
              <p:nvPr/>
            </p:nvSpPr>
            <p:spPr bwMode="auto">
              <a:xfrm>
                <a:off x="10035" y="7425"/>
                <a:ext cx="300" cy="180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53" name="Rectangle 112"/>
              <p:cNvSpPr>
                <a:spLocks noChangeArrowheads="1"/>
              </p:cNvSpPr>
              <p:nvPr/>
            </p:nvSpPr>
            <p:spPr bwMode="auto">
              <a:xfrm>
                <a:off x="10290" y="7425"/>
                <a:ext cx="300" cy="180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54" name="Rectangle 113"/>
              <p:cNvSpPr>
                <a:spLocks noChangeArrowheads="1"/>
              </p:cNvSpPr>
              <p:nvPr/>
            </p:nvSpPr>
            <p:spPr bwMode="auto">
              <a:xfrm>
                <a:off x="11625" y="7785"/>
                <a:ext cx="1635" cy="143"/>
              </a:xfrm>
              <a:prstGeom prst="rect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grpSp>
          <p:nvGrpSpPr>
            <p:cNvPr id="302" name="Group 114"/>
            <p:cNvGrpSpPr>
              <a:grpSpLocks/>
            </p:cNvGrpSpPr>
            <p:nvPr/>
          </p:nvGrpSpPr>
          <p:grpSpPr bwMode="auto">
            <a:xfrm>
              <a:off x="5756275" y="4068763"/>
              <a:ext cx="401638" cy="1512887"/>
              <a:chOff x="12313" y="5100"/>
              <a:chExt cx="633" cy="2381"/>
            </a:xfrm>
          </p:grpSpPr>
          <p:sp>
            <p:nvSpPr>
              <p:cNvPr id="435" name="Rectangle 115"/>
              <p:cNvSpPr>
                <a:spLocks noChangeArrowheads="1"/>
              </p:cNvSpPr>
              <p:nvPr/>
            </p:nvSpPr>
            <p:spPr bwMode="auto">
              <a:xfrm>
                <a:off x="12315" y="6438"/>
                <a:ext cx="249" cy="18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36" name="Rectangle 116"/>
              <p:cNvSpPr>
                <a:spLocks noChangeArrowheads="1"/>
              </p:cNvSpPr>
              <p:nvPr/>
            </p:nvSpPr>
            <p:spPr bwMode="auto">
              <a:xfrm>
                <a:off x="12314" y="6633"/>
                <a:ext cx="249" cy="18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37" name="Rectangle 117"/>
              <p:cNvSpPr>
                <a:spLocks noChangeArrowheads="1"/>
              </p:cNvSpPr>
              <p:nvPr/>
            </p:nvSpPr>
            <p:spPr bwMode="auto">
              <a:xfrm>
                <a:off x="12313" y="6818"/>
                <a:ext cx="249" cy="18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38" name="Line 118"/>
              <p:cNvSpPr>
                <a:spLocks noChangeShapeType="1"/>
              </p:cNvSpPr>
              <p:nvPr/>
            </p:nvSpPr>
            <p:spPr bwMode="auto">
              <a:xfrm flipV="1">
                <a:off x="12930" y="5100"/>
                <a:ext cx="16" cy="2381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</p:grpSp>
        <p:sp>
          <p:nvSpPr>
            <p:cNvPr id="304" name="Text Box 120"/>
            <p:cNvSpPr txBox="1">
              <a:spLocks noChangeArrowheads="1"/>
            </p:cNvSpPr>
            <p:nvPr/>
          </p:nvSpPr>
          <p:spPr bwMode="auto">
            <a:xfrm>
              <a:off x="7185025" y="3614738"/>
              <a:ext cx="542925" cy="2286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FFFF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 dirty="0"/>
            </a:p>
          </p:txBody>
        </p:sp>
        <p:sp>
          <p:nvSpPr>
            <p:cNvPr id="309" name="Rectangle 129"/>
            <p:cNvSpPr>
              <a:spLocks noChangeArrowheads="1"/>
            </p:cNvSpPr>
            <p:nvPr/>
          </p:nvSpPr>
          <p:spPr bwMode="auto">
            <a:xfrm>
              <a:off x="2176463" y="3841750"/>
              <a:ext cx="190500" cy="200025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10" name="Rectangle 130"/>
            <p:cNvSpPr>
              <a:spLocks noChangeArrowheads="1"/>
            </p:cNvSpPr>
            <p:nvPr/>
          </p:nvSpPr>
          <p:spPr bwMode="auto">
            <a:xfrm>
              <a:off x="2366963" y="3841750"/>
              <a:ext cx="190500" cy="200025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11" name="Rectangle 131"/>
            <p:cNvSpPr>
              <a:spLocks noChangeArrowheads="1"/>
            </p:cNvSpPr>
            <p:nvPr/>
          </p:nvSpPr>
          <p:spPr bwMode="auto">
            <a:xfrm>
              <a:off x="2557463" y="3851275"/>
              <a:ext cx="190500" cy="188913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12" name="Rectangle 132"/>
            <p:cNvSpPr>
              <a:spLocks noChangeArrowheads="1"/>
            </p:cNvSpPr>
            <p:nvPr/>
          </p:nvSpPr>
          <p:spPr bwMode="auto">
            <a:xfrm>
              <a:off x="2747963" y="3841750"/>
              <a:ext cx="190500" cy="200025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13" name="Rectangle 133"/>
            <p:cNvSpPr>
              <a:spLocks noChangeArrowheads="1"/>
            </p:cNvSpPr>
            <p:nvPr/>
          </p:nvSpPr>
          <p:spPr bwMode="auto">
            <a:xfrm>
              <a:off x="2938463" y="3841750"/>
              <a:ext cx="190500" cy="200025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14" name="Rectangle 134"/>
            <p:cNvSpPr>
              <a:spLocks noChangeArrowheads="1"/>
            </p:cNvSpPr>
            <p:nvPr/>
          </p:nvSpPr>
          <p:spPr bwMode="auto">
            <a:xfrm>
              <a:off x="3128963" y="3841750"/>
              <a:ext cx="190500" cy="200025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15" name="Rectangle 135"/>
            <p:cNvSpPr>
              <a:spLocks noChangeArrowheads="1"/>
            </p:cNvSpPr>
            <p:nvPr/>
          </p:nvSpPr>
          <p:spPr bwMode="auto">
            <a:xfrm>
              <a:off x="3319463" y="3841750"/>
              <a:ext cx="190500" cy="200025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16" name="Rectangle 136"/>
            <p:cNvSpPr>
              <a:spLocks noChangeArrowheads="1"/>
            </p:cNvSpPr>
            <p:nvPr/>
          </p:nvSpPr>
          <p:spPr bwMode="auto">
            <a:xfrm>
              <a:off x="3509963" y="3841750"/>
              <a:ext cx="190500" cy="200025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17" name="Rectangle 137"/>
            <p:cNvSpPr>
              <a:spLocks noChangeArrowheads="1"/>
            </p:cNvSpPr>
            <p:nvPr/>
          </p:nvSpPr>
          <p:spPr bwMode="auto">
            <a:xfrm>
              <a:off x="3700463" y="3841750"/>
              <a:ext cx="190500" cy="200025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18" name="Rectangle 138"/>
            <p:cNvSpPr>
              <a:spLocks noChangeArrowheads="1"/>
            </p:cNvSpPr>
            <p:nvPr/>
          </p:nvSpPr>
          <p:spPr bwMode="auto">
            <a:xfrm>
              <a:off x="3890963" y="3841750"/>
              <a:ext cx="190500" cy="200025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19" name="Rectangle 139"/>
            <p:cNvSpPr>
              <a:spLocks noChangeArrowheads="1"/>
            </p:cNvSpPr>
            <p:nvPr/>
          </p:nvSpPr>
          <p:spPr bwMode="auto">
            <a:xfrm>
              <a:off x="4081463" y="3841750"/>
              <a:ext cx="190500" cy="200025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20" name="Rectangle 140"/>
            <p:cNvSpPr>
              <a:spLocks noChangeArrowheads="1"/>
            </p:cNvSpPr>
            <p:nvPr/>
          </p:nvSpPr>
          <p:spPr bwMode="auto">
            <a:xfrm>
              <a:off x="4271963" y="3841750"/>
              <a:ext cx="190500" cy="200025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21" name="Rectangle 141"/>
            <p:cNvSpPr>
              <a:spLocks noChangeArrowheads="1"/>
            </p:cNvSpPr>
            <p:nvPr/>
          </p:nvSpPr>
          <p:spPr bwMode="auto">
            <a:xfrm>
              <a:off x="4452938" y="3843338"/>
              <a:ext cx="142875" cy="200025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22" name="Rectangle 142"/>
            <p:cNvSpPr>
              <a:spLocks noChangeArrowheads="1"/>
            </p:cNvSpPr>
            <p:nvPr/>
          </p:nvSpPr>
          <p:spPr bwMode="auto">
            <a:xfrm>
              <a:off x="928688" y="4125913"/>
              <a:ext cx="66675" cy="101600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23" name="Rectangle 143"/>
            <p:cNvSpPr>
              <a:spLocks noChangeArrowheads="1"/>
            </p:cNvSpPr>
            <p:nvPr/>
          </p:nvSpPr>
          <p:spPr bwMode="auto">
            <a:xfrm>
              <a:off x="3576638" y="4116388"/>
              <a:ext cx="66675" cy="101600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24" name="Rectangle 144"/>
            <p:cNvSpPr>
              <a:spLocks noChangeArrowheads="1"/>
            </p:cNvSpPr>
            <p:nvPr/>
          </p:nvSpPr>
          <p:spPr bwMode="auto">
            <a:xfrm>
              <a:off x="2205038" y="4135438"/>
              <a:ext cx="171450" cy="24765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25" name="Rectangle 145"/>
            <p:cNvSpPr>
              <a:spLocks noChangeArrowheads="1"/>
            </p:cNvSpPr>
            <p:nvPr/>
          </p:nvSpPr>
          <p:spPr bwMode="auto">
            <a:xfrm>
              <a:off x="1995488" y="4135438"/>
              <a:ext cx="209550" cy="24765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26" name="Rectangle 146"/>
            <p:cNvSpPr>
              <a:spLocks noChangeArrowheads="1"/>
            </p:cNvSpPr>
            <p:nvPr/>
          </p:nvSpPr>
          <p:spPr bwMode="auto">
            <a:xfrm>
              <a:off x="2166938" y="4116388"/>
              <a:ext cx="66675" cy="101600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grpSp>
          <p:nvGrpSpPr>
            <p:cNvPr id="327" name="Group 151"/>
            <p:cNvGrpSpPr>
              <a:grpSpLocks/>
            </p:cNvGrpSpPr>
            <p:nvPr/>
          </p:nvGrpSpPr>
          <p:grpSpPr bwMode="auto">
            <a:xfrm>
              <a:off x="1747838" y="4449763"/>
              <a:ext cx="2695575" cy="1009650"/>
              <a:chOff x="5805" y="5655"/>
              <a:chExt cx="4245" cy="1590"/>
            </a:xfrm>
          </p:grpSpPr>
          <p:sp>
            <p:nvSpPr>
              <p:cNvPr id="413" name="Rectangle 152"/>
              <p:cNvSpPr>
                <a:spLocks noChangeArrowheads="1"/>
              </p:cNvSpPr>
              <p:nvPr/>
            </p:nvSpPr>
            <p:spPr bwMode="auto">
              <a:xfrm>
                <a:off x="7950" y="5655"/>
                <a:ext cx="300" cy="300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14" name="Rectangle 153"/>
              <p:cNvSpPr>
                <a:spLocks noChangeArrowheads="1"/>
              </p:cNvSpPr>
              <p:nvPr/>
            </p:nvSpPr>
            <p:spPr bwMode="auto">
              <a:xfrm>
                <a:off x="8250" y="5655"/>
                <a:ext cx="300" cy="300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15" name="Rectangle 154"/>
              <p:cNvSpPr>
                <a:spLocks noChangeArrowheads="1"/>
              </p:cNvSpPr>
              <p:nvPr/>
            </p:nvSpPr>
            <p:spPr bwMode="auto">
              <a:xfrm>
                <a:off x="8550" y="5655"/>
                <a:ext cx="300" cy="300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16" name="Rectangle 155"/>
              <p:cNvSpPr>
                <a:spLocks noChangeArrowheads="1"/>
              </p:cNvSpPr>
              <p:nvPr/>
            </p:nvSpPr>
            <p:spPr bwMode="auto">
              <a:xfrm>
                <a:off x="8850" y="5655"/>
                <a:ext cx="300" cy="300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17" name="Rectangle 156"/>
              <p:cNvSpPr>
                <a:spLocks noChangeArrowheads="1"/>
              </p:cNvSpPr>
              <p:nvPr/>
            </p:nvSpPr>
            <p:spPr bwMode="auto">
              <a:xfrm>
                <a:off x="9750" y="5655"/>
                <a:ext cx="300" cy="300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18" name="Rectangle 157"/>
              <p:cNvSpPr>
                <a:spLocks noChangeArrowheads="1"/>
              </p:cNvSpPr>
              <p:nvPr/>
            </p:nvSpPr>
            <p:spPr bwMode="auto">
              <a:xfrm>
                <a:off x="9450" y="5655"/>
                <a:ext cx="300" cy="300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19" name="Rectangle 158"/>
              <p:cNvSpPr>
                <a:spLocks noChangeArrowheads="1"/>
              </p:cNvSpPr>
              <p:nvPr/>
            </p:nvSpPr>
            <p:spPr bwMode="auto">
              <a:xfrm>
                <a:off x="9150" y="5655"/>
                <a:ext cx="300" cy="300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20" name="Rectangle 159"/>
              <p:cNvSpPr>
                <a:spLocks noChangeArrowheads="1"/>
              </p:cNvSpPr>
              <p:nvPr/>
            </p:nvSpPr>
            <p:spPr bwMode="auto">
              <a:xfrm>
                <a:off x="6750" y="5655"/>
                <a:ext cx="300" cy="300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21" name="Rectangle 160"/>
              <p:cNvSpPr>
                <a:spLocks noChangeArrowheads="1"/>
              </p:cNvSpPr>
              <p:nvPr/>
            </p:nvSpPr>
            <p:spPr bwMode="auto">
              <a:xfrm>
                <a:off x="7050" y="5655"/>
                <a:ext cx="300" cy="300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22" name="Rectangle 161"/>
              <p:cNvSpPr>
                <a:spLocks noChangeArrowheads="1"/>
              </p:cNvSpPr>
              <p:nvPr/>
            </p:nvSpPr>
            <p:spPr bwMode="auto">
              <a:xfrm>
                <a:off x="7350" y="5655"/>
                <a:ext cx="300" cy="300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23" name="Rectangle 162"/>
              <p:cNvSpPr>
                <a:spLocks noChangeArrowheads="1"/>
              </p:cNvSpPr>
              <p:nvPr/>
            </p:nvSpPr>
            <p:spPr bwMode="auto">
              <a:xfrm>
                <a:off x="7650" y="5655"/>
                <a:ext cx="300" cy="300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24" name="Rectangle 163"/>
              <p:cNvSpPr>
                <a:spLocks noChangeArrowheads="1"/>
              </p:cNvSpPr>
              <p:nvPr/>
            </p:nvSpPr>
            <p:spPr bwMode="auto">
              <a:xfrm>
                <a:off x="6735" y="5955"/>
                <a:ext cx="300" cy="300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25" name="Rectangle 164"/>
              <p:cNvSpPr>
                <a:spLocks noChangeArrowheads="1"/>
              </p:cNvSpPr>
              <p:nvPr/>
            </p:nvSpPr>
            <p:spPr bwMode="auto">
              <a:xfrm>
                <a:off x="6435" y="5970"/>
                <a:ext cx="300" cy="300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26" name="Rectangle 165"/>
              <p:cNvSpPr>
                <a:spLocks noChangeArrowheads="1"/>
              </p:cNvSpPr>
              <p:nvPr/>
            </p:nvSpPr>
            <p:spPr bwMode="auto">
              <a:xfrm>
                <a:off x="6120" y="6435"/>
                <a:ext cx="300" cy="300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27" name="Rectangle 166"/>
              <p:cNvSpPr>
                <a:spLocks noChangeArrowheads="1"/>
              </p:cNvSpPr>
              <p:nvPr/>
            </p:nvSpPr>
            <p:spPr bwMode="auto">
              <a:xfrm>
                <a:off x="5805" y="6945"/>
                <a:ext cx="300" cy="300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28" name="Rectangle 167"/>
              <p:cNvSpPr>
                <a:spLocks noChangeArrowheads="1"/>
              </p:cNvSpPr>
              <p:nvPr/>
            </p:nvSpPr>
            <p:spPr bwMode="auto">
              <a:xfrm>
                <a:off x="6120" y="6735"/>
                <a:ext cx="285" cy="345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29" name="Rectangle 168"/>
              <p:cNvSpPr>
                <a:spLocks noChangeArrowheads="1"/>
              </p:cNvSpPr>
              <p:nvPr/>
            </p:nvSpPr>
            <p:spPr bwMode="auto">
              <a:xfrm>
                <a:off x="5805" y="6645"/>
                <a:ext cx="300" cy="300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30" name="Rectangle 169"/>
              <p:cNvSpPr>
                <a:spLocks noChangeArrowheads="1"/>
              </p:cNvSpPr>
              <p:nvPr/>
            </p:nvSpPr>
            <p:spPr bwMode="auto">
              <a:xfrm>
                <a:off x="5805" y="6345"/>
                <a:ext cx="300" cy="300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31" name="Rectangle 170"/>
              <p:cNvSpPr>
                <a:spLocks noChangeArrowheads="1"/>
              </p:cNvSpPr>
              <p:nvPr/>
            </p:nvSpPr>
            <p:spPr bwMode="auto">
              <a:xfrm>
                <a:off x="6120" y="6135"/>
                <a:ext cx="300" cy="300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32" name="Rectangle 171"/>
              <p:cNvSpPr>
                <a:spLocks noChangeArrowheads="1"/>
              </p:cNvSpPr>
              <p:nvPr/>
            </p:nvSpPr>
            <p:spPr bwMode="auto">
              <a:xfrm>
                <a:off x="6120" y="5835"/>
                <a:ext cx="300" cy="300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33" name="Rectangle 172"/>
              <p:cNvSpPr>
                <a:spLocks noChangeArrowheads="1"/>
              </p:cNvSpPr>
              <p:nvPr/>
            </p:nvSpPr>
            <p:spPr bwMode="auto">
              <a:xfrm>
                <a:off x="5805" y="6045"/>
                <a:ext cx="300" cy="300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34" name="Rectangle 173"/>
              <p:cNvSpPr>
                <a:spLocks noChangeArrowheads="1"/>
              </p:cNvSpPr>
              <p:nvPr/>
            </p:nvSpPr>
            <p:spPr bwMode="auto">
              <a:xfrm>
                <a:off x="5805" y="5835"/>
                <a:ext cx="300" cy="300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sp>
          <p:nvSpPr>
            <p:cNvPr id="328" name="Line 174"/>
            <p:cNvSpPr>
              <a:spLocks noChangeShapeType="1"/>
            </p:cNvSpPr>
            <p:nvPr/>
          </p:nvSpPr>
          <p:spPr bwMode="auto">
            <a:xfrm>
              <a:off x="2128838" y="4897438"/>
              <a:ext cx="2695575" cy="0"/>
            </a:xfrm>
            <a:prstGeom prst="line">
              <a:avLst/>
            </a:prstGeom>
            <a:noFill/>
            <a:ln w="9525">
              <a:solidFill>
                <a:srgbClr val="3366FF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329" name="Text Box 175"/>
            <p:cNvSpPr txBox="1">
              <a:spLocks noChangeArrowheads="1"/>
            </p:cNvSpPr>
            <p:nvPr/>
          </p:nvSpPr>
          <p:spPr bwMode="auto">
            <a:xfrm>
              <a:off x="3184525" y="4672013"/>
              <a:ext cx="74295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FFFF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fr-FR" sz="1200"/>
                <a:t>13.5 m</a:t>
              </a:r>
              <a:endParaRPr lang="fr-FR"/>
            </a:p>
          </p:txBody>
        </p:sp>
        <p:sp>
          <p:nvSpPr>
            <p:cNvPr id="337" name="Text Box 183"/>
            <p:cNvSpPr txBox="1">
              <a:spLocks noChangeArrowheads="1"/>
            </p:cNvSpPr>
            <p:nvPr/>
          </p:nvSpPr>
          <p:spPr bwMode="auto">
            <a:xfrm>
              <a:off x="5822950" y="3767138"/>
              <a:ext cx="533400" cy="2286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FFFF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fr-FR" sz="1200"/>
                <a:t>10 m</a:t>
              </a:r>
              <a:endParaRPr lang="fr-FR"/>
            </a:p>
          </p:txBody>
        </p:sp>
        <p:grpSp>
          <p:nvGrpSpPr>
            <p:cNvPr id="338" name="Group 185"/>
            <p:cNvGrpSpPr>
              <a:grpSpLocks/>
            </p:cNvGrpSpPr>
            <p:nvPr/>
          </p:nvGrpSpPr>
          <p:grpSpPr bwMode="auto">
            <a:xfrm>
              <a:off x="3433763" y="2355850"/>
              <a:ext cx="1038225" cy="1495425"/>
              <a:chOff x="8070" y="2415"/>
              <a:chExt cx="1635" cy="2355"/>
            </a:xfrm>
          </p:grpSpPr>
          <p:grpSp>
            <p:nvGrpSpPr>
              <p:cNvPr id="400" name="Group 186"/>
              <p:cNvGrpSpPr>
                <a:grpSpLocks/>
              </p:cNvGrpSpPr>
              <p:nvPr/>
            </p:nvGrpSpPr>
            <p:grpSpPr bwMode="auto">
              <a:xfrm>
                <a:off x="8145" y="2415"/>
                <a:ext cx="270" cy="285"/>
                <a:chOff x="8145" y="2415"/>
                <a:chExt cx="270" cy="285"/>
              </a:xfrm>
            </p:grpSpPr>
            <p:sp>
              <p:nvSpPr>
                <p:cNvPr id="411" name="Arc 187"/>
                <p:cNvSpPr>
                  <a:spLocks/>
                </p:cNvSpPr>
                <p:nvPr/>
              </p:nvSpPr>
              <p:spPr bwMode="auto">
                <a:xfrm flipV="1">
                  <a:off x="8160" y="2445"/>
                  <a:ext cx="255" cy="255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412" name="Line 188"/>
                <p:cNvSpPr>
                  <a:spLocks noChangeShapeType="1"/>
                </p:cNvSpPr>
                <p:nvPr/>
              </p:nvSpPr>
              <p:spPr bwMode="auto">
                <a:xfrm>
                  <a:off x="8145" y="2415"/>
                  <a:ext cx="0" cy="285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fr-FR"/>
                </a:p>
              </p:txBody>
            </p:sp>
          </p:grpSp>
          <p:grpSp>
            <p:nvGrpSpPr>
              <p:cNvPr id="401" name="Group 189"/>
              <p:cNvGrpSpPr>
                <a:grpSpLocks/>
              </p:cNvGrpSpPr>
              <p:nvPr/>
            </p:nvGrpSpPr>
            <p:grpSpPr bwMode="auto">
              <a:xfrm rot="-5400000">
                <a:off x="8445" y="2700"/>
                <a:ext cx="270" cy="285"/>
                <a:chOff x="8145" y="2415"/>
                <a:chExt cx="270" cy="285"/>
              </a:xfrm>
            </p:grpSpPr>
            <p:sp>
              <p:nvSpPr>
                <p:cNvPr id="409" name="Arc 190"/>
                <p:cNvSpPr>
                  <a:spLocks/>
                </p:cNvSpPr>
                <p:nvPr/>
              </p:nvSpPr>
              <p:spPr bwMode="auto">
                <a:xfrm flipV="1">
                  <a:off x="8160" y="2445"/>
                  <a:ext cx="255" cy="255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410" name="Line 191"/>
                <p:cNvSpPr>
                  <a:spLocks noChangeShapeType="1"/>
                </p:cNvSpPr>
                <p:nvPr/>
              </p:nvSpPr>
              <p:spPr bwMode="auto">
                <a:xfrm>
                  <a:off x="8145" y="2415"/>
                  <a:ext cx="0" cy="285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fr-FR"/>
                </a:p>
              </p:txBody>
            </p:sp>
          </p:grpSp>
          <p:sp>
            <p:nvSpPr>
              <p:cNvPr id="402" name="Line 192"/>
              <p:cNvSpPr>
                <a:spLocks noChangeShapeType="1"/>
              </p:cNvSpPr>
              <p:nvPr/>
            </p:nvSpPr>
            <p:spPr bwMode="auto">
              <a:xfrm flipV="1">
                <a:off x="9705" y="3630"/>
                <a:ext cx="0" cy="114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03" name="Line 193"/>
              <p:cNvSpPr>
                <a:spLocks noChangeShapeType="1"/>
              </p:cNvSpPr>
              <p:nvPr/>
            </p:nvSpPr>
            <p:spPr bwMode="auto">
              <a:xfrm flipV="1">
                <a:off x="9210" y="2430"/>
                <a:ext cx="0" cy="123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04" name="Line 194"/>
              <p:cNvSpPr>
                <a:spLocks noChangeShapeType="1"/>
              </p:cNvSpPr>
              <p:nvPr/>
            </p:nvSpPr>
            <p:spPr bwMode="auto">
              <a:xfrm rot="5400000" flipV="1">
                <a:off x="9458" y="3397"/>
                <a:ext cx="0" cy="495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05" name="Line 195"/>
              <p:cNvSpPr>
                <a:spLocks noChangeShapeType="1"/>
              </p:cNvSpPr>
              <p:nvPr/>
            </p:nvSpPr>
            <p:spPr bwMode="auto">
              <a:xfrm rot="5400000" flipV="1">
                <a:off x="8828" y="2077"/>
                <a:ext cx="0" cy="705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06" name="Line 196"/>
              <p:cNvSpPr>
                <a:spLocks noChangeShapeType="1"/>
              </p:cNvSpPr>
              <p:nvPr/>
            </p:nvSpPr>
            <p:spPr bwMode="auto">
              <a:xfrm rot="5400000" flipV="1">
                <a:off x="8280" y="2955"/>
                <a:ext cx="0" cy="39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07" name="Line 197"/>
              <p:cNvSpPr>
                <a:spLocks noChangeShapeType="1"/>
              </p:cNvSpPr>
              <p:nvPr/>
            </p:nvSpPr>
            <p:spPr bwMode="auto">
              <a:xfrm flipV="1">
                <a:off x="8070" y="2430"/>
                <a:ext cx="0" cy="234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</p:grpSp>
        <p:sp>
          <p:nvSpPr>
            <p:cNvPr id="339" name="Rectangle 199"/>
            <p:cNvSpPr>
              <a:spLocks noChangeArrowheads="1"/>
            </p:cNvSpPr>
            <p:nvPr/>
          </p:nvSpPr>
          <p:spPr bwMode="auto">
            <a:xfrm>
              <a:off x="3424238" y="2355850"/>
              <a:ext cx="257175" cy="43815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342" name="Oval 204"/>
            <p:cNvSpPr>
              <a:spLocks noChangeArrowheads="1"/>
            </p:cNvSpPr>
            <p:nvPr/>
          </p:nvSpPr>
          <p:spPr bwMode="auto">
            <a:xfrm>
              <a:off x="2366963" y="4178300"/>
              <a:ext cx="90487" cy="904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43" name="Oval 205"/>
            <p:cNvSpPr>
              <a:spLocks noChangeArrowheads="1"/>
            </p:cNvSpPr>
            <p:nvPr/>
          </p:nvSpPr>
          <p:spPr bwMode="auto">
            <a:xfrm>
              <a:off x="2128838" y="5178425"/>
              <a:ext cx="90487" cy="904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44" name="Oval 206"/>
            <p:cNvSpPr>
              <a:spLocks noChangeArrowheads="1"/>
            </p:cNvSpPr>
            <p:nvPr/>
          </p:nvSpPr>
          <p:spPr bwMode="auto">
            <a:xfrm>
              <a:off x="4995863" y="5245100"/>
              <a:ext cx="90487" cy="904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45" name="Line 210"/>
            <p:cNvSpPr>
              <a:spLocks noChangeShapeType="1"/>
            </p:cNvSpPr>
            <p:nvPr/>
          </p:nvSpPr>
          <p:spPr bwMode="auto">
            <a:xfrm>
              <a:off x="1976438" y="4359275"/>
              <a:ext cx="0" cy="209550"/>
            </a:xfrm>
            <a:prstGeom prst="line">
              <a:avLst/>
            </a:prstGeom>
            <a:noFill/>
            <a:ln w="38100" cmpd="dbl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346" name="Line 213"/>
            <p:cNvSpPr>
              <a:spLocks noChangeShapeType="1"/>
            </p:cNvSpPr>
            <p:nvPr/>
          </p:nvSpPr>
          <p:spPr bwMode="auto">
            <a:xfrm>
              <a:off x="6005513" y="2206625"/>
              <a:ext cx="285750" cy="0"/>
            </a:xfrm>
            <a:prstGeom prst="line">
              <a:avLst/>
            </a:prstGeom>
            <a:noFill/>
            <a:ln w="38100" cmpd="dbl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347" name="Rectangle 216"/>
            <p:cNvSpPr>
              <a:spLocks noChangeArrowheads="1"/>
            </p:cNvSpPr>
            <p:nvPr/>
          </p:nvSpPr>
          <p:spPr bwMode="auto">
            <a:xfrm>
              <a:off x="1757363" y="4354513"/>
              <a:ext cx="190500" cy="201612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48" name="Line 217"/>
            <p:cNvSpPr>
              <a:spLocks noChangeShapeType="1"/>
            </p:cNvSpPr>
            <p:nvPr/>
          </p:nvSpPr>
          <p:spPr bwMode="auto">
            <a:xfrm flipV="1">
              <a:off x="4843463" y="2082800"/>
              <a:ext cx="0" cy="162877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349" name="Line 218"/>
            <p:cNvSpPr>
              <a:spLocks noChangeShapeType="1"/>
            </p:cNvSpPr>
            <p:nvPr/>
          </p:nvSpPr>
          <p:spPr bwMode="auto">
            <a:xfrm flipH="1">
              <a:off x="2633663" y="2082800"/>
              <a:ext cx="22098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350" name="Line 219"/>
            <p:cNvSpPr>
              <a:spLocks noChangeShapeType="1"/>
            </p:cNvSpPr>
            <p:nvPr/>
          </p:nvSpPr>
          <p:spPr bwMode="auto">
            <a:xfrm flipH="1">
              <a:off x="2338388" y="2368550"/>
              <a:ext cx="107632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351" name="Arc 220"/>
            <p:cNvSpPr>
              <a:spLocks/>
            </p:cNvSpPr>
            <p:nvPr/>
          </p:nvSpPr>
          <p:spPr bwMode="auto">
            <a:xfrm rot="16200000" flipH="1">
              <a:off x="2476500" y="2104230"/>
              <a:ext cx="180975" cy="18097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52" name="Line 221"/>
            <p:cNvSpPr>
              <a:spLocks noChangeShapeType="1"/>
            </p:cNvSpPr>
            <p:nvPr/>
          </p:nvSpPr>
          <p:spPr bwMode="auto">
            <a:xfrm flipH="1">
              <a:off x="2643188" y="1320800"/>
              <a:ext cx="329565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353" name="Line 222"/>
            <p:cNvSpPr>
              <a:spLocks noChangeShapeType="1"/>
            </p:cNvSpPr>
            <p:nvPr/>
          </p:nvSpPr>
          <p:spPr bwMode="auto">
            <a:xfrm>
              <a:off x="2633663" y="1311275"/>
              <a:ext cx="0" cy="77152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354" name="Line 223"/>
            <p:cNvSpPr>
              <a:spLocks noChangeShapeType="1"/>
            </p:cNvSpPr>
            <p:nvPr/>
          </p:nvSpPr>
          <p:spPr bwMode="auto">
            <a:xfrm>
              <a:off x="2347913" y="1330325"/>
              <a:ext cx="0" cy="10287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355" name="Line 224"/>
            <p:cNvSpPr>
              <a:spLocks noChangeShapeType="1"/>
            </p:cNvSpPr>
            <p:nvPr/>
          </p:nvSpPr>
          <p:spPr bwMode="auto">
            <a:xfrm flipH="1" flipV="1">
              <a:off x="2338388" y="1016000"/>
              <a:ext cx="2905125" cy="1905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356" name="Line 225"/>
            <p:cNvSpPr>
              <a:spLocks noChangeShapeType="1"/>
            </p:cNvSpPr>
            <p:nvPr/>
          </p:nvSpPr>
          <p:spPr bwMode="auto">
            <a:xfrm flipH="1">
              <a:off x="1328738" y="1339850"/>
              <a:ext cx="1019175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357" name="Text Box 226"/>
            <p:cNvSpPr txBox="1">
              <a:spLocks noChangeArrowheads="1"/>
            </p:cNvSpPr>
            <p:nvPr/>
          </p:nvSpPr>
          <p:spPr bwMode="auto">
            <a:xfrm>
              <a:off x="5251451" y="9525"/>
              <a:ext cx="754062" cy="7239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fr-FR" sz="800" dirty="0"/>
                <a:t>Salle </a:t>
              </a:r>
              <a:r>
                <a:rPr lang="fr-FR" sz="800" dirty="0" smtClean="0"/>
                <a:t>bleue</a:t>
              </a:r>
              <a:endParaRPr lang="fr-FR" sz="800" dirty="0"/>
            </a:p>
          </p:txBody>
        </p:sp>
        <p:sp>
          <p:nvSpPr>
            <p:cNvPr id="358" name="Text Box 227"/>
            <p:cNvSpPr txBox="1">
              <a:spLocks noChangeArrowheads="1"/>
            </p:cNvSpPr>
            <p:nvPr/>
          </p:nvSpPr>
          <p:spPr bwMode="auto">
            <a:xfrm>
              <a:off x="6108700" y="0"/>
              <a:ext cx="1600200" cy="7239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fr-FR" sz="1200"/>
                <a:t>Amphi LAL</a:t>
              </a:r>
              <a:endParaRPr lang="fr-FR"/>
            </a:p>
          </p:txBody>
        </p:sp>
        <p:sp>
          <p:nvSpPr>
            <p:cNvPr id="359" name="Line 228"/>
            <p:cNvSpPr>
              <a:spLocks noChangeShapeType="1"/>
            </p:cNvSpPr>
            <p:nvPr/>
          </p:nvSpPr>
          <p:spPr bwMode="auto">
            <a:xfrm>
              <a:off x="5253038" y="720725"/>
              <a:ext cx="0" cy="32385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360" name="Line 229"/>
            <p:cNvSpPr>
              <a:spLocks noChangeShapeType="1"/>
            </p:cNvSpPr>
            <p:nvPr/>
          </p:nvSpPr>
          <p:spPr bwMode="auto">
            <a:xfrm>
              <a:off x="2471738" y="2111375"/>
              <a:ext cx="1905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361" name="Text Box 230"/>
            <p:cNvSpPr txBox="1">
              <a:spLocks noChangeArrowheads="1"/>
            </p:cNvSpPr>
            <p:nvPr/>
          </p:nvSpPr>
          <p:spPr bwMode="auto">
            <a:xfrm>
              <a:off x="-1580864" y="132533"/>
              <a:ext cx="3780247" cy="4129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fr-FR" sz="1200" dirty="0"/>
                <a:t>IMPLANTATION </a:t>
              </a:r>
              <a:r>
                <a:rPr lang="fr-FR" sz="1200" dirty="0" smtClean="0"/>
                <a:t>de PHIL au LAL</a:t>
              </a:r>
              <a:endParaRPr lang="fr-FR" sz="1200" dirty="0"/>
            </a:p>
          </p:txBody>
        </p:sp>
        <p:sp>
          <p:nvSpPr>
            <p:cNvPr id="362" name="Rectangle 231"/>
            <p:cNvSpPr>
              <a:spLocks noChangeArrowheads="1"/>
            </p:cNvSpPr>
            <p:nvPr/>
          </p:nvSpPr>
          <p:spPr bwMode="auto">
            <a:xfrm>
              <a:off x="-466725" y="4035425"/>
              <a:ext cx="5057775" cy="90488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63" name="Line 232"/>
            <p:cNvSpPr>
              <a:spLocks noChangeShapeType="1"/>
            </p:cNvSpPr>
            <p:nvPr/>
          </p:nvSpPr>
          <p:spPr bwMode="auto">
            <a:xfrm flipH="1">
              <a:off x="3076575" y="5162550"/>
              <a:ext cx="1323975" cy="0"/>
            </a:xfrm>
            <a:prstGeom prst="line">
              <a:avLst/>
            </a:prstGeom>
            <a:noFill/>
            <a:ln w="38100" cmpd="dbl">
              <a:solidFill>
                <a:schemeClr val="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364" name="Text Box 233"/>
            <p:cNvSpPr txBox="1">
              <a:spLocks noChangeArrowheads="1"/>
            </p:cNvSpPr>
            <p:nvPr/>
          </p:nvSpPr>
          <p:spPr bwMode="auto">
            <a:xfrm>
              <a:off x="3327400" y="5122863"/>
              <a:ext cx="1035050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fr-FR">
                  <a:solidFill>
                    <a:srgbClr val="FF3300"/>
                  </a:solidFill>
                </a:rPr>
                <a:t>faisceau</a:t>
              </a:r>
            </a:p>
          </p:txBody>
        </p:sp>
        <p:sp>
          <p:nvSpPr>
            <p:cNvPr id="366" name="Text Box 235"/>
            <p:cNvSpPr txBox="1">
              <a:spLocks noChangeArrowheads="1"/>
            </p:cNvSpPr>
            <p:nvPr/>
          </p:nvSpPr>
          <p:spPr bwMode="auto">
            <a:xfrm>
              <a:off x="2219325" y="5256213"/>
              <a:ext cx="1014413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fr-FR" sz="1000"/>
                <a:t>Non climatisée</a:t>
              </a:r>
            </a:p>
          </p:txBody>
        </p:sp>
        <p:grpSp>
          <p:nvGrpSpPr>
            <p:cNvPr id="368" name="Groupe 367"/>
            <p:cNvGrpSpPr/>
            <p:nvPr/>
          </p:nvGrpSpPr>
          <p:grpSpPr>
            <a:xfrm rot="16200000">
              <a:off x="5154443" y="1095375"/>
              <a:ext cx="271463" cy="131763"/>
              <a:chOff x="6657975" y="1470025"/>
              <a:chExt cx="271463" cy="131763"/>
            </a:xfrm>
          </p:grpSpPr>
          <p:sp>
            <p:nvSpPr>
              <p:cNvPr id="396" name="Line 23"/>
              <p:cNvSpPr>
                <a:spLocks noChangeShapeType="1"/>
              </p:cNvSpPr>
              <p:nvPr/>
            </p:nvSpPr>
            <p:spPr bwMode="auto">
              <a:xfrm>
                <a:off x="6657975" y="1474788"/>
                <a:ext cx="0" cy="12541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97" name="Line 24"/>
              <p:cNvSpPr>
                <a:spLocks noChangeShapeType="1"/>
              </p:cNvSpPr>
              <p:nvPr/>
            </p:nvSpPr>
            <p:spPr bwMode="auto">
              <a:xfrm>
                <a:off x="6929438" y="1470025"/>
                <a:ext cx="0" cy="12541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98" name="Arc 25"/>
              <p:cNvSpPr>
                <a:spLocks/>
              </p:cNvSpPr>
              <p:nvPr/>
            </p:nvSpPr>
            <p:spPr bwMode="auto">
              <a:xfrm flipH="1" flipV="1">
                <a:off x="6802438" y="1482725"/>
                <a:ext cx="119062" cy="119063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99" name="Arc 26"/>
              <p:cNvSpPr>
                <a:spLocks/>
              </p:cNvSpPr>
              <p:nvPr/>
            </p:nvSpPr>
            <p:spPr bwMode="auto">
              <a:xfrm flipV="1">
                <a:off x="6665913" y="1477963"/>
                <a:ext cx="119062" cy="119062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</p:grpSp>
        <p:grpSp>
          <p:nvGrpSpPr>
            <p:cNvPr id="369" name="Groupe 368"/>
            <p:cNvGrpSpPr/>
            <p:nvPr/>
          </p:nvGrpSpPr>
          <p:grpSpPr>
            <a:xfrm rot="16200000">
              <a:off x="2834481" y="1104900"/>
              <a:ext cx="271463" cy="131763"/>
              <a:chOff x="6657975" y="1470025"/>
              <a:chExt cx="271463" cy="131763"/>
            </a:xfrm>
          </p:grpSpPr>
          <p:sp>
            <p:nvSpPr>
              <p:cNvPr id="392" name="Line 23"/>
              <p:cNvSpPr>
                <a:spLocks noChangeShapeType="1"/>
              </p:cNvSpPr>
              <p:nvPr/>
            </p:nvSpPr>
            <p:spPr bwMode="auto">
              <a:xfrm>
                <a:off x="6657975" y="1474788"/>
                <a:ext cx="0" cy="12541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93" name="Line 24"/>
              <p:cNvSpPr>
                <a:spLocks noChangeShapeType="1"/>
              </p:cNvSpPr>
              <p:nvPr/>
            </p:nvSpPr>
            <p:spPr bwMode="auto">
              <a:xfrm>
                <a:off x="6929438" y="1470025"/>
                <a:ext cx="0" cy="12541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94" name="Arc 25"/>
              <p:cNvSpPr>
                <a:spLocks/>
              </p:cNvSpPr>
              <p:nvPr/>
            </p:nvSpPr>
            <p:spPr bwMode="auto">
              <a:xfrm flipH="1" flipV="1">
                <a:off x="6802438" y="1482725"/>
                <a:ext cx="119062" cy="119063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95" name="Arc 26"/>
              <p:cNvSpPr>
                <a:spLocks/>
              </p:cNvSpPr>
              <p:nvPr/>
            </p:nvSpPr>
            <p:spPr bwMode="auto">
              <a:xfrm flipV="1">
                <a:off x="6665913" y="1477963"/>
                <a:ext cx="119062" cy="119062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</p:grpSp>
        <p:sp>
          <p:nvSpPr>
            <p:cNvPr id="370" name="Arc 220"/>
            <p:cNvSpPr>
              <a:spLocks/>
            </p:cNvSpPr>
            <p:nvPr/>
          </p:nvSpPr>
          <p:spPr bwMode="auto">
            <a:xfrm flipH="1">
              <a:off x="2411760" y="1863725"/>
              <a:ext cx="180975" cy="18097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cxnSp>
          <p:nvCxnSpPr>
            <p:cNvPr id="371" name="Connecteur droit 370"/>
            <p:cNvCxnSpPr>
              <a:stCxn id="370" idx="0"/>
              <a:endCxn id="370" idx="2"/>
            </p:cNvCxnSpPr>
            <p:nvPr/>
          </p:nvCxnSpPr>
          <p:spPr>
            <a:xfrm>
              <a:off x="2592735" y="1863725"/>
              <a:ext cx="0" cy="1809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2" name="Line 229"/>
            <p:cNvSpPr>
              <a:spLocks noChangeShapeType="1"/>
            </p:cNvSpPr>
            <p:nvPr/>
          </p:nvSpPr>
          <p:spPr bwMode="auto">
            <a:xfrm>
              <a:off x="2357438" y="2044700"/>
              <a:ext cx="5476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373" name="Line 229"/>
            <p:cNvSpPr>
              <a:spLocks noChangeShapeType="1"/>
            </p:cNvSpPr>
            <p:nvPr/>
          </p:nvSpPr>
          <p:spPr bwMode="auto">
            <a:xfrm>
              <a:off x="2588420" y="2044700"/>
              <a:ext cx="5476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374" name="Line 229"/>
            <p:cNvSpPr>
              <a:spLocks noChangeShapeType="1"/>
            </p:cNvSpPr>
            <p:nvPr/>
          </p:nvSpPr>
          <p:spPr bwMode="auto">
            <a:xfrm>
              <a:off x="2657475" y="2292031"/>
              <a:ext cx="0" cy="7302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375" name="Line 229"/>
            <p:cNvSpPr>
              <a:spLocks noChangeShapeType="1"/>
            </p:cNvSpPr>
            <p:nvPr/>
          </p:nvSpPr>
          <p:spPr bwMode="auto">
            <a:xfrm>
              <a:off x="2662238" y="2082799"/>
              <a:ext cx="0" cy="365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376" name="ZoneTexte 375"/>
            <p:cNvSpPr txBox="1"/>
            <p:nvPr/>
          </p:nvSpPr>
          <p:spPr>
            <a:xfrm>
              <a:off x="4887913" y="2968595"/>
              <a:ext cx="503664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900" dirty="0" smtClean="0">
                  <a:solidFill>
                    <a:schemeClr val="bg1">
                      <a:lumMod val="65000"/>
                    </a:schemeClr>
                  </a:solidFill>
                </a:rPr>
                <a:t>galerie</a:t>
              </a:r>
              <a:endParaRPr lang="fr-FR" sz="900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377" name="Rectangle 42"/>
            <p:cNvSpPr>
              <a:spLocks noChangeArrowheads="1"/>
            </p:cNvSpPr>
            <p:nvPr/>
          </p:nvSpPr>
          <p:spPr bwMode="auto">
            <a:xfrm>
              <a:off x="6105527" y="4466819"/>
              <a:ext cx="122298" cy="33219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78" name="Rectangle 141"/>
            <p:cNvSpPr>
              <a:spLocks noChangeArrowheads="1"/>
            </p:cNvSpPr>
            <p:nvPr/>
          </p:nvSpPr>
          <p:spPr bwMode="auto">
            <a:xfrm>
              <a:off x="4335463" y="4140200"/>
              <a:ext cx="260350" cy="6985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79" name="Rectangle 141"/>
            <p:cNvSpPr>
              <a:spLocks noChangeArrowheads="1"/>
            </p:cNvSpPr>
            <p:nvPr/>
          </p:nvSpPr>
          <p:spPr bwMode="auto">
            <a:xfrm>
              <a:off x="4046638" y="4368800"/>
              <a:ext cx="406299" cy="5715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80" name="Text Box 201"/>
            <p:cNvSpPr txBox="1">
              <a:spLocks noChangeArrowheads="1"/>
            </p:cNvSpPr>
            <p:nvPr/>
          </p:nvSpPr>
          <p:spPr bwMode="auto">
            <a:xfrm>
              <a:off x="5647085" y="5985008"/>
              <a:ext cx="1948213" cy="68786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fr-FR" sz="1200" dirty="0" smtClean="0"/>
                <a:t>Source puissance RF</a:t>
              </a:r>
              <a:endParaRPr lang="fr-FR" dirty="0"/>
            </a:p>
          </p:txBody>
        </p:sp>
        <p:sp>
          <p:nvSpPr>
            <p:cNvPr id="381" name="Text Box 201"/>
            <p:cNvSpPr txBox="1">
              <a:spLocks noChangeArrowheads="1"/>
            </p:cNvSpPr>
            <p:nvPr/>
          </p:nvSpPr>
          <p:spPr bwMode="auto">
            <a:xfrm>
              <a:off x="3501632" y="2998788"/>
              <a:ext cx="606307" cy="504714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fr-FR" sz="1000" dirty="0" smtClean="0"/>
                <a:t>Laser</a:t>
              </a:r>
            </a:p>
          </p:txBody>
        </p:sp>
        <p:grpSp>
          <p:nvGrpSpPr>
            <p:cNvPr id="382" name="Group 100"/>
            <p:cNvGrpSpPr>
              <a:grpSpLocks/>
            </p:cNvGrpSpPr>
            <p:nvPr/>
          </p:nvGrpSpPr>
          <p:grpSpPr bwMode="auto">
            <a:xfrm rot="10800000">
              <a:off x="4219134" y="5042831"/>
              <a:ext cx="353526" cy="222721"/>
              <a:chOff x="1191" y="1478"/>
              <a:chExt cx="100" cy="63"/>
            </a:xfrm>
          </p:grpSpPr>
          <p:sp>
            <p:nvSpPr>
              <p:cNvPr id="386" name="Rectangle 101"/>
              <p:cNvSpPr>
                <a:spLocks noChangeArrowheads="1"/>
              </p:cNvSpPr>
              <p:nvPr/>
            </p:nvSpPr>
            <p:spPr bwMode="auto">
              <a:xfrm>
                <a:off x="1200" y="1478"/>
                <a:ext cx="83" cy="63"/>
              </a:xfrm>
              <a:prstGeom prst="rect">
                <a:avLst/>
              </a:prstGeom>
              <a:solidFill>
                <a:srgbClr val="FF99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87" name="AutoShape 102"/>
              <p:cNvSpPr>
                <a:spLocks noChangeArrowheads="1"/>
              </p:cNvSpPr>
              <p:nvPr/>
            </p:nvSpPr>
            <p:spPr bwMode="auto">
              <a:xfrm>
                <a:off x="1218" y="1488"/>
                <a:ext cx="25" cy="43"/>
              </a:xfrm>
              <a:prstGeom prst="roundRect">
                <a:avLst>
                  <a:gd name="adj" fmla="val 48000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88" name="AutoShape 103"/>
              <p:cNvSpPr>
                <a:spLocks noChangeArrowheads="1"/>
              </p:cNvSpPr>
              <p:nvPr/>
            </p:nvSpPr>
            <p:spPr bwMode="auto">
              <a:xfrm>
                <a:off x="1247" y="1488"/>
                <a:ext cx="25" cy="43"/>
              </a:xfrm>
              <a:prstGeom prst="roundRect">
                <a:avLst>
                  <a:gd name="adj" fmla="val 48000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89" name="AutoShape 104"/>
              <p:cNvSpPr>
                <a:spLocks noChangeArrowheads="1"/>
              </p:cNvSpPr>
              <p:nvPr/>
            </p:nvSpPr>
            <p:spPr bwMode="auto">
              <a:xfrm>
                <a:off x="1195" y="1488"/>
                <a:ext cx="19" cy="43"/>
              </a:xfrm>
              <a:prstGeom prst="roundRect">
                <a:avLst>
                  <a:gd name="adj" fmla="val 48000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90" name="Rectangle 105"/>
              <p:cNvSpPr>
                <a:spLocks noChangeArrowheads="1"/>
              </p:cNvSpPr>
              <p:nvPr/>
            </p:nvSpPr>
            <p:spPr bwMode="auto">
              <a:xfrm>
                <a:off x="1191" y="1478"/>
                <a:ext cx="9" cy="63"/>
              </a:xfrm>
              <a:prstGeom prst="rect">
                <a:avLst/>
              </a:prstGeom>
              <a:solidFill>
                <a:srgbClr val="FF99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91" name="Rectangle 106"/>
              <p:cNvSpPr>
                <a:spLocks noChangeArrowheads="1"/>
              </p:cNvSpPr>
              <p:nvPr/>
            </p:nvSpPr>
            <p:spPr bwMode="auto">
              <a:xfrm>
                <a:off x="1204" y="1505"/>
                <a:ext cx="87" cy="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cxnSp>
          <p:nvCxnSpPr>
            <p:cNvPr id="383" name="Connecteur droit 382"/>
            <p:cNvCxnSpPr>
              <a:stCxn id="380" idx="0"/>
              <a:endCxn id="490" idx="3"/>
            </p:cNvCxnSpPr>
            <p:nvPr/>
          </p:nvCxnSpPr>
          <p:spPr>
            <a:xfrm flipH="1" flipV="1">
              <a:off x="5518150" y="5309711"/>
              <a:ext cx="1103043" cy="67529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4" name="Connecteur droit 383"/>
            <p:cNvCxnSpPr>
              <a:stCxn id="381" idx="2"/>
            </p:cNvCxnSpPr>
            <p:nvPr/>
          </p:nvCxnSpPr>
          <p:spPr>
            <a:xfrm flipH="1">
              <a:off x="3764449" y="3503502"/>
              <a:ext cx="40336" cy="158919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5" name="Connecteur droit 384"/>
            <p:cNvCxnSpPr>
              <a:stCxn id="390" idx="3"/>
            </p:cNvCxnSpPr>
            <p:nvPr/>
          </p:nvCxnSpPr>
          <p:spPr>
            <a:xfrm flipH="1" flipV="1">
              <a:off x="3757613" y="5094288"/>
              <a:ext cx="783230" cy="5990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0" name="ZoneTexte 499"/>
          <p:cNvSpPr txBox="1"/>
          <p:nvPr/>
        </p:nvSpPr>
        <p:spPr>
          <a:xfrm>
            <a:off x="3187187" y="3784321"/>
            <a:ext cx="7184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00" dirty="0" smtClean="0"/>
              <a:t>Salle laser</a:t>
            </a:r>
          </a:p>
          <a:p>
            <a:r>
              <a:rPr lang="fr-FR" sz="800" dirty="0" smtClean="0"/>
              <a:t>climatisée</a:t>
            </a:r>
            <a:endParaRPr lang="fr-FR" sz="800" dirty="0"/>
          </a:p>
        </p:txBody>
      </p:sp>
      <p:sp>
        <p:nvSpPr>
          <p:cNvPr id="504" name="ZoneTexte 503"/>
          <p:cNvSpPr txBox="1"/>
          <p:nvPr/>
        </p:nvSpPr>
        <p:spPr>
          <a:xfrm>
            <a:off x="5730690" y="2875110"/>
            <a:ext cx="7633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00" dirty="0" smtClean="0"/>
              <a:t>Salle </a:t>
            </a:r>
          </a:p>
          <a:p>
            <a:r>
              <a:rPr lang="fr-FR" sz="800" dirty="0" smtClean="0"/>
              <a:t>de contrôle</a:t>
            </a:r>
            <a:endParaRPr lang="fr-FR" sz="800" dirty="0"/>
          </a:p>
        </p:txBody>
      </p:sp>
    </p:spTree>
    <p:extLst>
      <p:ext uri="{BB962C8B-B14F-4D97-AF65-F5344CB8AC3E}">
        <p14:creationId xmlns:p14="http://schemas.microsoft.com/office/powerpoint/2010/main" val="3852571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fr-FR" altLang="fr-FR" sz="2800" b="1" smtClean="0">
                <a:solidFill>
                  <a:srgbClr val="E75112"/>
                </a:solidFill>
                <a:latin typeface="Verdana" pitchFamily="34" charset="0"/>
              </a:rPr>
              <a:t>Description technique</a:t>
            </a:r>
            <a:endParaRPr lang="fr-FR" altLang="fr-FR" sz="2800" b="1" dirty="0" smtClean="0">
              <a:solidFill>
                <a:srgbClr val="E75112"/>
              </a:solidFill>
              <a:latin typeface="Verdana" pitchFamily="34" charset="0"/>
            </a:endParaRPr>
          </a:p>
        </p:txBody>
      </p:sp>
      <p:pic>
        <p:nvPicPr>
          <p:cNvPr id="5" name="Picture 7" descr="PHILnov08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772816"/>
            <a:ext cx="7944255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372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692150"/>
          </a:xfrm>
        </p:spPr>
        <p:txBody>
          <a:bodyPr/>
          <a:lstStyle/>
          <a:p>
            <a:r>
              <a:rPr lang="fr-FR" altLang="fr-FR" sz="2800" b="1" dirty="0" smtClean="0">
                <a:solidFill>
                  <a:srgbClr val="E75112"/>
                </a:solidFill>
                <a:latin typeface="Verdana" pitchFamily="34" charset="0"/>
              </a:rPr>
              <a:t>Description technique</a:t>
            </a:r>
          </a:p>
        </p:txBody>
      </p:sp>
      <p:cxnSp>
        <p:nvCxnSpPr>
          <p:cNvPr id="11" name="Connecteur droit 10"/>
          <p:cNvCxnSpPr/>
          <p:nvPr/>
        </p:nvCxnSpPr>
        <p:spPr>
          <a:xfrm>
            <a:off x="1588" y="692150"/>
            <a:ext cx="9142412" cy="0"/>
          </a:xfrm>
          <a:prstGeom prst="line">
            <a:avLst/>
          </a:prstGeom>
          <a:ln>
            <a:solidFill>
              <a:srgbClr val="E751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58813" y="1493838"/>
            <a:ext cx="7418387" cy="3095625"/>
          </a:xfrm>
          <a:prstGeom prst="rect">
            <a:avLst/>
          </a:prstGeom>
        </p:spPr>
      </p:pic>
      <p:sp>
        <p:nvSpPr>
          <p:cNvPr id="6" name="ZoneTexte 1"/>
          <p:cNvSpPr txBox="1">
            <a:spLocks noChangeArrowheads="1"/>
          </p:cNvSpPr>
          <p:nvPr/>
        </p:nvSpPr>
        <p:spPr bwMode="auto">
          <a:xfrm>
            <a:off x="2244725" y="1944688"/>
            <a:ext cx="4064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800"/>
              <a:t>ICT1</a:t>
            </a:r>
          </a:p>
        </p:txBody>
      </p:sp>
      <p:sp>
        <p:nvSpPr>
          <p:cNvPr id="7" name="ZoneTexte 7"/>
          <p:cNvSpPr txBox="1">
            <a:spLocks noChangeArrowheads="1"/>
          </p:cNvSpPr>
          <p:nvPr/>
        </p:nvSpPr>
        <p:spPr bwMode="auto">
          <a:xfrm>
            <a:off x="5370513" y="1944688"/>
            <a:ext cx="407987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800"/>
              <a:t>ICT2</a:t>
            </a:r>
          </a:p>
        </p:txBody>
      </p:sp>
      <p:sp>
        <p:nvSpPr>
          <p:cNvPr id="8" name="ZoneTexte 8"/>
          <p:cNvSpPr txBox="1">
            <a:spLocks noChangeArrowheads="1"/>
          </p:cNvSpPr>
          <p:nvPr/>
        </p:nvSpPr>
        <p:spPr bwMode="auto">
          <a:xfrm>
            <a:off x="3060700" y="1743075"/>
            <a:ext cx="46037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800"/>
              <a:t>YAG1</a:t>
            </a:r>
          </a:p>
        </p:txBody>
      </p:sp>
      <p:sp>
        <p:nvSpPr>
          <p:cNvPr id="9" name="ZoneTexte 9"/>
          <p:cNvSpPr txBox="1">
            <a:spLocks noChangeArrowheads="1"/>
          </p:cNvSpPr>
          <p:nvPr/>
        </p:nvSpPr>
        <p:spPr bwMode="auto">
          <a:xfrm>
            <a:off x="3838575" y="1762125"/>
            <a:ext cx="46037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800"/>
              <a:t>YAG2</a:t>
            </a:r>
          </a:p>
        </p:txBody>
      </p:sp>
      <p:sp>
        <p:nvSpPr>
          <p:cNvPr id="10" name="ZoneTexte 10"/>
          <p:cNvSpPr txBox="1">
            <a:spLocks noChangeArrowheads="1"/>
          </p:cNvSpPr>
          <p:nvPr/>
        </p:nvSpPr>
        <p:spPr bwMode="auto">
          <a:xfrm>
            <a:off x="6808788" y="1836738"/>
            <a:ext cx="46037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800"/>
              <a:t>YAG3</a:t>
            </a:r>
          </a:p>
        </p:txBody>
      </p:sp>
      <p:sp>
        <p:nvSpPr>
          <p:cNvPr id="12" name="ZoneTexte 11"/>
          <p:cNvSpPr txBox="1">
            <a:spLocks noChangeArrowheads="1"/>
          </p:cNvSpPr>
          <p:nvPr/>
        </p:nvSpPr>
        <p:spPr bwMode="auto">
          <a:xfrm>
            <a:off x="6775450" y="2940050"/>
            <a:ext cx="5270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800"/>
              <a:t>Ti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800"/>
              <a:t>window</a:t>
            </a:r>
          </a:p>
        </p:txBody>
      </p:sp>
      <p:sp>
        <p:nvSpPr>
          <p:cNvPr id="13" name="ZoneTexte 12"/>
          <p:cNvSpPr txBox="1">
            <a:spLocks noChangeArrowheads="1"/>
          </p:cNvSpPr>
          <p:nvPr/>
        </p:nvSpPr>
        <p:spPr bwMode="auto">
          <a:xfrm>
            <a:off x="3611563" y="3001963"/>
            <a:ext cx="603250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800"/>
              <a:t>cerenkov</a:t>
            </a:r>
          </a:p>
        </p:txBody>
      </p:sp>
      <p:sp>
        <p:nvSpPr>
          <p:cNvPr id="14" name="ZoneTexte 13"/>
          <p:cNvSpPr txBox="1">
            <a:spLocks noChangeArrowheads="1"/>
          </p:cNvSpPr>
          <p:nvPr/>
        </p:nvSpPr>
        <p:spPr bwMode="auto">
          <a:xfrm>
            <a:off x="5778500" y="3368675"/>
            <a:ext cx="46037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800"/>
              <a:t>YAG4</a:t>
            </a:r>
          </a:p>
        </p:txBody>
      </p:sp>
      <p:sp>
        <p:nvSpPr>
          <p:cNvPr id="15" name="ZoneTexte 15"/>
          <p:cNvSpPr txBox="1">
            <a:spLocks noChangeArrowheads="1"/>
          </p:cNvSpPr>
          <p:nvPr/>
        </p:nvSpPr>
        <p:spPr bwMode="auto">
          <a:xfrm>
            <a:off x="654050" y="2943225"/>
            <a:ext cx="8524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800"/>
              <a:t>Photo cathode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800"/>
              <a:t>Transfer arm</a:t>
            </a:r>
          </a:p>
        </p:txBody>
      </p:sp>
      <p:cxnSp>
        <p:nvCxnSpPr>
          <p:cNvPr id="16" name="Connecteur droit avec flèche 15"/>
          <p:cNvCxnSpPr/>
          <p:nvPr/>
        </p:nvCxnSpPr>
        <p:spPr>
          <a:xfrm flipH="1">
            <a:off x="2379663" y="2160588"/>
            <a:ext cx="68262" cy="21907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/>
          <p:cNvCxnSpPr/>
          <p:nvPr/>
        </p:nvCxnSpPr>
        <p:spPr>
          <a:xfrm flipH="1">
            <a:off x="3257550" y="1941513"/>
            <a:ext cx="68263" cy="52863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avec flèche 17"/>
          <p:cNvCxnSpPr/>
          <p:nvPr/>
        </p:nvCxnSpPr>
        <p:spPr>
          <a:xfrm flipH="1">
            <a:off x="4065588" y="1941513"/>
            <a:ext cx="38100" cy="52863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avec flèche 18"/>
          <p:cNvCxnSpPr/>
          <p:nvPr/>
        </p:nvCxnSpPr>
        <p:spPr>
          <a:xfrm flipH="1">
            <a:off x="7038975" y="1997075"/>
            <a:ext cx="34925" cy="53022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>
            <a:stCxn id="13" idx="0"/>
          </p:cNvCxnSpPr>
          <p:nvPr/>
        </p:nvCxnSpPr>
        <p:spPr>
          <a:xfrm flipH="1" flipV="1">
            <a:off x="3810000" y="2540000"/>
            <a:ext cx="103188" cy="46196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>
            <a:stCxn id="12" idx="0"/>
          </p:cNvCxnSpPr>
          <p:nvPr/>
        </p:nvCxnSpPr>
        <p:spPr>
          <a:xfrm flipV="1">
            <a:off x="7038975" y="2527300"/>
            <a:ext cx="127000" cy="41275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avec flèche 21"/>
          <p:cNvCxnSpPr/>
          <p:nvPr/>
        </p:nvCxnSpPr>
        <p:spPr>
          <a:xfrm flipH="1">
            <a:off x="5403850" y="3408363"/>
            <a:ext cx="511175" cy="6826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>
            <a:stCxn id="7" idx="2"/>
          </p:cNvCxnSpPr>
          <p:nvPr/>
        </p:nvCxnSpPr>
        <p:spPr>
          <a:xfrm flipH="1">
            <a:off x="5540375" y="2160588"/>
            <a:ext cx="33338" cy="25241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avec flèche 23"/>
          <p:cNvCxnSpPr>
            <a:stCxn id="27" idx="0"/>
          </p:cNvCxnSpPr>
          <p:nvPr/>
        </p:nvCxnSpPr>
        <p:spPr>
          <a:xfrm flipV="1">
            <a:off x="3190875" y="2527300"/>
            <a:ext cx="193675" cy="41275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/>
          <p:nvPr/>
        </p:nvCxnSpPr>
        <p:spPr>
          <a:xfrm flipV="1">
            <a:off x="4672013" y="2633663"/>
            <a:ext cx="93662" cy="41433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ZoneTexte 38"/>
          <p:cNvSpPr txBox="1">
            <a:spLocks noChangeArrowheads="1"/>
          </p:cNvSpPr>
          <p:nvPr/>
        </p:nvSpPr>
        <p:spPr bwMode="auto">
          <a:xfrm>
            <a:off x="4441825" y="3062288"/>
            <a:ext cx="5651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800"/>
              <a:t>Bending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800"/>
              <a:t>magnet</a:t>
            </a:r>
          </a:p>
        </p:txBody>
      </p:sp>
      <p:sp>
        <p:nvSpPr>
          <p:cNvPr id="27" name="ZoneTexte 39"/>
          <p:cNvSpPr txBox="1">
            <a:spLocks noChangeArrowheads="1"/>
          </p:cNvSpPr>
          <p:nvPr/>
        </p:nvSpPr>
        <p:spPr bwMode="auto">
          <a:xfrm>
            <a:off x="2889250" y="2940050"/>
            <a:ext cx="6032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800"/>
              <a:t>Focusing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800"/>
              <a:t>magnet</a:t>
            </a:r>
          </a:p>
        </p:txBody>
      </p:sp>
      <p:cxnSp>
        <p:nvCxnSpPr>
          <p:cNvPr id="28" name="Connecteur droit avec flèche 27"/>
          <p:cNvCxnSpPr/>
          <p:nvPr/>
        </p:nvCxnSpPr>
        <p:spPr>
          <a:xfrm flipV="1">
            <a:off x="1166813" y="2587625"/>
            <a:ext cx="127000" cy="41433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avec flèche 28"/>
          <p:cNvCxnSpPr/>
          <p:nvPr/>
        </p:nvCxnSpPr>
        <p:spPr>
          <a:xfrm flipH="1" flipV="1">
            <a:off x="1846263" y="2527300"/>
            <a:ext cx="398462" cy="5349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ZoneTexte 45"/>
          <p:cNvSpPr txBox="1">
            <a:spLocks noChangeArrowheads="1"/>
          </p:cNvSpPr>
          <p:nvPr/>
        </p:nvSpPr>
        <p:spPr bwMode="auto">
          <a:xfrm>
            <a:off x="2143125" y="3001963"/>
            <a:ext cx="54133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800"/>
              <a:t>2,5 cell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800"/>
              <a:t>RF gun</a:t>
            </a:r>
          </a:p>
        </p:txBody>
      </p:sp>
      <p:sp>
        <p:nvSpPr>
          <p:cNvPr id="31" name="Text Box 244"/>
          <p:cNvSpPr txBox="1">
            <a:spLocks noChangeArrowheads="1"/>
          </p:cNvSpPr>
          <p:nvPr/>
        </p:nvSpPr>
        <p:spPr bwMode="auto">
          <a:xfrm>
            <a:off x="596900" y="5045075"/>
            <a:ext cx="8026400" cy="14779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FF0000"/>
            </a:solidFill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fr-FR" b="1" dirty="0" err="1" smtClean="0">
                <a:solidFill>
                  <a:srgbClr val="7030A0"/>
                </a:solidFill>
              </a:rPr>
              <a:t>Beam</a:t>
            </a:r>
            <a:r>
              <a:rPr lang="fr-FR" b="1" dirty="0" smtClean="0">
                <a:solidFill>
                  <a:srgbClr val="7030A0"/>
                </a:solidFill>
              </a:rPr>
              <a:t> </a:t>
            </a:r>
            <a:r>
              <a:rPr lang="fr-FR" b="1" dirty="0" err="1" smtClean="0">
                <a:solidFill>
                  <a:srgbClr val="7030A0"/>
                </a:solidFill>
              </a:rPr>
              <a:t>caracteristics</a:t>
            </a:r>
            <a:r>
              <a:rPr lang="fr-FR" b="1" dirty="0" smtClean="0">
                <a:solidFill>
                  <a:srgbClr val="7030A0"/>
                </a:solidFill>
              </a:rPr>
              <a:t> </a:t>
            </a:r>
            <a:r>
              <a:rPr lang="fr-FR" b="1" dirty="0" err="1" smtClean="0">
                <a:solidFill>
                  <a:srgbClr val="7030A0"/>
                </a:solidFill>
              </a:rPr>
              <a:t>today</a:t>
            </a:r>
            <a:r>
              <a:rPr lang="fr-FR" dirty="0" smtClean="0">
                <a:solidFill>
                  <a:srgbClr val="7030A0"/>
                </a:solidFill>
              </a:rPr>
              <a:t>    </a:t>
            </a:r>
          </a:p>
          <a:p>
            <a:pPr eaLnBrk="1" hangingPunct="1">
              <a:defRPr/>
            </a:pPr>
            <a:r>
              <a:rPr lang="fr-FR" dirty="0" smtClean="0">
                <a:solidFill>
                  <a:srgbClr val="7030A0"/>
                </a:solidFill>
              </a:rPr>
              <a:t>10 </a:t>
            </a:r>
            <a:r>
              <a:rPr lang="fr-FR" dirty="0" err="1" smtClean="0">
                <a:solidFill>
                  <a:srgbClr val="7030A0"/>
                </a:solidFill>
              </a:rPr>
              <a:t>pC</a:t>
            </a:r>
            <a:r>
              <a:rPr lang="fr-FR" dirty="0" smtClean="0">
                <a:solidFill>
                  <a:srgbClr val="7030A0"/>
                </a:solidFill>
              </a:rPr>
              <a:t> &lt; Q &lt; 200 </a:t>
            </a:r>
            <a:r>
              <a:rPr lang="fr-FR" dirty="0" err="1">
                <a:solidFill>
                  <a:srgbClr val="7030A0"/>
                </a:solidFill>
              </a:rPr>
              <a:t>p</a:t>
            </a:r>
            <a:r>
              <a:rPr lang="fr-FR" dirty="0" err="1" smtClean="0">
                <a:solidFill>
                  <a:srgbClr val="7030A0"/>
                </a:solidFill>
              </a:rPr>
              <a:t>C</a:t>
            </a:r>
            <a:r>
              <a:rPr lang="fr-FR" dirty="0" smtClean="0">
                <a:solidFill>
                  <a:srgbClr val="7030A0"/>
                </a:solidFill>
              </a:rPr>
              <a:t> (Cu)   </a:t>
            </a:r>
            <a:r>
              <a:rPr lang="fr-FR" dirty="0" err="1" smtClean="0">
                <a:solidFill>
                  <a:srgbClr val="7030A0"/>
                </a:solidFill>
              </a:rPr>
              <a:t>with</a:t>
            </a:r>
            <a:r>
              <a:rPr lang="fr-FR" dirty="0" smtClean="0">
                <a:solidFill>
                  <a:srgbClr val="7030A0"/>
                </a:solidFill>
              </a:rPr>
              <a:t> Mg  Q ~ 1.4 </a:t>
            </a:r>
            <a:r>
              <a:rPr lang="fr-FR" dirty="0" err="1" smtClean="0">
                <a:solidFill>
                  <a:srgbClr val="7030A0"/>
                </a:solidFill>
              </a:rPr>
              <a:t>nC</a:t>
            </a:r>
            <a:endParaRPr lang="fr-FR" dirty="0" smtClean="0">
              <a:solidFill>
                <a:srgbClr val="7030A0"/>
              </a:solidFill>
            </a:endParaRPr>
          </a:p>
          <a:p>
            <a:pPr eaLnBrk="1" hangingPunct="1">
              <a:defRPr/>
            </a:pPr>
            <a:r>
              <a:rPr lang="fr-FR" dirty="0" smtClean="0">
                <a:solidFill>
                  <a:srgbClr val="7030A0"/>
                </a:solidFill>
              </a:rPr>
              <a:t>1.5 MeV &lt; E &lt; 5 MeV			</a:t>
            </a:r>
            <a:r>
              <a:rPr lang="fr-FR" dirty="0" err="1" smtClean="0">
                <a:solidFill>
                  <a:srgbClr val="7030A0"/>
                </a:solidFill>
              </a:rPr>
              <a:t>dE</a:t>
            </a:r>
            <a:r>
              <a:rPr lang="fr-FR" dirty="0" smtClean="0">
                <a:solidFill>
                  <a:srgbClr val="7030A0"/>
                </a:solidFill>
              </a:rPr>
              <a:t>/E = 0.2% for 100pC 3 MeV  </a:t>
            </a:r>
          </a:p>
          <a:p>
            <a:pPr eaLnBrk="1" hangingPunct="1">
              <a:defRPr/>
            </a:pPr>
            <a:r>
              <a:rPr lang="fr-FR" dirty="0">
                <a:solidFill>
                  <a:srgbClr val="7030A0"/>
                </a:solidFill>
              </a:rPr>
              <a:t>F = 5 Hz </a:t>
            </a:r>
            <a:r>
              <a:rPr lang="fr-FR" dirty="0" smtClean="0">
                <a:solidFill>
                  <a:srgbClr val="7030A0"/>
                </a:solidFill>
              </a:rPr>
              <a:t>				</a:t>
            </a:r>
            <a:r>
              <a:rPr lang="fr-FR" dirty="0" err="1" smtClean="0">
                <a:solidFill>
                  <a:srgbClr val="7030A0"/>
                </a:solidFill>
              </a:rPr>
              <a:t>Emittance</a:t>
            </a:r>
            <a:r>
              <a:rPr lang="fr-FR" dirty="0" smtClean="0">
                <a:solidFill>
                  <a:srgbClr val="7030A0"/>
                </a:solidFill>
              </a:rPr>
              <a:t> 5 to 10 </a:t>
            </a:r>
            <a:r>
              <a:rPr lang="fr-FR" dirty="0" err="1" smtClean="0">
                <a:solidFill>
                  <a:srgbClr val="7030A0"/>
                </a:solidFill>
              </a:rPr>
              <a:t>mm.mrad</a:t>
            </a:r>
            <a:endParaRPr lang="fr-FR" dirty="0" smtClean="0">
              <a:solidFill>
                <a:srgbClr val="7030A0"/>
              </a:solidFill>
            </a:endParaRPr>
          </a:p>
          <a:p>
            <a:pPr eaLnBrk="1" hangingPunct="1">
              <a:defRPr/>
            </a:pPr>
            <a:r>
              <a:rPr lang="fr-FR" dirty="0" smtClean="0">
                <a:solidFill>
                  <a:srgbClr val="7030A0"/>
                </a:solidFill>
              </a:rPr>
              <a:t>					pulse </a:t>
            </a:r>
            <a:r>
              <a:rPr lang="fr-FR" dirty="0">
                <a:solidFill>
                  <a:srgbClr val="7030A0"/>
                </a:solidFill>
              </a:rPr>
              <a:t>duration 10ps</a:t>
            </a:r>
            <a:endParaRPr lang="fr-FR" dirty="0" smtClean="0">
              <a:solidFill>
                <a:srgbClr val="7030A0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480567" y="877888"/>
            <a:ext cx="13724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Photo-injecteur</a:t>
            </a:r>
            <a:endParaRPr lang="fr-FR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152400" y="152400"/>
            <a:ext cx="9144000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fr-FR" altLang="fr-FR" sz="2800" b="1" smtClean="0">
                <a:solidFill>
                  <a:srgbClr val="E75112"/>
                </a:solidFill>
                <a:latin typeface="Verdana" pitchFamily="34" charset="0"/>
              </a:rPr>
              <a:t>Description technique</a:t>
            </a:r>
            <a:endParaRPr lang="fr-FR" altLang="fr-FR" sz="2800" b="1" dirty="0" smtClean="0">
              <a:solidFill>
                <a:srgbClr val="E75112"/>
              </a:solidFill>
              <a:latin typeface="Verdana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64650" y="844549"/>
            <a:ext cx="31165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Jour de fonctionnement faisceau</a:t>
            </a:r>
            <a:endParaRPr lang="fr-FR" sz="1400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2286253"/>
              </p:ext>
            </p:extLst>
          </p:nvPr>
        </p:nvGraphicFramePr>
        <p:xfrm>
          <a:off x="1331641" y="1187507"/>
          <a:ext cx="5904654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3522"/>
                <a:gridCol w="843522"/>
                <a:gridCol w="843522"/>
                <a:gridCol w="843522"/>
                <a:gridCol w="843522"/>
                <a:gridCol w="843522"/>
                <a:gridCol w="843522"/>
              </a:tblGrid>
              <a:tr h="292655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2009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2010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2011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2012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2013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2014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2015</a:t>
                      </a:r>
                      <a:endParaRPr lang="fr-FR" sz="1400" dirty="0"/>
                    </a:p>
                  </a:txBody>
                  <a:tcPr/>
                </a:tc>
              </a:tr>
              <a:tr h="292655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9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20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50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80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88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70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53</a:t>
                      </a:r>
                      <a:endParaRPr lang="fr-FR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5931015"/>
              </p:ext>
            </p:extLst>
          </p:nvPr>
        </p:nvGraphicFramePr>
        <p:xfrm>
          <a:off x="1736068" y="2296513"/>
          <a:ext cx="5976664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ZoneTexte 8"/>
          <p:cNvSpPr txBox="1"/>
          <p:nvPr/>
        </p:nvSpPr>
        <p:spPr>
          <a:xfrm>
            <a:off x="2051720" y="1959221"/>
            <a:ext cx="44839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Nombre de jours d’utilisation de Phil (180 max)</a:t>
            </a:r>
            <a:endParaRPr lang="fr-FR" sz="1400" dirty="0"/>
          </a:p>
        </p:txBody>
      </p:sp>
      <p:sp>
        <p:nvSpPr>
          <p:cNvPr id="10" name="ZoneTexte 9"/>
          <p:cNvSpPr txBox="1"/>
          <p:nvPr/>
        </p:nvSpPr>
        <p:spPr>
          <a:xfrm>
            <a:off x="4009316" y="5949280"/>
            <a:ext cx="7505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Année</a:t>
            </a:r>
            <a:endParaRPr lang="fr-FR" sz="1400" dirty="0"/>
          </a:p>
        </p:txBody>
      </p:sp>
      <p:sp>
        <p:nvSpPr>
          <p:cNvPr id="11" name="ZoneTexte 10"/>
          <p:cNvSpPr txBox="1"/>
          <p:nvPr/>
        </p:nvSpPr>
        <p:spPr>
          <a:xfrm>
            <a:off x="755576" y="6352176"/>
            <a:ext cx="78470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Note : l’opération de Phil nécessite deux personnes (trois pour des tests spécifiques)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1367898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692150"/>
          </a:xfrm>
        </p:spPr>
        <p:txBody>
          <a:bodyPr/>
          <a:lstStyle/>
          <a:p>
            <a:r>
              <a:rPr lang="fr-FR" altLang="fr-FR" sz="2800" b="1" dirty="0" smtClean="0">
                <a:solidFill>
                  <a:srgbClr val="E75112"/>
                </a:solidFill>
                <a:latin typeface="Verdana" pitchFamily="34" charset="0"/>
              </a:rPr>
              <a:t>Description scientifique</a:t>
            </a:r>
          </a:p>
        </p:txBody>
      </p:sp>
      <p:cxnSp>
        <p:nvCxnSpPr>
          <p:cNvPr id="11" name="Connecteur droit 10"/>
          <p:cNvCxnSpPr/>
          <p:nvPr/>
        </p:nvCxnSpPr>
        <p:spPr>
          <a:xfrm>
            <a:off x="1588" y="692150"/>
            <a:ext cx="9142412" cy="0"/>
          </a:xfrm>
          <a:prstGeom prst="line">
            <a:avLst/>
          </a:prstGeom>
          <a:ln>
            <a:solidFill>
              <a:srgbClr val="E751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83" name="Rectangle 3"/>
          <p:cNvSpPr txBox="1">
            <a:spLocks noChangeArrowheads="1"/>
          </p:cNvSpPr>
          <p:nvPr/>
        </p:nvSpPr>
        <p:spPr bwMode="auto">
          <a:xfrm>
            <a:off x="34925" y="836042"/>
            <a:ext cx="9001125" cy="5833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marL="0" indent="0">
              <a:lnSpc>
                <a:spcPct val="90000"/>
              </a:lnSpc>
              <a:buFont typeface="Arial" pitchFamily="34" charset="0"/>
              <a:buNone/>
            </a:pPr>
            <a:r>
              <a:rPr lang="fr-FR" altLang="fr-FR" sz="1400" b="1" u="sng" dirty="0" smtClean="0">
                <a:solidFill>
                  <a:srgbClr val="0070C0"/>
                </a:solidFill>
              </a:rPr>
              <a:t>Expériences utilisant le faisceau de Phil</a:t>
            </a:r>
          </a:p>
          <a:p>
            <a:pPr marL="0" indent="0">
              <a:lnSpc>
                <a:spcPct val="90000"/>
              </a:lnSpc>
              <a:buFont typeface="Arial" pitchFamily="34" charset="0"/>
              <a:buNone/>
            </a:pPr>
            <a:endParaRPr lang="fr-FR" altLang="fr-FR" sz="1400" b="1" u="sng" dirty="0">
              <a:solidFill>
                <a:srgbClr val="0070C0"/>
              </a:solidFill>
            </a:endParaRPr>
          </a:p>
          <a:p>
            <a:pPr marL="0" indent="0">
              <a:lnSpc>
                <a:spcPct val="90000"/>
              </a:lnSpc>
              <a:buFont typeface="Arial" pitchFamily="34" charset="0"/>
              <a:buNone/>
            </a:pPr>
            <a:endParaRPr lang="fr-FR" altLang="fr-FR" sz="1400" b="1" u="sng" dirty="0" smtClean="0">
              <a:solidFill>
                <a:srgbClr val="0070C0"/>
              </a:solidFill>
            </a:endParaRPr>
          </a:p>
          <a:p>
            <a:pPr marL="0" indent="0">
              <a:lnSpc>
                <a:spcPct val="90000"/>
              </a:lnSpc>
              <a:buFont typeface="Arial" pitchFamily="34" charset="0"/>
              <a:buNone/>
            </a:pPr>
            <a:endParaRPr lang="fr-FR" altLang="fr-FR" sz="1400" b="1" u="sng" dirty="0">
              <a:solidFill>
                <a:srgbClr val="0070C0"/>
              </a:solidFill>
            </a:endParaRPr>
          </a:p>
          <a:p>
            <a:pPr marL="0" indent="0">
              <a:lnSpc>
                <a:spcPct val="90000"/>
              </a:lnSpc>
              <a:buFont typeface="Arial" pitchFamily="34" charset="0"/>
              <a:buNone/>
            </a:pPr>
            <a:r>
              <a:rPr lang="fr-FR" altLang="fr-FR" sz="1400" dirty="0" smtClean="0">
                <a:solidFill>
                  <a:srgbClr val="0070C0"/>
                </a:solidFill>
              </a:rPr>
              <a:t>	</a:t>
            </a:r>
            <a:r>
              <a:rPr lang="fr-FR" altLang="fr-FR" sz="1400" dirty="0" smtClean="0"/>
              <a:t>	*R&amp;D accélérateurs :    étude des canons </a:t>
            </a:r>
            <a:r>
              <a:rPr lang="fr-FR" altLang="fr-FR" sz="1400" dirty="0" err="1" smtClean="0"/>
              <a:t>AlphaX</a:t>
            </a:r>
            <a:r>
              <a:rPr lang="fr-FR" altLang="fr-FR" sz="1400" dirty="0" smtClean="0"/>
              <a:t>, </a:t>
            </a:r>
            <a:r>
              <a:rPr lang="fr-FR" altLang="fr-FR" sz="1400" dirty="0" err="1" smtClean="0"/>
              <a:t>Phin</a:t>
            </a:r>
            <a:endParaRPr lang="fr-FR" altLang="fr-FR" sz="1400" dirty="0"/>
          </a:p>
          <a:p>
            <a:pPr marL="0" indent="0">
              <a:lnSpc>
                <a:spcPct val="90000"/>
              </a:lnSpc>
              <a:buFont typeface="Arial" pitchFamily="34" charset="0"/>
              <a:buNone/>
            </a:pPr>
            <a:r>
              <a:rPr lang="fr-FR" altLang="fr-FR" sz="1400" dirty="0" smtClean="0"/>
              <a:t>				     étude de diagnostic (longueur de paquet, charge)</a:t>
            </a:r>
          </a:p>
          <a:p>
            <a:pPr marL="0" indent="0">
              <a:lnSpc>
                <a:spcPct val="90000"/>
              </a:lnSpc>
              <a:buFont typeface="Arial" pitchFamily="34" charset="0"/>
              <a:buNone/>
            </a:pPr>
            <a:r>
              <a:rPr lang="fr-FR" altLang="fr-FR" sz="1400" b="1" dirty="0" smtClean="0"/>
              <a:t>	</a:t>
            </a:r>
            <a:r>
              <a:rPr lang="fr-FR" altLang="fr-FR" sz="1400" dirty="0" smtClean="0"/>
              <a:t>	*</a:t>
            </a:r>
            <a:r>
              <a:rPr lang="fr-FR" altLang="fr-FR" sz="1400" dirty="0" err="1" smtClean="0"/>
              <a:t>Captdiam</a:t>
            </a:r>
            <a:r>
              <a:rPr lang="fr-FR" altLang="fr-FR" sz="1400" dirty="0" smtClean="0"/>
              <a:t> :	     étude d’un détecteur diamant pour la mesure du halo 				     du faisceau d’électrons (utilisés sur ATF2)</a:t>
            </a:r>
          </a:p>
          <a:p>
            <a:pPr marL="0" indent="0">
              <a:lnSpc>
                <a:spcPct val="90000"/>
              </a:lnSpc>
              <a:buFont typeface="Arial" pitchFamily="34" charset="0"/>
              <a:buNone/>
            </a:pPr>
            <a:r>
              <a:rPr lang="fr-FR" altLang="fr-FR" sz="1400" dirty="0"/>
              <a:t>	</a:t>
            </a:r>
            <a:r>
              <a:rPr lang="fr-FR" altLang="fr-FR" sz="1400" dirty="0" smtClean="0"/>
              <a:t>	*FBLM :		     moniteur de pertes faisceau par fibre optique</a:t>
            </a:r>
          </a:p>
          <a:p>
            <a:pPr marL="0" indent="0">
              <a:lnSpc>
                <a:spcPct val="90000"/>
              </a:lnSpc>
              <a:buFont typeface="Arial" pitchFamily="34" charset="0"/>
              <a:buNone/>
            </a:pPr>
            <a:r>
              <a:rPr lang="fr-FR" altLang="fr-FR" sz="1400" dirty="0"/>
              <a:t>	</a:t>
            </a:r>
            <a:r>
              <a:rPr lang="fr-FR" altLang="fr-FR" sz="1400" dirty="0" smtClean="0"/>
              <a:t>	*</a:t>
            </a:r>
            <a:r>
              <a:rPr lang="fr-FR" altLang="fr-FR" sz="1400" dirty="0" err="1" smtClean="0"/>
              <a:t>Leetech</a:t>
            </a:r>
            <a:r>
              <a:rPr lang="fr-FR" altLang="fr-FR" sz="1400" dirty="0" smtClean="0"/>
              <a:t> :	     calibration de détecteur </a:t>
            </a:r>
            <a:r>
              <a:rPr lang="fr-FR" altLang="fr-FR" sz="1400" dirty="0" err="1" smtClean="0"/>
              <a:t>Micromégas</a:t>
            </a:r>
            <a:r>
              <a:rPr lang="fr-FR" altLang="fr-FR" sz="1400" dirty="0" smtClean="0"/>
              <a:t> (très faible 				     charge)</a:t>
            </a:r>
          </a:p>
          <a:p>
            <a:pPr marL="0" indent="0">
              <a:lnSpc>
                <a:spcPct val="90000"/>
              </a:lnSpc>
              <a:buFont typeface="Arial" pitchFamily="34" charset="0"/>
              <a:buNone/>
            </a:pPr>
            <a:r>
              <a:rPr lang="fr-FR" altLang="fr-FR" sz="1400" dirty="0"/>
              <a:t>	</a:t>
            </a:r>
            <a:r>
              <a:rPr lang="fr-FR" altLang="fr-FR" sz="1400" dirty="0" smtClean="0"/>
              <a:t>	*DRUM :		     génération de paquets ultra-courts (avec </a:t>
            </a:r>
            <a:r>
              <a:rPr lang="fr-FR" altLang="fr-FR" sz="1400" dirty="0" err="1" smtClean="0"/>
              <a:t>Laserix</a:t>
            </a:r>
            <a:r>
              <a:rPr lang="fr-FR" altLang="fr-FR" sz="1400" dirty="0" smtClean="0"/>
              <a:t>) </a:t>
            </a:r>
          </a:p>
          <a:p>
            <a:pPr marL="0" indent="0">
              <a:lnSpc>
                <a:spcPct val="90000"/>
              </a:lnSpc>
              <a:buFont typeface="Arial" pitchFamily="34" charset="0"/>
              <a:buNone/>
            </a:pPr>
            <a:r>
              <a:rPr lang="fr-FR" altLang="fr-FR" sz="1400" dirty="0" smtClean="0"/>
              <a:t>                                                                étape indispensable à </a:t>
            </a:r>
            <a:r>
              <a:rPr lang="fr-FR" altLang="fr-FR" sz="1400" dirty="0" err="1" smtClean="0"/>
              <a:t>Esculap</a:t>
            </a:r>
            <a:endParaRPr lang="fr-FR" altLang="fr-FR" sz="1400" dirty="0"/>
          </a:p>
          <a:p>
            <a:pPr marL="0" indent="0">
              <a:lnSpc>
                <a:spcPct val="90000"/>
              </a:lnSpc>
              <a:buFont typeface="Arial" pitchFamily="34" charset="0"/>
              <a:buNone/>
            </a:pPr>
            <a:r>
              <a:rPr lang="fr-FR" altLang="fr-FR" sz="1400" dirty="0" smtClean="0"/>
              <a:t>		*FLUO :		     fluorescence de l’azote (dans le cadre de JEM/EUSO)</a:t>
            </a:r>
          </a:p>
          <a:p>
            <a:pPr marL="0" indent="0">
              <a:lnSpc>
                <a:spcPct val="90000"/>
              </a:lnSpc>
              <a:buFont typeface="Arial" pitchFamily="34" charset="0"/>
              <a:buNone/>
            </a:pPr>
            <a:r>
              <a:rPr lang="fr-FR" altLang="fr-FR" sz="1400" dirty="0"/>
              <a:t>	</a:t>
            </a:r>
            <a:r>
              <a:rPr lang="fr-FR" altLang="fr-FR" sz="1400" dirty="0" smtClean="0"/>
              <a:t>	*</a:t>
            </a:r>
            <a:r>
              <a:rPr lang="fr-FR" altLang="fr-FR" sz="1400" dirty="0" err="1" smtClean="0"/>
              <a:t>Parametrix</a:t>
            </a:r>
            <a:r>
              <a:rPr lang="fr-FR" altLang="fr-FR" sz="1400" dirty="0" smtClean="0"/>
              <a:t> :	     génération de rayonnement de transition			*R&amp;D photocathodes :  étude de cathode Mg, </a:t>
            </a:r>
            <a:r>
              <a:rPr lang="fr-FR" altLang="fr-FR" sz="1400" dirty="0" err="1" smtClean="0"/>
              <a:t>CsTe</a:t>
            </a:r>
            <a:r>
              <a:rPr lang="fr-FR" altLang="fr-FR" sz="1400" dirty="0" smtClean="0"/>
              <a:t> (</a:t>
            </a:r>
            <a:r>
              <a:rPr lang="fr-FR" altLang="fr-FR" sz="1400" dirty="0" err="1" smtClean="0"/>
              <a:t>cern</a:t>
            </a:r>
            <a:r>
              <a:rPr lang="fr-FR" altLang="fr-FR" sz="1400" dirty="0" smtClean="0"/>
              <a:t>)…</a:t>
            </a:r>
            <a:r>
              <a:rPr lang="fr-FR" altLang="fr-FR" sz="1400" u="sng" dirty="0">
                <a:solidFill>
                  <a:srgbClr val="0070C0"/>
                </a:solidFill>
              </a:rPr>
              <a:t/>
            </a:r>
            <a:br>
              <a:rPr lang="fr-FR" altLang="fr-FR" sz="1400" u="sng" dirty="0">
                <a:solidFill>
                  <a:srgbClr val="0070C0"/>
                </a:solidFill>
              </a:rPr>
            </a:br>
            <a:endParaRPr lang="fr-FR" altLang="fr-FR" sz="1400" u="sng" dirty="0" smtClean="0">
              <a:solidFill>
                <a:srgbClr val="0070C0"/>
              </a:solidFill>
            </a:endParaRPr>
          </a:p>
          <a:p>
            <a:pPr marL="0" indent="0">
              <a:lnSpc>
                <a:spcPct val="90000"/>
              </a:lnSpc>
              <a:buFont typeface="Arial" pitchFamily="34" charset="0"/>
              <a:buNone/>
            </a:pPr>
            <a:endParaRPr lang="fr-FR" altLang="fr-FR" sz="1400" u="sng" dirty="0" smtClean="0">
              <a:solidFill>
                <a:srgbClr val="0070C0"/>
              </a:solidFill>
            </a:endParaRPr>
          </a:p>
          <a:p>
            <a:pPr marL="0" indent="0">
              <a:lnSpc>
                <a:spcPct val="90000"/>
              </a:lnSpc>
              <a:buFont typeface="Arial" pitchFamily="34" charset="0"/>
              <a:buNone/>
            </a:pPr>
            <a:r>
              <a:rPr lang="fr-FR" altLang="fr-FR" sz="1400" b="1" u="sng" dirty="0" smtClean="0">
                <a:solidFill>
                  <a:srgbClr val="0070C0"/>
                </a:solidFill>
              </a:rPr>
              <a:t>Expérience envisagée</a:t>
            </a:r>
          </a:p>
          <a:p>
            <a:pPr marL="0" indent="0">
              <a:lnSpc>
                <a:spcPct val="90000"/>
              </a:lnSpc>
              <a:buFont typeface="Arial" pitchFamily="34" charset="0"/>
              <a:buNone/>
            </a:pPr>
            <a:endParaRPr lang="fr-FR" altLang="fr-FR" sz="1400" dirty="0" smtClean="0">
              <a:solidFill>
                <a:srgbClr val="0070C0"/>
              </a:solidFill>
            </a:endParaRPr>
          </a:p>
          <a:p>
            <a:pPr marL="0" indent="0">
              <a:lnSpc>
                <a:spcPct val="90000"/>
              </a:lnSpc>
              <a:buFont typeface="Arial" pitchFamily="34" charset="0"/>
              <a:buNone/>
            </a:pPr>
            <a:endParaRPr lang="fr-FR" altLang="fr-FR" sz="1400" b="1" u="sng" dirty="0">
              <a:solidFill>
                <a:srgbClr val="0070C0"/>
              </a:solidFill>
            </a:endParaRPr>
          </a:p>
          <a:p>
            <a:pPr marL="0" indent="0">
              <a:lnSpc>
                <a:spcPct val="90000"/>
              </a:lnSpc>
              <a:buFont typeface="Arial" pitchFamily="34" charset="0"/>
              <a:buNone/>
            </a:pPr>
            <a:r>
              <a:rPr lang="fr-FR" altLang="fr-FR" sz="1400" dirty="0" smtClean="0"/>
              <a:t>		*</a:t>
            </a:r>
            <a:r>
              <a:rPr lang="fr-FR" altLang="fr-FR" sz="1400" dirty="0" err="1" smtClean="0"/>
              <a:t>Esculap</a:t>
            </a:r>
            <a:r>
              <a:rPr lang="fr-FR" altLang="fr-FR" sz="1400" dirty="0" smtClean="0"/>
              <a:t>: projet d’accélération laser plasma (avec </a:t>
            </a:r>
            <a:r>
              <a:rPr lang="fr-FR" altLang="fr-FR" sz="1400" dirty="0" err="1" smtClean="0"/>
              <a:t>Laserix</a:t>
            </a:r>
            <a:r>
              <a:rPr lang="fr-FR" altLang="fr-FR" sz="1400" dirty="0" smtClean="0"/>
              <a:t>)</a:t>
            </a:r>
            <a:endParaRPr lang="fr-FR" altLang="fr-FR" sz="1400" dirty="0"/>
          </a:p>
          <a:p>
            <a:pPr marL="0" indent="0">
              <a:lnSpc>
                <a:spcPct val="90000"/>
              </a:lnSpc>
              <a:buFont typeface="Arial" pitchFamily="34" charset="0"/>
              <a:buNone/>
            </a:pPr>
            <a:endParaRPr lang="fr-FR" altLang="fr-FR" sz="1400" u="sng" dirty="0">
              <a:solidFill>
                <a:srgbClr val="0070C0"/>
              </a:solidFill>
            </a:endParaRPr>
          </a:p>
          <a:p>
            <a:pPr marL="0" indent="0">
              <a:lnSpc>
                <a:spcPct val="90000"/>
              </a:lnSpc>
              <a:buFont typeface="Arial" pitchFamily="34" charset="0"/>
              <a:buNone/>
            </a:pPr>
            <a:endParaRPr lang="fr-FR" altLang="fr-FR" sz="1200" b="1" dirty="0">
              <a:solidFill>
                <a:srgbClr val="0070C0"/>
              </a:solidFill>
            </a:endParaRPr>
          </a:p>
          <a:p>
            <a:pPr lvl="1">
              <a:lnSpc>
                <a:spcPct val="90000"/>
              </a:lnSpc>
              <a:buFont typeface="Arial" pitchFamily="34" charset="0"/>
              <a:buChar char="•"/>
            </a:pPr>
            <a:endParaRPr lang="fr-FR" altLang="fr-FR" sz="1200" dirty="0" smtClean="0">
              <a:solidFill>
                <a:srgbClr val="4D4D4D"/>
              </a:solidFill>
            </a:endParaRPr>
          </a:p>
          <a:p>
            <a:endParaRPr lang="fr-FR" altLang="fr-FR" sz="800" dirty="0">
              <a:solidFill>
                <a:srgbClr val="4D4D4D"/>
              </a:solidFill>
            </a:endParaRPr>
          </a:p>
          <a:p>
            <a:pPr marL="0" indent="0">
              <a:lnSpc>
                <a:spcPct val="90000"/>
              </a:lnSpc>
              <a:buFont typeface="Arial" pitchFamily="34" charset="0"/>
              <a:buNone/>
            </a:pPr>
            <a:endParaRPr lang="fr-FR" altLang="fr-FR" sz="1200" b="1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44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843808" y="40951"/>
            <a:ext cx="32576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altLang="fr-FR" b="1" dirty="0">
                <a:solidFill>
                  <a:srgbClr val="E75112"/>
                </a:solidFill>
              </a:rPr>
              <a:t>Description scientifique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539552" y="692696"/>
            <a:ext cx="8280920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dirty="0"/>
              <a:t>T. </a:t>
            </a:r>
            <a:r>
              <a:rPr lang="fr-FR" sz="1000" dirty="0" err="1"/>
              <a:t>Vinatier</a:t>
            </a:r>
            <a:r>
              <a:rPr lang="fr-FR" sz="1000" dirty="0"/>
              <a:t> et </a:t>
            </a:r>
            <a:r>
              <a:rPr lang="fr-FR" sz="1000" dirty="0" smtClean="0"/>
              <a:t>al., </a:t>
            </a:r>
            <a:r>
              <a:rPr lang="fr-FR" sz="1000" dirty="0"/>
              <a:t>Performances of the Alpha-X RF gun on the PHIL </a:t>
            </a:r>
            <a:r>
              <a:rPr lang="fr-FR" sz="1000" dirty="0" err="1"/>
              <a:t>accelerator</a:t>
            </a:r>
            <a:r>
              <a:rPr lang="fr-FR" sz="1000" dirty="0"/>
              <a:t> at LAL, </a:t>
            </a:r>
            <a:r>
              <a:rPr lang="fr-FR" sz="1000" dirty="0" err="1"/>
              <a:t>Nuclear</a:t>
            </a:r>
            <a:r>
              <a:rPr lang="fr-FR" sz="1000" dirty="0"/>
              <a:t> </a:t>
            </a:r>
            <a:r>
              <a:rPr lang="fr-FR" sz="1000" dirty="0" err="1"/>
              <a:t>Instrum</a:t>
            </a:r>
            <a:r>
              <a:rPr lang="fr-FR" sz="1000" dirty="0"/>
              <a:t>. And </a:t>
            </a:r>
            <a:r>
              <a:rPr lang="fr-FR" sz="1000" dirty="0" err="1"/>
              <a:t>methods</a:t>
            </a:r>
            <a:r>
              <a:rPr lang="fr-FR" sz="1000" dirty="0"/>
              <a:t> A 797, 222 (2015)</a:t>
            </a:r>
          </a:p>
          <a:p>
            <a:r>
              <a:rPr lang="fr-FR" sz="1000" dirty="0"/>
              <a:t> </a:t>
            </a:r>
          </a:p>
          <a:p>
            <a:r>
              <a:rPr lang="fr-FR" sz="1000" dirty="0"/>
              <a:t>N. </a:t>
            </a:r>
            <a:r>
              <a:rPr lang="fr-FR" sz="1000" dirty="0" err="1"/>
              <a:t>ElKamchi</a:t>
            </a:r>
            <a:r>
              <a:rPr lang="fr-FR" sz="1000" dirty="0"/>
              <a:t>, V. </a:t>
            </a:r>
            <a:r>
              <a:rPr lang="fr-FR" sz="1000" dirty="0" err="1"/>
              <a:t>Chaumat</a:t>
            </a:r>
            <a:r>
              <a:rPr lang="fr-FR" sz="1000" dirty="0"/>
              <a:t>, V. </a:t>
            </a:r>
            <a:r>
              <a:rPr lang="fr-FR" sz="1000" dirty="0" err="1"/>
              <a:t>Soskov</a:t>
            </a:r>
            <a:r>
              <a:rPr lang="fr-FR" sz="1000" dirty="0"/>
              <a:t>, A Slow RF-Laser Feedback for PHIL </a:t>
            </a:r>
            <a:r>
              <a:rPr lang="fr-FR" sz="1000" dirty="0" err="1"/>
              <a:t>Photoinjector</a:t>
            </a:r>
            <a:r>
              <a:rPr lang="fr-FR" sz="1000" dirty="0"/>
              <a:t>, </a:t>
            </a:r>
            <a:r>
              <a:rPr lang="fr-FR" sz="1000" dirty="0" err="1"/>
              <a:t>proceedings</a:t>
            </a:r>
            <a:r>
              <a:rPr lang="fr-FR" sz="1000" dirty="0"/>
              <a:t> of IPAC, 784 (2015)</a:t>
            </a:r>
          </a:p>
          <a:p>
            <a:r>
              <a:rPr lang="fr-FR" sz="1000" dirty="0"/>
              <a:t> </a:t>
            </a:r>
          </a:p>
          <a:p>
            <a:r>
              <a:rPr lang="fr-FR" sz="1000" dirty="0"/>
              <a:t>N El </a:t>
            </a:r>
            <a:r>
              <a:rPr lang="fr-FR" sz="1000" dirty="0" err="1"/>
              <a:t>Kamchi</a:t>
            </a:r>
            <a:r>
              <a:rPr lang="fr-FR" sz="1000" dirty="0"/>
              <a:t> et </a:t>
            </a:r>
            <a:r>
              <a:rPr lang="fr-FR" sz="1000" dirty="0" smtClean="0"/>
              <a:t>al., Electron </a:t>
            </a:r>
            <a:r>
              <a:rPr lang="fr-FR" sz="1000" dirty="0" err="1"/>
              <a:t>beam</a:t>
            </a:r>
            <a:r>
              <a:rPr lang="fr-FR" sz="1000" dirty="0"/>
              <a:t>   charge   </a:t>
            </a:r>
            <a:r>
              <a:rPr lang="fr-FR" sz="1000" dirty="0" err="1"/>
              <a:t>measurement</a:t>
            </a:r>
            <a:r>
              <a:rPr lang="fr-FR" sz="1000" dirty="0"/>
              <a:t>    on    PHIL    photo-</a:t>
            </a:r>
            <a:r>
              <a:rPr lang="fr-FR" sz="1000" dirty="0" err="1"/>
              <a:t>injector</a:t>
            </a:r>
            <a:r>
              <a:rPr lang="fr-FR" sz="1000" dirty="0"/>
              <a:t>    </a:t>
            </a:r>
            <a:r>
              <a:rPr lang="fr-FR" sz="1000" dirty="0" err="1"/>
              <a:t>using</a:t>
            </a:r>
            <a:r>
              <a:rPr lang="fr-FR" sz="1000" dirty="0"/>
              <a:t>    a    </a:t>
            </a:r>
            <a:r>
              <a:rPr lang="fr-FR" sz="1000" dirty="0" err="1"/>
              <a:t>microcontroller</a:t>
            </a:r>
            <a:r>
              <a:rPr lang="fr-FR" sz="1000" dirty="0"/>
              <a:t>   </a:t>
            </a:r>
            <a:r>
              <a:rPr lang="fr-FR" sz="1000" dirty="0" err="1"/>
              <a:t>based</a:t>
            </a:r>
            <a:r>
              <a:rPr lang="fr-FR" sz="1000" dirty="0"/>
              <a:t>   system,   Journal of Instrumentation 9, C08027 (2014)</a:t>
            </a:r>
          </a:p>
          <a:p>
            <a:r>
              <a:rPr lang="fr-FR" sz="1000" dirty="0"/>
              <a:t> </a:t>
            </a:r>
          </a:p>
          <a:p>
            <a:r>
              <a:rPr lang="fr-FR" sz="1000" dirty="0"/>
              <a:t>M. Alves et al., PHIL </a:t>
            </a:r>
            <a:r>
              <a:rPr lang="fr-FR" sz="1000" dirty="0" err="1"/>
              <a:t>photoinjector</a:t>
            </a:r>
            <a:r>
              <a:rPr lang="fr-FR" sz="1000" dirty="0"/>
              <a:t> test line, Journal of Instrumentation 8, T01001 (2013).</a:t>
            </a:r>
          </a:p>
          <a:p>
            <a:r>
              <a:rPr lang="fr-FR" sz="1000" dirty="0"/>
              <a:t> </a:t>
            </a:r>
          </a:p>
          <a:p>
            <a:r>
              <a:rPr lang="fr-FR" sz="1000" dirty="0"/>
              <a:t>T. </a:t>
            </a:r>
            <a:r>
              <a:rPr lang="fr-FR" sz="1000" dirty="0" err="1" smtClean="0"/>
              <a:t>Vinatier</a:t>
            </a:r>
            <a:r>
              <a:rPr lang="fr-FR" sz="1000" dirty="0" smtClean="0"/>
              <a:t> </a:t>
            </a:r>
            <a:r>
              <a:rPr lang="fr-FR" sz="1000" dirty="0"/>
              <a:t>et </a:t>
            </a:r>
            <a:r>
              <a:rPr lang="fr-FR" sz="1000" dirty="0" smtClean="0"/>
              <a:t>al., </a:t>
            </a:r>
            <a:r>
              <a:rPr lang="fr-FR" sz="1000" dirty="0" err="1"/>
              <a:t>Measurement</a:t>
            </a:r>
            <a:r>
              <a:rPr lang="fr-FR" sz="1000" dirty="0"/>
              <a:t> of </a:t>
            </a:r>
            <a:r>
              <a:rPr lang="fr-FR" sz="1000" dirty="0" err="1"/>
              <a:t>Low-charged</a:t>
            </a:r>
            <a:r>
              <a:rPr lang="fr-FR" sz="1000" dirty="0"/>
              <a:t> Electron </a:t>
            </a:r>
            <a:r>
              <a:rPr lang="fr-FR" sz="1000" dirty="0" err="1"/>
              <a:t>Beam</a:t>
            </a:r>
            <a:r>
              <a:rPr lang="fr-FR" sz="1000" dirty="0"/>
              <a:t> </a:t>
            </a:r>
            <a:r>
              <a:rPr lang="fr-FR" sz="1000" dirty="0" err="1"/>
              <a:t>with</a:t>
            </a:r>
            <a:r>
              <a:rPr lang="fr-FR" sz="1000" dirty="0"/>
              <a:t> a </a:t>
            </a:r>
            <a:r>
              <a:rPr lang="fr-FR" sz="1000" dirty="0" err="1"/>
              <a:t>scintillator</a:t>
            </a:r>
            <a:r>
              <a:rPr lang="fr-FR" sz="1000" dirty="0"/>
              <a:t> </a:t>
            </a:r>
            <a:r>
              <a:rPr lang="fr-FR" sz="1000" dirty="0" err="1"/>
              <a:t>Screen</a:t>
            </a:r>
            <a:r>
              <a:rPr lang="fr-FR" sz="1000" dirty="0"/>
              <a:t>, </a:t>
            </a:r>
            <a:r>
              <a:rPr lang="fr-FR" sz="1000" dirty="0" err="1"/>
              <a:t>proceedings</a:t>
            </a:r>
            <a:r>
              <a:rPr lang="fr-FR" sz="1000" dirty="0"/>
              <a:t> of IPAC, 3456 (2014)</a:t>
            </a:r>
          </a:p>
          <a:p>
            <a:r>
              <a:rPr lang="fr-FR" sz="1000" dirty="0"/>
              <a:t> </a:t>
            </a:r>
          </a:p>
          <a:p>
            <a:r>
              <a:rPr lang="fr-FR" sz="1000" dirty="0"/>
              <a:t>T. </a:t>
            </a:r>
            <a:r>
              <a:rPr lang="fr-FR" sz="1000" dirty="0" err="1"/>
              <a:t>Vinatier</a:t>
            </a:r>
            <a:r>
              <a:rPr lang="fr-FR" sz="1000" dirty="0"/>
              <a:t> et </a:t>
            </a:r>
            <a:r>
              <a:rPr lang="fr-FR" sz="1000" dirty="0" smtClean="0"/>
              <a:t>al., </a:t>
            </a:r>
            <a:r>
              <a:rPr lang="fr-FR" sz="1000" dirty="0" err="1"/>
              <a:t>Length</a:t>
            </a:r>
            <a:r>
              <a:rPr lang="fr-FR" sz="1000" dirty="0"/>
              <a:t> </a:t>
            </a:r>
            <a:r>
              <a:rPr lang="fr-FR" sz="1000" dirty="0" err="1"/>
              <a:t>Measurement</a:t>
            </a:r>
            <a:r>
              <a:rPr lang="fr-FR" sz="1000" dirty="0"/>
              <a:t> of High-</a:t>
            </a:r>
            <a:r>
              <a:rPr lang="fr-FR" sz="1000" dirty="0" err="1"/>
              <a:t>brightness</a:t>
            </a:r>
            <a:r>
              <a:rPr lang="fr-FR" sz="1000" dirty="0"/>
              <a:t> Electron </a:t>
            </a:r>
            <a:r>
              <a:rPr lang="fr-FR" sz="1000" dirty="0" err="1"/>
              <a:t>Beam</a:t>
            </a:r>
            <a:r>
              <a:rPr lang="fr-FR" sz="1000" dirty="0"/>
              <a:t> </a:t>
            </a:r>
            <a:r>
              <a:rPr lang="fr-FR" sz="1000" dirty="0" err="1"/>
              <a:t>thanks</a:t>
            </a:r>
            <a:r>
              <a:rPr lang="fr-FR" sz="1000" dirty="0"/>
              <a:t> to the 3-Phase Method, </a:t>
            </a:r>
            <a:r>
              <a:rPr lang="fr-FR" sz="1000" dirty="0" err="1"/>
              <a:t>proceedings</a:t>
            </a:r>
            <a:r>
              <a:rPr lang="fr-FR" sz="1000" dirty="0"/>
              <a:t> of IPAC, 3459 (2014)</a:t>
            </a:r>
          </a:p>
          <a:p>
            <a:r>
              <a:rPr lang="fr-FR" sz="1000" dirty="0"/>
              <a:t> </a:t>
            </a:r>
          </a:p>
          <a:p>
            <a:r>
              <a:rPr lang="fr-FR" sz="1000" dirty="0"/>
              <a:t>I. </a:t>
            </a:r>
            <a:r>
              <a:rPr lang="fr-FR" sz="1000" dirty="0" err="1" smtClean="0"/>
              <a:t>Chaikovska</a:t>
            </a:r>
            <a:r>
              <a:rPr lang="fr-FR" sz="1000" dirty="0" smtClean="0"/>
              <a:t> </a:t>
            </a:r>
            <a:r>
              <a:rPr lang="fr-FR" sz="1000" dirty="0"/>
              <a:t>et </a:t>
            </a:r>
            <a:r>
              <a:rPr lang="fr-FR" sz="1000" dirty="0" smtClean="0"/>
              <a:t>al., </a:t>
            </a:r>
            <a:r>
              <a:rPr lang="fr-FR" sz="1000" dirty="0"/>
              <a:t>Real-Time Display System for the Optical </a:t>
            </a:r>
            <a:r>
              <a:rPr lang="fr-FR" sz="1000" dirty="0" err="1"/>
              <a:t>Fiber</a:t>
            </a:r>
            <a:r>
              <a:rPr lang="fr-FR" sz="1000" dirty="0"/>
              <a:t> </a:t>
            </a:r>
            <a:r>
              <a:rPr lang="fr-FR" sz="1000" dirty="0" err="1"/>
              <a:t>Beam</a:t>
            </a:r>
            <a:r>
              <a:rPr lang="fr-FR" sz="1000" dirty="0"/>
              <a:t> </a:t>
            </a:r>
            <a:r>
              <a:rPr lang="fr-FR" sz="1000" dirty="0" err="1"/>
              <a:t>Loss</a:t>
            </a:r>
            <a:r>
              <a:rPr lang="fr-FR" sz="1000" dirty="0"/>
              <a:t> Monitor for the PHIL and </a:t>
            </a:r>
            <a:r>
              <a:rPr lang="fr-FR" sz="1000" dirty="0" err="1"/>
              <a:t>ThomX</a:t>
            </a:r>
            <a:r>
              <a:rPr lang="fr-FR" sz="1000" dirty="0"/>
              <a:t> </a:t>
            </a:r>
            <a:r>
              <a:rPr lang="fr-FR" sz="1000" dirty="0" err="1"/>
              <a:t>Facilities</a:t>
            </a:r>
            <a:r>
              <a:rPr lang="fr-FR" sz="1000" dirty="0"/>
              <a:t>, </a:t>
            </a:r>
            <a:r>
              <a:rPr lang="fr-FR" sz="1000" dirty="0" err="1"/>
              <a:t>proceedings</a:t>
            </a:r>
            <a:r>
              <a:rPr lang="fr-FR" sz="1000" dirty="0"/>
              <a:t> of IBIC, 463 (2014)</a:t>
            </a:r>
          </a:p>
          <a:p>
            <a:r>
              <a:rPr lang="fr-FR" sz="1000" dirty="0"/>
              <a:t> </a:t>
            </a:r>
          </a:p>
          <a:p>
            <a:r>
              <a:rPr lang="fr-FR" sz="1000" dirty="0"/>
              <a:t> </a:t>
            </a:r>
          </a:p>
          <a:p>
            <a:r>
              <a:rPr lang="fr-FR" sz="1000" dirty="0"/>
              <a:t>I. </a:t>
            </a:r>
            <a:r>
              <a:rPr lang="fr-FR" sz="1000" dirty="0" err="1" smtClean="0"/>
              <a:t>Chaikovska</a:t>
            </a:r>
            <a:r>
              <a:rPr lang="fr-FR" sz="1000" dirty="0" smtClean="0"/>
              <a:t> et al., Optical </a:t>
            </a:r>
            <a:r>
              <a:rPr lang="fr-FR" sz="1000" dirty="0" err="1"/>
              <a:t>Fiber</a:t>
            </a:r>
            <a:r>
              <a:rPr lang="fr-FR" sz="1000" dirty="0"/>
              <a:t> </a:t>
            </a:r>
            <a:r>
              <a:rPr lang="fr-FR" sz="1000" dirty="0" err="1"/>
              <a:t>Beam</a:t>
            </a:r>
            <a:r>
              <a:rPr lang="fr-FR" sz="1000" dirty="0"/>
              <a:t> </a:t>
            </a:r>
            <a:r>
              <a:rPr lang="fr-FR" sz="1000" dirty="0" err="1"/>
              <a:t>Loss</a:t>
            </a:r>
            <a:r>
              <a:rPr lang="fr-FR" sz="1000" dirty="0"/>
              <a:t> Monitor for the PHIL and </a:t>
            </a:r>
            <a:r>
              <a:rPr lang="fr-FR" sz="1000" dirty="0" err="1"/>
              <a:t>ThomX</a:t>
            </a:r>
            <a:r>
              <a:rPr lang="fr-FR" sz="1000" dirty="0"/>
              <a:t> </a:t>
            </a:r>
            <a:r>
              <a:rPr lang="fr-FR" sz="1000" dirty="0" err="1"/>
              <a:t>Facilities</a:t>
            </a:r>
            <a:r>
              <a:rPr lang="fr-FR" sz="1000" dirty="0"/>
              <a:t>, </a:t>
            </a:r>
            <a:r>
              <a:rPr lang="fr-FR" sz="1000" dirty="0" err="1"/>
              <a:t>proceedings</a:t>
            </a:r>
            <a:r>
              <a:rPr lang="fr-FR" sz="1000" dirty="0"/>
              <a:t> of IPAC, 3433 (2014)</a:t>
            </a:r>
          </a:p>
          <a:p>
            <a:r>
              <a:rPr lang="fr-FR" sz="1000" dirty="0"/>
              <a:t> </a:t>
            </a:r>
          </a:p>
          <a:p>
            <a:r>
              <a:rPr lang="fr-FR" sz="1000" dirty="0"/>
              <a:t> </a:t>
            </a:r>
          </a:p>
          <a:p>
            <a:r>
              <a:rPr lang="fr-FR" sz="1000" dirty="0"/>
              <a:t>R. </a:t>
            </a:r>
            <a:r>
              <a:rPr lang="fr-FR" sz="1000" dirty="0" smtClean="0"/>
              <a:t>Roux et al., </a:t>
            </a:r>
            <a:r>
              <a:rPr lang="fr-FR" sz="1000" dirty="0" err="1" smtClean="0"/>
              <a:t>Experimental</a:t>
            </a:r>
            <a:r>
              <a:rPr lang="fr-FR" sz="1000" dirty="0" smtClean="0"/>
              <a:t> </a:t>
            </a:r>
            <a:r>
              <a:rPr lang="fr-FR" sz="1000" dirty="0" err="1"/>
              <a:t>Results</a:t>
            </a:r>
            <a:r>
              <a:rPr lang="fr-FR" sz="1000" dirty="0"/>
              <a:t> on the PHIL Photo-</a:t>
            </a:r>
            <a:r>
              <a:rPr lang="fr-FR" sz="1000" dirty="0" err="1"/>
              <a:t>injector</a:t>
            </a:r>
            <a:r>
              <a:rPr lang="fr-FR" sz="1000" dirty="0"/>
              <a:t> Test Stand at LAL, </a:t>
            </a:r>
            <a:r>
              <a:rPr lang="fr-FR" sz="1000" dirty="0" err="1"/>
              <a:t>Proceedings</a:t>
            </a:r>
            <a:r>
              <a:rPr lang="fr-FR" sz="1000" dirty="0"/>
              <a:t> of LINAC, 198 (2012)</a:t>
            </a:r>
          </a:p>
          <a:p>
            <a:r>
              <a:rPr lang="fr-FR" sz="1000" dirty="0"/>
              <a:t> </a:t>
            </a:r>
          </a:p>
          <a:p>
            <a:r>
              <a:rPr lang="fr-FR" sz="1000" dirty="0"/>
              <a:t>R. </a:t>
            </a:r>
            <a:r>
              <a:rPr lang="fr-FR" sz="1000" dirty="0" smtClean="0"/>
              <a:t>Roux et </a:t>
            </a:r>
            <a:r>
              <a:rPr lang="fr-FR" sz="1000" dirty="0" err="1" smtClean="0"/>
              <a:t>al.,Design</a:t>
            </a:r>
            <a:r>
              <a:rPr lang="fr-FR" sz="1000" dirty="0" smtClean="0"/>
              <a:t> </a:t>
            </a:r>
            <a:r>
              <a:rPr lang="fr-FR" sz="1000" dirty="0"/>
              <a:t>of a S-Band 4,5 </a:t>
            </a:r>
            <a:r>
              <a:rPr lang="fr-FR" sz="1000" dirty="0" err="1"/>
              <a:t>Cells</a:t>
            </a:r>
            <a:r>
              <a:rPr lang="fr-FR" sz="1000" dirty="0"/>
              <a:t> RF Gun, </a:t>
            </a:r>
            <a:r>
              <a:rPr lang="fr-FR" sz="1000" dirty="0" err="1"/>
              <a:t>proceedings</a:t>
            </a:r>
            <a:r>
              <a:rPr lang="fr-FR" sz="1000" dirty="0"/>
              <a:t> of the International Particule Accelerator </a:t>
            </a:r>
            <a:r>
              <a:rPr lang="fr-FR" sz="1000" dirty="0" err="1"/>
              <a:t>Conference</a:t>
            </a:r>
            <a:r>
              <a:rPr lang="fr-FR" sz="1000" dirty="0"/>
              <a:t>, 850 (2011).</a:t>
            </a:r>
          </a:p>
          <a:p>
            <a:r>
              <a:rPr lang="fr-FR" sz="1000" dirty="0"/>
              <a:t> </a:t>
            </a:r>
          </a:p>
          <a:p>
            <a:r>
              <a:rPr lang="fr-FR" sz="1000" dirty="0"/>
              <a:t> </a:t>
            </a:r>
          </a:p>
          <a:p>
            <a:r>
              <a:rPr lang="fr-FR" sz="1000" dirty="0"/>
              <a:t>J. </a:t>
            </a:r>
            <a:r>
              <a:rPr lang="fr-FR" sz="1000" smtClean="0"/>
              <a:t>Brossard</a:t>
            </a:r>
            <a:r>
              <a:rPr lang="fr-FR" sz="1000"/>
              <a:t> </a:t>
            </a:r>
            <a:r>
              <a:rPr lang="fr-FR" sz="1000" smtClean="0"/>
              <a:t>et al.</a:t>
            </a:r>
            <a:r>
              <a:rPr lang="fr-FR" sz="1000" smtClean="0"/>
              <a:t> </a:t>
            </a:r>
            <a:r>
              <a:rPr lang="fr-FR" sz="1000" dirty="0" err="1"/>
              <a:t>Low</a:t>
            </a:r>
            <a:r>
              <a:rPr lang="fr-FR" sz="1000" dirty="0"/>
              <a:t> </a:t>
            </a:r>
            <a:r>
              <a:rPr lang="fr-FR" sz="1000" dirty="0" err="1"/>
              <a:t>Energy</a:t>
            </a:r>
            <a:r>
              <a:rPr lang="fr-FR" sz="1000" dirty="0"/>
              <a:t> </a:t>
            </a:r>
            <a:r>
              <a:rPr lang="fr-FR" sz="1000" dirty="0" err="1"/>
              <a:t>Beam</a:t>
            </a:r>
            <a:r>
              <a:rPr lang="fr-FR" sz="1000" dirty="0"/>
              <a:t> </a:t>
            </a:r>
            <a:r>
              <a:rPr lang="fr-FR" sz="1000" dirty="0" err="1"/>
              <a:t>Measurements</a:t>
            </a:r>
            <a:r>
              <a:rPr lang="fr-FR" sz="1000" dirty="0"/>
              <a:t> </a:t>
            </a:r>
            <a:r>
              <a:rPr lang="fr-FR" sz="1000" dirty="0" err="1"/>
              <a:t>Using</a:t>
            </a:r>
            <a:r>
              <a:rPr lang="fr-FR" sz="1000" dirty="0"/>
              <a:t> PHIL Accelerator at LAL, </a:t>
            </a:r>
            <a:r>
              <a:rPr lang="fr-FR" sz="1000" dirty="0" err="1"/>
              <a:t>Comparison</a:t>
            </a:r>
            <a:r>
              <a:rPr lang="fr-FR" sz="1000" dirty="0"/>
              <a:t> </a:t>
            </a:r>
            <a:r>
              <a:rPr lang="fr-FR" sz="1000" dirty="0" err="1"/>
              <a:t>with</a:t>
            </a:r>
            <a:r>
              <a:rPr lang="fr-FR" sz="1000" dirty="0"/>
              <a:t> PARMELA Simulations, </a:t>
            </a:r>
            <a:r>
              <a:rPr lang="fr-FR" sz="1000" dirty="0" err="1"/>
              <a:t>Proceedings</a:t>
            </a:r>
            <a:r>
              <a:rPr lang="fr-FR" sz="1000" dirty="0"/>
              <a:t> of PAC, 1885 (2011)</a:t>
            </a:r>
          </a:p>
          <a:p>
            <a:r>
              <a:rPr lang="fr-FR" sz="1000" dirty="0"/>
              <a:t> </a:t>
            </a:r>
          </a:p>
          <a:p>
            <a:r>
              <a:rPr lang="fr-FR" sz="1000" dirty="0"/>
              <a:t> </a:t>
            </a:r>
          </a:p>
          <a:p>
            <a:r>
              <a:rPr lang="fr-FR" sz="1000" dirty="0"/>
              <a:t>J. </a:t>
            </a:r>
            <a:r>
              <a:rPr lang="fr-FR" sz="1000" dirty="0" smtClean="0"/>
              <a:t>Brossard</a:t>
            </a:r>
            <a:r>
              <a:rPr lang="fr-FR" sz="1000" dirty="0"/>
              <a:t> </a:t>
            </a:r>
            <a:r>
              <a:rPr lang="fr-FR" sz="1000" dirty="0" smtClean="0"/>
              <a:t>et al., </a:t>
            </a:r>
            <a:r>
              <a:rPr lang="fr-FR" sz="1000" dirty="0"/>
              <a:t>PHIL Accelerator at LAL - Diagnostics </a:t>
            </a:r>
            <a:r>
              <a:rPr lang="fr-FR" sz="1000" dirty="0" err="1"/>
              <a:t>Status</a:t>
            </a:r>
            <a:r>
              <a:rPr lang="fr-FR" sz="1000" dirty="0"/>
              <a:t>, </a:t>
            </a:r>
            <a:r>
              <a:rPr lang="fr-FR" sz="1000" dirty="0" err="1"/>
              <a:t>Proceedings</a:t>
            </a:r>
            <a:r>
              <a:rPr lang="fr-FR" sz="1000" dirty="0"/>
              <a:t> of BIW, 446 (2010)</a:t>
            </a:r>
          </a:p>
          <a:p>
            <a:r>
              <a:rPr lang="fr-FR" sz="1000" dirty="0"/>
              <a:t> </a:t>
            </a:r>
          </a:p>
          <a:p>
            <a:r>
              <a:rPr lang="fr-FR" sz="1000" dirty="0"/>
              <a:t>R. </a:t>
            </a:r>
            <a:r>
              <a:rPr lang="fr-FR" sz="1000" dirty="0" smtClean="0"/>
              <a:t>Roux et al., </a:t>
            </a:r>
            <a:r>
              <a:rPr lang="fr-FR" sz="1000" dirty="0"/>
              <a:t>PHIL: a Test </a:t>
            </a:r>
            <a:r>
              <a:rPr lang="fr-FR" sz="1000" dirty="0" err="1"/>
              <a:t>Beam</a:t>
            </a:r>
            <a:r>
              <a:rPr lang="fr-FR" sz="1000" dirty="0"/>
              <a:t> line at LAL, </a:t>
            </a:r>
            <a:r>
              <a:rPr lang="fr-FR" sz="1000" dirty="0" err="1"/>
              <a:t>proceedings</a:t>
            </a:r>
            <a:r>
              <a:rPr lang="fr-FR" sz="1000" dirty="0"/>
              <a:t> of EPAC (2008)</a:t>
            </a:r>
          </a:p>
          <a:p>
            <a:r>
              <a:rPr lang="fr-FR" sz="1000" dirty="0"/>
              <a:t>  </a:t>
            </a:r>
          </a:p>
          <a:p>
            <a:r>
              <a:rPr lang="fr-FR" sz="1000" dirty="0"/>
              <a:t>Thèses :</a:t>
            </a:r>
          </a:p>
          <a:p>
            <a:r>
              <a:rPr lang="fr-FR" sz="1000" dirty="0"/>
              <a:t>“</a:t>
            </a:r>
            <a:r>
              <a:rPr lang="fr-FR" sz="1000" dirty="0">
                <a:hlinkClick r:id="rId2"/>
              </a:rPr>
              <a:t>Influence des paramètres du laser sur la dynamique des paquets courts d’électrons relativistes dans des accélérateurs linéaires basés sur des canons RF et développement de diagnostics associés </a:t>
            </a:r>
            <a:r>
              <a:rPr lang="fr-FR" sz="1000" dirty="0"/>
              <a:t>“, T. </a:t>
            </a:r>
            <a:r>
              <a:rPr lang="fr-FR" sz="1000" dirty="0" err="1"/>
              <a:t>Vinatier</a:t>
            </a:r>
            <a:r>
              <a:rPr lang="fr-FR" sz="1000" dirty="0"/>
              <a:t>, 2015</a:t>
            </a:r>
          </a:p>
        </p:txBody>
      </p:sp>
    </p:spTree>
    <p:extLst>
      <p:ext uri="{BB962C8B-B14F-4D97-AF65-F5344CB8AC3E}">
        <p14:creationId xmlns:p14="http://schemas.microsoft.com/office/powerpoint/2010/main" val="914398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692150"/>
          </a:xfrm>
        </p:spPr>
        <p:txBody>
          <a:bodyPr/>
          <a:lstStyle/>
          <a:p>
            <a:r>
              <a:rPr lang="fr-FR" altLang="fr-FR" sz="2800" b="1" dirty="0" smtClean="0">
                <a:solidFill>
                  <a:srgbClr val="E75112"/>
                </a:solidFill>
                <a:latin typeface="Verdana" pitchFamily="34" charset="0"/>
              </a:rPr>
              <a:t>Ressources humaines</a:t>
            </a:r>
          </a:p>
        </p:txBody>
      </p:sp>
      <p:cxnSp>
        <p:nvCxnSpPr>
          <p:cNvPr id="11" name="Connecteur droit 10"/>
          <p:cNvCxnSpPr/>
          <p:nvPr/>
        </p:nvCxnSpPr>
        <p:spPr>
          <a:xfrm>
            <a:off x="1588" y="692150"/>
            <a:ext cx="9142412" cy="0"/>
          </a:xfrm>
          <a:prstGeom prst="line">
            <a:avLst/>
          </a:prstGeom>
          <a:ln>
            <a:solidFill>
              <a:srgbClr val="E751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83" name="Rectangle 3"/>
          <p:cNvSpPr txBox="1">
            <a:spLocks noChangeArrowheads="1"/>
          </p:cNvSpPr>
          <p:nvPr/>
        </p:nvSpPr>
        <p:spPr bwMode="auto">
          <a:xfrm>
            <a:off x="34925" y="821479"/>
            <a:ext cx="9001125" cy="5833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marL="0" indent="0">
              <a:lnSpc>
                <a:spcPct val="90000"/>
              </a:lnSpc>
              <a:buFont typeface="Arial" pitchFamily="34" charset="0"/>
              <a:buNone/>
            </a:pPr>
            <a:endParaRPr lang="fr-FR" altLang="fr-FR" sz="1200" b="1" dirty="0">
              <a:solidFill>
                <a:srgbClr val="0070C0"/>
              </a:solidFill>
            </a:endParaRPr>
          </a:p>
          <a:p>
            <a:pPr marL="0" indent="0">
              <a:lnSpc>
                <a:spcPct val="90000"/>
              </a:lnSpc>
              <a:buFont typeface="Arial" pitchFamily="34" charset="0"/>
              <a:buNone/>
            </a:pPr>
            <a:r>
              <a:rPr lang="fr-FR" altLang="fr-FR" sz="1200" b="1" dirty="0" smtClean="0">
                <a:solidFill>
                  <a:srgbClr val="0070C0"/>
                </a:solidFill>
              </a:rPr>
              <a:t>Ressources humaines nécessaires pour l’opération</a:t>
            </a:r>
            <a:r>
              <a:rPr lang="fr-FR" altLang="fr-FR" sz="1200" b="1" dirty="0">
                <a:solidFill>
                  <a:srgbClr val="0070C0"/>
                </a:solidFill>
              </a:rPr>
              <a:t> </a:t>
            </a:r>
            <a:r>
              <a:rPr lang="fr-FR" altLang="fr-FR" sz="1200" b="1" dirty="0" smtClean="0">
                <a:solidFill>
                  <a:srgbClr val="0070C0"/>
                </a:solidFill>
              </a:rPr>
              <a:t>(2015): mmm FTE</a:t>
            </a:r>
            <a:r>
              <a:rPr lang="fr-FR" altLang="fr-FR" sz="1200" b="1" dirty="0">
                <a:solidFill>
                  <a:srgbClr val="0070C0"/>
                </a:solidFill>
              </a:rPr>
              <a:t/>
            </a:r>
            <a:br>
              <a:rPr lang="fr-FR" altLang="fr-FR" sz="1200" b="1" dirty="0">
                <a:solidFill>
                  <a:srgbClr val="0070C0"/>
                </a:solidFill>
              </a:rPr>
            </a:br>
            <a:endParaRPr lang="fr-FR" altLang="fr-FR" sz="1200" dirty="0" smtClean="0">
              <a:solidFill>
                <a:srgbClr val="4D4D4D"/>
              </a:solidFill>
            </a:endParaRPr>
          </a:p>
          <a:p>
            <a:pPr lvl="2">
              <a:lnSpc>
                <a:spcPct val="90000"/>
              </a:lnSpc>
              <a:buFont typeface="Arial" pitchFamily="34" charset="0"/>
              <a:buChar char="•"/>
            </a:pPr>
            <a:r>
              <a:rPr lang="fr-FR" altLang="fr-FR" sz="1200" dirty="0" err="1" smtClean="0">
                <a:solidFill>
                  <a:srgbClr val="4D4D4D"/>
                </a:solidFill>
              </a:rPr>
              <a:t>J.L.Babigeon</a:t>
            </a:r>
            <a:r>
              <a:rPr lang="fr-FR" altLang="fr-FR" sz="1200" dirty="0" smtClean="0">
                <a:solidFill>
                  <a:srgbClr val="4D4D4D"/>
                </a:solidFill>
              </a:rPr>
              <a:t>	IE	haute tension, support			10%</a:t>
            </a:r>
          </a:p>
          <a:p>
            <a:pPr lvl="2">
              <a:lnSpc>
                <a:spcPct val="90000"/>
              </a:lnSpc>
              <a:buFont typeface="Arial" pitchFamily="34" charset="0"/>
              <a:buChar char="•"/>
            </a:pPr>
            <a:r>
              <a:rPr lang="fr-FR" altLang="fr-FR" sz="1200" dirty="0" err="1" smtClean="0">
                <a:solidFill>
                  <a:srgbClr val="4D4D4D"/>
                </a:solidFill>
              </a:rPr>
              <a:t>C.Bruni</a:t>
            </a:r>
            <a:r>
              <a:rPr lang="fr-FR" altLang="fr-FR" sz="1200" dirty="0" smtClean="0">
                <a:solidFill>
                  <a:srgbClr val="4D4D4D"/>
                </a:solidFill>
              </a:rPr>
              <a:t>		CR	simulation, opération			30%</a:t>
            </a:r>
          </a:p>
          <a:p>
            <a:pPr lvl="2">
              <a:lnSpc>
                <a:spcPct val="90000"/>
              </a:lnSpc>
              <a:buFont typeface="Arial" pitchFamily="34" charset="0"/>
              <a:buChar char="•"/>
            </a:pPr>
            <a:r>
              <a:rPr lang="fr-FR" altLang="fr-FR" sz="1200" dirty="0" err="1" smtClean="0">
                <a:solidFill>
                  <a:srgbClr val="4D4D4D"/>
                </a:solidFill>
              </a:rPr>
              <a:t>J.N.Cayla</a:t>
            </a:r>
            <a:r>
              <a:rPr lang="fr-FR" altLang="fr-FR" sz="1200" dirty="0" smtClean="0">
                <a:solidFill>
                  <a:srgbClr val="4D4D4D"/>
                </a:solidFill>
              </a:rPr>
              <a:t>	T	câblage, installation, opération, support	100%</a:t>
            </a:r>
          </a:p>
          <a:p>
            <a:pPr lvl="2">
              <a:lnSpc>
                <a:spcPct val="90000"/>
              </a:lnSpc>
              <a:buFont typeface="Arial" pitchFamily="34" charset="0"/>
              <a:buChar char="•"/>
            </a:pPr>
            <a:r>
              <a:rPr lang="fr-FR" altLang="fr-FR" sz="1200" dirty="0" err="1" smtClean="0">
                <a:solidFill>
                  <a:srgbClr val="4D4D4D"/>
                </a:solidFill>
              </a:rPr>
              <a:t>S.Chancé</a:t>
            </a:r>
            <a:r>
              <a:rPr lang="fr-FR" altLang="fr-FR" sz="1200" dirty="0" smtClean="0">
                <a:solidFill>
                  <a:srgbClr val="4D4D4D"/>
                </a:solidFill>
              </a:rPr>
              <a:t>	IR	simulation, opération			40%</a:t>
            </a:r>
          </a:p>
          <a:p>
            <a:pPr lvl="2">
              <a:lnSpc>
                <a:spcPct val="90000"/>
              </a:lnSpc>
              <a:buFont typeface="Arial" pitchFamily="34" charset="0"/>
              <a:buChar char="•"/>
            </a:pPr>
            <a:r>
              <a:rPr lang="fr-FR" altLang="fr-FR" sz="1200" dirty="0" err="1" smtClean="0">
                <a:solidFill>
                  <a:srgbClr val="4D4D4D"/>
                </a:solidFill>
              </a:rPr>
              <a:t>V.Chaumat</a:t>
            </a:r>
            <a:r>
              <a:rPr lang="fr-FR" altLang="fr-FR" sz="1200" dirty="0" smtClean="0">
                <a:solidFill>
                  <a:srgbClr val="4D4D4D"/>
                </a:solidFill>
              </a:rPr>
              <a:t>	AI	électronique, opération, support		50%</a:t>
            </a:r>
          </a:p>
          <a:p>
            <a:pPr lvl="2">
              <a:lnSpc>
                <a:spcPct val="90000"/>
              </a:lnSpc>
              <a:buFont typeface="Arial" pitchFamily="34" charset="0"/>
              <a:buChar char="•"/>
            </a:pPr>
            <a:r>
              <a:rPr lang="fr-FR" altLang="fr-FR" sz="1200" dirty="0" err="1" smtClean="0">
                <a:solidFill>
                  <a:srgbClr val="4D4D4D"/>
                </a:solidFill>
              </a:rPr>
              <a:t>I.Chaikovska</a:t>
            </a:r>
            <a:r>
              <a:rPr lang="fr-FR" altLang="fr-FR" sz="1200" dirty="0" smtClean="0">
                <a:solidFill>
                  <a:srgbClr val="4D4D4D"/>
                </a:solidFill>
              </a:rPr>
              <a:t>	IR	diagnostics				10%</a:t>
            </a:r>
          </a:p>
          <a:p>
            <a:pPr lvl="2">
              <a:lnSpc>
                <a:spcPct val="90000"/>
              </a:lnSpc>
              <a:buFont typeface="Arial" pitchFamily="34" charset="0"/>
              <a:buChar char="•"/>
            </a:pPr>
            <a:r>
              <a:rPr lang="fr-FR" altLang="fr-FR" sz="1200" dirty="0" err="1" smtClean="0">
                <a:solidFill>
                  <a:srgbClr val="4D4D4D"/>
                </a:solidFill>
              </a:rPr>
              <a:t>N.Delerue</a:t>
            </a:r>
            <a:r>
              <a:rPr lang="fr-FR" altLang="fr-FR" sz="1200" dirty="0" smtClean="0">
                <a:solidFill>
                  <a:srgbClr val="4D4D4D"/>
                </a:solidFill>
              </a:rPr>
              <a:t>	CR	diagnostics, opération			10%</a:t>
            </a:r>
          </a:p>
          <a:p>
            <a:pPr lvl="2">
              <a:lnSpc>
                <a:spcPct val="90000"/>
              </a:lnSpc>
              <a:buFont typeface="Arial" pitchFamily="34" charset="0"/>
              <a:buChar char="•"/>
            </a:pPr>
            <a:r>
              <a:rPr lang="fr-FR" altLang="fr-FR" sz="1200" dirty="0" err="1">
                <a:solidFill>
                  <a:srgbClr val="4D4D4D"/>
                </a:solidFill>
              </a:rPr>
              <a:t>N.El</a:t>
            </a:r>
            <a:r>
              <a:rPr lang="fr-FR" altLang="fr-FR" sz="1200" dirty="0">
                <a:solidFill>
                  <a:srgbClr val="4D4D4D"/>
                </a:solidFill>
              </a:rPr>
              <a:t> </a:t>
            </a:r>
            <a:r>
              <a:rPr lang="fr-FR" altLang="fr-FR" sz="1200" dirty="0" err="1">
                <a:solidFill>
                  <a:srgbClr val="4D4D4D"/>
                </a:solidFill>
              </a:rPr>
              <a:t>Kamchi</a:t>
            </a:r>
            <a:r>
              <a:rPr lang="fr-FR" altLang="fr-FR" sz="1200" dirty="0">
                <a:solidFill>
                  <a:srgbClr val="4D4D4D"/>
                </a:solidFill>
              </a:rPr>
              <a:t>	IR	</a:t>
            </a:r>
            <a:r>
              <a:rPr lang="fr-FR" altLang="fr-FR" sz="1200" dirty="0" smtClean="0">
                <a:solidFill>
                  <a:srgbClr val="4D4D4D"/>
                </a:solidFill>
              </a:rPr>
              <a:t>électronique, opération, support</a:t>
            </a:r>
            <a:r>
              <a:rPr lang="fr-FR" altLang="fr-FR" sz="1200" dirty="0">
                <a:solidFill>
                  <a:srgbClr val="4D4D4D"/>
                </a:solidFill>
              </a:rPr>
              <a:t>	</a:t>
            </a:r>
            <a:r>
              <a:rPr lang="fr-FR" altLang="fr-FR" sz="1200" dirty="0" smtClean="0">
                <a:solidFill>
                  <a:srgbClr val="4D4D4D"/>
                </a:solidFill>
              </a:rPr>
              <a:t>	50</a:t>
            </a:r>
            <a:r>
              <a:rPr lang="fr-FR" altLang="fr-FR" sz="1200" dirty="0">
                <a:solidFill>
                  <a:srgbClr val="4D4D4D"/>
                </a:solidFill>
              </a:rPr>
              <a:t>%</a:t>
            </a:r>
          </a:p>
          <a:p>
            <a:pPr lvl="2">
              <a:lnSpc>
                <a:spcPct val="90000"/>
              </a:lnSpc>
              <a:buFont typeface="Arial" pitchFamily="34" charset="0"/>
              <a:buChar char="•"/>
            </a:pPr>
            <a:r>
              <a:rPr lang="fr-FR" altLang="fr-FR" sz="1200" dirty="0" err="1" smtClean="0">
                <a:solidFill>
                  <a:srgbClr val="4D4D4D"/>
                </a:solidFill>
              </a:rPr>
              <a:t>A.Gonnin</a:t>
            </a:r>
            <a:r>
              <a:rPr lang="fr-FR" altLang="fr-FR" sz="1200" dirty="0" smtClean="0">
                <a:solidFill>
                  <a:srgbClr val="4D4D4D"/>
                </a:solidFill>
              </a:rPr>
              <a:t>	AI	BE, montage mécanique		30%</a:t>
            </a:r>
          </a:p>
          <a:p>
            <a:pPr lvl="2">
              <a:lnSpc>
                <a:spcPct val="90000"/>
              </a:lnSpc>
              <a:buFont typeface="Arial" pitchFamily="34" charset="0"/>
              <a:buChar char="•"/>
            </a:pPr>
            <a:r>
              <a:rPr lang="fr-FR" altLang="fr-FR" sz="1200" dirty="0" err="1" smtClean="0">
                <a:solidFill>
                  <a:srgbClr val="4D4D4D"/>
                </a:solidFill>
              </a:rPr>
              <a:t>E.Jules</a:t>
            </a:r>
            <a:r>
              <a:rPr lang="fr-FR" altLang="fr-FR" sz="1200" dirty="0" smtClean="0">
                <a:solidFill>
                  <a:srgbClr val="4D4D4D"/>
                </a:solidFill>
              </a:rPr>
              <a:t>		AI	développement informatique		10%</a:t>
            </a:r>
          </a:p>
          <a:p>
            <a:pPr lvl="2">
              <a:lnSpc>
                <a:spcPct val="90000"/>
              </a:lnSpc>
              <a:buFont typeface="Arial" pitchFamily="34" charset="0"/>
              <a:buChar char="•"/>
            </a:pPr>
            <a:r>
              <a:rPr lang="fr-FR" altLang="fr-FR" sz="1200" dirty="0" err="1" smtClean="0">
                <a:solidFill>
                  <a:srgbClr val="4D4D4D"/>
                </a:solidFill>
              </a:rPr>
              <a:t>P.Lepercq</a:t>
            </a:r>
            <a:r>
              <a:rPr lang="fr-FR" altLang="fr-FR" sz="1200" dirty="0" smtClean="0">
                <a:solidFill>
                  <a:srgbClr val="4D4D4D"/>
                </a:solidFill>
              </a:rPr>
              <a:t>	IR	responsable, RF, opération, support		60%</a:t>
            </a:r>
          </a:p>
          <a:p>
            <a:pPr lvl="2">
              <a:lnSpc>
                <a:spcPct val="90000"/>
              </a:lnSpc>
              <a:buFont typeface="Arial" pitchFamily="34" charset="0"/>
              <a:buChar char="•"/>
            </a:pPr>
            <a:r>
              <a:rPr lang="fr-FR" altLang="fr-FR" sz="1200" dirty="0" err="1" smtClean="0">
                <a:solidFill>
                  <a:srgbClr val="4D4D4D"/>
                </a:solidFill>
              </a:rPr>
              <a:t>B.Mercier</a:t>
            </a:r>
            <a:r>
              <a:rPr lang="fr-FR" altLang="fr-FR" sz="1200" dirty="0" smtClean="0">
                <a:solidFill>
                  <a:srgbClr val="4D4D4D"/>
                </a:solidFill>
              </a:rPr>
              <a:t>	IR	mécanique vide, support		10%</a:t>
            </a:r>
          </a:p>
          <a:p>
            <a:pPr lvl="2">
              <a:lnSpc>
                <a:spcPct val="90000"/>
              </a:lnSpc>
              <a:buFont typeface="Arial" pitchFamily="34" charset="0"/>
              <a:buChar char="•"/>
            </a:pPr>
            <a:r>
              <a:rPr lang="fr-FR" altLang="fr-FR" sz="1200" dirty="0" err="1" smtClean="0">
                <a:solidFill>
                  <a:srgbClr val="4D4D4D"/>
                </a:solidFill>
              </a:rPr>
              <a:t>M.Omeich</a:t>
            </a:r>
            <a:r>
              <a:rPr lang="fr-FR" altLang="fr-FR" sz="1200" dirty="0" smtClean="0">
                <a:solidFill>
                  <a:srgbClr val="4D4D4D"/>
                </a:solidFill>
              </a:rPr>
              <a:t>	IR	haute tension			5%</a:t>
            </a:r>
          </a:p>
          <a:p>
            <a:pPr lvl="2">
              <a:lnSpc>
                <a:spcPct val="90000"/>
              </a:lnSpc>
              <a:buFont typeface="Arial" pitchFamily="34" charset="0"/>
              <a:buChar char="•"/>
            </a:pPr>
            <a:r>
              <a:rPr lang="fr-FR" altLang="fr-FR" sz="1200" dirty="0" err="1" smtClean="0">
                <a:solidFill>
                  <a:srgbClr val="4D4D4D"/>
                </a:solidFill>
              </a:rPr>
              <a:t>C.Prevost</a:t>
            </a:r>
            <a:r>
              <a:rPr lang="fr-FR" altLang="fr-FR" sz="1200" dirty="0" smtClean="0">
                <a:solidFill>
                  <a:srgbClr val="4D4D4D"/>
                </a:solidFill>
              </a:rPr>
              <a:t>	IR	mécanique vide, support		10%</a:t>
            </a:r>
          </a:p>
          <a:p>
            <a:pPr lvl="2">
              <a:lnSpc>
                <a:spcPct val="90000"/>
              </a:lnSpc>
              <a:buFont typeface="Arial" pitchFamily="34" charset="0"/>
              <a:buChar char="•"/>
            </a:pPr>
            <a:r>
              <a:rPr lang="fr-FR" altLang="fr-FR" sz="1200" dirty="0" err="1">
                <a:solidFill>
                  <a:srgbClr val="4D4D4D"/>
                </a:solidFill>
              </a:rPr>
              <a:t>V.Soskov</a:t>
            </a:r>
            <a:r>
              <a:rPr lang="fr-FR" altLang="fr-FR" sz="1200" dirty="0">
                <a:solidFill>
                  <a:srgbClr val="4D4D4D"/>
                </a:solidFill>
              </a:rPr>
              <a:t>		IR	</a:t>
            </a:r>
            <a:r>
              <a:rPr lang="fr-FR" altLang="fr-FR" sz="1200" dirty="0" smtClean="0">
                <a:solidFill>
                  <a:srgbClr val="4D4D4D"/>
                </a:solidFill>
              </a:rPr>
              <a:t>laser, support</a:t>
            </a:r>
            <a:r>
              <a:rPr lang="fr-FR" altLang="fr-FR" sz="1200" dirty="0">
                <a:solidFill>
                  <a:srgbClr val="4D4D4D"/>
                </a:solidFill>
              </a:rPr>
              <a:t>	</a:t>
            </a:r>
            <a:r>
              <a:rPr lang="fr-FR" altLang="fr-FR" sz="1200" dirty="0" smtClean="0">
                <a:solidFill>
                  <a:srgbClr val="4D4D4D"/>
                </a:solidFill>
              </a:rPr>
              <a:t>		25</a:t>
            </a:r>
            <a:r>
              <a:rPr lang="fr-FR" altLang="fr-FR" sz="1200" dirty="0">
                <a:solidFill>
                  <a:srgbClr val="4D4D4D"/>
                </a:solidFill>
              </a:rPr>
              <a:t>%</a:t>
            </a:r>
          </a:p>
          <a:p>
            <a:pPr lvl="2">
              <a:lnSpc>
                <a:spcPct val="90000"/>
              </a:lnSpc>
              <a:buFont typeface="Arial" pitchFamily="34" charset="0"/>
              <a:buChar char="•"/>
            </a:pPr>
            <a:r>
              <a:rPr lang="fr-FR" altLang="fr-FR" sz="1200" dirty="0" err="1" smtClean="0">
                <a:solidFill>
                  <a:srgbClr val="4D4D4D"/>
                </a:solidFill>
              </a:rPr>
              <a:t>C.Vallerand</a:t>
            </a:r>
            <a:r>
              <a:rPr lang="fr-FR" altLang="fr-FR" sz="1200" dirty="0">
                <a:solidFill>
                  <a:srgbClr val="4D4D4D"/>
                </a:solidFill>
              </a:rPr>
              <a:t>	</a:t>
            </a:r>
            <a:r>
              <a:rPr lang="fr-FR" altLang="fr-FR" sz="1200" dirty="0" smtClean="0">
                <a:solidFill>
                  <a:srgbClr val="4D4D4D"/>
                </a:solidFill>
              </a:rPr>
              <a:t>CDD	magnétisme, opération			10%</a:t>
            </a:r>
          </a:p>
          <a:p>
            <a:pPr lvl="2">
              <a:lnSpc>
                <a:spcPct val="90000"/>
              </a:lnSpc>
              <a:buFont typeface="Arial" pitchFamily="34" charset="0"/>
              <a:buChar char="•"/>
            </a:pPr>
            <a:r>
              <a:rPr lang="fr-FR" altLang="fr-FR" sz="1200" dirty="0" err="1" smtClean="0">
                <a:solidFill>
                  <a:srgbClr val="4D4D4D"/>
                </a:solidFill>
              </a:rPr>
              <a:t>O.Vitez</a:t>
            </a:r>
            <a:r>
              <a:rPr lang="fr-FR" altLang="fr-FR" sz="1200" dirty="0" smtClean="0">
                <a:solidFill>
                  <a:srgbClr val="4D4D4D"/>
                </a:solidFill>
              </a:rPr>
              <a:t>		T	montage, support			20%</a:t>
            </a:r>
          </a:p>
          <a:p>
            <a:pPr lvl="1">
              <a:lnSpc>
                <a:spcPct val="90000"/>
              </a:lnSpc>
              <a:buFont typeface="Arial" pitchFamily="34" charset="0"/>
              <a:buChar char="•"/>
            </a:pPr>
            <a:endParaRPr lang="fr-FR" altLang="fr-FR" sz="1200" dirty="0" smtClean="0">
              <a:solidFill>
                <a:srgbClr val="4D4D4D"/>
              </a:solidFill>
            </a:endParaRPr>
          </a:p>
          <a:p>
            <a:pPr lvl="1">
              <a:lnSpc>
                <a:spcPct val="90000"/>
              </a:lnSpc>
              <a:buFont typeface="Arial" pitchFamily="34" charset="0"/>
              <a:buChar char="•"/>
            </a:pPr>
            <a:endParaRPr lang="fr-FR" altLang="fr-FR" sz="1200" dirty="0">
              <a:solidFill>
                <a:srgbClr val="4D4D4D"/>
              </a:solidFill>
            </a:endParaRPr>
          </a:p>
          <a:p>
            <a:pPr lvl="1">
              <a:lnSpc>
                <a:spcPct val="90000"/>
              </a:lnSpc>
              <a:buFont typeface="Arial" pitchFamily="34" charset="0"/>
              <a:buChar char="•"/>
            </a:pPr>
            <a:r>
              <a:rPr lang="fr-FR" altLang="fr-FR" sz="1200" dirty="0" smtClean="0">
                <a:solidFill>
                  <a:srgbClr val="4D4D4D"/>
                </a:solidFill>
              </a:rPr>
              <a:t>Total							~4,8 FTE</a:t>
            </a:r>
          </a:p>
          <a:p>
            <a:pPr marL="457200" lvl="1" indent="0">
              <a:lnSpc>
                <a:spcPct val="90000"/>
              </a:lnSpc>
            </a:pPr>
            <a:endParaRPr lang="fr-FR" altLang="fr-FR" sz="1200" dirty="0" smtClean="0">
              <a:solidFill>
                <a:srgbClr val="4D4D4D"/>
              </a:solidFill>
            </a:endParaRPr>
          </a:p>
          <a:p>
            <a:pPr lvl="1">
              <a:lnSpc>
                <a:spcPct val="90000"/>
              </a:lnSpc>
              <a:buFont typeface="Arial" pitchFamily="34" charset="0"/>
              <a:buChar char="•"/>
            </a:pPr>
            <a:endParaRPr lang="fr-FR" altLang="fr-FR" sz="1200" dirty="0">
              <a:solidFill>
                <a:srgbClr val="4D4D4D"/>
              </a:solidFill>
            </a:endParaRPr>
          </a:p>
          <a:p>
            <a:pPr lvl="1">
              <a:lnSpc>
                <a:spcPct val="90000"/>
              </a:lnSpc>
              <a:buFont typeface="Arial" pitchFamily="34" charset="0"/>
              <a:buChar char="•"/>
            </a:pPr>
            <a:endParaRPr lang="fr-FR" altLang="fr-FR" sz="1200" dirty="0" smtClean="0">
              <a:solidFill>
                <a:srgbClr val="4D4D4D"/>
              </a:solidFill>
            </a:endParaRPr>
          </a:p>
          <a:p>
            <a:pPr lvl="1">
              <a:lnSpc>
                <a:spcPct val="90000"/>
              </a:lnSpc>
              <a:buFont typeface="Arial" pitchFamily="34" charset="0"/>
              <a:buChar char="•"/>
            </a:pPr>
            <a:endParaRPr lang="fr-FR" altLang="fr-FR" sz="1200" dirty="0">
              <a:solidFill>
                <a:srgbClr val="4D4D4D"/>
              </a:solidFill>
            </a:endParaRPr>
          </a:p>
          <a:p>
            <a:pPr marL="0" indent="0">
              <a:lnSpc>
                <a:spcPct val="90000"/>
              </a:lnSpc>
              <a:buFont typeface="Arial" pitchFamily="34" charset="0"/>
              <a:buNone/>
            </a:pPr>
            <a:endParaRPr lang="fr-FR" altLang="fr-FR" sz="1200" b="1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07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7509</TotalTime>
  <Words>584</Words>
  <Application>Microsoft Office PowerPoint</Application>
  <PresentationFormat>Affichage à l'écran (4:3)</PresentationFormat>
  <Paragraphs>317</Paragraphs>
  <Slides>14</Slides>
  <Notes>9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5" baseType="lpstr">
      <vt:lpstr>Conception personnalisée</vt:lpstr>
      <vt:lpstr>PHIL   Laboratoire de  l’accelerateur linéaire   Responsable scientifique local: P.Lepercq Responsable technique local: P.Lepercq  </vt:lpstr>
      <vt:lpstr>Description technique</vt:lpstr>
      <vt:lpstr>Description technique</vt:lpstr>
      <vt:lpstr>Présentation PowerPoint</vt:lpstr>
      <vt:lpstr>Description technique</vt:lpstr>
      <vt:lpstr>Présentation PowerPoint</vt:lpstr>
      <vt:lpstr>Description scientifique</vt:lpstr>
      <vt:lpstr>Présentation PowerPoint</vt:lpstr>
      <vt:lpstr>Ressources humaines</vt:lpstr>
      <vt:lpstr>Aspects budgétaires (1)</vt:lpstr>
      <vt:lpstr>Aspects budgétaires (2)</vt:lpstr>
      <vt:lpstr>Evolution anticipée (3-5 ans)</vt:lpstr>
      <vt:lpstr>Attentes (vis-à-vis de l’IN2P3)</vt:lpstr>
      <vt:lpstr>Commentaires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Visite Labo IN2P3</dc:title>
  <dc:creator>$biarrott</dc:creator>
  <cp:lastModifiedBy>Pierre Lepercq</cp:lastModifiedBy>
  <cp:revision>448</cp:revision>
  <dcterms:created xsi:type="dcterms:W3CDTF">2010-12-20T20:47:11Z</dcterms:created>
  <dcterms:modified xsi:type="dcterms:W3CDTF">2016-06-22T14:34:07Z</dcterms:modified>
</cp:coreProperties>
</file>