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  <p:sldMasterId id="2147483939" r:id="rId2"/>
    <p:sldMasterId id="2147483957" r:id="rId3"/>
  </p:sldMasterIdLst>
  <p:notesMasterIdLst>
    <p:notesMasterId r:id="rId57"/>
  </p:notesMasterIdLst>
  <p:handoutMasterIdLst>
    <p:handoutMasterId r:id="rId58"/>
  </p:handoutMasterIdLst>
  <p:sldIdLst>
    <p:sldId id="268" r:id="rId4"/>
    <p:sldId id="601" r:id="rId5"/>
    <p:sldId id="595" r:id="rId6"/>
    <p:sldId id="596" r:id="rId7"/>
    <p:sldId id="590" r:id="rId8"/>
    <p:sldId id="597" r:id="rId9"/>
    <p:sldId id="598" r:id="rId10"/>
    <p:sldId id="602" r:id="rId11"/>
    <p:sldId id="599" r:id="rId12"/>
    <p:sldId id="603" r:id="rId13"/>
    <p:sldId id="593" r:id="rId14"/>
    <p:sldId id="605" r:id="rId15"/>
    <p:sldId id="604" r:id="rId16"/>
    <p:sldId id="606" r:id="rId17"/>
    <p:sldId id="607" r:id="rId18"/>
    <p:sldId id="594" r:id="rId19"/>
    <p:sldId id="608" r:id="rId20"/>
    <p:sldId id="458" r:id="rId21"/>
    <p:sldId id="669" r:id="rId22"/>
    <p:sldId id="670" r:id="rId23"/>
    <p:sldId id="614" r:id="rId24"/>
    <p:sldId id="617" r:id="rId25"/>
    <p:sldId id="618" r:id="rId26"/>
    <p:sldId id="619" r:id="rId27"/>
    <p:sldId id="620" r:id="rId28"/>
    <p:sldId id="641" r:id="rId29"/>
    <p:sldId id="642" r:id="rId30"/>
    <p:sldId id="643" r:id="rId31"/>
    <p:sldId id="644" r:id="rId32"/>
    <p:sldId id="645" r:id="rId33"/>
    <p:sldId id="646" r:id="rId34"/>
    <p:sldId id="647" r:id="rId35"/>
    <p:sldId id="648" r:id="rId36"/>
    <p:sldId id="649" r:id="rId37"/>
    <p:sldId id="650" r:id="rId38"/>
    <p:sldId id="651" r:id="rId39"/>
    <p:sldId id="652" r:id="rId40"/>
    <p:sldId id="653" r:id="rId41"/>
    <p:sldId id="654" r:id="rId42"/>
    <p:sldId id="655" r:id="rId43"/>
    <p:sldId id="656" r:id="rId44"/>
    <p:sldId id="657" r:id="rId45"/>
    <p:sldId id="658" r:id="rId46"/>
    <p:sldId id="659" r:id="rId47"/>
    <p:sldId id="660" r:id="rId48"/>
    <p:sldId id="661" r:id="rId49"/>
    <p:sldId id="662" r:id="rId50"/>
    <p:sldId id="663" r:id="rId51"/>
    <p:sldId id="664" r:id="rId52"/>
    <p:sldId id="665" r:id="rId53"/>
    <p:sldId id="666" r:id="rId54"/>
    <p:sldId id="667" r:id="rId55"/>
    <p:sldId id="668" r:id="rId56"/>
  </p:sldIdLst>
  <p:sldSz cx="9144000" cy="6858000" type="screen4x3"/>
  <p:notesSz cx="6805613" cy="99393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99FF"/>
    <a:srgbClr val="33CC33"/>
    <a:srgbClr val="4F81BD"/>
    <a:srgbClr val="1F497D"/>
    <a:srgbClr val="4D4D4D"/>
    <a:srgbClr val="E75112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05" autoAdjust="0"/>
  </p:normalViewPr>
  <p:slideViewPr>
    <p:cSldViewPr snapToGrid="0">
      <p:cViewPr>
        <p:scale>
          <a:sx n="100" d="100"/>
          <a:sy n="100" d="100"/>
        </p:scale>
        <p:origin x="-872" y="-408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3378" y="-90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33CFA-33CE-43F0-8D77-0EF7DB309B9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0660A22-3B67-42DE-B8FD-038105D53DAD}">
      <dgm:prSet phldrT="[Texte]" custT="1"/>
      <dgm:spPr>
        <a:xfrm>
          <a:off x="2228716" y="257191"/>
          <a:ext cx="1735651" cy="30694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Project </a:t>
          </a:r>
          <a:r>
            <a:rPr lang="fr-FR" sz="14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Coordinator</a:t>
          </a:r>
          <a:endParaRPr lang="fr-FR" sz="1400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26B50DD5-E3C5-492C-9B05-2A0FFD12F2F7}" type="parTrans" cxnId="{4A065E37-F44F-4613-ADEA-E27C8A85681C}">
      <dgm:prSet/>
      <dgm:spPr/>
      <dgm:t>
        <a:bodyPr/>
        <a:lstStyle/>
        <a:p>
          <a:pPr algn="ctr"/>
          <a:endParaRPr lang="fr-FR" sz="1400">
            <a:solidFill>
              <a:schemeClr val="tx1"/>
            </a:solidFill>
          </a:endParaRPr>
        </a:p>
      </dgm:t>
    </dgm:pt>
    <dgm:pt modelId="{5BB440E3-F7F7-4874-A514-9B66B7EBEBA3}" type="sibTrans" cxnId="{4A065E37-F44F-4613-ADEA-E27C8A85681C}">
      <dgm:prSet/>
      <dgm:spPr/>
      <dgm:t>
        <a:bodyPr/>
        <a:lstStyle/>
        <a:p>
          <a:pPr algn="ctr"/>
          <a:endParaRPr lang="fr-FR" sz="1400">
            <a:solidFill>
              <a:schemeClr val="tx1"/>
            </a:solidFill>
          </a:endParaRPr>
        </a:p>
      </dgm:t>
    </dgm:pt>
    <dgm:pt modelId="{3C7CAC41-F544-4AC3-9F2B-70967BFE01A3}">
      <dgm:prSet phldrT="[Texte]" custT="1"/>
      <dgm:spPr>
        <a:xfrm>
          <a:off x="140558" y="926293"/>
          <a:ext cx="1245239" cy="79072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PA1: </a:t>
          </a:r>
          <a:r>
            <a:rPr lang="fr-FR" sz="1400" b="1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Nuclear</a:t>
          </a:r>
          <a:r>
            <a:rPr lang="fr-FR" sz="14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1400" b="1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Physics</a:t>
          </a:r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(IPNO)</a:t>
          </a:r>
        </a:p>
        <a:p>
          <a:pPr algn="ctr"/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Eric </a:t>
          </a:r>
          <a:r>
            <a:rPr lang="fr-FR" sz="1400" b="1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Voutier</a:t>
          </a:r>
          <a:endParaRPr lang="fr-FR" sz="14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A884948E-2DE0-47EF-B7A4-19F9FA16BA8A}" type="parTrans" cxnId="{C066DEDC-00BB-41E5-8636-CD7853051356}">
      <dgm:prSet/>
      <dgm:spPr>
        <a:xfrm>
          <a:off x="624817" y="432694"/>
          <a:ext cx="2333364" cy="362157"/>
        </a:xfrm>
        <a:solidFill>
          <a:srgbClr val="00B0F0"/>
        </a:solidFill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fr-FR" sz="1400">
            <a:solidFill>
              <a:schemeClr val="tx1"/>
            </a:solidFill>
          </a:endParaRPr>
        </a:p>
      </dgm:t>
    </dgm:pt>
    <dgm:pt modelId="{EB41EF40-5BA6-4719-AC8C-06BCE65D5350}" type="sibTrans" cxnId="{C066DEDC-00BB-41E5-8636-CD7853051356}">
      <dgm:prSet/>
      <dgm:spPr/>
      <dgm:t>
        <a:bodyPr/>
        <a:lstStyle/>
        <a:p>
          <a:pPr algn="ctr"/>
          <a:endParaRPr lang="fr-FR" sz="1400">
            <a:solidFill>
              <a:schemeClr val="tx1"/>
            </a:solidFill>
          </a:endParaRPr>
        </a:p>
      </dgm:t>
    </dgm:pt>
    <dgm:pt modelId="{39918B88-8536-4210-A9A1-370E4B6DFBFD}">
      <dgm:prSet phldrT="[Texte]" custT="1"/>
      <dgm:spPr>
        <a:xfrm>
          <a:off x="140558" y="926293"/>
          <a:ext cx="1245239" cy="79072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lnSpc>
              <a:spcPct val="80000"/>
            </a:lnSpc>
            <a:spcAft>
              <a:spcPts val="200"/>
            </a:spcAft>
          </a:pPr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PA4: </a:t>
          </a:r>
          <a:r>
            <a:rPr lang="fr-FR" sz="14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Accelerator </a:t>
          </a:r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and  </a:t>
          </a:r>
          <a:r>
            <a:rPr lang="fr-FR" sz="1400" b="1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beam</a:t>
          </a:r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instrumentation</a:t>
          </a:r>
          <a:r>
            <a:rPr lang="fr-FR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 R&amp;D </a:t>
          </a:r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(</a:t>
          </a:r>
          <a:r>
            <a:rPr lang="fr-FR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LAL, IPNO)</a:t>
          </a:r>
        </a:p>
        <a:p>
          <a:pPr algn="ctr">
            <a:lnSpc>
              <a:spcPct val="80000"/>
            </a:lnSpc>
            <a:spcAft>
              <a:spcPts val="200"/>
            </a:spcAft>
          </a:pPr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Angeles Faus-Golfe</a:t>
          </a:r>
        </a:p>
      </dgm:t>
    </dgm:pt>
    <dgm:pt modelId="{2D00E519-EC2C-42DF-ADBA-7A05FC5BE3F0}" type="parTrans" cxnId="{7B58C0DC-F859-46B7-95B5-D8C17A29F3D1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05D12927-7BA1-4105-BEFE-BA91797B5465}" type="sibTrans" cxnId="{7B58C0DC-F859-46B7-95B5-D8C17A29F3D1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8D1434E1-BAA2-4257-99E1-1F5595FB29A4}">
      <dgm:prSet phldrT="[Texte]" custT="1"/>
      <dgm:spPr>
        <a:xfrm>
          <a:off x="140558" y="926293"/>
          <a:ext cx="1245239" cy="79072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PA3: </a:t>
          </a:r>
          <a:r>
            <a:rPr lang="fr-FR" sz="14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Detector </a:t>
          </a:r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R&amp;D     </a:t>
          </a:r>
          <a:r>
            <a:rPr lang="fr-FR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(LAL, IPNO, IMNC)</a:t>
          </a:r>
        </a:p>
        <a:p>
          <a:pPr algn="ctr"/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Bernard </a:t>
          </a:r>
          <a:r>
            <a:rPr lang="fr-FR" sz="1400" b="1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Genolini</a:t>
          </a:r>
          <a:endParaRPr lang="fr-FR" sz="14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F04A9100-E754-4472-B617-9DC095FBD4BC}" type="parTrans" cxnId="{D621C9D7-4134-422D-A1D5-767E401A5F03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07163C75-BB55-4FCA-927F-4B138FFA8C53}" type="sibTrans" cxnId="{D621C9D7-4134-422D-A1D5-767E401A5F03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EC916182-CC10-4273-BF78-98E29381D227}">
      <dgm:prSet phldrT="[Texte]" custT="1"/>
      <dgm:spPr>
        <a:xfrm>
          <a:off x="4807287" y="926293"/>
          <a:ext cx="1245239" cy="790726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PA2: </a:t>
          </a:r>
          <a:r>
            <a:rPr lang="fr-FR" sz="1400" b="1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Radiotherapy</a:t>
          </a:r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 </a:t>
          </a:r>
          <a:r>
            <a:rPr lang="fr-FR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(IMNC, IPNO, LAL)</a:t>
          </a:r>
        </a:p>
        <a:p>
          <a:pPr algn="ctr"/>
          <a:r>
            <a:rPr lang="fr-FR" sz="14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Yolanda </a:t>
          </a:r>
          <a:r>
            <a:rPr lang="fr-FR" sz="1400" b="1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Prezado</a:t>
          </a:r>
          <a:endParaRPr lang="fr-FR" sz="14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0AB38DA7-05EC-430E-B44F-817676DE7963}" type="parTrans" cxnId="{E6F8EE17-58D7-49D3-B915-7817F09FBDC1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90F3AD02-B6AE-48D4-B04E-E72F15BA2C9B}" type="sibTrans" cxnId="{E6F8EE17-58D7-49D3-B915-7817F09FBDC1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0F527D81-99C6-4E88-9ABA-79F1D04DD890}">
      <dgm:prSet phldrT="[Texte]" custT="1"/>
      <dgm:spPr>
        <a:xfrm>
          <a:off x="2228716" y="257191"/>
          <a:ext cx="1735651" cy="30694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fr-FR" sz="14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Technical</a:t>
          </a:r>
          <a:r>
            <a:rPr lang="fr-FR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14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Coordinator</a:t>
          </a:r>
          <a:endParaRPr lang="fr-FR" sz="1400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2278DFFD-4B3D-4144-8D11-0E7BE35C8F98}" type="parTrans" cxnId="{6E354E22-37FE-4D31-B4AF-F78B8001810D}">
      <dgm:prSet/>
      <dgm:spPr/>
      <dgm:t>
        <a:bodyPr/>
        <a:lstStyle/>
        <a:p>
          <a:endParaRPr lang="fr-FR"/>
        </a:p>
      </dgm:t>
    </dgm:pt>
    <dgm:pt modelId="{2616F60D-9D81-47C4-96D6-B6FA0437EDE4}" type="sibTrans" cxnId="{6E354E22-37FE-4D31-B4AF-F78B8001810D}">
      <dgm:prSet/>
      <dgm:spPr/>
      <dgm:t>
        <a:bodyPr/>
        <a:lstStyle/>
        <a:p>
          <a:endParaRPr lang="fr-FR"/>
        </a:p>
      </dgm:t>
    </dgm:pt>
    <dgm:pt modelId="{F24177C6-8DE3-42BB-8DD2-E4EC0656115A}" type="pres">
      <dgm:prSet presAssocID="{2DD33CFA-33CE-43F0-8D77-0EF7DB309B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642F33A9-784B-4686-9D4A-3834FDA9027B}" type="pres">
      <dgm:prSet presAssocID="{30660A22-3B67-42DE-B8FD-038105D53DAD}" presName="hierRoot1" presStyleCnt="0"/>
      <dgm:spPr/>
    </dgm:pt>
    <dgm:pt modelId="{E2D1E154-EA43-4D54-8CF4-9BB1206CF201}" type="pres">
      <dgm:prSet presAssocID="{30660A22-3B67-42DE-B8FD-038105D53DAD}" presName="composite" presStyleCnt="0"/>
      <dgm:spPr/>
    </dgm:pt>
    <dgm:pt modelId="{C54AD803-4E0E-4904-9B4B-9A93C13EA081}" type="pres">
      <dgm:prSet presAssocID="{30660A22-3B67-42DE-B8FD-038105D53DAD}" presName="background" presStyleLbl="node0" presStyleIdx="0" presStyleCnt="2"/>
      <dgm:spPr>
        <a:xfrm>
          <a:off x="2090356" y="125749"/>
          <a:ext cx="1735651" cy="3069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3EE43DB4-79EB-4EB6-9F1E-5C05D5AEA4A0}" type="pres">
      <dgm:prSet presAssocID="{30660A22-3B67-42DE-B8FD-038105D53DAD}" presName="text" presStyleLbl="fgAcc0" presStyleIdx="0" presStyleCnt="2" custScaleX="272627" custScaleY="72753" custLinFactX="31597" custLinFactNeighborX="100000" custLinFactNeighborY="-1882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fr-FR"/>
        </a:p>
      </dgm:t>
    </dgm:pt>
    <dgm:pt modelId="{ACC39B80-EA6D-4A13-9E85-64402333A9B2}" type="pres">
      <dgm:prSet presAssocID="{30660A22-3B67-42DE-B8FD-038105D53DAD}" presName="hierChild2" presStyleCnt="0"/>
      <dgm:spPr/>
    </dgm:pt>
    <dgm:pt modelId="{D3F48D63-D912-4D8A-969B-8DF0FCE9BB9A}" type="pres">
      <dgm:prSet presAssocID="{0F527D81-99C6-4E88-9ABA-79F1D04DD890}" presName="hierRoot1" presStyleCnt="0"/>
      <dgm:spPr/>
    </dgm:pt>
    <dgm:pt modelId="{0E97B149-B8DB-4ABF-8165-554D34604AAF}" type="pres">
      <dgm:prSet presAssocID="{0F527D81-99C6-4E88-9ABA-79F1D04DD890}" presName="composite" presStyleCnt="0"/>
      <dgm:spPr/>
    </dgm:pt>
    <dgm:pt modelId="{DE7E7D8E-5015-440E-A1DF-E082B7D7BC60}" type="pres">
      <dgm:prSet presAssocID="{0F527D81-99C6-4E88-9ABA-79F1D04DD890}" presName="background" presStyleLbl="node0" presStyleIdx="1" presStyleCnt="2"/>
      <dgm:spPr>
        <a:solidFill>
          <a:srgbClr val="00B0F0"/>
        </a:solidFill>
      </dgm:spPr>
      <dgm:t>
        <a:bodyPr/>
        <a:lstStyle/>
        <a:p>
          <a:endParaRPr lang="fr-FR"/>
        </a:p>
      </dgm:t>
    </dgm:pt>
    <dgm:pt modelId="{099255D9-DA7F-4BCA-935A-493F47F33514}" type="pres">
      <dgm:prSet presAssocID="{0F527D81-99C6-4E88-9ABA-79F1D04DD890}" presName="text" presStyleLbl="fgAcc0" presStyleIdx="1" presStyleCnt="2" custScaleX="276725" custScaleY="72375" custLinFactX="53653" custLinFactNeighborX="100000" custLinFactNeighborY="-2018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0757299-9B28-451B-9646-5601F64C1B34}" type="pres">
      <dgm:prSet presAssocID="{0F527D81-99C6-4E88-9ABA-79F1D04DD890}" presName="hierChild2" presStyleCnt="0"/>
      <dgm:spPr/>
    </dgm:pt>
    <dgm:pt modelId="{4E4F7287-87CC-48DC-90F6-68939C948B8B}" type="pres">
      <dgm:prSet presAssocID="{A884948E-2DE0-47EF-B7A4-19F9FA16BA8A}" presName="Name10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2333364" y="0"/>
              </a:moveTo>
              <a:lnTo>
                <a:pt x="2333364" y="246799"/>
              </a:lnTo>
              <a:lnTo>
                <a:pt x="0" y="246799"/>
              </a:lnTo>
              <a:lnTo>
                <a:pt x="0" y="36215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DEEB90FE-FED1-4793-88CD-9ACCA0AB9C20}" type="pres">
      <dgm:prSet presAssocID="{3C7CAC41-F544-4AC3-9F2B-70967BFE01A3}" presName="hierRoot2" presStyleCnt="0"/>
      <dgm:spPr/>
    </dgm:pt>
    <dgm:pt modelId="{F2853BD8-A071-4DCB-A20C-9CBF1C508A1E}" type="pres">
      <dgm:prSet presAssocID="{3C7CAC41-F544-4AC3-9F2B-70967BFE01A3}" presName="composite2" presStyleCnt="0"/>
      <dgm:spPr/>
    </dgm:pt>
    <dgm:pt modelId="{E7956106-24FC-4A57-84F1-F418A92930CF}" type="pres">
      <dgm:prSet presAssocID="{3C7CAC41-F544-4AC3-9F2B-70967BFE01A3}" presName="background2" presStyleLbl="node2" presStyleIdx="0" presStyleCnt="4"/>
      <dgm:spPr>
        <a:xfrm>
          <a:off x="2198" y="794851"/>
          <a:ext cx="1245239" cy="790726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73284CA0-EA3E-4A1F-BA78-047F80CB30B0}" type="pres">
      <dgm:prSet presAssocID="{3C7CAC41-F544-4AC3-9F2B-70967BFE01A3}" presName="text2" presStyleLbl="fgAcc2" presStyleIdx="0" presStyleCnt="4" custScaleX="209958" custScaleY="1431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fr-FR"/>
        </a:p>
      </dgm:t>
    </dgm:pt>
    <dgm:pt modelId="{C4087DF2-6BD7-4CEF-B261-E26F637C7B41}" type="pres">
      <dgm:prSet presAssocID="{3C7CAC41-F544-4AC3-9F2B-70967BFE01A3}" presName="hierChild3" presStyleCnt="0"/>
      <dgm:spPr/>
    </dgm:pt>
    <dgm:pt modelId="{40B5DB4E-59A9-42EB-8933-E77FCAB6F114}" type="pres">
      <dgm:prSet presAssocID="{0AB38DA7-05EC-430E-B44F-817676DE7963}" presName="Name10" presStyleLbl="parChTrans1D2" presStyleIdx="1" presStyleCnt="4"/>
      <dgm:spPr/>
      <dgm:t>
        <a:bodyPr/>
        <a:lstStyle/>
        <a:p>
          <a:endParaRPr lang="fr-FR"/>
        </a:p>
      </dgm:t>
    </dgm:pt>
    <dgm:pt modelId="{89FCF1C3-B2F6-4D14-9672-48E89131801C}" type="pres">
      <dgm:prSet presAssocID="{EC916182-CC10-4273-BF78-98E29381D227}" presName="hierRoot2" presStyleCnt="0"/>
      <dgm:spPr/>
    </dgm:pt>
    <dgm:pt modelId="{8B86EEA8-0533-4D2A-A76E-F1E9675F8D58}" type="pres">
      <dgm:prSet presAssocID="{EC916182-CC10-4273-BF78-98E29381D227}" presName="composite2" presStyleCnt="0"/>
      <dgm:spPr/>
    </dgm:pt>
    <dgm:pt modelId="{9E299602-7D0F-49EC-8332-E0FF38C7AA73}" type="pres">
      <dgm:prSet presAssocID="{EC916182-CC10-4273-BF78-98E29381D227}" presName="background2" presStyleLbl="node2" presStyleIdx="1" presStyleCnt="4"/>
      <dgm:spPr>
        <a:solidFill>
          <a:srgbClr val="00B0F0"/>
        </a:solidFill>
      </dgm:spPr>
      <dgm:t>
        <a:bodyPr/>
        <a:lstStyle/>
        <a:p>
          <a:endParaRPr lang="fr-FR"/>
        </a:p>
      </dgm:t>
    </dgm:pt>
    <dgm:pt modelId="{35D96F82-A559-479F-8AA6-D60FECEBDDFB}" type="pres">
      <dgm:prSet presAssocID="{EC916182-CC10-4273-BF78-98E29381D227}" presName="text2" presStyleLbl="fgAcc2" presStyleIdx="1" presStyleCnt="4" custScaleX="203025" custScaleY="14064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fr-FR"/>
        </a:p>
      </dgm:t>
    </dgm:pt>
    <dgm:pt modelId="{065C5BE9-CEB4-40A8-9E90-EBCA7D7CC9D2}" type="pres">
      <dgm:prSet presAssocID="{EC916182-CC10-4273-BF78-98E29381D227}" presName="hierChild3" presStyleCnt="0"/>
      <dgm:spPr/>
    </dgm:pt>
    <dgm:pt modelId="{17F45C98-953B-48BE-A166-EA196BF7E2F4}" type="pres">
      <dgm:prSet presAssocID="{F04A9100-E754-4472-B617-9DC095FBD4BC}" presName="Name10" presStyleLbl="parChTrans1D2" presStyleIdx="2" presStyleCnt="4"/>
      <dgm:spPr/>
      <dgm:t>
        <a:bodyPr/>
        <a:lstStyle/>
        <a:p>
          <a:endParaRPr lang="fr-FR"/>
        </a:p>
      </dgm:t>
    </dgm:pt>
    <dgm:pt modelId="{A4DAE9EF-9DA3-4AA5-8F5D-8FD3C1185561}" type="pres">
      <dgm:prSet presAssocID="{8D1434E1-BAA2-4257-99E1-1F5595FB29A4}" presName="hierRoot2" presStyleCnt="0"/>
      <dgm:spPr/>
    </dgm:pt>
    <dgm:pt modelId="{05E3BD24-1737-4572-8230-421460775B9F}" type="pres">
      <dgm:prSet presAssocID="{8D1434E1-BAA2-4257-99E1-1F5595FB29A4}" presName="composite2" presStyleCnt="0"/>
      <dgm:spPr/>
    </dgm:pt>
    <dgm:pt modelId="{93513285-30BA-4F74-8FFE-9B29DDBFB160}" type="pres">
      <dgm:prSet presAssocID="{8D1434E1-BAA2-4257-99E1-1F5595FB29A4}" presName="background2" presStyleLbl="node2" presStyleIdx="2" presStyleCnt="4"/>
      <dgm:spPr>
        <a:solidFill>
          <a:srgbClr val="00B0F0"/>
        </a:solidFill>
      </dgm:spPr>
      <dgm:t>
        <a:bodyPr/>
        <a:lstStyle/>
        <a:p>
          <a:endParaRPr lang="fr-FR"/>
        </a:p>
      </dgm:t>
    </dgm:pt>
    <dgm:pt modelId="{61991953-922B-4B6E-ADB5-85C0112C2288}" type="pres">
      <dgm:prSet presAssocID="{8D1434E1-BAA2-4257-99E1-1F5595FB29A4}" presName="text2" presStyleLbl="fgAcc2" presStyleIdx="2" presStyleCnt="4" custScaleX="215753" custScaleY="13827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fr-FR"/>
        </a:p>
      </dgm:t>
    </dgm:pt>
    <dgm:pt modelId="{87D8B892-89A2-4288-910B-E102CDFA90D6}" type="pres">
      <dgm:prSet presAssocID="{8D1434E1-BAA2-4257-99E1-1F5595FB29A4}" presName="hierChild3" presStyleCnt="0"/>
      <dgm:spPr/>
    </dgm:pt>
    <dgm:pt modelId="{520BE5F0-4FE8-45D7-81EE-EAD4965B3A6F}" type="pres">
      <dgm:prSet presAssocID="{2D00E519-EC2C-42DF-ADBA-7A05FC5BE3F0}" presName="Name10" presStyleLbl="parChTrans1D2" presStyleIdx="3" presStyleCnt="4"/>
      <dgm:spPr/>
      <dgm:t>
        <a:bodyPr/>
        <a:lstStyle/>
        <a:p>
          <a:endParaRPr lang="fr-FR"/>
        </a:p>
      </dgm:t>
    </dgm:pt>
    <dgm:pt modelId="{8FEFFD08-4AB0-448F-BD14-5667F174BD45}" type="pres">
      <dgm:prSet presAssocID="{39918B88-8536-4210-A9A1-370E4B6DFBFD}" presName="hierRoot2" presStyleCnt="0"/>
      <dgm:spPr/>
    </dgm:pt>
    <dgm:pt modelId="{92AEEBAC-0C00-4ABF-9832-CA363CC82453}" type="pres">
      <dgm:prSet presAssocID="{39918B88-8536-4210-A9A1-370E4B6DFBFD}" presName="composite2" presStyleCnt="0"/>
      <dgm:spPr/>
    </dgm:pt>
    <dgm:pt modelId="{D705C1DA-F97B-4D4E-8EFA-2D83C811FC83}" type="pres">
      <dgm:prSet presAssocID="{39918B88-8536-4210-A9A1-370E4B6DFBFD}" presName="background2" presStyleLbl="node2" presStyleIdx="3" presStyleCnt="4"/>
      <dgm:spPr>
        <a:solidFill>
          <a:srgbClr val="00B0F0"/>
        </a:solidFill>
      </dgm:spPr>
      <dgm:t>
        <a:bodyPr/>
        <a:lstStyle/>
        <a:p>
          <a:endParaRPr lang="fr-FR"/>
        </a:p>
      </dgm:t>
    </dgm:pt>
    <dgm:pt modelId="{239745B9-B1C5-4496-9AB3-7B1055BED6BE}" type="pres">
      <dgm:prSet presAssocID="{39918B88-8536-4210-A9A1-370E4B6DFBFD}" presName="text2" presStyleLbl="fgAcc2" presStyleIdx="3" presStyleCnt="4" custScaleX="232414" custScaleY="137303" custLinFactNeighborX="607" custLinFactNeighborY="-22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51973E3-7343-4D32-BA2B-612E58B69444}" type="pres">
      <dgm:prSet presAssocID="{39918B88-8536-4210-A9A1-370E4B6DFBFD}" presName="hierChild3" presStyleCnt="0"/>
      <dgm:spPr/>
    </dgm:pt>
  </dgm:ptLst>
  <dgm:cxnLst>
    <dgm:cxn modelId="{E6F8EE17-58D7-49D3-B915-7817F09FBDC1}" srcId="{0F527D81-99C6-4E88-9ABA-79F1D04DD890}" destId="{EC916182-CC10-4273-BF78-98E29381D227}" srcOrd="1" destOrd="0" parTransId="{0AB38DA7-05EC-430E-B44F-817676DE7963}" sibTransId="{90F3AD02-B6AE-48D4-B04E-E72F15BA2C9B}"/>
    <dgm:cxn modelId="{F744A5CA-5004-46BF-B948-D73954105977}" type="presOf" srcId="{EC916182-CC10-4273-BF78-98E29381D227}" destId="{35D96F82-A559-479F-8AA6-D60FECEBDDFB}" srcOrd="0" destOrd="0" presId="urn:microsoft.com/office/officeart/2005/8/layout/hierarchy1"/>
    <dgm:cxn modelId="{5D383E96-203C-4870-B6E4-FC6E31ACB76D}" type="presOf" srcId="{3C7CAC41-F544-4AC3-9F2B-70967BFE01A3}" destId="{73284CA0-EA3E-4A1F-BA78-047F80CB30B0}" srcOrd="0" destOrd="0" presId="urn:microsoft.com/office/officeart/2005/8/layout/hierarchy1"/>
    <dgm:cxn modelId="{C066DEDC-00BB-41E5-8636-CD7853051356}" srcId="{0F527D81-99C6-4E88-9ABA-79F1D04DD890}" destId="{3C7CAC41-F544-4AC3-9F2B-70967BFE01A3}" srcOrd="0" destOrd="0" parTransId="{A884948E-2DE0-47EF-B7A4-19F9FA16BA8A}" sibTransId="{EB41EF40-5BA6-4719-AC8C-06BCE65D5350}"/>
    <dgm:cxn modelId="{02CD972A-239D-413D-A3B9-41DD5B59C4D1}" type="presOf" srcId="{30660A22-3B67-42DE-B8FD-038105D53DAD}" destId="{3EE43DB4-79EB-4EB6-9F1E-5C05D5AEA4A0}" srcOrd="0" destOrd="0" presId="urn:microsoft.com/office/officeart/2005/8/layout/hierarchy1"/>
    <dgm:cxn modelId="{04220434-8B40-41A9-B1E9-F527132FE9C6}" type="presOf" srcId="{F04A9100-E754-4472-B617-9DC095FBD4BC}" destId="{17F45C98-953B-48BE-A166-EA196BF7E2F4}" srcOrd="0" destOrd="0" presId="urn:microsoft.com/office/officeart/2005/8/layout/hierarchy1"/>
    <dgm:cxn modelId="{7B58C0DC-F859-46B7-95B5-D8C17A29F3D1}" srcId="{0F527D81-99C6-4E88-9ABA-79F1D04DD890}" destId="{39918B88-8536-4210-A9A1-370E4B6DFBFD}" srcOrd="3" destOrd="0" parTransId="{2D00E519-EC2C-42DF-ADBA-7A05FC5BE3F0}" sibTransId="{05D12927-7BA1-4105-BEFE-BA91797B5465}"/>
    <dgm:cxn modelId="{7FFD9B72-09A4-4E3D-A0C3-52CE593D54C6}" type="presOf" srcId="{0AB38DA7-05EC-430E-B44F-817676DE7963}" destId="{40B5DB4E-59A9-42EB-8933-E77FCAB6F114}" srcOrd="0" destOrd="0" presId="urn:microsoft.com/office/officeart/2005/8/layout/hierarchy1"/>
    <dgm:cxn modelId="{D7CF175B-9F03-4C4F-9F72-393939B9D4BA}" type="presOf" srcId="{39918B88-8536-4210-A9A1-370E4B6DFBFD}" destId="{239745B9-B1C5-4496-9AB3-7B1055BED6BE}" srcOrd="0" destOrd="0" presId="urn:microsoft.com/office/officeart/2005/8/layout/hierarchy1"/>
    <dgm:cxn modelId="{A132367C-4B76-458E-8922-9E17B63441AA}" type="presOf" srcId="{2DD33CFA-33CE-43F0-8D77-0EF7DB309B98}" destId="{F24177C6-8DE3-42BB-8DD2-E4EC0656115A}" srcOrd="0" destOrd="0" presId="urn:microsoft.com/office/officeart/2005/8/layout/hierarchy1"/>
    <dgm:cxn modelId="{F19E08B9-9BE0-4EB9-BE58-5C76FD7647A6}" type="presOf" srcId="{0F527D81-99C6-4E88-9ABA-79F1D04DD890}" destId="{099255D9-DA7F-4BCA-935A-493F47F33514}" srcOrd="0" destOrd="0" presId="urn:microsoft.com/office/officeart/2005/8/layout/hierarchy1"/>
    <dgm:cxn modelId="{4A065E37-F44F-4613-ADEA-E27C8A85681C}" srcId="{2DD33CFA-33CE-43F0-8D77-0EF7DB309B98}" destId="{30660A22-3B67-42DE-B8FD-038105D53DAD}" srcOrd="0" destOrd="0" parTransId="{26B50DD5-E3C5-492C-9B05-2A0FFD12F2F7}" sibTransId="{5BB440E3-F7F7-4874-A514-9B66B7EBEBA3}"/>
    <dgm:cxn modelId="{01FBB3E3-F1E8-436F-ABF8-DF89ED090048}" type="presOf" srcId="{2D00E519-EC2C-42DF-ADBA-7A05FC5BE3F0}" destId="{520BE5F0-4FE8-45D7-81EE-EAD4965B3A6F}" srcOrd="0" destOrd="0" presId="urn:microsoft.com/office/officeart/2005/8/layout/hierarchy1"/>
    <dgm:cxn modelId="{6E354E22-37FE-4D31-B4AF-F78B8001810D}" srcId="{2DD33CFA-33CE-43F0-8D77-0EF7DB309B98}" destId="{0F527D81-99C6-4E88-9ABA-79F1D04DD890}" srcOrd="1" destOrd="0" parTransId="{2278DFFD-4B3D-4144-8D11-0E7BE35C8F98}" sibTransId="{2616F60D-9D81-47C4-96D6-B6FA0437EDE4}"/>
    <dgm:cxn modelId="{D621C9D7-4134-422D-A1D5-767E401A5F03}" srcId="{0F527D81-99C6-4E88-9ABA-79F1D04DD890}" destId="{8D1434E1-BAA2-4257-99E1-1F5595FB29A4}" srcOrd="2" destOrd="0" parTransId="{F04A9100-E754-4472-B617-9DC095FBD4BC}" sibTransId="{07163C75-BB55-4FCA-927F-4B138FFA8C53}"/>
    <dgm:cxn modelId="{3C97EC90-4ABE-4BA9-BF97-1C2BC3CAC506}" type="presOf" srcId="{A884948E-2DE0-47EF-B7A4-19F9FA16BA8A}" destId="{4E4F7287-87CC-48DC-90F6-68939C948B8B}" srcOrd="0" destOrd="0" presId="urn:microsoft.com/office/officeart/2005/8/layout/hierarchy1"/>
    <dgm:cxn modelId="{8FE5A69A-02E6-4747-87A5-FBE2C1919AD5}" type="presOf" srcId="{8D1434E1-BAA2-4257-99E1-1F5595FB29A4}" destId="{61991953-922B-4B6E-ADB5-85C0112C2288}" srcOrd="0" destOrd="0" presId="urn:microsoft.com/office/officeart/2005/8/layout/hierarchy1"/>
    <dgm:cxn modelId="{6D01B2E8-0BD4-4117-AC73-C5EFA03D208C}" type="presParOf" srcId="{F24177C6-8DE3-42BB-8DD2-E4EC0656115A}" destId="{642F33A9-784B-4686-9D4A-3834FDA9027B}" srcOrd="0" destOrd="0" presId="urn:microsoft.com/office/officeart/2005/8/layout/hierarchy1"/>
    <dgm:cxn modelId="{B49A8CA3-3CF8-4C27-B58C-74CA94FA9DD8}" type="presParOf" srcId="{642F33A9-784B-4686-9D4A-3834FDA9027B}" destId="{E2D1E154-EA43-4D54-8CF4-9BB1206CF201}" srcOrd="0" destOrd="0" presId="urn:microsoft.com/office/officeart/2005/8/layout/hierarchy1"/>
    <dgm:cxn modelId="{59A45567-B8FD-42F2-A22F-ECE381BF86AB}" type="presParOf" srcId="{E2D1E154-EA43-4D54-8CF4-9BB1206CF201}" destId="{C54AD803-4E0E-4904-9B4B-9A93C13EA081}" srcOrd="0" destOrd="0" presId="urn:microsoft.com/office/officeart/2005/8/layout/hierarchy1"/>
    <dgm:cxn modelId="{DE7216B9-8A23-477A-B1E7-3A3A456C6C0E}" type="presParOf" srcId="{E2D1E154-EA43-4D54-8CF4-9BB1206CF201}" destId="{3EE43DB4-79EB-4EB6-9F1E-5C05D5AEA4A0}" srcOrd="1" destOrd="0" presId="urn:microsoft.com/office/officeart/2005/8/layout/hierarchy1"/>
    <dgm:cxn modelId="{84D37B3F-7622-4C40-9ADE-14E5EED662C7}" type="presParOf" srcId="{642F33A9-784B-4686-9D4A-3834FDA9027B}" destId="{ACC39B80-EA6D-4A13-9E85-64402333A9B2}" srcOrd="1" destOrd="0" presId="urn:microsoft.com/office/officeart/2005/8/layout/hierarchy1"/>
    <dgm:cxn modelId="{D2340FB8-7C3E-42BD-BC5F-715ED85F8192}" type="presParOf" srcId="{F24177C6-8DE3-42BB-8DD2-E4EC0656115A}" destId="{D3F48D63-D912-4D8A-969B-8DF0FCE9BB9A}" srcOrd="1" destOrd="0" presId="urn:microsoft.com/office/officeart/2005/8/layout/hierarchy1"/>
    <dgm:cxn modelId="{9480928A-42AA-48D2-A0E6-3171CC45D78A}" type="presParOf" srcId="{D3F48D63-D912-4D8A-969B-8DF0FCE9BB9A}" destId="{0E97B149-B8DB-4ABF-8165-554D34604AAF}" srcOrd="0" destOrd="0" presId="urn:microsoft.com/office/officeart/2005/8/layout/hierarchy1"/>
    <dgm:cxn modelId="{ACEFF32B-C877-4EEF-A99E-58352ECC8C84}" type="presParOf" srcId="{0E97B149-B8DB-4ABF-8165-554D34604AAF}" destId="{DE7E7D8E-5015-440E-A1DF-E082B7D7BC60}" srcOrd="0" destOrd="0" presId="urn:microsoft.com/office/officeart/2005/8/layout/hierarchy1"/>
    <dgm:cxn modelId="{613BBA04-0145-416A-B4B5-C4F228B6428F}" type="presParOf" srcId="{0E97B149-B8DB-4ABF-8165-554D34604AAF}" destId="{099255D9-DA7F-4BCA-935A-493F47F33514}" srcOrd="1" destOrd="0" presId="urn:microsoft.com/office/officeart/2005/8/layout/hierarchy1"/>
    <dgm:cxn modelId="{2341E28D-ECA5-43B4-A464-8401A0632FFC}" type="presParOf" srcId="{D3F48D63-D912-4D8A-969B-8DF0FCE9BB9A}" destId="{E0757299-9B28-451B-9646-5601F64C1B34}" srcOrd="1" destOrd="0" presId="urn:microsoft.com/office/officeart/2005/8/layout/hierarchy1"/>
    <dgm:cxn modelId="{B7467F87-733F-45E7-A297-97538B68E4BB}" type="presParOf" srcId="{E0757299-9B28-451B-9646-5601F64C1B34}" destId="{4E4F7287-87CC-48DC-90F6-68939C948B8B}" srcOrd="0" destOrd="0" presId="urn:microsoft.com/office/officeart/2005/8/layout/hierarchy1"/>
    <dgm:cxn modelId="{951D01E2-4F16-428F-ABE3-4F3B21AC1B97}" type="presParOf" srcId="{E0757299-9B28-451B-9646-5601F64C1B34}" destId="{DEEB90FE-FED1-4793-88CD-9ACCA0AB9C20}" srcOrd="1" destOrd="0" presId="urn:microsoft.com/office/officeart/2005/8/layout/hierarchy1"/>
    <dgm:cxn modelId="{21E98201-E849-43B2-8B7D-16B82A417801}" type="presParOf" srcId="{DEEB90FE-FED1-4793-88CD-9ACCA0AB9C20}" destId="{F2853BD8-A071-4DCB-A20C-9CBF1C508A1E}" srcOrd="0" destOrd="0" presId="urn:microsoft.com/office/officeart/2005/8/layout/hierarchy1"/>
    <dgm:cxn modelId="{FD733D7E-F8B6-45E9-9F46-FE76C601F1BE}" type="presParOf" srcId="{F2853BD8-A071-4DCB-A20C-9CBF1C508A1E}" destId="{E7956106-24FC-4A57-84F1-F418A92930CF}" srcOrd="0" destOrd="0" presId="urn:microsoft.com/office/officeart/2005/8/layout/hierarchy1"/>
    <dgm:cxn modelId="{FBDA3033-B854-4D8E-9232-72BF73D2D521}" type="presParOf" srcId="{F2853BD8-A071-4DCB-A20C-9CBF1C508A1E}" destId="{73284CA0-EA3E-4A1F-BA78-047F80CB30B0}" srcOrd="1" destOrd="0" presId="urn:microsoft.com/office/officeart/2005/8/layout/hierarchy1"/>
    <dgm:cxn modelId="{5D4A8ECE-7A80-4552-B8CC-D932AB8A6396}" type="presParOf" srcId="{DEEB90FE-FED1-4793-88CD-9ACCA0AB9C20}" destId="{C4087DF2-6BD7-4CEF-B261-E26F637C7B41}" srcOrd="1" destOrd="0" presId="urn:microsoft.com/office/officeart/2005/8/layout/hierarchy1"/>
    <dgm:cxn modelId="{EB2F42F8-0E6F-42EF-B229-BACE34D3FC48}" type="presParOf" srcId="{E0757299-9B28-451B-9646-5601F64C1B34}" destId="{40B5DB4E-59A9-42EB-8933-E77FCAB6F114}" srcOrd="2" destOrd="0" presId="urn:microsoft.com/office/officeart/2005/8/layout/hierarchy1"/>
    <dgm:cxn modelId="{5EF0236F-4640-40A5-AB38-9055552D84FD}" type="presParOf" srcId="{E0757299-9B28-451B-9646-5601F64C1B34}" destId="{89FCF1C3-B2F6-4D14-9672-48E89131801C}" srcOrd="3" destOrd="0" presId="urn:microsoft.com/office/officeart/2005/8/layout/hierarchy1"/>
    <dgm:cxn modelId="{CC20AC34-AF38-45B9-93D0-49C6427BB02E}" type="presParOf" srcId="{89FCF1C3-B2F6-4D14-9672-48E89131801C}" destId="{8B86EEA8-0533-4D2A-A76E-F1E9675F8D58}" srcOrd="0" destOrd="0" presId="urn:microsoft.com/office/officeart/2005/8/layout/hierarchy1"/>
    <dgm:cxn modelId="{8FC86BE6-D2A6-44EA-91D0-4DF61EFDF1C0}" type="presParOf" srcId="{8B86EEA8-0533-4D2A-A76E-F1E9675F8D58}" destId="{9E299602-7D0F-49EC-8332-E0FF38C7AA73}" srcOrd="0" destOrd="0" presId="urn:microsoft.com/office/officeart/2005/8/layout/hierarchy1"/>
    <dgm:cxn modelId="{C923D5EA-3D34-4334-BB6A-919C7D15F078}" type="presParOf" srcId="{8B86EEA8-0533-4D2A-A76E-F1E9675F8D58}" destId="{35D96F82-A559-479F-8AA6-D60FECEBDDFB}" srcOrd="1" destOrd="0" presId="urn:microsoft.com/office/officeart/2005/8/layout/hierarchy1"/>
    <dgm:cxn modelId="{2079F0E3-75A2-40F4-B20C-8ED9551C2C02}" type="presParOf" srcId="{89FCF1C3-B2F6-4D14-9672-48E89131801C}" destId="{065C5BE9-CEB4-40A8-9E90-EBCA7D7CC9D2}" srcOrd="1" destOrd="0" presId="urn:microsoft.com/office/officeart/2005/8/layout/hierarchy1"/>
    <dgm:cxn modelId="{CE8FD757-21BC-4FB9-B125-09BC86467B42}" type="presParOf" srcId="{E0757299-9B28-451B-9646-5601F64C1B34}" destId="{17F45C98-953B-48BE-A166-EA196BF7E2F4}" srcOrd="4" destOrd="0" presId="urn:microsoft.com/office/officeart/2005/8/layout/hierarchy1"/>
    <dgm:cxn modelId="{969E7A32-86D9-4482-8EA2-0B0E4DD5302D}" type="presParOf" srcId="{E0757299-9B28-451B-9646-5601F64C1B34}" destId="{A4DAE9EF-9DA3-4AA5-8F5D-8FD3C1185561}" srcOrd="5" destOrd="0" presId="urn:microsoft.com/office/officeart/2005/8/layout/hierarchy1"/>
    <dgm:cxn modelId="{1C7413C7-5471-48E1-AC1E-275704E288C6}" type="presParOf" srcId="{A4DAE9EF-9DA3-4AA5-8F5D-8FD3C1185561}" destId="{05E3BD24-1737-4572-8230-421460775B9F}" srcOrd="0" destOrd="0" presId="urn:microsoft.com/office/officeart/2005/8/layout/hierarchy1"/>
    <dgm:cxn modelId="{C1D12B48-0073-454A-B449-436D7141BC58}" type="presParOf" srcId="{05E3BD24-1737-4572-8230-421460775B9F}" destId="{93513285-30BA-4F74-8FFE-9B29DDBFB160}" srcOrd="0" destOrd="0" presId="urn:microsoft.com/office/officeart/2005/8/layout/hierarchy1"/>
    <dgm:cxn modelId="{5487B888-E88E-4762-81F0-2A380507F229}" type="presParOf" srcId="{05E3BD24-1737-4572-8230-421460775B9F}" destId="{61991953-922B-4B6E-ADB5-85C0112C2288}" srcOrd="1" destOrd="0" presId="urn:microsoft.com/office/officeart/2005/8/layout/hierarchy1"/>
    <dgm:cxn modelId="{50E8A58A-1DBB-44C1-B671-C2CC904C13CF}" type="presParOf" srcId="{A4DAE9EF-9DA3-4AA5-8F5D-8FD3C1185561}" destId="{87D8B892-89A2-4288-910B-E102CDFA90D6}" srcOrd="1" destOrd="0" presId="urn:microsoft.com/office/officeart/2005/8/layout/hierarchy1"/>
    <dgm:cxn modelId="{4A86AAEE-E126-4F79-82EC-F75BD3BB96D4}" type="presParOf" srcId="{E0757299-9B28-451B-9646-5601F64C1B34}" destId="{520BE5F0-4FE8-45D7-81EE-EAD4965B3A6F}" srcOrd="6" destOrd="0" presId="urn:microsoft.com/office/officeart/2005/8/layout/hierarchy1"/>
    <dgm:cxn modelId="{40145A89-A5DC-4FE5-B020-781ECAA1BA26}" type="presParOf" srcId="{E0757299-9B28-451B-9646-5601F64C1B34}" destId="{8FEFFD08-4AB0-448F-BD14-5667F174BD45}" srcOrd="7" destOrd="0" presId="urn:microsoft.com/office/officeart/2005/8/layout/hierarchy1"/>
    <dgm:cxn modelId="{BA8225B6-98EE-49EE-A05E-FA2727C27685}" type="presParOf" srcId="{8FEFFD08-4AB0-448F-BD14-5667F174BD45}" destId="{92AEEBAC-0C00-4ABF-9832-CA363CC82453}" srcOrd="0" destOrd="0" presId="urn:microsoft.com/office/officeart/2005/8/layout/hierarchy1"/>
    <dgm:cxn modelId="{47071CE0-BB48-4D5D-9D4A-575920BF7760}" type="presParOf" srcId="{92AEEBAC-0C00-4ABF-9832-CA363CC82453}" destId="{D705C1DA-F97B-4D4E-8EFA-2D83C811FC83}" srcOrd="0" destOrd="0" presId="urn:microsoft.com/office/officeart/2005/8/layout/hierarchy1"/>
    <dgm:cxn modelId="{D441A820-2B75-495F-A174-CF67093A7CD9}" type="presParOf" srcId="{92AEEBAC-0C00-4ABF-9832-CA363CC82453}" destId="{239745B9-B1C5-4496-9AB3-7B1055BED6BE}" srcOrd="1" destOrd="0" presId="urn:microsoft.com/office/officeart/2005/8/layout/hierarchy1"/>
    <dgm:cxn modelId="{BBEEA54E-FD4E-478E-8D7F-3352A0220F03}" type="presParOf" srcId="{8FEFFD08-4AB0-448F-BD14-5667F174BD45}" destId="{D51973E3-7343-4D32-BA2B-612E58B694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BE5F0-4FE8-45D7-81EE-EAD4965B3A6F}">
      <dsp:nvSpPr>
        <dsp:cNvPr id="0" name=""/>
        <dsp:cNvSpPr/>
      </dsp:nvSpPr>
      <dsp:spPr>
        <a:xfrm>
          <a:off x="5710328" y="341572"/>
          <a:ext cx="1795595" cy="374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671"/>
              </a:lnTo>
              <a:lnTo>
                <a:pt x="1795595" y="288671"/>
              </a:lnTo>
              <a:lnTo>
                <a:pt x="1795595" y="374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45C98-953B-48BE-A166-EA196BF7E2F4}">
      <dsp:nvSpPr>
        <dsp:cNvPr id="0" name=""/>
        <dsp:cNvSpPr/>
      </dsp:nvSpPr>
      <dsp:spPr>
        <a:xfrm>
          <a:off x="5227288" y="341572"/>
          <a:ext cx="483040" cy="387291"/>
        </a:xfrm>
        <a:custGeom>
          <a:avLst/>
          <a:gdLst/>
          <a:ahLst/>
          <a:cxnLst/>
          <a:rect l="0" t="0" r="0" b="0"/>
          <a:pathLst>
            <a:path>
              <a:moveTo>
                <a:pt x="483040" y="0"/>
              </a:moveTo>
              <a:lnTo>
                <a:pt x="483040" y="301661"/>
              </a:lnTo>
              <a:lnTo>
                <a:pt x="0" y="301661"/>
              </a:lnTo>
              <a:lnTo>
                <a:pt x="0" y="3872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B5DB4E-59A9-42EB-8933-E77FCAB6F114}">
      <dsp:nvSpPr>
        <dsp:cNvPr id="0" name=""/>
        <dsp:cNvSpPr/>
      </dsp:nvSpPr>
      <dsp:spPr>
        <a:xfrm>
          <a:off x="3086395" y="341572"/>
          <a:ext cx="2623933" cy="387291"/>
        </a:xfrm>
        <a:custGeom>
          <a:avLst/>
          <a:gdLst/>
          <a:ahLst/>
          <a:cxnLst/>
          <a:rect l="0" t="0" r="0" b="0"/>
          <a:pathLst>
            <a:path>
              <a:moveTo>
                <a:pt x="2623933" y="0"/>
              </a:moveTo>
              <a:lnTo>
                <a:pt x="2623933" y="301661"/>
              </a:lnTo>
              <a:lnTo>
                <a:pt x="0" y="301661"/>
              </a:lnTo>
              <a:lnTo>
                <a:pt x="0" y="3872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7287-87CC-48DC-90F6-68939C948B8B}">
      <dsp:nvSpPr>
        <dsp:cNvPr id="0" name=""/>
        <dsp:cNvSpPr/>
      </dsp:nvSpPr>
      <dsp:spPr>
        <a:xfrm>
          <a:off x="972284" y="341572"/>
          <a:ext cx="4738043" cy="387291"/>
        </a:xfrm>
        <a:custGeom>
          <a:avLst/>
          <a:gdLst/>
          <a:ahLst/>
          <a:cxnLst/>
          <a:rect l="0" t="0" r="0" b="0"/>
          <a:pathLst>
            <a:path>
              <a:moveTo>
                <a:pt x="2333364" y="0"/>
              </a:moveTo>
              <a:lnTo>
                <a:pt x="2333364" y="246799"/>
              </a:lnTo>
              <a:lnTo>
                <a:pt x="0" y="246799"/>
              </a:lnTo>
              <a:lnTo>
                <a:pt x="0" y="362157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AD803-4E0E-4904-9B4B-9A93C13EA081}">
      <dsp:nvSpPr>
        <dsp:cNvPr id="0" name=""/>
        <dsp:cNvSpPr/>
      </dsp:nvSpPr>
      <dsp:spPr>
        <a:xfrm>
          <a:off x="1502071" y="-75281"/>
          <a:ext cx="2520021" cy="4270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43DB4-79EB-4EB6-9F1E-5C05D5AEA4A0}">
      <dsp:nvSpPr>
        <dsp:cNvPr id="0" name=""/>
        <dsp:cNvSpPr/>
      </dsp:nvSpPr>
      <dsp:spPr>
        <a:xfrm>
          <a:off x="1604776" y="22288"/>
          <a:ext cx="2520021" cy="4270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Project </a:t>
          </a:r>
          <a:r>
            <a:rPr lang="fr-FR" sz="140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Coordinator</a:t>
          </a:r>
          <a:endParaRPr lang="fr-FR" sz="1400" kern="1200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617283" y="34795"/>
        <a:ext cx="2495007" cy="402017"/>
      </dsp:txXfrm>
    </dsp:sp>
    <dsp:sp modelId="{DE7E7D8E-5015-440E-A1DF-E082B7D7BC60}">
      <dsp:nvSpPr>
        <dsp:cNvPr id="0" name=""/>
        <dsp:cNvSpPr/>
      </dsp:nvSpPr>
      <dsp:spPr>
        <a:xfrm>
          <a:off x="4431377" y="-83240"/>
          <a:ext cx="2557901" cy="424812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255D9-DA7F-4BCA-935A-493F47F33514}">
      <dsp:nvSpPr>
        <dsp:cNvPr id="0" name=""/>
        <dsp:cNvSpPr/>
      </dsp:nvSpPr>
      <dsp:spPr>
        <a:xfrm>
          <a:off x="4534083" y="14329"/>
          <a:ext cx="2557901" cy="42481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Technical</a:t>
          </a: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140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Coordinator</a:t>
          </a:r>
          <a:endParaRPr lang="fr-FR" sz="1400" kern="1200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4546525" y="26771"/>
        <a:ext cx="2533017" cy="399928"/>
      </dsp:txXfrm>
    </dsp:sp>
    <dsp:sp modelId="{E7956106-24FC-4A57-84F1-F418A92930CF}">
      <dsp:nvSpPr>
        <dsp:cNvPr id="0" name=""/>
        <dsp:cNvSpPr/>
      </dsp:nvSpPr>
      <dsp:spPr>
        <a:xfrm>
          <a:off x="1913" y="728864"/>
          <a:ext cx="1940742" cy="84026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84CA0-EA3E-4A1F-BA78-047F80CB30B0}">
      <dsp:nvSpPr>
        <dsp:cNvPr id="0" name=""/>
        <dsp:cNvSpPr/>
      </dsp:nvSpPr>
      <dsp:spPr>
        <a:xfrm>
          <a:off x="104618" y="826434"/>
          <a:ext cx="1940742" cy="84026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PA1: </a:t>
          </a:r>
          <a:r>
            <a:rPr lang="fr-FR" sz="1400" b="1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Nuclear</a:t>
          </a:r>
          <a:r>
            <a:rPr lang="fr-FR" sz="14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1400" b="1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Physics</a:t>
          </a: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(IPNO)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Eric </a:t>
          </a:r>
          <a:r>
            <a:rPr lang="fr-FR" sz="1400" b="1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Voutier</a:t>
          </a:r>
          <a:endParaRPr lang="fr-FR" sz="14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29229" y="851045"/>
        <a:ext cx="1891520" cy="791047"/>
      </dsp:txXfrm>
    </dsp:sp>
    <dsp:sp modelId="{9E299602-7D0F-49EC-8332-E0FF38C7AA73}">
      <dsp:nvSpPr>
        <dsp:cNvPr id="0" name=""/>
        <dsp:cNvSpPr/>
      </dsp:nvSpPr>
      <dsp:spPr>
        <a:xfrm>
          <a:off x="2148066" y="728864"/>
          <a:ext cx="1876657" cy="82554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96F82-A559-479F-8AA6-D60FECEBDDFB}">
      <dsp:nvSpPr>
        <dsp:cNvPr id="0" name=""/>
        <dsp:cNvSpPr/>
      </dsp:nvSpPr>
      <dsp:spPr>
        <a:xfrm>
          <a:off x="2250771" y="826434"/>
          <a:ext cx="1876657" cy="8255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PA2: </a:t>
          </a:r>
          <a:r>
            <a:rPr lang="fr-FR" sz="1400" b="1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Radiotherapy</a:t>
          </a: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 </a:t>
          </a:r>
          <a:r>
            <a:rPr lang="fr-FR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(IMNC, IPNO, LAL)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Yolanda </a:t>
          </a:r>
          <a:r>
            <a:rPr lang="fr-FR" sz="1400" b="1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Prezado</a:t>
          </a:r>
          <a:endParaRPr lang="fr-FR" sz="14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2274950" y="850613"/>
        <a:ext cx="1828299" cy="777190"/>
      </dsp:txXfrm>
    </dsp:sp>
    <dsp:sp modelId="{93513285-30BA-4F74-8FFE-9B29DDBFB160}">
      <dsp:nvSpPr>
        <dsp:cNvPr id="0" name=""/>
        <dsp:cNvSpPr/>
      </dsp:nvSpPr>
      <dsp:spPr>
        <a:xfrm>
          <a:off x="4230134" y="728864"/>
          <a:ext cx="1994308" cy="811596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91953-922B-4B6E-ADB5-85C0112C2288}">
      <dsp:nvSpPr>
        <dsp:cNvPr id="0" name=""/>
        <dsp:cNvSpPr/>
      </dsp:nvSpPr>
      <dsp:spPr>
        <a:xfrm>
          <a:off x="4332839" y="826434"/>
          <a:ext cx="1994308" cy="81159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PA3: </a:t>
          </a:r>
          <a:r>
            <a:rPr lang="fr-FR" sz="14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Detector </a:t>
          </a: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R&amp;D     </a:t>
          </a:r>
          <a:r>
            <a:rPr lang="fr-FR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(LAL, IPNO, IMNC)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Bernard </a:t>
          </a:r>
          <a:r>
            <a:rPr lang="fr-FR" sz="1400" b="1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Genolini</a:t>
          </a:r>
          <a:endParaRPr lang="fr-FR" sz="14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4356610" y="850205"/>
        <a:ext cx="1946766" cy="764054"/>
      </dsp:txXfrm>
    </dsp:sp>
    <dsp:sp modelId="{D705C1DA-F97B-4D4E-8EFA-2D83C811FC83}">
      <dsp:nvSpPr>
        <dsp:cNvPr id="0" name=""/>
        <dsp:cNvSpPr/>
      </dsp:nvSpPr>
      <dsp:spPr>
        <a:xfrm>
          <a:off x="6431766" y="715874"/>
          <a:ext cx="2148313" cy="805914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745B9-B1C5-4496-9AB3-7B1055BED6BE}">
      <dsp:nvSpPr>
        <dsp:cNvPr id="0" name=""/>
        <dsp:cNvSpPr/>
      </dsp:nvSpPr>
      <dsp:spPr>
        <a:xfrm>
          <a:off x="6534472" y="813444"/>
          <a:ext cx="2148313" cy="80591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200"/>
            </a:spcAft>
          </a:pP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PA4: </a:t>
          </a:r>
          <a:r>
            <a:rPr lang="fr-FR" sz="14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Accelerator </a:t>
          </a: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and  </a:t>
          </a:r>
          <a:r>
            <a:rPr lang="fr-FR" sz="1400" b="1" kern="1200" dirty="0" err="1">
              <a:solidFill>
                <a:schemeClr val="tx1"/>
              </a:solidFill>
              <a:latin typeface="Calibri"/>
              <a:ea typeface="+mn-ea"/>
              <a:cs typeface="+mn-cs"/>
            </a:rPr>
            <a:t>beam</a:t>
          </a: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instrumentation</a:t>
          </a:r>
          <a:r>
            <a:rPr lang="fr-FR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R&amp;D </a:t>
          </a:r>
          <a:r>
            <a:rPr lang="fr-FR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(</a:t>
          </a:r>
          <a:r>
            <a:rPr lang="fr-FR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LAL, IPNO)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200"/>
            </a:spcAft>
          </a:pPr>
          <a:r>
            <a:rPr lang="fr-FR" sz="14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Angeles Faus-Golfe</a:t>
          </a:r>
        </a:p>
      </dsp:txBody>
      <dsp:txXfrm>
        <a:off x="6558076" y="837048"/>
        <a:ext cx="2101105" cy="758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algn="r"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052587F-62F9-4779-B296-B6F06330C558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44337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algn="r"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9638"/>
            <a:ext cx="54435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236F2E1-7783-424D-8A0A-C6364FD3578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91611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E5420DE6-F138-4A18-A261-C1BF1DC57004}" type="slidenum">
              <a:rPr lang="fr-FR" altLang="fr-FR" sz="1200">
                <a:latin typeface="Arial" pitchFamily="34" charset="0"/>
              </a:rPr>
              <a:pPr eaLnBrk="1" hangingPunct="1"/>
              <a:t>1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17412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endParaRPr lang="fr-FR" altLang="fr-FR" sz="12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0825" indent="-288779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5116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7162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9208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FE4C83-D17C-B742-B2D8-7D797BD29B56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0825" indent="-288779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5116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7162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9208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185A5F-47C8-8D4C-B178-6CD832F8A75E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Eric Voutier</a:t>
            </a:r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XXVth International Workshop on Nuclear Theory</a:t>
            </a:r>
          </a:p>
        </p:txBody>
      </p:sp>
      <p:sp>
        <p:nvSpPr>
          <p:cNvPr id="337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F9A7632-70DB-1746-8DD0-517E57E1793A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33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Eric Voutier</a:t>
            </a: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XXVth International Workshop on Nuclear Theory</a:t>
            </a:r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96D5452-A02F-7143-A297-641A632D793E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358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Eric Voutier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XXVth International Workshop on Nuclear Theory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7C95EAD-C1C8-284B-83DD-46111424DC2D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378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Eric Voutier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XXVth International Workshop on Nuclear Theory</a:t>
            </a:r>
          </a:p>
        </p:txBody>
      </p:sp>
      <p:sp>
        <p:nvSpPr>
          <p:cNvPr id="399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F765F2-D31A-1B47-99EB-52359448C799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39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Eric Voutier</a:t>
            </a:r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</a:rPr>
              <a:t>XXVth International Workshop on Nuclear Theory</a:t>
            </a: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BE8D75E-4D92-584C-9CA4-831CF7940F24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0825" indent="-288779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5116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7162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9208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7AF0C9-B9EC-2848-B610-6A47BD8A1F1E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3508B7-A59A-2B4C-A51F-41478CA10652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The first step is to develop an innovative dosiumetrty able to deal with eth very small field sizes used,  </a:t>
            </a:r>
          </a:p>
          <a:p>
            <a:r>
              <a:rPr lang="en-US"/>
              <a:t>Due to the challendging condictions for the expeimental dosimetry I will develop two different protocols based on filsm and a microdimadon detector respective,ly </a:t>
            </a:r>
          </a:p>
          <a:p>
            <a:r>
              <a:rPr lang="en-US"/>
              <a:t>At the end a complet set of dosimegtry data to realibale guide the biological experiments will be available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In parallel, among all the different heavy ions  the optimim one will be determined based on the the amoind and type of fragementation products filling trhevalleyas and..</a:t>
            </a:r>
          </a:p>
          <a:p>
            <a:endParaRPr lang="en-US"/>
          </a:p>
          <a:p>
            <a:r>
              <a:rPr lang="en-US"/>
              <a:t>The next step willl be the optimization of the method of mb egeneration. The cirtaria being….. </a:t>
            </a:r>
          </a:p>
          <a:p>
            <a:endParaRPr lang="en-US"/>
          </a:p>
          <a:p>
            <a:r>
              <a:rPr lang="en-US"/>
              <a:t>Once these milestones achieved,  a series of biological experiments will take place, The first one aims at …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8D9C144-599F-FD41-A0BD-62D999A3579B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3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0825" indent="-288779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5116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7162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9208" indent="-2310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BCFF03-E258-E44A-B757-D55B7EDF0EA3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/>
              <a:t>The timing performance is a major difference compared to other facilities (such as Legnaro)</a:t>
            </a:r>
            <a:endParaRPr lang="en-US"/>
          </a:p>
        </p:txBody>
      </p:sp>
      <p:sp>
        <p:nvSpPr>
          <p:cNvPr id="553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F3225C1-FE67-6149-95C5-303480ED4B06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/>
              <a:t>Available know-how to process the recorded traces of wavecatcher</a:t>
            </a:r>
            <a:endParaRPr lang="en-US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29F9CC4-0526-C242-9E69-1197F099C32B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/>
              <a:t>Tried to associate detectors to existing projects.</a:t>
            </a:r>
            <a:endParaRPr lang="en-US"/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50825" indent="-288779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55116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17162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79208" indent="-231023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41255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03301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65347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927394" indent="-23102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AA0C13D-EFB8-9943-9FBA-5A867C236CD8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4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6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7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8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9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 smtClean="0">
              <a:latin typeface="Arial" pitchFamily="34" charset="0"/>
            </a:endParaRPr>
          </a:p>
        </p:txBody>
      </p:sp>
      <p:sp>
        <p:nvSpPr>
          <p:cNvPr id="23555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C68A0EA8-6E0E-4C33-BCA4-D0F45B79CF31}" type="slidenum">
              <a:rPr lang="fr-FR" altLang="fr-FR" sz="1200">
                <a:latin typeface="Arial" pitchFamily="34" charset="0"/>
              </a:rPr>
              <a:pPr algn="r" eaLnBrk="1" hangingPunct="1"/>
              <a:t>10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23556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itchFamily="34" charset="0"/>
            </a:endParaRPr>
          </a:p>
        </p:txBody>
      </p:sp>
      <p:sp>
        <p:nvSpPr>
          <p:cNvPr id="31747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FA2BD774-BB3D-4ACA-9584-B06DB406F070}" type="slidenum">
              <a:rPr lang="fr-FR" altLang="fr-FR" sz="1200">
                <a:latin typeface="Arial" pitchFamily="34" charset="0"/>
              </a:rPr>
              <a:pPr algn="r" eaLnBrk="1" hangingPunct="1"/>
              <a:t>18</a:t>
            </a:fld>
            <a:endParaRPr lang="fr-FR" altLang="fr-FR" sz="1200">
              <a:latin typeface="Arial" pitchFamily="34" charset="0"/>
            </a:endParaRPr>
          </a:p>
        </p:txBody>
      </p:sp>
      <p:sp>
        <p:nvSpPr>
          <p:cNvPr id="31748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4" tIns="45761" rIns="91524" bIns="45761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200">
                <a:latin typeface="Arial" pitchFamily="3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195AA-B66D-4256-8376-8E3756592E5B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284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AB516-3B57-43C6-BA57-0C2FA795534A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47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9DF02-E291-4182-B974-3E2CE9E1C724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187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B770F-2219-4716-812A-EB697025483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6750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 userDrawn="1"/>
        </p:nvSpPr>
        <p:spPr bwMode="auto">
          <a:xfrm>
            <a:off x="8183563" y="6561138"/>
            <a:ext cx="965200" cy="304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>
                <a:solidFill>
                  <a:srgbClr val="262626"/>
                </a:solidFill>
                <a:ea typeface="+mn-ea"/>
              </a:rPr>
              <a:t>   </a:t>
            </a:r>
          </a:p>
        </p:txBody>
      </p:sp>
      <p:sp>
        <p:nvSpPr>
          <p:cNvPr id="3" name="Rectangle 9"/>
          <p:cNvSpPr>
            <a:spLocks noChangeArrowheads="1"/>
          </p:cNvSpPr>
          <p:nvPr userDrawn="1"/>
        </p:nvSpPr>
        <p:spPr bwMode="auto">
          <a:xfrm>
            <a:off x="8748713" y="6602413"/>
            <a:ext cx="14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rgbClr val="262626"/>
                </a:solidFill>
                <a:cs typeface="Arial" charset="0"/>
              </a:rPr>
              <a:t>  </a:t>
            </a:r>
            <a:fld id="{66BFAEC8-4A85-924F-8203-1018A45B862E}" type="slidenum">
              <a:rPr lang="en-US" sz="1200" b="1">
                <a:solidFill>
                  <a:srgbClr val="262626"/>
                </a:solidFill>
                <a:cs typeface="Arial" charset="0"/>
              </a:rPr>
              <a:pPr algn="ctr">
                <a:lnSpc>
                  <a:spcPct val="80000"/>
                </a:lnSpc>
              </a:pPr>
              <a:t>‹#›</a:t>
            </a:fld>
            <a:endParaRPr lang="en-US" sz="1200" b="1">
              <a:solidFill>
                <a:srgbClr val="26262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58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21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6477000"/>
            <a:ext cx="3276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r>
              <a:rPr lang="es-ES_tradnl" smtClean="0"/>
              <a:t>21/06/16</a:t>
            </a:r>
            <a:endParaRPr lang="fr-F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315200" y="6477000"/>
            <a:ext cx="1371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fld id="{A4918088-1CD9-2F49-8E8F-648095C6E2E7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914400" y="6477000"/>
            <a:ext cx="2362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GB" altLang="fr-FR" smtClean="0"/>
              <a:t>IN2P3 Accelerators &amp; Technology</a:t>
            </a:r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1820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69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220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440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6378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BA51A-0E04-4B3D-A92E-704BDD3DCD9A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346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08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5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54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 userDrawn="1"/>
        </p:nvSpPr>
        <p:spPr bwMode="auto">
          <a:xfrm>
            <a:off x="8183563" y="6561138"/>
            <a:ext cx="965200" cy="304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>
                <a:solidFill>
                  <a:srgbClr val="262626"/>
                </a:solidFill>
                <a:ea typeface="ＭＳ Ｐゴシック" charset="0"/>
              </a:rPr>
              <a:t>   </a:t>
            </a:r>
          </a:p>
        </p:txBody>
      </p:sp>
      <p:sp>
        <p:nvSpPr>
          <p:cNvPr id="3" name="Rectangle 9"/>
          <p:cNvSpPr>
            <a:spLocks noChangeArrowheads="1"/>
          </p:cNvSpPr>
          <p:nvPr userDrawn="1"/>
        </p:nvSpPr>
        <p:spPr bwMode="auto">
          <a:xfrm>
            <a:off x="8748713" y="6602413"/>
            <a:ext cx="14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>
              <a:lnSpc>
                <a:spcPct val="80000"/>
              </a:lnSpc>
            </a:pPr>
            <a:r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t>  </a:t>
            </a:r>
            <a:fld id="{6555603E-32C2-5F4F-AFCA-A23799E318BF}" type="slidenum"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pPr algn="ctr" eaLnBrk="0" hangingPunct="0">
                <a:lnSpc>
                  <a:spcPct val="80000"/>
                </a:lnSpc>
              </a:pPr>
              <a:t>‹#›</a:t>
            </a:fld>
            <a:endParaRPr lang="en-US" sz="1200" b="1" smtClean="0">
              <a:solidFill>
                <a:srgbClr val="262626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42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4942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34407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01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00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40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6477000"/>
            <a:ext cx="3276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pPr eaLnBrk="0" hangingPunct="0"/>
            <a:r>
              <a:rPr lang="es-ES_tradnl" sz="2000" smtClean="0">
                <a:latin typeface="Comic Sans MS" charset="0"/>
              </a:rPr>
              <a:t>21/06/16</a:t>
            </a:r>
            <a:endParaRPr lang="fr-FR" sz="2000" smtClean="0">
              <a:latin typeface="Comic Sans MS" charset="0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315200" y="6477000"/>
            <a:ext cx="1371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pPr eaLnBrk="0" hangingPunct="0"/>
            <a:fld id="{96FA46CC-0FD8-EC45-97B5-E55F3B8945C4}" type="slidenum">
              <a:rPr lang="fr-FR" smtClean="0">
                <a:latin typeface="Comic Sans MS" charset="0"/>
              </a:rPr>
              <a:pPr eaLnBrk="0" hangingPunct="0"/>
              <a:t>‹#›</a:t>
            </a:fld>
            <a:endParaRPr lang="fr-FR" smtClean="0">
              <a:latin typeface="Comic Sans MS" charset="0"/>
            </a:endParaRPr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914400" y="6477000"/>
            <a:ext cx="2362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</a:lstStyle>
          <a:p>
            <a:pPr eaLnBrk="0" hangingPunct="0">
              <a:defRPr/>
            </a:pPr>
            <a:r>
              <a:rPr lang="en-GB" altLang="fr-FR" sz="2000" smtClean="0"/>
              <a:t>IN2P3 Accelerators &amp; Technology</a:t>
            </a:r>
            <a:endParaRPr lang="en-GB" altLang="fr-FR" sz="2000"/>
          </a:p>
        </p:txBody>
      </p:sp>
    </p:spTree>
    <p:extLst>
      <p:ext uri="{BB962C8B-B14F-4D97-AF65-F5344CB8AC3E}">
        <p14:creationId xmlns:p14="http://schemas.microsoft.com/office/powerpoint/2010/main" val="316686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E5297-4FB7-449C-8C89-8F0656A957C4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4510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977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038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417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69796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98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491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092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 userDrawn="1"/>
        </p:nvSpPr>
        <p:spPr bwMode="auto">
          <a:xfrm>
            <a:off x="8183563" y="6561138"/>
            <a:ext cx="965200" cy="304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>
                <a:solidFill>
                  <a:srgbClr val="262626"/>
                </a:solidFill>
                <a:ea typeface="ＭＳ Ｐゴシック" charset="0"/>
              </a:rPr>
              <a:t>   </a:t>
            </a:r>
          </a:p>
        </p:txBody>
      </p:sp>
      <p:sp>
        <p:nvSpPr>
          <p:cNvPr id="3" name="Rectangle 9"/>
          <p:cNvSpPr>
            <a:spLocks noChangeArrowheads="1"/>
          </p:cNvSpPr>
          <p:nvPr userDrawn="1"/>
        </p:nvSpPr>
        <p:spPr bwMode="auto">
          <a:xfrm>
            <a:off x="8748713" y="6602413"/>
            <a:ext cx="14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>
              <a:lnSpc>
                <a:spcPct val="80000"/>
              </a:lnSpc>
            </a:pPr>
            <a:r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t>  </a:t>
            </a:r>
            <a:fld id="{6555603E-32C2-5F4F-AFCA-A23799E318BF}" type="slidenum"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pPr algn="ctr" eaLnBrk="0" hangingPunct="0">
                <a:lnSpc>
                  <a:spcPct val="80000"/>
                </a:lnSpc>
              </a:pPr>
              <a:t>‹#›</a:t>
            </a:fld>
            <a:endParaRPr lang="en-US" sz="1200" b="1" smtClean="0">
              <a:solidFill>
                <a:srgbClr val="262626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8255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272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12EA5-2497-4106-AE4A-F88B46A95DF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7836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497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292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831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6477000"/>
            <a:ext cx="3276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pPr eaLnBrk="0" hangingPunct="0"/>
            <a:r>
              <a:rPr lang="es-ES_tradnl" sz="2000" smtClean="0">
                <a:latin typeface="Comic Sans MS" charset="0"/>
              </a:rPr>
              <a:t>21/06/16</a:t>
            </a:r>
            <a:endParaRPr lang="fr-FR" sz="2000" smtClean="0">
              <a:latin typeface="Comic Sans MS" charset="0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315200" y="6477000"/>
            <a:ext cx="1371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pPr eaLnBrk="0" hangingPunct="0"/>
            <a:fld id="{96FA46CC-0FD8-EC45-97B5-E55F3B8945C4}" type="slidenum">
              <a:rPr lang="fr-FR" smtClean="0">
                <a:latin typeface="Comic Sans MS" charset="0"/>
              </a:rPr>
              <a:pPr eaLnBrk="0" hangingPunct="0"/>
              <a:t>‹#›</a:t>
            </a:fld>
            <a:endParaRPr lang="fr-FR" smtClean="0">
              <a:latin typeface="Comic Sans MS" charset="0"/>
            </a:endParaRPr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914400" y="6477000"/>
            <a:ext cx="2362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</a:lstStyle>
          <a:p>
            <a:pPr eaLnBrk="0" hangingPunct="0">
              <a:defRPr/>
            </a:pPr>
            <a:r>
              <a:rPr lang="en-GB" altLang="fr-FR" sz="2000" smtClean="0"/>
              <a:t>IN2P3 Accelerators &amp; Technology</a:t>
            </a:r>
            <a:endParaRPr lang="en-GB" altLang="fr-FR" sz="2000"/>
          </a:p>
        </p:txBody>
      </p:sp>
    </p:spTree>
    <p:extLst>
      <p:ext uri="{BB962C8B-B14F-4D97-AF65-F5344CB8AC3E}">
        <p14:creationId xmlns:p14="http://schemas.microsoft.com/office/powerpoint/2010/main" val="3838369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37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2131C-04C9-4C62-B560-6FA68CA63643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583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E2D6F-AE99-48C9-AF64-C55FC97C33E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967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D7B3AF0D-7C1C-4BE3-AF3F-2E6A38D662B3}" type="slidenum">
              <a:rPr lang="fr-FR" altLang="fr-FR" sz="1200">
                <a:solidFill>
                  <a:srgbClr val="898989"/>
                </a:solidFill>
              </a:rPr>
              <a:pPr algn="r" eaLnBrk="1" hangingPunct="1"/>
              <a:t>‹#›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16529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665C9-2336-444D-8F0E-D2D19ED7097B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404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A6F74-9571-4DC2-A143-0DCDF667B94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735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4AC42A9-9F08-45A3-B704-3DDE881CABFD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34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73" r:id="rId13"/>
    <p:sldLayoutId id="2147483974" r:id="rId14"/>
    <p:sldLayoutId id="2147483975" r:id="rId15"/>
    <p:sldLayoutId id="2147483976" r:id="rId1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 userDrawn="1"/>
        </p:nvSpPr>
        <p:spPr bwMode="auto">
          <a:xfrm>
            <a:off x="8183563" y="6561138"/>
            <a:ext cx="965200" cy="304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>
                <a:solidFill>
                  <a:srgbClr val="262626"/>
                </a:solidFill>
                <a:ea typeface="ＭＳ Ｐゴシック" charset="0"/>
              </a:rPr>
              <a:t>   </a:t>
            </a:r>
          </a:p>
        </p:txBody>
      </p:sp>
      <p:sp>
        <p:nvSpPr>
          <p:cNvPr id="3" name="Rectangle 9"/>
          <p:cNvSpPr>
            <a:spLocks noChangeArrowheads="1"/>
          </p:cNvSpPr>
          <p:nvPr userDrawn="1"/>
        </p:nvSpPr>
        <p:spPr bwMode="auto">
          <a:xfrm>
            <a:off x="8748713" y="6602413"/>
            <a:ext cx="14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>
              <a:lnSpc>
                <a:spcPct val="80000"/>
              </a:lnSpc>
            </a:pPr>
            <a:r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t>  </a:t>
            </a:r>
            <a:fld id="{413E15EE-DC3B-E04F-8832-72124B366A17}" type="slidenum"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pPr algn="ctr" eaLnBrk="0" hangingPunct="0">
                <a:lnSpc>
                  <a:spcPct val="80000"/>
                </a:lnSpc>
              </a:pPr>
              <a:t>‹#›</a:t>
            </a:fld>
            <a:endParaRPr lang="en-US" sz="1200" b="1" smtClean="0">
              <a:solidFill>
                <a:srgbClr val="262626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3175" y="6553200"/>
            <a:ext cx="1255713" cy="307975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PRAE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2339975" y="6553200"/>
            <a:ext cx="4392613" cy="3079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969696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CEA - </a:t>
            </a:r>
            <a:r>
              <a:rPr lang="en-US" altLang="fr-FR" sz="1400" b="1" dirty="0" err="1" smtClean="0">
                <a:solidFill>
                  <a:srgbClr val="262626"/>
                </a:solidFill>
                <a:ea typeface="ＭＳ Ｐゴシック" charset="0"/>
              </a:rPr>
              <a:t>Orme</a:t>
            </a: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 des </a:t>
            </a:r>
            <a:r>
              <a:rPr lang="en-US" altLang="fr-FR" sz="1400" b="1" dirty="0" err="1" smtClean="0">
                <a:solidFill>
                  <a:srgbClr val="262626"/>
                </a:solidFill>
                <a:ea typeface="ＭＳ Ｐゴシック" charset="0"/>
              </a:rPr>
              <a:t>Merisiers</a:t>
            </a: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, 28.01.16</a:t>
            </a:r>
          </a:p>
        </p:txBody>
      </p:sp>
    </p:spTree>
    <p:extLst>
      <p:ext uri="{BB962C8B-B14F-4D97-AF65-F5344CB8AC3E}">
        <p14:creationId xmlns:p14="http://schemas.microsoft.com/office/powerpoint/2010/main" val="132416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4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 userDrawn="1"/>
        </p:nvSpPr>
        <p:spPr bwMode="auto">
          <a:xfrm>
            <a:off x="8183563" y="6561138"/>
            <a:ext cx="965200" cy="304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400" b="1" smtClean="0">
                <a:solidFill>
                  <a:srgbClr val="262626"/>
                </a:solidFill>
                <a:ea typeface="ＭＳ Ｐゴシック" charset="0"/>
              </a:rPr>
              <a:t>   </a:t>
            </a:r>
          </a:p>
        </p:txBody>
      </p:sp>
      <p:sp>
        <p:nvSpPr>
          <p:cNvPr id="3" name="Rectangle 9"/>
          <p:cNvSpPr>
            <a:spLocks noChangeArrowheads="1"/>
          </p:cNvSpPr>
          <p:nvPr userDrawn="1"/>
        </p:nvSpPr>
        <p:spPr bwMode="auto">
          <a:xfrm>
            <a:off x="8748713" y="6602413"/>
            <a:ext cx="14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eaLnBrk="0" hangingPunct="0">
              <a:lnSpc>
                <a:spcPct val="80000"/>
              </a:lnSpc>
            </a:pPr>
            <a:r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t>  </a:t>
            </a:r>
            <a:fld id="{413E15EE-DC3B-E04F-8832-72124B366A17}" type="slidenum">
              <a:rPr lang="en-US" sz="1200" b="1" smtClean="0">
                <a:solidFill>
                  <a:srgbClr val="262626"/>
                </a:solidFill>
                <a:latin typeface="Comic Sans MS" charset="0"/>
                <a:ea typeface="ＭＳ Ｐゴシック" charset="0"/>
                <a:cs typeface="Arial" charset="0"/>
              </a:rPr>
              <a:pPr algn="ctr" eaLnBrk="0" hangingPunct="0">
                <a:lnSpc>
                  <a:spcPct val="80000"/>
                </a:lnSpc>
              </a:pPr>
              <a:t>‹#›</a:t>
            </a:fld>
            <a:endParaRPr lang="en-US" sz="1200" b="1" smtClean="0">
              <a:solidFill>
                <a:srgbClr val="262626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3175" y="6553200"/>
            <a:ext cx="1255713" cy="307975"/>
          </a:xfrm>
          <a:prstGeom prst="rect">
            <a:avLst/>
          </a:prstGeom>
          <a:gradFill rotWithShape="1">
            <a:gsLst>
              <a:gs pos="0">
                <a:srgbClr val="969696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PRAE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2339975" y="6553200"/>
            <a:ext cx="4392613" cy="3079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969696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CEA - </a:t>
            </a:r>
            <a:r>
              <a:rPr lang="en-US" altLang="fr-FR" sz="1400" b="1" dirty="0" err="1" smtClean="0">
                <a:solidFill>
                  <a:srgbClr val="262626"/>
                </a:solidFill>
                <a:ea typeface="ＭＳ Ｐゴシック" charset="0"/>
              </a:rPr>
              <a:t>Orme</a:t>
            </a: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 des </a:t>
            </a:r>
            <a:r>
              <a:rPr lang="en-US" altLang="fr-FR" sz="1400" b="1" dirty="0" err="1" smtClean="0">
                <a:solidFill>
                  <a:srgbClr val="262626"/>
                </a:solidFill>
                <a:ea typeface="ＭＳ Ｐゴシック" charset="0"/>
              </a:rPr>
              <a:t>Merisiers</a:t>
            </a:r>
            <a:r>
              <a:rPr lang="en-US" altLang="fr-FR" sz="1400" b="1" dirty="0" smtClean="0">
                <a:solidFill>
                  <a:srgbClr val="262626"/>
                </a:solidFill>
                <a:ea typeface="ＭＳ Ｐゴシック" charset="0"/>
              </a:rPr>
              <a:t>, 28.01.16</a:t>
            </a:r>
          </a:p>
        </p:txBody>
      </p:sp>
    </p:spTree>
    <p:extLst>
      <p:ext uri="{BB962C8B-B14F-4D97-AF65-F5344CB8AC3E}">
        <p14:creationId xmlns:p14="http://schemas.microsoft.com/office/powerpoint/2010/main" val="20512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5736" y="1628800"/>
            <a:ext cx="5400600" cy="3528392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</a:pPr>
            <a:r>
              <a:rPr lang="fr-FR" altLang="fr-FR" sz="3600" b="1" dirty="0" smtClean="0">
                <a:solidFill>
                  <a:srgbClr val="E75112"/>
                </a:solidFill>
                <a:latin typeface="Verdana" pitchFamily="34" charset="0"/>
              </a:rPr>
              <a:t>Equipe PRAE</a:t>
            </a:r>
            <a:br>
              <a:rPr lang="fr-FR" altLang="fr-FR" sz="3600" b="1" dirty="0" smtClean="0">
                <a:solidFill>
                  <a:srgbClr val="E75112"/>
                </a:solidFill>
                <a:latin typeface="Verdana" pitchFamily="34" charset="0"/>
              </a:rPr>
            </a:br>
            <a:r>
              <a:rPr lang="fr-FR" altLang="fr-FR" sz="3600" b="1" dirty="0" smtClean="0">
                <a:solidFill>
                  <a:srgbClr val="E75112"/>
                </a:solidFill>
                <a:latin typeface="Verdana" pitchFamily="34" charset="0"/>
              </a:rPr>
              <a:t/>
            </a:r>
            <a:br>
              <a:rPr lang="fr-FR" altLang="fr-FR" sz="3600" b="1" dirty="0" smtClean="0">
                <a:solidFill>
                  <a:srgbClr val="E75112"/>
                </a:solidFill>
                <a:latin typeface="Verdana" pitchFamily="34" charset="0"/>
              </a:rPr>
            </a:br>
            <a:r>
              <a:rPr lang="fr-FR" altLang="fr-FR" sz="3600" b="1" dirty="0" smtClean="0">
                <a:solidFill>
                  <a:srgbClr val="E75112"/>
                </a:solidFill>
                <a:latin typeface="Verdana" pitchFamily="34" charset="0"/>
              </a:rPr>
              <a:t/>
            </a:r>
            <a:br>
              <a:rPr lang="fr-FR" altLang="fr-FR" sz="3600" b="1" dirty="0" smtClean="0">
                <a:solidFill>
                  <a:srgbClr val="E75112"/>
                </a:solidFill>
                <a:latin typeface="Verdana" pitchFamily="34" charset="0"/>
              </a:rPr>
            </a:br>
            <a:r>
              <a:rPr lang="fr-FR" altLang="fr-FR" sz="3600" b="1" dirty="0" smtClean="0">
                <a:latin typeface="Verdana" pitchFamily="34" charset="0"/>
              </a:rPr>
              <a:t>LAL-IPNO-IMNC</a:t>
            </a:r>
            <a:r>
              <a:rPr lang="fr-FR" altLang="fr-FR" sz="1400" b="1" dirty="0" smtClean="0">
                <a:solidFill>
                  <a:srgbClr val="0070C0"/>
                </a:solidFill>
                <a:latin typeface="Verdana" pitchFamily="34" charset="0"/>
                <a:cs typeface="+mn-cs"/>
              </a:rPr>
              <a:t/>
            </a:r>
            <a:br>
              <a:rPr lang="fr-FR" altLang="fr-FR" sz="1400" b="1" dirty="0" smtClean="0">
                <a:solidFill>
                  <a:srgbClr val="0070C0"/>
                </a:solidFill>
                <a:latin typeface="Verdana" pitchFamily="34" charset="0"/>
                <a:cs typeface="+mn-cs"/>
              </a:rPr>
            </a:br>
            <a:r>
              <a:rPr lang="fr-FR" altLang="fr-FR" sz="1400" b="1" dirty="0" smtClean="0">
                <a:solidFill>
                  <a:srgbClr val="0070C0"/>
                </a:solidFill>
                <a:latin typeface="Verdana" pitchFamily="34" charset="0"/>
                <a:cs typeface="+mn-cs"/>
              </a:rPr>
              <a:t/>
            </a:r>
            <a:br>
              <a:rPr lang="fr-FR" altLang="fr-FR" sz="1400" b="1" dirty="0" smtClean="0">
                <a:solidFill>
                  <a:srgbClr val="0070C0"/>
                </a:solidFill>
                <a:latin typeface="Verdana" pitchFamily="34" charset="0"/>
                <a:cs typeface="+mn-cs"/>
              </a:rPr>
            </a:b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  <a:cs typeface="+mn-cs"/>
              </a:rPr>
              <a:t/>
            </a:r>
            <a:b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  <a:cs typeface="+mn-cs"/>
              </a:rPr>
            </a:br>
            <a:r>
              <a:rPr lang="fr-FR" altLang="fr-FR" sz="3600" b="1" dirty="0" smtClean="0">
                <a:latin typeface="Verdana" pitchFamily="34" charset="0"/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987824" y="3140968"/>
            <a:ext cx="335915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95AA-B66D-4256-8376-8E3756592E5B}" type="slidenum">
              <a:rPr lang="fr-FR" altLang="fr-FR" smtClean="0"/>
              <a:pPr/>
              <a:t>1</a:t>
            </a:fld>
            <a:endParaRPr lang="fr-FR" altLang="fr-FR"/>
          </a:p>
        </p:txBody>
      </p:sp>
      <p:pic>
        <p:nvPicPr>
          <p:cNvPr id="9" name="Image 3" descr="Description : Description : C:\sb\P2IO_2015_PE\siteon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5172869"/>
            <a:ext cx="2200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" descr="Description : Description : C:\sb\P2IO_2015_PE\ipn-ors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035550"/>
            <a:ext cx="15033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escription : Description : l-coul-3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5056188"/>
            <a:ext cx="129381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9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3" y="447861"/>
            <a:ext cx="2185807" cy="96184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Budget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177925"/>
            <a:ext cx="9144000" cy="321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Total contribution via request P2IO 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(phase 1 concerned) </a:t>
            </a:r>
            <a:r>
              <a:rPr lang="en-US" alt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814 </a:t>
            </a:r>
            <a:r>
              <a:rPr lang="en-US" altLang="fr-FR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kE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 indent="0" eaLnBrk="1" hangingPunct="1">
              <a:lnSpc>
                <a:spcPct val="120000"/>
              </a:lnSpc>
              <a:spcBef>
                <a:spcPts val="800"/>
              </a:spcBef>
              <a:defRPr/>
            </a:pPr>
            <a:endParaRPr lang="en-US" alt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fr-F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PostDoc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P2IO (3 years) + </a:t>
            </a:r>
            <a:r>
              <a:rPr lang="en-US" altLang="fr-F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PostDoc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fr-FR" sz="1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CNRS (1 year) </a:t>
            </a:r>
            <a:endParaRPr lang="en-US" alt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defRPr/>
            </a:pPr>
            <a:endParaRPr lang="en-US" alt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Equipment 514 </a:t>
            </a:r>
            <a:r>
              <a:rPr lang="en-US" altLang="fr-F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kE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(P2IO) + 100 </a:t>
            </a:r>
            <a:r>
              <a:rPr lang="en-US" altLang="fr-F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kE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(complementary contribution by IPNO and LAL). </a:t>
            </a: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endParaRPr lang="en-US" alt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Other sources of financing the project: the </a:t>
            </a:r>
            <a:r>
              <a:rPr lang="en-US" alt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SESAME project 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submitted to the </a:t>
            </a:r>
            <a:r>
              <a:rPr lang="en-US" altLang="fr-F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IdF</a:t>
            </a: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region.</a:t>
            </a: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defRPr/>
            </a:pPr>
            <a:endParaRPr lang="en-US" altLang="fr-F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fr-F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Infrastructure ensured via contributions by the participating laboratories.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899592" y="1628800"/>
            <a:ext cx="6912768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General Description: Scientific and Technical</a:t>
            </a:r>
          </a:p>
          <a:p>
            <a:pPr lvl="0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>
                <a:solidFill>
                  <a:srgbClr val="B9CDE5"/>
                </a:solidFill>
                <a:cs typeface="ＭＳ Ｐゴシック" charset="0"/>
              </a:rPr>
              <a:t>Resources: teams, associated partnerships and budget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0070C0"/>
                </a:solidFill>
                <a:cs typeface="ＭＳ Ｐゴシック" charset="0"/>
              </a:rPr>
              <a:t>Status and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IN2P3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19" descr="Prae phas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116388"/>
            <a:ext cx="5976938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-1588" y="701675"/>
            <a:ext cx="9145588" cy="5812612"/>
            <a:chOff x="34925" y="434975"/>
            <a:chExt cx="9145588" cy="5812612"/>
          </a:xfrm>
        </p:grpSpPr>
        <p:pic>
          <p:nvPicPr>
            <p:cNvPr id="8" name="Imagen 18" descr="Prae phase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5" y="1549400"/>
              <a:ext cx="4108450" cy="2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adroTexto 1"/>
            <p:cNvSpPr txBox="1">
              <a:spLocks noChangeArrowheads="1"/>
            </p:cNvSpPr>
            <p:nvPr/>
          </p:nvSpPr>
          <p:spPr bwMode="auto">
            <a:xfrm>
              <a:off x="7667625" y="3213100"/>
              <a:ext cx="15128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GB" sz="1200" b="1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Radiotherapy</a:t>
              </a:r>
            </a:p>
          </p:txBody>
        </p:sp>
        <p:sp>
          <p:nvSpPr>
            <p:cNvPr id="10" name="Rectángulo 5"/>
            <p:cNvSpPr>
              <a:spLocks noChangeArrowheads="1"/>
            </p:cNvSpPr>
            <p:nvPr/>
          </p:nvSpPr>
          <p:spPr bwMode="auto">
            <a:xfrm>
              <a:off x="7164388" y="1506538"/>
              <a:ext cx="8098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ProRad</a:t>
              </a:r>
            </a:p>
          </p:txBody>
        </p:sp>
        <p:pic>
          <p:nvPicPr>
            <p:cNvPr id="11" name="Imagen 17" descr="Prae phase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5" y="434975"/>
              <a:ext cx="3600450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36513" y="781050"/>
              <a:ext cx="3867150" cy="7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>
                <a:lnSpc>
                  <a:spcPct val="110000"/>
                </a:lnSpc>
                <a:spcBef>
                  <a:spcPts val="300"/>
                </a:spcBef>
                <a:buFont typeface="Wingdings" charset="0"/>
                <a:buChar char="q"/>
              </a:pPr>
              <a:r>
                <a:rPr lang="en-US" sz="1200" b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Phase 1: </a:t>
              </a:r>
              <a:r>
                <a:rPr lang="en-US" sz="1200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 </a:t>
              </a:r>
              <a:r>
                <a:rPr lang="en-US" sz="1200" dirty="0" err="1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nC</a:t>
              </a:r>
              <a:r>
                <a:rPr lang="en-US" sz="1200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electron bunches at 50 Hz, accelerated to 50-70 </a:t>
              </a:r>
              <a:r>
                <a:rPr lang="en-US" sz="1200" dirty="0" err="1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MeV</a:t>
              </a:r>
              <a:r>
                <a:rPr lang="en-US" sz="1200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12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direct PRAE beam line </a:t>
              </a:r>
              <a:endPara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36513" y="2119313"/>
              <a:ext cx="5472113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>
                <a:lnSpc>
                  <a:spcPct val="110000"/>
                </a:lnSpc>
                <a:spcBef>
                  <a:spcPts val="1000"/>
                </a:spcBef>
                <a:buFont typeface="Wingdings" charset="0"/>
                <a:buChar char="q"/>
              </a:pPr>
              <a:r>
                <a:rPr lang="en-US" sz="1200" b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Phase 2: </a:t>
              </a:r>
              <a:r>
                <a:rPr lang="en-US" sz="12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two deviated lines; scanning dipole for Radiotherapy; spectrometer for Instrumentation; magnetic chicane for </a:t>
              </a:r>
              <a:r>
                <a:rPr lang="en-US" sz="1200" dirty="0" err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ProRad</a:t>
              </a:r>
              <a:r>
                <a:rPr lang="en-US" sz="12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. </a:t>
              </a:r>
            </a:p>
          </p:txBody>
        </p: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34925" y="4437063"/>
              <a:ext cx="4392613" cy="29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>
                <a:lnSpc>
                  <a:spcPct val="110000"/>
                </a:lnSpc>
                <a:spcBef>
                  <a:spcPts val="300"/>
                </a:spcBef>
                <a:buFont typeface="Wingdings" charset="0"/>
                <a:buChar char="q"/>
              </a:pPr>
              <a:r>
                <a:rPr lang="en-US" sz="1200" b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Phase 3:</a:t>
              </a:r>
              <a:r>
                <a:rPr lang="en-US" sz="1200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140 </a:t>
              </a:r>
              <a:r>
                <a:rPr lang="en-US" sz="1200" dirty="0" err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MeV</a:t>
              </a:r>
              <a:endPara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Rectángulo 2"/>
            <p:cNvSpPr>
              <a:spLocks noChangeArrowheads="1"/>
            </p:cNvSpPr>
            <p:nvPr/>
          </p:nvSpPr>
          <p:spPr bwMode="auto">
            <a:xfrm>
              <a:off x="7164288" y="2009775"/>
              <a:ext cx="16113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Instrumentation</a:t>
              </a:r>
            </a:p>
          </p:txBody>
        </p:sp>
        <p:sp>
          <p:nvSpPr>
            <p:cNvPr id="16" name="CuadroTexto 1"/>
            <p:cNvSpPr txBox="1">
              <a:spLocks noChangeArrowheads="1"/>
            </p:cNvSpPr>
            <p:nvPr/>
          </p:nvSpPr>
          <p:spPr bwMode="auto">
            <a:xfrm>
              <a:off x="7667625" y="5970588"/>
              <a:ext cx="15128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GB" sz="1200" b="1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Radiotherapy</a:t>
              </a:r>
            </a:p>
          </p:txBody>
        </p:sp>
        <p:sp>
          <p:nvSpPr>
            <p:cNvPr id="17" name="Rectángulo 5"/>
            <p:cNvSpPr>
              <a:spLocks noChangeArrowheads="1"/>
            </p:cNvSpPr>
            <p:nvPr/>
          </p:nvSpPr>
          <p:spPr bwMode="auto">
            <a:xfrm>
              <a:off x="7164388" y="4264025"/>
              <a:ext cx="8098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ProRad</a:t>
              </a:r>
            </a:p>
          </p:txBody>
        </p:sp>
        <p:sp>
          <p:nvSpPr>
            <p:cNvPr id="18" name="Rectángulo 2"/>
            <p:cNvSpPr>
              <a:spLocks noChangeArrowheads="1"/>
            </p:cNvSpPr>
            <p:nvPr/>
          </p:nvSpPr>
          <p:spPr bwMode="auto">
            <a:xfrm>
              <a:off x="7236296" y="4768850"/>
              <a:ext cx="16113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Instrumentation</a:t>
              </a:r>
            </a:p>
          </p:txBody>
        </p:sp>
        <p:cxnSp>
          <p:nvCxnSpPr>
            <p:cNvPr id="19" name="Connecteur droit 2"/>
            <p:cNvCxnSpPr>
              <a:cxnSpLocks noChangeShapeType="1"/>
            </p:cNvCxnSpPr>
            <p:nvPr/>
          </p:nvCxnSpPr>
          <p:spPr bwMode="auto">
            <a:xfrm>
              <a:off x="250825" y="1506538"/>
              <a:ext cx="8569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Connecteur droit 17"/>
            <p:cNvCxnSpPr>
              <a:cxnSpLocks noChangeShapeType="1"/>
            </p:cNvCxnSpPr>
            <p:nvPr/>
          </p:nvCxnSpPr>
          <p:spPr bwMode="auto">
            <a:xfrm>
              <a:off x="250825" y="4005263"/>
              <a:ext cx="85693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</a:t>
            </a:r>
            <a:r>
              <a:rPr lang="fr-FR" altLang="fr-FR" sz="2800" b="1" dirty="0" err="1" smtClean="0">
                <a:solidFill>
                  <a:srgbClr val="E75112"/>
                </a:solidFill>
                <a:latin typeface="Verdana" pitchFamily="34" charset="0"/>
              </a:rPr>
              <a:t>Status</a:t>
            </a:r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 &amp; Perspectives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25409"/>
            <a:ext cx="3206326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Three phases of PRAE construction</a:t>
            </a:r>
            <a:endParaRPr lang="en-US" sz="1200" b="1" kern="0" dirty="0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</a:t>
            </a:r>
            <a:r>
              <a:rPr lang="fr-FR" altLang="fr-FR" sz="2800" b="1" dirty="0" err="1" smtClean="0">
                <a:solidFill>
                  <a:srgbClr val="E75112"/>
                </a:solidFill>
                <a:latin typeface="Verdana" pitchFamily="34" charset="0"/>
              </a:rPr>
              <a:t>Status</a:t>
            </a:r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 &amp; Perspectives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1077913"/>
            <a:ext cx="90360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PRAE Phase 1 	</a:t>
            </a:r>
            <a:r>
              <a:rPr 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(Essential contribution by P2IO.)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Accelerator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2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nC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electron bunches at 50 Hz, accelerated to 50-70 MeV,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PRAE beam line. </a:t>
            </a:r>
            <a:endParaRPr lang="en-US" sz="12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 physics/nucleon structure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optimization of the setup using 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simulation and 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tests;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tests of the target for the complete </a:t>
            </a:r>
            <a:r>
              <a:rPr lang="en-US" sz="1200" b="1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ProRad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instrument; measurement of the electric form factor of the proton.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Radiotherapy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validation of the PRAE setup,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dosimetry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campaign, using goniometer.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Detector R&amp;D: calibration and commissioning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the setup.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First use by instrumentation groups.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Numerous tests and validations possible with the existing PHIL, ALTO, … facilities.</a:t>
            </a:r>
            <a:endParaRPr lang="en-US" sz="12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Edition of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Technical Design Report</a:t>
            </a: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73034"/>
            <a:ext cx="3206326" cy="276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Three phases of PRAE construction</a:t>
            </a:r>
            <a:endParaRPr lang="en-US" sz="1200" b="1" kern="0" dirty="0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683000"/>
            <a:ext cx="9036050" cy="30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PRAE Phase 2</a:t>
            </a:r>
            <a:endParaRPr 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Accelerator: direct (radiotherapy platform) and two deviated beam lines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(nuclear physics and detector R&amp;D)</a:t>
            </a:r>
            <a:endParaRPr lang="en-US" sz="12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 physics/nucleon structure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nominal </a:t>
            </a:r>
            <a:r>
              <a:rPr lang="en-US" sz="1200" b="1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ProRad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 operation.</a:t>
            </a:r>
            <a:endParaRPr lang="en-US" sz="12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Radiotherapy: 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PRAE setup,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dosimetry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campaign, validation using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scanning dipole.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Detector R&amp;D: spectrometer; routine use by instrumentation groups.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PRAE Phase 3</a:t>
            </a:r>
            <a:endParaRPr 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Accelerator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new accelerator section,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maximum planned energy 140 MeV reached.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Nuclear physics/nucleon structure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complementary </a:t>
            </a:r>
            <a:r>
              <a:rPr lang="en-US" sz="1200" b="1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ProRad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measurements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program extension.</a:t>
            </a:r>
            <a:endParaRPr lang="en-US" sz="12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Radiotherapy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US" sz="1200" b="1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dosimetry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small animals 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measurements.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Detector R&amp;D: routine use by instrumentation groups. </a:t>
            </a:r>
          </a:p>
        </p:txBody>
      </p:sp>
    </p:spTree>
    <p:extLst>
      <p:ext uri="{BB962C8B-B14F-4D97-AF65-F5344CB8AC3E}">
        <p14:creationId xmlns:p14="http://schemas.microsoft.com/office/powerpoint/2010/main" val="18604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</a:t>
            </a:r>
            <a:r>
              <a:rPr lang="fr-FR" altLang="fr-FR" sz="2800" b="1" dirty="0" err="1" smtClean="0">
                <a:solidFill>
                  <a:srgbClr val="E75112"/>
                </a:solidFill>
                <a:latin typeface="Verdana" pitchFamily="34" charset="0"/>
              </a:rPr>
              <a:t>Status</a:t>
            </a:r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 &amp; Perspectives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0" y="1171575"/>
          <a:ext cx="8497887" cy="370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2735"/>
                <a:gridCol w="648144"/>
                <a:gridCol w="648144"/>
                <a:gridCol w="648144"/>
                <a:gridCol w="648144"/>
                <a:gridCol w="648144"/>
                <a:gridCol w="648144"/>
                <a:gridCol w="699639"/>
                <a:gridCol w="596649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Semester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Design, components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procuring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r>
                        <a:rPr lang="fr-FR" sz="1400" b="0" baseline="0" dirty="0" smtClean="0">
                          <a:solidFill>
                            <a:schemeClr val="tx1"/>
                          </a:solidFill>
                        </a:rPr>
                        <a:t> t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ests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PHIL-10 MeV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r>
                        <a:rPr lang="fr-FR" sz="1400" b="0" baseline="0" dirty="0" smtClean="0">
                          <a:solidFill>
                            <a:schemeClr val="tx1"/>
                          </a:solidFill>
                        </a:rPr>
                        <a:t> t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ests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PHIL-30 MeV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Validation</a:t>
                      </a:r>
                      <a:r>
                        <a:rPr lang="fr-FR" sz="1400" b="0" baseline="0" dirty="0" smtClean="0">
                          <a:solidFill>
                            <a:schemeClr val="tx1"/>
                          </a:solidFill>
                        </a:rPr>
                        <a:t> of axis setups </a:t>
                      </a:r>
                      <a:r>
                        <a:rPr lang="fr-FR" sz="1400" b="0" baseline="0" dirty="0" err="1" smtClean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fr-FR" sz="1400" b="0" baseline="0" dirty="0" smtClean="0">
                          <a:solidFill>
                            <a:schemeClr val="tx1"/>
                          </a:solidFill>
                        </a:rPr>
                        <a:t> PHIL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Infrastructure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PRAE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Installation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PRAE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PRAE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commissioning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fr-FR" sz="1400" b="0" baseline="0" dirty="0" smtClean="0">
                          <a:solidFill>
                            <a:schemeClr val="tx1"/>
                          </a:solidFill>
                        </a:rPr>
                        <a:t> 70 MeV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TDR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chapters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ready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9" name="Connecteur droit 17"/>
          <p:cNvCxnSpPr>
            <a:cxnSpLocks noChangeShapeType="1"/>
          </p:cNvCxnSpPr>
          <p:nvPr/>
        </p:nvCxnSpPr>
        <p:spPr bwMode="auto">
          <a:xfrm>
            <a:off x="7886700" y="1531938"/>
            <a:ext cx="0" cy="4392612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lèche droite 18"/>
          <p:cNvSpPr>
            <a:spLocks noChangeArrowheads="1"/>
          </p:cNvSpPr>
          <p:nvPr/>
        </p:nvSpPr>
        <p:spPr bwMode="auto">
          <a:xfrm>
            <a:off x="7878763" y="5727700"/>
            <a:ext cx="979487" cy="484188"/>
          </a:xfrm>
          <a:prstGeom prst="rightArrow">
            <a:avLst>
              <a:gd name="adj1" fmla="val 50000"/>
              <a:gd name="adj2" fmla="val 50105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7850188" y="5802313"/>
            <a:ext cx="1109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/>
              <a:t>PRAE v1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5905500" y="5802313"/>
            <a:ext cx="264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/>
              <a:t>PRAE operational 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811185"/>
            <a:ext cx="5829300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Planning: phase 1, e-beam 70 </a:t>
            </a:r>
            <a:r>
              <a:rPr lang="en-US" sz="1200" b="1" kern="0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MeV</a:t>
            </a:r>
            <a:r>
              <a:rPr lang="en-US" sz="1200" b="1" kern="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, direct line</a:t>
            </a:r>
            <a:endParaRPr lang="en-US" sz="1200" b="1" kern="0" dirty="0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200" y="5038725"/>
            <a:ext cx="781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Provide within 12 months from the filing folder and ASN authorization . </a:t>
            </a:r>
          </a:p>
          <a:p>
            <a:pPr marL="171450" indent="-171450">
              <a:buFont typeface="Wingdings" charset="2"/>
              <a:buChar char="Ø"/>
            </a:pPr>
            <a:r>
              <a:rPr lang="en-GB" sz="1200" smtClean="0"/>
              <a:t> Implementation Study and definition of the needs for infrastructure work must start now  </a:t>
            </a:r>
          </a:p>
          <a:p>
            <a:pPr marL="171450" indent="-171450">
              <a:buFont typeface="Wingdings" charset="2"/>
              <a:buChar char="Ø"/>
            </a:pPr>
            <a:r>
              <a:rPr lang="en-GB" sz="1200" smtClean="0"/>
              <a:t>Problem of availability of contributors because of ongoing projects ( ThomX , operating platforms , ...).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8604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</a:t>
            </a:r>
            <a:r>
              <a:rPr lang="fr-FR" altLang="fr-FR" sz="2800" b="1" dirty="0" err="1" smtClean="0">
                <a:solidFill>
                  <a:srgbClr val="E75112"/>
                </a:solidFill>
                <a:latin typeface="Verdana" pitchFamily="34" charset="0"/>
              </a:rPr>
              <a:t>Status</a:t>
            </a:r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 &amp; Perspectives</a:t>
            </a: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142875" y="1046162"/>
          <a:ext cx="8748712" cy="370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59874"/>
                <a:gridCol w="576085"/>
                <a:gridCol w="576085"/>
                <a:gridCol w="576085"/>
                <a:gridCol w="576085"/>
                <a:gridCol w="576085"/>
                <a:gridCol w="576085"/>
                <a:gridCol w="536041"/>
                <a:gridCol w="553131"/>
                <a:gridCol w="553131"/>
                <a:gridCol w="5900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Phase 1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Phase 2, 70 MeV, 3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lines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Design, components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procuring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Construction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Commissioning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Phase 3, 140 MeV, 3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lines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Design, components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procuring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Construction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Commissioning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1" marR="360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15" name="Flèche droite 2"/>
          <p:cNvSpPr>
            <a:spLocks noChangeArrowheads="1"/>
          </p:cNvSpPr>
          <p:nvPr/>
        </p:nvSpPr>
        <p:spPr bwMode="auto">
          <a:xfrm>
            <a:off x="5500687" y="6373812"/>
            <a:ext cx="3241675" cy="484188"/>
          </a:xfrm>
          <a:prstGeom prst="rightArrow">
            <a:avLst>
              <a:gd name="adj1" fmla="val 50000"/>
              <a:gd name="adj2" fmla="val 50058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472112" y="6448425"/>
            <a:ext cx="324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/>
              <a:t>Development PRAE v2-3</a:t>
            </a:r>
          </a:p>
        </p:txBody>
      </p:sp>
      <p:cxnSp>
        <p:nvCxnSpPr>
          <p:cNvPr id="17" name="Connecteur droit 11"/>
          <p:cNvCxnSpPr>
            <a:cxnSpLocks noChangeShapeType="1"/>
          </p:cNvCxnSpPr>
          <p:nvPr/>
        </p:nvCxnSpPr>
        <p:spPr bwMode="auto">
          <a:xfrm>
            <a:off x="5500687" y="1404937"/>
            <a:ext cx="0" cy="5381625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Flèche droite 12"/>
          <p:cNvSpPr>
            <a:spLocks noChangeArrowheads="1"/>
          </p:cNvSpPr>
          <p:nvPr/>
        </p:nvSpPr>
        <p:spPr bwMode="auto">
          <a:xfrm>
            <a:off x="5500687" y="5602287"/>
            <a:ext cx="979488" cy="484188"/>
          </a:xfrm>
          <a:prstGeom prst="rightArrow">
            <a:avLst>
              <a:gd name="adj1" fmla="val 50000"/>
              <a:gd name="adj2" fmla="val 50105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5472112" y="5675312"/>
            <a:ext cx="1109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/>
              <a:t>PRAE v1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167062" y="5670550"/>
            <a:ext cx="264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/>
              <a:t>PRAE operational 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725460"/>
            <a:ext cx="6858000" cy="27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Phases 2 and 3: e-beam 70 and 140 </a:t>
            </a:r>
            <a:r>
              <a:rPr lang="en-US" sz="1200" b="1" kern="0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MeV</a:t>
            </a:r>
            <a:r>
              <a:rPr lang="en-US" sz="1200" b="1" kern="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, direct + 2 deviated lines</a:t>
            </a:r>
            <a:endParaRPr lang="en-US" sz="1200" b="1" kern="0" dirty="0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899592" y="1628800"/>
            <a:ext cx="6912768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General Description: Scientific and Technical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Resources</a:t>
            </a:r>
            <a:r>
              <a:rPr lang="en-US" altLang="fr-FR" sz="2000" b="1" dirty="0">
                <a:solidFill>
                  <a:srgbClr val="B9CDE5"/>
                </a:solidFill>
                <a:cs typeface="ＭＳ Ｐゴシック" charset="0"/>
              </a:rPr>
              <a:t>: teams, associated partnerships and budget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Status and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0070C0"/>
                </a:solidFill>
                <a:cs typeface="ＭＳ Ｐゴシック" charset="0"/>
              </a:rPr>
              <a:t>IN2P3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8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IN2P3 Perspectives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461939"/>
            <a:ext cx="9144000" cy="48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ea typeface="Verdana" pitchFamily="34" charset="0"/>
                <a:cs typeface="Verdana" pitchFamily="34" charset="0"/>
              </a:rPr>
              <a:t>PRAE is a unique innovative and </a:t>
            </a:r>
            <a:r>
              <a:rPr lang="en-US" b="1" dirty="0" smtClean="0">
                <a:ea typeface="Verdana" pitchFamily="34" charset="0"/>
                <a:cs typeface="Verdana" pitchFamily="34" charset="0"/>
              </a:rPr>
              <a:t>attractive multi</a:t>
            </a:r>
            <a:r>
              <a:rPr lang="en-US" b="1" dirty="0">
                <a:ea typeface="Verdana" pitchFamily="34" charset="0"/>
                <a:cs typeface="Verdana" pitchFamily="34" charset="0"/>
              </a:rPr>
              <a:t>-disciplinary </a:t>
            </a:r>
            <a:r>
              <a:rPr lang="en-US" b="1" dirty="0" smtClean="0">
                <a:ea typeface="Verdana" pitchFamily="34" charset="0"/>
                <a:cs typeface="Verdana" pitchFamily="34" charset="0"/>
              </a:rPr>
              <a:t>project for </a:t>
            </a:r>
            <a:r>
              <a:rPr lang="en-US" b="1" dirty="0">
                <a:ea typeface="Verdana" pitchFamily="34" charset="0"/>
                <a:cs typeface="Verdana" pitchFamily="34" charset="0"/>
              </a:rPr>
              <a:t>science, R&amp;D and </a:t>
            </a:r>
            <a:r>
              <a:rPr lang="en-US" b="1" dirty="0" smtClean="0">
                <a:ea typeface="Verdana" pitchFamily="34" charset="0"/>
                <a:cs typeface="Verdana" pitchFamily="34" charset="0"/>
              </a:rPr>
              <a:t>applications based </a:t>
            </a:r>
            <a:r>
              <a:rPr lang="en-US" b="1" dirty="0">
                <a:ea typeface="Verdana" pitchFamily="34" charset="0"/>
                <a:cs typeface="Verdana" pitchFamily="34" charset="0"/>
              </a:rPr>
              <a:t>on </a:t>
            </a:r>
            <a:r>
              <a:rPr lang="en-US" b="1" dirty="0" smtClean="0">
                <a:ea typeface="Verdana" pitchFamily="34" charset="0"/>
                <a:cs typeface="Verdana" pitchFamily="34" charset="0"/>
              </a:rPr>
              <a:t>complementary IMNC – IPN – LAL expertise, in the heart of the IN2P3.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 Construction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of the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multi-disciplinary PRAE site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–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Subatomic physics, Radiotherapy, Instrumentation R&amp;D and Accelerator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– is 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centered around the new high-performance electron accelerator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and 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involves </a:t>
            </a:r>
            <a:r>
              <a:rPr lang="en-US" sz="1400" b="1" dirty="0" smtClean="0">
                <a:ea typeface="Verdana" pitchFamily="34" charset="0"/>
                <a:cs typeface="Verdana" pitchFamily="34" charset="0"/>
              </a:rPr>
              <a:t>3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major IN2P3 </a:t>
            </a:r>
            <a:r>
              <a:rPr lang="en-US" sz="1400" b="1" dirty="0" smtClean="0">
                <a:ea typeface="Verdana" pitchFamily="34" charset="0"/>
                <a:cs typeface="Verdana" pitchFamily="34" charset="0"/>
              </a:rPr>
              <a:t>laboratories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400" dirty="0"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 Participating </a:t>
            </a:r>
            <a:r>
              <a:rPr lang="en-US" sz="1400" b="1" dirty="0" smtClean="0">
                <a:ea typeface="Verdana" pitchFamily="34" charset="0"/>
                <a:cs typeface="Verdana" pitchFamily="34" charset="0"/>
              </a:rPr>
              <a:t>IN2P3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smtClean="0">
                <a:ea typeface="Verdana" pitchFamily="34" charset="0"/>
                <a:cs typeface="Verdana" pitchFamily="34" charset="0"/>
              </a:rPr>
              <a:t>laboratories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commit expertise, manpower, infrastructure and complementary funding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to complete the core of the PRAE project. Unique former Linear Accelerator protected zone will be reused. </a:t>
            </a:r>
            <a:r>
              <a:rPr lang="en-US" sz="1400" b="1" dirty="0" smtClean="0">
                <a:ea typeface="Verdana" pitchFamily="34" charset="0"/>
                <a:cs typeface="Verdana" pitchFamily="34" charset="0"/>
              </a:rPr>
              <a:t>IN2P3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has supported s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trongly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  the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SESAME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 request, awaiting results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…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endParaRPr lang="en-US" sz="1400" dirty="0"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400" dirty="0" smtClean="0">
                <a:ea typeface="Verdana" pitchFamily="34" charset="0"/>
                <a:cs typeface="Verdana" pitchFamily="34" charset="0"/>
              </a:rPr>
              <a:t> New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original and competitive scientific program, 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impact expected   at </a:t>
            </a:r>
            <a:r>
              <a:rPr lang="en-US" sz="1400" dirty="0" smtClean="0">
                <a:ea typeface="Verdana" pitchFamily="34" charset="0"/>
                <a:cs typeface="Verdana" pitchFamily="34" charset="0"/>
              </a:rPr>
              <a:t>the </a:t>
            </a:r>
            <a:r>
              <a:rPr lang="en-US" sz="1400" dirty="0">
                <a:ea typeface="Verdana" pitchFamily="34" charset="0"/>
                <a:cs typeface="Verdana" pitchFamily="34" charset="0"/>
              </a:rPr>
              <a:t>regional and national level.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Federation of the key scientific communities of </a:t>
            </a:r>
            <a:r>
              <a:rPr lang="en-US" sz="1400" b="1" dirty="0" smtClean="0">
                <a:ea typeface="Verdana" pitchFamily="34" charset="0"/>
                <a:cs typeface="Verdana" pitchFamily="34" charset="0"/>
              </a:rPr>
              <a:t>IN2P3 around </a:t>
            </a:r>
            <a:r>
              <a:rPr lang="en-US" sz="1400" b="1" dirty="0">
                <a:ea typeface="Verdana" pitchFamily="34" charset="0"/>
                <a:cs typeface="Verdana" pitchFamily="34" charset="0"/>
              </a:rPr>
              <a:t>PRAE, opening to larger scientific community, industry, and education. </a:t>
            </a:r>
          </a:p>
        </p:txBody>
      </p:sp>
    </p:spTree>
    <p:extLst>
      <p:ext uri="{BB962C8B-B14F-4D97-AF65-F5344CB8AC3E}">
        <p14:creationId xmlns:p14="http://schemas.microsoft.com/office/powerpoint/2010/main" val="18604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3"/>
          <p:cNvSpPr txBox="1">
            <a:spLocks noChangeArrowheads="1"/>
          </p:cNvSpPr>
          <p:nvPr/>
        </p:nvSpPr>
        <p:spPr bwMode="auto">
          <a:xfrm>
            <a:off x="1582738" y="2708275"/>
            <a:ext cx="60134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fr-FR" altLang="fr-FR" sz="10400" dirty="0" smtClean="0">
                <a:solidFill>
                  <a:srgbClr val="0070C0"/>
                </a:solidFill>
              </a:rPr>
              <a:t>BACKUP</a:t>
            </a:r>
            <a:endParaRPr lang="fr-FR" altLang="fr-FR" sz="10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0" y="6330950"/>
            <a:ext cx="9147175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5875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Former site of linear accelerator at LAL</a:t>
            </a:r>
          </a:p>
        </p:txBody>
      </p:sp>
      <p:graphicFrame>
        <p:nvGraphicFramePr>
          <p:cNvPr id="18436" name="Objet 2"/>
          <p:cNvGraphicFramePr>
            <a:graphicFrameLocks noChangeAspect="1"/>
          </p:cNvGraphicFramePr>
          <p:nvPr/>
        </p:nvGraphicFramePr>
        <p:xfrm>
          <a:off x="34925" y="482600"/>
          <a:ext cx="8956675" cy="633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11343968" imgH="8019722" progId="AcroExch.Document.7">
                  <p:embed/>
                </p:oleObj>
              </mc:Choice>
              <mc:Fallback>
                <p:oleObj name="Acrobat Document" r:id="rId3" imgW="11343968" imgH="8019722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82600"/>
                        <a:ext cx="8956675" cy="633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Connecteur droit 3"/>
          <p:cNvCxnSpPr>
            <a:stCxn id="19" idx="6"/>
          </p:cNvCxnSpPr>
          <p:nvPr/>
        </p:nvCxnSpPr>
        <p:spPr>
          <a:xfrm flipV="1">
            <a:off x="4225925" y="2768600"/>
            <a:ext cx="3271838" cy="793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c 4"/>
          <p:cNvSpPr/>
          <p:nvPr/>
        </p:nvSpPr>
        <p:spPr>
          <a:xfrm flipV="1">
            <a:off x="5292725" y="2092325"/>
            <a:ext cx="1487488" cy="688975"/>
          </a:xfrm>
          <a:prstGeom prst="arc">
            <a:avLst>
              <a:gd name="adj1" fmla="val 16200000"/>
              <a:gd name="adj2" fmla="val 21263016"/>
            </a:avLst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917950" y="3168650"/>
            <a:ext cx="569913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924300" y="3159125"/>
            <a:ext cx="657225" cy="387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1200" b="1" dirty="0">
                <a:latin typeface="Comic Sans MS" panose="030F0702030302020204" pitchFamily="66" charset="0"/>
                <a:ea typeface="+mn-ea"/>
              </a:rPr>
              <a:t>Laser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1200" b="1" dirty="0">
                <a:latin typeface="Comic Sans MS" panose="030F0702030302020204" pitchFamily="66" charset="0"/>
                <a:ea typeface="+mn-ea"/>
              </a:rPr>
              <a:t>room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0" y="2595563"/>
            <a:ext cx="641350" cy="3444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630988" y="2154238"/>
            <a:ext cx="749300" cy="3444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1" name="Arc 10"/>
          <p:cNvSpPr/>
          <p:nvPr/>
        </p:nvSpPr>
        <p:spPr>
          <a:xfrm flipV="1">
            <a:off x="4741863" y="2081213"/>
            <a:ext cx="1485900" cy="688975"/>
          </a:xfrm>
          <a:prstGeom prst="arc">
            <a:avLst>
              <a:gd name="adj1" fmla="val 16200000"/>
              <a:gd name="adj2" fmla="val 21263016"/>
            </a:avLst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834063" y="2319338"/>
            <a:ext cx="609600" cy="3444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8445" name="Rectangle 12"/>
          <p:cNvSpPr>
            <a:spLocks noChangeArrowheads="1"/>
          </p:cNvSpPr>
          <p:nvPr/>
        </p:nvSpPr>
        <p:spPr bwMode="auto">
          <a:xfrm>
            <a:off x="6804025" y="2646363"/>
            <a:ext cx="81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1200" b="1"/>
              <a:t>Medical </a:t>
            </a:r>
          </a:p>
        </p:txBody>
      </p:sp>
      <p:sp>
        <p:nvSpPr>
          <p:cNvPr id="18446" name="Rectangle 13"/>
          <p:cNvSpPr>
            <a:spLocks noChangeArrowheads="1"/>
          </p:cNvSpPr>
          <p:nvPr/>
        </p:nvSpPr>
        <p:spPr bwMode="auto">
          <a:xfrm>
            <a:off x="6580188" y="2157413"/>
            <a:ext cx="9001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1200" b="1"/>
              <a:t>R&amp;D </a:t>
            </a:r>
          </a:p>
          <a:p>
            <a:pPr eaLnBrk="1" hangingPunct="1">
              <a:lnSpc>
                <a:spcPct val="80000"/>
              </a:lnSpc>
            </a:pPr>
            <a:r>
              <a:rPr lang="fr-FR" sz="1200" b="1"/>
              <a:t>detectors</a:t>
            </a:r>
          </a:p>
        </p:txBody>
      </p:sp>
      <p:sp>
        <p:nvSpPr>
          <p:cNvPr id="18447" name="Rectangle 14"/>
          <p:cNvSpPr>
            <a:spLocks noChangeArrowheads="1"/>
          </p:cNvSpPr>
          <p:nvPr/>
        </p:nvSpPr>
        <p:spPr bwMode="auto">
          <a:xfrm>
            <a:off x="5773738" y="2312988"/>
            <a:ext cx="8223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1200" b="1"/>
              <a:t>Nuclear </a:t>
            </a:r>
          </a:p>
          <a:p>
            <a:pPr eaLnBrk="1" hangingPunct="1">
              <a:lnSpc>
                <a:spcPct val="80000"/>
              </a:lnSpc>
            </a:pPr>
            <a:r>
              <a:rPr lang="fr-FR" sz="1200" b="1"/>
              <a:t>Physics </a:t>
            </a:r>
          </a:p>
          <a:p>
            <a:pPr eaLnBrk="1" hangingPunct="1">
              <a:lnSpc>
                <a:spcPct val="80000"/>
              </a:lnSpc>
            </a:pPr>
            <a:endParaRPr lang="fr-FR" sz="1200" b="1"/>
          </a:p>
        </p:txBody>
      </p:sp>
      <p:cxnSp>
        <p:nvCxnSpPr>
          <p:cNvPr id="16" name="Connecteur droit 15"/>
          <p:cNvCxnSpPr/>
          <p:nvPr/>
        </p:nvCxnSpPr>
        <p:spPr>
          <a:xfrm>
            <a:off x="3359150" y="4497388"/>
            <a:ext cx="4308475" cy="31750"/>
          </a:xfrm>
          <a:prstGeom prst="line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275263" y="4221163"/>
            <a:ext cx="682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1600" b="1"/>
              <a:t>50 m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3494088" y="2787650"/>
            <a:ext cx="614362" cy="3175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084638" y="2705100"/>
            <a:ext cx="141287" cy="1428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370263" y="2714625"/>
            <a:ext cx="141287" cy="142875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8453" name="Rectangle 20"/>
          <p:cNvSpPr>
            <a:spLocks noChangeArrowheads="1"/>
          </p:cNvSpPr>
          <p:nvPr/>
        </p:nvSpPr>
        <p:spPr bwMode="auto">
          <a:xfrm>
            <a:off x="3851275" y="2170113"/>
            <a:ext cx="684213" cy="241300"/>
          </a:xfrm>
          <a:prstGeom prst="rect">
            <a:avLst/>
          </a:prstGeom>
          <a:solidFill>
            <a:srgbClr val="FFC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1200" b="1"/>
              <a:t>RF gun</a:t>
            </a:r>
          </a:p>
        </p:txBody>
      </p:sp>
      <p:cxnSp>
        <p:nvCxnSpPr>
          <p:cNvPr id="22" name="Connecteur droit avec flèche 21"/>
          <p:cNvCxnSpPr>
            <a:endCxn id="19" idx="0"/>
          </p:cNvCxnSpPr>
          <p:nvPr/>
        </p:nvCxnSpPr>
        <p:spPr>
          <a:xfrm>
            <a:off x="4154488" y="2420938"/>
            <a:ext cx="1587" cy="284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5" name="Rectangle 22"/>
          <p:cNvSpPr>
            <a:spLocks noChangeArrowheads="1"/>
          </p:cNvSpPr>
          <p:nvPr/>
        </p:nvSpPr>
        <p:spPr bwMode="auto">
          <a:xfrm>
            <a:off x="4144963" y="2762250"/>
            <a:ext cx="16891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sz="1200" b="1" i="1"/>
              <a:t>Accelerating section</a:t>
            </a:r>
          </a:p>
        </p:txBody>
      </p:sp>
      <p:sp>
        <p:nvSpPr>
          <p:cNvPr id="18456" name="Rectangle 12"/>
          <p:cNvSpPr>
            <a:spLocks noChangeArrowheads="1"/>
          </p:cNvSpPr>
          <p:nvPr/>
        </p:nvSpPr>
        <p:spPr bwMode="auto">
          <a:xfrm>
            <a:off x="1149350" y="6443663"/>
            <a:ext cx="66627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800" i="1">
                <a:cs typeface="Cambria" charset="0"/>
              </a:rPr>
              <a:t>Classification waved now !</a:t>
            </a:r>
          </a:p>
        </p:txBody>
      </p:sp>
    </p:spTree>
    <p:extLst>
      <p:ext uri="{BB962C8B-B14F-4D97-AF65-F5344CB8AC3E}">
        <p14:creationId xmlns:p14="http://schemas.microsoft.com/office/powerpoint/2010/main" val="281862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899592" y="1628800"/>
            <a:ext cx="7200800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0070C0"/>
                </a:solidFill>
                <a:cs typeface="ＭＳ Ｐゴシック" charset="0"/>
              </a:rPr>
              <a:t>General Description: Scientific and Technical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ＭＳ Ｐゴシック" charset="0"/>
              </a:rPr>
              <a:t>Resources: teams, associated partnerships and budget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Status and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IN2P3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5875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Former site of linear accelerator at LAL</a:t>
            </a:r>
          </a:p>
        </p:txBody>
      </p:sp>
      <p:pic>
        <p:nvPicPr>
          <p:cNvPr id="19459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5180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415925"/>
            <a:ext cx="46148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460750"/>
            <a:ext cx="452913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397250"/>
            <a:ext cx="46148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17488" y="476250"/>
            <a:ext cx="4071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cs typeface="Cambria" charset="0"/>
              </a:rPr>
              <a:t>Beam line</a:t>
            </a:r>
          </a:p>
        </p:txBody>
      </p:sp>
      <p:sp>
        <p:nvSpPr>
          <p:cNvPr id="19464" name="Rectangle 12"/>
          <p:cNvSpPr>
            <a:spLocks noChangeArrowheads="1"/>
          </p:cNvSpPr>
          <p:nvPr/>
        </p:nvSpPr>
        <p:spPr bwMode="auto">
          <a:xfrm>
            <a:off x="217488" y="6407150"/>
            <a:ext cx="4071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cs typeface="Cambria" charset="0"/>
              </a:rPr>
              <a:t>Experimental hall</a:t>
            </a:r>
          </a:p>
        </p:txBody>
      </p:sp>
      <p:sp>
        <p:nvSpPr>
          <p:cNvPr id="19465" name="Rectangle 12"/>
          <p:cNvSpPr>
            <a:spLocks noChangeArrowheads="1"/>
          </p:cNvSpPr>
          <p:nvPr/>
        </p:nvSpPr>
        <p:spPr bwMode="auto">
          <a:xfrm>
            <a:off x="4821238" y="2843213"/>
            <a:ext cx="407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cs typeface="Cambria" charset="0"/>
              </a:rPr>
              <a:t>Laser hut</a:t>
            </a:r>
          </a:p>
        </p:txBody>
      </p:sp>
      <p:sp>
        <p:nvSpPr>
          <p:cNvPr id="19466" name="Rectangle 12"/>
          <p:cNvSpPr>
            <a:spLocks noChangeArrowheads="1"/>
          </p:cNvSpPr>
          <p:nvPr/>
        </p:nvSpPr>
        <p:spPr bwMode="auto">
          <a:xfrm>
            <a:off x="4821238" y="6381750"/>
            <a:ext cx="4071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cs typeface="Cambria" charset="0"/>
              </a:rPr>
              <a:t>Access path</a:t>
            </a:r>
          </a:p>
        </p:txBody>
      </p:sp>
      <p:sp>
        <p:nvSpPr>
          <p:cNvPr id="19467" name="Flèche vers le bas 20"/>
          <p:cNvSpPr>
            <a:spLocks noChangeArrowheads="1"/>
          </p:cNvSpPr>
          <p:nvPr/>
        </p:nvSpPr>
        <p:spPr bwMode="auto">
          <a:xfrm rot="7253017">
            <a:off x="5630070" y="2253456"/>
            <a:ext cx="404812" cy="847725"/>
          </a:xfrm>
          <a:prstGeom prst="downArrow">
            <a:avLst>
              <a:gd name="adj1" fmla="val 50000"/>
              <a:gd name="adj2" fmla="val 49949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0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75" y="2665413"/>
            <a:ext cx="9147175" cy="4222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fontAlgn="auto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Axis 4: accelerator construction and related R&amp;D</a:t>
            </a: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1116013" y="3249613"/>
            <a:ext cx="788352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endParaRPr lang="en-US" sz="1800" i="1">
              <a:solidFill>
                <a:srgbClr val="000000"/>
              </a:solidFill>
            </a:endParaRPr>
          </a:p>
          <a:p>
            <a:pPr marL="0" lvl="1">
              <a:lnSpc>
                <a:spcPct val="150000"/>
              </a:lnSpc>
              <a:buFont typeface="Wingdings" charset="0"/>
              <a:buChar char="q"/>
            </a:pPr>
            <a:r>
              <a:rPr lang="en-US" sz="1800" b="1" i="1">
                <a:solidFill>
                  <a:srgbClr val="000000"/>
                </a:solidFill>
              </a:rPr>
              <a:t> </a:t>
            </a:r>
            <a:r>
              <a:rPr lang="fr-FR" sz="1800" i="1">
                <a:solidFill>
                  <a:srgbClr val="000000"/>
                </a:solidFill>
              </a:rPr>
              <a:t>Principle goal :</a:t>
            </a:r>
            <a:r>
              <a:rPr lang="fr-FR" sz="1800" b="1" i="1">
                <a:solidFill>
                  <a:srgbClr val="000000"/>
                </a:solidFill>
              </a:rPr>
              <a:t> core accelerator construction / application</a:t>
            </a:r>
            <a:endParaRPr lang="en-US" sz="1800" i="1">
              <a:solidFill>
                <a:srgbClr val="000000"/>
              </a:solidFill>
            </a:endParaRPr>
          </a:p>
          <a:p>
            <a:pPr marL="0" lvl="1">
              <a:lnSpc>
                <a:spcPct val="150000"/>
              </a:lnSpc>
              <a:buFont typeface="Wingdings" charset="0"/>
              <a:buChar char="q"/>
            </a:pPr>
            <a:r>
              <a:rPr lang="en-US" sz="1800" i="1">
                <a:solidFill>
                  <a:srgbClr val="000000"/>
                </a:solidFill>
              </a:rPr>
              <a:t> Other studies : R&amp;D high-gradient RF, large intensity dynamic range BPMs, R&amp;D on other accelerator applications</a:t>
            </a:r>
          </a:p>
          <a:p>
            <a:pPr marL="0" lvl="1">
              <a:lnSpc>
                <a:spcPct val="150000"/>
              </a:lnSpc>
              <a:buFont typeface="Wingdings" charset="0"/>
              <a:buChar char="q"/>
            </a:pPr>
            <a:r>
              <a:rPr lang="en-US" sz="1800" i="1">
                <a:solidFill>
                  <a:srgbClr val="000000"/>
                </a:solidFill>
              </a:rPr>
              <a:t> Training of engineers and technical staff; Students</a:t>
            </a:r>
            <a:r>
              <a:rPr lang="ja-JP" altLang="en-US" sz="1800" i="1">
                <a:solidFill>
                  <a:srgbClr val="000000"/>
                </a:solidFill>
              </a:rPr>
              <a:t>’</a:t>
            </a:r>
            <a:r>
              <a:rPr lang="en-US" sz="1800" i="1">
                <a:solidFill>
                  <a:srgbClr val="000000"/>
                </a:solidFill>
              </a:rPr>
              <a:t> hands-on</a:t>
            </a:r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4500563" y="3228975"/>
            <a:ext cx="4335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i="1">
                <a:solidFill>
                  <a:srgbClr val="000000"/>
                </a:solidFill>
              </a:rPr>
              <a:t>Coordinator: Angeles Faus-Golfe (LAL)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152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fontAlgn="auto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Comic Sans MS" panose="030F0702030302020204" pitchFamily="66" charset="0"/>
              </a:rPr>
              <a:t>Example: expertise on RF gun</a:t>
            </a:r>
          </a:p>
        </p:txBody>
      </p:sp>
      <p:pic>
        <p:nvPicPr>
          <p:cNvPr id="26627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149725"/>
            <a:ext cx="41941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e 33"/>
          <p:cNvGrpSpPr>
            <a:grpSpLocks/>
          </p:cNvGrpSpPr>
          <p:nvPr/>
        </p:nvGrpSpPr>
        <p:grpSpPr bwMode="auto">
          <a:xfrm>
            <a:off x="222250" y="1166813"/>
            <a:ext cx="4460875" cy="2387600"/>
            <a:chOff x="221870" y="1382157"/>
            <a:chExt cx="4460569" cy="2387676"/>
          </a:xfrm>
        </p:grpSpPr>
        <p:pic>
          <p:nvPicPr>
            <p:cNvPr id="26681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70" y="1393833"/>
              <a:ext cx="4456046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82" name="Imag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351" y="1382157"/>
              <a:ext cx="555088" cy="180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9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125913"/>
            <a:ext cx="4254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0" name="Connecteur droit avec flèche 35"/>
          <p:cNvCxnSpPr>
            <a:cxnSpLocks noChangeShapeType="1"/>
          </p:cNvCxnSpPr>
          <p:nvPr/>
        </p:nvCxnSpPr>
        <p:spPr bwMode="auto">
          <a:xfrm>
            <a:off x="958850" y="6049963"/>
            <a:ext cx="3094038" cy="12700"/>
          </a:xfrm>
          <a:prstGeom prst="straightConnector1">
            <a:avLst/>
          </a:prstGeom>
          <a:noFill/>
          <a:ln w="15875">
            <a:solidFill>
              <a:schemeClr val="tx1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ZoneTexte 5"/>
          <p:cNvSpPr txBox="1">
            <a:spLocks noChangeArrowheads="1"/>
          </p:cNvSpPr>
          <p:nvPr/>
        </p:nvSpPr>
        <p:spPr bwMode="auto">
          <a:xfrm>
            <a:off x="2657475" y="2987675"/>
            <a:ext cx="2124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100" b="1">
                <a:solidFill>
                  <a:prstClr val="black"/>
                </a:solidFill>
                <a:ea typeface="MS PGothic" charset="0"/>
                <a:cs typeface="MS PGothic" charset="0"/>
              </a:rPr>
              <a:t>Coupling slot compensating the Field distortion </a:t>
            </a:r>
          </a:p>
        </p:txBody>
      </p:sp>
      <p:cxnSp>
        <p:nvCxnSpPr>
          <p:cNvPr id="26632" name="Connecteur droit avec flèche 7"/>
          <p:cNvCxnSpPr>
            <a:cxnSpLocks noChangeShapeType="1"/>
          </p:cNvCxnSpPr>
          <p:nvPr/>
        </p:nvCxnSpPr>
        <p:spPr bwMode="auto">
          <a:xfrm flipH="1" flipV="1">
            <a:off x="2444750" y="2976563"/>
            <a:ext cx="317500" cy="233362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3" name="Flèche vers le bas 9"/>
          <p:cNvSpPr>
            <a:spLocks noChangeArrowheads="1"/>
          </p:cNvSpPr>
          <p:nvPr/>
        </p:nvSpPr>
        <p:spPr bwMode="auto">
          <a:xfrm>
            <a:off x="2409825" y="989013"/>
            <a:ext cx="85725" cy="419100"/>
          </a:xfrm>
          <a:prstGeom prst="downArrow">
            <a:avLst>
              <a:gd name="adj1" fmla="val 50000"/>
              <a:gd name="adj2" fmla="val 50564"/>
            </a:avLst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prstClr val="black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  <p:sp>
        <p:nvSpPr>
          <p:cNvPr id="26634" name="ZoneTexte 10"/>
          <p:cNvSpPr txBox="1">
            <a:spLocks noChangeArrowheads="1"/>
          </p:cNvSpPr>
          <p:nvPr/>
        </p:nvSpPr>
        <p:spPr bwMode="auto">
          <a:xfrm>
            <a:off x="2484438" y="889000"/>
            <a:ext cx="2327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b="1">
                <a:solidFill>
                  <a:prstClr val="black"/>
                </a:solidFill>
                <a:ea typeface="MS PGothic" charset="0"/>
                <a:cs typeface="MS PGothic" charset="0"/>
              </a:rPr>
              <a:t>RF power (5 MW)</a:t>
            </a:r>
          </a:p>
        </p:txBody>
      </p:sp>
      <p:sp>
        <p:nvSpPr>
          <p:cNvPr id="26635" name="ZoneTexte 13"/>
          <p:cNvSpPr txBox="1">
            <a:spLocks noChangeArrowheads="1"/>
          </p:cNvSpPr>
          <p:nvPr/>
        </p:nvSpPr>
        <p:spPr bwMode="auto">
          <a:xfrm>
            <a:off x="895350" y="3243263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prstClr val="black"/>
                </a:solidFill>
                <a:ea typeface="MS PGothic" charset="0"/>
                <a:cs typeface="MS PGothic" charset="0"/>
              </a:rPr>
              <a:t>Short circuit </a:t>
            </a:r>
          </a:p>
        </p:txBody>
      </p:sp>
      <p:cxnSp>
        <p:nvCxnSpPr>
          <p:cNvPr id="26636" name="Connecteur droit avec flèche 15"/>
          <p:cNvCxnSpPr>
            <a:cxnSpLocks noChangeShapeType="1"/>
          </p:cNvCxnSpPr>
          <p:nvPr/>
        </p:nvCxnSpPr>
        <p:spPr bwMode="auto">
          <a:xfrm>
            <a:off x="519113" y="1736725"/>
            <a:ext cx="452437" cy="561975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7" name="ZoneTexte 16"/>
          <p:cNvSpPr txBox="1">
            <a:spLocks noChangeArrowheads="1"/>
          </p:cNvSpPr>
          <p:nvPr/>
        </p:nvSpPr>
        <p:spPr bwMode="auto">
          <a:xfrm>
            <a:off x="147638" y="1509713"/>
            <a:ext cx="17113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100" b="1">
                <a:solidFill>
                  <a:prstClr val="black"/>
                </a:solidFill>
                <a:ea typeface="MS PGothic" charset="0"/>
                <a:cs typeface="MS PGothic" charset="0"/>
              </a:rPr>
              <a:t>Photocathode </a:t>
            </a:r>
          </a:p>
        </p:txBody>
      </p:sp>
      <p:sp>
        <p:nvSpPr>
          <p:cNvPr id="26638" name="Rectangle 1"/>
          <p:cNvSpPr>
            <a:spLocks noChangeArrowheads="1"/>
          </p:cNvSpPr>
          <p:nvPr/>
        </p:nvSpPr>
        <p:spPr bwMode="auto">
          <a:xfrm>
            <a:off x="179388" y="457200"/>
            <a:ext cx="377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b="1">
                <a:solidFill>
                  <a:prstClr val="black"/>
                </a:solidFill>
                <a:ea typeface="MS PGothic" charset="0"/>
                <a:cs typeface="MS PGothic" charset="0"/>
              </a:rPr>
              <a:t>Accelerating gradient</a:t>
            </a:r>
            <a:r>
              <a:rPr lang="fr-FR" sz="1400">
                <a:solidFill>
                  <a:prstClr val="black"/>
                </a:solidFill>
                <a:ea typeface="MS PGothic" charset="0"/>
                <a:cs typeface="MS PGothic" charset="0"/>
              </a:rPr>
              <a:t> (TM</a:t>
            </a:r>
            <a:r>
              <a:rPr lang="fr-FR" sz="1400" baseline="-25000">
                <a:solidFill>
                  <a:prstClr val="black"/>
                </a:solidFill>
                <a:ea typeface="MS PGothic" charset="0"/>
                <a:cs typeface="MS PGothic" charset="0"/>
              </a:rPr>
              <a:t>010 </a:t>
            </a:r>
            <a:r>
              <a:rPr lang="fr-FR" sz="1400">
                <a:solidFill>
                  <a:prstClr val="black"/>
                </a:solidFill>
                <a:ea typeface="MS PGothic" charset="0"/>
                <a:cs typeface="MS PGothic" charset="0"/>
              </a:rPr>
              <a:t>_ </a:t>
            </a:r>
            <a:r>
              <a:rPr lang="el-GR" sz="1400">
                <a:solidFill>
                  <a:prstClr val="black"/>
                </a:solidFill>
                <a:ea typeface="MS PGothic" charset="0"/>
                <a:cs typeface="MS PGothic" charset="0"/>
              </a:rPr>
              <a:t>π</a:t>
            </a:r>
            <a:r>
              <a:rPr lang="fr-FR" sz="1400">
                <a:solidFill>
                  <a:prstClr val="black"/>
                </a:solidFill>
                <a:ea typeface="MS PGothic" charset="0"/>
                <a:cs typeface="MS PGothic" charset="0"/>
              </a:rPr>
              <a:t> mode ): 80 MV/m at P</a:t>
            </a:r>
            <a:r>
              <a:rPr lang="fr-FR" sz="1400" baseline="-25000">
                <a:solidFill>
                  <a:prstClr val="black"/>
                </a:solidFill>
                <a:ea typeface="MS PGothic" charset="0"/>
                <a:cs typeface="MS PGothic" charset="0"/>
              </a:rPr>
              <a:t>in</a:t>
            </a:r>
            <a:r>
              <a:rPr lang="fr-FR" sz="1400">
                <a:solidFill>
                  <a:prstClr val="black"/>
                </a:solidFill>
                <a:ea typeface="MS PGothic" charset="0"/>
                <a:cs typeface="MS PGothic" charset="0"/>
              </a:rPr>
              <a:t>=5 MW</a:t>
            </a:r>
          </a:p>
        </p:txBody>
      </p:sp>
      <p:cxnSp>
        <p:nvCxnSpPr>
          <p:cNvPr id="26639" name="Connecteur en angle 49"/>
          <p:cNvCxnSpPr>
            <a:cxnSpLocks noChangeShapeType="1"/>
          </p:cNvCxnSpPr>
          <p:nvPr/>
        </p:nvCxnSpPr>
        <p:spPr bwMode="auto">
          <a:xfrm rot="10800000">
            <a:off x="1965325" y="3370263"/>
            <a:ext cx="508000" cy="18256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40" name="Picture 9" descr="201220071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6435" r="14381" b="22076"/>
          <a:stretch>
            <a:fillRect/>
          </a:stretch>
        </p:blipFill>
        <p:spPr bwMode="auto">
          <a:xfrm>
            <a:off x="6694488" y="4060825"/>
            <a:ext cx="2411412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ZoneTexte 51"/>
          <p:cNvSpPr txBox="1">
            <a:spLocks noChangeArrowheads="1"/>
          </p:cNvSpPr>
          <p:nvPr/>
        </p:nvSpPr>
        <p:spPr bwMode="auto">
          <a:xfrm>
            <a:off x="6588125" y="3500438"/>
            <a:ext cx="2225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b="1">
                <a:solidFill>
                  <a:prstClr val="black"/>
                </a:solidFill>
              </a:rPr>
              <a:t>RF gun designed and produced at LAL </a:t>
            </a:r>
          </a:p>
        </p:txBody>
      </p:sp>
      <p:graphicFrame>
        <p:nvGraphicFramePr>
          <p:cNvPr id="53" name="Tableau 52"/>
          <p:cNvGraphicFramePr>
            <a:graphicFrameLocks noGrp="1"/>
          </p:cNvGraphicFramePr>
          <p:nvPr/>
        </p:nvGraphicFramePr>
        <p:xfrm>
          <a:off x="4859338" y="835025"/>
          <a:ext cx="4183062" cy="2379694"/>
        </p:xfrm>
        <a:graphic>
          <a:graphicData uri="http://schemas.openxmlformats.org/drawingml/2006/table">
            <a:tbl>
              <a:tblPr/>
              <a:tblGrid>
                <a:gridCol w="2422525"/>
                <a:gridCol w="176053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Operation frequency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2998,55 MHz (30°C,  in vacuum)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Charge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1 nC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Laser wavelength, pulse energy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266 nm, 100 µJ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RF Gun Q and Rs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14400, 49 M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Ω</a:t>
                      </a: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/m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RF Gun accelerating gradient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80 MV/m @ 5 MW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Normalized emittance (rms )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4.4 </a:t>
                      </a:r>
                      <a:r>
                        <a:rPr kumimoji="0" lang="el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π</a:t>
                      </a: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mm mrad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Energy spread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0.4 %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Bunch length (rms) 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5 ps</a:t>
                      </a:r>
                    </a:p>
                  </a:txBody>
                  <a:tcPr marL="91435" marR="91435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26671" name="Rectangle 53"/>
          <p:cNvSpPr>
            <a:spLocks noChangeArrowheads="1"/>
          </p:cNvSpPr>
          <p:nvPr/>
        </p:nvSpPr>
        <p:spPr bwMode="auto">
          <a:xfrm>
            <a:off x="5724525" y="457200"/>
            <a:ext cx="2578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prstClr val="black"/>
                </a:solidFill>
              </a:rPr>
              <a:t>Photoinjector specification </a:t>
            </a:r>
          </a:p>
        </p:txBody>
      </p:sp>
      <p:sp>
        <p:nvSpPr>
          <p:cNvPr id="26672" name="ZoneTexte 54"/>
          <p:cNvSpPr txBox="1">
            <a:spLocks noChangeArrowheads="1"/>
          </p:cNvSpPr>
          <p:nvPr/>
        </p:nvSpPr>
        <p:spPr bwMode="auto">
          <a:xfrm>
            <a:off x="107950" y="3841750"/>
            <a:ext cx="460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b="1">
                <a:solidFill>
                  <a:prstClr val="black"/>
                </a:solidFill>
              </a:rPr>
              <a:t>CST-Particle in cells, simulation results: Mohamed </a:t>
            </a:r>
          </a:p>
        </p:txBody>
      </p:sp>
      <p:sp>
        <p:nvSpPr>
          <p:cNvPr id="26673" name="ZoneTexte 55"/>
          <p:cNvSpPr txBox="1">
            <a:spLocks noChangeArrowheads="1"/>
          </p:cNvSpPr>
          <p:nvPr/>
        </p:nvSpPr>
        <p:spPr bwMode="auto">
          <a:xfrm>
            <a:off x="811213" y="6119813"/>
            <a:ext cx="4048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prstClr val="black"/>
                </a:solidFill>
              </a:rPr>
              <a:t>Energy gain = 5 MeV for Pin =5 MW</a:t>
            </a:r>
          </a:p>
        </p:txBody>
      </p:sp>
      <p:sp>
        <p:nvSpPr>
          <p:cNvPr id="26674" name="Rectangle 56"/>
          <p:cNvSpPr>
            <a:spLocks noChangeArrowheads="1"/>
          </p:cNvSpPr>
          <p:nvPr/>
        </p:nvSpPr>
        <p:spPr bwMode="auto">
          <a:xfrm>
            <a:off x="4859338" y="3500438"/>
            <a:ext cx="1798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b="1">
                <a:solidFill>
                  <a:prstClr val="black"/>
                </a:solidFill>
              </a:rPr>
              <a:t>Gun with its coils (CST)</a:t>
            </a:r>
          </a:p>
        </p:txBody>
      </p:sp>
      <p:pic>
        <p:nvPicPr>
          <p:cNvPr id="26675" name="Imag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084638"/>
            <a:ext cx="1439862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76" name="Connecteur droit avec flèche 58"/>
          <p:cNvCxnSpPr>
            <a:cxnSpLocks noChangeShapeType="1"/>
          </p:cNvCxnSpPr>
          <p:nvPr/>
        </p:nvCxnSpPr>
        <p:spPr bwMode="auto">
          <a:xfrm flipV="1">
            <a:off x="5508625" y="5946775"/>
            <a:ext cx="0" cy="33337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77" name="ZoneTexte 59"/>
          <p:cNvSpPr txBox="1">
            <a:spLocks noChangeArrowheads="1"/>
          </p:cNvSpPr>
          <p:nvPr/>
        </p:nvSpPr>
        <p:spPr bwMode="auto">
          <a:xfrm>
            <a:off x="5032375" y="6246813"/>
            <a:ext cx="1489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prstClr val="black"/>
                </a:solidFill>
              </a:rPr>
              <a:t>Bucking coil </a:t>
            </a:r>
          </a:p>
        </p:txBody>
      </p:sp>
      <p:cxnSp>
        <p:nvCxnSpPr>
          <p:cNvPr id="26678" name="Connecteur en angle 60"/>
          <p:cNvCxnSpPr>
            <a:cxnSpLocks noChangeShapeType="1"/>
          </p:cNvCxnSpPr>
          <p:nvPr/>
        </p:nvCxnSpPr>
        <p:spPr bwMode="auto">
          <a:xfrm rot="10800000">
            <a:off x="5813425" y="5797550"/>
            <a:ext cx="860425" cy="565150"/>
          </a:xfrm>
          <a:prstGeom prst="bentConnector3">
            <a:avLst>
              <a:gd name="adj1" fmla="val 65926"/>
            </a:avLst>
          </a:prstGeom>
          <a:noFill/>
          <a:ln w="1905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79" name="ZoneTexte 61"/>
          <p:cNvSpPr txBox="1">
            <a:spLocks noChangeArrowheads="1"/>
          </p:cNvSpPr>
          <p:nvPr/>
        </p:nvSpPr>
        <p:spPr bwMode="auto">
          <a:xfrm>
            <a:off x="6643688" y="6224588"/>
            <a:ext cx="1944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prstClr val="black"/>
                </a:solidFill>
              </a:rPr>
              <a:t>Focusing coil </a:t>
            </a:r>
          </a:p>
        </p:txBody>
      </p:sp>
      <p:sp>
        <p:nvSpPr>
          <p:cNvPr id="26680" name="ZoneTexte 62"/>
          <p:cNvSpPr txBox="1">
            <a:spLocks noChangeArrowheads="1"/>
          </p:cNvSpPr>
          <p:nvPr/>
        </p:nvSpPr>
        <p:spPr bwMode="auto">
          <a:xfrm>
            <a:off x="2798763" y="5805488"/>
            <a:ext cx="1201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>
                <a:solidFill>
                  <a:prstClr val="black"/>
                </a:solidFill>
              </a:rPr>
              <a:t>20 cm </a:t>
            </a:r>
          </a:p>
        </p:txBody>
      </p:sp>
    </p:spTree>
    <p:extLst>
      <p:ext uri="{BB962C8B-B14F-4D97-AF65-F5344CB8AC3E}">
        <p14:creationId xmlns:p14="http://schemas.microsoft.com/office/powerpoint/2010/main" val="408511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0" y="6330950"/>
            <a:ext cx="9147175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fr-FR">
              <a:solidFill>
                <a:prstClr val="black"/>
              </a:solidFill>
            </a:endParaRPr>
          </a:p>
        </p:txBody>
      </p:sp>
      <p:sp>
        <p:nvSpPr>
          <p:cNvPr id="27651" name="ZoneTexte 1"/>
          <p:cNvSpPr txBox="1">
            <a:spLocks noChangeArrowheads="1"/>
          </p:cNvSpPr>
          <p:nvPr/>
        </p:nvSpPr>
        <p:spPr bwMode="auto">
          <a:xfrm>
            <a:off x="4716463" y="1325563"/>
            <a:ext cx="3311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prstClr val="black"/>
                </a:solidFill>
                <a:ea typeface="MS PGothic" charset="0"/>
                <a:cs typeface="Arial" charset="0"/>
              </a:rPr>
              <a:t>duration: 2014 - 2018 (4 years) 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25400" y="981075"/>
            <a:ext cx="9099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prstClr val="black"/>
                </a:solidFill>
                <a:ea typeface="MS PGothic" charset="0"/>
                <a:cs typeface="MS PGothic" charset="0"/>
              </a:rPr>
              <a:t>Development of high-gradient S-band TW accelerating structure (HGAS)</a:t>
            </a:r>
            <a:endParaRPr lang="fr-FR" sz="160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00050" y="1319213"/>
            <a:ext cx="4459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solidFill>
                  <a:prstClr val="black"/>
                </a:solidFill>
                <a:ea typeface="MS PGothic" charset="0"/>
                <a:cs typeface="MS PGothic" charset="0"/>
              </a:rPr>
              <a:t>Project Responsible: Dr. Mohamed El Khaldi,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fontAlgn="auto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High-gradient research collaboration, LAL - PMB company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34925" y="404813"/>
            <a:ext cx="90011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1000"/>
              </a:spcBef>
              <a:buFont typeface="Wingdings" charset="0"/>
              <a:buChar char="q"/>
            </a:pP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The PRAE accelerator will profit from the high-gradient S-band accelerating structure development of the 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HGAS project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(</a:t>
            </a:r>
            <a:r>
              <a:rPr lang="ja-JP" alt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“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CIFFRE</a:t>
            </a:r>
            <a:r>
              <a:rPr lang="ja-JP" alt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”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project, 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collaboration with industry)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: </a:t>
            </a:r>
          </a:p>
        </p:txBody>
      </p:sp>
      <p:sp>
        <p:nvSpPr>
          <p:cNvPr id="27656" name="ZoneTexte 12"/>
          <p:cNvSpPr txBox="1">
            <a:spLocks noChangeArrowheads="1"/>
          </p:cNvSpPr>
          <p:nvPr/>
        </p:nvSpPr>
        <p:spPr bwMode="auto">
          <a:xfrm>
            <a:off x="34925" y="3357563"/>
            <a:ext cx="3568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HGAS Technical specification: 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5400" y="3748088"/>
          <a:ext cx="9099550" cy="3063879"/>
        </p:xfrm>
        <a:graphic>
          <a:graphicData uri="http://schemas.openxmlformats.org/drawingml/2006/table">
            <a:tbl>
              <a:tblPr/>
              <a:tblGrid>
                <a:gridCol w="5226050"/>
                <a:gridCol w="38735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Structure 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Disk-loaded 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Operation mode or phase advance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</a:t>
                      </a: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π</a:t>
                      </a: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/3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Operation Frequency 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2998,55 MHz (30°C, in vacuum) 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Accelerator type 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Quasi constant gradient, travelling wave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Accelerating Field for an input peak power of 22 MW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25 MV/m (peak value)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Energy gain for an input peak power of 22 MW 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65 MeV (only HGAS) 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Quality factor Q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&gt; 14000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Number of cells 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94 + 2 coupler cells 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Flange to flange length </a:t>
                      </a:r>
                    </a:p>
                  </a:txBody>
                  <a:tcPr marL="91441" marR="91441"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3,47 m </a:t>
                      </a:r>
                    </a:p>
                  </a:txBody>
                  <a:tcPr marL="91441" marR="91441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27686" name="ZoneTexte 4"/>
          <p:cNvSpPr txBox="1">
            <a:spLocks noChangeArrowheads="1"/>
          </p:cNvSpPr>
          <p:nvPr/>
        </p:nvSpPr>
        <p:spPr bwMode="auto">
          <a:xfrm rot="473420">
            <a:off x="5167313" y="1925638"/>
            <a:ext cx="368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1400">
                <a:solidFill>
                  <a:prstClr val="black"/>
                </a:solidFill>
                <a:ea typeface="MS PGothic" charset="0"/>
                <a:cs typeface="MS PGothic" charset="0"/>
              </a:rPr>
              <a:t> PMB_LAL Accelerating section </a:t>
            </a:r>
          </a:p>
          <a:p>
            <a:pPr algn="ctr"/>
            <a:r>
              <a:rPr lang="fr-FR" sz="1400">
                <a:solidFill>
                  <a:prstClr val="black"/>
                </a:solidFill>
                <a:ea typeface="MS PGothic" charset="0"/>
                <a:cs typeface="MS PGothic" charset="0"/>
              </a:rPr>
              <a:t>(HGAS)</a:t>
            </a:r>
          </a:p>
        </p:txBody>
      </p:sp>
      <p:sp>
        <p:nvSpPr>
          <p:cNvPr id="27687" name="ZoneTexte 5"/>
          <p:cNvSpPr txBox="1">
            <a:spLocks noChangeArrowheads="1"/>
          </p:cNvSpPr>
          <p:nvPr/>
        </p:nvSpPr>
        <p:spPr bwMode="auto">
          <a:xfrm rot="437028">
            <a:off x="3844925" y="2232025"/>
            <a:ext cx="852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600">
                <a:solidFill>
                  <a:prstClr val="black"/>
                </a:solidFill>
                <a:ea typeface="MS PGothic" charset="0"/>
                <a:cs typeface="MS PGothic" charset="0"/>
              </a:rPr>
              <a:t>RF Gun</a:t>
            </a:r>
          </a:p>
        </p:txBody>
      </p:sp>
      <p:cxnSp>
        <p:nvCxnSpPr>
          <p:cNvPr id="27688" name="Connecteur droit avec flèche 9"/>
          <p:cNvCxnSpPr>
            <a:cxnSpLocks noChangeShapeType="1"/>
          </p:cNvCxnSpPr>
          <p:nvPr/>
        </p:nvCxnSpPr>
        <p:spPr bwMode="auto">
          <a:xfrm>
            <a:off x="4932363" y="3063875"/>
            <a:ext cx="3270250" cy="484188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89" name="ZoneTexte 10"/>
          <p:cNvSpPr txBox="1">
            <a:spLocks noChangeArrowheads="1"/>
          </p:cNvSpPr>
          <p:nvPr/>
        </p:nvSpPr>
        <p:spPr bwMode="auto">
          <a:xfrm rot="502081">
            <a:off x="6027738" y="3270250"/>
            <a:ext cx="1157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b="1">
                <a:solidFill>
                  <a:prstClr val="black"/>
                </a:solidFill>
              </a:rPr>
              <a:t>4,8 m</a:t>
            </a:r>
          </a:p>
        </p:txBody>
      </p:sp>
      <p:pic>
        <p:nvPicPr>
          <p:cNvPr id="27690" name="Picture 4" descr="C:\Documents and Settings\jore\Bureau\ThomX\Captures\Linac\3D_linac_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5875">
            <a:off x="4791075" y="1676400"/>
            <a:ext cx="36385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38" y="1858963"/>
            <a:ext cx="3419475" cy="904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829452" fontAlgn="auto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Direct application of high-gradient compact S-band electron LINAC for PRAE</a:t>
            </a:r>
          </a:p>
        </p:txBody>
      </p:sp>
    </p:spTree>
    <p:extLst>
      <p:ext uri="{BB962C8B-B14F-4D97-AF65-F5344CB8AC3E}">
        <p14:creationId xmlns:p14="http://schemas.microsoft.com/office/powerpoint/2010/main" val="283923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441325"/>
            <a:ext cx="9144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GB" sz="1600">
                <a:solidFill>
                  <a:srgbClr val="000000"/>
                </a:solidFill>
                <a:cs typeface="Times New Roman" charset="0"/>
              </a:rPr>
              <a:t>The major obstacle to achieve higher gradients is </a:t>
            </a:r>
            <a:r>
              <a:rPr lang="en-GB" sz="1600" b="1">
                <a:solidFill>
                  <a:srgbClr val="000000"/>
                </a:solidFill>
                <a:cs typeface="Times New Roman" charset="0"/>
              </a:rPr>
              <a:t>RF breakdown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, limiting working power and producing irreversible surface damage.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Breakdown limit 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depends on the RF circuit, structure geometry, and RF frequency. Also a function of the input power, pulse width, surface electric and magnetic fields and </a:t>
            </a:r>
            <a:r>
              <a:rPr lang="en-GB" sz="1600">
                <a:solidFill>
                  <a:srgbClr val="000000"/>
                </a:solidFill>
                <a:ea typeface="MS PGothic" charset="0"/>
                <a:cs typeface="MS PGothic" charset="0"/>
              </a:rPr>
              <a:t>modified Poynting vector.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GB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Improvements </a:t>
            </a:r>
            <a:r>
              <a:rPr lang="en-GB" sz="1600">
                <a:solidFill>
                  <a:srgbClr val="000000"/>
                </a:solidFill>
                <a:ea typeface="MS PGothic" charset="0"/>
                <a:cs typeface="MS PGothic" charset="0"/>
              </a:rPr>
              <a:t>achievable via 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RF design optimization: optimization of the cell shape in  order to maximize RF    efficiency and minimize surface fields and modified pointing vector at very high accelerating  gradients;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Fabrication process optimization: precision machining, cleaning, brazing, … 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New materials: Copper Alloys, Tungsten, Molybdenum, … in critical areas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Prototypes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 have been designed and are under fabrication by PMB: investigate all possible issues (RF, mechanical) and improve the machining of cells and brazing processes.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60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6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28575" y="5721350"/>
            <a:ext cx="9359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100" b="1">
                <a:solidFill>
                  <a:srgbClr val="000000"/>
                </a:solidFill>
                <a:ea typeface="MS PGothic" charset="0"/>
                <a:cs typeface="MS PGothic" charset="0"/>
              </a:rPr>
              <a:t>M. EL Khaldi, L. Garolfi,</a:t>
            </a:r>
            <a:r>
              <a:rPr lang="es-ES" sz="1100" b="1">
                <a:solidFill>
                  <a:srgbClr val="000000"/>
                </a:solidFill>
                <a:ea typeface="MS PGothic" charset="0"/>
                <a:cs typeface="MS PGothic" charset="0"/>
              </a:rPr>
              <a:t>“</a:t>
            </a:r>
            <a:r>
              <a:rPr lang="en-US" sz="1100" b="1">
                <a:solidFill>
                  <a:srgbClr val="000000"/>
                </a:solidFill>
                <a:ea typeface="MS PGothic" charset="0"/>
                <a:cs typeface="MS PGothic" charset="0"/>
              </a:rPr>
              <a:t>RF DESIGN OF A HIGH GRADIENT S-BAND TRAVELLING WAVE ACCELERATING STRUCTURE FOR THOMX LINAC</a:t>
            </a:r>
            <a:r>
              <a:rPr lang="ja-JP" altLang="en-US" sz="1100" b="1">
                <a:solidFill>
                  <a:srgbClr val="000000"/>
                </a:solidFill>
                <a:ea typeface="MS PGothic" charset="0"/>
                <a:cs typeface="MS PGothic" charset="0"/>
              </a:rPr>
              <a:t>”</a:t>
            </a:r>
            <a:r>
              <a:rPr lang="en-US" sz="1100" b="1">
                <a:solidFill>
                  <a:srgbClr val="000000"/>
                </a:solidFill>
                <a:ea typeface="MS PGothic" charset="0"/>
                <a:cs typeface="MS PGothic" charset="0"/>
              </a:rPr>
              <a:t>, Proceedings of IPAC2015, Richmond, VA, USA </a:t>
            </a:r>
            <a:endParaRPr lang="fr-FR" sz="1100" b="1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6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fontAlgn="auto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High-gradient accelerating structure development: challenges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21/06/16</a:t>
            </a:r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fr-FR" smtClean="0"/>
              <a:t>IN2P3 Accelerators &amp; Technology</a:t>
            </a:r>
            <a:endParaRPr lang="en-GB" alt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918088-1CD9-2F49-8E8F-648095C6E2E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7"/>
          <p:cNvSpPr txBox="1">
            <a:spLocks noChangeArrowheads="1"/>
          </p:cNvSpPr>
          <p:nvPr/>
        </p:nvSpPr>
        <p:spPr bwMode="auto">
          <a:xfrm>
            <a:off x="4922838" y="4057650"/>
            <a:ext cx="2589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  <a:ea typeface="MS PGothic" charset="0"/>
                <a:cs typeface="Tahoma" charset="0"/>
              </a:rPr>
              <a:t>MMD: 16 sectors, 1 </a:t>
            </a:r>
            <a:r>
              <a:rPr lang="ru-RU" sz="1400">
                <a:solidFill>
                  <a:prstClr val="black"/>
                </a:solidFill>
                <a:ea typeface="MS PGothic" charset="0"/>
                <a:cs typeface="Tahoma" charset="0"/>
              </a:rPr>
              <a:t>μm</a:t>
            </a:r>
            <a:r>
              <a:rPr lang="en-US" sz="1400">
                <a:solidFill>
                  <a:prstClr val="black"/>
                </a:solidFill>
                <a:ea typeface="MS PGothic" charset="0"/>
                <a:cs typeface="Tahoma" charset="0"/>
              </a:rPr>
              <a:t> thick</a:t>
            </a:r>
            <a:endParaRPr lang="ru-RU" sz="1400">
              <a:solidFill>
                <a:prstClr val="black"/>
              </a:solidFill>
              <a:ea typeface="MS PGothic" charset="0"/>
              <a:cs typeface="Tahoma" charset="0"/>
            </a:endParaRPr>
          </a:p>
        </p:txBody>
      </p:sp>
      <p:pic>
        <p:nvPicPr>
          <p:cNvPr id="29699" name="Рисунок 17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133600"/>
            <a:ext cx="25622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19325"/>
            <a:ext cx="27051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fontAlgn="auto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Beam instrumentation: other issues and challenges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79388" y="442913"/>
            <a:ext cx="864235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Phase 1, BPMs: 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large 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intensity range 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required (2 nC - 10 pC), studies to make              a 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technology choice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Re-entrant cavity type (CALIFE-CTF3</a:t>
            </a:r>
            <a:r>
              <a:rPr lang="en-US" sz="1600">
                <a:solidFill>
                  <a:prstClr val="black"/>
                </a:solidFill>
              </a:rPr>
              <a:t>; 5 µm resolution in a ±5 mm dynamic range</a:t>
            </a: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r>
              <a:rPr lang="en-US" sz="1600" b="1">
                <a:solidFill>
                  <a:srgbClr val="000000"/>
                </a:solidFill>
                <a:ea typeface="MS PGothic" charset="0"/>
                <a:cs typeface="MS PGothic" charset="0"/>
              </a:rPr>
              <a:t>Microstrip Metal Foil Monitors (MMD</a:t>
            </a:r>
            <a:r>
              <a:rPr lang="en-US" sz="1600">
                <a:solidFill>
                  <a:srgbClr val="000000"/>
                </a:solidFill>
                <a:ea typeface="MS PGothic" charset="0"/>
                <a:cs typeface="MS PGothic" charset="0"/>
              </a:rPr>
              <a:t>; LIA IDEATE, prototype for PHIL test)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charset="0"/>
              <a:buChar char="q"/>
            </a:pPr>
            <a:endParaRPr lang="en-US" sz="1600" b="1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9703" name="Content Placeholder 2"/>
          <p:cNvSpPr txBox="1">
            <a:spLocks/>
          </p:cNvSpPr>
          <p:nvPr/>
        </p:nvSpPr>
        <p:spPr bwMode="auto">
          <a:xfrm>
            <a:off x="250825" y="5084763"/>
            <a:ext cx="87487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è"/>
            </a:pPr>
            <a:r>
              <a:rPr lang="fr-FR" sz="1800" b="1">
                <a:solidFill>
                  <a:srgbClr val="000000"/>
                </a:solidFill>
                <a:sym typeface="Wingdings" charset="0"/>
              </a:rPr>
              <a:t> New</a:t>
            </a:r>
            <a:r>
              <a:rPr lang="fr-FR" sz="1800" b="1">
                <a:solidFill>
                  <a:srgbClr val="000000"/>
                </a:solidFill>
              </a:rPr>
              <a:t> high-performance electron accelerator will be constructed for PRAE applications.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è"/>
            </a:pPr>
            <a:r>
              <a:rPr lang="fr-FR" sz="1800" b="1">
                <a:solidFill>
                  <a:srgbClr val="000000"/>
                </a:solidFill>
              </a:rPr>
              <a:t> Successful construction will be ensured by the expertise of participating laboratories. </a:t>
            </a:r>
            <a:endParaRPr lang="en-US" sz="1800" b="1">
              <a:solidFill>
                <a:srgbClr val="000000"/>
              </a:solidFill>
            </a:endParaRPr>
          </a:p>
        </p:txBody>
      </p:sp>
      <p:cxnSp>
        <p:nvCxnSpPr>
          <p:cNvPr id="29704" name="Connecteur droit 7"/>
          <p:cNvCxnSpPr>
            <a:cxnSpLocks noChangeShapeType="1"/>
          </p:cNvCxnSpPr>
          <p:nvPr/>
        </p:nvCxnSpPr>
        <p:spPr bwMode="auto">
          <a:xfrm>
            <a:off x="250825" y="5013325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0959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75" y="2665413"/>
            <a:ext cx="9147175" cy="4016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Axis 1: nuclear physics / nucleon structure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827088" y="3249613"/>
            <a:ext cx="82804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en-US" sz="1800" i="1">
              <a:solidFill>
                <a:srgbClr val="000000"/>
              </a:solidFill>
            </a:endParaRPr>
          </a:p>
          <a:p>
            <a:pPr marL="0" lvl="1" eaLnBrk="1" hangingPunct="1">
              <a:lnSpc>
                <a:spcPct val="150000"/>
              </a:lnSpc>
              <a:buFont typeface="Wingdings" charset="0"/>
              <a:buChar char="q"/>
            </a:pPr>
            <a:r>
              <a:rPr lang="en-US" sz="1800" b="1" i="1">
                <a:solidFill>
                  <a:srgbClr val="000000"/>
                </a:solidFill>
              </a:rPr>
              <a:t> </a:t>
            </a:r>
            <a:r>
              <a:rPr lang="fr-FR" sz="1800" i="1">
                <a:solidFill>
                  <a:srgbClr val="000000"/>
                </a:solidFill>
              </a:rPr>
              <a:t>Principle experiment :</a:t>
            </a:r>
            <a:r>
              <a:rPr lang="fr-FR" sz="1800" b="1" i="1">
                <a:solidFill>
                  <a:srgbClr val="000000"/>
                </a:solidFill>
              </a:rPr>
              <a:t> proton charge radius measurement, 30-70 MeV</a:t>
            </a:r>
            <a:endParaRPr lang="en-US" sz="1800" i="1">
              <a:solidFill>
                <a:srgbClr val="000000"/>
              </a:solidFill>
            </a:endParaRPr>
          </a:p>
          <a:p>
            <a:pPr marL="0" lvl="1" eaLnBrk="1" hangingPunct="1">
              <a:lnSpc>
                <a:spcPct val="150000"/>
              </a:lnSpc>
              <a:buFont typeface="Wingdings" charset="0"/>
              <a:buChar char="q"/>
            </a:pPr>
            <a:r>
              <a:rPr lang="en-US" sz="1800" i="1">
                <a:solidFill>
                  <a:srgbClr val="000000"/>
                </a:solidFill>
              </a:rPr>
              <a:t> Students</a:t>
            </a:r>
            <a:r>
              <a:rPr lang="ja-JP" altLang="en-US" sz="1800" i="1">
                <a:solidFill>
                  <a:srgbClr val="000000"/>
                </a:solidFill>
              </a:rPr>
              <a:t>’</a:t>
            </a:r>
            <a:r>
              <a:rPr lang="en-US" sz="1800" i="1">
                <a:solidFill>
                  <a:srgbClr val="000000"/>
                </a:solidFill>
              </a:rPr>
              <a:t> hands-on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500563" y="3228975"/>
            <a:ext cx="3576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solidFill>
                  <a:srgbClr val="000000"/>
                </a:solidFill>
              </a:rPr>
              <a:t>Coordinator: Eric Voutier (IPN)</a:t>
            </a:r>
            <a:endParaRPr lang="fr-FR" sz="180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26</a:t>
            </a:fld>
            <a:endParaRPr lang="fr-FR" alt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1" descr="Statusr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14550"/>
            <a:ext cx="515143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2008188" y="1900238"/>
            <a:ext cx="1449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000" i="1">
                <a:solidFill>
                  <a:srgbClr val="5F5F5F"/>
                </a:solidFill>
                <a:latin typeface="Microsoft Sans Serif" charset="0"/>
              </a:rPr>
              <a:t>Courtesy of M. Distler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7950" y="476250"/>
            <a:ext cx="8928100" cy="6072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 typeface="Wingdings" charset="0"/>
              <a:buChar char="q"/>
            </a:pPr>
            <a:r>
              <a:rPr lang="en-US" sz="1800"/>
              <a:t>Determination of the proton charge radius from 	</a:t>
            </a:r>
          </a:p>
          <a:p>
            <a:pPr algn="ctr">
              <a:lnSpc>
                <a:spcPct val="120000"/>
              </a:lnSpc>
            </a:pPr>
            <a:r>
              <a:rPr lang="en-US" sz="1800" b="1"/>
              <a:t>muonic hydrogen Lamb shift</a:t>
            </a:r>
          </a:p>
          <a:p>
            <a:pPr>
              <a:lnSpc>
                <a:spcPct val="120000"/>
              </a:lnSpc>
            </a:pPr>
            <a:r>
              <a:rPr lang="en-US" sz="1800"/>
              <a:t>     significantly differs from that using </a:t>
            </a:r>
          </a:p>
          <a:p>
            <a:pPr algn="ctr">
              <a:lnSpc>
                <a:spcPct val="120000"/>
              </a:lnSpc>
            </a:pPr>
            <a:r>
              <a:rPr lang="en-US" sz="1800" b="1"/>
              <a:t>electronic hydrogen Lamb shift </a:t>
            </a:r>
            <a:r>
              <a:rPr lang="en-US" sz="1800"/>
              <a:t>and </a:t>
            </a:r>
            <a:r>
              <a:rPr lang="en-US" sz="1800" b="1"/>
              <a:t>electron scattering</a:t>
            </a:r>
            <a:r>
              <a:rPr lang="en-US" sz="1800"/>
              <a:t>.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1800"/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endParaRPr lang="en-US" sz="800"/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Search for </a:t>
            </a:r>
            <a:r>
              <a:rPr lang="en-US" sz="1800" b="1"/>
              <a:t>explanations from experimental issues, theory, … </a:t>
            </a:r>
            <a:r>
              <a:rPr lang="en-US" sz="180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FC6D07"/>
              </a:buClr>
            </a:pPr>
            <a:r>
              <a:rPr lang="en-US" sz="1800">
                <a:cs typeface="Calibri" charset="0"/>
              </a:rPr>
              <a:t>    Underestimated uncertainties / Bad radius determination / Lepton non-universality / New force/particles / Novel hadronic physics / …  </a:t>
            </a:r>
            <a:r>
              <a:rPr lang="en-US" sz="1800">
                <a:cs typeface="Calibri" charset="0"/>
                <a:sym typeface="Wingdings" charset="0"/>
              </a:rPr>
              <a:t> </a:t>
            </a:r>
            <a:r>
              <a:rPr lang="en-US" sz="1800">
                <a:cs typeface="Calibri" charset="0"/>
              </a:rPr>
              <a:t>no consensus.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/>
              <a:t>More data / different experiment needed ! </a:t>
            </a:r>
          </a:p>
        </p:txBody>
      </p:sp>
      <p:sp>
        <p:nvSpPr>
          <p:cNvPr id="12" name="Explosion 1 11"/>
          <p:cNvSpPr>
            <a:spLocks noChangeArrowheads="1"/>
          </p:cNvSpPr>
          <p:nvPr/>
        </p:nvSpPr>
        <p:spPr bwMode="auto">
          <a:xfrm rot="-1343245">
            <a:off x="2917825" y="2447925"/>
            <a:ext cx="703263" cy="712788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</a:rPr>
              <a:t>7</a:t>
            </a:r>
            <a:r>
              <a:rPr lang="en-US" sz="1400" b="1" dirty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s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Proton charge radius puzzle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0963" y="404813"/>
            <a:ext cx="9001125" cy="1089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 typeface="Wingdings" charset="0"/>
              <a:buChar char="q"/>
            </a:pPr>
            <a:r>
              <a:rPr lang="en-US" sz="1800"/>
              <a:t>The </a:t>
            </a:r>
            <a:r>
              <a:rPr lang="en-US" sz="1800" b="1"/>
              <a:t>ProRad</a:t>
            </a:r>
            <a:r>
              <a:rPr lang="en-US" sz="1800"/>
              <a:t> experiment at </a:t>
            </a:r>
            <a:r>
              <a:rPr lang="en-US" sz="1800" b="1"/>
              <a:t>PRAE </a:t>
            </a:r>
            <a:r>
              <a:rPr lang="en-US" sz="1800"/>
              <a:t>aims at accurate measurements (</a:t>
            </a:r>
            <a:r>
              <a:rPr lang="en-US" sz="1800" b="1"/>
              <a:t>≤1%</a:t>
            </a:r>
            <a:r>
              <a:rPr lang="en-US" sz="1800"/>
              <a:t>) of </a:t>
            </a:r>
          </a:p>
          <a:p>
            <a:pPr>
              <a:lnSpc>
                <a:spcPct val="120000"/>
              </a:lnSpc>
            </a:pPr>
            <a:r>
              <a:rPr lang="en-US" sz="1800"/>
              <a:t>the electric form factor of the proton </a:t>
            </a:r>
            <a:r>
              <a:rPr lang="en-US" sz="1800" b="1"/>
              <a:t>G</a:t>
            </a:r>
            <a:r>
              <a:rPr lang="en-US" sz="1800" b="1" baseline="-25000"/>
              <a:t>E</a:t>
            </a:r>
            <a:r>
              <a:rPr lang="en-US" sz="1800" b="1"/>
              <a:t>(Q</a:t>
            </a:r>
            <a:r>
              <a:rPr lang="en-US" sz="1800" b="1" baseline="30000"/>
              <a:t>2</a:t>
            </a:r>
            <a:r>
              <a:rPr lang="en-US" sz="1800" b="1"/>
              <a:t>) </a:t>
            </a:r>
            <a:r>
              <a:rPr lang="en-US" sz="1800"/>
              <a:t>at </a:t>
            </a:r>
            <a:r>
              <a:rPr lang="en-US" sz="1800" b="1"/>
              <a:t>very low </a:t>
            </a:r>
            <a:r>
              <a:rPr lang="en-US" sz="1800"/>
              <a:t>four-momentum transfer </a:t>
            </a:r>
            <a:r>
              <a:rPr lang="en-US" sz="1800" b="1"/>
              <a:t>Q</a:t>
            </a:r>
            <a:r>
              <a:rPr lang="en-US" sz="1800" b="1" baseline="30000"/>
              <a:t>2</a:t>
            </a:r>
            <a:r>
              <a:rPr lang="en-US" sz="1800"/>
              <a:t>.</a:t>
            </a:r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80963" y="6053138"/>
            <a:ext cx="9028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Any </a:t>
            </a:r>
            <a:r>
              <a:rPr lang="en-US" sz="1800" b="1">
                <a:cs typeface="Comic Sans MS" charset="0"/>
              </a:rPr>
              <a:t>deviation</a:t>
            </a:r>
            <a:r>
              <a:rPr lang="en-US" sz="1800">
                <a:cs typeface="Comic Sans MS" charset="0"/>
              </a:rPr>
              <a:t> from </a:t>
            </a:r>
            <a:r>
              <a:rPr lang="en-US" sz="1800" b="1">
                <a:cs typeface="Comic Sans MS" charset="0"/>
              </a:rPr>
              <a:t>1</a:t>
            </a:r>
            <a:r>
              <a:rPr lang="en-US" sz="1800">
                <a:cs typeface="Comic Sans MS" charset="0"/>
              </a:rPr>
              <a:t> would indicate </a:t>
            </a:r>
            <a:r>
              <a:rPr lang="en-US" sz="1800" b="1">
                <a:cs typeface="Comic Sans MS" charset="0"/>
              </a:rPr>
              <a:t>genuine novel effects</a:t>
            </a:r>
            <a:r>
              <a:rPr lang="en-US" sz="1800">
                <a:cs typeface="Comic Sans MS" charset="0"/>
              </a:rPr>
              <a:t>. 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ProRad</a:t>
            </a: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 experiment at PRAE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932363" y="2779713"/>
            <a:ext cx="42481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Measurements in the </a:t>
            </a:r>
            <a:r>
              <a:rPr lang="en-US" sz="1800" b="1">
                <a:cs typeface="Comic Sans MS" charset="0"/>
              </a:rPr>
              <a:t>unexplored</a:t>
            </a:r>
            <a:r>
              <a:rPr lang="en-US" sz="1800">
                <a:cs typeface="Comic Sans MS" charset="0"/>
              </a:rPr>
              <a:t> Q</a:t>
            </a:r>
            <a:r>
              <a:rPr lang="en-US" sz="1800" baseline="30000">
                <a:cs typeface="Comic Sans MS" charset="0"/>
              </a:rPr>
              <a:t>2</a:t>
            </a:r>
            <a:r>
              <a:rPr lang="en-US" sz="1800">
                <a:cs typeface="Comic Sans MS" charset="0"/>
              </a:rPr>
              <a:t>-range </a:t>
            </a:r>
            <a:r>
              <a:rPr lang="en-US" sz="1800" b="1">
                <a:cs typeface="Comic Sans MS" charset="0"/>
              </a:rPr>
              <a:t>1.5×10</a:t>
            </a:r>
            <a:r>
              <a:rPr lang="en-US" sz="1800" b="1" baseline="30000">
                <a:cs typeface="Comic Sans MS" charset="0"/>
              </a:rPr>
              <a:t>-5 </a:t>
            </a:r>
            <a:r>
              <a:rPr lang="en-US" sz="1800" b="1">
                <a:cs typeface="Comic Sans MS" charset="0"/>
              </a:rPr>
              <a:t>– 3×10</a:t>
            </a:r>
            <a:r>
              <a:rPr lang="en-US" sz="1800" b="1" baseline="30000">
                <a:cs typeface="Comic Sans MS" charset="0"/>
              </a:rPr>
              <a:t>-4</a:t>
            </a:r>
            <a:r>
              <a:rPr lang="en-US" sz="1800" b="1">
                <a:cs typeface="Comic Sans MS" charset="0"/>
              </a:rPr>
              <a:t> (GeV/c</a:t>
            </a:r>
            <a:r>
              <a:rPr lang="en-US" sz="1800" b="1" baseline="30000">
                <a:cs typeface="Comic Sans MS" charset="0"/>
              </a:rPr>
              <a:t>2</a:t>
            </a:r>
            <a:r>
              <a:rPr lang="en-US" sz="1800" b="1">
                <a:cs typeface="Comic Sans MS" charset="0"/>
              </a:rPr>
              <a:t>)</a:t>
            </a:r>
            <a:r>
              <a:rPr lang="en-US" sz="1800" b="1" baseline="30000">
                <a:cs typeface="Comic Sans MS" charset="0"/>
              </a:rPr>
              <a:t>2 </a:t>
            </a:r>
            <a:r>
              <a:rPr lang="en-US" sz="1800">
                <a:cs typeface="Comic Sans MS" charset="0"/>
              </a:rPr>
              <a:t>will </a:t>
            </a:r>
            <a:r>
              <a:rPr lang="en-US" sz="1800" b="1">
                <a:cs typeface="Comic Sans MS" charset="0"/>
              </a:rPr>
              <a:t>constrain</a:t>
            </a:r>
            <a:r>
              <a:rPr lang="en-US" sz="1800">
                <a:cs typeface="Comic Sans MS" charset="0"/>
              </a:rPr>
              <a:t>                the </a:t>
            </a:r>
            <a:r>
              <a:rPr lang="en-US" sz="1800" b="1">
                <a:cs typeface="Comic Sans MS" charset="0"/>
              </a:rPr>
              <a:t>Q</a:t>
            </a:r>
            <a:r>
              <a:rPr lang="en-US" sz="1800" b="1" baseline="30000">
                <a:cs typeface="Comic Sans MS" charset="0"/>
              </a:rPr>
              <a:t>2</a:t>
            </a:r>
            <a:r>
              <a:rPr lang="en-US" sz="1800" b="1">
                <a:cs typeface="Comic Sans MS" charset="0"/>
              </a:rPr>
              <a:t>-dependence </a:t>
            </a:r>
            <a:r>
              <a:rPr lang="en-US" sz="1800">
                <a:cs typeface="Comic Sans MS" charset="0"/>
              </a:rPr>
              <a:t>of </a:t>
            </a:r>
            <a:r>
              <a:rPr lang="en-US" sz="1800" b="1">
                <a:cs typeface="Comic Sans MS" charset="0"/>
              </a:rPr>
              <a:t>G</a:t>
            </a:r>
            <a:r>
              <a:rPr lang="en-US" sz="1800" b="1" baseline="-25000">
                <a:cs typeface="Comic Sans MS" charset="0"/>
              </a:rPr>
              <a:t>E</a:t>
            </a:r>
            <a:r>
              <a:rPr lang="en-US" sz="1800" b="1">
                <a:cs typeface="Comic Sans MS" charset="0"/>
              </a:rPr>
              <a:t> </a:t>
            </a:r>
            <a:r>
              <a:rPr lang="en-US" sz="1800">
                <a:cs typeface="Comic Sans MS" charset="0"/>
              </a:rPr>
              <a:t>and     the </a:t>
            </a:r>
            <a:r>
              <a:rPr lang="en-US" sz="1800" b="1">
                <a:cs typeface="Comic Sans MS" charset="0"/>
              </a:rPr>
              <a:t>extrapolation to zero </a:t>
            </a:r>
            <a:r>
              <a:rPr lang="en-US" sz="1800">
                <a:cs typeface="Comic Sans MS" charset="0"/>
              </a:rPr>
              <a:t>important for the determination    of the </a:t>
            </a:r>
            <a:r>
              <a:rPr lang="en-US" sz="1800" b="1">
                <a:cs typeface="Comic Sans MS" charset="0"/>
              </a:rPr>
              <a:t>proton charge radius</a:t>
            </a:r>
            <a:r>
              <a:rPr lang="en-US" sz="1800">
                <a:cs typeface="Comic Sans MS" charset="0"/>
              </a:rPr>
              <a:t>.</a:t>
            </a:r>
          </a:p>
        </p:txBody>
      </p:sp>
      <p:pic>
        <p:nvPicPr>
          <p:cNvPr id="3482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28738"/>
            <a:ext cx="58023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305050"/>
            <a:ext cx="48942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827088" y="6340475"/>
            <a:ext cx="7561262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pic>
        <p:nvPicPr>
          <p:cNvPr id="36867" name="Image 1" descr="ProtElas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3051175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ProRad</a:t>
            </a: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: experimental technique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3184525" y="500063"/>
            <a:ext cx="5678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Measurements of the </a:t>
            </a:r>
            <a:r>
              <a:rPr lang="en-US" sz="1800" b="1">
                <a:cs typeface="Comic Sans MS" charset="0"/>
              </a:rPr>
              <a:t>ep elastic</a:t>
            </a:r>
            <a:r>
              <a:rPr lang="en-US" sz="1800">
                <a:cs typeface="Comic Sans MS" charset="0"/>
              </a:rPr>
              <a:t> scattering between </a:t>
            </a:r>
            <a:r>
              <a:rPr lang="en-US" sz="1800" b="1">
                <a:cs typeface="Comic Sans MS" charset="0"/>
              </a:rPr>
              <a:t>5°</a:t>
            </a:r>
            <a:r>
              <a:rPr lang="en-US" sz="1800">
                <a:cs typeface="Comic Sans MS" charset="0"/>
              </a:rPr>
              <a:t> and </a:t>
            </a:r>
            <a:r>
              <a:rPr lang="en-US" sz="1800" b="1">
                <a:cs typeface="Comic Sans MS" charset="0"/>
              </a:rPr>
              <a:t>15°</a:t>
            </a:r>
            <a:r>
              <a:rPr lang="en-US" sz="1800">
                <a:cs typeface="Comic Sans MS" charset="0"/>
              </a:rPr>
              <a:t> (5 angle points) at                3 different beam energies, and in </a:t>
            </a:r>
            <a:r>
              <a:rPr lang="en-US" sz="1800" b="1">
                <a:cs typeface="Comic Sans MS" charset="0"/>
              </a:rPr>
              <a:t>absence</a:t>
            </a:r>
            <a:r>
              <a:rPr lang="en-US" sz="1800">
                <a:cs typeface="Comic Sans MS" charset="0"/>
              </a:rPr>
              <a:t> of any </a:t>
            </a:r>
            <a:r>
              <a:rPr lang="en-US" sz="1800" b="1">
                <a:cs typeface="Comic Sans MS" charset="0"/>
              </a:rPr>
              <a:t>magnetic field</a:t>
            </a:r>
            <a:r>
              <a:rPr lang="en-US" sz="1800">
                <a:cs typeface="Comic Sans MS" charset="0"/>
              </a:rPr>
              <a:t> and </a:t>
            </a:r>
            <a:r>
              <a:rPr lang="en-US" sz="1800" b="1">
                <a:cs typeface="Comic Sans MS" charset="0"/>
              </a:rPr>
              <a:t>tracking system</a:t>
            </a:r>
            <a:r>
              <a:rPr lang="en-US" sz="1800">
                <a:cs typeface="Comic Sans MS" charset="0"/>
              </a:rPr>
              <a:t>.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173413" y="4868863"/>
            <a:ext cx="5689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Absolute </a:t>
            </a:r>
            <a:r>
              <a:rPr lang="en-US" sz="1800" b="1">
                <a:cs typeface="Comic Sans MS" charset="0"/>
              </a:rPr>
              <a:t>normalization</a:t>
            </a:r>
            <a:r>
              <a:rPr lang="en-US" sz="1800">
                <a:cs typeface="Comic Sans MS" charset="0"/>
              </a:rPr>
              <a:t> from </a:t>
            </a:r>
            <a:r>
              <a:rPr lang="en-US" sz="1800" b="1">
                <a:cs typeface="Comic Sans MS" charset="0"/>
              </a:rPr>
              <a:t>simultaneous</a:t>
            </a:r>
            <a:r>
              <a:rPr lang="en-US" sz="1800">
                <a:cs typeface="Comic Sans MS" charset="0"/>
              </a:rPr>
              <a:t> measurement of </a:t>
            </a:r>
            <a:r>
              <a:rPr lang="en-US" sz="1800" b="1">
                <a:cs typeface="Comic Sans MS" charset="0"/>
              </a:rPr>
              <a:t>ep elastic</a:t>
            </a:r>
            <a:r>
              <a:rPr lang="en-US" sz="1800">
                <a:cs typeface="Comic Sans MS" charset="0"/>
              </a:rPr>
              <a:t> and </a:t>
            </a:r>
            <a:r>
              <a:rPr lang="en-US" sz="1800" b="1">
                <a:cs typeface="Comic Sans MS" charset="0"/>
              </a:rPr>
              <a:t>ee Møller</a:t>
            </a:r>
            <a:r>
              <a:rPr lang="en-US" sz="1800">
                <a:cs typeface="Comic Sans MS" charset="0"/>
              </a:rPr>
              <a:t> within the </a:t>
            </a:r>
            <a:r>
              <a:rPr lang="en-US" sz="1800" b="1">
                <a:cs typeface="Comic Sans MS" charset="0"/>
              </a:rPr>
              <a:t>same detector</a:t>
            </a:r>
            <a:r>
              <a:rPr lang="en-US" sz="1800">
                <a:cs typeface="Comic Sans MS" charset="0"/>
              </a:rPr>
              <a:t> using scattered electron kinematic separation. </a:t>
            </a:r>
          </a:p>
          <a:p>
            <a:pPr algn="just">
              <a:buFont typeface="Wingdings" charset="0"/>
              <a:buChar char="q"/>
            </a:pPr>
            <a:endParaRPr lang="en-US" sz="1800" baseline="30000">
              <a:cs typeface="Comic Sans MS" charset="0"/>
            </a:endParaRPr>
          </a:p>
          <a:p>
            <a:pPr algn="just"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Precise </a:t>
            </a:r>
            <a:r>
              <a:rPr lang="en-US" sz="1800" b="1">
                <a:cs typeface="Comic Sans MS" charset="0"/>
              </a:rPr>
              <a:t>beam</a:t>
            </a:r>
            <a:r>
              <a:rPr lang="en-US" sz="1800">
                <a:cs typeface="Comic Sans MS" charset="0"/>
              </a:rPr>
              <a:t>: </a:t>
            </a:r>
            <a:r>
              <a:rPr lang="fr-FR" sz="1800">
                <a:cs typeface="Comic Sans MS" charset="0"/>
              </a:rPr>
              <a:t>					</a:t>
            </a:r>
            <a:r>
              <a:rPr lang="el-GR" sz="1800">
                <a:cs typeface="Symbol" charset="0"/>
              </a:rPr>
              <a:t>Δ</a:t>
            </a:r>
            <a:r>
              <a:rPr lang="en-US" sz="1800">
                <a:cs typeface="Comic Sans MS" charset="0"/>
              </a:rPr>
              <a:t>E/E = 10</a:t>
            </a:r>
            <a:r>
              <a:rPr lang="en-US" sz="1800" baseline="30000">
                <a:cs typeface="Comic Sans MS" charset="0"/>
              </a:rPr>
              <a:t>-3</a:t>
            </a:r>
            <a:r>
              <a:rPr lang="en-US" sz="1800">
                <a:cs typeface="Comic Sans MS" charset="0"/>
              </a:rPr>
              <a:t>, </a:t>
            </a:r>
            <a:r>
              <a:rPr lang="el-GR" sz="1800">
                <a:cs typeface="Symbol" charset="0"/>
              </a:rPr>
              <a:t>σ</a:t>
            </a:r>
            <a:r>
              <a:rPr lang="en-US" sz="1800" baseline="-25000">
                <a:cs typeface="Consolas" charset="0"/>
              </a:rPr>
              <a:t>x,y</a:t>
            </a:r>
            <a:r>
              <a:rPr lang="en-US" sz="1800">
                <a:cs typeface="Comic Sans MS" charset="0"/>
              </a:rPr>
              <a:t> &lt; 0.5 mm, </a:t>
            </a:r>
            <a:r>
              <a:rPr lang="el-GR" sz="1800">
                <a:cs typeface="Symbol" charset="0"/>
              </a:rPr>
              <a:t>Δθ</a:t>
            </a:r>
            <a:r>
              <a:rPr lang="en-US" sz="1800">
                <a:cs typeface="Comic Sans MS" charset="0"/>
              </a:rPr>
              <a:t> &lt; 1 mrad </a:t>
            </a:r>
          </a:p>
        </p:txBody>
      </p:sp>
      <p:pic>
        <p:nvPicPr>
          <p:cNvPr id="3687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2338388"/>
            <a:ext cx="50831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3198813" y="1773238"/>
            <a:ext cx="5945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The </a:t>
            </a:r>
            <a:r>
              <a:rPr lang="en-US" sz="1800" b="1">
                <a:cs typeface="Comic Sans MS" charset="0"/>
              </a:rPr>
              <a:t>energy deposit spectra</a:t>
            </a:r>
            <a:r>
              <a:rPr lang="en-US" sz="1800">
                <a:cs typeface="Comic Sans MS" charset="0"/>
              </a:rPr>
              <a:t> in calorimeter allow separation between  </a:t>
            </a:r>
            <a:r>
              <a:rPr lang="en-US" sz="1800" b="1">
                <a:cs typeface="Comic Sans MS" charset="0"/>
              </a:rPr>
              <a:t>elastic</a:t>
            </a:r>
            <a:r>
              <a:rPr lang="en-US" sz="1800">
                <a:cs typeface="Comic Sans MS" charset="0"/>
              </a:rPr>
              <a:t> and </a:t>
            </a:r>
            <a:r>
              <a:rPr lang="en-US" sz="1800" b="1">
                <a:cs typeface="Comic Sans MS" charset="0"/>
              </a:rPr>
              <a:t>Møller</a:t>
            </a:r>
            <a:r>
              <a:rPr lang="en-US" sz="1800">
                <a:cs typeface="Comic Sans MS" charset="0"/>
              </a:rPr>
              <a:t> electrons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General description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517" y="836141"/>
            <a:ext cx="9115483" cy="6669559"/>
          </a:xfrm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PRAE : </a:t>
            </a:r>
            <a:r>
              <a:rPr lang="en-US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Platform for Research and Applications with Electrons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endParaRPr lang="fr-FR" altLang="fr-FR" sz="1200" b="1" dirty="0" smtClean="0">
              <a:latin typeface="Verdana" pitchFamily="34" charset="0"/>
            </a:endParaRPr>
          </a:p>
          <a:p>
            <a:pPr marL="0" indent="0">
              <a:lnSpc>
                <a:spcPct val="90000"/>
              </a:lnSpc>
              <a:buFont typeface="Arial" pitchFamily="34" charset="0"/>
              <a:buNone/>
              <a:tabLst>
                <a:tab pos="2781300" algn="l"/>
              </a:tabLst>
            </a:pP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Responsable scientifique national:</a:t>
            </a: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	</a:t>
            </a:r>
            <a:r>
              <a:rPr lang="fr-FR" altLang="fr-FR" sz="1200" b="1" dirty="0" err="1" smtClean="0">
                <a:solidFill>
                  <a:srgbClr val="0070C0"/>
                </a:solidFill>
                <a:latin typeface="Verdana" pitchFamily="34" charset="0"/>
              </a:rPr>
              <a:t>Sergey</a:t>
            </a: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 BARSUK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 (LAL)</a:t>
            </a:r>
          </a:p>
          <a:p>
            <a:pPr marL="0" indent="0">
              <a:lnSpc>
                <a:spcPct val="90000"/>
              </a:lnSpc>
              <a:buNone/>
              <a:tabLst>
                <a:tab pos="2781300" algn="l"/>
              </a:tabLst>
            </a:pP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Responsables scientifiques locaux:</a:t>
            </a: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	Eric VOUTIER 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(IPNO): </a:t>
            </a:r>
            <a:r>
              <a:rPr lang="fr-FR" altLang="fr-FR" sz="1200" dirty="0" err="1" smtClean="0">
                <a:solidFill>
                  <a:srgbClr val="0070C0"/>
                </a:solidFill>
                <a:latin typeface="Verdana" pitchFamily="34" charset="0"/>
              </a:rPr>
              <a:t>ProRad</a:t>
            </a:r>
            <a:endParaRPr lang="fr-FR" altLang="fr-FR" sz="1200" dirty="0" smtClean="0">
              <a:solidFill>
                <a:srgbClr val="0070C0"/>
              </a:solidFill>
              <a:latin typeface="Verdana" pitchFamily="34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2781300" algn="l"/>
              </a:tabLst>
            </a:pP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	Yolanda PREZADO 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(IMNC): </a:t>
            </a:r>
            <a:r>
              <a:rPr lang="fr-FR" altLang="fr-FR" sz="1200" dirty="0" err="1" smtClean="0">
                <a:solidFill>
                  <a:srgbClr val="0070C0"/>
                </a:solidFill>
                <a:latin typeface="Verdana" pitchFamily="34" charset="0"/>
              </a:rPr>
              <a:t>Radiotherapy</a:t>
            </a:r>
            <a:endParaRPr lang="fr-FR" altLang="fr-FR" sz="1200" dirty="0" smtClean="0">
              <a:solidFill>
                <a:srgbClr val="0070C0"/>
              </a:solidFill>
              <a:latin typeface="Verdana" pitchFamily="34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2781300" algn="l"/>
              </a:tabLst>
            </a:pP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	Bernard GENOLINI 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(IPNO): Detectors R&amp;D </a:t>
            </a:r>
          </a:p>
          <a:p>
            <a:pPr marL="0" indent="0">
              <a:lnSpc>
                <a:spcPct val="90000"/>
              </a:lnSpc>
              <a:buNone/>
              <a:tabLst>
                <a:tab pos="2781300" algn="l"/>
              </a:tabLst>
            </a:pP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	</a:t>
            </a:r>
            <a:r>
              <a:rPr lang="fr-FR" altLang="fr-FR" sz="1200" b="1" dirty="0" err="1" smtClean="0">
                <a:solidFill>
                  <a:srgbClr val="0070C0"/>
                </a:solidFill>
                <a:latin typeface="Verdana" pitchFamily="34" charset="0"/>
              </a:rPr>
              <a:t>Angelès</a:t>
            </a: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 FAUS-GOLFE 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(LAL): Accelerator &amp; </a:t>
            </a:r>
            <a:r>
              <a:rPr lang="fr-FR" altLang="fr-FR" sz="1200" dirty="0" err="1" smtClean="0">
                <a:solidFill>
                  <a:srgbClr val="0070C0"/>
                </a:solidFill>
                <a:latin typeface="Verdana" pitchFamily="34" charset="0"/>
              </a:rPr>
              <a:t>beam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 instrumentation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  <a:tabLst>
                <a:tab pos="2781300" algn="l"/>
              </a:tabLst>
            </a:pP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Responsable technique:</a:t>
            </a:r>
            <a:r>
              <a:rPr lang="fr-FR" altLang="fr-FR" sz="1200" b="1" dirty="0" smtClean="0">
                <a:solidFill>
                  <a:srgbClr val="0070C0"/>
                </a:solidFill>
                <a:latin typeface="Verdana" pitchFamily="34" charset="0"/>
              </a:rPr>
              <a:t>	Patricia DUCHESNE </a:t>
            </a:r>
            <a:r>
              <a:rPr lang="fr-FR" altLang="fr-FR" sz="1200" dirty="0" smtClean="0">
                <a:solidFill>
                  <a:srgbClr val="0070C0"/>
                </a:solidFill>
                <a:latin typeface="Verdana" pitchFamily="34" charset="0"/>
              </a:rPr>
              <a:t>(IPNO)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endParaRPr lang="fr-FR" altLang="fr-FR" sz="1200" b="1" dirty="0" smtClean="0">
              <a:solidFill>
                <a:srgbClr val="0070C0"/>
              </a:solidFill>
              <a:latin typeface="Verdana" pitchFamily="34" charset="0"/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Char char="q"/>
            </a:pPr>
            <a:r>
              <a:rPr lang="fr-FR" altLang="fr-FR" sz="1200" b="1" dirty="0" smtClean="0">
                <a:latin typeface="Verdana" pitchFamily="34" charset="0"/>
              </a:rPr>
              <a:t> PRAE: </a:t>
            </a:r>
            <a:r>
              <a:rPr lang="en-US" altLang="fr-FR" sz="1200" dirty="0" smtClean="0">
                <a:latin typeface="Verdana" pitchFamily="34" charset="0"/>
              </a:rPr>
              <a:t>The multi-disciplinary site based on the high-performance electron beam with the energy of 70 </a:t>
            </a:r>
            <a:r>
              <a:rPr lang="en-US" altLang="fr-FR" sz="1200" dirty="0" err="1" smtClean="0">
                <a:latin typeface="Verdana" pitchFamily="34" charset="0"/>
              </a:rPr>
              <a:t>MeV</a:t>
            </a:r>
            <a:r>
              <a:rPr lang="en-US" altLang="fr-FR" sz="1200" dirty="0" smtClean="0">
                <a:latin typeface="Verdana" pitchFamily="34" charset="0"/>
              </a:rPr>
              <a:t> (intermediate PRAE version) and 140 </a:t>
            </a:r>
            <a:r>
              <a:rPr lang="en-US" altLang="fr-FR" sz="1200" dirty="0" err="1" smtClean="0">
                <a:latin typeface="Verdana" pitchFamily="34" charset="0"/>
              </a:rPr>
              <a:t>MeV</a:t>
            </a:r>
            <a:r>
              <a:rPr lang="en-US" altLang="fr-FR" sz="1200" dirty="0" smtClean="0">
                <a:latin typeface="Verdana" pitchFamily="34" charset="0"/>
              </a:rPr>
              <a:t> (designed PRAE version). Infrastructure and PRAE design allows an upgrade to 300 </a:t>
            </a:r>
            <a:r>
              <a:rPr lang="en-US" altLang="fr-FR" sz="1200" dirty="0" err="1" smtClean="0">
                <a:latin typeface="Verdana" pitchFamily="34" charset="0"/>
              </a:rPr>
              <a:t>MeV</a:t>
            </a:r>
            <a:r>
              <a:rPr lang="en-US" altLang="fr-FR" sz="1200" dirty="0" smtClean="0">
                <a:latin typeface="Verdana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sz="1200" dirty="0" smtClean="0">
              <a:latin typeface="Verdana" pitchFamily="34" charset="0"/>
            </a:endParaRPr>
          </a:p>
          <a:p>
            <a:pPr marL="0" lvl="0" indent="0" algn="just">
              <a:lnSpc>
                <a:spcPct val="90000"/>
              </a:lnSpc>
              <a:buFont typeface="Wingdings" pitchFamily="2" charset="2"/>
              <a:buChar char="q"/>
            </a:pPr>
            <a:r>
              <a:rPr lang="en-US" altLang="fr-FR" sz="1200" b="1" dirty="0" smtClean="0">
                <a:solidFill>
                  <a:prstClr val="black"/>
                </a:solidFill>
                <a:latin typeface="Verdana" pitchFamily="34" charset="0"/>
                <a:cs typeface="+mn-cs"/>
              </a:rPr>
              <a:t> Mutually linked axes of PRAE:</a:t>
            </a:r>
            <a:endParaRPr lang="fr-FR" altLang="fr-FR" sz="1200" b="1" dirty="0" smtClean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0" lvl="0" indent="-179388">
              <a:lnSpc>
                <a:spcPct val="105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Axis 4 – Accelerator: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Construction of the machine 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(direct line + two deviated lines) to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service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other axes with the beam of required performance;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accelerator R&amp;D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training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4572000" lvl="0" indent="-179388">
              <a:lnSpc>
                <a:spcPct val="105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Axis 1 – Nuclear physics/nucleon structure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proton charge radius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training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4572000" lvl="0" indent="-179388">
              <a:lnSpc>
                <a:spcPct val="105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Axis 2 – Radiotherapy: 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approaches in radiotherapy; promising for IMRT (Intensity Modulated Radiation Therapy), radiobiology studies</a:t>
            </a: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4572000" lvl="0" indent="-179388">
              <a:lnSpc>
                <a:spcPct val="105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Axis 3 – Instrumentation R&amp;D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versatile instrumentation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platform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training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fr-FR" sz="1200" dirty="0" smtClean="0">
              <a:latin typeface="Verdana" pitchFamily="34" charset="0"/>
            </a:endParaRPr>
          </a:p>
          <a:p>
            <a:pPr algn="just">
              <a:lnSpc>
                <a:spcPct val="105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6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Transversal project.</a:t>
            </a:r>
          </a:p>
          <a:p>
            <a:pPr>
              <a:lnSpc>
                <a:spcPct val="105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6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Strong complementary expertise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 of the IMNC, IPN and LAL groups proposing the project.</a:t>
            </a:r>
          </a:p>
          <a:p>
            <a:pPr>
              <a:lnSpc>
                <a:spcPct val="105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6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Re-use of the </a:t>
            </a:r>
            <a:r>
              <a:rPr lang="en-US" sz="16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unique site of the former Linear Accelerator </a:t>
            </a:r>
            <a:r>
              <a:rPr lang="en-US" sz="16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and its infrastructure.</a:t>
            </a:r>
            <a:endParaRPr lang="fr-FR" sz="1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lvl="1">
              <a:spcBef>
                <a:spcPts val="600"/>
              </a:spcBef>
              <a:buNone/>
            </a:pPr>
            <a:endParaRPr lang="fr-FR" sz="1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lvl="1">
              <a:spcBef>
                <a:spcPts val="600"/>
              </a:spcBef>
              <a:buNone/>
            </a:pPr>
            <a:endParaRPr lang="fr-FR" sz="1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lvl="1">
              <a:spcBef>
                <a:spcPts val="600"/>
              </a:spcBef>
              <a:buNone/>
            </a:pPr>
            <a:endParaRPr lang="fr-FR" sz="12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lvl="1">
              <a:spcBef>
                <a:spcPts val="60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57150" indent="0">
              <a:lnSpc>
                <a:spcPct val="90000"/>
              </a:lnSpc>
              <a:buNone/>
            </a:pPr>
            <a:endParaRPr lang="fr-FR" altLang="fr-FR" sz="1200" b="1" u="sng" dirty="0" smtClean="0">
              <a:solidFill>
                <a:srgbClr val="0070C0"/>
              </a:solidFill>
              <a:latin typeface="Verdana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fr-FR" altLang="fr-FR" sz="1200" dirty="0" smtClean="0">
              <a:solidFill>
                <a:srgbClr val="4D4D4D"/>
              </a:solidFill>
              <a:latin typeface="Verdana" pitchFamily="34" charset="0"/>
              <a:sym typeface="Wingdings" pitchFamily="2" charset="2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93" y="778060"/>
            <a:ext cx="1747837" cy="1063625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6" name="Groupe 5"/>
          <p:cNvGrpSpPr/>
          <p:nvPr/>
        </p:nvGrpSpPr>
        <p:grpSpPr>
          <a:xfrm>
            <a:off x="44449" y="4195518"/>
            <a:ext cx="4484290" cy="1799406"/>
            <a:chOff x="3256764" y="1392238"/>
            <a:chExt cx="5394104" cy="2303462"/>
          </a:xfrm>
        </p:grpSpPr>
        <p:sp>
          <p:nvSpPr>
            <p:cNvPr id="7" name="Rectangle à coins arrondis 14"/>
            <p:cNvSpPr>
              <a:spLocks noChangeArrowheads="1"/>
            </p:cNvSpPr>
            <p:nvPr/>
          </p:nvSpPr>
          <p:spPr bwMode="auto">
            <a:xfrm>
              <a:off x="4144963" y="1392238"/>
              <a:ext cx="1751012" cy="452437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fr-FR" sz="1000" b="1"/>
            </a:p>
          </p:txBody>
        </p:sp>
        <p:sp>
          <p:nvSpPr>
            <p:cNvPr id="8" name="Rectangle à coins arrondis 16"/>
            <p:cNvSpPr>
              <a:spLocks noChangeArrowheads="1"/>
            </p:cNvSpPr>
            <p:nvPr/>
          </p:nvSpPr>
          <p:spPr bwMode="auto">
            <a:xfrm>
              <a:off x="7285040" y="2205038"/>
              <a:ext cx="1295652" cy="450851"/>
            </a:xfrm>
            <a:prstGeom prst="roundRect">
              <a:avLst>
                <a:gd name="adj" fmla="val 16667"/>
              </a:avLst>
            </a:prstGeom>
            <a:solidFill>
              <a:srgbClr val="FF481D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fr-FR" sz="1000" b="1"/>
            </a:p>
          </p:txBody>
        </p:sp>
        <p:sp>
          <p:nvSpPr>
            <p:cNvPr id="9" name="Rectangle à coins arrondis 15"/>
            <p:cNvSpPr>
              <a:spLocks noChangeArrowheads="1"/>
            </p:cNvSpPr>
            <p:nvPr/>
          </p:nvSpPr>
          <p:spPr bwMode="auto">
            <a:xfrm>
              <a:off x="6494463" y="1392238"/>
              <a:ext cx="1749425" cy="452437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fr-FR" sz="1000" b="1"/>
            </a:p>
          </p:txBody>
        </p:sp>
        <p:sp>
          <p:nvSpPr>
            <p:cNvPr id="12" name="Rectangle à coins arrondis 1"/>
            <p:cNvSpPr>
              <a:spLocks noChangeArrowheads="1"/>
            </p:cNvSpPr>
            <p:nvPr/>
          </p:nvSpPr>
          <p:spPr bwMode="auto">
            <a:xfrm>
              <a:off x="5580063" y="2781300"/>
              <a:ext cx="1223962" cy="450850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fr-FR" sz="1000" b="1"/>
            </a:p>
          </p:txBody>
        </p:sp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5852143" y="2873376"/>
              <a:ext cx="682980" cy="31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PRAE</a:t>
              </a:r>
              <a:endParaRPr lang="fr-FR" sz="1000" b="1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6564058" y="1465263"/>
              <a:ext cx="1618172" cy="31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3. Detector R&amp;D</a:t>
              </a:r>
              <a:endParaRPr lang="fr-FR" sz="1000" b="1"/>
            </a:p>
          </p:txBody>
        </p:sp>
        <p:sp>
          <p:nvSpPr>
            <p:cNvPr id="15" name="Rectangle à coins arrondis 8"/>
            <p:cNvSpPr>
              <a:spLocks noChangeArrowheads="1"/>
            </p:cNvSpPr>
            <p:nvPr/>
          </p:nvSpPr>
          <p:spPr bwMode="auto">
            <a:xfrm>
              <a:off x="3272048" y="2205038"/>
              <a:ext cx="1753977" cy="45085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fr-FR" sz="1000" b="1"/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3256764" y="2179317"/>
              <a:ext cx="1871394" cy="47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FontTx/>
                <a:buAutoNum type="arabicPeriod"/>
              </a:pPr>
              <a:r>
                <a:rPr lang="en-US" sz="1000" b="1" dirty="0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Nuclear physics: </a:t>
              </a:r>
            </a:p>
            <a:p>
              <a:pPr>
                <a:lnSpc>
                  <a:spcPct val="90000"/>
                </a:lnSpc>
              </a:pPr>
              <a:r>
                <a:rPr lang="en-US" sz="1000" b="1" dirty="0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nucleon structure</a:t>
              </a:r>
              <a:endParaRPr lang="fr-FR" sz="10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4216262" y="1465263"/>
              <a:ext cx="1598889" cy="31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2. Radiotherapy</a:t>
              </a:r>
              <a:endParaRPr lang="fr-FR" sz="1000" b="1" dirty="0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7221660" y="2268346"/>
              <a:ext cx="1429208" cy="31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4. Accelerator</a:t>
              </a:r>
              <a:endParaRPr lang="fr-FR" sz="1000" b="1" dirty="0"/>
            </a:p>
          </p:txBody>
        </p:sp>
        <p:cxnSp>
          <p:nvCxnSpPr>
            <p:cNvPr id="19" name="Connecteur droit avec flèche 4"/>
            <p:cNvCxnSpPr>
              <a:cxnSpLocks noChangeShapeType="1"/>
              <a:stCxn id="12" idx="0"/>
            </p:cNvCxnSpPr>
            <p:nvPr/>
          </p:nvCxnSpPr>
          <p:spPr bwMode="auto">
            <a:xfrm>
              <a:off x="6192838" y="2781300"/>
              <a:ext cx="914400" cy="9144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cxnSp>
          <p:nvCxnSpPr>
            <p:cNvPr id="20" name="Connecteur droit 18"/>
            <p:cNvCxnSpPr>
              <a:cxnSpLocks noChangeShapeType="1"/>
              <a:endCxn id="9" idx="2"/>
            </p:cNvCxnSpPr>
            <p:nvPr/>
          </p:nvCxnSpPr>
          <p:spPr bwMode="auto">
            <a:xfrm flipV="1">
              <a:off x="6513513" y="1844675"/>
              <a:ext cx="855662" cy="915988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Connecteur droit 20"/>
            <p:cNvCxnSpPr>
              <a:cxnSpLocks noChangeShapeType="1"/>
            </p:cNvCxnSpPr>
            <p:nvPr/>
          </p:nvCxnSpPr>
          <p:spPr bwMode="auto">
            <a:xfrm flipH="1" flipV="1">
              <a:off x="4902200" y="1844675"/>
              <a:ext cx="1081088" cy="936625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Connecteur droit 25"/>
            <p:cNvCxnSpPr>
              <a:cxnSpLocks noChangeShapeType="1"/>
            </p:cNvCxnSpPr>
            <p:nvPr/>
          </p:nvCxnSpPr>
          <p:spPr bwMode="auto">
            <a:xfrm flipV="1">
              <a:off x="6732588" y="2552700"/>
              <a:ext cx="552450" cy="23971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Connecteur droit 33"/>
            <p:cNvCxnSpPr>
              <a:cxnSpLocks noChangeShapeType="1"/>
            </p:cNvCxnSpPr>
            <p:nvPr/>
          </p:nvCxnSpPr>
          <p:spPr bwMode="auto">
            <a:xfrm flipH="1" flipV="1">
              <a:off x="5026025" y="2552700"/>
              <a:ext cx="600075" cy="23971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Connecteur droit 40"/>
            <p:cNvCxnSpPr>
              <a:cxnSpLocks noChangeShapeType="1"/>
            </p:cNvCxnSpPr>
            <p:nvPr/>
          </p:nvCxnSpPr>
          <p:spPr bwMode="auto">
            <a:xfrm flipH="1" flipV="1">
              <a:off x="7566025" y="1844675"/>
              <a:ext cx="284163" cy="3397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Connecteur droit 43"/>
            <p:cNvCxnSpPr>
              <a:cxnSpLocks noChangeShapeType="1"/>
            </p:cNvCxnSpPr>
            <p:nvPr/>
          </p:nvCxnSpPr>
          <p:spPr bwMode="auto">
            <a:xfrm flipH="1" flipV="1">
              <a:off x="5883275" y="1809750"/>
              <a:ext cx="1401763" cy="44291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cteur droit 46"/>
            <p:cNvCxnSpPr>
              <a:cxnSpLocks noChangeShapeType="1"/>
              <a:stCxn id="8" idx="1"/>
              <a:endCxn id="15" idx="3"/>
            </p:cNvCxnSpPr>
            <p:nvPr/>
          </p:nvCxnSpPr>
          <p:spPr bwMode="auto">
            <a:xfrm rot="10800000">
              <a:off x="5026024" y="2430464"/>
              <a:ext cx="2259017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Connecteur droit 49"/>
            <p:cNvCxnSpPr>
              <a:cxnSpLocks noChangeShapeType="1"/>
              <a:stCxn id="9" idx="1"/>
              <a:endCxn id="7" idx="3"/>
            </p:cNvCxnSpPr>
            <p:nvPr/>
          </p:nvCxnSpPr>
          <p:spPr bwMode="auto">
            <a:xfrm flipH="1" flipV="1">
              <a:off x="5895975" y="1619250"/>
              <a:ext cx="598488" cy="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Connecteur droit 52"/>
            <p:cNvCxnSpPr>
              <a:cxnSpLocks noChangeShapeType="1"/>
            </p:cNvCxnSpPr>
            <p:nvPr/>
          </p:nvCxnSpPr>
          <p:spPr bwMode="auto">
            <a:xfrm flipH="1">
              <a:off x="5014913" y="1797050"/>
              <a:ext cx="1492250" cy="527050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ProRad</a:t>
            </a: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: concept of the experimental apparatus</a:t>
            </a:r>
          </a:p>
        </p:txBody>
      </p:sp>
      <p:pic>
        <p:nvPicPr>
          <p:cNvPr id="3891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4292600"/>
            <a:ext cx="25828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ZoneTexte 3"/>
          <p:cNvSpPr txBox="1">
            <a:spLocks noChangeArrowheads="1"/>
          </p:cNvSpPr>
          <p:nvPr/>
        </p:nvSpPr>
        <p:spPr bwMode="auto">
          <a:xfrm>
            <a:off x="5068888" y="474663"/>
            <a:ext cx="3895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cs typeface="Apple Chancery" charset="0"/>
              </a:rPr>
              <a:t>Example: WASA pellet target</a:t>
            </a:r>
          </a:p>
        </p:txBody>
      </p:sp>
      <p:grpSp>
        <p:nvGrpSpPr>
          <p:cNvPr id="38917" name="Grouper 5"/>
          <p:cNvGrpSpPr>
            <a:grpSpLocks/>
          </p:cNvGrpSpPr>
          <p:nvPr/>
        </p:nvGrpSpPr>
        <p:grpSpPr bwMode="auto">
          <a:xfrm>
            <a:off x="5661025" y="906463"/>
            <a:ext cx="3159125" cy="3240087"/>
            <a:chOff x="159193" y="2079392"/>
            <a:chExt cx="3158191" cy="3240360"/>
          </a:xfrm>
        </p:grpSpPr>
        <p:pic>
          <p:nvPicPr>
            <p:cNvPr id="38922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93" y="2079392"/>
              <a:ext cx="3096834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617504" y="4816473"/>
              <a:ext cx="699880" cy="287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8918" name="ZoneTexte 8"/>
          <p:cNvSpPr txBox="1">
            <a:spLocks noChangeArrowheads="1"/>
          </p:cNvSpPr>
          <p:nvPr/>
        </p:nvSpPr>
        <p:spPr bwMode="auto">
          <a:xfrm>
            <a:off x="6905625" y="3376613"/>
            <a:ext cx="1592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cs typeface="Times New Roman" charset="0"/>
              </a:rPr>
              <a:t>8000 pellets/s</a:t>
            </a:r>
          </a:p>
        </p:txBody>
      </p:sp>
      <p:pic>
        <p:nvPicPr>
          <p:cNvPr id="38919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437063"/>
            <a:ext cx="41290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95250" y="2390775"/>
            <a:ext cx="49736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Electrons scattered at selected angles are tagged with </a:t>
            </a:r>
            <a:r>
              <a:rPr lang="en-US" sz="1800" b="1">
                <a:cs typeface="Comic Sans MS" charset="0"/>
              </a:rPr>
              <a:t>3 thin scintillators</a:t>
            </a:r>
            <a:r>
              <a:rPr lang="en-US" sz="1800">
                <a:cs typeface="Comic Sans MS" charset="0"/>
              </a:rPr>
              <a:t> and detected in a </a:t>
            </a:r>
            <a:r>
              <a:rPr lang="en-US" sz="1800" b="1">
                <a:cs typeface="Comic Sans MS" charset="0"/>
              </a:rPr>
              <a:t>calorimeter</a:t>
            </a:r>
            <a:r>
              <a:rPr lang="en-US" sz="1800">
                <a:cs typeface="Comic Sans MS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Mechanical definition of scattering angles via small holes machined in a thick shielding cover. </a:t>
            </a:r>
          </a:p>
        </p:txBody>
      </p:sp>
      <p:sp>
        <p:nvSpPr>
          <p:cNvPr id="38921" name="Text Box 6"/>
          <p:cNvSpPr txBox="1">
            <a:spLocks noChangeArrowheads="1"/>
          </p:cNvSpPr>
          <p:nvPr/>
        </p:nvSpPr>
        <p:spPr bwMode="auto">
          <a:xfrm>
            <a:off x="95250" y="476250"/>
            <a:ext cx="52689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Windowless hydrogen target</a:t>
            </a: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A flux of </a:t>
            </a:r>
            <a:r>
              <a:rPr lang="en-US" sz="1800" b="1">
                <a:cs typeface="Comic Sans MS" charset="0"/>
              </a:rPr>
              <a:t>liquid hydrogen droplets</a:t>
            </a:r>
            <a:r>
              <a:rPr lang="en-US" sz="1800">
                <a:cs typeface="Comic Sans MS" charset="0"/>
              </a:rPr>
              <a:t> interact with the electron beam.</a:t>
            </a:r>
            <a:endParaRPr lang="en-US" sz="1800" baseline="30000">
              <a:cs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ProRad</a:t>
            </a: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: expected impact</a:t>
            </a:r>
          </a:p>
        </p:txBody>
      </p:sp>
      <p:sp>
        <p:nvSpPr>
          <p:cNvPr id="40963" name="ZoneTexte 2"/>
          <p:cNvSpPr txBox="1">
            <a:spLocks noChangeArrowheads="1"/>
          </p:cNvSpPr>
          <p:nvPr/>
        </p:nvSpPr>
        <p:spPr bwMode="auto">
          <a:xfrm>
            <a:off x="0" y="466725"/>
            <a:ext cx="915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cs typeface="Apple Chancery" charset="0"/>
              </a:rPr>
              <a:t>Immediate scientific impact</a:t>
            </a:r>
          </a:p>
        </p:txBody>
      </p:sp>
      <p:sp>
        <p:nvSpPr>
          <p:cNvPr id="40964" name="ZoneTexte 3"/>
          <p:cNvSpPr txBox="1">
            <a:spLocks noChangeArrowheads="1"/>
          </p:cNvSpPr>
          <p:nvPr/>
        </p:nvSpPr>
        <p:spPr bwMode="auto">
          <a:xfrm>
            <a:off x="0" y="30686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cs typeface="Apple Chancery" charset="0"/>
              </a:rPr>
              <a:t>Local impact</a:t>
            </a:r>
          </a:p>
        </p:txBody>
      </p:sp>
      <p:sp>
        <p:nvSpPr>
          <p:cNvPr id="40965" name="ZoneTexte 4"/>
          <p:cNvSpPr txBox="1">
            <a:spLocks noChangeArrowheads="1"/>
          </p:cNvSpPr>
          <p:nvPr/>
        </p:nvSpPr>
        <p:spPr bwMode="auto">
          <a:xfrm>
            <a:off x="0" y="465296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cs typeface="Apple Chancery" charset="0"/>
              </a:rPr>
              <a:t>Further program, examples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57163" y="836613"/>
            <a:ext cx="87360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Measurement of G</a:t>
            </a:r>
            <a:r>
              <a:rPr lang="en-US" sz="1800" baseline="-25000">
                <a:cs typeface="Comic Sans MS" charset="0"/>
              </a:rPr>
              <a:t>E</a:t>
            </a:r>
            <a:r>
              <a:rPr lang="en-US" sz="1800">
                <a:cs typeface="Comic Sans MS" charset="0"/>
              </a:rPr>
              <a:t>(Q</a:t>
            </a:r>
            <a:r>
              <a:rPr lang="en-US" sz="1800" baseline="30000">
                <a:cs typeface="Comic Sans MS" charset="0"/>
              </a:rPr>
              <a:t>2</a:t>
            </a:r>
            <a:r>
              <a:rPr lang="en-US" sz="1800">
                <a:cs typeface="Comic Sans MS" charset="0"/>
              </a:rPr>
              <a:t>) in a </a:t>
            </a:r>
            <a:r>
              <a:rPr lang="en-US" sz="1800" b="1">
                <a:cs typeface="Comic Sans MS" charset="0"/>
              </a:rPr>
              <a:t>unique momentum range</a:t>
            </a:r>
            <a:r>
              <a:rPr lang="en-US" sz="1800">
                <a:cs typeface="Comic Sans MS" charset="0"/>
              </a:rPr>
              <a:t> with marginal overlap with near future experiments.</a:t>
            </a:r>
            <a:endParaRPr lang="en-US" sz="1800" baseline="30000">
              <a:cs typeface="Comic Sans MS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>
                <a:cs typeface="Comic Sans MS" charset="0"/>
              </a:rPr>
              <a:t>New unique</a:t>
            </a:r>
            <a:r>
              <a:rPr lang="en-US" sz="1800">
                <a:cs typeface="Comic Sans MS" charset="0"/>
              </a:rPr>
              <a:t> and complementary magnetic field free </a:t>
            </a:r>
            <a:r>
              <a:rPr lang="en-US" sz="1800" b="1">
                <a:cs typeface="Comic Sans MS" charset="0"/>
              </a:rPr>
              <a:t>experimental method</a:t>
            </a:r>
            <a:r>
              <a:rPr lang="en-US" sz="1800">
                <a:cs typeface="Comic Sans MS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These results will contribute to a </a:t>
            </a:r>
            <a:r>
              <a:rPr lang="en-US" sz="1800" b="1">
                <a:cs typeface="Comic Sans MS" charset="0"/>
              </a:rPr>
              <a:t>more accurate</a:t>
            </a:r>
            <a:r>
              <a:rPr lang="en-US" sz="1800">
                <a:cs typeface="Comic Sans MS" charset="0"/>
              </a:rPr>
              <a:t> determination of              the </a:t>
            </a:r>
            <a:r>
              <a:rPr lang="en-US" sz="1800" b="1">
                <a:cs typeface="Comic Sans MS" charset="0"/>
              </a:rPr>
              <a:t>proton radius</a:t>
            </a:r>
            <a:r>
              <a:rPr lang="en-US" sz="1800">
                <a:cs typeface="Comic Sans MS" charset="0"/>
              </a:rPr>
              <a:t>.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157163" y="5113338"/>
            <a:ext cx="89947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Measurements of G</a:t>
            </a:r>
            <a:r>
              <a:rPr lang="en-US" sz="1800" baseline="-25000">
                <a:cs typeface="Comic Sans MS" charset="0"/>
              </a:rPr>
              <a:t>E</a:t>
            </a:r>
            <a:r>
              <a:rPr lang="en-US" sz="1800">
                <a:cs typeface="Comic Sans MS" charset="0"/>
              </a:rPr>
              <a:t>(Q</a:t>
            </a:r>
            <a:r>
              <a:rPr lang="en-US" sz="1800" baseline="30000">
                <a:cs typeface="Comic Sans MS" charset="0"/>
              </a:rPr>
              <a:t>2</a:t>
            </a:r>
            <a:r>
              <a:rPr lang="en-US" sz="1800">
                <a:cs typeface="Comic Sans MS" charset="0"/>
              </a:rPr>
              <a:t>) at </a:t>
            </a:r>
            <a:r>
              <a:rPr lang="en-US" sz="1800" b="1">
                <a:cs typeface="Comic Sans MS" charset="0"/>
              </a:rPr>
              <a:t>higher energies</a:t>
            </a:r>
            <a:r>
              <a:rPr lang="en-US" sz="1800">
                <a:cs typeface="Comic Sans MS" charset="0"/>
              </a:rPr>
              <a:t> and/or </a:t>
            </a:r>
            <a:r>
              <a:rPr lang="en-US" sz="1800" b="1">
                <a:cs typeface="Comic Sans MS" charset="0"/>
              </a:rPr>
              <a:t>larger scattering angle</a:t>
            </a:r>
            <a:r>
              <a:rPr lang="en-US" sz="1800">
                <a:cs typeface="Comic Sans MS" charset="0"/>
              </a:rPr>
              <a:t>.</a:t>
            </a:r>
            <a:endParaRPr lang="en-US" sz="1800" baseline="30000">
              <a:cs typeface="Comic Sans MS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>
                <a:cs typeface="Comic Sans MS" charset="0"/>
              </a:rPr>
              <a:t>Fundamental physics</a:t>
            </a:r>
            <a:r>
              <a:rPr lang="en-US" sz="1800">
                <a:cs typeface="Comic Sans MS" charset="0"/>
              </a:rPr>
              <a:t> with </a:t>
            </a:r>
            <a:r>
              <a:rPr lang="en-US" sz="1800" b="1">
                <a:cs typeface="Comic Sans MS" charset="0"/>
              </a:rPr>
              <a:t>polarized beam </a:t>
            </a:r>
            <a:r>
              <a:rPr lang="en-US" sz="1800">
                <a:cs typeface="Comic Sans MS" charset="0"/>
              </a:rPr>
              <a:t>and </a:t>
            </a:r>
            <a:r>
              <a:rPr lang="en-US" sz="1800" b="1">
                <a:cs typeface="Comic Sans MS" charset="0"/>
              </a:rPr>
              <a:t>target</a:t>
            </a:r>
            <a:r>
              <a:rPr lang="en-US" sz="1800">
                <a:cs typeface="Comic Sans MS" charset="0"/>
              </a:rPr>
              <a:t>. </a:t>
            </a:r>
          </a:p>
        </p:txBody>
      </p:sp>
      <p:sp>
        <p:nvSpPr>
          <p:cNvPr id="40968" name="Text Box 6"/>
          <p:cNvSpPr txBox="1">
            <a:spLocks noChangeArrowheads="1"/>
          </p:cNvSpPr>
          <p:nvPr/>
        </p:nvSpPr>
        <p:spPr bwMode="auto">
          <a:xfrm>
            <a:off x="179388" y="3459163"/>
            <a:ext cx="76327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Creation of an attractive </a:t>
            </a:r>
            <a:r>
              <a:rPr lang="en-US" sz="1800" b="1">
                <a:cs typeface="Comic Sans MS" charset="0"/>
              </a:rPr>
              <a:t>pole for hadronic physics community</a:t>
            </a:r>
            <a:r>
              <a:rPr lang="en-US" sz="1800">
                <a:cs typeface="Comic Sans MS" charset="0"/>
              </a:rPr>
              <a:t>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>
                <a:cs typeface="Comic Sans MS" charset="0"/>
              </a:rPr>
              <a:t>Student and Post-doctorant training.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75" y="2665413"/>
            <a:ext cx="9147175" cy="4222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Axis 2: radiotherapy</a:t>
            </a:r>
          </a:p>
        </p:txBody>
      </p:sp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1116013" y="3249613"/>
            <a:ext cx="788352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en-US" sz="1800" i="1">
              <a:solidFill>
                <a:srgbClr val="000000"/>
              </a:solidFill>
            </a:endParaRPr>
          </a:p>
          <a:p>
            <a:pPr marL="0" lvl="1" eaLnBrk="1" hangingPunct="1">
              <a:lnSpc>
                <a:spcPct val="150000"/>
              </a:lnSpc>
              <a:buFont typeface="Wingdings" charset="0"/>
              <a:buChar char="q"/>
            </a:pPr>
            <a:r>
              <a:rPr lang="en-US" sz="1800" b="1" i="1">
                <a:solidFill>
                  <a:srgbClr val="000000"/>
                </a:solidFill>
              </a:rPr>
              <a:t> </a:t>
            </a:r>
            <a:r>
              <a:rPr lang="fr-FR" sz="1800" i="1">
                <a:solidFill>
                  <a:srgbClr val="000000"/>
                </a:solidFill>
              </a:rPr>
              <a:t>Principal goal :</a:t>
            </a:r>
            <a:r>
              <a:rPr lang="fr-FR" sz="1800" b="1" i="1">
                <a:solidFill>
                  <a:srgbClr val="000000"/>
                </a:solidFill>
              </a:rPr>
              <a:t> explore new original approaches in radiotherapy</a:t>
            </a:r>
            <a:endParaRPr lang="en-US" sz="1800" i="1">
              <a:solidFill>
                <a:srgbClr val="000000"/>
              </a:solidFill>
            </a:endParaRPr>
          </a:p>
          <a:p>
            <a:pPr marL="0" lvl="1" eaLnBrk="1" hangingPunct="1">
              <a:lnSpc>
                <a:spcPct val="150000"/>
              </a:lnSpc>
              <a:buFont typeface="Wingdings" charset="0"/>
              <a:buChar char="q"/>
            </a:pPr>
            <a:r>
              <a:rPr lang="en-US" sz="1800" i="1">
                <a:solidFill>
                  <a:srgbClr val="000000"/>
                </a:solidFill>
              </a:rPr>
              <a:t> Other studies : promising for IMRT, radiobiology studies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500563" y="3228975"/>
            <a:ext cx="4240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solidFill>
                  <a:srgbClr val="000000"/>
                </a:solidFill>
              </a:rPr>
              <a:t>Coordinator: Yolanda Prezado (IMNC)</a:t>
            </a:r>
            <a:endParaRPr lang="fr-FR" sz="180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32</a:t>
            </a:fld>
            <a:endParaRPr lang="fr-FR" alt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ChangeArrowheads="1"/>
          </p:cNvSpPr>
          <p:nvPr/>
        </p:nvSpPr>
        <p:spPr bwMode="auto">
          <a:xfrm>
            <a:off x="0" y="6350000"/>
            <a:ext cx="8172450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45059" name="Marcador de contenido 2"/>
          <p:cNvSpPr>
            <a:spLocks noGrp="1"/>
          </p:cNvSpPr>
          <p:nvPr>
            <p:ph idx="4294967295"/>
          </p:nvPr>
        </p:nvSpPr>
        <p:spPr bwMode="auto">
          <a:xfrm>
            <a:off x="169863" y="404813"/>
            <a:ext cx="8723312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latin typeface="Comic Sans MS" charset="0"/>
              </a:rPr>
              <a:t>Radiotherapy (RT) is one of the most frequently used methods for </a:t>
            </a:r>
            <a:r>
              <a:rPr lang="en-US" sz="1600" b="1">
                <a:latin typeface="Comic Sans MS" charset="0"/>
              </a:rPr>
              <a:t>cancer</a:t>
            </a:r>
            <a:r>
              <a:rPr lang="en-US" sz="1600">
                <a:latin typeface="Comic Sans MS" charset="0"/>
              </a:rPr>
              <a:t> treatment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latin typeface="Comic Sans MS" charset="0"/>
              </a:rPr>
              <a:t>Treatment of some </a:t>
            </a:r>
            <a:r>
              <a:rPr lang="en-US" sz="1600" b="1">
                <a:latin typeface="Comic Sans MS" charset="0"/>
              </a:rPr>
              <a:t>radio resistant tumors, pediatric cancers </a:t>
            </a:r>
            <a:r>
              <a:rPr lang="en-US" sz="1600">
                <a:latin typeface="Comic Sans MS" charset="0"/>
              </a:rPr>
              <a:t>and tumors close to       a delicate structure (i.e. spinal cord) </a:t>
            </a:r>
            <a:r>
              <a:rPr lang="en-US" sz="1600">
                <a:solidFill>
                  <a:srgbClr val="000000"/>
                </a:solidFill>
                <a:latin typeface="Comic Sans MS" charset="0"/>
              </a:rPr>
              <a:t>is currently </a:t>
            </a:r>
            <a:r>
              <a:rPr lang="en-US" sz="1600" b="1">
                <a:latin typeface="Comic Sans MS" charset="0"/>
              </a:rPr>
              <a:t>limited</a:t>
            </a:r>
            <a:endParaRPr lang="en-US" sz="1600">
              <a:latin typeface="Comic Sans MS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latin typeface="Comic Sans MS" charset="0"/>
              </a:rPr>
              <a:t>The main challenge in RT is to find </a:t>
            </a:r>
            <a:r>
              <a:rPr lang="en-US" sz="1600" b="1">
                <a:latin typeface="Comic Sans MS" charset="0"/>
              </a:rPr>
              <a:t>novel</a:t>
            </a:r>
            <a:r>
              <a:rPr lang="en-US" sz="1600">
                <a:latin typeface="Comic Sans MS" charset="0"/>
              </a:rPr>
              <a:t> approaches </a:t>
            </a:r>
            <a:r>
              <a:rPr lang="en-US" sz="1600">
                <a:solidFill>
                  <a:srgbClr val="000000"/>
                </a:solidFill>
                <a:latin typeface="Comic Sans MS" charset="0"/>
              </a:rPr>
              <a:t>leading to an increase</a:t>
            </a:r>
            <a:r>
              <a:rPr lang="en-US" sz="1600">
                <a:solidFill>
                  <a:srgbClr val="FF0000"/>
                </a:solidFill>
                <a:latin typeface="Comic Sans MS" charset="0"/>
              </a:rPr>
              <a:t>                    </a:t>
            </a:r>
            <a:r>
              <a:rPr lang="en-US" sz="1600">
                <a:latin typeface="Comic Sans MS" charset="0"/>
              </a:rPr>
              <a:t>of</a:t>
            </a:r>
            <a:r>
              <a:rPr lang="en-US" sz="160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1600">
                <a:latin typeface="Comic Sans MS" charset="0"/>
              </a:rPr>
              <a:t>the normal tissue resistance</a:t>
            </a:r>
          </a:p>
        </p:txBody>
      </p:sp>
      <p:grpSp>
        <p:nvGrpSpPr>
          <p:cNvPr id="45060" name="Agrupar 3"/>
          <p:cNvGrpSpPr>
            <a:grpSpLocks/>
          </p:cNvGrpSpPr>
          <p:nvPr/>
        </p:nvGrpSpPr>
        <p:grpSpPr bwMode="auto">
          <a:xfrm>
            <a:off x="474663" y="2201863"/>
            <a:ext cx="5443537" cy="1411287"/>
            <a:chOff x="1915000" y="4894306"/>
            <a:chExt cx="5443601" cy="1412063"/>
          </a:xfrm>
        </p:grpSpPr>
        <p:sp>
          <p:nvSpPr>
            <p:cNvPr id="45076" name="TextBox 5"/>
            <p:cNvSpPr txBox="1">
              <a:spLocks noChangeArrowheads="1"/>
            </p:cNvSpPr>
            <p:nvPr/>
          </p:nvSpPr>
          <p:spPr bwMode="auto">
            <a:xfrm>
              <a:off x="1915000" y="5905943"/>
              <a:ext cx="1600224" cy="399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Calibri" charset="0"/>
                </a:rPr>
                <a:t>Physical dose</a:t>
              </a:r>
            </a:p>
          </p:txBody>
        </p:sp>
        <p:sp>
          <p:nvSpPr>
            <p:cNvPr id="45077" name="TextBox 6"/>
            <p:cNvSpPr txBox="1">
              <a:spLocks noChangeArrowheads="1"/>
            </p:cNvSpPr>
            <p:nvPr/>
          </p:nvSpPr>
          <p:spPr bwMode="auto">
            <a:xfrm>
              <a:off x="5583866" y="5905940"/>
              <a:ext cx="1774735" cy="399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Calibri" charset="0"/>
                </a:rPr>
                <a:t>Biological dose</a:t>
              </a:r>
            </a:p>
          </p:txBody>
        </p:sp>
        <p:sp>
          <p:nvSpPr>
            <p:cNvPr id="10" name="Right Arrow 7"/>
            <p:cNvSpPr/>
            <p:nvPr/>
          </p:nvSpPr>
          <p:spPr>
            <a:xfrm>
              <a:off x="3727946" y="5977576"/>
              <a:ext cx="1824058" cy="32879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pic>
          <p:nvPicPr>
            <p:cNvPr id="4507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657" y="4894306"/>
              <a:ext cx="924168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0" name="TextBox 13"/>
            <p:cNvSpPr txBox="1">
              <a:spLocks noChangeArrowheads="1"/>
            </p:cNvSpPr>
            <p:nvPr/>
          </p:nvSpPr>
          <p:spPr bwMode="auto">
            <a:xfrm>
              <a:off x="2071626" y="4964841"/>
              <a:ext cx="1436483" cy="584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  <a:latin typeface="Calibri" charset="0"/>
                </a:rPr>
                <a:t>Tumor control </a:t>
              </a:r>
            </a:p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  <a:latin typeface="Calibri" charset="0"/>
                </a:rPr>
                <a:t>probability</a:t>
              </a:r>
            </a:p>
          </p:txBody>
        </p:sp>
        <p:sp>
          <p:nvSpPr>
            <p:cNvPr id="45081" name="TextBox 14"/>
            <p:cNvSpPr txBox="1">
              <a:spLocks noChangeArrowheads="1"/>
            </p:cNvSpPr>
            <p:nvPr/>
          </p:nvSpPr>
          <p:spPr bwMode="auto">
            <a:xfrm>
              <a:off x="5579815" y="4897628"/>
              <a:ext cx="1410775" cy="83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  <a:latin typeface="Calibri" charset="0"/>
                </a:rPr>
                <a:t>Normal tissue </a:t>
              </a:r>
            </a:p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  <a:latin typeface="Calibri" charset="0"/>
                </a:rPr>
                <a:t>complication </a:t>
              </a:r>
            </a:p>
            <a:p>
              <a:pPr algn="ctr" eaLnBrk="1" hangingPunct="1"/>
              <a:r>
                <a:rPr lang="en-US" sz="1600" b="1">
                  <a:solidFill>
                    <a:srgbClr val="FF0000"/>
                  </a:solidFill>
                  <a:latin typeface="Calibri" charset="0"/>
                </a:rPr>
                <a:t>probability</a:t>
              </a: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New approaches in radiotherapy</a:t>
            </a:r>
          </a:p>
        </p:txBody>
      </p:sp>
      <p:sp>
        <p:nvSpPr>
          <p:cNvPr id="45062" name="Marcador de contenido 2"/>
          <p:cNvSpPr txBox="1">
            <a:spLocks/>
          </p:cNvSpPr>
          <p:nvPr/>
        </p:nvSpPr>
        <p:spPr bwMode="auto">
          <a:xfrm>
            <a:off x="4932363" y="3741738"/>
            <a:ext cx="4103687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0"/>
              <a:buChar char="q"/>
            </a:pPr>
            <a:r>
              <a:rPr lang="en-GB" sz="1600"/>
              <a:t>Standard RT </a:t>
            </a:r>
            <a:r>
              <a:rPr lang="en-GB" sz="1600" b="1"/>
              <a:t>restricted</a:t>
            </a:r>
            <a:r>
              <a:rPr lang="en-GB" sz="1600"/>
              <a:t> to the few temporal and spatial schemes, dose rates, broad field sizes</a:t>
            </a:r>
            <a:endParaRPr lang="en-US" sz="1600"/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5940425" y="2238375"/>
            <a:ext cx="3132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sz="1600"/>
              <a:t>Still largely unknown </a:t>
            </a:r>
            <a:r>
              <a:rPr lang="en-US" sz="1600" b="1"/>
              <a:t>how radiation physical parameters </a:t>
            </a:r>
          </a:p>
          <a:p>
            <a:pPr eaLnBrk="1" hangingPunct="1">
              <a:buFont typeface="Arial" charset="0"/>
              <a:buNone/>
            </a:pPr>
            <a:r>
              <a:rPr lang="en-US" sz="1600" b="1"/>
              <a:t>impact biological response</a:t>
            </a:r>
          </a:p>
        </p:txBody>
      </p:sp>
      <p:sp>
        <p:nvSpPr>
          <p:cNvPr id="45064" name="TextBox 17"/>
          <p:cNvSpPr txBox="1">
            <a:spLocks noChangeArrowheads="1"/>
          </p:cNvSpPr>
          <p:nvPr/>
        </p:nvSpPr>
        <p:spPr bwMode="auto">
          <a:xfrm>
            <a:off x="4953000" y="4598988"/>
            <a:ext cx="3506788" cy="192246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286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GB" sz="1600" i="1">
                <a:ea typeface="ヒラギノ角ゴ Pro W3" charset="0"/>
                <a:cs typeface="Calibri" charset="0"/>
              </a:rPr>
              <a:t>Mainly photons</a:t>
            </a:r>
          </a:p>
          <a:p>
            <a:pPr eaLnBrk="1" hangingPunct="1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GB" sz="1600" i="1">
                <a:ea typeface="ヒラギノ角ゴ Pro W3" charset="0"/>
                <a:cs typeface="Calibri" charset="0"/>
              </a:rPr>
              <a:t>2 Gy/session, 1 session/day,          5 days/week</a:t>
            </a:r>
          </a:p>
          <a:p>
            <a:pPr eaLnBrk="1" hangingPunct="1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GB" sz="1600" i="1">
                <a:ea typeface="ヒラギノ角ゴ Pro W3" charset="0"/>
                <a:cs typeface="Calibri" charset="0"/>
              </a:rPr>
              <a:t>Dose rate~ 2 Gy/min</a:t>
            </a:r>
          </a:p>
          <a:p>
            <a:pPr eaLnBrk="1" hangingPunct="1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GB" sz="1600" i="1">
                <a:ea typeface="ヒラギノ角ゴ Pro W3" charset="0"/>
                <a:cs typeface="Calibri" charset="0"/>
              </a:rPr>
              <a:t>Field sizes &gt; cm</a:t>
            </a:r>
            <a:r>
              <a:rPr lang="en-GB" sz="1600" i="1" baseline="30000">
                <a:ea typeface="ヒラギノ角ゴ Pro W3" charset="0"/>
                <a:cs typeface="Calibri" charset="0"/>
              </a:rPr>
              <a:t>2</a:t>
            </a:r>
            <a:r>
              <a:rPr lang="en-GB" sz="1600" i="1">
                <a:ea typeface="ヒラギノ角ゴ Pro W3" charset="0"/>
                <a:cs typeface="Calibri" charset="0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ts val="400"/>
              </a:spcBef>
              <a:buFont typeface="Wingdings" charset="0"/>
              <a:buChar char="q"/>
            </a:pPr>
            <a:r>
              <a:rPr lang="en-GB" sz="1600" i="1">
                <a:ea typeface="ヒラギノ角ゴ Pro W3" charset="0"/>
                <a:cs typeface="Calibri" charset="0"/>
              </a:rPr>
              <a:t>Homogeneous dose distributions</a:t>
            </a:r>
            <a:endParaRPr lang="en-GB" sz="1600" b="1" i="1">
              <a:ea typeface="ヒラギノ角ゴ Pro W3" charset="0"/>
              <a:cs typeface="Calibri" charset="0"/>
            </a:endParaRPr>
          </a:p>
        </p:txBody>
      </p:sp>
      <p:cxnSp>
        <p:nvCxnSpPr>
          <p:cNvPr id="17" name="Conector recto de flecha 8"/>
          <p:cNvCxnSpPr/>
          <p:nvPr/>
        </p:nvCxnSpPr>
        <p:spPr>
          <a:xfrm>
            <a:off x="3563938" y="4391025"/>
            <a:ext cx="1389062" cy="20796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066" name="Group 9"/>
          <p:cNvGrpSpPr>
            <a:grpSpLocks/>
          </p:cNvGrpSpPr>
          <p:nvPr/>
        </p:nvGrpSpPr>
        <p:grpSpPr bwMode="auto">
          <a:xfrm>
            <a:off x="-26988" y="3744913"/>
            <a:ext cx="4440238" cy="2613025"/>
            <a:chOff x="582690" y="331567"/>
            <a:chExt cx="8068933" cy="4511946"/>
          </a:xfrm>
        </p:grpSpPr>
        <p:pic>
          <p:nvPicPr>
            <p:cNvPr id="45067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2" t="10400" r="642" b="2126"/>
            <a:stretch>
              <a:fillRect/>
            </a:stretch>
          </p:blipFill>
          <p:spPr bwMode="auto">
            <a:xfrm>
              <a:off x="2753819" y="1627319"/>
              <a:ext cx="3238875" cy="269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Conector recto 5"/>
            <p:cNvCxnSpPr/>
            <p:nvPr/>
          </p:nvCxnSpPr>
          <p:spPr>
            <a:xfrm>
              <a:off x="4327230" y="449436"/>
              <a:ext cx="14423" cy="29494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12"/>
            <p:cNvCxnSpPr/>
            <p:nvPr/>
          </p:nvCxnSpPr>
          <p:spPr>
            <a:xfrm>
              <a:off x="4327230" y="3398922"/>
              <a:ext cx="33868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14"/>
            <p:cNvCxnSpPr/>
            <p:nvPr/>
          </p:nvCxnSpPr>
          <p:spPr>
            <a:xfrm flipH="1">
              <a:off x="1970305" y="3398922"/>
              <a:ext cx="2356925" cy="1430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71" name="CuadroTexto 15"/>
            <p:cNvSpPr txBox="1">
              <a:spLocks noChangeArrowheads="1"/>
            </p:cNvSpPr>
            <p:nvPr/>
          </p:nvSpPr>
          <p:spPr bwMode="auto">
            <a:xfrm>
              <a:off x="1829177" y="331567"/>
              <a:ext cx="2534346" cy="11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800">
                  <a:latin typeface="Calibri" charset="0"/>
                </a:rPr>
                <a:t>Temporal</a:t>
              </a:r>
            </a:p>
            <a:p>
              <a:pPr algn="ctr" eaLnBrk="1" hangingPunct="1"/>
              <a:r>
                <a:rPr lang="en-GB" sz="1800">
                  <a:latin typeface="Calibri" charset="0"/>
                </a:rPr>
                <a:t>fractionation</a:t>
              </a:r>
            </a:p>
          </p:txBody>
        </p:sp>
        <p:sp>
          <p:nvSpPr>
            <p:cNvPr id="45072" name="CuadroTexto 16"/>
            <p:cNvSpPr txBox="1">
              <a:spLocks noChangeArrowheads="1"/>
            </p:cNvSpPr>
            <p:nvPr/>
          </p:nvSpPr>
          <p:spPr bwMode="auto">
            <a:xfrm>
              <a:off x="6117277" y="3398002"/>
              <a:ext cx="2534346" cy="11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latin typeface="Calibri" charset="0"/>
                </a:rPr>
                <a:t>Spatial</a:t>
              </a:r>
            </a:p>
            <a:p>
              <a:pPr algn="ctr" eaLnBrk="1" hangingPunct="1"/>
              <a:r>
                <a:rPr lang="en-GB" sz="1800">
                  <a:latin typeface="Calibri" charset="0"/>
                </a:rPr>
                <a:t>fractionation</a:t>
              </a:r>
            </a:p>
          </p:txBody>
        </p:sp>
        <p:sp>
          <p:nvSpPr>
            <p:cNvPr id="45073" name="CuadroTexto 17"/>
            <p:cNvSpPr txBox="1">
              <a:spLocks noChangeArrowheads="1"/>
            </p:cNvSpPr>
            <p:nvPr/>
          </p:nvSpPr>
          <p:spPr bwMode="auto">
            <a:xfrm rot="-2018466">
              <a:off x="582690" y="3727364"/>
              <a:ext cx="2101605" cy="111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latin typeface="Calibri" charset="0"/>
                </a:rPr>
                <a:t>Biological </a:t>
              </a:r>
            </a:p>
            <a:p>
              <a:pPr algn="ctr" eaLnBrk="1" hangingPunct="1"/>
              <a:r>
                <a:rPr lang="en-GB" sz="1800">
                  <a:latin typeface="Calibri" charset="0"/>
                </a:rPr>
                <a:t>response</a:t>
              </a:r>
            </a:p>
          </p:txBody>
        </p:sp>
        <p:sp>
          <p:nvSpPr>
            <p:cNvPr id="26" name="Elipse 18"/>
            <p:cNvSpPr/>
            <p:nvPr/>
          </p:nvSpPr>
          <p:spPr>
            <a:xfrm>
              <a:off x="6248542" y="1079902"/>
              <a:ext cx="672170" cy="47970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dirty="0">
                <a:solidFill>
                  <a:schemeClr val="tx1"/>
                </a:solidFill>
              </a:endParaRPr>
            </a:p>
          </p:txBody>
        </p:sp>
        <p:sp>
          <p:nvSpPr>
            <p:cNvPr id="45075" name="CuadroTexto 19"/>
            <p:cNvSpPr txBox="1">
              <a:spLocks noChangeArrowheads="1"/>
            </p:cNvSpPr>
            <p:nvPr/>
          </p:nvSpPr>
          <p:spPr bwMode="auto">
            <a:xfrm>
              <a:off x="5910308" y="339248"/>
              <a:ext cx="2392173" cy="637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latin typeface="Calibri" charset="0"/>
                </a:rPr>
                <a:t>Standard RT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Tm="3419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contenido 2"/>
          <p:cNvSpPr txBox="1">
            <a:spLocks/>
          </p:cNvSpPr>
          <p:nvPr/>
        </p:nvSpPr>
        <p:spPr bwMode="auto">
          <a:xfrm>
            <a:off x="34925" y="549275"/>
            <a:ext cx="8878888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4538" indent="-287338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Different particle types: very </a:t>
            </a:r>
            <a:r>
              <a:rPr lang="en-US" sz="1800" b="1"/>
              <a:t>high energy electrons </a:t>
            </a:r>
            <a:r>
              <a:rPr lang="en-US" sz="1800"/>
              <a:t>(VHEE)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At hospitals mainly photons (6-18 MV) and electrons (2-25 MeV) are used. 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i="1"/>
              <a:t>Compared to clinical electron beams</a:t>
            </a:r>
            <a:r>
              <a:rPr lang="en-US" sz="1800"/>
              <a:t>: longer </a:t>
            </a:r>
            <a:r>
              <a:rPr lang="en-US" sz="1800" b="1"/>
              <a:t>penetration depth</a:t>
            </a:r>
            <a:r>
              <a:rPr lang="en-US" sz="1800"/>
              <a:t>; reduced </a:t>
            </a:r>
            <a:r>
              <a:rPr lang="en-US" sz="1800" b="1"/>
              <a:t>lateral scattering </a:t>
            </a:r>
            <a:r>
              <a:rPr lang="en-US" sz="1800"/>
              <a:t>(transversal widening </a:t>
            </a:r>
            <a:r>
              <a:rPr lang="en-US" sz="1800">
                <a:sym typeface="Wingdings" charset="0"/>
              </a:rPr>
              <a:t></a:t>
            </a:r>
            <a:r>
              <a:rPr lang="en-US" sz="1800"/>
              <a:t> sparing normal tissues). 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i="1"/>
              <a:t>Compared to photons</a:t>
            </a:r>
            <a:r>
              <a:rPr lang="en-US" sz="1800"/>
              <a:t>: </a:t>
            </a:r>
            <a:r>
              <a:rPr lang="en-US" sz="1800" b="1"/>
              <a:t>scans</a:t>
            </a:r>
            <a:r>
              <a:rPr lang="en-US" sz="1800"/>
              <a:t> possible </a:t>
            </a:r>
            <a:r>
              <a:rPr lang="en-US" sz="1800">
                <a:sym typeface="Wingdings" charset="0"/>
              </a:rPr>
              <a:t></a:t>
            </a:r>
            <a:r>
              <a:rPr lang="en-GB" sz="1800">
                <a:cs typeface="Times New Roman" charset="0"/>
              </a:rPr>
              <a:t> advantageous for image-guided energy- and intensity-modulated radiation therapy. Stanford University exploring this approach with laser sources. 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GB" sz="1800" i="1">
                <a:cs typeface="Times New Roman" charset="0"/>
              </a:rPr>
              <a:t>Compared to protons</a:t>
            </a:r>
            <a:r>
              <a:rPr lang="en-GB" sz="1800">
                <a:cs typeface="Times New Roman" charset="0"/>
              </a:rPr>
              <a:t>: </a:t>
            </a:r>
            <a:r>
              <a:rPr lang="en-US" sz="1800">
                <a:cs typeface="Times New Roman" charset="0"/>
              </a:rPr>
              <a:t>greater </a:t>
            </a:r>
            <a:r>
              <a:rPr lang="en-US" sz="1800" b="1">
                <a:cs typeface="Times New Roman" charset="0"/>
              </a:rPr>
              <a:t>precision</a:t>
            </a:r>
            <a:r>
              <a:rPr lang="en-US" sz="1800">
                <a:cs typeface="Times New Roman" charset="0"/>
              </a:rPr>
              <a:t> of the beam, lower accelerator </a:t>
            </a:r>
            <a:r>
              <a:rPr lang="en-US" sz="1800" b="1">
                <a:cs typeface="Times New Roman" charset="0"/>
              </a:rPr>
              <a:t>cost</a:t>
            </a:r>
            <a:r>
              <a:rPr lang="en-US" sz="1800">
                <a:cs typeface="Times New Roman" charset="0"/>
              </a:rPr>
              <a:t>; less </a:t>
            </a:r>
            <a:r>
              <a:rPr lang="en-US" sz="1800" b="1">
                <a:cs typeface="Times New Roman" charset="0"/>
              </a:rPr>
              <a:t>radioprotection</a:t>
            </a:r>
            <a:r>
              <a:rPr lang="en-US" sz="1800">
                <a:cs typeface="Times New Roman" charset="0"/>
              </a:rPr>
              <a:t> issues. 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i="1">
                <a:cs typeface="Times New Roman" charset="0"/>
              </a:rPr>
              <a:t>Biological advantages to be established !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8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6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Possible strategies to spare normal tissue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265113" y="476250"/>
            <a:ext cx="8878887" cy="46402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 </a:t>
            </a:r>
            <a:r>
              <a:rPr lang="en-US" sz="1800" b="1" dirty="0" smtClean="0">
                <a:latin typeface="Comic Sans MS" panose="030F0702030302020204" pitchFamily="66" charset="0"/>
                <a:ea typeface="+mn-ea"/>
              </a:rPr>
              <a:t>X-ray </a:t>
            </a:r>
            <a:r>
              <a:rPr lang="en-GB" sz="1800" b="1" dirty="0" err="1" smtClean="0">
                <a:latin typeface="Comic Sans MS" panose="030F0702030302020204" pitchFamily="66" charset="0"/>
                <a:ea typeface="+mn-ea"/>
              </a:rPr>
              <a:t>minibeam</a:t>
            </a:r>
            <a:r>
              <a:rPr lang="en-US" sz="1800" b="1" dirty="0" smtClean="0">
                <a:latin typeface="Comic Sans MS" panose="030F0702030302020204" pitchFamily="66" charset="0"/>
                <a:ea typeface="+mn-ea"/>
              </a:rPr>
              <a:t> </a:t>
            </a:r>
            <a:r>
              <a:rPr lang="en-US" sz="1800" dirty="0">
                <a:latin typeface="Comic Sans MS" panose="030F0702030302020204" pitchFamily="66" charset="0"/>
                <a:ea typeface="+mn-ea"/>
              </a:rPr>
              <a:t>radiation therapy (</a:t>
            </a: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MBRT)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 	</a:t>
            </a:r>
            <a:r>
              <a:rPr lang="en-US" sz="1800" dirty="0" err="1" smtClean="0">
                <a:latin typeface="Comic Sans MS" panose="030F0702030302020204" pitchFamily="66" charset="0"/>
                <a:ea typeface="+mn-ea"/>
              </a:rPr>
              <a:t>submillimetric</a:t>
            </a: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 </a:t>
            </a:r>
            <a:r>
              <a:rPr lang="en-US" sz="1800" dirty="0">
                <a:latin typeface="Comic Sans MS" panose="030F0702030302020204" pitchFamily="66" charset="0"/>
                <a:ea typeface="+mn-ea"/>
              </a:rPr>
              <a:t>field sizes </a:t>
            </a: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      +      spatial fractionation of the dose</a:t>
            </a:r>
            <a:endParaRPr lang="es-ES" sz="1800" dirty="0"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481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101850"/>
            <a:ext cx="1608137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CuadroTexto 5"/>
          <p:cNvSpPr txBox="1">
            <a:spLocks noChangeArrowheads="1"/>
          </p:cNvSpPr>
          <p:nvPr/>
        </p:nvSpPr>
        <p:spPr bwMode="auto">
          <a:xfrm>
            <a:off x="1331913" y="1398588"/>
            <a:ext cx="2693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/>
              <a:t>instead of several cm</a:t>
            </a:r>
            <a:r>
              <a:rPr lang="en-GB" sz="1800" i="1" baseline="30000"/>
              <a:t>2</a:t>
            </a:r>
            <a:r>
              <a:rPr lang="en-GB" sz="1800" i="1"/>
              <a:t> </a:t>
            </a:r>
          </a:p>
        </p:txBody>
      </p:sp>
      <p:sp>
        <p:nvSpPr>
          <p:cNvPr id="48133" name="CuadroTexto 8"/>
          <p:cNvSpPr txBox="1">
            <a:spLocks noChangeArrowheads="1"/>
          </p:cNvSpPr>
          <p:nvPr/>
        </p:nvSpPr>
        <p:spPr bwMode="auto">
          <a:xfrm>
            <a:off x="4616450" y="1398588"/>
            <a:ext cx="420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i="1"/>
              <a:t>instead of homogeneous distributions</a:t>
            </a:r>
          </a:p>
        </p:txBody>
      </p:sp>
      <p:pic>
        <p:nvPicPr>
          <p:cNvPr id="48134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81238"/>
            <a:ext cx="212566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43113"/>
            <a:ext cx="31718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CuadroTexto 9"/>
          <p:cNvSpPr txBox="1">
            <a:spLocks noChangeArrowheads="1"/>
          </p:cNvSpPr>
          <p:nvPr/>
        </p:nvSpPr>
        <p:spPr bwMode="auto">
          <a:xfrm>
            <a:off x="1966913" y="4314825"/>
            <a:ext cx="1420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 i="1">
                <a:solidFill>
                  <a:srgbClr val="000000"/>
                </a:solidFill>
              </a:rPr>
              <a:t>Hopewell 2000</a:t>
            </a:r>
          </a:p>
        </p:txBody>
      </p:sp>
      <p:sp>
        <p:nvSpPr>
          <p:cNvPr id="65547" name="Rectángulo 10"/>
          <p:cNvSpPr>
            <a:spLocks noChangeArrowheads="1"/>
          </p:cNvSpPr>
          <p:nvPr/>
        </p:nvSpPr>
        <p:spPr bwMode="auto">
          <a:xfrm>
            <a:off x="385763" y="5170488"/>
            <a:ext cx="85455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s-ES" sz="1800" dirty="0" err="1" smtClean="0">
                <a:latin typeface="Comic Sans MS" panose="030F0702030302020204" pitchFamily="66" charset="0"/>
                <a:ea typeface="+mn-ea"/>
              </a:rPr>
              <a:t>Exponential</a:t>
            </a:r>
            <a:r>
              <a:rPr lang="es-ES" sz="1800" dirty="0" smtClean="0">
                <a:latin typeface="Comic Sans MS" panose="030F0702030302020204" pitchFamily="66" charset="0"/>
                <a:ea typeface="+mn-ea"/>
              </a:rPr>
              <a:t> </a:t>
            </a:r>
            <a:r>
              <a:rPr lang="es-ES" sz="1800" dirty="0" err="1" smtClean="0">
                <a:latin typeface="Comic Sans MS" panose="030F0702030302020204" pitchFamily="66" charset="0"/>
                <a:ea typeface="+mn-ea"/>
              </a:rPr>
              <a:t>increase</a:t>
            </a:r>
            <a:r>
              <a:rPr lang="es-ES" sz="1800" dirty="0" smtClean="0">
                <a:latin typeface="Comic Sans MS" panose="030F0702030302020204" pitchFamily="66" charset="0"/>
                <a:ea typeface="+mn-ea"/>
              </a:rPr>
              <a:t> of normal (</a:t>
            </a:r>
            <a:r>
              <a:rPr lang="es-ES" sz="1800" dirty="0" err="1" smtClean="0">
                <a:latin typeface="Comic Sans MS" panose="030F0702030302020204" pitchFamily="66" charset="0"/>
                <a:ea typeface="+mn-ea"/>
              </a:rPr>
              <a:t>rat</a:t>
            </a:r>
            <a:r>
              <a:rPr lang="es-ES" sz="1800" dirty="0" smtClean="0">
                <a:latin typeface="Comic Sans MS" panose="030F0702030302020204" pitchFamily="66" charset="0"/>
                <a:ea typeface="+mn-ea"/>
              </a:rPr>
              <a:t>) </a:t>
            </a:r>
            <a:r>
              <a:rPr lang="es-ES" sz="1800" dirty="0" err="1" smtClean="0">
                <a:latin typeface="Comic Sans MS" panose="030F0702030302020204" pitchFamily="66" charset="0"/>
                <a:ea typeface="+mn-ea"/>
              </a:rPr>
              <a:t>brain</a:t>
            </a:r>
            <a:r>
              <a:rPr lang="es-ES" sz="1800" dirty="0" smtClean="0">
                <a:latin typeface="Comic Sans MS" panose="030F0702030302020204" pitchFamily="66" charset="0"/>
                <a:ea typeface="+mn-ea"/>
              </a:rPr>
              <a:t> </a:t>
            </a:r>
            <a:r>
              <a:rPr lang="es-ES" sz="1800" dirty="0" err="1" smtClean="0">
                <a:latin typeface="Comic Sans MS" panose="030F0702030302020204" pitchFamily="66" charset="0"/>
                <a:ea typeface="+mn-ea"/>
              </a:rPr>
              <a:t>resistance</a:t>
            </a:r>
            <a:r>
              <a:rPr lang="es-ES" sz="1800" dirty="0" smtClean="0">
                <a:latin typeface="Comic Sans MS" panose="030F0702030302020204" pitchFamily="66" charset="0"/>
                <a:ea typeface="+mn-ea"/>
              </a:rPr>
              <a:t>. </a:t>
            </a:r>
            <a:endParaRPr lang="es-ES" sz="1800" i="1" dirty="0" smtClean="0">
              <a:latin typeface="Comic Sans MS" panose="030F0702030302020204" pitchFamily="66" charset="0"/>
              <a:ea typeface="+mn-ea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s-ES" sz="1800" i="1" dirty="0" smtClean="0">
                <a:latin typeface="Comic Sans MS" panose="030F0702030302020204" pitchFamily="66" charset="0"/>
                <a:ea typeface="+mn-ea"/>
              </a:rPr>
              <a:t>					</a:t>
            </a:r>
            <a:r>
              <a:rPr lang="es-ES" sz="1800" i="1" dirty="0" err="1" smtClean="0">
                <a:latin typeface="Comic Sans MS" panose="030F0702030302020204" pitchFamily="66" charset="0"/>
                <a:ea typeface="+mn-ea"/>
              </a:rPr>
              <a:t>Prezado</a:t>
            </a:r>
            <a:r>
              <a:rPr lang="es-ES" sz="1800" i="1" dirty="0" smtClean="0">
                <a:latin typeface="Comic Sans MS" panose="030F0702030302020204" pitchFamily="66" charset="0"/>
                <a:ea typeface="+mn-ea"/>
              </a:rPr>
              <a:t> et al., Rad. </a:t>
            </a:r>
            <a:r>
              <a:rPr lang="es-ES" sz="1800" i="1" dirty="0" err="1" smtClean="0">
                <a:latin typeface="Comic Sans MS" panose="030F0702030302020204" pitchFamily="66" charset="0"/>
                <a:ea typeface="+mn-ea"/>
              </a:rPr>
              <a:t>Research</a:t>
            </a:r>
            <a:r>
              <a:rPr lang="es-ES" sz="1800" i="1" dirty="0" smtClean="0">
                <a:latin typeface="Comic Sans MS" panose="030F0702030302020204" pitchFamily="66" charset="0"/>
                <a:ea typeface="+mn-ea"/>
              </a:rPr>
              <a:t> 2015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It opens the path for a </a:t>
            </a:r>
            <a:r>
              <a:rPr lang="en-US" sz="1800" b="1" dirty="0" smtClean="0">
                <a:latin typeface="Comic Sans MS" panose="030F0702030302020204" pitchFamily="66" charset="0"/>
                <a:ea typeface="+mn-ea"/>
              </a:rPr>
              <a:t>dose escalation in the tumor</a:t>
            </a: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.</a:t>
            </a:r>
          </a:p>
        </p:txBody>
      </p:sp>
      <p:sp>
        <p:nvSpPr>
          <p:cNvPr id="12" name="Flecha abajo 11"/>
          <p:cNvSpPr/>
          <p:nvPr/>
        </p:nvSpPr>
        <p:spPr>
          <a:xfrm>
            <a:off x="3740150" y="4457700"/>
            <a:ext cx="1025525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prstClr val="white"/>
              </a:solidFill>
            </a:endParaRPr>
          </a:p>
        </p:txBody>
      </p:sp>
      <p:grpSp>
        <p:nvGrpSpPr>
          <p:cNvPr id="48139" name="Grupo 14"/>
          <p:cNvGrpSpPr>
            <a:grpSpLocks/>
          </p:cNvGrpSpPr>
          <p:nvPr/>
        </p:nvGrpSpPr>
        <p:grpSpPr bwMode="auto">
          <a:xfrm>
            <a:off x="4630738" y="2105025"/>
            <a:ext cx="1827212" cy="1897063"/>
            <a:chOff x="4630251" y="2475953"/>
            <a:chExt cx="1827699" cy="1896850"/>
          </a:xfrm>
        </p:grpSpPr>
        <p:pic>
          <p:nvPicPr>
            <p:cNvPr id="48146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251" y="2475953"/>
              <a:ext cx="1827699" cy="18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7" name="Imagen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662" y="3187144"/>
              <a:ext cx="1411383" cy="51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8" name="Imagen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170" y="3296829"/>
              <a:ext cx="1434875" cy="5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9" name="Imagen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172" y="3397068"/>
              <a:ext cx="1434873" cy="5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50" name="Imagen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170" y="3493356"/>
              <a:ext cx="1434875" cy="5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40" name="CuadroTexto 3"/>
          <p:cNvSpPr txBox="1">
            <a:spLocks noChangeArrowheads="1"/>
          </p:cNvSpPr>
          <p:nvPr/>
        </p:nvSpPr>
        <p:spPr bwMode="auto">
          <a:xfrm>
            <a:off x="1336675" y="3775075"/>
            <a:ext cx="16256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>
                <a:solidFill>
                  <a:srgbClr val="000000"/>
                </a:solidFill>
              </a:rPr>
              <a:t>Field size (mm)</a:t>
            </a:r>
          </a:p>
        </p:txBody>
      </p:sp>
      <p:sp>
        <p:nvSpPr>
          <p:cNvPr id="48141" name="CuadroTexto 21"/>
          <p:cNvSpPr txBox="1">
            <a:spLocks noChangeArrowheads="1"/>
          </p:cNvSpPr>
          <p:nvPr/>
        </p:nvSpPr>
        <p:spPr bwMode="auto">
          <a:xfrm rot="-5400000">
            <a:off x="-66674" y="2744787"/>
            <a:ext cx="11303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>
                <a:solidFill>
                  <a:srgbClr val="000000"/>
                </a:solidFill>
              </a:rPr>
              <a:t>Tolerance</a:t>
            </a:r>
          </a:p>
        </p:txBody>
      </p:sp>
      <p:sp>
        <p:nvSpPr>
          <p:cNvPr id="48142" name="CuadroTexto 17"/>
          <p:cNvSpPr txBox="1">
            <a:spLocks noChangeArrowheads="1"/>
          </p:cNvSpPr>
          <p:nvPr/>
        </p:nvSpPr>
        <p:spPr bwMode="auto">
          <a:xfrm>
            <a:off x="1871663" y="2336800"/>
            <a:ext cx="1257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i="1"/>
              <a:t>Spinal cord</a:t>
            </a:r>
          </a:p>
        </p:txBody>
      </p:sp>
      <p:sp>
        <p:nvSpPr>
          <p:cNvPr id="48143" name="TextBox 15"/>
          <p:cNvSpPr txBox="1">
            <a:spLocks noChangeArrowheads="1"/>
          </p:cNvSpPr>
          <p:nvPr/>
        </p:nvSpPr>
        <p:spPr bwMode="auto">
          <a:xfrm>
            <a:off x="508000" y="3921125"/>
            <a:ext cx="763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33CC"/>
                </a:solidFill>
              </a:rPr>
              <a:t>MBRT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39800" y="3630613"/>
            <a:ext cx="9525" cy="354012"/>
          </a:xfrm>
          <a:prstGeom prst="straightConnector1">
            <a:avLst/>
          </a:prstGeom>
          <a:ln w="19050">
            <a:solidFill>
              <a:srgbClr val="0033CC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6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Possible strategies to spare normal tissue</a:t>
            </a:r>
          </a:p>
        </p:txBody>
      </p:sp>
    </p:spTree>
  </p:cSld>
  <p:clrMapOvr>
    <a:masterClrMapping/>
  </p:clrMapOvr>
  <p:transition xmlns:p14="http://schemas.microsoft.com/office/powerpoint/2010/main" spd="slow" advTm="662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ChangeArrowheads="1"/>
          </p:cNvSpPr>
          <p:nvPr/>
        </p:nvSpPr>
        <p:spPr bwMode="auto">
          <a:xfrm>
            <a:off x="0" y="6350000"/>
            <a:ext cx="8172450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49155" name="TextBox 14"/>
          <p:cNvSpPr txBox="1">
            <a:spLocks noChangeArrowheads="1"/>
          </p:cNvSpPr>
          <p:nvPr/>
        </p:nvSpPr>
        <p:spPr bwMode="auto">
          <a:xfrm>
            <a:off x="6011863" y="4337050"/>
            <a:ext cx="2952750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Very high energy electron Grid Therapy (</a:t>
            </a:r>
            <a:r>
              <a:rPr lang="en-US" sz="1600" b="1" i="1"/>
              <a:t>eHGRT</a:t>
            </a:r>
            <a:r>
              <a:rPr lang="en-US" sz="1600" b="1"/>
              <a:t>) 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i="1"/>
              <a:t>Novel approach in disrupture with standard RT </a:t>
            </a:r>
          </a:p>
        </p:txBody>
      </p:sp>
      <p:sp>
        <p:nvSpPr>
          <p:cNvPr id="49156" name="CuadroTexto 4"/>
          <p:cNvSpPr txBox="1">
            <a:spLocks noChangeArrowheads="1"/>
          </p:cNvSpPr>
          <p:nvPr/>
        </p:nvSpPr>
        <p:spPr bwMode="auto">
          <a:xfrm>
            <a:off x="285750" y="3716338"/>
            <a:ext cx="2533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Very high energy electrons (VHEE)</a:t>
            </a:r>
          </a:p>
        </p:txBody>
      </p:sp>
      <p:pic>
        <p:nvPicPr>
          <p:cNvPr id="49157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5287963"/>
            <a:ext cx="13684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CuadroTexto 6"/>
          <p:cNvSpPr txBox="1">
            <a:spLocks noChangeArrowheads="1"/>
          </p:cNvSpPr>
          <p:nvPr/>
        </p:nvSpPr>
        <p:spPr bwMode="auto">
          <a:xfrm>
            <a:off x="107950" y="5653088"/>
            <a:ext cx="2554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Spatial fractionation    of the dose (MBRT)</a:t>
            </a:r>
          </a:p>
        </p:txBody>
      </p:sp>
      <p:sp>
        <p:nvSpPr>
          <p:cNvPr id="16" name="Cruz 15"/>
          <p:cNvSpPr/>
          <p:nvPr/>
        </p:nvSpPr>
        <p:spPr>
          <a:xfrm>
            <a:off x="2851150" y="4868863"/>
            <a:ext cx="287338" cy="312737"/>
          </a:xfrm>
          <a:prstGeom prst="plus">
            <a:avLst>
              <a:gd name="adj" fmla="val 408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Cerrar llave 29"/>
          <p:cNvSpPr/>
          <p:nvPr/>
        </p:nvSpPr>
        <p:spPr>
          <a:xfrm>
            <a:off x="3840163" y="3500438"/>
            <a:ext cx="322262" cy="3011487"/>
          </a:xfrm>
          <a:prstGeom prst="rightBrace">
            <a:avLst>
              <a:gd name="adj1" fmla="val 8333"/>
              <a:gd name="adj2" fmla="val 4800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black"/>
              </a:solidFill>
            </a:endParaRPr>
          </a:p>
        </p:txBody>
      </p:sp>
      <p:grpSp>
        <p:nvGrpSpPr>
          <p:cNvPr id="49161" name="Groupe 1"/>
          <p:cNvGrpSpPr>
            <a:grpSpLocks/>
          </p:cNvGrpSpPr>
          <p:nvPr/>
        </p:nvGrpSpPr>
        <p:grpSpPr bwMode="auto">
          <a:xfrm>
            <a:off x="2301875" y="3343275"/>
            <a:ext cx="1374775" cy="1384300"/>
            <a:chOff x="2575024" y="2050360"/>
            <a:chExt cx="1374775" cy="1384300"/>
          </a:xfrm>
        </p:grpSpPr>
        <p:pic>
          <p:nvPicPr>
            <p:cNvPr id="4917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024" y="2050360"/>
              <a:ext cx="1374775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rapezoid 16"/>
            <p:cNvSpPr/>
            <p:nvPr/>
          </p:nvSpPr>
          <p:spPr>
            <a:xfrm rot="16200000">
              <a:off x="3068903" y="2192099"/>
              <a:ext cx="322689" cy="1082624"/>
            </a:xfrm>
            <a:prstGeom prst="trapezoid">
              <a:avLst/>
            </a:prstGeom>
            <a:gradFill>
              <a:gsLst>
                <a:gs pos="71000">
                  <a:schemeClr val="accent1">
                    <a:satMod val="103000"/>
                    <a:lumMod val="102000"/>
                    <a:tint val="94000"/>
                    <a:alpha val="22000"/>
                  </a:schemeClr>
                </a:gs>
                <a:gs pos="10000">
                  <a:srgbClr val="FF0000"/>
                </a:gs>
                <a:gs pos="52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9162" name="Groupe 2"/>
          <p:cNvGrpSpPr>
            <a:grpSpLocks/>
          </p:cNvGrpSpPr>
          <p:nvPr/>
        </p:nvGrpSpPr>
        <p:grpSpPr bwMode="auto">
          <a:xfrm>
            <a:off x="4389438" y="4221163"/>
            <a:ext cx="1527175" cy="1501775"/>
            <a:chOff x="4788024" y="3140968"/>
            <a:chExt cx="1527175" cy="1501775"/>
          </a:xfrm>
        </p:grpSpPr>
        <p:pic>
          <p:nvPicPr>
            <p:cNvPr id="49170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140968"/>
              <a:ext cx="1527175" cy="150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rapezoid 18"/>
            <p:cNvSpPr/>
            <p:nvPr/>
          </p:nvSpPr>
          <p:spPr>
            <a:xfrm rot="16200000">
              <a:off x="5244430" y="3427512"/>
              <a:ext cx="111125" cy="719137"/>
            </a:xfrm>
            <a:prstGeom prst="trapezoid">
              <a:avLst/>
            </a:prstGeom>
            <a:gradFill>
              <a:gsLst>
                <a:gs pos="0">
                  <a:schemeClr val="accent1">
                    <a:satMod val="103000"/>
                    <a:lumMod val="102000"/>
                    <a:tint val="94000"/>
                    <a:alpha val="22000"/>
                  </a:schemeClr>
                </a:gs>
                <a:gs pos="4000">
                  <a:srgbClr val="FF0000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Trapezoid 19"/>
            <p:cNvSpPr/>
            <p:nvPr/>
          </p:nvSpPr>
          <p:spPr>
            <a:xfrm rot="16200000">
              <a:off x="5254749" y="3518793"/>
              <a:ext cx="109537" cy="719137"/>
            </a:xfrm>
            <a:prstGeom prst="trapezoid">
              <a:avLst/>
            </a:prstGeom>
            <a:gradFill>
              <a:gsLst>
                <a:gs pos="0">
                  <a:schemeClr val="accent1">
                    <a:satMod val="103000"/>
                    <a:lumMod val="102000"/>
                    <a:tint val="94000"/>
                    <a:alpha val="22000"/>
                  </a:schemeClr>
                </a:gs>
                <a:gs pos="4000">
                  <a:srgbClr val="FF0000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" name="Trapezoid 20"/>
            <p:cNvSpPr/>
            <p:nvPr/>
          </p:nvSpPr>
          <p:spPr>
            <a:xfrm rot="16200000">
              <a:off x="5236492" y="3605312"/>
              <a:ext cx="111125" cy="719138"/>
            </a:xfrm>
            <a:prstGeom prst="trapezoid">
              <a:avLst/>
            </a:prstGeom>
            <a:gradFill>
              <a:gsLst>
                <a:gs pos="0">
                  <a:schemeClr val="accent1">
                    <a:satMod val="103000"/>
                    <a:lumMod val="102000"/>
                    <a:tint val="94000"/>
                    <a:alpha val="22000"/>
                  </a:schemeClr>
                </a:gs>
                <a:gs pos="4000">
                  <a:srgbClr val="FF0000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High energy electron grid therapy</a:t>
            </a:r>
          </a:p>
        </p:txBody>
      </p:sp>
      <p:pic>
        <p:nvPicPr>
          <p:cNvPr id="49164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3225"/>
            <a:ext cx="2441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509588"/>
            <a:ext cx="27876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6" name="CuadroTexto 7"/>
          <p:cNvSpPr txBox="1">
            <a:spLocks noChangeArrowheads="1"/>
          </p:cNvSpPr>
          <p:nvPr/>
        </p:nvSpPr>
        <p:spPr bwMode="auto">
          <a:xfrm>
            <a:off x="4349750" y="2370138"/>
            <a:ext cx="179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>
                <a:solidFill>
                  <a:srgbClr val="000000"/>
                </a:solidFill>
              </a:rPr>
              <a:t>View of the grid </a:t>
            </a:r>
          </a:p>
        </p:txBody>
      </p:sp>
      <p:sp>
        <p:nvSpPr>
          <p:cNvPr id="49167" name="CuadroTexto 8"/>
          <p:cNvSpPr txBox="1">
            <a:spLocks noChangeArrowheads="1"/>
          </p:cNvSpPr>
          <p:nvPr/>
        </p:nvSpPr>
        <p:spPr bwMode="auto">
          <a:xfrm>
            <a:off x="6629400" y="2366963"/>
            <a:ext cx="2544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600">
                <a:solidFill>
                  <a:srgbClr val="000000"/>
                </a:solidFill>
              </a:rPr>
              <a:t>2D dose distributions</a:t>
            </a:r>
          </a:p>
        </p:txBody>
      </p:sp>
      <p:sp>
        <p:nvSpPr>
          <p:cNvPr id="49168" name="TextBox 5"/>
          <p:cNvSpPr txBox="1">
            <a:spLocks noChangeArrowheads="1"/>
          </p:cNvSpPr>
          <p:nvPr/>
        </p:nvSpPr>
        <p:spPr bwMode="auto">
          <a:xfrm>
            <a:off x="34925" y="549275"/>
            <a:ext cx="400685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 b="1">
                <a:solidFill>
                  <a:srgbClr val="000000"/>
                </a:solidFill>
              </a:rPr>
              <a:t>Beams get wider in depth </a:t>
            </a:r>
            <a:r>
              <a:rPr lang="en-US" sz="1600">
                <a:solidFill>
                  <a:srgbClr val="000000"/>
                </a:solidFill>
              </a:rPr>
              <a:t>due to multiple Coulomb scattering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600">
                <a:solidFill>
                  <a:srgbClr val="000000"/>
                </a:solidFill>
              </a:rPr>
              <a:t>Normal tissues benefit from </a:t>
            </a:r>
            <a:r>
              <a:rPr lang="en-US" sz="1600" b="1">
                <a:solidFill>
                  <a:srgbClr val="000000"/>
                </a:solidFill>
              </a:rPr>
              <a:t>spatial fractionation </a:t>
            </a:r>
            <a:r>
              <a:rPr lang="en-US" sz="1600">
                <a:solidFill>
                  <a:srgbClr val="000000"/>
                </a:solidFill>
              </a:rPr>
              <a:t>of the dose 	     while a (quasi) homogeneous dose distribution is achieved in the tumor.</a:t>
            </a:r>
          </a:p>
        </p:txBody>
      </p:sp>
      <p:sp>
        <p:nvSpPr>
          <p:cNvPr id="49169" name="TextBox 2"/>
          <p:cNvSpPr txBox="1">
            <a:spLocks noChangeArrowheads="1"/>
          </p:cNvSpPr>
          <p:nvPr/>
        </p:nvSpPr>
        <p:spPr bwMode="auto">
          <a:xfrm>
            <a:off x="4284663" y="6021388"/>
            <a:ext cx="4260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"/>
              </a:spcBef>
              <a:buFont typeface="Arial" charset="0"/>
              <a:buNone/>
            </a:pPr>
            <a:r>
              <a:rPr lang="en-US" sz="1600" i="1">
                <a:solidFill>
                  <a:srgbClr val="000000"/>
                </a:solidFill>
              </a:rPr>
              <a:t>Martinez and Prezado, Med. Phys. 2015</a:t>
            </a:r>
          </a:p>
        </p:txBody>
      </p:sp>
    </p:spTree>
  </p:cSld>
  <p:clrMapOvr>
    <a:masterClrMapping/>
  </p:clrMapOvr>
  <p:transition xmlns:p14="http://schemas.microsoft.com/office/powerpoint/2010/main" spd="slow" advTm="140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ChangeArrowheads="1"/>
          </p:cNvSpPr>
          <p:nvPr/>
        </p:nvSpPr>
        <p:spPr bwMode="auto">
          <a:xfrm>
            <a:off x="0" y="6350000"/>
            <a:ext cx="8172450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0188" y="404813"/>
            <a:ext cx="8913812" cy="2992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800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 Innovative </a:t>
            </a:r>
            <a:r>
              <a:rPr lang="en-US" sz="1800" b="1" dirty="0" smtClean="0">
                <a:latin typeface="Comic Sans MS" panose="030F0702030302020204" pitchFamily="66" charset="0"/>
                <a:ea typeface="+mn-ea"/>
              </a:rPr>
              <a:t>dosimetry for very small field sizes</a:t>
            </a:r>
            <a:r>
              <a:rPr lang="en-US" sz="1800" dirty="0" smtClean="0">
                <a:latin typeface="Comic Sans MS" panose="030F0702030302020204" pitchFamily="66" charset="0"/>
                <a:ea typeface="+mn-ea"/>
              </a:rPr>
              <a:t>       </a:t>
            </a:r>
            <a:endParaRPr lang="en-US" sz="1800" dirty="0" smtClean="0">
              <a:solidFill>
                <a:schemeClr val="accent5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887413" y="723900"/>
            <a:ext cx="267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u="sng">
                <a:solidFill>
                  <a:srgbClr val="000000"/>
                </a:solidFill>
                <a:latin typeface="Calibri" charset="0"/>
              </a:rPr>
              <a:t>Experimental dosimetry</a:t>
            </a:r>
            <a:endParaRPr lang="en-US" u="sng">
              <a:solidFill>
                <a:srgbClr val="000000"/>
              </a:solidFill>
              <a:latin typeface="Calibri" charset="0"/>
              <a:sym typeface="Wingdings" charset="0"/>
            </a:endParaRPr>
          </a:p>
        </p:txBody>
      </p:sp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5105400" y="723900"/>
            <a:ext cx="38592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sng">
                <a:solidFill>
                  <a:srgbClr val="000000"/>
                </a:solidFill>
                <a:latin typeface="Calibri" charset="0"/>
              </a:rPr>
              <a:t>Dose calculation engine</a:t>
            </a:r>
          </a:p>
          <a:p>
            <a:pPr eaLnBrk="1" hangingPunct="1"/>
            <a:r>
              <a:rPr lang="en-US" u="sng">
                <a:solidFill>
                  <a:srgbClr val="000000"/>
                </a:solidFill>
                <a:latin typeface="Calibri" charset="0"/>
              </a:rPr>
              <a:t>         </a:t>
            </a:r>
          </a:p>
          <a:p>
            <a:pPr eaLnBrk="1" hangingPunct="1"/>
            <a:r>
              <a:rPr lang="en-US" sz="2200" u="sng">
                <a:solidFill>
                  <a:srgbClr val="000000"/>
                </a:solidFill>
                <a:latin typeface="Calibri" charset="0"/>
              </a:rPr>
              <a:t>       </a:t>
            </a:r>
          </a:p>
        </p:txBody>
      </p:sp>
      <p:sp>
        <p:nvSpPr>
          <p:cNvPr id="50182" name="TextBox 10"/>
          <p:cNvSpPr txBox="1">
            <a:spLocks noChangeArrowheads="1"/>
          </p:cNvSpPr>
          <p:nvPr/>
        </p:nvSpPr>
        <p:spPr bwMode="auto">
          <a:xfrm>
            <a:off x="1468438" y="2413000"/>
            <a:ext cx="582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Film</a:t>
            </a:r>
          </a:p>
        </p:txBody>
      </p:sp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2921000" y="2413000"/>
            <a:ext cx="1573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Microdiamond </a:t>
            </a:r>
          </a:p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5018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208088"/>
            <a:ext cx="15938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1238250"/>
            <a:ext cx="1563687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14"/>
          <p:cNvSpPr txBox="1">
            <a:spLocks noChangeArrowheads="1"/>
          </p:cNvSpPr>
          <p:nvPr/>
        </p:nvSpPr>
        <p:spPr bwMode="auto">
          <a:xfrm>
            <a:off x="117475" y="-15875"/>
            <a:ext cx="2492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FFFF"/>
                </a:solidFill>
                <a:latin typeface="Calibri" charset="0"/>
              </a:rPr>
              <a:t>Project organization</a:t>
            </a:r>
          </a:p>
        </p:txBody>
      </p:sp>
      <p:pic>
        <p:nvPicPr>
          <p:cNvPr id="50187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136650"/>
            <a:ext cx="11541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Content Placeholder 2"/>
          <p:cNvSpPr txBox="1">
            <a:spLocks/>
          </p:cNvSpPr>
          <p:nvPr/>
        </p:nvSpPr>
        <p:spPr bwMode="auto">
          <a:xfrm>
            <a:off x="334963" y="3022600"/>
            <a:ext cx="899001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Wingdings" charset="0"/>
              <a:buChar char="q"/>
            </a:pPr>
            <a:r>
              <a:rPr lang="en-GB" sz="1800" b="1">
                <a:solidFill>
                  <a:srgbClr val="000000"/>
                </a:solidFill>
              </a:rPr>
              <a:t>Confirmation of the hypothesis of </a:t>
            </a:r>
            <a:r>
              <a:rPr lang="en-US" sz="1800" b="1">
                <a:solidFill>
                  <a:srgbClr val="000000"/>
                </a:solidFill>
              </a:rPr>
              <a:t>high normal tissue resistance </a:t>
            </a:r>
          </a:p>
        </p:txBody>
      </p:sp>
      <p:pic>
        <p:nvPicPr>
          <p:cNvPr id="50189" name="Imagen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787775"/>
            <a:ext cx="4168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CuadroTexto 9"/>
          <p:cNvSpPr txBox="1">
            <a:spLocks noChangeArrowheads="1"/>
          </p:cNvSpPr>
          <p:nvPr/>
        </p:nvSpPr>
        <p:spPr bwMode="auto">
          <a:xfrm>
            <a:off x="841375" y="3429000"/>
            <a:ext cx="2733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solidFill>
                  <a:srgbClr val="0070C0"/>
                </a:solidFill>
                <a:latin typeface="Calibri" charset="0"/>
              </a:rPr>
              <a:t>Whole rat brain irradiation </a:t>
            </a:r>
          </a:p>
        </p:txBody>
      </p:sp>
      <p:sp>
        <p:nvSpPr>
          <p:cNvPr id="68624" name="TextBox 11"/>
          <p:cNvSpPr txBox="1">
            <a:spLocks noChangeArrowheads="1"/>
          </p:cNvSpPr>
          <p:nvPr/>
        </p:nvSpPr>
        <p:spPr bwMode="auto">
          <a:xfrm>
            <a:off x="4500563" y="3429000"/>
            <a:ext cx="4572000" cy="241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dirty="0" smtClean="0">
                <a:latin typeface="Comic Sans MS" panose="030F0702030302020204" pitchFamily="66" charset="0"/>
                <a:ea typeface="+mn-ea"/>
              </a:rPr>
              <a:t>Evaluation of acute and long-term effects (one year follow-up): 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b="1" i="1" dirty="0" smtClean="0">
                <a:latin typeface="Comic Sans MS" panose="030F0702030302020204" pitchFamily="66" charset="0"/>
                <a:ea typeface="+mn-ea"/>
              </a:rPr>
              <a:t>Clinical status</a:t>
            </a:r>
            <a:r>
              <a:rPr lang="en-US" sz="1600" i="1" dirty="0" smtClean="0">
                <a:latin typeface="Comic Sans MS" panose="030F0702030302020204" pitchFamily="66" charset="0"/>
                <a:ea typeface="+mn-ea"/>
              </a:rPr>
              <a:t> (survival, neurological damages)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b="1" i="1" dirty="0" smtClean="0">
                <a:latin typeface="Comic Sans MS" panose="030F0702030302020204" pitchFamily="66" charset="0"/>
                <a:ea typeface="+mn-ea"/>
              </a:rPr>
              <a:t>MRI follow up</a:t>
            </a:r>
            <a:r>
              <a:rPr lang="en-US" sz="1600" i="1" dirty="0" smtClean="0">
                <a:latin typeface="Comic Sans MS" panose="030F0702030302020204" pitchFamily="66" charset="0"/>
                <a:ea typeface="+mn-ea"/>
              </a:rPr>
              <a:t> (blood brain barrier breakdown, edemas, hemorrhages)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b="1" i="1" dirty="0" smtClean="0">
                <a:latin typeface="Comic Sans MS" panose="030F0702030302020204" pitchFamily="66" charset="0"/>
                <a:ea typeface="+mn-ea"/>
              </a:rPr>
              <a:t>Histological analysis</a:t>
            </a:r>
            <a:r>
              <a:rPr lang="en-US" sz="1600" i="1" dirty="0" smtClean="0">
                <a:latin typeface="Comic Sans MS" panose="030F0702030302020204" pitchFamily="66" charset="0"/>
                <a:ea typeface="+mn-ea"/>
              </a:rPr>
              <a:t> (tissue integrity, demyelination, neuronal cell loss, necrosis) 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Main objectives at PRAE</a:t>
            </a:r>
          </a:p>
        </p:txBody>
      </p:sp>
      <p:sp>
        <p:nvSpPr>
          <p:cNvPr id="50193" name="Content Placeholder 2"/>
          <p:cNvSpPr txBox="1">
            <a:spLocks/>
          </p:cNvSpPr>
          <p:nvPr/>
        </p:nvSpPr>
        <p:spPr bwMode="auto">
          <a:xfrm>
            <a:off x="395288" y="6092825"/>
            <a:ext cx="89900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6858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charset="0"/>
              <a:buChar char="è"/>
            </a:pPr>
            <a:r>
              <a:rPr lang="fr-FR" sz="1800" b="1">
                <a:solidFill>
                  <a:srgbClr val="000000"/>
                </a:solidFill>
                <a:sym typeface="Wingdings" charset="0"/>
              </a:rPr>
              <a:t> New</a:t>
            </a:r>
            <a:r>
              <a:rPr lang="fr-FR" sz="1800" b="1">
                <a:solidFill>
                  <a:srgbClr val="000000"/>
                </a:solidFill>
              </a:rPr>
              <a:t> original approach eHGRT will be studied.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charset="0"/>
              <a:buChar char="è"/>
            </a:pPr>
            <a:r>
              <a:rPr lang="fr-FR" sz="1800" b="1">
                <a:solidFill>
                  <a:srgbClr val="000000"/>
                </a:solidFill>
              </a:rPr>
              <a:t> Unique R&amp;D site for radiotherapy community. </a:t>
            </a:r>
            <a:endParaRPr lang="en-US" sz="1800" b="1">
              <a:solidFill>
                <a:srgbClr val="000000"/>
              </a:solidFill>
            </a:endParaRPr>
          </a:p>
        </p:txBody>
      </p:sp>
      <p:cxnSp>
        <p:nvCxnSpPr>
          <p:cNvPr id="50194" name="Connecteur droit 18"/>
          <p:cNvCxnSpPr>
            <a:cxnSpLocks noChangeShapeType="1"/>
          </p:cNvCxnSpPr>
          <p:nvPr/>
        </p:nvCxnSpPr>
        <p:spPr bwMode="auto">
          <a:xfrm>
            <a:off x="250825" y="5949950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slow" advTm="626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75" y="2665413"/>
            <a:ext cx="9147175" cy="4016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Axis 3: Instrumentation R&amp;D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500563" y="3228975"/>
            <a:ext cx="404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i="1">
                <a:solidFill>
                  <a:srgbClr val="000000"/>
                </a:solidFill>
              </a:rPr>
              <a:t>Coordinator: Bernard Genolini (IPN)</a:t>
            </a:r>
            <a:endParaRPr lang="fr-FR" sz="1800"/>
          </a:p>
        </p:txBody>
      </p:sp>
      <p:sp>
        <p:nvSpPr>
          <p:cNvPr id="52228" name="Rectangle 1"/>
          <p:cNvSpPr>
            <a:spLocks noChangeArrowheads="1"/>
          </p:cNvSpPr>
          <p:nvPr/>
        </p:nvSpPr>
        <p:spPr bwMode="auto">
          <a:xfrm>
            <a:off x="539750" y="3933825"/>
            <a:ext cx="8353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 i="1">
                <a:solidFill>
                  <a:srgbClr val="000000"/>
                </a:solidFill>
              </a:rPr>
              <a:t> </a:t>
            </a:r>
            <a:r>
              <a:rPr lang="fr-FR" sz="1800" i="1">
                <a:solidFill>
                  <a:srgbClr val="000000"/>
                </a:solidFill>
              </a:rPr>
              <a:t>Principle goal is to construct versatile tool for detector R&amp;D and tests:</a:t>
            </a:r>
            <a:r>
              <a:rPr lang="fr-FR" sz="1800" b="1" i="1">
                <a:solidFill>
                  <a:srgbClr val="000000"/>
                </a:solidFill>
              </a:rPr>
              <a:t> deliver calibrated beam with adjusted and known kinematics and number of electrons per sample</a:t>
            </a:r>
            <a:endParaRPr lang="en-US" sz="1800" i="1">
              <a:solidFill>
                <a:srgbClr val="000000"/>
              </a:solidFill>
            </a:endParaRPr>
          </a:p>
          <a:p>
            <a:pPr marL="0" lvl="1" eaLnBrk="1" hangingPunct="1">
              <a:lnSpc>
                <a:spcPct val="12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i="1">
                <a:solidFill>
                  <a:srgbClr val="000000"/>
                </a:solidFill>
              </a:rPr>
              <a:t> Training of engineers and technical staff &amp; Students</a:t>
            </a:r>
            <a:r>
              <a:rPr lang="ja-JP" altLang="en-US" sz="1800" i="1">
                <a:solidFill>
                  <a:srgbClr val="000000"/>
                </a:solidFill>
              </a:rPr>
              <a:t>’</a:t>
            </a:r>
            <a:r>
              <a:rPr lang="en-US" sz="1800" i="1">
                <a:solidFill>
                  <a:srgbClr val="000000"/>
                </a:solidFill>
              </a:rPr>
              <a:t> hands-on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38</a:t>
            </a:fld>
            <a:endParaRPr lang="fr-FR" alt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200" y="631825"/>
            <a:ext cx="86868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 b="1">
                <a:latin typeface="Comic Sans MS" charset="0"/>
              </a:rPr>
              <a:t>Fully-equipped versatile tool for precision instrumentation R&amp;D based  on high-performance electron beam</a:t>
            </a:r>
          </a:p>
          <a:p>
            <a:pPr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>
                <a:latin typeface="Comic Sans MS" charset="0"/>
              </a:rPr>
              <a:t>Excellent technical performance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 b="1">
                <a:latin typeface="Comic Sans MS" charset="0"/>
              </a:rPr>
              <a:t>Timing</a:t>
            </a:r>
            <a:r>
              <a:rPr lang="en-US" sz="1800">
                <a:latin typeface="Comic Sans MS" charset="0"/>
              </a:rPr>
              <a:t> reference, &lt; 10 ps bunch length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 b="1">
                <a:latin typeface="Comic Sans MS" charset="0"/>
              </a:rPr>
              <a:t>Charge accuracy</a:t>
            </a:r>
            <a:r>
              <a:rPr lang="en-US" sz="1800">
                <a:latin typeface="Comic Sans MS" charset="0"/>
              </a:rPr>
              <a:t>, RMS &lt; 2×10</a:t>
            </a:r>
            <a:r>
              <a:rPr lang="en-US" sz="1800" baseline="30000">
                <a:latin typeface="Comic Sans MS" charset="0"/>
              </a:rPr>
              <a:t>-3</a:t>
            </a:r>
            <a:r>
              <a:rPr lang="en-US" sz="1800">
                <a:latin typeface="Comic Sans MS" charset="0"/>
              </a:rPr>
              <a:t> 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>
                <a:latin typeface="Comic Sans MS" charset="0"/>
              </a:rPr>
              <a:t>Low straggling (energy &gt;&gt; 1 MeV)</a:t>
            </a:r>
          </a:p>
          <a:p>
            <a:pPr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>
                <a:latin typeface="Comic Sans MS" charset="0"/>
              </a:rPr>
              <a:t>High-performance, remotely controlled tools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 b="1">
                <a:latin typeface="Comic Sans MS" charset="0"/>
              </a:rPr>
              <a:t>Beam position, profile and monitoring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>
                <a:latin typeface="Comic Sans MS" charset="0"/>
              </a:rPr>
              <a:t>60 digitization channels for users on NARVAL-based </a:t>
            </a:r>
            <a:r>
              <a:rPr lang="en-US" sz="1800" b="1">
                <a:latin typeface="Comic Sans MS" charset="0"/>
              </a:rPr>
              <a:t>data acquisition</a:t>
            </a:r>
          </a:p>
          <a:p>
            <a:pPr lvl="1"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fr-FR" sz="1800">
                <a:latin typeface="Comic Sans MS" charset="0"/>
              </a:rPr>
              <a:t>Motorized </a:t>
            </a:r>
            <a:r>
              <a:rPr lang="fr-FR" sz="1800" b="1">
                <a:latin typeface="Comic Sans MS" charset="0"/>
              </a:rPr>
              <a:t>moving table for scans</a:t>
            </a:r>
            <a:r>
              <a:rPr lang="fr-FR" sz="1800">
                <a:latin typeface="Comic Sans MS" charset="0"/>
              </a:rPr>
              <a:t>, accuracy &lt; 500 µm</a:t>
            </a:r>
            <a:endParaRPr lang="en-US" sz="1800">
              <a:latin typeface="Comic Sans MS" charset="0"/>
            </a:endParaRPr>
          </a:p>
          <a:p>
            <a:pPr>
              <a:lnSpc>
                <a:spcPct val="110000"/>
              </a:lnSpc>
              <a:spcBef>
                <a:spcPts val="800"/>
              </a:spcBef>
              <a:buFont typeface="Wingdings" charset="0"/>
              <a:buChar char="q"/>
            </a:pPr>
            <a:r>
              <a:rPr lang="en-US" sz="1800">
                <a:latin typeface="Comic Sans MS" charset="0"/>
              </a:rPr>
              <a:t>No need to place the detectors in vacuum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6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Instrumentation R&amp;D at PRAE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39</a:t>
            </a:fld>
            <a:endParaRPr lang="fr-FR" alt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General description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2567596" y="2633841"/>
            <a:ext cx="6576404" cy="4224159"/>
            <a:chOff x="0" y="765175"/>
            <a:chExt cx="9394863" cy="6034512"/>
          </a:xfrm>
        </p:grpSpPr>
        <p:pic>
          <p:nvPicPr>
            <p:cNvPr id="3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1075"/>
              <a:ext cx="9144000" cy="527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CuadroTexto 1"/>
            <p:cNvSpPr txBox="1">
              <a:spLocks noChangeArrowheads="1"/>
            </p:cNvSpPr>
            <p:nvPr/>
          </p:nvSpPr>
          <p:spPr bwMode="auto">
            <a:xfrm>
              <a:off x="7596189" y="4241800"/>
              <a:ext cx="1512887" cy="659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GB" sz="1200" b="1">
                  <a:solidFill>
                    <a:prstClr val="black"/>
                  </a:solidFill>
                  <a:ea typeface="MS PGothic" charset="0"/>
                  <a:cs typeface="MS PGothic" charset="0"/>
                </a:rPr>
                <a:t>Radiotherapy</a:t>
              </a:r>
            </a:p>
          </p:txBody>
        </p:sp>
        <p:sp>
          <p:nvSpPr>
            <p:cNvPr id="35" name="Rectángulo 2"/>
            <p:cNvSpPr>
              <a:spLocks noChangeArrowheads="1"/>
            </p:cNvSpPr>
            <p:nvPr/>
          </p:nvSpPr>
          <p:spPr bwMode="auto">
            <a:xfrm>
              <a:off x="7092950" y="1125538"/>
              <a:ext cx="2301913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Instrumentation</a:t>
              </a:r>
            </a:p>
          </p:txBody>
        </p:sp>
        <p:sp>
          <p:nvSpPr>
            <p:cNvPr id="36" name="Rectángulo 5"/>
            <p:cNvSpPr>
              <a:spLocks noChangeArrowheads="1"/>
            </p:cNvSpPr>
            <p:nvPr/>
          </p:nvSpPr>
          <p:spPr bwMode="auto">
            <a:xfrm>
              <a:off x="5434013" y="765175"/>
              <a:ext cx="1156910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ProRad</a:t>
              </a:r>
            </a:p>
          </p:txBody>
        </p:sp>
        <p:sp>
          <p:nvSpPr>
            <p:cNvPr id="37" name="Rectángulo 3"/>
            <p:cNvSpPr>
              <a:spLocks noChangeArrowheads="1"/>
            </p:cNvSpPr>
            <p:nvPr/>
          </p:nvSpPr>
          <p:spPr bwMode="auto">
            <a:xfrm>
              <a:off x="168276" y="6403974"/>
              <a:ext cx="1946963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RF gun 5 MeV</a:t>
              </a:r>
            </a:p>
          </p:txBody>
        </p:sp>
        <p:sp>
          <p:nvSpPr>
            <p:cNvPr id="38" name="Rectángulo 8"/>
            <p:cNvSpPr>
              <a:spLocks noChangeArrowheads="1"/>
            </p:cNvSpPr>
            <p:nvPr/>
          </p:nvSpPr>
          <p:spPr bwMode="auto">
            <a:xfrm>
              <a:off x="3779839" y="5516563"/>
              <a:ext cx="3515614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ea typeface="MS PGothic" charset="0"/>
                  <a:cs typeface="MS PGothic" charset="0"/>
                </a:rPr>
                <a:t>HG S-band Linac 25 MV/m</a:t>
              </a:r>
            </a:p>
          </p:txBody>
        </p:sp>
        <p:cxnSp>
          <p:nvCxnSpPr>
            <p:cNvPr id="39" name="Connecteur droit avec flèche 2"/>
            <p:cNvCxnSpPr>
              <a:cxnSpLocks noChangeShapeType="1"/>
            </p:cNvCxnSpPr>
            <p:nvPr/>
          </p:nvCxnSpPr>
          <p:spPr bwMode="auto">
            <a:xfrm flipV="1">
              <a:off x="107950" y="4149725"/>
              <a:ext cx="3600450" cy="8636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ZoneTexte 4"/>
            <p:cNvSpPr txBox="1">
              <a:spLocks noChangeArrowheads="1"/>
            </p:cNvSpPr>
            <p:nvPr/>
          </p:nvSpPr>
          <p:spPr bwMode="auto">
            <a:xfrm rot="20766956">
              <a:off x="1666876" y="4177295"/>
              <a:ext cx="1157289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1200" b="1">
                  <a:solidFill>
                    <a:prstClr val="black"/>
                  </a:solidFill>
                  <a:ea typeface="MS PGothic" charset="0"/>
                  <a:cs typeface="MS PGothic" charset="0"/>
                </a:rPr>
                <a:t>4,8 m</a:t>
              </a:r>
            </a:p>
          </p:txBody>
        </p:sp>
        <p:cxnSp>
          <p:nvCxnSpPr>
            <p:cNvPr id="41" name="Connecteur droit avec flèche 2"/>
            <p:cNvCxnSpPr>
              <a:cxnSpLocks noChangeShapeType="1"/>
            </p:cNvCxnSpPr>
            <p:nvPr/>
          </p:nvCxnSpPr>
          <p:spPr bwMode="auto">
            <a:xfrm flipV="1">
              <a:off x="3779838" y="3429000"/>
              <a:ext cx="2592387" cy="7207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ZoneTexte 4"/>
            <p:cNvSpPr txBox="1">
              <a:spLocks noChangeArrowheads="1"/>
            </p:cNvSpPr>
            <p:nvPr/>
          </p:nvSpPr>
          <p:spPr bwMode="auto">
            <a:xfrm rot="20761953">
              <a:off x="4545013" y="3448632"/>
              <a:ext cx="1158876" cy="39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1200" b="1">
                  <a:solidFill>
                    <a:prstClr val="black"/>
                  </a:solidFill>
                  <a:ea typeface="MS PGothic" charset="0"/>
                  <a:cs typeface="MS PGothic" charset="0"/>
                </a:rPr>
                <a:t>3.47 m</a:t>
              </a:r>
            </a:p>
          </p:txBody>
        </p:sp>
        <p:cxnSp>
          <p:nvCxnSpPr>
            <p:cNvPr id="43" name="Connecteur droit 42"/>
            <p:cNvCxnSpPr/>
            <p:nvPr/>
          </p:nvCxnSpPr>
          <p:spPr bwMode="auto">
            <a:xfrm>
              <a:off x="7127875" y="2892425"/>
              <a:ext cx="485775" cy="98425"/>
            </a:xfrm>
            <a:prstGeom prst="line">
              <a:avLst/>
            </a:prstGeom>
            <a:noFill/>
            <a:ln w="635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eur droit 43"/>
            <p:cNvCxnSpPr/>
            <p:nvPr/>
          </p:nvCxnSpPr>
          <p:spPr bwMode="auto">
            <a:xfrm>
              <a:off x="6619875" y="2232025"/>
              <a:ext cx="508000" cy="660400"/>
            </a:xfrm>
            <a:prstGeom prst="line">
              <a:avLst/>
            </a:prstGeom>
            <a:noFill/>
            <a:ln w="635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 bwMode="auto">
            <a:xfrm flipV="1">
              <a:off x="6619875" y="1935163"/>
              <a:ext cx="182563" cy="296862"/>
            </a:xfrm>
            <a:prstGeom prst="line">
              <a:avLst/>
            </a:prstGeom>
            <a:noFill/>
            <a:ln w="635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 bwMode="auto">
            <a:xfrm>
              <a:off x="7615238" y="2990850"/>
              <a:ext cx="125412" cy="155575"/>
            </a:xfrm>
            <a:prstGeom prst="line">
              <a:avLst/>
            </a:prstGeom>
            <a:noFill/>
            <a:ln w="635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99" y="1006727"/>
            <a:ext cx="5172075" cy="360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ChangeArrowheads="1"/>
          </p:cNvSpPr>
          <p:nvPr/>
        </p:nvSpPr>
        <p:spPr bwMode="auto">
          <a:xfrm>
            <a:off x="0" y="6330950"/>
            <a:ext cx="9144000" cy="52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Deliverables </a:t>
            </a:r>
          </a:p>
        </p:txBody>
      </p:sp>
      <p:pic>
        <p:nvPicPr>
          <p:cNvPr id="56324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771900"/>
            <a:ext cx="30099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e 9"/>
          <p:cNvGrpSpPr>
            <a:grpSpLocks/>
          </p:cNvGrpSpPr>
          <p:nvPr/>
        </p:nvGrpSpPr>
        <p:grpSpPr bwMode="auto">
          <a:xfrm>
            <a:off x="6111875" y="4859338"/>
            <a:ext cx="2908300" cy="1846262"/>
            <a:chOff x="4644008" y="4473887"/>
            <a:chExt cx="2909246" cy="1846317"/>
          </a:xfrm>
        </p:grpSpPr>
        <p:pic>
          <p:nvPicPr>
            <p:cNvPr id="56367" name="Imag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473887"/>
              <a:ext cx="2909246" cy="184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68" name="ZoneTexte 11"/>
            <p:cNvSpPr txBox="1">
              <a:spLocks noChangeArrowheads="1"/>
            </p:cNvSpPr>
            <p:nvPr/>
          </p:nvSpPr>
          <p:spPr bwMode="auto">
            <a:xfrm>
              <a:off x="4998650" y="4581128"/>
              <a:ext cx="1015351" cy="30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1400"/>
                <a:t>SPS beam</a:t>
              </a:r>
            </a:p>
          </p:txBody>
        </p:sp>
      </p:grpSp>
      <p:sp>
        <p:nvSpPr>
          <p:cNvPr id="56326" name="Rectangle 14"/>
          <p:cNvSpPr>
            <a:spLocks noChangeArrowheads="1"/>
          </p:cNvSpPr>
          <p:nvPr/>
        </p:nvSpPr>
        <p:spPr bwMode="auto">
          <a:xfrm>
            <a:off x="6154738" y="277813"/>
            <a:ext cx="28082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1400">
              <a:solidFill>
                <a:srgbClr val="000000"/>
              </a:solidFill>
            </a:endParaRPr>
          </a:p>
          <a:p>
            <a:r>
              <a:rPr lang="en-US" sz="1400">
                <a:solidFill>
                  <a:srgbClr val="0000FF"/>
                </a:solidFill>
              </a:rPr>
              <a:t>Timepix detector for precision spot measurement</a:t>
            </a:r>
            <a:endParaRPr lang="fr-FR" sz="1400">
              <a:solidFill>
                <a:srgbClr val="0000FF"/>
              </a:solidFill>
            </a:endParaRPr>
          </a:p>
        </p:txBody>
      </p:sp>
      <p:grpSp>
        <p:nvGrpSpPr>
          <p:cNvPr id="56327" name="Groupe 15"/>
          <p:cNvGrpSpPr>
            <a:grpSpLocks/>
          </p:cNvGrpSpPr>
          <p:nvPr/>
        </p:nvGrpSpPr>
        <p:grpSpPr bwMode="auto">
          <a:xfrm>
            <a:off x="6227763" y="993775"/>
            <a:ext cx="2728912" cy="1639888"/>
            <a:chOff x="827584" y="934147"/>
            <a:chExt cx="2879554" cy="1640130"/>
          </a:xfrm>
        </p:grpSpPr>
        <p:pic>
          <p:nvPicPr>
            <p:cNvPr id="56365" name="Imag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934147"/>
              <a:ext cx="1246638" cy="164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Imag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246" y="1114846"/>
              <a:ext cx="1515892" cy="141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 bwMode="auto">
          <a:xfrm>
            <a:off x="5981700" y="490538"/>
            <a:ext cx="3081338" cy="2246312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latin typeface="Comic Sans MS" panose="030F0702030302020204" pitchFamily="66" charset="0"/>
            </a:endParaRPr>
          </a:p>
        </p:txBody>
      </p:sp>
      <p:sp>
        <p:nvSpPr>
          <p:cNvPr id="56329" name="Rectangle 18"/>
          <p:cNvSpPr>
            <a:spLocks noChangeArrowheads="1"/>
          </p:cNvSpPr>
          <p:nvPr/>
        </p:nvSpPr>
        <p:spPr bwMode="auto">
          <a:xfrm>
            <a:off x="2311400" y="3789363"/>
            <a:ext cx="350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/>
            <a:r>
              <a:rPr lang="en-US" sz="1400">
                <a:solidFill>
                  <a:srgbClr val="0000FF"/>
                </a:solidFill>
              </a:rPr>
              <a:t>Calorimeter for energy monitoring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76488" y="3746500"/>
            <a:ext cx="3598862" cy="3049588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latin typeface="Comic Sans MS" panose="030F0702030302020204" pitchFamily="66" charset="0"/>
            </a:endParaRPr>
          </a:p>
        </p:txBody>
      </p:sp>
      <p:sp>
        <p:nvSpPr>
          <p:cNvPr id="56331" name="ZoneTexte 22"/>
          <p:cNvSpPr txBox="1">
            <a:spLocks noChangeArrowheads="1"/>
          </p:cNvSpPr>
          <p:nvPr/>
        </p:nvSpPr>
        <p:spPr bwMode="auto">
          <a:xfrm>
            <a:off x="2455863" y="4095750"/>
            <a:ext cx="3700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/>
              <a:t>BGO scintillator crystals 		in compact matrix geometry</a:t>
            </a:r>
          </a:p>
        </p:txBody>
      </p:sp>
      <p:sp>
        <p:nvSpPr>
          <p:cNvPr id="56332" name="ZoneTexte 23"/>
          <p:cNvSpPr txBox="1">
            <a:spLocks noChangeArrowheads="1"/>
          </p:cNvSpPr>
          <p:nvPr/>
        </p:nvSpPr>
        <p:spPr bwMode="auto">
          <a:xfrm>
            <a:off x="2392363" y="6218238"/>
            <a:ext cx="37639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/>
              <a:t>Example of a calorimeter realized at IPN</a:t>
            </a:r>
          </a:p>
        </p:txBody>
      </p:sp>
      <p:pic>
        <p:nvPicPr>
          <p:cNvPr id="56333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4797425"/>
            <a:ext cx="1381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4665663"/>
            <a:ext cx="211137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 bwMode="auto">
          <a:xfrm>
            <a:off x="2951163" y="1268413"/>
            <a:ext cx="1154112" cy="1050925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1" kern="0" dirty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0" name="ZoneTexte 29"/>
          <p:cNvSpPr txBox="1"/>
          <p:nvPr/>
        </p:nvSpPr>
        <p:spPr bwMode="auto">
          <a:xfrm>
            <a:off x="3033713" y="1377950"/>
            <a:ext cx="98107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Detector under test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908175" y="2417763"/>
            <a:ext cx="3455988" cy="579437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1" kern="0" dirty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176713" y="1268413"/>
            <a:ext cx="1187450" cy="1050925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1" kern="0" dirty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3" name="ZoneTexte 32"/>
          <p:cNvSpPr txBox="1"/>
          <p:nvPr/>
        </p:nvSpPr>
        <p:spPr bwMode="auto">
          <a:xfrm>
            <a:off x="4173538" y="1577975"/>
            <a:ext cx="11874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Calorimeter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1908175" y="1268413"/>
            <a:ext cx="481013" cy="1047750"/>
          </a:xfrm>
          <a:prstGeom prst="rect">
            <a:avLst/>
          </a:prstGeom>
          <a:pattFill prst="dkHorz">
            <a:fgClr>
              <a:srgbClr val="C0504D">
                <a:lumMod val="40000"/>
                <a:lumOff val="60000"/>
              </a:srgbClr>
            </a:fgClr>
            <a:bgClr>
              <a:sysClr val="window" lastClr="FFFFFF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1" kern="0" dirty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5" name="ZoneTexte 34"/>
          <p:cNvSpPr txBox="1"/>
          <p:nvPr/>
        </p:nvSpPr>
        <p:spPr bwMode="auto">
          <a:xfrm>
            <a:off x="2386013" y="495300"/>
            <a:ext cx="1797050" cy="306388"/>
          </a:xfrm>
          <a:prstGeom prst="rect">
            <a:avLst/>
          </a:prstGeom>
          <a:solidFill>
            <a:sysClr val="window" lastClr="FFFFFF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u="sng" kern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Profiler (</a:t>
            </a:r>
            <a:r>
              <a:rPr lang="en-GB" sz="1400" b="1" u="sng" kern="0" dirty="0" err="1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Timepix</a:t>
            </a:r>
            <a:r>
              <a:rPr lang="en-GB" sz="1400" b="1" u="sng" kern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927225" y="2438400"/>
            <a:ext cx="22844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>
                <a:solidFill>
                  <a:srgbClr val="0000FF"/>
                </a:solidFill>
                <a:latin typeface="Comic Sans MS" panose="030F0702030302020204" pitchFamily="66" charset="0"/>
                <a:ea typeface="+mn-ea"/>
              </a:rPr>
              <a:t>Remotely</a:t>
            </a:r>
            <a:r>
              <a:rPr lang="fr-FR" sz="1400" b="1" kern="0" dirty="0">
                <a:solidFill>
                  <a:srgbClr val="0000FF"/>
                </a:solidFill>
                <a:latin typeface="Comic Sans MS" panose="030F0702030302020204" pitchFamily="66" charset="0"/>
                <a:ea typeface="+mn-ea"/>
              </a:rPr>
              <a:t> </a:t>
            </a:r>
            <a:r>
              <a:rPr lang="fr-FR" sz="1400" b="1" kern="0" dirty="0" err="1">
                <a:solidFill>
                  <a:srgbClr val="0000FF"/>
                </a:solidFill>
                <a:latin typeface="Comic Sans MS" panose="030F0702030302020204" pitchFamily="66" charset="0"/>
                <a:ea typeface="+mn-ea"/>
              </a:rPr>
              <a:t>controlled</a:t>
            </a:r>
            <a:endParaRPr lang="fr-FR" sz="1400" b="1" kern="0" dirty="0">
              <a:solidFill>
                <a:srgbClr val="0000FF"/>
              </a:solidFill>
              <a:latin typeface="Comic Sans MS" panose="030F0702030302020204" pitchFamily="66" charset="0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>
                <a:solidFill>
                  <a:srgbClr val="0000FF"/>
                </a:solidFill>
                <a:latin typeface="Comic Sans MS" panose="030F0702030302020204" pitchFamily="66" charset="0"/>
                <a:ea typeface="+mn-ea"/>
              </a:rPr>
              <a:t>2-axis trolley</a:t>
            </a:r>
          </a:p>
        </p:txBody>
      </p:sp>
      <p:sp>
        <p:nvSpPr>
          <p:cNvPr id="37" name="Rectangle 36"/>
          <p:cNvSpPr/>
          <p:nvPr/>
        </p:nvSpPr>
        <p:spPr bwMode="auto">
          <a:xfrm rot="16200000" flipH="1">
            <a:off x="1259682" y="1651794"/>
            <a:ext cx="884237" cy="269875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2032000" y="1757363"/>
            <a:ext cx="915987" cy="4603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45" name="Rectangle 44"/>
          <p:cNvSpPr/>
          <p:nvPr/>
        </p:nvSpPr>
        <p:spPr bwMode="auto">
          <a:xfrm flipH="1">
            <a:off x="692150" y="1604963"/>
            <a:ext cx="801688" cy="381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48" name="Rectangle 47"/>
          <p:cNvSpPr/>
          <p:nvPr/>
        </p:nvSpPr>
        <p:spPr bwMode="auto">
          <a:xfrm rot="16200000" flipH="1">
            <a:off x="531019" y="1470819"/>
            <a:ext cx="298450" cy="46038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1" name="Rectangle 50"/>
          <p:cNvSpPr/>
          <p:nvPr/>
        </p:nvSpPr>
        <p:spPr bwMode="auto">
          <a:xfrm rot="5400000">
            <a:off x="1333501" y="1470025"/>
            <a:ext cx="298450" cy="47625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2654300" y="1265238"/>
            <a:ext cx="161925" cy="104616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74" name="ZoneTexte 73"/>
          <p:cNvSpPr txBox="1"/>
          <p:nvPr/>
        </p:nvSpPr>
        <p:spPr bwMode="auto">
          <a:xfrm>
            <a:off x="2627313" y="817563"/>
            <a:ext cx="17859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u="sng" kern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Cherenkov counter</a:t>
            </a:r>
          </a:p>
        </p:txBody>
      </p:sp>
      <p:sp>
        <p:nvSpPr>
          <p:cNvPr id="75" name="Rectangle 74"/>
          <p:cNvSpPr/>
          <p:nvPr/>
        </p:nvSpPr>
        <p:spPr bwMode="auto">
          <a:xfrm flipH="1">
            <a:off x="696913" y="1892300"/>
            <a:ext cx="803275" cy="36513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76" name="Rectangle 75"/>
          <p:cNvSpPr/>
          <p:nvPr/>
        </p:nvSpPr>
        <p:spPr bwMode="auto">
          <a:xfrm rot="16200000" flipH="1">
            <a:off x="537369" y="2016919"/>
            <a:ext cx="296863" cy="47625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77" name="Rectangle 76"/>
          <p:cNvSpPr/>
          <p:nvPr/>
        </p:nvSpPr>
        <p:spPr bwMode="auto">
          <a:xfrm rot="5400000">
            <a:off x="1340644" y="2016919"/>
            <a:ext cx="296863" cy="47625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0">
              <a:solidFill>
                <a:prstClr val="white"/>
              </a:solidFill>
              <a:latin typeface="Comic Sans MS" panose="030F0702030302020204" pitchFamily="66" charset="0"/>
              <a:ea typeface="+mn-ea"/>
            </a:endParaRPr>
          </a:p>
        </p:txBody>
      </p:sp>
      <p:cxnSp>
        <p:nvCxnSpPr>
          <p:cNvPr id="56353" name="Connecteur droit 509"/>
          <p:cNvCxnSpPr>
            <a:cxnSpLocks noChangeShapeType="1"/>
          </p:cNvCxnSpPr>
          <p:nvPr/>
        </p:nvCxnSpPr>
        <p:spPr bwMode="auto">
          <a:xfrm flipV="1">
            <a:off x="260350" y="1757363"/>
            <a:ext cx="1800225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ZoneTexte 28"/>
          <p:cNvSpPr txBox="1"/>
          <p:nvPr/>
        </p:nvSpPr>
        <p:spPr bwMode="auto">
          <a:xfrm rot="16200000">
            <a:off x="1612107" y="1635919"/>
            <a:ext cx="1042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Collimator</a:t>
            </a:r>
          </a:p>
        </p:txBody>
      </p:sp>
      <p:cxnSp>
        <p:nvCxnSpPr>
          <p:cNvPr id="56355" name="Connecteur droit 4"/>
          <p:cNvCxnSpPr>
            <a:cxnSpLocks noChangeShapeType="1"/>
          </p:cNvCxnSpPr>
          <p:nvPr/>
        </p:nvCxnSpPr>
        <p:spPr bwMode="auto">
          <a:xfrm flipH="1">
            <a:off x="2730500" y="1050925"/>
            <a:ext cx="3175" cy="203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56" name="Connecteur droit 82"/>
          <p:cNvCxnSpPr>
            <a:cxnSpLocks noChangeShapeType="1"/>
            <a:endCxn id="38" idx="1"/>
          </p:cNvCxnSpPr>
          <p:nvPr/>
        </p:nvCxnSpPr>
        <p:spPr bwMode="auto">
          <a:xfrm>
            <a:off x="2484438" y="733425"/>
            <a:ext cx="4762" cy="5889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57" name="ZoneTexte 7"/>
          <p:cNvSpPr txBox="1">
            <a:spLocks noChangeArrowheads="1"/>
          </p:cNvSpPr>
          <p:nvPr/>
        </p:nvSpPr>
        <p:spPr bwMode="auto">
          <a:xfrm>
            <a:off x="5959475" y="3162300"/>
            <a:ext cx="3167063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fr-FR" sz="1400"/>
              <a:t>2 channel Cherenkov counters (LAL) tested at BTF (Frascati); installed in the SPS (CERN) beam pipe</a:t>
            </a:r>
          </a:p>
        </p:txBody>
      </p:sp>
      <p:sp>
        <p:nvSpPr>
          <p:cNvPr id="56358" name="Rectangle 7"/>
          <p:cNvSpPr>
            <a:spLocks noChangeArrowheads="1"/>
          </p:cNvSpPr>
          <p:nvPr/>
        </p:nvSpPr>
        <p:spPr bwMode="auto">
          <a:xfrm>
            <a:off x="8875713" y="3771900"/>
            <a:ext cx="449262" cy="1279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981700" y="2736850"/>
            <a:ext cx="3081338" cy="4059238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latin typeface="Comic Sans MS" panose="030F0702030302020204" pitchFamily="66" charset="0"/>
            </a:endParaRPr>
          </a:p>
        </p:txBody>
      </p:sp>
      <p:sp>
        <p:nvSpPr>
          <p:cNvPr id="56360" name="Rectangle 5"/>
          <p:cNvSpPr>
            <a:spLocks noChangeArrowheads="1"/>
          </p:cNvSpPr>
          <p:nvPr/>
        </p:nvSpPr>
        <p:spPr bwMode="auto">
          <a:xfrm>
            <a:off x="5810250" y="2759075"/>
            <a:ext cx="306863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n-US" sz="1400">
                <a:solidFill>
                  <a:srgbClr val="0000FF"/>
                </a:solidFill>
              </a:rPr>
              <a:t>Cherenkov quartz counter for intensity monitoring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5888" y="3746500"/>
            <a:ext cx="2265362" cy="3049588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6362" name="Rectangle 53"/>
          <p:cNvSpPr>
            <a:spLocks noChangeArrowheads="1"/>
          </p:cNvSpPr>
          <p:nvPr/>
        </p:nvSpPr>
        <p:spPr bwMode="auto">
          <a:xfrm>
            <a:off x="179388" y="3789363"/>
            <a:ext cx="21621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ctr"/>
            <a:r>
              <a:rPr lang="en-US" sz="1400">
                <a:solidFill>
                  <a:srgbClr val="0000FF"/>
                </a:solidFill>
              </a:rPr>
              <a:t>DAQ + slow control</a:t>
            </a:r>
          </a:p>
        </p:txBody>
      </p:sp>
      <p:sp>
        <p:nvSpPr>
          <p:cNvPr id="56363" name="ZoneTexte 54"/>
          <p:cNvSpPr txBox="1">
            <a:spLocks noChangeArrowheads="1"/>
          </p:cNvSpPr>
          <p:nvPr/>
        </p:nvSpPr>
        <p:spPr bwMode="auto">
          <a:xfrm>
            <a:off x="68263" y="4110038"/>
            <a:ext cx="2438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ts val="400"/>
              </a:spcBef>
              <a:buFont typeface="Wingdings" charset="0"/>
              <a:buChar char="q"/>
            </a:pPr>
            <a:r>
              <a:rPr lang="fr-FR" sz="1400"/>
              <a:t>60 user digitization signals (WaveCatcher)</a:t>
            </a:r>
          </a:p>
          <a:p>
            <a:pPr>
              <a:spcBef>
                <a:spcPts val="400"/>
              </a:spcBef>
              <a:buFont typeface="Wingdings" charset="0"/>
              <a:buChar char="q"/>
            </a:pPr>
            <a:r>
              <a:rPr lang="fr-FR" sz="1400"/>
              <a:t>DCOD = NARVAL + ENX</a:t>
            </a:r>
          </a:p>
          <a:p>
            <a:pPr>
              <a:spcBef>
                <a:spcPts val="400"/>
              </a:spcBef>
              <a:buFont typeface="Wingdings" charset="0"/>
              <a:buChar char="q"/>
            </a:pPr>
            <a:endParaRPr lang="fr-FR" sz="1400"/>
          </a:p>
        </p:txBody>
      </p:sp>
      <p:pic>
        <p:nvPicPr>
          <p:cNvPr id="5636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076825"/>
            <a:ext cx="2184400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40</a:t>
            </a:fld>
            <a:endParaRPr lang="fr-FR" alt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490538"/>
            <a:ext cx="9023350" cy="5241925"/>
          </a:xfrm>
          <a:prstGeom prst="rect">
            <a:avLst/>
          </a:prstGeom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/>
              <a:t>Local test platform </a:t>
            </a:r>
            <a:r>
              <a:rPr lang="en-US" sz="1800"/>
              <a:t>for major </a:t>
            </a:r>
            <a:r>
              <a:rPr lang="en-US" sz="1800" b="1"/>
              <a:t>instrumentation projects of P2IO and beyond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800" b="1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800" b="1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800" b="1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000" b="1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/>
              <a:t>Science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Available beam for the R&amp;D and tests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Accurate scan of detectors (uniformity)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Time resolution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/>
              <a:t>Feasibility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Expertise of the team (CERN, JLAB, ALTO etc.)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Upgrade of existing productions (beam control, DAQ, signal processing)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 b="1"/>
              <a:t>Attractivity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Performance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800"/>
              <a:t>User-friendly: DAQ + available digitization channels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fr-FR" sz="1800"/>
              <a:t>Students’ hands-on</a:t>
            </a:r>
          </a:p>
        </p:txBody>
      </p:sp>
      <p:pic>
        <p:nvPicPr>
          <p:cNvPr id="5837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20788"/>
            <a:ext cx="10858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20788"/>
            <a:ext cx="124936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20788"/>
            <a:ext cx="8858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1225550"/>
            <a:ext cx="10763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220788"/>
            <a:ext cx="1152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6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</a:rPr>
              <a:t>Instrumentation R&amp;D at PRAE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41</a:t>
            </a:fld>
            <a:endParaRPr lang="fr-FR" alt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Detailed budget for the 3 phases</a:t>
            </a:r>
            <a:endParaRPr lang="en-GB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618550"/>
            <a:ext cx="6480720" cy="5050810"/>
          </a:xfrm>
          <a:prstGeom prst="rect">
            <a:avLst/>
          </a:prstGeom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18397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budget per axis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00808"/>
            <a:ext cx="4787900" cy="2184400"/>
          </a:xfrm>
          <a:prstGeom prst="rect">
            <a:avLst/>
          </a:prstGeom>
        </p:spPr>
      </p:pic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1257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066130"/>
          </a:xfrm>
        </p:spPr>
        <p:txBody>
          <a:bodyPr/>
          <a:lstStyle/>
          <a:p>
            <a:r>
              <a:rPr lang="en-GB" dirty="0"/>
              <a:t>PA1: Major Tasks and Contributors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28" y="1412776"/>
            <a:ext cx="5588000" cy="3441700"/>
          </a:xfrm>
          <a:prstGeom prst="rect">
            <a:avLst/>
          </a:prstGeom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8749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PA1: Major Tasks and Contributors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84784"/>
            <a:ext cx="5600700" cy="4711700"/>
          </a:xfrm>
          <a:prstGeom prst="rect">
            <a:avLst/>
          </a:prstGeom>
        </p:spPr>
      </p:pic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213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40960" cy="1066130"/>
          </a:xfrm>
        </p:spPr>
        <p:txBody>
          <a:bodyPr/>
          <a:lstStyle/>
          <a:p>
            <a:r>
              <a:rPr lang="en-GB" dirty="0" smtClean="0"/>
              <a:t>PA2: </a:t>
            </a:r>
            <a:r>
              <a:rPr lang="en-GB" dirty="0"/>
              <a:t>Major Tasks and Contributors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328" y="908720"/>
            <a:ext cx="6223000" cy="2552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96" y="3573016"/>
            <a:ext cx="5626100" cy="2806700"/>
          </a:xfrm>
          <a:prstGeom prst="rect">
            <a:avLst/>
          </a:prstGeom>
        </p:spPr>
      </p:pic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402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066130"/>
          </a:xfrm>
        </p:spPr>
        <p:txBody>
          <a:bodyPr/>
          <a:lstStyle/>
          <a:p>
            <a:r>
              <a:rPr lang="en-GB" dirty="0" smtClean="0"/>
              <a:t>PA3: </a:t>
            </a:r>
            <a:r>
              <a:rPr lang="en-GB" dirty="0"/>
              <a:t>Major Tasks and Contributors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47900"/>
            <a:ext cx="5168900" cy="2362200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4350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PA3: </a:t>
            </a:r>
            <a:r>
              <a:rPr lang="en-GB" dirty="0"/>
              <a:t>Major Tasks and Contributors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346200"/>
            <a:ext cx="5676900" cy="4152900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961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066130"/>
          </a:xfrm>
        </p:spPr>
        <p:txBody>
          <a:bodyPr/>
          <a:lstStyle/>
          <a:p>
            <a:r>
              <a:rPr lang="en-GB" dirty="0" smtClean="0"/>
              <a:t>PA4: </a:t>
            </a:r>
            <a:r>
              <a:rPr lang="en-GB" dirty="0"/>
              <a:t>Major Tasks and Contributors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72816"/>
            <a:ext cx="5803900" cy="3594100"/>
          </a:xfrm>
          <a:prstGeom prst="rect">
            <a:avLst/>
          </a:prstGeom>
        </p:spPr>
      </p:pic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435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s-ES" dirty="0" err="1" smtClean="0"/>
              <a:t>Outline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899592" y="1628800"/>
            <a:ext cx="7200800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1200" b="1" dirty="0">
              <a:solidFill>
                <a:prstClr val="black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General Description: Scientific and Technical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0070C0"/>
                </a:solidFill>
                <a:cs typeface="ＭＳ Ｐゴシック" charset="0"/>
              </a:rPr>
              <a:t>Resources: teams, associated partnerships and budget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Status and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altLang="fr-FR" sz="2000" b="1" dirty="0" smtClean="0">
              <a:solidFill>
                <a:srgbClr val="B9CDE5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fr-FR" sz="2000" b="1" dirty="0" smtClean="0">
                <a:solidFill>
                  <a:srgbClr val="B9CDE5"/>
                </a:solidFill>
                <a:cs typeface="ＭＳ Ｐゴシック" charset="0"/>
              </a:rPr>
              <a:t>IN2P3 Perspectives</a:t>
            </a: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  <a:p>
            <a:pPr marL="171450" lvl="0" indent="-1714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fr-FR" altLang="fr-FR" sz="2000" b="1" dirty="0">
              <a:solidFill>
                <a:srgbClr val="0070C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PA4: </a:t>
            </a:r>
            <a:r>
              <a:rPr lang="en-GB" dirty="0"/>
              <a:t>Major Tasks and Contributors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84784"/>
            <a:ext cx="5753100" cy="4864100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50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961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ítulo 1"/>
          <p:cNvSpPr>
            <a:spLocks noGrp="1"/>
          </p:cNvSpPr>
          <p:nvPr>
            <p:ph type="ctrTitle"/>
          </p:nvPr>
        </p:nvSpPr>
        <p:spPr bwMode="auto">
          <a:xfrm>
            <a:off x="330200" y="1046560"/>
            <a:ext cx="6108700" cy="123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charset="0"/>
              </a:rPr>
              <a:t>DAFNE Beam-Test Facility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600" dirty="0" smtClean="0">
                <a:latin typeface="Arial" charset="0"/>
              </a:rPr>
              <a:t>(BTF) is a beam transfer line designed for the optimized, </a:t>
            </a:r>
            <a:r>
              <a:rPr lang="en-GB" sz="1600" dirty="0" err="1" smtClean="0">
                <a:latin typeface="Arial" charset="0"/>
              </a:rPr>
              <a:t>stochastical</a:t>
            </a:r>
            <a:r>
              <a:rPr lang="en-GB" sz="1600" dirty="0" smtClean="0">
                <a:latin typeface="Arial" charset="0"/>
              </a:rPr>
              <a:t> production of single electrons/positrons for detector calibration purposes, or the extraction of the DAFNE LINAC electron/positron beam </a:t>
            </a:r>
            <a:endParaRPr lang="en-GB" sz="1600" dirty="0">
              <a:latin typeface="Arial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s-ES" dirty="0">
              <a:ea typeface="+mn-ea"/>
            </a:endParaRPr>
          </a:p>
        </p:txBody>
      </p:sp>
      <p:pic>
        <p:nvPicPr>
          <p:cNvPr id="9318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592536"/>
            <a:ext cx="817403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1393528"/>
            <a:ext cx="22733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3528" y="188640"/>
            <a:ext cx="399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Arial" charset="0"/>
              </a:rPr>
              <a:t>Others facilities in Europe</a:t>
            </a:r>
            <a:endParaRPr lang="es-ES" sz="2400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95AA-B66D-4256-8376-8E3756592E5B}" type="slidenum">
              <a:rPr lang="fr-FR" altLang="fr-FR" smtClean="0"/>
              <a:pPr/>
              <a:t>51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2419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843213"/>
            <a:ext cx="65373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5600" y="1484784"/>
            <a:ext cx="8585200" cy="1254125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600" dirty="0">
                <a:latin typeface="Arial" charset="0"/>
              </a:rPr>
              <a:t>DESY operates a test beam facility with three test beam lines (21, 22 and 24). These electron or positron beams are converted bremsstrahlung beams from carbon </a:t>
            </a:r>
            <a:r>
              <a:rPr lang="en-US" sz="1600" dirty="0" err="1">
                <a:latin typeface="Arial" charset="0"/>
              </a:rPr>
              <a:t>fibre</a:t>
            </a:r>
            <a:r>
              <a:rPr lang="en-US" sz="1600" dirty="0">
                <a:latin typeface="Arial" charset="0"/>
              </a:rPr>
              <a:t> targets in the electron-positron synchrotron DESY II with up to 1000 particles per cm² and energies from 1 to 6 </a:t>
            </a:r>
            <a:r>
              <a:rPr lang="en-US" sz="1600" dirty="0" err="1">
                <a:latin typeface="Arial" charset="0"/>
              </a:rPr>
              <a:t>GeV</a:t>
            </a:r>
            <a:r>
              <a:rPr lang="en-US" sz="1600" dirty="0">
                <a:latin typeface="Arial" charset="0"/>
              </a:rPr>
              <a:t>, an energy spread of ~5% and a divergence of ~1mrad</a:t>
            </a:r>
          </a:p>
        </p:txBody>
      </p:sp>
      <p:pic>
        <p:nvPicPr>
          <p:cNvPr id="9421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4022725"/>
            <a:ext cx="23749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ángulo 3"/>
          <p:cNvSpPr>
            <a:spLocks noChangeArrowheads="1"/>
          </p:cNvSpPr>
          <p:nvPr/>
        </p:nvSpPr>
        <p:spPr bwMode="auto">
          <a:xfrm>
            <a:off x="5975350" y="5661025"/>
            <a:ext cx="306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sz="1400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The DATURA telescope installed in area TB21 at DESY-II test beam.</a:t>
            </a:r>
          </a:p>
        </p:txBody>
      </p:sp>
      <p:sp>
        <p:nvSpPr>
          <p:cNvPr id="94214" name="Rectángulo 9"/>
          <p:cNvSpPr>
            <a:spLocks noChangeArrowheads="1"/>
          </p:cNvSpPr>
          <p:nvPr/>
        </p:nvSpPr>
        <p:spPr bwMode="auto">
          <a:xfrm>
            <a:off x="251520" y="980728"/>
            <a:ext cx="3998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ES" sz="2400" dirty="0" smtClean="0">
                <a:solidFill>
                  <a:srgbClr val="3366FF"/>
                </a:solidFill>
                <a:latin typeface="Comic Sans MS" charset="0"/>
                <a:ea typeface="ＭＳ Ｐゴシック" charset="0"/>
              </a:rPr>
              <a:t>Test </a:t>
            </a:r>
            <a:r>
              <a:rPr lang="es-ES" sz="2400" dirty="0" err="1" smtClean="0">
                <a:solidFill>
                  <a:srgbClr val="3366FF"/>
                </a:solidFill>
                <a:latin typeface="Comic Sans MS" charset="0"/>
                <a:ea typeface="ＭＳ Ｐゴシック" charset="0"/>
              </a:rPr>
              <a:t>Beams</a:t>
            </a:r>
            <a:r>
              <a:rPr lang="es-ES" sz="2400" dirty="0" smtClean="0">
                <a:solidFill>
                  <a:srgbClr val="3366FF"/>
                </a:solidFill>
                <a:latin typeface="Comic Sans MS" charset="0"/>
                <a:ea typeface="ＭＳ Ｐゴシック" charset="0"/>
              </a:rPr>
              <a:t> at DESY</a:t>
            </a:r>
          </a:p>
        </p:txBody>
      </p:sp>
      <p:pic>
        <p:nvPicPr>
          <p:cNvPr id="94215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95536" y="332656"/>
            <a:ext cx="399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b="1" dirty="0">
                <a:solidFill>
                  <a:prstClr val="black"/>
                </a:solidFill>
                <a:latin typeface="Arial" charset="0"/>
              </a:rPr>
              <a:t>Others facilities in Europe</a:t>
            </a:r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altLang="fr-FR" smtClean="0"/>
              <a:t>21/06/16</a:t>
            </a:r>
            <a:endParaRPr lang="fr-FR" alt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IN2P3 Accelerators &amp; Technology</a:t>
            </a:r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195AA-B66D-4256-8376-8E3756592E5B}" type="slidenum">
              <a:rPr lang="fr-FR" altLang="fr-FR" smtClean="0"/>
              <a:pPr/>
              <a:t>52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6538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3175" y="-4763"/>
            <a:ext cx="9147175" cy="3889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 eaLnBrk="1" fontAlgn="auto" hangingPunct="1">
              <a:lnSpc>
                <a:spcPct val="11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1800" b="1" kern="0" dirty="0">
                <a:latin typeface="Comic Sans MS" panose="030F0702030302020204" pitchFamily="66" charset="0"/>
                <a:ea typeface="+mn-ea"/>
              </a:rPr>
              <a:t>PRAE organization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4925" y="457200"/>
            <a:ext cx="910907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 err="1">
                <a:latin typeface="+mj-lt"/>
                <a:ea typeface="+mn-ea"/>
              </a:rPr>
              <a:t>Seminars</a:t>
            </a:r>
            <a:r>
              <a:rPr lang="fr-FR" sz="1800" dirty="0">
                <a:latin typeface="+mj-lt"/>
                <a:ea typeface="+mn-ea"/>
              </a:rPr>
              <a:t> in the key </a:t>
            </a:r>
            <a:r>
              <a:rPr lang="fr-FR" sz="1800" dirty="0" err="1">
                <a:latin typeface="+mj-lt"/>
                <a:ea typeface="+mn-ea"/>
              </a:rPr>
              <a:t>laboratories</a:t>
            </a:r>
            <a:r>
              <a:rPr lang="fr-FR" sz="1800" dirty="0">
                <a:latin typeface="+mj-lt"/>
                <a:ea typeface="+mn-ea"/>
              </a:rPr>
              <a:t> of the P2IO </a:t>
            </a:r>
            <a:r>
              <a:rPr lang="fr-FR" sz="1800" dirty="0" err="1">
                <a:latin typeface="+mj-lt"/>
                <a:ea typeface="+mn-ea"/>
              </a:rPr>
              <a:t>perimeter</a:t>
            </a:r>
            <a:r>
              <a:rPr lang="fr-FR" sz="1800" dirty="0">
                <a:latin typeface="+mj-lt"/>
                <a:ea typeface="+mn-ea"/>
              </a:rPr>
              <a:t> to </a:t>
            </a:r>
            <a:r>
              <a:rPr lang="fr-FR" sz="1800" dirty="0" err="1">
                <a:latin typeface="+mj-lt"/>
                <a:ea typeface="+mn-ea"/>
              </a:rPr>
              <a:t>inform</a:t>
            </a:r>
            <a:r>
              <a:rPr lang="fr-FR" sz="1800" dirty="0">
                <a:latin typeface="+mj-lt"/>
                <a:ea typeface="+mn-ea"/>
              </a:rPr>
              <a:t> and </a:t>
            </a:r>
            <a:r>
              <a:rPr lang="fr-FR" sz="1800" dirty="0" err="1">
                <a:latin typeface="+mj-lt"/>
                <a:ea typeface="+mn-ea"/>
              </a:rPr>
              <a:t>attract</a:t>
            </a:r>
            <a:r>
              <a:rPr lang="fr-FR" sz="1800" dirty="0">
                <a:latin typeface="+mj-lt"/>
                <a:ea typeface="+mn-ea"/>
              </a:rPr>
              <a:t> </a:t>
            </a:r>
            <a:r>
              <a:rPr lang="fr-FR" sz="1800" dirty="0" err="1">
                <a:latin typeface="+mj-lt"/>
                <a:ea typeface="+mn-ea"/>
              </a:rPr>
              <a:t>interested</a:t>
            </a:r>
            <a:r>
              <a:rPr lang="fr-FR" sz="1800" dirty="0">
                <a:latin typeface="+mj-lt"/>
                <a:ea typeface="+mn-ea"/>
              </a:rPr>
              <a:t> groups.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+mj-lt"/>
                <a:ea typeface="+mn-ea"/>
              </a:rPr>
              <a:t>Workshop by the end of 2016 </a:t>
            </a:r>
            <a:r>
              <a:rPr lang="en-US" sz="1800" dirty="0">
                <a:latin typeface="+mj-lt"/>
                <a:ea typeface="+mn-ea"/>
              </a:rPr>
              <a:t>to inform and attract external partners from </a:t>
            </a:r>
            <a:r>
              <a:rPr lang="en-US" sz="1800" dirty="0">
                <a:latin typeface="Comic Sans MS" panose="030F0702030302020204" pitchFamily="66" charset="0"/>
                <a:ea typeface="+mn-ea"/>
              </a:rPr>
              <a:t>industry and research</a:t>
            </a:r>
            <a:r>
              <a:rPr lang="en-US" sz="1800" dirty="0">
                <a:latin typeface="+mj-lt"/>
                <a:ea typeface="+mn-ea"/>
              </a:rPr>
              <a:t>. </a:t>
            </a:r>
            <a:endParaRPr lang="fr-FR" sz="1800" dirty="0">
              <a:latin typeface="+mj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Teams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759942"/>
            <a:ext cx="2009775" cy="3163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Organisation :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200" b="1" u="sng" dirty="0" smtClean="0">
              <a:solidFill>
                <a:srgbClr val="0070C0"/>
              </a:solidFill>
              <a:cs typeface="ＭＳ Ｐゴシック" charset="0"/>
            </a:endParaRPr>
          </a:p>
        </p:txBody>
      </p:sp>
      <p:graphicFrame>
        <p:nvGraphicFramePr>
          <p:cNvPr id="21" name="Diagramme 20"/>
          <p:cNvGraphicFramePr>
            <a:graphicFrameLocks/>
          </p:cNvGraphicFramePr>
          <p:nvPr/>
        </p:nvGraphicFramePr>
        <p:xfrm>
          <a:off x="216320" y="1518692"/>
          <a:ext cx="8682786" cy="1701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0" y="1098455"/>
            <a:ext cx="3508374" cy="29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fr-FR" sz="1200" b="1" dirty="0">
                <a:ea typeface="Verdana" pitchFamily="34" charset="0"/>
                <a:cs typeface="Verdana" pitchFamily="34" charset="0"/>
              </a:rPr>
              <a:t>4 </a:t>
            </a:r>
            <a:r>
              <a:rPr lang="fr-FR" sz="1200" b="1" dirty="0" err="1">
                <a:ea typeface="Verdana" pitchFamily="34" charset="0"/>
                <a:cs typeface="Verdana" pitchFamily="34" charset="0"/>
              </a:rPr>
              <a:t>mutually</a:t>
            </a:r>
            <a:r>
              <a:rPr lang="fr-FR" sz="1200" b="1" dirty="0"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1" dirty="0" err="1">
                <a:ea typeface="Verdana" pitchFamily="34" charset="0"/>
                <a:cs typeface="Verdana" pitchFamily="34" charset="0"/>
              </a:rPr>
              <a:t>linked</a:t>
            </a:r>
            <a:r>
              <a:rPr lang="fr-FR" sz="1200" b="1" dirty="0"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1" dirty="0" err="1">
                <a:ea typeface="Verdana" pitchFamily="34" charset="0"/>
                <a:cs typeface="Verdana" pitchFamily="34" charset="0"/>
              </a:rPr>
              <a:t>project</a:t>
            </a:r>
            <a:r>
              <a:rPr lang="fr-FR" sz="1200" b="1" dirty="0"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1" dirty="0" smtClean="0">
                <a:ea typeface="Verdana" pitchFamily="34" charset="0"/>
                <a:cs typeface="Verdana" pitchFamily="34" charset="0"/>
              </a:rPr>
              <a:t>axes: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294511" y="3609975"/>
            <a:ext cx="8136965" cy="2187992"/>
            <a:chOff x="799336" y="3511550"/>
            <a:chExt cx="8136965" cy="2438817"/>
          </a:xfrm>
        </p:grpSpPr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799336" y="4252913"/>
              <a:ext cx="1766830" cy="3385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/>
                <a:t>Accélérateurs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641757" y="4252913"/>
              <a:ext cx="2396811" cy="3385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/>
                <a:t>Physique Nucleaire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5059206" y="4248150"/>
              <a:ext cx="1805302" cy="3385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/>
                <a:t>Radiothérapie</a:t>
              </a: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6945050" y="4235450"/>
              <a:ext cx="1991251" cy="3385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/>
                <a:t>R&amp;D détecteurs</a:t>
              </a:r>
            </a:p>
          </p:txBody>
        </p:sp>
        <p:sp>
          <p:nvSpPr>
            <p:cNvPr id="28" name="Flèche courbée vers le haut 13"/>
            <p:cNvSpPr>
              <a:spLocks noChangeArrowheads="1"/>
            </p:cNvSpPr>
            <p:nvPr/>
          </p:nvSpPr>
          <p:spPr bwMode="auto">
            <a:xfrm>
              <a:off x="1627188" y="4592638"/>
              <a:ext cx="6473825" cy="730250"/>
            </a:xfrm>
            <a:prstGeom prst="curvedUpArrow">
              <a:avLst>
                <a:gd name="adj1" fmla="val 25077"/>
                <a:gd name="adj2" fmla="val 50113"/>
                <a:gd name="adj3" fmla="val 25000"/>
              </a:avLst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fr-FR" sz="1600"/>
            </a:p>
          </p:txBody>
        </p:sp>
        <p:sp>
          <p:nvSpPr>
            <p:cNvPr id="29" name="Flèche courbée vers le haut 14"/>
            <p:cNvSpPr>
              <a:spLocks noChangeArrowheads="1"/>
            </p:cNvSpPr>
            <p:nvPr/>
          </p:nvSpPr>
          <p:spPr bwMode="auto">
            <a:xfrm>
              <a:off x="1627188" y="4592638"/>
              <a:ext cx="4529137" cy="730250"/>
            </a:xfrm>
            <a:prstGeom prst="curvedUpArrow">
              <a:avLst>
                <a:gd name="adj1" fmla="val 25067"/>
                <a:gd name="adj2" fmla="val 50106"/>
                <a:gd name="adj3" fmla="val 25000"/>
              </a:avLst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fr-FR" sz="1600"/>
            </a:p>
          </p:txBody>
        </p:sp>
        <p:sp>
          <p:nvSpPr>
            <p:cNvPr id="30" name="Flèche courbée vers le haut 15"/>
            <p:cNvSpPr>
              <a:spLocks noChangeArrowheads="1"/>
            </p:cNvSpPr>
            <p:nvPr/>
          </p:nvSpPr>
          <p:spPr bwMode="auto">
            <a:xfrm>
              <a:off x="1627188" y="4592638"/>
              <a:ext cx="2368550" cy="730250"/>
            </a:xfrm>
            <a:prstGeom prst="curvedUpArrow">
              <a:avLst>
                <a:gd name="adj1" fmla="val 25047"/>
                <a:gd name="adj2" fmla="val 50094"/>
                <a:gd name="adj3" fmla="val 25000"/>
              </a:avLst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fr-FR" sz="1600"/>
            </a:p>
          </p:txBody>
        </p:sp>
        <p:sp>
          <p:nvSpPr>
            <p:cNvPr id="31" name="Flèche courbée vers le haut 16"/>
            <p:cNvSpPr>
              <a:spLocks noChangeArrowheads="1"/>
            </p:cNvSpPr>
            <p:nvPr/>
          </p:nvSpPr>
          <p:spPr bwMode="auto">
            <a:xfrm rot="10800000">
              <a:off x="3636963" y="3511550"/>
              <a:ext cx="4383087" cy="731838"/>
            </a:xfrm>
            <a:prstGeom prst="curvedUpArrow">
              <a:avLst>
                <a:gd name="adj1" fmla="val 24955"/>
                <a:gd name="adj2" fmla="val 49965"/>
                <a:gd name="adj3" fmla="val 25000"/>
              </a:avLst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fr-FR" sz="1600"/>
            </a:p>
          </p:txBody>
        </p:sp>
        <p:sp>
          <p:nvSpPr>
            <p:cNvPr id="32" name="Flèche courbée vers le haut 17"/>
            <p:cNvSpPr>
              <a:spLocks noChangeArrowheads="1"/>
            </p:cNvSpPr>
            <p:nvPr/>
          </p:nvSpPr>
          <p:spPr bwMode="auto">
            <a:xfrm rot="10800000">
              <a:off x="5724525" y="3511550"/>
              <a:ext cx="2295525" cy="731838"/>
            </a:xfrm>
            <a:prstGeom prst="curvedUpArrow">
              <a:avLst>
                <a:gd name="adj1" fmla="val 24992"/>
                <a:gd name="adj2" fmla="val 49969"/>
                <a:gd name="adj3" fmla="val 25000"/>
              </a:avLst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fr-FR" sz="1600"/>
            </a:p>
          </p:txBody>
        </p:sp>
        <p:sp>
          <p:nvSpPr>
            <p:cNvPr id="47" name="Rectangle 18"/>
            <p:cNvSpPr>
              <a:spLocks noChangeArrowheads="1"/>
            </p:cNvSpPr>
            <p:nvPr/>
          </p:nvSpPr>
          <p:spPr bwMode="auto">
            <a:xfrm>
              <a:off x="1087082" y="5611813"/>
              <a:ext cx="1189749" cy="3385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/>
                <a:t>LASERIX</a:t>
              </a:r>
            </a:p>
          </p:txBody>
        </p:sp>
        <p:sp>
          <p:nvSpPr>
            <p:cNvPr id="48" name="Flèche vers le bas 1"/>
            <p:cNvSpPr>
              <a:spLocks noChangeArrowheads="1"/>
            </p:cNvSpPr>
            <p:nvPr/>
          </p:nvSpPr>
          <p:spPr bwMode="auto">
            <a:xfrm>
              <a:off x="1547813" y="4603750"/>
              <a:ext cx="360362" cy="977900"/>
            </a:xfrm>
            <a:prstGeom prst="downArrow">
              <a:avLst>
                <a:gd name="adj1" fmla="val 50000"/>
                <a:gd name="adj2" fmla="val 49926"/>
              </a:avLst>
            </a:prstGeom>
            <a:noFill/>
            <a:ln w="9525">
              <a:solidFill>
                <a:srgbClr val="007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fr-FR" sz="16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596256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Wingdings" pitchFamily="2" charset="2"/>
              <a:buChar char="q"/>
            </a:pPr>
            <a:r>
              <a:rPr lang="fr-FR" sz="1200" dirty="0" err="1" smtClean="0"/>
              <a:t>Definition</a:t>
            </a:r>
            <a:r>
              <a:rPr lang="fr-FR" sz="1200" dirty="0" smtClean="0"/>
              <a:t> of </a:t>
            </a:r>
            <a:r>
              <a:rPr lang="fr-FR" sz="1200" dirty="0" err="1" smtClean="0"/>
              <a:t>practical</a:t>
            </a:r>
            <a:r>
              <a:rPr lang="fr-FR" sz="1200" dirty="0" smtClean="0"/>
              <a:t> </a:t>
            </a:r>
            <a:r>
              <a:rPr lang="fr-FR" sz="1200" b="1" dirty="0" err="1" smtClean="0"/>
              <a:t>work</a:t>
            </a:r>
            <a:r>
              <a:rPr lang="fr-FR" sz="1200" b="1" dirty="0" smtClean="0"/>
              <a:t> packages </a:t>
            </a:r>
            <a:r>
              <a:rPr lang="fr-FR" sz="1200" dirty="0" smtClean="0"/>
              <a:t>and identification of </a:t>
            </a:r>
            <a:r>
              <a:rPr lang="fr-FR" sz="1200" b="1" dirty="0" smtClean="0"/>
              <a:t>possible </a:t>
            </a:r>
            <a:r>
              <a:rPr lang="fr-FR" sz="1200" b="1" dirty="0" err="1" smtClean="0"/>
              <a:t>bottlenecks</a:t>
            </a:r>
            <a:r>
              <a:rPr lang="fr-FR" sz="1200" b="1" dirty="0" smtClean="0"/>
              <a:t> </a:t>
            </a:r>
            <a:r>
              <a:rPr lang="fr-FR" sz="1200" dirty="0" err="1" smtClean="0"/>
              <a:t>started</a:t>
            </a:r>
            <a:r>
              <a:rPr lang="fr-FR" sz="1200" dirty="0" smtClean="0"/>
              <a:t> in the </a:t>
            </a:r>
            <a:r>
              <a:rPr lang="fr-FR" sz="1200" b="1" dirty="0" err="1" smtClean="0"/>
              <a:t>working</a:t>
            </a:r>
            <a:r>
              <a:rPr lang="fr-FR" sz="1200" b="1" dirty="0" smtClean="0"/>
              <a:t> groups</a:t>
            </a:r>
            <a:endParaRPr lang="en-US" sz="1200" dirty="0"/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1" y="3330480"/>
            <a:ext cx="3810000" cy="29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fr-FR" sz="1200" b="1" dirty="0">
                <a:ea typeface="Verdana" pitchFamily="34" charset="0"/>
                <a:cs typeface="Verdana" pitchFamily="34" charset="0"/>
              </a:rPr>
              <a:t>Main links </a:t>
            </a:r>
            <a:r>
              <a:rPr lang="fr-FR" sz="1200" b="1" dirty="0" err="1">
                <a:ea typeface="Verdana" pitchFamily="34" charset="0"/>
                <a:cs typeface="Verdana" pitchFamily="34" charset="0"/>
              </a:rPr>
              <a:t>between</a:t>
            </a:r>
            <a:r>
              <a:rPr lang="fr-FR" sz="1200" b="1" dirty="0">
                <a:ea typeface="Verdana" pitchFamily="34" charset="0"/>
                <a:cs typeface="Verdana" pitchFamily="34" charset="0"/>
              </a:rPr>
              <a:t> the </a:t>
            </a:r>
            <a:r>
              <a:rPr lang="fr-FR" sz="1200" b="1" dirty="0" err="1">
                <a:ea typeface="Verdana" pitchFamily="34" charset="0"/>
                <a:cs typeface="Verdana" pitchFamily="34" charset="0"/>
              </a:rPr>
              <a:t>project</a:t>
            </a:r>
            <a:r>
              <a:rPr lang="fr-FR" sz="1200" b="1" dirty="0">
                <a:ea typeface="Verdana" pitchFamily="34" charset="0"/>
                <a:cs typeface="Verdana" pitchFamily="34" charset="0"/>
              </a:rPr>
              <a:t> </a:t>
            </a:r>
            <a:r>
              <a:rPr lang="fr-FR" sz="1200" b="1" dirty="0" smtClean="0">
                <a:ea typeface="Verdana" pitchFamily="34" charset="0"/>
                <a:cs typeface="Verdana" pitchFamily="34" charset="0"/>
              </a:rPr>
              <a:t>axes:</a:t>
            </a:r>
            <a:endParaRPr lang="fr-FR" sz="1200" b="1" dirty="0"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161314" y="1227946"/>
            <a:ext cx="8506436" cy="5553854"/>
            <a:chOff x="208939" y="453306"/>
            <a:chExt cx="8506436" cy="5553854"/>
          </a:xfrm>
        </p:grpSpPr>
        <p:sp>
          <p:nvSpPr>
            <p:cNvPr id="34" name="ZoneTexte 33"/>
            <p:cNvSpPr txBox="1"/>
            <p:nvPr/>
          </p:nvSpPr>
          <p:spPr>
            <a:xfrm>
              <a:off x="3247281" y="453306"/>
              <a:ext cx="1800200" cy="783193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Project Coordinator</a:t>
              </a:r>
            </a:p>
            <a:p>
              <a:pPr algn="ctr"/>
              <a:r>
                <a:rPr lang="en-US" sz="800" dirty="0" smtClean="0"/>
                <a:t>Sergey BARSUK</a:t>
              </a:r>
            </a:p>
            <a:p>
              <a:pPr algn="ctr"/>
              <a:endParaRPr lang="en-US" sz="800" dirty="0" smtClean="0"/>
            </a:p>
            <a:p>
              <a:pPr algn="ctr"/>
              <a:r>
                <a:rPr lang="en-US" sz="800" b="1" dirty="0" smtClean="0"/>
                <a:t>Technical Coordinator</a:t>
              </a:r>
            </a:p>
            <a:p>
              <a:pPr algn="ctr"/>
              <a:r>
                <a:rPr lang="en-US" sz="800" dirty="0" smtClean="0"/>
                <a:t>Patricia DUCHESNE</a:t>
              </a:r>
              <a:endParaRPr lang="en-US" sz="800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569256" y="492184"/>
              <a:ext cx="3146119" cy="919401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Scientific Coordinators </a:t>
              </a:r>
              <a:endParaRPr lang="en-US" sz="800" dirty="0" smtClean="0"/>
            </a:p>
            <a:p>
              <a:pPr>
                <a:tabLst>
                  <a:tab pos="361950" algn="l"/>
                  <a:tab pos="1438275" algn="l"/>
                </a:tabLst>
              </a:pPr>
              <a:r>
                <a:rPr lang="en-US" sz="800" b="1" dirty="0" smtClean="0"/>
                <a:t>PA1 :	Radiotherapy	</a:t>
              </a:r>
              <a:r>
                <a:rPr lang="en-US" sz="800" dirty="0" smtClean="0"/>
                <a:t>Yolanda PREZADO</a:t>
              </a:r>
            </a:p>
            <a:p>
              <a:pPr>
                <a:tabLst>
                  <a:tab pos="361950" algn="l"/>
                  <a:tab pos="1438275" algn="l"/>
                </a:tabLst>
              </a:pPr>
              <a:r>
                <a:rPr lang="en-US" sz="800" b="1" dirty="0" smtClean="0"/>
                <a:t>PA2 :	Subatomic Physics	</a:t>
              </a:r>
              <a:r>
                <a:rPr lang="en-US" sz="800" dirty="0" smtClean="0"/>
                <a:t>Eric VOUTIER</a:t>
              </a:r>
            </a:p>
            <a:p>
              <a:pPr>
                <a:tabLst>
                  <a:tab pos="361950" algn="l"/>
                  <a:tab pos="1438275" algn="l"/>
                </a:tabLst>
              </a:pPr>
              <a:r>
                <a:rPr lang="en-US" sz="800" b="1" dirty="0" smtClean="0"/>
                <a:t>PA3 :	Detectors R&amp;D 	</a:t>
              </a:r>
              <a:r>
                <a:rPr lang="en-US" sz="800" dirty="0" smtClean="0"/>
                <a:t>Bernard GENOLINI</a:t>
              </a:r>
            </a:p>
            <a:p>
              <a:pPr>
                <a:tabLst>
                  <a:tab pos="361950" algn="l"/>
                  <a:tab pos="1438275" algn="l"/>
                </a:tabLst>
              </a:pPr>
              <a:r>
                <a:rPr lang="en-US" sz="800" b="1" dirty="0" smtClean="0"/>
                <a:t>PA4 :	Accelerators </a:t>
              </a:r>
              <a:r>
                <a:rPr lang="en-US" sz="800" b="1" dirty="0"/>
                <a:t>and  </a:t>
              </a:r>
              <a:r>
                <a:rPr lang="en-US" sz="800" b="1" dirty="0" smtClean="0"/>
                <a:t>Beam    </a:t>
              </a:r>
              <a:r>
                <a:rPr lang="en-US" sz="800" dirty="0" smtClean="0"/>
                <a:t>Angeles </a:t>
              </a:r>
              <a:r>
                <a:rPr lang="en-US" sz="800" dirty="0"/>
                <a:t>FAUS-GOLFE</a:t>
              </a:r>
            </a:p>
            <a:p>
              <a:pPr>
                <a:tabLst>
                  <a:tab pos="361950" algn="l"/>
                  <a:tab pos="1704975" algn="l"/>
                </a:tabLst>
              </a:pPr>
              <a:r>
                <a:rPr lang="en-US" sz="800" b="1" dirty="0" smtClean="0"/>
                <a:t> Instrumentation R&amp;D 		</a:t>
              </a:r>
            </a:p>
          </p:txBody>
        </p:sp>
        <p:cxnSp>
          <p:nvCxnSpPr>
            <p:cNvPr id="37" name="Connecteur droit 36"/>
            <p:cNvCxnSpPr/>
            <p:nvPr/>
          </p:nvCxnSpPr>
          <p:spPr>
            <a:xfrm flipH="1" flipV="1">
              <a:off x="1727200" y="1485900"/>
              <a:ext cx="5816600" cy="12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5400000" flipH="1" flipV="1">
              <a:off x="3995936" y="1366464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4772024" y="1660649"/>
              <a:ext cx="1704975" cy="442674"/>
            </a:xfrm>
            <a:prstGeom prst="flowChartAlternateProcess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RADIOPROTECTION &amp; </a:t>
              </a:r>
              <a:r>
                <a:rPr lang="en-US" sz="1000" b="1" dirty="0" smtClean="0"/>
                <a:t>SECURITY</a:t>
              </a:r>
              <a:endParaRPr lang="en-US" sz="1000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658337" y="2157510"/>
              <a:ext cx="1309338" cy="919401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BEAM INSTRUMENTATION</a:t>
              </a:r>
            </a:p>
            <a:p>
              <a:pPr algn="ctr"/>
              <a:r>
                <a:rPr lang="en-US" sz="800" u="sng" dirty="0" smtClean="0"/>
                <a:t>Patrick AUSSET</a:t>
              </a:r>
            </a:p>
            <a:p>
              <a:pPr algn="ctr"/>
              <a:endParaRPr lang="en-US" sz="800" dirty="0" smtClean="0"/>
            </a:p>
            <a:p>
              <a:pPr algn="ctr"/>
              <a:r>
                <a:rPr lang="en-US" sz="800" b="1" dirty="0" smtClean="0"/>
                <a:t>MECHANICS</a:t>
              </a:r>
            </a:p>
            <a:p>
              <a:pPr algn="ctr"/>
              <a:r>
                <a:rPr lang="en-US" sz="800" dirty="0" err="1" smtClean="0"/>
                <a:t>Sébastien</a:t>
              </a:r>
              <a:r>
                <a:rPr lang="en-US" sz="800" dirty="0" smtClean="0"/>
                <a:t> BLIVET</a:t>
              </a:r>
              <a:endParaRPr lang="en-US" sz="800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65142" y="4947766"/>
              <a:ext cx="1224136" cy="51077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MAGNETS</a:t>
              </a:r>
            </a:p>
            <a:p>
              <a:pPr algn="ctr"/>
              <a:r>
                <a:rPr lang="en-US" sz="800" u="sng" dirty="0" smtClean="0"/>
                <a:t>Cynthia VALLERAND</a:t>
              </a:r>
            </a:p>
            <a:p>
              <a:pPr algn="ctr"/>
              <a:r>
                <a:rPr lang="en-US" sz="800" dirty="0" smtClean="0"/>
                <a:t>Patricia DUCHESNE</a:t>
              </a:r>
              <a:endParaRPr lang="en-US" sz="8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129263" y="1641207"/>
              <a:ext cx="1429848" cy="442674"/>
            </a:xfrm>
            <a:prstGeom prst="flowChartAlternateProcess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INFRASTRUCTURES</a:t>
              </a:r>
            </a:p>
            <a:p>
              <a:pPr algn="ctr"/>
              <a:r>
                <a:rPr lang="fr-FR" sz="1000" b="1" u="sng" dirty="0" smtClean="0"/>
                <a:t>Marc LANGLET 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3232119" y="2159058"/>
              <a:ext cx="1224136" cy="51077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IMPLEMENTATION</a:t>
              </a:r>
              <a:endParaRPr lang="en-US" sz="800" u="sng" dirty="0" smtClean="0"/>
            </a:p>
            <a:p>
              <a:pPr algn="ctr"/>
              <a:r>
                <a:rPr lang="en-US" sz="800" dirty="0" err="1" smtClean="0"/>
                <a:t>Alexandre</a:t>
              </a:r>
              <a:r>
                <a:rPr lang="en-US" sz="800" dirty="0" smtClean="0"/>
                <a:t> GONIN</a:t>
              </a:r>
            </a:p>
            <a:p>
              <a:pPr algn="ctr"/>
              <a:r>
                <a:rPr lang="en-US" sz="800" dirty="0" smtClean="0"/>
                <a:t>Patricia DUCHESNE</a:t>
              </a:r>
              <a:endParaRPr lang="en-US" sz="8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3232119" y="3467174"/>
              <a:ext cx="1224136" cy="646986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MASTER WORK</a:t>
              </a:r>
            </a:p>
            <a:p>
              <a:pPr algn="ctr"/>
              <a:r>
                <a:rPr lang="en-US" sz="800" u="sng" dirty="0" smtClean="0"/>
                <a:t>Marc LANGLET</a:t>
              </a:r>
            </a:p>
            <a:p>
              <a:pPr algn="ctr"/>
              <a:r>
                <a:rPr lang="en-US" sz="800" dirty="0" smtClean="0"/>
                <a:t>Patricia BERTHO</a:t>
              </a:r>
            </a:p>
            <a:p>
              <a:pPr algn="ctr"/>
              <a:r>
                <a:rPr lang="en-US" sz="800" dirty="0" smtClean="0"/>
                <a:t>Patricia DUCHESNE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775200" y="2217571"/>
              <a:ext cx="1689100" cy="51077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RADIOPROTECTION &amp; SECURITY</a:t>
              </a:r>
            </a:p>
            <a:p>
              <a:pPr algn="ctr"/>
              <a:r>
                <a:rPr lang="en-US" sz="800" u="sng" dirty="0" smtClean="0"/>
                <a:t>Patricia BERTHO</a:t>
              </a:r>
            </a:p>
            <a:p>
              <a:pPr algn="ctr"/>
              <a:r>
                <a:rPr lang="en-US" sz="800" dirty="0" err="1" smtClean="0"/>
                <a:t>Sébastien</a:t>
              </a:r>
              <a:r>
                <a:rPr lang="en-US" sz="800" dirty="0" smtClean="0"/>
                <a:t> WURTH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007682" y="2910700"/>
              <a:ext cx="1224136" cy="646986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ASN PROCEDURE</a:t>
              </a:r>
            </a:p>
            <a:p>
              <a:pPr algn="ctr"/>
              <a:r>
                <a:rPr lang="en-US" sz="800" u="sng" dirty="0" smtClean="0"/>
                <a:t>Patricia BERTHO</a:t>
              </a:r>
            </a:p>
            <a:p>
              <a:pPr algn="ctr"/>
              <a:r>
                <a:rPr lang="en-US" sz="800" dirty="0" err="1" smtClean="0"/>
                <a:t>Sébastien</a:t>
              </a:r>
              <a:r>
                <a:rPr lang="en-US" sz="800" dirty="0" smtClean="0"/>
                <a:t> WURTH</a:t>
              </a:r>
            </a:p>
            <a:p>
              <a:pPr algn="ctr"/>
              <a:r>
                <a:rPr lang="en-US" sz="800" dirty="0" smtClean="0"/>
                <a:t>Jean François LE DU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232119" y="2813116"/>
              <a:ext cx="1224136" cy="51077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DEFINITION OF NEEDS</a:t>
              </a:r>
              <a:endParaRPr lang="en-US" sz="800" u="sng" dirty="0" smtClean="0"/>
            </a:p>
            <a:p>
              <a:pPr algn="ctr"/>
              <a:r>
                <a:rPr lang="en-US" sz="800" dirty="0" smtClean="0"/>
                <a:t>Marc LANGLET</a:t>
              </a:r>
            </a:p>
            <a:p>
              <a:pPr algn="ctr"/>
              <a:r>
                <a:rPr lang="en-US" sz="800" dirty="0" smtClean="0"/>
                <a:t>Patricia DUCHESNE</a:t>
              </a:r>
              <a:endParaRPr lang="en-US" sz="800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6632545" y="1648982"/>
              <a:ext cx="1696282" cy="442674"/>
            </a:xfrm>
            <a:prstGeom prst="flowChartAlternateProcess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EXPERIMENTS</a:t>
              </a:r>
            </a:p>
            <a:p>
              <a:pPr algn="ctr"/>
              <a:r>
                <a:rPr lang="fr-FR" sz="1000" b="1" dirty="0" smtClean="0"/>
                <a:t>-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6645872" y="3282291"/>
              <a:ext cx="1669629" cy="1840111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PA2 </a:t>
              </a:r>
            </a:p>
            <a:p>
              <a:pPr algn="ctr"/>
              <a:r>
                <a:rPr lang="en-US" sz="800" b="1" dirty="0" smtClean="0"/>
                <a:t>SUPPORT STRUCTURE</a:t>
              </a:r>
            </a:p>
            <a:p>
              <a:pPr algn="ctr"/>
              <a:r>
                <a:rPr lang="en-US" sz="800" u="sng" dirty="0" smtClean="0"/>
                <a:t>Kevin PRESSARD</a:t>
              </a:r>
            </a:p>
            <a:p>
              <a:pPr algn="ctr"/>
              <a:endParaRPr lang="en-US" sz="800" dirty="0" smtClean="0"/>
            </a:p>
            <a:p>
              <a:pPr algn="ctr"/>
              <a:r>
                <a:rPr lang="en-US" sz="800" b="1" dirty="0" smtClean="0"/>
                <a:t> REACTION CHAMBER</a:t>
              </a:r>
            </a:p>
            <a:p>
              <a:pPr algn="ctr"/>
              <a:r>
                <a:rPr lang="en-US" sz="800" u="sng" dirty="0"/>
                <a:t>Christine LE </a:t>
              </a:r>
              <a:r>
                <a:rPr lang="en-US" sz="800" u="sng" dirty="0" smtClean="0"/>
                <a:t>GAILLARD</a:t>
              </a:r>
            </a:p>
            <a:p>
              <a:pPr algn="ctr"/>
              <a:endParaRPr lang="en-US" sz="800" u="sng" dirty="0"/>
            </a:p>
            <a:p>
              <a:pPr algn="ctr"/>
              <a:r>
                <a:rPr lang="en-US" sz="800" b="1" dirty="0" smtClean="0"/>
                <a:t>ENERGY MEASUREMENT</a:t>
              </a:r>
            </a:p>
            <a:p>
              <a:pPr algn="ctr"/>
              <a:r>
                <a:rPr lang="en-US" sz="800" u="sng" dirty="0" smtClean="0"/>
                <a:t>Dominique </a:t>
              </a:r>
              <a:r>
                <a:rPr lang="en-US" sz="800" u="sng" dirty="0" err="1"/>
                <a:t>Marchand</a:t>
              </a:r>
              <a:endParaRPr lang="en-US" sz="800" u="sng" dirty="0"/>
            </a:p>
            <a:p>
              <a:pPr algn="ctr"/>
              <a:r>
                <a:rPr lang="en-US" sz="800" dirty="0"/>
                <a:t>Luc </a:t>
              </a:r>
              <a:r>
                <a:rPr lang="en-US" sz="800" dirty="0" smtClean="0"/>
                <a:t>Perrot</a:t>
              </a:r>
            </a:p>
            <a:p>
              <a:pPr algn="ctr"/>
              <a:endParaRPr lang="en-US" sz="800" dirty="0"/>
            </a:p>
            <a:p>
              <a:pPr algn="ctr"/>
              <a:r>
                <a:rPr lang="en-US" sz="800" b="1" dirty="0" smtClean="0"/>
                <a:t>MECHANICS </a:t>
              </a:r>
              <a:endParaRPr lang="en-US" sz="800" b="1" dirty="0"/>
            </a:p>
            <a:p>
              <a:pPr algn="ctr"/>
              <a:r>
                <a:rPr lang="en-US" sz="800" dirty="0" err="1"/>
                <a:t>Sébastien</a:t>
              </a:r>
              <a:r>
                <a:rPr lang="en-US" sz="800" dirty="0"/>
                <a:t> </a:t>
              </a:r>
              <a:r>
                <a:rPr lang="en-US" sz="800" dirty="0" err="1" smtClean="0"/>
                <a:t>Blivet</a:t>
              </a:r>
              <a:endParaRPr lang="en-US" sz="800" dirty="0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6707751" y="2125118"/>
              <a:ext cx="1545871" cy="105560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PA1 </a:t>
              </a:r>
              <a:endParaRPr lang="en-US" sz="800" b="1" dirty="0"/>
            </a:p>
            <a:p>
              <a:pPr algn="ctr"/>
              <a:r>
                <a:rPr lang="en-US" sz="800" b="1" dirty="0" smtClean="0"/>
                <a:t>IRRADIATION CHAMBER</a:t>
              </a:r>
            </a:p>
            <a:p>
              <a:pPr algn="ctr"/>
              <a:r>
                <a:rPr lang="en-US" sz="800" u="sng" dirty="0" err="1" smtClean="0"/>
                <a:t>Sébastien</a:t>
              </a:r>
              <a:r>
                <a:rPr lang="en-US" sz="800" u="sng" dirty="0" smtClean="0"/>
                <a:t> BLIVET</a:t>
              </a:r>
            </a:p>
            <a:p>
              <a:pPr algn="ctr"/>
              <a:endParaRPr lang="en-US" sz="800" u="sng" dirty="0" smtClean="0"/>
            </a:p>
            <a:p>
              <a:pPr algn="ctr"/>
              <a:r>
                <a:rPr lang="en-US" sz="800" b="1" dirty="0"/>
                <a:t>SCANNING </a:t>
              </a:r>
              <a:r>
                <a:rPr lang="en-US" sz="800" b="1" dirty="0" smtClean="0"/>
                <a:t>DIPOLE</a:t>
              </a:r>
            </a:p>
            <a:p>
              <a:pPr algn="ctr"/>
              <a:r>
                <a:rPr lang="en-US" sz="800" u="sng" dirty="0"/>
                <a:t>Cynthia </a:t>
              </a:r>
              <a:r>
                <a:rPr lang="en-US" sz="800" u="sng" dirty="0" smtClean="0"/>
                <a:t>VALLERAND</a:t>
              </a:r>
              <a:endParaRPr lang="en-US" sz="800" b="1" dirty="0"/>
            </a:p>
            <a:p>
              <a:pPr algn="ctr"/>
              <a:r>
                <a:rPr lang="en-US" sz="800" dirty="0"/>
                <a:t>Samuel </a:t>
              </a:r>
              <a:r>
                <a:rPr lang="fr-FR" sz="800" dirty="0" smtClean="0"/>
                <a:t>MEYRONEINC</a:t>
              </a:r>
              <a:endParaRPr lang="en-US" sz="800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718590" y="5223967"/>
              <a:ext cx="1524192" cy="783193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PA3 </a:t>
              </a:r>
            </a:p>
            <a:p>
              <a:pPr algn="ctr"/>
              <a:r>
                <a:rPr lang="en-US" sz="800" b="1" dirty="0" smtClean="0"/>
                <a:t>SPECTROMETRE</a:t>
              </a:r>
            </a:p>
            <a:p>
              <a:pPr algn="ctr"/>
              <a:r>
                <a:rPr lang="en-US" sz="800" u="sng" dirty="0" smtClean="0"/>
                <a:t>Sergey BARSUK</a:t>
              </a:r>
            </a:p>
            <a:p>
              <a:pPr algn="ctr"/>
              <a:endParaRPr lang="en-US" sz="800" u="sng" dirty="0" smtClean="0"/>
            </a:p>
            <a:p>
              <a:pPr algn="ctr"/>
              <a:r>
                <a:rPr lang="en-US" sz="800" u="sng" dirty="0" smtClean="0"/>
                <a:t>Giulia HULL</a:t>
              </a:r>
            </a:p>
          </p:txBody>
        </p:sp>
        <p:cxnSp>
          <p:nvCxnSpPr>
            <p:cNvPr id="56" name="Connecteur droit 55"/>
            <p:cNvCxnSpPr/>
            <p:nvPr/>
          </p:nvCxnSpPr>
          <p:spPr>
            <a:xfrm flipH="1">
              <a:off x="5068356" y="933803"/>
              <a:ext cx="504000" cy="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772886" y="2947852"/>
              <a:ext cx="1763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1686205" y="4833303"/>
              <a:ext cx="1253602" cy="374571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VACUUM</a:t>
              </a:r>
            </a:p>
            <a:p>
              <a:pPr algn="ctr"/>
              <a:r>
                <a:rPr lang="en-US" sz="800" u="sng" dirty="0" smtClean="0"/>
                <a:t>Bruno MERCIER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50409" y="5556433"/>
              <a:ext cx="1253602" cy="374571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CONTROL SYSTEM</a:t>
              </a:r>
            </a:p>
            <a:p>
              <a:pPr algn="ctr"/>
              <a:r>
                <a:rPr lang="en-US" sz="800" u="sng" dirty="0" err="1" smtClean="0"/>
                <a:t>Hayg</a:t>
              </a:r>
              <a:r>
                <a:rPr lang="en-US" sz="800" u="sng" dirty="0" smtClean="0"/>
                <a:t> GULER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08939" y="3930477"/>
              <a:ext cx="1336542" cy="919401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BEAM LINES</a:t>
              </a:r>
            </a:p>
            <a:p>
              <a:pPr algn="ctr"/>
              <a:r>
                <a:rPr lang="en-US" sz="800" u="sng" dirty="0" err="1" smtClean="0"/>
                <a:t>Angelès</a:t>
              </a:r>
              <a:r>
                <a:rPr lang="en-US" sz="800" u="sng" dirty="0" smtClean="0"/>
                <a:t> FAUS-GOLFE</a:t>
              </a:r>
            </a:p>
            <a:p>
              <a:pPr algn="ctr"/>
              <a:endParaRPr lang="en-US" sz="800" u="sng" dirty="0" smtClean="0"/>
            </a:p>
            <a:p>
              <a:pPr marL="228600" indent="-228600" algn="ctr"/>
              <a:r>
                <a:rPr lang="en-US" sz="800" b="1" dirty="0" smtClean="0"/>
                <a:t>MECHANICS</a:t>
              </a:r>
            </a:p>
            <a:p>
              <a:pPr marL="228600" indent="-228600" algn="ctr"/>
              <a:r>
                <a:rPr lang="en-US" sz="800" dirty="0" err="1" smtClean="0"/>
                <a:t>Alexandre</a:t>
              </a:r>
              <a:r>
                <a:rPr lang="en-US" sz="800" dirty="0" smtClean="0"/>
                <a:t> </a:t>
              </a:r>
              <a:r>
                <a:rPr lang="en-US" sz="800" dirty="0"/>
                <a:t>GONIN</a:t>
              </a:r>
            </a:p>
            <a:p>
              <a:pPr algn="ctr"/>
              <a:r>
                <a:rPr lang="en-US" sz="800" dirty="0"/>
                <a:t>Denis </a:t>
              </a:r>
              <a:r>
                <a:rPr lang="en-US" sz="800" dirty="0" smtClean="0"/>
                <a:t>DOUILLET</a:t>
              </a:r>
              <a:endParaRPr lang="en-US" sz="800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65142" y="2156665"/>
              <a:ext cx="1224136" cy="155846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RF GUN</a:t>
              </a:r>
            </a:p>
            <a:p>
              <a:pPr algn="ctr"/>
              <a:r>
                <a:rPr lang="en-US" sz="800" u="sng" dirty="0" smtClean="0"/>
                <a:t>Mohamed EL KHALDI</a:t>
              </a:r>
            </a:p>
            <a:p>
              <a:pPr algn="ctr"/>
              <a:r>
                <a:rPr lang="en-US" sz="800" b="1" dirty="0"/>
                <a:t>RF LINAC</a:t>
              </a:r>
            </a:p>
            <a:p>
              <a:pPr algn="ctr"/>
              <a:r>
                <a:rPr lang="en-US" sz="800" u="sng" dirty="0"/>
                <a:t>Mohamed EL </a:t>
              </a:r>
              <a:r>
                <a:rPr lang="en-US" sz="800" u="sng" dirty="0" smtClean="0"/>
                <a:t>KHALDI</a:t>
              </a:r>
              <a:r>
                <a:rPr lang="en-US" sz="800" b="1" u="sng" dirty="0" smtClean="0"/>
                <a:t> </a:t>
              </a:r>
              <a:r>
                <a:rPr lang="en-US" sz="800" b="1" dirty="0" smtClean="0"/>
                <a:t>ELECTRONICS (LLRF)</a:t>
              </a:r>
              <a:endParaRPr lang="en-US" sz="800" b="1" dirty="0"/>
            </a:p>
            <a:p>
              <a:pPr algn="ctr"/>
              <a:r>
                <a:rPr lang="en-US" sz="800" dirty="0" smtClean="0"/>
                <a:t>Mohamed EL KHALDI</a:t>
              </a:r>
            </a:p>
            <a:p>
              <a:pPr algn="ctr"/>
              <a:r>
                <a:rPr lang="en-US" sz="800" b="1" dirty="0" smtClean="0"/>
                <a:t> HPRF</a:t>
              </a:r>
            </a:p>
            <a:p>
              <a:pPr algn="ctr"/>
              <a:r>
                <a:rPr lang="en-US" sz="800" smtClean="0"/>
                <a:t>Maher OMEICH</a:t>
              </a:r>
              <a:endParaRPr lang="en-US" sz="800" dirty="0" smtClean="0"/>
            </a:p>
            <a:p>
              <a:pPr marL="228600" indent="-228600" algn="ctr"/>
              <a:r>
                <a:rPr lang="en-US" sz="800" b="1" dirty="0"/>
                <a:t>MECHANICS</a:t>
              </a:r>
            </a:p>
            <a:p>
              <a:pPr algn="ctr"/>
              <a:r>
                <a:rPr lang="en-US" sz="800" dirty="0" err="1"/>
                <a:t>Alexandre</a:t>
              </a:r>
              <a:r>
                <a:rPr lang="en-US" sz="800" dirty="0"/>
                <a:t> GONIN</a:t>
              </a:r>
            </a:p>
            <a:p>
              <a:pPr algn="ctr"/>
              <a:r>
                <a:rPr lang="en-US" sz="800" dirty="0"/>
                <a:t>Denis </a:t>
              </a:r>
              <a:r>
                <a:rPr lang="en-US" sz="800" dirty="0" smtClean="0"/>
                <a:t>DOUILLET</a:t>
              </a:r>
              <a:endParaRPr lang="en-US" sz="800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618713" y="3168878"/>
              <a:ext cx="1388586" cy="1572458"/>
            </a:xfrm>
            <a:prstGeom prst="flowChartAlternateProcess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INTEGRATION</a:t>
              </a:r>
            </a:p>
            <a:p>
              <a:pPr algn="ctr"/>
              <a:r>
                <a:rPr lang="en-US" sz="800" u="sng" dirty="0" err="1" smtClean="0"/>
                <a:t>Alexandre</a:t>
              </a:r>
              <a:r>
                <a:rPr lang="en-US" sz="800" u="sng" dirty="0" smtClean="0"/>
                <a:t> GONIN</a:t>
              </a:r>
            </a:p>
            <a:p>
              <a:pPr algn="ctr"/>
              <a:r>
                <a:rPr lang="en-US" sz="800" dirty="0" smtClean="0"/>
                <a:t>Denis DOUILLET</a:t>
              </a:r>
            </a:p>
            <a:p>
              <a:pPr algn="ctr"/>
              <a:endParaRPr lang="en-US" sz="800" dirty="0" smtClean="0"/>
            </a:p>
            <a:p>
              <a:r>
                <a:rPr lang="en-US" sz="800" b="1" dirty="0" smtClean="0"/>
                <a:t>            BEAM PIPES</a:t>
              </a:r>
              <a:endParaRPr lang="en-US" sz="800" b="1" dirty="0"/>
            </a:p>
            <a:p>
              <a:pPr marL="228600" indent="-228600" algn="ctr"/>
              <a:r>
                <a:rPr lang="en-US" sz="800" dirty="0" err="1"/>
                <a:t>Alexandre</a:t>
              </a:r>
              <a:r>
                <a:rPr lang="en-US" sz="800" dirty="0"/>
                <a:t> GONIN</a:t>
              </a:r>
            </a:p>
            <a:p>
              <a:pPr marL="228600" indent="-228600" algn="ctr"/>
              <a:r>
                <a:rPr lang="en-US" sz="800" dirty="0"/>
                <a:t>Denis </a:t>
              </a:r>
              <a:r>
                <a:rPr lang="en-US" sz="800" dirty="0" smtClean="0"/>
                <a:t>DOUILLET</a:t>
              </a:r>
              <a:endParaRPr lang="en-US" sz="800" b="1" dirty="0" smtClean="0"/>
            </a:p>
            <a:p>
              <a:r>
                <a:rPr lang="en-US" sz="800" b="1" dirty="0" smtClean="0"/>
                <a:t>         </a:t>
              </a:r>
              <a:r>
                <a:rPr lang="en-US" sz="800" b="1" dirty="0"/>
                <a:t> </a:t>
              </a:r>
              <a:endParaRPr lang="en-US" sz="800" b="1" dirty="0" smtClean="0"/>
            </a:p>
            <a:p>
              <a:r>
                <a:rPr lang="en-US" sz="800" b="1" dirty="0"/>
                <a:t> </a:t>
              </a:r>
              <a:r>
                <a:rPr lang="en-US" sz="800" b="1" dirty="0" smtClean="0"/>
                <a:t>          BEAM DUMPS</a:t>
              </a:r>
              <a:endParaRPr lang="en-US" sz="800" b="1" dirty="0"/>
            </a:p>
            <a:p>
              <a:pPr marL="228600" indent="-228600" algn="ctr"/>
              <a:r>
                <a:rPr lang="en-US" sz="800" dirty="0" err="1"/>
                <a:t>Alexandre</a:t>
              </a:r>
              <a:r>
                <a:rPr lang="en-US" sz="800" dirty="0"/>
                <a:t> GONIN</a:t>
              </a:r>
            </a:p>
            <a:p>
              <a:pPr marL="228600" indent="-228600" algn="ctr"/>
              <a:r>
                <a:rPr lang="en-US" sz="800" dirty="0"/>
                <a:t>Denis </a:t>
              </a:r>
              <a:r>
                <a:rPr lang="en-US" sz="800" dirty="0" smtClean="0"/>
                <a:t>DOUILLET</a:t>
              </a:r>
              <a:endParaRPr lang="en-US" sz="800" dirty="0"/>
            </a:p>
          </p:txBody>
        </p:sp>
        <p:cxnSp>
          <p:nvCxnSpPr>
            <p:cNvPr id="63" name="Connecteur droit 62"/>
            <p:cNvCxnSpPr/>
            <p:nvPr/>
          </p:nvCxnSpPr>
          <p:spPr>
            <a:xfrm rot="5400000" flipH="1" flipV="1">
              <a:off x="3734577" y="1561148"/>
              <a:ext cx="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rot="5400000" flipH="1" flipV="1">
              <a:off x="1658127" y="1570673"/>
              <a:ext cx="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 flipH="1" flipV="1">
              <a:off x="2086752" y="2094548"/>
              <a:ext cx="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 flipH="1" flipV="1">
              <a:off x="1000902" y="2085023"/>
              <a:ext cx="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 flipH="1" flipV="1">
              <a:off x="5430027" y="1570673"/>
              <a:ext cx="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rot="5400000" flipH="1" flipV="1">
              <a:off x="7449327" y="1580198"/>
              <a:ext cx="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885825" y="1643928"/>
              <a:ext cx="1540543" cy="442674"/>
            </a:xfrm>
            <a:prstGeom prst="flowChartAlternateProcess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ACCELERATORS</a:t>
              </a:r>
            </a:p>
            <a:p>
              <a:pPr algn="ctr"/>
              <a:r>
                <a:rPr lang="en-US" sz="1000" b="1" u="sng" dirty="0" smtClean="0"/>
                <a:t>Angeles FAUS-GOLFE</a:t>
              </a:r>
              <a:endParaRPr lang="en-US" sz="1000" b="1" u="sng" dirty="0"/>
            </a:p>
          </p:txBody>
        </p:sp>
      </p:grpSp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Teams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1"/>
          <p:cNvSpPr txBox="1"/>
          <p:nvPr/>
        </p:nvSpPr>
        <p:spPr>
          <a:xfrm rot="19687715">
            <a:off x="2935795" y="4484033"/>
            <a:ext cx="400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 smtClean="0">
                <a:solidFill>
                  <a:srgbClr val="FF0000"/>
                </a:solidFill>
              </a:rPr>
              <a:t>In Progress</a:t>
            </a:r>
            <a:endParaRPr lang="en-GB" sz="4400" b="1" i="1" dirty="0">
              <a:solidFill>
                <a:srgbClr val="FF0000"/>
              </a:solidFill>
            </a:endParaRPr>
          </a:p>
        </p:txBody>
      </p:sp>
      <p:sp>
        <p:nvSpPr>
          <p:cNvPr id="69" name="Rectangle 13"/>
          <p:cNvSpPr>
            <a:spLocks noChangeArrowheads="1"/>
          </p:cNvSpPr>
          <p:nvPr/>
        </p:nvSpPr>
        <p:spPr bwMode="auto">
          <a:xfrm>
            <a:off x="0" y="719110"/>
            <a:ext cx="910907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smtClean="0">
                <a:ea typeface="Verdana" pitchFamily="34" charset="0"/>
                <a:cs typeface="Verdana" pitchFamily="34" charset="0"/>
              </a:rPr>
              <a:t>Proposed to create </a:t>
            </a:r>
            <a:r>
              <a:rPr lang="en-US" sz="1200" b="1" smtClean="0">
                <a:ea typeface="Verdana" pitchFamily="34" charset="0"/>
                <a:cs typeface="Verdana" pitchFamily="34" charset="0"/>
              </a:rPr>
              <a:t>Operations group</a:t>
            </a:r>
            <a:r>
              <a:rPr lang="en-US" sz="1200" smtClean="0">
                <a:ea typeface="Verdana" pitchFamily="34" charset="0"/>
                <a:cs typeface="Verdana" pitchFamily="34" charset="0"/>
              </a:rPr>
              <a:t> (project leader – technical coordinator – project axes responsibles) and </a:t>
            </a:r>
            <a:r>
              <a:rPr lang="en-US" sz="1200" b="1" smtClean="0">
                <a:ea typeface="Verdana" pitchFamily="34" charset="0"/>
                <a:cs typeface="Verdana" pitchFamily="34" charset="0"/>
              </a:rPr>
              <a:t>Steering committee</a:t>
            </a:r>
            <a:r>
              <a:rPr lang="en-US" sz="1200" smtClean="0">
                <a:ea typeface="Verdana" pitchFamily="34" charset="0"/>
                <a:cs typeface="Verdana" pitchFamily="34" charset="0"/>
              </a:rPr>
              <a:t> (laboratories directors, representative of IN2P3, representative(s) of P2IO – Samuel Wallon, external experts) </a:t>
            </a:r>
            <a:endParaRPr lang="en-US" sz="1200"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Teams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228725" y="1177925"/>
          <a:ext cx="594000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7288"/>
                <a:gridCol w="677488"/>
                <a:gridCol w="629583"/>
                <a:gridCol w="704855"/>
                <a:gridCol w="663804"/>
                <a:gridCol w="78698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FTE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2016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2017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2018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2019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PA1: Nuclear Physics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IPNO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3.35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2.75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PA2: Radiotherapy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IMNC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0.9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1.05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LAL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IPNO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PA3: Detectors R&amp;D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IPNO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1.05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LAL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1.45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PA4: Accelerator *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LAL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2.4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2.75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2.95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IPNO</a:t>
                      </a:r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  <a:endParaRPr lang="en-US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7.4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11.2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10.8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8.8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759942"/>
            <a:ext cx="4838700" cy="3163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Contribution of participants: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200" b="1" u="sng" dirty="0" smtClean="0">
              <a:solidFill>
                <a:srgbClr val="0070C0"/>
              </a:solidFill>
              <a:cs typeface="ＭＳ Ｐゴシック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38250" y="4886325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: included mechanics CDD 100% during 4 years </a:t>
            </a:r>
            <a:endParaRPr lang="en-US" sz="12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5036667"/>
            <a:ext cx="895350" cy="3163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More: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200" b="1" u="sng" dirty="0" smtClean="0">
              <a:solidFill>
                <a:srgbClr val="0070C0"/>
              </a:solidFill>
              <a:cs typeface="ＭＳ Ｐゴシック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4375" y="5267325"/>
            <a:ext cx="599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200" dirty="0" smtClean="0"/>
              <a:t> Technical coordinator  </a:t>
            </a:r>
            <a:r>
              <a:rPr lang="en-US" sz="1200" dirty="0" smtClean="0">
                <a:sym typeface="Wingdings" pitchFamily="2" charset="2"/>
              </a:rPr>
              <a:t>(0.5 FTE)</a:t>
            </a:r>
            <a:endParaRPr lang="en-US" sz="1200" dirty="0" smtClean="0"/>
          </a:p>
          <a:p>
            <a:pPr>
              <a:buFontTx/>
              <a:buChar char="-"/>
            </a:pPr>
            <a:r>
              <a:rPr lang="en-US" sz="1200" dirty="0" smtClean="0"/>
              <a:t> Infrastructure responsible: definition of needs, master work (?FTE)</a:t>
            </a:r>
          </a:p>
          <a:p>
            <a:pPr>
              <a:buFontTx/>
              <a:buChar char="-"/>
            </a:pPr>
            <a:r>
              <a:rPr lang="en-US" sz="1200" dirty="0" smtClean="0"/>
              <a:t> Security &amp; radioprotection: ASN procedure (?FTE)</a:t>
            </a:r>
          </a:p>
          <a:p>
            <a:pPr>
              <a:buFontTx/>
              <a:buChar char="-"/>
            </a:pPr>
            <a:r>
              <a:rPr lang="en-US" sz="1200" dirty="0" smtClean="0"/>
              <a:t> Optics and beam dynamics (?FTE PhD)</a:t>
            </a:r>
          </a:p>
          <a:p>
            <a:pPr>
              <a:buFontTx/>
              <a:buChar char="-"/>
            </a:pPr>
            <a:r>
              <a:rPr lang="en-US" sz="1200" dirty="0" smtClean="0"/>
              <a:t> other CDD 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PRAE – </a:t>
            </a:r>
            <a:r>
              <a:rPr lang="fr-FR" altLang="fr-FR" sz="2800" b="1" dirty="0" err="1" smtClean="0">
                <a:solidFill>
                  <a:srgbClr val="E75112"/>
                </a:solidFill>
                <a:latin typeface="Verdana" pitchFamily="34" charset="0"/>
              </a:rPr>
              <a:t>Associated</a:t>
            </a:r>
            <a:r>
              <a:rPr lang="fr-FR" altLang="fr-FR" sz="2800" b="1" dirty="0" smtClean="0">
                <a:solidFill>
                  <a:srgbClr val="E75112"/>
                </a:solidFill>
                <a:latin typeface="Verdana" pitchFamily="34" charset="0"/>
              </a:rPr>
              <a:t> </a:t>
            </a:r>
            <a:r>
              <a:rPr lang="fr-FR" altLang="fr-FR" sz="2800" b="1" dirty="0" err="1" smtClean="0">
                <a:solidFill>
                  <a:srgbClr val="E75112"/>
                </a:solidFill>
                <a:latin typeface="Verdana" pitchFamily="34" charset="0"/>
              </a:rPr>
              <a:t>partnerships</a:t>
            </a:r>
            <a:endParaRPr lang="fr-FR" altLang="fr-FR" sz="2800" b="1" dirty="0" smtClean="0">
              <a:solidFill>
                <a:srgbClr val="E75112"/>
              </a:solidFill>
              <a:latin typeface="Verdana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0" y="759942"/>
            <a:ext cx="2381250" cy="3163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Associated</a:t>
            </a: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 </a:t>
            </a:r>
            <a:r>
              <a:rPr kumimoji="0" lang="fr-FR" altLang="fr-FR" sz="1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partnerships</a:t>
            </a: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200" b="1" u="sng" dirty="0" smtClean="0">
              <a:solidFill>
                <a:srgbClr val="0070C0"/>
              </a:solidFill>
              <a:cs typeface="ＭＳ Ｐゴシック" charset="0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34925" y="1208088"/>
            <a:ext cx="9109075" cy="551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>
                <a:cs typeface="Times New Roman" charset="0"/>
              </a:rPr>
              <a:t>The project will benefit from existing partnerships or those being </a:t>
            </a:r>
            <a:r>
              <a:rPr lang="en-US" sz="1200" dirty="0" smtClean="0">
                <a:cs typeface="Times New Roman" charset="0"/>
              </a:rPr>
              <a:t>established.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b="1" dirty="0" smtClean="0"/>
              <a:t>Synergy with the ALTO, PHIL, THOMX, … </a:t>
            </a:r>
            <a:r>
              <a:rPr lang="en-GB" sz="1200" dirty="0" smtClean="0">
                <a:cs typeface="Times New Roman" charset="0"/>
              </a:rPr>
              <a:t>technological solutions: possible complementary production of cavities from the industrial partners; </a:t>
            </a:r>
            <a:r>
              <a:rPr lang="en-US" sz="1200" dirty="0" smtClean="0"/>
              <a:t>expertise, common production runs, shared equipment. 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Collaboration </a:t>
            </a:r>
            <a:r>
              <a:rPr lang="en-US" sz="1200" dirty="0">
                <a:cs typeface="Times New Roman" charset="0"/>
              </a:rPr>
              <a:t>with </a:t>
            </a:r>
            <a:r>
              <a:rPr lang="en-US" sz="1200" b="1" dirty="0">
                <a:cs typeface="Times New Roman" charset="0"/>
              </a:rPr>
              <a:t>TE-MNC Technical department of CERN</a:t>
            </a:r>
            <a:r>
              <a:rPr lang="en-US" sz="1200" dirty="0">
                <a:cs typeface="Times New Roman" charset="0"/>
              </a:rPr>
              <a:t>: e.g. LEETECH spectrometer (also contribution from P2IO). </a:t>
            </a:r>
            <a:endParaRPr lang="en-US" sz="1200" dirty="0" smtClean="0">
              <a:cs typeface="Times New Roman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Possible </a:t>
            </a:r>
            <a:r>
              <a:rPr lang="en-US" sz="1200" dirty="0">
                <a:cs typeface="Times New Roman" charset="0"/>
              </a:rPr>
              <a:t>collaboration with the </a:t>
            </a:r>
            <a:r>
              <a:rPr lang="en-US" sz="1200" b="1" dirty="0">
                <a:cs typeface="Times New Roman" charset="0"/>
              </a:rPr>
              <a:t>RF CLIC group at CERN. </a:t>
            </a:r>
            <a:endParaRPr lang="en-US" sz="1200" b="1" dirty="0" smtClean="0">
              <a:cs typeface="Times New Roman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Collaboration </a:t>
            </a:r>
            <a:r>
              <a:rPr lang="en-US" sz="1200" dirty="0">
                <a:cs typeface="Times New Roman" charset="0"/>
              </a:rPr>
              <a:t>with Ukrainian groups via </a:t>
            </a:r>
            <a:r>
              <a:rPr lang="en-US" sz="1200" b="1" dirty="0">
                <a:cs typeface="Times New Roman" charset="0"/>
              </a:rPr>
              <a:t>LIA IDEATE</a:t>
            </a:r>
            <a:r>
              <a:rPr lang="en-US" sz="1200" b="1" dirty="0" smtClean="0">
                <a:cs typeface="Times New Roman" charset="0"/>
              </a:rPr>
              <a:t>.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Possible </a:t>
            </a:r>
            <a:r>
              <a:rPr lang="en-US" sz="1200" dirty="0">
                <a:cs typeface="Times New Roman" charset="0"/>
              </a:rPr>
              <a:t>collaboration on the </a:t>
            </a:r>
            <a:r>
              <a:rPr lang="en-US" sz="1200" b="1" dirty="0">
                <a:cs typeface="Times New Roman" charset="0"/>
              </a:rPr>
              <a:t>RF technologies </a:t>
            </a:r>
            <a:r>
              <a:rPr lang="fr-FR" sz="1200" dirty="0">
                <a:cs typeface="Times New Roman" charset="0"/>
              </a:rPr>
              <a:t>(</a:t>
            </a:r>
            <a:r>
              <a:rPr lang="en-US" sz="1200" dirty="0">
                <a:cs typeface="Times New Roman" charset="0"/>
              </a:rPr>
              <a:t>PMB, …). </a:t>
            </a:r>
            <a:endParaRPr lang="en-US" sz="1200" dirty="0" smtClean="0">
              <a:cs typeface="Times New Roman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600"/>
              </a:spcBef>
            </a:pPr>
            <a:endParaRPr lang="en-US" sz="1200" dirty="0" smtClean="0">
              <a:cs typeface="Times New Roman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600"/>
              </a:spcBef>
            </a:pPr>
            <a:endParaRPr lang="en-US" sz="1200" dirty="0" smtClean="0">
              <a:cs typeface="Times New Roman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Interest for full-scale participation in PRAE by </a:t>
            </a:r>
            <a:r>
              <a:rPr lang="en-US" sz="1200" b="1" dirty="0" smtClean="0">
                <a:cs typeface="Times New Roman" charset="0"/>
              </a:rPr>
              <a:t>CPO</a:t>
            </a:r>
            <a:r>
              <a:rPr lang="en-US" sz="1200" dirty="0" smtClean="0">
                <a:cs typeface="Times New Roman" charset="0"/>
              </a:rPr>
              <a:t>. Contribution to instrumentation of axis 2; and to axis 4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Interest to formally join the PRAE effort by </a:t>
            </a:r>
            <a:r>
              <a:rPr lang="en-US" sz="1200" b="1" dirty="0" smtClean="0">
                <a:cs typeface="Times New Roman" charset="0"/>
              </a:rPr>
              <a:t>CSNSM</a:t>
            </a:r>
            <a:r>
              <a:rPr lang="en-US" sz="1200" dirty="0" smtClean="0">
                <a:cs typeface="Times New Roman" charset="0"/>
              </a:rPr>
              <a:t>. Contribution to DAQ instrumentation for axes 1 and 3, expertise in DCOD (NARVAL + ENX),  integration of the slow control (ENX), user interface, online track processing: trigger, enhanced analysis.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Agreement with </a:t>
            </a:r>
            <a:r>
              <a:rPr lang="en-US" sz="1200" b="1" dirty="0" smtClean="0">
                <a:cs typeface="Times New Roman" charset="0"/>
              </a:rPr>
              <a:t>SLAC</a:t>
            </a:r>
            <a:r>
              <a:rPr lang="en-US" sz="1200" dirty="0" smtClean="0">
                <a:cs typeface="Times New Roman" charset="0"/>
              </a:rPr>
              <a:t> is being discussed. Contribution via recuperation of some accelerator components.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r>
              <a:rPr lang="en-US" sz="1200" dirty="0" smtClean="0">
                <a:cs typeface="Times New Roman" charset="0"/>
              </a:rPr>
              <a:t>Interest from the </a:t>
            </a:r>
            <a:r>
              <a:rPr lang="en-US" sz="1200" b="1" dirty="0" err="1" smtClean="0">
                <a:cs typeface="Times New Roman" charset="0"/>
              </a:rPr>
              <a:t>Laserix</a:t>
            </a:r>
            <a:r>
              <a:rPr lang="en-US" sz="1200" dirty="0" smtClean="0">
                <a:cs typeface="Times New Roman" charset="0"/>
              </a:rPr>
              <a:t> group as a user and contributor. Minor modification of the machine design to host </a:t>
            </a:r>
            <a:r>
              <a:rPr lang="en-US" sz="1200" dirty="0" err="1" smtClean="0">
                <a:cs typeface="Times New Roman" charset="0"/>
              </a:rPr>
              <a:t>Laserix</a:t>
            </a:r>
            <a:r>
              <a:rPr lang="en-US" sz="1200" dirty="0" smtClean="0">
                <a:cs typeface="Times New Roman" charset="0"/>
              </a:rPr>
              <a:t> electron-laser interaction program, 10 days per year. Contribution with laser and laser service. </a:t>
            </a:r>
            <a:endParaRPr lang="en-US" sz="1200" dirty="0" smtClean="0"/>
          </a:p>
          <a:p>
            <a:pPr marL="285750" indent="-285750">
              <a:lnSpc>
                <a:spcPct val="110000"/>
              </a:lnSpc>
              <a:spcBef>
                <a:spcPts val="600"/>
              </a:spcBef>
            </a:pPr>
            <a:r>
              <a:rPr lang="en-US" sz="1200" dirty="0" smtClean="0">
                <a:cs typeface="Times New Roman" charset="0"/>
              </a:rPr>
              <a:t>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200" dirty="0" smtClean="0">
              <a:cs typeface="Times New Roman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600"/>
              </a:spcBef>
              <a:buFont typeface="Wingdings" charset="0"/>
              <a:buChar char="q"/>
            </a:pPr>
            <a:endParaRPr lang="en-US" sz="1200" dirty="0">
              <a:cs typeface="Times New Roman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600"/>
              </a:spcBef>
            </a:pPr>
            <a:endParaRPr lang="en-GB" sz="1200" dirty="0">
              <a:cs typeface="Times New Roman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0" y="3455517"/>
            <a:ext cx="3048001" cy="3163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Associated</a:t>
            </a: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 </a:t>
            </a:r>
            <a:r>
              <a:rPr kumimoji="0" lang="fr-FR" altLang="fr-FR" sz="1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partnerships</a:t>
            </a:r>
            <a:r>
              <a:rPr kumimoji="0" lang="fr-FR" altLang="fr-FR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ＭＳ Ｐゴシック" charset="0"/>
              </a:rPr>
              <a:t>, news: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200" b="1" u="sng" dirty="0" smtClean="0">
              <a:solidFill>
                <a:srgbClr val="0070C0"/>
              </a:solidFill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4812</TotalTime>
  <Words>4065</Words>
  <Application>Microsoft Macintosh PowerPoint</Application>
  <PresentationFormat>On-screen Show (4:3)</PresentationFormat>
  <Paragraphs>805</Paragraphs>
  <Slides>53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Conception personnalisée</vt:lpstr>
      <vt:lpstr>Modèle par défaut</vt:lpstr>
      <vt:lpstr>1_Modèle par défaut</vt:lpstr>
      <vt:lpstr>Acrobat Document</vt:lpstr>
      <vt:lpstr>Equipe PRAE   LAL-IPNO-IMNC    </vt:lpstr>
      <vt:lpstr>Outline</vt:lpstr>
      <vt:lpstr>PRAE – General description</vt:lpstr>
      <vt:lpstr>PRAE – General description</vt:lpstr>
      <vt:lpstr>Outline</vt:lpstr>
      <vt:lpstr>PRAE – Teams</vt:lpstr>
      <vt:lpstr>PRAE – Teams</vt:lpstr>
      <vt:lpstr>PRAE – Teams</vt:lpstr>
      <vt:lpstr>PRAE – Associated partnerships</vt:lpstr>
      <vt:lpstr>PRAE – Budget</vt:lpstr>
      <vt:lpstr>Outline</vt:lpstr>
      <vt:lpstr>PRAE – Status &amp; Perspectives</vt:lpstr>
      <vt:lpstr>PRAE – Status &amp; Perspectives</vt:lpstr>
      <vt:lpstr>PRAE – Status &amp; Perspectives</vt:lpstr>
      <vt:lpstr>PRAE – Status &amp; Perspectives</vt:lpstr>
      <vt:lpstr>Outline</vt:lpstr>
      <vt:lpstr>PRAE – IN2P3 Perspectives</vt:lpstr>
      <vt:lpstr>PRAE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Detailed budget for the 3 phases</vt:lpstr>
      <vt:lpstr>Summary budget per axis</vt:lpstr>
      <vt:lpstr>PA1: Major Tasks and Contributors</vt:lpstr>
      <vt:lpstr>PA1: Major Tasks and Contributors</vt:lpstr>
      <vt:lpstr>PA2: Major Tasks and Contributors</vt:lpstr>
      <vt:lpstr>PA3: Major Tasks and Contributors</vt:lpstr>
      <vt:lpstr>PA3: Major Tasks and Contributors</vt:lpstr>
      <vt:lpstr>PA4: Major Tasks and Contributors</vt:lpstr>
      <vt:lpstr>PA4: Major Tasks and Contributors</vt:lpstr>
      <vt:lpstr>DAFNE Beam-Test Facility (BTF) is a beam transfer line designed for the optimized, stochastical production of single electrons/positrons for detector calibration purposes, or the extraction of the DAFNE LINAC electron/positron beam </vt:lpstr>
      <vt:lpstr>DESY operates a test beam facility with three test beam lines (21, 22 and 24). These electron or positron beams are converted bremsstrahlung beams from carbon fibre targets in the electron-positron synchrotron DESY II with up to 1000 particles per cm² and energies from 1 to 6 GeV, an energy spread of ~5% and a divergence of ~1mrad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Labo IN2P3</dc:title>
  <dc:creator>$biarrott</dc:creator>
  <cp:lastModifiedBy>Angeles</cp:lastModifiedBy>
  <cp:revision>407</cp:revision>
  <dcterms:created xsi:type="dcterms:W3CDTF">2010-12-20T20:47:11Z</dcterms:created>
  <dcterms:modified xsi:type="dcterms:W3CDTF">2016-06-23T15:04:57Z</dcterms:modified>
</cp:coreProperties>
</file>