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8"/>
  </p:notesMasterIdLst>
  <p:handoutMasterIdLst>
    <p:handoutMasterId r:id="rId9"/>
  </p:handoutMasterIdLst>
  <p:sldIdLst>
    <p:sldId id="459" r:id="rId2"/>
    <p:sldId id="452" r:id="rId3"/>
    <p:sldId id="460" r:id="rId4"/>
    <p:sldId id="455" r:id="rId5"/>
    <p:sldId id="457" r:id="rId6"/>
    <p:sldId id="456" r:id="rId7"/>
  </p:sldIdLst>
  <p:sldSz cx="9144000" cy="6858000" type="screen4x3"/>
  <p:notesSz cx="6805613" cy="99393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1BD"/>
    <a:srgbClr val="1F497D"/>
    <a:srgbClr val="4D4D4D"/>
    <a:srgbClr val="E75112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952" y="-952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78" y="-90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algn="r"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8052587F-62F9-4779-B296-B6F06330C558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7443373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>
            <a:lvl1pPr algn="r"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9638"/>
            <a:ext cx="5443537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defTabSz="915816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4" tIns="45761" rIns="91524" bIns="4576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A236F2E1-7783-424D-8A0A-C6364FD35780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9916116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fld id="{E5420DE6-F138-4A18-A261-C1BF1DC57004}" type="slidenum">
              <a:rPr lang="fr-FR" altLang="fr-FR" sz="1200">
                <a:latin typeface="Arial" pitchFamily="34" charset="0"/>
              </a:rPr>
              <a:pPr eaLnBrk="1" hangingPunct="1"/>
              <a:t>1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17412" name="Espace réservé du pied de page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defTabSz="914400" eaLnBrk="1" hangingPunct="1"/>
            <a:endParaRPr lang="fr-FR" altLang="fr-FR" sz="120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3555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C68A0EA8-6E0E-4C33-BCA4-D0F45B79CF31}" type="slidenum">
              <a:rPr lang="fr-FR" altLang="fr-FR" sz="1200">
                <a:latin typeface="Arial" pitchFamily="34" charset="0"/>
              </a:rPr>
              <a:pPr algn="r" eaLnBrk="1" hangingPunct="1"/>
              <a:t>2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23556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3555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C68A0EA8-6E0E-4C33-BCA4-D0F45B79CF31}" type="slidenum">
              <a:rPr lang="fr-FR" altLang="fr-FR" sz="1200">
                <a:latin typeface="Arial" pitchFamily="34" charset="0"/>
              </a:rPr>
              <a:pPr algn="r" eaLnBrk="1" hangingPunct="1"/>
              <a:t>3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23556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5603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57837572-CB08-42C2-BE09-CE80A88BD307}" type="slidenum">
              <a:rPr lang="fr-FR" altLang="fr-FR" sz="1200">
                <a:latin typeface="Arial" pitchFamily="34" charset="0"/>
              </a:rPr>
              <a:pPr algn="r" eaLnBrk="1" hangingPunct="1"/>
              <a:t>4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25604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7651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E824ADED-F026-43BE-ADA7-230B04BBB750}" type="slidenum">
              <a:rPr lang="fr-FR" altLang="fr-FR" sz="1200">
                <a:latin typeface="Arial" pitchFamily="34" charset="0"/>
              </a:rPr>
              <a:pPr algn="r" eaLnBrk="1" hangingPunct="1"/>
              <a:t>5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27652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r-FR" smtClean="0">
              <a:latin typeface="Arial" pitchFamily="34" charset="0"/>
            </a:endParaRPr>
          </a:p>
        </p:txBody>
      </p:sp>
      <p:sp>
        <p:nvSpPr>
          <p:cNvPr id="29699" name="Espace réservé du numéro de diapositive 3"/>
          <p:cNvSpPr txBox="1">
            <a:spLocks noGrp="1"/>
          </p:cNvSpPr>
          <p:nvPr/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29EE7F68-99BC-4A00-998A-D91652A5D075}" type="slidenum">
              <a:rPr lang="fr-FR" altLang="fr-FR" sz="1200">
                <a:latin typeface="Arial" pitchFamily="34" charset="0"/>
              </a:rPr>
              <a:pPr algn="r" eaLnBrk="1" hangingPunct="1"/>
              <a:t>6</a:t>
            </a:fld>
            <a:endParaRPr lang="fr-FR" altLang="fr-FR" sz="1200">
              <a:latin typeface="Arial" pitchFamily="34" charset="0"/>
            </a:endParaRPr>
          </a:p>
        </p:txBody>
      </p:sp>
      <p:sp>
        <p:nvSpPr>
          <p:cNvPr id="29700" name="Espace réservé du pied de page 4"/>
          <p:cNvSpPr txBox="1">
            <a:spLocks noGrp="1"/>
          </p:cNvSpPr>
          <p:nvPr/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24" tIns="45761" rIns="91524" bIns="45761" anchor="b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fr-FR" altLang="fr-FR" sz="1200">
                <a:latin typeface="Arial" pitchFamily="34" charset="0"/>
              </a:rPr>
              <a:t>Groupe          Evaluation AERES          13-14 janvier 2011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DA3DA8-CF62-46EE-A292-E82C1A0E5B1B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195AA-B66D-4256-8376-8E3756592E5B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7284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737A26-C24F-4DC4-B1E4-23A2C7605978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AB516-3B57-43C6-BA57-0C2FA795534A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447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092682-AA72-4160-B75A-A5AAD092CEAC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9DF02-E291-4182-B974-3E2CE9E1C72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91875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4625B8-3D0F-4A41-8621-32FA12E125F7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9B770F-2219-4716-812A-EB6970254832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675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16430A-6F85-43B1-9B85-B8C599CEFD6C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BA51A-0E04-4B3D-A92E-704BDD3DCD9A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4346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08FDA8-EA4E-45E6-959E-B5CD9A029230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E5297-4FB7-449C-8C89-8F0656A957C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94510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6F6575-38E5-495A-9824-F407F086B1CC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12EA5-2497-4106-AE4A-F88B46A95DFC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5783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7056F7-BFE9-46BE-8BE1-4E695937B733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2131C-04C9-4C62-B560-6FA68CA63643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583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D45BC8-F5FD-40E0-86C8-98D5F83F5B35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E2D6F-AE99-48C9-AF64-C55FC97C33E2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9967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 txBox="1">
            <a:spLocks noGrp="1"/>
          </p:cNvSpPr>
          <p:nvPr userDrawn="1"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algn="r" eaLnBrk="1" hangingPunct="1"/>
            <a:fld id="{D7B3AF0D-7C1C-4BE3-AF3F-2E6A38D662B3}" type="slidenum">
              <a:rPr lang="fr-FR" altLang="fr-FR" sz="1200">
                <a:solidFill>
                  <a:srgbClr val="898989"/>
                </a:solidFill>
              </a:rPr>
              <a:pPr algn="r" eaLnBrk="1" hangingPunct="1"/>
              <a:t>‹#›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216529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2BE022-EE8D-4D45-8DC0-FD816B37F2E0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E665C9-2336-444D-8F0E-D2D19ED7097B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6404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8F5655-8E30-49F4-A8CA-C4D47455D65D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A6F74-9571-4DC2-A143-0DCDF667B946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7355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5B9D1BFB-3AF7-4E67-A842-384010321B8C}" type="datetime1">
              <a:rPr lang="fr-FR" altLang="fr-FR"/>
              <a:pPr/>
              <a:t>24/06/2016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4AC42A9-9F08-45A3-B704-3DDE881CABFD}" type="slidenum">
              <a:rPr lang="fr-FR" altLang="fr-FR"/>
              <a:pPr/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34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4" y="2852936"/>
            <a:ext cx="4320381" cy="3014662"/>
          </a:xfrm>
        </p:spPr>
        <p:txBody>
          <a:bodyPr/>
          <a:lstStyle/>
          <a:p>
            <a: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  <a:t>Equipe X</a:t>
            </a:r>
            <a:b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  <a:t/>
            </a:r>
            <a:b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  <a:t/>
            </a:r>
            <a:br>
              <a:rPr lang="fr-FR" altLang="fr-FR" sz="3600" b="1" dirty="0" smtClean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3600" b="1" dirty="0" smtClean="0">
                <a:solidFill>
                  <a:srgbClr val="4F81BD"/>
                </a:solidFill>
                <a:latin typeface="Verdana" pitchFamily="34" charset="0"/>
              </a:rPr>
              <a:t>Projet </a:t>
            </a:r>
            <a:r>
              <a:rPr lang="fr-FR" altLang="fr-FR" sz="3600" b="1" smtClean="0">
                <a:solidFill>
                  <a:srgbClr val="4F81BD"/>
                </a:solidFill>
                <a:latin typeface="Verdana" pitchFamily="34" charset="0"/>
              </a:rPr>
              <a:t>ETALON </a:t>
            </a:r>
            <a:endParaRPr lang="fr-FR" altLang="fr-FR" sz="3600" b="1" dirty="0" smtClean="0">
              <a:solidFill>
                <a:srgbClr val="4F81BD"/>
              </a:solidFill>
              <a:latin typeface="Verdana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916238" y="4652963"/>
            <a:ext cx="3359150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2699792" y="116632"/>
            <a:ext cx="35557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altLang="fr-FR" sz="1800" dirty="0" err="1" smtClean="0"/>
              <a:t>Accélérateurs</a:t>
            </a:r>
            <a:r>
              <a:rPr lang="en-US" altLang="fr-FR" sz="1800" dirty="0" smtClean="0"/>
              <a:t> &amp; Technologies</a:t>
            </a:r>
            <a:endParaRPr lang="en-US" altLang="fr-FR" sz="1800" dirty="0"/>
          </a:p>
        </p:txBody>
      </p:sp>
    </p:spTree>
    <p:extLst>
      <p:ext uri="{BB962C8B-B14F-4D97-AF65-F5344CB8AC3E}">
        <p14:creationId xmlns:p14="http://schemas.microsoft.com/office/powerpoint/2010/main" val="3291315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Projet ETALON – description générale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17" y="692696"/>
            <a:ext cx="9001125" cy="5761211"/>
          </a:xfrm>
          <a:ln w="19050">
            <a:noFill/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Nom/acronyme projet: ETALON (</a:t>
            </a:r>
            <a:r>
              <a:rPr lang="fr-FR" altLang="fr-FR" sz="1200" b="1" dirty="0" err="1" smtClean="0">
                <a:solidFill>
                  <a:srgbClr val="0070C0"/>
                </a:solidFill>
                <a:latin typeface="Verdana" pitchFamily="34" charset="0"/>
              </a:rPr>
              <a:t>Emittance</a:t>
            </a: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 Transverse And </a:t>
            </a:r>
            <a:r>
              <a:rPr lang="fr-FR" altLang="fr-FR" sz="1200" b="1" dirty="0" err="1" smtClean="0">
                <a:solidFill>
                  <a:srgbClr val="0070C0"/>
                </a:solidFill>
                <a:latin typeface="Verdana" pitchFamily="34" charset="0"/>
              </a:rPr>
              <a:t>LONgitudinale</a:t>
            </a: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)</a:t>
            </a:r>
            <a:endParaRPr lang="fr-FR" altLang="fr-FR" sz="1200" b="1" dirty="0" smtClean="0"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 smtClean="0"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Responsable scientifique local: Nicolas Delerue</a:t>
            </a: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Responsable technique local: Stéphane </a:t>
            </a:r>
            <a:r>
              <a:rPr lang="fr-FR" altLang="fr-FR" sz="1200" b="1" dirty="0" err="1" smtClean="0">
                <a:solidFill>
                  <a:srgbClr val="0070C0"/>
                </a:solidFill>
                <a:latin typeface="Verdana" pitchFamily="34" charset="0"/>
              </a:rPr>
              <a:t>Jenzer</a:t>
            </a:r>
            <a:endParaRPr lang="fr-FR" altLang="fr-FR" sz="12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endParaRPr lang="fr-FR" altLang="fr-FR" sz="1200" b="1" dirty="0">
              <a:latin typeface="Verdana" pitchFamily="34" charset="0"/>
            </a:endParaRPr>
          </a:p>
          <a:p>
            <a:pPr marL="228600" indent="-171450">
              <a:lnSpc>
                <a:spcPct val="90000"/>
              </a:lnSpc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  <a:sym typeface="Wingdings" pitchFamily="2" charset="2"/>
              </a:rPr>
              <a:t>Mesure du profile longitudinal de paquet de particules chargées</a:t>
            </a:r>
          </a:p>
          <a:p>
            <a:pPr marL="228600" indent="-171450">
              <a:lnSpc>
                <a:spcPct val="90000"/>
              </a:lnSpc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  <a:sym typeface="Wingdings" pitchFamily="2" charset="2"/>
              </a:rPr>
              <a:t>Principe: rayonnement cohérent émis quand les particules passent à </a:t>
            </a:r>
            <a:b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  <a:sym typeface="Wingdings" pitchFamily="2" charset="2"/>
              </a:rPr>
            </a:b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  <a:sym typeface="Wingdings" pitchFamily="2" charset="2"/>
              </a:rPr>
              <a:t>proximité d’un réseau.</a:t>
            </a:r>
            <a:endParaRPr lang="fr-FR" altLang="fr-FR" sz="1200" dirty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228600" indent="-171450">
              <a:lnSpc>
                <a:spcPct val="90000"/>
              </a:lnSpc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  <a:sym typeface="Wingdings" pitchFamily="2" charset="2"/>
              </a:rPr>
              <a:t>Grâce à la cohérence le rayonnement émis encode le facteur de forme</a:t>
            </a:r>
            <a:b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  <a:sym typeface="Wingdings" pitchFamily="2" charset="2"/>
              </a:rPr>
            </a:b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  <a:sym typeface="Wingdings" pitchFamily="2" charset="2"/>
              </a:rPr>
              <a:t>du paquet.</a:t>
            </a:r>
          </a:p>
          <a:p>
            <a:pPr marL="228600" indent="-171450">
              <a:lnSpc>
                <a:spcPct val="90000"/>
              </a:lnSpc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  <a:sym typeface="Wingdings" pitchFamily="2" charset="2"/>
              </a:rPr>
              <a:t>Gamme dynamique: &gt; 100pC; &lt;10ps </a:t>
            </a:r>
          </a:p>
          <a:p>
            <a:pPr marL="0" indent="0">
              <a:buNone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  <a:sym typeface="Wingdings" pitchFamily="2" charset="2"/>
              </a:rPr>
              <a:t>4 expériences:</a:t>
            </a:r>
          </a:p>
          <a:p>
            <a:r>
              <a:rPr lang="fr-FR" sz="1200" b="1" dirty="0" smtClean="0"/>
              <a:t>FACET</a:t>
            </a:r>
            <a:r>
              <a:rPr lang="fr-FR" sz="1200" b="1" dirty="0"/>
              <a:t>:</a:t>
            </a:r>
            <a:r>
              <a:rPr lang="fr-FR" sz="1200" dirty="0"/>
              <a:t> Mesure de polarisation et mesure azimutales (expérience terminée et rapatriée).</a:t>
            </a:r>
            <a:br>
              <a:rPr lang="fr-FR" sz="1200" dirty="0"/>
            </a:br>
            <a:r>
              <a:rPr lang="fr-FR" sz="1200" dirty="0"/>
              <a:t>Une publication à finir. </a:t>
            </a:r>
            <a:endParaRPr lang="fr-FR" sz="1200" dirty="0" smtClean="0"/>
          </a:p>
          <a:p>
            <a:r>
              <a:rPr lang="fr-FR" sz="1200" b="1" dirty="0" smtClean="0"/>
              <a:t>SOLEIL</a:t>
            </a:r>
            <a:r>
              <a:rPr lang="fr-FR" sz="1200" b="1" dirty="0"/>
              <a:t>:</a:t>
            </a:r>
            <a:r>
              <a:rPr lang="fr-FR" sz="1200" dirty="0"/>
              <a:t> Cartographie 3D du CSPR </a:t>
            </a:r>
            <a:r>
              <a:rPr lang="fr-FR" sz="1200" dirty="0" smtClean="0"/>
              <a:t> Premiers </a:t>
            </a:r>
            <a:r>
              <a:rPr lang="fr-FR" sz="1200" dirty="0"/>
              <a:t>résultats très encourageants. </a:t>
            </a:r>
            <a:br>
              <a:rPr lang="fr-FR" sz="1200" dirty="0"/>
            </a:br>
            <a:r>
              <a:rPr lang="fr-FR" sz="1200" dirty="0"/>
              <a:t>Une publication à venir + ~1 an de prise de données. </a:t>
            </a:r>
          </a:p>
          <a:p>
            <a:pPr marL="285750" indent="-285750">
              <a:buFont typeface="Arial"/>
              <a:buChar char="•"/>
            </a:pPr>
            <a:r>
              <a:rPr lang="fr-FR" sz="1200" b="1" dirty="0"/>
              <a:t>SPARC (Frascati):</a:t>
            </a:r>
            <a:r>
              <a:rPr lang="fr-FR" sz="1200" dirty="0"/>
              <a:t> Comparaison de plusieurs réseaux pour valider la </a:t>
            </a:r>
            <a:r>
              <a:rPr lang="fr-FR" sz="1200" dirty="0" smtClean="0"/>
              <a:t>théorie. Attente </a:t>
            </a:r>
            <a:r>
              <a:rPr lang="fr-FR" sz="1200" dirty="0"/>
              <a:t>de reprise de la ligne diagnostics (en 2017?).</a:t>
            </a:r>
            <a:br>
              <a:rPr lang="fr-FR" sz="1200" dirty="0"/>
            </a:br>
            <a:r>
              <a:rPr lang="fr-FR" sz="1200" dirty="0"/>
              <a:t>~Plusieurs prises de données sur ~1 an pour comparer différents réseaux</a:t>
            </a:r>
            <a:r>
              <a:rPr lang="fr-FR" sz="1200" dirty="0" smtClean="0"/>
              <a:t>. </a:t>
            </a:r>
          </a:p>
          <a:p>
            <a:pPr marL="285750" indent="-285750">
              <a:buFont typeface="Arial"/>
              <a:buChar char="•"/>
            </a:pPr>
            <a:r>
              <a:rPr lang="fr-FR" sz="1200" b="1" dirty="0" smtClean="0"/>
              <a:t>CLIO </a:t>
            </a:r>
            <a:r>
              <a:rPr lang="fr-FR" sz="1200" b="1" dirty="0"/>
              <a:t>(Orsay)</a:t>
            </a:r>
            <a:r>
              <a:rPr lang="fr-FR" sz="1200" dirty="0"/>
              <a:t>: Evolution vers un système de mesure en un tir unique. </a:t>
            </a:r>
            <a:r>
              <a:rPr lang="fr-FR" sz="1200" dirty="0" smtClean="0"/>
              <a:t> Début </a:t>
            </a:r>
            <a:r>
              <a:rPr lang="fr-FR" sz="1200" dirty="0"/>
              <a:t>de la prise de données imminent</a:t>
            </a:r>
            <a:r>
              <a:rPr lang="fr-FR" sz="1200" dirty="0" smtClean="0"/>
              <a:t>.</a:t>
            </a: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Autres laboratoires impliqués</a:t>
            </a:r>
            <a:endParaRPr lang="fr-FR" altLang="fr-FR" sz="12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LAL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SOLEIL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LCP (CLIO)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err="1" smtClean="0">
                <a:solidFill>
                  <a:srgbClr val="4D4D4D"/>
                </a:solidFill>
                <a:latin typeface="Verdana" pitchFamily="34" charset="0"/>
              </a:rPr>
              <a:t>University</a:t>
            </a: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 of Oxford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SLAC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INFN Frascati</a:t>
            </a: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b="1" u="sng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grating_radiation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2276872"/>
            <a:ext cx="2670492" cy="19938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Projet </a:t>
            </a:r>
            <a:r>
              <a:rPr lang="fr-FR" altLang="fr-FR" sz="2800" b="1" dirty="0">
                <a:solidFill>
                  <a:srgbClr val="E75112"/>
                </a:solidFill>
                <a:latin typeface="Verdana" pitchFamily="34" charset="0"/>
              </a:rPr>
              <a:t>ETALON </a:t>
            </a:r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- ressources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517" y="836141"/>
            <a:ext cx="9001125" cy="5761211"/>
          </a:xfrm>
          <a:ln w="19050">
            <a:noFill/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u="sng" dirty="0" smtClean="0">
                <a:solidFill>
                  <a:srgbClr val="0070C0"/>
                </a:solidFill>
                <a:latin typeface="Verdana" pitchFamily="34" charset="0"/>
              </a:rPr>
              <a:t>Membres de l’équipe impliqués:</a:t>
            </a:r>
            <a:endParaRPr lang="fr-FR" altLang="fr-FR" sz="1200" b="1" dirty="0" smtClean="0">
              <a:latin typeface="Verdana" pitchFamily="34" charset="0"/>
            </a:endParaRPr>
          </a:p>
          <a:p>
            <a:pPr marL="0" indent="0">
              <a:lnSpc>
                <a:spcPct val="90000"/>
              </a:lnSpc>
            </a:pPr>
            <a:r>
              <a:rPr lang="fr-FR" altLang="fr-FR" sz="1200" dirty="0" smtClean="0">
                <a:latin typeface="Verdana" pitchFamily="34" charset="0"/>
              </a:rPr>
              <a:t>Nicolas DELERUE (25%)</a:t>
            </a:r>
            <a:endParaRPr lang="fr-FR" altLang="fr-FR" sz="12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endParaRPr lang="fr-FR" altLang="fr-FR" sz="1200" b="1" dirty="0" smtClean="0">
              <a:solidFill>
                <a:srgbClr val="0070C0"/>
              </a:solidFill>
              <a:latin typeface="Verdana" pitchFamily="34" charset="0"/>
            </a:endParaRPr>
          </a:p>
          <a:p>
            <a:pPr marL="0" indent="0">
              <a:lnSpc>
                <a:spcPct val="90000"/>
              </a:lnSpc>
              <a:buFont typeface="Arial" pitchFamily="34" charset="0"/>
              <a:buNone/>
            </a:pPr>
            <a:r>
              <a:rPr lang="fr-FR" altLang="fr-FR" sz="1200" b="1" u="sng" dirty="0" smtClean="0">
                <a:solidFill>
                  <a:srgbClr val="0070C0"/>
                </a:solidFill>
                <a:latin typeface="Verdana" pitchFamily="34" charset="0"/>
              </a:rPr>
              <a:t>Liste des personnels techniques impliqués: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 pitchFamily="34" charset="0"/>
              </a:rPr>
              <a:t>X permanents </a:t>
            </a:r>
            <a:endParaRPr lang="fr-FR" altLang="fr-FR" sz="1200" b="1" dirty="0" smtClean="0">
              <a:latin typeface="Verdana" pitchFamily="34" charset="0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Stéphane JENZER (IR, 75%)</a:t>
            </a: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fr-FR" altLang="fr-FR" sz="1200" b="1" u="sng" dirty="0" smtClean="0">
                <a:solidFill>
                  <a:srgbClr val="0070C0"/>
                </a:solidFill>
                <a:latin typeface="Verdana" pitchFamily="34" charset="0"/>
              </a:rPr>
              <a:t>Sources de financement 2015 (hors </a:t>
            </a:r>
            <a:r>
              <a:rPr lang="fr-FR" altLang="fr-FR" sz="1200" b="1" u="sng" dirty="0" err="1" smtClean="0">
                <a:solidFill>
                  <a:srgbClr val="0070C0"/>
                </a:solidFill>
                <a:latin typeface="Verdana" pitchFamily="34" charset="0"/>
              </a:rPr>
              <a:t>CDDs</a:t>
            </a:r>
            <a:r>
              <a:rPr lang="fr-FR" altLang="fr-FR" sz="1200" b="1" u="sng" dirty="0" smtClean="0">
                <a:solidFill>
                  <a:srgbClr val="0070C0"/>
                </a:solidFill>
                <a:latin typeface="Verdana" pitchFamily="34" charset="0"/>
              </a:rPr>
              <a:t>)</a:t>
            </a:r>
            <a:r>
              <a:rPr lang="fr-FR" altLang="fr-FR" sz="1200" b="1" dirty="0" smtClean="0">
                <a:latin typeface="Verdana" pitchFamily="34" charset="0"/>
              </a:rPr>
              <a:t>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ANR Jeune Chercheur (terminée fin 2015) [450k€ dont 200k€ CDD]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fr-FR" altLang="fr-FR" sz="1200" dirty="0" smtClean="0">
                <a:solidFill>
                  <a:srgbClr val="4D4D4D"/>
                </a:solidFill>
                <a:latin typeface="Verdana" pitchFamily="34" charset="0"/>
              </a:rPr>
              <a:t>IN2P3</a:t>
            </a:r>
          </a:p>
          <a:p>
            <a:pPr marL="57150" indent="0">
              <a:lnSpc>
                <a:spcPct val="90000"/>
              </a:lnSpc>
              <a:buNone/>
            </a:pPr>
            <a:endParaRPr lang="fr-FR" altLang="fr-FR" sz="1200" b="1" dirty="0">
              <a:solidFill>
                <a:srgbClr val="0070C0"/>
              </a:solidFill>
              <a:latin typeface="Verdana"/>
              <a:cs typeface="Verdana"/>
            </a:endParaRPr>
          </a:p>
          <a:p>
            <a:pPr marL="57150" indent="0">
              <a:lnSpc>
                <a:spcPct val="90000"/>
              </a:lnSpc>
              <a:buNone/>
            </a:pPr>
            <a:r>
              <a:rPr lang="fr-FR" altLang="fr-FR" sz="1200" b="1" dirty="0" smtClean="0">
                <a:solidFill>
                  <a:srgbClr val="0070C0"/>
                </a:solidFill>
                <a:latin typeface="Verdana"/>
                <a:cs typeface="Verdana"/>
              </a:rPr>
              <a:t>Principales </a:t>
            </a:r>
            <a:r>
              <a:rPr lang="fr-FR" altLang="fr-FR" sz="1200" b="1" dirty="0">
                <a:solidFill>
                  <a:srgbClr val="0070C0"/>
                </a:solidFill>
                <a:latin typeface="Verdana"/>
                <a:cs typeface="Verdana"/>
              </a:rPr>
              <a:t>activités scientifiques accélérateur de l’équipe </a:t>
            </a:r>
            <a:endParaRPr lang="fr-FR" altLang="fr-FR" sz="1200" b="1" dirty="0">
              <a:latin typeface="Verdana"/>
              <a:cs typeface="Verdana"/>
            </a:endParaRPr>
          </a:p>
          <a:p>
            <a:pPr marL="228600" indent="-171450">
              <a:lnSpc>
                <a:spcPct val="90000"/>
              </a:lnSpc>
            </a:pPr>
            <a:r>
              <a:rPr lang="fr-FR" altLang="fr-FR" sz="1200" u="sng" dirty="0" smtClean="0">
                <a:latin typeface="Verdana" pitchFamily="34" charset="0"/>
              </a:rPr>
              <a:t>Publications</a:t>
            </a:r>
            <a:r>
              <a:rPr lang="fr-FR" altLang="fr-FR" sz="1200" u="sng" smtClean="0">
                <a:latin typeface="Verdana" pitchFamily="34" charset="0"/>
              </a:rPr>
              <a:t>: </a:t>
            </a:r>
            <a:r>
              <a:rPr lang="fr-FR" altLang="fr-FR" sz="1200" u="sng" smtClean="0">
                <a:latin typeface="Verdana" pitchFamily="34" charset="0"/>
              </a:rPr>
              <a:t>~4-5 </a:t>
            </a:r>
            <a:r>
              <a:rPr lang="fr-FR" altLang="fr-FR" sz="1200" u="sng" dirty="0" err="1" smtClean="0">
                <a:latin typeface="Verdana" pitchFamily="34" charset="0"/>
              </a:rPr>
              <a:t>proceedings</a:t>
            </a:r>
            <a:r>
              <a:rPr lang="fr-FR" altLang="fr-FR" sz="1200" u="sng" dirty="0" smtClean="0">
                <a:latin typeface="Verdana" pitchFamily="34" charset="0"/>
              </a:rPr>
              <a:t>/an ; ~1 article/an</a:t>
            </a:r>
            <a:endParaRPr lang="fr-FR" altLang="fr-FR" sz="1200" u="sng" dirty="0" smtClean="0">
              <a:latin typeface="Verdana" pitchFamily="34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fr-FR" altLang="fr-FR" sz="1200" dirty="0" smtClean="0">
              <a:solidFill>
                <a:srgbClr val="4D4D4D"/>
              </a:solidFill>
              <a:latin typeface="Verdana" pitchFamily="34" charset="0"/>
              <a:sym typeface="Wingdings" pitchFamily="2" charset="2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035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Projet </a:t>
            </a:r>
            <a:r>
              <a:rPr lang="fr-FR" altLang="fr-FR" sz="2800" b="1" dirty="0">
                <a:solidFill>
                  <a:srgbClr val="E75112"/>
                </a:solidFill>
                <a:latin typeface="Verdana" pitchFamily="34" charset="0"/>
              </a:rPr>
              <a:t>ETALON </a:t>
            </a:r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- faits marquants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142875" y="908050"/>
            <a:ext cx="9001125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</a:pPr>
            <a:endParaRPr lang="fr-FR" altLang="fr-FR" sz="1200" b="1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Expérience E-203 à FACET (2011-2015):</a:t>
            </a:r>
            <a:br>
              <a:rPr lang="fr-FR" altLang="fr-FR" sz="1200" b="1" dirty="0" smtClean="0"/>
            </a:br>
            <a:r>
              <a:rPr lang="fr-FR" altLang="fr-FR" sz="1200" b="1" dirty="0" smtClean="0"/>
              <a:t>- Collaboration Oxford, LAL, SLAC, Los </a:t>
            </a:r>
            <a:r>
              <a:rPr lang="fr-FR" altLang="fr-FR" sz="1200" b="1" dirty="0" err="1" smtClean="0"/>
              <a:t>Alamos</a:t>
            </a:r>
            <a:r>
              <a:rPr lang="fr-FR" altLang="fr-FR" sz="1200" b="1" dirty="0" smtClean="0"/>
              <a:t>, IFIC Valencia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- Préparé par ND à Oxford en 2009 et 2010 (Financement par le John </a:t>
            </a:r>
            <a:r>
              <a:rPr lang="fr-FR" altLang="fr-FR" sz="1200" b="1" dirty="0" err="1" smtClean="0"/>
              <a:t>Fell</a:t>
            </a:r>
            <a:r>
              <a:rPr lang="fr-FR" altLang="fr-FR" sz="1200" b="1" dirty="0" smtClean="0"/>
              <a:t> </a:t>
            </a:r>
            <a:r>
              <a:rPr lang="fr-FR" altLang="fr-FR" sz="1200" b="1" dirty="0" err="1" smtClean="0"/>
              <a:t>Fund</a:t>
            </a:r>
            <a:r>
              <a:rPr lang="fr-FR" altLang="fr-FR" sz="1200" b="1" dirty="0" smtClean="0"/>
              <a:t>).</a:t>
            </a:r>
            <a:br>
              <a:rPr lang="fr-FR" altLang="fr-FR" sz="1200" b="1" dirty="0" smtClean="0"/>
            </a:br>
            <a:r>
              <a:rPr lang="fr-FR" altLang="fr-FR" sz="1200" b="1" dirty="0" smtClean="0"/>
              <a:t>- Candidature pour temps de faisceau approuvée début 2011.</a:t>
            </a:r>
            <a:br>
              <a:rPr lang="fr-FR" altLang="fr-FR" sz="1200" b="1" dirty="0" smtClean="0"/>
            </a:br>
            <a:r>
              <a:rPr lang="fr-FR" altLang="fr-FR" sz="1200" b="1" dirty="0" smtClean="0"/>
              <a:t>- Bon résultats en 2011 et 2012 (financement « Attractivité Paris-Sud »).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Upgrade par Oxford en 2013 =&gt; prises de données catastrophiques en 2013 et 2014.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Réparation (ND+SJ) en 2015 et très bonne prise de données.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Expérience démontée et rapatriée en 2015.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3 publications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Données à publier: polarisation et mesures azimutales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lang="fr-FR" altLang="fr-FR" sz="1200" b="1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Expérience SPESO à SOLEIL</a:t>
            </a:r>
            <a:endParaRPr lang="fr-FR" altLang="fr-FR" sz="1200" b="1" dirty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But: cartographie complète du CSPR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Difficultés au début car le faisceau est beaucoup plus long que prévu.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Signal depuis début 2015, stable depuis 1 an.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IPAC’16: Mesures en très bon accord avec les données du constructeur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Cartographie en cours pour encore 1 an. 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lang="fr-FR" altLang="fr-FR" sz="1200" b="1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Expérience à SPARC (INFN Frascati)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But: comparaison avec d’autres diagnostics et comparaison des réseaux avec les prédictions théoriques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Installée juin-juillet 2015. Incident sur le vide en juillet 2015. Réparée novembre 2015.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Attente de temps de faisceau.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lang="fr-FR" altLang="fr-FR" sz="1200" b="1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Expérience à CLIO</a:t>
            </a:r>
            <a:endParaRPr lang="fr-FR" altLang="fr-FR" sz="1200" b="1" dirty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But: Système de mesure à tir unique (et une partie du programme de SPARC)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Installée juin 2016</a:t>
            </a:r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r>
              <a:rPr lang="fr-FR" altLang="fr-FR" sz="1200" b="1" dirty="0" smtClean="0"/>
              <a:t>Tests en cours lors des semaines machines.</a:t>
            </a:r>
            <a:endParaRPr lang="fr-FR" altLang="fr-FR" sz="1200" b="1" dirty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lang="fr-FR" altLang="fr-FR" sz="1200" b="1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 smtClean="0"/>
          </a:p>
          <a:p>
            <a:pPr marL="628650" lvl="1" indent="-171450">
              <a:lnSpc>
                <a:spcPct val="90000"/>
              </a:lnSpc>
              <a:spcBef>
                <a:spcPct val="20000"/>
              </a:spcBef>
              <a:buFontTx/>
              <a:buChar char="-"/>
            </a:pPr>
            <a:endParaRPr lang="fr-FR" altLang="fr-FR" sz="1200" b="1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Projet </a:t>
            </a:r>
            <a:r>
              <a:rPr lang="fr-FR" altLang="fr-FR" sz="2800" b="1" dirty="0">
                <a:solidFill>
                  <a:srgbClr val="E75112"/>
                </a:solidFill>
                <a:latin typeface="Verdana" pitchFamily="34" charset="0"/>
              </a:rPr>
              <a:t>ETALON </a:t>
            </a:r>
            <a:br>
              <a:rPr lang="fr-FR" altLang="fr-FR" sz="2800" b="1" dirty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évolution anticipée (3-5 ans)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75" y="908050"/>
            <a:ext cx="9001125" cy="532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Buts</a:t>
            </a:r>
            <a:endParaRPr lang="fr-FR" altLang="fr-FR" sz="1200" b="1" dirty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Démonstration d’un système faisant la mesure sur un tir unique (but à 2 ans)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Amélioration de la compréhension théorique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Meilleure maîtrise des détecteurs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fr-FR" altLang="fr-FR" sz="1200" b="1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Evolutions possibles: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Accélérateurs conventionnels (50k€ - ~1 ans de la décision à la mesure)</a:t>
            </a:r>
            <a:br>
              <a:rPr lang="fr-FR" altLang="fr-FR" sz="1200" b="1" dirty="0" smtClean="0"/>
            </a:br>
            <a:r>
              <a:rPr lang="fr-FR" altLang="fr-FR" sz="1200" b="1" dirty="0" smtClean="0"/>
              <a:t>Avantage du CSPR: diagnostic non </a:t>
            </a:r>
            <a:r>
              <a:rPr lang="fr-FR" altLang="fr-FR" sz="1200" b="1" dirty="0" err="1" smtClean="0"/>
              <a:t>interceptif</a:t>
            </a:r>
            <a:r>
              <a:rPr lang="fr-FR" altLang="fr-FR" sz="1200" b="1" dirty="0" smtClean="0"/>
              <a:t>, coût modéré (par rapport aux cavités déflectrices) et au EO </a:t>
            </a:r>
            <a:r>
              <a:rPr lang="fr-FR" altLang="fr-FR" sz="1200" b="1" dirty="0" err="1" smtClean="0"/>
              <a:t>Sampling</a:t>
            </a:r>
            <a:r>
              <a:rPr lang="fr-FR" altLang="fr-FR" sz="1200" b="1" dirty="0" smtClean="0"/>
              <a:t>.</a:t>
            </a:r>
            <a:br>
              <a:rPr lang="fr-FR" altLang="fr-FR" sz="1200" b="1" dirty="0" smtClean="0"/>
            </a:br>
            <a:r>
              <a:rPr lang="fr-FR" altLang="fr-FR" sz="1200" b="1" dirty="0" smtClean="0"/>
              <a:t>=&gt; contacts avec l’ESS (papier IPAC’14).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Accélérateurs Laser-Plasma </a:t>
            </a:r>
            <a:r>
              <a:rPr lang="fr-FR" altLang="fr-FR" sz="1200" b="1" dirty="0"/>
              <a:t>(50k€ </a:t>
            </a:r>
            <a:r>
              <a:rPr lang="fr-FR" altLang="fr-FR" sz="1200" b="1" dirty="0" smtClean="0"/>
              <a:t>ou plus si faible charge - ~2 </a:t>
            </a:r>
            <a:r>
              <a:rPr lang="fr-FR" altLang="fr-FR" sz="1200" b="1" dirty="0"/>
              <a:t>ans de la décision à la mesure</a:t>
            </a:r>
            <a:r>
              <a:rPr lang="fr-FR" altLang="fr-FR" sz="1200" b="1" dirty="0" smtClean="0"/>
              <a:t>)</a:t>
            </a:r>
            <a:br>
              <a:rPr lang="fr-FR" altLang="fr-FR" sz="1200" b="1" dirty="0" smtClean="0"/>
            </a:br>
            <a:r>
              <a:rPr lang="fr-FR" altLang="fr-FR" sz="1200" b="1" dirty="0" smtClean="0"/>
              <a:t>Avantage du CSPR: mesure en tir unique avec un rendement meilleur que CTR (</a:t>
            </a:r>
            <a:r>
              <a:rPr lang="fr-FR" altLang="fr-FR" sz="1200" b="1" dirty="0" err="1" smtClean="0"/>
              <a:t>cf</a:t>
            </a:r>
            <a:r>
              <a:rPr lang="fr-FR" altLang="fr-FR" sz="1200" b="1" dirty="0" smtClean="0"/>
              <a:t> papier IPAC’16)</a:t>
            </a:r>
            <a:br>
              <a:rPr lang="fr-FR" altLang="fr-FR" sz="1200" b="1" dirty="0" smtClean="0"/>
            </a:br>
            <a:r>
              <a:rPr lang="fr-FR" altLang="fr-FR" sz="1200" b="1" dirty="0" smtClean="0"/>
              <a:t>=&gt; CILEX et/ou ESCULAP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Mesure de faisceaux complexe [ex: faisceaux modulés à PITZ à la AWAKE] </a:t>
            </a:r>
            <a:br>
              <a:rPr lang="fr-FR" altLang="fr-FR" sz="1200" b="1" dirty="0" smtClean="0"/>
            </a:br>
            <a:r>
              <a:rPr lang="fr-FR" altLang="fr-FR" sz="1200" b="1" dirty="0" smtClean="0"/>
              <a:t>R&amp;D: 25-50k€ - 6 mois – 1 ans selon les </a:t>
            </a:r>
            <a:r>
              <a:rPr lang="fr-FR" altLang="fr-FR" sz="1200" b="1" dirty="0" err="1" smtClean="0"/>
              <a:t>specs</a:t>
            </a:r>
            <a:r>
              <a:rPr lang="fr-FR" altLang="fr-FR" sz="1200" b="1" dirty="0" smtClean="0"/>
              <a:t>; détecteur final +1-2 an; +25-50k€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fr-FR" altLang="fr-FR" sz="1200" b="1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Plus long terme: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Application aux anneaux (mode </a:t>
            </a:r>
            <a:r>
              <a:rPr lang="fr-FR" altLang="fr-FR" sz="1200" b="1" dirty="0" err="1" smtClean="0"/>
              <a:t>low</a:t>
            </a:r>
            <a:r>
              <a:rPr lang="fr-FR" altLang="fr-FR" sz="1200" b="1" dirty="0" smtClean="0"/>
              <a:t> alpha de SOLEIL, </a:t>
            </a:r>
            <a:r>
              <a:rPr lang="fr-FR" altLang="fr-FR" sz="1200" b="1" dirty="0" err="1" smtClean="0"/>
              <a:t>ERLs</a:t>
            </a:r>
            <a:r>
              <a:rPr lang="fr-FR" altLang="fr-FR" sz="1200" b="1" dirty="0" smtClean="0"/>
              <a:t>,…); Tests sur </a:t>
            </a:r>
            <a:r>
              <a:rPr lang="fr-FR" altLang="fr-FR" sz="1200" b="1" dirty="0" err="1" smtClean="0"/>
              <a:t>ThomX</a:t>
            </a:r>
            <a:r>
              <a:rPr lang="fr-FR" altLang="fr-FR" sz="1200" b="1" dirty="0" smtClean="0"/>
              <a:t> (2</a:t>
            </a:r>
            <a:r>
              <a:rPr lang="fr-FR" altLang="fr-FR" sz="1200" b="1" baseline="30000" dirty="0" smtClean="0"/>
              <a:t>e</a:t>
            </a:r>
            <a:r>
              <a:rPr lang="fr-FR" altLang="fr-FR" sz="1200" b="1" dirty="0" smtClean="0"/>
              <a:t> IP)?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Utilisation de détecteurs cryogénique (meilleur signal/bruit)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Evolution vers un diagnostic « standard » de mesure de longueur de paquets</a:t>
            </a:r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fr-FR" altLang="fr-FR" sz="1200" b="1" dirty="0" smtClean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fr-FR" altLang="fr-FR" sz="1200" b="1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fr-FR" altLang="fr-FR" sz="2800" b="1" smtClean="0">
                <a:solidFill>
                  <a:srgbClr val="E75112"/>
                </a:solidFill>
                <a:latin typeface="Verdana" pitchFamily="34" charset="0"/>
              </a:rPr>
              <a:t>Projet </a:t>
            </a:r>
            <a:r>
              <a:rPr lang="fr-FR" altLang="fr-FR" sz="2800" b="1">
                <a:solidFill>
                  <a:srgbClr val="E75112"/>
                </a:solidFill>
                <a:latin typeface="Verdana" pitchFamily="34" charset="0"/>
              </a:rPr>
              <a:t>ETALON </a:t>
            </a:r>
            <a:r>
              <a:rPr lang="fr-FR" altLang="fr-FR" sz="2800" b="1" dirty="0">
                <a:solidFill>
                  <a:srgbClr val="E75112"/>
                </a:solidFill>
                <a:latin typeface="Verdana" pitchFamily="34" charset="0"/>
              </a:rPr>
              <a:t/>
            </a:r>
            <a:br>
              <a:rPr lang="fr-FR" altLang="fr-FR" sz="2800" b="1" dirty="0">
                <a:solidFill>
                  <a:srgbClr val="E75112"/>
                </a:solidFill>
                <a:latin typeface="Verdana" pitchFamily="34" charset="0"/>
              </a:rPr>
            </a:br>
            <a:r>
              <a:rPr lang="fr-FR" altLang="fr-FR" sz="2800" b="1" smtClean="0">
                <a:solidFill>
                  <a:srgbClr val="E75112"/>
                </a:solidFill>
                <a:latin typeface="Verdana" pitchFamily="34" charset="0"/>
              </a:rPr>
              <a:t> </a:t>
            </a:r>
            <a:r>
              <a:rPr lang="fr-FR" altLang="fr-FR" sz="2800" b="1" dirty="0">
                <a:solidFill>
                  <a:srgbClr val="E75112"/>
                </a:solidFill>
                <a:latin typeface="Verdana" pitchFamily="34" charset="0"/>
              </a:rPr>
              <a:t>a</a:t>
            </a:r>
            <a:r>
              <a:rPr lang="fr-FR" altLang="fr-FR" sz="2800" b="1" dirty="0" smtClean="0">
                <a:solidFill>
                  <a:srgbClr val="E75112"/>
                </a:solidFill>
                <a:latin typeface="Verdana" pitchFamily="34" charset="0"/>
              </a:rPr>
              <a:t>ttentes (vis-à-vis de l’IN2P3)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42875" y="908050"/>
            <a:ext cx="9001125" cy="5257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 smtClean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Personnels: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Un ancien stagiaire qui a publié avec le groupe sera en M2 l’an prochain et souhaiterais faire sa thèse dans le groupe =&gt; Financement à trouver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fr-FR" altLang="fr-FR" sz="1200" b="1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Finances: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20-30k€ k€ en 2017 permettraient de finir le détecteur tir unique à CLIO et une campagne à Frascati.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30k€ en 2018 permettrait de considérer les détecteurs cryogéniques (avec emprunt d’un bolomètre à 50k€).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Pour un détecteur neuf (pour ESS, CILEX, ESCULAP,…) prévoir ~50k€.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endParaRPr lang="fr-FR" altLang="fr-FR" sz="1200" b="1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endParaRPr lang="fr-FR" altLang="fr-FR" sz="1200" b="1" dirty="0"/>
          </a:p>
          <a:p>
            <a:pPr marL="457200" lvl="1" indent="0">
              <a:lnSpc>
                <a:spcPct val="90000"/>
              </a:lnSpc>
              <a:spcBef>
                <a:spcPct val="20000"/>
              </a:spcBef>
            </a:pPr>
            <a:r>
              <a:rPr lang="fr-FR" altLang="fr-FR" sz="1200" b="1" dirty="0" smtClean="0"/>
              <a:t>Autres:</a:t>
            </a:r>
            <a:endParaRPr lang="fr-FR" altLang="fr-FR" sz="1200" b="1" dirty="0"/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Positionnement vis à vis de l’ESS?  (L’IN2P3 y est-il favorable si financement par l’hôte?) </a:t>
            </a:r>
            <a:br>
              <a:rPr lang="fr-FR" altLang="fr-FR" sz="1200" b="1" dirty="0" smtClean="0"/>
            </a:br>
            <a:r>
              <a:rPr lang="fr-FR" altLang="fr-FR" sz="1200" b="1" dirty="0" smtClean="0"/>
              <a:t>et de AWAKE?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fr-FR" altLang="fr-FR" sz="1200" b="1" dirty="0" smtClean="0"/>
              <a:t>Importance de connaître la stratégie nationale (IN2P3 ou IN2P3+SACM) pour les accélérateurs (à électrons) et pour les diagnostics pour pouvoir s’y adapter (autres machines? autres diagnostics? Diagnostics pour les ions? Autre thématique?)</a:t>
            </a:r>
            <a:endParaRPr lang="fr-FR" altLang="fr-FR" sz="1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7464</TotalTime>
  <Words>357</Words>
  <Application>Microsoft Macintosh PowerPoint</Application>
  <PresentationFormat>Présentation à l'écran (4:3)</PresentationFormat>
  <Paragraphs>112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Conception personnalisée</vt:lpstr>
      <vt:lpstr>Equipe X   Projet ETALON </vt:lpstr>
      <vt:lpstr>Projet ETALON – description générale</vt:lpstr>
      <vt:lpstr>Projet ETALON - ressources</vt:lpstr>
      <vt:lpstr>Projet ETALON - faits marquants</vt:lpstr>
      <vt:lpstr>Projet ETALON  évolution anticipée (3-5 ans)</vt:lpstr>
      <vt:lpstr>Projet ETALON   attentes (vis-à-vis de l’IN2P3)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Visite Labo IN2P3</dc:title>
  <dc:creator>$biarrott</dc:creator>
  <cp:lastModifiedBy>Nicolas Delerue</cp:lastModifiedBy>
  <cp:revision>373</cp:revision>
  <dcterms:created xsi:type="dcterms:W3CDTF">2010-12-20T20:47:11Z</dcterms:created>
  <dcterms:modified xsi:type="dcterms:W3CDTF">2016-06-24T06:38:57Z</dcterms:modified>
</cp:coreProperties>
</file>