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22"/>
  </p:notesMasterIdLst>
  <p:handoutMasterIdLst>
    <p:handoutMasterId r:id="rId23"/>
  </p:handoutMasterIdLst>
  <p:sldIdLst>
    <p:sldId id="268" r:id="rId2"/>
    <p:sldId id="449" r:id="rId3"/>
    <p:sldId id="453" r:id="rId4"/>
    <p:sldId id="459" r:id="rId5"/>
    <p:sldId id="452" r:id="rId6"/>
    <p:sldId id="460" r:id="rId7"/>
    <p:sldId id="455" r:id="rId8"/>
    <p:sldId id="461" r:id="rId9"/>
    <p:sldId id="462" r:id="rId10"/>
    <p:sldId id="463" r:id="rId11"/>
    <p:sldId id="457" r:id="rId12"/>
    <p:sldId id="464" r:id="rId13"/>
    <p:sldId id="456" r:id="rId14"/>
    <p:sldId id="465" r:id="rId15"/>
    <p:sldId id="466" r:id="rId16"/>
    <p:sldId id="467" r:id="rId17"/>
    <p:sldId id="468" r:id="rId18"/>
    <p:sldId id="469" r:id="rId19"/>
    <p:sldId id="470" r:id="rId20"/>
    <p:sldId id="458" r:id="rId21"/>
  </p:sldIdLst>
  <p:sldSz cx="9144000" cy="6858000" type="screen4x3"/>
  <p:notesSz cx="6805613" cy="9939338"/>
  <p:defaultTextStyle>
    <a:defPPr>
      <a:defRPr lang="fr-FR"/>
    </a:defPPr>
    <a:lvl1pPr algn="l" rtl="0" fontAlgn="base">
      <a:spcBef>
        <a:spcPct val="0"/>
      </a:spcBef>
      <a:spcAft>
        <a:spcPct val="0"/>
      </a:spcAft>
      <a:defRPr kern="1200">
        <a:solidFill>
          <a:schemeClr val="tx1"/>
        </a:solidFill>
        <a:latin typeface="Verdana"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Verdana"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Verdana"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Verdana"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1F497D"/>
    <a:srgbClr val="4D4D4D"/>
    <a:srgbClr val="E75112"/>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2952" y="-888"/>
      </p:cViewPr>
      <p:guideLst>
        <p:guide orient="horz" pos="4319"/>
        <p:guide pos="575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37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73731"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algn="r" defTabSz="915816">
              <a:defRPr sz="1200">
                <a:latin typeface="Arial" charset="0"/>
                <a:ea typeface="+mn-ea"/>
                <a:cs typeface="+mn-cs"/>
              </a:defRPr>
            </a:lvl1pPr>
          </a:lstStyle>
          <a:p>
            <a:pPr>
              <a:defRPr/>
            </a:pPr>
            <a:endParaRPr lang="fr-FR"/>
          </a:p>
        </p:txBody>
      </p:sp>
      <p:sp>
        <p:nvSpPr>
          <p:cNvPr id="73732"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73733"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algn="r">
              <a:defRPr sz="1200">
                <a:latin typeface="Arial" pitchFamily="34" charset="0"/>
              </a:defRPr>
            </a:lvl1pPr>
          </a:lstStyle>
          <a:p>
            <a:fld id="{8052587F-62F9-4779-B296-B6F06330C558}" type="slidenum">
              <a:rPr lang="fr-FR" altLang="fr-FR"/>
              <a:pPr/>
              <a:t>‹#›</a:t>
            </a:fld>
            <a:endParaRPr lang="fr-FR" altLang="fr-FR"/>
          </a:p>
        </p:txBody>
      </p:sp>
    </p:spTree>
    <p:extLst>
      <p:ext uri="{BB962C8B-B14F-4D97-AF65-F5344CB8AC3E}">
        <p14:creationId xmlns:p14="http://schemas.microsoft.com/office/powerpoint/2010/main" val="8744337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35843"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lvl1pPr algn="r" defTabSz="915816">
              <a:defRPr sz="1200">
                <a:latin typeface="Arial" charset="0"/>
                <a:ea typeface="+mn-ea"/>
                <a:cs typeface="+mn-cs"/>
              </a:defRPr>
            </a:lvl1pPr>
          </a:lstStyle>
          <a:p>
            <a:pPr>
              <a:defRPr/>
            </a:pPr>
            <a:endParaRPr lang="fr-FR"/>
          </a:p>
        </p:txBody>
      </p:sp>
      <p:sp>
        <p:nvSpPr>
          <p:cNvPr id="15364" name="Rectangle 4"/>
          <p:cNvSpPr>
            <a:spLocks noGrp="1" noRot="1" noChangeAspect="1" noChangeArrowheads="1" noTextEdit="1"/>
          </p:cNvSpPr>
          <p:nvPr>
            <p:ph type="sldImg" idx="2"/>
          </p:nvPr>
        </p:nvSpPr>
        <p:spPr bwMode="auto">
          <a:xfrm>
            <a:off x="922338" y="746125"/>
            <a:ext cx="4965700"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681038" y="4719638"/>
            <a:ext cx="5443537" cy="4473575"/>
          </a:xfrm>
          <a:prstGeom prst="rect">
            <a:avLst/>
          </a:prstGeom>
          <a:noFill/>
          <a:ln w="9525">
            <a:noFill/>
            <a:miter lim="800000"/>
            <a:headEnd/>
            <a:tailEnd/>
          </a:ln>
          <a:effectLst/>
        </p:spPr>
        <p:txBody>
          <a:bodyPr vert="horz" wrap="square" lIns="91524" tIns="45761" rIns="91524" bIns="45761"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35846"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defTabSz="915816">
              <a:defRPr sz="1200">
                <a:latin typeface="Arial" charset="0"/>
                <a:ea typeface="+mn-ea"/>
                <a:cs typeface="+mn-cs"/>
              </a:defRPr>
            </a:lvl1pPr>
          </a:lstStyle>
          <a:p>
            <a:pPr>
              <a:defRPr/>
            </a:pPr>
            <a:endParaRPr lang="fr-FR"/>
          </a:p>
        </p:txBody>
      </p:sp>
      <p:sp>
        <p:nvSpPr>
          <p:cNvPr id="35847"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524" tIns="45761" rIns="91524" bIns="45761" numCol="1" anchor="b" anchorCtr="0" compatLnSpc="1">
            <a:prstTxWarp prst="textNoShape">
              <a:avLst/>
            </a:prstTxWarp>
          </a:bodyPr>
          <a:lstStyle>
            <a:lvl1pPr algn="r">
              <a:defRPr sz="1200">
                <a:latin typeface="Arial" pitchFamily="34" charset="0"/>
              </a:defRPr>
            </a:lvl1pPr>
          </a:lstStyle>
          <a:p>
            <a:fld id="{A236F2E1-7783-424D-8A0A-C6364FD35780}" type="slidenum">
              <a:rPr lang="fr-FR" altLang="fr-FR"/>
              <a:pPr/>
              <a:t>‹#›</a:t>
            </a:fld>
            <a:endParaRPr lang="fr-FR" altLang="fr-FR"/>
          </a:p>
        </p:txBody>
      </p:sp>
    </p:spTree>
    <p:extLst>
      <p:ext uri="{BB962C8B-B14F-4D97-AF65-F5344CB8AC3E}">
        <p14:creationId xmlns:p14="http://schemas.microsoft.com/office/powerpoint/2010/main" val="8991611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E5420DE6-F138-4A18-A261-C1BF1DC57004}" type="slidenum">
              <a:rPr lang="fr-FR" altLang="fr-FR" sz="1200">
                <a:latin typeface="Arial" pitchFamily="34" charset="0"/>
              </a:rPr>
              <a:pPr eaLnBrk="1" hangingPunct="1"/>
              <a:t>1</a:t>
            </a:fld>
            <a:endParaRPr lang="fr-FR" altLang="fr-FR" sz="1200">
              <a:latin typeface="Arial"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17412"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914400" eaLnBrk="1" hangingPunct="1"/>
            <a:endParaRPr lang="fr-FR" altLang="fr-FR" sz="120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907416" y="4721186"/>
            <a:ext cx="4990782" cy="4472702"/>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x-none" sz="1200" b="0" i="0" u="none" strike="noStrike" cap="none" dirty="0" smtClean="0">
                <a:solidFill>
                  <a:schemeClr val="dk1"/>
                </a:solidFill>
                <a:latin typeface="Arial"/>
                <a:ea typeface="Arial"/>
                <a:cs typeface="Arial"/>
                <a:sym typeface="Arial"/>
              </a:rPr>
              <a:t>La construction d’ESCULAP apporte un certain nombre de défis qu’il va falloir surmonter.</a:t>
            </a:r>
          </a:p>
          <a:p>
            <a:pPr marL="0" marR="0" lvl="0" indent="0" algn="l" rtl="0">
              <a:spcBef>
                <a:spcPts val="0"/>
              </a:spcBef>
              <a:spcAft>
                <a:spcPts val="0"/>
              </a:spcAft>
              <a:buClr>
                <a:schemeClr val="dk1"/>
              </a:buClr>
              <a:buSzPct val="25000"/>
              <a:buFont typeface="Arial"/>
              <a:buNone/>
            </a:pPr>
            <a:r>
              <a:rPr lang="x-none" sz="1200" b="0" i="0" u="none" strike="noStrike" cap="none" dirty="0" smtClean="0">
                <a:solidFill>
                  <a:schemeClr val="dk1"/>
                </a:solidFill>
                <a:latin typeface="Arial"/>
                <a:ea typeface="Arial"/>
                <a:cs typeface="Arial"/>
                <a:sym typeface="Arial"/>
              </a:rPr>
              <a:t>En particulier il va falloir comprender comment produire un paquet d’électrons ultra-court et le transporter de la cathode au plasma.</a:t>
            </a:r>
          </a:p>
          <a:p>
            <a:pPr marL="0" marR="0" lvl="0" indent="0" algn="l" rtl="0">
              <a:spcBef>
                <a:spcPts val="0"/>
              </a:spcBef>
              <a:spcAft>
                <a:spcPts val="0"/>
              </a:spcAft>
              <a:buClr>
                <a:schemeClr val="dk1"/>
              </a:buClr>
              <a:buSzPct val="25000"/>
              <a:buFont typeface="Arial"/>
              <a:buNone/>
            </a:pPr>
            <a:r>
              <a:rPr lang="x-none" sz="1200" b="0" i="0" u="none" strike="noStrike" cap="none" dirty="0" smtClean="0">
                <a:solidFill>
                  <a:schemeClr val="dk1"/>
                </a:solidFill>
                <a:latin typeface="Arial"/>
                <a:ea typeface="Arial"/>
                <a:cs typeface="Arial"/>
                <a:sym typeface="Arial"/>
              </a:rPr>
              <a:t>Cela doit se faire sans endommager le vide de l’accélérateur à cause du</a:t>
            </a:r>
            <a:r>
              <a:rPr lang="x-none" sz="1200" b="0" i="0" u="none" strike="noStrike" cap="none" baseline="0" dirty="0" smtClean="0">
                <a:solidFill>
                  <a:schemeClr val="dk1"/>
                </a:solidFill>
                <a:latin typeface="Arial"/>
                <a:ea typeface="Arial"/>
                <a:cs typeface="Arial"/>
                <a:sym typeface="Arial"/>
              </a:rPr>
              <a:t> gaz produisant le plasma.</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Nos simulations montrent que la cellule que nous devrons utiliser devra avoir un double gradient de densité ce qu’il va falloir mettre au point.</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Il faudra aussi synchroniser les horloges des deux machines qui n’avaient initialement pas été conçues pour fonctionner ensemble.</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Afin de mesurer les particules accélérées il va falloir construire des diagnostics adaptés.</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Enfin les communautés qui vont travailler ensemble sur ce projet n’ont pas la même culture. Il va donc falloir “fusionner” les deux cultures dans le projet.</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558" name="Shape 558"/>
          <p:cNvSpPr>
            <a:spLocks noGrp="1" noRot="1" noChangeAspect="1"/>
          </p:cNvSpPr>
          <p:nvPr>
            <p:ph type="sldImg" idx="2"/>
          </p:nvPr>
        </p:nvSpPr>
        <p:spPr>
          <a:xfrm>
            <a:off x="1134269" y="745450"/>
            <a:ext cx="4537075" cy="372725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7651"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E824ADED-F026-43BE-ADA7-230B04BBB750}" type="slidenum">
              <a:rPr lang="fr-FR" altLang="fr-FR" sz="1200">
                <a:latin typeface="Arial" pitchFamily="34" charset="0"/>
              </a:rPr>
              <a:pPr algn="r" eaLnBrk="1" hangingPunct="1"/>
              <a:t>11</a:t>
            </a:fld>
            <a:endParaRPr lang="fr-FR" altLang="fr-FR" sz="1200">
              <a:latin typeface="Arial" pitchFamily="34" charset="0"/>
            </a:endParaRPr>
          </a:p>
        </p:txBody>
      </p:sp>
      <p:sp>
        <p:nvSpPr>
          <p:cNvPr id="27652"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907416" y="4721186"/>
            <a:ext cx="4990782" cy="4472702"/>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x-none" sz="1200" b="0" i="0" u="none" strike="noStrike" cap="none" dirty="0" smtClean="0">
                <a:solidFill>
                  <a:schemeClr val="dk1"/>
                </a:solidFill>
                <a:latin typeface="Arial"/>
                <a:ea typeface="Arial"/>
                <a:cs typeface="Arial"/>
                <a:sym typeface="Arial"/>
              </a:rPr>
              <a:t>ESCULAP est un projet très récent puisqu’il a été approuvé par le conseil scientifique du LAL en février 2016. Un avant-projet détaillé (APD) est en cours de rédaction avec comme but une publication en février</a:t>
            </a:r>
            <a:r>
              <a:rPr lang="x-none" sz="1200" b="0" i="0" u="none" strike="noStrike" cap="none" baseline="0" dirty="0" smtClean="0">
                <a:solidFill>
                  <a:schemeClr val="dk1"/>
                </a:solidFill>
                <a:latin typeface="Arial"/>
                <a:ea typeface="Arial"/>
                <a:cs typeface="Arial"/>
                <a:sym typeface="Arial"/>
              </a:rPr>
              <a:t> 2017.</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Le budget alloué pour 2016 par le LAL est de 50k€. La partie “paquets courts” d’ESCULAP est financée grâce à des subventions du labex P2IO (sous le nom de DRUM).</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À terme ESCULAP sera une installation où il sera facile de former les personnels (doctorants, ingénieurs chercheurs,…) aux techniques de l’ALP.</a:t>
            </a:r>
          </a:p>
          <a:p>
            <a:pPr marL="0" marR="0" lvl="0" indent="0" algn="l" rtl="0">
              <a:spcBef>
                <a:spcPts val="0"/>
              </a:spcBef>
              <a:spcAft>
                <a:spcPts val="0"/>
              </a:spcAft>
              <a:buClr>
                <a:schemeClr val="dk1"/>
              </a:buClr>
              <a:buSzPct val="25000"/>
              <a:buFont typeface="Arial"/>
              <a:buNone/>
            </a:pPr>
            <a:endParaRPr lang="x-none"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Les premières expériences sont prévues pour fin 2017 ou début 2018. Le coût estimé de ces expériences est d’environs 250k€ car une bonne partie du matériel nécessaire existe déjà au LAL ou à Laserix.</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Le but est d’arriver à une installation pleinement caractérisée d’ici 5 ans.</a:t>
            </a:r>
          </a:p>
          <a:p>
            <a:pPr marL="0" marR="0" lvl="0" indent="0" algn="l" rtl="0">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570" name="Shape 570"/>
          <p:cNvSpPr>
            <a:spLocks noGrp="1" noRot="1" noChangeAspect="1"/>
          </p:cNvSpPr>
          <p:nvPr>
            <p:ph type="sldImg" idx="2"/>
          </p:nvPr>
        </p:nvSpPr>
        <p:spPr>
          <a:xfrm>
            <a:off x="920750" y="746125"/>
            <a:ext cx="4965700" cy="37258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9699"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29EE7F68-99BC-4A00-998A-D91652A5D075}" type="slidenum">
              <a:rPr lang="fr-FR" altLang="fr-FR" sz="1200">
                <a:latin typeface="Arial" pitchFamily="34" charset="0"/>
              </a:rPr>
              <a:pPr algn="r" eaLnBrk="1" hangingPunct="1"/>
              <a:t>13</a:t>
            </a:fld>
            <a:endParaRPr lang="fr-FR" altLang="fr-FR" sz="1200">
              <a:latin typeface="Arial" pitchFamily="34" charset="0"/>
            </a:endParaRPr>
          </a:p>
        </p:txBody>
      </p:sp>
      <p:sp>
        <p:nvSpPr>
          <p:cNvPr id="29700"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E5420DE6-F138-4A18-A261-C1BF1DC57004}" type="slidenum">
              <a:rPr lang="fr-FR" altLang="fr-FR" sz="1200">
                <a:latin typeface="Arial" pitchFamily="34" charset="0"/>
              </a:rPr>
              <a:pPr eaLnBrk="1" hangingPunct="1"/>
              <a:t>14</a:t>
            </a:fld>
            <a:endParaRPr lang="fr-FR" altLang="fr-FR" sz="1200">
              <a:latin typeface="Arial"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17412"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914400" eaLnBrk="1" hangingPunct="1"/>
            <a:endParaRPr lang="fr-FR" altLang="fr-FR" sz="120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15</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16</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5603"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57837572-CB08-42C2-BE09-CE80A88BD307}" type="slidenum">
              <a:rPr lang="fr-FR" altLang="fr-FR" sz="1200">
                <a:latin typeface="Arial" pitchFamily="34" charset="0"/>
              </a:rPr>
              <a:pPr algn="r" eaLnBrk="1" hangingPunct="1"/>
              <a:t>17</a:t>
            </a:fld>
            <a:endParaRPr lang="fr-FR" altLang="fr-FR" sz="1200">
              <a:latin typeface="Arial" pitchFamily="34" charset="0"/>
            </a:endParaRPr>
          </a:p>
        </p:txBody>
      </p:sp>
      <p:sp>
        <p:nvSpPr>
          <p:cNvPr id="25604"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Espace réservé de l'image des diapositives 1"/>
          <p:cNvSpPr>
            <a:spLocks noGrp="1" noRot="1" noChangeAspect="1" noTextEdit="1"/>
          </p:cNvSpPr>
          <p:nvPr>
            <p:ph type="sldImg"/>
          </p:nvPr>
        </p:nvSpPr>
        <p:spPr>
          <a:ln/>
        </p:spPr>
      </p:sp>
      <p:sp>
        <p:nvSpPr>
          <p:cNvPr id="2765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7651"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E824ADED-F026-43BE-ADA7-230B04BBB750}" type="slidenum">
              <a:rPr lang="fr-FR" altLang="fr-FR" sz="1200">
                <a:latin typeface="Arial" pitchFamily="34" charset="0"/>
              </a:rPr>
              <a:pPr algn="r" eaLnBrk="1" hangingPunct="1"/>
              <a:t>18</a:t>
            </a:fld>
            <a:endParaRPr lang="fr-FR" altLang="fr-FR" sz="1200">
              <a:latin typeface="Arial" pitchFamily="34" charset="0"/>
            </a:endParaRPr>
          </a:p>
        </p:txBody>
      </p:sp>
      <p:sp>
        <p:nvSpPr>
          <p:cNvPr id="27652"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Espace réservé de l'image des diapositives 1"/>
          <p:cNvSpPr>
            <a:spLocks noGrp="1" noRot="1" noChangeAspect="1" noTextEdit="1"/>
          </p:cNvSpPr>
          <p:nvPr>
            <p:ph type="sldImg"/>
          </p:nvPr>
        </p:nvSpPr>
        <p:spPr>
          <a:ln/>
        </p:spPr>
      </p:sp>
      <p:sp>
        <p:nvSpPr>
          <p:cNvPr id="2969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9699"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29EE7F68-99BC-4A00-998A-D91652A5D075}" type="slidenum">
              <a:rPr lang="fr-FR" altLang="fr-FR" sz="1200">
                <a:latin typeface="Arial" pitchFamily="34" charset="0"/>
              </a:rPr>
              <a:pPr algn="r" eaLnBrk="1" hangingPunct="1"/>
              <a:t>19</a:t>
            </a:fld>
            <a:endParaRPr lang="fr-FR" altLang="fr-FR" sz="1200">
              <a:latin typeface="Arial" pitchFamily="34" charset="0"/>
            </a:endParaRPr>
          </a:p>
        </p:txBody>
      </p:sp>
      <p:sp>
        <p:nvSpPr>
          <p:cNvPr id="29700"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Espace réservé de l'image des diapositives 1"/>
          <p:cNvSpPr>
            <a:spLocks noGrp="1" noRot="1" noChangeAspect="1" noTextEdit="1"/>
          </p:cNvSpPr>
          <p:nvPr>
            <p:ph type="sldImg"/>
          </p:nvPr>
        </p:nvSpPr>
        <p:spPr>
          <a:ln/>
        </p:spPr>
      </p:sp>
      <p:sp>
        <p:nvSpPr>
          <p:cNvPr id="2150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latin typeface="Arial" pitchFamily="34" charset="0"/>
            </a:endParaRPr>
          </a:p>
        </p:txBody>
      </p:sp>
      <p:sp>
        <p:nvSpPr>
          <p:cNvPr id="21507"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562037EB-78C1-4E9E-9357-C7DEF6595F1F}" type="slidenum">
              <a:rPr lang="fr-FR" altLang="fr-FR" sz="1200">
                <a:latin typeface="Arial" pitchFamily="34" charset="0"/>
              </a:rPr>
              <a:pPr algn="r" eaLnBrk="1" hangingPunct="1"/>
              <a:t>2</a:t>
            </a:fld>
            <a:endParaRPr lang="fr-FR" altLang="fr-FR" sz="1200" dirty="0">
              <a:latin typeface="Arial" pitchFamily="34" charset="0"/>
            </a:endParaRPr>
          </a:p>
        </p:txBody>
      </p:sp>
      <p:sp>
        <p:nvSpPr>
          <p:cNvPr id="21508"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dirty="0">
                <a:latin typeface="Arial" pitchFamily="34" charset="0"/>
              </a:rPr>
              <a:t>Groupe          Evaluation AERES          13-14 janvier 2011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Espace réservé de l'image des diapositives 1"/>
          <p:cNvSpPr>
            <a:spLocks noGrp="1" noRot="1" noChangeAspect="1" noTextEdit="1"/>
          </p:cNvSpPr>
          <p:nvPr>
            <p:ph type="sldImg"/>
          </p:nvPr>
        </p:nvSpPr>
        <p:spPr>
          <a:ln/>
        </p:spPr>
      </p:sp>
      <p:sp>
        <p:nvSpPr>
          <p:cNvPr id="3174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31747"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FA2BD774-BB3D-4ACA-9584-B06DB406F070}" type="slidenum">
              <a:rPr lang="fr-FR" altLang="fr-FR" sz="1200">
                <a:latin typeface="Arial" pitchFamily="34" charset="0"/>
              </a:rPr>
              <a:pPr algn="r" eaLnBrk="1" hangingPunct="1"/>
              <a:t>20</a:t>
            </a:fld>
            <a:endParaRPr lang="fr-FR" altLang="fr-FR" sz="1200">
              <a:latin typeface="Arial" pitchFamily="34" charset="0"/>
            </a:endParaRPr>
          </a:p>
        </p:txBody>
      </p:sp>
      <p:sp>
        <p:nvSpPr>
          <p:cNvPr id="31748"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Espace réservé de l'image des diapositives 1"/>
          <p:cNvSpPr>
            <a:spLocks noGrp="1" noRot="1" noChangeAspect="1" noTextEdit="1"/>
          </p:cNvSpPr>
          <p:nvPr>
            <p:ph type="sldImg"/>
          </p:nvPr>
        </p:nvSpPr>
        <p:spPr>
          <a:ln/>
        </p:spPr>
      </p:sp>
      <p:sp>
        <p:nvSpPr>
          <p:cNvPr id="1945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19459"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5D30288E-A39A-4A7D-B495-AD8C287DAAC9}" type="slidenum">
              <a:rPr lang="fr-FR" altLang="fr-FR" sz="1200">
                <a:latin typeface="Arial" pitchFamily="34" charset="0"/>
              </a:rPr>
              <a:pPr algn="r" eaLnBrk="1" hangingPunct="1"/>
              <a:t>3</a:t>
            </a:fld>
            <a:endParaRPr lang="fr-FR" altLang="fr-FR" sz="1200">
              <a:latin typeface="Arial" pitchFamily="34" charset="0"/>
            </a:endParaRPr>
          </a:p>
        </p:txBody>
      </p:sp>
      <p:sp>
        <p:nvSpPr>
          <p:cNvPr id="19460"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fld id="{E5420DE6-F138-4A18-A261-C1BF1DC57004}" type="slidenum">
              <a:rPr lang="fr-FR" altLang="fr-FR" sz="1200">
                <a:latin typeface="Arial" pitchFamily="34" charset="0"/>
              </a:rPr>
              <a:pPr eaLnBrk="1" hangingPunct="1"/>
              <a:t>4</a:t>
            </a:fld>
            <a:endParaRPr lang="fr-FR" altLang="fr-FR" sz="1200">
              <a:latin typeface="Arial"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17412" name="Espace réservé du pied de page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defTabSz="914400" eaLnBrk="1" hangingPunct="1"/>
            <a:endParaRPr lang="fr-FR" altLang="fr-FR" sz="120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5</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Espace réservé de l'image des diapositives 1"/>
          <p:cNvSpPr>
            <a:spLocks noGrp="1" noRot="1" noChangeAspect="1" noTextEdit="1"/>
          </p:cNvSpPr>
          <p:nvPr>
            <p:ph type="sldImg"/>
          </p:nvPr>
        </p:nvSpPr>
        <p:spPr>
          <a:ln/>
        </p:spPr>
      </p:sp>
      <p:sp>
        <p:nvSpPr>
          <p:cNvPr id="23554"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3555"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C68A0EA8-6E0E-4C33-BCA4-D0F45B79CF31}" type="slidenum">
              <a:rPr lang="fr-FR" altLang="fr-FR" sz="1200">
                <a:latin typeface="Arial" pitchFamily="34" charset="0"/>
              </a:rPr>
              <a:pPr algn="r" eaLnBrk="1" hangingPunct="1"/>
              <a:t>6</a:t>
            </a:fld>
            <a:endParaRPr lang="fr-FR" altLang="fr-FR" sz="1200">
              <a:latin typeface="Arial" pitchFamily="34" charset="0"/>
            </a:endParaRPr>
          </a:p>
        </p:txBody>
      </p:sp>
      <p:sp>
        <p:nvSpPr>
          <p:cNvPr id="23556"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p:cNvSpPr>
            <a:spLocks noGrp="1" noRot="1" noChangeAspect="1" noTextEdit="1"/>
          </p:cNvSpPr>
          <p:nvPr>
            <p:ph type="sldImg"/>
          </p:nvPr>
        </p:nvSpPr>
        <p:spPr>
          <a:ln/>
        </p:spPr>
      </p:sp>
      <p:sp>
        <p:nvSpPr>
          <p:cNvPr id="25602"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latin typeface="Arial" pitchFamily="34" charset="0"/>
            </a:endParaRPr>
          </a:p>
        </p:txBody>
      </p:sp>
      <p:sp>
        <p:nvSpPr>
          <p:cNvPr id="25603" name="Espace réservé du numéro de diapositive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defTabSz="912813" eaLnBrk="0" hangingPunct="0">
              <a:defRPr sz="2400">
                <a:solidFill>
                  <a:schemeClr val="tx1"/>
                </a:solidFill>
                <a:latin typeface="Verdana" pitchFamily="34" charset="0"/>
                <a:ea typeface="MS PGothic" pitchFamily="34" charset="-128"/>
              </a:defRPr>
            </a:lvl1pPr>
            <a:lvl2pPr marL="742950" indent="-285750" defTabSz="912813" eaLnBrk="0" hangingPunct="0">
              <a:defRPr sz="2400">
                <a:solidFill>
                  <a:schemeClr val="tx1"/>
                </a:solidFill>
                <a:latin typeface="Verdana" pitchFamily="34" charset="0"/>
                <a:ea typeface="MS PGothic" pitchFamily="34" charset="-128"/>
              </a:defRPr>
            </a:lvl2pPr>
            <a:lvl3pPr marL="1143000" indent="-228600" defTabSz="912813" eaLnBrk="0" hangingPunct="0">
              <a:defRPr sz="2400">
                <a:solidFill>
                  <a:schemeClr val="tx1"/>
                </a:solidFill>
                <a:latin typeface="Verdana" pitchFamily="34" charset="0"/>
                <a:ea typeface="MS PGothic" pitchFamily="34" charset="-128"/>
              </a:defRPr>
            </a:lvl3pPr>
            <a:lvl4pPr marL="1600200" indent="-228600" defTabSz="912813" eaLnBrk="0" hangingPunct="0">
              <a:defRPr sz="2400">
                <a:solidFill>
                  <a:schemeClr val="tx1"/>
                </a:solidFill>
                <a:latin typeface="Verdana" pitchFamily="34" charset="0"/>
                <a:ea typeface="MS PGothic" pitchFamily="34" charset="-128"/>
              </a:defRPr>
            </a:lvl4pPr>
            <a:lvl5pPr marL="2057400" indent="-228600" defTabSz="912813" eaLnBrk="0" hangingPunct="0">
              <a:defRPr sz="2400">
                <a:solidFill>
                  <a:schemeClr val="tx1"/>
                </a:solidFill>
                <a:latin typeface="Verdana" pitchFamily="34" charset="0"/>
                <a:ea typeface="MS PGothic" pitchFamily="34" charset="-128"/>
              </a:defRPr>
            </a:lvl5pPr>
            <a:lvl6pPr marL="25146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12813"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57837572-CB08-42C2-BE09-CE80A88BD307}" type="slidenum">
              <a:rPr lang="fr-FR" altLang="fr-FR" sz="1200">
                <a:latin typeface="Arial" pitchFamily="34" charset="0"/>
              </a:rPr>
              <a:pPr algn="r" eaLnBrk="1" hangingPunct="1"/>
              <a:t>7</a:t>
            </a:fld>
            <a:endParaRPr lang="fr-FR" altLang="fr-FR" sz="1200">
              <a:latin typeface="Arial" pitchFamily="34" charset="0"/>
            </a:endParaRPr>
          </a:p>
        </p:txBody>
      </p:sp>
      <p:sp>
        <p:nvSpPr>
          <p:cNvPr id="25604" name="Espace réservé du pied de page 4"/>
          <p:cNvSpPr txBox="1">
            <a:spLocks noGrp="1"/>
          </p:cNvSpPr>
          <p:nvPr/>
        </p:nvSpPr>
        <p:spPr bwMode="auto">
          <a:xfrm>
            <a:off x="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24" tIns="45761" rIns="91524" bIns="45761" anchor="b"/>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fr-FR" altLang="fr-FR" sz="1200">
                <a:latin typeface="Arial" pitchFamily="34" charset="0"/>
              </a:rPr>
              <a:t>Groupe          Evaluation AERES          13-14 janvier 2011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907416" y="4721186"/>
            <a:ext cx="4990782" cy="4472702"/>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x-none" sz="1200" b="0" i="0" u="none" strike="noStrike" cap="none" dirty="0" smtClean="0">
                <a:solidFill>
                  <a:schemeClr val="dk1"/>
                </a:solidFill>
                <a:latin typeface="Arial"/>
                <a:ea typeface="Arial"/>
                <a:cs typeface="Arial"/>
                <a:sym typeface="Arial"/>
              </a:rPr>
              <a:t>Le projet</a:t>
            </a:r>
            <a:r>
              <a:rPr lang="x-none" sz="1200" b="0" i="0" u="none" strike="noStrike" cap="none" baseline="0" dirty="0" smtClean="0">
                <a:solidFill>
                  <a:schemeClr val="dk1"/>
                </a:solidFill>
                <a:latin typeface="Arial"/>
                <a:ea typeface="Arial"/>
                <a:cs typeface="Arial"/>
                <a:sym typeface="Arial"/>
              </a:rPr>
              <a:t> ESCULAP est né de l’arrivée dans les murs du LAL du laser de puissance LASERIX. Ce laser a été installé à proximité du photoinjecteur PHIL permettant de faire intéragir les deux machines ensemble.</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PHIL est un photoinjecteur produisant de électrons de 5 MeV (énergie qui sera portée à 10 MeV fin 2017) avec une charge par impulsion pouvant monter à 1nC.</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Laserix est un laser d’une puissance de 50 TW prduisant des impulsions ultra-courtes de 35fs.</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Avec cette arrivée des physiciens de 3 communautés différentes se trouvent sur le même site.</a:t>
            </a:r>
            <a:endParaRPr sz="1200" b="0" i="0" u="none" strike="noStrike" cap="none" dirty="0">
              <a:solidFill>
                <a:schemeClr val="dk1"/>
              </a:solidFill>
              <a:latin typeface="Arial"/>
              <a:ea typeface="Arial"/>
              <a:cs typeface="Arial"/>
              <a:sym typeface="Arial"/>
            </a:endParaRPr>
          </a:p>
        </p:txBody>
      </p:sp>
      <p:sp>
        <p:nvSpPr>
          <p:cNvPr id="531" name="Shape 531"/>
          <p:cNvSpPr>
            <a:spLocks noGrp="1" noRot="1" noChangeAspect="1"/>
          </p:cNvSpPr>
          <p:nvPr>
            <p:ph type="sldImg" idx="2"/>
          </p:nvPr>
        </p:nvSpPr>
        <p:spPr>
          <a:xfrm>
            <a:off x="1134269" y="745450"/>
            <a:ext cx="4537075" cy="372725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txBox="1">
            <a:spLocks noGrp="1"/>
          </p:cNvSpPr>
          <p:nvPr>
            <p:ph type="body" idx="1"/>
          </p:nvPr>
        </p:nvSpPr>
        <p:spPr>
          <a:xfrm>
            <a:off x="907416" y="4721186"/>
            <a:ext cx="4990782" cy="4472702"/>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x-none" sz="1200" b="0" i="0" u="none" strike="noStrike" cap="none" dirty="0" smtClean="0">
                <a:solidFill>
                  <a:schemeClr val="dk1"/>
                </a:solidFill>
                <a:latin typeface="Arial"/>
                <a:ea typeface="Arial"/>
                <a:cs typeface="Arial"/>
                <a:sym typeface="Arial"/>
              </a:rPr>
              <a:t>ESCULAP permettra de faire des études à la fois sur les paquets</a:t>
            </a:r>
            <a:r>
              <a:rPr lang="x-none" sz="1200" b="0" i="0" u="none" strike="noStrike" cap="none" baseline="0" dirty="0" smtClean="0">
                <a:solidFill>
                  <a:schemeClr val="dk1"/>
                </a:solidFill>
                <a:latin typeface="Arial"/>
                <a:ea typeface="Arial"/>
                <a:cs typeface="Arial"/>
                <a:sym typeface="Arial"/>
              </a:rPr>
              <a:t> d’électrons conventionnel et </a:t>
            </a:r>
            <a:r>
              <a:rPr lang="x-none" sz="1200" b="0" i="0" u="none" strike="noStrike" cap="none" dirty="0" smtClean="0">
                <a:solidFill>
                  <a:schemeClr val="dk1"/>
                </a:solidFill>
                <a:latin typeface="Arial"/>
                <a:ea typeface="Arial"/>
                <a:cs typeface="Arial"/>
                <a:sym typeface="Arial"/>
              </a:rPr>
              <a:t> sur les paquets produits par ALP.</a:t>
            </a:r>
          </a:p>
          <a:p>
            <a:pPr marL="0" marR="0" lvl="0" indent="0" algn="l" rtl="0">
              <a:spcBef>
                <a:spcPts val="0"/>
              </a:spcBef>
              <a:spcAft>
                <a:spcPts val="0"/>
              </a:spcAft>
              <a:buClr>
                <a:schemeClr val="dk1"/>
              </a:buClr>
              <a:buSzPct val="25000"/>
              <a:buFont typeface="Arial"/>
              <a:buNone/>
            </a:pPr>
            <a:r>
              <a:rPr lang="x-none" sz="1200" b="0" i="0" u="none" strike="noStrike" cap="none" dirty="0" smtClean="0">
                <a:solidFill>
                  <a:schemeClr val="dk1"/>
                </a:solidFill>
                <a:latin typeface="Arial"/>
                <a:ea typeface="Arial"/>
                <a:cs typeface="Arial"/>
                <a:sym typeface="Arial"/>
              </a:rPr>
              <a:t>Sur les paquets conventionnels nous nous intéresserons en particulier au régime des paquets courts à forte charge.</a:t>
            </a:r>
          </a:p>
          <a:p>
            <a:pPr marL="0" marR="0" lvl="0" indent="0" algn="l" rtl="0">
              <a:spcBef>
                <a:spcPts val="0"/>
              </a:spcBef>
              <a:spcAft>
                <a:spcPts val="0"/>
              </a:spcAft>
              <a:buClr>
                <a:schemeClr val="dk1"/>
              </a:buClr>
              <a:buSzPct val="25000"/>
              <a:buFont typeface="Arial"/>
              <a:buNone/>
            </a:pPr>
            <a:r>
              <a:rPr lang="x-none" sz="1200" b="0" i="0" u="none" strike="noStrike" cap="none" dirty="0" smtClean="0">
                <a:solidFill>
                  <a:schemeClr val="dk1"/>
                </a:solidFill>
                <a:latin typeface="Arial"/>
                <a:ea typeface="Arial"/>
                <a:cs typeface="Arial"/>
                <a:sym typeface="Arial"/>
              </a:rPr>
              <a:t>Pour</a:t>
            </a:r>
            <a:r>
              <a:rPr lang="x-none" sz="1200" b="0" i="0" u="none" strike="noStrike" cap="none" baseline="0" dirty="0" smtClean="0">
                <a:solidFill>
                  <a:schemeClr val="dk1"/>
                </a:solidFill>
                <a:latin typeface="Arial"/>
                <a:ea typeface="Arial"/>
                <a:cs typeface="Arial"/>
                <a:sym typeface="Arial"/>
              </a:rPr>
              <a:t> l’ALP ESCULAP permettra d’étudier l’injection externe avec en particulier la possibilité de faire varier le régime d’accélération (c’est à dire la densité d’energie laser dans le plasma).</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Voici un exemple de simulation où l’on utilise un paquet produit par PHIL. Le plasma a un profil de densité particulier qui permet de séparer l’interaction en deux phase. Dans une première phase (densité décroissante) ce paquet est comprimé en temps puis dans la seconde phase il est accéléré.</a:t>
            </a:r>
          </a:p>
          <a:p>
            <a:pPr marL="0" marR="0" lvl="0" indent="0" algn="l" rtl="0">
              <a:spcBef>
                <a:spcPts val="0"/>
              </a:spcBef>
              <a:spcAft>
                <a:spcPts val="0"/>
              </a:spcAft>
              <a:buClr>
                <a:schemeClr val="dk1"/>
              </a:buClr>
              <a:buSzPct val="25000"/>
              <a:buFont typeface="Arial"/>
              <a:buNone/>
            </a:pPr>
            <a:r>
              <a:rPr lang="x-none" sz="1200" b="0" i="0" u="none" strike="noStrike" cap="none" baseline="0" dirty="0" smtClean="0">
                <a:solidFill>
                  <a:schemeClr val="dk1"/>
                </a:solidFill>
                <a:latin typeface="Arial"/>
                <a:ea typeface="Arial"/>
                <a:cs typeface="Arial"/>
                <a:sym typeface="Arial"/>
              </a:rPr>
              <a:t>ESCULAP s’est fixé comme objectif à 3 ans de produire des paquets d’électrons de plus de 100 MeV avec une charge supérieure à 20 pC.</a:t>
            </a:r>
            <a:endParaRPr lang="x-none" sz="1200" b="0" i="0" u="none" strike="noStrike" cap="none" dirty="0" smtClean="0">
              <a:solidFill>
                <a:schemeClr val="dk1"/>
              </a:solidFill>
              <a:latin typeface="Arial"/>
              <a:ea typeface="Arial"/>
              <a:cs typeface="Arial"/>
              <a:sym typeface="Arial"/>
            </a:endParaRPr>
          </a:p>
        </p:txBody>
      </p:sp>
      <p:sp>
        <p:nvSpPr>
          <p:cNvPr id="543" name="Shape 543"/>
          <p:cNvSpPr>
            <a:spLocks noGrp="1" noRot="1" noChangeAspect="1"/>
          </p:cNvSpPr>
          <p:nvPr>
            <p:ph type="sldImg" idx="2"/>
          </p:nvPr>
        </p:nvSpPr>
        <p:spPr>
          <a:xfrm>
            <a:off x="1134269" y="745450"/>
            <a:ext cx="4537075" cy="3727252"/>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fld id="{81DA3DA8-CF62-46EE-A292-E82C1A0E5B1B}" type="datetime1">
              <a:rPr lang="fr-FR" altLang="fr-FR"/>
              <a:pPr/>
              <a:t>24/06/2016</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D8195AA-B66D-4256-8376-8E3756592E5B}" type="slidenum">
              <a:rPr lang="fr-FR" altLang="fr-FR"/>
              <a:pPr/>
              <a:t>‹#›</a:t>
            </a:fld>
            <a:endParaRPr lang="fr-FR" altLang="fr-FR"/>
          </a:p>
        </p:txBody>
      </p:sp>
    </p:spTree>
    <p:extLst>
      <p:ext uri="{BB962C8B-B14F-4D97-AF65-F5344CB8AC3E}">
        <p14:creationId xmlns:p14="http://schemas.microsoft.com/office/powerpoint/2010/main" val="357284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F8737A26-C24F-4DC4-B1E4-23A2C7605978}" type="datetime1">
              <a:rPr lang="fr-FR" altLang="fr-FR"/>
              <a:pPr/>
              <a:t>24/06/2016</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C26AB516-3B57-43C6-BA57-0C2FA795534A}" type="slidenum">
              <a:rPr lang="fr-FR" altLang="fr-FR"/>
              <a:pPr/>
              <a:t>‹#›</a:t>
            </a:fld>
            <a:endParaRPr lang="fr-FR" altLang="fr-FR"/>
          </a:p>
        </p:txBody>
      </p:sp>
    </p:spTree>
    <p:extLst>
      <p:ext uri="{BB962C8B-B14F-4D97-AF65-F5344CB8AC3E}">
        <p14:creationId xmlns:p14="http://schemas.microsoft.com/office/powerpoint/2010/main" val="34447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17092682-AA72-4160-B75A-A5AAD092CEAC}" type="datetime1">
              <a:rPr lang="fr-FR" altLang="fr-FR"/>
              <a:pPr/>
              <a:t>24/06/2016</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8D9DF02-E291-4182-B974-3E2CE9E1C724}" type="slidenum">
              <a:rPr lang="fr-FR" altLang="fr-FR"/>
              <a:pPr/>
              <a:t>‹#›</a:t>
            </a:fld>
            <a:endParaRPr lang="fr-FR" altLang="fr-FR"/>
          </a:p>
        </p:txBody>
      </p:sp>
    </p:spTree>
    <p:extLst>
      <p:ext uri="{BB962C8B-B14F-4D97-AF65-F5344CB8AC3E}">
        <p14:creationId xmlns:p14="http://schemas.microsoft.com/office/powerpoint/2010/main" val="399187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fld id="{D84625B8-3D0F-4A41-8621-32FA12E125F7}" type="datetime1">
              <a:rPr lang="fr-FR" altLang="fr-FR"/>
              <a:pPr/>
              <a:t>24/06/2016</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5D9B770F-2219-4716-812A-EB6970254832}" type="slidenum">
              <a:rPr lang="fr-FR" altLang="fr-FR"/>
              <a:pPr/>
              <a:t>‹#›</a:t>
            </a:fld>
            <a:endParaRPr lang="fr-FR" altLang="fr-FR"/>
          </a:p>
        </p:txBody>
      </p:sp>
    </p:spTree>
    <p:extLst>
      <p:ext uri="{BB962C8B-B14F-4D97-AF65-F5344CB8AC3E}">
        <p14:creationId xmlns:p14="http://schemas.microsoft.com/office/powerpoint/2010/main" val="54675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fld id="{6C16430A-6F85-43B1-9B85-B8C599CEFD6C}" type="datetime1">
              <a:rPr lang="fr-FR" altLang="fr-FR"/>
              <a:pPr/>
              <a:t>24/06/2016</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9BBA51A-0E04-4B3D-A92E-704BDD3DCD9A}" type="slidenum">
              <a:rPr lang="fr-FR" altLang="fr-FR"/>
              <a:pPr/>
              <a:t>‹#›</a:t>
            </a:fld>
            <a:endParaRPr lang="fr-FR" altLang="fr-FR"/>
          </a:p>
        </p:txBody>
      </p:sp>
    </p:spTree>
    <p:extLst>
      <p:ext uri="{BB962C8B-B14F-4D97-AF65-F5344CB8AC3E}">
        <p14:creationId xmlns:p14="http://schemas.microsoft.com/office/powerpoint/2010/main" val="234346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fld id="{8508FDA8-EA4E-45E6-959E-B5CD9A029230}" type="datetime1">
              <a:rPr lang="fr-FR" altLang="fr-FR"/>
              <a:pPr/>
              <a:t>24/06/2016</a:t>
            </a:fld>
            <a:endParaRPr lang="fr-FR" alt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329E5297-4FB7-449C-8C89-8F0656A957C4}" type="slidenum">
              <a:rPr lang="fr-FR" altLang="fr-FR"/>
              <a:pPr/>
              <a:t>‹#›</a:t>
            </a:fld>
            <a:endParaRPr lang="fr-FR" altLang="fr-FR"/>
          </a:p>
        </p:txBody>
      </p:sp>
    </p:spTree>
    <p:extLst>
      <p:ext uri="{BB962C8B-B14F-4D97-AF65-F5344CB8AC3E}">
        <p14:creationId xmlns:p14="http://schemas.microsoft.com/office/powerpoint/2010/main" val="894510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fld id="{176F6575-38E5-495A-9824-F407F086B1CC}" type="datetime1">
              <a:rPr lang="fr-FR" altLang="fr-FR"/>
              <a:pPr/>
              <a:t>24/06/2016</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32512EA5-2497-4106-AE4A-F88B46A95DFC}" type="slidenum">
              <a:rPr lang="fr-FR" altLang="fr-FR"/>
              <a:pPr/>
              <a:t>‹#›</a:t>
            </a:fld>
            <a:endParaRPr lang="fr-FR" altLang="fr-FR"/>
          </a:p>
        </p:txBody>
      </p:sp>
    </p:spTree>
    <p:extLst>
      <p:ext uri="{BB962C8B-B14F-4D97-AF65-F5344CB8AC3E}">
        <p14:creationId xmlns:p14="http://schemas.microsoft.com/office/powerpoint/2010/main" val="295783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fld id="{D07056F7-BFE9-46BE-8BE1-4E695937B733}" type="datetime1">
              <a:rPr lang="fr-FR" altLang="fr-FR"/>
              <a:pPr/>
              <a:t>24/06/2016</a:t>
            </a:fld>
            <a:endParaRPr lang="fr-FR" alt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30B2131C-04C9-4C62-B560-6FA68CA63643}" type="slidenum">
              <a:rPr lang="fr-FR" altLang="fr-FR"/>
              <a:pPr/>
              <a:t>‹#›</a:t>
            </a:fld>
            <a:endParaRPr lang="fr-FR" altLang="fr-FR"/>
          </a:p>
        </p:txBody>
      </p:sp>
    </p:spTree>
    <p:extLst>
      <p:ext uri="{BB962C8B-B14F-4D97-AF65-F5344CB8AC3E}">
        <p14:creationId xmlns:p14="http://schemas.microsoft.com/office/powerpoint/2010/main" val="231583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fld id="{68D45BC8-F5FD-40E0-86C8-98D5F83F5B35}" type="datetime1">
              <a:rPr lang="fr-FR" altLang="fr-FR"/>
              <a:pPr/>
              <a:t>24/06/2016</a:t>
            </a:fld>
            <a:endParaRPr lang="fr-FR" alt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A49E2D6F-AE99-48C9-AF64-C55FC97C33E2}" type="slidenum">
              <a:rPr lang="fr-FR" altLang="fr-FR"/>
              <a:pPr/>
              <a:t>‹#›</a:t>
            </a:fld>
            <a:endParaRPr lang="fr-FR" altLang="fr-FR"/>
          </a:p>
        </p:txBody>
      </p:sp>
    </p:spTree>
    <p:extLst>
      <p:ext uri="{BB962C8B-B14F-4D97-AF65-F5344CB8AC3E}">
        <p14:creationId xmlns:p14="http://schemas.microsoft.com/office/powerpoint/2010/main" val="339967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numéro de diapositive 5"/>
          <p:cNvSpPr txBox="1">
            <a:spLocks noGrp="1"/>
          </p:cNvSpPr>
          <p:nvPr userDrawn="1"/>
        </p:nvSpPr>
        <p:spPr bwMode="auto">
          <a:xfrm>
            <a:off x="6877050" y="6492875"/>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r" eaLnBrk="1" hangingPunct="1"/>
            <a:fld id="{D7B3AF0D-7C1C-4BE3-AF3F-2E6A38D662B3}" type="slidenum">
              <a:rPr lang="fr-FR" altLang="fr-FR" sz="1200">
                <a:solidFill>
                  <a:srgbClr val="898989"/>
                </a:solidFill>
              </a:rPr>
              <a:pPr algn="r" eaLnBrk="1" hangingPunct="1"/>
              <a:t>‹#›</a:t>
            </a:fld>
            <a:endParaRPr lang="fr-FR" altLang="fr-FR" sz="1200">
              <a:solidFill>
                <a:srgbClr val="898989"/>
              </a:solidFill>
            </a:endParaRPr>
          </a:p>
        </p:txBody>
      </p:sp>
      <p:cxnSp>
        <p:nvCxnSpPr>
          <p:cNvPr id="4" name="Connecteur droit 3"/>
          <p:cNvCxnSpPr/>
          <p:nvPr userDrawn="1"/>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7" name="Rectangle 2"/>
          <p:cNvSpPr>
            <a:spLocks noGrp="1" noChangeArrowheads="1"/>
          </p:cNvSpPr>
          <p:nvPr>
            <p:ph type="title" idx="4294967295"/>
          </p:nvPr>
        </p:nvSpPr>
        <p:spPr>
          <a:xfrm>
            <a:off x="0" y="0"/>
            <a:ext cx="9144000" cy="692150"/>
          </a:xfrm>
        </p:spPr>
        <p:txBody>
          <a:bodyPr/>
          <a:lstStyle/>
          <a:p>
            <a:endParaRPr lang="fr-FR" altLang="fr-FR" dirty="0" smtClean="0"/>
          </a:p>
        </p:txBody>
      </p:sp>
    </p:spTree>
    <p:extLst>
      <p:ext uri="{BB962C8B-B14F-4D97-AF65-F5344CB8AC3E}">
        <p14:creationId xmlns:p14="http://schemas.microsoft.com/office/powerpoint/2010/main" val="216529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0D2BE022-EE8D-4D45-8DC0-FD816B37F2E0}" type="datetime1">
              <a:rPr lang="fr-FR" altLang="fr-FR"/>
              <a:pPr/>
              <a:t>24/06/2016</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39E665C9-2336-444D-8F0E-D2D19ED7097B}" type="slidenum">
              <a:rPr lang="fr-FR" altLang="fr-FR"/>
              <a:pPr/>
              <a:t>‹#›</a:t>
            </a:fld>
            <a:endParaRPr lang="fr-FR" altLang="fr-FR"/>
          </a:p>
        </p:txBody>
      </p:sp>
    </p:spTree>
    <p:extLst>
      <p:ext uri="{BB962C8B-B14F-4D97-AF65-F5344CB8AC3E}">
        <p14:creationId xmlns:p14="http://schemas.microsoft.com/office/powerpoint/2010/main" val="2264045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fld id="{148F5655-8E30-49F4-A8CA-C4D47455D65D}" type="datetime1">
              <a:rPr lang="fr-FR" altLang="fr-FR"/>
              <a:pPr/>
              <a:t>24/06/2016</a:t>
            </a:fld>
            <a:endParaRPr lang="fr-FR" alt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BD4A6F74-9571-4DC2-A143-0DCDF667B946}" type="slidenum">
              <a:rPr lang="fr-FR" altLang="fr-FR"/>
              <a:pPr/>
              <a:t>‹#›</a:t>
            </a:fld>
            <a:endParaRPr lang="fr-FR" altLang="fr-FR"/>
          </a:p>
        </p:txBody>
      </p:sp>
    </p:spTree>
    <p:extLst>
      <p:ext uri="{BB962C8B-B14F-4D97-AF65-F5344CB8AC3E}">
        <p14:creationId xmlns:p14="http://schemas.microsoft.com/office/powerpoint/2010/main" val="24573552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5B9D1BFB-3AF7-4E67-A842-384010321B8C}" type="datetime1">
              <a:rPr lang="fr-FR" altLang="fr-FR"/>
              <a:pPr/>
              <a:t>24/06/2016</a:t>
            </a:fld>
            <a:endParaRPr lang="fr-FR" alt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mn-ea"/>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4AC42A9-9F08-45A3-B704-3DDE881CABFD}" type="slidenum">
              <a:rPr lang="fr-FR" altLang="fr-FR"/>
              <a:pPr/>
              <a:t>‹#›</a:t>
            </a:fld>
            <a:endParaRPr lang="fr-FR" altLang="fr-FR"/>
          </a:p>
        </p:txBody>
      </p:sp>
    </p:spTree>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34" r:id="rId7"/>
    <p:sldLayoutId id="2147483929" r:id="rId8"/>
    <p:sldLayoutId id="2147483930" r:id="rId9"/>
    <p:sldLayoutId id="2147483931" r:id="rId10"/>
    <p:sldLayoutId id="2147483932" r:id="rId11"/>
    <p:sldLayoutId id="2147483933"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package" Target="../embeddings/Document_Microsoft_Word1.docx"/><Relationship Id="rId5" Type="http://schemas.openxmlformats.org/officeDocument/2006/relationships/image" Target="../media/image13.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555874" y="2636838"/>
            <a:ext cx="4320381" cy="3014662"/>
          </a:xfrm>
        </p:spPr>
        <p:txBody>
          <a:bodyPr/>
          <a:lstStyle/>
          <a:p>
            <a:r>
              <a:rPr lang="fr-FR" altLang="fr-FR" sz="3600" b="1" dirty="0" smtClean="0">
                <a:solidFill>
                  <a:srgbClr val="E75112"/>
                </a:solidFill>
                <a:latin typeface="Verdana" pitchFamily="34" charset="0"/>
              </a:rPr>
              <a:t>Equipe Accélération Laser-Plasma</a:t>
            </a:r>
            <a:br>
              <a:rPr lang="fr-FR" altLang="fr-FR" sz="3600" b="1" dirty="0" smtClean="0">
                <a:solidFill>
                  <a:srgbClr val="E75112"/>
                </a:solidFill>
                <a:latin typeface="Verdana" pitchFamily="34" charset="0"/>
              </a:rPr>
            </a:br>
            <a:r>
              <a:rPr lang="fr-FR" altLang="fr-FR" sz="3600" b="1" dirty="0" smtClean="0">
                <a:solidFill>
                  <a:srgbClr val="E75112"/>
                </a:solidFill>
                <a:latin typeface="Verdana" pitchFamily="34" charset="0"/>
              </a:rPr>
              <a:t/>
            </a:r>
            <a:br>
              <a:rPr lang="fr-FR" altLang="fr-FR" sz="3600" b="1" dirty="0" smtClean="0">
                <a:solidFill>
                  <a:srgbClr val="E75112"/>
                </a:solidFill>
                <a:latin typeface="Verdana" pitchFamily="34" charset="0"/>
              </a:rPr>
            </a:br>
            <a:r>
              <a:rPr lang="fr-FR" altLang="fr-FR" sz="3600" b="1" dirty="0" smtClean="0">
                <a:latin typeface="Verdana" pitchFamily="34" charset="0"/>
              </a:rPr>
              <a:t>LAL</a:t>
            </a:r>
          </a:p>
        </p:txBody>
      </p:sp>
      <p:cxnSp>
        <p:nvCxnSpPr>
          <p:cNvPr id="3" name="Straight Connector 2"/>
          <p:cNvCxnSpPr/>
          <p:nvPr/>
        </p:nvCxnSpPr>
        <p:spPr>
          <a:xfrm>
            <a:off x="2916238" y="4652963"/>
            <a:ext cx="3359150"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387" name="ZoneTexte 1"/>
          <p:cNvSpPr txBox="1">
            <a:spLocks noChangeArrowheads="1"/>
          </p:cNvSpPr>
          <p:nvPr/>
        </p:nvSpPr>
        <p:spPr bwMode="auto">
          <a:xfrm>
            <a:off x="3419475" y="5940425"/>
            <a:ext cx="21944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a:t>Date 2016</a:t>
            </a:r>
            <a:r>
              <a:rPr lang="en-US" altLang="fr-FR" sz="1800" dirty="0" smtClean="0"/>
              <a:t>/06/24</a:t>
            </a:r>
            <a:endParaRPr lang="en-US" altLang="fr-FR" sz="1800" dirty="0"/>
          </a:p>
        </p:txBody>
      </p:sp>
      <p:sp>
        <p:nvSpPr>
          <p:cNvPr id="16388" name="ZoneTexte 3"/>
          <p:cNvSpPr txBox="1">
            <a:spLocks noChangeArrowheads="1"/>
          </p:cNvSpPr>
          <p:nvPr/>
        </p:nvSpPr>
        <p:spPr bwMode="auto">
          <a:xfrm>
            <a:off x="2699792" y="116632"/>
            <a:ext cx="3555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err="1" smtClean="0"/>
              <a:t>Accélérateurs</a:t>
            </a:r>
            <a:r>
              <a:rPr lang="en-US" altLang="fr-FR" sz="1800" dirty="0" smtClean="0"/>
              <a:t> &amp; Technologies</a:t>
            </a:r>
            <a:endParaRPr lang="en-US" altLang="fr-FR" sz="1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0" y="0"/>
            <a:ext cx="9144000" cy="457200"/>
          </a:xfrm>
          <a:prstGeom prst="rect">
            <a:avLst/>
          </a:prstGeom>
          <a:solidFill>
            <a:srgbClr val="05356C"/>
          </a:solidFill>
          <a:ln>
            <a:noFill/>
          </a:ln>
        </p:spPr>
        <p:txBody>
          <a:bodyPr lIns="126000" tIns="82800" rIns="126000" bIns="828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fr-FR" sz="2400" b="1" i="0" u="none" strike="noStrike" cap="none">
                <a:solidFill>
                  <a:schemeClr val="lt1"/>
                </a:solidFill>
                <a:latin typeface="Calibri"/>
                <a:ea typeface="Calibri"/>
                <a:cs typeface="Calibri"/>
                <a:sym typeface="Calibri"/>
              </a:rPr>
              <a:t>ESCULAP (LAL): Les défis</a:t>
            </a:r>
          </a:p>
        </p:txBody>
      </p:sp>
      <p:sp>
        <p:nvSpPr>
          <p:cNvPr id="564" name="Shape 564"/>
          <p:cNvSpPr txBox="1"/>
          <p:nvPr/>
        </p:nvSpPr>
        <p:spPr>
          <a:xfrm>
            <a:off x="395537" y="548679"/>
            <a:ext cx="5760640" cy="3096343"/>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fr-FR" sz="1800" b="0" i="0" u="none" strike="noStrike" cap="none">
                <a:solidFill>
                  <a:schemeClr val="dk1"/>
                </a:solidFill>
                <a:latin typeface="Arial"/>
                <a:ea typeface="Arial"/>
                <a:cs typeface="Arial"/>
                <a:sym typeface="Arial"/>
              </a:rPr>
              <a:t>Les défis à surmonter pour ESCULAP:</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a:solidFill>
                  <a:schemeClr val="dk1"/>
                </a:solidFill>
                <a:latin typeface="Arial"/>
                <a:ea typeface="Arial"/>
                <a:cs typeface="Arial"/>
                <a:sym typeface="Arial"/>
              </a:rPr>
              <a:t>Apporter un paquet ultra-court dans le plasma</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a:solidFill>
                  <a:schemeClr val="dk1"/>
                </a:solidFill>
                <a:latin typeface="Arial"/>
                <a:ea typeface="Arial"/>
                <a:cs typeface="Arial"/>
                <a:sym typeface="Arial"/>
              </a:rPr>
              <a:t>Faire coexister le vide de l’accélérateur avec la cellule plasma</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a:solidFill>
                  <a:schemeClr val="dk1"/>
                </a:solidFill>
                <a:latin typeface="Arial"/>
                <a:ea typeface="Arial"/>
                <a:cs typeface="Arial"/>
                <a:sym typeface="Arial"/>
              </a:rPr>
              <a:t>Créer un gradient de densité dans la cellule plasma</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a:solidFill>
                  <a:schemeClr val="dk1"/>
                </a:solidFill>
                <a:latin typeface="Arial"/>
                <a:ea typeface="Arial"/>
                <a:cs typeface="Arial"/>
                <a:sym typeface="Arial"/>
              </a:rPr>
              <a:t>Synchroniser les horloges des deux machines (PHIL et Laserix)</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a:solidFill>
                  <a:schemeClr val="dk1"/>
                </a:solidFill>
                <a:latin typeface="Arial"/>
                <a:ea typeface="Arial"/>
                <a:cs typeface="Arial"/>
                <a:sym typeface="Arial"/>
              </a:rPr>
              <a:t>Diagnostics adapté à cet environnement</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a:solidFill>
                  <a:schemeClr val="dk1"/>
                </a:solidFill>
                <a:latin typeface="Arial"/>
                <a:ea typeface="Arial"/>
                <a:cs typeface="Arial"/>
                <a:sym typeface="Arial"/>
              </a:rPr>
              <a:t>Fusion de la culture « plasma » avec la culture « accélérateurs »</a:t>
            </a:r>
          </a:p>
          <a:p>
            <a:pPr marL="0" marR="0" lvl="0" indent="0" algn="l" rtl="0">
              <a:lnSpc>
                <a:spcPct val="100000"/>
              </a:lnSpc>
              <a:spcBef>
                <a:spcPts val="0"/>
              </a:spcBef>
              <a:spcAft>
                <a:spcPts val="0"/>
              </a:spcAft>
              <a:buClr>
                <a:srgbClr val="000000"/>
              </a:buClr>
              <a:buFont typeface="Arial"/>
              <a:buNone/>
            </a:pPr>
            <a:endParaRPr sz="1800" b="0" i="0" u="none" strike="noStrike" cap="none">
              <a:solidFill>
                <a:schemeClr val="dk1"/>
              </a:solidFill>
              <a:latin typeface="Arial"/>
              <a:ea typeface="Arial"/>
              <a:cs typeface="Arial"/>
              <a:sym typeface="Arial"/>
            </a:endParaRPr>
          </a:p>
        </p:txBody>
      </p:sp>
      <p:pic>
        <p:nvPicPr>
          <p:cNvPr id="565" name="Shape 565"/>
          <p:cNvPicPr preferRelativeResize="0"/>
          <p:nvPr/>
        </p:nvPicPr>
        <p:blipFill rotWithShape="1">
          <a:blip r:embed="rId3">
            <a:alphaModFix/>
          </a:blip>
          <a:srcRect/>
          <a:stretch/>
        </p:blipFill>
        <p:spPr>
          <a:xfrm>
            <a:off x="6502273" y="814200"/>
            <a:ext cx="2003675" cy="2994922"/>
          </a:xfrm>
          <a:prstGeom prst="rect">
            <a:avLst/>
          </a:prstGeom>
          <a:noFill/>
          <a:ln>
            <a:noFill/>
          </a:ln>
        </p:spPr>
      </p:pic>
      <p:pic>
        <p:nvPicPr>
          <p:cNvPr id="566" name="Shape 566"/>
          <p:cNvPicPr preferRelativeResize="0"/>
          <p:nvPr/>
        </p:nvPicPr>
        <p:blipFill rotWithShape="1">
          <a:blip r:embed="rId4">
            <a:alphaModFix/>
          </a:blip>
          <a:srcRect/>
          <a:stretch/>
        </p:blipFill>
        <p:spPr>
          <a:xfrm>
            <a:off x="25917" y="4091376"/>
            <a:ext cx="5116688" cy="2237260"/>
          </a:xfrm>
          <a:prstGeom prst="rect">
            <a:avLst/>
          </a:prstGeom>
          <a:noFill/>
          <a:ln>
            <a:noFill/>
          </a:ln>
        </p:spPr>
      </p:pic>
      <p:pic>
        <p:nvPicPr>
          <p:cNvPr id="567" name="Shape 567"/>
          <p:cNvPicPr preferRelativeResize="0"/>
          <p:nvPr/>
        </p:nvPicPr>
        <p:blipFill rotWithShape="1">
          <a:blip r:embed="rId5">
            <a:alphaModFix/>
          </a:blip>
          <a:srcRect l="16" t="3524" r="49032" b="46676"/>
          <a:stretch/>
        </p:blipFill>
        <p:spPr>
          <a:xfrm>
            <a:off x="5031598" y="4168635"/>
            <a:ext cx="3960000" cy="2160000"/>
          </a:xfrm>
          <a:prstGeom prst="rect">
            <a:avLst/>
          </a:prstGeom>
          <a:noFill/>
          <a:ln>
            <a:noFill/>
          </a:ln>
        </p:spPr>
      </p:pic>
    </p:spTree>
    <p:extLst>
      <p:ext uri="{BB962C8B-B14F-4D97-AF65-F5344CB8AC3E}">
        <p14:creationId xmlns:p14="http://schemas.microsoft.com/office/powerpoint/2010/main" val="18141314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ESCULAP </a:t>
            </a:r>
            <a:r>
              <a:rPr lang="fr-FR" altLang="fr-FR" sz="2800" b="1" dirty="0">
                <a:solidFill>
                  <a:srgbClr val="E75112"/>
                </a:solidFill>
                <a:latin typeface="Verdana" pitchFamily="34" charset="0"/>
              </a:rPr>
              <a:t/>
            </a:r>
            <a:br>
              <a:rPr lang="fr-FR" altLang="fr-FR" sz="2800" b="1" dirty="0">
                <a:solidFill>
                  <a:srgbClr val="E75112"/>
                </a:solidFill>
                <a:latin typeface="Verdana" pitchFamily="34" charset="0"/>
              </a:rPr>
            </a:br>
            <a:r>
              <a:rPr lang="fr-FR" altLang="fr-FR" sz="2800" b="1" dirty="0" smtClean="0">
                <a:solidFill>
                  <a:srgbClr val="E75112"/>
                </a:solidFill>
                <a:latin typeface="Verdana" pitchFamily="34" charset="0"/>
              </a:rPr>
              <a:t>évolution anticipée (3-5 ans)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42875" y="908050"/>
            <a:ext cx="90011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lvl="1">
              <a:lnSpc>
                <a:spcPct val="90000"/>
              </a:lnSpc>
              <a:spcBef>
                <a:spcPct val="20000"/>
              </a:spcBef>
              <a:buFont typeface="Arial" pitchFamily="34" charset="0"/>
              <a:buChar char="–"/>
            </a:pPr>
            <a:endParaRPr lang="fr-FR" altLang="fr-FR" sz="1200" b="1" dirty="0"/>
          </a:p>
          <a:p>
            <a:pPr lvl="1">
              <a:lnSpc>
                <a:spcPct val="90000"/>
              </a:lnSpc>
              <a:spcBef>
                <a:spcPct val="20000"/>
              </a:spcBef>
              <a:buFont typeface="Arial" pitchFamily="34" charset="0"/>
              <a:buChar char="–"/>
            </a:pPr>
            <a:r>
              <a:rPr lang="fr-FR" altLang="fr-FR" sz="1200" b="1" dirty="0" smtClean="0"/>
              <a:t>Phase actuelle: rédaction du TDR</a:t>
            </a:r>
          </a:p>
          <a:p>
            <a:pPr lvl="1">
              <a:lnSpc>
                <a:spcPct val="90000"/>
              </a:lnSpc>
              <a:spcBef>
                <a:spcPct val="20000"/>
              </a:spcBef>
              <a:buFont typeface="Arial" pitchFamily="34" charset="0"/>
              <a:buChar char="–"/>
            </a:pPr>
            <a:r>
              <a:rPr lang="fr-FR" altLang="fr-FR" sz="1200" b="1" dirty="0" smtClean="0"/>
              <a:t>But TDR disponible pour février 2017.</a:t>
            </a:r>
          </a:p>
          <a:p>
            <a:pPr lvl="1">
              <a:lnSpc>
                <a:spcPct val="90000"/>
              </a:lnSpc>
              <a:spcBef>
                <a:spcPct val="20000"/>
              </a:spcBef>
              <a:buFont typeface="Arial" pitchFamily="34" charset="0"/>
              <a:buChar char="–"/>
            </a:pPr>
            <a:r>
              <a:rPr lang="fr-FR" altLang="fr-FR" sz="1200" b="1" dirty="0" smtClean="0"/>
              <a:t>1</a:t>
            </a:r>
            <a:r>
              <a:rPr lang="fr-FR" altLang="fr-FR" sz="1200" b="1" baseline="30000" dirty="0" smtClean="0"/>
              <a:t>er</a:t>
            </a:r>
            <a:r>
              <a:rPr lang="fr-FR" altLang="fr-FR" sz="1200" b="1" dirty="0" smtClean="0"/>
              <a:t> tests début 2018.</a:t>
            </a:r>
          </a:p>
          <a:p>
            <a:pPr lvl="1">
              <a:lnSpc>
                <a:spcPct val="90000"/>
              </a:lnSpc>
              <a:spcBef>
                <a:spcPct val="20000"/>
              </a:spcBef>
              <a:buFont typeface="Arial" pitchFamily="34" charset="0"/>
              <a:buChar char="–"/>
            </a:pPr>
            <a:r>
              <a:rPr lang="fr-FR" altLang="fr-FR" sz="1200" b="1" dirty="0" smtClean="0"/>
              <a:t>Faisceau stable et caractérisé d’ici 5 ans.</a:t>
            </a:r>
            <a:endParaRPr lang="fr-FR" altLang="fr-FR" sz="1200" b="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0" y="0"/>
            <a:ext cx="9144000" cy="457200"/>
          </a:xfrm>
          <a:prstGeom prst="rect">
            <a:avLst/>
          </a:prstGeom>
          <a:solidFill>
            <a:srgbClr val="05356C"/>
          </a:solidFill>
          <a:ln>
            <a:noFill/>
          </a:ln>
        </p:spPr>
        <p:txBody>
          <a:bodyPr lIns="126000" tIns="82800" rIns="126000" bIns="828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fr-FR" sz="2400" b="1" i="0" u="none" strike="noStrike" cap="none">
                <a:solidFill>
                  <a:schemeClr val="lt1"/>
                </a:solidFill>
                <a:latin typeface="Calibri"/>
                <a:ea typeface="Calibri"/>
                <a:cs typeface="Calibri"/>
                <a:sym typeface="Calibri"/>
              </a:rPr>
              <a:t>ESCULAP (LAL): Ressources, Objectifs, Calendrier, Perspectives</a:t>
            </a:r>
          </a:p>
        </p:txBody>
      </p:sp>
      <p:sp>
        <p:nvSpPr>
          <p:cNvPr id="576" name="Shape 576"/>
          <p:cNvSpPr txBox="1"/>
          <p:nvPr/>
        </p:nvSpPr>
        <p:spPr>
          <a:xfrm>
            <a:off x="395537" y="548679"/>
            <a:ext cx="4941403" cy="2837829"/>
          </a:xfrm>
          <a:prstGeom prst="rect">
            <a:avLst/>
          </a:prstGeom>
          <a:noFill/>
          <a:ln>
            <a:noFill/>
          </a:ln>
        </p:spPr>
        <p:txBody>
          <a:bodyPr lIns="91425" tIns="45700" rIns="91425" bIns="45700" anchor="t" anchorCtr="0">
            <a:noAutofit/>
          </a:bodyPr>
          <a:lstStyle/>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dirty="0">
                <a:solidFill>
                  <a:schemeClr val="dk1"/>
                </a:solidFill>
                <a:latin typeface="Arial"/>
                <a:ea typeface="Arial"/>
                <a:cs typeface="Arial"/>
                <a:sym typeface="Arial"/>
              </a:rPr>
              <a:t>Projet très récent.</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dirty="0">
                <a:solidFill>
                  <a:schemeClr val="dk1"/>
                </a:solidFill>
                <a:latin typeface="Arial"/>
                <a:ea typeface="Arial"/>
                <a:cs typeface="Arial"/>
                <a:sym typeface="Arial"/>
              </a:rPr>
              <a:t>Approuvé par le CS du LAL en février 2016.</a:t>
            </a:r>
          </a:p>
          <a:p>
            <a:pPr marL="285750" indent="-285750">
              <a:buClr>
                <a:schemeClr val="dk1"/>
              </a:buClr>
              <a:buSzPct val="100000"/>
              <a:buFont typeface="Arial"/>
              <a:buChar char="•"/>
            </a:pPr>
            <a:r>
              <a:rPr lang="fr-FR" sz="1800" dirty="0">
                <a:solidFill>
                  <a:schemeClr val="dk1"/>
                </a:solidFill>
              </a:rPr>
              <a:t>Rédaction d’un </a:t>
            </a:r>
            <a:r>
              <a:rPr lang="fr-FR" sz="1800" dirty="0" smtClean="0">
                <a:solidFill>
                  <a:schemeClr val="dk1"/>
                </a:solidFill>
              </a:rPr>
              <a:t>APD </a:t>
            </a:r>
            <a:r>
              <a:rPr lang="fr-FR" sz="1800" dirty="0">
                <a:solidFill>
                  <a:schemeClr val="dk1"/>
                </a:solidFill>
              </a:rPr>
              <a:t>en cours (pour </a:t>
            </a:r>
            <a:r>
              <a:rPr lang="fr-FR" sz="1800" dirty="0" smtClean="0">
                <a:solidFill>
                  <a:schemeClr val="dk1"/>
                </a:solidFill>
              </a:rPr>
              <a:t>février </a:t>
            </a:r>
            <a:r>
              <a:rPr lang="fr-FR" sz="1800" dirty="0">
                <a:solidFill>
                  <a:schemeClr val="dk1"/>
                </a:solidFill>
              </a:rPr>
              <a:t>2017).</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dirty="0" smtClean="0">
                <a:solidFill>
                  <a:schemeClr val="dk1"/>
                </a:solidFill>
                <a:latin typeface="Arial"/>
                <a:ea typeface="Arial"/>
                <a:cs typeface="Arial"/>
                <a:sym typeface="Arial"/>
              </a:rPr>
              <a:t>Budget </a:t>
            </a:r>
            <a:r>
              <a:rPr lang="fr-FR" sz="1800" b="0" i="0" u="none" strike="noStrike" cap="none" dirty="0">
                <a:solidFill>
                  <a:schemeClr val="dk1"/>
                </a:solidFill>
                <a:latin typeface="Arial"/>
                <a:ea typeface="Arial"/>
                <a:cs typeface="Arial"/>
                <a:sym typeface="Arial"/>
              </a:rPr>
              <a:t>pour 2016: 50k€ (LAL)</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dirty="0" smtClean="0">
                <a:solidFill>
                  <a:schemeClr val="dk1"/>
                </a:solidFill>
                <a:latin typeface="Arial"/>
                <a:ea typeface="Arial"/>
                <a:cs typeface="Arial"/>
                <a:sym typeface="Arial"/>
              </a:rPr>
              <a:t>Activité </a:t>
            </a:r>
            <a:r>
              <a:rPr lang="fr-FR" sz="1800" b="0" i="0" u="none" strike="noStrike" cap="none" dirty="0">
                <a:solidFill>
                  <a:schemeClr val="dk1"/>
                </a:solidFill>
                <a:latin typeface="Arial"/>
                <a:ea typeface="Arial"/>
                <a:cs typeface="Arial"/>
                <a:sym typeface="Arial"/>
              </a:rPr>
              <a:t>paquets courts </a:t>
            </a:r>
            <a:r>
              <a:rPr lang="fr-FR" sz="1800" b="0" i="0" u="none" strike="noStrike" cap="none" dirty="0" smtClean="0">
                <a:solidFill>
                  <a:schemeClr val="dk1"/>
                </a:solidFill>
                <a:latin typeface="Arial"/>
                <a:ea typeface="Arial"/>
                <a:cs typeface="Arial"/>
                <a:sym typeface="Arial"/>
              </a:rPr>
              <a:t>partiellement financée </a:t>
            </a:r>
            <a:r>
              <a:rPr lang="fr-FR" sz="1800" b="0" i="0" u="none" strike="noStrike" cap="none" dirty="0">
                <a:solidFill>
                  <a:schemeClr val="dk1"/>
                </a:solidFill>
                <a:latin typeface="Arial"/>
                <a:ea typeface="Arial"/>
                <a:cs typeface="Arial"/>
                <a:sym typeface="Arial"/>
              </a:rPr>
              <a:t>par le </a:t>
            </a:r>
            <a:r>
              <a:rPr lang="fr-FR" sz="1800" b="0" i="0" u="none" strike="noStrike" cap="none" dirty="0" err="1">
                <a:solidFill>
                  <a:schemeClr val="dk1"/>
                </a:solidFill>
                <a:latin typeface="Arial"/>
                <a:ea typeface="Arial"/>
                <a:cs typeface="Arial"/>
                <a:sym typeface="Arial"/>
              </a:rPr>
              <a:t>labex</a:t>
            </a:r>
            <a:r>
              <a:rPr lang="fr-FR" sz="1800" b="0" i="0" u="none" strike="noStrike" cap="none" dirty="0">
                <a:solidFill>
                  <a:schemeClr val="dk1"/>
                </a:solidFill>
                <a:latin typeface="Arial"/>
                <a:ea typeface="Arial"/>
                <a:cs typeface="Arial"/>
                <a:sym typeface="Arial"/>
              </a:rPr>
              <a:t> P2IO (projet DRUM</a:t>
            </a:r>
            <a:r>
              <a:rPr lang="fr-FR" sz="1800" b="0" i="0" u="none" strike="noStrike" cap="none" dirty="0" smtClean="0">
                <a:solidFill>
                  <a:schemeClr val="dk1"/>
                </a:solidFill>
                <a:latin typeface="Arial"/>
                <a:ea typeface="Arial"/>
                <a:cs typeface="Arial"/>
                <a:sym typeface="Arial"/>
              </a:rPr>
              <a:t>).</a:t>
            </a:r>
          </a:p>
          <a:p>
            <a:pPr marL="285750" marR="0" lvl="0" indent="-285750" algn="l" rtl="0">
              <a:lnSpc>
                <a:spcPct val="100000"/>
              </a:lnSpc>
              <a:spcBef>
                <a:spcPts val="0"/>
              </a:spcBef>
              <a:spcAft>
                <a:spcPts val="0"/>
              </a:spcAft>
              <a:buClr>
                <a:schemeClr val="dk1"/>
              </a:buClr>
              <a:buSzPct val="100000"/>
              <a:buFont typeface="Arial"/>
              <a:buChar char="•"/>
            </a:pPr>
            <a:r>
              <a:rPr lang="fr-FR" sz="1800" dirty="0" smtClean="0">
                <a:solidFill>
                  <a:schemeClr val="dk1"/>
                </a:solidFill>
              </a:rPr>
              <a:t>Installation permettant de former des étudiants ou des ingénieurs aux techniques ALP.</a:t>
            </a:r>
          </a:p>
        </p:txBody>
      </p:sp>
      <p:sp>
        <p:nvSpPr>
          <p:cNvPr id="577" name="Shape 577"/>
          <p:cNvSpPr txBox="1"/>
          <p:nvPr/>
        </p:nvSpPr>
        <p:spPr>
          <a:xfrm>
            <a:off x="323528" y="3685554"/>
            <a:ext cx="4536504" cy="286232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fr-FR" sz="1800" b="0" i="0" u="none" strike="noStrike" cap="none" dirty="0">
                <a:solidFill>
                  <a:schemeClr val="dk1"/>
                </a:solidFill>
                <a:latin typeface="Arial"/>
                <a:ea typeface="Arial"/>
                <a:cs typeface="Arial"/>
                <a:sym typeface="Arial"/>
              </a:rPr>
              <a:t>Perspectives à moyen terme:</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dirty="0">
                <a:solidFill>
                  <a:schemeClr val="dk1"/>
                </a:solidFill>
                <a:latin typeface="Arial"/>
                <a:ea typeface="Arial"/>
                <a:cs typeface="Arial"/>
                <a:sym typeface="Arial"/>
              </a:rPr>
              <a:t>Premières </a:t>
            </a:r>
            <a:r>
              <a:rPr lang="fr-FR" sz="1800" b="0" i="0" u="none" strike="noStrike" cap="none" dirty="0" smtClean="0">
                <a:solidFill>
                  <a:schemeClr val="dk1"/>
                </a:solidFill>
                <a:latin typeface="Arial"/>
                <a:ea typeface="Arial"/>
                <a:cs typeface="Arial"/>
                <a:sym typeface="Arial"/>
              </a:rPr>
              <a:t>début </a:t>
            </a:r>
            <a:r>
              <a:rPr lang="fr-FR" sz="1800" b="0" i="0" u="none" strike="noStrike" cap="none" dirty="0">
                <a:solidFill>
                  <a:schemeClr val="dk1"/>
                </a:solidFill>
                <a:latin typeface="Arial"/>
                <a:ea typeface="Arial"/>
                <a:cs typeface="Arial"/>
                <a:sym typeface="Arial"/>
              </a:rPr>
              <a:t>2018</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dirty="0">
                <a:solidFill>
                  <a:schemeClr val="dk1"/>
                </a:solidFill>
                <a:latin typeface="Arial"/>
                <a:ea typeface="Arial"/>
                <a:cs typeface="Arial"/>
                <a:sym typeface="Arial"/>
              </a:rPr>
              <a:t>Coût estimé des premières expériences: ~250k€</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(une bonne partie du matériel existe déjà au LAL ou à </a:t>
            </a:r>
            <a:r>
              <a:rPr lang="fr-FR" sz="1800" b="0" i="0" u="none" strike="noStrike" cap="none" dirty="0" err="1">
                <a:solidFill>
                  <a:schemeClr val="dk1"/>
                </a:solidFill>
                <a:latin typeface="Arial"/>
                <a:ea typeface="Arial"/>
                <a:cs typeface="Arial"/>
                <a:sym typeface="Arial"/>
              </a:rPr>
              <a:t>Laserix</a:t>
            </a:r>
            <a:r>
              <a:rPr lang="fr-FR" sz="1800" b="0" i="0" u="none" strike="noStrike" cap="none" dirty="0">
                <a:solidFill>
                  <a:schemeClr val="dk1"/>
                </a:solidFill>
                <a:latin typeface="Arial"/>
                <a:ea typeface="Arial"/>
                <a:cs typeface="Arial"/>
                <a:sym typeface="Arial"/>
              </a:rPr>
              <a:t>).</a:t>
            </a: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dirty="0" smtClean="0">
                <a:solidFill>
                  <a:schemeClr val="dk1"/>
                </a:solidFill>
                <a:latin typeface="Arial"/>
                <a:ea typeface="Arial"/>
                <a:cs typeface="Arial"/>
                <a:sym typeface="Arial"/>
              </a:rPr>
              <a:t>Installation pleinement caractérisé </a:t>
            </a:r>
            <a:r>
              <a:rPr lang="fr-FR" sz="1800" b="0" i="0" u="none" strike="noStrike" cap="none" dirty="0">
                <a:solidFill>
                  <a:schemeClr val="dk1"/>
                </a:solidFill>
                <a:latin typeface="Arial"/>
                <a:ea typeface="Arial"/>
                <a:cs typeface="Arial"/>
                <a:sym typeface="Arial"/>
              </a:rPr>
              <a:t>pour des utilisateurs d’ici 5 ans.</a:t>
            </a:r>
          </a:p>
        </p:txBody>
      </p:sp>
      <p:sp>
        <p:nvSpPr>
          <p:cNvPr id="578" name="Shape 578"/>
          <p:cNvSpPr txBox="1"/>
          <p:nvPr/>
        </p:nvSpPr>
        <p:spPr>
          <a:xfrm>
            <a:off x="5260302" y="4836036"/>
            <a:ext cx="3883698"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fr-FR" sz="1800" b="0" i="0" u="none" strike="noStrike" cap="none" dirty="0">
                <a:solidFill>
                  <a:schemeClr val="dk1"/>
                </a:solidFill>
                <a:latin typeface="Arial"/>
                <a:ea typeface="Arial"/>
                <a:cs typeface="Arial"/>
                <a:sym typeface="Arial"/>
              </a:rPr>
              <a:t>+ 2 doctorants à venir en septembre</a:t>
            </a:r>
          </a:p>
        </p:txBody>
      </p:sp>
      <p:sp>
        <p:nvSpPr>
          <p:cNvPr id="579" name="Shape 579"/>
          <p:cNvSpPr txBox="1"/>
          <p:nvPr/>
        </p:nvSpPr>
        <p:spPr>
          <a:xfrm>
            <a:off x="6384291" y="836712"/>
            <a:ext cx="3883698"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fr-FR" sz="1800" b="0" i="0" u="none" strike="noStrike" cap="none" dirty="0">
                <a:solidFill>
                  <a:schemeClr val="dk1"/>
                </a:solidFill>
                <a:latin typeface="Arial"/>
                <a:ea typeface="Arial"/>
                <a:cs typeface="Arial"/>
                <a:sym typeface="Arial"/>
              </a:rPr>
              <a:t>Chercheurs et ingénieurs</a:t>
            </a:r>
          </a:p>
        </p:txBody>
      </p:sp>
      <p:graphicFrame>
        <p:nvGraphicFramePr>
          <p:cNvPr id="2" name="Objet 1"/>
          <p:cNvGraphicFramePr>
            <a:graphicFrameLocks noChangeAspect="1"/>
          </p:cNvGraphicFramePr>
          <p:nvPr>
            <p:extLst>
              <p:ext uri="{D42A27DB-BD31-4B8C-83A1-F6EECF244321}">
                <p14:modId xmlns:p14="http://schemas.microsoft.com/office/powerpoint/2010/main" val="3403743185"/>
              </p:ext>
            </p:extLst>
          </p:nvPr>
        </p:nvGraphicFramePr>
        <p:xfrm>
          <a:off x="5940152" y="1340768"/>
          <a:ext cx="7146127" cy="3312368"/>
        </p:xfrm>
        <a:graphic>
          <a:graphicData uri="http://schemas.openxmlformats.org/presentationml/2006/ole">
            <mc:AlternateContent xmlns:mc="http://schemas.openxmlformats.org/markup-compatibility/2006">
              <mc:Choice xmlns:v="urn:schemas-microsoft-com:vml" Requires="v">
                <p:oleObj spid="_x0000_s1039" name="Document" r:id="rId4" imgW="5918200" imgH="2743200" progId="Word.Document.12">
                  <p:embed/>
                </p:oleObj>
              </mc:Choice>
              <mc:Fallback>
                <p:oleObj name="Document" r:id="rId4" imgW="5918200" imgH="2743200" progId="Word.Document.12">
                  <p:embed/>
                  <p:pic>
                    <p:nvPicPr>
                      <p:cNvPr id="0" name=""/>
                      <p:cNvPicPr/>
                      <p:nvPr/>
                    </p:nvPicPr>
                    <p:blipFill>
                      <a:blip r:embed="rId5"/>
                      <a:stretch>
                        <a:fillRect/>
                      </a:stretch>
                    </p:blipFill>
                    <p:spPr>
                      <a:xfrm>
                        <a:off x="5940152" y="1340768"/>
                        <a:ext cx="7146127" cy="3312368"/>
                      </a:xfrm>
                      <a:prstGeom prst="rect">
                        <a:avLst/>
                      </a:prstGeom>
                    </p:spPr>
                  </p:pic>
                </p:oleObj>
              </mc:Fallback>
            </mc:AlternateContent>
          </a:graphicData>
        </a:graphic>
      </p:graphicFrame>
    </p:spTree>
    <p:extLst>
      <p:ext uri="{BB962C8B-B14F-4D97-AF65-F5344CB8AC3E}">
        <p14:creationId xmlns:p14="http://schemas.microsoft.com/office/powerpoint/2010/main" val="17345379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ESCULAP</a:t>
            </a:r>
            <a:br>
              <a:rPr lang="fr-FR" altLang="fr-FR" sz="2800" b="1" dirty="0" smtClean="0">
                <a:solidFill>
                  <a:srgbClr val="E75112"/>
                </a:solidFill>
                <a:latin typeface="Verdana" pitchFamily="34" charset="0"/>
              </a:rPr>
            </a:br>
            <a:r>
              <a:rPr lang="fr-FR" altLang="fr-FR" sz="2800" b="1" dirty="0" smtClean="0">
                <a:solidFill>
                  <a:srgbClr val="E75112"/>
                </a:solidFill>
                <a:latin typeface="Verdana" pitchFamily="34" charset="0"/>
              </a:rPr>
              <a:t> attentes (vis-à-vis de l’IN2P3)</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42875" y="908050"/>
            <a:ext cx="90011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457200" lvl="1" indent="0">
              <a:lnSpc>
                <a:spcPct val="90000"/>
              </a:lnSpc>
              <a:spcBef>
                <a:spcPct val="20000"/>
              </a:spcBef>
            </a:pPr>
            <a:endParaRPr lang="fr-FR" altLang="fr-FR" sz="1200" b="1" dirty="0"/>
          </a:p>
          <a:p>
            <a:pPr lvl="1">
              <a:lnSpc>
                <a:spcPct val="90000"/>
              </a:lnSpc>
              <a:spcBef>
                <a:spcPct val="20000"/>
              </a:spcBef>
              <a:buFont typeface="Arial" pitchFamily="34" charset="0"/>
              <a:buChar char="–"/>
            </a:pPr>
            <a:r>
              <a:rPr lang="fr-FR" altLang="fr-FR" sz="1200" b="1" dirty="0" smtClean="0"/>
              <a:t>Besoin d’une stratégie claire au niveau de l’IN2P3 dans le domaine de l’ALP.</a:t>
            </a:r>
          </a:p>
          <a:p>
            <a:pPr lvl="1">
              <a:lnSpc>
                <a:spcPct val="90000"/>
              </a:lnSpc>
              <a:spcBef>
                <a:spcPct val="20000"/>
              </a:spcBef>
              <a:buFont typeface="Arial" pitchFamily="34" charset="0"/>
              <a:buChar char="–"/>
            </a:pPr>
            <a:r>
              <a:rPr lang="fr-FR" altLang="fr-FR" sz="1200" b="1" dirty="0" smtClean="0"/>
              <a:t>ESCULAP comme plateforme pour former les IT sur les techniques d’ALP?</a:t>
            </a:r>
          </a:p>
          <a:p>
            <a:pPr lvl="1">
              <a:lnSpc>
                <a:spcPct val="90000"/>
              </a:lnSpc>
              <a:spcBef>
                <a:spcPct val="20000"/>
              </a:spcBef>
              <a:buFont typeface="Arial" pitchFamily="34" charset="0"/>
              <a:buChar char="–"/>
            </a:pPr>
            <a:endParaRPr lang="fr-FR" altLang="fr-FR" sz="1200" b="1" dirty="0"/>
          </a:p>
          <a:p>
            <a:pPr lvl="1">
              <a:lnSpc>
                <a:spcPct val="90000"/>
              </a:lnSpc>
              <a:spcBef>
                <a:spcPct val="20000"/>
              </a:spcBef>
              <a:buFont typeface="Arial" pitchFamily="34" charset="0"/>
              <a:buChar char="–"/>
            </a:pPr>
            <a:endParaRPr lang="fr-FR" altLang="fr-FR" sz="1200" b="1" dirty="0" smtClean="0"/>
          </a:p>
          <a:p>
            <a:pPr lvl="1">
              <a:lnSpc>
                <a:spcPct val="90000"/>
              </a:lnSpc>
              <a:spcBef>
                <a:spcPct val="20000"/>
              </a:spcBef>
              <a:buFont typeface="Arial" pitchFamily="34" charset="0"/>
              <a:buChar char="–"/>
            </a:pPr>
            <a:r>
              <a:rPr lang="fr-FR" altLang="fr-FR" sz="1200" b="1" dirty="0" smtClean="0"/>
              <a:t>Stratégie de financement à définir conjointement avec les tutelles (LAL, IN2P3, Paris-Sud,…):</a:t>
            </a:r>
            <a:br>
              <a:rPr lang="fr-FR" altLang="fr-FR" sz="1200" b="1" dirty="0" smtClean="0"/>
            </a:br>
            <a:r>
              <a:rPr lang="fr-FR" altLang="fr-FR" sz="1200" b="1" dirty="0" smtClean="0"/>
              <a:t>besoin 250-1000k€ selon l’ambition du projet</a:t>
            </a:r>
            <a:br>
              <a:rPr lang="fr-FR" altLang="fr-FR" sz="1200" b="1" dirty="0" smtClean="0"/>
            </a:br>
            <a:r>
              <a:rPr lang="fr-FR" altLang="fr-FR" sz="1200" b="1" dirty="0" smtClean="0"/>
              <a:t>	Minimum:</a:t>
            </a:r>
            <a:endParaRPr lang="fr-FR" altLang="fr-FR" sz="1200" b="1" dirty="0"/>
          </a:p>
          <a:p>
            <a:pPr lvl="3">
              <a:lnSpc>
                <a:spcPct val="90000"/>
              </a:lnSpc>
              <a:spcBef>
                <a:spcPct val="20000"/>
              </a:spcBef>
              <a:buFont typeface="Courier New"/>
              <a:buChar char="o"/>
            </a:pPr>
            <a:r>
              <a:rPr lang="fr-FR" altLang="fr-FR" sz="1200" b="1" dirty="0" smtClean="0"/>
              <a:t>Chambres à vide 50k€</a:t>
            </a:r>
          </a:p>
          <a:p>
            <a:pPr lvl="3">
              <a:lnSpc>
                <a:spcPct val="90000"/>
              </a:lnSpc>
              <a:spcBef>
                <a:spcPct val="20000"/>
              </a:spcBef>
              <a:buFont typeface="Courier New"/>
              <a:buChar char="o"/>
            </a:pPr>
            <a:r>
              <a:rPr lang="fr-FR" altLang="fr-FR" sz="1200" b="1" dirty="0" smtClean="0"/>
              <a:t>Systèmes de pompage UHV 40k€</a:t>
            </a:r>
          </a:p>
          <a:p>
            <a:pPr lvl="3">
              <a:lnSpc>
                <a:spcPct val="90000"/>
              </a:lnSpc>
              <a:spcBef>
                <a:spcPct val="20000"/>
              </a:spcBef>
              <a:buFont typeface="Courier New"/>
              <a:buChar char="o"/>
            </a:pPr>
            <a:r>
              <a:rPr lang="fr-FR" altLang="fr-FR" sz="1200" b="1" dirty="0" smtClean="0"/>
              <a:t>Aimants Focalisation 60k€</a:t>
            </a:r>
          </a:p>
          <a:p>
            <a:pPr lvl="3">
              <a:lnSpc>
                <a:spcPct val="90000"/>
              </a:lnSpc>
              <a:spcBef>
                <a:spcPct val="20000"/>
              </a:spcBef>
              <a:buFont typeface="Courier New"/>
              <a:buChar char="o"/>
            </a:pPr>
            <a:r>
              <a:rPr lang="fr-FR" altLang="fr-FR" sz="1200" b="1" dirty="0" smtClean="0"/>
              <a:t>Cellule Plasma 40k€</a:t>
            </a:r>
          </a:p>
          <a:p>
            <a:pPr lvl="3">
              <a:lnSpc>
                <a:spcPct val="90000"/>
              </a:lnSpc>
              <a:spcBef>
                <a:spcPct val="20000"/>
              </a:spcBef>
              <a:buFont typeface="Courier New"/>
              <a:buChar char="o"/>
            </a:pPr>
            <a:r>
              <a:rPr lang="fr-FR" altLang="fr-FR" sz="1200" b="1" dirty="0" smtClean="0"/>
              <a:t>Système distribution gaz 40k€</a:t>
            </a:r>
          </a:p>
          <a:p>
            <a:pPr lvl="3">
              <a:lnSpc>
                <a:spcPct val="90000"/>
              </a:lnSpc>
              <a:spcBef>
                <a:spcPct val="20000"/>
              </a:spcBef>
              <a:buFont typeface="Courier New"/>
              <a:buChar char="o"/>
            </a:pPr>
            <a:r>
              <a:rPr lang="fr-FR" altLang="fr-FR" sz="1200" b="1" dirty="0" smtClean="0"/>
              <a:t>Transport laser 20k</a:t>
            </a:r>
            <a:r>
              <a:rPr lang="fr-FR" altLang="fr-FR" sz="1200" b="1" dirty="0" smtClean="0"/>
              <a:t>€</a:t>
            </a:r>
          </a:p>
          <a:p>
            <a:pPr lvl="3">
              <a:lnSpc>
                <a:spcPct val="90000"/>
              </a:lnSpc>
              <a:spcBef>
                <a:spcPct val="20000"/>
              </a:spcBef>
              <a:buFont typeface="Courier New"/>
              <a:buChar char="o"/>
            </a:pPr>
            <a:endParaRPr lang="fr-FR" altLang="fr-FR" sz="1200" b="1" dirty="0"/>
          </a:p>
          <a:p>
            <a:pPr lvl="1">
              <a:lnSpc>
                <a:spcPct val="90000"/>
              </a:lnSpc>
              <a:spcBef>
                <a:spcPct val="20000"/>
              </a:spcBef>
              <a:buFont typeface="Arial"/>
              <a:buChar char="•"/>
            </a:pPr>
            <a:r>
              <a:rPr lang="fr-FR" altLang="fr-FR" sz="1200" b="1" dirty="0" smtClean="0"/>
              <a:t>ANR? FET?... </a:t>
            </a:r>
            <a:r>
              <a:rPr lang="fr-FR" altLang="fr-FR" sz="1200" b="1" dirty="0" smtClean="0"/>
              <a:t>À discuter.</a:t>
            </a:r>
            <a:endParaRPr lang="fr-FR" altLang="fr-FR" sz="1200" b="1" dirty="0" smtClean="0"/>
          </a:p>
          <a:p>
            <a:pPr lvl="1">
              <a:lnSpc>
                <a:spcPct val="90000"/>
              </a:lnSpc>
              <a:spcBef>
                <a:spcPct val="20000"/>
              </a:spcBef>
              <a:buFont typeface="Arial" pitchFamily="34" charset="0"/>
              <a:buChar char="–"/>
            </a:pPr>
            <a:endParaRPr lang="fr-FR" altLang="fr-FR" sz="1200" b="1" dirty="0" smtClean="0"/>
          </a:p>
          <a:p>
            <a:pPr lvl="1">
              <a:lnSpc>
                <a:spcPct val="90000"/>
              </a:lnSpc>
              <a:spcBef>
                <a:spcPct val="20000"/>
              </a:spcBef>
              <a:buFont typeface="Arial" pitchFamily="34" charset="0"/>
              <a:buChar char="–"/>
            </a:pPr>
            <a:endParaRPr lang="fr-FR" altLang="fr-FR" sz="1200" b="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0" y="3068960"/>
            <a:ext cx="9144000" cy="3014662"/>
          </a:xfrm>
        </p:spPr>
        <p:txBody>
          <a:bodyPr/>
          <a:lstStyle/>
          <a:p>
            <a:r>
              <a:rPr lang="fr-FR" altLang="fr-FR" sz="3600" b="1" dirty="0" smtClean="0">
                <a:solidFill>
                  <a:srgbClr val="E75112"/>
                </a:solidFill>
                <a:latin typeface="Verdana" pitchFamily="34" charset="0"/>
              </a:rPr>
              <a:t>Equipe </a:t>
            </a:r>
            <a:r>
              <a:rPr lang="fr-FR" altLang="fr-FR" sz="3600" b="1" dirty="0" smtClean="0">
                <a:solidFill>
                  <a:srgbClr val="E75112"/>
                </a:solidFill>
                <a:latin typeface="Verdana" pitchFamily="34" charset="0"/>
              </a:rPr>
              <a:t>Accélération </a:t>
            </a:r>
            <a:br>
              <a:rPr lang="fr-FR" altLang="fr-FR" sz="3600" b="1" dirty="0" smtClean="0">
                <a:solidFill>
                  <a:srgbClr val="E75112"/>
                </a:solidFill>
                <a:latin typeface="Verdana" pitchFamily="34" charset="0"/>
              </a:rPr>
            </a:br>
            <a:r>
              <a:rPr lang="fr-FR" altLang="fr-FR" sz="3600" b="1" dirty="0" smtClean="0">
                <a:solidFill>
                  <a:srgbClr val="E75112"/>
                </a:solidFill>
                <a:latin typeface="Verdana" pitchFamily="34" charset="0"/>
              </a:rPr>
              <a:t>Laser</a:t>
            </a:r>
            <a:r>
              <a:rPr lang="fr-FR" altLang="fr-FR" sz="3600" b="1" dirty="0">
                <a:solidFill>
                  <a:srgbClr val="E75112"/>
                </a:solidFill>
                <a:latin typeface="Verdana" pitchFamily="34" charset="0"/>
              </a:rPr>
              <a:t>-</a:t>
            </a:r>
            <a:r>
              <a:rPr lang="fr-FR" altLang="fr-FR" sz="3600" b="1" dirty="0" smtClean="0">
                <a:solidFill>
                  <a:srgbClr val="E75112"/>
                </a:solidFill>
                <a:latin typeface="Verdana" pitchFamily="34" charset="0"/>
              </a:rPr>
              <a:t>Plasma</a:t>
            </a:r>
            <a:r>
              <a:rPr lang="fr-FR" altLang="fr-FR" sz="3600" b="1" dirty="0" smtClean="0">
                <a:solidFill>
                  <a:srgbClr val="E75112"/>
                </a:solidFill>
                <a:latin typeface="Verdana" pitchFamily="34" charset="0"/>
              </a:rPr>
              <a:t/>
            </a:r>
            <a:br>
              <a:rPr lang="fr-FR" altLang="fr-FR" sz="3600" b="1" dirty="0" smtClean="0">
                <a:solidFill>
                  <a:srgbClr val="E75112"/>
                </a:solidFill>
                <a:latin typeface="Verdana" pitchFamily="34" charset="0"/>
              </a:rPr>
            </a:br>
            <a:r>
              <a:rPr lang="fr-FR" altLang="fr-FR" sz="3600" b="1" dirty="0" smtClean="0">
                <a:solidFill>
                  <a:srgbClr val="E75112"/>
                </a:solidFill>
                <a:latin typeface="Verdana" pitchFamily="34" charset="0"/>
              </a:rPr>
              <a:t/>
            </a:r>
            <a:br>
              <a:rPr lang="fr-FR" altLang="fr-FR" sz="3600" b="1" dirty="0" smtClean="0">
                <a:solidFill>
                  <a:srgbClr val="E75112"/>
                </a:solidFill>
                <a:latin typeface="Verdana" pitchFamily="34" charset="0"/>
              </a:rPr>
            </a:br>
            <a:r>
              <a:rPr lang="fr-FR" altLang="fr-FR" sz="3600" b="1" dirty="0" smtClean="0">
                <a:solidFill>
                  <a:srgbClr val="4F81BD"/>
                </a:solidFill>
                <a:latin typeface="Verdana" pitchFamily="34" charset="0"/>
              </a:rPr>
              <a:t>Projet:</a:t>
            </a:r>
            <a:br>
              <a:rPr lang="fr-FR" altLang="fr-FR" sz="3600" b="1" dirty="0" smtClean="0">
                <a:solidFill>
                  <a:srgbClr val="4F81BD"/>
                </a:solidFill>
                <a:latin typeface="Verdana" pitchFamily="34" charset="0"/>
              </a:rPr>
            </a:br>
            <a:r>
              <a:rPr lang="fr-FR" altLang="fr-FR" sz="3600" b="1" dirty="0" smtClean="0">
                <a:solidFill>
                  <a:srgbClr val="4F81BD"/>
                </a:solidFill>
                <a:latin typeface="Verdana" pitchFamily="34" charset="0"/>
              </a:rPr>
              <a:t>DACTOMUS+</a:t>
            </a:r>
            <a:br>
              <a:rPr lang="fr-FR" altLang="fr-FR" sz="3600" b="1" dirty="0" smtClean="0">
                <a:solidFill>
                  <a:srgbClr val="4F81BD"/>
                </a:solidFill>
                <a:latin typeface="Verdana" pitchFamily="34" charset="0"/>
              </a:rPr>
            </a:br>
            <a:r>
              <a:rPr lang="fr-FR" altLang="fr-FR" sz="3600" b="1" dirty="0" smtClean="0">
                <a:solidFill>
                  <a:srgbClr val="4F81BD"/>
                </a:solidFill>
                <a:latin typeface="Verdana" pitchFamily="34" charset="0"/>
              </a:rPr>
              <a:t>Contributions éventuelles</a:t>
            </a:r>
            <a:br>
              <a:rPr lang="fr-FR" altLang="fr-FR" sz="3600" b="1" dirty="0" smtClean="0">
                <a:solidFill>
                  <a:srgbClr val="4F81BD"/>
                </a:solidFill>
                <a:latin typeface="Verdana" pitchFamily="34" charset="0"/>
              </a:rPr>
            </a:br>
            <a:r>
              <a:rPr lang="fr-FR" altLang="fr-FR" sz="3600" b="1" dirty="0" smtClean="0">
                <a:solidFill>
                  <a:srgbClr val="4F81BD"/>
                </a:solidFill>
                <a:latin typeface="Verdana" pitchFamily="34" charset="0"/>
              </a:rPr>
              <a:t> à CILEX</a:t>
            </a:r>
          </a:p>
        </p:txBody>
      </p:sp>
      <p:cxnSp>
        <p:nvCxnSpPr>
          <p:cNvPr id="3" name="Straight Connector 2"/>
          <p:cNvCxnSpPr/>
          <p:nvPr/>
        </p:nvCxnSpPr>
        <p:spPr>
          <a:xfrm>
            <a:off x="2916238" y="4652963"/>
            <a:ext cx="3359150"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ZoneTexte 3"/>
          <p:cNvSpPr txBox="1">
            <a:spLocks noChangeArrowheads="1"/>
          </p:cNvSpPr>
          <p:nvPr/>
        </p:nvSpPr>
        <p:spPr bwMode="auto">
          <a:xfrm>
            <a:off x="2699792" y="116632"/>
            <a:ext cx="3555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err="1" smtClean="0"/>
              <a:t>Accélérateurs</a:t>
            </a:r>
            <a:r>
              <a:rPr lang="en-US" altLang="fr-FR" sz="1800" dirty="0" smtClean="0"/>
              <a:t> &amp; Technologies</a:t>
            </a:r>
            <a:endParaRPr lang="en-US" altLang="fr-FR" sz="1800" dirty="0"/>
          </a:p>
        </p:txBody>
      </p:sp>
    </p:spTree>
    <p:extLst>
      <p:ext uri="{BB962C8B-B14F-4D97-AF65-F5344CB8AC3E}">
        <p14:creationId xmlns:p14="http://schemas.microsoft.com/office/powerpoint/2010/main" val="36197639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a:t>
            </a:r>
            <a:r>
              <a:rPr lang="fr-FR" altLang="fr-FR" sz="2800" b="1" dirty="0" smtClean="0">
                <a:solidFill>
                  <a:srgbClr val="E75112"/>
                </a:solidFill>
                <a:latin typeface="Verdana" pitchFamily="34" charset="0"/>
              </a:rPr>
              <a:t>CILEX </a:t>
            </a:r>
            <a:r>
              <a:rPr lang="fr-FR" altLang="fr-FR" sz="2800" b="1" dirty="0" smtClean="0">
                <a:solidFill>
                  <a:srgbClr val="E75112"/>
                </a:solidFill>
                <a:latin typeface="Verdana" pitchFamily="34" charset="0"/>
              </a:rPr>
              <a:t>– description générale</a:t>
            </a:r>
          </a:p>
        </p:txBody>
      </p:sp>
      <p:sp>
        <p:nvSpPr>
          <p:cNvPr id="22530" name="Rectangle 3"/>
          <p:cNvSpPr>
            <a:spLocks noGrp="1" noChangeArrowheads="1"/>
          </p:cNvSpPr>
          <p:nvPr>
            <p:ph idx="4294967295"/>
          </p:nvPr>
        </p:nvSpPr>
        <p:spPr>
          <a:xfrm>
            <a:off x="28517" y="692696"/>
            <a:ext cx="9001125" cy="5761211"/>
          </a:xfrm>
          <a:ln w="19050">
            <a:noFill/>
            <a:miter lim="800000"/>
            <a:headEnd/>
            <a:tailEnd/>
          </a:ln>
        </p:spPr>
        <p:txBody>
          <a:bodyPr/>
          <a:lstStyle/>
          <a:p>
            <a:pPr marL="0" indent="0">
              <a:lnSpc>
                <a:spcPct val="90000"/>
              </a:lnSpc>
              <a:buFont typeface="Arial" pitchFamily="34" charset="0"/>
              <a:buNone/>
            </a:pPr>
            <a:r>
              <a:rPr lang="fr-FR" altLang="fr-FR" sz="1200" b="1" dirty="0" smtClean="0">
                <a:solidFill>
                  <a:srgbClr val="0070C0"/>
                </a:solidFill>
                <a:latin typeface="Verdana" pitchFamily="34" charset="0"/>
              </a:rPr>
              <a:t>Nom/acronyme projet: DACTOMUS+CILEX</a:t>
            </a:r>
            <a:endParaRPr lang="fr-FR" altLang="fr-FR" sz="1200" b="1" dirty="0" smtClean="0">
              <a:latin typeface="Verdana" pitchFamily="34" charset="0"/>
            </a:endParaRPr>
          </a:p>
          <a:p>
            <a:pPr marL="0" indent="0">
              <a:lnSpc>
                <a:spcPct val="90000"/>
              </a:lnSpc>
              <a:buFont typeface="Arial" pitchFamily="34" charset="0"/>
              <a:buNone/>
            </a:pPr>
            <a:endParaRPr lang="fr-FR" altLang="fr-FR" sz="1200" b="1" dirty="0" smtClean="0">
              <a:latin typeface="Verdana" pitchFamily="34" charset="0"/>
            </a:endParaRPr>
          </a:p>
          <a:p>
            <a:pPr marL="0" indent="0">
              <a:lnSpc>
                <a:spcPct val="90000"/>
              </a:lnSpc>
              <a:buFont typeface="Arial" pitchFamily="34" charset="0"/>
              <a:buNone/>
            </a:pPr>
            <a:r>
              <a:rPr lang="fr-FR" altLang="fr-FR" sz="1200" b="1" dirty="0" smtClean="0">
                <a:solidFill>
                  <a:srgbClr val="0070C0"/>
                </a:solidFill>
                <a:latin typeface="Verdana" pitchFamily="34" charset="0"/>
              </a:rPr>
              <a:t>Responsable scientifique national: </a:t>
            </a:r>
            <a:r>
              <a:rPr lang="fr-FR" altLang="fr-FR" sz="1200" b="1" dirty="0" err="1" smtClean="0">
                <a:solidFill>
                  <a:srgbClr val="0070C0"/>
                </a:solidFill>
                <a:latin typeface="Verdana" pitchFamily="34" charset="0"/>
              </a:rPr>
              <a:t>Arnd</a:t>
            </a:r>
            <a:r>
              <a:rPr lang="fr-FR" altLang="fr-FR" sz="1200" b="1" dirty="0" smtClean="0">
                <a:solidFill>
                  <a:srgbClr val="0070C0"/>
                </a:solidFill>
                <a:latin typeface="Verdana" pitchFamily="34" charset="0"/>
              </a:rPr>
              <a:t> </a:t>
            </a:r>
            <a:r>
              <a:rPr lang="fr-FR" altLang="fr-FR" sz="1200" b="1" dirty="0" err="1" smtClean="0">
                <a:solidFill>
                  <a:srgbClr val="0070C0"/>
                </a:solidFill>
                <a:latin typeface="Verdana" pitchFamily="34" charset="0"/>
              </a:rPr>
              <a:t>Specka</a:t>
            </a:r>
            <a:endParaRPr lang="fr-FR" altLang="fr-FR" sz="1200" b="1" dirty="0" smtClean="0">
              <a:solidFill>
                <a:srgbClr val="0070C0"/>
              </a:solidFill>
              <a:latin typeface="Verdana" pitchFamily="34" charset="0"/>
            </a:endParaRPr>
          </a:p>
          <a:p>
            <a:pPr marL="0" indent="0">
              <a:lnSpc>
                <a:spcPct val="90000"/>
              </a:lnSpc>
              <a:buFont typeface="Arial" pitchFamily="34" charset="0"/>
              <a:buNone/>
            </a:pPr>
            <a:r>
              <a:rPr lang="fr-FR" altLang="fr-FR" sz="1200" b="1" dirty="0" smtClean="0">
                <a:solidFill>
                  <a:srgbClr val="0070C0"/>
                </a:solidFill>
                <a:latin typeface="Verdana" pitchFamily="34" charset="0"/>
              </a:rPr>
              <a:t>Responsable scientifique local: Nicolas Delerue</a:t>
            </a:r>
          </a:p>
          <a:p>
            <a:pPr marL="0" indent="0">
              <a:lnSpc>
                <a:spcPct val="90000"/>
              </a:lnSpc>
              <a:buFont typeface="Arial" pitchFamily="34" charset="0"/>
              <a:buNone/>
            </a:pPr>
            <a:r>
              <a:rPr lang="fr-FR" altLang="fr-FR" sz="1200" b="1" dirty="0" smtClean="0">
                <a:solidFill>
                  <a:srgbClr val="0070C0"/>
                </a:solidFill>
                <a:latin typeface="Verdana" pitchFamily="34" charset="0"/>
              </a:rPr>
              <a:t>Responsable technique local:</a:t>
            </a:r>
          </a:p>
          <a:p>
            <a:pPr marL="0" indent="0">
              <a:lnSpc>
                <a:spcPct val="90000"/>
              </a:lnSpc>
              <a:buFont typeface="Arial" pitchFamily="34" charset="0"/>
              <a:buNone/>
            </a:pPr>
            <a:endParaRPr lang="fr-FR" altLang="fr-FR" sz="1200" b="1" dirty="0">
              <a:latin typeface="Verdana" pitchFamily="34" charset="0"/>
            </a:endParaRPr>
          </a:p>
          <a:p>
            <a:pPr marL="228600" indent="-171450">
              <a:lnSpc>
                <a:spcPct val="90000"/>
              </a:lnSpc>
            </a:pPr>
            <a:r>
              <a:rPr lang="fr-FR" altLang="fr-FR" sz="1200" dirty="0" smtClean="0">
                <a:solidFill>
                  <a:srgbClr val="4D4D4D"/>
                </a:solidFill>
                <a:latin typeface="Verdana" pitchFamily="34" charset="0"/>
                <a:sym typeface="Wingdings" pitchFamily="2" charset="2"/>
              </a:rPr>
              <a:t>CILEX: </a:t>
            </a:r>
            <a:r>
              <a:rPr lang="fr-FR" altLang="fr-FR" sz="1200" dirty="0" smtClean="0">
                <a:solidFill>
                  <a:srgbClr val="4D4D4D"/>
                </a:solidFill>
                <a:latin typeface="Verdana" pitchFamily="34" charset="0"/>
                <a:sym typeface="Wingdings" pitchFamily="2" charset="2"/>
              </a:rPr>
              <a:t>Accélération </a:t>
            </a:r>
            <a:r>
              <a:rPr lang="fr-FR" altLang="fr-FR" sz="1200" dirty="0" smtClean="0">
                <a:solidFill>
                  <a:srgbClr val="4D4D4D"/>
                </a:solidFill>
                <a:latin typeface="Verdana" pitchFamily="34" charset="0"/>
                <a:sym typeface="Wingdings" pitchFamily="2" charset="2"/>
              </a:rPr>
              <a:t>Laser-Plasma à 1=&gt;</a:t>
            </a:r>
            <a:r>
              <a:rPr lang="fr-FR" altLang="fr-FR" sz="1200" dirty="0" smtClean="0">
                <a:solidFill>
                  <a:srgbClr val="4D4D4D"/>
                </a:solidFill>
                <a:latin typeface="Verdana" pitchFamily="34" charset="0"/>
                <a:sym typeface="Wingdings" pitchFamily="2" charset="2"/>
              </a:rPr>
              <a:t>10PW</a:t>
            </a:r>
          </a:p>
          <a:p>
            <a:pPr marL="228600" indent="-171450">
              <a:lnSpc>
                <a:spcPct val="90000"/>
              </a:lnSpc>
            </a:pPr>
            <a:r>
              <a:rPr lang="fr-FR" altLang="fr-FR" sz="1200" dirty="0" smtClean="0">
                <a:solidFill>
                  <a:srgbClr val="4D4D4D"/>
                </a:solidFill>
                <a:latin typeface="Verdana" pitchFamily="34" charset="0"/>
                <a:sym typeface="Wingdings" pitchFamily="2" charset="2"/>
              </a:rPr>
              <a:t>DACTOMUS: Tests pr</a:t>
            </a:r>
            <a:r>
              <a:rPr lang="fr-FR" altLang="fr-FR" sz="1200" dirty="0" smtClean="0">
                <a:solidFill>
                  <a:srgbClr val="4D4D4D"/>
                </a:solidFill>
                <a:latin typeface="Verdana" pitchFamily="34" charset="0"/>
                <a:sym typeface="Wingdings" pitchFamily="2" charset="2"/>
              </a:rPr>
              <a:t>éparatoires à CILEX </a:t>
            </a:r>
            <a:endParaRPr lang="fr-FR" altLang="fr-FR" sz="1200" dirty="0" smtClean="0">
              <a:solidFill>
                <a:srgbClr val="4D4D4D"/>
              </a:solidFill>
              <a:latin typeface="Verdana" pitchFamily="34" charset="0"/>
              <a:sym typeface="Wingdings" pitchFamily="2" charset="2"/>
            </a:endParaRPr>
          </a:p>
          <a:p>
            <a:pPr marL="228600" indent="-171450">
              <a:lnSpc>
                <a:spcPct val="90000"/>
              </a:lnSpc>
            </a:pPr>
            <a:r>
              <a:rPr lang="fr-FR" altLang="fr-FR" sz="1200" dirty="0" smtClean="0">
                <a:solidFill>
                  <a:srgbClr val="4D4D4D"/>
                </a:solidFill>
                <a:latin typeface="Verdana" pitchFamily="34" charset="0"/>
                <a:sym typeface="Wingdings" pitchFamily="2" charset="2"/>
              </a:rPr>
              <a:t>Contribution LAL: préparation de diagnostics</a:t>
            </a: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r>
              <a:rPr lang="fr-FR" altLang="fr-FR" sz="1200" b="1" dirty="0" smtClean="0">
                <a:solidFill>
                  <a:srgbClr val="0070C0"/>
                </a:solidFill>
                <a:latin typeface="Verdana" pitchFamily="34" charset="0"/>
              </a:rPr>
              <a:t>Autres laboratoires </a:t>
            </a:r>
            <a:r>
              <a:rPr lang="fr-FR" altLang="fr-FR" sz="1200" b="1" dirty="0" smtClean="0">
                <a:solidFill>
                  <a:srgbClr val="0070C0"/>
                </a:solidFill>
                <a:latin typeface="Verdana" pitchFamily="34" charset="0"/>
              </a:rPr>
              <a:t>impliqués</a:t>
            </a:r>
            <a:endParaRPr lang="fr-FR" altLang="fr-FR" sz="1200" b="1" u="sng" dirty="0" smtClean="0">
              <a:solidFill>
                <a:srgbClr val="0070C0"/>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LAL</a:t>
            </a:r>
          </a:p>
          <a:p>
            <a:pPr lvl="1">
              <a:lnSpc>
                <a:spcPct val="90000"/>
              </a:lnSpc>
              <a:buFont typeface="Arial" pitchFamily="34" charset="0"/>
              <a:buChar char="•"/>
            </a:pPr>
            <a:r>
              <a:rPr lang="fr-FR" altLang="fr-FR" sz="1200" dirty="0" smtClean="0">
                <a:solidFill>
                  <a:srgbClr val="4D4D4D"/>
                </a:solidFill>
                <a:latin typeface="Verdana" pitchFamily="34" charset="0"/>
              </a:rPr>
              <a:t>LLR</a:t>
            </a:r>
          </a:p>
          <a:p>
            <a:pPr lvl="1">
              <a:lnSpc>
                <a:spcPct val="90000"/>
              </a:lnSpc>
              <a:buFont typeface="Arial" pitchFamily="34" charset="0"/>
              <a:buChar char="•"/>
            </a:pPr>
            <a:r>
              <a:rPr lang="fr-FR" altLang="fr-FR" sz="1200" dirty="0" smtClean="0">
                <a:solidFill>
                  <a:srgbClr val="4D4D4D"/>
                </a:solidFill>
                <a:latin typeface="Verdana" pitchFamily="34" charset="0"/>
              </a:rPr>
              <a:t>LPGP</a:t>
            </a:r>
          </a:p>
          <a:p>
            <a:pPr lvl="1">
              <a:lnSpc>
                <a:spcPct val="90000"/>
              </a:lnSpc>
              <a:buFont typeface="Arial" pitchFamily="34" charset="0"/>
              <a:buChar char="•"/>
            </a:pPr>
            <a:r>
              <a:rPr lang="fr-FR" altLang="fr-FR" sz="1200" dirty="0" smtClean="0">
                <a:solidFill>
                  <a:srgbClr val="4D4D4D"/>
                </a:solidFill>
                <a:latin typeface="Verdana" pitchFamily="34" charset="0"/>
              </a:rPr>
              <a:t>SACM</a:t>
            </a:r>
          </a:p>
          <a:p>
            <a:pPr lvl="1">
              <a:lnSpc>
                <a:spcPct val="90000"/>
              </a:lnSpc>
              <a:buFont typeface="Arial" pitchFamily="34" charset="0"/>
              <a:buChar char="•"/>
            </a:pPr>
            <a:r>
              <a:rPr lang="fr-FR" altLang="fr-FR" sz="1200" dirty="0" smtClean="0">
                <a:solidFill>
                  <a:srgbClr val="4D4D4D"/>
                </a:solidFill>
                <a:latin typeface="Verdana" pitchFamily="34" charset="0"/>
              </a:rPr>
              <a:t>LYDIL (CEA)</a:t>
            </a:r>
          </a:p>
          <a:p>
            <a:pPr lvl="1">
              <a:lnSpc>
                <a:spcPct val="90000"/>
              </a:lnSpc>
              <a:buFont typeface="Arial" pitchFamily="34" charset="0"/>
              <a:buChar char="•"/>
            </a:pPr>
            <a:r>
              <a:rPr lang="fr-FR" altLang="fr-FR" sz="1200" dirty="0" smtClean="0">
                <a:solidFill>
                  <a:srgbClr val="4D4D4D"/>
                </a:solidFill>
                <a:latin typeface="Verdana" pitchFamily="34" charset="0"/>
              </a:rPr>
              <a:t>…</a:t>
            </a:r>
          </a:p>
          <a:p>
            <a:pPr marL="57150" indent="0">
              <a:lnSpc>
                <a:spcPct val="90000"/>
              </a:lnSpc>
              <a:buNone/>
            </a:pPr>
            <a:endParaRPr lang="fr-FR" altLang="fr-FR" sz="1200" b="1" u="sng" dirty="0" smtClean="0">
              <a:solidFill>
                <a:srgbClr val="0070C0"/>
              </a:solidFill>
              <a:latin typeface="Verdana" pitchFamily="34" charset="0"/>
            </a:endParaRPr>
          </a:p>
          <a:p>
            <a:pPr marL="457200" lvl="1" indent="0">
              <a:lnSpc>
                <a:spcPct val="90000"/>
              </a:lnSpc>
              <a:buNone/>
            </a:pPr>
            <a:endParaRPr lang="fr-FR" altLang="fr-FR" sz="1200" dirty="0" smtClean="0">
              <a:solidFill>
                <a:srgbClr val="4D4D4D"/>
              </a:solidFill>
              <a:latin typeface="Verdana" pitchFamily="34" charset="0"/>
              <a:sym typeface="Wingdings" pitchFamily="2" charset="2"/>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0168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a:t>
            </a:r>
            <a:r>
              <a:rPr lang="fr-FR" altLang="fr-FR" sz="2800" b="1" dirty="0" smtClean="0">
                <a:solidFill>
                  <a:srgbClr val="E75112"/>
                </a:solidFill>
                <a:latin typeface="Verdana" pitchFamily="34" charset="0"/>
              </a:rPr>
              <a:t>CILEX</a:t>
            </a:r>
            <a:r>
              <a:rPr lang="fr-FR" altLang="fr-FR" sz="2800" b="1" dirty="0" smtClean="0">
                <a:solidFill>
                  <a:srgbClr val="E75112"/>
                </a:solidFill>
                <a:latin typeface="Verdana" pitchFamily="34" charset="0"/>
              </a:rPr>
              <a:t> </a:t>
            </a:r>
            <a:r>
              <a:rPr lang="fr-FR" altLang="fr-FR" sz="2800" b="1" dirty="0" smtClean="0">
                <a:solidFill>
                  <a:srgbClr val="E75112"/>
                </a:solidFill>
                <a:latin typeface="Verdana" pitchFamily="34" charset="0"/>
              </a:rPr>
              <a:t>- ressources</a:t>
            </a:r>
          </a:p>
        </p:txBody>
      </p:sp>
      <p:sp>
        <p:nvSpPr>
          <p:cNvPr id="22530" name="Rectangle 3"/>
          <p:cNvSpPr>
            <a:spLocks noGrp="1" noChangeArrowheads="1"/>
          </p:cNvSpPr>
          <p:nvPr>
            <p:ph idx="4294967295"/>
          </p:nvPr>
        </p:nvSpPr>
        <p:spPr>
          <a:xfrm>
            <a:off x="28517" y="836141"/>
            <a:ext cx="9001125" cy="5761211"/>
          </a:xfrm>
          <a:ln w="19050">
            <a:noFill/>
            <a:miter lim="800000"/>
            <a:headEnd/>
            <a:tailEnd/>
          </a:ln>
        </p:spPr>
        <p:txBody>
          <a:bodyPr/>
          <a:lstStyle/>
          <a:p>
            <a:pPr marL="0" indent="0">
              <a:lnSpc>
                <a:spcPct val="90000"/>
              </a:lnSpc>
              <a:buFont typeface="Arial" pitchFamily="34" charset="0"/>
              <a:buNone/>
            </a:pPr>
            <a:r>
              <a:rPr lang="fr-FR" altLang="fr-FR" sz="1200" b="1" u="sng" dirty="0" smtClean="0">
                <a:solidFill>
                  <a:srgbClr val="0070C0"/>
                </a:solidFill>
                <a:latin typeface="Verdana" pitchFamily="34" charset="0"/>
              </a:rPr>
              <a:t>Membres de l’équipe impliqués</a:t>
            </a:r>
            <a:r>
              <a:rPr lang="fr-FR" altLang="fr-FR" sz="1200" b="1" u="sng" dirty="0" smtClean="0">
                <a:solidFill>
                  <a:srgbClr val="0070C0"/>
                </a:solidFill>
                <a:latin typeface="Verdana" pitchFamily="34" charset="0"/>
              </a:rPr>
              <a:t>:</a:t>
            </a:r>
            <a:endParaRPr lang="fr-FR" altLang="fr-FR" sz="1200" b="1" dirty="0" smtClean="0">
              <a:latin typeface="Verdana" pitchFamily="34" charset="0"/>
            </a:endParaRPr>
          </a:p>
          <a:p>
            <a:pPr marL="0" indent="0">
              <a:lnSpc>
                <a:spcPct val="90000"/>
              </a:lnSpc>
            </a:pPr>
            <a:r>
              <a:rPr lang="fr-FR" altLang="fr-FR" sz="1200" dirty="0" smtClean="0">
                <a:latin typeface="Verdana" pitchFamily="34" charset="0"/>
              </a:rPr>
              <a:t>Nicolas DELERUE (10%</a:t>
            </a:r>
            <a:r>
              <a:rPr lang="fr-FR" altLang="fr-FR" sz="1200" dirty="0" smtClean="0">
                <a:latin typeface="Verdana" pitchFamily="34" charset="0"/>
              </a:rPr>
              <a:t>)</a:t>
            </a:r>
          </a:p>
          <a:p>
            <a:pPr marL="0" indent="0">
              <a:lnSpc>
                <a:spcPct val="90000"/>
              </a:lnSpc>
            </a:pPr>
            <a:r>
              <a:rPr lang="fr-FR" altLang="fr-FR" sz="1200" dirty="0" smtClean="0">
                <a:latin typeface="Verdana" pitchFamily="34" charset="0"/>
              </a:rPr>
              <a:t>Christelle BRUNI (DACTOMUS)</a:t>
            </a:r>
            <a:endParaRPr lang="fr-FR" altLang="fr-FR" sz="1200" dirty="0" smtClean="0">
              <a:latin typeface="Verdana" pitchFamily="34" charset="0"/>
            </a:endParaRPr>
          </a:p>
          <a:p>
            <a:pPr marL="0" indent="0">
              <a:lnSpc>
                <a:spcPct val="90000"/>
              </a:lnSpc>
            </a:pPr>
            <a:endParaRPr lang="fr-FR" altLang="fr-FR" sz="1200" dirty="0" smtClean="0">
              <a:latin typeface="Verdana" pitchFamily="34" charset="0"/>
            </a:endParaRPr>
          </a:p>
          <a:p>
            <a:pPr lvl="1">
              <a:lnSpc>
                <a:spcPct val="90000"/>
              </a:lnSpc>
              <a:buFont typeface="Arial" pitchFamily="34" charset="0"/>
              <a:buChar char="•"/>
            </a:pPr>
            <a:endParaRPr lang="fr-FR" altLang="fr-FR" sz="1200" b="1" dirty="0" smtClean="0">
              <a:solidFill>
                <a:srgbClr val="0070C0"/>
              </a:solidFill>
              <a:latin typeface="Verdana" pitchFamily="34" charset="0"/>
            </a:endParaRPr>
          </a:p>
          <a:p>
            <a:pPr lvl="1">
              <a:lnSpc>
                <a:spcPct val="90000"/>
              </a:lnSpc>
              <a:buFont typeface="Arial" pitchFamily="34" charset="0"/>
              <a:buChar char="•"/>
            </a:pPr>
            <a:endParaRPr lang="fr-FR" altLang="fr-FR" sz="1200" b="1" dirty="0" smtClean="0">
              <a:solidFill>
                <a:srgbClr val="0070C0"/>
              </a:solidFill>
              <a:latin typeface="Verdana" pitchFamily="34" charset="0"/>
            </a:endParaRPr>
          </a:p>
          <a:p>
            <a:pPr marL="0" indent="0">
              <a:lnSpc>
                <a:spcPct val="90000"/>
              </a:lnSpc>
              <a:buFont typeface="Arial" pitchFamily="34" charset="0"/>
              <a:buNone/>
            </a:pPr>
            <a:r>
              <a:rPr lang="fr-FR" altLang="fr-FR" sz="1200" b="1" u="sng" dirty="0" smtClean="0">
                <a:solidFill>
                  <a:srgbClr val="0070C0"/>
                </a:solidFill>
                <a:latin typeface="Verdana" pitchFamily="34" charset="0"/>
              </a:rPr>
              <a:t>Liste des personnels techniques impliqués:</a:t>
            </a:r>
          </a:p>
          <a:p>
            <a:pPr marL="0" indent="0">
              <a:lnSpc>
                <a:spcPct val="90000"/>
              </a:lnSpc>
              <a:buNone/>
            </a:pPr>
            <a:r>
              <a:rPr lang="fr-FR" altLang="fr-FR" sz="1200" dirty="0" smtClean="0">
                <a:solidFill>
                  <a:srgbClr val="000000"/>
                </a:solidFill>
                <a:latin typeface="Verdana" pitchFamily="34" charset="0"/>
              </a:rPr>
              <a:t>Aucun</a:t>
            </a:r>
            <a:endParaRPr lang="fr-FR" altLang="fr-FR" sz="1200" dirty="0" smtClean="0">
              <a:solidFill>
                <a:srgbClr val="000000"/>
              </a:solidFill>
              <a:latin typeface="Verdana" pitchFamily="34" charset="0"/>
            </a:endParaRPr>
          </a:p>
          <a:p>
            <a:pPr marL="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r>
              <a:rPr lang="fr-FR" altLang="fr-FR" sz="1200" b="1" u="sng" dirty="0" smtClean="0">
                <a:solidFill>
                  <a:srgbClr val="0070C0"/>
                </a:solidFill>
                <a:latin typeface="Verdana" pitchFamily="34" charset="0"/>
              </a:rPr>
              <a:t>Sources de financement 2015 (hors </a:t>
            </a:r>
            <a:r>
              <a:rPr lang="fr-FR" altLang="fr-FR" sz="1200" b="1" u="sng" dirty="0" err="1" smtClean="0">
                <a:solidFill>
                  <a:srgbClr val="0070C0"/>
                </a:solidFill>
                <a:latin typeface="Verdana" pitchFamily="34" charset="0"/>
              </a:rPr>
              <a:t>CDDs</a:t>
            </a:r>
            <a:r>
              <a:rPr lang="fr-FR" altLang="fr-FR" sz="1200" b="1" u="sng" dirty="0" smtClean="0">
                <a:solidFill>
                  <a:srgbClr val="0070C0"/>
                </a:solidFill>
                <a:latin typeface="Verdana" pitchFamily="34" charset="0"/>
              </a:rPr>
              <a:t>)</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DACTOMUS </a:t>
            </a:r>
            <a:r>
              <a:rPr lang="fr-FR" altLang="fr-FR" sz="1200" dirty="0" smtClean="0">
                <a:solidFill>
                  <a:srgbClr val="4D4D4D"/>
                </a:solidFill>
                <a:latin typeface="Verdana" pitchFamily="34" charset="0"/>
              </a:rPr>
              <a:t>(</a:t>
            </a:r>
            <a:r>
              <a:rPr lang="fr-FR" altLang="fr-FR" sz="1200" dirty="0" err="1" smtClean="0">
                <a:solidFill>
                  <a:srgbClr val="4D4D4D"/>
                </a:solidFill>
                <a:latin typeface="Verdana" pitchFamily="34" charset="0"/>
              </a:rPr>
              <a:t>Labex</a:t>
            </a:r>
            <a:r>
              <a:rPr lang="fr-FR" altLang="fr-FR" sz="1200" dirty="0" smtClean="0">
                <a:solidFill>
                  <a:srgbClr val="4D4D4D"/>
                </a:solidFill>
                <a:latin typeface="Verdana" pitchFamily="34" charset="0"/>
              </a:rPr>
              <a:t> P2IO) 50k€ sur 3 ans </a:t>
            </a:r>
            <a:r>
              <a:rPr lang="fr-FR" altLang="fr-FR" sz="1200" dirty="0" smtClean="0">
                <a:solidFill>
                  <a:srgbClr val="4D4D4D"/>
                </a:solidFill>
                <a:latin typeface="Verdana" pitchFamily="34" charset="0"/>
              </a:rPr>
              <a:t>[depuis 2012 ; financement </a:t>
            </a:r>
            <a:r>
              <a:rPr lang="fr-FR" altLang="fr-FR" sz="1200" dirty="0" smtClean="0">
                <a:solidFill>
                  <a:srgbClr val="4D4D4D"/>
                </a:solidFill>
                <a:latin typeface="Verdana" pitchFamily="34" charset="0"/>
              </a:rPr>
              <a:t>épuisé]</a:t>
            </a:r>
          </a:p>
          <a:p>
            <a:pPr marL="57150" indent="0">
              <a:lnSpc>
                <a:spcPct val="90000"/>
              </a:lnSpc>
              <a:buNone/>
            </a:pPr>
            <a:endParaRPr lang="fr-FR" altLang="fr-FR" sz="1200" b="1" u="sng" dirty="0" smtClean="0">
              <a:solidFill>
                <a:srgbClr val="0070C0"/>
              </a:solidFill>
              <a:latin typeface="Verdana" pitchFamily="34" charset="0"/>
            </a:endParaRPr>
          </a:p>
          <a:p>
            <a:pPr marL="457200" lvl="1" indent="0">
              <a:lnSpc>
                <a:spcPct val="90000"/>
              </a:lnSpc>
              <a:buNone/>
            </a:pPr>
            <a:endParaRPr lang="fr-FR" altLang="fr-FR" sz="1200" dirty="0" smtClean="0">
              <a:solidFill>
                <a:srgbClr val="4D4D4D"/>
              </a:solidFill>
              <a:latin typeface="Verdana" pitchFamily="34" charset="0"/>
              <a:sym typeface="Wingdings" pitchFamily="2" charset="2"/>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5825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a:t>
            </a:r>
            <a:r>
              <a:rPr lang="fr-FR" altLang="fr-FR" sz="2800" b="1" dirty="0" smtClean="0">
                <a:solidFill>
                  <a:srgbClr val="E75112"/>
                </a:solidFill>
                <a:latin typeface="Verdana" pitchFamily="34" charset="0"/>
              </a:rPr>
              <a:t>CILEX </a:t>
            </a:r>
            <a:r>
              <a:rPr lang="fr-FR" altLang="fr-FR" sz="2800" b="1" dirty="0" smtClean="0">
                <a:solidFill>
                  <a:srgbClr val="E75112"/>
                </a:solidFill>
                <a:latin typeface="Verdana" pitchFamily="34" charset="0"/>
              </a:rPr>
              <a:t>- faits marquants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4579" name="Rectangle 3"/>
          <p:cNvSpPr txBox="1">
            <a:spLocks noChangeArrowheads="1"/>
          </p:cNvSpPr>
          <p:nvPr/>
        </p:nvSpPr>
        <p:spPr bwMode="auto">
          <a:xfrm>
            <a:off x="142875" y="908050"/>
            <a:ext cx="90011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0000"/>
              </a:lnSpc>
              <a:spcBef>
                <a:spcPct val="20000"/>
              </a:spcBef>
              <a:buFont typeface="Arial" pitchFamily="34" charset="0"/>
              <a:buNone/>
            </a:pPr>
            <a:endParaRPr lang="fr-FR" altLang="fr-FR" sz="1200" b="1" dirty="0"/>
          </a:p>
          <a:p>
            <a:pPr marL="457200" lvl="1" indent="0">
              <a:lnSpc>
                <a:spcPct val="90000"/>
              </a:lnSpc>
              <a:spcBef>
                <a:spcPct val="20000"/>
              </a:spcBef>
            </a:pPr>
            <a:r>
              <a:rPr lang="fr-FR" altLang="fr-FR" sz="1200" b="1" dirty="0" smtClean="0"/>
              <a:t>DACTOMUS:</a:t>
            </a:r>
          </a:p>
          <a:p>
            <a:pPr marL="628650" lvl="1" indent="-171450">
              <a:lnSpc>
                <a:spcPct val="90000"/>
              </a:lnSpc>
              <a:spcBef>
                <a:spcPct val="20000"/>
              </a:spcBef>
              <a:buFontTx/>
              <a:buChar char="-"/>
            </a:pPr>
            <a:r>
              <a:rPr lang="fr-FR" altLang="fr-FR" sz="1200" b="1" dirty="0" smtClean="0"/>
              <a:t>Collaboration Accélération Laser-Plasma sur UHI-100 (CEA)</a:t>
            </a:r>
          </a:p>
          <a:p>
            <a:pPr marL="628650" lvl="1" indent="-171450">
              <a:lnSpc>
                <a:spcPct val="90000"/>
              </a:lnSpc>
              <a:spcBef>
                <a:spcPct val="20000"/>
              </a:spcBef>
              <a:buFontTx/>
              <a:buChar char="-"/>
            </a:pPr>
            <a:r>
              <a:rPr lang="fr-FR" altLang="fr-FR" sz="1200" b="1" dirty="0" smtClean="0"/>
              <a:t>But: démonstration transport + </a:t>
            </a:r>
            <a:r>
              <a:rPr lang="fr-FR" altLang="fr-FR" sz="1200" b="1" dirty="0" err="1" smtClean="0"/>
              <a:t>refocalisation</a:t>
            </a:r>
            <a:r>
              <a:rPr lang="fr-FR" altLang="fr-FR" sz="1200" b="1" dirty="0" smtClean="0"/>
              <a:t> faisceaux</a:t>
            </a:r>
          </a:p>
          <a:p>
            <a:pPr marL="628650" lvl="1" indent="-171450">
              <a:lnSpc>
                <a:spcPct val="90000"/>
              </a:lnSpc>
              <a:spcBef>
                <a:spcPct val="20000"/>
              </a:spcBef>
              <a:buFontTx/>
              <a:buChar char="-"/>
            </a:pPr>
            <a:r>
              <a:rPr lang="fr-FR" altLang="fr-FR" sz="1200" b="1" dirty="0" smtClean="0"/>
              <a:t>Campagnes expérimentales en 2015 et 2016.</a:t>
            </a:r>
          </a:p>
          <a:p>
            <a:pPr marL="628650" lvl="1" indent="-171450">
              <a:lnSpc>
                <a:spcPct val="90000"/>
              </a:lnSpc>
              <a:spcBef>
                <a:spcPct val="20000"/>
              </a:spcBef>
              <a:buFontTx/>
              <a:buChar char="-"/>
            </a:pPr>
            <a:r>
              <a:rPr lang="fr-FR" altLang="fr-FR" sz="1200" b="1" dirty="0" smtClean="0"/>
              <a:t>Publication en préparation</a:t>
            </a:r>
          </a:p>
          <a:p>
            <a:pPr marL="628650" lvl="1" indent="-171450">
              <a:lnSpc>
                <a:spcPct val="90000"/>
              </a:lnSpc>
              <a:spcBef>
                <a:spcPct val="20000"/>
              </a:spcBef>
              <a:buFontTx/>
              <a:buChar char="-"/>
            </a:pPr>
            <a:r>
              <a:rPr lang="fr-FR" altLang="fr-FR" sz="1200" b="1" dirty="0" smtClean="0"/>
              <a:t>Tentative d’observation de CSPR.</a:t>
            </a:r>
          </a:p>
          <a:p>
            <a:pPr marL="628650" lvl="1" indent="-171450">
              <a:lnSpc>
                <a:spcPct val="90000"/>
              </a:lnSpc>
              <a:spcBef>
                <a:spcPct val="20000"/>
              </a:spcBef>
              <a:buFontTx/>
              <a:buChar char="-"/>
            </a:pPr>
            <a:endParaRPr lang="fr-FR" altLang="fr-FR" sz="1200" b="1" dirty="0"/>
          </a:p>
          <a:p>
            <a:pPr marL="457200" lvl="1" indent="0">
              <a:lnSpc>
                <a:spcPct val="90000"/>
              </a:lnSpc>
              <a:spcBef>
                <a:spcPct val="20000"/>
              </a:spcBef>
            </a:pPr>
            <a:r>
              <a:rPr lang="fr-FR" altLang="fr-FR" sz="1200" b="1" dirty="0" smtClean="0"/>
              <a:t>CILEX</a:t>
            </a:r>
          </a:p>
          <a:p>
            <a:pPr marL="628650" lvl="1" indent="-171450">
              <a:lnSpc>
                <a:spcPct val="90000"/>
              </a:lnSpc>
              <a:spcBef>
                <a:spcPct val="20000"/>
              </a:spcBef>
              <a:buFontTx/>
              <a:buChar char="-"/>
            </a:pPr>
            <a:r>
              <a:rPr lang="fr-FR" altLang="fr-FR" sz="1200" b="1" dirty="0" err="1" smtClean="0"/>
              <a:t>Equipex</a:t>
            </a:r>
            <a:r>
              <a:rPr lang="fr-FR" altLang="fr-FR" sz="1200" b="1" dirty="0" smtClean="0"/>
              <a:t> autour d’Apollon</a:t>
            </a:r>
          </a:p>
          <a:p>
            <a:pPr marL="628650" lvl="1" indent="-171450">
              <a:lnSpc>
                <a:spcPct val="90000"/>
              </a:lnSpc>
              <a:spcBef>
                <a:spcPct val="20000"/>
              </a:spcBef>
              <a:buFontTx/>
              <a:buChar char="-"/>
            </a:pPr>
            <a:r>
              <a:rPr lang="fr-FR" altLang="fr-FR" sz="1200" b="1" dirty="0" smtClean="0"/>
              <a:t>Salle longue focale: démarrage fin 2017</a:t>
            </a:r>
          </a:p>
          <a:p>
            <a:pPr marL="628650" lvl="1" indent="-171450">
              <a:lnSpc>
                <a:spcPct val="90000"/>
              </a:lnSpc>
              <a:spcBef>
                <a:spcPct val="20000"/>
              </a:spcBef>
              <a:buFontTx/>
              <a:buChar char="-"/>
            </a:pPr>
            <a:r>
              <a:rPr lang="fr-FR" altLang="fr-FR" sz="1200" b="1" dirty="0" smtClean="0"/>
              <a:t>Sollicitation pour contribution aux diagnostics (ressources à trouver)</a:t>
            </a:r>
          </a:p>
          <a:p>
            <a:pPr marL="1028700" lvl="2" indent="-171450">
              <a:lnSpc>
                <a:spcPct val="90000"/>
              </a:lnSpc>
              <a:spcBef>
                <a:spcPct val="20000"/>
              </a:spcBef>
              <a:buFontTx/>
              <a:buChar char="-"/>
            </a:pPr>
            <a:r>
              <a:rPr lang="fr-FR" altLang="fr-FR" sz="1200" b="1" dirty="0" smtClean="0"/>
              <a:t>Mesure de taille transverse avec OTR </a:t>
            </a:r>
            <a:br>
              <a:rPr lang="fr-FR" altLang="fr-FR" sz="1200" b="1" dirty="0" smtClean="0"/>
            </a:br>
            <a:r>
              <a:rPr lang="fr-FR" altLang="fr-FR" sz="1200" dirty="0" smtClean="0"/>
              <a:t>(</a:t>
            </a:r>
            <a:r>
              <a:rPr lang="fr-FR" altLang="fr-FR" sz="1200" dirty="0" err="1" smtClean="0"/>
              <a:t>cf</a:t>
            </a:r>
            <a:r>
              <a:rPr lang="fr-FR" altLang="fr-FR" sz="1200" dirty="0"/>
              <a:t> </a:t>
            </a:r>
            <a:r>
              <a:rPr lang="fr-FR" altLang="fr-FR" sz="1200" dirty="0" smtClean="0"/>
              <a:t>Thomas, Delerue Bartolini, </a:t>
            </a:r>
            <a:r>
              <a:rPr lang="fr-FR" sz="1200" dirty="0"/>
              <a:t>2011 JINST 6 </a:t>
            </a:r>
            <a:r>
              <a:rPr lang="fr-FR" sz="1200" dirty="0" smtClean="0"/>
              <a:t>P07004)</a:t>
            </a:r>
          </a:p>
          <a:p>
            <a:pPr marL="1028700" lvl="2" indent="-171450">
              <a:lnSpc>
                <a:spcPct val="90000"/>
              </a:lnSpc>
              <a:spcBef>
                <a:spcPct val="20000"/>
              </a:spcBef>
              <a:buFontTx/>
              <a:buChar char="-"/>
            </a:pPr>
            <a:r>
              <a:rPr lang="fr-FR" altLang="fr-FR" sz="1200" b="1" dirty="0" smtClean="0"/>
              <a:t>Mesure de longueur avec CSPR</a:t>
            </a:r>
          </a:p>
          <a:p>
            <a:pPr marL="1028700" lvl="2" indent="-171450">
              <a:lnSpc>
                <a:spcPct val="90000"/>
              </a:lnSpc>
              <a:spcBef>
                <a:spcPct val="20000"/>
              </a:spcBef>
              <a:buFontTx/>
              <a:buChar char="-"/>
            </a:pPr>
            <a:r>
              <a:rPr lang="fr-FR" altLang="fr-FR" sz="1200" b="1" dirty="0" smtClean="0"/>
              <a:t>Synchronisme faisceau laser-électrons</a:t>
            </a:r>
          </a:p>
          <a:p>
            <a:pPr marL="1028700" lvl="2" indent="-171450">
              <a:lnSpc>
                <a:spcPct val="90000"/>
              </a:lnSpc>
              <a:spcBef>
                <a:spcPct val="20000"/>
              </a:spcBef>
              <a:buFontTx/>
              <a:buChar char="-"/>
            </a:pPr>
            <a:r>
              <a:rPr lang="fr-FR" altLang="fr-FR" sz="1200" b="1" dirty="0" smtClean="0"/>
              <a:t>Conception chambre spectromètre</a:t>
            </a:r>
          </a:p>
          <a:p>
            <a:pPr marL="1028700" lvl="2" indent="-171450">
              <a:lnSpc>
                <a:spcPct val="90000"/>
              </a:lnSpc>
              <a:spcBef>
                <a:spcPct val="20000"/>
              </a:spcBef>
              <a:buFontTx/>
              <a:buChar char="-"/>
            </a:pPr>
            <a:endParaRPr lang="fr-FR" altLang="fr-FR" sz="1200" b="1" dirty="0" smtClean="0"/>
          </a:p>
          <a:p>
            <a:pPr marL="1028700" lvl="2" indent="-171450">
              <a:lnSpc>
                <a:spcPct val="90000"/>
              </a:lnSpc>
              <a:spcBef>
                <a:spcPct val="20000"/>
              </a:spcBef>
              <a:buFontTx/>
              <a:buChar char="-"/>
            </a:pPr>
            <a:endParaRPr lang="fr-FR" altLang="fr-FR" sz="1200" dirty="0" smtClean="0"/>
          </a:p>
        </p:txBody>
      </p:sp>
    </p:spTree>
    <p:extLst>
      <p:ext uri="{BB962C8B-B14F-4D97-AF65-F5344CB8AC3E}">
        <p14:creationId xmlns:p14="http://schemas.microsoft.com/office/powerpoint/2010/main" val="6384616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a:t>
            </a:r>
            <a:r>
              <a:rPr lang="fr-FR" altLang="fr-FR" sz="2800" b="1" dirty="0" smtClean="0">
                <a:solidFill>
                  <a:srgbClr val="E75112"/>
                </a:solidFill>
                <a:latin typeface="Verdana" pitchFamily="34" charset="0"/>
              </a:rPr>
              <a:t>CILEX </a:t>
            </a:r>
            <a:r>
              <a:rPr lang="fr-FR" altLang="fr-FR" sz="2800" b="1" dirty="0" smtClean="0">
                <a:solidFill>
                  <a:srgbClr val="E75112"/>
                </a:solidFill>
                <a:latin typeface="Verdana" pitchFamily="34" charset="0"/>
              </a:rPr>
              <a:t>- évolution anticipée (3-5 ans)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42875" y="908050"/>
            <a:ext cx="9001125" cy="53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0000"/>
              </a:lnSpc>
              <a:spcBef>
                <a:spcPct val="20000"/>
              </a:spcBef>
              <a:buFont typeface="Arial" pitchFamily="34" charset="0"/>
              <a:buNone/>
            </a:pPr>
            <a:r>
              <a:rPr lang="fr-FR" altLang="fr-FR" sz="1200" b="1" dirty="0" smtClean="0"/>
              <a:t>[Principaux objectifs scientifiques/techniques des années </a:t>
            </a:r>
            <a:r>
              <a:rPr lang="fr-FR" altLang="fr-FR" sz="1200" b="1" dirty="0"/>
              <a:t>à</a:t>
            </a:r>
            <a:r>
              <a:rPr lang="fr-FR" altLang="fr-FR" sz="1200" b="1" dirty="0" smtClean="0"/>
              <a:t> venir:</a:t>
            </a:r>
            <a:endParaRPr lang="fr-FR" altLang="fr-FR" sz="1200" b="1" dirty="0"/>
          </a:p>
          <a:p>
            <a:pPr lvl="1">
              <a:lnSpc>
                <a:spcPct val="90000"/>
              </a:lnSpc>
              <a:spcBef>
                <a:spcPct val="20000"/>
              </a:spcBef>
              <a:buFont typeface="Arial" pitchFamily="34" charset="0"/>
              <a:buChar char="–"/>
            </a:pPr>
            <a:r>
              <a:rPr lang="fr-FR" altLang="fr-FR" sz="1200" b="1" dirty="0" smtClean="0"/>
              <a:t>Situation actuelle du projet</a:t>
            </a:r>
          </a:p>
          <a:p>
            <a:pPr lvl="1">
              <a:lnSpc>
                <a:spcPct val="90000"/>
              </a:lnSpc>
              <a:spcBef>
                <a:spcPct val="20000"/>
              </a:spcBef>
              <a:buFont typeface="Arial" pitchFamily="34" charset="0"/>
              <a:buChar char="–"/>
            </a:pPr>
            <a:r>
              <a:rPr lang="fr-FR" altLang="fr-FR" sz="1200" b="1" dirty="0" smtClean="0"/>
              <a:t>Activités et échéances à venir (résultats attendus, </a:t>
            </a:r>
            <a:r>
              <a:rPr lang="fr-FR" altLang="fr-FR" sz="1200" b="1" dirty="0" err="1" smtClean="0"/>
              <a:t>milestones</a:t>
            </a:r>
            <a:r>
              <a:rPr lang="fr-FR" altLang="fr-FR" sz="1200" b="1" dirty="0" smtClean="0"/>
              <a:t>) sur les 5 ans à venir</a:t>
            </a:r>
          </a:p>
          <a:p>
            <a:pPr lvl="1">
              <a:lnSpc>
                <a:spcPct val="90000"/>
              </a:lnSpc>
              <a:spcBef>
                <a:spcPct val="20000"/>
              </a:spcBef>
              <a:buFont typeface="Arial" pitchFamily="34" charset="0"/>
              <a:buChar char="–"/>
            </a:pPr>
            <a:r>
              <a:rPr lang="fr-FR" altLang="fr-FR" sz="1200" b="1" dirty="0" smtClean="0"/>
              <a:t>Vision à plus long terme (if applicable)]</a:t>
            </a:r>
          </a:p>
          <a:p>
            <a:pPr lvl="1">
              <a:lnSpc>
                <a:spcPct val="90000"/>
              </a:lnSpc>
              <a:spcBef>
                <a:spcPct val="20000"/>
              </a:spcBef>
              <a:buFont typeface="Arial" pitchFamily="34" charset="0"/>
              <a:buChar char="–"/>
            </a:pPr>
            <a:endParaRPr lang="fr-FR" altLang="fr-FR" sz="1200" b="1" dirty="0" smtClean="0"/>
          </a:p>
          <a:p>
            <a:pPr marL="457200" lvl="1" indent="0">
              <a:lnSpc>
                <a:spcPct val="90000"/>
              </a:lnSpc>
              <a:spcBef>
                <a:spcPct val="20000"/>
              </a:spcBef>
            </a:pPr>
            <a:r>
              <a:rPr lang="fr-FR" altLang="fr-FR" sz="1200" b="1" dirty="0" smtClean="0"/>
              <a:t>Buts</a:t>
            </a:r>
            <a:endParaRPr lang="fr-FR" altLang="fr-FR" sz="1200" b="1" dirty="0"/>
          </a:p>
          <a:p>
            <a:pPr lvl="1">
              <a:lnSpc>
                <a:spcPct val="90000"/>
              </a:lnSpc>
              <a:spcBef>
                <a:spcPct val="20000"/>
              </a:spcBef>
              <a:buFont typeface="Arial" pitchFamily="34" charset="0"/>
              <a:buChar char="–"/>
            </a:pPr>
            <a:r>
              <a:rPr lang="fr-FR" altLang="fr-FR" sz="1200" b="1" dirty="0" smtClean="0"/>
              <a:t>Équipement de la salle longue focale d’APOLLON</a:t>
            </a:r>
          </a:p>
          <a:p>
            <a:pPr lvl="1">
              <a:lnSpc>
                <a:spcPct val="90000"/>
              </a:lnSpc>
              <a:spcBef>
                <a:spcPct val="20000"/>
              </a:spcBef>
              <a:buFont typeface="Arial" pitchFamily="34" charset="0"/>
              <a:buChar char="–"/>
            </a:pPr>
            <a:endParaRPr lang="fr-FR" altLang="fr-FR" sz="1200" b="1" dirty="0" smtClean="0"/>
          </a:p>
          <a:p>
            <a:pPr marL="457200" lvl="1" indent="0">
              <a:lnSpc>
                <a:spcPct val="90000"/>
              </a:lnSpc>
              <a:spcBef>
                <a:spcPct val="20000"/>
              </a:spcBef>
            </a:pPr>
            <a:r>
              <a:rPr lang="fr-FR" altLang="fr-FR" sz="1200" b="1" dirty="0" smtClean="0"/>
              <a:t>Evolutions possibles:</a:t>
            </a:r>
          </a:p>
          <a:p>
            <a:pPr lvl="1">
              <a:lnSpc>
                <a:spcPct val="90000"/>
              </a:lnSpc>
              <a:spcBef>
                <a:spcPct val="20000"/>
              </a:spcBef>
              <a:buFont typeface="Arial" pitchFamily="34" charset="0"/>
              <a:buChar char="–"/>
            </a:pPr>
            <a:r>
              <a:rPr lang="fr-FR" altLang="fr-FR" sz="1200" b="1" dirty="0" smtClean="0"/>
              <a:t>Participation à des expériences d’accélération Laser-Plasma sur APOLLON</a:t>
            </a:r>
          </a:p>
          <a:p>
            <a:pPr lvl="1">
              <a:lnSpc>
                <a:spcPct val="90000"/>
              </a:lnSpc>
              <a:spcBef>
                <a:spcPct val="20000"/>
              </a:spcBef>
              <a:buFont typeface="Arial" pitchFamily="34" charset="0"/>
              <a:buChar char="–"/>
            </a:pPr>
            <a:endParaRPr lang="fr-FR" altLang="fr-FR" sz="1200" b="1" dirty="0"/>
          </a:p>
          <a:p>
            <a:pPr marL="457200" lvl="1" indent="0">
              <a:lnSpc>
                <a:spcPct val="90000"/>
              </a:lnSpc>
              <a:spcBef>
                <a:spcPct val="20000"/>
              </a:spcBef>
            </a:pPr>
            <a:r>
              <a:rPr lang="fr-FR" altLang="fr-FR" sz="1200" b="1" dirty="0" smtClean="0"/>
              <a:t>Note:</a:t>
            </a:r>
          </a:p>
          <a:p>
            <a:pPr lvl="1">
              <a:lnSpc>
                <a:spcPct val="90000"/>
              </a:lnSpc>
              <a:spcBef>
                <a:spcPct val="20000"/>
              </a:spcBef>
              <a:buFont typeface="Arial" pitchFamily="34" charset="0"/>
              <a:buChar char="–"/>
            </a:pPr>
            <a:r>
              <a:rPr lang="fr-FR" altLang="fr-FR" sz="1200" b="1" dirty="0" smtClean="0"/>
              <a:t>Les diagnostics sont assez classique. C’est leur utilisation (pas leur conception) qui sera porteuse de science.</a:t>
            </a:r>
          </a:p>
          <a:p>
            <a:pPr marL="457200" lvl="1" indent="0">
              <a:lnSpc>
                <a:spcPct val="90000"/>
              </a:lnSpc>
              <a:spcBef>
                <a:spcPct val="20000"/>
              </a:spcBef>
            </a:pPr>
            <a:endParaRPr lang="fr-FR" altLang="fr-FR" sz="1200" b="1" dirty="0" smtClean="0"/>
          </a:p>
          <a:p>
            <a:pPr lvl="1">
              <a:lnSpc>
                <a:spcPct val="90000"/>
              </a:lnSpc>
              <a:spcBef>
                <a:spcPct val="20000"/>
              </a:spcBef>
              <a:buFont typeface="Arial" pitchFamily="34" charset="0"/>
              <a:buChar char="–"/>
            </a:pPr>
            <a:endParaRPr lang="fr-FR" altLang="fr-FR" sz="1200" b="1" dirty="0" smtClean="0"/>
          </a:p>
          <a:p>
            <a:pPr lvl="1">
              <a:lnSpc>
                <a:spcPct val="90000"/>
              </a:lnSpc>
              <a:spcBef>
                <a:spcPct val="20000"/>
              </a:spcBef>
              <a:buFont typeface="Arial" pitchFamily="34" charset="0"/>
              <a:buChar char="–"/>
            </a:pPr>
            <a:endParaRPr lang="fr-FR" altLang="fr-FR" sz="1200" b="1" dirty="0"/>
          </a:p>
          <a:p>
            <a:pPr marL="457200" lvl="1" indent="0">
              <a:lnSpc>
                <a:spcPct val="90000"/>
              </a:lnSpc>
              <a:spcBef>
                <a:spcPct val="20000"/>
              </a:spcBef>
            </a:pPr>
            <a:endParaRPr lang="fr-FR" altLang="fr-FR" sz="1200" b="1" dirty="0"/>
          </a:p>
        </p:txBody>
      </p:sp>
    </p:spTree>
    <p:extLst>
      <p:ext uri="{BB962C8B-B14F-4D97-AF65-F5344CB8AC3E}">
        <p14:creationId xmlns:p14="http://schemas.microsoft.com/office/powerpoint/2010/main" val="7346932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a:t>
            </a:r>
            <a:r>
              <a:rPr lang="fr-FR" altLang="fr-FR" sz="2800" b="1" dirty="0" smtClean="0">
                <a:solidFill>
                  <a:srgbClr val="E75112"/>
                </a:solidFill>
                <a:latin typeface="Verdana" pitchFamily="34" charset="0"/>
              </a:rPr>
              <a:t>CILEX </a:t>
            </a:r>
            <a:r>
              <a:rPr lang="fr-FR" altLang="fr-FR" sz="2800" b="1" dirty="0" smtClean="0">
                <a:solidFill>
                  <a:srgbClr val="E75112"/>
                </a:solidFill>
                <a:latin typeface="Verdana" pitchFamily="34" charset="0"/>
              </a:rPr>
              <a:t>- </a:t>
            </a:r>
            <a:r>
              <a:rPr lang="fr-FR" altLang="fr-FR" sz="2800" b="1" dirty="0">
                <a:solidFill>
                  <a:srgbClr val="E75112"/>
                </a:solidFill>
                <a:latin typeface="Verdana" pitchFamily="34" charset="0"/>
              </a:rPr>
              <a:t>a</a:t>
            </a:r>
            <a:r>
              <a:rPr lang="fr-FR" altLang="fr-FR" sz="2800" b="1" dirty="0" smtClean="0">
                <a:solidFill>
                  <a:srgbClr val="E75112"/>
                </a:solidFill>
                <a:latin typeface="Verdana" pitchFamily="34" charset="0"/>
              </a:rPr>
              <a:t>ttentes (vis-à-vis de l’IN2P3)</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5" name="Rectangle 3"/>
          <p:cNvSpPr txBox="1">
            <a:spLocks noChangeArrowheads="1"/>
          </p:cNvSpPr>
          <p:nvPr/>
        </p:nvSpPr>
        <p:spPr bwMode="auto">
          <a:xfrm>
            <a:off x="142875" y="908050"/>
            <a:ext cx="9001125" cy="525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lvl="1">
              <a:lnSpc>
                <a:spcPct val="90000"/>
              </a:lnSpc>
              <a:spcBef>
                <a:spcPct val="20000"/>
              </a:spcBef>
              <a:buFont typeface="Arial" pitchFamily="34" charset="0"/>
              <a:buChar char="–"/>
            </a:pPr>
            <a:endParaRPr lang="fr-FR" altLang="fr-FR" sz="1200" b="1" dirty="0" smtClean="0"/>
          </a:p>
          <a:p>
            <a:pPr marL="457200" lvl="1" indent="0">
              <a:lnSpc>
                <a:spcPct val="90000"/>
              </a:lnSpc>
              <a:spcBef>
                <a:spcPct val="20000"/>
              </a:spcBef>
            </a:pPr>
            <a:r>
              <a:rPr lang="fr-FR" altLang="fr-FR" sz="1200" b="1" dirty="0" smtClean="0"/>
              <a:t>Finances:</a:t>
            </a:r>
            <a:br>
              <a:rPr lang="fr-FR" altLang="fr-FR" sz="1200" b="1" dirty="0" smtClean="0"/>
            </a:br>
            <a:r>
              <a:rPr lang="fr-FR" altLang="fr-FR" sz="1200" b="1" dirty="0" smtClean="0"/>
              <a:t>- La conception des détecteurs ne coûte rien (à part mon temps). Les coûts indiqués sont sont ceux de fabrication.</a:t>
            </a:r>
          </a:p>
          <a:p>
            <a:pPr lvl="1">
              <a:lnSpc>
                <a:spcPct val="90000"/>
              </a:lnSpc>
              <a:spcBef>
                <a:spcPct val="20000"/>
              </a:spcBef>
              <a:buFont typeface="Arial" pitchFamily="34" charset="0"/>
              <a:buChar char="–"/>
            </a:pPr>
            <a:r>
              <a:rPr lang="fr-FR" altLang="fr-FR" sz="1200" b="1" dirty="0" smtClean="0"/>
              <a:t>OTR: 30-40k€ + 20 jours IR pour 4 stations de mesure (mesure à différentes phases)</a:t>
            </a:r>
          </a:p>
          <a:p>
            <a:pPr lvl="1">
              <a:lnSpc>
                <a:spcPct val="90000"/>
              </a:lnSpc>
              <a:spcBef>
                <a:spcPct val="20000"/>
              </a:spcBef>
              <a:buFont typeface="Arial" pitchFamily="34" charset="0"/>
              <a:buChar char="–"/>
            </a:pPr>
            <a:r>
              <a:rPr lang="fr-FR" altLang="fr-FR" sz="1200" b="1" dirty="0" smtClean="0"/>
              <a:t>CSPR: 50k€ + 3 mois IR </a:t>
            </a:r>
            <a:r>
              <a:rPr lang="fr-FR" altLang="fr-FR" sz="1200" b="1" dirty="0" err="1" smtClean="0"/>
              <a:t>cf</a:t>
            </a:r>
            <a:r>
              <a:rPr lang="fr-FR" altLang="fr-FR" sz="1200" b="1" dirty="0" smtClean="0"/>
              <a:t> ETALON</a:t>
            </a:r>
          </a:p>
          <a:p>
            <a:pPr lvl="1">
              <a:lnSpc>
                <a:spcPct val="90000"/>
              </a:lnSpc>
              <a:spcBef>
                <a:spcPct val="20000"/>
              </a:spcBef>
              <a:buFont typeface="Arial" pitchFamily="34" charset="0"/>
              <a:buChar char="–"/>
            </a:pPr>
            <a:r>
              <a:rPr lang="fr-FR" altLang="fr-FR" sz="1200" b="1" dirty="0" smtClean="0"/>
              <a:t>Synchronismes des faisceaux: 50-100k€ + support technique à clarifier</a:t>
            </a:r>
          </a:p>
          <a:p>
            <a:pPr lvl="1">
              <a:lnSpc>
                <a:spcPct val="90000"/>
              </a:lnSpc>
              <a:spcBef>
                <a:spcPct val="20000"/>
              </a:spcBef>
              <a:buFont typeface="Arial" pitchFamily="34" charset="0"/>
              <a:buChar char="–"/>
            </a:pPr>
            <a:r>
              <a:rPr lang="fr-FR" altLang="fr-FR" sz="1200" b="1" dirty="0" smtClean="0"/>
              <a:t>Chambre à vide spectromètre: &lt;10k€ + 10 jours IR</a:t>
            </a:r>
          </a:p>
          <a:p>
            <a:pPr lvl="1">
              <a:lnSpc>
                <a:spcPct val="90000"/>
              </a:lnSpc>
              <a:spcBef>
                <a:spcPct val="20000"/>
              </a:spcBef>
              <a:buFont typeface="Arial" pitchFamily="34" charset="0"/>
              <a:buChar char="–"/>
            </a:pPr>
            <a:endParaRPr lang="fr-FR" altLang="fr-FR" sz="1200" b="1" dirty="0"/>
          </a:p>
          <a:p>
            <a:pPr marL="457200" lvl="1" indent="0">
              <a:lnSpc>
                <a:spcPct val="90000"/>
              </a:lnSpc>
              <a:spcBef>
                <a:spcPct val="20000"/>
              </a:spcBef>
            </a:pPr>
            <a:r>
              <a:rPr lang="fr-FR" altLang="fr-FR" sz="1200" b="1" dirty="0" smtClean="0"/>
              <a:t>Autre:</a:t>
            </a:r>
          </a:p>
          <a:p>
            <a:pPr lvl="1">
              <a:lnSpc>
                <a:spcPct val="90000"/>
              </a:lnSpc>
              <a:spcBef>
                <a:spcPct val="20000"/>
              </a:spcBef>
              <a:buFont typeface="Arial" pitchFamily="34" charset="0"/>
              <a:buChar char="–"/>
            </a:pPr>
            <a:r>
              <a:rPr lang="fr-FR" altLang="fr-FR" sz="1200" b="1" dirty="0" smtClean="0"/>
              <a:t>Disponible pour </a:t>
            </a:r>
            <a:r>
              <a:rPr lang="fr-FR" altLang="fr-FR" sz="1200" b="1" dirty="0" smtClean="0"/>
              <a:t>concevoir ces détecteurs. </a:t>
            </a:r>
            <a:endParaRPr lang="fr-FR" altLang="fr-FR" sz="1200" b="1" dirty="0" smtClean="0"/>
          </a:p>
          <a:p>
            <a:pPr lvl="1">
              <a:lnSpc>
                <a:spcPct val="90000"/>
              </a:lnSpc>
              <a:spcBef>
                <a:spcPct val="20000"/>
              </a:spcBef>
              <a:buFont typeface="Arial" pitchFamily="34" charset="0"/>
              <a:buChar char="–"/>
            </a:pPr>
            <a:r>
              <a:rPr lang="fr-FR" altLang="fr-FR" sz="1200" b="1" dirty="0" smtClean="0"/>
              <a:t>Ressources </a:t>
            </a:r>
            <a:r>
              <a:rPr lang="fr-FR" altLang="fr-FR" sz="1200" b="1" dirty="0" smtClean="0"/>
              <a:t>pour la fabrication sont à identifier</a:t>
            </a:r>
            <a:r>
              <a:rPr lang="fr-FR" altLang="fr-FR" sz="1200" b="1" dirty="0" smtClean="0"/>
              <a:t>.</a:t>
            </a:r>
          </a:p>
          <a:p>
            <a:pPr lvl="1">
              <a:lnSpc>
                <a:spcPct val="90000"/>
              </a:lnSpc>
              <a:spcBef>
                <a:spcPct val="20000"/>
              </a:spcBef>
              <a:buFont typeface="Arial" pitchFamily="34" charset="0"/>
              <a:buChar char="–"/>
            </a:pPr>
            <a:r>
              <a:rPr lang="fr-FR" altLang="fr-FR" sz="1200" b="1" dirty="0" smtClean="0"/>
              <a:t>Choix </a:t>
            </a:r>
            <a:r>
              <a:rPr lang="fr-FR" altLang="fr-FR" sz="1200" b="1" dirty="0" smtClean="0"/>
              <a:t>politiques (non scientifiques) </a:t>
            </a:r>
            <a:r>
              <a:rPr lang="fr-FR" altLang="fr-FR" sz="1200" b="1" dirty="0" smtClean="0"/>
              <a:t>à clarifier</a:t>
            </a:r>
            <a:endParaRPr lang="fr-FR" altLang="fr-FR" sz="1200" b="1" dirty="0"/>
          </a:p>
        </p:txBody>
      </p:sp>
    </p:spTree>
    <p:extLst>
      <p:ext uri="{BB962C8B-B14F-4D97-AF65-F5344CB8AC3E}">
        <p14:creationId xmlns:p14="http://schemas.microsoft.com/office/powerpoint/2010/main" val="27069191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Activités de l’équipe</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0483" name="Rectangle 3"/>
          <p:cNvSpPr txBox="1">
            <a:spLocks noChangeArrowheads="1"/>
          </p:cNvSpPr>
          <p:nvPr/>
        </p:nvSpPr>
        <p:spPr bwMode="auto">
          <a:xfrm>
            <a:off x="34925" y="836042"/>
            <a:ext cx="9001125" cy="583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0" indent="0">
              <a:lnSpc>
                <a:spcPct val="90000"/>
              </a:lnSpc>
              <a:buFont typeface="Arial" pitchFamily="34" charset="0"/>
              <a:buNone/>
            </a:pPr>
            <a:r>
              <a:rPr lang="fr-FR" altLang="fr-FR" sz="1200" b="1" dirty="0">
                <a:solidFill>
                  <a:srgbClr val="0070C0"/>
                </a:solidFill>
              </a:rPr>
              <a:t>Nom de l’équipe: </a:t>
            </a:r>
            <a:r>
              <a:rPr lang="fr-FR" altLang="fr-FR" sz="1200" b="1" dirty="0" smtClean="0">
                <a:solidFill>
                  <a:srgbClr val="0070C0"/>
                </a:solidFill>
              </a:rPr>
              <a:t>Accélération Laser Plasma</a:t>
            </a:r>
          </a:p>
          <a:p>
            <a:pPr marL="0" indent="0">
              <a:lnSpc>
                <a:spcPct val="90000"/>
              </a:lnSpc>
              <a:buFont typeface="Arial" pitchFamily="34" charset="0"/>
              <a:buNone/>
            </a:pPr>
            <a:endParaRPr lang="fr-FR" altLang="fr-FR" sz="1200" b="1" dirty="0" smtClean="0">
              <a:solidFill>
                <a:srgbClr val="0070C0"/>
              </a:solidFill>
            </a:endParaRPr>
          </a:p>
          <a:p>
            <a:pPr marL="0" indent="0">
              <a:lnSpc>
                <a:spcPct val="90000"/>
              </a:lnSpc>
              <a:buFont typeface="Arial" pitchFamily="34" charset="0"/>
              <a:buNone/>
            </a:pPr>
            <a:endParaRPr lang="fr-FR" altLang="fr-FR" sz="1200" b="1" dirty="0">
              <a:solidFill>
                <a:srgbClr val="0070C0"/>
              </a:solidFill>
            </a:endParaRPr>
          </a:p>
          <a:p>
            <a:pPr marL="0" indent="0">
              <a:lnSpc>
                <a:spcPct val="90000"/>
              </a:lnSpc>
              <a:buFont typeface="Arial" pitchFamily="34" charset="0"/>
              <a:buNone/>
            </a:pPr>
            <a:r>
              <a:rPr lang="fr-FR" altLang="fr-FR" sz="1200" b="1" dirty="0" smtClean="0">
                <a:solidFill>
                  <a:srgbClr val="0070C0"/>
                </a:solidFill>
              </a:rPr>
              <a:t>Responsable </a:t>
            </a:r>
            <a:r>
              <a:rPr lang="fr-FR" altLang="fr-FR" sz="1200" b="1" dirty="0">
                <a:solidFill>
                  <a:srgbClr val="0070C0"/>
                </a:solidFill>
              </a:rPr>
              <a:t>scientifique local: </a:t>
            </a:r>
            <a:r>
              <a:rPr lang="fr-FR" altLang="fr-FR" sz="1200" b="1" dirty="0" smtClean="0">
                <a:solidFill>
                  <a:srgbClr val="0070C0"/>
                </a:solidFill>
              </a:rPr>
              <a:t>Nicolas Delerue</a:t>
            </a:r>
          </a:p>
          <a:p>
            <a:pPr marL="0" indent="0">
              <a:lnSpc>
                <a:spcPct val="90000"/>
              </a:lnSpc>
              <a:buFont typeface="Arial" pitchFamily="34" charset="0"/>
              <a:buNone/>
            </a:pPr>
            <a:endParaRPr lang="fr-FR" altLang="fr-FR" sz="1200" b="1" dirty="0" smtClean="0">
              <a:solidFill>
                <a:srgbClr val="0070C0"/>
              </a:solidFill>
            </a:endParaRPr>
          </a:p>
          <a:p>
            <a:pPr marL="0" indent="0">
              <a:lnSpc>
                <a:spcPct val="90000"/>
              </a:lnSpc>
              <a:buFont typeface="Arial" pitchFamily="34" charset="0"/>
              <a:buNone/>
            </a:pPr>
            <a:endParaRPr lang="fr-FR" altLang="fr-FR" sz="1200" b="1" dirty="0" smtClean="0">
              <a:solidFill>
                <a:srgbClr val="0070C0"/>
              </a:solidFill>
            </a:endParaRPr>
          </a:p>
          <a:p>
            <a:pPr marL="0" indent="0">
              <a:lnSpc>
                <a:spcPct val="90000"/>
              </a:lnSpc>
              <a:buFont typeface="Arial" pitchFamily="34" charset="0"/>
              <a:buNone/>
            </a:pPr>
            <a:r>
              <a:rPr lang="fr-FR" altLang="fr-FR" sz="1200" b="1" dirty="0" smtClean="0">
                <a:solidFill>
                  <a:srgbClr val="0070C0"/>
                </a:solidFill>
              </a:rPr>
              <a:t>DAS référent: Jean-Luc </a:t>
            </a:r>
            <a:r>
              <a:rPr lang="fr-FR" altLang="fr-FR" sz="1200" b="1" dirty="0" err="1" smtClean="0">
                <a:solidFill>
                  <a:srgbClr val="0070C0"/>
                </a:solidFill>
              </a:rPr>
              <a:t>Biarotte</a:t>
            </a:r>
            <a:r>
              <a:rPr lang="fr-FR" altLang="fr-FR" sz="1200" b="1" dirty="0" smtClean="0">
                <a:solidFill>
                  <a:srgbClr val="0070C0"/>
                </a:solidFill>
              </a:rPr>
              <a:t> (Accélérateurs)</a:t>
            </a:r>
          </a:p>
          <a:p>
            <a:pPr>
              <a:lnSpc>
                <a:spcPct val="90000"/>
              </a:lnSpc>
              <a:spcBef>
                <a:spcPct val="20000"/>
              </a:spcBef>
              <a:buFont typeface="Arial" pitchFamily="34" charset="0"/>
              <a:buNone/>
            </a:pPr>
            <a:r>
              <a:rPr lang="fr-FR" altLang="fr-FR" sz="1200" b="1" dirty="0" smtClean="0"/>
              <a:t> </a:t>
            </a:r>
          </a:p>
          <a:p>
            <a:pPr>
              <a:lnSpc>
                <a:spcPct val="90000"/>
              </a:lnSpc>
              <a:spcBef>
                <a:spcPct val="20000"/>
              </a:spcBef>
              <a:buFont typeface="Arial" pitchFamily="34" charset="0"/>
              <a:buNone/>
            </a:pPr>
            <a:endParaRPr lang="fr-FR" altLang="fr-FR" sz="1200" b="1" dirty="0">
              <a:solidFill>
                <a:srgbClr val="0070C0"/>
              </a:solidFill>
            </a:endParaRPr>
          </a:p>
          <a:p>
            <a:pPr>
              <a:lnSpc>
                <a:spcPct val="90000"/>
              </a:lnSpc>
              <a:spcBef>
                <a:spcPct val="20000"/>
              </a:spcBef>
            </a:pPr>
            <a:r>
              <a:rPr lang="fr-FR" altLang="fr-FR" sz="1200" b="1" dirty="0" smtClean="0">
                <a:solidFill>
                  <a:srgbClr val="0070C0"/>
                </a:solidFill>
              </a:rPr>
              <a:t>Principales activités scientifiques accélérateur de l’équipe </a:t>
            </a:r>
            <a:endParaRPr lang="fr-FR" altLang="fr-FR" sz="1200" b="1" dirty="0" smtClean="0"/>
          </a:p>
          <a:p>
            <a:pPr lvl="1">
              <a:lnSpc>
                <a:spcPct val="90000"/>
              </a:lnSpc>
              <a:spcBef>
                <a:spcPct val="20000"/>
              </a:spcBef>
              <a:buFont typeface="Arial" pitchFamily="34" charset="0"/>
              <a:buChar char="–"/>
            </a:pPr>
            <a:r>
              <a:rPr lang="fr-FR" altLang="fr-FR" sz="1200" dirty="0" smtClean="0"/>
              <a:t>ESCULAP: Accélération laser-plasma d’électrons injectés par le </a:t>
            </a:r>
            <a:r>
              <a:rPr lang="fr-FR" altLang="fr-FR" sz="1200" dirty="0" err="1" smtClean="0"/>
              <a:t>photoinjecteur</a:t>
            </a:r>
            <a:r>
              <a:rPr lang="fr-FR" altLang="fr-FR" sz="1200" dirty="0" smtClean="0"/>
              <a:t> PHIL. </a:t>
            </a:r>
          </a:p>
          <a:p>
            <a:pPr lvl="1">
              <a:lnSpc>
                <a:spcPct val="90000"/>
              </a:lnSpc>
              <a:spcBef>
                <a:spcPct val="20000"/>
              </a:spcBef>
              <a:buFont typeface="Arial" pitchFamily="34" charset="0"/>
              <a:buChar char="–"/>
            </a:pPr>
            <a:r>
              <a:rPr lang="fr-FR" altLang="fr-FR" sz="1200" dirty="0" smtClean="0"/>
              <a:t>CILEX+DACTOMUS: Préparation des expériences sur la salle longue focale d’APOLLON</a:t>
            </a:r>
          </a:p>
          <a:p>
            <a:pPr lvl="1">
              <a:lnSpc>
                <a:spcPct val="90000"/>
              </a:lnSpc>
              <a:spcBef>
                <a:spcPct val="20000"/>
              </a:spcBef>
              <a:buFont typeface="Arial" pitchFamily="34" charset="0"/>
              <a:buChar char="–"/>
            </a:pPr>
            <a:r>
              <a:rPr lang="fr-FR" altLang="fr-FR" sz="1200" dirty="0" smtClean="0"/>
              <a:t>Publications:</a:t>
            </a:r>
            <a:r>
              <a:rPr lang="fr-FR" altLang="fr-FR" sz="1200" dirty="0"/>
              <a:t/>
            </a:r>
            <a:br>
              <a:rPr lang="fr-FR" altLang="fr-FR" sz="1200" dirty="0"/>
            </a:br>
            <a:r>
              <a:rPr lang="fr-FR" altLang="fr-FR" sz="1200" dirty="0" smtClean="0"/>
              <a:t>DACTOMUS: ˜ 3 </a:t>
            </a:r>
            <a:r>
              <a:rPr lang="fr-FR" altLang="fr-FR" sz="1200" dirty="0" err="1" smtClean="0"/>
              <a:t>proceedings</a:t>
            </a:r>
            <a:r>
              <a:rPr lang="fr-FR" altLang="fr-FR" sz="1200" dirty="0" smtClean="0"/>
              <a:t>/an</a:t>
            </a:r>
            <a:br>
              <a:rPr lang="fr-FR" altLang="fr-FR" sz="1200" dirty="0" smtClean="0"/>
            </a:br>
            <a:r>
              <a:rPr lang="fr-FR" altLang="fr-FR" sz="1200" dirty="0" smtClean="0"/>
              <a:t>ESCULAP et CILEX: ~1/-2an chacun (phase préparatoire)</a:t>
            </a:r>
          </a:p>
          <a:p>
            <a:pPr lvl="1">
              <a:lnSpc>
                <a:spcPct val="90000"/>
              </a:lnSpc>
              <a:spcBef>
                <a:spcPct val="20000"/>
              </a:spcBef>
              <a:buFont typeface="Arial" pitchFamily="34" charset="0"/>
              <a:buChar char="–"/>
            </a:pPr>
            <a:endParaRPr lang="fr-FR" altLang="fr-FR" sz="1200" dirty="0" smtClean="0"/>
          </a:p>
          <a:p>
            <a:pPr lvl="1">
              <a:lnSpc>
                <a:spcPct val="90000"/>
              </a:lnSpc>
              <a:spcBef>
                <a:spcPct val="20000"/>
              </a:spcBef>
              <a:buFont typeface="Arial" pitchFamily="34" charset="0"/>
              <a:buChar char="–"/>
            </a:pPr>
            <a:endParaRPr lang="fr-FR" altLang="fr-FR" sz="1200" dirty="0"/>
          </a:p>
          <a:p>
            <a:pPr lvl="1">
              <a:lnSpc>
                <a:spcPct val="90000"/>
              </a:lnSpc>
              <a:spcBef>
                <a:spcPct val="20000"/>
              </a:spcBef>
              <a:buFont typeface="Arial" pitchFamily="34" charset="0"/>
              <a:buChar char="–"/>
            </a:pPr>
            <a:endParaRPr lang="fr-FR" altLang="fr-FR" sz="12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0" y="0"/>
            <a:ext cx="9144000" cy="692150"/>
          </a:xfrm>
        </p:spPr>
        <p:txBody>
          <a:bodyPr/>
          <a:lstStyle/>
          <a:p>
            <a:endParaRPr lang="fr-FR" altLang="fr-FR" sz="2800" b="1" smtClean="0">
              <a:solidFill>
                <a:srgbClr val="E75112"/>
              </a:solidFill>
              <a:latin typeface="Verdana" pitchFamily="34" charset="0"/>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30723" name="Rectangle 3"/>
          <p:cNvSpPr txBox="1">
            <a:spLocks noChangeArrowheads="1"/>
          </p:cNvSpPr>
          <p:nvPr/>
        </p:nvSpPr>
        <p:spPr bwMode="auto">
          <a:xfrm>
            <a:off x="1582738" y="2708275"/>
            <a:ext cx="60134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nSpc>
                <a:spcPct val="90000"/>
              </a:lnSpc>
              <a:spcBef>
                <a:spcPct val="20000"/>
              </a:spcBef>
              <a:buFont typeface="Arial" pitchFamily="34" charset="0"/>
              <a:buNone/>
            </a:pPr>
            <a:r>
              <a:rPr lang="fr-FR" altLang="fr-FR" sz="10400" dirty="0">
                <a:solidFill>
                  <a:srgbClr val="0070C0"/>
                </a:solidFill>
              </a:rPr>
              <a:t>BACKUP</a:t>
            </a:r>
            <a:endParaRPr lang="fr-FR" altLang="fr-FR" sz="10400" dirty="0"/>
          </a:p>
          <a:p>
            <a:pPr algn="ctr">
              <a:lnSpc>
                <a:spcPct val="90000"/>
              </a:lnSpc>
              <a:spcBef>
                <a:spcPct val="20000"/>
              </a:spcBef>
              <a:buFont typeface="Arial" pitchFamily="34" charset="0"/>
              <a:buNone/>
            </a:pPr>
            <a:r>
              <a:rPr lang="fr-FR" altLang="fr-FR" sz="1200" b="1" dirty="0"/>
              <a:t>[ </a:t>
            </a:r>
            <a:r>
              <a:rPr lang="fr-FR" altLang="fr-FR" sz="1200" b="1" dirty="0" smtClean="0"/>
              <a:t>= Tous </a:t>
            </a:r>
            <a:r>
              <a:rPr lang="fr-FR" altLang="fr-FR" sz="1200" b="1" dirty="0"/>
              <a:t>les documents jugés utiles pour la discussion]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Membres de l’équipe</a:t>
            </a:r>
          </a:p>
        </p:txBody>
      </p:sp>
      <p:sp>
        <p:nvSpPr>
          <p:cNvPr id="18434" name="Rectangle 3"/>
          <p:cNvSpPr>
            <a:spLocks noGrp="1" noChangeArrowheads="1"/>
          </p:cNvSpPr>
          <p:nvPr>
            <p:ph idx="4294967295"/>
          </p:nvPr>
        </p:nvSpPr>
        <p:spPr>
          <a:xfrm>
            <a:off x="34925" y="836042"/>
            <a:ext cx="9109075" cy="4825206"/>
          </a:xfrm>
        </p:spPr>
        <p:txBody>
          <a:bodyPr/>
          <a:lstStyle/>
          <a:p>
            <a:pPr marL="0" indent="0">
              <a:lnSpc>
                <a:spcPct val="90000"/>
              </a:lnSpc>
              <a:buFont typeface="Arial" pitchFamily="34" charset="0"/>
              <a:buNone/>
            </a:pPr>
            <a:r>
              <a:rPr lang="fr-FR" altLang="fr-FR" sz="1200" b="1" u="sng" dirty="0" smtClean="0">
                <a:solidFill>
                  <a:srgbClr val="0070C0"/>
                </a:solidFill>
                <a:latin typeface="Verdana" pitchFamily="34" charset="0"/>
              </a:rPr>
              <a:t>Liste des chercheurs participants </a:t>
            </a:r>
            <a:br>
              <a:rPr lang="fr-FR" altLang="fr-FR" sz="1200" b="1" u="sng" dirty="0" smtClean="0">
                <a:solidFill>
                  <a:srgbClr val="0070C0"/>
                </a:solidFill>
                <a:latin typeface="Verdana" pitchFamily="34" charset="0"/>
              </a:rPr>
            </a:br>
            <a:endParaRPr lang="fr-FR" altLang="fr-FR" sz="1200" b="1" dirty="0" smtClean="0">
              <a:latin typeface="Verdana" pitchFamily="34" charset="0"/>
            </a:endParaRPr>
          </a:p>
          <a:p>
            <a:pPr marL="0" indent="0">
              <a:lnSpc>
                <a:spcPct val="90000"/>
              </a:lnSpc>
              <a:buFont typeface="Arial" pitchFamily="34" charset="0"/>
              <a:buNone/>
            </a:pPr>
            <a:endParaRPr lang="fr-FR" altLang="fr-FR" sz="1200" b="1" u="sng" dirty="0" smtClean="0">
              <a:solidFill>
                <a:srgbClr val="0070C0"/>
              </a:solidFill>
              <a:latin typeface="Verdana" pitchFamily="34" charset="0"/>
            </a:endParaRPr>
          </a:p>
          <a:p>
            <a:pPr marL="0" indent="0">
              <a:lnSpc>
                <a:spcPct val="90000"/>
              </a:lnSpc>
              <a:buNone/>
            </a:pPr>
            <a:r>
              <a:rPr lang="fr-FR" altLang="fr-FR" sz="1200" b="1" dirty="0" smtClean="0">
                <a:solidFill>
                  <a:srgbClr val="0070C0"/>
                </a:solidFill>
                <a:latin typeface="Verdana" pitchFamily="34" charset="0"/>
              </a:rPr>
              <a:t>Permanents : </a:t>
            </a:r>
            <a:endParaRPr lang="fr-FR" altLang="fr-FR" sz="1200" b="1" dirty="0" smtClean="0">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Christelle Bruni, CR1, 30%, paquets courts, ESCULAP+DACTOMUS</a:t>
            </a:r>
          </a:p>
          <a:p>
            <a:pPr lvl="1">
              <a:lnSpc>
                <a:spcPct val="90000"/>
              </a:lnSpc>
              <a:buFont typeface="Arial" pitchFamily="34" charset="0"/>
              <a:buChar char="•"/>
            </a:pPr>
            <a:r>
              <a:rPr lang="fr-FR" altLang="fr-FR" sz="1200" dirty="0" smtClean="0">
                <a:solidFill>
                  <a:srgbClr val="4D4D4D"/>
                </a:solidFill>
                <a:latin typeface="Verdana" pitchFamily="34" charset="0"/>
              </a:rPr>
              <a:t>Kevin Cassou, MCF, 15%, Optique, ESCULAP</a:t>
            </a:r>
          </a:p>
          <a:p>
            <a:pPr lvl="1">
              <a:lnSpc>
                <a:spcPct val="90000"/>
              </a:lnSpc>
              <a:buFont typeface="Arial" pitchFamily="34" charset="0"/>
              <a:buChar char="•"/>
            </a:pPr>
            <a:r>
              <a:rPr lang="fr-FR" altLang="fr-FR" sz="1200" dirty="0" smtClean="0">
                <a:solidFill>
                  <a:srgbClr val="4D4D4D"/>
                </a:solidFill>
                <a:latin typeface="Verdana" pitchFamily="34" charset="0"/>
              </a:rPr>
              <a:t>Nicolas Delerue, CR1, 25%, diagnostics, ESCULAP+CILEX</a:t>
            </a:r>
          </a:p>
          <a:p>
            <a:pPr lvl="1">
              <a:lnSpc>
                <a:spcPct val="90000"/>
              </a:lnSpc>
              <a:buFont typeface="Arial" pitchFamily="34" charset="0"/>
              <a:buChar char="•"/>
            </a:pPr>
            <a:r>
              <a:rPr lang="fr-FR" altLang="fr-FR" sz="1200" dirty="0" smtClean="0">
                <a:solidFill>
                  <a:srgbClr val="4D4D4D"/>
                </a:solidFill>
                <a:latin typeface="Verdana" pitchFamily="34" charset="0"/>
              </a:rPr>
              <a:t>Pierre </a:t>
            </a:r>
            <a:r>
              <a:rPr lang="fr-FR" altLang="fr-FR" sz="1200" dirty="0" err="1" smtClean="0">
                <a:solidFill>
                  <a:srgbClr val="4D4D4D"/>
                </a:solidFill>
                <a:latin typeface="Verdana" pitchFamily="34" charset="0"/>
              </a:rPr>
              <a:t>Lepercq</a:t>
            </a:r>
            <a:r>
              <a:rPr lang="fr-FR" altLang="fr-FR" sz="1200" dirty="0" smtClean="0">
                <a:solidFill>
                  <a:srgbClr val="4D4D4D"/>
                </a:solidFill>
                <a:latin typeface="Verdana" pitchFamily="34" charset="0"/>
              </a:rPr>
              <a:t>, IR1, 15%, PHIL (dont cavité accélératrice)</a:t>
            </a:r>
          </a:p>
          <a:p>
            <a:pPr lvl="1">
              <a:lnSpc>
                <a:spcPct val="90000"/>
              </a:lnSpc>
              <a:buFont typeface="Arial" pitchFamily="34" charset="0"/>
              <a:buChar char="•"/>
            </a:pPr>
            <a:r>
              <a:rPr lang="fr-FR" altLang="fr-FR" sz="1200" dirty="0" smtClean="0">
                <a:solidFill>
                  <a:srgbClr val="4D4D4D"/>
                </a:solidFill>
                <a:latin typeface="Verdana" pitchFamily="34" charset="0"/>
              </a:rPr>
              <a:t>Bureau d’étude LAL: 70%</a:t>
            </a:r>
          </a:p>
          <a:p>
            <a:pPr lvl="1">
              <a:lnSpc>
                <a:spcPct val="90000"/>
              </a:lnSpc>
              <a:buFont typeface="Arial" pitchFamily="34" charset="0"/>
              <a:buChar char="•"/>
            </a:pPr>
            <a:r>
              <a:rPr lang="fr-FR" altLang="fr-FR" sz="1200" dirty="0" smtClean="0">
                <a:solidFill>
                  <a:srgbClr val="4D4D4D"/>
                </a:solidFill>
                <a:latin typeface="Verdana" pitchFamily="34" charset="0"/>
                <a:sym typeface="Wingdings" pitchFamily="2" charset="2"/>
              </a:rPr>
              <a:t>Pas de HDR</a:t>
            </a:r>
          </a:p>
          <a:p>
            <a:pPr lvl="1">
              <a:lnSpc>
                <a:spcPct val="90000"/>
              </a:lnSpc>
              <a:buFont typeface="Arial" pitchFamily="34" charset="0"/>
              <a:buChar char="•"/>
            </a:pPr>
            <a:r>
              <a:rPr lang="fr-FR" altLang="fr-FR" sz="1200" dirty="0" smtClean="0">
                <a:solidFill>
                  <a:srgbClr val="4D4D4D"/>
                </a:solidFill>
                <a:latin typeface="Verdana" pitchFamily="34" charset="0"/>
                <a:sym typeface="Wingdings" pitchFamily="2" charset="2"/>
              </a:rPr>
              <a:t>Les ETP incluent la fraction « DRUM »</a:t>
            </a:r>
          </a:p>
          <a:p>
            <a:pPr lvl="1">
              <a:lnSpc>
                <a:spcPct val="90000"/>
              </a:lnSpc>
              <a:buFont typeface="Arial" pitchFamily="34" charset="0"/>
              <a:buChar char="•"/>
            </a:pPr>
            <a:endParaRPr lang="fr-FR" altLang="fr-FR" sz="1200" dirty="0" smtClean="0">
              <a:solidFill>
                <a:srgbClr val="4D4D4D"/>
              </a:solidFill>
              <a:latin typeface="Verdana" pitchFamily="34" charset="0"/>
              <a:sym typeface="Wingdings" pitchFamily="2" charset="2"/>
            </a:endParaRPr>
          </a:p>
          <a:p>
            <a:pPr marL="0" indent="0">
              <a:lnSpc>
                <a:spcPct val="90000"/>
              </a:lnSpc>
              <a:buNone/>
            </a:pPr>
            <a:r>
              <a:rPr lang="fr-FR" altLang="fr-FR" sz="1200" b="1" dirty="0" smtClean="0">
                <a:solidFill>
                  <a:srgbClr val="0070C0"/>
                </a:solidFill>
                <a:latin typeface="Verdana" pitchFamily="34" charset="0"/>
                <a:sym typeface="Wingdings" pitchFamily="2" charset="2"/>
              </a:rPr>
              <a:t>Post-doctorants / </a:t>
            </a:r>
            <a:r>
              <a:rPr lang="fr-FR" altLang="fr-FR" sz="1200" b="1" dirty="0" err="1" smtClean="0">
                <a:solidFill>
                  <a:srgbClr val="0070C0"/>
                </a:solidFill>
                <a:latin typeface="Verdana" pitchFamily="34" charset="0"/>
                <a:sym typeface="Wingdings" pitchFamily="2" charset="2"/>
              </a:rPr>
              <a:t>CDDs</a:t>
            </a:r>
            <a:r>
              <a:rPr lang="fr-FR" altLang="fr-FR" sz="1200" b="1" dirty="0" smtClean="0">
                <a:solidFill>
                  <a:srgbClr val="0070C0"/>
                </a:solidFill>
                <a:latin typeface="Verdana" pitchFamily="34" charset="0"/>
                <a:sym typeface="Wingdings" pitchFamily="2" charset="2"/>
              </a:rPr>
              <a:t> : </a:t>
            </a:r>
            <a:endParaRPr lang="fr-FR" altLang="fr-FR" sz="1200" b="1" dirty="0" smtClean="0">
              <a:latin typeface="Verdana" pitchFamily="34" charset="0"/>
              <a:sym typeface="Wingdings" pitchFamily="2" charset="2"/>
            </a:endParaRPr>
          </a:p>
          <a:p>
            <a:pPr marL="400050" lvl="1" indent="0">
              <a:lnSpc>
                <a:spcPct val="90000"/>
              </a:lnSpc>
            </a:pPr>
            <a:r>
              <a:rPr lang="fr-FR" altLang="fr-FR" sz="1400" dirty="0" smtClean="0">
                <a:latin typeface="Verdana" pitchFamily="34" charset="0"/>
              </a:rPr>
              <a:t> H</a:t>
            </a:r>
            <a:r>
              <a:rPr lang="fr-FR" altLang="fr-FR" sz="1400" dirty="0">
                <a:latin typeface="Verdana" pitchFamily="34" charset="0"/>
              </a:rPr>
              <a:t>. </a:t>
            </a:r>
            <a:r>
              <a:rPr lang="fr-FR" altLang="fr-FR" sz="1400" dirty="0" err="1">
                <a:latin typeface="Verdana" pitchFamily="34" charset="0"/>
              </a:rPr>
              <a:t>Purwar</a:t>
            </a:r>
            <a:r>
              <a:rPr lang="fr-FR" altLang="fr-FR" sz="1400" dirty="0">
                <a:latin typeface="Verdana" pitchFamily="34" charset="0"/>
              </a:rPr>
              <a:t> (100%, </a:t>
            </a:r>
            <a:r>
              <a:rPr lang="fr-FR" altLang="fr-FR" sz="1400" dirty="0">
                <a:solidFill>
                  <a:srgbClr val="4D4D4D"/>
                </a:solidFill>
                <a:latin typeface="Verdana" pitchFamily="34" charset="0"/>
              </a:rPr>
              <a:t>1/07/2016-30/06/2018, post doc P2IO</a:t>
            </a:r>
            <a:r>
              <a:rPr lang="fr-FR" altLang="fr-FR" sz="1400" dirty="0" smtClean="0">
                <a:latin typeface="Verdana" pitchFamily="34" charset="0"/>
              </a:rPr>
              <a:t>) =&gt; DRUM</a:t>
            </a:r>
            <a:endParaRPr lang="fr-FR" altLang="fr-FR" sz="1400" dirty="0" smtClean="0">
              <a:solidFill>
                <a:srgbClr val="4D4D4D"/>
              </a:solidFill>
              <a:latin typeface="Verdana" pitchFamily="34" charset="0"/>
              <a:sym typeface="Wingdings" pitchFamily="2" charset="2"/>
            </a:endParaRPr>
          </a:p>
          <a:p>
            <a:pPr lvl="1">
              <a:lnSpc>
                <a:spcPct val="90000"/>
              </a:lnSpc>
              <a:buFont typeface="Arial" pitchFamily="34" charset="0"/>
              <a:buChar char="•"/>
            </a:pPr>
            <a:endParaRPr lang="fr-FR" altLang="fr-FR" sz="1200" dirty="0" smtClean="0">
              <a:solidFill>
                <a:srgbClr val="4D4D4D"/>
              </a:solidFill>
              <a:latin typeface="Verdana" pitchFamily="34" charset="0"/>
              <a:sym typeface="Wingdings" pitchFamily="2" charset="2"/>
            </a:endParaRPr>
          </a:p>
          <a:p>
            <a:pPr marL="0" indent="0">
              <a:lnSpc>
                <a:spcPct val="90000"/>
              </a:lnSpc>
              <a:buNone/>
            </a:pPr>
            <a:r>
              <a:rPr lang="fr-FR" altLang="fr-FR" sz="1200" b="1" dirty="0" smtClean="0">
                <a:solidFill>
                  <a:srgbClr val="0070C0"/>
                </a:solidFill>
                <a:latin typeface="Verdana" pitchFamily="34" charset="0"/>
              </a:rPr>
              <a:t>Doctorants : </a:t>
            </a:r>
          </a:p>
          <a:p>
            <a:pPr lvl="1">
              <a:lnSpc>
                <a:spcPct val="90000"/>
              </a:lnSpc>
              <a:buFont typeface="Arial" pitchFamily="34" charset="0"/>
              <a:buChar char="•"/>
            </a:pPr>
            <a:r>
              <a:rPr lang="fr-FR" altLang="fr-FR" sz="1200" dirty="0" err="1" smtClean="0">
                <a:solidFill>
                  <a:srgbClr val="4D4D4D"/>
                </a:solidFill>
                <a:latin typeface="Verdana" pitchFamily="34" charset="0"/>
              </a:rPr>
              <a:t>Ke</a:t>
            </a:r>
            <a:r>
              <a:rPr lang="fr-FR" altLang="fr-FR" sz="1200" dirty="0" smtClean="0">
                <a:solidFill>
                  <a:srgbClr val="4D4D4D"/>
                </a:solidFill>
                <a:latin typeface="Verdana" pitchFamily="34" charset="0"/>
              </a:rPr>
              <a:t> Wang, CSC, Nicolas Delerue, 100%, début septembre 2016</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2555874" y="2852936"/>
            <a:ext cx="4320381" cy="3014662"/>
          </a:xfrm>
        </p:spPr>
        <p:txBody>
          <a:bodyPr/>
          <a:lstStyle/>
          <a:p>
            <a:r>
              <a:rPr lang="fr-FR" altLang="fr-FR" sz="3600" b="1" dirty="0" smtClean="0">
                <a:solidFill>
                  <a:srgbClr val="E75112"/>
                </a:solidFill>
                <a:latin typeface="Verdana" pitchFamily="34" charset="0"/>
              </a:rPr>
              <a:t>Equipe </a:t>
            </a:r>
            <a:r>
              <a:rPr lang="fr-FR" altLang="fr-FR" sz="3600" b="1" dirty="0">
                <a:solidFill>
                  <a:srgbClr val="E75112"/>
                </a:solidFill>
                <a:latin typeface="Verdana" pitchFamily="34" charset="0"/>
              </a:rPr>
              <a:t>Accélération Laser-</a:t>
            </a:r>
            <a:r>
              <a:rPr lang="fr-FR" altLang="fr-FR" sz="3600" b="1" dirty="0" smtClean="0">
                <a:solidFill>
                  <a:srgbClr val="E75112"/>
                </a:solidFill>
                <a:latin typeface="Verdana" pitchFamily="34" charset="0"/>
              </a:rPr>
              <a:t>Plasma</a:t>
            </a:r>
            <a:br>
              <a:rPr lang="fr-FR" altLang="fr-FR" sz="3600" b="1" dirty="0" smtClean="0">
                <a:solidFill>
                  <a:srgbClr val="E75112"/>
                </a:solidFill>
                <a:latin typeface="Verdana" pitchFamily="34" charset="0"/>
              </a:rPr>
            </a:br>
            <a:r>
              <a:rPr lang="fr-FR" altLang="fr-FR" sz="3600" b="1" dirty="0" smtClean="0">
                <a:solidFill>
                  <a:srgbClr val="E75112"/>
                </a:solidFill>
                <a:latin typeface="Verdana" pitchFamily="34" charset="0"/>
              </a:rPr>
              <a:t/>
            </a:r>
            <a:br>
              <a:rPr lang="fr-FR" altLang="fr-FR" sz="3600" b="1" dirty="0" smtClean="0">
                <a:solidFill>
                  <a:srgbClr val="E75112"/>
                </a:solidFill>
                <a:latin typeface="Verdana" pitchFamily="34" charset="0"/>
              </a:rPr>
            </a:br>
            <a:r>
              <a:rPr lang="fr-FR" altLang="fr-FR" sz="3600" b="1" dirty="0" smtClean="0">
                <a:solidFill>
                  <a:srgbClr val="4F81BD"/>
                </a:solidFill>
                <a:latin typeface="Verdana" pitchFamily="34" charset="0"/>
              </a:rPr>
              <a:t>Projet ESCULAP </a:t>
            </a:r>
            <a:br>
              <a:rPr lang="fr-FR" altLang="fr-FR" sz="3600" b="1" dirty="0" smtClean="0">
                <a:solidFill>
                  <a:srgbClr val="4F81BD"/>
                </a:solidFill>
                <a:latin typeface="Verdana" pitchFamily="34" charset="0"/>
              </a:rPr>
            </a:br>
            <a:endParaRPr lang="fr-FR" altLang="fr-FR" sz="3600" b="1" dirty="0" smtClean="0">
              <a:solidFill>
                <a:srgbClr val="4F81BD"/>
              </a:solidFill>
              <a:latin typeface="Verdana" pitchFamily="34" charset="0"/>
            </a:endParaRPr>
          </a:p>
        </p:txBody>
      </p:sp>
      <p:cxnSp>
        <p:nvCxnSpPr>
          <p:cNvPr id="3" name="Straight Connector 2"/>
          <p:cNvCxnSpPr/>
          <p:nvPr/>
        </p:nvCxnSpPr>
        <p:spPr>
          <a:xfrm>
            <a:off x="2916238" y="4652963"/>
            <a:ext cx="3359150"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ZoneTexte 3"/>
          <p:cNvSpPr txBox="1">
            <a:spLocks noChangeArrowheads="1"/>
          </p:cNvSpPr>
          <p:nvPr/>
        </p:nvSpPr>
        <p:spPr bwMode="auto">
          <a:xfrm>
            <a:off x="2699792" y="116632"/>
            <a:ext cx="35557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r>
              <a:rPr lang="en-US" altLang="fr-FR" sz="1800" dirty="0" err="1" smtClean="0"/>
              <a:t>Accélérateurs</a:t>
            </a:r>
            <a:r>
              <a:rPr lang="en-US" altLang="fr-FR" sz="1800" dirty="0" smtClean="0"/>
              <a:t> &amp; Technologies</a:t>
            </a:r>
            <a:endParaRPr lang="en-US" altLang="fr-FR" sz="1800" dirty="0"/>
          </a:p>
        </p:txBody>
      </p:sp>
      <p:pic>
        <p:nvPicPr>
          <p:cNvPr id="5" name="Espace réservé du contenu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476672"/>
            <a:ext cx="3528392" cy="2297865"/>
          </a:xfrm>
          <a:prstGeom prst="rect">
            <a:avLst/>
          </a:prstGeom>
        </p:spPr>
      </p:pic>
    </p:spTree>
    <p:extLst>
      <p:ext uri="{BB962C8B-B14F-4D97-AF65-F5344CB8AC3E}">
        <p14:creationId xmlns:p14="http://schemas.microsoft.com/office/powerpoint/2010/main" val="32913155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ESCULAP – description générale</a:t>
            </a:r>
          </a:p>
        </p:txBody>
      </p:sp>
      <p:sp>
        <p:nvSpPr>
          <p:cNvPr id="22530" name="Rectangle 3"/>
          <p:cNvSpPr>
            <a:spLocks noGrp="1" noChangeArrowheads="1"/>
          </p:cNvSpPr>
          <p:nvPr>
            <p:ph idx="4294967295"/>
          </p:nvPr>
        </p:nvSpPr>
        <p:spPr>
          <a:xfrm>
            <a:off x="28517" y="836141"/>
            <a:ext cx="9001125" cy="5761211"/>
          </a:xfrm>
          <a:ln w="19050">
            <a:noFill/>
            <a:miter lim="800000"/>
            <a:headEnd/>
            <a:tailEnd/>
          </a:ln>
        </p:spPr>
        <p:txBody>
          <a:bodyPr/>
          <a:lstStyle/>
          <a:p>
            <a:pPr marL="0" indent="0">
              <a:lnSpc>
                <a:spcPct val="90000"/>
              </a:lnSpc>
              <a:buFont typeface="Arial" pitchFamily="34" charset="0"/>
              <a:buNone/>
            </a:pPr>
            <a:r>
              <a:rPr lang="fr-FR" altLang="fr-FR" sz="1200" b="1" dirty="0" smtClean="0">
                <a:solidFill>
                  <a:srgbClr val="0070C0"/>
                </a:solidFill>
                <a:latin typeface="Verdana" pitchFamily="34" charset="0"/>
              </a:rPr>
              <a:t>Nom/acronyme projet: ESCULAP </a:t>
            </a:r>
            <a:endParaRPr lang="fr-FR" altLang="fr-FR" sz="1200" b="1" dirty="0" smtClean="0">
              <a:latin typeface="Verdana" pitchFamily="34" charset="0"/>
            </a:endParaRPr>
          </a:p>
          <a:p>
            <a:pPr marL="0" indent="0">
              <a:lnSpc>
                <a:spcPct val="90000"/>
              </a:lnSpc>
              <a:buFont typeface="Arial" pitchFamily="34" charset="0"/>
              <a:buNone/>
            </a:pPr>
            <a:endParaRPr lang="fr-FR" altLang="fr-FR" sz="1200" b="1" dirty="0" smtClean="0">
              <a:latin typeface="Verdana" pitchFamily="34" charset="0"/>
            </a:endParaRPr>
          </a:p>
          <a:p>
            <a:pPr marL="0" indent="0">
              <a:lnSpc>
                <a:spcPct val="90000"/>
              </a:lnSpc>
              <a:buFont typeface="Arial" pitchFamily="34" charset="0"/>
              <a:buNone/>
            </a:pPr>
            <a:r>
              <a:rPr lang="fr-FR" altLang="fr-FR" sz="1200" b="1" dirty="0" smtClean="0">
                <a:solidFill>
                  <a:srgbClr val="0070C0"/>
                </a:solidFill>
                <a:latin typeface="Verdana" pitchFamily="34" charset="0"/>
              </a:rPr>
              <a:t>Responsable scientifique local: À nommer</a:t>
            </a:r>
          </a:p>
          <a:p>
            <a:pPr marL="0" indent="0">
              <a:lnSpc>
                <a:spcPct val="90000"/>
              </a:lnSpc>
              <a:buNone/>
            </a:pPr>
            <a:r>
              <a:rPr lang="fr-FR" altLang="fr-FR" sz="1200" b="1" dirty="0" smtClean="0">
                <a:solidFill>
                  <a:srgbClr val="0070C0"/>
                </a:solidFill>
                <a:latin typeface="Verdana" pitchFamily="34" charset="0"/>
              </a:rPr>
              <a:t>Responsable technique local: </a:t>
            </a:r>
            <a:r>
              <a:rPr lang="fr-FR" altLang="fr-FR" sz="1200" b="1" dirty="0">
                <a:solidFill>
                  <a:srgbClr val="0070C0"/>
                </a:solidFill>
                <a:latin typeface="Verdana" pitchFamily="34" charset="0"/>
              </a:rPr>
              <a:t>À nommer</a:t>
            </a:r>
            <a:endParaRPr lang="fr-FR" altLang="fr-FR" sz="1200" b="1" dirty="0" smtClean="0">
              <a:solidFill>
                <a:srgbClr val="0070C0"/>
              </a:solidFill>
              <a:latin typeface="Verdana" pitchFamily="34" charset="0"/>
            </a:endParaRPr>
          </a:p>
          <a:p>
            <a:pPr marL="0" indent="0">
              <a:lnSpc>
                <a:spcPct val="90000"/>
              </a:lnSpc>
              <a:buFont typeface="Arial" pitchFamily="34" charset="0"/>
              <a:buNone/>
            </a:pPr>
            <a:endParaRPr lang="fr-FR" altLang="fr-FR" sz="1200" b="1" dirty="0">
              <a:latin typeface="Verdana" pitchFamily="34" charset="0"/>
            </a:endParaRPr>
          </a:p>
          <a:p>
            <a:pPr marL="57150" indent="0">
              <a:lnSpc>
                <a:spcPct val="90000"/>
              </a:lnSpc>
              <a:buNone/>
            </a:pPr>
            <a:r>
              <a:rPr lang="fr-FR" altLang="fr-FR" sz="1200" dirty="0" smtClean="0">
                <a:solidFill>
                  <a:srgbClr val="4D4D4D"/>
                </a:solidFill>
                <a:latin typeface="Verdana" pitchFamily="34" charset="0"/>
                <a:sym typeface="Wingdings" pitchFamily="2" charset="2"/>
              </a:rPr>
              <a:t>Couplage </a:t>
            </a:r>
            <a:r>
              <a:rPr lang="fr-FR" altLang="fr-FR" sz="1200" dirty="0" err="1" smtClean="0">
                <a:solidFill>
                  <a:srgbClr val="4D4D4D"/>
                </a:solidFill>
                <a:latin typeface="Verdana" pitchFamily="34" charset="0"/>
                <a:sym typeface="Wingdings" pitchFamily="2" charset="2"/>
              </a:rPr>
              <a:t>PHIL+Laserix</a:t>
            </a: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r>
              <a:rPr lang="fr-FR" altLang="fr-FR" sz="1200" dirty="0" smtClean="0">
                <a:solidFill>
                  <a:srgbClr val="4D4D4D"/>
                </a:solidFill>
                <a:latin typeface="Verdana" pitchFamily="34" charset="0"/>
                <a:sym typeface="Wingdings" pitchFamily="2" charset="2"/>
              </a:rPr>
              <a:t>Productions de paquets courts (DRUM)</a:t>
            </a:r>
          </a:p>
          <a:p>
            <a:pPr marL="57150" indent="0">
              <a:lnSpc>
                <a:spcPct val="90000"/>
              </a:lnSpc>
              <a:buNone/>
            </a:pPr>
            <a:r>
              <a:rPr lang="fr-FR" altLang="fr-FR" sz="1200" dirty="0" smtClean="0">
                <a:solidFill>
                  <a:srgbClr val="4D4D4D"/>
                </a:solidFill>
                <a:latin typeface="Verdana" pitchFamily="34" charset="0"/>
                <a:sym typeface="Wingdings" pitchFamily="2" charset="2"/>
              </a:rPr>
              <a:t>Mesure de paquets courts (DRUM+ETALON)</a:t>
            </a: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r>
              <a:rPr lang="fr-FR" altLang="fr-FR" sz="1200" dirty="0" smtClean="0">
                <a:solidFill>
                  <a:srgbClr val="4D4D4D"/>
                </a:solidFill>
                <a:latin typeface="Verdana" pitchFamily="34" charset="0"/>
                <a:sym typeface="Wingdings" pitchFamily="2" charset="2"/>
              </a:rPr>
              <a:t>Accélération de paquets courts dans un plasma.</a:t>
            </a:r>
          </a:p>
          <a:p>
            <a:pPr marL="57150" indent="0">
              <a:lnSpc>
                <a:spcPct val="90000"/>
              </a:lnSpc>
              <a:buNone/>
            </a:pPr>
            <a:endParaRPr lang="fr-FR" altLang="fr-FR" sz="1200" dirty="0">
              <a:solidFill>
                <a:srgbClr val="4D4D4D"/>
              </a:solidFill>
              <a:latin typeface="Verdana" pitchFamily="34" charset="0"/>
              <a:sym typeface="Wingdings" pitchFamily="2" charset="2"/>
            </a:endParaRPr>
          </a:p>
          <a:p>
            <a:pPr marL="57150" indent="0">
              <a:lnSpc>
                <a:spcPct val="90000"/>
              </a:lnSpc>
              <a:buNone/>
            </a:pPr>
            <a:r>
              <a:rPr lang="fr-FR" altLang="fr-FR" sz="1200" dirty="0" smtClean="0">
                <a:solidFill>
                  <a:srgbClr val="4D4D4D"/>
                </a:solidFill>
                <a:latin typeface="Verdana" pitchFamily="34" charset="0"/>
                <a:sym typeface="Wingdings" pitchFamily="2" charset="2"/>
              </a:rPr>
              <a:t>Diagnostics et instrumentation associée.</a:t>
            </a:r>
          </a:p>
          <a:p>
            <a:pPr marL="57150" indent="0">
              <a:lnSpc>
                <a:spcPct val="90000"/>
              </a:lnSpc>
              <a:buNone/>
            </a:pPr>
            <a:endParaRPr lang="fr-FR" altLang="fr-FR" sz="1200" dirty="0">
              <a:solidFill>
                <a:srgbClr val="4D4D4D"/>
              </a:solidFill>
              <a:latin typeface="Verdana" pitchFamily="34" charset="0"/>
              <a:sym typeface="Wingdings" pitchFamily="2" charset="2"/>
            </a:endParaRPr>
          </a:p>
          <a:p>
            <a:pPr marL="57150" indent="0">
              <a:lnSpc>
                <a:spcPct val="90000"/>
              </a:lnSpc>
              <a:buNone/>
            </a:pPr>
            <a:endParaRPr lang="fr-FR" altLang="fr-FR" sz="1200" dirty="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r>
              <a:rPr lang="fr-FR" altLang="fr-FR" sz="1200" b="1" dirty="0" smtClean="0">
                <a:solidFill>
                  <a:srgbClr val="0070C0"/>
                </a:solidFill>
                <a:latin typeface="Verdana" pitchFamily="34" charset="0"/>
              </a:rPr>
              <a:t>Autres laboratoires impliqués</a:t>
            </a: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CLUPS</a:t>
            </a:r>
          </a:p>
          <a:p>
            <a:pPr lvl="1">
              <a:lnSpc>
                <a:spcPct val="90000"/>
              </a:lnSpc>
              <a:buFont typeface="Arial" pitchFamily="34" charset="0"/>
              <a:buChar char="•"/>
            </a:pPr>
            <a:r>
              <a:rPr lang="fr-FR" altLang="fr-FR" sz="1200" dirty="0" smtClean="0">
                <a:solidFill>
                  <a:srgbClr val="4D4D4D"/>
                </a:solidFill>
                <a:latin typeface="Verdana" pitchFamily="34" charset="0"/>
              </a:rPr>
              <a:t>CEA/LYDIL (à confirmer)</a:t>
            </a:r>
          </a:p>
          <a:p>
            <a:pPr marL="57150" indent="0">
              <a:lnSpc>
                <a:spcPct val="90000"/>
              </a:lnSpc>
              <a:buNone/>
            </a:pPr>
            <a:endParaRPr lang="fr-FR" altLang="fr-FR" sz="1200" b="1" u="sng" dirty="0" smtClean="0">
              <a:solidFill>
                <a:srgbClr val="0070C0"/>
              </a:solidFill>
              <a:latin typeface="Verdana" pitchFamily="34" charset="0"/>
            </a:endParaRPr>
          </a:p>
          <a:p>
            <a:pPr marL="457200" lvl="1" indent="0">
              <a:lnSpc>
                <a:spcPct val="90000"/>
              </a:lnSpc>
              <a:buNone/>
            </a:pPr>
            <a:endParaRPr lang="fr-FR" altLang="fr-FR" sz="1200" dirty="0" smtClean="0">
              <a:solidFill>
                <a:srgbClr val="4D4D4D"/>
              </a:solidFill>
              <a:latin typeface="Verdana" pitchFamily="34" charset="0"/>
              <a:sym typeface="Wingdings" pitchFamily="2" charset="2"/>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pic>
        <p:nvPicPr>
          <p:cNvPr id="5" name="Shape 537"/>
          <p:cNvPicPr preferRelativeResize="0"/>
          <p:nvPr/>
        </p:nvPicPr>
        <p:blipFill rotWithShape="1">
          <a:blip r:embed="rId3">
            <a:alphaModFix/>
          </a:blip>
          <a:srcRect l="22388" r="4537"/>
          <a:stretch/>
        </p:blipFill>
        <p:spPr>
          <a:xfrm>
            <a:off x="4499992" y="836712"/>
            <a:ext cx="4320480" cy="3744416"/>
          </a:xfrm>
          <a:prstGeom prst="rect">
            <a:avLst/>
          </a:prstGeom>
          <a:noFill/>
          <a:ln>
            <a:no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ESCULAP - ressources</a:t>
            </a:r>
          </a:p>
        </p:txBody>
      </p:sp>
      <p:sp>
        <p:nvSpPr>
          <p:cNvPr id="22530" name="Rectangle 3"/>
          <p:cNvSpPr>
            <a:spLocks noGrp="1" noChangeArrowheads="1"/>
          </p:cNvSpPr>
          <p:nvPr>
            <p:ph idx="4294967295"/>
          </p:nvPr>
        </p:nvSpPr>
        <p:spPr>
          <a:xfrm>
            <a:off x="28517" y="836141"/>
            <a:ext cx="9001125" cy="5761211"/>
          </a:xfrm>
          <a:ln w="19050">
            <a:noFill/>
            <a:miter lim="800000"/>
            <a:headEnd/>
            <a:tailEnd/>
          </a:ln>
        </p:spPr>
        <p:txBody>
          <a:bodyPr/>
          <a:lstStyle/>
          <a:p>
            <a:pPr marL="0" indent="0">
              <a:lnSpc>
                <a:spcPct val="90000"/>
              </a:lnSpc>
              <a:buFont typeface="Arial" pitchFamily="34" charset="0"/>
              <a:buNone/>
            </a:pPr>
            <a:r>
              <a:rPr lang="fr-FR" altLang="fr-FR" sz="1200" b="1" u="sng" dirty="0" smtClean="0">
                <a:solidFill>
                  <a:srgbClr val="0070C0"/>
                </a:solidFill>
                <a:latin typeface="Verdana" pitchFamily="34" charset="0"/>
              </a:rPr>
              <a:t>Membres de l’équipe impliqués:</a:t>
            </a:r>
            <a:endParaRPr lang="fr-FR" altLang="fr-FR" sz="1200" b="1" dirty="0" smtClean="0">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Christelle </a:t>
            </a:r>
            <a:r>
              <a:rPr lang="fr-FR" altLang="fr-FR" sz="1200" dirty="0">
                <a:solidFill>
                  <a:srgbClr val="4D4D4D"/>
                </a:solidFill>
                <a:latin typeface="Verdana" pitchFamily="34" charset="0"/>
              </a:rPr>
              <a:t>Bruni, CR1, 30%, paquets courts, ESCULAP+CILEX</a:t>
            </a:r>
          </a:p>
          <a:p>
            <a:pPr lvl="1">
              <a:lnSpc>
                <a:spcPct val="90000"/>
              </a:lnSpc>
              <a:buFont typeface="Arial" pitchFamily="34" charset="0"/>
              <a:buChar char="•"/>
            </a:pPr>
            <a:r>
              <a:rPr lang="fr-FR" altLang="fr-FR" sz="1200" dirty="0">
                <a:solidFill>
                  <a:srgbClr val="4D4D4D"/>
                </a:solidFill>
                <a:latin typeface="Verdana" pitchFamily="34" charset="0"/>
              </a:rPr>
              <a:t>Kevin Cassou, MCF, 15%, Optique, ESCULAP</a:t>
            </a:r>
          </a:p>
          <a:p>
            <a:pPr lvl="1">
              <a:lnSpc>
                <a:spcPct val="90000"/>
              </a:lnSpc>
              <a:buFont typeface="Arial" pitchFamily="34" charset="0"/>
              <a:buChar char="•"/>
            </a:pPr>
            <a:r>
              <a:rPr lang="fr-FR" altLang="fr-FR" sz="1200" dirty="0">
                <a:solidFill>
                  <a:srgbClr val="4D4D4D"/>
                </a:solidFill>
                <a:latin typeface="Verdana" pitchFamily="34" charset="0"/>
              </a:rPr>
              <a:t>Nicolas Delerue, CR1, 25%, diagnostics, ESCULAP+CILEX</a:t>
            </a:r>
          </a:p>
          <a:p>
            <a:pPr lvl="1">
              <a:lnSpc>
                <a:spcPct val="90000"/>
              </a:lnSpc>
              <a:buFont typeface="Arial" pitchFamily="34" charset="0"/>
              <a:buChar char="•"/>
            </a:pPr>
            <a:r>
              <a:rPr lang="fr-FR" altLang="fr-FR" sz="1200" dirty="0">
                <a:solidFill>
                  <a:srgbClr val="4D4D4D"/>
                </a:solidFill>
                <a:latin typeface="Verdana" pitchFamily="34" charset="0"/>
              </a:rPr>
              <a:t>Pierre </a:t>
            </a:r>
            <a:r>
              <a:rPr lang="fr-FR" altLang="fr-FR" sz="1200" dirty="0" err="1">
                <a:solidFill>
                  <a:srgbClr val="4D4D4D"/>
                </a:solidFill>
                <a:latin typeface="Verdana" pitchFamily="34" charset="0"/>
              </a:rPr>
              <a:t>Lepercq</a:t>
            </a:r>
            <a:r>
              <a:rPr lang="fr-FR" altLang="fr-FR" sz="1200" dirty="0">
                <a:solidFill>
                  <a:srgbClr val="4D4D4D"/>
                </a:solidFill>
                <a:latin typeface="Verdana" pitchFamily="34" charset="0"/>
              </a:rPr>
              <a:t>, IR1, 15%, PHIL (dont cavité accélératrice</a:t>
            </a:r>
            <a:r>
              <a:rPr lang="fr-FR" altLang="fr-FR" sz="1200" dirty="0" smtClean="0">
                <a:solidFill>
                  <a:srgbClr val="4D4D4D"/>
                </a:solidFill>
                <a:latin typeface="Verdana" pitchFamily="34" charset="0"/>
              </a:rPr>
              <a:t>)</a:t>
            </a:r>
          </a:p>
          <a:p>
            <a:pPr marL="457200" lvl="1" indent="0">
              <a:lnSpc>
                <a:spcPct val="90000"/>
              </a:lnSpc>
              <a:buNone/>
            </a:pPr>
            <a:endParaRPr lang="fr-FR" altLang="fr-FR" sz="1200" dirty="0" smtClean="0">
              <a:solidFill>
                <a:srgbClr val="4D4D4D"/>
              </a:solidFill>
              <a:latin typeface="Verdana" pitchFamily="34" charset="0"/>
            </a:endParaRPr>
          </a:p>
          <a:p>
            <a:pPr lvl="1">
              <a:lnSpc>
                <a:spcPct val="90000"/>
              </a:lnSpc>
              <a:buFont typeface="Arial" pitchFamily="34" charset="0"/>
              <a:buChar char="•"/>
            </a:pPr>
            <a:r>
              <a:rPr lang="fr-FR" altLang="fr-FR" sz="1200" dirty="0">
                <a:solidFill>
                  <a:srgbClr val="4D4D4D"/>
                </a:solidFill>
                <a:latin typeface="Verdana" pitchFamily="34" charset="0"/>
                <a:sym typeface="Wingdings" pitchFamily="2" charset="2"/>
              </a:rPr>
              <a:t>Les ETP incluent la fraction « DRUM »</a:t>
            </a:r>
          </a:p>
          <a:p>
            <a:pPr marL="457200" lvl="1" indent="0">
              <a:lnSpc>
                <a:spcPct val="90000"/>
              </a:lnSpc>
              <a:buNone/>
            </a:pPr>
            <a:endParaRPr lang="fr-FR" altLang="fr-FR" sz="1200" dirty="0">
              <a:solidFill>
                <a:srgbClr val="4D4D4D"/>
              </a:solidFill>
              <a:latin typeface="Verdana" pitchFamily="34" charset="0"/>
            </a:endParaRPr>
          </a:p>
          <a:p>
            <a:pPr marL="0" indent="0">
              <a:lnSpc>
                <a:spcPct val="90000"/>
              </a:lnSpc>
              <a:buNone/>
            </a:pPr>
            <a:r>
              <a:rPr lang="fr-FR" altLang="fr-FR" sz="1200" b="1" dirty="0" smtClean="0">
                <a:solidFill>
                  <a:srgbClr val="0070C0"/>
                </a:solidFill>
                <a:latin typeface="Verdana" pitchFamily="34" charset="0"/>
                <a:sym typeface="Wingdings" pitchFamily="2" charset="2"/>
              </a:rPr>
              <a:t>CDD</a:t>
            </a:r>
            <a:r>
              <a:rPr lang="fr-FR" altLang="fr-FR" sz="1200" b="1" dirty="0">
                <a:solidFill>
                  <a:srgbClr val="0070C0"/>
                </a:solidFill>
                <a:latin typeface="Verdana" pitchFamily="34" charset="0"/>
                <a:sym typeface="Wingdings" pitchFamily="2" charset="2"/>
              </a:rPr>
              <a:t>: </a:t>
            </a:r>
            <a:br>
              <a:rPr lang="fr-FR" altLang="fr-FR" sz="1200" b="1" dirty="0">
                <a:solidFill>
                  <a:srgbClr val="0070C0"/>
                </a:solidFill>
                <a:latin typeface="Verdana" pitchFamily="34" charset="0"/>
                <a:sym typeface="Wingdings" pitchFamily="2" charset="2"/>
              </a:rPr>
            </a:br>
            <a:endParaRPr lang="fr-FR" altLang="fr-FR" sz="1200" b="1" dirty="0">
              <a:latin typeface="Verdana" pitchFamily="34" charset="0"/>
              <a:sym typeface="Wingdings" pitchFamily="2" charset="2"/>
            </a:endParaRPr>
          </a:p>
          <a:p>
            <a:pPr marL="400050" lvl="1" indent="0">
              <a:lnSpc>
                <a:spcPct val="90000"/>
              </a:lnSpc>
            </a:pPr>
            <a:r>
              <a:rPr lang="fr-FR" altLang="fr-FR" sz="1200" dirty="0">
                <a:latin typeface="Verdana" pitchFamily="34" charset="0"/>
              </a:rPr>
              <a:t>H. </a:t>
            </a:r>
            <a:r>
              <a:rPr lang="fr-FR" altLang="fr-FR" sz="1200" dirty="0" err="1">
                <a:latin typeface="Verdana" pitchFamily="34" charset="0"/>
              </a:rPr>
              <a:t>Purwar</a:t>
            </a:r>
            <a:r>
              <a:rPr lang="fr-FR" altLang="fr-FR" sz="1200" dirty="0">
                <a:latin typeface="Verdana" pitchFamily="34" charset="0"/>
              </a:rPr>
              <a:t> (100%, </a:t>
            </a:r>
            <a:r>
              <a:rPr lang="fr-FR" altLang="fr-FR" sz="1200" dirty="0">
                <a:solidFill>
                  <a:srgbClr val="4D4D4D"/>
                </a:solidFill>
                <a:latin typeface="Verdana" pitchFamily="34" charset="0"/>
              </a:rPr>
              <a:t>1/07/2016-30/06/2018, post doc P2IO</a:t>
            </a:r>
            <a:r>
              <a:rPr lang="fr-FR" altLang="fr-FR" sz="1200" dirty="0">
                <a:latin typeface="Verdana" pitchFamily="34" charset="0"/>
              </a:rPr>
              <a:t>) =&gt; DRUM</a:t>
            </a:r>
            <a:endParaRPr lang="fr-FR" altLang="fr-FR" sz="1200" dirty="0">
              <a:solidFill>
                <a:srgbClr val="4D4D4D"/>
              </a:solidFill>
              <a:latin typeface="Verdana" pitchFamily="34" charset="0"/>
              <a:sym typeface="Wingdings" pitchFamily="2" charset="2"/>
            </a:endParaRPr>
          </a:p>
          <a:p>
            <a:pPr marL="457200" lvl="1" indent="0">
              <a:lnSpc>
                <a:spcPct val="90000"/>
              </a:lnSpc>
              <a:buNone/>
            </a:pPr>
            <a:endParaRPr lang="fr-FR" altLang="fr-FR" sz="1200" b="1" dirty="0" smtClean="0">
              <a:solidFill>
                <a:srgbClr val="0070C0"/>
              </a:solidFill>
              <a:latin typeface="Verdana" pitchFamily="34" charset="0"/>
            </a:endParaRPr>
          </a:p>
          <a:p>
            <a:pPr lvl="1">
              <a:lnSpc>
                <a:spcPct val="90000"/>
              </a:lnSpc>
              <a:buFont typeface="Arial" pitchFamily="34" charset="0"/>
              <a:buChar char="•"/>
            </a:pPr>
            <a:endParaRPr lang="fr-FR" altLang="fr-FR" sz="1200" b="1" dirty="0" smtClean="0">
              <a:solidFill>
                <a:srgbClr val="0070C0"/>
              </a:solidFill>
              <a:latin typeface="Verdana" pitchFamily="34" charset="0"/>
            </a:endParaRPr>
          </a:p>
          <a:p>
            <a:pPr marL="0" indent="0">
              <a:lnSpc>
                <a:spcPct val="90000"/>
              </a:lnSpc>
              <a:buFont typeface="Arial" pitchFamily="34" charset="0"/>
              <a:buNone/>
            </a:pPr>
            <a:r>
              <a:rPr lang="fr-FR" altLang="fr-FR" sz="1200" b="1" u="sng" dirty="0" smtClean="0">
                <a:solidFill>
                  <a:srgbClr val="0070C0"/>
                </a:solidFill>
                <a:latin typeface="Verdana" pitchFamily="34" charset="0"/>
              </a:rPr>
              <a:t>Liste des personnels techniques impliqués:</a:t>
            </a:r>
          </a:p>
          <a:p>
            <a:pPr marL="0" indent="0">
              <a:lnSpc>
                <a:spcPct val="90000"/>
              </a:lnSpc>
              <a:buNone/>
            </a:pPr>
            <a:r>
              <a:rPr lang="fr-FR" altLang="fr-FR" sz="1200" b="1" dirty="0" smtClean="0">
                <a:solidFill>
                  <a:srgbClr val="0070C0"/>
                </a:solidFill>
                <a:latin typeface="Verdana" pitchFamily="34" charset="0"/>
              </a:rPr>
              <a:t>Permanents </a:t>
            </a:r>
            <a:endParaRPr lang="fr-FR" altLang="fr-FR" sz="1200" b="1" dirty="0" smtClean="0">
              <a:latin typeface="Verdana" pitchFamily="34" charset="0"/>
            </a:endParaRPr>
          </a:p>
          <a:p>
            <a:pPr lvl="1">
              <a:lnSpc>
                <a:spcPct val="90000"/>
              </a:lnSpc>
              <a:buFont typeface="Arial" pitchFamily="34" charset="0"/>
              <a:buChar char="•"/>
            </a:pPr>
            <a:r>
              <a:rPr lang="fr-FR" altLang="fr-FR" sz="1200" dirty="0" smtClean="0">
                <a:solidFill>
                  <a:srgbClr val="4D4D4D"/>
                </a:solidFill>
                <a:latin typeface="Verdana" pitchFamily="34" charset="0"/>
              </a:rPr>
              <a:t>Bureau </a:t>
            </a:r>
            <a:r>
              <a:rPr lang="fr-FR" altLang="fr-FR" sz="1200" dirty="0">
                <a:solidFill>
                  <a:srgbClr val="4D4D4D"/>
                </a:solidFill>
                <a:latin typeface="Verdana" pitchFamily="34" charset="0"/>
              </a:rPr>
              <a:t>d’étude LAL: 70%</a:t>
            </a: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endParaRPr lang="fr-FR" altLang="fr-FR" sz="1200" dirty="0" smtClean="0">
              <a:solidFill>
                <a:srgbClr val="4D4D4D"/>
              </a:solidFill>
              <a:latin typeface="Verdana" pitchFamily="34" charset="0"/>
              <a:sym typeface="Wingdings" pitchFamily="2" charset="2"/>
            </a:endParaRPr>
          </a:p>
          <a:p>
            <a:pPr marL="57150" indent="0">
              <a:lnSpc>
                <a:spcPct val="90000"/>
              </a:lnSpc>
              <a:buNone/>
            </a:pPr>
            <a:r>
              <a:rPr lang="fr-FR" altLang="fr-FR" sz="1200" b="1" u="sng" dirty="0" smtClean="0">
                <a:solidFill>
                  <a:srgbClr val="0070C0"/>
                </a:solidFill>
                <a:latin typeface="Verdana" pitchFamily="34" charset="0"/>
              </a:rPr>
              <a:t>Sources de financement 2015 (hors </a:t>
            </a:r>
            <a:r>
              <a:rPr lang="fr-FR" altLang="fr-FR" sz="1200" b="1" u="sng" dirty="0" err="1" smtClean="0">
                <a:solidFill>
                  <a:srgbClr val="0070C0"/>
                </a:solidFill>
                <a:latin typeface="Verdana" pitchFamily="34" charset="0"/>
              </a:rPr>
              <a:t>CDDs</a:t>
            </a:r>
            <a:r>
              <a:rPr lang="fr-FR" altLang="fr-FR" sz="1200" b="1" u="sng" dirty="0" smtClean="0">
                <a:solidFill>
                  <a:srgbClr val="0070C0"/>
                </a:solidFill>
                <a:latin typeface="Verdana" pitchFamily="34" charset="0"/>
              </a:rPr>
              <a:t>)</a:t>
            </a:r>
            <a:r>
              <a:rPr lang="fr-FR" altLang="fr-FR" sz="1200" b="1" dirty="0" smtClean="0">
                <a:latin typeface="Verdana" pitchFamily="34" charset="0"/>
              </a:rPr>
              <a:t> </a:t>
            </a:r>
          </a:p>
          <a:p>
            <a:pPr lvl="1">
              <a:lnSpc>
                <a:spcPct val="90000"/>
              </a:lnSpc>
              <a:buFont typeface="Arial" pitchFamily="34" charset="0"/>
              <a:buChar char="•"/>
            </a:pPr>
            <a:r>
              <a:rPr lang="fr-FR" altLang="fr-FR" sz="1200" dirty="0" smtClean="0">
                <a:solidFill>
                  <a:srgbClr val="4D4D4D"/>
                </a:solidFill>
                <a:latin typeface="Verdana" pitchFamily="34" charset="0"/>
              </a:rPr>
              <a:t>15k€ (direction du LAL) pour des études préliminaires</a:t>
            </a:r>
          </a:p>
          <a:p>
            <a:pPr marL="457200" lvl="1" indent="0">
              <a:lnSpc>
                <a:spcPct val="90000"/>
              </a:lnSpc>
              <a:buNone/>
            </a:pPr>
            <a:endParaRPr lang="fr-FR" altLang="fr-FR" sz="1200" dirty="0" smtClean="0">
              <a:solidFill>
                <a:srgbClr val="4D4D4D"/>
              </a:solidFill>
              <a:latin typeface="Verdana" pitchFamily="34" charset="0"/>
            </a:endParaRPr>
          </a:p>
          <a:p>
            <a:pPr marL="57150" indent="0">
              <a:lnSpc>
                <a:spcPct val="90000"/>
              </a:lnSpc>
              <a:buNone/>
            </a:pPr>
            <a:endParaRPr lang="fr-FR" altLang="fr-FR" sz="1200" b="1" u="sng" dirty="0" smtClean="0">
              <a:solidFill>
                <a:srgbClr val="0070C0"/>
              </a:solidFill>
              <a:latin typeface="Verdana" pitchFamily="34" charset="0"/>
            </a:endParaRPr>
          </a:p>
          <a:p>
            <a:pPr marL="457200" lvl="1" indent="0">
              <a:lnSpc>
                <a:spcPct val="90000"/>
              </a:lnSpc>
              <a:buNone/>
            </a:pPr>
            <a:endParaRPr lang="fr-FR" altLang="fr-FR" sz="1200" dirty="0" smtClean="0">
              <a:solidFill>
                <a:srgbClr val="4D4D4D"/>
              </a:solidFill>
              <a:latin typeface="Verdana" pitchFamily="34" charset="0"/>
              <a:sym typeface="Wingdings" pitchFamily="2" charset="2"/>
            </a:endParaRP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0356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0" y="0"/>
            <a:ext cx="9144000" cy="692150"/>
          </a:xfrm>
        </p:spPr>
        <p:txBody>
          <a:bodyPr/>
          <a:lstStyle/>
          <a:p>
            <a:r>
              <a:rPr lang="fr-FR" altLang="fr-FR" sz="2800" b="1" dirty="0" smtClean="0">
                <a:solidFill>
                  <a:srgbClr val="E75112"/>
                </a:solidFill>
                <a:latin typeface="Verdana" pitchFamily="34" charset="0"/>
              </a:rPr>
              <a:t>Projet ESCULAP - faits marquants</a:t>
            </a:r>
          </a:p>
        </p:txBody>
      </p:sp>
      <p:cxnSp>
        <p:nvCxnSpPr>
          <p:cNvPr id="11" name="Connecteur droit 10"/>
          <p:cNvCxnSpPr/>
          <p:nvPr/>
        </p:nvCxnSpPr>
        <p:spPr>
          <a:xfrm>
            <a:off x="1588" y="692150"/>
            <a:ext cx="9142412" cy="0"/>
          </a:xfrm>
          <a:prstGeom prst="line">
            <a:avLst/>
          </a:prstGeom>
          <a:ln>
            <a:solidFill>
              <a:srgbClr val="E75112"/>
            </a:solidFill>
          </a:ln>
        </p:spPr>
        <p:style>
          <a:lnRef idx="1">
            <a:schemeClr val="accent1"/>
          </a:lnRef>
          <a:fillRef idx="0">
            <a:schemeClr val="accent1"/>
          </a:fillRef>
          <a:effectRef idx="0">
            <a:schemeClr val="accent1"/>
          </a:effectRef>
          <a:fontRef idx="minor">
            <a:schemeClr val="tx1"/>
          </a:fontRef>
        </p:style>
      </p:cxnSp>
      <p:sp>
        <p:nvSpPr>
          <p:cNvPr id="24579" name="Rectangle 3"/>
          <p:cNvSpPr txBox="1">
            <a:spLocks noChangeArrowheads="1"/>
          </p:cNvSpPr>
          <p:nvPr/>
        </p:nvSpPr>
        <p:spPr bwMode="auto">
          <a:xfrm>
            <a:off x="142875" y="908050"/>
            <a:ext cx="90011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Verdana" pitchFamily="34" charset="0"/>
                <a:ea typeface="MS PGothic" pitchFamily="34" charset="-128"/>
              </a:defRPr>
            </a:lvl1pPr>
            <a:lvl2pPr marL="742950" indent="-285750" eaLnBrk="0" hangingPunct="0">
              <a:defRPr sz="2400">
                <a:solidFill>
                  <a:schemeClr val="tx1"/>
                </a:solidFill>
                <a:latin typeface="Verdana" pitchFamily="34" charset="0"/>
                <a:ea typeface="MS PGothic" pitchFamily="34" charset="-128"/>
              </a:defRPr>
            </a:lvl2pPr>
            <a:lvl3pPr marL="1143000" indent="-228600" eaLnBrk="0" hangingPunct="0">
              <a:defRPr sz="2400">
                <a:solidFill>
                  <a:schemeClr val="tx1"/>
                </a:solidFill>
                <a:latin typeface="Verdana" pitchFamily="34" charset="0"/>
                <a:ea typeface="MS PGothic" pitchFamily="34" charset="-128"/>
              </a:defRPr>
            </a:lvl3pPr>
            <a:lvl4pPr marL="1600200" indent="-228600" eaLnBrk="0" hangingPunct="0">
              <a:defRPr sz="2400">
                <a:solidFill>
                  <a:schemeClr val="tx1"/>
                </a:solidFill>
                <a:latin typeface="Verdana" pitchFamily="34" charset="0"/>
                <a:ea typeface="MS PGothic" pitchFamily="34" charset="-128"/>
              </a:defRPr>
            </a:lvl4pPr>
            <a:lvl5pPr marL="2057400" indent="-228600" eaLnBrk="0" hangingPunct="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marL="457200" lvl="1" indent="0">
              <a:lnSpc>
                <a:spcPct val="90000"/>
              </a:lnSpc>
              <a:spcBef>
                <a:spcPct val="20000"/>
              </a:spcBef>
            </a:pPr>
            <a:endParaRPr lang="fr-FR" altLang="fr-FR" sz="1200" b="1" dirty="0"/>
          </a:p>
          <a:p>
            <a:pPr lvl="1">
              <a:lnSpc>
                <a:spcPct val="90000"/>
              </a:lnSpc>
              <a:spcBef>
                <a:spcPct val="20000"/>
              </a:spcBef>
              <a:buFont typeface="Arial" pitchFamily="34" charset="0"/>
              <a:buChar char="–"/>
            </a:pPr>
            <a:r>
              <a:rPr lang="fr-FR" altLang="fr-FR" sz="1200" b="1" dirty="0" smtClean="0"/>
              <a:t>Projet en cours de démarrage</a:t>
            </a:r>
          </a:p>
          <a:p>
            <a:pPr lvl="1">
              <a:lnSpc>
                <a:spcPct val="90000"/>
              </a:lnSpc>
              <a:spcBef>
                <a:spcPct val="20000"/>
              </a:spcBef>
              <a:buFont typeface="Arial" pitchFamily="34" charset="0"/>
              <a:buChar char="–"/>
            </a:pPr>
            <a:r>
              <a:rPr lang="fr-FR" altLang="fr-FR" sz="1200" b="1" dirty="0" smtClean="0"/>
              <a:t>Préparation du TDR pour février 2017</a:t>
            </a:r>
          </a:p>
          <a:p>
            <a:pPr lvl="1">
              <a:lnSpc>
                <a:spcPct val="90000"/>
              </a:lnSpc>
              <a:spcBef>
                <a:spcPct val="20000"/>
              </a:spcBef>
              <a:buFont typeface="Arial" pitchFamily="34" charset="0"/>
              <a:buChar char="–"/>
            </a:pPr>
            <a:r>
              <a:rPr lang="fr-FR" altLang="fr-FR" sz="1200" b="1" dirty="0" err="1" smtClean="0"/>
              <a:t>Cf</a:t>
            </a:r>
            <a:r>
              <a:rPr lang="fr-FR" altLang="fr-FR" sz="1200" b="1" dirty="0" smtClean="0"/>
              <a:t> transparents suivants</a:t>
            </a:r>
          </a:p>
          <a:p>
            <a:pPr lvl="1">
              <a:lnSpc>
                <a:spcPct val="90000"/>
              </a:lnSpc>
              <a:spcBef>
                <a:spcPct val="20000"/>
              </a:spcBef>
              <a:buFont typeface="Arial" pitchFamily="34" charset="0"/>
              <a:buChar char="–"/>
            </a:pPr>
            <a:endParaRPr lang="fr-FR" altLang="fr-FR" sz="1200" b="1" dirty="0"/>
          </a:p>
          <a:p>
            <a:pPr marL="457200" lvl="1" indent="0">
              <a:lnSpc>
                <a:spcPct val="90000"/>
              </a:lnSpc>
              <a:spcBef>
                <a:spcPct val="20000"/>
              </a:spcBef>
            </a:pPr>
            <a:r>
              <a:rPr lang="fr-FR" altLang="fr-FR" sz="1200" b="1" dirty="0" smtClean="0"/>
              <a:t>2015: 1</a:t>
            </a:r>
            <a:r>
              <a:rPr lang="fr-FR" altLang="fr-FR" sz="1200" b="1" baseline="30000" dirty="0" smtClean="0"/>
              <a:t>er</a:t>
            </a:r>
            <a:r>
              <a:rPr lang="fr-FR" altLang="fr-FR" sz="1200" b="1" dirty="0" smtClean="0"/>
              <a:t> électrons </a:t>
            </a:r>
            <a:r>
              <a:rPr lang="fr-FR" altLang="fr-FR" sz="1200" b="1" dirty="0" err="1" smtClean="0"/>
              <a:t>PHIL+Laserix</a:t>
            </a:r>
            <a:r>
              <a:rPr lang="fr-FR" altLang="fr-FR" sz="1200" b="1" dirty="0" smtClean="0"/>
              <a:t> </a:t>
            </a:r>
          </a:p>
          <a:p>
            <a:pPr marL="457200" lvl="1" indent="0">
              <a:lnSpc>
                <a:spcPct val="90000"/>
              </a:lnSpc>
              <a:spcBef>
                <a:spcPct val="20000"/>
              </a:spcBef>
            </a:pPr>
            <a:r>
              <a:rPr lang="fr-FR" altLang="fr-FR" sz="1200" b="1" dirty="0" smtClean="0"/>
              <a:t>2016: Etudes préliminaires:</a:t>
            </a:r>
            <a:br>
              <a:rPr lang="fr-FR" altLang="fr-FR" sz="1200" b="1" dirty="0" smtClean="0"/>
            </a:br>
            <a:r>
              <a:rPr lang="fr-FR" altLang="fr-FR" sz="1200" b="1" dirty="0" smtClean="0"/>
              <a:t>- Paquets courts</a:t>
            </a:r>
          </a:p>
          <a:p>
            <a:pPr marL="628650" lvl="1" indent="-171450">
              <a:lnSpc>
                <a:spcPct val="90000"/>
              </a:lnSpc>
              <a:spcBef>
                <a:spcPct val="20000"/>
              </a:spcBef>
              <a:buFontTx/>
              <a:buChar char="-"/>
            </a:pPr>
            <a:r>
              <a:rPr lang="fr-FR" altLang="fr-FR" sz="1200" b="1" dirty="0" smtClean="0"/>
              <a:t>Diagnostics</a:t>
            </a:r>
          </a:p>
          <a:p>
            <a:pPr marL="628650" lvl="1" indent="-171450">
              <a:lnSpc>
                <a:spcPct val="90000"/>
              </a:lnSpc>
              <a:spcBef>
                <a:spcPct val="20000"/>
              </a:spcBef>
              <a:buFontTx/>
              <a:buChar char="-"/>
            </a:pPr>
            <a:r>
              <a:rPr lang="fr-FR" altLang="fr-FR" sz="1200" b="1" dirty="0" smtClean="0"/>
              <a:t>Synchronisation</a:t>
            </a:r>
            <a:endParaRPr lang="fr-FR" altLang="fr-FR" sz="1200" b="1"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0" y="0"/>
            <a:ext cx="9144000" cy="457200"/>
          </a:xfrm>
          <a:prstGeom prst="rect">
            <a:avLst/>
          </a:prstGeom>
          <a:solidFill>
            <a:srgbClr val="05356C"/>
          </a:solidFill>
          <a:ln>
            <a:noFill/>
          </a:ln>
        </p:spPr>
        <p:txBody>
          <a:bodyPr lIns="126000" tIns="82800" rIns="126000" bIns="828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fr-FR" sz="2400" b="1" i="0" u="none" strike="noStrike" cap="none">
                <a:solidFill>
                  <a:schemeClr val="lt1"/>
                </a:solidFill>
                <a:latin typeface="Calibri"/>
                <a:ea typeface="Calibri"/>
                <a:cs typeface="Calibri"/>
                <a:sym typeface="Calibri"/>
              </a:rPr>
              <a:t>ESCULAP (LAL): Plateforme accélération laser-plasma  </a:t>
            </a:r>
          </a:p>
        </p:txBody>
      </p:sp>
      <p:pic>
        <p:nvPicPr>
          <p:cNvPr id="537" name="Shape 537"/>
          <p:cNvPicPr preferRelativeResize="0"/>
          <p:nvPr/>
        </p:nvPicPr>
        <p:blipFill rotWithShape="1">
          <a:blip r:embed="rId3">
            <a:alphaModFix/>
          </a:blip>
          <a:srcRect l="22388" r="4537"/>
          <a:stretch/>
        </p:blipFill>
        <p:spPr>
          <a:xfrm>
            <a:off x="319322" y="1751327"/>
            <a:ext cx="4917299" cy="4755000"/>
          </a:xfrm>
          <a:prstGeom prst="rect">
            <a:avLst/>
          </a:prstGeom>
          <a:noFill/>
          <a:ln>
            <a:noFill/>
          </a:ln>
        </p:spPr>
      </p:pic>
      <p:pic>
        <p:nvPicPr>
          <p:cNvPr id="538" name="Shape 538"/>
          <p:cNvPicPr preferRelativeResize="0"/>
          <p:nvPr/>
        </p:nvPicPr>
        <p:blipFill rotWithShape="1">
          <a:blip r:embed="rId4">
            <a:alphaModFix/>
          </a:blip>
          <a:srcRect/>
          <a:stretch/>
        </p:blipFill>
        <p:spPr>
          <a:xfrm>
            <a:off x="179513" y="476672"/>
            <a:ext cx="2088232" cy="1359959"/>
          </a:xfrm>
          <a:prstGeom prst="rect">
            <a:avLst/>
          </a:prstGeom>
          <a:noFill/>
          <a:ln>
            <a:noFill/>
          </a:ln>
        </p:spPr>
      </p:pic>
      <p:sp>
        <p:nvSpPr>
          <p:cNvPr id="539" name="Shape 539"/>
          <p:cNvSpPr txBox="1"/>
          <p:nvPr/>
        </p:nvSpPr>
        <p:spPr>
          <a:xfrm>
            <a:off x="5452450" y="927087"/>
            <a:ext cx="3739500" cy="3006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fr-FR" sz="1800" b="1" i="0" u="none" strike="noStrike" cap="none" dirty="0">
                <a:solidFill>
                  <a:schemeClr val="dk1"/>
                </a:solidFill>
                <a:latin typeface="Arial"/>
                <a:ea typeface="Arial"/>
                <a:cs typeface="Arial"/>
                <a:sym typeface="Arial"/>
              </a:rPr>
              <a:t>Opportunités:</a:t>
            </a:r>
            <a:br>
              <a:rPr lang="fr-FR" sz="1800" b="1"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Un laser de puissance à côté du </a:t>
            </a:r>
            <a:r>
              <a:rPr lang="fr-FR" sz="1800" b="0" i="0" u="none" strike="noStrike" cap="none" dirty="0" err="1">
                <a:solidFill>
                  <a:schemeClr val="dk1"/>
                </a:solidFill>
                <a:latin typeface="Arial"/>
                <a:ea typeface="Arial"/>
                <a:cs typeface="Arial"/>
                <a:sym typeface="Arial"/>
              </a:rPr>
              <a:t>photoinjecteur</a:t>
            </a:r>
            <a:r>
              <a:rPr lang="fr-FR" sz="1800" b="0" i="0" u="none" strike="noStrike" cap="none" dirty="0">
                <a:solidFill>
                  <a:schemeClr val="dk1"/>
                </a:solidFill>
                <a:latin typeface="Arial"/>
                <a:ea typeface="Arial"/>
                <a:cs typeface="Arial"/>
                <a:sym typeface="Arial"/>
              </a:rPr>
              <a:t> PHIL.</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dirty="0">
                <a:solidFill>
                  <a:schemeClr val="dk1"/>
                </a:solidFill>
                <a:latin typeface="Arial"/>
                <a:ea typeface="Arial"/>
                <a:cs typeface="Arial"/>
                <a:sym typeface="Arial"/>
              </a:rPr>
              <a:t>PHIL: </a:t>
            </a:r>
            <a:r>
              <a:rPr lang="fr-FR" sz="1800" b="0" i="0" u="none" strike="noStrike" cap="none" dirty="0" err="1">
                <a:solidFill>
                  <a:schemeClr val="dk1"/>
                </a:solidFill>
                <a:latin typeface="Arial"/>
                <a:ea typeface="Arial"/>
                <a:cs typeface="Arial"/>
                <a:sym typeface="Arial"/>
              </a:rPr>
              <a:t>Photoinjecteur</a:t>
            </a:r>
            <a:r>
              <a:rPr lang="fr-FR" sz="1800" b="0" i="0" u="none" strike="noStrike" cap="none" dirty="0">
                <a:solidFill>
                  <a:schemeClr val="dk1"/>
                </a:solidFill>
                <a:latin typeface="Arial"/>
                <a:ea typeface="Arial"/>
                <a:cs typeface="Arial"/>
                <a:sym typeface="Arial"/>
              </a:rPr>
              <a:t> e-, 5 MeV </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(10 MeV </a:t>
            </a:r>
            <a:r>
              <a:rPr lang="fr-FR" sz="1800" b="0" i="0" u="none" strike="noStrike" cap="none" dirty="0" smtClean="0">
                <a:solidFill>
                  <a:schemeClr val="dk1"/>
                </a:solidFill>
                <a:latin typeface="Arial"/>
                <a:ea typeface="Arial"/>
                <a:cs typeface="Arial"/>
                <a:sym typeface="Arial"/>
              </a:rPr>
              <a:t>fin </a:t>
            </a:r>
            <a:r>
              <a:rPr lang="fr-FR" sz="1800" b="0" i="0" u="none" strike="noStrike" cap="none" dirty="0">
                <a:solidFill>
                  <a:schemeClr val="dk1"/>
                </a:solidFill>
                <a:latin typeface="Arial"/>
                <a:ea typeface="Arial"/>
                <a:cs typeface="Arial"/>
                <a:sym typeface="Arial"/>
              </a:rPr>
              <a:t>2017),</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jusqu’à 1nC de charge</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dirty="0" err="1">
                <a:solidFill>
                  <a:schemeClr val="dk1"/>
                </a:solidFill>
                <a:latin typeface="Arial"/>
                <a:ea typeface="Arial"/>
                <a:cs typeface="Arial"/>
                <a:sym typeface="Arial"/>
              </a:rPr>
              <a:t>Laserix</a:t>
            </a:r>
            <a:r>
              <a:rPr lang="fr-FR" sz="1800" b="0" i="0" u="none" strike="noStrike" cap="none" dirty="0">
                <a:solidFill>
                  <a:schemeClr val="dk1"/>
                </a:solidFill>
                <a:latin typeface="Arial"/>
                <a:ea typeface="Arial"/>
                <a:cs typeface="Arial"/>
                <a:sym typeface="Arial"/>
              </a:rPr>
              <a:t>: 50 TW, 2 Joules 35 </a:t>
            </a:r>
            <a:r>
              <a:rPr lang="fr-FR" sz="1800" b="0" i="0" u="none" strike="noStrike" cap="none" dirty="0" err="1" smtClean="0">
                <a:solidFill>
                  <a:schemeClr val="dk1"/>
                </a:solidFill>
                <a:latin typeface="Arial"/>
                <a:ea typeface="Arial"/>
                <a:cs typeface="Arial"/>
                <a:sym typeface="Arial"/>
              </a:rPr>
              <a:t>fs</a:t>
            </a:r>
            <a:r>
              <a:rPr lang="fr-FR" sz="1800" b="0" i="0" u="none" strike="noStrike" cap="none" dirty="0" smtClean="0">
                <a:solidFill>
                  <a:schemeClr val="dk1"/>
                </a:solidFill>
                <a:latin typeface="Arial"/>
                <a:ea typeface="Arial"/>
                <a:cs typeface="Arial"/>
                <a:sym typeface="Arial"/>
              </a:rPr>
              <a:t>.</a:t>
            </a:r>
          </a:p>
          <a:p>
            <a:pPr marL="285750" marR="0" lvl="0" indent="-285750" algn="l" rtl="0">
              <a:lnSpc>
                <a:spcPct val="100000"/>
              </a:lnSpc>
              <a:spcBef>
                <a:spcPts val="0"/>
              </a:spcBef>
              <a:spcAft>
                <a:spcPts val="0"/>
              </a:spcAft>
              <a:buClr>
                <a:schemeClr val="dk1"/>
              </a:buClr>
              <a:buSzPct val="100000"/>
              <a:buFont typeface="Arial"/>
              <a:buChar char="•"/>
            </a:pPr>
            <a:r>
              <a:rPr lang="fr-FR" sz="1800" b="0" i="0" u="none" strike="noStrike" cap="none" dirty="0" smtClean="0">
                <a:solidFill>
                  <a:schemeClr val="dk1"/>
                </a:solidFill>
                <a:latin typeface="Arial"/>
                <a:ea typeface="Arial"/>
                <a:cs typeface="Arial"/>
                <a:sym typeface="Arial"/>
              </a:rPr>
              <a:t>Physiciens </a:t>
            </a:r>
            <a:r>
              <a:rPr lang="fr-FR" sz="1800" b="0" i="0" u="none" strike="noStrike" cap="none" dirty="0">
                <a:solidFill>
                  <a:schemeClr val="dk1"/>
                </a:solidFill>
                <a:latin typeface="Arial"/>
                <a:ea typeface="Arial"/>
                <a:cs typeface="Arial"/>
                <a:sym typeface="Arial"/>
              </a:rPr>
              <a:t>de trois communautés (laser, plasma, </a:t>
            </a:r>
            <a:br>
              <a:rPr lang="fr-FR" sz="1800" b="0" i="0" u="none" strike="noStrike" cap="none" dirty="0">
                <a:solidFill>
                  <a:schemeClr val="dk1"/>
                </a:solidFill>
                <a:latin typeface="Arial"/>
                <a:ea typeface="Arial"/>
                <a:cs typeface="Arial"/>
                <a:sym typeface="Arial"/>
              </a:rPr>
            </a:br>
            <a:r>
              <a:rPr lang="fr-FR" sz="1800" b="0" i="0" u="none" strike="noStrike" cap="none" dirty="0" smtClean="0">
                <a:solidFill>
                  <a:schemeClr val="dk1"/>
                </a:solidFill>
                <a:latin typeface="Arial"/>
                <a:ea typeface="Arial"/>
                <a:cs typeface="Arial"/>
                <a:sym typeface="Arial"/>
              </a:rPr>
              <a:t>accélérateurs) sur </a:t>
            </a:r>
            <a:r>
              <a:rPr lang="fr-FR" sz="1800" b="0" i="0" u="none" strike="noStrike" cap="none" dirty="0">
                <a:solidFill>
                  <a:schemeClr val="dk1"/>
                </a:solidFill>
                <a:latin typeface="Arial"/>
                <a:ea typeface="Arial"/>
                <a:cs typeface="Arial"/>
                <a:sym typeface="Arial"/>
              </a:rPr>
              <a:t>un même </a:t>
            </a:r>
            <a:r>
              <a:rPr lang="fr-FR" sz="1800" b="0" i="0" u="none" strike="noStrike" cap="none" dirty="0" smtClean="0">
                <a:solidFill>
                  <a:schemeClr val="dk1"/>
                </a:solidFill>
                <a:latin typeface="Arial"/>
                <a:ea typeface="Arial"/>
                <a:cs typeface="Arial"/>
                <a:sym typeface="Arial"/>
              </a:rPr>
              <a:t>site</a:t>
            </a:r>
            <a:endParaRPr lang="fr-FR" sz="1800" b="0" i="0" u="none" strike="noStrike" cap="none" dirty="0">
              <a:solidFill>
                <a:schemeClr val="dk1"/>
              </a:solidFill>
              <a:latin typeface="Arial"/>
              <a:ea typeface="Arial"/>
              <a:cs typeface="Arial"/>
              <a:sym typeface="Arial"/>
            </a:endParaRPr>
          </a:p>
        </p:txBody>
      </p:sp>
      <p:pic>
        <p:nvPicPr>
          <p:cNvPr id="540" name="Shape 540"/>
          <p:cNvPicPr preferRelativeResize="0"/>
          <p:nvPr/>
        </p:nvPicPr>
        <p:blipFill rotWithShape="1">
          <a:blip r:embed="rId5">
            <a:alphaModFix/>
          </a:blip>
          <a:srcRect/>
          <a:stretch/>
        </p:blipFill>
        <p:spPr>
          <a:xfrm>
            <a:off x="5500600" y="4403873"/>
            <a:ext cx="3643200" cy="1667999"/>
          </a:xfrm>
          <a:prstGeom prst="rect">
            <a:avLst/>
          </a:prstGeom>
          <a:noFill/>
          <a:ln>
            <a:noFill/>
          </a:ln>
        </p:spPr>
      </p:pic>
    </p:spTree>
    <p:extLst>
      <p:ext uri="{BB962C8B-B14F-4D97-AF65-F5344CB8AC3E}">
        <p14:creationId xmlns:p14="http://schemas.microsoft.com/office/powerpoint/2010/main" val="17649689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Shape 545"/>
          <p:cNvSpPr txBox="1">
            <a:spLocks noGrp="1"/>
          </p:cNvSpPr>
          <p:nvPr>
            <p:ph type="title"/>
          </p:nvPr>
        </p:nvSpPr>
        <p:spPr>
          <a:xfrm>
            <a:off x="0" y="0"/>
            <a:ext cx="9144000" cy="457200"/>
          </a:xfrm>
          <a:prstGeom prst="rect">
            <a:avLst/>
          </a:prstGeom>
          <a:solidFill>
            <a:srgbClr val="05356C"/>
          </a:solidFill>
          <a:ln>
            <a:noFill/>
          </a:ln>
        </p:spPr>
        <p:txBody>
          <a:bodyPr lIns="126000" tIns="82800" rIns="126000" bIns="82800" anchor="ctr" anchorCtr="0">
            <a:noAutofit/>
          </a:bodyPr>
          <a:lstStyle/>
          <a:p>
            <a:pPr marL="0" marR="0" lvl="0" indent="0" algn="l" rtl="0">
              <a:lnSpc>
                <a:spcPct val="100000"/>
              </a:lnSpc>
              <a:spcBef>
                <a:spcPts val="0"/>
              </a:spcBef>
              <a:spcAft>
                <a:spcPts val="0"/>
              </a:spcAft>
              <a:buClr>
                <a:schemeClr val="lt1"/>
              </a:buClr>
              <a:buSzPct val="25000"/>
              <a:buFont typeface="Calibri"/>
              <a:buNone/>
            </a:pPr>
            <a:r>
              <a:rPr lang="fr-FR" sz="2400" b="1" i="0" u="none" strike="noStrike" cap="none">
                <a:solidFill>
                  <a:schemeClr val="lt1"/>
                </a:solidFill>
                <a:latin typeface="Calibri"/>
                <a:ea typeface="Calibri"/>
                <a:cs typeface="Calibri"/>
                <a:sym typeface="Calibri"/>
              </a:rPr>
              <a:t>ESCULAP (LAL): Programme scientifique</a:t>
            </a:r>
          </a:p>
        </p:txBody>
      </p:sp>
      <p:sp>
        <p:nvSpPr>
          <p:cNvPr id="549" name="Shape 549"/>
          <p:cNvSpPr txBox="1"/>
          <p:nvPr/>
        </p:nvSpPr>
        <p:spPr>
          <a:xfrm>
            <a:off x="395537" y="620687"/>
            <a:ext cx="5544613" cy="20313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fr-FR" sz="1800" b="0" i="0" u="none" strike="noStrike" cap="none" dirty="0" smtClean="0">
                <a:solidFill>
                  <a:schemeClr val="dk1"/>
                </a:solidFill>
                <a:latin typeface="Arial"/>
                <a:ea typeface="Arial"/>
                <a:cs typeface="Arial"/>
                <a:sym typeface="Arial"/>
              </a:rPr>
              <a:t>Motivations:</a:t>
            </a:r>
          </a:p>
          <a:p>
            <a:pPr marL="285750" marR="0" lvl="0" indent="-285750" algn="l" rtl="0">
              <a:lnSpc>
                <a:spcPct val="100000"/>
              </a:lnSpc>
              <a:spcBef>
                <a:spcPts val="0"/>
              </a:spcBef>
              <a:spcAft>
                <a:spcPts val="0"/>
              </a:spcAft>
              <a:buClr>
                <a:schemeClr val="dk1"/>
              </a:buClr>
              <a:buSzPct val="25000"/>
              <a:buFont typeface="Wingdings" charset="2"/>
              <a:buChar char="u"/>
            </a:pPr>
            <a:r>
              <a:rPr lang="fr-FR" sz="1800" dirty="0" smtClean="0">
                <a:solidFill>
                  <a:schemeClr val="dk1"/>
                </a:solidFill>
              </a:rPr>
              <a:t>Dynamique de paquets courts à forte charge</a:t>
            </a:r>
          </a:p>
          <a:p>
            <a:pPr marL="285750" marR="0" lvl="0" indent="-285750" algn="l" rtl="0">
              <a:lnSpc>
                <a:spcPct val="100000"/>
              </a:lnSpc>
              <a:spcBef>
                <a:spcPts val="0"/>
              </a:spcBef>
              <a:spcAft>
                <a:spcPts val="0"/>
              </a:spcAft>
              <a:buClr>
                <a:schemeClr val="dk1"/>
              </a:buClr>
              <a:buSzPct val="25000"/>
              <a:buFont typeface="Wingdings" charset="2"/>
              <a:buChar char="u"/>
            </a:pPr>
            <a:r>
              <a:rPr lang="fr-FR" sz="1800" b="0" i="0" u="none" strike="noStrike" cap="none" dirty="0" smtClean="0">
                <a:solidFill>
                  <a:schemeClr val="dk1"/>
                </a:solidFill>
                <a:latin typeface="Arial"/>
                <a:ea typeface="Arial"/>
                <a:cs typeface="Arial"/>
                <a:sym typeface="Arial"/>
              </a:rPr>
              <a:t>Injection externe dans un accélérateur plasma</a:t>
            </a:r>
          </a:p>
          <a:p>
            <a:pPr marL="285750" marR="0" lvl="0" indent="-285750" algn="l" rtl="0">
              <a:lnSpc>
                <a:spcPct val="100000"/>
              </a:lnSpc>
              <a:spcBef>
                <a:spcPts val="0"/>
              </a:spcBef>
              <a:spcAft>
                <a:spcPts val="0"/>
              </a:spcAft>
              <a:buClr>
                <a:schemeClr val="dk1"/>
              </a:buClr>
              <a:buSzPct val="25000"/>
              <a:buFont typeface="Wingdings" charset="2"/>
              <a:buChar char="u"/>
            </a:pPr>
            <a:r>
              <a:rPr lang="fr-FR" sz="1800" dirty="0" smtClean="0">
                <a:solidFill>
                  <a:schemeClr val="dk1"/>
                </a:solidFill>
              </a:rPr>
              <a:t>Etude de différents régimes d’accélération </a:t>
            </a:r>
            <a:br>
              <a:rPr lang="fr-FR" sz="1800" dirty="0" smtClean="0">
                <a:solidFill>
                  <a:schemeClr val="dk1"/>
                </a:solidFill>
              </a:rPr>
            </a:br>
            <a:r>
              <a:rPr lang="fr-FR" sz="1800" dirty="0" smtClean="0">
                <a:solidFill>
                  <a:schemeClr val="dk1"/>
                </a:solidFill>
              </a:rPr>
              <a:t>plasma</a:t>
            </a:r>
            <a:endParaRPr lang="fr-FR" sz="1800" b="0" i="0" u="none" strike="noStrike" cap="none" dirty="0">
              <a:solidFill>
                <a:schemeClr val="dk1"/>
              </a:solidFill>
              <a:latin typeface="Arial"/>
              <a:ea typeface="Arial"/>
              <a:cs typeface="Arial"/>
              <a:sym typeface="Arial"/>
            </a:endParaRPr>
          </a:p>
        </p:txBody>
      </p:sp>
      <p:sp>
        <p:nvSpPr>
          <p:cNvPr id="550" name="Shape 550"/>
          <p:cNvSpPr txBox="1"/>
          <p:nvPr/>
        </p:nvSpPr>
        <p:spPr>
          <a:xfrm>
            <a:off x="395537" y="2443504"/>
            <a:ext cx="5119500" cy="923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fr-FR" sz="1800" b="0" i="0" u="none" strike="noStrike" cap="none" dirty="0">
                <a:solidFill>
                  <a:schemeClr val="dk1"/>
                </a:solidFill>
                <a:latin typeface="Arial"/>
                <a:ea typeface="Arial"/>
                <a:cs typeface="Arial"/>
                <a:sym typeface="Arial"/>
              </a:rPr>
              <a:t>Exemple de simulations:</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Gradient de densité; </a:t>
            </a:r>
            <a:r>
              <a:rPr lang="fr-FR" sz="1800" b="0" i="0" u="none" strike="noStrike" cap="none" dirty="0" smtClean="0">
                <a:solidFill>
                  <a:schemeClr val="dk1"/>
                </a:solidFill>
                <a:latin typeface="Arial"/>
                <a:ea typeface="Arial"/>
                <a:cs typeface="Arial"/>
                <a:sym typeface="Arial"/>
              </a:rPr>
              <a:t>les </a:t>
            </a:r>
            <a:r>
              <a:rPr lang="fr-FR" sz="1800" b="0" i="0" u="none" strike="noStrike" cap="none" dirty="0">
                <a:solidFill>
                  <a:schemeClr val="dk1"/>
                </a:solidFill>
                <a:latin typeface="Arial"/>
                <a:ea typeface="Arial"/>
                <a:cs typeface="Arial"/>
                <a:sym typeface="Arial"/>
              </a:rPr>
              <a:t>électrons sont d’abord</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 comprimés avant d’être </a:t>
            </a:r>
            <a:r>
              <a:rPr lang="fr-FR" sz="1800" b="0" i="0" u="none" strike="noStrike" cap="none" dirty="0" smtClean="0">
                <a:solidFill>
                  <a:schemeClr val="dk1"/>
                </a:solidFill>
                <a:latin typeface="Arial"/>
                <a:ea typeface="Arial"/>
                <a:cs typeface="Arial"/>
                <a:sym typeface="Arial"/>
              </a:rPr>
              <a:t>accélérés.</a:t>
            </a:r>
            <a:endParaRPr lang="fr-F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fr-FR" sz="1800" b="0" i="0" u="none" strike="noStrike" cap="none" dirty="0">
                <a:solidFill>
                  <a:schemeClr val="dk1"/>
                </a:solidFill>
                <a:latin typeface="Arial"/>
                <a:ea typeface="Arial"/>
                <a:cs typeface="Arial"/>
                <a:sym typeface="Arial"/>
              </a:rPr>
              <a:t>Objectifs à 3 ans :</a:t>
            </a:r>
            <a:br>
              <a:rPr lang="fr-FR" sz="1800" b="0" i="0" u="none" strike="noStrike" cap="none" dirty="0">
                <a:solidFill>
                  <a:schemeClr val="dk1"/>
                </a:solidFill>
                <a:latin typeface="Arial"/>
                <a:ea typeface="Arial"/>
                <a:cs typeface="Arial"/>
                <a:sym typeface="Arial"/>
              </a:rPr>
            </a:br>
            <a:r>
              <a:rPr lang="fr-FR" sz="1800" b="0" i="0" u="none" strike="noStrike" cap="none" dirty="0">
                <a:solidFill>
                  <a:schemeClr val="dk1"/>
                </a:solidFill>
                <a:latin typeface="Arial"/>
                <a:ea typeface="Arial"/>
                <a:cs typeface="Arial"/>
                <a:sym typeface="Arial"/>
              </a:rPr>
              <a:t>électrons accélérés &gt; 100 </a:t>
            </a:r>
            <a:r>
              <a:rPr lang="fr-FR" sz="1800" b="0" i="0" u="none" strike="noStrike" cap="none" dirty="0" err="1">
                <a:solidFill>
                  <a:schemeClr val="dk1"/>
                </a:solidFill>
                <a:latin typeface="Arial"/>
                <a:ea typeface="Arial"/>
                <a:cs typeface="Arial"/>
                <a:sym typeface="Arial"/>
              </a:rPr>
              <a:t>Mev</a:t>
            </a:r>
            <a:r>
              <a:rPr lang="fr-FR" sz="1800" b="0" i="0" u="none" strike="noStrike" cap="none" dirty="0">
                <a:solidFill>
                  <a:schemeClr val="dk1"/>
                </a:solidFill>
                <a:latin typeface="Arial"/>
                <a:ea typeface="Arial"/>
                <a:cs typeface="Arial"/>
                <a:sym typeface="Arial"/>
              </a:rPr>
              <a:t> et &gt;20pC</a:t>
            </a:r>
          </a:p>
        </p:txBody>
      </p:sp>
      <p:pic>
        <p:nvPicPr>
          <p:cNvPr id="551" name="Shape 551" descr="figure_a.png"/>
          <p:cNvPicPr preferRelativeResize="0"/>
          <p:nvPr/>
        </p:nvPicPr>
        <p:blipFill rotWithShape="1">
          <a:blip r:embed="rId3">
            <a:alphaModFix/>
          </a:blip>
          <a:srcRect/>
          <a:stretch/>
        </p:blipFill>
        <p:spPr>
          <a:xfrm>
            <a:off x="0" y="4571689"/>
            <a:ext cx="2227768" cy="1440000"/>
          </a:xfrm>
          <a:prstGeom prst="rect">
            <a:avLst/>
          </a:prstGeom>
          <a:noFill/>
          <a:ln>
            <a:noFill/>
          </a:ln>
        </p:spPr>
      </p:pic>
      <p:pic>
        <p:nvPicPr>
          <p:cNvPr id="552" name="Shape 552" descr="figure_b.png"/>
          <p:cNvPicPr preferRelativeResize="0"/>
          <p:nvPr/>
        </p:nvPicPr>
        <p:blipFill rotWithShape="1">
          <a:blip r:embed="rId4">
            <a:alphaModFix/>
          </a:blip>
          <a:srcRect/>
          <a:stretch/>
        </p:blipFill>
        <p:spPr>
          <a:xfrm>
            <a:off x="2484351" y="4571689"/>
            <a:ext cx="2415150" cy="1440000"/>
          </a:xfrm>
          <a:prstGeom prst="rect">
            <a:avLst/>
          </a:prstGeom>
          <a:noFill/>
          <a:ln>
            <a:noFill/>
          </a:ln>
        </p:spPr>
      </p:pic>
      <p:pic>
        <p:nvPicPr>
          <p:cNvPr id="553" name="Shape 553" descr="figure_c.png"/>
          <p:cNvPicPr>
            <a:picLocks noChangeAspect="1"/>
          </p:cNvPicPr>
          <p:nvPr/>
        </p:nvPicPr>
        <p:blipFill rotWithShape="1">
          <a:blip r:embed="rId5">
            <a:alphaModFix/>
          </a:blip>
          <a:srcRect/>
          <a:stretch/>
        </p:blipFill>
        <p:spPr>
          <a:xfrm>
            <a:off x="6989239" y="4571689"/>
            <a:ext cx="2002359" cy="1440000"/>
          </a:xfrm>
          <a:prstGeom prst="rect">
            <a:avLst/>
          </a:prstGeom>
          <a:noFill/>
          <a:ln>
            <a:noFill/>
          </a:ln>
        </p:spPr>
      </p:pic>
      <p:pic>
        <p:nvPicPr>
          <p:cNvPr id="554" name="Shape 554" descr="figure_d.png"/>
          <p:cNvPicPr>
            <a:picLocks noChangeAspect="1"/>
          </p:cNvPicPr>
          <p:nvPr/>
        </p:nvPicPr>
        <p:blipFill rotWithShape="1">
          <a:blip r:embed="rId6">
            <a:alphaModFix/>
          </a:blip>
          <a:srcRect/>
          <a:stretch/>
        </p:blipFill>
        <p:spPr>
          <a:xfrm>
            <a:off x="5006491" y="4571689"/>
            <a:ext cx="1867317" cy="1440000"/>
          </a:xfrm>
          <a:prstGeom prst="rect">
            <a:avLst/>
          </a:prstGeom>
          <a:noFill/>
          <a:ln>
            <a:noFill/>
          </a:ln>
        </p:spPr>
      </p:pic>
      <p:pic>
        <p:nvPicPr>
          <p:cNvPr id="555" name="Shape 555" descr="figure_densite.png"/>
          <p:cNvPicPr preferRelativeResize="0"/>
          <p:nvPr/>
        </p:nvPicPr>
        <p:blipFill rotWithShape="1">
          <a:blip r:embed="rId7">
            <a:alphaModFix/>
          </a:blip>
          <a:srcRect/>
          <a:stretch/>
        </p:blipFill>
        <p:spPr>
          <a:xfrm>
            <a:off x="5752019" y="788939"/>
            <a:ext cx="3239579" cy="2466983"/>
          </a:xfrm>
          <a:prstGeom prst="rect">
            <a:avLst/>
          </a:prstGeom>
          <a:noFill/>
          <a:ln>
            <a:noFill/>
          </a:ln>
        </p:spPr>
      </p:pic>
    </p:spTree>
    <p:extLst>
      <p:ext uri="{BB962C8B-B14F-4D97-AF65-F5344CB8AC3E}">
        <p14:creationId xmlns:p14="http://schemas.microsoft.com/office/powerpoint/2010/main" val="115166620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5959</TotalTime>
  <Words>1511</Words>
  <Application>Microsoft Macintosh PowerPoint</Application>
  <PresentationFormat>Présentation à l'écran (4:3)</PresentationFormat>
  <Paragraphs>275</Paragraphs>
  <Slides>20</Slides>
  <Notes>20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2" baseType="lpstr">
      <vt:lpstr>Conception personnalisée</vt:lpstr>
      <vt:lpstr>Document</vt:lpstr>
      <vt:lpstr>Equipe Accélération Laser-Plasma  LAL</vt:lpstr>
      <vt:lpstr>Activités de l’équipe</vt:lpstr>
      <vt:lpstr>Membres de l’équipe</vt:lpstr>
      <vt:lpstr>Equipe Accélération Laser-Plasma  Projet ESCULAP  </vt:lpstr>
      <vt:lpstr>Projet ESCULAP – description générale</vt:lpstr>
      <vt:lpstr>Projet ESCULAP - ressources</vt:lpstr>
      <vt:lpstr>Projet ESCULAP - faits marquants</vt:lpstr>
      <vt:lpstr>ESCULAP (LAL): Plateforme accélération laser-plasma  </vt:lpstr>
      <vt:lpstr>ESCULAP (LAL): Programme scientifique</vt:lpstr>
      <vt:lpstr>ESCULAP (LAL): Les défis</vt:lpstr>
      <vt:lpstr>Projet ESCULAP  évolution anticipée (3-5 ans)</vt:lpstr>
      <vt:lpstr>ESCULAP (LAL): Ressources, Objectifs, Calendrier, Perspectives</vt:lpstr>
      <vt:lpstr>Projet ESCULAP  attentes (vis-à-vis de l’IN2P3)</vt:lpstr>
      <vt:lpstr>Equipe Accélération  Laser-Plasma  Projet: DACTOMUS+ Contributions éventuelles  à CILEX</vt:lpstr>
      <vt:lpstr>Projet CILEX – description générale</vt:lpstr>
      <vt:lpstr>Projet CILEX - ressources</vt:lpstr>
      <vt:lpstr>Projet CILEX - faits marquants</vt:lpstr>
      <vt:lpstr>Projet CILEX - évolution anticipée (3-5 ans)</vt:lpstr>
      <vt:lpstr>Projet CILEX - attentes (vis-à-vis de l’IN2P3)</vt:lpstr>
      <vt:lpstr>Présentation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Visite Labo IN2P3</dc:title>
  <dc:creator>$biarrott</dc:creator>
  <cp:lastModifiedBy>Nicolas Delerue</cp:lastModifiedBy>
  <cp:revision>377</cp:revision>
  <dcterms:created xsi:type="dcterms:W3CDTF">2010-12-20T20:47:11Z</dcterms:created>
  <dcterms:modified xsi:type="dcterms:W3CDTF">2016-06-24T07:55:29Z</dcterms:modified>
</cp:coreProperties>
</file>