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1"/>
  </p:notesMasterIdLst>
  <p:handoutMasterIdLst>
    <p:handoutMasterId r:id="rId22"/>
  </p:handoutMasterIdLst>
  <p:sldIdLst>
    <p:sldId id="462" r:id="rId2"/>
    <p:sldId id="452" r:id="rId3"/>
    <p:sldId id="460" r:id="rId4"/>
    <p:sldId id="455" r:id="rId5"/>
    <p:sldId id="463" r:id="rId6"/>
    <p:sldId id="464" r:id="rId7"/>
    <p:sldId id="465" r:id="rId8"/>
    <p:sldId id="466" r:id="rId9"/>
    <p:sldId id="467" r:id="rId10"/>
    <p:sldId id="468" r:id="rId11"/>
    <p:sldId id="457" r:id="rId12"/>
    <p:sldId id="456" r:id="rId13"/>
    <p:sldId id="458" r:id="rId14"/>
    <p:sldId id="469" r:id="rId15"/>
    <p:sldId id="470" r:id="rId16"/>
    <p:sldId id="473" r:id="rId17"/>
    <p:sldId id="471" r:id="rId18"/>
    <p:sldId id="472" r:id="rId19"/>
    <p:sldId id="474" r:id="rId20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000"/>
    <a:srgbClr val="4F81BD"/>
    <a:srgbClr val="1F497D"/>
    <a:srgbClr val="4D4D4D"/>
    <a:srgbClr val="E7511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354" y="-6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78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52587F-62F9-4779-B296-B6F06330C5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44337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236F2E1-7783-424D-8A0A-C6364FD3578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1611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5420DE6-F138-4A18-A261-C1BF1DC57004}" type="slidenum">
              <a:rPr lang="fr-FR" altLang="fr-FR" sz="1200">
                <a:latin typeface="Arial" pitchFamily="34" charset="0"/>
              </a:rPr>
              <a:pPr eaLnBrk="1" hangingPunct="1"/>
              <a:t>1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fr-FR" altLang="fr-FR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68A0EA8-6E0E-4C33-BCA4-D0F45B79CF31}" type="slidenum">
              <a:rPr lang="fr-FR" altLang="fr-FR" sz="1200">
                <a:latin typeface="Arial" pitchFamily="34" charset="0"/>
              </a:rPr>
              <a:pPr algn="r" eaLnBrk="1" hangingPunct="1"/>
              <a:t>2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68A0EA8-6E0E-4C33-BCA4-D0F45B79CF31}" type="slidenum">
              <a:rPr lang="fr-FR" altLang="fr-FR" sz="1200">
                <a:latin typeface="Arial" pitchFamily="34" charset="0"/>
              </a:rPr>
              <a:pPr algn="r" eaLnBrk="1" hangingPunct="1"/>
              <a:t>3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7837572-CB08-42C2-BE09-CE80A88BD307}" type="slidenum">
              <a:rPr lang="fr-FR" altLang="fr-FR" sz="1200">
                <a:latin typeface="Arial" pitchFamily="34" charset="0"/>
              </a:rPr>
              <a:pPr algn="r" eaLnBrk="1" hangingPunct="1"/>
              <a:t>4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5604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3908-5146-7949-9428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E303-2CA7-1141-B696-000E7B0949E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44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7651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E824ADED-F026-43BE-ADA7-230B04BBB750}" type="slidenum">
              <a:rPr lang="fr-FR" altLang="fr-FR" sz="1200">
                <a:latin typeface="Arial" pitchFamily="34" charset="0"/>
              </a:rPr>
              <a:pPr algn="r" eaLnBrk="1" hangingPunct="1"/>
              <a:t>11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7652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9699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9EE7F68-99BC-4A00-998A-D91652A5D075}" type="slidenum">
              <a:rPr lang="fr-FR" altLang="fr-FR" sz="1200">
                <a:latin typeface="Arial" pitchFamily="34" charset="0"/>
              </a:rPr>
              <a:pPr algn="r" eaLnBrk="1" hangingPunct="1"/>
              <a:t>12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9700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3174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A2BD774-BB3D-4ACA-9584-B06DB406F070}" type="slidenum">
              <a:rPr lang="fr-FR" altLang="fr-FR" sz="1200">
                <a:latin typeface="Arial" pitchFamily="34" charset="0"/>
              </a:rPr>
              <a:pPr algn="r" eaLnBrk="1" hangingPunct="1"/>
              <a:t>13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3174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A3DA8-CF62-46EE-A292-E82C1A0E5B1B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95AA-B66D-4256-8376-8E3756592E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284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37A26-C24F-4DC4-B1E4-23A2C7605978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B516-3B57-43C6-BA57-0C2FA79553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092682-AA72-4160-B75A-A5AAD092CEAC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DF02-E291-4182-B974-3E2CE9E1C7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187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625B8-3D0F-4A41-8621-32FA12E125F7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770F-2219-4716-812A-EB69702548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75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24/06/2016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00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6430A-6F85-43B1-9B85-B8C599CEFD6C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A51A-0E04-4B3D-A92E-704BDD3DCD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34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8FDA8-EA4E-45E6-959E-B5CD9A029230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E5297-4FB7-449C-8C89-8F0656A957C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51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F6575-38E5-495A-9824-F407F086B1CC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12EA5-2497-4106-AE4A-F88B46A95D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83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056F7-BFE9-46BE-8BE1-4E695937B733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2131C-04C9-4C62-B560-6FA68CA636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83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45BC8-F5FD-40E0-86C8-98D5F83F5B35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2D6F-AE99-48C9-AF64-C55FC97C33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96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7B3AF0D-7C1C-4BE3-AF3F-2E6A38D662B3}" type="slidenum">
              <a:rPr lang="fr-FR" altLang="fr-FR" sz="1200">
                <a:solidFill>
                  <a:srgbClr val="898989"/>
                </a:solidFill>
              </a:rPr>
              <a:pPr algn="r" eaLnBrk="1" hangingPunct="1"/>
              <a:t>‹N°›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52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BE022-EE8D-4D45-8DC0-FD816B37F2E0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665C9-2336-444D-8F0E-D2D19ED709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40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F5655-8E30-49F4-A8CA-C4D47455D65D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6F74-9571-4DC2-A143-0DCDF667B9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3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B9D1BFB-3AF7-4E67-A842-384010321B8C}" type="datetime1">
              <a:rPr lang="fr-FR" altLang="fr-FR"/>
              <a:pPr/>
              <a:t>24/06/2016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AC42A9-9F08-45A3-B704-3DDE881CAB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34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7" Type="http://schemas.openxmlformats.org/officeDocument/2006/relationships/image" Target="../media/image70.png"/><Relationship Id="rId2" Type="http://schemas.openxmlformats.org/officeDocument/2006/relationships/image" Target="../media/image3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5" Type="http://schemas.openxmlformats.org/officeDocument/2006/relationships/image" Target="../media/image110.png"/><Relationship Id="rId1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jpeg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9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852936"/>
            <a:ext cx="7416824" cy="3014662"/>
          </a:xfrm>
        </p:spPr>
        <p:txBody>
          <a:bodyPr/>
          <a:lstStyle/>
          <a:p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Collisionneurs </a:t>
            </a:r>
            <a:r>
              <a:rPr lang="fr-FR" altLang="fr-FR" sz="3600" b="1" dirty="0" err="1" smtClean="0">
                <a:solidFill>
                  <a:srgbClr val="E75112"/>
                </a:solidFill>
                <a:latin typeface="Verdana" pitchFamily="34" charset="0"/>
              </a:rPr>
              <a:t>e</a:t>
            </a:r>
            <a:r>
              <a:rPr lang="fr-FR" altLang="fr-FR" sz="3600" b="1" baseline="30000" dirty="0" err="1" smtClean="0">
                <a:solidFill>
                  <a:srgbClr val="E75112"/>
                </a:solidFill>
                <a:latin typeface="Verdana" pitchFamily="34" charset="0"/>
              </a:rPr>
              <a:t>+</a:t>
            </a:r>
            <a:r>
              <a:rPr lang="fr-FR" altLang="fr-FR" sz="3600" b="1" dirty="0" err="1" smtClean="0">
                <a:solidFill>
                  <a:srgbClr val="E75112"/>
                </a:solidFill>
                <a:latin typeface="Verdana" pitchFamily="34" charset="0"/>
              </a:rPr>
              <a:t>e</a:t>
            </a:r>
            <a:r>
              <a:rPr lang="fr-FR" altLang="fr-FR" sz="3600" b="1" baseline="30000" dirty="0" smtClean="0">
                <a:solidFill>
                  <a:srgbClr val="E75112"/>
                </a:solidFill>
                <a:latin typeface="Verdana" pitchFamily="34" charset="0"/>
              </a:rPr>
              <a:t>-</a:t>
            </a: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 de haute luminosité</a:t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4F81BD"/>
                </a:solidFill>
                <a:latin typeface="Verdana" pitchFamily="34" charset="0"/>
              </a:rPr>
              <a:t>ATF2 (ILC-CLIC) </a:t>
            </a:r>
            <a:br>
              <a:rPr lang="fr-FR" altLang="fr-FR" sz="3600" b="1" dirty="0" smtClean="0">
                <a:solidFill>
                  <a:srgbClr val="4F81BD"/>
                </a:solidFill>
                <a:latin typeface="Verdana" pitchFamily="34" charset="0"/>
              </a:rPr>
            </a:br>
            <a:endParaRPr lang="fr-FR" altLang="fr-FR" sz="3600" b="1" dirty="0" smtClean="0">
              <a:solidFill>
                <a:srgbClr val="4F81BD"/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16238" y="4652963"/>
            <a:ext cx="33591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699792" y="116632"/>
            <a:ext cx="3555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 err="1" smtClean="0"/>
              <a:t>Accélérateurs</a:t>
            </a:r>
            <a:r>
              <a:rPr lang="en-US" altLang="fr-FR" sz="1800" dirty="0" smtClean="0"/>
              <a:t> &amp; Technologies</a:t>
            </a:r>
            <a:endParaRPr lang="en-US" altLang="fr-FR" sz="1800" dirty="0"/>
          </a:p>
        </p:txBody>
      </p:sp>
    </p:spTree>
    <p:extLst>
      <p:ext uri="{BB962C8B-B14F-4D97-AF65-F5344CB8AC3E}">
        <p14:creationId xmlns:p14="http://schemas.microsoft.com/office/powerpoint/2010/main" val="26508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4BF9-FFE2-DE4B-B653-CA28FCA8465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652"/>
          </a:xfrm>
          <a:solidFill>
            <a:schemeClr val="bg1">
              <a:alpha val="49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Collimator performance studies and first comparison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-624176" y="1298084"/>
            <a:ext cx="51241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b="1" u="sng" dirty="0" smtClean="0"/>
              <a:t>Collimator efficiency studies </a:t>
            </a:r>
          </a:p>
          <a:p>
            <a:pPr lvl="2" algn="just">
              <a:lnSpc>
                <a:spcPct val="50000"/>
              </a:lnSpc>
            </a:pPr>
            <a:endParaRPr lang="en-US" dirty="0"/>
          </a:p>
          <a:p>
            <a:pPr lvl="3">
              <a:buFont typeface="Wingdings" charset="2"/>
              <a:buChar char="q"/>
            </a:pPr>
            <a:r>
              <a:rPr lang="en-US" dirty="0" smtClean="0"/>
              <a:t>  Benchmarking of MADX and </a:t>
            </a:r>
            <a:r>
              <a:rPr lang="en-US" dirty="0" smtClean="0">
                <a:solidFill>
                  <a:srgbClr val="C00000"/>
                </a:solidFill>
              </a:rPr>
              <a:t>BDSIM/GEANT4</a:t>
            </a:r>
            <a:r>
              <a:rPr lang="en-US" dirty="0" smtClean="0"/>
              <a:t> tracking simulations with real measurements</a:t>
            </a:r>
          </a:p>
        </p:txBody>
      </p:sp>
      <p:pic>
        <p:nvPicPr>
          <p:cNvPr id="21" name="Imagen 20" descr="comp_all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r="7516"/>
          <a:stretch/>
        </p:blipFill>
        <p:spPr>
          <a:xfrm>
            <a:off x="4702657" y="764704"/>
            <a:ext cx="4242580" cy="2641262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-605221" y="3280916"/>
            <a:ext cx="95504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just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Collimation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tradeoff between efficiency and induced </a:t>
            </a:r>
            <a:r>
              <a:rPr lang="en-US" dirty="0" err="1" smtClean="0">
                <a:solidFill>
                  <a:srgbClr val="0000FF"/>
                </a:solidFill>
              </a:rPr>
              <a:t>wakefield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endParaRPr lang="en-US" dirty="0" smtClean="0">
              <a:solidFill>
                <a:srgbClr val="0000FF"/>
              </a:solidFill>
            </a:endParaRPr>
          </a:p>
          <a:p>
            <a:pPr marL="1200150" lvl="2" indent="-285750" algn="just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ILC </a:t>
            </a:r>
            <a:r>
              <a:rPr lang="en-US" dirty="0" err="1" smtClean="0">
                <a:solidFill>
                  <a:srgbClr val="0000FF"/>
                </a:solidFill>
              </a:rPr>
              <a:t>betatron</a:t>
            </a:r>
            <a:r>
              <a:rPr lang="en-US" dirty="0" smtClean="0">
                <a:solidFill>
                  <a:srgbClr val="0000FF"/>
                </a:solidFill>
              </a:rPr>
              <a:t> collimation system</a:t>
            </a:r>
            <a:r>
              <a:rPr lang="en-US" dirty="0" smtClean="0">
                <a:solidFill>
                  <a:srgbClr val="000000"/>
                </a:solidFill>
              </a:rPr>
              <a:t> requires small apertures for efficient halo cleaning while mitigating induced </a:t>
            </a:r>
            <a:r>
              <a:rPr lang="en-US" dirty="0" err="1" smtClean="0">
                <a:solidFill>
                  <a:srgbClr val="000000"/>
                </a:solidFill>
              </a:rPr>
              <a:t>wakefields</a:t>
            </a:r>
            <a:endParaRPr lang="en-US" dirty="0" smtClean="0"/>
          </a:p>
          <a:p>
            <a:pPr marL="1200150" lvl="2" indent="-285750" algn="just">
              <a:buFont typeface="Arial"/>
              <a:buChar char="•"/>
            </a:pPr>
            <a:r>
              <a:rPr lang="en-US" dirty="0" smtClean="0"/>
              <a:t>ATF2 </a:t>
            </a:r>
            <a:r>
              <a:rPr lang="en-US" dirty="0" smtClean="0">
                <a:solidFill>
                  <a:srgbClr val="0000FF"/>
                </a:solidFill>
              </a:rPr>
              <a:t>vertical collimation system </a:t>
            </a:r>
            <a:r>
              <a:rPr lang="en-US" dirty="0" smtClean="0"/>
              <a:t>based on a first mechanical </a:t>
            </a:r>
            <a:r>
              <a:rPr lang="en-US" dirty="0" smtClean="0">
                <a:solidFill>
                  <a:srgbClr val="0000FF"/>
                </a:solidFill>
              </a:rPr>
              <a:t>design for ILC</a:t>
            </a:r>
          </a:p>
          <a:p>
            <a:pPr marL="1200150" lvl="2" indent="-285750" algn="just">
              <a:buFont typeface="Arial"/>
              <a:buChar char="•"/>
            </a:pPr>
            <a:endParaRPr lang="en-US" b="1" dirty="0" smtClean="0">
              <a:solidFill>
                <a:srgbClr val="0000FF"/>
              </a:solidFill>
            </a:endParaRPr>
          </a:p>
          <a:p>
            <a:pPr marL="1200150" lvl="2" indent="-285750" algn="just">
              <a:buFont typeface="Arial"/>
              <a:buChar char="•"/>
            </a:pPr>
            <a:endParaRPr lang="en-US" dirty="0"/>
          </a:p>
          <a:p>
            <a:pPr marL="1200150" lvl="2" indent="-285750" algn="just">
              <a:buFont typeface="Arial"/>
              <a:buChar char="•"/>
            </a:pPr>
            <a:endParaRPr lang="en-US" b="1" dirty="0" smtClean="0">
              <a:solidFill>
                <a:srgbClr val="0000FF"/>
              </a:solidFill>
            </a:endParaRPr>
          </a:p>
          <a:p>
            <a:pPr lvl="2" algn="just"/>
            <a:endParaRPr lang="en-US" dirty="0" smtClean="0"/>
          </a:p>
        </p:txBody>
      </p:sp>
      <p:pic>
        <p:nvPicPr>
          <p:cNvPr id="24" name="Imagen 23" descr="QF7F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43972"/>
            <a:ext cx="3182080" cy="2297396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-624177" y="2852936"/>
            <a:ext cx="5040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buFont typeface="Wingdings" charset="2"/>
              <a:buChar char="q"/>
            </a:pPr>
            <a:r>
              <a:rPr lang="en-US" b="1" u="sng" dirty="0" smtClean="0">
                <a:solidFill>
                  <a:srgbClr val="000000"/>
                </a:solidFill>
              </a:rPr>
              <a:t> Collimator </a:t>
            </a:r>
            <a:r>
              <a:rPr lang="en-US" b="1" u="sng" dirty="0" err="1" smtClean="0">
                <a:solidFill>
                  <a:srgbClr val="000000"/>
                </a:solidFill>
              </a:rPr>
              <a:t>wakefield</a:t>
            </a:r>
            <a:r>
              <a:rPr lang="en-US" b="1" u="sng" dirty="0" smtClean="0">
                <a:solidFill>
                  <a:srgbClr val="000000"/>
                </a:solidFill>
              </a:rPr>
              <a:t> studies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-605220" y="4869160"/>
            <a:ext cx="61220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just">
              <a:buFont typeface="Arial"/>
              <a:buChar char="•"/>
            </a:pPr>
            <a:r>
              <a:rPr lang="en-US" dirty="0" smtClean="0"/>
              <a:t>Collimator orbit </a:t>
            </a:r>
            <a:r>
              <a:rPr lang="en-US" dirty="0" err="1" smtClean="0"/>
              <a:t>wakefield</a:t>
            </a:r>
            <a:r>
              <a:rPr lang="en-US" dirty="0" smtClean="0"/>
              <a:t> impact measurements (March and May 2016)</a:t>
            </a:r>
          </a:p>
          <a:p>
            <a:pPr marL="1200150" lvl="2" indent="-285750" algn="just">
              <a:lnSpc>
                <a:spcPct val="50000"/>
              </a:lnSpc>
              <a:buFont typeface="Arial"/>
              <a:buChar char="•"/>
            </a:pPr>
            <a:endParaRPr lang="en-US" dirty="0" smtClean="0"/>
          </a:p>
          <a:p>
            <a:pPr lvl="3" algn="just">
              <a:buFont typeface="Wingdings" charset="2"/>
              <a:buChar char="q"/>
            </a:pPr>
            <a:r>
              <a:rPr lang="en-US" dirty="0" smtClean="0"/>
              <a:t>  Benchmarking with theoretical models and numerical simulations</a:t>
            </a:r>
          </a:p>
          <a:p>
            <a:pPr lvl="3">
              <a:buFont typeface="Wingdings" charset="2"/>
              <a:buChar char="q"/>
            </a:pPr>
            <a:r>
              <a:rPr lang="en-US" dirty="0" smtClean="0"/>
              <a:t>  Scaling the impact to the  ILC scenario</a:t>
            </a:r>
            <a:endParaRPr lang="en-US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/>
          <a:srcRect r="62603" b="-24611"/>
          <a:stretch/>
        </p:blipFill>
        <p:spPr>
          <a:xfrm>
            <a:off x="6347735" y="6021288"/>
            <a:ext cx="1858138" cy="3613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764704"/>
            <a:ext cx="3172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Nuria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Fuster</a:t>
            </a:r>
            <a:r>
              <a:rPr lang="en-US" sz="1600" dirty="0" smtClean="0">
                <a:solidFill>
                  <a:srgbClr val="008000"/>
                </a:solidFill>
              </a:rPr>
              <a:t>, PhD IFIC + LAL</a:t>
            </a:r>
            <a:endParaRPr lang="fr-FR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ATF2 – évolution anticipée (3-5 ans)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196082"/>
            <a:ext cx="8280920" cy="47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ATF2 </a:t>
            </a:r>
            <a:r>
              <a:rPr lang="en-US" altLang="fr-FR" sz="1200" b="1" dirty="0" err="1" smtClean="0"/>
              <a:t>continuera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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/>
              <a:t>fin 2018</a:t>
            </a:r>
            <a:r>
              <a:rPr lang="en-US" altLang="fr-FR" sz="1200" b="1" dirty="0" smtClean="0"/>
              <a:t>, </a:t>
            </a:r>
            <a:r>
              <a:rPr lang="en-US" altLang="fr-FR" sz="1200" b="1" dirty="0" err="1" smtClean="0"/>
              <a:t>mais</a:t>
            </a:r>
            <a:r>
              <a:rPr lang="en-US" altLang="fr-FR" sz="1200" b="1" dirty="0" smtClean="0"/>
              <a:t> avec </a:t>
            </a:r>
            <a:r>
              <a:rPr lang="en-US" altLang="fr-FR" sz="1200" b="1" dirty="0" err="1" smtClean="0"/>
              <a:t>une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réduction</a:t>
            </a:r>
            <a:r>
              <a:rPr lang="en-US" altLang="fr-FR" sz="1200" b="1" dirty="0" smtClean="0"/>
              <a:t> progressive du temps </a:t>
            </a:r>
            <a:r>
              <a:rPr lang="en-US" altLang="fr-FR" sz="1200" b="1" dirty="0" err="1" smtClean="0"/>
              <a:t>faisceau</a:t>
            </a:r>
            <a:endParaRPr lang="en-US" altLang="fr-FR" sz="1200" b="1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>
                <a:sym typeface="Wingdings" panose="05000000000000000000" pitchFamily="2" charset="2"/>
              </a:rPr>
              <a:t>La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priorité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au KEK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est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le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projet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SuperKEKB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,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où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certains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aspects des techniques de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contrôle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des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faisceaux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peuvent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aussi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être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testés</a:t>
            </a:r>
            <a:endParaRPr lang="en-US" altLang="fr-FR" sz="1200" b="1" dirty="0" smtClean="0">
              <a:sym typeface="Wingdings" panose="05000000000000000000" pitchFamily="2" charset="2"/>
            </a:endParaRPr>
          </a:p>
          <a:p>
            <a:pPr marL="171450" indent="-171450" algn="ctr">
              <a:lnSpc>
                <a:spcPct val="90000"/>
              </a:lnSpc>
              <a:spcBef>
                <a:spcPct val="20000"/>
              </a:spcBef>
              <a:buFont typeface="Wingdings"/>
              <a:buChar char="à"/>
            </a:pPr>
            <a:endParaRPr lang="en-US" altLang="fr-FR" sz="1200" b="1" dirty="0" smtClean="0"/>
          </a:p>
          <a:p>
            <a:pPr indent="-28575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fr-FR" sz="1200" dirty="0"/>
              <a:t>Si le </a:t>
            </a:r>
            <a:r>
              <a:rPr lang="en-US" altLang="fr-FR" sz="1200" dirty="0" err="1"/>
              <a:t>Japon</a:t>
            </a:r>
            <a:r>
              <a:rPr lang="en-US" altLang="fr-FR" sz="1200" dirty="0"/>
              <a:t> </a:t>
            </a:r>
            <a:r>
              <a:rPr lang="en-US" altLang="fr-FR" sz="1200" dirty="0" err="1"/>
              <a:t>signale</a:t>
            </a:r>
            <a:r>
              <a:rPr lang="en-US" altLang="fr-FR" sz="1200" dirty="0"/>
              <a:t> </a:t>
            </a:r>
            <a:r>
              <a:rPr lang="en-US" altLang="fr-FR" sz="1200" dirty="0" err="1"/>
              <a:t>sa</a:t>
            </a:r>
            <a:r>
              <a:rPr lang="en-US" altLang="fr-FR" sz="1200" dirty="0"/>
              <a:t> </a:t>
            </a:r>
            <a:r>
              <a:rPr lang="en-US" altLang="fr-FR" sz="1200" dirty="0" err="1"/>
              <a:t>volonté</a:t>
            </a:r>
            <a:r>
              <a:rPr lang="en-US" altLang="fr-FR" sz="1200" dirty="0"/>
              <a:t> </a:t>
            </a:r>
            <a:r>
              <a:rPr lang="en-US" altLang="fr-FR" sz="1200" dirty="0" err="1"/>
              <a:t>d’accueillir</a:t>
            </a:r>
            <a:r>
              <a:rPr lang="en-US" altLang="fr-FR" sz="1200" dirty="0"/>
              <a:t> ILC </a:t>
            </a:r>
            <a:r>
              <a:rPr lang="en-US" altLang="fr-FR" sz="1200" dirty="0" err="1"/>
              <a:t>en</a:t>
            </a:r>
            <a:r>
              <a:rPr lang="en-US" altLang="fr-FR" sz="1200" dirty="0"/>
              <a:t> 2018, </a:t>
            </a:r>
            <a:r>
              <a:rPr lang="en-US" altLang="fr-FR" sz="1200" dirty="0" err="1"/>
              <a:t>l’activité</a:t>
            </a:r>
            <a:r>
              <a:rPr lang="en-US" altLang="fr-FR" sz="1200" dirty="0"/>
              <a:t> sur ATF sera </a:t>
            </a:r>
            <a:r>
              <a:rPr lang="en-US" altLang="fr-FR" sz="1200" dirty="0" err="1"/>
              <a:t>fortement</a:t>
            </a:r>
            <a:r>
              <a:rPr lang="en-US" altLang="fr-FR" sz="1200" dirty="0"/>
              <a:t> </a:t>
            </a:r>
            <a:r>
              <a:rPr lang="en-US" altLang="fr-FR" sz="1200" dirty="0" err="1"/>
              <a:t>réduite</a:t>
            </a:r>
            <a:r>
              <a:rPr lang="en-US" altLang="fr-FR" sz="1200" dirty="0"/>
              <a:t> </a:t>
            </a:r>
            <a:r>
              <a:rPr lang="en-US" altLang="fr-FR" sz="1200" dirty="0" err="1"/>
              <a:t>afin</a:t>
            </a:r>
            <a:r>
              <a:rPr lang="en-US" altLang="fr-FR" sz="1200" dirty="0"/>
              <a:t> de </a:t>
            </a:r>
            <a:r>
              <a:rPr lang="en-US" altLang="fr-FR" sz="1200" dirty="0" err="1"/>
              <a:t>libérer</a:t>
            </a:r>
            <a:r>
              <a:rPr lang="en-US" altLang="fr-FR" sz="1200" dirty="0"/>
              <a:t> le personnel au KEK et </a:t>
            </a:r>
            <a:r>
              <a:rPr lang="en-US" altLang="fr-FR" sz="1200" dirty="0" err="1"/>
              <a:t>ailleurs</a:t>
            </a:r>
            <a:r>
              <a:rPr lang="en-US" altLang="fr-FR" sz="1200" dirty="0"/>
              <a:t> pour </a:t>
            </a:r>
            <a:r>
              <a:rPr lang="en-US" altLang="fr-FR" sz="1200" dirty="0" err="1"/>
              <a:t>contribuer</a:t>
            </a:r>
            <a:r>
              <a:rPr lang="en-US" altLang="fr-FR" sz="1200" dirty="0"/>
              <a:t> aux </a:t>
            </a:r>
            <a:r>
              <a:rPr lang="en-US" altLang="fr-FR" sz="1200" dirty="0" err="1"/>
              <a:t>préparatifs</a:t>
            </a:r>
            <a:r>
              <a:rPr lang="en-US" altLang="fr-FR" sz="1200" dirty="0"/>
              <a:t> pour </a:t>
            </a:r>
            <a:r>
              <a:rPr lang="en-US" altLang="fr-FR" sz="1200" dirty="0" smtClean="0"/>
              <a:t>ILC</a:t>
            </a:r>
            <a:endParaRPr lang="en-US" altLang="fr-FR" sz="1200" dirty="0"/>
          </a:p>
          <a:p>
            <a:pPr indent="-28575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altLang="fr-FR" sz="1200" dirty="0"/>
              <a:t>Si le </a:t>
            </a:r>
            <a:r>
              <a:rPr lang="en-US" altLang="fr-FR" sz="1200" dirty="0" err="1"/>
              <a:t>Japon</a:t>
            </a:r>
            <a:r>
              <a:rPr lang="en-US" altLang="fr-FR" sz="1200" dirty="0"/>
              <a:t> ne </a:t>
            </a:r>
            <a:r>
              <a:rPr lang="en-US" altLang="fr-FR" sz="1200" dirty="0" err="1"/>
              <a:t>poursuit</a:t>
            </a:r>
            <a:r>
              <a:rPr lang="en-US" altLang="fr-FR" sz="1200" dirty="0"/>
              <a:t> pas le </a:t>
            </a:r>
            <a:r>
              <a:rPr lang="en-US" altLang="fr-FR" sz="1200" dirty="0" err="1"/>
              <a:t>projet</a:t>
            </a:r>
            <a:r>
              <a:rPr lang="en-US" altLang="fr-FR" sz="1200" dirty="0"/>
              <a:t> ILC, ATF sera </a:t>
            </a:r>
            <a:r>
              <a:rPr lang="en-US" altLang="fr-FR" sz="1200" dirty="0" err="1"/>
              <a:t>vraisemblablement</a:t>
            </a:r>
            <a:r>
              <a:rPr lang="en-US" altLang="fr-FR" sz="1200" dirty="0"/>
              <a:t> </a:t>
            </a:r>
            <a:r>
              <a:rPr lang="en-US" altLang="fr-FR" sz="1200" dirty="0" err="1" smtClean="0"/>
              <a:t>arrêté</a:t>
            </a:r>
            <a:endParaRPr lang="en-US" altLang="fr-FR" sz="1200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Buts </a:t>
            </a:r>
            <a:r>
              <a:rPr lang="en-US" altLang="fr-FR" sz="1200" b="1" dirty="0" err="1" smtClean="0"/>
              <a:t>principaux</a:t>
            </a:r>
            <a:r>
              <a:rPr lang="en-US" altLang="fr-FR" sz="1200" b="1" dirty="0" smtClean="0"/>
              <a:t> d’ATF2 pour 2016-2018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/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 err="1" smtClean="0"/>
              <a:t>Comprendre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/>
              <a:t>limitations </a:t>
            </a:r>
            <a:r>
              <a:rPr lang="en-US" altLang="fr-FR" sz="1200" b="1" dirty="0" err="1" smtClean="0"/>
              <a:t>taille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verticale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actuellement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mesurée</a:t>
            </a:r>
            <a:r>
              <a:rPr lang="en-US" altLang="fr-FR" sz="1200" b="1" dirty="0" smtClean="0"/>
              <a:t> à </a:t>
            </a:r>
            <a:r>
              <a:rPr lang="en-US" altLang="fr-FR" sz="1200" b="1" dirty="0" smtClean="0"/>
              <a:t>40-45nm à </a:t>
            </a:r>
            <a:r>
              <a:rPr lang="en-US" altLang="fr-FR" sz="1200" b="1" dirty="0" err="1" smtClean="0"/>
              <a:t>basse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intensité</a:t>
            </a:r>
            <a:endParaRPr lang="en-US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    </a:t>
            </a:r>
            <a:r>
              <a:rPr lang="en-US" altLang="fr-FR" sz="1200" b="1" dirty="0" smtClean="0"/>
              <a:t>  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 </a:t>
            </a:r>
            <a:r>
              <a:rPr lang="en-US" altLang="fr-FR" sz="1200" b="1" dirty="0" err="1" smtClean="0"/>
              <a:t>stabilité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/>
              <a:t>des </a:t>
            </a:r>
            <a:r>
              <a:rPr lang="en-US" altLang="fr-FR" sz="1200" b="1" dirty="0" err="1" smtClean="0"/>
              <a:t>faisceaux</a:t>
            </a:r>
            <a:r>
              <a:rPr lang="en-US" altLang="fr-FR" sz="1200" b="1" dirty="0" smtClean="0"/>
              <a:t>, champs de </a:t>
            </a:r>
            <a:r>
              <a:rPr lang="en-US" altLang="fr-FR" sz="1200" b="1" dirty="0" err="1" smtClean="0"/>
              <a:t>sillage</a:t>
            </a:r>
            <a:r>
              <a:rPr lang="en-US" altLang="fr-FR" sz="1200" b="1" dirty="0" smtClean="0"/>
              <a:t>, non-</a:t>
            </a:r>
            <a:r>
              <a:rPr lang="en-US" altLang="fr-FR" sz="1200" b="1" dirty="0" err="1" smtClean="0"/>
              <a:t>linéarité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/>
              <a:t>de </a:t>
            </a:r>
            <a:r>
              <a:rPr lang="en-US" altLang="fr-FR" sz="1200" b="1" dirty="0" err="1" smtClean="0"/>
              <a:t>l’optique</a:t>
            </a:r>
            <a:r>
              <a:rPr lang="en-US" altLang="fr-FR" sz="1200" b="1" dirty="0" smtClean="0"/>
              <a:t> </a:t>
            </a:r>
            <a:endParaRPr lang="en-US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/>
              <a:t> </a:t>
            </a:r>
            <a:r>
              <a:rPr lang="en-US" altLang="fr-FR" sz="1200" b="1" dirty="0" smtClean="0"/>
              <a:t>   </a:t>
            </a:r>
            <a:r>
              <a:rPr lang="en-US" altLang="fr-FR" sz="1200" b="1" dirty="0" smtClean="0"/>
              <a:t>  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 </a:t>
            </a:r>
            <a:r>
              <a:rPr lang="en-US" altLang="fr-FR" sz="1200" b="1" dirty="0" smtClean="0"/>
              <a:t>extrapolation/scaling </a:t>
            </a:r>
            <a:r>
              <a:rPr lang="en-US" altLang="fr-FR" sz="1200" b="1" dirty="0" err="1" smtClean="0"/>
              <a:t>vers</a:t>
            </a:r>
            <a:r>
              <a:rPr lang="en-US" altLang="fr-FR" sz="1200" b="1" dirty="0" smtClean="0"/>
              <a:t> ILC</a:t>
            </a:r>
            <a:endParaRPr lang="en-US" altLang="fr-FR" sz="1200" b="1" dirty="0"/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 err="1" smtClean="0"/>
              <a:t>Stabilisation</a:t>
            </a:r>
            <a:r>
              <a:rPr lang="en-US" altLang="fr-FR" sz="1200" b="1" dirty="0" smtClean="0"/>
              <a:t> par </a:t>
            </a:r>
            <a:r>
              <a:rPr lang="en-US" altLang="fr-FR" sz="1200" b="1" dirty="0" err="1" smtClean="0"/>
              <a:t>asservissement</a:t>
            </a:r>
            <a:r>
              <a:rPr lang="en-US" altLang="fr-FR" sz="1200" b="1" dirty="0" smtClean="0"/>
              <a:t> à </a:t>
            </a:r>
            <a:r>
              <a:rPr lang="en-US" altLang="fr-FR" sz="1200" b="1" dirty="0" err="1" smtClean="0"/>
              <a:t>quelques</a:t>
            </a:r>
            <a:r>
              <a:rPr lang="en-US" altLang="fr-FR" sz="1200" b="1" dirty="0" smtClean="0"/>
              <a:t> nm à </a:t>
            </a:r>
            <a:r>
              <a:rPr lang="en-US" altLang="fr-FR" sz="1200" b="1" dirty="0" err="1" smtClean="0"/>
              <a:t>l’IP</a:t>
            </a:r>
            <a:r>
              <a:rPr lang="en-US" altLang="fr-FR" sz="1200" b="1" dirty="0" smtClean="0"/>
              <a:t> (</a:t>
            </a:r>
            <a:r>
              <a:rPr lang="en-US" altLang="fr-FR" sz="1200" b="1" dirty="0" err="1" smtClean="0"/>
              <a:t>projet</a:t>
            </a:r>
            <a:r>
              <a:rPr lang="en-US" altLang="fr-FR" sz="1200" b="1" dirty="0" smtClean="0"/>
              <a:t> IP-BPM)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 smtClean="0"/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 err="1" smtClean="0"/>
              <a:t>Analyse</a:t>
            </a:r>
            <a:r>
              <a:rPr lang="en-US" altLang="fr-FR" sz="1200" b="1" dirty="0" smtClean="0"/>
              <a:t> / </a:t>
            </a:r>
            <a:r>
              <a:rPr lang="en-US" altLang="fr-FR" sz="1200" b="1" dirty="0" err="1" smtClean="0"/>
              <a:t>compréhension</a:t>
            </a:r>
            <a:r>
              <a:rPr lang="en-US" altLang="fr-FR" sz="1200" b="1" dirty="0" smtClean="0"/>
              <a:t> / </a:t>
            </a:r>
            <a:r>
              <a:rPr lang="en-US" altLang="fr-FR" sz="1200" b="1" dirty="0" err="1" smtClean="0"/>
              <a:t>contrôle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/>
              <a:t>du bruit </a:t>
            </a:r>
            <a:r>
              <a:rPr lang="en-US" altLang="fr-FR" sz="1200" b="1" dirty="0" smtClean="0"/>
              <a:t>de fond </a:t>
            </a:r>
            <a:r>
              <a:rPr lang="en-US" altLang="fr-FR" sz="1200" b="1" dirty="0" err="1" smtClean="0"/>
              <a:t>associ</a:t>
            </a:r>
            <a:r>
              <a:rPr lang="en-US" altLang="fr-FR" sz="1200" b="1" dirty="0" err="1" smtClean="0"/>
              <a:t>é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/>
              <a:t>au halo du </a:t>
            </a:r>
            <a:r>
              <a:rPr lang="en-US" altLang="fr-FR" sz="1200" b="1" dirty="0" err="1" smtClean="0"/>
              <a:t>faisceau</a:t>
            </a:r>
            <a:endParaRPr lang="en-US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 smtClean="0"/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 smtClean="0"/>
              <a:t>R&amp;D instrumentation </a:t>
            </a:r>
            <a:r>
              <a:rPr lang="en-US" altLang="fr-FR" sz="1200" b="1" dirty="0" err="1" smtClean="0"/>
              <a:t>innovante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 </a:t>
            </a:r>
            <a:r>
              <a:rPr lang="en-US" altLang="fr-FR" sz="1200" b="1" dirty="0" err="1" smtClean="0"/>
              <a:t>nombreux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projets</a:t>
            </a:r>
            <a:r>
              <a:rPr lang="en-US" altLang="fr-FR" sz="1200" b="1" dirty="0" smtClean="0"/>
              <a:t>, </a:t>
            </a:r>
            <a:r>
              <a:rPr lang="en-US" altLang="fr-FR" sz="1200" b="1" dirty="0" err="1" smtClean="0"/>
              <a:t>mais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considéré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comme</a:t>
            </a:r>
            <a:r>
              <a:rPr lang="en-US" altLang="fr-FR" sz="1200" b="1" dirty="0" smtClean="0"/>
              <a:t> but </a:t>
            </a:r>
            <a:r>
              <a:rPr lang="en-US" altLang="fr-FR" sz="1200" b="1" dirty="0" err="1" smtClean="0"/>
              <a:t>secondaire</a:t>
            </a:r>
            <a:endParaRPr lang="en-US" altLang="fr-FR" sz="1200" b="1" dirty="0" smtClean="0"/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/>
              <a:t>F</a:t>
            </a:r>
            <a:r>
              <a:rPr lang="en-US" altLang="fr-FR" sz="1200" b="1" dirty="0" smtClean="0"/>
              <a:t>ormation </a:t>
            </a:r>
            <a:r>
              <a:rPr lang="en-US" altLang="fr-FR" sz="1200" b="1" dirty="0" smtClean="0"/>
              <a:t>de </a:t>
            </a:r>
            <a:r>
              <a:rPr lang="en-US" altLang="fr-FR" sz="1200" b="1" dirty="0" err="1" smtClean="0"/>
              <a:t>doctorants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en</a:t>
            </a:r>
            <a:r>
              <a:rPr lang="en-US" altLang="fr-FR" sz="1200" b="1" dirty="0" smtClean="0"/>
              <a:t> physique des </a:t>
            </a:r>
            <a:r>
              <a:rPr lang="en-US" altLang="fr-FR" sz="1200" b="1" dirty="0" err="1" smtClean="0"/>
              <a:t>accélérateurs</a:t>
            </a:r>
            <a:endParaRPr lang="en-US" altLang="fr-FR" sz="1200" b="1" dirty="0" smtClean="0"/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 err="1" smtClean="0"/>
              <a:t>Expérience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/>
              <a:t>collaboration </a:t>
            </a:r>
            <a:r>
              <a:rPr lang="en-US" altLang="fr-FR" sz="1200" b="1" dirty="0" err="1" smtClean="0"/>
              <a:t>internationale</a:t>
            </a:r>
            <a:r>
              <a:rPr lang="en-US" altLang="fr-FR" sz="1200" b="1" dirty="0" smtClean="0"/>
              <a:t> “</a:t>
            </a:r>
            <a:r>
              <a:rPr lang="en-US" altLang="fr-FR" sz="1200" b="1" dirty="0" err="1" smtClean="0"/>
              <a:t>accélérateur</a:t>
            </a:r>
            <a:r>
              <a:rPr lang="en-US" altLang="fr-FR" sz="1200" b="1" dirty="0" smtClean="0"/>
              <a:t>” </a:t>
            </a:r>
            <a:r>
              <a:rPr lang="en-US" altLang="fr-FR" sz="1200" b="1" dirty="0" err="1" smtClean="0"/>
              <a:t>Amérique</a:t>
            </a:r>
            <a:r>
              <a:rPr lang="en-US" altLang="fr-FR" sz="1200" b="1" dirty="0" smtClean="0"/>
              <a:t>-</a:t>
            </a:r>
            <a:r>
              <a:rPr lang="en-US" altLang="fr-FR" sz="1200" b="1" dirty="0" err="1" smtClean="0"/>
              <a:t>Asie</a:t>
            </a:r>
            <a:r>
              <a:rPr lang="en-US" altLang="fr-FR" sz="1200" b="1" dirty="0" smtClean="0"/>
              <a:t>-Europe</a:t>
            </a:r>
            <a:endParaRPr lang="fr-FR" altLang="fr-FR" sz="12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ATF2 - </a:t>
            </a:r>
            <a:r>
              <a:rPr lang="fr-FR" altLang="fr-FR" sz="2800" b="1" dirty="0">
                <a:solidFill>
                  <a:srgbClr val="E75112"/>
                </a:solidFill>
                <a:latin typeface="Verdana" pitchFamily="34" charset="0"/>
              </a:rPr>
              <a:t>a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ttentes (vis-à-vis de l’IN2P3)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75" y="908050"/>
            <a:ext cx="90011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altLang="fr-FR" sz="1200" b="1" dirty="0" smtClean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 smtClean="0"/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/>
          </a:p>
          <a:p>
            <a:pPr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 err="1" smtClean="0"/>
              <a:t>Soutien</a:t>
            </a:r>
            <a:r>
              <a:rPr lang="en-US" altLang="fr-FR" sz="1200" b="1" dirty="0" smtClean="0"/>
              <a:t> financier de l’IN2P3 </a:t>
            </a:r>
            <a:r>
              <a:rPr lang="en-US" altLang="fr-FR" sz="1200" b="1" dirty="0" err="1" smtClean="0"/>
              <a:t>en</a:t>
            </a:r>
            <a:r>
              <a:rPr lang="en-US" altLang="fr-FR" sz="1200" b="1" dirty="0" smtClean="0"/>
              <a:t> 2017 et 2018</a:t>
            </a:r>
          </a:p>
          <a:p>
            <a:pPr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 err="1" smtClean="0"/>
              <a:t>Intégration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activité</a:t>
            </a:r>
            <a:r>
              <a:rPr lang="en-US" altLang="fr-FR" sz="1200" b="1" dirty="0" smtClean="0"/>
              <a:t> avec </a:t>
            </a:r>
            <a:r>
              <a:rPr lang="en-US" altLang="fr-FR" sz="1200" b="1" dirty="0" err="1" smtClean="0"/>
              <a:t>équipe</a:t>
            </a:r>
            <a:r>
              <a:rPr lang="en-US" altLang="fr-FR" sz="1200" b="1" dirty="0" smtClean="0"/>
              <a:t> ILC</a:t>
            </a:r>
          </a:p>
          <a:p>
            <a:pPr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 err="1" smtClean="0"/>
              <a:t>Soutien</a:t>
            </a:r>
            <a:r>
              <a:rPr lang="en-US" altLang="fr-FR" sz="1200" b="1" dirty="0" smtClean="0"/>
              <a:t> “</a:t>
            </a:r>
            <a:r>
              <a:rPr lang="en-US" altLang="fr-FR" sz="1200" b="1" dirty="0" err="1" smtClean="0"/>
              <a:t>juridique</a:t>
            </a:r>
            <a:r>
              <a:rPr lang="en-US" altLang="fr-FR" sz="1200" b="1" dirty="0" smtClean="0"/>
              <a:t>” pour </a:t>
            </a:r>
            <a:r>
              <a:rPr lang="en-US" altLang="fr-FR" sz="1200" b="1" dirty="0" err="1" smtClean="0"/>
              <a:t>permettre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d’utiliser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notre</a:t>
            </a:r>
            <a:r>
              <a:rPr lang="en-US" altLang="fr-FR" sz="1200" b="1" dirty="0" smtClean="0"/>
              <a:t> important budget E-JADE !</a:t>
            </a:r>
          </a:p>
          <a:p>
            <a:pPr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1200" b="1" dirty="0" err="1" smtClean="0"/>
              <a:t>Probablement</a:t>
            </a:r>
            <a:r>
              <a:rPr lang="en-US" altLang="fr-FR" sz="1200" b="1" dirty="0" smtClean="0"/>
              <a:t> trop </a:t>
            </a:r>
            <a:r>
              <a:rPr lang="en-US" altLang="fr-FR" sz="1200" b="1" dirty="0" err="1" smtClean="0"/>
              <a:t>tard</a:t>
            </a:r>
            <a:r>
              <a:rPr lang="en-US" altLang="fr-FR" sz="1200" b="1" dirty="0" smtClean="0"/>
              <a:t> pour engager de </a:t>
            </a:r>
            <a:r>
              <a:rPr lang="en-US" altLang="fr-FR" sz="1200" b="1" dirty="0" err="1" smtClean="0"/>
              <a:t>nouvelles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thèses</a:t>
            </a:r>
            <a:r>
              <a:rPr lang="en-US" altLang="fr-FR" sz="1200" b="1" dirty="0" smtClean="0"/>
              <a:t>/post-</a:t>
            </a:r>
            <a:r>
              <a:rPr lang="en-US" altLang="fr-FR" sz="1200" b="1" dirty="0" err="1" smtClean="0"/>
              <a:t>doctorants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uniquement</a:t>
            </a:r>
            <a:r>
              <a:rPr lang="en-US" altLang="fr-FR" sz="1200" b="1" dirty="0" smtClean="0"/>
              <a:t> sur ATF2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/>
              <a:t> </a:t>
            </a:r>
            <a:r>
              <a:rPr lang="en-US" altLang="fr-FR" sz="1200" b="1" dirty="0" smtClean="0"/>
              <a:t>       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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transfert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progressif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de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l’activité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et des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ressources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vers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SuperKEKB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/BEAST/Belle-2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>
                <a:sym typeface="Wingdings" panose="05000000000000000000" pitchFamily="2" charset="2"/>
              </a:rPr>
              <a:t> 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      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en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2018,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si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le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Japon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s’engage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sur ILC,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création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d’un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groupe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pour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contribuer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/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préparer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le  </a:t>
            </a:r>
            <a:endParaRPr lang="en-US" altLang="fr-FR" sz="1200" b="1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>
                <a:sym typeface="Wingdings" panose="05000000000000000000" pitchFamily="2" charset="2"/>
              </a:rPr>
              <a:t> 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         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projet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,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en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parallèle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avec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l’exploitation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scientifique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de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SuperKEKB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/BEAST/Belle-2</a:t>
            </a:r>
            <a:endParaRPr lang="en-US" altLang="fr-FR" sz="1200" b="1" dirty="0" smtClean="0"/>
          </a:p>
          <a:p>
            <a:pPr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fr-FR" sz="12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alt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582738" y="2708275"/>
            <a:ext cx="60134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0400" dirty="0" smtClean="0">
                <a:solidFill>
                  <a:srgbClr val="0070C0"/>
                </a:solidFill>
              </a:rPr>
              <a:t>BACKUP</a:t>
            </a:r>
            <a:endParaRPr lang="fr-FR" altLang="fr-FR" sz="10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ATF2 (ILC/CLIC)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9" descr="ILCTDR-VOLUME_1-Executive-Summary（ドラッグされました）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0" y="822268"/>
            <a:ext cx="7006189" cy="3369005"/>
          </a:xfrm>
          <a:prstGeom prst="rect">
            <a:avLst/>
          </a:prstGeom>
        </p:spPr>
      </p:pic>
      <p:pic>
        <p:nvPicPr>
          <p:cNvPr id="5" name="図 3" descr="atf-layout-200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31" y="4070626"/>
            <a:ext cx="6207822" cy="2297757"/>
          </a:xfrm>
          <a:prstGeom prst="rect">
            <a:avLst/>
          </a:prstGeom>
        </p:spPr>
      </p:pic>
      <p:grpSp>
        <p:nvGrpSpPr>
          <p:cNvPr id="6" name="Group 3"/>
          <p:cNvGrpSpPr/>
          <p:nvPr/>
        </p:nvGrpSpPr>
        <p:grpSpPr>
          <a:xfrm>
            <a:off x="96301" y="2641718"/>
            <a:ext cx="5503286" cy="3198844"/>
            <a:chOff x="96301" y="2641718"/>
            <a:chExt cx="5503286" cy="3198844"/>
          </a:xfrm>
        </p:grpSpPr>
        <p:sp>
          <p:nvSpPr>
            <p:cNvPr id="7" name="台形 30"/>
            <p:cNvSpPr/>
            <p:nvPr/>
          </p:nvSpPr>
          <p:spPr>
            <a:xfrm rot="21251157">
              <a:off x="2250864" y="2641718"/>
              <a:ext cx="2697802" cy="1589425"/>
            </a:xfrm>
            <a:prstGeom prst="trapezoid">
              <a:avLst>
                <a:gd name="adj" fmla="val 94461"/>
              </a:avLst>
            </a:prstGeom>
            <a:gradFill flip="none" rotWithShape="1">
              <a:gsLst>
                <a:gs pos="45000">
                  <a:srgbClr val="C0504D">
                    <a:alpha val="30000"/>
                  </a:srgbClr>
                </a:gs>
                <a:gs pos="89000">
                  <a:srgbClr val="FFFFFF">
                    <a:alpha val="30000"/>
                  </a:srgbClr>
                </a:gs>
              </a:gsLst>
              <a:lin ang="558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012" tIns="10007" rIns="20012" bIns="10007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10"/>
            <p:cNvSpPr txBox="1"/>
            <p:nvPr/>
          </p:nvSpPr>
          <p:spPr>
            <a:xfrm>
              <a:off x="96301" y="4412545"/>
              <a:ext cx="5503286" cy="1428017"/>
            </a:xfrm>
            <a:prstGeom prst="rect">
              <a:avLst/>
            </a:prstGeom>
            <a:noFill/>
          </p:spPr>
          <p:txBody>
            <a:bodyPr wrap="none" lIns="91369" tIns="45687" rIns="91369" bIns="45687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ja-JP" sz="1400" b="1" dirty="0">
                  <a:solidFill>
                    <a:srgbClr val="FF0000"/>
                  </a:solidFill>
                </a:rPr>
                <a:t>ATF2 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beamline: Nano-meter 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beam R&amp;D</a:t>
              </a:r>
            </a:p>
            <a:p>
              <a:r>
                <a:rPr lang="en-US" altLang="ja-JP" sz="1400" dirty="0" smtClean="0">
                  <a:solidFill>
                    <a:srgbClr val="800000"/>
                  </a:solidFill>
                </a:rPr>
                <a:t>Final </a:t>
              </a:r>
              <a:r>
                <a:rPr lang="en-US" altLang="ja-JP" sz="1400" dirty="0">
                  <a:solidFill>
                    <a:srgbClr val="800000"/>
                  </a:solidFill>
                </a:rPr>
                <a:t>focus s</a:t>
              </a:r>
              <a:r>
                <a:rPr lang="en-US" altLang="ja-JP" sz="1400" dirty="0" smtClean="0">
                  <a:solidFill>
                    <a:srgbClr val="800000"/>
                  </a:solidFill>
                </a:rPr>
                <a:t>ystem development</a:t>
              </a:r>
            </a:p>
            <a:p>
              <a:r>
                <a:rPr lang="en-US" altLang="ja-JP" sz="1400" dirty="0" smtClean="0">
                  <a:solidFill>
                    <a:srgbClr val="800000"/>
                  </a:solidFill>
                </a:rPr>
                <a:t>Technologies to maintain the luminosity at ILC</a:t>
              </a:r>
            </a:p>
            <a:p>
              <a:r>
                <a:rPr lang="en-US" altLang="ja-JP" sz="1400" b="1" dirty="0" smtClean="0">
                  <a:solidFill>
                    <a:srgbClr val="0000FF"/>
                  </a:solidFill>
                </a:rPr>
                <a:t>Goal 1: </a:t>
              </a:r>
              <a:r>
                <a:rPr lang="en-US" altLang="ja-JP" sz="1400" dirty="0" smtClean="0">
                  <a:solidFill>
                    <a:srgbClr val="800000"/>
                  </a:solidFill>
                </a:rPr>
                <a:t>Beam size: 37 nm (design), </a:t>
              </a:r>
              <a:r>
                <a:rPr lang="en-US" altLang="ja-JP" sz="1400" b="1" dirty="0" smtClean="0">
                  <a:solidFill>
                    <a:srgbClr val="800000"/>
                  </a:solidFill>
                </a:rPr>
                <a:t>44 nm </a:t>
              </a:r>
              <a:r>
                <a:rPr lang="en-US" altLang="ja-JP" sz="1400" dirty="0" smtClean="0">
                  <a:solidFill>
                    <a:srgbClr val="800000"/>
                  </a:solidFill>
                </a:rPr>
                <a:t>(achieved)</a:t>
              </a:r>
            </a:p>
            <a:p>
              <a:r>
                <a:rPr lang="en-US" altLang="ja-JP" sz="1400" b="1" dirty="0" smtClean="0">
                  <a:solidFill>
                    <a:srgbClr val="0000FF"/>
                  </a:solidFill>
                </a:rPr>
                <a:t>Goal 2: </a:t>
              </a:r>
              <a:r>
                <a:rPr lang="en-US" altLang="ja-JP" sz="1400" dirty="0" smtClean="0">
                  <a:solidFill>
                    <a:srgbClr val="800000"/>
                  </a:solidFill>
                </a:rPr>
                <a:t>Beam stabilization via feedback: achieved</a:t>
              </a:r>
              <a:r>
                <a:rPr lang="en-US" altLang="ja-JP" sz="1400" b="1" dirty="0" smtClean="0">
                  <a:solidFill>
                    <a:srgbClr val="800000"/>
                  </a:solidFill>
                </a:rPr>
                <a:t> 67 nm </a:t>
              </a:r>
            </a:p>
            <a:p>
              <a:r>
                <a:rPr lang="en-US" altLang="ja-JP" sz="1400" dirty="0">
                  <a:solidFill>
                    <a:srgbClr val="800000"/>
                  </a:solidFill>
                </a:rPr>
                <a:t>B</a:t>
              </a:r>
              <a:r>
                <a:rPr lang="en-US" altLang="ja-JP" sz="1400" dirty="0" smtClean="0">
                  <a:solidFill>
                    <a:srgbClr val="800000"/>
                  </a:solidFill>
                </a:rPr>
                <a:t>eam instrumentation development</a:t>
              </a:r>
              <a:endParaRPr lang="ja-JP" altLang="en-US" sz="1400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4015843" y="423100"/>
            <a:ext cx="5220312" cy="4905746"/>
            <a:chOff x="4015843" y="423100"/>
            <a:chExt cx="5220312" cy="4905746"/>
          </a:xfrm>
        </p:grpSpPr>
        <p:sp>
          <p:nvSpPr>
            <p:cNvPr id="10" name="U ターン矢印 29"/>
            <p:cNvSpPr/>
            <p:nvPr/>
          </p:nvSpPr>
          <p:spPr>
            <a:xfrm rot="18971042" flipH="1">
              <a:off x="4015843" y="423100"/>
              <a:ext cx="1003249" cy="4905746"/>
            </a:xfrm>
            <a:prstGeom prst="uturnArrow">
              <a:avLst>
                <a:gd name="adj1" fmla="val 28974"/>
                <a:gd name="adj2" fmla="val 24988"/>
                <a:gd name="adj3" fmla="val 15750"/>
                <a:gd name="adj4" fmla="val 18933"/>
                <a:gd name="adj5" fmla="val 10709"/>
              </a:avLst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22000">
                  <a:schemeClr val="accent1">
                    <a:tint val="50000"/>
                    <a:shade val="100000"/>
                    <a:satMod val="350000"/>
                    <a:alpha val="30000"/>
                  </a:schemeClr>
                </a:gs>
              </a:gsLst>
              <a:lin ang="45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012" tIns="10007" rIns="20012" bIns="10007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5745708" y="2657651"/>
              <a:ext cx="3388126" cy="13849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square" lIns="91402" tIns="45702" rIns="91402" bIns="45702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400" i="1" dirty="0"/>
                <a:t>Energy: 1.3 </a:t>
              </a:r>
              <a:r>
                <a:rPr lang="en-US" altLang="ja-JP" sz="1400" i="1" dirty="0" err="1" smtClean="0"/>
                <a:t>GeV</a:t>
              </a:r>
              <a:r>
                <a:rPr lang="en-US" altLang="ja-JP" sz="1400" i="1" dirty="0"/>
                <a:t/>
              </a:r>
              <a:br>
                <a:rPr lang="en-US" altLang="ja-JP" sz="1400" i="1" dirty="0"/>
              </a:br>
              <a:r>
                <a:rPr lang="en-US" altLang="ja-JP" sz="1400" i="1" dirty="0" smtClean="0"/>
                <a:t>Repetition</a:t>
              </a:r>
              <a:r>
                <a:rPr lang="en-US" altLang="ja-JP" sz="1400" i="1" dirty="0"/>
                <a:t>: 3.12 Hz</a:t>
              </a:r>
            </a:p>
            <a:p>
              <a:r>
                <a:rPr lang="en-US" altLang="ja-JP" sz="1400" i="1" dirty="0"/>
                <a:t>Intensity: </a:t>
              </a:r>
              <a:r>
                <a:rPr lang="en-US" altLang="ja-JP" sz="1400" i="1" dirty="0" smtClean="0"/>
                <a:t>1-2x10</a:t>
              </a:r>
              <a:r>
                <a:rPr lang="en-US" altLang="ja-JP" sz="1400" i="1" baseline="30000" dirty="0" smtClean="0"/>
                <a:t>10</a:t>
              </a:r>
              <a:r>
                <a:rPr lang="en-US" altLang="ja-JP" sz="1400" i="1" dirty="0" smtClean="0"/>
                <a:t> </a:t>
              </a:r>
              <a:r>
                <a:rPr lang="en-US" altLang="ja-JP" sz="1400" i="1" dirty="0"/>
                <a:t>e-/</a:t>
              </a:r>
              <a:r>
                <a:rPr lang="en-US" altLang="ja-JP" sz="1400" i="1" dirty="0" smtClean="0"/>
                <a:t>bunch</a:t>
              </a:r>
              <a:endParaRPr lang="en-US" altLang="ja-JP" sz="1400" i="1" dirty="0"/>
            </a:p>
            <a:p>
              <a:r>
                <a:rPr lang="en-US" altLang="ja-JP" sz="1400" i="1" dirty="0" smtClean="0"/>
                <a:t>1~20 </a:t>
              </a:r>
              <a:r>
                <a:rPr lang="en-US" altLang="ja-JP" sz="1400" i="1" dirty="0"/>
                <a:t>bunches/pulse</a:t>
              </a:r>
            </a:p>
            <a:p>
              <a:r>
                <a:rPr lang="en-US" altLang="ja-JP" sz="1400" i="1" dirty="0" smtClean="0"/>
                <a:t>Design emittance</a:t>
              </a:r>
              <a:r>
                <a:rPr lang="en-US" altLang="ja-JP" sz="1400" i="1" dirty="0"/>
                <a:t>:</a:t>
              </a:r>
              <a:r>
                <a:rPr lang="en-US" altLang="ja-JP" sz="1400" i="1" dirty="0" smtClean="0"/>
                <a:t> </a:t>
              </a:r>
              <a:br>
                <a:rPr lang="en-US" altLang="ja-JP" sz="1400" i="1" dirty="0" smtClean="0"/>
              </a:br>
              <a:r>
                <a:rPr lang="en-US" altLang="ja-JP" sz="1400" i="1" dirty="0" smtClean="0"/>
                <a:t>1 </a:t>
              </a:r>
              <a:r>
                <a:rPr lang="en-US" altLang="ja-JP" sz="1400" i="1" dirty="0"/>
                <a:t>nm(H</a:t>
              </a:r>
              <a:r>
                <a:rPr lang="en-US" altLang="ja-JP" sz="1400" i="1" dirty="0" smtClean="0"/>
                <a:t>) / </a:t>
              </a:r>
              <a:r>
                <a:rPr lang="en-US" altLang="ja-JP" sz="1400" i="1" dirty="0"/>
                <a:t>10 pm(V), </a:t>
              </a:r>
              <a:r>
                <a:rPr lang="en-US" altLang="ja-JP" sz="1400" i="1" dirty="0" smtClean="0">
                  <a:solidFill>
                    <a:srgbClr val="800000"/>
                  </a:solidFill>
                </a:rPr>
                <a:t>Achieved </a:t>
              </a:r>
              <a:r>
                <a:rPr lang="en-US" altLang="ja-JP" sz="1400" i="1" dirty="0">
                  <a:solidFill>
                    <a:srgbClr val="800000"/>
                  </a:solidFill>
                </a:rPr>
                <a:t>4 pm(V)</a:t>
              </a:r>
            </a:p>
          </p:txBody>
        </p:sp>
        <p:sp>
          <p:nvSpPr>
            <p:cNvPr id="12" name="テキスト ボックス 33"/>
            <p:cNvSpPr txBox="1"/>
            <p:nvPr/>
          </p:nvSpPr>
          <p:spPr>
            <a:xfrm>
              <a:off x="6324539" y="2209633"/>
              <a:ext cx="2911616" cy="3692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369" tIns="45687" rIns="91369" bIns="45687" rtlCol="0">
              <a:spAutoFit/>
            </a:bodyPr>
            <a:lstStyle/>
            <a:p>
              <a:r>
                <a:rPr lang="en-US" altLang="ja-JP" dirty="0">
                  <a:solidFill>
                    <a:srgbClr val="000090"/>
                  </a:solidFill>
                </a:rPr>
                <a:t>Accelerator Test Facility</a:t>
              </a:r>
            </a:p>
          </p:txBody>
        </p:sp>
      </p:grpSp>
      <p:sp>
        <p:nvSpPr>
          <p:cNvPr id="15" name="テキスト ボックス 7"/>
          <p:cNvSpPr txBox="1"/>
          <p:nvPr/>
        </p:nvSpPr>
        <p:spPr>
          <a:xfrm>
            <a:off x="5987666" y="5094158"/>
            <a:ext cx="2358195" cy="523154"/>
          </a:xfrm>
          <a:prstGeom prst="rect">
            <a:avLst/>
          </a:prstGeom>
          <a:noFill/>
        </p:spPr>
        <p:txBody>
          <a:bodyPr wrap="none" lIns="91369" tIns="45687" rIns="91369" bIns="45687" rtlCol="0">
            <a:spAutoFit/>
          </a:bodyPr>
          <a:lstStyle/>
          <a:p>
            <a:r>
              <a:rPr lang="en-US" altLang="ja-JP" sz="1400" dirty="0">
                <a:solidFill>
                  <a:srgbClr val="0000FF"/>
                </a:solidFill>
              </a:rPr>
              <a:t>Damping Ring </a:t>
            </a:r>
            <a:r>
              <a:rPr lang="en-US" altLang="ja-JP" sz="1400" dirty="0" smtClean="0">
                <a:solidFill>
                  <a:srgbClr val="0000FF"/>
                </a:solidFill>
              </a:rPr>
              <a:t>(</a:t>
            </a:r>
            <a:r>
              <a:rPr lang="en-US" altLang="ja-JP" sz="1400" dirty="0" smtClean="0">
                <a:solidFill>
                  <a:srgbClr val="0000FF"/>
                </a:solidFill>
                <a:sym typeface="Symbol"/>
              </a:rPr>
              <a:t> </a:t>
            </a:r>
            <a:r>
              <a:rPr lang="en-US" altLang="ja-JP" sz="1400" dirty="0" smtClean="0">
                <a:solidFill>
                  <a:srgbClr val="0000FF"/>
                </a:solidFill>
              </a:rPr>
              <a:t>140m</a:t>
            </a:r>
            <a:r>
              <a:rPr lang="en-US" altLang="ja-JP" sz="1400" dirty="0">
                <a:solidFill>
                  <a:srgbClr val="0000FF"/>
                </a:solidFill>
              </a:rPr>
              <a:t>)</a:t>
            </a:r>
          </a:p>
          <a:p>
            <a:r>
              <a:rPr lang="en-US" altLang="ja-JP" sz="1400" dirty="0">
                <a:solidFill>
                  <a:srgbClr val="0000FF"/>
                </a:solidFill>
              </a:rPr>
              <a:t>L</a:t>
            </a:r>
            <a:r>
              <a:rPr lang="en-US" altLang="ja-JP" sz="1200" dirty="0">
                <a:solidFill>
                  <a:srgbClr val="0000FF"/>
                </a:solidFill>
              </a:rPr>
              <a:t>ow emittance beam</a:t>
            </a:r>
            <a:endParaRPr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86800" cy="714139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Nanometre</a:t>
            </a:r>
            <a:r>
              <a:rPr lang="en-US" sz="3600" dirty="0" smtClean="0">
                <a:solidFill>
                  <a:srgbClr val="0000FF"/>
                </a:solidFill>
              </a:rPr>
              <a:t> scale beam handling at ATF/ATF2</a:t>
            </a:r>
            <a:endParaRPr lang="fr-FR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25538"/>
            <a:ext cx="9132887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fr-FR" sz="4000" dirty="0">
                <a:solidFill>
                  <a:srgbClr val="3333CC"/>
                </a:solidFill>
                <a:latin typeface="+mj-lt"/>
              </a:rPr>
              <a:t>Measuring </a:t>
            </a:r>
            <a:r>
              <a:rPr lang="en-US" altLang="fr-FR" sz="4000" dirty="0" err="1">
                <a:solidFill>
                  <a:srgbClr val="3333CC"/>
                </a:solidFill>
                <a:latin typeface="+mj-lt"/>
              </a:rPr>
              <a:t>nanometre</a:t>
            </a:r>
            <a:r>
              <a:rPr lang="en-US" altLang="fr-FR" sz="4000" dirty="0">
                <a:solidFill>
                  <a:srgbClr val="3333CC"/>
                </a:solidFill>
                <a:latin typeface="+mj-lt"/>
              </a:rPr>
              <a:t> beam sizes at ATF2</a:t>
            </a:r>
          </a:p>
        </p:txBody>
      </p:sp>
      <p:pic>
        <p:nvPicPr>
          <p:cNvPr id="25605" name="図 2" descr="ipb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138"/>
            <a:ext cx="61595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868863"/>
            <a:ext cx="36353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2411413" y="6402388"/>
            <a:ext cx="2717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dirty="0"/>
              <a:t>Laser wavelength 532 nm</a:t>
            </a:r>
            <a:endParaRPr lang="en-US" altLang="fr-FR" sz="1000" dirty="0"/>
          </a:p>
        </p:txBody>
      </p:sp>
      <p:sp>
        <p:nvSpPr>
          <p:cNvPr id="25608" name="ZoneTexte 17"/>
          <p:cNvSpPr txBox="1">
            <a:spLocks noChangeArrowheads="1"/>
          </p:cNvSpPr>
          <p:nvPr/>
        </p:nvSpPr>
        <p:spPr bwMode="auto">
          <a:xfrm>
            <a:off x="6300788" y="3357563"/>
            <a:ext cx="2735262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i="1" dirty="0">
                <a:solidFill>
                  <a:srgbClr val="0000FF"/>
                </a:solidFill>
              </a:rPr>
              <a:t>Modulation of Compton scattered photon rate from beam interaction with laser interference fringe pattern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950" y="3059668"/>
            <a:ext cx="2693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37 nm vertical size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910070"/>
          </a:xfrm>
        </p:spPr>
        <p:txBody>
          <a:bodyPr/>
          <a:lstStyle/>
          <a:p>
            <a:r>
              <a:rPr lang="en-US" altLang="ja-JP" dirty="0"/>
              <a:t>Concept of IPBSM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7879" y="901242"/>
            <a:ext cx="5107161" cy="3247838"/>
            <a:chOff x="968740" y="1665493"/>
            <a:chExt cx="5639229" cy="311205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l="9841" t="9624" r="7722" b="8524"/>
            <a:stretch/>
          </p:blipFill>
          <p:spPr>
            <a:xfrm>
              <a:off x="968740" y="1665493"/>
              <a:ext cx="5574935" cy="3112055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 flipV="1">
              <a:off x="4329113" y="2005012"/>
              <a:ext cx="202882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324351" y="2538412"/>
              <a:ext cx="2028825" cy="0"/>
            </a:xfrm>
            <a:prstGeom prst="line">
              <a:avLst/>
            </a:prstGeom>
            <a:ln w="158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6293645" y="1712952"/>
                  <a:ext cx="314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3645" y="1712952"/>
                  <a:ext cx="31432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61905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6279358" y="2284478"/>
                  <a:ext cx="314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358" y="2284478"/>
                  <a:ext cx="31432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54762" b="-980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92430" y="4925200"/>
                <a:ext cx="4550205" cy="62836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Modulation depth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den>
                    </m:f>
                  </m:oMath>
                </a14:m>
                <a:endParaRPr kumimoji="1" lang="en-US" altLang="ja-JP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30" y="4925200"/>
                <a:ext cx="4550205" cy="628369"/>
              </a:xfrm>
              <a:blipFill>
                <a:blip r:embed="rId13"/>
                <a:stretch>
                  <a:fillRect l="-2008" t="-1942" b="-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115101" y="1308510"/>
                <a:ext cx="37250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Small beam size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400" dirty="0" smtClean="0"/>
                  <a:t>  large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en-US" altLang="ja-JP" sz="2400" dirty="0" smtClean="0"/>
                  <a:t> 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01" y="1308510"/>
                <a:ext cx="3725078" cy="461665"/>
              </a:xfrm>
              <a:prstGeom prst="rect">
                <a:avLst/>
              </a:prstGeom>
              <a:blipFill>
                <a:blip r:embed="rId14"/>
                <a:stretch>
                  <a:fillRect l="-2455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115101" y="2669581"/>
                <a:ext cx="3735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Large beam size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400" dirty="0" smtClean="0"/>
                  <a:t>  small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1" lang="en-US" altLang="ja-JP" sz="2400" dirty="0" smtClean="0"/>
                  <a:t> 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101" y="2669581"/>
                <a:ext cx="3735388" cy="461665"/>
              </a:xfrm>
              <a:prstGeom prst="rect">
                <a:avLst/>
              </a:prstGeom>
              <a:blipFill>
                <a:blip r:embed="rId15"/>
                <a:stretch>
                  <a:fillRect l="-244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10" y="3665304"/>
            <a:ext cx="4954091" cy="33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50414_1651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1" y="1491857"/>
            <a:ext cx="4339910" cy="24411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552" y="116632"/>
            <a:ext cx="6958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Diamond sensor prepared at LAL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9126" y="827420"/>
            <a:ext cx="644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500μm </a:t>
            </a:r>
            <a:r>
              <a:rPr lang="en-US" dirty="0" err="1" smtClean="0"/>
              <a:t>sCVD</a:t>
            </a:r>
            <a:r>
              <a:rPr lang="en-US" dirty="0" smtClean="0"/>
              <a:t> diamond from E6 with </a:t>
            </a:r>
            <a:r>
              <a:rPr lang="en-US" dirty="0" err="1" smtClean="0"/>
              <a:t>Ti</a:t>
            </a:r>
            <a:r>
              <a:rPr lang="en-US" dirty="0" smtClean="0"/>
              <a:t>/Pt/Au metallization from GSI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599183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Front side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563888" y="16195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52" y="306896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Signal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Image 11" descr="20150414_1652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62281"/>
            <a:ext cx="4392489" cy="24707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932040" y="1599183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Back side</a:t>
            </a:r>
            <a:endParaRPr lang="en-US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210067" y="320368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Signal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48264" y="15475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HV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Image 15" descr="compare2diamond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4" y="4115580"/>
            <a:ext cx="3361990" cy="262578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250681" y="4067780"/>
            <a:ext cx="68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1777937" y="508518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</a:t>
            </a:r>
            <a:r>
              <a:rPr lang="en-US" baseline="30000" dirty="0" smtClean="0"/>
              <a:t>90</a:t>
            </a:r>
            <a:r>
              <a:rPr lang="en-US" dirty="0" smtClean="0"/>
              <a:t>Sr</a:t>
            </a:r>
            <a:endParaRPr lang="en-US" dirty="0"/>
          </a:p>
        </p:txBody>
      </p:sp>
      <p:pic>
        <p:nvPicPr>
          <p:cNvPr id="20" name="Image 19" descr="tda1_4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83818"/>
            <a:ext cx="4135641" cy="241353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292080" y="4643844"/>
            <a:ext cx="317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with fast charge amplifier</a:t>
            </a:r>
            <a:endParaRPr lang="en-US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722434" y="26705"/>
            <a:ext cx="125997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4393" y="188640"/>
            <a:ext cx="813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Diamond sensor </a:t>
            </a:r>
            <a:r>
              <a:rPr lang="en-US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0000CC"/>
                </a:solidFill>
              </a:rPr>
              <a:t> single electron control in </a:t>
            </a:r>
            <a:r>
              <a:rPr lang="en-US" b="1" dirty="0" smtClean="0">
                <a:solidFill>
                  <a:srgbClr val="008000"/>
                </a:solidFill>
              </a:rPr>
              <a:t>LEETECH</a:t>
            </a:r>
            <a:r>
              <a:rPr lang="en-US" b="1" dirty="0" smtClean="0">
                <a:solidFill>
                  <a:srgbClr val="0000CC"/>
                </a:solidFill>
              </a:rPr>
              <a:t> @ </a:t>
            </a:r>
            <a:r>
              <a:rPr lang="en-US" b="1" dirty="0" smtClean="0">
                <a:solidFill>
                  <a:srgbClr val="FF6600"/>
                </a:solidFill>
              </a:rPr>
              <a:t>PHIL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4932040" y="2852936"/>
            <a:ext cx="3853040" cy="3096344"/>
            <a:chOff x="-2233" y="1929480"/>
            <a:chExt cx="4436851" cy="3850635"/>
          </a:xfrm>
        </p:grpSpPr>
        <p:pic>
          <p:nvPicPr>
            <p:cNvPr id="8" name="Image 7" descr="Leetech_12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33" y="2276317"/>
              <a:ext cx="4436851" cy="3503798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733294" y="2819464"/>
              <a:ext cx="30166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52050" y="343105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237428" y="384138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97252" y="192948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067944" y="6300028"/>
            <a:ext cx="369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 </a:t>
            </a:r>
            <a:r>
              <a:rPr lang="en-US" dirty="0" smtClean="0">
                <a:solidFill>
                  <a:srgbClr val="C00000"/>
                </a:solidFill>
              </a:rPr>
              <a:t>different collimator settings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" name="Image 14" descr="Leetech_123_ru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86332"/>
            <a:ext cx="3024336" cy="23585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" y="836712"/>
            <a:ext cx="3951147" cy="2960669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5496" y="3923764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</a:rPr>
              <a:t>9</a:t>
            </a:r>
            <a:r>
              <a:rPr lang="en-US" dirty="0" smtClean="0">
                <a:solidFill>
                  <a:srgbClr val="C00000"/>
                </a:solidFill>
              </a:rPr>
              <a:t> 3.5 MeV e-/bunch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35496" y="2604558"/>
            <a:ext cx="432048" cy="1043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5496" y="2708920"/>
            <a:ext cx="216024" cy="10582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intranet.lal.in2p3.fr/IMG/jpg/l-coul-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19" y="76675"/>
            <a:ext cx="864096" cy="34040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42" y="950789"/>
            <a:ext cx="3682822" cy="1758131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23" y="3900782"/>
            <a:ext cx="4280457" cy="22527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88" y="1444531"/>
            <a:ext cx="3988475" cy="20339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" name="그룹 15"/>
          <p:cNvGrpSpPr>
            <a:grpSpLocks/>
          </p:cNvGrpSpPr>
          <p:nvPr/>
        </p:nvGrpSpPr>
        <p:grpSpPr bwMode="auto">
          <a:xfrm>
            <a:off x="323850" y="1700213"/>
            <a:ext cx="3095625" cy="868362"/>
            <a:chOff x="136942" y="2198296"/>
            <a:chExt cx="4011587" cy="1333736"/>
          </a:xfrm>
        </p:grpSpPr>
        <p:sp>
          <p:nvSpPr>
            <p:cNvPr id="6" name="직사각형 5"/>
            <p:cNvSpPr/>
            <p:nvPr/>
          </p:nvSpPr>
          <p:spPr>
            <a:xfrm>
              <a:off x="3356498" y="2205610"/>
              <a:ext cx="335327" cy="1326422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988444" y="2205610"/>
              <a:ext cx="335328" cy="1326422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19042" y="2205610"/>
              <a:ext cx="335328" cy="1326422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2081" name="TextBox 8"/>
            <p:cNvSpPr txBox="1">
              <a:spLocks noChangeArrowheads="1"/>
            </p:cNvSpPr>
            <p:nvPr/>
          </p:nvSpPr>
          <p:spPr bwMode="auto">
            <a:xfrm>
              <a:off x="1207299" y="2484229"/>
              <a:ext cx="428343" cy="567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/>
                <a:t>X</a:t>
              </a:r>
              <a:endParaRPr lang="ko-KR" altLang="en-US" b="1"/>
            </a:p>
          </p:txBody>
        </p:sp>
        <p:sp>
          <p:nvSpPr>
            <p:cNvPr id="2082" name="TextBox 9"/>
            <p:cNvSpPr txBox="1">
              <a:spLocks noChangeArrowheads="1"/>
            </p:cNvSpPr>
            <p:nvPr/>
          </p:nvSpPr>
          <p:spPr bwMode="auto">
            <a:xfrm>
              <a:off x="1962762" y="2396800"/>
              <a:ext cx="428343" cy="567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/>
                <a:t>X</a:t>
              </a:r>
              <a:endParaRPr lang="ko-KR" altLang="en-US" b="1"/>
            </a:p>
          </p:txBody>
        </p:sp>
        <p:sp>
          <p:nvSpPr>
            <p:cNvPr id="2083" name="TextBox 10"/>
            <p:cNvSpPr txBox="1">
              <a:spLocks noChangeArrowheads="1"/>
            </p:cNvSpPr>
            <p:nvPr/>
          </p:nvSpPr>
          <p:spPr bwMode="auto">
            <a:xfrm>
              <a:off x="3318574" y="2198296"/>
              <a:ext cx="428343" cy="567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>
                  <a:solidFill>
                    <a:srgbClr val="FF0000"/>
                  </a:solidFill>
                </a:rPr>
                <a:t>X</a:t>
              </a:r>
              <a:endParaRPr lang="ko-KR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flipV="1">
              <a:off x="626561" y="2564037"/>
              <a:ext cx="2505699" cy="28771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599818" y="2956599"/>
              <a:ext cx="35487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13"/>
            <p:cNvSpPr/>
            <p:nvPr/>
          </p:nvSpPr>
          <p:spPr>
            <a:xfrm>
              <a:off x="136942" y="2785920"/>
              <a:ext cx="695342" cy="1877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</p:grpSp>
      <p:grpSp>
        <p:nvGrpSpPr>
          <p:cNvPr id="3" name="그룹 18"/>
          <p:cNvGrpSpPr>
            <a:grpSpLocks/>
          </p:cNvGrpSpPr>
          <p:nvPr/>
        </p:nvGrpSpPr>
        <p:grpSpPr bwMode="auto">
          <a:xfrm>
            <a:off x="250825" y="3213100"/>
            <a:ext cx="3097213" cy="863600"/>
            <a:chOff x="136942" y="2204864"/>
            <a:chExt cx="4011587" cy="1327168"/>
          </a:xfrm>
        </p:grpSpPr>
        <p:sp>
          <p:nvSpPr>
            <p:cNvPr id="20" name="직사각형 19"/>
            <p:cNvSpPr/>
            <p:nvPr/>
          </p:nvSpPr>
          <p:spPr>
            <a:xfrm>
              <a:off x="3354848" y="2204864"/>
              <a:ext cx="335155" cy="1327168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987494" y="2204864"/>
              <a:ext cx="335156" cy="1327168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220544" y="2204864"/>
              <a:ext cx="335155" cy="1327168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  <p:sp>
          <p:nvSpPr>
            <p:cNvPr id="2072" name="TextBox 22"/>
            <p:cNvSpPr txBox="1">
              <a:spLocks noChangeArrowheads="1"/>
            </p:cNvSpPr>
            <p:nvPr/>
          </p:nvSpPr>
          <p:spPr bwMode="auto">
            <a:xfrm>
              <a:off x="1207298" y="2484229"/>
              <a:ext cx="428124" cy="567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/>
                <a:t>X</a:t>
              </a:r>
              <a:endParaRPr lang="ko-KR" altLang="en-US" b="1"/>
            </a:p>
          </p:txBody>
        </p:sp>
        <p:sp>
          <p:nvSpPr>
            <p:cNvPr id="2073" name="TextBox 23"/>
            <p:cNvSpPr txBox="1">
              <a:spLocks noChangeArrowheads="1"/>
            </p:cNvSpPr>
            <p:nvPr/>
          </p:nvSpPr>
          <p:spPr bwMode="auto">
            <a:xfrm>
              <a:off x="1962762" y="2396799"/>
              <a:ext cx="428124" cy="567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/>
                <a:t>X</a:t>
              </a:r>
              <a:endParaRPr lang="ko-KR" altLang="en-US" b="1"/>
            </a:p>
          </p:txBody>
        </p:sp>
        <p:sp>
          <p:nvSpPr>
            <p:cNvPr id="2074" name="TextBox 24"/>
            <p:cNvSpPr txBox="1">
              <a:spLocks noChangeArrowheads="1"/>
            </p:cNvSpPr>
            <p:nvPr/>
          </p:nvSpPr>
          <p:spPr bwMode="auto">
            <a:xfrm>
              <a:off x="3426868" y="2242183"/>
              <a:ext cx="195222" cy="42544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b="1">
                  <a:solidFill>
                    <a:srgbClr val="FF0000"/>
                  </a:solidFill>
                </a:rPr>
                <a:t>X</a:t>
              </a:r>
              <a:endParaRPr lang="ko-KR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 flipV="1">
              <a:off x="626310" y="2419553"/>
              <a:ext cx="3335107" cy="4342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599581" y="2956275"/>
              <a:ext cx="35489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타원 27"/>
            <p:cNvSpPr/>
            <p:nvPr/>
          </p:nvSpPr>
          <p:spPr>
            <a:xfrm>
              <a:off x="136942" y="2785500"/>
              <a:ext cx="694985" cy="1878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21581" y="4077072"/>
            <a:ext cx="25978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ea typeface="맑은 고딕" pitchFamily="50" charset="-127"/>
              </a:rPr>
              <a:t>Beam position measurement</a:t>
            </a:r>
            <a:endParaRPr lang="ko-KR" altLang="en-US" sz="1200" b="1" dirty="0">
              <a:ea typeface="맑은 고딕" pitchFamily="50" charset="-127"/>
            </a:endParaRPr>
          </a:p>
        </p:txBody>
      </p:sp>
      <p:sp>
        <p:nvSpPr>
          <p:cNvPr id="32" name="아래쪽 화살표 31"/>
          <p:cNvSpPr/>
          <p:nvPr/>
        </p:nvSpPr>
        <p:spPr>
          <a:xfrm rot="13218151">
            <a:off x="3724275" y="2835275"/>
            <a:ext cx="200025" cy="1908175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35" name="TextBox 34"/>
          <p:cNvSpPr txBox="1"/>
          <p:nvPr/>
        </p:nvSpPr>
        <p:spPr>
          <a:xfrm>
            <a:off x="3708400" y="2493963"/>
            <a:ext cx="944563" cy="4302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ko-KR" sz="1400" b="1" dirty="0">
                <a:ea typeface="+mn-ea"/>
              </a:rPr>
              <a:t>Convert to </a:t>
            </a:r>
          </a:p>
          <a:p>
            <a:pPr>
              <a:defRPr/>
            </a:pPr>
            <a:r>
              <a:rPr lang="en-US" altLang="ko-KR" sz="1400" b="1" dirty="0">
                <a:ea typeface="+mn-ea"/>
              </a:rPr>
              <a:t>  residual</a:t>
            </a:r>
            <a:endParaRPr lang="ko-KR" altLang="en-US" sz="1400" b="1" dirty="0">
              <a:ea typeface="+mn-ea"/>
            </a:endParaRPr>
          </a:p>
        </p:txBody>
      </p:sp>
      <p:sp>
        <p:nvSpPr>
          <p:cNvPr id="38" name="아래쪽 화살표 37"/>
          <p:cNvSpPr/>
          <p:nvPr/>
        </p:nvSpPr>
        <p:spPr>
          <a:xfrm>
            <a:off x="2051050" y="2997200"/>
            <a:ext cx="504825" cy="2159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39" name="아래쪽 화살표 38"/>
          <p:cNvSpPr/>
          <p:nvPr/>
        </p:nvSpPr>
        <p:spPr>
          <a:xfrm>
            <a:off x="2051050" y="4365104"/>
            <a:ext cx="504825" cy="215900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45" name="아래쪽 화살표 44"/>
          <p:cNvSpPr/>
          <p:nvPr/>
        </p:nvSpPr>
        <p:spPr>
          <a:xfrm>
            <a:off x="5651500" y="3554090"/>
            <a:ext cx="504825" cy="30695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50" name="TextBox 49"/>
          <p:cNvSpPr txBox="1"/>
          <p:nvPr/>
        </p:nvSpPr>
        <p:spPr>
          <a:xfrm>
            <a:off x="5783261" y="2658909"/>
            <a:ext cx="2808288" cy="3381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ko-KR" sz="11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Residual value</a:t>
            </a:r>
          </a:p>
          <a:p>
            <a:pPr>
              <a:defRPr/>
            </a:pPr>
            <a:r>
              <a:rPr lang="en-US" altLang="ko-KR" sz="11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= measured position – predicted position</a:t>
            </a:r>
            <a:endParaRPr lang="ko-KR" altLang="en-US" sz="11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457200" y="116632"/>
            <a:ext cx="8507288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results of IP</a:t>
            </a:r>
            <a:r>
              <a:rPr lang="en-US" altLang="ko-KR" sz="3600" b="1" dirty="0" smtClean="0">
                <a:latin typeface="+mj-lt"/>
                <a:ea typeface="+mj-ea"/>
                <a:cs typeface="+mj-cs"/>
              </a:rPr>
              <a:t>BPM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resolution test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noProof="0" dirty="0" smtClean="0">
                <a:latin typeface="+mj-lt"/>
                <a:ea typeface="+mj-ea"/>
                <a:cs typeface="+mj-cs"/>
              </a:rPr>
              <a:t>at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Dec</a:t>
            </a:r>
            <a:r>
              <a:rPr kumimoji="0" lang="en-US" altLang="ko-KR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2015 in ATF2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633005" y="6206187"/>
            <a:ext cx="5431367" cy="529317"/>
            <a:chOff x="3389348" y="6206187"/>
            <a:chExt cx="5431367" cy="529317"/>
          </a:xfrm>
        </p:grpSpPr>
        <p:sp>
          <p:nvSpPr>
            <p:cNvPr id="4" name="TextBox 3"/>
            <p:cNvSpPr txBox="1"/>
            <p:nvPr/>
          </p:nvSpPr>
          <p:spPr>
            <a:xfrm>
              <a:off x="3389348" y="6312430"/>
              <a:ext cx="22878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 smtClean="0"/>
                <a:t>Norm. Resolution = Geo. factor </a:t>
              </a:r>
              <a:r>
                <a:rPr lang="en-US" altLang="ko-KR" sz="1050" b="1" dirty="0"/>
                <a:t>x</a:t>
              </a:r>
              <a:r>
                <a:rPr lang="en-US" altLang="ko-KR" sz="1050" b="1" dirty="0" smtClean="0"/>
                <a:t> </a:t>
              </a:r>
              <a:endParaRPr lang="ko-KR" altLang="en-US" sz="1050" b="1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5532487" y="6206187"/>
              <a:ext cx="1300356" cy="521623"/>
              <a:chOff x="6294859" y="6248345"/>
              <a:chExt cx="1300356" cy="52162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334100" y="6248345"/>
                <a:ext cx="120218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 smtClean="0"/>
                  <a:t>RMS of residual</a:t>
                </a:r>
                <a:endParaRPr lang="ko-KR" altLang="en-US" sz="105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294859" y="6516052"/>
                <a:ext cx="130035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 smtClean="0"/>
                  <a:t>Calibration factor</a:t>
                </a:r>
                <a:endParaRPr lang="ko-KR" altLang="en-US" sz="1050" b="1" dirty="0"/>
              </a:p>
            </p:txBody>
          </p:sp>
          <p:cxnSp>
            <p:nvCxnSpPr>
              <p:cNvPr id="10" name="직선 연결선 9"/>
              <p:cNvCxnSpPr/>
              <p:nvPr/>
            </p:nvCxnSpPr>
            <p:spPr>
              <a:xfrm>
                <a:off x="6375937" y="6525344"/>
                <a:ext cx="1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7956376" y="6265887"/>
              <a:ext cx="864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= </a:t>
              </a:r>
              <a:r>
                <a:rPr lang="en-US" altLang="ko-KR" sz="1400" b="1" dirty="0">
                  <a:solidFill>
                    <a:srgbClr val="FF0000"/>
                  </a:solidFill>
                </a:rPr>
                <a:t>8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.1nm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6816575" y="6206187"/>
              <a:ext cx="1345002" cy="529317"/>
              <a:chOff x="6302340" y="6248345"/>
              <a:chExt cx="1345002" cy="52931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6302340" y="6248345"/>
                <a:ext cx="13450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 smtClean="0"/>
                  <a:t>Measured charge</a:t>
                </a:r>
                <a:endParaRPr lang="ko-KR" altLang="en-US" sz="105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346615" y="6516052"/>
                <a:ext cx="1242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 smtClean="0"/>
                  <a:t>Nominal charge</a:t>
                </a:r>
                <a:endParaRPr lang="ko-KR" altLang="en-US" sz="1050" b="1" dirty="0"/>
              </a:p>
            </p:txBody>
          </p:sp>
          <p:cxnSp>
            <p:nvCxnSpPr>
              <p:cNvPr id="54" name="직선 연결선 53"/>
              <p:cNvCxnSpPr/>
              <p:nvPr/>
            </p:nvCxnSpPr>
            <p:spPr>
              <a:xfrm>
                <a:off x="6375937" y="6525344"/>
                <a:ext cx="10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직사각형 18"/>
            <p:cNvSpPr/>
            <p:nvPr/>
          </p:nvSpPr>
          <p:spPr>
            <a:xfrm>
              <a:off x="6668411" y="6325987"/>
              <a:ext cx="27594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50" b="1" dirty="0"/>
                <a:t>x</a:t>
              </a:r>
              <a:endParaRPr lang="ko-KR" altLang="en-US" sz="105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20272" y="3896906"/>
            <a:ext cx="175240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 smtClean="0">
                <a:solidFill>
                  <a:srgbClr val="FF0000"/>
                </a:solidFill>
              </a:rPr>
              <a:t>Measured resolution </a:t>
            </a:r>
          </a:p>
          <a:p>
            <a:r>
              <a:rPr lang="en-US" altLang="ko-KR" sz="1050" b="1" dirty="0" smtClean="0">
                <a:solidFill>
                  <a:srgbClr val="FF0000"/>
                </a:solidFill>
              </a:rPr>
              <a:t>= 15.0193nm</a:t>
            </a:r>
          </a:p>
          <a:p>
            <a:r>
              <a:rPr lang="en-US" altLang="ko-KR" sz="1050" b="1" dirty="0" smtClean="0">
                <a:solidFill>
                  <a:srgbClr val="FF0000"/>
                </a:solidFill>
              </a:rPr>
              <a:t>Measured beam charge </a:t>
            </a:r>
          </a:p>
          <a:p>
            <a:r>
              <a:rPr lang="en-US" altLang="ko-KR" sz="1050" b="1" dirty="0" smtClean="0">
                <a:solidFill>
                  <a:srgbClr val="FF0000"/>
                </a:solidFill>
              </a:rPr>
              <a:t>= 0.5423x1.6nC</a:t>
            </a:r>
          </a:p>
          <a:p>
            <a:r>
              <a:rPr lang="en-US" altLang="ko-KR" sz="1050" b="1" dirty="0" smtClean="0">
                <a:solidFill>
                  <a:srgbClr val="FF0000"/>
                </a:solidFill>
              </a:rPr>
              <a:t>~54% beam charge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2564904"/>
            <a:ext cx="2031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Beam position prediction</a:t>
            </a:r>
            <a:endParaRPr lang="en-US" sz="1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4" y="4768288"/>
            <a:ext cx="3313906" cy="19223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0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en-US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ATF2 (ILC/CLIC)</a:t>
            </a:r>
            <a:endParaRPr lang="fr-FR" altLang="fr-FR" sz="2800" b="1" dirty="0" smtClean="0">
              <a:solidFill>
                <a:srgbClr val="E75112"/>
              </a:solidFill>
              <a:latin typeface="Verdana" pitchFamily="34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17" y="692696"/>
            <a:ext cx="9001125" cy="5761211"/>
          </a:xfrm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Accelerator Test Facility 2 = tests et validation des techniques de </a:t>
            </a:r>
            <a:r>
              <a:rPr lang="en-US" altLang="fr-FR" sz="1200" b="1" dirty="0" err="1" smtClean="0">
                <a:solidFill>
                  <a:srgbClr val="0070C0"/>
                </a:solidFill>
                <a:latin typeface="Verdana" pitchFamily="34" charset="0"/>
              </a:rPr>
              <a:t>focalisation</a:t>
            </a:r>
            <a:r>
              <a:rPr lang="en-US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 finale pour ILC / CLIC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8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Responsable scientifique national et local: Philip </a:t>
            </a:r>
            <a:r>
              <a:rPr lang="fr-FR" altLang="fr-FR" sz="1200" b="1" dirty="0" err="1" smtClean="0">
                <a:solidFill>
                  <a:srgbClr val="0070C0"/>
                </a:solidFill>
                <a:latin typeface="Verdana" pitchFamily="34" charset="0"/>
              </a:rPr>
              <a:t>Bambade</a:t>
            </a:r>
            <a:endParaRPr lang="fr-FR" altLang="fr-FR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9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dirty="0">
                <a:solidFill>
                  <a:srgbClr val="0000FF"/>
                </a:solidFill>
                <a:latin typeface="Verdana" pitchFamily="34" charset="0"/>
              </a:rPr>
              <a:t>C</a:t>
            </a:r>
            <a:r>
              <a:rPr lang="fr-FR" altLang="fr-FR" sz="1200" b="1" dirty="0" smtClean="0">
                <a:solidFill>
                  <a:srgbClr val="0000FF"/>
                </a:solidFill>
                <a:latin typeface="Verdana" pitchFamily="34" charset="0"/>
              </a:rPr>
              <a:t>adre</a:t>
            </a:r>
            <a:r>
              <a:rPr lang="fr-FR" altLang="fr-FR" sz="1200" b="1" dirty="0" smtClean="0">
                <a:latin typeface="Verdana" pitchFamily="34" charset="0"/>
              </a:rPr>
              <a:t> – </a:t>
            </a:r>
            <a:r>
              <a:rPr lang="fr-FR" altLang="fr-FR" sz="1200" b="1" dirty="0" smtClean="0">
                <a:solidFill>
                  <a:srgbClr val="00B050"/>
                </a:solidFill>
                <a:latin typeface="Verdana" pitchFamily="34" charset="0"/>
              </a:rPr>
              <a:t>thèmes principaux </a:t>
            </a:r>
            <a:r>
              <a:rPr lang="fr-FR" altLang="fr-FR" sz="1200" b="1" dirty="0" smtClean="0">
                <a:latin typeface="Verdana" pitchFamily="34" charset="0"/>
              </a:rPr>
              <a:t>– </a:t>
            </a:r>
            <a:r>
              <a:rPr lang="fr-FR" altLang="fr-FR" sz="1200" b="1" dirty="0" smtClean="0">
                <a:solidFill>
                  <a:srgbClr val="C00000"/>
                </a:solidFill>
                <a:latin typeface="Verdana" pitchFamily="34" charset="0"/>
              </a:rPr>
              <a:t>thèmes annexes/passés </a:t>
            </a:r>
            <a:r>
              <a:rPr lang="fr-FR" altLang="fr-FR" sz="1200" b="1" dirty="0" smtClean="0">
                <a:latin typeface="Verdana" pitchFamily="34" charset="0"/>
              </a:rPr>
              <a:t>– </a:t>
            </a:r>
            <a:r>
              <a:rPr lang="fr-FR" altLang="fr-FR" sz="1200" b="1" dirty="0" smtClean="0">
                <a:solidFill>
                  <a:srgbClr val="7030A0"/>
                </a:solidFill>
                <a:latin typeface="Verdana" pitchFamily="34" charset="0"/>
              </a:rPr>
              <a:t>projets techniques </a:t>
            </a:r>
            <a:r>
              <a:rPr lang="fr-FR" altLang="fr-FR" sz="1200" b="1" dirty="0" smtClean="0">
                <a:latin typeface="Verdana" pitchFamily="34" charset="0"/>
              </a:rPr>
              <a:t>– </a:t>
            </a:r>
            <a:r>
              <a:rPr lang="fr-FR" altLang="fr-FR" sz="1200" b="1" dirty="0" smtClean="0">
                <a:solidFill>
                  <a:srgbClr val="0000FF"/>
                </a:solidFill>
                <a:latin typeface="Verdana" pitchFamily="34" charset="0"/>
              </a:rPr>
              <a:t>publications </a:t>
            </a:r>
            <a:r>
              <a:rPr lang="fr-FR" altLang="fr-FR" sz="1200" b="1" dirty="0" smtClean="0">
                <a:latin typeface="Verdana" pitchFamily="34" charset="0"/>
              </a:rPr>
              <a:t>– formation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500" b="1" dirty="0">
              <a:latin typeface="Verdana" pitchFamily="34" charset="0"/>
            </a:endParaRPr>
          </a:p>
          <a:p>
            <a:pPr marL="457200" lvl="1" indent="0" eaLnBrk="1" hangingPunct="1">
              <a:lnSpc>
                <a:spcPct val="90000"/>
              </a:lnSpc>
            </a:pPr>
            <a:r>
              <a:rPr lang="en-US" altLang="fr-FR" sz="1200" dirty="0">
                <a:solidFill>
                  <a:srgbClr val="0000FF"/>
                </a:solidFill>
              </a:rPr>
              <a:t> </a:t>
            </a:r>
            <a:r>
              <a:rPr lang="en-US" altLang="fr-FR" sz="1200" dirty="0" smtClean="0">
                <a:solidFill>
                  <a:srgbClr val="0000FF"/>
                </a:solidFill>
              </a:rPr>
              <a:t>   </a:t>
            </a:r>
            <a:r>
              <a:rPr lang="fr-FR" altLang="fr-FR" sz="1400" dirty="0" smtClean="0">
                <a:solidFill>
                  <a:srgbClr val="0000FF"/>
                </a:solidFill>
              </a:rPr>
              <a:t>Travaux </a:t>
            </a:r>
            <a:r>
              <a:rPr lang="fr-FR" altLang="fr-FR" sz="1400" dirty="0">
                <a:solidFill>
                  <a:srgbClr val="0000FF"/>
                </a:solidFill>
              </a:rPr>
              <a:t>dans le cadre du futur collisionneur linéaire ILC (CLIC)</a:t>
            </a:r>
            <a:endParaRPr lang="en-US" altLang="fr-FR" sz="1400" dirty="0">
              <a:solidFill>
                <a:srgbClr val="0000FF"/>
              </a:solidFill>
            </a:endParaRPr>
          </a:p>
          <a:p>
            <a:pPr marL="457200" lvl="1" indent="0" eaLnBrk="1" hangingPunct="1">
              <a:lnSpc>
                <a:spcPct val="90000"/>
              </a:lnSpc>
            </a:pPr>
            <a:r>
              <a:rPr lang="en-US" altLang="fr-FR" sz="1400" dirty="0">
                <a:solidFill>
                  <a:srgbClr val="0000FF"/>
                </a:solidFill>
              </a:rPr>
              <a:t>   </a:t>
            </a:r>
            <a:r>
              <a:rPr lang="en-US" altLang="fr-FR" sz="1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Motivation </a:t>
            </a:r>
            <a:r>
              <a:rPr lang="en-US" altLang="fr-FR" sz="1400" dirty="0">
                <a:solidFill>
                  <a:srgbClr val="0000FF"/>
                </a:solidFill>
                <a:sym typeface="Wingdings" panose="05000000000000000000" pitchFamily="2" charset="2"/>
              </a:rPr>
              <a:t>= validation </a:t>
            </a:r>
            <a:r>
              <a:rPr lang="en-US" altLang="fr-FR" sz="1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techniques + </a:t>
            </a:r>
            <a:r>
              <a:rPr lang="en-US" altLang="fr-FR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méthodes</a:t>
            </a:r>
            <a:r>
              <a:rPr lang="en-US" altLang="fr-FR" sz="1400" dirty="0">
                <a:solidFill>
                  <a:srgbClr val="0000FF"/>
                </a:solidFill>
                <a:sym typeface="Wingdings" panose="05000000000000000000" pitchFamily="2" charset="2"/>
              </a:rPr>
              <a:t> pour prochain grand instrument pour la physique des </a:t>
            </a:r>
            <a:r>
              <a:rPr lang="en-US" altLang="fr-FR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particules</a:t>
            </a:r>
            <a:endParaRPr lang="fr-FR" altLang="fr-FR" sz="1400" dirty="0" smtClean="0">
              <a:solidFill>
                <a:srgbClr val="0000FF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600" dirty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fr-FR" sz="1400" dirty="0" err="1">
                <a:solidFill>
                  <a:srgbClr val="008000"/>
                </a:solidFill>
              </a:rPr>
              <a:t>Focalisation</a:t>
            </a:r>
            <a:r>
              <a:rPr lang="en-US" altLang="fr-FR" sz="1400" dirty="0">
                <a:solidFill>
                  <a:srgbClr val="008000"/>
                </a:solidFill>
              </a:rPr>
              <a:t> du </a:t>
            </a:r>
            <a:r>
              <a:rPr lang="en-US" altLang="fr-FR" sz="1400" dirty="0" err="1">
                <a:solidFill>
                  <a:srgbClr val="008000"/>
                </a:solidFill>
              </a:rPr>
              <a:t>faisceau</a:t>
            </a:r>
            <a:r>
              <a:rPr lang="en-US" altLang="fr-FR" sz="1400" dirty="0">
                <a:solidFill>
                  <a:srgbClr val="008000"/>
                </a:solidFill>
              </a:rPr>
              <a:t> à </a:t>
            </a:r>
            <a:r>
              <a:rPr lang="en-US" altLang="fr-FR" sz="1400" dirty="0" err="1">
                <a:solidFill>
                  <a:srgbClr val="008000"/>
                </a:solidFill>
              </a:rPr>
              <a:t>l’IP</a:t>
            </a:r>
            <a:r>
              <a:rPr lang="en-US" altLang="fr-FR" sz="1400" dirty="0">
                <a:solidFill>
                  <a:srgbClr val="008000"/>
                </a:solidFill>
              </a:rPr>
              <a:t> avec </a:t>
            </a:r>
            <a:r>
              <a:rPr lang="en-US" altLang="fr-FR" sz="1400" dirty="0" err="1">
                <a:solidFill>
                  <a:srgbClr val="008000"/>
                </a:solidFill>
              </a:rPr>
              <a:t>une</a:t>
            </a:r>
            <a:r>
              <a:rPr lang="en-US" altLang="fr-FR" sz="1400" dirty="0">
                <a:solidFill>
                  <a:srgbClr val="008000"/>
                </a:solidFill>
              </a:rPr>
              <a:t> </a:t>
            </a:r>
            <a:r>
              <a:rPr lang="en-US" altLang="fr-FR" sz="1400" dirty="0" err="1">
                <a:solidFill>
                  <a:srgbClr val="008000"/>
                </a:solidFill>
              </a:rPr>
              <a:t>taille</a:t>
            </a:r>
            <a:r>
              <a:rPr lang="en-US" altLang="fr-FR" sz="1400" dirty="0">
                <a:solidFill>
                  <a:srgbClr val="008000"/>
                </a:solidFill>
              </a:rPr>
              <a:t> </a:t>
            </a:r>
            <a:r>
              <a:rPr lang="en-US" altLang="fr-FR" sz="1400" dirty="0" err="1">
                <a:solidFill>
                  <a:srgbClr val="008000"/>
                </a:solidFill>
              </a:rPr>
              <a:t>verticale</a:t>
            </a:r>
            <a:r>
              <a:rPr lang="en-US" altLang="fr-FR" sz="1400" dirty="0">
                <a:solidFill>
                  <a:srgbClr val="008000"/>
                </a:solidFill>
              </a:rPr>
              <a:t> de </a:t>
            </a:r>
            <a:r>
              <a:rPr lang="en-US" altLang="fr-FR" sz="1400" dirty="0">
                <a:solidFill>
                  <a:srgbClr val="008000"/>
                </a:solidFill>
                <a:sym typeface="Symbol"/>
              </a:rPr>
              <a:t> </a:t>
            </a:r>
            <a:r>
              <a:rPr lang="en-US" altLang="fr-FR" sz="1400" dirty="0">
                <a:solidFill>
                  <a:srgbClr val="008000"/>
                </a:solidFill>
              </a:rPr>
              <a:t>40 nm</a:t>
            </a:r>
          </a:p>
          <a:p>
            <a:pPr lvl="1">
              <a:lnSpc>
                <a:spcPct val="90000"/>
              </a:lnSpc>
            </a:pPr>
            <a:r>
              <a:rPr lang="en-US" altLang="fr-FR" sz="1400" dirty="0" err="1">
                <a:solidFill>
                  <a:srgbClr val="008000"/>
                </a:solidFill>
              </a:rPr>
              <a:t>Stabilisation</a:t>
            </a:r>
            <a:r>
              <a:rPr lang="en-US" altLang="fr-FR" sz="1400" dirty="0">
                <a:solidFill>
                  <a:srgbClr val="008000"/>
                </a:solidFill>
              </a:rPr>
              <a:t> du </a:t>
            </a:r>
            <a:r>
              <a:rPr lang="en-US" altLang="fr-FR" sz="1400" dirty="0" err="1">
                <a:solidFill>
                  <a:srgbClr val="008000"/>
                </a:solidFill>
              </a:rPr>
              <a:t>faisceau</a:t>
            </a:r>
            <a:r>
              <a:rPr lang="en-US" altLang="fr-FR" sz="1400" dirty="0">
                <a:solidFill>
                  <a:srgbClr val="008000"/>
                </a:solidFill>
              </a:rPr>
              <a:t> à </a:t>
            </a:r>
            <a:r>
              <a:rPr lang="en-US" altLang="fr-FR" sz="1400" dirty="0" err="1">
                <a:solidFill>
                  <a:srgbClr val="008000"/>
                </a:solidFill>
              </a:rPr>
              <a:t>l’IP</a:t>
            </a:r>
            <a:r>
              <a:rPr lang="en-US" altLang="fr-FR" sz="1400" dirty="0">
                <a:solidFill>
                  <a:srgbClr val="008000"/>
                </a:solidFill>
              </a:rPr>
              <a:t> à </a:t>
            </a:r>
            <a:r>
              <a:rPr lang="en-US" altLang="fr-FR" sz="1400" dirty="0" err="1">
                <a:solidFill>
                  <a:srgbClr val="008000"/>
                </a:solidFill>
              </a:rPr>
              <a:t>l’échelle</a:t>
            </a:r>
            <a:r>
              <a:rPr lang="en-US" altLang="fr-FR" sz="1400" dirty="0">
                <a:solidFill>
                  <a:srgbClr val="008000"/>
                </a:solidFill>
              </a:rPr>
              <a:t> </a:t>
            </a:r>
            <a:r>
              <a:rPr lang="en-US" altLang="fr-FR" sz="1400" dirty="0" err="1">
                <a:solidFill>
                  <a:srgbClr val="008000"/>
                </a:solidFill>
              </a:rPr>
              <a:t>nanométrique</a:t>
            </a:r>
            <a:endParaRPr lang="en-US" altLang="fr-FR" sz="1400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fr-FR" sz="1400" dirty="0" err="1">
                <a:solidFill>
                  <a:srgbClr val="008000"/>
                </a:solidFill>
              </a:rPr>
              <a:t>Mesure</a:t>
            </a:r>
            <a:r>
              <a:rPr lang="en-US" altLang="fr-FR" sz="1400" dirty="0">
                <a:solidFill>
                  <a:srgbClr val="008000"/>
                </a:solidFill>
              </a:rPr>
              <a:t> et </a:t>
            </a:r>
            <a:r>
              <a:rPr lang="en-US" altLang="fr-FR" sz="1400" dirty="0" err="1">
                <a:solidFill>
                  <a:srgbClr val="008000"/>
                </a:solidFill>
              </a:rPr>
              <a:t>caractérisation</a:t>
            </a:r>
            <a:r>
              <a:rPr lang="en-US" altLang="fr-FR" sz="1400" dirty="0">
                <a:solidFill>
                  <a:srgbClr val="008000"/>
                </a:solidFill>
              </a:rPr>
              <a:t> du halo du </a:t>
            </a:r>
            <a:r>
              <a:rPr lang="en-US" altLang="fr-FR" sz="1400" dirty="0" err="1">
                <a:solidFill>
                  <a:srgbClr val="008000"/>
                </a:solidFill>
              </a:rPr>
              <a:t>faisceau</a:t>
            </a:r>
            <a:r>
              <a:rPr lang="en-US" altLang="fr-FR" sz="1400" dirty="0">
                <a:solidFill>
                  <a:srgbClr val="008000"/>
                </a:solidFill>
              </a:rPr>
              <a:t> </a:t>
            </a:r>
            <a:r>
              <a:rPr lang="en-US" altLang="fr-FR" sz="1400" dirty="0" err="1">
                <a:solidFill>
                  <a:srgbClr val="008000"/>
                </a:solidFill>
              </a:rPr>
              <a:t>dans</a:t>
            </a:r>
            <a:r>
              <a:rPr lang="en-US" altLang="fr-FR" sz="1400" dirty="0">
                <a:solidFill>
                  <a:srgbClr val="008000"/>
                </a:solidFill>
              </a:rPr>
              <a:t> ATF2, </a:t>
            </a:r>
            <a:r>
              <a:rPr lang="en-US" altLang="fr-FR" sz="1400" dirty="0" err="1">
                <a:solidFill>
                  <a:srgbClr val="008000"/>
                </a:solidFill>
              </a:rPr>
              <a:t>modélisation</a:t>
            </a:r>
            <a:r>
              <a:rPr lang="en-US" altLang="fr-FR" sz="1400" dirty="0">
                <a:solidFill>
                  <a:srgbClr val="008000"/>
                </a:solidFill>
              </a:rPr>
              <a:t> </a:t>
            </a:r>
            <a:r>
              <a:rPr lang="en-US" altLang="fr-FR" sz="1400" dirty="0" err="1">
                <a:solidFill>
                  <a:srgbClr val="008000"/>
                </a:solidFill>
              </a:rPr>
              <a:t>dans</a:t>
            </a:r>
            <a:r>
              <a:rPr lang="en-US" altLang="fr-FR" sz="1400" dirty="0">
                <a:solidFill>
                  <a:srgbClr val="008000"/>
                </a:solidFill>
              </a:rPr>
              <a:t> ATF et ATF2</a:t>
            </a:r>
            <a:endParaRPr lang="fr-FR" altLang="fr-FR" sz="1400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fr-FR" sz="1400" dirty="0">
                <a:solidFill>
                  <a:srgbClr val="008000"/>
                </a:solidFill>
              </a:rPr>
              <a:t>Collimation des </a:t>
            </a:r>
            <a:r>
              <a:rPr lang="en-US" altLang="fr-FR" sz="1400" dirty="0" err="1">
                <a:solidFill>
                  <a:srgbClr val="008000"/>
                </a:solidFill>
              </a:rPr>
              <a:t>faisceaux</a:t>
            </a:r>
            <a:r>
              <a:rPr lang="en-US" altLang="fr-FR" sz="1400" dirty="0">
                <a:solidFill>
                  <a:srgbClr val="008000"/>
                </a:solidFill>
              </a:rPr>
              <a:t> et </a:t>
            </a:r>
            <a:r>
              <a:rPr lang="en-US" altLang="fr-FR" sz="1400" dirty="0" err="1">
                <a:solidFill>
                  <a:srgbClr val="008000"/>
                </a:solidFill>
              </a:rPr>
              <a:t>évaluation</a:t>
            </a:r>
            <a:r>
              <a:rPr lang="en-US" altLang="fr-FR" sz="1400" dirty="0">
                <a:solidFill>
                  <a:srgbClr val="008000"/>
                </a:solidFill>
              </a:rPr>
              <a:t> des bruits de fond </a:t>
            </a:r>
            <a:r>
              <a:rPr lang="en-US" altLang="fr-FR" sz="1400" dirty="0" err="1">
                <a:solidFill>
                  <a:srgbClr val="008000"/>
                </a:solidFill>
              </a:rPr>
              <a:t>près</a:t>
            </a:r>
            <a:r>
              <a:rPr lang="en-US" altLang="fr-FR" sz="1400" dirty="0">
                <a:solidFill>
                  <a:srgbClr val="008000"/>
                </a:solidFill>
              </a:rPr>
              <a:t> de </a:t>
            </a:r>
            <a:r>
              <a:rPr lang="en-US" altLang="fr-FR" sz="1400" dirty="0" err="1">
                <a:solidFill>
                  <a:srgbClr val="008000"/>
                </a:solidFill>
              </a:rPr>
              <a:t>l’IP</a:t>
            </a:r>
            <a:r>
              <a:rPr lang="en-US" altLang="fr-FR" sz="1400" dirty="0">
                <a:solidFill>
                  <a:srgbClr val="008000"/>
                </a:solidFill>
              </a:rPr>
              <a:t> d’ATF2</a:t>
            </a:r>
            <a:endParaRPr lang="fr-FR" altLang="fr-FR" sz="1400" dirty="0">
              <a:solidFill>
                <a:srgbClr val="008000"/>
              </a:solidFill>
            </a:endParaRPr>
          </a:p>
          <a:p>
            <a:pPr marL="457200" lvl="1" indent="0">
              <a:lnSpc>
                <a:spcPct val="90000"/>
              </a:lnSpc>
            </a:pPr>
            <a:endParaRPr lang="fr-FR" altLang="fr-FR" sz="600" dirty="0"/>
          </a:p>
          <a:p>
            <a:pPr lvl="1">
              <a:lnSpc>
                <a:spcPct val="90000"/>
              </a:lnSpc>
            </a:pPr>
            <a:r>
              <a:rPr lang="en-US" altLang="fr-FR" sz="1400" dirty="0">
                <a:solidFill>
                  <a:srgbClr val="C00000"/>
                </a:solidFill>
              </a:rPr>
              <a:t>Conception de </a:t>
            </a:r>
            <a:r>
              <a:rPr lang="en-US" altLang="fr-FR" sz="1400" dirty="0" err="1">
                <a:solidFill>
                  <a:srgbClr val="C00000"/>
                </a:solidFill>
              </a:rPr>
              <a:t>l’optique</a:t>
            </a:r>
            <a:r>
              <a:rPr lang="en-US" altLang="fr-FR" sz="1400" dirty="0">
                <a:solidFill>
                  <a:srgbClr val="C00000"/>
                </a:solidFill>
              </a:rPr>
              <a:t> de la section de </a:t>
            </a:r>
            <a:r>
              <a:rPr lang="en-US" altLang="fr-FR" sz="1400" dirty="0" err="1">
                <a:solidFill>
                  <a:srgbClr val="C00000"/>
                </a:solidFill>
              </a:rPr>
              <a:t>focalisation</a:t>
            </a:r>
            <a:r>
              <a:rPr lang="en-US" altLang="fr-FR" sz="1400" dirty="0">
                <a:solidFill>
                  <a:srgbClr val="C00000"/>
                </a:solidFill>
              </a:rPr>
              <a:t> finale pour ILC/CLIC</a:t>
            </a:r>
          </a:p>
          <a:p>
            <a:pPr lvl="1">
              <a:lnSpc>
                <a:spcPct val="90000"/>
              </a:lnSpc>
            </a:pPr>
            <a:r>
              <a:rPr lang="en-US" altLang="fr-FR" sz="1400" dirty="0" err="1">
                <a:solidFill>
                  <a:srgbClr val="C00000"/>
                </a:solidFill>
              </a:rPr>
              <a:t>Évaluation</a:t>
            </a:r>
            <a:r>
              <a:rPr lang="en-US" altLang="fr-FR" sz="1400" dirty="0">
                <a:solidFill>
                  <a:srgbClr val="C00000"/>
                </a:solidFill>
              </a:rPr>
              <a:t> des bruits de fond </a:t>
            </a:r>
            <a:r>
              <a:rPr lang="en-US" altLang="fr-FR" sz="1400" dirty="0" err="1">
                <a:solidFill>
                  <a:srgbClr val="C00000"/>
                </a:solidFill>
              </a:rPr>
              <a:t>faisceau-faisceau</a:t>
            </a:r>
            <a:r>
              <a:rPr lang="en-US" altLang="fr-FR" sz="1400" dirty="0">
                <a:solidFill>
                  <a:srgbClr val="C00000"/>
                </a:solidFill>
              </a:rPr>
              <a:t> pour les </a:t>
            </a:r>
            <a:r>
              <a:rPr lang="en-US" altLang="fr-FR" sz="1400" dirty="0" err="1">
                <a:solidFill>
                  <a:srgbClr val="C00000"/>
                </a:solidFill>
              </a:rPr>
              <a:t>expériences</a:t>
            </a:r>
            <a:r>
              <a:rPr lang="en-US" altLang="fr-FR" sz="1400" dirty="0">
                <a:solidFill>
                  <a:srgbClr val="C00000"/>
                </a:solidFill>
              </a:rPr>
              <a:t> à ILC/CLIC</a:t>
            </a:r>
            <a:endParaRPr lang="fr-FR" altLang="fr-FR" sz="1400" dirty="0">
              <a:solidFill>
                <a:srgbClr val="C00000"/>
              </a:solidFill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6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fr-FR" sz="1400" dirty="0">
                <a:solidFill>
                  <a:srgbClr val="7030A0"/>
                </a:solidFill>
              </a:rPr>
              <a:t>IP-BPM 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système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d’actionneurs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piézo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et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mécanique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/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alignements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système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de trois BPM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cavité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bande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C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dans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chambre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à vide à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l’IP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d’ATF2  maintenance et investigations/calibrations 1-2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fois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/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année</a:t>
            </a:r>
            <a:endParaRPr lang="fr-FR" altLang="fr-FR" sz="1400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fr-FR" sz="1400" dirty="0">
                <a:solidFill>
                  <a:srgbClr val="7030A0"/>
                </a:solidFill>
              </a:rPr>
              <a:t>Collimation </a:t>
            </a:r>
            <a:r>
              <a:rPr lang="en-US" altLang="fr-FR" sz="1400" dirty="0" err="1">
                <a:solidFill>
                  <a:srgbClr val="7030A0"/>
                </a:solidFill>
              </a:rPr>
              <a:t>faisceau</a:t>
            </a:r>
            <a:r>
              <a:rPr lang="en-US" altLang="fr-FR" sz="1400" dirty="0">
                <a:solidFill>
                  <a:srgbClr val="7030A0"/>
                </a:solidFill>
              </a:rPr>
              <a:t> 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 1er </a:t>
            </a:r>
            <a:r>
              <a:rPr lang="en-US" altLang="fr-FR" sz="1400" dirty="0" smtClean="0">
                <a:solidFill>
                  <a:srgbClr val="7030A0"/>
                </a:solidFill>
                <a:sym typeface="Wingdings" panose="05000000000000000000" pitchFamily="2" charset="2"/>
              </a:rPr>
              <a:t>vertical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installé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en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février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2016, </a:t>
            </a:r>
            <a:r>
              <a:rPr lang="en-US" altLang="fr-FR" sz="1400" dirty="0" smtClean="0">
                <a:solidFill>
                  <a:srgbClr val="7030A0"/>
                </a:solidFill>
                <a:sym typeface="Wingdings" panose="05000000000000000000" pitchFamily="2" charset="2"/>
              </a:rPr>
              <a:t>2ème 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horizontal à installer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en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octobre</a:t>
            </a:r>
            <a:endParaRPr lang="en-US" altLang="fr-FR" sz="1400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Moniteur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de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profil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capteur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diamant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à micro-strip pour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faisceau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et halo 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deux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moniteurs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sur ATF2 (horizontal et vertical) et un sur PHIL (horizontal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actuellement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)  </a:t>
            </a:r>
            <a:r>
              <a:rPr lang="en-US" altLang="fr-FR" sz="1400" dirty="0" err="1">
                <a:solidFill>
                  <a:srgbClr val="7030A0"/>
                </a:solidFill>
                <a:sym typeface="Wingdings" panose="05000000000000000000" pitchFamily="2" charset="2"/>
              </a:rPr>
              <a:t>réduction</a:t>
            </a:r>
            <a:r>
              <a:rPr lang="en-US" altLang="fr-FR" sz="1400" dirty="0">
                <a:solidFill>
                  <a:srgbClr val="7030A0"/>
                </a:solidFill>
                <a:sym typeface="Wingdings" panose="05000000000000000000" pitchFamily="2" charset="2"/>
              </a:rPr>
              <a:t> pickup </a:t>
            </a:r>
            <a:r>
              <a:rPr lang="en-US" altLang="fr-FR" sz="1400" dirty="0" smtClean="0">
                <a:solidFill>
                  <a:srgbClr val="7030A0"/>
                </a:solidFill>
                <a:sym typeface="Wingdings" panose="05000000000000000000" pitchFamily="2" charset="2"/>
              </a:rPr>
              <a:t>EW</a:t>
            </a:r>
          </a:p>
          <a:p>
            <a:pPr lvl="1">
              <a:lnSpc>
                <a:spcPct val="90000"/>
              </a:lnSpc>
            </a:pPr>
            <a:endParaRPr lang="en-US" altLang="fr-FR" sz="600" dirty="0" smtClean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altLang="fr-FR" sz="1400" dirty="0">
                <a:solidFill>
                  <a:srgbClr val="0000FF"/>
                </a:solidFill>
              </a:rPr>
              <a:t>17 publications entre 2006 et </a:t>
            </a:r>
            <a:r>
              <a:rPr lang="en-US" altLang="fr-FR" sz="1400" dirty="0" smtClean="0">
                <a:solidFill>
                  <a:srgbClr val="0000FF"/>
                </a:solidFill>
              </a:rPr>
              <a:t>2016</a:t>
            </a:r>
            <a:r>
              <a:rPr lang="en-US" altLang="fr-FR" sz="1400" dirty="0">
                <a:solidFill>
                  <a:srgbClr val="0000FF"/>
                </a:solidFill>
              </a:rPr>
              <a:t> </a:t>
            </a:r>
            <a:r>
              <a:rPr lang="en-US" altLang="fr-FR" sz="1400" dirty="0" smtClean="0">
                <a:solidFill>
                  <a:srgbClr val="0000FF"/>
                </a:solidFill>
              </a:rPr>
              <a:t>+ </a:t>
            </a:r>
            <a:r>
              <a:rPr lang="en-US" altLang="fr-FR" sz="1400" dirty="0">
                <a:solidFill>
                  <a:srgbClr val="0000FF"/>
                </a:solidFill>
              </a:rPr>
              <a:t>5-6 communications par an à IPAC </a:t>
            </a:r>
            <a:r>
              <a:rPr lang="en-US" altLang="fr-FR" sz="1400" dirty="0" err="1">
                <a:solidFill>
                  <a:srgbClr val="0000FF"/>
                </a:solidFill>
              </a:rPr>
              <a:t>ou</a:t>
            </a:r>
            <a:r>
              <a:rPr lang="en-US" altLang="fr-FR" sz="1400" dirty="0">
                <a:solidFill>
                  <a:srgbClr val="0000FF"/>
                </a:solidFill>
              </a:rPr>
              <a:t> </a:t>
            </a:r>
            <a:r>
              <a:rPr lang="en-US" altLang="fr-FR" sz="1400" dirty="0" smtClean="0">
                <a:solidFill>
                  <a:srgbClr val="0000FF"/>
                </a:solidFill>
              </a:rPr>
              <a:t>IBIC</a:t>
            </a:r>
          </a:p>
          <a:p>
            <a:pPr lvl="1">
              <a:lnSpc>
                <a:spcPct val="90000"/>
              </a:lnSpc>
            </a:pPr>
            <a:r>
              <a:rPr lang="fr-FR" sz="1400" dirty="0" smtClean="0"/>
              <a:t>Doctorants: M</a:t>
            </a:r>
            <a:r>
              <a:rPr lang="fr-FR" sz="1400" dirty="0"/>
              <a:t>. </a:t>
            </a:r>
            <a:r>
              <a:rPr lang="fr-FR" sz="1400" dirty="0" err="1" smtClean="0"/>
              <a:t>Alabau</a:t>
            </a:r>
            <a:r>
              <a:rPr lang="fr-FR" sz="1400" dirty="0" smtClean="0"/>
              <a:t>, IFIC-LAL, </a:t>
            </a:r>
            <a:r>
              <a:rPr lang="fr-FR" sz="1400" dirty="0"/>
              <a:t>S. </a:t>
            </a:r>
            <a:r>
              <a:rPr lang="fr-FR" sz="1400" dirty="0" smtClean="0"/>
              <a:t>Bai, IHEP-LAL, </a:t>
            </a:r>
            <a:r>
              <a:rPr lang="fr-FR" sz="1400" dirty="0"/>
              <a:t>Y. </a:t>
            </a:r>
            <a:r>
              <a:rPr lang="fr-FR" sz="1400" dirty="0" err="1" smtClean="0"/>
              <a:t>Rénier</a:t>
            </a:r>
            <a:r>
              <a:rPr lang="fr-FR" sz="1400" dirty="0" smtClean="0"/>
              <a:t>, LAL en 2010, </a:t>
            </a:r>
            <a:r>
              <a:rPr lang="fr-FR" sz="1400" dirty="0"/>
              <a:t>S. </a:t>
            </a:r>
            <a:r>
              <a:rPr lang="fr-FR" sz="1400" dirty="0" smtClean="0"/>
              <a:t>Liu, LAL, O</a:t>
            </a:r>
            <a:r>
              <a:rPr lang="fr-FR" sz="1400" dirty="0"/>
              <a:t>. </a:t>
            </a:r>
            <a:r>
              <a:rPr lang="fr-FR" sz="1400" dirty="0" smtClean="0"/>
              <a:t>Blanco, LAL-CERN en 2015, </a:t>
            </a:r>
            <a:r>
              <a:rPr lang="fr-FR" sz="1400" dirty="0"/>
              <a:t>R. </a:t>
            </a:r>
            <a:r>
              <a:rPr lang="fr-FR" sz="1400" dirty="0" smtClean="0"/>
              <a:t>Yang, LAL fin 2018, N. </a:t>
            </a:r>
            <a:r>
              <a:rPr lang="fr-FR" sz="1400" dirty="0" err="1" smtClean="0"/>
              <a:t>Fuster</a:t>
            </a:r>
            <a:r>
              <a:rPr lang="fr-FR" sz="1400" dirty="0" smtClean="0"/>
              <a:t>, </a:t>
            </a:r>
            <a:r>
              <a:rPr lang="fr-FR" sz="1400" dirty="0" smtClean="0"/>
              <a:t>IFIC(+LAL), </a:t>
            </a:r>
            <a:r>
              <a:rPr lang="fr-FR" sz="1400" dirty="0" smtClean="0"/>
              <a:t>fin 2016 + nombreux stagiaires</a:t>
            </a:r>
            <a:endParaRPr lang="fr-FR" altLang="fr-FR" sz="1400" dirty="0" smtClean="0"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6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Autres laboratoires impliqués</a:t>
            </a:r>
          </a:p>
          <a:p>
            <a:pPr marL="57150" indent="0">
              <a:lnSpc>
                <a:spcPct val="90000"/>
              </a:lnSpc>
              <a:buNone/>
            </a:pPr>
            <a:endParaRPr lang="fr-FR" altLang="fr-FR" sz="4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LAPP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ATF2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est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une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collaboration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internationale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avec des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contribuants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américains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asiatiques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et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européens</a:t>
            </a:r>
            <a:endParaRPr lang="en-US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Collaborateurs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principaux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du LAL: IFIC, Oxford, RHUL, CERN, SLAC, Korea Uni., KEK 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ATF2 (ILC/CLIC) - ressources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17" y="1268760"/>
            <a:ext cx="9001125" cy="5328592"/>
          </a:xfrm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Membres de l’équipe impliqués: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1200" dirty="0" smtClean="0">
                <a:latin typeface="Verdana" pitchFamily="34" charset="0"/>
              </a:rPr>
              <a:t>Philip </a:t>
            </a:r>
            <a:r>
              <a:rPr lang="fr-FR" altLang="fr-FR" sz="1200" dirty="0" err="1" smtClean="0">
                <a:latin typeface="Verdana" pitchFamily="34" charset="0"/>
              </a:rPr>
              <a:t>Bambade</a:t>
            </a:r>
            <a:r>
              <a:rPr lang="fr-FR" altLang="fr-FR" sz="1200" dirty="0" smtClean="0">
                <a:latin typeface="Verdana" pitchFamily="34" charset="0"/>
              </a:rPr>
              <a:t> (22%), Angeles Faus-Golfe (15%)</a:t>
            </a:r>
          </a:p>
          <a:p>
            <a:pPr>
              <a:lnSpc>
                <a:spcPct val="90000"/>
              </a:lnSpc>
            </a:pPr>
            <a:r>
              <a:rPr lang="fr-FR" altLang="fr-FR" sz="1200" dirty="0" err="1" smtClean="0">
                <a:latin typeface="Verdana" pitchFamily="34" charset="0"/>
              </a:rPr>
              <a:t>Viacheslav</a:t>
            </a:r>
            <a:r>
              <a:rPr lang="fr-FR" altLang="fr-FR" sz="1200" dirty="0" smtClean="0">
                <a:latin typeface="Verdana" pitchFamily="34" charset="0"/>
              </a:rPr>
              <a:t> </a:t>
            </a:r>
            <a:r>
              <a:rPr lang="fr-FR" altLang="fr-FR" sz="1200" dirty="0" err="1" smtClean="0">
                <a:latin typeface="Verdana" pitchFamily="34" charset="0"/>
              </a:rPr>
              <a:t>Kubytskyi</a:t>
            </a:r>
            <a:r>
              <a:rPr lang="fr-FR" altLang="fr-FR" sz="1200" dirty="0" smtClean="0">
                <a:latin typeface="Verdana" pitchFamily="34" charset="0"/>
              </a:rPr>
              <a:t> </a:t>
            </a:r>
            <a:r>
              <a:rPr lang="fr-FR" altLang="fr-FR" sz="1200" dirty="0" smtClean="0"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lang="fr-FR" altLang="fr-FR" sz="1200" dirty="0" smtClean="0">
                <a:latin typeface="Verdana" pitchFamily="34" charset="0"/>
              </a:rPr>
              <a:t>CDD fin mars 2017 (30%)</a:t>
            </a:r>
          </a:p>
          <a:p>
            <a:pPr>
              <a:lnSpc>
                <a:spcPct val="90000"/>
              </a:lnSpc>
            </a:pPr>
            <a:r>
              <a:rPr lang="en-US" altLang="fr-FR" sz="1200" dirty="0" err="1" smtClean="0">
                <a:latin typeface="Verdana" pitchFamily="34" charset="0"/>
              </a:rPr>
              <a:t>Renjun</a:t>
            </a:r>
            <a:r>
              <a:rPr lang="en-US" altLang="fr-FR" sz="1200" dirty="0" smtClean="0">
                <a:latin typeface="Verdana" pitchFamily="34" charset="0"/>
              </a:rPr>
              <a:t> Yang </a:t>
            </a:r>
            <a:r>
              <a:rPr lang="en-US" altLang="fr-FR" sz="1200" dirty="0" smtClean="0"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lang="en-US" altLang="fr-FR" sz="1200" dirty="0" err="1" smtClean="0">
                <a:latin typeface="Verdana" pitchFamily="34" charset="0"/>
              </a:rPr>
              <a:t>Doctorant</a:t>
            </a:r>
            <a:r>
              <a:rPr lang="en-US" altLang="fr-FR" sz="1200" dirty="0" smtClean="0">
                <a:latin typeface="Verdana" pitchFamily="34" charset="0"/>
              </a:rPr>
              <a:t> CSC fin </a:t>
            </a:r>
            <a:r>
              <a:rPr lang="en-US" altLang="fr-FR" sz="1200" dirty="0" err="1" smtClean="0">
                <a:latin typeface="Verdana" pitchFamily="34" charset="0"/>
              </a:rPr>
              <a:t>septembre</a:t>
            </a:r>
            <a:r>
              <a:rPr lang="en-US" altLang="fr-FR" sz="1200" dirty="0" smtClean="0">
                <a:latin typeface="Verdana" pitchFamily="34" charset="0"/>
              </a:rPr>
              <a:t> 2018 (100% ATF2, </a:t>
            </a:r>
            <a:r>
              <a:rPr lang="en-US" altLang="fr-FR" sz="1200" dirty="0" err="1" smtClean="0">
                <a:latin typeface="Verdana" pitchFamily="34" charset="0"/>
              </a:rPr>
              <a:t>comprenant</a:t>
            </a:r>
            <a:r>
              <a:rPr lang="en-US" altLang="fr-FR" sz="1200" dirty="0" smtClean="0">
                <a:latin typeface="Verdana" pitchFamily="34" charset="0"/>
              </a:rPr>
              <a:t> </a:t>
            </a:r>
            <a:r>
              <a:rPr lang="en-US" altLang="fr-FR" sz="1200" dirty="0" err="1" smtClean="0">
                <a:latin typeface="Verdana" pitchFamily="34" charset="0"/>
              </a:rPr>
              <a:t>aussi</a:t>
            </a:r>
            <a:r>
              <a:rPr lang="en-US" altLang="fr-FR" sz="1200" dirty="0">
                <a:latin typeface="Verdana" pitchFamily="34" charset="0"/>
              </a:rPr>
              <a:t> </a:t>
            </a:r>
            <a:r>
              <a:rPr lang="en-US" altLang="fr-FR" sz="1200" dirty="0" err="1" smtClean="0">
                <a:latin typeface="Verdana" pitchFamily="34" charset="0"/>
              </a:rPr>
              <a:t>travaux</a:t>
            </a:r>
            <a:r>
              <a:rPr lang="en-US" altLang="fr-FR" sz="1200" dirty="0" smtClean="0">
                <a:latin typeface="Verdana" pitchFamily="34" charset="0"/>
              </a:rPr>
              <a:t> sur PHIL</a:t>
            </a:r>
            <a:r>
              <a:rPr lang="en-US" altLang="fr-FR" sz="1200" dirty="0" smtClean="0">
                <a:latin typeface="Verdana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fr-FR" sz="1200" dirty="0">
                <a:latin typeface="Verdana" pitchFamily="34" charset="0"/>
              </a:rPr>
              <a:t>[</a:t>
            </a:r>
            <a:r>
              <a:rPr lang="en-US" altLang="fr-FR" sz="1200" dirty="0" err="1" smtClean="0">
                <a:latin typeface="Verdana" pitchFamily="34" charset="0"/>
              </a:rPr>
              <a:t>Nuria</a:t>
            </a:r>
            <a:r>
              <a:rPr lang="en-US" altLang="fr-FR" sz="1200" dirty="0" smtClean="0">
                <a:latin typeface="Verdana" pitchFamily="34" charset="0"/>
              </a:rPr>
              <a:t> </a:t>
            </a:r>
            <a:r>
              <a:rPr lang="en-US" altLang="fr-FR" sz="1200" dirty="0" err="1" smtClean="0">
                <a:latin typeface="Verdana" pitchFamily="34" charset="0"/>
              </a:rPr>
              <a:t>Fuster</a:t>
            </a:r>
            <a:r>
              <a:rPr lang="en-US" altLang="fr-FR" sz="1200" dirty="0" smtClean="0">
                <a:latin typeface="Verdana" pitchFamily="34" charset="0"/>
              </a:rPr>
              <a:t> </a:t>
            </a:r>
            <a:r>
              <a:rPr lang="en-US" altLang="fr-FR" sz="1200" dirty="0" smtClean="0"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lang="en-US" altLang="fr-FR" sz="1200" dirty="0" err="1" smtClean="0">
                <a:latin typeface="Verdana" pitchFamily="34" charset="0"/>
                <a:sym typeface="Wingdings" panose="05000000000000000000" pitchFamily="2" charset="2"/>
              </a:rPr>
              <a:t>Doctorante</a:t>
            </a:r>
            <a:r>
              <a:rPr lang="en-US" altLang="fr-FR" sz="1200" dirty="0" smtClean="0">
                <a:latin typeface="Verdana" pitchFamily="34" charset="0"/>
                <a:sym typeface="Wingdings" panose="05000000000000000000" pitchFamily="2" charset="2"/>
              </a:rPr>
              <a:t> IFIC fin 2016 (100%)]</a:t>
            </a:r>
            <a:endParaRPr lang="fr-FR" altLang="fr-FR" sz="1200" dirty="0" smtClean="0">
              <a:latin typeface="Verdana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Liste des personnels techniques impliqués:</a:t>
            </a:r>
          </a:p>
          <a:p>
            <a:pPr marL="0" indent="0">
              <a:lnSpc>
                <a:spcPct val="90000"/>
              </a:lnSpc>
              <a:buNone/>
            </a:pPr>
            <a:endParaRPr lang="fr-FR" altLang="fr-FR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dirty="0" err="1">
                <a:solidFill>
                  <a:srgbClr val="4D4D4D"/>
                </a:solidFill>
                <a:latin typeface="Verdana" pitchFamily="34" charset="0"/>
              </a:rPr>
              <a:t>Sandry</a:t>
            </a:r>
            <a:r>
              <a:rPr lang="en-US" altLang="fr-FR" sz="1200" dirty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altLang="fr-FR" sz="1200" dirty="0" err="1">
                <a:solidFill>
                  <a:srgbClr val="4D4D4D"/>
                </a:solidFill>
                <a:latin typeface="Verdana" pitchFamily="34" charset="0"/>
              </a:rPr>
              <a:t>Wallon</a:t>
            </a:r>
            <a:r>
              <a:rPr lang="en-US" altLang="fr-FR" sz="1200" dirty="0">
                <a:solidFill>
                  <a:srgbClr val="4D4D4D"/>
                </a:solidFill>
                <a:latin typeface="Verdana" pitchFamily="34" charset="0"/>
              </a:rPr>
              <a:t>, IR, </a:t>
            </a:r>
            <a:r>
              <a:rPr lang="en-US" altLang="fr-FR" sz="1200" dirty="0" err="1">
                <a:solidFill>
                  <a:srgbClr val="4D4D4D"/>
                </a:solidFill>
                <a:latin typeface="Verdana" pitchFamily="34" charset="0"/>
              </a:rPr>
              <a:t>mécanique</a:t>
            </a:r>
            <a:r>
              <a:rPr lang="en-US" altLang="fr-FR" sz="1200" dirty="0">
                <a:solidFill>
                  <a:srgbClr val="4D4D4D"/>
                </a:solidFill>
                <a:latin typeface="Verdana" pitchFamily="34" charset="0"/>
              </a:rPr>
              <a:t>, 50% </a:t>
            </a:r>
            <a:endParaRPr lang="en-US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Frédéric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Bogard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, IE,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mécanique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, 20%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Patrick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Cornebise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, AI,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câblage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et installation, 5-10%</a:t>
            </a:r>
            <a:endParaRPr lang="en-US" altLang="fr-FR" sz="1200" dirty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Sources de financement 2015 (hors </a:t>
            </a:r>
            <a:r>
              <a:rPr lang="fr-FR" altLang="fr-FR" sz="1200" b="1" u="sng" dirty="0" err="1" smtClean="0">
                <a:solidFill>
                  <a:srgbClr val="0070C0"/>
                </a:solidFill>
                <a:latin typeface="Verdana" pitchFamily="34" charset="0"/>
              </a:rPr>
              <a:t>CDDs</a:t>
            </a: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)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fr-FR" altLang="fr-FR" sz="1200" b="1" dirty="0" smtClean="0">
                <a:latin typeface="Verdana" pitchFamily="34" charset="0"/>
              </a:rPr>
              <a:t>[indiquer origines de financement (IN2P3, université, </a:t>
            </a:r>
            <a:r>
              <a:rPr lang="fr-FR" altLang="fr-FR" sz="1200" b="1" dirty="0" err="1" smtClean="0">
                <a:latin typeface="Verdana" pitchFamily="34" charset="0"/>
              </a:rPr>
              <a:t>labex</a:t>
            </a:r>
            <a:r>
              <a:rPr lang="fr-FR" altLang="fr-FR" sz="1200" b="1" dirty="0" smtClean="0">
                <a:latin typeface="Verdana" pitchFamily="34" charset="0"/>
              </a:rPr>
              <a:t>, </a:t>
            </a:r>
            <a:r>
              <a:rPr lang="fr-FR" altLang="fr-FR" sz="1200" b="1" dirty="0" err="1" smtClean="0">
                <a:latin typeface="Verdana" pitchFamily="34" charset="0"/>
              </a:rPr>
              <a:t>equipex</a:t>
            </a:r>
            <a:r>
              <a:rPr lang="fr-FR" altLang="fr-FR" sz="1200" b="1" dirty="0" smtClean="0">
                <a:latin typeface="Verdana" pitchFamily="34" charset="0"/>
              </a:rPr>
              <a:t>, régional, ANR, Europe…), montant obtenu en 2015 (et si pertinent lors des années précédentes)]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IN2P3 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  <a:sym typeface="Symbol"/>
              </a:rPr>
              <a:t> 47</a:t>
            </a:r>
            <a:r>
              <a:rPr lang="en-US" altLang="fr-FR" sz="1200" dirty="0" smtClean="0">
                <a:solidFill>
                  <a:srgbClr val="4D4D4D"/>
                </a:solidFill>
                <a:latin typeface="Calibri"/>
                <a:sym typeface="Symbol"/>
              </a:rPr>
              <a:t>€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H2020/MSCA/RISE/E-JADE ( 1/2015 – 31/2018): 45 </a:t>
            </a:r>
            <a:r>
              <a:rPr lang="en-US" altLang="fr-FR" sz="1200" dirty="0" err="1" smtClean="0">
                <a:solidFill>
                  <a:srgbClr val="4D4D4D"/>
                </a:solidFill>
                <a:latin typeface="Verdana" pitchFamily="34" charset="0"/>
              </a:rPr>
              <a:t>mois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 mission KEK: WP2/ATF2, WP3/MDI, WP3/e+ 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</a:rPr>
              <a:t>LIA FJPPL + FCPPL </a:t>
            </a:r>
            <a:r>
              <a:rPr lang="en-US" altLang="fr-FR" sz="1200" dirty="0" smtClean="0">
                <a:solidFill>
                  <a:srgbClr val="4D4D4D"/>
                </a:solidFill>
                <a:latin typeface="Verdana" pitchFamily="34" charset="0"/>
                <a:sym typeface="Symbol"/>
              </a:rPr>
              <a:t> 5k</a:t>
            </a:r>
            <a:r>
              <a:rPr lang="en-US" altLang="fr-FR" sz="1200" dirty="0" smtClean="0">
                <a:solidFill>
                  <a:srgbClr val="4D4D4D"/>
                </a:solidFill>
                <a:latin typeface="Calibri"/>
                <a:sym typeface="Symbol"/>
              </a:rPr>
              <a:t>€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ATF2 (ILC/CLIC) - faits marquants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547664" y="298766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Voir</a:t>
            </a:r>
            <a:r>
              <a:rPr lang="en-US" dirty="0" smtClean="0"/>
              <a:t> cinq </a:t>
            </a:r>
            <a:r>
              <a:rPr lang="en-US" dirty="0" err="1" smtClean="0"/>
              <a:t>transparents</a:t>
            </a:r>
            <a:r>
              <a:rPr lang="en-US" dirty="0" smtClean="0"/>
              <a:t> </a:t>
            </a:r>
            <a:r>
              <a:rPr lang="en-US" dirty="0" err="1" smtClean="0"/>
              <a:t>suivants</a:t>
            </a:r>
            <a:r>
              <a:rPr lang="en-US" dirty="0" smtClean="0"/>
              <a:t> (</a:t>
            </a:r>
            <a:r>
              <a:rPr lang="en-US" dirty="0" err="1" smtClean="0"/>
              <a:t>montrés</a:t>
            </a:r>
            <a:r>
              <a:rPr lang="en-US" dirty="0" smtClean="0"/>
              <a:t> au CSI)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図形グループ 16"/>
          <p:cNvGrpSpPr/>
          <p:nvPr/>
        </p:nvGrpSpPr>
        <p:grpSpPr>
          <a:xfrm>
            <a:off x="333136" y="908720"/>
            <a:ext cx="7612685" cy="5738648"/>
            <a:chOff x="254308" y="3722075"/>
            <a:chExt cx="5028060" cy="2829016"/>
          </a:xfrm>
        </p:grpSpPr>
        <p:pic>
          <p:nvPicPr>
            <p:cNvPr id="26" name="図 8" descr="保存されていない プレビュー 書類 2（ドラッグされました）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19" y="3722075"/>
              <a:ext cx="5008749" cy="2829016"/>
            </a:xfrm>
            <a:prstGeom prst="rect">
              <a:avLst/>
            </a:prstGeom>
          </p:spPr>
        </p:pic>
        <p:sp>
          <p:nvSpPr>
            <p:cNvPr id="27" name="コンテンツ プレースホルダー 4"/>
            <p:cNvSpPr txBox="1">
              <a:spLocks/>
            </p:cNvSpPr>
            <p:nvPr/>
          </p:nvSpPr>
          <p:spPr>
            <a:xfrm>
              <a:off x="254308" y="5911827"/>
              <a:ext cx="4771193" cy="6286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ja-JP" altLang="en-US" sz="2400" b="1" dirty="0"/>
            </a:p>
          </p:txBody>
        </p:sp>
        <p:sp>
          <p:nvSpPr>
            <p:cNvPr id="28" name="コンテンツ プレースホルダー 4"/>
            <p:cNvSpPr txBox="1">
              <a:spLocks/>
            </p:cNvSpPr>
            <p:nvPr/>
          </p:nvSpPr>
          <p:spPr>
            <a:xfrm>
              <a:off x="2429183" y="3812262"/>
              <a:ext cx="2194314" cy="111059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600" b="1" dirty="0">
                  <a:solidFill>
                    <a:srgbClr val="FF0000"/>
                  </a:solidFill>
                </a:rPr>
                <a:t>44 nm </a:t>
              </a:r>
              <a:r>
                <a:rPr lang="en-US" altLang="ja-JP" sz="1600" b="1" dirty="0" smtClean="0">
                  <a:solidFill>
                    <a:srgbClr val="FF0000"/>
                  </a:solidFill>
                </a:rPr>
                <a:t>achieved </a:t>
              </a:r>
              <a:r>
                <a:rPr lang="en-US" altLang="ja-JP" sz="1600" b="1" dirty="0">
                  <a:solidFill>
                    <a:srgbClr val="FF0000"/>
                  </a:solidFill>
                </a:rPr>
                <a:t>in June 2014</a:t>
              </a:r>
            </a:p>
            <a:p>
              <a:r>
                <a:rPr lang="en-US" altLang="ja-JP" sz="1600" dirty="0" smtClean="0">
                  <a:solidFill>
                    <a:srgbClr val="FF6600"/>
                  </a:solidFill>
                </a:rPr>
                <a:t>Fast recovery of small</a:t>
              </a:r>
            </a:p>
            <a:p>
              <a:pPr marL="0" indent="0">
                <a:buNone/>
              </a:pPr>
              <a:r>
                <a:rPr lang="en-US" altLang="ja-JP" sz="1600" dirty="0">
                  <a:solidFill>
                    <a:srgbClr val="FF6600"/>
                  </a:solidFill>
                </a:rPr>
                <a:t> </a:t>
              </a:r>
              <a:r>
                <a:rPr lang="en-US" altLang="ja-JP" sz="1600" dirty="0" smtClean="0">
                  <a:solidFill>
                    <a:srgbClr val="FF6600"/>
                  </a:solidFill>
                </a:rPr>
                <a:t>       beam sizes &lt;</a:t>
              </a:r>
              <a:r>
                <a:rPr lang="en-US" altLang="ja-JP" sz="1600" dirty="0">
                  <a:solidFill>
                    <a:srgbClr val="FF6600"/>
                  </a:solidFill>
                </a:rPr>
                <a:t>50 </a:t>
              </a:r>
              <a:r>
                <a:rPr lang="en-US" altLang="ja-JP" sz="1600" dirty="0" smtClean="0">
                  <a:solidFill>
                    <a:srgbClr val="FF6600"/>
                  </a:solidFill>
                </a:rPr>
                <a:t>nm    </a:t>
              </a:r>
              <a:endParaRPr lang="en-US" altLang="ja-JP" sz="1600" dirty="0">
                <a:solidFill>
                  <a:srgbClr val="FF6600"/>
                </a:solidFill>
              </a:endParaRPr>
            </a:p>
            <a:p>
              <a:pPr marL="0" indent="0">
                <a:buNone/>
              </a:pPr>
              <a:r>
                <a:rPr lang="en-US" altLang="ja-JP" sz="1600" dirty="0" smtClean="0">
                  <a:solidFill>
                    <a:srgbClr val="FF6600"/>
                  </a:solidFill>
                </a:rPr>
                <a:t>        after shutdown</a:t>
              </a:r>
            </a:p>
            <a:p>
              <a:r>
                <a:rPr lang="en-US" altLang="ja-JP" sz="1600" dirty="0" smtClean="0">
                  <a:solidFill>
                    <a:srgbClr val="006600"/>
                  </a:solidFill>
                </a:rPr>
                <a:t>Good reproducibility</a:t>
              </a:r>
            </a:p>
            <a:p>
              <a:pPr marL="0" indent="0">
                <a:buNone/>
              </a:pPr>
              <a:r>
                <a:rPr lang="en-US" altLang="ja-JP" sz="1600" dirty="0">
                  <a:solidFill>
                    <a:srgbClr val="006600"/>
                  </a:solidFill>
                </a:rPr>
                <a:t> </a:t>
              </a:r>
              <a:r>
                <a:rPr lang="en-US" altLang="ja-JP" sz="1600" dirty="0" smtClean="0">
                  <a:solidFill>
                    <a:srgbClr val="006600"/>
                  </a:solidFill>
                </a:rPr>
                <a:t>       and stability</a:t>
              </a:r>
            </a:p>
            <a:p>
              <a:r>
                <a:rPr lang="en-US" altLang="ja-JP" sz="1600" dirty="0">
                  <a:solidFill>
                    <a:srgbClr val="0000FF"/>
                  </a:solidFill>
                </a:rPr>
                <a:t>still being </a:t>
              </a:r>
              <a:r>
                <a:rPr lang="en-US" altLang="ja-JP" sz="1600" dirty="0" smtClean="0">
                  <a:solidFill>
                    <a:srgbClr val="0000FF"/>
                  </a:solidFill>
                </a:rPr>
                <a:t>improved</a:t>
              </a:r>
              <a:endParaRPr lang="en-US" altLang="ja-JP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直線矢印コネクタ 12"/>
            <p:cNvCxnSpPr/>
            <p:nvPr/>
          </p:nvCxnSpPr>
          <p:spPr>
            <a:xfrm>
              <a:off x="1623266" y="4344197"/>
              <a:ext cx="2463545" cy="1413135"/>
            </a:xfrm>
            <a:prstGeom prst="straightConnector1">
              <a:avLst/>
            </a:prstGeom>
            <a:ln w="127000" cmpd="sng"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prstClr val="white"/>
                  </a:gs>
                </a:gsLst>
                <a:lin ang="10800000" scaled="0"/>
                <a:tileRect/>
              </a:gradFill>
              <a:tailEnd type="arrow"/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図 10" descr="保存されていない プレビュー 書類 3（ドラッグされました）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24" y="1589387"/>
            <a:ext cx="3243086" cy="2383473"/>
          </a:xfrm>
          <a:prstGeom prst="rect">
            <a:avLst/>
          </a:prstGeom>
        </p:spPr>
      </p:pic>
      <p:sp>
        <p:nvSpPr>
          <p:cNvPr id="34" name="Title 4"/>
          <p:cNvSpPr>
            <a:spLocks noGrp="1"/>
          </p:cNvSpPr>
          <p:nvPr>
            <p:ph type="title"/>
          </p:nvPr>
        </p:nvSpPr>
        <p:spPr>
          <a:xfrm>
            <a:off x="242099" y="44624"/>
            <a:ext cx="8659013" cy="673535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</a:rPr>
              <a:t>History of minimum beam size in ATF2 </a:t>
            </a:r>
            <a:endParaRPr lang="en-GB" sz="40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9795" y="6093296"/>
            <a:ext cx="786465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6600"/>
                </a:solidFill>
              </a:rPr>
              <a:t>IN2P3 contributes to ATF2 since 2006</a:t>
            </a:r>
            <a:endParaRPr lang="fr-FR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115987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fr-FR" sz="3000" dirty="0" smtClean="0">
                <a:solidFill>
                  <a:srgbClr val="3333CC"/>
                </a:solidFill>
              </a:rPr>
              <a:t>Vertical injection feedback stabilization of 2</a:t>
            </a:r>
            <a:r>
              <a:rPr lang="en-US" altLang="fr-FR" sz="3000" baseline="30000" dirty="0" smtClean="0">
                <a:solidFill>
                  <a:srgbClr val="3333CC"/>
                </a:solidFill>
              </a:rPr>
              <a:t>nd</a:t>
            </a:r>
            <a:r>
              <a:rPr lang="en-US" altLang="fr-FR" sz="3000" dirty="0" smtClean="0">
                <a:solidFill>
                  <a:srgbClr val="3333CC"/>
                </a:solidFill>
              </a:rPr>
              <a:t> bunch </a:t>
            </a:r>
            <a:endParaRPr lang="en-US" altLang="fr-FR" sz="3000" dirty="0">
              <a:solidFill>
                <a:srgbClr val="3333CC"/>
              </a:solidFill>
            </a:endParaRP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501"/>
            <a:ext cx="4608918" cy="3384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71690"/>
            <a:ext cx="4464496" cy="331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5496" y="5372571"/>
            <a:ext cx="8999985" cy="136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US" altLang="fr-FR" sz="14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fr-FR" sz="3400" dirty="0" smtClean="0">
                <a:solidFill>
                  <a:srgbClr val="3333CC"/>
                </a:solidFill>
                <a:sym typeface="Symbol"/>
              </a:rPr>
              <a:t> Preliminary : </a:t>
            </a:r>
            <a:r>
              <a:rPr lang="en-US" altLang="fr-FR" sz="3400" baseline="-25000" dirty="0" smtClean="0">
                <a:solidFill>
                  <a:srgbClr val="3333CC"/>
                </a:solidFill>
                <a:sym typeface="Symbol"/>
              </a:rPr>
              <a:t>y</a:t>
            </a:r>
            <a:r>
              <a:rPr lang="en-US" altLang="fr-FR" sz="3400" dirty="0" smtClean="0">
                <a:solidFill>
                  <a:srgbClr val="3333CC"/>
                </a:solidFill>
                <a:sym typeface="Symbol"/>
              </a:rPr>
              <a:t>  41 nm</a:t>
            </a:r>
            <a:r>
              <a:rPr lang="en-US" altLang="fr-FR" sz="3400" dirty="0" smtClean="0">
                <a:solidFill>
                  <a:srgbClr val="3333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None/>
            </a:pPr>
            <a:endParaRPr lang="en-US" altLang="fr-FR" sz="1000" dirty="0" smtClean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fr-FR" sz="2400" dirty="0">
                <a:solidFill>
                  <a:srgbClr val="3333CC"/>
                </a:solidFill>
              </a:rPr>
              <a:t>s</a:t>
            </a:r>
            <a:r>
              <a:rPr lang="en-US" altLang="fr-FR" sz="2400" dirty="0" smtClean="0">
                <a:solidFill>
                  <a:srgbClr val="3333CC"/>
                </a:solidFill>
              </a:rPr>
              <a:t>mallest </a:t>
            </a:r>
            <a:r>
              <a:rPr lang="en-US" altLang="fr-FR" sz="2400" dirty="0">
                <a:solidFill>
                  <a:srgbClr val="3333CC"/>
                </a:solidFill>
              </a:rPr>
              <a:t>vertical beam size ever </a:t>
            </a:r>
            <a:r>
              <a:rPr lang="en-US" altLang="fr-FR" sz="2400" dirty="0" smtClean="0">
                <a:solidFill>
                  <a:srgbClr val="3333CC"/>
                </a:solidFill>
              </a:rPr>
              <a:t>achieved</a:t>
            </a:r>
            <a:endParaRPr lang="en-US" altLang="fr-FR" sz="2400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en-US" altLang="fr-FR" sz="3400" dirty="0">
              <a:solidFill>
                <a:srgbClr val="3333CC"/>
              </a:solidFill>
            </a:endParaRPr>
          </a:p>
        </p:txBody>
      </p:sp>
      <p:sp>
        <p:nvSpPr>
          <p:cNvPr id="8" name="テキスト ボックス 1"/>
          <p:cNvSpPr txBox="1"/>
          <p:nvPr/>
        </p:nvSpPr>
        <p:spPr>
          <a:xfrm>
            <a:off x="384195" y="848934"/>
            <a:ext cx="8759809" cy="707858"/>
          </a:xfrm>
          <a:prstGeom prst="rect">
            <a:avLst/>
          </a:prstGeom>
          <a:noFill/>
        </p:spPr>
        <p:txBody>
          <a:bodyPr wrap="square" lIns="91411" tIns="45706" rIns="91411" bIns="45706" rtlCol="0">
            <a:spAutoFit/>
          </a:bodyPr>
          <a:lstStyle/>
          <a:p>
            <a:pPr defTabSz="457059"/>
            <a:r>
              <a:rPr lang="en-US" altLang="ja-JP" sz="2000" dirty="0">
                <a:solidFill>
                  <a:srgbClr val="008000"/>
                </a:solidFill>
                <a:latin typeface="Calibri"/>
                <a:ea typeface="ＭＳ Ｐゴシック"/>
                <a:cs typeface="Arial"/>
                <a:sym typeface="ヒラギノ角ゴ ProN W3"/>
              </a:rPr>
              <a:t>Stabilize the second and later bunches by using the first bunch as a pilot bunch for the intra-train fast feedback (FONT</a:t>
            </a:r>
            <a:r>
              <a:rPr lang="en-US" altLang="ja-JP" sz="2000" dirty="0" smtClean="0">
                <a:solidFill>
                  <a:srgbClr val="008000"/>
                </a:solidFill>
                <a:latin typeface="Calibri"/>
                <a:ea typeface="ＭＳ Ｐゴシック"/>
                <a:cs typeface="Arial"/>
                <a:sym typeface="ヒラギノ角ゴ ProN W3"/>
              </a:rPr>
              <a:t>)</a:t>
            </a:r>
            <a:r>
              <a:rPr lang="en-US" altLang="ja-JP" sz="2000" dirty="0" smtClean="0">
                <a:solidFill>
                  <a:srgbClr val="008000"/>
                </a:solidFill>
                <a:latin typeface="Calibri"/>
                <a:ea typeface="ＭＳ Ｐゴシック"/>
                <a:cs typeface="Arial"/>
                <a:sym typeface="Wingdings" panose="05000000000000000000" pitchFamily="2" charset="2"/>
              </a:rPr>
              <a:t> ILC-like intra train feedback</a:t>
            </a:r>
            <a:endParaRPr lang="en-US" altLang="ja-JP" sz="2000" dirty="0">
              <a:solidFill>
                <a:srgbClr val="008000"/>
              </a:solidFill>
              <a:latin typeface="Calibri"/>
              <a:ea typeface="ＭＳ Ｐゴシック"/>
              <a:cs typeface="Arial"/>
              <a:sym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483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>
          <a:xfrm>
            <a:off x="827584" y="83065"/>
            <a:ext cx="7560840" cy="559863"/>
          </a:xfrm>
          <a:prstGeom prst="rect">
            <a:avLst/>
          </a:prstGeom>
        </p:spPr>
        <p:txBody>
          <a:bodyPr lIns="91411" tIns="45706" rIns="91411" bIns="45706">
            <a:no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cs typeface="Times New Roman"/>
              </a:rPr>
              <a:t>N</a:t>
            </a:r>
            <a:r>
              <a:rPr lang="en-US" altLang="ja-JP" sz="4000" dirty="0" smtClean="0">
                <a:solidFill>
                  <a:srgbClr val="0000FF"/>
                </a:solidFill>
                <a:cs typeface="Times New Roman"/>
              </a:rPr>
              <a:t>anometer </a:t>
            </a:r>
            <a:r>
              <a:rPr lang="en-US" altLang="ja-JP" sz="4000" dirty="0">
                <a:solidFill>
                  <a:srgbClr val="0000FF"/>
                </a:solidFill>
                <a:cs typeface="Times New Roman"/>
              </a:rPr>
              <a:t>stabilization at </a:t>
            </a:r>
            <a:r>
              <a:rPr lang="en-US" altLang="ja-JP" sz="4000" dirty="0" smtClean="0">
                <a:solidFill>
                  <a:srgbClr val="0000FF"/>
                </a:solidFill>
                <a:cs typeface="Times New Roman"/>
              </a:rPr>
              <a:t>ATF2 IP</a:t>
            </a:r>
            <a:endParaRPr lang="ja-JP" altLang="en-US" sz="4000" dirty="0">
              <a:solidFill>
                <a:srgbClr val="0000FF"/>
              </a:solidFill>
              <a:cs typeface="Times New Roman"/>
            </a:endParaRPr>
          </a:p>
        </p:txBody>
      </p:sp>
      <p:pic>
        <p:nvPicPr>
          <p:cNvPr id="6" name="図 5" descr="IPBPM-lay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543757" cy="2088366"/>
          </a:xfrm>
          <a:prstGeom prst="rect">
            <a:avLst/>
          </a:prstGeom>
        </p:spPr>
      </p:pic>
      <p:pic>
        <p:nvPicPr>
          <p:cNvPr id="8" name="図 7" descr="IMG_02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67" y="3284984"/>
            <a:ext cx="3500902" cy="2625677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513038" y="5831787"/>
            <a:ext cx="2596639" cy="373654"/>
          </a:xfrm>
          <a:prstGeom prst="rect">
            <a:avLst/>
          </a:prstGeom>
          <a:solidFill>
            <a:schemeClr val="bg1"/>
          </a:solidFill>
        </p:spPr>
        <p:txBody>
          <a:bodyPr wrap="square" lIns="91411" tIns="45706" rIns="91411" bIns="45706" rtlCol="0">
            <a:spAutoFit/>
          </a:bodyPr>
          <a:lstStyle/>
          <a:p>
            <a:pPr defTabSz="457059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  <a:sym typeface="ヒラギノ角ゴ ProN W3"/>
              </a:rPr>
              <a:t>stripline feedback kicker 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681" y="3604303"/>
            <a:ext cx="4030223" cy="2272969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113778" y="5842398"/>
            <a:ext cx="4026123" cy="352014"/>
          </a:xfrm>
          <a:prstGeom prst="rect">
            <a:avLst/>
          </a:prstGeom>
          <a:solidFill>
            <a:schemeClr val="bg1"/>
          </a:solidFill>
        </p:spPr>
        <p:txBody>
          <a:bodyPr wrap="square" lIns="91411" tIns="45706" rIns="91411" bIns="45706" rtlCol="0">
            <a:spAutoFit/>
          </a:bodyPr>
          <a:lstStyle/>
          <a:p>
            <a:pPr defTabSz="457059"/>
            <a:r>
              <a:rPr lang="en-US" altLang="ja-JP" sz="1700" dirty="0">
                <a:solidFill>
                  <a:prstClr val="black"/>
                </a:solidFill>
                <a:latin typeface="Calibri"/>
                <a:ea typeface="ＭＳ Ｐゴシック"/>
                <a:sym typeface="ヒラギノ角ゴ ProN W3"/>
              </a:rPr>
              <a:t>IP-BPM with mover in a vacuum chamber</a:t>
            </a:r>
            <a:endParaRPr lang="ja-JP" altLang="en-US" sz="1700" dirty="0">
              <a:solidFill>
                <a:prstClr val="black"/>
              </a:solidFill>
              <a:latin typeface="Calibri"/>
              <a:ea typeface="ＭＳ Ｐゴシック"/>
              <a:sym typeface="ヒラギノ角ゴ ProN W3"/>
            </a:endParaRPr>
          </a:p>
        </p:txBody>
      </p:sp>
      <p:pic>
        <p:nvPicPr>
          <p:cNvPr id="12" name="Picture 5" descr="http://phil.lal.in2p3.fr/plugins/kitcnrs/images/l-coul-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0295" y="6292614"/>
            <a:ext cx="845573" cy="48865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01" y="6280582"/>
            <a:ext cx="827113" cy="47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6" descr="lapp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626" y="6280583"/>
            <a:ext cx="823318" cy="48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1621" y="6334111"/>
            <a:ext cx="1237902" cy="40148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4271" y="6334111"/>
            <a:ext cx="1139218" cy="372575"/>
          </a:xfrm>
          <a:prstGeom prst="rect">
            <a:avLst/>
          </a:prstGeom>
        </p:spPr>
      </p:pic>
      <p:pic>
        <p:nvPicPr>
          <p:cNvPr id="17" name="図 16" descr="保存されていない プレビュー 書類 6（ドラッグされました）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9" y="933012"/>
            <a:ext cx="3547444" cy="22799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図 6" descr="IPBPM-piezo.pd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6" y="4195755"/>
            <a:ext cx="2272814" cy="1825533"/>
          </a:xfrm>
          <a:prstGeom prst="rect">
            <a:avLst/>
          </a:prstGeom>
        </p:spPr>
      </p:pic>
      <p:cxnSp>
        <p:nvCxnSpPr>
          <p:cNvPr id="20" name="直線矢印コネクタ 21"/>
          <p:cNvCxnSpPr/>
          <p:nvPr/>
        </p:nvCxnSpPr>
        <p:spPr>
          <a:xfrm flipH="1">
            <a:off x="0" y="4437112"/>
            <a:ext cx="2191957" cy="12961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円/楕円 30"/>
          <p:cNvSpPr/>
          <p:nvPr/>
        </p:nvSpPr>
        <p:spPr>
          <a:xfrm>
            <a:off x="1115616" y="5013176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79400">
              <a:srgbClr val="FFFF00"/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456936"/>
            <a:endParaRPr lang="ja-JP" altLang="en-US" sz="700" b="1" dirty="0">
              <a:solidFill>
                <a:srgbClr val="FF0000"/>
              </a:solidFill>
              <a:latin typeface="Calibri"/>
              <a:ea typeface="ＭＳ Ｐゴシック"/>
              <a:sym typeface="ヒラギノ角ゴ ProN W3"/>
            </a:endParaRPr>
          </a:p>
        </p:txBody>
      </p:sp>
      <p:sp>
        <p:nvSpPr>
          <p:cNvPr id="23" name="テキスト ボックス 31"/>
          <p:cNvSpPr txBox="1"/>
          <p:nvPr/>
        </p:nvSpPr>
        <p:spPr>
          <a:xfrm>
            <a:off x="971600" y="4869160"/>
            <a:ext cx="360930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defTabSz="456936"/>
            <a:r>
              <a:rPr lang="en-US" altLang="ja-JP" dirty="0">
                <a:solidFill>
                  <a:srgbClr val="FF0000"/>
                </a:solidFill>
                <a:latin typeface="Calibri"/>
                <a:ea typeface="ＭＳ Ｐゴシック"/>
                <a:sym typeface="ヒラギノ角ゴ ProN W3"/>
              </a:rPr>
              <a:t>IP</a:t>
            </a:r>
            <a:endParaRPr lang="ja-JP" altLang="en-US" dirty="0">
              <a:solidFill>
                <a:srgbClr val="FF0000"/>
              </a:solidFill>
              <a:latin typeface="Calibri"/>
              <a:ea typeface="ＭＳ Ｐゴシック"/>
              <a:sym typeface="ヒラギノ角ゴ ProN W3"/>
            </a:endParaRPr>
          </a:p>
        </p:txBody>
      </p:sp>
      <p:sp>
        <p:nvSpPr>
          <p:cNvPr id="31" name="テキスト ボックス 8"/>
          <p:cNvSpPr txBox="1"/>
          <p:nvPr/>
        </p:nvSpPr>
        <p:spPr>
          <a:xfrm>
            <a:off x="-36512" y="4736209"/>
            <a:ext cx="601380" cy="27696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defTabSz="456936"/>
            <a:r>
              <a:rPr lang="en-US" altLang="ja-JP" sz="1200" b="1" dirty="0">
                <a:solidFill>
                  <a:srgbClr val="800000"/>
                </a:solidFill>
                <a:latin typeface="Calibri"/>
                <a:ea typeface="ＭＳ Ｐゴシック"/>
                <a:sym typeface="ヒラギノ角ゴ ProN W3"/>
              </a:rPr>
              <a:t>BPM </a:t>
            </a:r>
            <a:r>
              <a:rPr lang="en-US" altLang="ja-JP" sz="1200" b="1" dirty="0" smtClean="0">
                <a:solidFill>
                  <a:srgbClr val="800000"/>
                </a:solidFill>
                <a:latin typeface="Calibri"/>
                <a:ea typeface="ＭＳ Ｐゴシック"/>
                <a:sym typeface="ヒラギノ角ゴ ProN W3"/>
              </a:rPr>
              <a:t>3</a:t>
            </a:r>
            <a:endParaRPr lang="ja-JP" altLang="en-US" sz="1200" b="1" dirty="0">
              <a:solidFill>
                <a:srgbClr val="800000"/>
              </a:solidFill>
              <a:latin typeface="Calibri"/>
              <a:ea typeface="ＭＳ Ｐゴシック"/>
              <a:sym typeface="ヒラギノ角ゴ ProN W3"/>
            </a:endParaRPr>
          </a:p>
        </p:txBody>
      </p:sp>
      <p:sp>
        <p:nvSpPr>
          <p:cNvPr id="32" name="テキスト ボックス 7"/>
          <p:cNvSpPr txBox="1"/>
          <p:nvPr/>
        </p:nvSpPr>
        <p:spPr>
          <a:xfrm>
            <a:off x="1162933" y="4088137"/>
            <a:ext cx="788932" cy="27696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defTabSz="456936"/>
            <a:r>
              <a:rPr lang="en-US" altLang="ja-JP" sz="1200" b="1" dirty="0">
                <a:solidFill>
                  <a:srgbClr val="800000"/>
                </a:solidFill>
                <a:latin typeface="Calibri"/>
                <a:ea typeface="ＭＳ Ｐゴシック"/>
                <a:sym typeface="ヒラギノ角ゴ ProN W3"/>
              </a:rPr>
              <a:t>BPM 1</a:t>
            </a:r>
            <a:r>
              <a:rPr lang="en-US" altLang="ja-JP" sz="1200" b="1" dirty="0" smtClean="0">
                <a:solidFill>
                  <a:srgbClr val="800000"/>
                </a:solidFill>
                <a:latin typeface="Calibri"/>
                <a:ea typeface="ＭＳ Ｐゴシック"/>
                <a:sym typeface="ヒラギノ角ゴ ProN W3"/>
              </a:rPr>
              <a:t>&amp;2</a:t>
            </a:r>
            <a:endParaRPr lang="ja-JP" altLang="en-US" sz="1200" b="1" dirty="0">
              <a:solidFill>
                <a:srgbClr val="800000"/>
              </a:solidFill>
              <a:latin typeface="Calibri"/>
              <a:ea typeface="ＭＳ Ｐゴシック"/>
              <a:sym typeface="ヒラギノ角ゴ ProN W3"/>
            </a:endParaRPr>
          </a:p>
        </p:txBody>
      </p:sp>
      <p:cxnSp>
        <p:nvCxnSpPr>
          <p:cNvPr id="33" name="直線矢印コネクタ 11"/>
          <p:cNvCxnSpPr/>
          <p:nvPr/>
        </p:nvCxnSpPr>
        <p:spPr>
          <a:xfrm flipH="1" flipV="1">
            <a:off x="1115616" y="5589240"/>
            <a:ext cx="288032" cy="429374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2"/>
          <p:cNvCxnSpPr/>
          <p:nvPr/>
        </p:nvCxnSpPr>
        <p:spPr>
          <a:xfrm flipV="1">
            <a:off x="264178" y="5646697"/>
            <a:ext cx="230055" cy="374591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14"/>
          <p:cNvCxnSpPr/>
          <p:nvPr/>
        </p:nvCxnSpPr>
        <p:spPr>
          <a:xfrm>
            <a:off x="467544" y="4379996"/>
            <a:ext cx="173555" cy="489164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9"/>
          <p:cNvSpPr txBox="1"/>
          <p:nvPr/>
        </p:nvSpPr>
        <p:spPr>
          <a:xfrm>
            <a:off x="1447782" y="5559655"/>
            <a:ext cx="1035986" cy="461633"/>
          </a:xfrm>
          <a:prstGeom prst="rect">
            <a:avLst/>
          </a:prstGeom>
          <a:solidFill>
            <a:schemeClr val="bg1"/>
          </a:solidFill>
        </p:spPr>
        <p:txBody>
          <a:bodyPr wrap="none" lIns="91407" tIns="45704" rIns="91407" bIns="45704" rtlCol="0">
            <a:spAutoFit/>
          </a:bodyPr>
          <a:lstStyle/>
          <a:p>
            <a:pPr defTabSz="456936"/>
            <a:r>
              <a:rPr lang="en-US" altLang="ja-JP" sz="1200" b="1" dirty="0" err="1">
                <a:solidFill>
                  <a:srgbClr val="0000FF"/>
                </a:solidFill>
                <a:latin typeface="Calibri"/>
                <a:ea typeface="ＭＳ Ｐゴシック"/>
                <a:sym typeface="ヒラギノ角ゴ ProN W3"/>
              </a:rPr>
              <a:t>Piezo</a:t>
            </a:r>
            <a:r>
              <a:rPr lang="en-US" altLang="ja-JP" sz="1200" b="1" dirty="0">
                <a:solidFill>
                  <a:srgbClr val="0000FF"/>
                </a:solidFill>
                <a:latin typeface="Calibri"/>
                <a:ea typeface="ＭＳ Ｐゴシック"/>
                <a:sym typeface="ヒラギノ角ゴ ProN W3"/>
              </a:rPr>
              <a:t> Movers</a:t>
            </a:r>
          </a:p>
          <a:p>
            <a:pPr defTabSz="456936"/>
            <a:r>
              <a:rPr lang="en-US" altLang="ja-JP" sz="1200" b="1" dirty="0">
                <a:solidFill>
                  <a:srgbClr val="0000FF"/>
                </a:solidFill>
                <a:latin typeface="Calibri"/>
                <a:ea typeface="ＭＳ Ｐゴシック"/>
                <a:sym typeface="ヒラギノ角ゴ ProN W3"/>
              </a:rPr>
              <a:t>(PI)</a:t>
            </a:r>
            <a:endParaRPr lang="ja-JP" altLang="en-US" sz="1200" b="1" dirty="0">
              <a:solidFill>
                <a:srgbClr val="0000FF"/>
              </a:solidFill>
              <a:latin typeface="Calibri"/>
              <a:ea typeface="ＭＳ Ｐゴシック"/>
              <a:sym typeface="ヒラギノ角ゴ ProN W3"/>
            </a:endParaRPr>
          </a:p>
        </p:txBody>
      </p:sp>
      <p:cxnSp>
        <p:nvCxnSpPr>
          <p:cNvPr id="42" name="直線矢印コネクタ 20"/>
          <p:cNvCxnSpPr/>
          <p:nvPr/>
        </p:nvCxnSpPr>
        <p:spPr>
          <a:xfrm flipH="1" flipV="1">
            <a:off x="1791428" y="5183121"/>
            <a:ext cx="392897" cy="257511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24"/>
          <p:cNvCxnSpPr/>
          <p:nvPr/>
        </p:nvCxnSpPr>
        <p:spPr>
          <a:xfrm>
            <a:off x="971600" y="4195755"/>
            <a:ext cx="252016" cy="376277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27"/>
          <p:cNvCxnSpPr/>
          <p:nvPr/>
        </p:nvCxnSpPr>
        <p:spPr>
          <a:xfrm flipH="1">
            <a:off x="2051720" y="4146914"/>
            <a:ext cx="265671" cy="290198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19"/>
          <p:cNvSpPr txBox="1"/>
          <p:nvPr/>
        </p:nvSpPr>
        <p:spPr>
          <a:xfrm>
            <a:off x="439670" y="3687447"/>
            <a:ext cx="1035986" cy="461633"/>
          </a:xfrm>
          <a:prstGeom prst="rect">
            <a:avLst/>
          </a:prstGeom>
          <a:solidFill>
            <a:schemeClr val="bg1"/>
          </a:solidFill>
        </p:spPr>
        <p:txBody>
          <a:bodyPr wrap="none" lIns="91407" tIns="45704" rIns="91407" bIns="45704" rtlCol="0">
            <a:spAutoFit/>
          </a:bodyPr>
          <a:lstStyle/>
          <a:p>
            <a:pPr defTabSz="456936"/>
            <a:r>
              <a:rPr lang="en-US" altLang="ja-JP" sz="1200" b="1" dirty="0" err="1">
                <a:solidFill>
                  <a:srgbClr val="000090"/>
                </a:solidFill>
                <a:latin typeface="Calibri"/>
                <a:ea typeface="ＭＳ Ｐゴシック"/>
                <a:sym typeface="ヒラギノ角ゴ ProN W3"/>
              </a:rPr>
              <a:t>Piezo</a:t>
            </a:r>
            <a:r>
              <a:rPr lang="en-US" altLang="ja-JP" sz="1200" b="1" dirty="0">
                <a:solidFill>
                  <a:srgbClr val="000090"/>
                </a:solidFill>
                <a:latin typeface="Calibri"/>
                <a:ea typeface="ＭＳ Ｐゴシック"/>
                <a:sym typeface="ヒラギノ角ゴ ProN W3"/>
              </a:rPr>
              <a:t> Movers</a:t>
            </a:r>
          </a:p>
          <a:p>
            <a:pPr defTabSz="456936"/>
            <a:r>
              <a:rPr lang="en-US" altLang="ja-JP" sz="1200" b="1" dirty="0">
                <a:solidFill>
                  <a:srgbClr val="000090"/>
                </a:solidFill>
                <a:latin typeface="Calibri"/>
                <a:ea typeface="ＭＳ Ｐゴシック"/>
                <a:sym typeface="ヒラギノ角ゴ ProN W3"/>
              </a:rPr>
              <a:t>(</a:t>
            </a:r>
            <a:r>
              <a:rPr lang="en-US" altLang="ja-JP" sz="1200" b="1" dirty="0" err="1">
                <a:solidFill>
                  <a:srgbClr val="000090"/>
                </a:solidFill>
                <a:latin typeface="Calibri"/>
                <a:ea typeface="ＭＳ Ｐゴシック"/>
                <a:sym typeface="ヒラギノ角ゴ ProN W3"/>
              </a:rPr>
              <a:t>Cedrat</a:t>
            </a:r>
            <a:r>
              <a:rPr lang="en-US" altLang="ja-JP" sz="1200" b="1" dirty="0">
                <a:solidFill>
                  <a:srgbClr val="000090"/>
                </a:solidFill>
                <a:latin typeface="Calibri"/>
                <a:ea typeface="ＭＳ Ｐゴシック"/>
                <a:sym typeface="ヒラギノ角ゴ ProN W3"/>
              </a:rPr>
              <a:t>)</a:t>
            </a:r>
            <a:endParaRPr lang="ja-JP" altLang="en-US" sz="1200" b="1" dirty="0">
              <a:solidFill>
                <a:srgbClr val="000090"/>
              </a:solidFill>
              <a:latin typeface="Calibri"/>
              <a:ea typeface="ＭＳ Ｐゴシック"/>
              <a:sym typeface="ヒラギノ角ゴ ProN W3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07192" y="2852936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Oscar Blanco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PhD @ LAL</a:t>
            </a:r>
            <a:endParaRPr lang="fr-FR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5" descr="C:\Users\sliu\Desktop\THPME092\THPME092\THPME092f5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808469" cy="1493529"/>
          </a:xfrm>
          <a:prstGeom prst="rect">
            <a:avLst/>
          </a:prstGeom>
          <a:ln w="381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520" y="1412776"/>
            <a:ext cx="8738330" cy="4616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1" tIns="45711" rIns="91421" bIns="45711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Measure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the beam halo distribution with high dynamic range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sym typeface="Symbol"/>
              </a:rPr>
              <a:t>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latin typeface="+mj-lt"/>
              </a:rPr>
              <a:t>6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)</a:t>
            </a:r>
            <a:r>
              <a:rPr lang="en-US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</a:rPr>
              <a:t> </a:t>
            </a:r>
            <a:endParaRPr lang="fr-FR" sz="2400" dirty="0">
              <a:solidFill>
                <a:prstClr val="black">
                  <a:lumMod val="50000"/>
                  <a:lumOff val="50000"/>
                </a:prstClr>
              </a:solidFill>
              <a:latin typeface="+mj-lt"/>
            </a:endParaRPr>
          </a:p>
        </p:txBody>
      </p:sp>
      <p:pic>
        <p:nvPicPr>
          <p:cNvPr id="50" name="Picture 2" descr="C:\Users\$atf2\Desktop\照片 14-12-12 21 08 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8" b="21138"/>
          <a:stretch/>
        </p:blipFill>
        <p:spPr bwMode="auto">
          <a:xfrm>
            <a:off x="251520" y="4239995"/>
            <a:ext cx="2905682" cy="222863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" y="2"/>
            <a:ext cx="9144000" cy="1286488"/>
          </a:xfrm>
          <a:prstGeom prst="rect">
            <a:avLst/>
          </a:prstGeom>
          <a:solidFill>
            <a:schemeClr val="bg1"/>
          </a:solidFill>
        </p:spPr>
        <p:txBody>
          <a:bodyPr wrap="square" lIns="91421" tIns="45711" rIns="91421" bIns="4571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ja-JP" sz="4400" dirty="0" smtClean="0">
                <a:solidFill>
                  <a:srgbClr val="0000CC"/>
                </a:solidFill>
                <a:latin typeface="+mj-lt"/>
              </a:rPr>
              <a:t>Diamond sensor scanners </a:t>
            </a:r>
            <a:r>
              <a:rPr lang="en-US" altLang="ja-JP" sz="4400" dirty="0">
                <a:solidFill>
                  <a:srgbClr val="0000CC"/>
                </a:solidFill>
                <a:latin typeface="+mj-lt"/>
              </a:rPr>
              <a:t>at </a:t>
            </a:r>
            <a:r>
              <a:rPr lang="en-US" altLang="ja-JP" sz="4400" dirty="0" smtClean="0">
                <a:solidFill>
                  <a:srgbClr val="0000CC"/>
                </a:solidFill>
                <a:latin typeface="+mj-lt"/>
              </a:rPr>
              <a:t>ATF2/PHIL</a:t>
            </a:r>
          </a:p>
          <a:p>
            <a:pPr lvl="0" algn="ctr">
              <a:spcBef>
                <a:spcPct val="20000"/>
              </a:spcBef>
            </a:pPr>
            <a:r>
              <a:rPr lang="en-US" altLang="ja-JP" sz="2800" dirty="0">
                <a:solidFill>
                  <a:srgbClr val="0000CC"/>
                </a:solidFill>
                <a:latin typeface="+mj-lt"/>
              </a:rPr>
              <a:t>h</a:t>
            </a:r>
            <a:r>
              <a:rPr lang="en-US" altLang="ja-JP" sz="2800" dirty="0" smtClean="0">
                <a:solidFill>
                  <a:srgbClr val="0000CC"/>
                </a:solidFill>
                <a:latin typeface="+mj-lt"/>
              </a:rPr>
              <a:t>orizontal &amp; vertical</a:t>
            </a:r>
            <a:endParaRPr lang="en-US" altLang="ja-JP" sz="2800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21" name="Picture 2" descr="C:\Users\$atf2\Desktop\KEK_Oct.2014\image_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626122" cy="198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sliu\Desktop\PHIL\13-03-14 Photos pour Shan\Nouveau dossier\image_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/>
          <a:stretch/>
        </p:blipFill>
        <p:spPr bwMode="auto">
          <a:xfrm rot="5400000" flipH="1">
            <a:off x="3561774" y="4356748"/>
            <a:ext cx="2092459" cy="2232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8"/>
          <a:stretch/>
        </p:blipFill>
        <p:spPr bwMode="auto">
          <a:xfrm>
            <a:off x="4139952" y="2204864"/>
            <a:ext cx="2376264" cy="190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27" y="2420888"/>
            <a:ext cx="2520015" cy="19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1969676"/>
            <a:ext cx="213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Dependence with ATF ring </a:t>
            </a:r>
          </a:p>
          <a:p>
            <a:r>
              <a:rPr lang="en-US" sz="1400" dirty="0" smtClean="0"/>
              <a:t>vacuum pressure</a:t>
            </a:r>
            <a:endParaRPr lang="fr-FR" sz="1400" dirty="0"/>
          </a:p>
        </p:txBody>
      </p:sp>
      <p:pic>
        <p:nvPicPr>
          <p:cNvPr id="26" name="Picture 5" descr="http://phil.lal.in2p3.fr/plugins/kitcnrs/images/l-coul-5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908720"/>
            <a:ext cx="845573" cy="48865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1193" y="3717032"/>
            <a:ext cx="2134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ollaboration with CIVIDEC</a:t>
            </a:r>
            <a:endParaRPr lang="fr-FR" sz="1400" dirty="0"/>
          </a:p>
        </p:txBody>
      </p:sp>
      <p:sp>
        <p:nvSpPr>
          <p:cNvPr id="27" name="Rectangle 26"/>
          <p:cNvSpPr/>
          <p:nvPr/>
        </p:nvSpPr>
        <p:spPr>
          <a:xfrm>
            <a:off x="6228184" y="836712"/>
            <a:ext cx="2679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Shan Liu + </a:t>
            </a:r>
            <a:r>
              <a:rPr lang="en-US" sz="1600" dirty="0" err="1" smtClean="0"/>
              <a:t>Renjun</a:t>
            </a:r>
            <a:r>
              <a:rPr lang="en-US" sz="1600" dirty="0" smtClean="0"/>
              <a:t> Yang</a:t>
            </a:r>
          </a:p>
          <a:p>
            <a:r>
              <a:rPr lang="en-US" sz="1600" dirty="0" smtClean="0"/>
              <a:t>PhD @ LAL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822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2008" y="115987"/>
            <a:ext cx="810039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fr-FR" dirty="0" smtClean="0">
                <a:solidFill>
                  <a:srgbClr val="3333CC"/>
                </a:solidFill>
                <a:latin typeface="+mj-lt"/>
              </a:rPr>
              <a:t>Collimator for beam halo &amp; background control</a:t>
            </a:r>
            <a:endParaRPr lang="en-US" altLang="fr-FR" dirty="0">
              <a:solidFill>
                <a:srgbClr val="3333CC"/>
              </a:solidFill>
              <a:latin typeface="+mj-lt"/>
            </a:endParaRPr>
          </a:p>
        </p:txBody>
      </p:sp>
      <p:grpSp>
        <p:nvGrpSpPr>
          <p:cNvPr id="24" name="Agrupar 4"/>
          <p:cNvGrpSpPr/>
          <p:nvPr/>
        </p:nvGrpSpPr>
        <p:grpSpPr>
          <a:xfrm>
            <a:off x="35496" y="899425"/>
            <a:ext cx="6408712" cy="2169535"/>
            <a:chOff x="187001" y="1504336"/>
            <a:chExt cx="7940999" cy="2333886"/>
          </a:xfrm>
        </p:grpSpPr>
        <p:grpSp>
          <p:nvGrpSpPr>
            <p:cNvPr id="25" name="Agrupar 39"/>
            <p:cNvGrpSpPr/>
            <p:nvPr/>
          </p:nvGrpSpPr>
          <p:grpSpPr>
            <a:xfrm>
              <a:off x="762000" y="1741786"/>
              <a:ext cx="7366000" cy="2096436"/>
              <a:chOff x="1267726" y="3685631"/>
              <a:chExt cx="6912769" cy="2032001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35" b="14425"/>
              <a:stretch/>
            </p:blipFill>
            <p:spPr bwMode="auto">
              <a:xfrm>
                <a:off x="1267726" y="3685631"/>
                <a:ext cx="6912769" cy="2032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ángulo 52"/>
              <p:cNvSpPr/>
              <p:nvPr/>
            </p:nvSpPr>
            <p:spPr>
              <a:xfrm rot="18130905" flipV="1">
                <a:off x="2898408" y="4007930"/>
                <a:ext cx="683684" cy="797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Conector recto de flecha 59"/>
              <p:cNvCxnSpPr/>
              <p:nvPr/>
            </p:nvCxnSpPr>
            <p:spPr>
              <a:xfrm flipH="1" flipV="1">
                <a:off x="4060287" y="4278590"/>
                <a:ext cx="551397" cy="350508"/>
              </a:xfrm>
              <a:prstGeom prst="straightConnector1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de flecha 60"/>
              <p:cNvCxnSpPr/>
              <p:nvPr/>
            </p:nvCxnSpPr>
            <p:spPr>
              <a:xfrm flipH="1">
                <a:off x="4212687" y="4781498"/>
                <a:ext cx="551398" cy="148408"/>
              </a:xfrm>
              <a:prstGeom prst="straightConnector1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61"/>
              <p:cNvCxnSpPr/>
              <p:nvPr/>
            </p:nvCxnSpPr>
            <p:spPr>
              <a:xfrm flipH="1">
                <a:off x="4212687" y="5147157"/>
                <a:ext cx="551398" cy="0"/>
              </a:xfrm>
              <a:prstGeom prst="straightConnector1">
                <a:avLst/>
              </a:prstGeom>
              <a:ln>
                <a:noFill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CuadroTexto 5"/>
            <p:cNvSpPr txBox="1"/>
            <p:nvPr/>
          </p:nvSpPr>
          <p:spPr>
            <a:xfrm>
              <a:off x="187001" y="1504336"/>
              <a:ext cx="2849706" cy="69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Diamond Sensors x/y </a:t>
              </a:r>
              <a:endParaRPr lang="en-US" dirty="0"/>
            </a:p>
          </p:txBody>
        </p:sp>
        <p:sp>
          <p:nvSpPr>
            <p:cNvPr id="28" name="CuadroTexto 21"/>
            <p:cNvSpPr txBox="1"/>
            <p:nvPr/>
          </p:nvSpPr>
          <p:spPr>
            <a:xfrm>
              <a:off x="5005135" y="1515806"/>
              <a:ext cx="2676741" cy="6952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Beam size monitor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4" name="Imagen 7" descr="DSC07367(1)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r="7674"/>
          <a:stretch/>
        </p:blipFill>
        <p:spPr>
          <a:xfrm>
            <a:off x="181313" y="3284984"/>
            <a:ext cx="4030647" cy="3303353"/>
          </a:xfrm>
          <a:prstGeom prst="rect">
            <a:avLst/>
          </a:prstGeom>
        </p:spPr>
      </p:pic>
      <p:pic>
        <p:nvPicPr>
          <p:cNvPr id="35" name="Imagen 6" descr="DSC_075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63" y="3356992"/>
            <a:ext cx="4533749" cy="3253357"/>
          </a:xfrm>
          <a:prstGeom prst="rect">
            <a:avLst/>
          </a:prstGeom>
        </p:spPr>
      </p:pic>
      <p:sp>
        <p:nvSpPr>
          <p:cNvPr id="36" name="CuadroTexto 6"/>
          <p:cNvSpPr txBox="1"/>
          <p:nvPr/>
        </p:nvSpPr>
        <p:spPr>
          <a:xfrm>
            <a:off x="3203848" y="1412776"/>
            <a:ext cx="9535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Last bend magnet</a:t>
            </a:r>
            <a:endParaRPr lang="en-US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51520" y="3933056"/>
            <a:ext cx="147340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Transition foil </a:t>
            </a:r>
            <a:r>
              <a:rPr lang="en-US" sz="1200" dirty="0" smtClean="0">
                <a:solidFill>
                  <a:srgbClr val="FF0000"/>
                </a:solidFill>
              </a:rPr>
              <a:t>(elastic part)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540077" y="4437112"/>
            <a:ext cx="1311843" cy="5847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Transition pipe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615740" y="5445224"/>
            <a:ext cx="1812244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Vacuum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chamber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H="1" flipV="1">
            <a:off x="251520" y="5733256"/>
            <a:ext cx="3600400" cy="38300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 rot="189884">
            <a:off x="1628146" y="5980578"/>
            <a:ext cx="1143174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600 mm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0" name="Imagen 15" descr="DS_vertical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/>
          <a:stretch/>
        </p:blipFill>
        <p:spPr>
          <a:xfrm>
            <a:off x="6516216" y="1511205"/>
            <a:ext cx="2612401" cy="170177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372200" y="1052736"/>
            <a:ext cx="2420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Halo distribution with/without</a:t>
            </a:r>
          </a:p>
          <a:p>
            <a:r>
              <a:rPr lang="en-US" sz="1400" dirty="0" smtClean="0"/>
              <a:t>collimation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519"/>
            <a:ext cx="814323" cy="52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http://phil.lal.in2p3.fr/plugins/kitcnrs/images/l-coul-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492073"/>
            <a:ext cx="845573" cy="488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59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1381</Words>
  <Application>Microsoft Office PowerPoint</Application>
  <PresentationFormat>Affichage à l'écran (4:3)</PresentationFormat>
  <Paragraphs>233</Paragraphs>
  <Slides>19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Conception personnalisée</vt:lpstr>
      <vt:lpstr>Collisionneurs e+e- de haute luminosité   ATF2 (ILC-CLIC)  </vt:lpstr>
      <vt:lpstr>ATF2 (ILC/CLIC)</vt:lpstr>
      <vt:lpstr>ATF2 (ILC/CLIC) - ressources</vt:lpstr>
      <vt:lpstr>ATF2 (ILC/CLIC) - faits marquants</vt:lpstr>
      <vt:lpstr>History of minimum beam size in ATF2 </vt:lpstr>
      <vt:lpstr>Présentation PowerPoint</vt:lpstr>
      <vt:lpstr>Nanometer stabilization at ATF2 IP</vt:lpstr>
      <vt:lpstr>Présentation PowerPoint</vt:lpstr>
      <vt:lpstr>Présentation PowerPoint</vt:lpstr>
      <vt:lpstr>Collimator performance studies and first comparison</vt:lpstr>
      <vt:lpstr>ATF2 – évolution anticipée (3-5 ans)</vt:lpstr>
      <vt:lpstr>ATF2 - attentes (vis-à-vis de l’IN2P3)</vt:lpstr>
      <vt:lpstr>ATF2 (ILC/CLIC)</vt:lpstr>
      <vt:lpstr>Nanometre scale beam handling at ATF/ATF2</vt:lpstr>
      <vt:lpstr>Présentation PowerPoint</vt:lpstr>
      <vt:lpstr>Concept of IPBSM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Labo IN2P3</dc:title>
  <dc:creator>$biarrott</dc:creator>
  <cp:lastModifiedBy>Philipe Bambade</cp:lastModifiedBy>
  <cp:revision>411</cp:revision>
  <dcterms:created xsi:type="dcterms:W3CDTF">2010-12-20T20:47:11Z</dcterms:created>
  <dcterms:modified xsi:type="dcterms:W3CDTF">2016-06-24T06:50:46Z</dcterms:modified>
</cp:coreProperties>
</file>