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9"/>
  </p:notesMasterIdLst>
  <p:handoutMasterIdLst>
    <p:handoutMasterId r:id="rId10"/>
  </p:handoutMasterIdLst>
  <p:sldIdLst>
    <p:sldId id="459" r:id="rId2"/>
    <p:sldId id="452" r:id="rId3"/>
    <p:sldId id="460" r:id="rId4"/>
    <p:sldId id="455" r:id="rId5"/>
    <p:sldId id="464" r:id="rId6"/>
    <p:sldId id="457" r:id="rId7"/>
    <p:sldId id="456" r:id="rId8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1F497D"/>
    <a:srgbClr val="4D4D4D"/>
    <a:srgbClr val="E75112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5" autoAdjust="0"/>
    <p:restoredTop sz="98601" autoAdjust="0"/>
  </p:normalViewPr>
  <p:slideViewPr>
    <p:cSldViewPr>
      <p:cViewPr>
        <p:scale>
          <a:sx n="150" d="100"/>
          <a:sy n="150" d="100"/>
        </p:scale>
        <p:origin x="-800" y="-216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7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>
            <a:lvl1pPr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>
            <a:lvl1pPr algn="r"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b" anchorCtr="0" compatLnSpc="1">
            <a:prstTxWarp prst="textNoShape">
              <a:avLst/>
            </a:prstTxWarp>
          </a:bodyPr>
          <a:lstStyle>
            <a:lvl1pPr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8052587F-62F9-4779-B296-B6F06330C55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4337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>
            <a:lvl1pPr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>
            <a:lvl1pPr algn="r"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3608"/>
            <a:ext cx="5437188" cy="446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b" anchorCtr="0" compatLnSpc="1">
            <a:prstTxWarp prst="textNoShape">
              <a:avLst/>
            </a:prstTxWarp>
          </a:bodyPr>
          <a:lstStyle>
            <a:lvl1pPr defTabSz="91462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5" tIns="45702" rIns="91405" bIns="457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A236F2E1-7783-424D-8A0A-C6364FD3578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91611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626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1984" indent="-285379" defTabSz="911626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1514" indent="-228303" defTabSz="911626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598120" indent="-228303" defTabSz="911626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4725" indent="-228303" defTabSz="911626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1331" indent="-228303" defTabSz="9116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67937" indent="-228303" defTabSz="9116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4542" indent="-228303" defTabSz="9116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1148" indent="-228303" defTabSz="9116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E5420DE6-F138-4A18-A261-C1BF1DC57004}" type="slidenum">
              <a:rPr lang="fr-FR" altLang="fr-FR" sz="1200">
                <a:latin typeface="Arial" pitchFamily="34" charset="0"/>
              </a:rPr>
              <a:pPr eaLnBrk="1" hangingPunct="1"/>
              <a:t>1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17412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1984" indent="-285379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1514" indent="-22830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598120" indent="-22830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4725" indent="-22830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1331" indent="-2283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67937" indent="-2283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4542" indent="-2283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1148" indent="-2283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13211" eaLnBrk="1" hangingPunct="1"/>
            <a:endParaRPr lang="fr-FR" altLang="fr-FR" sz="12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3555" name="Espace réservé du numéro de diapositive 3"/>
          <p:cNvSpPr txBox="1">
            <a:spLocks noGrp="1"/>
          </p:cNvSpPr>
          <p:nvPr/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C68A0EA8-6E0E-4C33-BCA4-D0F45B79CF31}" type="slidenum">
              <a:rPr lang="fr-FR" altLang="fr-FR" sz="1200">
                <a:latin typeface="Arial" pitchFamily="34" charset="0"/>
              </a:rPr>
              <a:pPr algn="r" eaLnBrk="1" hangingPunct="1"/>
              <a:t>2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3556" name="Espace réservé du pied de page 4"/>
          <p:cNvSpPr txBox="1">
            <a:spLocks noGrp="1"/>
          </p:cNvSpPr>
          <p:nvPr/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3555" name="Espace réservé du numéro de diapositive 3"/>
          <p:cNvSpPr txBox="1">
            <a:spLocks noGrp="1"/>
          </p:cNvSpPr>
          <p:nvPr/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C68A0EA8-6E0E-4C33-BCA4-D0F45B79CF31}" type="slidenum">
              <a:rPr lang="fr-FR" altLang="fr-FR" sz="1200">
                <a:latin typeface="Arial" pitchFamily="34" charset="0"/>
              </a:rPr>
              <a:pPr algn="r" eaLnBrk="1" hangingPunct="1"/>
              <a:t>3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3556" name="Espace réservé du pied de page 4"/>
          <p:cNvSpPr txBox="1">
            <a:spLocks noGrp="1"/>
          </p:cNvSpPr>
          <p:nvPr/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5603" name="Espace réservé du numéro de diapositive 3"/>
          <p:cNvSpPr txBox="1">
            <a:spLocks noGrp="1"/>
          </p:cNvSpPr>
          <p:nvPr/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7837572-CB08-42C2-BE09-CE80A88BD307}" type="slidenum">
              <a:rPr lang="fr-FR" altLang="fr-FR" sz="1200">
                <a:latin typeface="Arial" pitchFamily="34" charset="0"/>
              </a:rPr>
              <a:pPr algn="r" eaLnBrk="1" hangingPunct="1"/>
              <a:t>4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5604" name="Espace réservé du pied de page 4"/>
          <p:cNvSpPr txBox="1">
            <a:spLocks noGrp="1"/>
          </p:cNvSpPr>
          <p:nvPr/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7651" name="Espace réservé du numéro de diapositive 3"/>
          <p:cNvSpPr txBox="1">
            <a:spLocks noGrp="1"/>
          </p:cNvSpPr>
          <p:nvPr/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E824ADED-F026-43BE-ADA7-230B04BBB750}" type="slidenum">
              <a:rPr lang="fr-FR" altLang="fr-FR" sz="1200">
                <a:latin typeface="Arial" pitchFamily="34" charset="0"/>
              </a:rPr>
              <a:pPr algn="r" eaLnBrk="1" hangingPunct="1"/>
              <a:t>6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7652" name="Espace réservé du pied de page 4"/>
          <p:cNvSpPr txBox="1">
            <a:spLocks noGrp="1"/>
          </p:cNvSpPr>
          <p:nvPr/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9699" name="Espace réservé du numéro de diapositive 3"/>
          <p:cNvSpPr txBox="1">
            <a:spLocks noGrp="1"/>
          </p:cNvSpPr>
          <p:nvPr/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29EE7F68-99BC-4A00-998A-D91652A5D075}" type="slidenum">
              <a:rPr lang="fr-FR" altLang="fr-FR" sz="1200">
                <a:latin typeface="Arial" pitchFamily="34" charset="0"/>
              </a:rPr>
              <a:pPr algn="r" eaLnBrk="1" hangingPunct="1"/>
              <a:t>7</a:t>
            </a:fld>
            <a:endParaRPr lang="fr-FR" altLang="fr-FR" sz="1200" dirty="0">
              <a:latin typeface="Arial" pitchFamily="34" charset="0"/>
            </a:endParaRPr>
          </a:p>
        </p:txBody>
      </p:sp>
      <p:sp>
        <p:nvSpPr>
          <p:cNvPr id="29700" name="Espace réservé du pied de page 4"/>
          <p:cNvSpPr txBox="1">
            <a:spLocks noGrp="1"/>
          </p:cNvSpPr>
          <p:nvPr/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 dirty="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A3DA8-CF62-46EE-A292-E82C1A0E5B1B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95AA-B66D-4256-8376-8E3756592E5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284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737A26-C24F-4DC4-B1E4-23A2C7605978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AB516-3B57-43C6-BA57-0C2FA795534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47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092682-AA72-4160-B75A-A5AAD092CEAC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9DF02-E291-4182-B974-3E2CE9E1C72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1875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4625B8-3D0F-4A41-8621-32FA12E125F7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B770F-2219-4716-812A-EB697025483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675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16430A-6F85-43B1-9B85-B8C599CEFD6C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BA51A-0E04-4B3D-A92E-704BDD3DCD9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346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8FDA8-EA4E-45E6-959E-B5CD9A029230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E5297-4FB7-449C-8C89-8F0656A957C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451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F6575-38E5-495A-9824-F407F086B1CC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12EA5-2497-4106-AE4A-F88B46A95DFC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783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056F7-BFE9-46BE-8BE1-4E695937B733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2131C-04C9-4C62-B560-6FA68CA63643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8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45BC8-F5FD-40E0-86C8-98D5F83F5B35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E2D6F-AE99-48C9-AF64-C55FC97C33E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6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D7B3AF0D-7C1C-4BE3-AF3F-2E6A38D662B3}" type="slidenum">
              <a:rPr lang="fr-FR" altLang="fr-FR" sz="1200">
                <a:solidFill>
                  <a:srgbClr val="898989"/>
                </a:solidFill>
              </a:rPr>
              <a:pPr algn="r" eaLnBrk="1" hangingPunct="1"/>
              <a:t>‹#›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52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BE022-EE8D-4D45-8DC0-FD816B37F2E0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665C9-2336-444D-8F0E-D2D19ED7097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404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F5655-8E30-49F4-A8CA-C4D47455D65D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A6F74-9571-4DC2-A143-0DCDF667B94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735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B9D1BFB-3AF7-4E67-A842-384010321B8C}" type="datetime1">
              <a:rPr lang="fr-FR" altLang="fr-FR"/>
              <a:pPr/>
              <a:t>17/10/16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4AC42A9-9F08-45A3-B704-3DDE881CABFD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34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916238" y="4652963"/>
            <a:ext cx="335915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2699792" y="116632"/>
            <a:ext cx="35557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fr-FR" sz="1800" dirty="0" err="1" smtClean="0"/>
              <a:t>Accélérateurs</a:t>
            </a:r>
            <a:r>
              <a:rPr lang="en-US" altLang="fr-FR" sz="1800" dirty="0" smtClean="0"/>
              <a:t> &amp; Technologies</a:t>
            </a:r>
            <a:endParaRPr lang="en-US" altLang="fr-FR" sz="1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3528" y="2636912"/>
            <a:ext cx="8280920" cy="301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>Equipe Source de Positrons</a:t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latin typeface="Verdana" pitchFamily="34" charset="0"/>
              </a:rPr>
              <a:t>LAL</a:t>
            </a: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4F81BD"/>
                </a:solidFill>
                <a:latin typeface="Verdana" pitchFamily="34" charset="0"/>
              </a:rPr>
              <a:t> </a:t>
            </a:r>
            <a:endParaRPr lang="fr-FR" altLang="fr-FR" sz="3600" b="1" dirty="0" smtClean="0">
              <a:solidFill>
                <a:srgbClr val="4F81BD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1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Activité Source de Positrons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–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description générale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960" y="764704"/>
            <a:ext cx="9001125" cy="1152699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Nom/acronyme projet: Sources Intenses de Positrons</a:t>
            </a: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altLang="fr-FR" sz="1200" b="1" dirty="0">
                <a:solidFill>
                  <a:srgbClr val="0070C0"/>
                </a:solidFill>
                <a:latin typeface="Verdana" pitchFamily="34" charset="0"/>
              </a:rPr>
              <a:t>Responsable scientifique&amp; technique national: : </a:t>
            </a: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Iryna CHAIKOVSKA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latin typeface="Verdana" pitchFamily="34" charset="0"/>
              </a:rPr>
              <a:t>Description scientifique et technique</a:t>
            </a:r>
            <a:endParaRPr lang="fr-FR" altLang="fr-FR" sz="1200" b="1" dirty="0">
              <a:latin typeface="Verdana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cs typeface="+mn-cs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cs typeface="+mn-cs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cs typeface="+mn-cs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cs typeface="+mn-cs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cs typeface="+mn-cs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Autres laboratoires impliqués </a:t>
            </a:r>
            <a:r>
              <a:rPr lang="fr-FR" altLang="fr-FR" sz="1200" b="1" dirty="0" smtClean="0">
                <a:latin typeface="Verdana" pitchFamily="34" charset="0"/>
                <a:sym typeface="Wingdings" pitchFamily="2" charset="2"/>
              </a:rPr>
              <a:t>[autres labos IN2P3, autres labos FR, laboratoires étrangers]</a:t>
            </a:r>
            <a:endParaRPr lang="fr-FR" altLang="fr-FR" sz="12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fr-FR" altLang="fr-FR" sz="1300" dirty="0" smtClean="0">
                <a:solidFill>
                  <a:srgbClr val="4D4D4D"/>
                </a:solidFill>
                <a:latin typeface="Verdana" pitchFamily="34" charset="0"/>
              </a:rPr>
              <a:t>IPNL: collaboration initiée depuis 25 ans (théorie et expérience).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300" dirty="0" smtClean="0">
                <a:solidFill>
                  <a:srgbClr val="4D4D4D"/>
                </a:solidFill>
                <a:latin typeface="Verdana" pitchFamily="34" charset="0"/>
              </a:rPr>
              <a:t> CERN: étude du comportement thermique et mécanique (stress) des cibles.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300" dirty="0" smtClean="0">
                <a:solidFill>
                  <a:srgbClr val="4D4D4D"/>
                </a:solidFill>
                <a:latin typeface="Verdana" pitchFamily="34" charset="0"/>
              </a:rPr>
              <a:t> KEK: expériences en commun au KEK depuis 2001.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300" dirty="0" smtClean="0">
                <a:solidFill>
                  <a:srgbClr val="4D4D4D"/>
                </a:solidFill>
                <a:latin typeface="Verdana" pitchFamily="34" charset="0"/>
              </a:rPr>
              <a:t> IHEP: collaboration débutante.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hybrid_source2.pn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932040" y="3068960"/>
            <a:ext cx="3202487" cy="177766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asted-image.pdf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8028384" y="3140968"/>
            <a:ext cx="1008937" cy="123808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48"/>
          <p:cNvSpPr/>
          <p:nvPr/>
        </p:nvSpPr>
        <p:spPr>
          <a:xfrm>
            <a:off x="6732240" y="4869160"/>
            <a:ext cx="2108180" cy="626129"/>
          </a:xfrm>
          <a:prstGeom prst="rect">
            <a:avLst/>
          </a:prstGeom>
          <a:ln w="38100">
            <a:solidFill>
              <a:srgbClr val="00B05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just">
              <a:spcBef>
                <a:spcPts val="1687"/>
              </a:spcBef>
              <a:defRPr sz="1800"/>
            </a:pPr>
            <a:r>
              <a:rPr lang="en-US" sz="1200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R</a:t>
            </a:r>
            <a:r>
              <a:rPr sz="1200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eplace compact target</a:t>
            </a:r>
            <a:r>
              <a:rPr lang="en-US" sz="1200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sz="1200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by </a:t>
            </a:r>
            <a:r>
              <a:rPr sz="1200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a </a:t>
            </a:r>
            <a:r>
              <a:rPr sz="1200" b="1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granular</a:t>
            </a:r>
            <a:r>
              <a:rPr sz="1200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 one made of </a:t>
            </a:r>
            <a:r>
              <a:rPr sz="1200" b="1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small </a:t>
            </a:r>
            <a:r>
              <a:rPr sz="1200" b="1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spheres</a:t>
            </a:r>
            <a:r>
              <a:rPr lang="en-US" sz="1200" dirty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lang="en-US" sz="1200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for the conversion</a:t>
            </a:r>
            <a:endParaRPr sz="1200" dirty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9" name="Shape 45"/>
          <p:cNvSpPr/>
          <p:nvPr/>
        </p:nvSpPr>
        <p:spPr>
          <a:xfrm>
            <a:off x="467544" y="2934152"/>
            <a:ext cx="4176464" cy="162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marL="330387" indent="-330387" algn="just">
              <a:spcBef>
                <a:spcPts val="773"/>
              </a:spcBef>
              <a:buClr>
                <a:srgbClr val="929292"/>
              </a:buClr>
              <a:buSzPct val="100000"/>
              <a:buFont typeface="Zapf Dingbats"/>
              <a:buChar char="•"/>
              <a:defRPr sz="1800"/>
            </a:pPr>
            <a:endParaRPr lang="en-US" sz="1500" dirty="0" smtClean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330387" indent="-330387" algn="just">
              <a:spcBef>
                <a:spcPts val="773"/>
              </a:spcBef>
              <a:buClr>
                <a:srgbClr val="929292"/>
              </a:buClr>
              <a:buSzPct val="100000"/>
              <a:buFont typeface="Zapf Dingbats"/>
              <a:buChar char="•"/>
              <a:defRPr sz="1800"/>
            </a:pPr>
            <a:endParaRPr lang="en-US" sz="1500" dirty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330387" indent="-330387" algn="just">
              <a:spcBef>
                <a:spcPts val="773"/>
              </a:spcBef>
              <a:buClr>
                <a:srgbClr val="929292"/>
              </a:buClr>
              <a:buSzPct val="100000"/>
              <a:buFont typeface="Zapf Dingbats"/>
              <a:buChar char="•"/>
              <a:defRPr sz="1800"/>
            </a:pPr>
            <a:endParaRPr lang="en-US" sz="1500" dirty="0" smtClean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330387" indent="-330387" algn="just">
              <a:spcBef>
                <a:spcPts val="773"/>
              </a:spcBef>
              <a:buClr>
                <a:srgbClr val="929292"/>
              </a:buClr>
              <a:buSzPct val="100000"/>
              <a:buFont typeface="Zapf Dingbats"/>
              <a:buChar char="•"/>
              <a:defRPr sz="1800"/>
            </a:pPr>
            <a:endParaRPr lang="en-US" sz="1500" dirty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330387" indent="-330387" algn="just">
              <a:spcBef>
                <a:spcPts val="773"/>
              </a:spcBef>
              <a:buClr>
                <a:srgbClr val="929292"/>
              </a:buClr>
              <a:buSzPct val="100000"/>
              <a:buFont typeface="Zapf Dingbats"/>
              <a:buChar char="•"/>
              <a:defRPr sz="1800"/>
            </a:pPr>
            <a:endParaRPr lang="en-US" sz="1500" dirty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2636912"/>
            <a:ext cx="4968552" cy="292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773"/>
              </a:spcBef>
              <a:buClr>
                <a:srgbClr val="929292"/>
              </a:buClr>
              <a:buSzPct val="100000"/>
              <a:defRPr sz="1800"/>
            </a:pP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Source bas</a:t>
            </a:r>
            <a:r>
              <a:rPr lang="fr-FR" sz="1300" dirty="0" smtClean="0">
                <a:solidFill>
                  <a:srgbClr val="4D4D4D"/>
                </a:solidFill>
              </a:rPr>
              <a:t>é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e sur l’utilisation du rayonnement de canalisation qui, pour des énergies incidentes </a:t>
            </a:r>
            <a:r>
              <a:rPr lang="fr-FR" sz="1300" dirty="0">
                <a:solidFill>
                  <a:srgbClr val="4D4D4D"/>
                </a:solidFill>
                <a:sym typeface="Palatino"/>
              </a:rPr>
              <a:t> 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d’électrons de quelques </a:t>
            </a:r>
            <a:r>
              <a:rPr lang="fr-FR" sz="1300" dirty="0" err="1" smtClean="0">
                <a:solidFill>
                  <a:srgbClr val="4D4D4D"/>
                </a:solidFill>
                <a:sym typeface="Palatino"/>
              </a:rPr>
              <a:t>GeV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, est beaucoup plus intense que le </a:t>
            </a:r>
            <a:r>
              <a:rPr lang="fr-FR" sz="1300" dirty="0" err="1" smtClean="0">
                <a:solidFill>
                  <a:srgbClr val="4D4D4D"/>
                </a:solidFill>
                <a:sym typeface="Palatino"/>
              </a:rPr>
              <a:t>bremsstrahlung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 (sources conventionnelles). </a:t>
            </a:r>
          </a:p>
          <a:p>
            <a:pPr algn="just">
              <a:lnSpc>
                <a:spcPct val="120000"/>
              </a:lnSpc>
              <a:spcBef>
                <a:spcPts val="773"/>
              </a:spcBef>
              <a:buClr>
                <a:srgbClr val="929292"/>
              </a:buClr>
              <a:buSzPct val="100000"/>
              <a:defRPr sz="1800"/>
            </a:pP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Le dispositif hybride diminue fortement l’importance </a:t>
            </a:r>
            <a:r>
              <a:rPr lang="fr-FR" sz="1300" dirty="0">
                <a:solidFill>
                  <a:srgbClr val="4D4D4D"/>
                </a:solidFill>
                <a:sym typeface="Palatino"/>
              </a:rPr>
              <a:t>de 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l’énergie déposée dans le convertisseur amorphe; la densité de cette énergie y est aussi plus faible. </a:t>
            </a:r>
          </a:p>
          <a:p>
            <a:pPr algn="just">
              <a:lnSpc>
                <a:spcPct val="120000"/>
              </a:lnSpc>
              <a:spcBef>
                <a:spcPts val="773"/>
              </a:spcBef>
              <a:buClr>
                <a:srgbClr val="929292"/>
              </a:buClr>
              <a:buSzPct val="100000"/>
              <a:defRPr sz="1800"/>
            </a:pP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La substitution d’une cible granulaire (sphères de W de 1-2 mm de rayon) a la cible compacte, favorise la dissipation de la chaleur et diminue la densité </a:t>
            </a:r>
            <a:r>
              <a:rPr lang="fr-FR" sz="1300" dirty="0">
                <a:solidFill>
                  <a:srgbClr val="4D4D4D"/>
                </a:solidFill>
                <a:sym typeface="Palatino"/>
              </a:rPr>
              <a:t>de </a:t>
            </a:r>
            <a:r>
              <a:rPr lang="fr-FR" sz="1300" dirty="0" smtClean="0">
                <a:solidFill>
                  <a:srgbClr val="4D4D4D"/>
                </a:solidFill>
                <a:sym typeface="Palatino"/>
              </a:rPr>
              <a:t>l’énergie déposée</a:t>
            </a:r>
            <a:r>
              <a:rPr lang="fr-FR" sz="1300" dirty="0" smtClean="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rPr>
              <a:t>.</a:t>
            </a:r>
            <a:endParaRPr lang="fr-FR" sz="1300" dirty="0">
              <a:solidFill>
                <a:srgbClr val="414141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504" y="1772816"/>
            <a:ext cx="8856984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20000"/>
              </a:lnSpc>
              <a:spcBef>
                <a:spcPts val="773"/>
              </a:spcBef>
              <a:buClr>
                <a:srgbClr val="929292"/>
              </a:buClr>
              <a:buSzPct val="100000"/>
              <a:defRPr sz="1800"/>
            </a:pPr>
            <a:r>
              <a:rPr lang="fr-FR" altLang="fr-FR" sz="1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L’expertise de </a:t>
            </a:r>
            <a:r>
              <a:rPr lang="fr-FR" altLang="fr-FR" sz="1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l’équipe </a:t>
            </a:r>
            <a:r>
              <a:rPr lang="fr-FR" altLang="fr-FR" sz="1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e+ concerne les sources de positrons polarises ou non depuis la </a:t>
            </a:r>
            <a:r>
              <a:rPr lang="fr-FR" altLang="fr-FR" sz="1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génération </a:t>
            </a:r>
            <a:r>
              <a:rPr lang="fr-FR" altLang="fr-FR" sz="1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photons jusqu’à la capture des positrons ainsi que l’optimisation de l’espace de phases longitudinal et transverse (compression des paquets).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Activité Source de Positrons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- ressources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17" y="836141"/>
            <a:ext cx="9001125" cy="5761211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Membres de l’équipe impliqués</a:t>
            </a: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:</a:t>
            </a:r>
            <a:endParaRPr lang="fr-FR" altLang="fr-FR" sz="1200" b="1" dirty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</a:pPr>
            <a:r>
              <a:rPr lang="fr-FR" altLang="fr-FR" sz="1200" dirty="0" smtClean="0">
                <a:latin typeface="Verdana" pitchFamily="34" charset="0"/>
              </a:rPr>
              <a:t>Iryna CHAIKOVSKA (40%), Robert CHEHAB (100%), </a:t>
            </a:r>
            <a:r>
              <a:rPr lang="fr-FR" altLang="fr-FR" sz="1200" dirty="0" err="1" smtClean="0">
                <a:latin typeface="Verdana" pitchFamily="34" charset="0"/>
              </a:rPr>
              <a:t>Hayg</a:t>
            </a:r>
            <a:r>
              <a:rPr lang="fr-FR" altLang="fr-FR" sz="1200" dirty="0" smtClean="0">
                <a:latin typeface="Verdana" pitchFamily="34" charset="0"/>
              </a:rPr>
              <a:t> GULER (30%</a:t>
            </a:r>
            <a:r>
              <a:rPr lang="fr-FR" altLang="fr-FR" sz="1200" dirty="0" smtClean="0">
                <a:latin typeface="Verdana" pitchFamily="34" charset="0"/>
              </a:rPr>
              <a:t>)</a:t>
            </a: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Liste des personnels techniques impliqués: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Permanent: </a:t>
            </a: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/>
            </a:r>
            <a:b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</a:b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altLang="fr-FR" sz="1200" dirty="0" err="1" smtClean="0">
                <a:solidFill>
                  <a:srgbClr val="4D4D4D"/>
                </a:solidFill>
                <a:latin typeface="Verdana" pitchFamily="34" charset="0"/>
              </a:rPr>
              <a:t>Iryna</a:t>
            </a: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CHAIKOVSKA (IR2)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  <a:sym typeface="Wingdings" pitchFamily="2" charset="2"/>
              </a:rPr>
              <a:t>CDD</a:t>
            </a: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  <a:sym typeface="Wingdings" pitchFamily="2" charset="2"/>
              </a:rPr>
              <a:t>: </a:t>
            </a:r>
            <a:b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  <a:sym typeface="Wingdings" pitchFamily="2" charset="2"/>
              </a:rPr>
            </a:br>
            <a:endParaRPr lang="fr-FR" altLang="fr-FR" sz="1200" dirty="0" smtClean="0">
              <a:solidFill>
                <a:srgbClr val="4D4D4D"/>
              </a:solidFill>
              <a:latin typeface="Verdana" pitchFamily="34" charset="0"/>
            </a:endParaRPr>
          </a:p>
          <a:p>
            <a:pPr marL="228600" lvl="1" indent="-171450">
              <a:lnSpc>
                <a:spcPct val="90000"/>
              </a:lnSpc>
              <a:buFont typeface="Arial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  <a:latin typeface="Verdana" pitchFamily="34" charset="0"/>
              </a:rPr>
              <a:t>Hayg</a:t>
            </a: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 GULER (</a:t>
            </a:r>
            <a:r>
              <a:rPr lang="fr-FR" altLang="fr-FR" sz="1200" dirty="0">
                <a:solidFill>
                  <a:srgbClr val="4D4D4D"/>
                </a:solidFill>
                <a:latin typeface="Verdana" pitchFamily="34" charset="0"/>
              </a:rPr>
              <a:t>CCD </a:t>
            </a: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In2p3 2015-2018)</a:t>
            </a:r>
            <a:endParaRPr lang="fr-FR" altLang="fr-FR" sz="1200" dirty="0">
              <a:solidFill>
                <a:srgbClr val="4D4D4D"/>
              </a:solidFill>
              <a:latin typeface="Verdana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Sources de financement 2015 (hors </a:t>
            </a:r>
            <a:r>
              <a:rPr lang="fr-FR" altLang="fr-FR" sz="1200" b="1" u="sng" dirty="0" err="1" smtClean="0">
                <a:solidFill>
                  <a:srgbClr val="0070C0"/>
                </a:solidFill>
                <a:latin typeface="Verdana" pitchFamily="34" charset="0"/>
              </a:rPr>
              <a:t>CDDs</a:t>
            </a: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  <a:endParaRPr lang="fr-FR" altLang="fr-FR" sz="1200" dirty="0" smtClean="0">
              <a:solidFill>
                <a:srgbClr val="4D4D4D"/>
              </a:solidFill>
              <a:latin typeface="Verdana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b="1" dirty="0" smtClean="0"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LIA FJPPL (</a:t>
            </a:r>
            <a:r>
              <a:rPr lang="fr-FR" sz="1200" dirty="0" smtClean="0">
                <a:solidFill>
                  <a:srgbClr val="4D4D4D"/>
                </a:solidFill>
                <a:latin typeface="Verdana" pitchFamily="34" charset="0"/>
              </a:rPr>
              <a:t>2 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</a:rPr>
              <a:t>k€</a:t>
            </a:r>
            <a:r>
              <a:rPr lang="en-US" sz="1200" dirty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en-US" sz="1200" dirty="0" smtClean="0">
                <a:solidFill>
                  <a:srgbClr val="4D4D4D"/>
                </a:solidFill>
                <a:latin typeface="Verdana" pitchFamily="34" charset="0"/>
              </a:rPr>
              <a:t>2016)</a:t>
            </a:r>
            <a:endParaRPr lang="fr-FR" altLang="fr-FR" sz="1200" dirty="0">
              <a:solidFill>
                <a:srgbClr val="4D4D4D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LIA FCPPL </a:t>
            </a:r>
            <a:r>
              <a:rPr lang="fr-FR" altLang="fr-FR" sz="1200" dirty="0">
                <a:solidFill>
                  <a:srgbClr val="4D4D4D"/>
                </a:solidFill>
                <a:latin typeface="Verdana" pitchFamily="34" charset="0"/>
              </a:rPr>
              <a:t>(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</a:rPr>
              <a:t>2 k€</a:t>
            </a:r>
            <a:r>
              <a:rPr lang="en-US" sz="1200" dirty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en-US" sz="1200" dirty="0" smtClean="0">
                <a:solidFill>
                  <a:srgbClr val="4D4D4D"/>
                </a:solidFill>
                <a:latin typeface="Verdana" pitchFamily="34" charset="0"/>
              </a:rPr>
              <a:t>2015)</a:t>
            </a:r>
            <a:endParaRPr lang="fr-FR" altLang="fr-FR" sz="1200" dirty="0" smtClean="0">
              <a:solidFill>
                <a:srgbClr val="4D4D4D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GB" sz="1200" dirty="0">
                <a:solidFill>
                  <a:srgbClr val="4D4D4D"/>
                </a:solidFill>
                <a:latin typeface="Verdana" pitchFamily="34" charset="0"/>
              </a:rPr>
              <a:t>H2020/RISE/E-JADE: missions de 45 </a:t>
            </a:r>
            <a:r>
              <a:rPr lang="en-GB" sz="1200" dirty="0" err="1">
                <a:solidFill>
                  <a:srgbClr val="4D4D4D"/>
                </a:solidFill>
                <a:latin typeface="Verdana" pitchFamily="34" charset="0"/>
              </a:rPr>
              <a:t>personnes-mois</a:t>
            </a:r>
            <a:r>
              <a:rPr lang="en-GB" sz="1200" dirty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en-GB" sz="1200" dirty="0" err="1">
                <a:solidFill>
                  <a:srgbClr val="4D4D4D"/>
                </a:solidFill>
                <a:latin typeface="Verdana" pitchFamily="34" charset="0"/>
              </a:rPr>
              <a:t>financées</a:t>
            </a:r>
            <a:r>
              <a:rPr lang="en-GB" sz="1200" dirty="0">
                <a:solidFill>
                  <a:srgbClr val="4D4D4D"/>
                </a:solidFill>
                <a:latin typeface="Verdana" pitchFamily="34" charset="0"/>
              </a:rPr>
              <a:t> au KEK </a:t>
            </a:r>
            <a:r>
              <a:rPr lang="en-GB" sz="1200" dirty="0" err="1">
                <a:solidFill>
                  <a:srgbClr val="4D4D4D"/>
                </a:solidFill>
                <a:latin typeface="Verdana" pitchFamily="34" charset="0"/>
              </a:rPr>
              <a:t>sur</a:t>
            </a:r>
            <a:r>
              <a:rPr lang="en-GB" sz="1200" dirty="0">
                <a:solidFill>
                  <a:srgbClr val="4D4D4D"/>
                </a:solidFill>
                <a:latin typeface="Verdana" pitchFamily="34" charset="0"/>
              </a:rPr>
              <a:t> la </a:t>
            </a:r>
            <a:r>
              <a:rPr lang="en-GB" sz="1200" dirty="0" err="1">
                <a:solidFill>
                  <a:srgbClr val="4D4D4D"/>
                </a:solidFill>
                <a:latin typeface="Verdana" pitchFamily="34" charset="0"/>
              </a:rPr>
              <a:t>période</a:t>
            </a:r>
            <a:r>
              <a:rPr lang="en-GB" sz="1200" dirty="0">
                <a:solidFill>
                  <a:srgbClr val="4D4D4D"/>
                </a:solidFill>
                <a:latin typeface="Verdana" pitchFamily="34" charset="0"/>
              </a:rPr>
              <a:t> 2015-</a:t>
            </a:r>
            <a:r>
              <a:rPr lang="en-GB" sz="1200" dirty="0" smtClean="0">
                <a:solidFill>
                  <a:srgbClr val="4D4D4D"/>
                </a:solidFill>
                <a:latin typeface="Verdana" pitchFamily="34" charset="0"/>
              </a:rPr>
              <a:t>2018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4D4D4D"/>
                </a:solidFill>
                <a:latin typeface="Verdana" pitchFamily="34" charset="0"/>
              </a:rPr>
              <a:t>Ressources 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</a:rPr>
              <a:t>internes du </a:t>
            </a:r>
            <a:r>
              <a:rPr lang="fr-FR" sz="1200" dirty="0" smtClean="0">
                <a:solidFill>
                  <a:srgbClr val="4D4D4D"/>
                </a:solidFill>
                <a:latin typeface="Verdana" pitchFamily="34" charset="0"/>
              </a:rPr>
              <a:t>LAL</a:t>
            </a:r>
            <a:endParaRPr lang="en-GB" sz="1200" dirty="0">
              <a:solidFill>
                <a:srgbClr val="4D4D4D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dirty="0">
              <a:solidFill>
                <a:srgbClr val="4D4D4D"/>
              </a:solidFill>
              <a:latin typeface="Verdana" pitchFamily="34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035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Activité Source de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Positrons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-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faits marquants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142875" y="908050"/>
            <a:ext cx="8893621" cy="360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fr-FR" alt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Faits </a:t>
            </a:r>
            <a:r>
              <a:rPr lang="fr-FR" alt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marquants des dernières années </a:t>
            </a:r>
            <a:r>
              <a:rPr lang="fr-FR" altLang="fr-F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fr-FR" alt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scientifiques, techniques, </a:t>
            </a:r>
            <a:r>
              <a:rPr lang="fr-FR" altLang="fr-FR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…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Présentation du modèle de la source hybride dans des articles de revue et des conférences.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Choix de la source hybride pour la </a:t>
            </a:r>
            <a:r>
              <a:rPr lang="fr-FR" altLang="fr-FR" sz="1300" dirty="0" err="1" smtClean="0"/>
              <a:t>baseline</a:t>
            </a:r>
            <a:r>
              <a:rPr lang="fr-FR" altLang="fr-FR" sz="1300" dirty="0" smtClean="0"/>
              <a:t> « Positrons » du CLIC.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Etude d’une source hybride pour ILC, présentée dans les workshops et actuellement en procédure. d’optimisation.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Source hybride (avec convertisseur compact) testée avec succès au KEK (article NIMB 2014).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Source hybride « granulaire » testée au KEK a l’automne 2015 avec une prolongation a l’automne 2016</a:t>
            </a:r>
            <a:r>
              <a:rPr lang="fr-FR" altLang="fr-FR" sz="1300" dirty="0" smtClean="0"/>
              <a:t>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Présentation Orale à la conférence « </a:t>
            </a:r>
            <a:r>
              <a:rPr lang="fr-FR" altLang="fr-FR" sz="1300" dirty="0" err="1" smtClean="0"/>
              <a:t>Channeling</a:t>
            </a:r>
            <a:r>
              <a:rPr lang="fr-FR" altLang="fr-FR" sz="1300" dirty="0" smtClean="0"/>
              <a:t> 2016 » à Sirmione –Italie en Septembre 2016.</a:t>
            </a: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3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Activité Source de Positrons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- faits marquants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1052736"/>
            <a:ext cx="4572000" cy="18761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b="1" dirty="0"/>
              <a:t>Organisation du workshop POSIPOL 2016 au </a:t>
            </a:r>
            <a:r>
              <a:rPr lang="fr-FR" altLang="fr-FR" sz="1300" b="1" dirty="0" smtClean="0"/>
              <a:t>LAL.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b="1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b="1" dirty="0" smtClean="0"/>
              <a:t>Ce workshop a lieu alternativement en Europe, aux USA,  en Asie (Japon et Chine)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b="1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b="1" dirty="0"/>
              <a:t>(C’est la 2eme fois depuis 2007 que le LAL organise ce workshop)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3501008"/>
            <a:ext cx="453650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u="sng" dirty="0" smtClean="0">
                <a:solidFill>
                  <a:srgbClr val="4D4D4D"/>
                </a:solidFill>
              </a:rPr>
              <a:t>The </a:t>
            </a:r>
            <a:r>
              <a:rPr lang="en-GB" sz="1300" b="1" u="sng" dirty="0">
                <a:solidFill>
                  <a:srgbClr val="4D4D4D"/>
                </a:solidFill>
              </a:rPr>
              <a:t>main topics of the workshop are:</a:t>
            </a:r>
            <a:r>
              <a:rPr lang="en-GB" sz="1300" dirty="0">
                <a:solidFill>
                  <a:srgbClr val="4D4D4D"/>
                </a:solidFill>
              </a:rPr>
              <a:t> </a:t>
            </a: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smtClean="0">
                <a:solidFill>
                  <a:srgbClr val="4D4D4D"/>
                </a:solidFill>
              </a:rPr>
              <a:t>Polarized </a:t>
            </a:r>
            <a:r>
              <a:rPr lang="en-GB" sz="1300" dirty="0">
                <a:solidFill>
                  <a:srgbClr val="4D4D4D"/>
                </a:solidFill>
              </a:rPr>
              <a:t>positron sources</a:t>
            </a: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smtClean="0">
                <a:solidFill>
                  <a:srgbClr val="4D4D4D"/>
                </a:solidFill>
              </a:rPr>
              <a:t>Physics </a:t>
            </a:r>
            <a:r>
              <a:rPr lang="en-GB" sz="1300" dirty="0">
                <a:solidFill>
                  <a:srgbClr val="4D4D4D"/>
                </a:solidFill>
              </a:rPr>
              <a:t>application of polarized positrons</a:t>
            </a: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smtClean="0">
                <a:solidFill>
                  <a:srgbClr val="4D4D4D"/>
                </a:solidFill>
              </a:rPr>
              <a:t>High </a:t>
            </a:r>
            <a:r>
              <a:rPr lang="en-GB" sz="1300" dirty="0">
                <a:solidFill>
                  <a:srgbClr val="4D4D4D"/>
                </a:solidFill>
              </a:rPr>
              <a:t>intensity positron sources</a:t>
            </a: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smtClean="0">
                <a:solidFill>
                  <a:srgbClr val="4D4D4D"/>
                </a:solidFill>
              </a:rPr>
              <a:t>Energy </a:t>
            </a:r>
            <a:r>
              <a:rPr lang="en-GB" sz="1300" dirty="0">
                <a:solidFill>
                  <a:srgbClr val="4D4D4D"/>
                </a:solidFill>
              </a:rPr>
              <a:t>deposition densities in targets and </a:t>
            </a:r>
            <a:r>
              <a:rPr lang="en-GB" sz="1300" dirty="0" smtClean="0">
                <a:solidFill>
                  <a:srgbClr val="4D4D4D"/>
                </a:solidFill>
              </a:rPr>
              <a:t>thermal shocks</a:t>
            </a:r>
            <a:endParaRPr lang="en-GB" sz="1300" dirty="0">
              <a:solidFill>
                <a:srgbClr val="4D4D4D"/>
              </a:solidFill>
            </a:endParaRP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err="1" smtClean="0">
                <a:solidFill>
                  <a:srgbClr val="4D4D4D"/>
                </a:solidFill>
              </a:rPr>
              <a:t>Channeling</a:t>
            </a:r>
            <a:r>
              <a:rPr lang="en-GB" sz="1300" dirty="0" smtClean="0">
                <a:solidFill>
                  <a:srgbClr val="4D4D4D"/>
                </a:solidFill>
              </a:rPr>
              <a:t> </a:t>
            </a:r>
            <a:r>
              <a:rPr lang="en-GB" sz="1300" dirty="0">
                <a:solidFill>
                  <a:srgbClr val="4D4D4D"/>
                </a:solidFill>
              </a:rPr>
              <a:t>radiation and applications</a:t>
            </a:r>
          </a:p>
          <a:p>
            <a:r>
              <a:rPr lang="en-GB" sz="1300" dirty="0">
                <a:solidFill>
                  <a:srgbClr val="4D4D4D"/>
                </a:solidFill>
              </a:rPr>
              <a:t>-  </a:t>
            </a:r>
            <a:r>
              <a:rPr lang="en-GB" sz="1300" dirty="0" smtClean="0">
                <a:solidFill>
                  <a:srgbClr val="4D4D4D"/>
                </a:solidFill>
              </a:rPr>
              <a:t>Physics </a:t>
            </a:r>
            <a:r>
              <a:rPr lang="en-GB" sz="1300" dirty="0">
                <a:solidFill>
                  <a:srgbClr val="4D4D4D"/>
                </a:solidFill>
              </a:rPr>
              <a:t>applications of X-rays and gamma </a:t>
            </a:r>
            <a:r>
              <a:rPr lang="en-GB" sz="1300" dirty="0" smtClean="0">
                <a:solidFill>
                  <a:srgbClr val="4D4D4D"/>
                </a:solidFill>
              </a:rPr>
              <a:t>rays</a:t>
            </a:r>
            <a:endParaRPr lang="fr-FR" altLang="fr-FR" sz="1300" dirty="0">
              <a:solidFill>
                <a:srgbClr val="4D4D4D"/>
              </a:solidFill>
            </a:endParaRPr>
          </a:p>
        </p:txBody>
      </p:sp>
      <p:pic>
        <p:nvPicPr>
          <p:cNvPr id="7" name="Image 6" descr="affiche_POSIPOL_2016_new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64704"/>
            <a:ext cx="4206251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4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Activité Source de Positrons- 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évolution anticipée (3-5 ans)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387" y="908050"/>
            <a:ext cx="8785101" cy="583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fr-FR" altLang="fr-FR" sz="1600" b="1" dirty="0" smtClean="0">
                <a:solidFill>
                  <a:srgbClr val="558ED5"/>
                </a:solidFill>
              </a:rPr>
              <a:t>Principaux </a:t>
            </a:r>
            <a:r>
              <a:rPr lang="fr-FR" altLang="fr-FR" sz="1600" b="1" dirty="0" smtClean="0">
                <a:solidFill>
                  <a:srgbClr val="558ED5"/>
                </a:solidFill>
              </a:rPr>
              <a:t>objectifs scientifiques/techniques des années </a:t>
            </a:r>
            <a:r>
              <a:rPr lang="fr-FR" altLang="fr-FR" sz="1600" b="1" dirty="0">
                <a:solidFill>
                  <a:srgbClr val="558ED5"/>
                </a:solidFill>
              </a:rPr>
              <a:t>à</a:t>
            </a:r>
            <a:r>
              <a:rPr lang="fr-FR" altLang="fr-FR" sz="1600" b="1" dirty="0" smtClean="0">
                <a:solidFill>
                  <a:srgbClr val="558ED5"/>
                </a:solidFill>
              </a:rPr>
              <a:t> venir</a:t>
            </a:r>
            <a:r>
              <a:rPr lang="fr-FR" altLang="fr-FR" sz="1600" b="1" dirty="0" smtClean="0">
                <a:solidFill>
                  <a:srgbClr val="558ED5"/>
                </a:solidFill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endParaRPr lang="fr-FR" altLang="fr-FR" sz="1600" b="1" dirty="0">
              <a:solidFill>
                <a:srgbClr val="558ED5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Situation actuelle du </a:t>
            </a:r>
            <a:r>
              <a:rPr lang="fr-FR" altLang="fr-FR" sz="1200" b="1" dirty="0" smtClean="0"/>
              <a:t>projet:</a:t>
            </a: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 smtClean="0"/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Etudes actuellement orientées vers les sources hybrides constituées par un radiateur-cristal et un convertisseur-amorphe (tous deux en tungstène). Cette étude a été validée par des expériences LAL-Orsay (1992), CERN (2000-2001), KEK (2002, 2009, 2015-2016…). </a:t>
            </a:r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endParaRPr lang="fr-FR" altLang="fr-FR" sz="1300" dirty="0" smtClean="0"/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Expériences au KEK: analyse des données fournies par le faisceau de positrons et les capteurs thermiques (pour remonter aux </a:t>
            </a:r>
            <a:r>
              <a:rPr lang="fr-FR" altLang="fr-FR" sz="1300" dirty="0"/>
              <a:t>dépôts </a:t>
            </a:r>
            <a:r>
              <a:rPr lang="fr-FR" altLang="fr-FR" sz="1300" dirty="0" smtClean="0"/>
              <a:t>d’énergie).</a:t>
            </a:r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endParaRPr lang="fr-FR" altLang="fr-FR" sz="1300" dirty="0" smtClean="0"/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Préparation des prochains </a:t>
            </a:r>
            <a:r>
              <a:rPr lang="fr-FR" altLang="fr-FR" sz="1300" dirty="0" err="1" smtClean="0"/>
              <a:t>runs</a:t>
            </a:r>
            <a:r>
              <a:rPr lang="fr-FR" altLang="fr-FR" sz="1300" dirty="0" smtClean="0"/>
              <a:t> au KEK (automne 2016).</a:t>
            </a:r>
            <a:endParaRPr lang="fr-FR" altLang="fr-FR" sz="1300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Activités et échéances à venir (résultats attendus, </a:t>
            </a:r>
            <a:r>
              <a:rPr lang="fr-FR" altLang="fr-FR" sz="1200" b="1" dirty="0" err="1" smtClean="0"/>
              <a:t>milestones</a:t>
            </a:r>
            <a:r>
              <a:rPr lang="fr-FR" altLang="fr-FR" sz="1200" b="1" dirty="0" smtClean="0"/>
              <a:t>) sur les 5 ans à </a:t>
            </a:r>
            <a:r>
              <a:rPr lang="fr-FR" altLang="fr-FR" sz="1200" b="1" dirty="0" smtClean="0"/>
              <a:t>venir:</a:t>
            </a: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Optimisation de la source hybride, particulièrement pour ILC: la source hybride est un bon candidat pour la solution ‘BACK-UP’.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r-FR" altLang="fr-FR" sz="1300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r-FR" altLang="fr-FR" sz="1300" dirty="0" smtClean="0"/>
              <a:t>Etude de sources polarisées en liaison avec l’IPNO: cette étude portant sur des positrons « lents » aurait des applications industrielles.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Vision à plus long </a:t>
            </a:r>
            <a:r>
              <a:rPr lang="fr-FR" altLang="fr-FR" sz="1200" b="1" dirty="0" smtClean="0"/>
              <a:t>terme:</a:t>
            </a: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Continuation des études sur les source de positrons des collisionneurs e+/e- (</a:t>
            </a:r>
            <a:r>
              <a:rPr lang="fr-FR" altLang="fr-FR" sz="1300" dirty="0" err="1" smtClean="0"/>
              <a:t>e.g</a:t>
            </a:r>
            <a:r>
              <a:rPr lang="fr-FR" altLang="fr-FR" sz="1300" dirty="0" smtClean="0"/>
              <a:t>. ILC, CLIC, </a:t>
            </a:r>
            <a:r>
              <a:rPr lang="is-IS" altLang="fr-FR" sz="1300" dirty="0" smtClean="0"/>
              <a:t>….).</a:t>
            </a:r>
          </a:p>
          <a:p>
            <a:pPr marL="457200" lvl="1" indent="0" algn="just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L</a:t>
            </a:r>
            <a:r>
              <a:rPr lang="is-IS" altLang="fr-FR" sz="1300" dirty="0" smtClean="0"/>
              <a:t>’etude des faisceaux de gamma pour la production des paires e+e- a des applications industrielles, de meme que les faisceaux X obtenus par les memes methodes (seule l’energie des e- incidents change). 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is-IS" altLang="fr-FR" sz="1200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is-IS" altLang="fr-FR" sz="1200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is-IS" altLang="fr-FR" sz="1200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is-IS" altLang="fr-FR" sz="1200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Activité Source de Positrons- </a:t>
            </a:r>
            <a:r>
              <a:rPr lang="fr-FR" altLang="fr-FR" sz="2000" b="1" dirty="0">
                <a:solidFill>
                  <a:srgbClr val="E75112"/>
                </a:solidFill>
                <a:latin typeface="Verdana" pitchFamily="34" charset="0"/>
              </a:rPr>
              <a:t>a</a:t>
            </a:r>
            <a:r>
              <a:rPr lang="fr-FR" altLang="fr-FR" sz="2000" b="1" dirty="0" smtClean="0">
                <a:solidFill>
                  <a:srgbClr val="E75112"/>
                </a:solidFill>
                <a:latin typeface="Verdana" pitchFamily="34" charset="0"/>
              </a:rPr>
              <a:t>ttentes (vis-à-vis de l’IN2P3)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75" y="908050"/>
            <a:ext cx="8821613" cy="453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fr-FR" altLang="fr-FR" sz="1600" b="1" dirty="0" smtClean="0">
                <a:solidFill>
                  <a:srgbClr val="558ED5"/>
                </a:solidFill>
              </a:rPr>
              <a:t>Evolution </a:t>
            </a:r>
            <a:r>
              <a:rPr lang="fr-FR" altLang="fr-FR" sz="1600" b="1" dirty="0" smtClean="0">
                <a:solidFill>
                  <a:srgbClr val="558ED5"/>
                </a:solidFill>
              </a:rPr>
              <a:t>anticipée en termes de personnels et de ressources financières </a:t>
            </a:r>
            <a:endParaRPr lang="fr-FR" altLang="fr-FR" sz="1600" b="1" dirty="0" smtClean="0">
              <a:solidFill>
                <a:srgbClr val="558ED5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fr-FR" altLang="fr-FR" sz="1600" b="1" dirty="0" smtClean="0">
                <a:solidFill>
                  <a:srgbClr val="558ED5"/>
                </a:solidFill>
              </a:rPr>
              <a:t>-</a:t>
            </a:r>
            <a:r>
              <a:rPr lang="fr-FR" altLang="fr-FR" sz="1600" b="1" dirty="0" smtClean="0">
                <a:solidFill>
                  <a:srgbClr val="558ED5"/>
                </a:solidFill>
              </a:rPr>
              <a:t>&gt; Attentes vis-à-vis de l’IN2P3 concernant: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endParaRPr lang="fr-FR" altLang="fr-FR" sz="1200" b="1" dirty="0"/>
          </a:p>
          <a:p>
            <a:pPr lvl="1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300" dirty="0" smtClean="0"/>
              <a:t>Les personnels: les personnes impliquées dans ce R&amp;D (durant les dernières années) sont peu nombreuses alors que les demandes de collaboration venant de l’extérieur sont importantes (pour CLIC, ILC,</a:t>
            </a:r>
            <a:r>
              <a:rPr lang="is-IS" altLang="fr-FR" sz="1300" dirty="0" smtClean="0"/>
              <a:t>…). Le LAL a maintenu, depuis les sources e+ des anneaux de Collisions du LAL, une expertise dans ce domaine qu’il serait absurde de liquider. </a:t>
            </a:r>
            <a:endParaRPr lang="fr-FR" altLang="fr-FR" sz="1300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3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300" dirty="0" smtClean="0"/>
              <a:t>Il serait souhaitable d’avoir un post-doc et, compte-tenu des obligations immédiates de I.C. un étudiant </a:t>
            </a:r>
            <a:r>
              <a:rPr lang="fr-FR" altLang="fr-FR" sz="1300" dirty="0" err="1" smtClean="0"/>
              <a:t>PhD</a:t>
            </a:r>
            <a:r>
              <a:rPr lang="fr-FR" altLang="fr-FR" sz="1300" dirty="0" smtClean="0"/>
              <a:t> dans le futur proche (2-3 ans).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Les finances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300" dirty="0" smtClean="0"/>
              <a:t>CDD (post-doc), bourses et missions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5724</TotalTime>
  <Words>758</Words>
  <Application>Microsoft Macintosh PowerPoint</Application>
  <PresentationFormat>Présentation à l'écran (4:3)</PresentationFormat>
  <Paragraphs>134</Paragraphs>
  <Slides>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Conception personnalisée</vt:lpstr>
      <vt:lpstr>Présentation PowerPoint</vt:lpstr>
      <vt:lpstr>Activité Source de Positrons– description générale</vt:lpstr>
      <vt:lpstr>Activité Source de Positrons - ressources</vt:lpstr>
      <vt:lpstr>Activité Source de Positrons - faits marquants</vt:lpstr>
      <vt:lpstr>Activité Source de Positrons - faits marquants</vt:lpstr>
      <vt:lpstr>Activité Source de Positrons- évolution anticipée (3-5 ans)</vt:lpstr>
      <vt:lpstr>Activité Source de Positrons- attentes (vis-à-vis de l’IN2P3)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Labo IN2P3</dc:title>
  <dc:creator>$biarrott</dc:creator>
  <cp:lastModifiedBy>Walid Kaabi</cp:lastModifiedBy>
  <cp:revision>471</cp:revision>
  <dcterms:created xsi:type="dcterms:W3CDTF">2010-12-20T20:47:11Z</dcterms:created>
  <dcterms:modified xsi:type="dcterms:W3CDTF">2016-10-17T10:05:07Z</dcterms:modified>
</cp:coreProperties>
</file>