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935" r:id="rId2"/>
    <p:sldMasterId id="2147483949" r:id="rId3"/>
  </p:sldMasterIdLst>
  <p:notesMasterIdLst>
    <p:notesMasterId r:id="rId22"/>
  </p:notesMasterIdLst>
  <p:handoutMasterIdLst>
    <p:handoutMasterId r:id="rId23"/>
  </p:handoutMasterIdLst>
  <p:sldIdLst>
    <p:sldId id="459" r:id="rId4"/>
    <p:sldId id="467" r:id="rId5"/>
    <p:sldId id="452" r:id="rId6"/>
    <p:sldId id="468" r:id="rId7"/>
    <p:sldId id="460" r:id="rId8"/>
    <p:sldId id="472" r:id="rId9"/>
    <p:sldId id="455" r:id="rId10"/>
    <p:sldId id="474" r:id="rId11"/>
    <p:sldId id="475" r:id="rId12"/>
    <p:sldId id="476" r:id="rId13"/>
    <p:sldId id="457" r:id="rId14"/>
    <p:sldId id="456" r:id="rId15"/>
    <p:sldId id="458" r:id="rId16"/>
    <p:sldId id="469" r:id="rId17"/>
    <p:sldId id="470" r:id="rId18"/>
    <p:sldId id="473" r:id="rId19"/>
    <p:sldId id="462" r:id="rId20"/>
    <p:sldId id="463" r:id="rId21"/>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1F497D"/>
    <a:srgbClr val="4D4D4D"/>
    <a:srgbClr val="E75112"/>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02" autoAdjust="0"/>
  </p:normalViewPr>
  <p:slideViewPr>
    <p:cSldViewPr>
      <p:cViewPr>
        <p:scale>
          <a:sx n="75" d="100"/>
          <a:sy n="75" d="100"/>
        </p:scale>
        <p:origin x="-1592" y="-952"/>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37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73731"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algn="r" defTabSz="915816">
              <a:defRPr sz="1200">
                <a:latin typeface="Arial" charset="0"/>
                <a:ea typeface="+mn-ea"/>
                <a:cs typeface="+mn-cs"/>
              </a:defRPr>
            </a:lvl1pPr>
          </a:lstStyle>
          <a:p>
            <a:pPr>
              <a:defRPr/>
            </a:pPr>
            <a:endParaRPr lang="fr-FR"/>
          </a:p>
        </p:txBody>
      </p:sp>
      <p:sp>
        <p:nvSpPr>
          <p:cNvPr id="7373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73733"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algn="r">
              <a:defRPr sz="1200">
                <a:latin typeface="Arial" pitchFamily="34" charset="0"/>
              </a:defRPr>
            </a:lvl1pPr>
          </a:lstStyle>
          <a:p>
            <a:fld id="{8052587F-62F9-4779-B296-B6F06330C558}" type="slidenum">
              <a:rPr lang="fr-FR" altLang="fr-FR"/>
              <a:pPr/>
              <a:t>‹#›</a:t>
            </a:fld>
            <a:endParaRPr lang="fr-FR" altLang="fr-FR"/>
          </a:p>
        </p:txBody>
      </p:sp>
    </p:spTree>
    <p:extLst>
      <p:ext uri="{BB962C8B-B14F-4D97-AF65-F5344CB8AC3E}">
        <p14:creationId xmlns:p14="http://schemas.microsoft.com/office/powerpoint/2010/main" val="8744337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35843"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algn="r" defTabSz="915816">
              <a:defRPr sz="1200">
                <a:latin typeface="Arial" charset="0"/>
                <a:ea typeface="+mn-ea"/>
                <a:cs typeface="+mn-cs"/>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22338"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1038" y="4719638"/>
            <a:ext cx="5443537" cy="4473575"/>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5846"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35847"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algn="r">
              <a:defRPr sz="1200">
                <a:latin typeface="Arial" pitchFamily="34" charset="0"/>
              </a:defRPr>
            </a:lvl1pPr>
          </a:lstStyle>
          <a:p>
            <a:fld id="{A236F2E1-7783-424D-8A0A-C6364FD35780}" type="slidenum">
              <a:rPr lang="fr-FR" altLang="fr-FR"/>
              <a:pPr/>
              <a:t>‹#›</a:t>
            </a:fld>
            <a:endParaRPr lang="fr-FR" altLang="fr-FR"/>
          </a:p>
        </p:txBody>
      </p:sp>
    </p:spTree>
    <p:extLst>
      <p:ext uri="{BB962C8B-B14F-4D97-AF65-F5344CB8AC3E}">
        <p14:creationId xmlns:p14="http://schemas.microsoft.com/office/powerpoint/2010/main" val="8991611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1</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11</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969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29EE7F68-99BC-4A00-998A-D91652A5D075}" type="slidenum">
              <a:rPr lang="fr-FR" altLang="fr-FR" sz="1200">
                <a:latin typeface="Arial" pitchFamily="34" charset="0"/>
              </a:rPr>
              <a:pPr algn="r" eaLnBrk="1" hangingPunct="1"/>
              <a:t>12</a:t>
            </a:fld>
            <a:endParaRPr lang="fr-FR" altLang="fr-FR" sz="1200">
              <a:latin typeface="Arial" pitchFamily="34" charset="0"/>
            </a:endParaRPr>
          </a:p>
        </p:txBody>
      </p:sp>
      <p:sp>
        <p:nvSpPr>
          <p:cNvPr id="2970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31747"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FA2BD774-BB3D-4ACA-9584-B06DB406F070}" type="slidenum">
              <a:rPr lang="fr-FR" altLang="fr-FR" sz="1200">
                <a:latin typeface="Arial" pitchFamily="34" charset="0"/>
              </a:rPr>
              <a:pPr algn="r" eaLnBrk="1" hangingPunct="1"/>
              <a:t>13</a:t>
            </a:fld>
            <a:endParaRPr lang="fr-FR" altLang="fr-FR" sz="1200">
              <a:latin typeface="Arial" pitchFamily="34" charset="0"/>
            </a:endParaRPr>
          </a:p>
        </p:txBody>
      </p:sp>
      <p:sp>
        <p:nvSpPr>
          <p:cNvPr id="31748"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B24201A5-960F-4746-9BDF-8379651720AE}" type="slidenum">
              <a:rPr lang="en-GB">
                <a:solidFill>
                  <a:prstClr val="black"/>
                </a:solidFill>
              </a:rPr>
              <a:pPr>
                <a:defRPr/>
              </a:pPr>
              <a:t>17</a:t>
            </a:fld>
            <a:endParaRPr lang="en-GB">
              <a:solidFill>
                <a:prstClr val="black"/>
              </a:solidFill>
            </a:endParaRPr>
          </a:p>
        </p:txBody>
      </p:sp>
      <p:sp>
        <p:nvSpPr>
          <p:cNvPr id="11265" name="Text Box 1"/>
          <p:cNvSpPr txBox="1">
            <a:spLocks noGrp="1" noRot="1" noChangeAspect="1" noChangeArrowheads="1"/>
          </p:cNvSpPr>
          <p:nvPr>
            <p:ph type="sldImg"/>
          </p:nvPr>
        </p:nvSpPr>
        <p:spPr>
          <a:xfrm>
            <a:off x="919163" y="755650"/>
            <a:ext cx="4965700" cy="37258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680276" y="4721002"/>
            <a:ext cx="5445062" cy="44730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03343028-4B43-1D4F-9C79-4BA0AC0EB908}" type="slidenum">
              <a:rPr lang="en-GB">
                <a:solidFill>
                  <a:prstClr val="black"/>
                </a:solidFill>
              </a:rPr>
              <a:pPr>
                <a:defRPr/>
              </a:pPr>
              <a:t>18</a:t>
            </a:fld>
            <a:endParaRPr lang="en-GB">
              <a:solidFill>
                <a:prstClr val="black"/>
              </a:solidFill>
            </a:endParaRPr>
          </a:p>
        </p:txBody>
      </p:sp>
      <p:sp>
        <p:nvSpPr>
          <p:cNvPr id="12289" name="Text Box 1"/>
          <p:cNvSpPr txBox="1">
            <a:spLocks noGrp="1" noRot="1" noChangeAspect="1" noChangeArrowheads="1"/>
          </p:cNvSpPr>
          <p:nvPr>
            <p:ph type="sldImg"/>
          </p:nvPr>
        </p:nvSpPr>
        <p:spPr>
          <a:xfrm>
            <a:off x="919163" y="755650"/>
            <a:ext cx="4965700" cy="37258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a:xfrm>
            <a:off x="680276" y="4721002"/>
            <a:ext cx="5445062" cy="44730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3</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4</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5</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6</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7</a:t>
            </a:fld>
            <a:endParaRPr lang="fr-FR" altLang="fr-FR" sz="120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55DA5A46-058A-D042-A222-023C03C619DD}" type="slidenum">
              <a:rPr lang="en-GB">
                <a:solidFill>
                  <a:prstClr val="black"/>
                </a:solidFill>
              </a:rPr>
              <a:pPr>
                <a:defRPr/>
              </a:pPr>
              <a:t>8</a:t>
            </a:fld>
            <a:endParaRPr lang="en-GB">
              <a:solidFill>
                <a:prstClr val="black"/>
              </a:solidFill>
            </a:endParaRPr>
          </a:p>
        </p:txBody>
      </p:sp>
      <p:sp>
        <p:nvSpPr>
          <p:cNvPr id="14337" name="Text Box 1"/>
          <p:cNvSpPr txBox="1">
            <a:spLocks noGrp="1" noRot="1" noChangeAspect="1" noChangeArrowheads="1"/>
          </p:cNvSpPr>
          <p:nvPr>
            <p:ph type="sldImg"/>
          </p:nvPr>
        </p:nvSpPr>
        <p:spPr>
          <a:xfrm>
            <a:off x="919163" y="755650"/>
            <a:ext cx="4965700" cy="37258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680276" y="4721002"/>
            <a:ext cx="5445062" cy="44730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47BAAEA3-95C4-604B-A61F-DDB9EBDC3B0A}" type="slidenum">
              <a:rPr lang="en-GB">
                <a:solidFill>
                  <a:prstClr val="black"/>
                </a:solidFill>
              </a:rPr>
              <a:pPr>
                <a:defRPr/>
              </a:pPr>
              <a:t>9</a:t>
            </a:fld>
            <a:endParaRPr lang="en-GB">
              <a:solidFill>
                <a:prstClr val="black"/>
              </a:solidFill>
            </a:endParaRPr>
          </a:p>
        </p:txBody>
      </p:sp>
      <p:sp>
        <p:nvSpPr>
          <p:cNvPr id="13313" name="Text Box 1"/>
          <p:cNvSpPr txBox="1">
            <a:spLocks noGrp="1" noRot="1" noChangeAspect="1" noChangeArrowheads="1"/>
          </p:cNvSpPr>
          <p:nvPr>
            <p:ph type="sldImg"/>
          </p:nvPr>
        </p:nvSpPr>
        <p:spPr>
          <a:xfrm>
            <a:off x="919163" y="755650"/>
            <a:ext cx="4965700" cy="37258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Grp="1" noChangeArrowheads="1"/>
          </p:cNvSpPr>
          <p:nvPr>
            <p:ph type="body" idx="1"/>
          </p:nvPr>
        </p:nvSpPr>
        <p:spPr>
          <a:xfrm>
            <a:off x="680276" y="4721002"/>
            <a:ext cx="5445062" cy="44730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3239CE3B-08C3-FA44-91A6-82013614A50C}" type="slidenum">
              <a:rPr lang="en-GB">
                <a:solidFill>
                  <a:prstClr val="black"/>
                </a:solidFill>
              </a:rPr>
              <a:pPr>
                <a:defRPr/>
              </a:pPr>
              <a:t>10</a:t>
            </a:fld>
            <a:endParaRPr lang="en-GB">
              <a:solidFill>
                <a:prstClr val="black"/>
              </a:solidFill>
            </a:endParaRPr>
          </a:p>
        </p:txBody>
      </p:sp>
      <p:sp>
        <p:nvSpPr>
          <p:cNvPr id="15361" name="Text Box 1"/>
          <p:cNvSpPr txBox="1">
            <a:spLocks noGrp="1" noRot="1" noChangeAspect="1" noChangeArrowheads="1"/>
          </p:cNvSpPr>
          <p:nvPr>
            <p:ph type="sldImg"/>
          </p:nvPr>
        </p:nvSpPr>
        <p:spPr>
          <a:xfrm>
            <a:off x="919163" y="755650"/>
            <a:ext cx="4965700" cy="37258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Grp="1" noChangeArrowheads="1"/>
          </p:cNvSpPr>
          <p:nvPr>
            <p:ph type="body" idx="1"/>
          </p:nvPr>
        </p:nvSpPr>
        <p:spPr>
          <a:xfrm>
            <a:off x="680276" y="4721002"/>
            <a:ext cx="5445062" cy="447307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6" name="Espace réservé du numéro de diapositive 5"/>
          <p:cNvSpPr>
            <a:spLocks noGrp="1"/>
          </p:cNvSpPr>
          <p:nvPr>
            <p:ph type="sldNum" sz="quarter" idx="12"/>
          </p:nvPr>
        </p:nvSpPr>
        <p:spPr/>
        <p:txBody>
          <a:bodyPr/>
          <a:lstStyle>
            <a:lvl1pPr>
              <a:defRPr/>
            </a:lvl1pPr>
          </a:lstStyle>
          <a:p>
            <a:fld id="{2D8195AA-B66D-4256-8376-8E3756592E5B}" type="slidenum">
              <a:rPr lang="fr-FR" altLang="fr-FR"/>
              <a:pPr/>
              <a:t>‹#›</a:t>
            </a:fld>
            <a:endParaRPr lang="fr-FR" altLang="fr-FR"/>
          </a:p>
        </p:txBody>
      </p:sp>
    </p:spTree>
    <p:extLst>
      <p:ext uri="{BB962C8B-B14F-4D97-AF65-F5344CB8AC3E}">
        <p14:creationId xmlns:p14="http://schemas.microsoft.com/office/powerpoint/2010/main" val="357284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6" name="Espace réservé du numéro de diapositive 5"/>
          <p:cNvSpPr>
            <a:spLocks noGrp="1"/>
          </p:cNvSpPr>
          <p:nvPr>
            <p:ph type="sldNum" sz="quarter" idx="12"/>
          </p:nvPr>
        </p:nvSpPr>
        <p:spPr/>
        <p:txBody>
          <a:bodyPr/>
          <a:lstStyle>
            <a:lvl1pPr>
              <a:defRPr/>
            </a:lvl1pPr>
          </a:lstStyle>
          <a:p>
            <a:fld id="{C26AB516-3B57-43C6-BA57-0C2FA795534A}" type="slidenum">
              <a:rPr lang="fr-FR" altLang="fr-FR"/>
              <a:pPr/>
              <a:t>‹#›</a:t>
            </a:fld>
            <a:endParaRPr lang="fr-FR" altLang="fr-FR"/>
          </a:p>
        </p:txBody>
      </p:sp>
    </p:spTree>
    <p:extLst>
      <p:ext uri="{BB962C8B-B14F-4D97-AF65-F5344CB8AC3E}">
        <p14:creationId xmlns:p14="http://schemas.microsoft.com/office/powerpoint/2010/main" val="34447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6" name="Espace réservé du numéro de diapositive 5"/>
          <p:cNvSpPr>
            <a:spLocks noGrp="1"/>
          </p:cNvSpPr>
          <p:nvPr>
            <p:ph type="sldNum" sz="quarter" idx="12"/>
          </p:nvPr>
        </p:nvSpPr>
        <p:spPr/>
        <p:txBody>
          <a:bodyPr/>
          <a:lstStyle>
            <a:lvl1pPr>
              <a:defRPr/>
            </a:lvl1pPr>
          </a:lstStyle>
          <a:p>
            <a:fld id="{B8D9DF02-E291-4182-B974-3E2CE9E1C724}" type="slidenum">
              <a:rPr lang="fr-FR" altLang="fr-FR"/>
              <a:pPr/>
              <a:t>‹#›</a:t>
            </a:fld>
            <a:endParaRPr lang="fr-FR" altLang="fr-FR"/>
          </a:p>
        </p:txBody>
      </p:sp>
    </p:spTree>
    <p:extLst>
      <p:ext uri="{BB962C8B-B14F-4D97-AF65-F5344CB8AC3E}">
        <p14:creationId xmlns:p14="http://schemas.microsoft.com/office/powerpoint/2010/main" val="399187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5" name="Espace réservé du numéro de diapositive 5"/>
          <p:cNvSpPr>
            <a:spLocks noGrp="1"/>
          </p:cNvSpPr>
          <p:nvPr>
            <p:ph type="sldNum" sz="quarter" idx="12"/>
          </p:nvPr>
        </p:nvSpPr>
        <p:spPr/>
        <p:txBody>
          <a:bodyPr/>
          <a:lstStyle>
            <a:lvl1pPr>
              <a:defRPr/>
            </a:lvl1pPr>
          </a:lstStyle>
          <a:p>
            <a:fld id="{5D9B770F-2219-4716-812A-EB6970254832}" type="slidenum">
              <a:rPr lang="fr-FR" altLang="fr-FR"/>
              <a:pPr/>
              <a:t>‹#›</a:t>
            </a:fld>
            <a:endParaRPr lang="fr-FR" altLang="fr-FR"/>
          </a:p>
        </p:txBody>
      </p:sp>
    </p:spTree>
    <p:extLst>
      <p:ext uri="{BB962C8B-B14F-4D97-AF65-F5344CB8AC3E}">
        <p14:creationId xmlns:p14="http://schemas.microsoft.com/office/powerpoint/2010/main" val="546750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23/06/16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extLst>
      <p:ext uri="{BB962C8B-B14F-4D97-AF65-F5344CB8AC3E}">
        <p14:creationId xmlns:p14="http://schemas.microsoft.com/office/powerpoint/2010/main" val="20704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440" y="2129984"/>
            <a:ext cx="7773120" cy="1470394"/>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s-ES_tradnl"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DA146A7-081D-EB42-8A61-EA3881C417AC}" type="slidenum">
              <a:rPr lang="en-GB"/>
              <a:pPr>
                <a:defRPr/>
              </a:pPr>
              <a:t>‹#›</a:t>
            </a:fld>
            <a:endParaRPr lang="en-GB"/>
          </a:p>
        </p:txBody>
      </p:sp>
    </p:spTree>
    <p:extLst>
      <p:ext uri="{BB962C8B-B14F-4D97-AF65-F5344CB8AC3E}">
        <p14:creationId xmlns:p14="http://schemas.microsoft.com/office/powerpoint/2010/main" val="464564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1B6E8CB3-438A-9C42-A542-5EC126B0C08D}" type="slidenum">
              <a:rPr lang="en-GB"/>
              <a:pPr>
                <a:defRPr/>
              </a:pPr>
              <a:t>‹#›</a:t>
            </a:fld>
            <a:endParaRPr lang="en-GB"/>
          </a:p>
        </p:txBody>
      </p:sp>
    </p:spTree>
    <p:extLst>
      <p:ext uri="{BB962C8B-B14F-4D97-AF65-F5344CB8AC3E}">
        <p14:creationId xmlns:p14="http://schemas.microsoft.com/office/powerpoint/2010/main" val="3399249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880" y="4406863"/>
            <a:ext cx="7771680" cy="1362383"/>
          </a:xfrm>
        </p:spPr>
        <p:txBody>
          <a:bodyPr anchor="t"/>
          <a:lstStyle>
            <a:lvl1pPr algn="l">
              <a:defRPr sz="3600" b="1" cap="all"/>
            </a:lvl1pPr>
          </a:lstStyle>
          <a:p>
            <a:r>
              <a:rPr lang="es-ES_tradnl" smtClean="0"/>
              <a:t>Clic para editar título</a:t>
            </a:r>
            <a:endParaRPr lang="es-ES"/>
          </a:p>
        </p:txBody>
      </p:sp>
      <p:sp>
        <p:nvSpPr>
          <p:cNvPr id="3" name="Marcador de texto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s-ES_tradnl"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B0F40F4-CC5A-3749-A291-9E73526149B7}" type="slidenum">
              <a:rPr lang="en-GB"/>
              <a:pPr>
                <a:defRPr/>
              </a:pPr>
              <a:t>‹#›</a:t>
            </a:fld>
            <a:endParaRPr lang="en-GB"/>
          </a:p>
        </p:txBody>
      </p:sp>
    </p:spTree>
    <p:extLst>
      <p:ext uri="{BB962C8B-B14F-4D97-AF65-F5344CB8AC3E}">
        <p14:creationId xmlns:p14="http://schemas.microsoft.com/office/powerpoint/2010/main" val="2801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6480" y="1604328"/>
            <a:ext cx="404352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38241" y="1604328"/>
            <a:ext cx="404496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DDF21685-E951-1F41-AC3C-EE56123AABF0}" type="slidenum">
              <a:rPr lang="en-GB"/>
              <a:pPr>
                <a:defRPr/>
              </a:pPr>
              <a:t>‹#›</a:t>
            </a:fld>
            <a:endParaRPr lang="en-GB"/>
          </a:p>
        </p:txBody>
      </p:sp>
    </p:spTree>
    <p:extLst>
      <p:ext uri="{BB962C8B-B14F-4D97-AF65-F5344CB8AC3E}">
        <p14:creationId xmlns:p14="http://schemas.microsoft.com/office/powerpoint/2010/main" val="167641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921" y="275070"/>
            <a:ext cx="8229600" cy="1142039"/>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51EA08A7-C2C9-2046-A598-E9EE47BAA7CD}" type="slidenum">
              <a:rPr lang="en-GB"/>
              <a:pPr>
                <a:defRPr/>
              </a:pPr>
              <a:t>‹#›</a:t>
            </a:fld>
            <a:endParaRPr lang="en-GB"/>
          </a:p>
        </p:txBody>
      </p:sp>
    </p:spTree>
    <p:extLst>
      <p:ext uri="{BB962C8B-B14F-4D97-AF65-F5344CB8AC3E}">
        <p14:creationId xmlns:p14="http://schemas.microsoft.com/office/powerpoint/2010/main" val="1542446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FC91F854-322F-7B4A-9F8B-797FF4E6A536}" type="slidenum">
              <a:rPr lang="en-GB"/>
              <a:pPr>
                <a:defRPr/>
              </a:pPr>
              <a:t>‹#›</a:t>
            </a:fld>
            <a:endParaRPr lang="en-GB"/>
          </a:p>
        </p:txBody>
      </p:sp>
    </p:spTree>
    <p:extLst>
      <p:ext uri="{BB962C8B-B14F-4D97-AF65-F5344CB8AC3E}">
        <p14:creationId xmlns:p14="http://schemas.microsoft.com/office/powerpoint/2010/main" val="385153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6" name="Espace réservé du numéro de diapositive 5"/>
          <p:cNvSpPr>
            <a:spLocks noGrp="1"/>
          </p:cNvSpPr>
          <p:nvPr>
            <p:ph type="sldNum" sz="quarter" idx="12"/>
          </p:nvPr>
        </p:nvSpPr>
        <p:spPr/>
        <p:txBody>
          <a:bodyPr/>
          <a:lstStyle>
            <a:lvl1pPr>
              <a:defRPr/>
            </a:lvl1pPr>
          </a:lstStyle>
          <a:p>
            <a:fld id="{B9BBA51A-0E04-4B3D-A92E-704BDD3DCD9A}" type="slidenum">
              <a:rPr lang="fr-FR" altLang="fr-FR"/>
              <a:pPr/>
              <a:t>‹#›</a:t>
            </a:fld>
            <a:endParaRPr lang="fr-FR" altLang="fr-FR"/>
          </a:p>
        </p:txBody>
      </p:sp>
    </p:spTree>
    <p:extLst>
      <p:ext uri="{BB962C8B-B14F-4D97-AF65-F5344CB8AC3E}">
        <p14:creationId xmlns:p14="http://schemas.microsoft.com/office/powerpoint/2010/main" val="234346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3D1C3996-0CBE-FD47-90D8-089754B9529E}" type="slidenum">
              <a:rPr lang="en-GB"/>
              <a:pPr>
                <a:defRPr/>
              </a:pPr>
              <a:t>‹#›</a:t>
            </a:fld>
            <a:endParaRPr lang="en-GB"/>
          </a:p>
        </p:txBody>
      </p:sp>
    </p:spTree>
    <p:extLst>
      <p:ext uri="{BB962C8B-B14F-4D97-AF65-F5344CB8AC3E}">
        <p14:creationId xmlns:p14="http://schemas.microsoft.com/office/powerpoint/2010/main" val="218995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920" y="273629"/>
            <a:ext cx="3008160" cy="1160762"/>
          </a:xfrm>
        </p:spPr>
        <p:txBody>
          <a:bodyPr anchor="b"/>
          <a:lstStyle>
            <a:lvl1pPr algn="l">
              <a:defRPr sz="1800" b="1"/>
            </a:lvl1pPr>
          </a:lstStyle>
          <a:p>
            <a:r>
              <a:rPr lang="es-ES_tradnl" smtClean="0"/>
              <a:t>Clic para editar título</a:t>
            </a:r>
            <a:endParaRPr lang="es-ES"/>
          </a:p>
        </p:txBody>
      </p:sp>
      <p:sp>
        <p:nvSpPr>
          <p:cNvPr id="3" name="Marcador de contenido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_tradnl"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5A6B15D4-1E43-F640-BAAC-7F26268E595F}" type="slidenum">
              <a:rPr lang="en-GB"/>
              <a:pPr>
                <a:defRPr/>
              </a:pPr>
              <a:t>‹#›</a:t>
            </a:fld>
            <a:endParaRPr lang="en-GB"/>
          </a:p>
        </p:txBody>
      </p:sp>
    </p:spTree>
    <p:extLst>
      <p:ext uri="{BB962C8B-B14F-4D97-AF65-F5344CB8AC3E}">
        <p14:creationId xmlns:p14="http://schemas.microsoft.com/office/powerpoint/2010/main" val="154427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801" y="4800025"/>
            <a:ext cx="5486400" cy="567420"/>
          </a:xfrm>
        </p:spPr>
        <p:txBody>
          <a:bodyPr anchor="b"/>
          <a:lstStyle>
            <a:lvl1pPr algn="l">
              <a:defRPr sz="18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s-ES" noProof="0" smtClean="0"/>
          </a:p>
        </p:txBody>
      </p:sp>
      <p:sp>
        <p:nvSpPr>
          <p:cNvPr id="4" name="Marcador de texto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_tradnl"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38E2C275-2DF4-1340-B4C2-2D896DF68BD6}" type="slidenum">
              <a:rPr lang="en-GB"/>
              <a:pPr>
                <a:defRPr/>
              </a:pPr>
              <a:t>‹#›</a:t>
            </a:fld>
            <a:endParaRPr lang="en-GB"/>
          </a:p>
        </p:txBody>
      </p:sp>
    </p:spTree>
    <p:extLst>
      <p:ext uri="{BB962C8B-B14F-4D97-AF65-F5344CB8AC3E}">
        <p14:creationId xmlns:p14="http://schemas.microsoft.com/office/powerpoint/2010/main" val="71564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196AA46B-6663-9645-BB63-CF797DFB3988}" type="slidenum">
              <a:rPr lang="en-GB"/>
              <a:pPr>
                <a:defRPr/>
              </a:pPr>
              <a:t>‹#›</a:t>
            </a:fld>
            <a:endParaRPr lang="en-GB"/>
          </a:p>
        </p:txBody>
      </p:sp>
    </p:spTree>
    <p:extLst>
      <p:ext uri="{BB962C8B-B14F-4D97-AF65-F5344CB8AC3E}">
        <p14:creationId xmlns:p14="http://schemas.microsoft.com/office/powerpoint/2010/main" val="1518411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6880" y="273629"/>
            <a:ext cx="2056320" cy="530695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6481" y="273629"/>
            <a:ext cx="6032160" cy="530695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FB2EC22-F73D-984A-A1D1-592A33E76E43}" type="slidenum">
              <a:rPr lang="en-GB"/>
              <a:pPr>
                <a:defRPr/>
              </a:pPr>
              <a:t>‹#›</a:t>
            </a:fld>
            <a:endParaRPr lang="en-GB"/>
          </a:p>
        </p:txBody>
      </p:sp>
    </p:spTree>
    <p:extLst>
      <p:ext uri="{BB962C8B-B14F-4D97-AF65-F5344CB8AC3E}">
        <p14:creationId xmlns:p14="http://schemas.microsoft.com/office/powerpoint/2010/main" val="290240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26720" cy="1143480"/>
          </a:xfrm>
        </p:spPr>
        <p:txBody>
          <a:bodyPr/>
          <a:lstStyle/>
          <a:p>
            <a:r>
              <a:rPr lang="es-ES_tradnl" smtClean="0"/>
              <a:t>Clic para editar título</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es-ES_tradnl" smtClean="0"/>
              <a:t>24/06/16</a:t>
            </a: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Accelerators &amp; Technology IN2P3</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EEF28537-E392-1245-A1AA-DD08BBAA8FA6}" type="slidenum">
              <a:rPr lang="en-GB"/>
              <a:pPr>
                <a:defRPr/>
              </a:pPr>
              <a:t>‹#›</a:t>
            </a:fld>
            <a:endParaRPr lang="en-GB"/>
          </a:p>
        </p:txBody>
      </p:sp>
    </p:spTree>
    <p:extLst>
      <p:ext uri="{BB962C8B-B14F-4D97-AF65-F5344CB8AC3E}">
        <p14:creationId xmlns:p14="http://schemas.microsoft.com/office/powerpoint/2010/main" val="4017899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3612372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437694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194987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191556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6" name="Espace réservé du numéro de diapositive 5"/>
          <p:cNvSpPr>
            <a:spLocks noGrp="1"/>
          </p:cNvSpPr>
          <p:nvPr>
            <p:ph type="sldNum" sz="quarter" idx="12"/>
          </p:nvPr>
        </p:nvSpPr>
        <p:spPr/>
        <p:txBody>
          <a:bodyPr/>
          <a:lstStyle>
            <a:lvl1pPr>
              <a:defRPr/>
            </a:lvl1pPr>
          </a:lstStyle>
          <a:p>
            <a:fld id="{329E5297-4FB7-449C-8C89-8F0656A957C4}" type="slidenum">
              <a:rPr lang="fr-FR" altLang="fr-FR"/>
              <a:pPr/>
              <a:t>‹#›</a:t>
            </a:fld>
            <a:endParaRPr lang="fr-FR" altLang="fr-FR"/>
          </a:p>
        </p:txBody>
      </p:sp>
    </p:spTree>
    <p:extLst>
      <p:ext uri="{BB962C8B-B14F-4D97-AF65-F5344CB8AC3E}">
        <p14:creationId xmlns:p14="http://schemas.microsoft.com/office/powerpoint/2010/main" val="894510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867904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2802882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915125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1427625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4208349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4271985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latin typeface="Calibri"/>
              </a:rPr>
              <a:pPr/>
              <a:t>23/06/16</a:t>
            </a:fld>
            <a:endParaRPr lang="fr-BE">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latin typeface="Calibri"/>
              </a:rPr>
              <a:pPr/>
              <a:t>‹#›</a:t>
            </a:fld>
            <a:endParaRPr lang="fr-BE">
              <a:solidFill>
                <a:prstClr val="black">
                  <a:tint val="75000"/>
                </a:prstClr>
              </a:solidFill>
              <a:latin typeface="Calibri"/>
            </a:endParaRPr>
          </a:p>
        </p:txBody>
      </p:sp>
    </p:spTree>
    <p:extLst>
      <p:ext uri="{BB962C8B-B14F-4D97-AF65-F5344CB8AC3E}">
        <p14:creationId xmlns:p14="http://schemas.microsoft.com/office/powerpoint/2010/main" val="4105101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prstClr val="black">
                  <a:tint val="75000"/>
                </a:prstClr>
              </a:solidFill>
              <a:latin typeface="Calibri"/>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prstClr val="black">
                  <a:tint val="75000"/>
                </a:prstClr>
              </a:solidFill>
              <a:latin typeface="Calibri"/>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AF1E41-0FA0-4364-A543-00DF2925C48B}"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25919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6877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fontAlgn="auto" hangingPunct="1">
              <a:spcBef>
                <a:spcPts val="0"/>
              </a:spcBef>
              <a:spcAft>
                <a:spcPts val="0"/>
              </a:spcAft>
            </a:pPr>
            <a:fld id="{D7B3AF0D-7C1C-4BE3-AF3F-2E6A38D662B3}" type="slidenum">
              <a:rPr lang="fr-FR" altLang="fr-FR" sz="1200">
                <a:solidFill>
                  <a:srgbClr val="898989"/>
                </a:solidFill>
              </a:rPr>
              <a:pPr algn="r" eaLnBrk="1" fontAlgn="auto" hangingPunct="1">
                <a:spcBef>
                  <a:spcPts val="0"/>
                </a:spcBef>
                <a:spcAft>
                  <a:spcPts val="0"/>
                </a:spcAft>
              </a:pPr>
              <a:t>‹#›</a:t>
            </a:fld>
            <a:endParaRPr lang="fr-FR" altLang="fr-FR" sz="1200">
              <a:solidFill>
                <a:srgbClr val="898989"/>
              </a:solidFill>
            </a:endParaRPr>
          </a:p>
        </p:txBody>
      </p:sp>
      <p:cxnSp>
        <p:nvCxnSpPr>
          <p:cNvPr id="4" name="Connecteur droit 3"/>
          <p:cNvCxnSpPr/>
          <p:nvPr userDrawn="1"/>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0" y="0"/>
            <a:ext cx="9144000" cy="692150"/>
          </a:xfrm>
        </p:spPr>
        <p:txBody>
          <a:bodyPr/>
          <a:lstStyle/>
          <a:p>
            <a:endParaRPr lang="fr-FR" altLang="fr-FR" dirty="0" smtClean="0"/>
          </a:p>
        </p:txBody>
      </p:sp>
    </p:spTree>
    <p:extLst>
      <p:ext uri="{BB962C8B-B14F-4D97-AF65-F5344CB8AC3E}">
        <p14:creationId xmlns:p14="http://schemas.microsoft.com/office/powerpoint/2010/main" val="370816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923880"/>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7" name="Espace réservé du numéro de diapositive 5"/>
          <p:cNvSpPr>
            <a:spLocks noGrp="1"/>
          </p:cNvSpPr>
          <p:nvPr>
            <p:ph type="sldNum" sz="quarter" idx="12"/>
          </p:nvPr>
        </p:nvSpPr>
        <p:spPr/>
        <p:txBody>
          <a:bodyPr/>
          <a:lstStyle>
            <a:lvl1pPr>
              <a:defRPr/>
            </a:lvl1pPr>
          </a:lstStyle>
          <a:p>
            <a:fld id="{32512EA5-2497-4106-AE4A-F88B46A95DFC}" type="slidenum">
              <a:rPr lang="fr-FR" altLang="fr-FR"/>
              <a:pPr/>
              <a:t>‹#›</a:t>
            </a:fld>
            <a:endParaRPr lang="fr-FR" altLang="fr-FR"/>
          </a:p>
        </p:txBody>
      </p:sp>
    </p:spTree>
    <p:extLst>
      <p:ext uri="{BB962C8B-B14F-4D97-AF65-F5344CB8AC3E}">
        <p14:creationId xmlns:p14="http://schemas.microsoft.com/office/powerpoint/2010/main" val="295783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9" name="Espace réservé du numéro de diapositive 5"/>
          <p:cNvSpPr>
            <a:spLocks noGrp="1"/>
          </p:cNvSpPr>
          <p:nvPr>
            <p:ph type="sldNum" sz="quarter" idx="12"/>
          </p:nvPr>
        </p:nvSpPr>
        <p:spPr/>
        <p:txBody>
          <a:bodyPr/>
          <a:lstStyle>
            <a:lvl1pPr>
              <a:defRPr/>
            </a:lvl1pPr>
          </a:lstStyle>
          <a:p>
            <a:fld id="{30B2131C-04C9-4C62-B560-6FA68CA63643}" type="slidenum">
              <a:rPr lang="fr-FR" altLang="fr-FR"/>
              <a:pPr/>
              <a:t>‹#›</a:t>
            </a:fld>
            <a:endParaRPr lang="fr-FR" altLang="fr-FR"/>
          </a:p>
        </p:txBody>
      </p:sp>
    </p:spTree>
    <p:extLst>
      <p:ext uri="{BB962C8B-B14F-4D97-AF65-F5344CB8AC3E}">
        <p14:creationId xmlns:p14="http://schemas.microsoft.com/office/powerpoint/2010/main" val="231583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5" name="Espace réservé du numéro de diapositive 5"/>
          <p:cNvSpPr>
            <a:spLocks noGrp="1"/>
          </p:cNvSpPr>
          <p:nvPr>
            <p:ph type="sldNum" sz="quarter" idx="12"/>
          </p:nvPr>
        </p:nvSpPr>
        <p:spPr/>
        <p:txBody>
          <a:bodyPr/>
          <a:lstStyle>
            <a:lvl1pPr>
              <a:defRPr/>
            </a:lvl1pPr>
          </a:lstStyle>
          <a:p>
            <a:fld id="{A49E2D6F-AE99-48C9-AF64-C55FC97C33E2}" type="slidenum">
              <a:rPr lang="fr-FR" altLang="fr-FR"/>
              <a:pPr/>
              <a:t>‹#›</a:t>
            </a:fld>
            <a:endParaRPr lang="fr-FR" altLang="fr-FR"/>
          </a:p>
        </p:txBody>
      </p:sp>
    </p:spTree>
    <p:extLst>
      <p:ext uri="{BB962C8B-B14F-4D97-AF65-F5344CB8AC3E}">
        <p14:creationId xmlns:p14="http://schemas.microsoft.com/office/powerpoint/2010/main" val="339967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6877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D7B3AF0D-7C1C-4BE3-AF3F-2E6A38D662B3}" type="slidenum">
              <a:rPr lang="fr-FR" altLang="fr-FR" sz="1200">
                <a:solidFill>
                  <a:srgbClr val="898989"/>
                </a:solidFill>
              </a:rPr>
              <a:pPr algn="r" eaLnBrk="1" hangingPunct="1"/>
              <a:t>‹#›</a:t>
            </a:fld>
            <a:endParaRPr lang="fr-FR" altLang="fr-FR" sz="1200">
              <a:solidFill>
                <a:srgbClr val="898989"/>
              </a:solidFill>
            </a:endParaRPr>
          </a:p>
        </p:txBody>
      </p:sp>
      <p:cxnSp>
        <p:nvCxnSpPr>
          <p:cNvPr id="4" name="Connecteur droit 3"/>
          <p:cNvCxnSpPr/>
          <p:nvPr userDrawn="1"/>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0" y="0"/>
            <a:ext cx="9144000" cy="692150"/>
          </a:xfrm>
        </p:spPr>
        <p:txBody>
          <a:bodyPr/>
          <a:lstStyle/>
          <a:p>
            <a:endParaRPr lang="fr-FR" altLang="fr-FR" dirty="0" smtClean="0"/>
          </a:p>
        </p:txBody>
      </p:sp>
    </p:spTree>
    <p:extLst>
      <p:ext uri="{BB962C8B-B14F-4D97-AF65-F5344CB8AC3E}">
        <p14:creationId xmlns:p14="http://schemas.microsoft.com/office/powerpoint/2010/main" val="216529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7" name="Espace réservé du numéro de diapositive 5"/>
          <p:cNvSpPr>
            <a:spLocks noGrp="1"/>
          </p:cNvSpPr>
          <p:nvPr>
            <p:ph type="sldNum" sz="quarter" idx="12"/>
          </p:nvPr>
        </p:nvSpPr>
        <p:spPr/>
        <p:txBody>
          <a:bodyPr/>
          <a:lstStyle>
            <a:lvl1pPr>
              <a:defRPr/>
            </a:lvl1pPr>
          </a:lstStyle>
          <a:p>
            <a:fld id="{39E665C9-2336-444D-8F0E-D2D19ED7097B}" type="slidenum">
              <a:rPr lang="fr-FR" altLang="fr-FR"/>
              <a:pPr/>
              <a:t>‹#›</a:t>
            </a:fld>
            <a:endParaRPr lang="fr-FR" altLang="fr-FR"/>
          </a:p>
        </p:txBody>
      </p:sp>
    </p:spTree>
    <p:extLst>
      <p:ext uri="{BB962C8B-B14F-4D97-AF65-F5344CB8AC3E}">
        <p14:creationId xmlns:p14="http://schemas.microsoft.com/office/powerpoint/2010/main" val="22640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r>
              <a:rPr lang="es-ES_tradnl" altLang="fr-FR" smtClean="0"/>
              <a:t>24/06/16</a:t>
            </a: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Accelerators &amp; Technology IN2P3</a:t>
            </a:r>
            <a:endParaRPr lang="fr-FR"/>
          </a:p>
        </p:txBody>
      </p:sp>
      <p:sp>
        <p:nvSpPr>
          <p:cNvPr id="7" name="Espace réservé du numéro de diapositive 5"/>
          <p:cNvSpPr>
            <a:spLocks noGrp="1"/>
          </p:cNvSpPr>
          <p:nvPr>
            <p:ph type="sldNum" sz="quarter" idx="12"/>
          </p:nvPr>
        </p:nvSpPr>
        <p:spPr/>
        <p:txBody>
          <a:bodyPr/>
          <a:lstStyle>
            <a:lvl1pPr>
              <a:defRPr/>
            </a:lvl1pPr>
          </a:lstStyle>
          <a:p>
            <a:fld id="{BD4A6F74-9571-4DC2-A143-0DCDF667B946}" type="slidenum">
              <a:rPr lang="fr-FR" altLang="fr-FR"/>
              <a:pPr/>
              <a:t>‹#›</a:t>
            </a:fld>
            <a:endParaRPr lang="fr-FR" altLang="fr-FR"/>
          </a:p>
        </p:txBody>
      </p:sp>
    </p:spTree>
    <p:extLst>
      <p:ext uri="{BB962C8B-B14F-4D97-AF65-F5344CB8AC3E}">
        <p14:creationId xmlns:p14="http://schemas.microsoft.com/office/powerpoint/2010/main" val="2457355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s-ES_tradnl" altLang="fr-FR" smtClean="0"/>
              <a:t>24/06/16</a:t>
            </a:r>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mn-ea"/>
                <a:cs typeface="+mn-cs"/>
              </a:defRPr>
            </a:lvl1pPr>
          </a:lstStyle>
          <a:p>
            <a:pPr>
              <a:defRPr/>
            </a:pPr>
            <a:r>
              <a:rPr lang="fr-FR" smtClean="0"/>
              <a:t>Accelerators &amp; Technology IN2P3</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4AC42A9-9F08-45A3-B704-3DDE881CABFD}"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34" r:id="rId7"/>
    <p:sldLayoutId id="2147483929" r:id="rId8"/>
    <p:sldLayoutId id="2147483930" r:id="rId9"/>
    <p:sldLayoutId id="2147483931" r:id="rId10"/>
    <p:sldLayoutId id="2147483932" r:id="rId11"/>
    <p:sldLayoutId id="2147483933" r:id="rId12"/>
    <p:sldLayoutId id="2147483948" r:id="rId13"/>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6481" y="1604328"/>
            <a:ext cx="822672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5805"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45648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tabLst>
                <a:tab pos="407526" algn="l"/>
                <a:tab pos="815052" algn="l"/>
                <a:tab pos="1222578" algn="l"/>
                <a:tab pos="1630104" algn="l"/>
                <a:tab pos="2037631" algn="l"/>
              </a:tabLst>
              <a:defRPr sz="1300" smtClean="0">
                <a:solidFill>
                  <a:srgbClr val="000000"/>
                </a:solidFill>
                <a:latin typeface="Times New Roman" charset="0"/>
                <a:cs typeface="DejaVu Sans" charset="0"/>
              </a:defRPr>
            </a:lvl1pPr>
          </a:lstStyle>
          <a:p>
            <a:pPr defTabSz="407526" hangingPunct="0">
              <a:lnSpc>
                <a:spcPct val="93000"/>
              </a:lnSpc>
              <a:buClr>
                <a:srgbClr val="000000"/>
              </a:buClr>
              <a:buSzPct val="100000"/>
              <a:buFont typeface="Times New Roman" charset="0"/>
              <a:buNone/>
              <a:defRPr/>
            </a:pPr>
            <a:r>
              <a:rPr lang="es-ES_tradnl" smtClean="0">
                <a:ea typeface="ＭＳ Ｐゴシック" charset="0"/>
              </a:rPr>
              <a:t>24/06/16</a:t>
            </a:r>
            <a:endParaRPr lang="en-GB">
              <a:ea typeface="ＭＳ Ｐゴシック" charset="0"/>
            </a:endParaRPr>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a:tabLst>
                <a:tab pos="407526" algn="l"/>
                <a:tab pos="815052" algn="l"/>
                <a:tab pos="1222578" algn="l"/>
                <a:tab pos="1630104" algn="l"/>
                <a:tab pos="2037631" algn="l"/>
                <a:tab pos="2445156" algn="l"/>
                <a:tab pos="2852683" algn="l"/>
              </a:tabLst>
              <a:defRPr sz="1300" smtClean="0">
                <a:solidFill>
                  <a:srgbClr val="000000"/>
                </a:solidFill>
                <a:latin typeface="Times New Roman" charset="0"/>
                <a:cs typeface="DejaVu Sans" charset="0"/>
              </a:defRPr>
            </a:lvl1pPr>
          </a:lstStyle>
          <a:p>
            <a:pPr defTabSz="407526" hangingPunct="0">
              <a:lnSpc>
                <a:spcPct val="93000"/>
              </a:lnSpc>
              <a:buClr>
                <a:srgbClr val="000000"/>
              </a:buClr>
              <a:buSzPct val="100000"/>
              <a:buFont typeface="Times New Roman" charset="0"/>
              <a:buNone/>
              <a:defRPr/>
            </a:pPr>
            <a:r>
              <a:rPr lang="en-GB" smtClean="0">
                <a:ea typeface="ＭＳ Ｐゴシック" charset="0"/>
              </a:rPr>
              <a:t>Accelerators &amp; Technology IN2P3</a:t>
            </a:r>
            <a:endParaRPr lang="en-GB">
              <a:ea typeface="ＭＳ Ｐゴシック" charset="0"/>
            </a:endParaRPr>
          </a:p>
        </p:txBody>
      </p:sp>
      <p:sp>
        <p:nvSpPr>
          <p:cNvPr id="1029" name="Rectangle 5"/>
          <p:cNvSpPr>
            <a:spLocks noGrp="1" noChangeArrowheads="1"/>
          </p:cNvSpPr>
          <p:nvPr>
            <p:ph type="sldNum"/>
          </p:nvPr>
        </p:nvSpPr>
        <p:spPr bwMode="auto">
          <a:xfrm>
            <a:off x="655632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407526" algn="l"/>
                <a:tab pos="815052" algn="l"/>
                <a:tab pos="1222578" algn="l"/>
                <a:tab pos="1630104" algn="l"/>
                <a:tab pos="2037631" algn="l"/>
              </a:tabLst>
              <a:defRPr sz="1300" smtClean="0">
                <a:solidFill>
                  <a:srgbClr val="000000"/>
                </a:solidFill>
                <a:latin typeface="Times New Roman" charset="0"/>
                <a:cs typeface="DejaVu Sans" charset="0"/>
              </a:defRPr>
            </a:lvl1pPr>
          </a:lstStyle>
          <a:p>
            <a:pPr defTabSz="407526" hangingPunct="0">
              <a:lnSpc>
                <a:spcPct val="93000"/>
              </a:lnSpc>
              <a:buClr>
                <a:srgbClr val="000000"/>
              </a:buClr>
              <a:buSzPct val="100000"/>
              <a:buFont typeface="Times New Roman" charset="0"/>
              <a:buNone/>
              <a:defRPr/>
            </a:pPr>
            <a:fld id="{F5ADF3F0-AD1B-904C-9B8B-00C004A876AE}" type="slidenum">
              <a:rPr lang="en-GB">
                <a:ea typeface="ＭＳ Ｐゴシック" charset="0"/>
              </a:rPr>
              <a:pPr defTabSz="407526" hangingPunct="0">
                <a:lnSpc>
                  <a:spcPct val="93000"/>
                </a:lnSpc>
                <a:buClr>
                  <a:srgbClr val="000000"/>
                </a:buClr>
                <a:buSzPct val="100000"/>
                <a:buFont typeface="Times New Roman" charset="0"/>
                <a:buNone/>
                <a:defRPr/>
              </a:pPr>
              <a:t>‹#›</a:t>
            </a:fld>
            <a:endParaRPr lang="en-GB">
              <a:ea typeface="ＭＳ Ｐゴシック" charset="0"/>
            </a:endParaRPr>
          </a:p>
        </p:txBody>
      </p:sp>
    </p:spTree>
    <p:extLst>
      <p:ext uri="{BB962C8B-B14F-4D97-AF65-F5344CB8AC3E}">
        <p14:creationId xmlns:p14="http://schemas.microsoft.com/office/powerpoint/2010/main" val="176117030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hf hdr="0"/>
  <p:txStyles>
    <p:titleStyle>
      <a:lvl1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2pPr>
      <a:lvl3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3pPr>
      <a:lvl4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4pPr>
      <a:lvl5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roid Sans Fallback" charset="0"/>
        </a:defRPr>
      </a:lvl9pPr>
    </p:titleStyle>
    <p:bodyStyle>
      <a:lvl1pPr marL="311045" indent="-311045" algn="l" defTabSz="407526" rtl="0" eaLnBrk="0" fontAlgn="base" hangingPunct="0">
        <a:lnSpc>
          <a:spcPct val="93000"/>
        </a:lnSpc>
        <a:spcBef>
          <a:spcPts val="1293"/>
        </a:spcBef>
        <a:spcAft>
          <a:spcPct val="0"/>
        </a:spcAft>
        <a:buClr>
          <a:srgbClr val="000000"/>
        </a:buClr>
        <a:buSzPct val="100000"/>
        <a:buFont typeface="Times New Roman" charset="0"/>
        <a:defRPr sz="2900">
          <a:solidFill>
            <a:srgbClr val="000000"/>
          </a:solidFill>
          <a:latin typeface="+mn-lt"/>
          <a:ea typeface="+mn-ea"/>
          <a:cs typeface="+mn-cs"/>
        </a:defRPr>
      </a:lvl1pPr>
      <a:lvl2pPr marL="673930" indent="-259204" algn="l" defTabSz="407526" rtl="0" eaLnBrk="0" fontAlgn="base" hangingPunct="0">
        <a:lnSpc>
          <a:spcPct val="93000"/>
        </a:lnSpc>
        <a:spcBef>
          <a:spcPts val="1032"/>
        </a:spcBef>
        <a:spcAft>
          <a:spcPct val="0"/>
        </a:spcAft>
        <a:buClr>
          <a:srgbClr val="000000"/>
        </a:buClr>
        <a:buSzPct val="100000"/>
        <a:buFont typeface="Times New Roman" charset="0"/>
        <a:defRPr sz="2500">
          <a:solidFill>
            <a:srgbClr val="000000"/>
          </a:solidFill>
          <a:latin typeface="+mn-lt"/>
          <a:ea typeface="+mn-ea"/>
          <a:cs typeface="+mn-cs"/>
        </a:defRPr>
      </a:lvl2pPr>
      <a:lvl3pPr marL="1036815" indent="-207363" algn="l" defTabSz="407526" rtl="0" eaLnBrk="0" fontAlgn="base" hangingPunct="0">
        <a:lnSpc>
          <a:spcPct val="93000"/>
        </a:lnSpc>
        <a:spcBef>
          <a:spcPts val="771"/>
        </a:spcBef>
        <a:spcAft>
          <a:spcPct val="0"/>
        </a:spcAft>
        <a:buClr>
          <a:srgbClr val="000000"/>
        </a:buClr>
        <a:buSzPct val="100000"/>
        <a:buFont typeface="Times New Roman" charset="0"/>
        <a:defRPr sz="2200">
          <a:solidFill>
            <a:srgbClr val="000000"/>
          </a:solidFill>
          <a:latin typeface="+mn-lt"/>
          <a:ea typeface="+mn-ea"/>
          <a:cs typeface="+mn-cs"/>
        </a:defRPr>
      </a:lvl3pPr>
      <a:lvl4pPr marL="1451541" indent="-207363" algn="l" defTabSz="407526" rtl="0" eaLnBrk="0" fontAlgn="base" hangingPunct="0">
        <a:lnSpc>
          <a:spcPct val="93000"/>
        </a:lnSpc>
        <a:spcBef>
          <a:spcPts val="522"/>
        </a:spcBef>
        <a:spcAft>
          <a:spcPct val="0"/>
        </a:spcAft>
        <a:buClr>
          <a:srgbClr val="000000"/>
        </a:buClr>
        <a:buSzPct val="100000"/>
        <a:buFont typeface="Times New Roman" charset="0"/>
        <a:defRPr sz="1800">
          <a:solidFill>
            <a:srgbClr val="000000"/>
          </a:solidFill>
          <a:latin typeface="+mn-lt"/>
          <a:ea typeface="+mn-ea"/>
          <a:cs typeface="+mn-cs"/>
        </a:defRPr>
      </a:lvl4pPr>
      <a:lvl5pPr marL="1866268" indent="-207363" algn="l" defTabSz="407526" rtl="0" eaLnBrk="0" fontAlgn="base" hangingPunct="0">
        <a:lnSpc>
          <a:spcPct val="93000"/>
        </a:lnSpc>
        <a:spcBef>
          <a:spcPts val="261"/>
        </a:spcBef>
        <a:spcAft>
          <a:spcPct val="0"/>
        </a:spcAft>
        <a:buClr>
          <a:srgbClr val="000000"/>
        </a:buClr>
        <a:buSzPct val="100000"/>
        <a:buFont typeface="Times New Roman" charset="0"/>
        <a:defRPr sz="1800">
          <a:solidFill>
            <a:srgbClr val="000000"/>
          </a:solidFill>
          <a:latin typeface="+mn-lt"/>
          <a:ea typeface="+mn-ea"/>
          <a:cs typeface="+mn-cs"/>
        </a:defRPr>
      </a:lvl5pPr>
      <a:lvl6pPr marL="2280994" indent="-207363" algn="l" defTabSz="407526" rtl="0" fontAlgn="base" hangingPunct="0">
        <a:lnSpc>
          <a:spcPct val="93000"/>
        </a:lnSpc>
        <a:spcBef>
          <a:spcPts val="261"/>
        </a:spcBef>
        <a:spcAft>
          <a:spcPct val="0"/>
        </a:spcAft>
        <a:buClr>
          <a:srgbClr val="000000"/>
        </a:buClr>
        <a:buSzPct val="100000"/>
        <a:buFont typeface="Times New Roman" charset="0"/>
        <a:defRPr sz="1800">
          <a:solidFill>
            <a:srgbClr val="000000"/>
          </a:solidFill>
          <a:latin typeface="+mn-lt"/>
          <a:ea typeface="+mn-ea"/>
          <a:cs typeface="+mn-cs"/>
        </a:defRPr>
      </a:lvl6pPr>
      <a:lvl7pPr marL="2695720" indent="-207363" algn="l" defTabSz="407526" rtl="0" fontAlgn="base" hangingPunct="0">
        <a:lnSpc>
          <a:spcPct val="93000"/>
        </a:lnSpc>
        <a:spcBef>
          <a:spcPts val="261"/>
        </a:spcBef>
        <a:spcAft>
          <a:spcPct val="0"/>
        </a:spcAft>
        <a:buClr>
          <a:srgbClr val="000000"/>
        </a:buClr>
        <a:buSzPct val="100000"/>
        <a:buFont typeface="Times New Roman" charset="0"/>
        <a:defRPr sz="1800">
          <a:solidFill>
            <a:srgbClr val="000000"/>
          </a:solidFill>
          <a:latin typeface="+mn-lt"/>
          <a:ea typeface="+mn-ea"/>
          <a:cs typeface="+mn-cs"/>
        </a:defRPr>
      </a:lvl7pPr>
      <a:lvl8pPr marL="3110446" indent="-207363" algn="l" defTabSz="407526" rtl="0" fontAlgn="base" hangingPunct="0">
        <a:lnSpc>
          <a:spcPct val="93000"/>
        </a:lnSpc>
        <a:spcBef>
          <a:spcPts val="261"/>
        </a:spcBef>
        <a:spcAft>
          <a:spcPct val="0"/>
        </a:spcAft>
        <a:buClr>
          <a:srgbClr val="000000"/>
        </a:buClr>
        <a:buSzPct val="100000"/>
        <a:buFont typeface="Times New Roman" charset="0"/>
        <a:defRPr sz="1800">
          <a:solidFill>
            <a:srgbClr val="000000"/>
          </a:solidFill>
          <a:latin typeface="+mn-lt"/>
          <a:ea typeface="+mn-ea"/>
          <a:cs typeface="+mn-cs"/>
        </a:defRPr>
      </a:lvl8pPr>
      <a:lvl9pPr marL="3525172" indent="-207363" algn="l" defTabSz="407526" rtl="0" fontAlgn="base" hangingPunct="0">
        <a:lnSpc>
          <a:spcPct val="93000"/>
        </a:lnSpc>
        <a:spcBef>
          <a:spcPts val="261"/>
        </a:spcBef>
        <a:spcAft>
          <a:spcPct val="0"/>
        </a:spcAft>
        <a:buClr>
          <a:srgbClr val="000000"/>
        </a:buClr>
        <a:buSzPct val="100000"/>
        <a:buFont typeface="Times New Roman" charset="0"/>
        <a:defRPr sz="1800">
          <a:solidFill>
            <a:srgbClr val="000000"/>
          </a:solidFill>
          <a:latin typeface="+mn-lt"/>
          <a:ea typeface="+mn-ea"/>
          <a:cs typeface="+mn-cs"/>
        </a:defRPr>
      </a:lvl9pPr>
    </p:bodyStyle>
    <p:otherStyle>
      <a:defPPr>
        <a:defRPr lang="es-ES"/>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309A6D-C09C-4548-B29A-6CF363A7E532}" type="datetimeFigureOut">
              <a:rPr lang="fr-FR" smtClean="0">
                <a:solidFill>
                  <a:prstClr val="black">
                    <a:tint val="75000"/>
                  </a:prstClr>
                </a:solidFill>
                <a:latin typeface="Calibri"/>
                <a:ea typeface="+mn-ea"/>
              </a:rPr>
              <a:pPr fontAlgn="auto">
                <a:spcBef>
                  <a:spcPts val="0"/>
                </a:spcBef>
                <a:spcAft>
                  <a:spcPts val="0"/>
                </a:spcAft>
              </a:pPr>
              <a:t>23/06/16</a:t>
            </a:fld>
            <a:endParaRPr lang="fr-BE">
              <a:solidFill>
                <a:prstClr val="black">
                  <a:tint val="75000"/>
                </a:prstClr>
              </a:solidFill>
              <a:latin typeface="Calibri"/>
              <a:ea typeface="+mn-ea"/>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BE">
              <a:solidFill>
                <a:prstClr val="black">
                  <a:tint val="75000"/>
                </a:prstClr>
              </a:solidFill>
              <a:latin typeface="Calibri"/>
              <a:ea typeface="+mn-ea"/>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F4668DC-857F-487D-BFFA-8C0CA5037977}" type="slidenum">
              <a:rPr lang="fr-BE" smtClean="0">
                <a:solidFill>
                  <a:prstClr val="black">
                    <a:tint val="75000"/>
                  </a:prstClr>
                </a:solidFill>
                <a:latin typeface="Calibri"/>
                <a:ea typeface="+mn-ea"/>
              </a:rPr>
              <a:pPr fontAlgn="auto">
                <a:spcBef>
                  <a:spcPts val="0"/>
                </a:spcBef>
                <a:spcAft>
                  <a:spcPts val="0"/>
                </a:spcAft>
              </a:pPr>
              <a:t>‹#›</a:t>
            </a:fld>
            <a:endParaRPr lang="fr-BE">
              <a:solidFill>
                <a:prstClr val="black">
                  <a:tint val="75000"/>
                </a:prstClr>
              </a:solidFill>
              <a:latin typeface="Calibri"/>
              <a:ea typeface="+mn-ea"/>
            </a:endParaRPr>
          </a:p>
        </p:txBody>
      </p:sp>
    </p:spTree>
    <p:extLst>
      <p:ext uri="{BB962C8B-B14F-4D97-AF65-F5344CB8AC3E}">
        <p14:creationId xmlns:p14="http://schemas.microsoft.com/office/powerpoint/2010/main" val="2547219078"/>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3.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Group 10"/>
          <p:cNvGrpSpPr/>
          <p:nvPr/>
        </p:nvGrpSpPr>
        <p:grpSpPr>
          <a:xfrm>
            <a:off x="-940534" y="-31857"/>
            <a:ext cx="12857350" cy="6917447"/>
            <a:chOff x="-940534" y="-31857"/>
            <a:chExt cx="12857350" cy="6917447"/>
          </a:xfrm>
        </p:grpSpPr>
        <p:pic>
          <p:nvPicPr>
            <p:cNvPr id="12" name="Picture 11"/>
            <p:cNvPicPr>
              <a:picLocks noChangeAspect="1"/>
            </p:cNvPicPr>
            <p:nvPr/>
          </p:nvPicPr>
          <p:blipFill>
            <a:blip r:embed="rId3"/>
            <a:stretch>
              <a:fillRect/>
            </a:stretch>
          </p:blipFill>
          <p:spPr>
            <a:xfrm>
              <a:off x="-60873" y="-31857"/>
              <a:ext cx="9277109" cy="6917447"/>
            </a:xfrm>
            <a:prstGeom prst="rect">
              <a:avLst/>
            </a:prstGeom>
          </p:spPr>
        </p:pic>
        <p:sp>
          <p:nvSpPr>
            <p:cNvPr id="13" name="Oval 12"/>
            <p:cNvSpPr/>
            <p:nvPr/>
          </p:nvSpPr>
          <p:spPr>
            <a:xfrm>
              <a:off x="1663800" y="4113292"/>
              <a:ext cx="2884972" cy="617406"/>
            </a:xfrm>
            <a:prstGeom prst="ellipse">
              <a:avLst/>
            </a:prstGeom>
            <a:noFill/>
            <a:ln w="381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600" dirty="0">
                <a:solidFill>
                  <a:prstClr val="white"/>
                </a:solidFill>
                <a:effectLst>
                  <a:outerShdw blurRad="38100" dist="38100" dir="2700000" algn="tl">
                    <a:srgbClr val="000000">
                      <a:alpha val="43137"/>
                    </a:srgbClr>
                  </a:outerShdw>
                </a:effectLst>
              </a:endParaRPr>
            </a:p>
          </p:txBody>
        </p:sp>
        <p:sp>
          <p:nvSpPr>
            <p:cNvPr id="14" name="Oval 13"/>
            <p:cNvSpPr/>
            <p:nvPr/>
          </p:nvSpPr>
          <p:spPr>
            <a:xfrm>
              <a:off x="4548772" y="4196753"/>
              <a:ext cx="381668" cy="107375"/>
            </a:xfrm>
            <a:prstGeom prst="ellipse">
              <a:avLst/>
            </a:prstGeom>
            <a:noFill/>
            <a:ln w="28575">
              <a:solidFill>
                <a:srgbClr val="33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600" dirty="0">
                <a:solidFill>
                  <a:prstClr val="white"/>
                </a:solidFill>
                <a:effectLst>
                  <a:outerShdw blurRad="38100" dist="38100" dir="2700000" algn="tl">
                    <a:srgbClr val="000000">
                      <a:alpha val="43137"/>
                    </a:srgbClr>
                  </a:outerShdw>
                </a:effectLst>
              </a:endParaRPr>
            </a:p>
          </p:txBody>
        </p:sp>
        <p:sp>
          <p:nvSpPr>
            <p:cNvPr id="15" name="Arc 14"/>
            <p:cNvSpPr/>
            <p:nvPr/>
          </p:nvSpPr>
          <p:spPr>
            <a:xfrm>
              <a:off x="-940534" y="4113292"/>
              <a:ext cx="5870973" cy="1358292"/>
            </a:xfrm>
            <a:prstGeom prst="arc">
              <a:avLst>
                <a:gd name="adj1" fmla="val 11568746"/>
                <a:gd name="adj2" fmla="val 488561"/>
              </a:avLst>
            </a:prstGeom>
            <a:ln w="3810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GB" sz="1600" dirty="0">
                <a:solidFill>
                  <a:prstClr val="black"/>
                </a:solidFill>
                <a:effectLst>
                  <a:outerShdw blurRad="38100" dist="38100" dir="2700000" algn="tl">
                    <a:srgbClr val="000000">
                      <a:alpha val="43137"/>
                    </a:srgbClr>
                  </a:outerShdw>
                </a:effectLst>
              </a:endParaRPr>
            </a:p>
          </p:txBody>
        </p:sp>
        <p:sp>
          <p:nvSpPr>
            <p:cNvPr id="16" name="Arc 15"/>
            <p:cNvSpPr/>
            <p:nvPr/>
          </p:nvSpPr>
          <p:spPr>
            <a:xfrm>
              <a:off x="1838223" y="2987530"/>
              <a:ext cx="10078593" cy="1638687"/>
            </a:xfrm>
            <a:prstGeom prst="arc">
              <a:avLst>
                <a:gd name="adj1" fmla="val 1086642"/>
                <a:gd name="adj2" fmla="val 11036784"/>
              </a:avLst>
            </a:prstGeom>
            <a:ln w="28575" cap="rnd" cmpd="sng">
              <a:solidFill>
                <a:srgbClr val="800000"/>
              </a:solidFill>
              <a:prstDash val="sysDash"/>
              <a:headEnd type="none"/>
              <a:tailEnd type="none"/>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GB" sz="1600" dirty="0">
                <a:solidFill>
                  <a:prstClr val="black"/>
                </a:solidFill>
                <a:effectLst>
                  <a:outerShdw blurRad="38100" dist="38100" dir="2700000" algn="tl">
                    <a:srgbClr val="000000">
                      <a:alpha val="43137"/>
                    </a:srgbClr>
                  </a:outerShdw>
                </a:effectLst>
              </a:endParaRPr>
            </a:p>
          </p:txBody>
        </p:sp>
        <p:sp>
          <p:nvSpPr>
            <p:cNvPr id="17" name="TextBox 16"/>
            <p:cNvSpPr txBox="1"/>
            <p:nvPr/>
          </p:nvSpPr>
          <p:spPr>
            <a:xfrm>
              <a:off x="6732240" y="4113292"/>
              <a:ext cx="878382" cy="461665"/>
            </a:xfrm>
            <a:prstGeom prst="rect">
              <a:avLst/>
            </a:prstGeom>
            <a:noFill/>
          </p:spPr>
          <p:txBody>
            <a:bodyPr wrap="square" rtlCol="0">
              <a:spAutoFit/>
            </a:bodyPr>
            <a:lstStyle/>
            <a:p>
              <a:pPr algn="ctr"/>
              <a:r>
                <a:rPr lang="de-DE" sz="2400" dirty="0" smtClean="0">
                  <a:solidFill>
                    <a:srgbClr val="C00000"/>
                  </a:solidFill>
                </a:rPr>
                <a:t>FCC</a:t>
              </a:r>
              <a:endParaRPr lang="en-GB" sz="2400" dirty="0">
                <a:solidFill>
                  <a:srgbClr val="C00000"/>
                </a:solidFill>
              </a:endParaRPr>
            </a:p>
          </p:txBody>
        </p:sp>
        <p:sp>
          <p:nvSpPr>
            <p:cNvPr id="18" name="TextBox 17"/>
            <p:cNvSpPr txBox="1"/>
            <p:nvPr/>
          </p:nvSpPr>
          <p:spPr>
            <a:xfrm>
              <a:off x="4914718" y="4107198"/>
              <a:ext cx="651516" cy="461665"/>
            </a:xfrm>
            <a:prstGeom prst="rect">
              <a:avLst/>
            </a:prstGeom>
            <a:noFill/>
          </p:spPr>
          <p:txBody>
            <a:bodyPr wrap="square" rtlCol="0">
              <a:spAutoFit/>
            </a:bodyPr>
            <a:lstStyle/>
            <a:p>
              <a:pPr algn="ctr"/>
              <a:r>
                <a:rPr lang="de-DE" sz="2400" dirty="0" smtClean="0">
                  <a:solidFill>
                    <a:srgbClr val="00B050"/>
                  </a:solidFill>
                </a:rPr>
                <a:t>PS</a:t>
              </a:r>
              <a:endParaRPr lang="en-GB" sz="2400" dirty="0">
                <a:solidFill>
                  <a:srgbClr val="00B050"/>
                </a:solidFill>
              </a:endParaRPr>
            </a:p>
          </p:txBody>
        </p:sp>
        <p:sp>
          <p:nvSpPr>
            <p:cNvPr id="19" name="TextBox 18"/>
            <p:cNvSpPr txBox="1"/>
            <p:nvPr/>
          </p:nvSpPr>
          <p:spPr>
            <a:xfrm>
              <a:off x="2462434" y="4278511"/>
              <a:ext cx="864096" cy="461665"/>
            </a:xfrm>
            <a:prstGeom prst="rect">
              <a:avLst/>
            </a:prstGeom>
            <a:noFill/>
          </p:spPr>
          <p:txBody>
            <a:bodyPr wrap="square" rtlCol="0">
              <a:spAutoFit/>
            </a:bodyPr>
            <a:lstStyle/>
            <a:p>
              <a:pPr algn="ctr"/>
              <a:r>
                <a:rPr lang="de-DE" sz="2400" dirty="0" smtClean="0">
                  <a:solidFill>
                    <a:srgbClr val="0000CC"/>
                  </a:solidFill>
                </a:rPr>
                <a:t>SPS</a:t>
              </a:r>
              <a:endParaRPr lang="en-GB" sz="2400" dirty="0">
                <a:solidFill>
                  <a:srgbClr val="0000CC"/>
                </a:solidFill>
              </a:endParaRPr>
            </a:p>
          </p:txBody>
        </p:sp>
        <p:sp>
          <p:nvSpPr>
            <p:cNvPr id="20" name="TextBox 19"/>
            <p:cNvSpPr txBox="1"/>
            <p:nvPr/>
          </p:nvSpPr>
          <p:spPr>
            <a:xfrm>
              <a:off x="288888" y="4196753"/>
              <a:ext cx="897585" cy="461665"/>
            </a:xfrm>
            <a:prstGeom prst="rect">
              <a:avLst/>
            </a:prstGeom>
            <a:noFill/>
          </p:spPr>
          <p:txBody>
            <a:bodyPr wrap="square" rtlCol="0">
              <a:spAutoFit/>
            </a:bodyPr>
            <a:lstStyle/>
            <a:p>
              <a:pPr algn="ctr"/>
              <a:r>
                <a:rPr lang="de-DE" sz="2400" dirty="0" smtClean="0">
                  <a:solidFill>
                    <a:srgbClr val="FFCC99"/>
                  </a:solidFill>
                </a:rPr>
                <a:t>LHC</a:t>
              </a:r>
              <a:endParaRPr lang="en-GB" sz="2400" dirty="0">
                <a:solidFill>
                  <a:srgbClr val="FFCC99"/>
                </a:solidFill>
              </a:endParaRPr>
            </a:p>
          </p:txBody>
        </p:sp>
      </p:grpSp>
      <p:sp>
        <p:nvSpPr>
          <p:cNvPr id="16385" name="Rectangle 2"/>
          <p:cNvSpPr>
            <a:spLocks noGrp="1" noChangeArrowheads="1"/>
          </p:cNvSpPr>
          <p:nvPr>
            <p:ph type="ctrTitle"/>
          </p:nvPr>
        </p:nvSpPr>
        <p:spPr>
          <a:xfrm>
            <a:off x="2339752" y="836712"/>
            <a:ext cx="5616624" cy="3014662"/>
          </a:xfrm>
        </p:spPr>
        <p:txBody>
          <a:bodyPr/>
          <a:lstStyle/>
          <a:p>
            <a:r>
              <a:rPr lang="fr-FR" altLang="fr-FR" sz="4000" b="1" dirty="0" smtClean="0">
                <a:solidFill>
                  <a:srgbClr val="E75112"/>
                </a:solidFill>
                <a:latin typeface="Verdana" pitchFamily="34" charset="0"/>
              </a:rPr>
              <a:t>Equipe FCC-LAL</a:t>
            </a:r>
            <a:br>
              <a:rPr lang="fr-FR" altLang="fr-FR" sz="4000" b="1" dirty="0" smtClean="0">
                <a:solidFill>
                  <a:srgbClr val="E75112"/>
                </a:solidFill>
                <a:latin typeface="Verdana" pitchFamily="34" charset="0"/>
              </a:rPr>
            </a:br>
            <a:r>
              <a:rPr lang="fr-FR" altLang="fr-FR" sz="4000" b="1" dirty="0" smtClean="0">
                <a:solidFill>
                  <a:schemeClr val="bg1"/>
                </a:solidFill>
                <a:latin typeface="Verdana" pitchFamily="34" charset="0"/>
              </a:rPr>
              <a:t>Projet </a:t>
            </a:r>
            <a:r>
              <a:rPr lang="fr-FR" altLang="fr-FR" sz="4000" b="1" dirty="0" smtClean="0">
                <a:solidFill>
                  <a:schemeClr val="bg1"/>
                </a:solidFill>
                <a:latin typeface="Verdana" pitchFamily="34" charset="0"/>
              </a:rPr>
              <a:t>FCC</a:t>
            </a:r>
          </a:p>
        </p:txBody>
      </p:sp>
      <p:sp>
        <p:nvSpPr>
          <p:cNvPr id="2" name="Marcador de fecha 1"/>
          <p:cNvSpPr>
            <a:spLocks noGrp="1"/>
          </p:cNvSpPr>
          <p:nvPr>
            <p:ph type="dt" sz="half" idx="10"/>
          </p:nvPr>
        </p:nvSpPr>
        <p:spPr/>
        <p:txBody>
          <a:bodyPr/>
          <a:lstStyle/>
          <a:p>
            <a:r>
              <a:rPr lang="es-ES_tradnl" altLang="fr-FR" smtClean="0"/>
              <a:t>24/06/16</a:t>
            </a:r>
            <a:endParaRPr lang="fr-FR" altLang="fr-FR"/>
          </a:p>
        </p:txBody>
      </p:sp>
      <p:sp>
        <p:nvSpPr>
          <p:cNvPr id="4" name="Marcador de pie de página 3"/>
          <p:cNvSpPr>
            <a:spLocks noGrp="1"/>
          </p:cNvSpPr>
          <p:nvPr>
            <p:ph type="ftr" sz="quarter" idx="11"/>
          </p:nvPr>
        </p:nvSpPr>
        <p:spPr/>
        <p:txBody>
          <a:bodyPr/>
          <a:lstStyle/>
          <a:p>
            <a:pPr>
              <a:defRPr/>
            </a:pPr>
            <a:r>
              <a:rPr lang="fr-FR" smtClean="0"/>
              <a:t>Accelerators &amp; Technology IN2P3</a:t>
            </a:r>
            <a:endParaRPr lang="fr-FR"/>
          </a:p>
        </p:txBody>
      </p:sp>
      <p:sp>
        <p:nvSpPr>
          <p:cNvPr id="5" name="Marcador de número de diapositiva 4"/>
          <p:cNvSpPr>
            <a:spLocks noGrp="1"/>
          </p:cNvSpPr>
          <p:nvPr>
            <p:ph type="sldNum" sz="quarter" idx="12"/>
          </p:nvPr>
        </p:nvSpPr>
        <p:spPr/>
        <p:txBody>
          <a:bodyPr/>
          <a:lstStyle/>
          <a:p>
            <a:fld id="{2D8195AA-B66D-4256-8376-8E3756592E5B}" type="slidenum">
              <a:rPr lang="fr-FR" altLang="fr-FR" smtClean="0"/>
              <a:pPr/>
              <a:t>1</a:t>
            </a:fld>
            <a:endParaRPr lang="fr-FR" altLang="fr-FR"/>
          </a:p>
        </p:txBody>
      </p:sp>
      <p:pic>
        <p:nvPicPr>
          <p:cNvPr id="8" name="Picture 3" descr="D:\bureau-bis\rapport\CSI\logo-FCC-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332656"/>
            <a:ext cx="1550291" cy="648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ntranet.lal.in2p3.fr/IMG/jpg/l-coul-200.jpg"/>
          <p:cNvPicPr>
            <a:picLocks noChangeAspect="1" noChangeArrowheads="1"/>
          </p:cNvPicPr>
          <p:nvPr/>
        </p:nvPicPr>
        <p:blipFill>
          <a:blip r:embed="rId5" cstate="print"/>
          <a:srcRect/>
          <a:stretch>
            <a:fillRect/>
          </a:stretch>
        </p:blipFill>
        <p:spPr bwMode="auto">
          <a:xfrm>
            <a:off x="179512" y="260649"/>
            <a:ext cx="1827892" cy="720080"/>
          </a:xfrm>
          <a:prstGeom prst="rect">
            <a:avLst/>
          </a:prstGeom>
          <a:noFill/>
        </p:spPr>
      </p:pic>
    </p:spTree>
    <p:extLst>
      <p:ext uri="{BB962C8B-B14F-4D97-AF65-F5344CB8AC3E}">
        <p14:creationId xmlns:p14="http://schemas.microsoft.com/office/powerpoint/2010/main" val="3291315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2" y="-171400"/>
            <a:ext cx="8228160" cy="1144921"/>
          </a:xfrm>
        </p:spPr>
        <p:txBody>
          <a:bodyPr tIns="35478"/>
          <a:lstStyle/>
          <a:p>
            <a:pPr eaLnBrk="1">
              <a:tabLst>
                <a:tab pos="407484" algn="l"/>
                <a:tab pos="814968" algn="l"/>
                <a:tab pos="1222452" algn="l"/>
                <a:tab pos="1629935" algn="l"/>
                <a:tab pos="2037420" algn="l"/>
                <a:tab pos="2444902" algn="l"/>
                <a:tab pos="2852387" algn="l"/>
                <a:tab pos="3259870" algn="l"/>
                <a:tab pos="3667355" algn="l"/>
                <a:tab pos="4074837" algn="l"/>
                <a:tab pos="4482322" algn="l"/>
                <a:tab pos="4889805" algn="l"/>
                <a:tab pos="5297290" algn="l"/>
                <a:tab pos="5704773" algn="l"/>
                <a:tab pos="6112258" algn="l"/>
                <a:tab pos="6519740" algn="l"/>
                <a:tab pos="6927225" algn="l"/>
                <a:tab pos="7334707" algn="l"/>
                <a:tab pos="7742192" algn="l"/>
                <a:tab pos="8149675" algn="l"/>
              </a:tabLst>
              <a:defRPr/>
            </a:pPr>
            <a:r>
              <a:rPr lang="en-GB" dirty="0" smtClean="0"/>
              <a:t>Off energy beam halo losses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36712"/>
            <a:ext cx="7837920" cy="5682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Marcador de fecha 1"/>
          <p:cNvSpPr>
            <a:spLocks noGrp="1"/>
          </p:cNvSpPr>
          <p:nvPr>
            <p:ph type="dt" idx="10"/>
          </p:nvPr>
        </p:nvSpPr>
        <p:spPr/>
        <p:txBody>
          <a:bodyPr/>
          <a:lstStyle/>
          <a:p>
            <a:pPr>
              <a:defRPr/>
            </a:pPr>
            <a:r>
              <a:rPr lang="es-ES_tradnl" smtClean="0"/>
              <a:t>24/06/16</a:t>
            </a:r>
            <a:endParaRPr lang="en-GB"/>
          </a:p>
        </p:txBody>
      </p:sp>
      <p:sp>
        <p:nvSpPr>
          <p:cNvPr id="3" name="Marcador de pie de página 2"/>
          <p:cNvSpPr>
            <a:spLocks noGrp="1"/>
          </p:cNvSpPr>
          <p:nvPr>
            <p:ph type="ftr" idx="11"/>
          </p:nvPr>
        </p:nvSpPr>
        <p:spPr>
          <a:xfrm>
            <a:off x="2987824" y="6486462"/>
            <a:ext cx="2897280" cy="470930"/>
          </a:xfrm>
        </p:spPr>
        <p:txBody>
          <a:bodyPr/>
          <a:lstStyle/>
          <a:p>
            <a:pPr>
              <a:defRPr/>
            </a:pPr>
            <a:r>
              <a:rPr lang="en-GB" dirty="0" smtClean="0"/>
              <a:t>Accelerators &amp; Technology IN2P3</a:t>
            </a:r>
            <a:endParaRPr lang="en-GB" dirty="0"/>
          </a:p>
        </p:txBody>
      </p:sp>
      <p:sp>
        <p:nvSpPr>
          <p:cNvPr id="4" name="Marcador de número de diapositiva 3"/>
          <p:cNvSpPr>
            <a:spLocks noGrp="1"/>
          </p:cNvSpPr>
          <p:nvPr>
            <p:ph type="sldNum" idx="12"/>
          </p:nvPr>
        </p:nvSpPr>
        <p:spPr/>
        <p:txBody>
          <a:bodyPr/>
          <a:lstStyle/>
          <a:p>
            <a:pPr>
              <a:defRPr/>
            </a:pPr>
            <a:fld id="{1B6E8CB3-438A-9C42-A542-5EC126B0C08D}" type="slidenum">
              <a:rPr lang="en-GB" smtClean="0"/>
              <a:pPr>
                <a:defRPr/>
              </a:pPr>
              <a:t>10</a:t>
            </a:fld>
            <a:endParaRPr lang="en-GB"/>
          </a:p>
        </p:txBody>
      </p:sp>
    </p:spTree>
    <p:extLst>
      <p:ext uri="{BB962C8B-B14F-4D97-AF65-F5344CB8AC3E}">
        <p14:creationId xmlns:p14="http://schemas.microsoft.com/office/powerpoint/2010/main" val="29775663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FCC – Perspectives </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lvl="1">
              <a:lnSpc>
                <a:spcPct val="90000"/>
              </a:lnSpc>
              <a:spcBef>
                <a:spcPct val="20000"/>
              </a:spcBef>
              <a:buFont typeface="Arial" pitchFamily="34" charset="0"/>
              <a:buChar char="–"/>
            </a:pPr>
            <a:endParaRPr lang="fr-FR" altLang="fr-FR" sz="1200" b="1" dirty="0"/>
          </a:p>
          <a:p>
            <a:pPr marL="457200" lvl="1" indent="0">
              <a:lnSpc>
                <a:spcPct val="90000"/>
              </a:lnSpc>
              <a:spcBef>
                <a:spcPct val="20000"/>
              </a:spcBef>
            </a:pPr>
            <a:r>
              <a:rPr lang="en-GB" altLang="fr-FR" sz="2000" b="1" dirty="0" smtClean="0"/>
              <a:t>On-going and Future studies in </a:t>
            </a:r>
            <a:r>
              <a:rPr lang="en-GB" altLang="fr-FR" sz="2000" b="1" dirty="0" err="1" smtClean="0"/>
              <a:t>EuroCirCol</a:t>
            </a:r>
            <a:r>
              <a:rPr lang="en-GB" altLang="fr-FR" sz="2000" b="1" dirty="0" smtClean="0"/>
              <a:t> framework</a:t>
            </a:r>
          </a:p>
          <a:p>
            <a:pPr lvl="1">
              <a:lnSpc>
                <a:spcPct val="90000"/>
              </a:lnSpc>
              <a:spcBef>
                <a:spcPct val="20000"/>
              </a:spcBef>
              <a:buFont typeface="Arial" pitchFamily="34" charset="0"/>
              <a:buChar char="–"/>
            </a:pPr>
            <a:endParaRPr lang="en-GB" altLang="fr-FR" sz="1800" b="1" dirty="0" smtClean="0"/>
          </a:p>
          <a:p>
            <a:pPr lvl="1">
              <a:lnSpc>
                <a:spcPct val="90000"/>
              </a:lnSpc>
              <a:spcBef>
                <a:spcPct val="20000"/>
              </a:spcBef>
              <a:buFont typeface="Arial" pitchFamily="34" charset="0"/>
              <a:buChar char="–"/>
            </a:pPr>
            <a:r>
              <a:rPr lang="en-GB" altLang="fr-FR" sz="1800" dirty="0" smtClean="0"/>
              <a:t>Updating the beam pipe model.</a:t>
            </a:r>
          </a:p>
          <a:p>
            <a:pPr lvl="1">
              <a:lnSpc>
                <a:spcPct val="90000"/>
              </a:lnSpc>
              <a:spcBef>
                <a:spcPct val="20000"/>
              </a:spcBef>
              <a:buFont typeface="Arial" pitchFamily="34" charset="0"/>
              <a:buChar char="–"/>
            </a:pPr>
            <a:r>
              <a:rPr lang="en-GB" altLang="fr-FR" sz="1800" dirty="0" smtClean="0"/>
              <a:t>Developing tools to perform an equivalent “n1” (geometrical aperture) calculation.</a:t>
            </a:r>
          </a:p>
          <a:p>
            <a:pPr lvl="1">
              <a:lnSpc>
                <a:spcPct val="90000"/>
              </a:lnSpc>
              <a:spcBef>
                <a:spcPct val="20000"/>
              </a:spcBef>
              <a:buFont typeface="Arial" pitchFamily="34" charset="0"/>
              <a:buChar char="–"/>
            </a:pPr>
            <a:r>
              <a:rPr lang="en-GB" altLang="fr-FR" sz="1800" dirty="0" smtClean="0"/>
              <a:t>Benchmarking of the simulation codes</a:t>
            </a:r>
          </a:p>
          <a:p>
            <a:pPr lvl="1">
              <a:lnSpc>
                <a:spcPct val="90000"/>
              </a:lnSpc>
              <a:spcBef>
                <a:spcPct val="20000"/>
              </a:spcBef>
              <a:buFont typeface="Arial" pitchFamily="34" charset="0"/>
              <a:buChar char="–"/>
            </a:pPr>
            <a:r>
              <a:rPr lang="en-GB" altLang="fr-FR" sz="1800" dirty="0" smtClean="0"/>
              <a:t>The current cleaning efficiency of the collimation system is insufficient (need ~10-7)</a:t>
            </a:r>
          </a:p>
          <a:p>
            <a:pPr lvl="1">
              <a:lnSpc>
                <a:spcPct val="90000"/>
              </a:lnSpc>
              <a:spcBef>
                <a:spcPct val="20000"/>
              </a:spcBef>
              <a:buFont typeface="Arial" pitchFamily="34" charset="0"/>
              <a:buChar char="–"/>
            </a:pPr>
            <a:r>
              <a:rPr lang="en-GB" altLang="fr-FR" sz="1800" dirty="0" smtClean="0"/>
              <a:t>Develop and evaluate new collimation system layouts</a:t>
            </a:r>
            <a:endParaRPr lang="en-GB" altLang="fr-FR" sz="1800" b="1" dirty="0" smtClean="0"/>
          </a:p>
          <a:p>
            <a:pPr lvl="1">
              <a:lnSpc>
                <a:spcPct val="90000"/>
              </a:lnSpc>
              <a:spcBef>
                <a:spcPct val="20000"/>
              </a:spcBef>
              <a:buFont typeface="Arial" pitchFamily="34" charset="0"/>
              <a:buChar char="–"/>
            </a:pPr>
            <a:endParaRPr lang="fr-FR" altLang="fr-FR" sz="1200" b="1" dirty="0"/>
          </a:p>
        </p:txBody>
      </p:sp>
      <p:pic>
        <p:nvPicPr>
          <p:cNvPr id="6" name="Picture 3" descr="D:\bureau-bis\rapport\CSI\logo-FCC-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324544" y="0"/>
            <a:ext cx="9144000" cy="692150"/>
          </a:xfrm>
        </p:spPr>
        <p:txBody>
          <a:bodyPr/>
          <a:lstStyle/>
          <a:p>
            <a:r>
              <a:rPr lang="fr-FR" altLang="fr-FR" sz="2800" b="1" dirty="0" smtClean="0">
                <a:solidFill>
                  <a:srgbClr val="E75112"/>
                </a:solidFill>
                <a:latin typeface="Verdana" pitchFamily="34" charset="0"/>
              </a:rPr>
              <a:t>Projet FCC – IN2P3</a:t>
            </a:r>
            <a:r>
              <a:rPr lang="fr-FR" altLang="fr-FR" sz="2800" b="1" dirty="0">
                <a:solidFill>
                  <a:srgbClr val="E75112"/>
                </a:solidFill>
                <a:latin typeface="Verdana" pitchFamily="34" charset="0"/>
              </a:rPr>
              <a:t> </a:t>
            </a:r>
            <a:r>
              <a:rPr lang="fr-FR" altLang="fr-FR" sz="2800" b="1" dirty="0" smtClean="0">
                <a:solidFill>
                  <a:srgbClr val="E75112"/>
                </a:solidFill>
                <a:latin typeface="Verdana" pitchFamily="34" charset="0"/>
              </a:rPr>
              <a:t>Perspectives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8317557" cy="345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57200" lvl="1" indent="0">
              <a:lnSpc>
                <a:spcPct val="90000"/>
              </a:lnSpc>
              <a:spcBef>
                <a:spcPct val="20000"/>
              </a:spcBef>
            </a:pPr>
            <a:endParaRPr lang="fr-FR" altLang="fr-FR" sz="1200" b="1" dirty="0"/>
          </a:p>
          <a:p>
            <a:pPr lvl="1">
              <a:lnSpc>
                <a:spcPct val="90000"/>
              </a:lnSpc>
              <a:spcBef>
                <a:spcPct val="20000"/>
              </a:spcBef>
              <a:buFont typeface="Arial" pitchFamily="34" charset="0"/>
              <a:buChar char="–"/>
            </a:pPr>
            <a:endParaRPr lang="fr-FR" altLang="fr-FR" sz="1200" b="1" dirty="0" smtClean="0"/>
          </a:p>
          <a:p>
            <a:pPr marL="457200" lvl="1" indent="0">
              <a:lnSpc>
                <a:spcPct val="90000"/>
              </a:lnSpc>
              <a:spcBef>
                <a:spcPct val="20000"/>
              </a:spcBef>
            </a:pPr>
            <a:r>
              <a:rPr lang="en-GB" altLang="fr-FR" sz="2000" b="1" dirty="0" smtClean="0"/>
              <a:t>IN2P3 Perspectives</a:t>
            </a:r>
            <a:endParaRPr lang="en-GB" altLang="fr-FR" sz="2000" b="1" dirty="0"/>
          </a:p>
          <a:p>
            <a:pPr lvl="1">
              <a:lnSpc>
                <a:spcPct val="90000"/>
              </a:lnSpc>
              <a:spcBef>
                <a:spcPct val="20000"/>
              </a:spcBef>
              <a:buFont typeface="Arial" pitchFamily="34" charset="0"/>
              <a:buChar char="–"/>
            </a:pPr>
            <a:endParaRPr lang="en-GB" altLang="fr-FR" sz="1200" b="1" dirty="0"/>
          </a:p>
          <a:p>
            <a:pPr lvl="1">
              <a:lnSpc>
                <a:spcPct val="90000"/>
              </a:lnSpc>
              <a:spcBef>
                <a:spcPct val="20000"/>
              </a:spcBef>
              <a:buFont typeface="Arial" pitchFamily="34" charset="0"/>
              <a:buChar char="–"/>
            </a:pPr>
            <a:r>
              <a:rPr lang="en-GB" altLang="fr-FR" sz="1800" dirty="0" smtClean="0"/>
              <a:t>Consolidation of the FCC-</a:t>
            </a:r>
            <a:r>
              <a:rPr lang="en-GB" altLang="fr-FR" sz="1800" dirty="0" err="1" smtClean="0"/>
              <a:t>hh</a:t>
            </a:r>
            <a:r>
              <a:rPr lang="en-GB" altLang="fr-FR" sz="1800" dirty="0" smtClean="0"/>
              <a:t> Accelerator contribution for IN2P3 teams, more specifically from the personnel point of view (after </a:t>
            </a:r>
            <a:r>
              <a:rPr lang="en-GB" altLang="fr-FR" sz="1800" dirty="0" err="1" smtClean="0"/>
              <a:t>EuroCirCol</a:t>
            </a:r>
            <a:r>
              <a:rPr lang="en-GB" altLang="fr-FR" sz="1800" dirty="0" smtClean="0"/>
              <a:t>).</a:t>
            </a:r>
          </a:p>
          <a:p>
            <a:pPr marL="457200" lvl="1" indent="0">
              <a:lnSpc>
                <a:spcPct val="90000"/>
              </a:lnSpc>
              <a:spcBef>
                <a:spcPct val="20000"/>
              </a:spcBef>
            </a:pPr>
            <a:r>
              <a:rPr lang="en-GB" altLang="fr-FR" sz="1800" dirty="0" smtClean="0"/>
              <a:t> </a:t>
            </a:r>
            <a:r>
              <a:rPr lang="en-GB" altLang="fr-FR" sz="1800" dirty="0"/>
              <a:t>  </a:t>
            </a:r>
            <a:r>
              <a:rPr lang="en-GB" altLang="fr-FR" sz="1800" dirty="0" smtClean="0"/>
              <a:t>Weakness: Too </a:t>
            </a:r>
            <a:r>
              <a:rPr lang="en-GB" altLang="fr-FR" sz="1800" dirty="0"/>
              <a:t>small teams ! </a:t>
            </a:r>
            <a:endParaRPr lang="en-GB" altLang="fr-FR" sz="1800" dirty="0" smtClean="0"/>
          </a:p>
          <a:p>
            <a:pPr marL="457200" lvl="1" indent="0">
              <a:lnSpc>
                <a:spcPct val="90000"/>
              </a:lnSpc>
              <a:spcBef>
                <a:spcPct val="20000"/>
              </a:spcBef>
            </a:pPr>
            <a:r>
              <a:rPr lang="en-GB" altLang="fr-FR" sz="1800" dirty="0"/>
              <a:t> </a:t>
            </a:r>
            <a:r>
              <a:rPr lang="en-GB" altLang="fr-FR" sz="1800" dirty="0" smtClean="0"/>
              <a:t>    Funding </a:t>
            </a:r>
            <a:r>
              <a:rPr lang="en-GB" altLang="fr-FR" sz="1800" dirty="0"/>
              <a:t>for human resources  postdocs and PhD students</a:t>
            </a:r>
          </a:p>
          <a:p>
            <a:pPr lvl="1">
              <a:lnSpc>
                <a:spcPct val="90000"/>
              </a:lnSpc>
              <a:spcBef>
                <a:spcPct val="20000"/>
              </a:spcBef>
              <a:buFont typeface="Arial" pitchFamily="34" charset="0"/>
              <a:buChar char="–"/>
            </a:pPr>
            <a:endParaRPr lang="en-GB" altLang="fr-FR" sz="1800" dirty="0" smtClean="0"/>
          </a:p>
          <a:p>
            <a:pPr lvl="1">
              <a:lnSpc>
                <a:spcPct val="90000"/>
              </a:lnSpc>
              <a:spcBef>
                <a:spcPct val="20000"/>
              </a:spcBef>
              <a:buFont typeface="Arial" pitchFamily="34" charset="0"/>
              <a:buChar char="–"/>
            </a:pPr>
            <a:endParaRPr lang="en-GB" altLang="fr-FR" sz="1800" dirty="0"/>
          </a:p>
          <a:p>
            <a:pPr lvl="1">
              <a:lnSpc>
                <a:spcPct val="90000"/>
              </a:lnSpc>
              <a:spcBef>
                <a:spcPct val="20000"/>
              </a:spcBef>
              <a:buFont typeface="Arial" pitchFamily="34" charset="0"/>
              <a:buChar char="–"/>
            </a:pPr>
            <a:r>
              <a:rPr lang="en-GB" altLang="fr-FR" sz="1800" dirty="0" smtClean="0"/>
              <a:t>Extending the contribution to FCC Physics inside the IN2P3</a:t>
            </a:r>
            <a:endParaRPr lang="en-GB" altLang="fr-FR" sz="1800" dirty="0"/>
          </a:p>
          <a:p>
            <a:pPr lvl="1">
              <a:lnSpc>
                <a:spcPct val="90000"/>
              </a:lnSpc>
              <a:spcBef>
                <a:spcPct val="20000"/>
              </a:spcBef>
              <a:buFont typeface="Arial" pitchFamily="34" charset="0"/>
              <a:buChar char="–"/>
            </a:pPr>
            <a:endParaRPr lang="fr-FR" altLang="fr-FR" sz="1200" b="1" dirty="0" smtClean="0"/>
          </a:p>
          <a:p>
            <a:pPr lvl="1">
              <a:lnSpc>
                <a:spcPct val="90000"/>
              </a:lnSpc>
              <a:spcBef>
                <a:spcPct val="20000"/>
              </a:spcBef>
              <a:buFont typeface="Arial" pitchFamily="34" charset="0"/>
              <a:buChar char="–"/>
            </a:pPr>
            <a:endParaRPr lang="fr-FR" altLang="fr-FR" sz="1200" b="1" dirty="0"/>
          </a:p>
          <a:p>
            <a:pPr lvl="1">
              <a:lnSpc>
                <a:spcPct val="90000"/>
              </a:lnSpc>
              <a:spcBef>
                <a:spcPct val="20000"/>
              </a:spcBef>
              <a:buFont typeface="Arial" pitchFamily="34" charset="0"/>
              <a:buChar char="–"/>
            </a:pPr>
            <a:endParaRPr lang="fr-FR" altLang="fr-FR" sz="1200" b="1" dirty="0"/>
          </a:p>
        </p:txBody>
      </p:sp>
      <p:pic>
        <p:nvPicPr>
          <p:cNvPr id="6" name="Picture 3" descr="D:\bureau-bis\rapport\CSI\logo-FCC-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0"/>
            <a:ext cx="9144000" cy="692150"/>
          </a:xfrm>
        </p:spPr>
        <p:txBody>
          <a:bodyPr/>
          <a:lstStyle/>
          <a:p>
            <a:endParaRPr lang="fr-FR" altLang="fr-FR" sz="2800" b="1" smtClean="0">
              <a:solidFill>
                <a:srgbClr val="E75112"/>
              </a:solidFill>
              <a:latin typeface="Verdana" pitchFamily="34" charset="0"/>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3" name="Rectangle 3"/>
          <p:cNvSpPr txBox="1">
            <a:spLocks noChangeArrowheads="1"/>
          </p:cNvSpPr>
          <p:nvPr/>
        </p:nvSpPr>
        <p:spPr bwMode="auto">
          <a:xfrm>
            <a:off x="1582738" y="2708275"/>
            <a:ext cx="60134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0400" dirty="0">
                <a:solidFill>
                  <a:srgbClr val="0070C0"/>
                </a:solidFill>
              </a:rPr>
              <a:t>BACKUP</a:t>
            </a:r>
            <a:endParaRPr lang="fr-FR" altLang="fr-FR" sz="10400" dirty="0"/>
          </a:p>
          <a:p>
            <a:pPr algn="ctr">
              <a:lnSpc>
                <a:spcPct val="90000"/>
              </a:lnSpc>
              <a:spcBef>
                <a:spcPct val="20000"/>
              </a:spcBef>
              <a:buFont typeface="Arial" pitchFamily="34" charset="0"/>
              <a:buNone/>
            </a:pPr>
            <a:r>
              <a:rPr lang="fr-FR" altLang="fr-FR" sz="1200" b="1" dirty="0"/>
              <a:t>[ </a:t>
            </a:r>
            <a:r>
              <a:rPr lang="fr-FR" altLang="fr-FR" sz="1200" b="1" dirty="0" smtClean="0"/>
              <a:t>= Tous </a:t>
            </a:r>
            <a:r>
              <a:rPr lang="fr-FR" altLang="fr-FR" sz="1200" b="1" dirty="0"/>
              <a:t>les documents jugés utiles pour la discussion]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18970" y="97468"/>
            <a:ext cx="6653430" cy="461665"/>
          </a:xfrm>
          <a:prstGeom prst="rect">
            <a:avLst/>
          </a:prstGeom>
          <a:noFill/>
        </p:spPr>
        <p:txBody>
          <a:bodyPr wrap="square" rtlCol="0">
            <a:spAutoFit/>
          </a:bodyPr>
          <a:lstStyle/>
          <a:p>
            <a:r>
              <a:rPr lang="en-US" sz="2400" b="1" dirty="0" smtClean="0">
                <a:solidFill>
                  <a:srgbClr val="0000CC"/>
                </a:solidFill>
              </a:rPr>
              <a:t>FCC-</a:t>
            </a:r>
            <a:r>
              <a:rPr lang="en-US" sz="2400" b="1" dirty="0" err="1" smtClean="0">
                <a:solidFill>
                  <a:srgbClr val="0000CC"/>
                </a:solidFill>
              </a:rPr>
              <a:t>hh</a:t>
            </a:r>
            <a:r>
              <a:rPr lang="en-US" sz="2400" b="1" dirty="0" smtClean="0">
                <a:solidFill>
                  <a:srgbClr val="0000CC"/>
                </a:solidFill>
              </a:rPr>
              <a:t> collimation section design and evaluation</a:t>
            </a:r>
            <a:endParaRPr lang="fr-FR" sz="2400" b="1" dirty="0">
              <a:solidFill>
                <a:srgbClr val="0000CC"/>
              </a:solidFill>
            </a:endParaRPr>
          </a:p>
        </p:txBody>
      </p:sp>
      <p:pic>
        <p:nvPicPr>
          <p:cNvPr id="4098" name="Picture 2" descr="D:\bureau-bis\rapport\CSI\FCCring_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326" y="908721"/>
            <a:ext cx="4174177" cy="35283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bureau-bis\rapport\CSI\logo-FCC-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61" y="44623"/>
            <a:ext cx="1230787" cy="5145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bureau-bis\rapport\CSI\cleaning-inver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1" y="4577534"/>
            <a:ext cx="3800874" cy="23078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ipnwww.in2p3.fr/spip.php?action=acceder_document&amp;arg=2039&amp;cle=b5451d63087696160c0dc1da046ac5751c464e97&amp;file=png%2Factu_ipn_jlb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620688"/>
            <a:ext cx="2664296" cy="4929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9086" y="34001"/>
            <a:ext cx="907409" cy="58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intranet.lal.in2p3.fr/IMG/jpg/l-coul-200.jpg"/>
          <p:cNvPicPr>
            <a:picLocks noChangeAspect="1" noChangeArrowheads="1"/>
          </p:cNvPicPr>
          <p:nvPr/>
        </p:nvPicPr>
        <p:blipFill>
          <a:blip r:embed="rId7" cstate="print"/>
          <a:srcRect/>
          <a:stretch>
            <a:fillRect/>
          </a:stretch>
        </p:blipFill>
        <p:spPr bwMode="auto">
          <a:xfrm>
            <a:off x="8129086" y="620688"/>
            <a:ext cx="908130" cy="357749"/>
          </a:xfrm>
          <a:prstGeom prst="rect">
            <a:avLst/>
          </a:prstGeom>
          <a:noFill/>
        </p:spPr>
      </p:pic>
      <p:sp>
        <p:nvSpPr>
          <p:cNvPr id="12" name="Rectangle 2"/>
          <p:cNvSpPr txBox="1">
            <a:spLocks noChangeArrowheads="1"/>
          </p:cNvSpPr>
          <p:nvPr/>
        </p:nvSpPr>
        <p:spPr>
          <a:xfrm>
            <a:off x="53153" y="1268760"/>
            <a:ext cx="5598967" cy="2232248"/>
          </a:xfrm>
          <a:prstGeom prst="rect">
            <a:avLst/>
          </a:prstGeom>
        </p:spPr>
        <p:txBody>
          <a:bodyPr vert="horz" lIns="91440" tIns="2667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1.   Enhance collimation system simulation codes :    </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                            </a:t>
            </a:r>
            <a:r>
              <a:rPr lang="en-GB" altLang="fr-FR" sz="1600" dirty="0" smtClean="0">
                <a:solidFill>
                  <a:srgbClr val="0000FF"/>
                </a:solidFill>
                <a:latin typeface="+mj-lt"/>
              </a:rPr>
              <a:t>MERLIN and </a:t>
            </a:r>
            <a:r>
              <a:rPr lang="en-GB" altLang="fr-FR" sz="1600" dirty="0" err="1" smtClean="0">
                <a:solidFill>
                  <a:srgbClr val="0000FF"/>
                </a:solidFill>
                <a:latin typeface="+mj-lt"/>
              </a:rPr>
              <a:t>Sixtrack</a:t>
            </a:r>
            <a:endParaRPr lang="en-GB" altLang="fr-FR" sz="1600" dirty="0" smtClean="0">
              <a:solidFill>
                <a:srgbClr val="0000FF"/>
              </a:solidFill>
              <a:latin typeface="+mj-lt"/>
            </a:endParaRP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2.   Initial scaling of LHC optical layouts for the </a:t>
            </a:r>
            <a:r>
              <a:rPr lang="en-GB" altLang="fr-FR" sz="1600" dirty="0" err="1" smtClean="0">
                <a:latin typeface="+mj-lt"/>
              </a:rPr>
              <a:t>betatron</a:t>
            </a:r>
            <a:r>
              <a:rPr lang="en-GB" altLang="fr-FR" sz="1600" dirty="0" smtClean="0">
                <a:latin typeface="+mj-lt"/>
              </a:rPr>
              <a:t>  </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      (with CERN) and energy (with CEA) collimation systems</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3.   Develop full ring beam pipe model</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4.   Loss maps with the nominal (V6) accelerator and  </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a:latin typeface="+mj-lt"/>
              </a:rPr>
              <a:t> </a:t>
            </a:r>
            <a:r>
              <a:rPr lang="en-GB" altLang="fr-FR" sz="1600" dirty="0" smtClean="0">
                <a:latin typeface="+mj-lt"/>
              </a:rPr>
              <a:t>     collimation system layout</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5.   Evaluate </a:t>
            </a:r>
            <a:r>
              <a:rPr lang="en-GB" altLang="fr-FR" sz="1600" dirty="0" err="1" smtClean="0">
                <a:latin typeface="+mj-lt"/>
              </a:rPr>
              <a:t>betatron</a:t>
            </a:r>
            <a:r>
              <a:rPr lang="en-GB" altLang="fr-FR" sz="1600" dirty="0" smtClean="0">
                <a:latin typeface="+mj-lt"/>
              </a:rPr>
              <a:t> and energy collimation systems</a:t>
            </a:r>
          </a:p>
          <a:p>
            <a:pPr marL="0" indent="0">
              <a:spcBef>
                <a:spcPct val="0"/>
              </a:spcBef>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n-GB" altLang="fr-FR" sz="1600" dirty="0" smtClean="0">
                <a:latin typeface="+mj-lt"/>
              </a:rPr>
              <a:t>                      (cleaning efficiency </a:t>
            </a:r>
            <a:r>
              <a:rPr lang="en-GB" altLang="fr-FR" sz="1600" dirty="0" smtClean="0">
                <a:latin typeface="+mj-lt"/>
                <a:sym typeface="Symbol"/>
              </a:rPr>
              <a:t> 10</a:t>
            </a:r>
            <a:r>
              <a:rPr lang="en-GB" altLang="fr-FR" sz="1600" baseline="30000" dirty="0" smtClean="0">
                <a:latin typeface="+mj-lt"/>
                <a:sym typeface="Symbol"/>
              </a:rPr>
              <a:t>-7</a:t>
            </a:r>
            <a:r>
              <a:rPr lang="en-GB" altLang="fr-FR" sz="1600" dirty="0" smtClean="0">
                <a:latin typeface="+mj-lt"/>
                <a:sym typeface="Symbol"/>
              </a:rPr>
              <a:t>)</a:t>
            </a:r>
            <a:endParaRPr lang="en-GB" altLang="fr-FR" sz="1600" baseline="30000" dirty="0" smtClean="0">
              <a:latin typeface="+mj-lt"/>
            </a:endParaRPr>
          </a:p>
        </p:txBody>
      </p:sp>
      <p:pic>
        <p:nvPicPr>
          <p:cNvPr id="4107"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4108" y="4725144"/>
            <a:ext cx="1188132"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3372" y="4725144"/>
            <a:ext cx="132501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1260" y="4725144"/>
            <a:ext cx="1179252"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00686" y="6474822"/>
            <a:ext cx="1499706" cy="338554"/>
          </a:xfrm>
          <a:prstGeom prst="rect">
            <a:avLst/>
          </a:prstGeom>
        </p:spPr>
        <p:txBody>
          <a:bodyPr wrap="none">
            <a:spAutoFit/>
          </a:bodyPr>
          <a:lstStyle/>
          <a:p>
            <a:r>
              <a:rPr lang="en-GB" sz="1600" b="1" dirty="0" smtClean="0">
                <a:solidFill>
                  <a:srgbClr val="0000FF"/>
                </a:solidFill>
              </a:rPr>
              <a:t>LHC collimators</a:t>
            </a:r>
            <a:endParaRPr lang="fr-FR" sz="1600" b="1" dirty="0">
              <a:solidFill>
                <a:srgbClr val="0000FF"/>
              </a:solidFill>
            </a:endParaRPr>
          </a:p>
        </p:txBody>
      </p:sp>
      <p:pic>
        <p:nvPicPr>
          <p:cNvPr id="411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3574282"/>
            <a:ext cx="4539066" cy="136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411760" y="5034662"/>
            <a:ext cx="2389372" cy="338554"/>
          </a:xfrm>
          <a:prstGeom prst="rect">
            <a:avLst/>
          </a:prstGeom>
        </p:spPr>
        <p:txBody>
          <a:bodyPr wrap="none">
            <a:spAutoFit/>
          </a:bodyPr>
          <a:lstStyle/>
          <a:p>
            <a:r>
              <a:rPr lang="en-GB" sz="1600" b="1" dirty="0">
                <a:solidFill>
                  <a:srgbClr val="FF0000"/>
                </a:solidFill>
              </a:rPr>
              <a:t>s</a:t>
            </a:r>
            <a:r>
              <a:rPr lang="en-GB" sz="1600" b="1" dirty="0" smtClean="0">
                <a:solidFill>
                  <a:srgbClr val="FF0000"/>
                </a:solidFill>
              </a:rPr>
              <a:t>tored energy </a:t>
            </a:r>
            <a:r>
              <a:rPr lang="en-GB" sz="1600" b="1" dirty="0" smtClean="0">
                <a:solidFill>
                  <a:srgbClr val="FF0000"/>
                </a:solidFill>
                <a:sym typeface="Wingdings" panose="05000000000000000000" pitchFamily="2" charset="2"/>
              </a:rPr>
              <a:t> 23 </a:t>
            </a:r>
            <a:r>
              <a:rPr lang="en-GB" sz="1600" b="1" dirty="0" smtClean="0">
                <a:solidFill>
                  <a:srgbClr val="FF0000"/>
                </a:solidFill>
                <a:sym typeface="Symbol"/>
              </a:rPr>
              <a:t> LHC</a:t>
            </a:r>
            <a:endParaRPr lang="fr-FR" sz="1600" b="1" dirty="0">
              <a:solidFill>
                <a:srgbClr val="FF0000"/>
              </a:solidFill>
            </a:endParaRPr>
          </a:p>
        </p:txBody>
      </p:sp>
    </p:spTree>
    <p:extLst>
      <p:ext uri="{BB962C8B-B14F-4D97-AF65-F5344CB8AC3E}">
        <p14:creationId xmlns:p14="http://schemas.microsoft.com/office/powerpoint/2010/main" val="17828334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97468"/>
            <a:ext cx="8352928" cy="523220"/>
          </a:xfrm>
          <a:prstGeom prst="rect">
            <a:avLst/>
          </a:prstGeom>
          <a:noFill/>
        </p:spPr>
        <p:txBody>
          <a:bodyPr wrap="square" rtlCol="0">
            <a:spAutoFit/>
          </a:bodyPr>
          <a:lstStyle/>
          <a:p>
            <a:r>
              <a:rPr lang="en-US" sz="2800" b="1" dirty="0" smtClean="0">
                <a:solidFill>
                  <a:srgbClr val="0000CC"/>
                </a:solidFill>
              </a:rPr>
              <a:t>FCC-</a:t>
            </a:r>
            <a:r>
              <a:rPr lang="en-US" sz="2800" b="1" dirty="0" err="1" smtClean="0">
                <a:solidFill>
                  <a:srgbClr val="0000CC"/>
                </a:solidFill>
              </a:rPr>
              <a:t>hh</a:t>
            </a:r>
            <a:r>
              <a:rPr lang="en-US" sz="2800" b="1" dirty="0" smtClean="0">
                <a:solidFill>
                  <a:srgbClr val="0000CC"/>
                </a:solidFill>
              </a:rPr>
              <a:t> collimation section design and evaluation</a:t>
            </a:r>
            <a:endParaRPr lang="fr-FR" sz="2800" b="1" dirty="0">
              <a:solidFill>
                <a:srgbClr val="0000CC"/>
              </a:solidFill>
            </a:endParaRPr>
          </a:p>
        </p:txBody>
      </p:sp>
      <p:sp>
        <p:nvSpPr>
          <p:cNvPr id="3" name="Rectangle 2"/>
          <p:cNvSpPr/>
          <p:nvPr/>
        </p:nvSpPr>
        <p:spPr>
          <a:xfrm>
            <a:off x="248254" y="836712"/>
            <a:ext cx="8644226" cy="923330"/>
          </a:xfrm>
          <a:prstGeom prst="rect">
            <a:avLst/>
          </a:prstGeom>
          <a:ln>
            <a:solidFill>
              <a:srgbClr val="0000FF"/>
            </a:solidFill>
          </a:ln>
        </p:spPr>
        <p:txBody>
          <a:bodyPr wrap="none">
            <a:spAutoFit/>
          </a:bodyPr>
          <a:lstStyle/>
          <a:p>
            <a:r>
              <a:rPr lang="en-US" dirty="0" smtClean="0"/>
              <a:t>IPNO: Antoine </a:t>
            </a:r>
            <a:r>
              <a:rPr lang="en-US" dirty="0" err="1" smtClean="0"/>
              <a:t>Lachaize</a:t>
            </a:r>
            <a:r>
              <a:rPr lang="en-US" dirty="0" smtClean="0"/>
              <a:t> (CCD-IN2P3), Luc Perrot (+ J.-L. </a:t>
            </a:r>
            <a:r>
              <a:rPr lang="en-US" dirty="0" err="1" smtClean="0"/>
              <a:t>Biarrotte</a:t>
            </a:r>
            <a:r>
              <a:rPr lang="en-US" dirty="0" smtClean="0"/>
              <a:t>)</a:t>
            </a:r>
          </a:p>
          <a:p>
            <a:r>
              <a:rPr lang="en-US" dirty="0" smtClean="0"/>
              <a:t>LAL: James Molson (CDD-</a:t>
            </a:r>
            <a:r>
              <a:rPr lang="en-US" dirty="0" err="1" smtClean="0"/>
              <a:t>EurCirCol</a:t>
            </a:r>
            <a:r>
              <a:rPr lang="en-US" dirty="0" smtClean="0"/>
              <a:t>), Angeles </a:t>
            </a:r>
            <a:r>
              <a:rPr lang="en-US" dirty="0" err="1" smtClean="0"/>
              <a:t>Faus-Golfe</a:t>
            </a:r>
            <a:r>
              <a:rPr lang="en-US" dirty="0" smtClean="0"/>
              <a:t>, Philip </a:t>
            </a:r>
            <a:r>
              <a:rPr lang="en-US" dirty="0" err="1" smtClean="0"/>
              <a:t>Bambade</a:t>
            </a:r>
            <a:r>
              <a:rPr lang="en-US" dirty="0" smtClean="0"/>
              <a:t>, Sophie </a:t>
            </a:r>
            <a:r>
              <a:rPr lang="en-US" dirty="0" err="1" smtClean="0"/>
              <a:t>Chancé</a:t>
            </a:r>
            <a:endParaRPr lang="en-US" dirty="0" smtClean="0"/>
          </a:p>
          <a:p>
            <a:r>
              <a:rPr lang="en-US" dirty="0" smtClean="0"/>
              <a:t>Main collaborators: M. </a:t>
            </a:r>
            <a:r>
              <a:rPr lang="en-US" dirty="0" err="1" smtClean="0"/>
              <a:t>Fiascaris</a:t>
            </a:r>
            <a:r>
              <a:rPr lang="en-US" dirty="0" smtClean="0"/>
              <a:t> &amp; S. </a:t>
            </a:r>
            <a:r>
              <a:rPr lang="en-US" dirty="0" err="1" smtClean="0"/>
              <a:t>Redaelli</a:t>
            </a:r>
            <a:r>
              <a:rPr lang="en-US" dirty="0" smtClean="0"/>
              <a:t> (CERN), B. </a:t>
            </a:r>
            <a:r>
              <a:rPr lang="en-US" dirty="0" err="1" smtClean="0"/>
              <a:t>Dalena</a:t>
            </a:r>
            <a:r>
              <a:rPr lang="en-US" dirty="0"/>
              <a:t> </a:t>
            </a:r>
            <a:r>
              <a:rPr lang="en-US" dirty="0" smtClean="0"/>
              <a:t>&amp; A. </a:t>
            </a:r>
            <a:r>
              <a:rPr lang="en-US" dirty="0" err="1" smtClean="0"/>
              <a:t>Chancé</a:t>
            </a:r>
            <a:r>
              <a:rPr lang="en-US" dirty="0" smtClean="0"/>
              <a:t> (CEA)</a:t>
            </a:r>
            <a:endParaRPr lang="fr-FR" dirty="0"/>
          </a:p>
        </p:txBody>
      </p:sp>
      <p:pic>
        <p:nvPicPr>
          <p:cNvPr id="11266" name="Picture 2" descr="D:\bureau-bis\rapport\CSI\OpticsPlot_fu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50" y="2132856"/>
            <a:ext cx="5856002" cy="424847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bureau-bis\rapport\CSI\eoptic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654844"/>
            <a:ext cx="2088232" cy="1146565"/>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
          <p:cNvSpPr>
            <a:spLocks noChangeShapeType="1"/>
          </p:cNvSpPr>
          <p:nvPr/>
        </p:nvSpPr>
        <p:spPr bwMode="auto">
          <a:xfrm flipH="1">
            <a:off x="2771800" y="4005064"/>
            <a:ext cx="1224136" cy="108012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Rectangle 20"/>
          <p:cNvSpPr/>
          <p:nvPr/>
        </p:nvSpPr>
        <p:spPr>
          <a:xfrm>
            <a:off x="5724128" y="4170566"/>
            <a:ext cx="3382273" cy="369332"/>
          </a:xfrm>
          <a:prstGeom prst="rect">
            <a:avLst/>
          </a:prstGeom>
        </p:spPr>
        <p:txBody>
          <a:bodyPr wrap="none">
            <a:spAutoFit/>
          </a:bodyPr>
          <a:lstStyle/>
          <a:p>
            <a:r>
              <a:rPr lang="en-GB" b="1" dirty="0" smtClean="0">
                <a:solidFill>
                  <a:srgbClr val="FF6600"/>
                </a:solidFill>
              </a:rPr>
              <a:t>First </a:t>
            </a:r>
            <a:r>
              <a:rPr lang="en-GB" b="1" dirty="0" err="1" smtClean="0">
                <a:solidFill>
                  <a:srgbClr val="FF6600"/>
                </a:solidFill>
              </a:rPr>
              <a:t>betatron</a:t>
            </a:r>
            <a:r>
              <a:rPr lang="en-GB" b="1" dirty="0" smtClean="0">
                <a:solidFill>
                  <a:srgbClr val="FF6600"/>
                </a:solidFill>
              </a:rPr>
              <a:t> &amp; energy loss maps</a:t>
            </a:r>
            <a:endParaRPr lang="fr-FR" b="1" dirty="0">
              <a:solidFill>
                <a:srgbClr val="FF6600"/>
              </a:solidFill>
            </a:endParaRPr>
          </a:p>
        </p:txBody>
      </p:sp>
      <p:sp>
        <p:nvSpPr>
          <p:cNvPr id="22" name="Rectangle 21"/>
          <p:cNvSpPr/>
          <p:nvPr/>
        </p:nvSpPr>
        <p:spPr>
          <a:xfrm>
            <a:off x="1187624" y="6381328"/>
            <a:ext cx="3480248" cy="369332"/>
          </a:xfrm>
          <a:prstGeom prst="rect">
            <a:avLst/>
          </a:prstGeom>
        </p:spPr>
        <p:txBody>
          <a:bodyPr wrap="none">
            <a:spAutoFit/>
          </a:bodyPr>
          <a:lstStyle/>
          <a:p>
            <a:r>
              <a:rPr lang="en-GB" b="1" dirty="0" smtClean="0">
                <a:solidFill>
                  <a:srgbClr val="0000FF"/>
                </a:solidFill>
              </a:rPr>
              <a:t>First baseline full optics FCC layout</a:t>
            </a:r>
            <a:endParaRPr lang="fr-FR" b="1" dirty="0">
              <a:solidFill>
                <a:srgbClr val="0000FF"/>
              </a:solidFill>
            </a:endParaRPr>
          </a:p>
        </p:txBody>
      </p:sp>
      <p:sp>
        <p:nvSpPr>
          <p:cNvPr id="23" name="Line 8"/>
          <p:cNvSpPr>
            <a:spLocks noChangeShapeType="1"/>
          </p:cNvSpPr>
          <p:nvPr/>
        </p:nvSpPr>
        <p:spPr bwMode="auto">
          <a:xfrm>
            <a:off x="6732240" y="4581128"/>
            <a:ext cx="180020" cy="58136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339528"/>
            <a:ext cx="3393233" cy="137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234496"/>
            <a:ext cx="3150295" cy="136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Line 8"/>
          <p:cNvSpPr>
            <a:spLocks noChangeShapeType="1"/>
          </p:cNvSpPr>
          <p:nvPr/>
        </p:nvSpPr>
        <p:spPr bwMode="auto">
          <a:xfrm flipV="1">
            <a:off x="7956376" y="3717032"/>
            <a:ext cx="180020" cy="504056"/>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Rectangle 27"/>
          <p:cNvSpPr/>
          <p:nvPr/>
        </p:nvSpPr>
        <p:spPr>
          <a:xfrm>
            <a:off x="7443044" y="4581128"/>
            <a:ext cx="1544012" cy="523220"/>
          </a:xfrm>
          <a:prstGeom prst="rect">
            <a:avLst/>
          </a:prstGeom>
          <a:ln>
            <a:solidFill>
              <a:schemeClr val="tx1"/>
            </a:solidFill>
          </a:ln>
        </p:spPr>
        <p:txBody>
          <a:bodyPr wrap="none">
            <a:spAutoFit/>
          </a:bodyPr>
          <a:lstStyle/>
          <a:p>
            <a:r>
              <a:rPr lang="en-GB" sz="1400" i="1" dirty="0" smtClean="0"/>
              <a:t>- non-orthogonal…</a:t>
            </a:r>
          </a:p>
          <a:p>
            <a:r>
              <a:rPr lang="en-GB" sz="1400" i="1" dirty="0" smtClean="0"/>
              <a:t>- IR losses…</a:t>
            </a:r>
            <a:endParaRPr lang="fr-FR" sz="1400" i="1" dirty="0"/>
          </a:p>
        </p:txBody>
      </p:sp>
    </p:spTree>
    <p:extLst>
      <p:ext uri="{BB962C8B-B14F-4D97-AF65-F5344CB8AC3E}">
        <p14:creationId xmlns:p14="http://schemas.microsoft.com/office/powerpoint/2010/main" val="303575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72008" y="44624"/>
            <a:ext cx="9036496" cy="926976"/>
          </a:xfrm>
        </p:spPr>
        <p:txBody>
          <a:bodyPr>
            <a:noAutofit/>
          </a:bodyPr>
          <a:lstStyle/>
          <a:p>
            <a:r>
              <a:rPr lang="en-US" sz="3600" dirty="0" smtClean="0">
                <a:solidFill>
                  <a:srgbClr val="0000CC"/>
                </a:solidFill>
              </a:rPr>
              <a:t>Argument for IN2P3 involvement &amp; Assessment</a:t>
            </a:r>
            <a:endParaRPr lang="fr-FR" sz="3600" dirty="0">
              <a:solidFill>
                <a:srgbClr val="0000CC"/>
              </a:solidFill>
            </a:endParaRPr>
          </a:p>
        </p:txBody>
      </p:sp>
      <p:sp>
        <p:nvSpPr>
          <p:cNvPr id="3" name="Rectangle 2"/>
          <p:cNvSpPr/>
          <p:nvPr/>
        </p:nvSpPr>
        <p:spPr>
          <a:xfrm>
            <a:off x="251520" y="1052736"/>
            <a:ext cx="8712968" cy="5909310"/>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n-US" sz="2000" dirty="0">
                <a:solidFill>
                  <a:prstClr val="black"/>
                </a:solidFill>
                <a:latin typeface="Calibri"/>
                <a:ea typeface="+mn-ea"/>
              </a:rPr>
              <a:t>Limited </a:t>
            </a:r>
            <a:r>
              <a:rPr lang="en-US" sz="2000" dirty="0" smtClean="0">
                <a:solidFill>
                  <a:prstClr val="black"/>
                </a:solidFill>
                <a:latin typeface="Calibri"/>
                <a:ea typeface="+mn-ea"/>
              </a:rPr>
              <a:t>contribution </a:t>
            </a:r>
            <a:r>
              <a:rPr lang="en-US" sz="2000" dirty="0">
                <a:solidFill>
                  <a:prstClr val="black"/>
                </a:solidFill>
                <a:latin typeface="Calibri"/>
                <a:ea typeface="+mn-ea"/>
              </a:rPr>
              <a:t>to central design &amp; operation of </a:t>
            </a:r>
            <a:r>
              <a:rPr lang="en-US" sz="2000" dirty="0" smtClean="0">
                <a:solidFill>
                  <a:prstClr val="black"/>
                </a:solidFill>
                <a:latin typeface="Calibri"/>
                <a:ea typeface="+mn-ea"/>
              </a:rPr>
              <a:t>accelerators           (</a:t>
            </a:r>
            <a:r>
              <a:rPr lang="en-US" sz="1600" dirty="0" smtClean="0">
                <a:solidFill>
                  <a:srgbClr val="008000"/>
                </a:solidFill>
                <a:latin typeface="Calibri"/>
                <a:ea typeface="+mn-ea"/>
              </a:rPr>
              <a:t>exception: FCC-</a:t>
            </a:r>
            <a:r>
              <a:rPr lang="en-US" sz="1600" dirty="0" err="1" smtClean="0">
                <a:solidFill>
                  <a:srgbClr val="008000"/>
                </a:solidFill>
                <a:latin typeface="Calibri"/>
                <a:ea typeface="+mn-ea"/>
              </a:rPr>
              <a:t>hh</a:t>
            </a:r>
            <a:r>
              <a:rPr lang="en-US" sz="1600" dirty="0" smtClean="0">
                <a:solidFill>
                  <a:srgbClr val="008000"/>
                </a:solidFill>
                <a:latin typeface="Calibri"/>
                <a:ea typeface="+mn-ea"/>
              </a:rPr>
              <a:t> collimation at LAL and IPNO</a:t>
            </a:r>
            <a:r>
              <a:rPr lang="en-US" sz="2000" dirty="0" smtClean="0">
                <a:solidFill>
                  <a:prstClr val="black"/>
                </a:solidFill>
                <a:latin typeface="Calibri"/>
                <a:ea typeface="+mn-ea"/>
              </a:rPr>
              <a:t>)</a:t>
            </a:r>
          </a:p>
          <a:p>
            <a:pPr marL="285750" indent="-28575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Significant contribution to collider R&amp;D with strong innovation &amp; research content (</a:t>
            </a:r>
            <a:r>
              <a:rPr lang="en-US" sz="1600" dirty="0" smtClean="0">
                <a:solidFill>
                  <a:srgbClr val="008000"/>
                </a:solidFill>
                <a:latin typeface="Calibri"/>
                <a:ea typeface="+mn-ea"/>
              </a:rPr>
              <a:t>instrumentation, smart collimators, beam-beam background,…</a:t>
            </a:r>
            <a:r>
              <a:rPr lang="en-US" sz="1600" dirty="0" smtClean="0">
                <a:solidFill>
                  <a:prstClr val="black"/>
                </a:solidFill>
                <a:latin typeface="Calibri"/>
                <a:ea typeface="+mn-ea"/>
              </a:rPr>
              <a:t>)</a:t>
            </a:r>
            <a:endParaRPr lang="en-US" sz="2000" dirty="0" smtClean="0">
              <a:solidFill>
                <a:prstClr val="black"/>
              </a:solidFill>
              <a:latin typeface="Calibri"/>
              <a:ea typeface="+mn-ea"/>
            </a:endParaRPr>
          </a:p>
          <a:p>
            <a:pPr marL="285750" indent="-28575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Strong educational impact : </a:t>
            </a:r>
            <a:r>
              <a:rPr lang="en-US" sz="2000" dirty="0" smtClean="0">
                <a:solidFill>
                  <a:srgbClr val="C00000"/>
                </a:solidFill>
                <a:latin typeface="Calibri"/>
                <a:ea typeface="+mn-ea"/>
              </a:rPr>
              <a:t>many PhD and master students…</a:t>
            </a:r>
          </a:p>
          <a:p>
            <a:pPr marL="285750" indent="-28575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Asset of IN2P3 engineering resources (electronics, mechanics,…)</a:t>
            </a:r>
          </a:p>
          <a:p>
            <a:pPr marL="285750" indent="-285750" fontAlgn="auto">
              <a:spcBef>
                <a:spcPts val="0"/>
              </a:spcBef>
              <a:spcAft>
                <a:spcPts val="0"/>
              </a:spcAft>
              <a:buFont typeface="Arial" panose="020B0604020202020204" pitchFamily="34" charset="0"/>
              <a:buChar char="•"/>
            </a:pPr>
            <a:endParaRPr lang="en-US" sz="1050" dirty="0">
              <a:solidFill>
                <a:prstClr val="black"/>
              </a:solidFill>
              <a:latin typeface="Calibri"/>
              <a:ea typeface="+mn-ea"/>
            </a:endParaRPr>
          </a:p>
          <a:p>
            <a:pPr algn="ctr" fontAlgn="auto">
              <a:spcBef>
                <a:spcPts val="0"/>
              </a:spcBef>
              <a:spcAft>
                <a:spcPts val="0"/>
              </a:spcAft>
            </a:pPr>
            <a:r>
              <a:rPr lang="en-US" sz="2400" dirty="0" smtClean="0">
                <a:solidFill>
                  <a:prstClr val="black"/>
                </a:solidFill>
                <a:latin typeface="Calibri"/>
                <a:ea typeface="+mn-ea"/>
              </a:rPr>
              <a:t>IMPORTANCE</a:t>
            </a:r>
          </a:p>
          <a:p>
            <a:pPr algn="ctr" fontAlgn="auto">
              <a:spcBef>
                <a:spcPts val="0"/>
              </a:spcBef>
              <a:spcAft>
                <a:spcPts val="0"/>
              </a:spcAft>
            </a:pPr>
            <a:endParaRPr lang="en-US" sz="600" dirty="0" smtClean="0">
              <a:solidFill>
                <a:prstClr val="black"/>
              </a:solidFill>
              <a:latin typeface="Calibri"/>
              <a:ea typeface="+mn-ea"/>
            </a:endParaRP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Prepare IN2P3 teams to contribute to the next big facility in HEP        (</a:t>
            </a:r>
            <a:r>
              <a:rPr lang="en-US" sz="1600" dirty="0" smtClean="0">
                <a:solidFill>
                  <a:srgbClr val="0000CC"/>
                </a:solidFill>
                <a:latin typeface="Calibri"/>
                <a:ea typeface="+mn-ea"/>
              </a:rPr>
              <a:t>international bidding for design and R&amp;D</a:t>
            </a:r>
            <a:r>
              <a:rPr lang="en-US" sz="2000" dirty="0" smtClean="0">
                <a:solidFill>
                  <a:prstClr val="black"/>
                </a:solidFill>
                <a:latin typeface="Calibri"/>
                <a:ea typeface="+mn-ea"/>
              </a:rPr>
              <a:t>)</a:t>
            </a: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Facilitate / lever IN2P3 participation to future HEP experiments</a:t>
            </a:r>
          </a:p>
          <a:p>
            <a:pPr algn="ctr" fontAlgn="auto">
              <a:spcBef>
                <a:spcPts val="0"/>
              </a:spcBef>
              <a:spcAft>
                <a:spcPts val="0"/>
              </a:spcAft>
            </a:pPr>
            <a:endParaRPr lang="en-US" sz="600" dirty="0" smtClean="0">
              <a:solidFill>
                <a:prstClr val="black"/>
              </a:solidFill>
              <a:latin typeface="Calibri"/>
              <a:ea typeface="+mn-ea"/>
            </a:endParaRPr>
          </a:p>
          <a:p>
            <a:pPr algn="ctr" fontAlgn="auto">
              <a:spcBef>
                <a:spcPts val="0"/>
              </a:spcBef>
              <a:spcAft>
                <a:spcPts val="0"/>
              </a:spcAft>
            </a:pPr>
            <a:r>
              <a:rPr lang="en-US" sz="2400" dirty="0" smtClean="0">
                <a:solidFill>
                  <a:prstClr val="black"/>
                </a:solidFill>
                <a:latin typeface="Calibri"/>
                <a:ea typeface="+mn-ea"/>
              </a:rPr>
              <a:t>STRENGTHS</a:t>
            </a:r>
          </a:p>
          <a:p>
            <a:pPr algn="ctr" fontAlgn="auto">
              <a:spcBef>
                <a:spcPts val="0"/>
              </a:spcBef>
              <a:spcAft>
                <a:spcPts val="0"/>
              </a:spcAft>
            </a:pPr>
            <a:endParaRPr lang="en-US" sz="600" dirty="0" smtClean="0">
              <a:solidFill>
                <a:prstClr val="black"/>
              </a:solidFill>
              <a:latin typeface="Calibri"/>
              <a:ea typeface="+mn-ea"/>
            </a:endParaRP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Good international visibility and integration, teams are at the state of the art</a:t>
            </a:r>
          </a:p>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a:ea typeface="+mn-ea"/>
              </a:rPr>
              <a:t>C</a:t>
            </a:r>
            <a:r>
              <a:rPr lang="en-US" sz="2000" dirty="0" smtClean="0">
                <a:solidFill>
                  <a:prstClr val="black"/>
                </a:solidFill>
                <a:latin typeface="Calibri"/>
                <a:ea typeface="+mn-ea"/>
              </a:rPr>
              <a:t>hosen </a:t>
            </a:r>
            <a:r>
              <a:rPr lang="en-US" sz="2000" dirty="0" smtClean="0">
                <a:solidFill>
                  <a:srgbClr val="0000CC"/>
                </a:solidFill>
                <a:latin typeface="Calibri"/>
                <a:ea typeface="+mn-ea"/>
              </a:rPr>
              <a:t>topics are generic </a:t>
            </a:r>
            <a:r>
              <a:rPr lang="en-US" sz="2000" dirty="0" smtClean="0">
                <a:solidFill>
                  <a:prstClr val="black"/>
                </a:solidFill>
                <a:latin typeface="Calibri"/>
                <a:ea typeface="+mn-ea"/>
              </a:rPr>
              <a:t>while in context of specific projects </a:t>
            </a:r>
            <a:r>
              <a:rPr lang="en-US" sz="2000" dirty="0" smtClean="0">
                <a:solidFill>
                  <a:srgbClr val="C00000"/>
                </a:solidFill>
                <a:latin typeface="Calibri"/>
                <a:ea typeface="+mn-ea"/>
                <a:sym typeface="Symbol"/>
              </a:rPr>
              <a:t> </a:t>
            </a:r>
            <a:r>
              <a:rPr lang="en-US" sz="2000" dirty="0" smtClean="0">
                <a:solidFill>
                  <a:srgbClr val="C00000"/>
                </a:solidFill>
                <a:latin typeface="Calibri"/>
                <a:ea typeface="+mn-ea"/>
              </a:rPr>
              <a:t>risk mitigation</a:t>
            </a:r>
          </a:p>
          <a:p>
            <a:pPr algn="ctr" fontAlgn="auto">
              <a:spcBef>
                <a:spcPts val="0"/>
              </a:spcBef>
              <a:spcAft>
                <a:spcPts val="0"/>
              </a:spcAft>
            </a:pPr>
            <a:endParaRPr lang="en-US" sz="600" dirty="0" smtClean="0">
              <a:solidFill>
                <a:prstClr val="black"/>
              </a:solidFill>
              <a:latin typeface="Calibri"/>
              <a:ea typeface="+mn-ea"/>
            </a:endParaRPr>
          </a:p>
          <a:p>
            <a:pPr algn="ctr" fontAlgn="auto">
              <a:spcBef>
                <a:spcPts val="0"/>
              </a:spcBef>
              <a:spcAft>
                <a:spcPts val="0"/>
              </a:spcAft>
            </a:pPr>
            <a:r>
              <a:rPr lang="en-US" sz="2400" dirty="0" smtClean="0">
                <a:solidFill>
                  <a:prstClr val="black"/>
                </a:solidFill>
                <a:latin typeface="Calibri"/>
                <a:ea typeface="+mn-ea"/>
              </a:rPr>
              <a:t>WEAKNESSES</a:t>
            </a:r>
          </a:p>
          <a:p>
            <a:pPr algn="ctr" fontAlgn="auto">
              <a:spcBef>
                <a:spcPts val="0"/>
              </a:spcBef>
              <a:spcAft>
                <a:spcPts val="0"/>
              </a:spcAft>
            </a:pPr>
            <a:endParaRPr lang="en-US" sz="600" dirty="0" smtClean="0">
              <a:solidFill>
                <a:prstClr val="black"/>
              </a:solidFill>
              <a:latin typeface="Calibri"/>
              <a:ea typeface="+mn-ea"/>
            </a:endParaRP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Balance diversity </a:t>
            </a:r>
            <a:r>
              <a:rPr lang="en-US" sz="2000" dirty="0" smtClean="0">
                <a:solidFill>
                  <a:prstClr val="black"/>
                </a:solidFill>
                <a:latin typeface="Calibri"/>
                <a:ea typeface="+mn-ea"/>
                <a:sym typeface="Symbol"/>
              </a:rPr>
              <a:t> </a:t>
            </a:r>
            <a:r>
              <a:rPr lang="en-US" sz="2000" dirty="0" smtClean="0">
                <a:solidFill>
                  <a:prstClr val="black"/>
                </a:solidFill>
                <a:latin typeface="Calibri"/>
                <a:ea typeface="+mn-ea"/>
              </a:rPr>
              <a:t>fragmentation </a:t>
            </a:r>
            <a:r>
              <a:rPr lang="en-US" sz="2000" dirty="0" smtClean="0">
                <a:solidFill>
                  <a:srgbClr val="008000"/>
                </a:solidFill>
                <a:latin typeface="Calibri"/>
                <a:ea typeface="+mn-ea"/>
                <a:sym typeface="Symbol"/>
              </a:rPr>
              <a:t></a:t>
            </a:r>
            <a:r>
              <a:rPr lang="en-US" sz="2000" dirty="0" smtClean="0">
                <a:solidFill>
                  <a:srgbClr val="008000"/>
                </a:solidFill>
                <a:latin typeface="Calibri"/>
                <a:ea typeface="+mn-ea"/>
              </a:rPr>
              <a:t> better articulation/coordination ?</a:t>
            </a: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a:ea typeface="+mn-ea"/>
              </a:rPr>
              <a:t>Too small teams ! Funding for human resources </a:t>
            </a:r>
            <a:r>
              <a:rPr lang="en-US" sz="2000" dirty="0" smtClean="0">
                <a:solidFill>
                  <a:srgbClr val="C00000"/>
                </a:solidFill>
                <a:latin typeface="Calibri"/>
                <a:ea typeface="+mn-ea"/>
                <a:sym typeface="Symbol"/>
              </a:rPr>
              <a:t> </a:t>
            </a:r>
            <a:r>
              <a:rPr lang="en-US" sz="2000" dirty="0" smtClean="0">
                <a:solidFill>
                  <a:srgbClr val="C00000"/>
                </a:solidFill>
                <a:latin typeface="Calibri"/>
                <a:ea typeface="+mn-ea"/>
              </a:rPr>
              <a:t>postdocs and PhD students</a:t>
            </a:r>
          </a:p>
        </p:txBody>
      </p:sp>
    </p:spTree>
    <p:extLst>
      <p:ext uri="{BB962C8B-B14F-4D97-AF65-F5344CB8AC3E}">
        <p14:creationId xmlns:p14="http://schemas.microsoft.com/office/powerpoint/2010/main" val="315392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2" y="273630"/>
            <a:ext cx="8228160" cy="1144921"/>
          </a:xfrm>
        </p:spPr>
        <p:txBody>
          <a:bodyPr tIns="35478"/>
          <a:lstStyle/>
          <a:p>
            <a:pPr eaLnBrk="1">
              <a:tabLst>
                <a:tab pos="407484" algn="l"/>
                <a:tab pos="814968" algn="l"/>
                <a:tab pos="1222452" algn="l"/>
                <a:tab pos="1629935" algn="l"/>
                <a:tab pos="2037420" algn="l"/>
                <a:tab pos="2444902" algn="l"/>
                <a:tab pos="2852387" algn="l"/>
                <a:tab pos="3259870" algn="l"/>
                <a:tab pos="3667355" algn="l"/>
                <a:tab pos="4074837" algn="l"/>
                <a:tab pos="4482322" algn="l"/>
                <a:tab pos="4889805" algn="l"/>
                <a:tab pos="5297290" algn="l"/>
                <a:tab pos="5704773" algn="l"/>
                <a:tab pos="6112258" algn="l"/>
                <a:tab pos="6519740" algn="l"/>
                <a:tab pos="6927225" algn="l"/>
                <a:tab pos="7334707" algn="l"/>
                <a:tab pos="7742192" algn="l"/>
                <a:tab pos="8149675" algn="l"/>
              </a:tabLst>
              <a:defRPr/>
            </a:pPr>
            <a:r>
              <a:rPr lang="en-GB" smtClean="0"/>
              <a:t>FCC baseline layout (V6)</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00" y="1074353"/>
            <a:ext cx="7511040" cy="55820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Marcador de fecha 1"/>
          <p:cNvSpPr>
            <a:spLocks noGrp="1"/>
          </p:cNvSpPr>
          <p:nvPr>
            <p:ph type="dt" idx="10"/>
          </p:nvPr>
        </p:nvSpPr>
        <p:spPr/>
        <p:txBody>
          <a:bodyPr/>
          <a:lstStyle/>
          <a:p>
            <a:pPr>
              <a:defRPr/>
            </a:pPr>
            <a:r>
              <a:rPr lang="es-ES_tradnl" smtClean="0"/>
              <a:t>24/06/16</a:t>
            </a:r>
            <a:endParaRPr lang="en-GB"/>
          </a:p>
        </p:txBody>
      </p:sp>
      <p:sp>
        <p:nvSpPr>
          <p:cNvPr id="3" name="Marcador de pie de página 2"/>
          <p:cNvSpPr>
            <a:spLocks noGrp="1"/>
          </p:cNvSpPr>
          <p:nvPr>
            <p:ph type="ftr" idx="11"/>
          </p:nvPr>
        </p:nvSpPr>
        <p:spPr/>
        <p:txBody>
          <a:bodyPr/>
          <a:lstStyle/>
          <a:p>
            <a:pPr>
              <a:defRPr/>
            </a:pPr>
            <a:r>
              <a:rPr lang="en-GB" smtClean="0"/>
              <a:t>Accelerators &amp; Technology IN2P3</a:t>
            </a:r>
            <a:endParaRPr lang="en-GB"/>
          </a:p>
        </p:txBody>
      </p:sp>
      <p:sp>
        <p:nvSpPr>
          <p:cNvPr id="4" name="Marcador de número de diapositiva 3"/>
          <p:cNvSpPr>
            <a:spLocks noGrp="1"/>
          </p:cNvSpPr>
          <p:nvPr>
            <p:ph type="sldNum" idx="12"/>
          </p:nvPr>
        </p:nvSpPr>
        <p:spPr/>
        <p:txBody>
          <a:bodyPr/>
          <a:lstStyle/>
          <a:p>
            <a:pPr>
              <a:defRPr/>
            </a:pPr>
            <a:fld id="{1B6E8CB3-438A-9C42-A542-5EC126B0C08D}" type="slidenum">
              <a:rPr lang="en-GB" smtClean="0"/>
              <a:pPr>
                <a:defRPr/>
              </a:pPr>
              <a:t>17</a:t>
            </a:fld>
            <a:endParaRPr lang="en-GB"/>
          </a:p>
        </p:txBody>
      </p:sp>
    </p:spTree>
    <p:extLst>
      <p:ext uri="{BB962C8B-B14F-4D97-AF65-F5344CB8AC3E}">
        <p14:creationId xmlns:p14="http://schemas.microsoft.com/office/powerpoint/2010/main" val="28692475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2" y="273630"/>
            <a:ext cx="8228160" cy="1144921"/>
          </a:xfrm>
        </p:spPr>
        <p:txBody>
          <a:bodyPr tIns="32253"/>
          <a:lstStyle/>
          <a:p>
            <a:pPr eaLnBrk="1">
              <a:tabLst>
                <a:tab pos="407484" algn="l"/>
                <a:tab pos="814968" algn="l"/>
                <a:tab pos="1222452" algn="l"/>
                <a:tab pos="1629935" algn="l"/>
                <a:tab pos="2037420" algn="l"/>
                <a:tab pos="2444902" algn="l"/>
                <a:tab pos="2852387" algn="l"/>
                <a:tab pos="3259870" algn="l"/>
                <a:tab pos="3667355" algn="l"/>
                <a:tab pos="4074837" algn="l"/>
                <a:tab pos="4482322" algn="l"/>
                <a:tab pos="4889805" algn="l"/>
                <a:tab pos="5297290" algn="l"/>
                <a:tab pos="5704773" algn="l"/>
                <a:tab pos="6112258" algn="l"/>
                <a:tab pos="6519740" algn="l"/>
                <a:tab pos="6927225" algn="l"/>
                <a:tab pos="7334707" algn="l"/>
                <a:tab pos="7742192" algn="l"/>
                <a:tab pos="8149675" algn="l"/>
              </a:tabLst>
              <a:defRPr/>
            </a:pPr>
            <a:r>
              <a:rPr lang="en-GB" sz="3600"/>
              <a:t>Energy collimation optics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00" y="1430071"/>
            <a:ext cx="6857280" cy="510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Marcador de fecha 1"/>
          <p:cNvSpPr>
            <a:spLocks noGrp="1"/>
          </p:cNvSpPr>
          <p:nvPr>
            <p:ph type="dt" idx="10"/>
          </p:nvPr>
        </p:nvSpPr>
        <p:spPr/>
        <p:txBody>
          <a:bodyPr/>
          <a:lstStyle/>
          <a:p>
            <a:pPr>
              <a:defRPr/>
            </a:pPr>
            <a:r>
              <a:rPr lang="es-ES_tradnl" smtClean="0"/>
              <a:t>24/06/16</a:t>
            </a:r>
            <a:endParaRPr lang="en-GB"/>
          </a:p>
        </p:txBody>
      </p:sp>
      <p:sp>
        <p:nvSpPr>
          <p:cNvPr id="3" name="Marcador de pie de página 2"/>
          <p:cNvSpPr>
            <a:spLocks noGrp="1"/>
          </p:cNvSpPr>
          <p:nvPr>
            <p:ph type="ftr" idx="11"/>
          </p:nvPr>
        </p:nvSpPr>
        <p:spPr/>
        <p:txBody>
          <a:bodyPr/>
          <a:lstStyle/>
          <a:p>
            <a:pPr>
              <a:defRPr/>
            </a:pPr>
            <a:r>
              <a:rPr lang="en-GB" smtClean="0"/>
              <a:t>Accelerators &amp; Technology IN2P3</a:t>
            </a:r>
            <a:endParaRPr lang="en-GB"/>
          </a:p>
        </p:txBody>
      </p:sp>
      <p:sp>
        <p:nvSpPr>
          <p:cNvPr id="4" name="Marcador de número de diapositiva 3"/>
          <p:cNvSpPr>
            <a:spLocks noGrp="1"/>
          </p:cNvSpPr>
          <p:nvPr>
            <p:ph type="sldNum" idx="12"/>
          </p:nvPr>
        </p:nvSpPr>
        <p:spPr/>
        <p:txBody>
          <a:bodyPr/>
          <a:lstStyle/>
          <a:p>
            <a:pPr>
              <a:defRPr/>
            </a:pPr>
            <a:fld id="{1B6E8CB3-438A-9C42-A542-5EC126B0C08D}" type="slidenum">
              <a:rPr lang="en-GB" smtClean="0"/>
              <a:pPr>
                <a:defRPr/>
              </a:pPr>
              <a:t>18</a:t>
            </a:fld>
            <a:endParaRPr lang="en-GB"/>
          </a:p>
        </p:txBody>
      </p:sp>
    </p:spTree>
    <p:extLst>
      <p:ext uri="{BB962C8B-B14F-4D97-AF65-F5344CB8AC3E}">
        <p14:creationId xmlns:p14="http://schemas.microsoft.com/office/powerpoint/2010/main" val="29081045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p:txBody>
          <a:bodyPr/>
          <a:lstStyle/>
          <a:p>
            <a:r>
              <a:rPr lang="es-ES" dirty="0" smtClean="0"/>
              <a:t/>
            </a:r>
            <a:br>
              <a:rPr lang="es-ES" dirty="0" smtClean="0"/>
            </a:br>
            <a:r>
              <a:rPr lang="es-ES" dirty="0" err="1" smtClean="0"/>
              <a:t>Outline</a:t>
            </a:r>
            <a:endParaRPr lang="es-ES" dirty="0"/>
          </a:p>
        </p:txBody>
      </p:sp>
      <p:sp>
        <p:nvSpPr>
          <p:cNvPr id="3" name="Rectángulo 2"/>
          <p:cNvSpPr/>
          <p:nvPr/>
        </p:nvSpPr>
        <p:spPr>
          <a:xfrm>
            <a:off x="899592" y="1628800"/>
            <a:ext cx="6912768" cy="3790781"/>
          </a:xfrm>
          <a:prstGeom prst="rect">
            <a:avLst/>
          </a:prstGeom>
        </p:spPr>
        <p:txBody>
          <a:bodyPr wrap="square">
            <a:spAutoFit/>
          </a:bodyPr>
          <a:lstStyle/>
          <a:p>
            <a:pPr marL="171450" lvl="0" indent="-171450" eaLnBrk="0" hangingPunct="0">
              <a:lnSpc>
                <a:spcPct val="90000"/>
              </a:lnSpc>
              <a:spcBef>
                <a:spcPct val="20000"/>
              </a:spcBef>
              <a:buFont typeface="Arial"/>
              <a:buChar char="•"/>
            </a:pPr>
            <a:endParaRPr lang="fr-FR" altLang="fr-FR" sz="1200" b="1" dirty="0">
              <a:solidFill>
                <a:prstClr val="black"/>
              </a:solidFill>
              <a:cs typeface="ＭＳ Ｐゴシック" charset="0"/>
            </a:endParaRPr>
          </a:p>
          <a:p>
            <a:pPr marL="171450" lvl="0" indent="-171450" eaLnBrk="0" hangingPunct="0">
              <a:lnSpc>
                <a:spcPct val="90000"/>
              </a:lnSpc>
              <a:spcBef>
                <a:spcPct val="20000"/>
              </a:spcBef>
              <a:buFont typeface="Arial"/>
              <a:buChar char="•"/>
            </a:pPr>
            <a:endParaRPr lang="fr-FR" altLang="fr-FR" sz="1200" b="1" dirty="0">
              <a:solidFill>
                <a:prstClr val="black"/>
              </a:solidFill>
              <a:cs typeface="ＭＳ Ｐゴシック" charset="0"/>
            </a:endParaRPr>
          </a:p>
          <a:p>
            <a:pPr marL="171450" lvl="0" indent="-171450" eaLnBrk="0" hangingPunct="0">
              <a:lnSpc>
                <a:spcPct val="90000"/>
              </a:lnSpc>
              <a:spcBef>
                <a:spcPct val="20000"/>
              </a:spcBef>
              <a:buFont typeface="Arial"/>
              <a:buChar char="•"/>
            </a:pPr>
            <a:r>
              <a:rPr lang="en-US" altLang="fr-FR" sz="2000" b="1" dirty="0" smtClean="0">
                <a:solidFill>
                  <a:srgbClr val="0070C0"/>
                </a:solidFill>
                <a:cs typeface="ＭＳ Ｐゴシック" charset="0"/>
              </a:rPr>
              <a:t>General Description: Scientific and Technical</a:t>
            </a:r>
          </a:p>
          <a:p>
            <a:pPr marL="171450" lvl="0" indent="-171450" eaLnBrk="0" hangingPunct="0">
              <a:lnSpc>
                <a:spcPct val="90000"/>
              </a:lnSpc>
              <a:spcBef>
                <a:spcPct val="20000"/>
              </a:spcBef>
              <a:buFont typeface="Arial"/>
              <a:buChar char="•"/>
            </a:pPr>
            <a:endParaRPr lang="en-US" altLang="fr-FR" sz="2000" b="1" dirty="0" smtClean="0">
              <a:solidFill>
                <a:srgbClr val="0070C0"/>
              </a:solidFill>
              <a:cs typeface="ＭＳ Ｐゴシック" charset="0"/>
            </a:endParaRPr>
          </a:p>
          <a:p>
            <a:pPr marL="171450" indent="-171450" eaLnBrk="0" hangingPunct="0">
              <a:lnSpc>
                <a:spcPct val="90000"/>
              </a:lnSpc>
              <a:spcBef>
                <a:spcPct val="20000"/>
              </a:spcBef>
              <a:buFont typeface="Arial"/>
              <a:buChar char="•"/>
            </a:pPr>
            <a:r>
              <a:rPr lang="en-US" altLang="fr-FR" sz="2000" b="1" dirty="0" smtClean="0">
                <a:solidFill>
                  <a:srgbClr val="0070C0"/>
                </a:solidFill>
                <a:cs typeface="ＭＳ Ｐゴシック" charset="0"/>
              </a:rPr>
              <a:t>Resources</a:t>
            </a:r>
            <a:r>
              <a:rPr lang="en-US" altLang="fr-FR" sz="2000" b="1" dirty="0">
                <a:solidFill>
                  <a:srgbClr val="0070C0"/>
                </a:solidFill>
                <a:cs typeface="ＭＳ Ｐゴシック" charset="0"/>
              </a:rPr>
              <a:t>: teams, associated partnerships and budget</a:t>
            </a:r>
          </a:p>
          <a:p>
            <a:pPr marL="171450" lvl="0" indent="-171450" eaLnBrk="0" hangingPunct="0">
              <a:lnSpc>
                <a:spcPct val="90000"/>
              </a:lnSpc>
              <a:spcBef>
                <a:spcPct val="20000"/>
              </a:spcBef>
              <a:buFont typeface="Arial"/>
              <a:buChar char="•"/>
            </a:pPr>
            <a:endParaRPr lang="en-US" altLang="fr-FR" sz="2000" b="1" dirty="0" smtClean="0">
              <a:solidFill>
                <a:srgbClr val="0070C0"/>
              </a:solidFill>
              <a:cs typeface="ＭＳ Ｐゴシック" charset="0"/>
            </a:endParaRPr>
          </a:p>
          <a:p>
            <a:pPr marL="171450" lvl="0" indent="-171450" eaLnBrk="0" hangingPunct="0">
              <a:lnSpc>
                <a:spcPct val="90000"/>
              </a:lnSpc>
              <a:spcBef>
                <a:spcPct val="20000"/>
              </a:spcBef>
              <a:buFont typeface="Arial"/>
              <a:buChar char="•"/>
            </a:pPr>
            <a:r>
              <a:rPr lang="en-US" altLang="fr-FR" sz="2000" b="1" dirty="0" smtClean="0">
                <a:solidFill>
                  <a:srgbClr val="0070C0"/>
                </a:solidFill>
                <a:cs typeface="ＭＳ Ｐゴシック" charset="0"/>
              </a:rPr>
              <a:t>Status and Perspectives</a:t>
            </a:r>
          </a:p>
          <a:p>
            <a:pPr lvl="0" eaLnBrk="0" hangingPunct="0">
              <a:lnSpc>
                <a:spcPct val="90000"/>
              </a:lnSpc>
              <a:spcBef>
                <a:spcPct val="20000"/>
              </a:spcBef>
            </a:pPr>
            <a:endParaRPr lang="en-US" altLang="fr-FR" sz="2000" b="1" dirty="0" smtClean="0">
              <a:solidFill>
                <a:srgbClr val="0070C0"/>
              </a:solidFill>
              <a:cs typeface="ＭＳ Ｐゴシック" charset="0"/>
            </a:endParaRPr>
          </a:p>
          <a:p>
            <a:pPr marL="171450" lvl="0" indent="-171450" eaLnBrk="0" hangingPunct="0">
              <a:lnSpc>
                <a:spcPct val="90000"/>
              </a:lnSpc>
              <a:spcBef>
                <a:spcPct val="20000"/>
              </a:spcBef>
              <a:buFont typeface="Arial"/>
              <a:buChar char="•"/>
            </a:pPr>
            <a:r>
              <a:rPr lang="en-US" altLang="fr-FR" sz="2000" b="1" dirty="0" smtClean="0">
                <a:solidFill>
                  <a:srgbClr val="0070C0"/>
                </a:solidFill>
                <a:cs typeface="ＭＳ Ｐゴシック" charset="0"/>
              </a:rPr>
              <a:t>IN2P3 Perspectives</a:t>
            </a:r>
          </a:p>
          <a:p>
            <a:pPr marL="171450" lvl="0" indent="-171450" eaLnBrk="0" hangingPunct="0">
              <a:lnSpc>
                <a:spcPct val="90000"/>
              </a:lnSpc>
              <a:spcBef>
                <a:spcPct val="20000"/>
              </a:spcBef>
              <a:buFont typeface="Arial"/>
              <a:buChar char="•"/>
            </a:pPr>
            <a:endParaRPr lang="fr-FR" altLang="fr-FR" sz="2000" b="1" dirty="0">
              <a:solidFill>
                <a:srgbClr val="0070C0"/>
              </a:solidFill>
              <a:cs typeface="ＭＳ Ｐゴシック" charset="0"/>
            </a:endParaRPr>
          </a:p>
          <a:p>
            <a:pPr marL="171450" lvl="0" indent="-171450" eaLnBrk="0" hangingPunct="0">
              <a:lnSpc>
                <a:spcPct val="90000"/>
              </a:lnSpc>
              <a:spcBef>
                <a:spcPct val="20000"/>
              </a:spcBef>
              <a:buFont typeface="Arial"/>
              <a:buChar char="•"/>
            </a:pPr>
            <a:endParaRPr lang="fr-FR" altLang="fr-FR" sz="2000" b="1" dirty="0">
              <a:solidFill>
                <a:srgbClr val="0070C0"/>
              </a:solidFill>
              <a:cs typeface="ＭＳ Ｐゴシック" charset="0"/>
            </a:endParaRPr>
          </a:p>
        </p:txBody>
      </p:sp>
    </p:spTree>
    <p:extLst>
      <p:ext uri="{BB962C8B-B14F-4D97-AF65-F5344CB8AC3E}">
        <p14:creationId xmlns:p14="http://schemas.microsoft.com/office/powerpoint/2010/main" val="86374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540568" y="0"/>
            <a:ext cx="9144000" cy="692150"/>
          </a:xfrm>
        </p:spPr>
        <p:txBody>
          <a:bodyPr/>
          <a:lstStyle/>
          <a:p>
            <a:r>
              <a:rPr lang="fr-FR" altLang="fr-FR" sz="2800" b="1" dirty="0" smtClean="0">
                <a:solidFill>
                  <a:srgbClr val="E75112"/>
                </a:solidFill>
                <a:latin typeface="Verdana" pitchFamily="34" charset="0"/>
              </a:rPr>
              <a:t>Project FCC – General description</a:t>
            </a:r>
          </a:p>
        </p:txBody>
      </p:sp>
      <p:sp>
        <p:nvSpPr>
          <p:cNvPr id="22530" name="Rectangle 3"/>
          <p:cNvSpPr>
            <a:spLocks noGrp="1" noChangeArrowheads="1"/>
          </p:cNvSpPr>
          <p:nvPr>
            <p:ph idx="4294967295"/>
          </p:nvPr>
        </p:nvSpPr>
        <p:spPr>
          <a:xfrm>
            <a:off x="323528" y="2708920"/>
            <a:ext cx="8352928" cy="3672408"/>
          </a:xfrm>
          <a:ln w="19050">
            <a:noFill/>
            <a:miter lim="800000"/>
            <a:headEnd/>
            <a:tailEnd/>
          </a:ln>
        </p:spPr>
        <p:txBody>
          <a:bodyPr/>
          <a:lstStyle/>
          <a:p>
            <a:pPr marL="0" indent="0">
              <a:buNone/>
            </a:pPr>
            <a:r>
              <a:rPr lang="en-GB" sz="2000" b="1" dirty="0" smtClean="0"/>
              <a:t>SCOPE </a:t>
            </a:r>
            <a:r>
              <a:rPr lang="en-GB" sz="2000" b="1" dirty="0"/>
              <a:t>OF WORK</a:t>
            </a:r>
            <a:endParaRPr lang="es-ES" sz="2000" dirty="0"/>
          </a:p>
          <a:p>
            <a:pPr lvl="0" algn="just"/>
            <a:r>
              <a:rPr lang="en-GB" sz="2000" dirty="0"/>
              <a:t>Collimator insertion design for FCC-</a:t>
            </a:r>
            <a:r>
              <a:rPr lang="en-GB" sz="2000" dirty="0" err="1"/>
              <a:t>hh</a:t>
            </a:r>
            <a:endParaRPr lang="es-ES" sz="2000" dirty="0"/>
          </a:p>
          <a:p>
            <a:pPr lvl="0" algn="just"/>
            <a:r>
              <a:rPr lang="en-GB" sz="2000" dirty="0"/>
              <a:t>Contributions to evaluating the performance of the FCC-</a:t>
            </a:r>
            <a:r>
              <a:rPr lang="en-GB" sz="2000" dirty="0" err="1"/>
              <a:t>hh</a:t>
            </a:r>
            <a:r>
              <a:rPr lang="en-GB" sz="2000" dirty="0"/>
              <a:t> collimation system   </a:t>
            </a:r>
            <a:endParaRPr lang="en-GB" sz="2000" dirty="0" smtClean="0"/>
          </a:p>
          <a:p>
            <a:pPr marL="0" indent="0" algn="just">
              <a:buNone/>
            </a:pPr>
            <a:r>
              <a:rPr lang="en-GB" sz="2000" dirty="0" smtClean="0"/>
              <a:t>The </a:t>
            </a:r>
            <a:r>
              <a:rPr lang="en-GB" sz="2000" dirty="0"/>
              <a:t>FCC-</a:t>
            </a:r>
            <a:r>
              <a:rPr lang="en-GB" sz="2000" dirty="0" err="1"/>
              <a:t>hh</a:t>
            </a:r>
            <a:r>
              <a:rPr lang="en-GB" sz="2000" dirty="0"/>
              <a:t> collimation system has to keep the beam induced energy deposition in the arc magnets below the acceptable level to avoid quenches of the superconducting magnets quench (for an assumed minimum beam lifetime) and to protect the experiments from machine-induced backgrounds. The collimator impedance has to stay within acceptable limits. </a:t>
            </a:r>
            <a:endParaRPr lang="es-ES" sz="2000" dirty="0"/>
          </a:p>
          <a:p>
            <a:pPr marL="0" indent="0">
              <a:lnSpc>
                <a:spcPct val="90000"/>
              </a:lnSpc>
              <a:buFont typeface="Arial" pitchFamily="34" charset="0"/>
              <a:buNone/>
            </a:pPr>
            <a:endParaRPr lang="fr-FR" altLang="fr-FR" sz="1800" b="1" dirty="0">
              <a:latin typeface="Verdana" pitchFamily="34" charset="0"/>
            </a:endParaRP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395536" y="908720"/>
            <a:ext cx="8064896" cy="1343445"/>
          </a:xfrm>
          <a:prstGeom prst="rect">
            <a:avLst/>
          </a:prstGeom>
        </p:spPr>
        <p:txBody>
          <a:bodyPr wrap="square">
            <a:spAutoFit/>
          </a:bodyPr>
          <a:lstStyle/>
          <a:p>
            <a:pPr marL="0" indent="0">
              <a:lnSpc>
                <a:spcPct val="90000"/>
              </a:lnSpc>
              <a:buFont typeface="Arial" pitchFamily="34" charset="0"/>
              <a:buNone/>
            </a:pPr>
            <a:r>
              <a:rPr lang="fr-FR" altLang="fr-FR" b="1" dirty="0">
                <a:solidFill>
                  <a:srgbClr val="0070C0"/>
                </a:solidFill>
              </a:rPr>
              <a:t>Nom/acronyme projet: Future </a:t>
            </a:r>
            <a:r>
              <a:rPr lang="fr-FR" altLang="fr-FR" b="1" dirty="0" err="1">
                <a:solidFill>
                  <a:srgbClr val="0070C0"/>
                </a:solidFill>
              </a:rPr>
              <a:t>Circular</a:t>
            </a:r>
            <a:r>
              <a:rPr lang="fr-FR" altLang="fr-FR" b="1" dirty="0">
                <a:solidFill>
                  <a:srgbClr val="0070C0"/>
                </a:solidFill>
              </a:rPr>
              <a:t> </a:t>
            </a:r>
            <a:r>
              <a:rPr lang="fr-FR" altLang="fr-FR" b="1" dirty="0" err="1" smtClean="0">
                <a:solidFill>
                  <a:srgbClr val="0070C0"/>
                </a:solidFill>
              </a:rPr>
              <a:t>Colider</a:t>
            </a:r>
            <a:r>
              <a:rPr lang="fr-FR" altLang="fr-FR" b="1" dirty="0" smtClean="0">
                <a:solidFill>
                  <a:srgbClr val="0070C0"/>
                </a:solidFill>
              </a:rPr>
              <a:t> </a:t>
            </a:r>
            <a:r>
              <a:rPr lang="fr-FR" altLang="fr-FR" b="1" dirty="0" err="1" smtClean="0">
                <a:solidFill>
                  <a:srgbClr val="0070C0"/>
                </a:solidFill>
              </a:rPr>
              <a:t>hh</a:t>
            </a:r>
            <a:r>
              <a:rPr lang="fr-FR" altLang="fr-FR" b="1" dirty="0" smtClean="0">
                <a:solidFill>
                  <a:srgbClr val="0070C0"/>
                </a:solidFill>
              </a:rPr>
              <a:t> (</a:t>
            </a:r>
            <a:r>
              <a:rPr lang="fr-FR" altLang="fr-FR" b="1" dirty="0" err="1" smtClean="0">
                <a:solidFill>
                  <a:srgbClr val="0070C0"/>
                </a:solidFill>
              </a:rPr>
              <a:t>FCC_hh</a:t>
            </a:r>
            <a:r>
              <a:rPr lang="fr-FR" altLang="fr-FR" b="1" dirty="0" smtClean="0">
                <a:solidFill>
                  <a:srgbClr val="0070C0"/>
                </a:solidFill>
              </a:rPr>
              <a:t>)</a:t>
            </a:r>
          </a:p>
          <a:p>
            <a:pPr marL="0" indent="0">
              <a:lnSpc>
                <a:spcPct val="90000"/>
              </a:lnSpc>
              <a:buFont typeface="Arial" pitchFamily="34" charset="0"/>
              <a:buNone/>
            </a:pPr>
            <a:endParaRPr lang="fr-FR" altLang="fr-FR" b="1" dirty="0"/>
          </a:p>
          <a:p>
            <a:pPr marL="0" indent="0">
              <a:lnSpc>
                <a:spcPct val="90000"/>
              </a:lnSpc>
              <a:buFont typeface="Arial" pitchFamily="34" charset="0"/>
              <a:buNone/>
            </a:pPr>
            <a:r>
              <a:rPr lang="fr-FR" altLang="fr-FR" b="1" dirty="0">
                <a:solidFill>
                  <a:srgbClr val="0070C0"/>
                </a:solidFill>
              </a:rPr>
              <a:t>Responsable scientifique national: A. Faus-</a:t>
            </a:r>
            <a:r>
              <a:rPr lang="fr-FR" altLang="fr-FR" b="1" dirty="0" smtClean="0">
                <a:solidFill>
                  <a:srgbClr val="0070C0"/>
                </a:solidFill>
              </a:rPr>
              <a:t>Golfe</a:t>
            </a:r>
          </a:p>
          <a:p>
            <a:pPr marL="0" indent="0">
              <a:lnSpc>
                <a:spcPct val="90000"/>
              </a:lnSpc>
              <a:buFont typeface="Arial" pitchFamily="34" charset="0"/>
              <a:buNone/>
            </a:pPr>
            <a:endParaRPr lang="fr-FR" altLang="fr-FR" b="1" dirty="0">
              <a:solidFill>
                <a:srgbClr val="0070C0"/>
              </a:solidFill>
            </a:endParaRPr>
          </a:p>
          <a:p>
            <a:pPr marL="0" indent="0">
              <a:lnSpc>
                <a:spcPct val="90000"/>
              </a:lnSpc>
              <a:buFont typeface="Arial" pitchFamily="34" charset="0"/>
              <a:buNone/>
            </a:pPr>
            <a:r>
              <a:rPr lang="fr-FR" altLang="fr-FR" b="1" dirty="0">
                <a:solidFill>
                  <a:srgbClr val="0070C0"/>
                </a:solidFill>
              </a:rPr>
              <a:t>Responsable scientifique local: A. Faus-Golfe</a:t>
            </a:r>
          </a:p>
        </p:txBody>
      </p:sp>
      <p:pic>
        <p:nvPicPr>
          <p:cNvPr id="6" name="Picture 3" descr="D:\bureau-bis\rapport\CSI\logo-FCC-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468560" y="0"/>
            <a:ext cx="9144000" cy="692150"/>
          </a:xfrm>
        </p:spPr>
        <p:txBody>
          <a:bodyPr/>
          <a:lstStyle/>
          <a:p>
            <a:r>
              <a:rPr lang="fr-FR" altLang="fr-FR" sz="2800" b="1" dirty="0" smtClean="0">
                <a:solidFill>
                  <a:srgbClr val="E75112"/>
                </a:solidFill>
                <a:latin typeface="Verdana" pitchFamily="34" charset="0"/>
              </a:rPr>
              <a:t>Project FCC – General description</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3"/>
          <a:stretch>
            <a:fillRect/>
          </a:stretch>
        </p:blipFill>
        <p:spPr>
          <a:xfrm>
            <a:off x="5250521" y="1268760"/>
            <a:ext cx="3893479" cy="2736304"/>
          </a:xfrm>
          <a:prstGeom prst="rect">
            <a:avLst/>
          </a:prstGeom>
        </p:spPr>
      </p:pic>
      <p:pic>
        <p:nvPicPr>
          <p:cNvPr id="2" name="Imagen 1"/>
          <p:cNvPicPr>
            <a:picLocks noChangeAspect="1"/>
          </p:cNvPicPr>
          <p:nvPr/>
        </p:nvPicPr>
        <p:blipFill>
          <a:blip r:embed="rId4"/>
          <a:stretch>
            <a:fillRect/>
          </a:stretch>
        </p:blipFill>
        <p:spPr>
          <a:xfrm>
            <a:off x="107504" y="980728"/>
            <a:ext cx="5472608" cy="3343495"/>
          </a:xfrm>
          <a:prstGeom prst="rect">
            <a:avLst/>
          </a:prstGeom>
        </p:spPr>
      </p:pic>
      <p:cxnSp>
        <p:nvCxnSpPr>
          <p:cNvPr id="4" name="Conector recto de flecha 3"/>
          <p:cNvCxnSpPr/>
          <p:nvPr/>
        </p:nvCxnSpPr>
        <p:spPr>
          <a:xfrm flipH="1" flipV="1">
            <a:off x="2627784" y="2204864"/>
            <a:ext cx="2664296"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p:nvPr/>
        </p:nvCxnSpPr>
        <p:spPr>
          <a:xfrm flipH="1" flipV="1">
            <a:off x="2915816" y="1484784"/>
            <a:ext cx="4896544" cy="1224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414" y="4581128"/>
            <a:ext cx="4539066" cy="136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788024" y="6165304"/>
            <a:ext cx="2389372" cy="338554"/>
          </a:xfrm>
          <a:prstGeom prst="rect">
            <a:avLst/>
          </a:prstGeom>
        </p:spPr>
        <p:txBody>
          <a:bodyPr wrap="none">
            <a:spAutoFit/>
          </a:bodyPr>
          <a:lstStyle/>
          <a:p>
            <a:r>
              <a:rPr lang="en-GB" sz="1600" b="1" dirty="0">
                <a:solidFill>
                  <a:srgbClr val="FF0000"/>
                </a:solidFill>
              </a:rPr>
              <a:t>s</a:t>
            </a:r>
            <a:r>
              <a:rPr lang="en-GB" sz="1600" b="1" dirty="0" smtClean="0">
                <a:solidFill>
                  <a:srgbClr val="FF0000"/>
                </a:solidFill>
              </a:rPr>
              <a:t>tored energy </a:t>
            </a:r>
            <a:r>
              <a:rPr lang="en-GB" sz="1600" b="1" dirty="0" smtClean="0">
                <a:solidFill>
                  <a:srgbClr val="FF0000"/>
                </a:solidFill>
                <a:sym typeface="Wingdings" panose="05000000000000000000" pitchFamily="2" charset="2"/>
              </a:rPr>
              <a:t> 23 </a:t>
            </a:r>
            <a:r>
              <a:rPr lang="en-GB" sz="1600" b="1" dirty="0" smtClean="0">
                <a:solidFill>
                  <a:srgbClr val="FF0000"/>
                </a:solidFill>
                <a:sym typeface="Symbol"/>
              </a:rPr>
              <a:t> LHC</a:t>
            </a:r>
            <a:endParaRPr lang="fr-FR" sz="1600" b="1" dirty="0">
              <a:solidFill>
                <a:srgbClr val="FF0000"/>
              </a:solidFill>
            </a:endParaRPr>
          </a:p>
        </p:txBody>
      </p:sp>
      <p:pic>
        <p:nvPicPr>
          <p:cNvPr id="14"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92" y="4725144"/>
            <a:ext cx="1188132"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4725144"/>
            <a:ext cx="132501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3544" y="4725144"/>
            <a:ext cx="1179252"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372970" y="6474822"/>
            <a:ext cx="1499706" cy="338554"/>
          </a:xfrm>
          <a:prstGeom prst="rect">
            <a:avLst/>
          </a:prstGeom>
        </p:spPr>
        <p:txBody>
          <a:bodyPr wrap="none">
            <a:spAutoFit/>
          </a:bodyPr>
          <a:lstStyle/>
          <a:p>
            <a:r>
              <a:rPr lang="en-GB" sz="1600" b="1" dirty="0" smtClean="0">
                <a:solidFill>
                  <a:srgbClr val="0000FF"/>
                </a:solidFill>
              </a:rPr>
              <a:t>LHC collimators</a:t>
            </a:r>
            <a:endParaRPr lang="fr-FR" sz="1600" b="1" dirty="0">
              <a:solidFill>
                <a:srgbClr val="0000FF"/>
              </a:solidFill>
            </a:endParaRPr>
          </a:p>
        </p:txBody>
      </p:sp>
      <p:pic>
        <p:nvPicPr>
          <p:cNvPr id="18" name="Picture 3" descr="D:\bureau-bis\rapport\CSI\logo-FCC-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0955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en-US" altLang="fr-FR" sz="2800" b="1" dirty="0" smtClean="0">
                <a:solidFill>
                  <a:srgbClr val="E75112"/>
                </a:solidFill>
                <a:latin typeface="Verdana" pitchFamily="34" charset="0"/>
              </a:rPr>
              <a:t>Project FCC - Resources</a:t>
            </a:r>
          </a:p>
        </p:txBody>
      </p:sp>
      <p:sp>
        <p:nvSpPr>
          <p:cNvPr id="22530" name="Rectangle 3"/>
          <p:cNvSpPr>
            <a:spLocks noGrp="1" noChangeArrowheads="1"/>
          </p:cNvSpPr>
          <p:nvPr>
            <p:ph idx="4294967295"/>
          </p:nvPr>
        </p:nvSpPr>
        <p:spPr>
          <a:xfrm>
            <a:off x="388557" y="836141"/>
            <a:ext cx="8215891" cy="5761211"/>
          </a:xfrm>
          <a:ln w="19050">
            <a:noFill/>
            <a:miter lim="800000"/>
            <a:headEnd/>
            <a:tailEnd/>
          </a:ln>
        </p:spPr>
        <p:txBody>
          <a:bodyPr/>
          <a:lstStyle/>
          <a:p>
            <a:pPr marL="0" indent="0">
              <a:lnSpc>
                <a:spcPct val="90000"/>
              </a:lnSpc>
              <a:buFont typeface="Arial" pitchFamily="34" charset="0"/>
              <a:buNone/>
            </a:pPr>
            <a:r>
              <a:rPr lang="fr-FR" altLang="fr-FR" sz="1800" b="1" u="sng" dirty="0" smtClean="0">
                <a:solidFill>
                  <a:srgbClr val="0070C0"/>
                </a:solidFill>
                <a:latin typeface="Verdana" pitchFamily="34" charset="0"/>
              </a:rPr>
              <a:t>Membres de l’équipe impliqués:</a:t>
            </a:r>
          </a:p>
          <a:p>
            <a:pPr marL="0" indent="0">
              <a:lnSpc>
                <a:spcPct val="90000"/>
              </a:lnSpc>
              <a:buFont typeface="Arial" pitchFamily="34" charset="0"/>
              <a:buNone/>
            </a:pPr>
            <a:endParaRPr lang="fr-FR" altLang="fr-FR" sz="1800" b="1" dirty="0" smtClean="0">
              <a:latin typeface="Verdana" pitchFamily="34" charset="0"/>
            </a:endParaRPr>
          </a:p>
          <a:p>
            <a:pPr marL="0" indent="0">
              <a:lnSpc>
                <a:spcPct val="90000"/>
              </a:lnSpc>
            </a:pPr>
            <a:r>
              <a:rPr lang="fr-FR" altLang="fr-FR" sz="1800" dirty="0" smtClean="0">
                <a:latin typeface="Verdana" pitchFamily="34" charset="0"/>
              </a:rPr>
              <a:t> A. Faus-Golfe (16%)</a:t>
            </a:r>
          </a:p>
          <a:p>
            <a:pPr marL="0" indent="0">
              <a:lnSpc>
                <a:spcPct val="90000"/>
              </a:lnSpc>
            </a:pPr>
            <a:r>
              <a:rPr lang="fr-FR" altLang="fr-FR" sz="1800" dirty="0">
                <a:latin typeface="Verdana" pitchFamily="34" charset="0"/>
              </a:rPr>
              <a:t> </a:t>
            </a:r>
            <a:r>
              <a:rPr lang="fr-FR" altLang="fr-FR" sz="1800" dirty="0" smtClean="0">
                <a:latin typeface="Verdana" pitchFamily="34" charset="0"/>
              </a:rPr>
              <a:t>S. Chance (8%)</a:t>
            </a:r>
          </a:p>
          <a:p>
            <a:pPr marL="0" indent="0">
              <a:lnSpc>
                <a:spcPct val="90000"/>
              </a:lnSpc>
            </a:pPr>
            <a:r>
              <a:rPr lang="fr-FR" altLang="fr-FR" sz="1800" dirty="0" smtClean="0">
                <a:latin typeface="Verdana" pitchFamily="34" charset="0"/>
              </a:rPr>
              <a:t> P. </a:t>
            </a:r>
            <a:r>
              <a:rPr lang="fr-FR" altLang="fr-FR" sz="1800" dirty="0" err="1" smtClean="0">
                <a:latin typeface="Verdana" pitchFamily="34" charset="0"/>
              </a:rPr>
              <a:t>Bambade</a:t>
            </a:r>
            <a:r>
              <a:rPr lang="fr-FR" altLang="fr-FR" sz="1800" dirty="0" smtClean="0">
                <a:latin typeface="Verdana" pitchFamily="34" charset="0"/>
              </a:rPr>
              <a:t> </a:t>
            </a:r>
            <a:r>
              <a:rPr lang="fr-FR" altLang="fr-FR" sz="1800" dirty="0">
                <a:latin typeface="Verdana" pitchFamily="34" charset="0"/>
              </a:rPr>
              <a:t>(8%)</a:t>
            </a:r>
            <a:endParaRPr lang="fr-FR" altLang="fr-FR" sz="1800" dirty="0" smtClean="0">
              <a:latin typeface="Verdana" pitchFamily="34" charset="0"/>
            </a:endParaRPr>
          </a:p>
          <a:p>
            <a:pPr marL="0" indent="0">
              <a:lnSpc>
                <a:spcPct val="90000"/>
              </a:lnSpc>
            </a:pPr>
            <a:endParaRPr lang="fr-FR" altLang="fr-FR" sz="1800" b="1" dirty="0" smtClean="0">
              <a:solidFill>
                <a:srgbClr val="0070C0"/>
              </a:solidFill>
              <a:latin typeface="Verdana" pitchFamily="34" charset="0"/>
            </a:endParaRPr>
          </a:p>
          <a:p>
            <a:pPr marL="0" indent="0">
              <a:lnSpc>
                <a:spcPct val="90000"/>
              </a:lnSpc>
              <a:buFont typeface="Arial" pitchFamily="34" charset="0"/>
              <a:buNone/>
            </a:pPr>
            <a:r>
              <a:rPr lang="fr-FR" altLang="fr-FR" sz="1800" b="1" u="sng" dirty="0" smtClean="0">
                <a:solidFill>
                  <a:srgbClr val="0070C0"/>
                </a:solidFill>
                <a:latin typeface="Verdana" pitchFamily="34" charset="0"/>
              </a:rPr>
              <a:t>Liste des personnels techniques impliqués:</a:t>
            </a:r>
          </a:p>
          <a:p>
            <a:pPr marL="0" indent="0">
              <a:lnSpc>
                <a:spcPct val="90000"/>
              </a:lnSpc>
              <a:buNone/>
            </a:pPr>
            <a:r>
              <a:rPr lang="fr-FR" altLang="fr-FR" sz="1800" b="1" dirty="0">
                <a:solidFill>
                  <a:srgbClr val="0070C0"/>
                </a:solidFill>
                <a:latin typeface="Verdana" pitchFamily="34" charset="0"/>
                <a:sym typeface="Wingdings" pitchFamily="2" charset="2"/>
              </a:rPr>
              <a:t> </a:t>
            </a:r>
            <a:endParaRPr lang="fr-FR" altLang="fr-FR" sz="1800" b="1" dirty="0" smtClean="0">
              <a:solidFill>
                <a:srgbClr val="0070C0"/>
              </a:solidFill>
              <a:latin typeface="Verdana" pitchFamily="34" charset="0"/>
              <a:sym typeface="Wingdings" pitchFamily="2" charset="2"/>
            </a:endParaRPr>
          </a:p>
          <a:p>
            <a:pPr marL="0" indent="0">
              <a:lnSpc>
                <a:spcPct val="90000"/>
              </a:lnSpc>
              <a:buNone/>
            </a:pPr>
            <a:r>
              <a:rPr lang="fr-FR" altLang="fr-FR" sz="1800" b="1" dirty="0" smtClean="0">
                <a:solidFill>
                  <a:srgbClr val="0070C0"/>
                </a:solidFill>
                <a:latin typeface="Verdana" pitchFamily="34" charset="0"/>
                <a:sym typeface="Wingdings" pitchFamily="2" charset="2"/>
              </a:rPr>
              <a:t>CDD </a:t>
            </a:r>
            <a:r>
              <a:rPr lang="fr-FR" altLang="fr-FR" sz="1800" b="1" dirty="0" err="1" smtClean="0">
                <a:solidFill>
                  <a:srgbClr val="0070C0"/>
                </a:solidFill>
                <a:latin typeface="Verdana" pitchFamily="34" charset="0"/>
                <a:sym typeface="Wingdings" pitchFamily="2" charset="2"/>
              </a:rPr>
              <a:t>postdoc</a:t>
            </a:r>
            <a:r>
              <a:rPr lang="fr-FR" altLang="fr-FR" sz="1800" b="1" dirty="0" smtClean="0">
                <a:solidFill>
                  <a:srgbClr val="0070C0"/>
                </a:solidFill>
                <a:latin typeface="Verdana" pitchFamily="34" charset="0"/>
                <a:sym typeface="Wingdings" pitchFamily="2" charset="2"/>
              </a:rPr>
              <a:t>: </a:t>
            </a:r>
            <a:br>
              <a:rPr lang="fr-FR" altLang="fr-FR" sz="1800" b="1" dirty="0" smtClean="0">
                <a:solidFill>
                  <a:srgbClr val="0070C0"/>
                </a:solidFill>
                <a:latin typeface="Verdana" pitchFamily="34" charset="0"/>
                <a:sym typeface="Wingdings" pitchFamily="2" charset="2"/>
              </a:rPr>
            </a:br>
            <a:endParaRPr lang="fr-FR" altLang="fr-FR" sz="1800" b="1" dirty="0" smtClean="0">
              <a:latin typeface="Verdana" pitchFamily="34" charset="0"/>
              <a:sym typeface="Wingdings" pitchFamily="2" charset="2"/>
            </a:endParaRPr>
          </a:p>
          <a:p>
            <a:pPr lvl="1">
              <a:lnSpc>
                <a:spcPct val="90000"/>
              </a:lnSpc>
              <a:buFont typeface="Arial" pitchFamily="34" charset="0"/>
              <a:buChar char="•"/>
            </a:pPr>
            <a:r>
              <a:rPr lang="fr-FR" altLang="fr-FR" sz="1800" dirty="0" smtClean="0">
                <a:latin typeface="Verdana" pitchFamily="34" charset="0"/>
              </a:rPr>
              <a:t>J. Molson </a:t>
            </a:r>
            <a:r>
              <a:rPr lang="fr-FR" altLang="fr-FR" sz="1800" dirty="0">
                <a:latin typeface="Verdana" pitchFamily="34" charset="0"/>
              </a:rPr>
              <a:t>(</a:t>
            </a:r>
            <a:r>
              <a:rPr lang="fr-FR" altLang="fr-FR" sz="1800" dirty="0" smtClean="0">
                <a:latin typeface="Verdana" pitchFamily="34" charset="0"/>
              </a:rPr>
              <a:t>100%, </a:t>
            </a:r>
            <a:r>
              <a:rPr lang="fr-FR" altLang="fr-FR" sz="1800" dirty="0" err="1" smtClean="0">
                <a:latin typeface="Verdana" pitchFamily="34" charset="0"/>
              </a:rPr>
              <a:t>October</a:t>
            </a:r>
            <a:r>
              <a:rPr lang="fr-FR" altLang="fr-FR" sz="1800" dirty="0" smtClean="0">
                <a:latin typeface="Verdana" pitchFamily="34" charset="0"/>
              </a:rPr>
              <a:t> 2015–</a:t>
            </a:r>
            <a:r>
              <a:rPr lang="fr-FR" altLang="fr-FR" sz="1800" dirty="0" err="1" smtClean="0">
                <a:latin typeface="Verdana" pitchFamily="34" charset="0"/>
              </a:rPr>
              <a:t>October</a:t>
            </a:r>
            <a:r>
              <a:rPr lang="fr-FR" altLang="fr-FR" sz="1800" dirty="0" smtClean="0">
                <a:latin typeface="Verdana" pitchFamily="34" charset="0"/>
              </a:rPr>
              <a:t> 2017)</a:t>
            </a:r>
            <a:endParaRPr lang="fr-FR" altLang="fr-FR" sz="1800" dirty="0" smtClean="0">
              <a:latin typeface="Verdana" pitchFamily="34" charset="0"/>
              <a:sym typeface="Wingdings" pitchFamily="2" charset="2"/>
            </a:endParaRPr>
          </a:p>
          <a:p>
            <a:pPr marL="57150" indent="0">
              <a:lnSpc>
                <a:spcPct val="90000"/>
              </a:lnSpc>
              <a:buNone/>
            </a:pPr>
            <a:endParaRPr lang="fr-FR" altLang="fr-FR" sz="1800" dirty="0" smtClean="0">
              <a:solidFill>
                <a:srgbClr val="4D4D4D"/>
              </a:solidFill>
              <a:latin typeface="Verdana" pitchFamily="34" charset="0"/>
              <a:sym typeface="Wingdings" pitchFamily="2" charset="2"/>
            </a:endParaRPr>
          </a:p>
          <a:p>
            <a:pPr marL="57150" indent="0">
              <a:lnSpc>
                <a:spcPct val="90000"/>
              </a:lnSpc>
              <a:buNone/>
            </a:pPr>
            <a:r>
              <a:rPr lang="fr-FR" altLang="fr-FR" sz="1800" b="1" u="sng" dirty="0" smtClean="0">
                <a:solidFill>
                  <a:srgbClr val="0070C0"/>
                </a:solidFill>
                <a:latin typeface="Verdana" pitchFamily="34" charset="0"/>
              </a:rPr>
              <a:t>Sources de financement 2015 (hors </a:t>
            </a:r>
            <a:r>
              <a:rPr lang="fr-FR" altLang="fr-FR" sz="1800" b="1" u="sng" dirty="0" err="1" smtClean="0">
                <a:solidFill>
                  <a:srgbClr val="0070C0"/>
                </a:solidFill>
                <a:latin typeface="Verdana" pitchFamily="34" charset="0"/>
              </a:rPr>
              <a:t>CDDs</a:t>
            </a:r>
            <a:r>
              <a:rPr lang="fr-FR" altLang="fr-FR" sz="1800" b="1" u="sng" dirty="0" smtClean="0">
                <a:solidFill>
                  <a:srgbClr val="0070C0"/>
                </a:solidFill>
                <a:latin typeface="Verdana" pitchFamily="34" charset="0"/>
              </a:rPr>
              <a:t>)</a:t>
            </a:r>
            <a:endParaRPr lang="fr-FR" altLang="fr-FR" sz="1800" dirty="0" smtClean="0">
              <a:solidFill>
                <a:srgbClr val="4D4D4D"/>
              </a:solidFill>
              <a:latin typeface="Verdana" pitchFamily="34" charset="0"/>
            </a:endParaRPr>
          </a:p>
          <a:p>
            <a:pPr marL="57150" indent="0">
              <a:lnSpc>
                <a:spcPct val="90000"/>
              </a:lnSpc>
              <a:buNone/>
            </a:pPr>
            <a:endParaRPr lang="fr-FR" altLang="fr-FR" sz="1800" b="1" dirty="0" smtClean="0">
              <a:latin typeface="Verdana" pitchFamily="34" charset="0"/>
            </a:endParaRPr>
          </a:p>
          <a:p>
            <a:pPr lvl="1">
              <a:lnSpc>
                <a:spcPct val="90000"/>
              </a:lnSpc>
              <a:buFont typeface="Arial" pitchFamily="34" charset="0"/>
              <a:buChar char="•"/>
            </a:pPr>
            <a:r>
              <a:rPr lang="fr-FR" altLang="fr-FR" sz="1800" dirty="0" err="1" smtClean="0">
                <a:solidFill>
                  <a:srgbClr val="000000"/>
                </a:solidFill>
                <a:latin typeface="Verdana" pitchFamily="34" charset="0"/>
              </a:rPr>
              <a:t>EuroCirCol</a:t>
            </a:r>
            <a:r>
              <a:rPr lang="fr-FR" altLang="fr-FR" sz="1800" dirty="0" smtClean="0">
                <a:solidFill>
                  <a:srgbClr val="000000"/>
                </a:solidFill>
                <a:latin typeface="Verdana" pitchFamily="34" charset="0"/>
              </a:rPr>
              <a:t> EU </a:t>
            </a:r>
            <a:r>
              <a:rPr lang="fr-FR" altLang="fr-FR" sz="1800" dirty="0" err="1" smtClean="0">
                <a:solidFill>
                  <a:srgbClr val="000000"/>
                </a:solidFill>
                <a:latin typeface="Verdana" pitchFamily="34" charset="0"/>
              </a:rPr>
              <a:t>project</a:t>
            </a:r>
            <a:r>
              <a:rPr lang="fr-FR" altLang="fr-FR" sz="1800" dirty="0" smtClean="0">
                <a:solidFill>
                  <a:srgbClr val="000000"/>
                </a:solidFill>
                <a:latin typeface="Verdana" pitchFamily="34" charset="0"/>
              </a:rPr>
              <a:t> ( </a:t>
            </a:r>
            <a:r>
              <a:rPr lang="fr-FR" altLang="fr-FR" sz="1800" dirty="0" err="1" smtClean="0">
                <a:solidFill>
                  <a:srgbClr val="000000"/>
                </a:solidFill>
                <a:latin typeface="Verdana" pitchFamily="34" charset="0"/>
              </a:rPr>
              <a:t>travel</a:t>
            </a:r>
            <a:r>
              <a:rPr lang="fr-FR" altLang="fr-FR" sz="1800" dirty="0" smtClean="0">
                <a:solidFill>
                  <a:srgbClr val="000000"/>
                </a:solidFill>
                <a:latin typeface="Verdana" pitchFamily="34" charset="0"/>
              </a:rPr>
              <a:t> </a:t>
            </a:r>
            <a:r>
              <a:rPr lang="fr-FR" altLang="fr-FR" sz="1800" dirty="0" err="1" smtClean="0">
                <a:solidFill>
                  <a:srgbClr val="000000"/>
                </a:solidFill>
                <a:latin typeface="Verdana" pitchFamily="34" charset="0"/>
              </a:rPr>
              <a:t>expenses</a:t>
            </a:r>
            <a:r>
              <a:rPr lang="fr-FR" altLang="fr-FR" sz="1800" dirty="0" smtClean="0">
                <a:solidFill>
                  <a:srgbClr val="000000"/>
                </a:solidFill>
                <a:latin typeface="Verdana" pitchFamily="34" charset="0"/>
              </a:rPr>
              <a:t>)</a:t>
            </a:r>
          </a:p>
          <a:p>
            <a:pPr lvl="1">
              <a:lnSpc>
                <a:spcPct val="90000"/>
              </a:lnSpc>
              <a:buFont typeface="Arial" pitchFamily="34" charset="0"/>
              <a:buChar char="•"/>
            </a:pPr>
            <a:r>
              <a:rPr lang="fr-FR" altLang="fr-FR" sz="1800" dirty="0" smtClean="0">
                <a:solidFill>
                  <a:srgbClr val="000000"/>
                </a:solidFill>
                <a:latin typeface="Verdana" pitchFamily="34" charset="0"/>
              </a:rPr>
              <a:t>IN2P3</a:t>
            </a: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pic>
        <p:nvPicPr>
          <p:cNvPr id="5" name="Picture 7" descr="http://ipnwww.in2p3.fr/spip.php?action=acceder_document&amp;arg=2039&amp;cle=b5451d63087696160c0dc1da046ac5751c464e97&amp;file=png%2Factu_ipn_jlb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293096"/>
            <a:ext cx="2664296" cy="492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bureau-bis\rapport\CSI\logo-FCC-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356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en-US" altLang="fr-FR" sz="2800" b="1" dirty="0" smtClean="0">
                <a:solidFill>
                  <a:srgbClr val="E75112"/>
                </a:solidFill>
                <a:latin typeface="Verdana" pitchFamily="34" charset="0"/>
              </a:rPr>
              <a:t>Project FCC - Resources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79512" y="908720"/>
            <a:ext cx="7488832" cy="134203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nSpc>
                <a:spcPct val="90000"/>
              </a:lnSpc>
              <a:buFont typeface="Arial" pitchFamily="34" charset="0"/>
              <a:buNone/>
            </a:pPr>
            <a:r>
              <a:rPr lang="fr-FR" altLang="fr-FR" sz="2000" b="1" dirty="0" smtClean="0">
                <a:solidFill>
                  <a:srgbClr val="0070C0"/>
                </a:solidFill>
                <a:latin typeface="Verdana" pitchFamily="34" charset="0"/>
              </a:rPr>
              <a:t>Autres laboratoires impliqués</a:t>
            </a:r>
          </a:p>
          <a:p>
            <a:pPr marL="57150" indent="0">
              <a:lnSpc>
                <a:spcPct val="90000"/>
              </a:lnSpc>
              <a:buFont typeface="Arial" pitchFamily="34" charset="0"/>
              <a:buNone/>
            </a:pPr>
            <a:r>
              <a:rPr lang="fr-FR" altLang="fr-FR" sz="2000" b="1" dirty="0" smtClean="0">
                <a:solidFill>
                  <a:srgbClr val="0070C0"/>
                </a:solidFill>
                <a:latin typeface="Verdana" pitchFamily="34" charset="0"/>
              </a:rPr>
              <a:t> </a:t>
            </a:r>
            <a:endParaRPr lang="fr-FR" altLang="fr-FR" sz="2000" b="1" u="sng" dirty="0" smtClean="0">
              <a:solidFill>
                <a:srgbClr val="0070C0"/>
              </a:solidFill>
              <a:latin typeface="Verdana" pitchFamily="34" charset="0"/>
            </a:endParaRPr>
          </a:p>
          <a:p>
            <a:pPr lvl="1">
              <a:lnSpc>
                <a:spcPct val="90000"/>
              </a:lnSpc>
              <a:buFont typeface="Arial" pitchFamily="34" charset="0"/>
              <a:buChar char="•"/>
            </a:pPr>
            <a:r>
              <a:rPr lang="fr-FR" altLang="fr-FR" sz="1800" dirty="0" smtClean="0">
                <a:solidFill>
                  <a:srgbClr val="4D4D4D"/>
                </a:solidFill>
                <a:latin typeface="Verdana" pitchFamily="34" charset="0"/>
              </a:rPr>
              <a:t>IPNO (IN2P3)</a:t>
            </a:r>
          </a:p>
          <a:p>
            <a:pPr lvl="1">
              <a:lnSpc>
                <a:spcPct val="90000"/>
              </a:lnSpc>
              <a:buFont typeface="Arial" pitchFamily="34" charset="0"/>
              <a:buChar char="•"/>
            </a:pPr>
            <a:r>
              <a:rPr lang="fr-FR" altLang="fr-FR" sz="1800" dirty="0" smtClean="0">
                <a:solidFill>
                  <a:srgbClr val="4D4D4D"/>
                </a:solidFill>
                <a:latin typeface="Verdana" pitchFamily="34" charset="0"/>
              </a:rPr>
              <a:t>FCC collaboration</a:t>
            </a:r>
            <a:endParaRPr lang="fr-FR" altLang="fr-FR" sz="1200" b="1" u="sng" dirty="0" smtClean="0">
              <a:solidFill>
                <a:srgbClr val="0070C0"/>
              </a:solidFill>
              <a:latin typeface="Verdana" pitchFamily="34" charset="0"/>
            </a:endParaRPr>
          </a:p>
          <a:p>
            <a:pPr marL="457200" lvl="1" indent="0">
              <a:lnSpc>
                <a:spcPct val="90000"/>
              </a:lnSpc>
              <a:buFont typeface="Arial" pitchFamily="34" charset="0"/>
              <a:buNone/>
            </a:pPr>
            <a:endParaRPr lang="fr-FR" altLang="fr-FR" sz="1200" dirty="0" smtClean="0">
              <a:solidFill>
                <a:srgbClr val="4D4D4D"/>
              </a:solidFill>
              <a:latin typeface="Verdana" pitchFamily="34" charset="0"/>
              <a:sym typeface="Wingdings" pitchFamily="2" charset="2"/>
            </a:endParaRPr>
          </a:p>
        </p:txBody>
      </p:sp>
      <p:pic>
        <p:nvPicPr>
          <p:cNvPr id="7" name="Picture 3" descr="D:\bureau-bis\rapport\CSI\logo-FCC-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412776"/>
            <a:ext cx="907409" cy="58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1574800" y="2184400"/>
            <a:ext cx="5994400" cy="2489200"/>
          </a:xfrm>
          <a:prstGeom prst="rect">
            <a:avLst/>
          </a:prstGeom>
        </p:spPr>
      </p:pic>
      <p:pic>
        <p:nvPicPr>
          <p:cNvPr id="3" name="Picture 2"/>
          <p:cNvPicPr>
            <a:picLocks noChangeAspect="1"/>
          </p:cNvPicPr>
          <p:nvPr/>
        </p:nvPicPr>
        <p:blipFill>
          <a:blip r:embed="rId6"/>
          <a:stretch>
            <a:fillRect/>
          </a:stretch>
        </p:blipFill>
        <p:spPr>
          <a:xfrm>
            <a:off x="4788024" y="908720"/>
            <a:ext cx="3927920" cy="2736304"/>
          </a:xfrm>
          <a:prstGeom prst="rect">
            <a:avLst/>
          </a:prstGeom>
        </p:spPr>
      </p:pic>
      <p:sp>
        <p:nvSpPr>
          <p:cNvPr id="4" name="Rectangle 3"/>
          <p:cNvSpPr/>
          <p:nvPr/>
        </p:nvSpPr>
        <p:spPr>
          <a:xfrm>
            <a:off x="323528" y="4293096"/>
            <a:ext cx="7920880" cy="1563505"/>
          </a:xfrm>
          <a:prstGeom prst="rect">
            <a:avLst/>
          </a:prstGeom>
        </p:spPr>
        <p:txBody>
          <a:bodyPr wrap="square">
            <a:spAutoFit/>
          </a:bodyPr>
          <a:lstStyle/>
          <a:p>
            <a:pPr marL="57150" indent="0">
              <a:lnSpc>
                <a:spcPct val="90000"/>
              </a:lnSpc>
              <a:buFont typeface="Arial" pitchFamily="34" charset="0"/>
              <a:buNone/>
            </a:pPr>
            <a:r>
              <a:rPr lang="fr-FR" altLang="fr-FR" sz="2000" b="1" dirty="0" smtClean="0">
                <a:solidFill>
                  <a:srgbClr val="0070C0"/>
                </a:solidFill>
              </a:rPr>
              <a:t>Synergies</a:t>
            </a:r>
          </a:p>
          <a:p>
            <a:pPr marL="57150" indent="0">
              <a:lnSpc>
                <a:spcPct val="90000"/>
              </a:lnSpc>
              <a:buFont typeface="Arial" pitchFamily="34" charset="0"/>
              <a:buNone/>
            </a:pPr>
            <a:endParaRPr lang="fr-FR" altLang="fr-FR" sz="2000" b="1" u="sng" dirty="0">
              <a:solidFill>
                <a:srgbClr val="0070C0"/>
              </a:solidFill>
            </a:endParaRPr>
          </a:p>
          <a:p>
            <a:pPr lvl="1">
              <a:lnSpc>
                <a:spcPct val="90000"/>
              </a:lnSpc>
              <a:buFont typeface="Arial" pitchFamily="34" charset="0"/>
              <a:buChar char="•"/>
            </a:pPr>
            <a:r>
              <a:rPr lang="fr-FR" altLang="fr-FR" dirty="0">
                <a:solidFill>
                  <a:srgbClr val="4D4D4D"/>
                </a:solidFill>
              </a:rPr>
              <a:t> </a:t>
            </a:r>
            <a:r>
              <a:rPr lang="en-GB" altLang="fr-FR" dirty="0" smtClean="0">
                <a:solidFill>
                  <a:srgbClr val="4D4D4D"/>
                </a:solidFill>
              </a:rPr>
              <a:t>HL-LHC collimation studies</a:t>
            </a:r>
          </a:p>
          <a:p>
            <a:pPr lvl="1">
              <a:lnSpc>
                <a:spcPct val="90000"/>
              </a:lnSpc>
              <a:buFont typeface="Arial" pitchFamily="34" charset="0"/>
              <a:buChar char="•"/>
            </a:pPr>
            <a:r>
              <a:rPr lang="en-GB" altLang="fr-FR" dirty="0" smtClean="0">
                <a:solidFill>
                  <a:srgbClr val="4D4D4D"/>
                </a:solidFill>
              </a:rPr>
              <a:t> UA9-crystal collimation</a:t>
            </a:r>
          </a:p>
          <a:p>
            <a:pPr lvl="1">
              <a:lnSpc>
                <a:spcPct val="90000"/>
              </a:lnSpc>
              <a:buFont typeface="Arial" pitchFamily="34" charset="0"/>
              <a:buChar char="•"/>
            </a:pPr>
            <a:r>
              <a:rPr lang="en-GB" altLang="fr-FR" dirty="0">
                <a:solidFill>
                  <a:srgbClr val="4D4D4D"/>
                </a:solidFill>
              </a:rPr>
              <a:t> </a:t>
            </a:r>
            <a:r>
              <a:rPr lang="en-GB" altLang="fr-FR" dirty="0" err="1">
                <a:solidFill>
                  <a:srgbClr val="4D4D4D"/>
                </a:solidFill>
              </a:rPr>
              <a:t>S</a:t>
            </a:r>
            <a:r>
              <a:rPr lang="en-GB" altLang="fr-FR" dirty="0" err="1" smtClean="0">
                <a:solidFill>
                  <a:srgbClr val="4D4D4D"/>
                </a:solidFill>
              </a:rPr>
              <a:t>ppC</a:t>
            </a:r>
            <a:r>
              <a:rPr lang="en-GB" altLang="fr-FR" dirty="0" smtClean="0">
                <a:solidFill>
                  <a:srgbClr val="4D4D4D"/>
                </a:solidFill>
              </a:rPr>
              <a:t> project (FCPPL)</a:t>
            </a:r>
          </a:p>
          <a:p>
            <a:pPr lvl="1">
              <a:lnSpc>
                <a:spcPct val="90000"/>
              </a:lnSpc>
              <a:buFont typeface="Arial" pitchFamily="34" charset="0"/>
              <a:buChar char="•"/>
            </a:pPr>
            <a:endParaRPr lang="en-GB" altLang="fr-FR" sz="1200" b="1" u="sng" dirty="0">
              <a:solidFill>
                <a:srgbClr val="0070C0"/>
              </a:solidFill>
            </a:endParaRPr>
          </a:p>
        </p:txBody>
      </p:sp>
    </p:spTree>
    <p:extLst>
      <p:ext uri="{BB962C8B-B14F-4D97-AF65-F5344CB8AC3E}">
        <p14:creationId xmlns:p14="http://schemas.microsoft.com/office/powerpoint/2010/main" val="33006596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en-US" altLang="fr-FR" sz="2800" b="1" dirty="0" smtClean="0">
                <a:solidFill>
                  <a:srgbClr val="E75112"/>
                </a:solidFill>
                <a:latin typeface="Verdana" pitchFamily="34" charset="0"/>
              </a:rPr>
              <a:t>Project FCC – Status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4579" name="Rectangle 3"/>
          <p:cNvSpPr txBox="1">
            <a:spLocks noChangeArrowheads="1"/>
          </p:cNvSpPr>
          <p:nvPr/>
        </p:nvSpPr>
        <p:spPr bwMode="auto">
          <a:xfrm>
            <a:off x="142875" y="908050"/>
            <a:ext cx="8749605" cy="4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endParaRPr lang="fr-FR" altLang="fr-FR" sz="1200" b="1" dirty="0"/>
          </a:p>
          <a:p>
            <a:pPr marL="457200" lvl="1" indent="0">
              <a:lnSpc>
                <a:spcPct val="90000"/>
              </a:lnSpc>
              <a:spcBef>
                <a:spcPct val="20000"/>
              </a:spcBef>
            </a:pPr>
            <a:r>
              <a:rPr lang="en-GB" altLang="fr-FR" sz="2000" b="1" dirty="0" smtClean="0"/>
              <a:t>Task status:</a:t>
            </a:r>
          </a:p>
          <a:p>
            <a:pPr marL="457200" lvl="1" indent="0">
              <a:lnSpc>
                <a:spcPct val="90000"/>
              </a:lnSpc>
              <a:spcBef>
                <a:spcPct val="20000"/>
              </a:spcBef>
            </a:pPr>
            <a:r>
              <a:rPr lang="en-GB" altLang="fr-FR" sz="2000" b="1" dirty="0" smtClean="0"/>
              <a:t> Develop and Evaluate the FCC-</a:t>
            </a:r>
            <a:r>
              <a:rPr lang="en-GB" altLang="fr-FR" sz="2000" b="1" dirty="0" err="1" smtClean="0"/>
              <a:t>hh</a:t>
            </a:r>
            <a:r>
              <a:rPr lang="en-GB" altLang="fr-FR" sz="2000" b="1" dirty="0" smtClean="0"/>
              <a:t> collimation system</a:t>
            </a:r>
          </a:p>
          <a:p>
            <a:pPr marL="457200" lvl="1" indent="0">
              <a:lnSpc>
                <a:spcPct val="90000"/>
              </a:lnSpc>
              <a:spcBef>
                <a:spcPct val="20000"/>
              </a:spcBef>
            </a:pPr>
            <a:endParaRPr lang="en-GB" altLang="fr-FR" sz="1800" dirty="0" smtClean="0"/>
          </a:p>
          <a:p>
            <a:pPr lvl="1">
              <a:lnSpc>
                <a:spcPct val="90000"/>
              </a:lnSpc>
              <a:spcBef>
                <a:spcPct val="20000"/>
              </a:spcBef>
              <a:buFont typeface="Arial" pitchFamily="34" charset="0"/>
              <a:buChar char="–"/>
            </a:pPr>
            <a:r>
              <a:rPr lang="en-GB" altLang="fr-FR" sz="1800" dirty="0" smtClean="0"/>
              <a:t>Enhancing collimation system simulation codes – MERLIN and </a:t>
            </a:r>
            <a:r>
              <a:rPr lang="en-GB" altLang="fr-FR" sz="1800" dirty="0" err="1" smtClean="0"/>
              <a:t>Sixtrack</a:t>
            </a:r>
            <a:r>
              <a:rPr lang="en-GB" altLang="fr-FR" sz="1800" dirty="0" smtClean="0"/>
              <a:t>.</a:t>
            </a:r>
          </a:p>
          <a:p>
            <a:pPr lvl="1">
              <a:lnSpc>
                <a:spcPct val="90000"/>
              </a:lnSpc>
              <a:spcBef>
                <a:spcPct val="20000"/>
              </a:spcBef>
              <a:buFont typeface="Arial" pitchFamily="34" charset="0"/>
              <a:buChar char="–"/>
            </a:pPr>
            <a:r>
              <a:rPr lang="en-GB" altLang="fr-FR" sz="1800" dirty="0" smtClean="0"/>
              <a:t>Developed scaled optical system layouts from the LHC for the energy collimation system (with CEA).</a:t>
            </a:r>
          </a:p>
          <a:p>
            <a:pPr lvl="1">
              <a:lnSpc>
                <a:spcPct val="90000"/>
              </a:lnSpc>
              <a:spcBef>
                <a:spcPct val="20000"/>
              </a:spcBef>
              <a:buFont typeface="Arial" pitchFamily="34" charset="0"/>
              <a:buChar char="–"/>
            </a:pPr>
            <a:r>
              <a:rPr lang="en-GB" altLang="fr-FR" sz="1800" dirty="0" smtClean="0"/>
              <a:t>Developed a full ring beam pipe model.</a:t>
            </a:r>
          </a:p>
          <a:p>
            <a:pPr lvl="1">
              <a:lnSpc>
                <a:spcPct val="90000"/>
              </a:lnSpc>
              <a:spcBef>
                <a:spcPct val="20000"/>
              </a:spcBef>
              <a:buFont typeface="Arial" pitchFamily="34" charset="0"/>
              <a:buChar char="–"/>
            </a:pPr>
            <a:r>
              <a:rPr lang="en-GB" altLang="fr-FR" sz="1800" dirty="0" smtClean="0"/>
              <a:t>Performed loss maps with the nominal (V6) accelerator and collimation system layout.</a:t>
            </a:r>
          </a:p>
          <a:p>
            <a:pPr lvl="1">
              <a:lnSpc>
                <a:spcPct val="90000"/>
              </a:lnSpc>
              <a:spcBef>
                <a:spcPct val="20000"/>
              </a:spcBef>
              <a:buFont typeface="Arial" pitchFamily="34" charset="0"/>
              <a:buChar char="–"/>
            </a:pPr>
            <a:r>
              <a:rPr lang="en-GB" altLang="fr-FR" sz="1800" dirty="0" smtClean="0"/>
              <a:t>Have evaluated both the </a:t>
            </a:r>
            <a:r>
              <a:rPr lang="en-GB" altLang="fr-FR" sz="1800" dirty="0" err="1" smtClean="0"/>
              <a:t>betatron</a:t>
            </a:r>
            <a:r>
              <a:rPr lang="en-GB" altLang="fr-FR" sz="1800" dirty="0" smtClean="0"/>
              <a:t> and energy collimation systems.</a:t>
            </a:r>
          </a:p>
          <a:p>
            <a:pPr lvl="1">
              <a:lnSpc>
                <a:spcPct val="90000"/>
              </a:lnSpc>
              <a:spcBef>
                <a:spcPct val="20000"/>
              </a:spcBef>
              <a:buFont typeface="Arial" pitchFamily="34" charset="0"/>
              <a:buChar char="–"/>
            </a:pPr>
            <a:endParaRPr lang="fr-FR" altLang="fr-FR" sz="1200" b="1" dirty="0"/>
          </a:p>
        </p:txBody>
      </p:sp>
      <p:sp>
        <p:nvSpPr>
          <p:cNvPr id="2" name="CuadroTexto 1"/>
          <p:cNvSpPr txBox="1"/>
          <p:nvPr/>
        </p:nvSpPr>
        <p:spPr>
          <a:xfrm>
            <a:off x="467544" y="4869161"/>
            <a:ext cx="8352928" cy="1477328"/>
          </a:xfrm>
          <a:prstGeom prst="rect">
            <a:avLst/>
          </a:prstGeom>
          <a:noFill/>
        </p:spPr>
        <p:txBody>
          <a:bodyPr wrap="square" rtlCol="0">
            <a:spAutoFit/>
          </a:bodyPr>
          <a:lstStyle/>
          <a:p>
            <a:r>
              <a:rPr lang="es-ES" b="1" dirty="0" err="1" smtClean="0"/>
              <a:t>Results</a:t>
            </a:r>
            <a:r>
              <a:rPr lang="es-ES" b="1" dirty="0" smtClean="0"/>
              <a:t> are </a:t>
            </a:r>
            <a:r>
              <a:rPr lang="es-ES" b="1" dirty="0" err="1" smtClean="0"/>
              <a:t>summarised</a:t>
            </a:r>
            <a:r>
              <a:rPr lang="es-ES" b="1" dirty="0" smtClean="0"/>
              <a:t> in:</a:t>
            </a:r>
          </a:p>
          <a:p>
            <a:endParaRPr lang="es-ES" b="1" dirty="0" smtClean="0"/>
          </a:p>
          <a:p>
            <a:pPr marL="285750" indent="-285750">
              <a:buFontTx/>
              <a:buChar char="-"/>
            </a:pPr>
            <a:r>
              <a:rPr lang="es-ES" dirty="0" smtClean="0"/>
              <a:t>“</a:t>
            </a:r>
            <a:r>
              <a:rPr lang="es-ES" dirty="0" err="1" smtClean="0"/>
              <a:t>Simulation</a:t>
            </a:r>
            <a:r>
              <a:rPr lang="es-ES" dirty="0" smtClean="0"/>
              <a:t> of </a:t>
            </a:r>
            <a:r>
              <a:rPr lang="es-ES" dirty="0" err="1" smtClean="0"/>
              <a:t>the</a:t>
            </a:r>
            <a:r>
              <a:rPr lang="es-ES" dirty="0" smtClean="0"/>
              <a:t> FCC </a:t>
            </a:r>
            <a:r>
              <a:rPr lang="es-ES" dirty="0" err="1" smtClean="0"/>
              <a:t>collimation</a:t>
            </a:r>
            <a:r>
              <a:rPr lang="es-ES" dirty="0" smtClean="0"/>
              <a:t> </a:t>
            </a:r>
            <a:r>
              <a:rPr lang="es-ES" dirty="0" err="1" smtClean="0"/>
              <a:t>system</a:t>
            </a:r>
            <a:r>
              <a:rPr lang="es-ES" dirty="0" smtClean="0"/>
              <a:t>” (IPAC2016)</a:t>
            </a:r>
          </a:p>
          <a:p>
            <a:pPr marL="285750" indent="-285750">
              <a:buFontTx/>
              <a:buChar char="-"/>
            </a:pPr>
            <a:r>
              <a:rPr lang="es-ES" dirty="0" smtClean="0"/>
              <a:t>“MERLIN </a:t>
            </a:r>
            <a:r>
              <a:rPr lang="es-ES" dirty="0" err="1" smtClean="0"/>
              <a:t>Simulations</a:t>
            </a:r>
            <a:r>
              <a:rPr lang="es-ES" dirty="0" smtClean="0"/>
              <a:t> of </a:t>
            </a:r>
            <a:r>
              <a:rPr lang="es-ES" dirty="0" err="1" smtClean="0"/>
              <a:t>the</a:t>
            </a:r>
            <a:r>
              <a:rPr lang="es-ES" dirty="0" smtClean="0"/>
              <a:t> LHC </a:t>
            </a:r>
            <a:r>
              <a:rPr lang="es-ES" dirty="0" err="1" smtClean="0"/>
              <a:t>collimation</a:t>
            </a:r>
            <a:r>
              <a:rPr lang="es-ES" dirty="0" smtClean="0"/>
              <a:t> </a:t>
            </a:r>
            <a:r>
              <a:rPr lang="es-ES" dirty="0" err="1" smtClean="0"/>
              <a:t>system</a:t>
            </a:r>
            <a:r>
              <a:rPr lang="es-ES" dirty="0" smtClean="0"/>
              <a:t> </a:t>
            </a:r>
            <a:r>
              <a:rPr lang="es-ES" dirty="0" err="1" smtClean="0"/>
              <a:t>with</a:t>
            </a:r>
            <a:r>
              <a:rPr lang="es-ES" dirty="0" smtClean="0"/>
              <a:t> 6.5 </a:t>
            </a:r>
            <a:r>
              <a:rPr lang="es-ES" dirty="0" err="1" smtClean="0"/>
              <a:t>TeV</a:t>
            </a:r>
            <a:r>
              <a:rPr lang="es-ES" dirty="0" smtClean="0"/>
              <a:t> </a:t>
            </a:r>
            <a:r>
              <a:rPr lang="es-ES" dirty="0" err="1" smtClean="0"/>
              <a:t>beams</a:t>
            </a:r>
            <a:r>
              <a:rPr lang="es-ES" dirty="0" smtClean="0"/>
              <a:t>” (IPAC2016)</a:t>
            </a:r>
          </a:p>
        </p:txBody>
      </p:sp>
      <p:pic>
        <p:nvPicPr>
          <p:cNvPr id="6" name="Picture 3" descr="D:\bureau-bis\rapport\CSI\logo-FCC-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77" y="116632"/>
            <a:ext cx="1230787" cy="51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95536" y="44624"/>
            <a:ext cx="8228160" cy="1144921"/>
          </a:xfrm>
        </p:spPr>
        <p:txBody>
          <a:bodyPr tIns="32253"/>
          <a:lstStyle/>
          <a:p>
            <a:pPr eaLnBrk="1">
              <a:tabLst>
                <a:tab pos="407484" algn="l"/>
                <a:tab pos="814968" algn="l"/>
                <a:tab pos="1222452" algn="l"/>
                <a:tab pos="1629935" algn="l"/>
                <a:tab pos="2037420" algn="l"/>
                <a:tab pos="2444902" algn="l"/>
                <a:tab pos="2852387" algn="l"/>
                <a:tab pos="3259870" algn="l"/>
                <a:tab pos="3667355" algn="l"/>
                <a:tab pos="4074837" algn="l"/>
                <a:tab pos="4482322" algn="l"/>
                <a:tab pos="4889805" algn="l"/>
                <a:tab pos="5297290" algn="l"/>
                <a:tab pos="5704773" algn="l"/>
                <a:tab pos="6112258" algn="l"/>
                <a:tab pos="6519740" algn="l"/>
                <a:tab pos="6927225" algn="l"/>
                <a:tab pos="7334707" algn="l"/>
                <a:tab pos="7742192" algn="l"/>
                <a:tab pos="8149675" algn="l"/>
              </a:tabLst>
              <a:defRPr/>
            </a:pPr>
            <a:r>
              <a:rPr lang="en-GB" sz="3600" dirty="0" err="1"/>
              <a:t>Betatron</a:t>
            </a:r>
            <a:r>
              <a:rPr lang="en-GB" sz="3600" dirty="0"/>
              <a:t> collimation region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9142560" cy="5020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Marcador de fecha 1"/>
          <p:cNvSpPr>
            <a:spLocks noGrp="1"/>
          </p:cNvSpPr>
          <p:nvPr>
            <p:ph type="dt" idx="10"/>
          </p:nvPr>
        </p:nvSpPr>
        <p:spPr/>
        <p:txBody>
          <a:bodyPr/>
          <a:lstStyle/>
          <a:p>
            <a:pPr>
              <a:defRPr/>
            </a:pPr>
            <a:r>
              <a:rPr lang="es-ES_tradnl" smtClean="0"/>
              <a:t>24/06/16</a:t>
            </a:r>
            <a:endParaRPr lang="en-GB"/>
          </a:p>
        </p:txBody>
      </p:sp>
      <p:sp>
        <p:nvSpPr>
          <p:cNvPr id="3" name="Marcador de pie de página 2"/>
          <p:cNvSpPr>
            <a:spLocks noGrp="1"/>
          </p:cNvSpPr>
          <p:nvPr>
            <p:ph type="ftr" idx="11"/>
          </p:nvPr>
        </p:nvSpPr>
        <p:spPr/>
        <p:txBody>
          <a:bodyPr/>
          <a:lstStyle/>
          <a:p>
            <a:pPr>
              <a:defRPr/>
            </a:pPr>
            <a:r>
              <a:rPr lang="en-GB" smtClean="0"/>
              <a:t>Accelerators &amp; Technology IN2P3</a:t>
            </a:r>
            <a:endParaRPr lang="en-GB"/>
          </a:p>
        </p:txBody>
      </p:sp>
      <p:sp>
        <p:nvSpPr>
          <p:cNvPr id="4" name="Marcador de número de diapositiva 3"/>
          <p:cNvSpPr>
            <a:spLocks noGrp="1"/>
          </p:cNvSpPr>
          <p:nvPr>
            <p:ph type="sldNum" idx="12"/>
          </p:nvPr>
        </p:nvSpPr>
        <p:spPr/>
        <p:txBody>
          <a:bodyPr/>
          <a:lstStyle/>
          <a:p>
            <a:pPr>
              <a:defRPr/>
            </a:pPr>
            <a:fld id="{1B6E8CB3-438A-9C42-A542-5EC126B0C08D}" type="slidenum">
              <a:rPr lang="en-GB" smtClean="0"/>
              <a:pPr>
                <a:defRPr/>
              </a:pPr>
              <a:t>8</a:t>
            </a:fld>
            <a:endParaRPr lang="en-GB"/>
          </a:p>
        </p:txBody>
      </p:sp>
    </p:spTree>
    <p:extLst>
      <p:ext uri="{BB962C8B-B14F-4D97-AF65-F5344CB8AC3E}">
        <p14:creationId xmlns:p14="http://schemas.microsoft.com/office/powerpoint/2010/main" val="33207826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2" y="-243408"/>
            <a:ext cx="8228160" cy="1144921"/>
          </a:xfrm>
        </p:spPr>
        <p:txBody>
          <a:bodyPr tIns="32253"/>
          <a:lstStyle/>
          <a:p>
            <a:pPr eaLnBrk="1">
              <a:tabLst>
                <a:tab pos="407484" algn="l"/>
                <a:tab pos="814968" algn="l"/>
                <a:tab pos="1222452" algn="l"/>
                <a:tab pos="1629935" algn="l"/>
                <a:tab pos="2037420" algn="l"/>
                <a:tab pos="2444902" algn="l"/>
                <a:tab pos="2852387" algn="l"/>
                <a:tab pos="3259870" algn="l"/>
                <a:tab pos="3667355" algn="l"/>
                <a:tab pos="4074837" algn="l"/>
                <a:tab pos="4482322" algn="l"/>
                <a:tab pos="4889805" algn="l"/>
                <a:tab pos="5297290" algn="l"/>
                <a:tab pos="5704773" algn="l"/>
                <a:tab pos="6112258" algn="l"/>
                <a:tab pos="6519740" algn="l"/>
                <a:tab pos="6927225" algn="l"/>
                <a:tab pos="7334707" algn="l"/>
                <a:tab pos="7742192" algn="l"/>
                <a:tab pos="8149675" algn="l"/>
              </a:tabLst>
              <a:defRPr/>
            </a:pPr>
            <a:r>
              <a:rPr lang="en-GB" sz="3600" dirty="0"/>
              <a:t>Horizontal halo </a:t>
            </a:r>
            <a:r>
              <a:rPr lang="en-GB" sz="3600" dirty="0" err="1"/>
              <a:t>betatron</a:t>
            </a:r>
            <a:r>
              <a:rPr lang="en-GB" sz="3600" dirty="0"/>
              <a:t> loss map</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837920" cy="5682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Marcador de fecha 1"/>
          <p:cNvSpPr>
            <a:spLocks noGrp="1"/>
          </p:cNvSpPr>
          <p:nvPr>
            <p:ph type="dt" idx="10"/>
          </p:nvPr>
        </p:nvSpPr>
        <p:spPr/>
        <p:txBody>
          <a:bodyPr/>
          <a:lstStyle/>
          <a:p>
            <a:pPr>
              <a:defRPr/>
            </a:pPr>
            <a:r>
              <a:rPr lang="es-ES_tradnl" smtClean="0"/>
              <a:t>24/06/16</a:t>
            </a:r>
            <a:endParaRPr lang="en-GB"/>
          </a:p>
        </p:txBody>
      </p:sp>
      <p:sp>
        <p:nvSpPr>
          <p:cNvPr id="3" name="Marcador de pie de página 2"/>
          <p:cNvSpPr>
            <a:spLocks noGrp="1"/>
          </p:cNvSpPr>
          <p:nvPr>
            <p:ph type="ftr" idx="11"/>
          </p:nvPr>
        </p:nvSpPr>
        <p:spPr>
          <a:xfrm>
            <a:off x="2970864" y="6486462"/>
            <a:ext cx="2897280" cy="470930"/>
          </a:xfrm>
        </p:spPr>
        <p:txBody>
          <a:bodyPr/>
          <a:lstStyle/>
          <a:p>
            <a:pPr>
              <a:defRPr/>
            </a:pPr>
            <a:r>
              <a:rPr lang="en-GB" smtClean="0"/>
              <a:t>Accelerators &amp; Technology IN2P3</a:t>
            </a:r>
            <a:endParaRPr lang="en-GB"/>
          </a:p>
        </p:txBody>
      </p:sp>
      <p:sp>
        <p:nvSpPr>
          <p:cNvPr id="4" name="Marcador de número de diapositiva 3"/>
          <p:cNvSpPr>
            <a:spLocks noGrp="1"/>
          </p:cNvSpPr>
          <p:nvPr>
            <p:ph type="sldNum" idx="12"/>
          </p:nvPr>
        </p:nvSpPr>
        <p:spPr/>
        <p:txBody>
          <a:bodyPr/>
          <a:lstStyle/>
          <a:p>
            <a:pPr>
              <a:defRPr/>
            </a:pPr>
            <a:fld id="{1B6E8CB3-438A-9C42-A542-5EC126B0C08D}" type="slidenum">
              <a:rPr lang="en-GB" smtClean="0"/>
              <a:pPr>
                <a:defRPr/>
              </a:pPr>
              <a:t>9</a:t>
            </a:fld>
            <a:endParaRPr lang="en-GB"/>
          </a:p>
        </p:txBody>
      </p:sp>
    </p:spTree>
    <p:extLst>
      <p:ext uri="{BB962C8B-B14F-4D97-AF65-F5344CB8AC3E}">
        <p14:creationId xmlns:p14="http://schemas.microsoft.com/office/powerpoint/2010/main" val="1826312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Droid Sans Fallback"/>
      </a:majorFont>
      <a:minorFont>
        <a:latin typeface="Arial"/>
        <a:ea typeface="ＭＳ Ｐゴシック"/>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Droid Sans Fallback"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Droid Sans Fallback"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4673</TotalTime>
  <Words>982</Words>
  <Application>Microsoft Macintosh PowerPoint</Application>
  <PresentationFormat>On-screen Show (4:3)</PresentationFormat>
  <Paragraphs>177</Paragraphs>
  <Slides>18</Slides>
  <Notes>14</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Conception personnalisée</vt:lpstr>
      <vt:lpstr>Tema de Office</vt:lpstr>
      <vt:lpstr>Thème Office</vt:lpstr>
      <vt:lpstr>Equipe FCC-LAL Projet FCC</vt:lpstr>
      <vt:lpstr> Outline</vt:lpstr>
      <vt:lpstr>Project FCC – General description</vt:lpstr>
      <vt:lpstr>Project FCC – General description</vt:lpstr>
      <vt:lpstr>Project FCC - Resources</vt:lpstr>
      <vt:lpstr>Project FCC - Resources</vt:lpstr>
      <vt:lpstr>Project FCC – Status</vt:lpstr>
      <vt:lpstr>Betatron collimation region</vt:lpstr>
      <vt:lpstr>Horizontal halo betatron loss map</vt:lpstr>
      <vt:lpstr>Off energy beam halo losses</vt:lpstr>
      <vt:lpstr>Projet FCC – Perspectives </vt:lpstr>
      <vt:lpstr>Projet FCC – IN2P3 Perspectives</vt:lpstr>
      <vt:lpstr>PowerPoint Presentation</vt:lpstr>
      <vt:lpstr>PowerPoint Presentation</vt:lpstr>
      <vt:lpstr>PowerPoint Presentation</vt:lpstr>
      <vt:lpstr>Argument for IN2P3 involvement &amp; Assessment</vt:lpstr>
      <vt:lpstr>FCC baseline layout (V6)</vt:lpstr>
      <vt:lpstr>Energy collimation optics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 Labo IN2P3</dc:title>
  <dc:creator>$biarrott</dc:creator>
  <cp:lastModifiedBy>Angeles</cp:lastModifiedBy>
  <cp:revision>384</cp:revision>
  <dcterms:created xsi:type="dcterms:W3CDTF">2010-12-20T20:47:11Z</dcterms:created>
  <dcterms:modified xsi:type="dcterms:W3CDTF">2016-06-23T13:54:50Z</dcterms:modified>
</cp:coreProperties>
</file>