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13"/>
  </p:notesMasterIdLst>
  <p:handoutMasterIdLst>
    <p:handoutMasterId r:id="rId14"/>
  </p:handoutMasterIdLst>
  <p:sldIdLst>
    <p:sldId id="459" r:id="rId2"/>
    <p:sldId id="452" r:id="rId3"/>
    <p:sldId id="460" r:id="rId4"/>
    <p:sldId id="455" r:id="rId5"/>
    <p:sldId id="457" r:id="rId6"/>
    <p:sldId id="456" r:id="rId7"/>
    <p:sldId id="458" r:id="rId8"/>
    <p:sldId id="463" r:id="rId9"/>
    <p:sldId id="461" r:id="rId10"/>
    <p:sldId id="462" r:id="rId11"/>
    <p:sldId id="464" r:id="rId12"/>
  </p:sldIdLst>
  <p:sldSz cx="9144000" cy="6858000" type="screen4x3"/>
  <p:notesSz cx="6805613" cy="9939338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33FF"/>
    <a:srgbClr val="FF3399"/>
    <a:srgbClr val="4F81BD"/>
    <a:srgbClr val="1F497D"/>
    <a:srgbClr val="4D4D4D"/>
    <a:srgbClr val="E75112"/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04" y="-306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3378" y="-90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t" anchorCtr="0" compatLnSpc="1">
            <a:prstTxWarp prst="textNoShape">
              <a:avLst/>
            </a:prstTxWarp>
          </a:bodyPr>
          <a:lstStyle>
            <a:lvl1pPr defTabSz="915816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t" anchorCtr="0" compatLnSpc="1">
            <a:prstTxWarp prst="textNoShape">
              <a:avLst/>
            </a:prstTxWarp>
          </a:bodyPr>
          <a:lstStyle>
            <a:lvl1pPr algn="r" defTabSz="915816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b" anchorCtr="0" compatLnSpc="1">
            <a:prstTxWarp prst="textNoShape">
              <a:avLst/>
            </a:prstTxWarp>
          </a:bodyPr>
          <a:lstStyle>
            <a:lvl1pPr defTabSz="915816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8052587F-62F9-4779-B296-B6F06330C55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7443373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t" anchorCtr="0" compatLnSpc="1">
            <a:prstTxWarp prst="textNoShape">
              <a:avLst/>
            </a:prstTxWarp>
          </a:bodyPr>
          <a:lstStyle>
            <a:lvl1pPr defTabSz="915816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4450" y="0"/>
            <a:ext cx="294957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t" anchorCtr="0" compatLnSpc="1">
            <a:prstTxWarp prst="textNoShape">
              <a:avLst/>
            </a:prstTxWarp>
          </a:bodyPr>
          <a:lstStyle>
            <a:lvl1pPr algn="r" defTabSz="915816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6125"/>
            <a:ext cx="4965700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9638"/>
            <a:ext cx="5443537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b" anchorCtr="0" compatLnSpc="1">
            <a:prstTxWarp prst="textNoShape">
              <a:avLst/>
            </a:prstTxWarp>
          </a:bodyPr>
          <a:lstStyle>
            <a:lvl1pPr defTabSz="915816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24" tIns="45761" rIns="91524" bIns="4576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A236F2E1-7783-424D-8A0A-C6364FD3578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9916116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fld id="{E5420DE6-F138-4A18-A261-C1BF1DC57004}" type="slidenum">
              <a:rPr lang="fr-FR" altLang="fr-FR" sz="1200">
                <a:latin typeface="Arial" pitchFamily="34" charset="0"/>
              </a:rPr>
              <a:pPr eaLnBrk="1" hangingPunct="1"/>
              <a:t>1</a:t>
            </a:fld>
            <a:endParaRPr lang="fr-FR" altLang="fr-FR" sz="1200">
              <a:latin typeface="Arial" pitchFamily="34" charset="0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>
              <a:latin typeface="Arial" pitchFamily="34" charset="0"/>
            </a:endParaRPr>
          </a:p>
        </p:txBody>
      </p:sp>
      <p:sp>
        <p:nvSpPr>
          <p:cNvPr id="17412" name="Espace réservé du pied de page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defTabSz="914400" eaLnBrk="1" hangingPunct="1"/>
            <a:endParaRPr lang="fr-FR" altLang="fr-FR" sz="12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>
              <a:latin typeface="Arial" pitchFamily="34" charset="0"/>
            </a:endParaRPr>
          </a:p>
        </p:txBody>
      </p:sp>
      <p:sp>
        <p:nvSpPr>
          <p:cNvPr id="23555" name="Espace réservé du numéro de diapositive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C68A0EA8-6E0E-4C33-BCA4-D0F45B79CF31}" type="slidenum">
              <a:rPr lang="fr-FR" altLang="fr-FR" sz="1200">
                <a:latin typeface="Arial" pitchFamily="34" charset="0"/>
              </a:rPr>
              <a:pPr algn="r" eaLnBrk="1" hangingPunct="1"/>
              <a:t>2</a:t>
            </a:fld>
            <a:endParaRPr lang="fr-FR" altLang="fr-FR" sz="1200">
              <a:latin typeface="Arial" pitchFamily="34" charset="0"/>
            </a:endParaRPr>
          </a:p>
        </p:txBody>
      </p:sp>
      <p:sp>
        <p:nvSpPr>
          <p:cNvPr id="23556" name="Espace réservé du pied de page 4"/>
          <p:cNvSpPr txBox="1">
            <a:spLocks noGrp="1"/>
          </p:cNvSpPr>
          <p:nvPr/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200">
                <a:latin typeface="Arial" pitchFamily="34" charset="0"/>
              </a:rPr>
              <a:t>Groupe          Evaluation AERES          13-14 janvier 2011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>
              <a:latin typeface="Arial" pitchFamily="34" charset="0"/>
            </a:endParaRPr>
          </a:p>
        </p:txBody>
      </p:sp>
      <p:sp>
        <p:nvSpPr>
          <p:cNvPr id="23555" name="Espace réservé du numéro de diapositive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C68A0EA8-6E0E-4C33-BCA4-D0F45B79CF31}" type="slidenum">
              <a:rPr lang="fr-FR" altLang="fr-FR" sz="1200">
                <a:latin typeface="Arial" pitchFamily="34" charset="0"/>
              </a:rPr>
              <a:pPr algn="r" eaLnBrk="1" hangingPunct="1"/>
              <a:t>3</a:t>
            </a:fld>
            <a:endParaRPr lang="fr-FR" altLang="fr-FR" sz="1200">
              <a:latin typeface="Arial" pitchFamily="34" charset="0"/>
            </a:endParaRPr>
          </a:p>
        </p:txBody>
      </p:sp>
      <p:sp>
        <p:nvSpPr>
          <p:cNvPr id="23556" name="Espace réservé du pied de page 4"/>
          <p:cNvSpPr txBox="1">
            <a:spLocks noGrp="1"/>
          </p:cNvSpPr>
          <p:nvPr/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200">
                <a:latin typeface="Arial" pitchFamily="34" charset="0"/>
              </a:rPr>
              <a:t>Groupe          Evaluation AERES          13-14 janvier 2011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2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>
              <a:latin typeface="Arial" pitchFamily="34" charset="0"/>
            </a:endParaRPr>
          </a:p>
        </p:txBody>
      </p:sp>
      <p:sp>
        <p:nvSpPr>
          <p:cNvPr id="25603" name="Espace réservé du numéro de diapositive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57837572-CB08-42C2-BE09-CE80A88BD307}" type="slidenum">
              <a:rPr lang="fr-FR" altLang="fr-FR" sz="1200">
                <a:latin typeface="Arial" pitchFamily="34" charset="0"/>
              </a:rPr>
              <a:pPr algn="r" eaLnBrk="1" hangingPunct="1"/>
              <a:t>4</a:t>
            </a:fld>
            <a:endParaRPr lang="fr-FR" altLang="fr-FR" sz="1200">
              <a:latin typeface="Arial" pitchFamily="34" charset="0"/>
            </a:endParaRPr>
          </a:p>
        </p:txBody>
      </p:sp>
      <p:sp>
        <p:nvSpPr>
          <p:cNvPr id="25604" name="Espace réservé du pied de page 4"/>
          <p:cNvSpPr txBox="1">
            <a:spLocks noGrp="1"/>
          </p:cNvSpPr>
          <p:nvPr/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200">
                <a:latin typeface="Arial" pitchFamily="34" charset="0"/>
              </a:rPr>
              <a:t>Groupe          Evaluation AERES          13-14 janvier 2011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0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>
              <a:latin typeface="Arial" pitchFamily="34" charset="0"/>
            </a:endParaRPr>
          </a:p>
        </p:txBody>
      </p:sp>
      <p:sp>
        <p:nvSpPr>
          <p:cNvPr id="27651" name="Espace réservé du numéro de diapositive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E824ADED-F026-43BE-ADA7-230B04BBB750}" type="slidenum">
              <a:rPr lang="fr-FR" altLang="fr-FR" sz="1200">
                <a:latin typeface="Arial" pitchFamily="34" charset="0"/>
              </a:rPr>
              <a:pPr algn="r" eaLnBrk="1" hangingPunct="1"/>
              <a:t>5</a:t>
            </a:fld>
            <a:endParaRPr lang="fr-FR" altLang="fr-FR" sz="1200">
              <a:latin typeface="Arial" pitchFamily="34" charset="0"/>
            </a:endParaRPr>
          </a:p>
        </p:txBody>
      </p:sp>
      <p:sp>
        <p:nvSpPr>
          <p:cNvPr id="27652" name="Espace réservé du pied de page 4"/>
          <p:cNvSpPr txBox="1">
            <a:spLocks noGrp="1"/>
          </p:cNvSpPr>
          <p:nvPr/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200">
                <a:latin typeface="Arial" pitchFamily="34" charset="0"/>
              </a:rPr>
              <a:t>Groupe          Evaluation AERES          13-14 janvier 2011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8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>
              <a:latin typeface="Arial" pitchFamily="34" charset="0"/>
            </a:endParaRPr>
          </a:p>
        </p:txBody>
      </p:sp>
      <p:sp>
        <p:nvSpPr>
          <p:cNvPr id="29699" name="Espace réservé du numéro de diapositive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29EE7F68-99BC-4A00-998A-D91652A5D075}" type="slidenum">
              <a:rPr lang="fr-FR" altLang="fr-FR" sz="1200">
                <a:latin typeface="Arial" pitchFamily="34" charset="0"/>
              </a:rPr>
              <a:pPr algn="r" eaLnBrk="1" hangingPunct="1"/>
              <a:t>6</a:t>
            </a:fld>
            <a:endParaRPr lang="fr-FR" altLang="fr-FR" sz="1200">
              <a:latin typeface="Arial" pitchFamily="34" charset="0"/>
            </a:endParaRPr>
          </a:p>
        </p:txBody>
      </p:sp>
      <p:sp>
        <p:nvSpPr>
          <p:cNvPr id="29700" name="Espace réservé du pied de page 4"/>
          <p:cNvSpPr txBox="1">
            <a:spLocks noGrp="1"/>
          </p:cNvSpPr>
          <p:nvPr/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200">
                <a:latin typeface="Arial" pitchFamily="34" charset="0"/>
              </a:rPr>
              <a:t>Groupe          Evaluation AERES          13-14 janvier 2011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fr-FR" smtClean="0">
              <a:latin typeface="Arial" pitchFamily="34" charset="0"/>
            </a:endParaRPr>
          </a:p>
        </p:txBody>
      </p:sp>
      <p:sp>
        <p:nvSpPr>
          <p:cNvPr id="31747" name="Espace réservé du numéro de diapositive 3"/>
          <p:cNvSpPr txBox="1">
            <a:spLocks noGrp="1"/>
          </p:cNvSpPr>
          <p:nvPr/>
        </p:nvSpPr>
        <p:spPr bwMode="auto">
          <a:xfrm>
            <a:off x="385445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defTabSz="912813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FA2BD774-BB3D-4ACA-9584-B06DB406F070}" type="slidenum">
              <a:rPr lang="fr-FR" altLang="fr-FR" sz="1200">
                <a:latin typeface="Arial" pitchFamily="34" charset="0"/>
              </a:rPr>
              <a:pPr algn="r" eaLnBrk="1" hangingPunct="1"/>
              <a:t>7</a:t>
            </a:fld>
            <a:endParaRPr lang="fr-FR" altLang="fr-FR" sz="1200">
              <a:latin typeface="Arial" pitchFamily="34" charset="0"/>
            </a:endParaRPr>
          </a:p>
        </p:txBody>
      </p:sp>
      <p:sp>
        <p:nvSpPr>
          <p:cNvPr id="31748" name="Espace réservé du pied de page 4"/>
          <p:cNvSpPr txBox="1">
            <a:spLocks noGrp="1"/>
          </p:cNvSpPr>
          <p:nvPr/>
        </p:nvSpPr>
        <p:spPr bwMode="auto">
          <a:xfrm>
            <a:off x="0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24" tIns="45761" rIns="91524" bIns="45761" anchor="b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fr-FR" altLang="fr-FR" sz="1200">
                <a:latin typeface="Arial" pitchFamily="34" charset="0"/>
              </a:rPr>
              <a:t>Groupe          Evaluation AERES          13-14 janvier 2011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DA3DA8-CF62-46EE-A292-E82C1A0E5B1B}" type="datetime1">
              <a:rPr lang="fr-FR" altLang="fr-FR"/>
              <a:pPr/>
              <a:t>20/06/2016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195AA-B66D-4256-8376-8E3756592E5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7284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737A26-C24F-4DC4-B1E4-23A2C7605978}" type="datetime1">
              <a:rPr lang="fr-FR" altLang="fr-FR"/>
              <a:pPr/>
              <a:t>20/06/2016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6AB516-3B57-43C6-BA57-0C2FA795534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4471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092682-AA72-4160-B75A-A5AAD092CEAC}" type="datetime1">
              <a:rPr lang="fr-FR" altLang="fr-FR"/>
              <a:pPr/>
              <a:t>20/06/2016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9DF02-E291-4182-B974-3E2CE9E1C72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91875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4625B8-3D0F-4A41-8621-32FA12E125F7}" type="datetime1">
              <a:rPr lang="fr-FR" altLang="fr-FR"/>
              <a:pPr/>
              <a:t>20/06/2016</a:t>
            </a:fld>
            <a:endParaRPr lang="fr-FR" alt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B770F-2219-4716-812A-EB697025483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4675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C16430A-6F85-43B1-9B85-B8C599CEFD6C}" type="datetime1">
              <a:rPr lang="fr-FR" altLang="fr-FR"/>
              <a:pPr/>
              <a:t>20/06/2016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BBA51A-0E04-4B3D-A92E-704BDD3DCD9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4346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08FDA8-EA4E-45E6-959E-B5CD9A029230}" type="datetime1">
              <a:rPr lang="fr-FR" altLang="fr-FR"/>
              <a:pPr/>
              <a:t>20/06/2016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9E5297-4FB7-449C-8C89-8F0656A957C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94510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76F6575-38E5-495A-9824-F407F086B1CC}" type="datetime1">
              <a:rPr lang="fr-FR" altLang="fr-FR"/>
              <a:pPr/>
              <a:t>20/06/2016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12EA5-2497-4106-AE4A-F88B46A95DF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7836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7056F7-BFE9-46BE-8BE1-4E695937B733}" type="datetime1">
              <a:rPr lang="fr-FR" altLang="fr-FR"/>
              <a:pPr/>
              <a:t>20/06/2016</a:t>
            </a:fld>
            <a:endParaRPr lang="fr-FR" alt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2131C-04C9-4C62-B560-6FA68CA6364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15835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8D45BC8-F5FD-40E0-86C8-98D5F83F5B35}" type="datetime1">
              <a:rPr lang="fr-FR" altLang="fr-FR"/>
              <a:pPr/>
              <a:t>20/06/2016</a:t>
            </a:fld>
            <a:endParaRPr lang="fr-FR" alt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9E2D6F-AE99-48C9-AF64-C55FC97C33E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996793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5"/>
          <p:cNvSpPr txBox="1">
            <a:spLocks noGrp="1"/>
          </p:cNvSpPr>
          <p:nvPr userDrawn="1"/>
        </p:nvSpPr>
        <p:spPr bwMode="auto">
          <a:xfrm>
            <a:off x="687705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D7B3AF0D-7C1C-4BE3-AF3F-2E6A38D662B3}" type="slidenum">
              <a:rPr lang="fr-FR" altLang="fr-FR" sz="1200">
                <a:solidFill>
                  <a:srgbClr val="898989"/>
                </a:solidFill>
              </a:rPr>
              <a:pPr algn="r" eaLnBrk="1" hangingPunct="1"/>
              <a:t>‹N°›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cxnSp>
        <p:nvCxnSpPr>
          <p:cNvPr id="4" name="Connecteur droit 3"/>
          <p:cNvCxnSpPr/>
          <p:nvPr userDrawn="1"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endParaRPr lang="fr-FR" altLang="fr-FR" dirty="0" smtClean="0"/>
          </a:p>
        </p:txBody>
      </p:sp>
    </p:spTree>
    <p:extLst>
      <p:ext uri="{BB962C8B-B14F-4D97-AF65-F5344CB8AC3E}">
        <p14:creationId xmlns:p14="http://schemas.microsoft.com/office/powerpoint/2010/main" val="2165296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2BE022-EE8D-4D45-8DC0-FD816B37F2E0}" type="datetime1">
              <a:rPr lang="fr-FR" altLang="fr-FR"/>
              <a:pPr/>
              <a:t>20/06/2016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665C9-2336-444D-8F0E-D2D19ED7097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64045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8F5655-8E30-49F4-A8CA-C4D47455D65D}" type="datetime1">
              <a:rPr lang="fr-FR" altLang="fr-FR"/>
              <a:pPr/>
              <a:t>20/06/2016</a:t>
            </a:fld>
            <a:endParaRPr lang="fr-FR" alt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A6F74-9571-4DC2-A143-0DCDF667B94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57355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Cliquez pour modifier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5B9D1BFB-3AF7-4E67-A842-384010321B8C}" type="datetime1">
              <a:rPr lang="fr-FR" altLang="fr-FR"/>
              <a:pPr/>
              <a:t>20/06/2016</a:t>
            </a:fld>
            <a:endParaRPr lang="fr-FR" alt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A4AC42A9-9F08-45A3-B704-3DDE881CABFD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34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2852936"/>
            <a:ext cx="7416824" cy="3014662"/>
          </a:xfrm>
        </p:spPr>
        <p:txBody>
          <a:bodyPr/>
          <a:lstStyle/>
          <a:p>
            <a:r>
              <a:rPr lang="fr-FR" altLang="fr-FR" sz="3600" b="1" dirty="0" smtClean="0">
                <a:solidFill>
                  <a:srgbClr val="E75112"/>
                </a:solidFill>
                <a:latin typeface="Verdana" pitchFamily="34" charset="0"/>
              </a:rPr>
              <a:t>Collisionneurs </a:t>
            </a:r>
            <a:r>
              <a:rPr lang="fr-FR" altLang="fr-FR" sz="3600" b="1" dirty="0" err="1" smtClean="0">
                <a:solidFill>
                  <a:srgbClr val="E75112"/>
                </a:solidFill>
                <a:latin typeface="Verdana" pitchFamily="34" charset="0"/>
              </a:rPr>
              <a:t>e</a:t>
            </a:r>
            <a:r>
              <a:rPr lang="fr-FR" altLang="fr-FR" sz="3600" b="1" baseline="30000" dirty="0" err="1" smtClean="0">
                <a:solidFill>
                  <a:srgbClr val="E75112"/>
                </a:solidFill>
                <a:latin typeface="Verdana" pitchFamily="34" charset="0"/>
              </a:rPr>
              <a:t>+</a:t>
            </a:r>
            <a:r>
              <a:rPr lang="fr-FR" altLang="fr-FR" sz="3600" b="1" dirty="0" err="1" smtClean="0">
                <a:solidFill>
                  <a:srgbClr val="E75112"/>
                </a:solidFill>
                <a:latin typeface="Verdana" pitchFamily="34" charset="0"/>
              </a:rPr>
              <a:t>e</a:t>
            </a:r>
            <a:r>
              <a:rPr lang="fr-FR" altLang="fr-FR" sz="3600" b="1" baseline="30000" dirty="0" smtClean="0">
                <a:solidFill>
                  <a:srgbClr val="E75112"/>
                </a:solidFill>
                <a:latin typeface="Verdana" pitchFamily="34" charset="0"/>
              </a:rPr>
              <a:t>-</a:t>
            </a:r>
            <a:r>
              <a:rPr lang="fr-FR" altLang="fr-FR" sz="3600" b="1" dirty="0" smtClean="0">
                <a:solidFill>
                  <a:srgbClr val="E75112"/>
                </a:solidFill>
                <a:latin typeface="Verdana" pitchFamily="34" charset="0"/>
              </a:rPr>
              <a:t> de haute luminosité</a:t>
            </a:r>
            <a:r>
              <a:rPr lang="fr-FR" altLang="fr-FR" sz="3600" b="1" dirty="0" smtClean="0">
                <a:solidFill>
                  <a:srgbClr val="E75112"/>
                </a:solidFill>
                <a:latin typeface="Verdana" pitchFamily="34" charset="0"/>
              </a:rPr>
              <a:t/>
            </a:r>
            <a:br>
              <a:rPr lang="fr-FR" altLang="fr-FR" sz="3600" b="1" dirty="0" smtClean="0">
                <a:solidFill>
                  <a:srgbClr val="E75112"/>
                </a:solidFill>
                <a:latin typeface="Verdana" pitchFamily="34" charset="0"/>
              </a:rPr>
            </a:br>
            <a:r>
              <a:rPr lang="fr-FR" altLang="fr-FR" sz="3600" b="1" dirty="0" smtClean="0">
                <a:solidFill>
                  <a:srgbClr val="E75112"/>
                </a:solidFill>
                <a:latin typeface="Verdana" pitchFamily="34" charset="0"/>
              </a:rPr>
              <a:t/>
            </a:r>
            <a:br>
              <a:rPr lang="fr-FR" altLang="fr-FR" sz="3600" b="1" dirty="0" smtClean="0">
                <a:solidFill>
                  <a:srgbClr val="E75112"/>
                </a:solidFill>
                <a:latin typeface="Verdana" pitchFamily="34" charset="0"/>
              </a:rPr>
            </a:br>
            <a:r>
              <a:rPr lang="fr-FR" altLang="fr-FR" sz="3600" b="1" dirty="0" smtClean="0">
                <a:solidFill>
                  <a:srgbClr val="E75112"/>
                </a:solidFill>
                <a:latin typeface="Verdana" pitchFamily="34" charset="0"/>
              </a:rPr>
              <a:t/>
            </a:r>
            <a:br>
              <a:rPr lang="fr-FR" altLang="fr-FR" sz="3600" b="1" dirty="0" smtClean="0">
                <a:solidFill>
                  <a:srgbClr val="E75112"/>
                </a:solidFill>
                <a:latin typeface="Verdana" pitchFamily="34" charset="0"/>
              </a:rPr>
            </a:br>
            <a:r>
              <a:rPr lang="fr-FR" altLang="fr-FR" sz="3600" b="1" dirty="0" err="1" smtClean="0">
                <a:solidFill>
                  <a:srgbClr val="4F81BD"/>
                </a:solidFill>
                <a:latin typeface="Verdana" pitchFamily="34" charset="0"/>
              </a:rPr>
              <a:t>SuperKEKB</a:t>
            </a:r>
            <a:r>
              <a:rPr lang="fr-FR" altLang="fr-FR" sz="3600" b="1" dirty="0">
                <a:solidFill>
                  <a:srgbClr val="4F81BD"/>
                </a:solidFill>
                <a:latin typeface="Verdana" pitchFamily="34" charset="0"/>
              </a:rPr>
              <a:t>/</a:t>
            </a:r>
            <a:r>
              <a:rPr lang="fr-FR" altLang="fr-FR" sz="3600" b="1" dirty="0" smtClean="0">
                <a:solidFill>
                  <a:srgbClr val="4F81BD"/>
                </a:solidFill>
                <a:latin typeface="Verdana" pitchFamily="34" charset="0"/>
              </a:rPr>
              <a:t>BEAST-II </a:t>
            </a:r>
            <a:r>
              <a:rPr lang="fr-FR" altLang="fr-FR" sz="3600" b="1" dirty="0" smtClean="0">
                <a:solidFill>
                  <a:srgbClr val="4F81BD"/>
                </a:solidFill>
                <a:latin typeface="Verdana" pitchFamily="34" charset="0"/>
              </a:rPr>
              <a:t/>
            </a:r>
            <a:br>
              <a:rPr lang="fr-FR" altLang="fr-FR" sz="3600" b="1" dirty="0" smtClean="0">
                <a:solidFill>
                  <a:srgbClr val="4F81BD"/>
                </a:solidFill>
                <a:latin typeface="Verdana" pitchFamily="34" charset="0"/>
              </a:rPr>
            </a:br>
            <a:endParaRPr lang="fr-FR" altLang="fr-FR" sz="3600" b="1" dirty="0" smtClean="0">
              <a:solidFill>
                <a:srgbClr val="4F81BD"/>
              </a:solidFill>
              <a:latin typeface="Verdana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916238" y="4652963"/>
            <a:ext cx="3359150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3"/>
          <p:cNvSpPr txBox="1">
            <a:spLocks noChangeArrowheads="1"/>
          </p:cNvSpPr>
          <p:nvPr/>
        </p:nvSpPr>
        <p:spPr bwMode="auto">
          <a:xfrm>
            <a:off x="2699792" y="116632"/>
            <a:ext cx="35557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fr-FR" sz="1800" dirty="0" err="1" smtClean="0"/>
              <a:t>Accélérateurs</a:t>
            </a:r>
            <a:r>
              <a:rPr lang="en-US" altLang="fr-FR" sz="1800" dirty="0" smtClean="0"/>
              <a:t> &amp; Technologies</a:t>
            </a:r>
            <a:endParaRPr lang="en-US" altLang="fr-FR" sz="1800" dirty="0"/>
          </a:p>
        </p:txBody>
      </p:sp>
    </p:spTree>
    <p:extLst>
      <p:ext uri="{BB962C8B-B14F-4D97-AF65-F5344CB8AC3E}">
        <p14:creationId xmlns:p14="http://schemas.microsoft.com/office/powerpoint/2010/main" val="329131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835"/>
            <a:ext cx="9144000" cy="629649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485944" y="6536377"/>
            <a:ext cx="16225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Slide D. </a:t>
            </a:r>
            <a:r>
              <a:rPr lang="en-US" sz="1200" b="1" dirty="0" err="1" smtClean="0"/>
              <a:t>Jehanno</a:t>
            </a:r>
            <a:endParaRPr lang="fr-FR" sz="1200" b="1" dirty="0"/>
          </a:p>
        </p:txBody>
      </p:sp>
    </p:spTree>
    <p:extLst>
      <p:ext uri="{BB962C8B-B14F-4D97-AF65-F5344CB8AC3E}">
        <p14:creationId xmlns:p14="http://schemas.microsoft.com/office/powerpoint/2010/main" val="3458187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30959" cy="648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55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r>
              <a:rPr lang="fr-FR" altLang="fr-FR" sz="2800" b="1" dirty="0" err="1" smtClean="0">
                <a:solidFill>
                  <a:srgbClr val="E75112"/>
                </a:solidFill>
                <a:latin typeface="Verdana" pitchFamily="34" charset="0"/>
              </a:rPr>
              <a:t>SuperKEKB</a:t>
            </a:r>
            <a:r>
              <a:rPr lang="fr-FR" altLang="fr-FR" sz="2800" b="1" dirty="0">
                <a:solidFill>
                  <a:srgbClr val="E75112"/>
                </a:solidFill>
                <a:latin typeface="Verdana" pitchFamily="34" charset="0"/>
              </a:rPr>
              <a:t>/</a:t>
            </a:r>
            <a:r>
              <a:rPr lang="fr-FR" altLang="fr-FR" sz="2800" b="1" dirty="0" smtClean="0">
                <a:solidFill>
                  <a:srgbClr val="E75112"/>
                </a:solidFill>
                <a:latin typeface="Verdana" pitchFamily="34" charset="0"/>
              </a:rPr>
              <a:t>BEAST-II</a:t>
            </a:r>
            <a:endParaRPr lang="fr-FR" altLang="fr-FR" sz="2800" b="1" dirty="0" smtClean="0">
              <a:solidFill>
                <a:srgbClr val="E75112"/>
              </a:solidFill>
              <a:latin typeface="Verdana" pitchFamily="34" charset="0"/>
            </a:endParaRP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8517" y="836141"/>
            <a:ext cx="9001125" cy="5761211"/>
          </a:xfrm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fr-FR" altLang="fr-FR" sz="1200" b="1" dirty="0" err="1" smtClean="0">
                <a:solidFill>
                  <a:srgbClr val="0070C0"/>
                </a:solidFill>
                <a:latin typeface="Verdana" pitchFamily="34" charset="0"/>
              </a:rPr>
              <a:t>SuperKEKB</a:t>
            </a:r>
            <a:r>
              <a:rPr lang="fr-FR" altLang="fr-FR" sz="1200" b="1" dirty="0" smtClean="0">
                <a:solidFill>
                  <a:srgbClr val="0070C0"/>
                </a:solidFill>
                <a:latin typeface="Verdana" pitchFamily="34" charset="0"/>
              </a:rPr>
              <a:t> = KEKB upgrade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altLang="fr-FR" sz="1200" b="1" dirty="0" smtClean="0">
                <a:solidFill>
                  <a:srgbClr val="0070C0"/>
                </a:solidFill>
                <a:latin typeface="Verdana" pitchFamily="34" charset="0"/>
              </a:rPr>
              <a:t>BEAST-II </a:t>
            </a:r>
            <a:r>
              <a:rPr lang="en-US" altLang="fr-FR" sz="1200" b="1" dirty="0">
                <a:solidFill>
                  <a:srgbClr val="0070C0"/>
                </a:solidFill>
                <a:latin typeface="Verdana" pitchFamily="34" charset="0"/>
              </a:rPr>
              <a:t>= Beam Exorcism for A </a:t>
            </a:r>
            <a:r>
              <a:rPr lang="en-US" altLang="fr-FR" sz="1200" b="1" dirty="0" err="1">
                <a:solidFill>
                  <a:srgbClr val="0070C0"/>
                </a:solidFill>
                <a:latin typeface="Verdana" pitchFamily="34" charset="0"/>
              </a:rPr>
              <a:t>STable</a:t>
            </a:r>
            <a:r>
              <a:rPr lang="en-US" altLang="fr-FR" sz="1200" b="1" dirty="0">
                <a:solidFill>
                  <a:srgbClr val="0070C0"/>
                </a:solidFill>
                <a:latin typeface="Verdana" pitchFamily="34" charset="0"/>
              </a:rPr>
              <a:t> Belle II experiment</a:t>
            </a:r>
            <a:endParaRPr lang="fr-FR" altLang="fr-FR" sz="1200" b="1" dirty="0" smtClean="0">
              <a:latin typeface="Verdana" pitchFamily="34" charset="0"/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endParaRPr lang="fr-FR" altLang="fr-FR" sz="1200" b="1" dirty="0" smtClean="0">
              <a:latin typeface="Verdana" pitchFamily="34" charset="0"/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fr-FR" altLang="fr-FR" sz="1200" b="1" dirty="0" smtClean="0">
                <a:solidFill>
                  <a:srgbClr val="0070C0"/>
                </a:solidFill>
                <a:latin typeface="Verdana" pitchFamily="34" charset="0"/>
              </a:rPr>
              <a:t>Responsable scientifique national: </a:t>
            </a:r>
            <a:r>
              <a:rPr lang="fr-FR" altLang="fr-FR" sz="1200" b="1" dirty="0" smtClean="0">
                <a:solidFill>
                  <a:srgbClr val="0070C0"/>
                </a:solidFill>
                <a:latin typeface="Verdana" pitchFamily="34" charset="0"/>
              </a:rPr>
              <a:t>Isabelle </a:t>
            </a:r>
            <a:r>
              <a:rPr lang="fr-FR" altLang="fr-FR" sz="1200" b="1" dirty="0" err="1" smtClean="0">
                <a:solidFill>
                  <a:srgbClr val="0070C0"/>
                </a:solidFill>
                <a:latin typeface="Verdana" pitchFamily="34" charset="0"/>
              </a:rPr>
              <a:t>Ripp</a:t>
            </a:r>
            <a:r>
              <a:rPr lang="fr-FR" altLang="fr-FR" sz="1200" b="1" dirty="0" smtClean="0">
                <a:solidFill>
                  <a:srgbClr val="0070C0"/>
                </a:solidFill>
                <a:latin typeface="Verdana" pitchFamily="34" charset="0"/>
              </a:rPr>
              <a:t>-Baudot</a:t>
            </a:r>
            <a:endParaRPr lang="fr-FR" altLang="fr-FR" sz="12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fr-FR" altLang="fr-FR" sz="1200" b="1" dirty="0" smtClean="0">
                <a:solidFill>
                  <a:srgbClr val="0070C0"/>
                </a:solidFill>
                <a:latin typeface="Verdana" pitchFamily="34" charset="0"/>
              </a:rPr>
              <a:t>Responsable scientifique local: </a:t>
            </a:r>
            <a:r>
              <a:rPr lang="fr-FR" altLang="fr-FR" sz="1200" b="1" dirty="0" smtClean="0">
                <a:solidFill>
                  <a:srgbClr val="0070C0"/>
                </a:solidFill>
                <a:latin typeface="Verdana" pitchFamily="34" charset="0"/>
              </a:rPr>
              <a:t>Cécile </a:t>
            </a:r>
            <a:r>
              <a:rPr lang="fr-FR" altLang="fr-FR" sz="1200" b="1" dirty="0" err="1" smtClean="0">
                <a:solidFill>
                  <a:srgbClr val="0070C0"/>
                </a:solidFill>
                <a:latin typeface="Verdana" pitchFamily="34" charset="0"/>
              </a:rPr>
              <a:t>Rimbault</a:t>
            </a:r>
            <a:endParaRPr lang="fr-FR" altLang="fr-FR" sz="12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marL="57150" indent="0">
              <a:lnSpc>
                <a:spcPct val="90000"/>
              </a:lnSpc>
              <a:buNone/>
            </a:pPr>
            <a:endParaRPr lang="en-US" altLang="fr-FR" sz="1200" b="1" dirty="0" smtClean="0">
              <a:solidFill>
                <a:srgbClr val="7030A0"/>
              </a:solidFill>
              <a:latin typeface="Verdana" pitchFamily="34" charset="0"/>
              <a:sym typeface="Wingdings" pitchFamily="2" charset="2"/>
            </a:endParaRPr>
          </a:p>
          <a:p>
            <a:pPr marL="57150" indent="0">
              <a:lnSpc>
                <a:spcPct val="90000"/>
              </a:lnSpc>
              <a:buNone/>
            </a:pPr>
            <a:endParaRPr lang="en-US" altLang="fr-FR" sz="1200" b="1" dirty="0" smtClean="0">
              <a:solidFill>
                <a:srgbClr val="7030A0"/>
              </a:solidFill>
              <a:latin typeface="Verdana" pitchFamily="34" charset="0"/>
              <a:sym typeface="Wingdings" pitchFamily="2" charset="2"/>
            </a:endParaRPr>
          </a:p>
          <a:p>
            <a:pPr marL="57150" indent="0">
              <a:lnSpc>
                <a:spcPct val="90000"/>
              </a:lnSpc>
              <a:buNone/>
            </a:pPr>
            <a:r>
              <a:rPr lang="en-US" altLang="fr-FR" sz="1200" b="1" dirty="0" err="1" smtClean="0">
                <a:latin typeface="Verdana" pitchFamily="34" charset="0"/>
                <a:sym typeface="Wingdings" pitchFamily="2" charset="2"/>
              </a:rPr>
              <a:t>SuperKEKB</a:t>
            </a:r>
            <a:r>
              <a:rPr lang="en-US" altLang="fr-FR" sz="1200" b="1" dirty="0" smtClean="0">
                <a:latin typeface="Verdana" pitchFamily="34" charset="0"/>
                <a:sym typeface="Wingdings" pitchFamily="2" charset="2"/>
              </a:rPr>
              <a:t>:</a:t>
            </a:r>
            <a:r>
              <a:rPr lang="en-US" altLang="fr-FR" sz="1200" b="1" dirty="0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en-US" altLang="fr-FR" sz="1200" b="1" dirty="0" err="1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collisionneur</a:t>
            </a:r>
            <a:r>
              <a:rPr lang="en-US" altLang="fr-FR" sz="1200" b="1" dirty="0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en-US" altLang="fr-FR" sz="1200" b="1" dirty="0" err="1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circulaire</a:t>
            </a:r>
            <a:r>
              <a:rPr lang="en-US" altLang="fr-FR" sz="1200" b="1" dirty="0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en-US" altLang="fr-FR" sz="1200" b="1" dirty="0" err="1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e</a:t>
            </a:r>
            <a:r>
              <a:rPr lang="en-US" altLang="fr-FR" sz="1200" b="1" baseline="30000" dirty="0" err="1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+</a:t>
            </a:r>
            <a:r>
              <a:rPr lang="en-US" altLang="fr-FR" sz="1200" b="1" dirty="0" err="1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e</a:t>
            </a:r>
            <a:r>
              <a:rPr lang="en-US" altLang="fr-FR" sz="1200" b="1" baseline="30000" dirty="0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-</a:t>
            </a:r>
            <a:r>
              <a:rPr lang="en-US" altLang="fr-FR" sz="1200" b="1" dirty="0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 à </a:t>
            </a:r>
            <a:r>
              <a:rPr lang="en-US" altLang="fr-FR" sz="1200" b="1" dirty="0" err="1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très</a:t>
            </a:r>
            <a:r>
              <a:rPr lang="en-US" altLang="fr-FR" sz="1200" b="1" dirty="0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 haute </a:t>
            </a:r>
            <a:r>
              <a:rPr lang="en-US" altLang="fr-FR" sz="1200" b="1" dirty="0" err="1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luminosité</a:t>
            </a:r>
            <a:r>
              <a:rPr lang="en-US" altLang="fr-FR" sz="1200" b="1" dirty="0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 (8 10</a:t>
            </a:r>
            <a:r>
              <a:rPr lang="en-US" altLang="fr-FR" sz="1200" b="1" baseline="30000" dirty="0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34</a:t>
            </a:r>
            <a:r>
              <a:rPr lang="en-US" altLang="fr-FR" sz="1200" b="1" dirty="0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 cm</a:t>
            </a:r>
            <a:r>
              <a:rPr lang="en-US" altLang="fr-FR" sz="1200" b="1" baseline="30000" dirty="0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-2</a:t>
            </a:r>
            <a:r>
              <a:rPr lang="en-US" altLang="fr-FR" sz="1200" b="1" dirty="0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s</a:t>
            </a:r>
            <a:r>
              <a:rPr lang="en-US" altLang="fr-FR" sz="1200" b="1" baseline="30000" dirty="0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-1</a:t>
            </a:r>
            <a:r>
              <a:rPr lang="en-US" altLang="fr-FR" sz="1200" b="1" dirty="0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) pour l’ </a:t>
            </a:r>
            <a:r>
              <a:rPr lang="en-US" altLang="fr-FR" sz="1200" b="1" dirty="0" err="1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expérience</a:t>
            </a:r>
            <a:r>
              <a:rPr lang="en-US" altLang="fr-FR" sz="1200" b="1" dirty="0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 Belle-II.</a:t>
            </a:r>
          </a:p>
          <a:p>
            <a:pPr marL="57150" indent="0">
              <a:lnSpc>
                <a:spcPct val="90000"/>
              </a:lnSpc>
              <a:buNone/>
            </a:pPr>
            <a:r>
              <a:rPr lang="en-US" altLang="fr-FR" sz="1200" b="1" dirty="0" smtClean="0">
                <a:latin typeface="Verdana" pitchFamily="34" charset="0"/>
                <a:sym typeface="Wingdings" pitchFamily="2" charset="2"/>
              </a:rPr>
              <a:t>BEAST-II:</a:t>
            </a:r>
            <a:r>
              <a:rPr lang="en-US" altLang="fr-FR" sz="1200" b="1" dirty="0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 Etude des bruits de fond </a:t>
            </a:r>
            <a:r>
              <a:rPr lang="en-US" altLang="fr-FR" sz="1200" b="1" dirty="0" err="1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dans</a:t>
            </a:r>
            <a:r>
              <a:rPr lang="en-US" altLang="fr-FR" sz="1200" b="1" dirty="0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 la zone </a:t>
            </a:r>
            <a:r>
              <a:rPr lang="en-US" altLang="fr-FR" sz="1200" b="1" dirty="0" err="1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d’interaction</a:t>
            </a:r>
            <a:r>
              <a:rPr lang="en-US" altLang="fr-FR" sz="1200" b="1" dirty="0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en-US" altLang="fr-FR" sz="1200" b="1" dirty="0" err="1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avant</a:t>
            </a:r>
            <a:r>
              <a:rPr lang="en-US" altLang="fr-FR" sz="1200" b="1" dirty="0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en-US" altLang="fr-FR" sz="1200" b="1" dirty="0" err="1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mise</a:t>
            </a:r>
            <a:r>
              <a:rPr lang="en-US" altLang="fr-FR" sz="1200" b="1" dirty="0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en-US" altLang="fr-FR" sz="1200" b="1" dirty="0" err="1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en</a:t>
            </a:r>
            <a:r>
              <a:rPr lang="en-US" altLang="fr-FR" sz="1200" b="1" dirty="0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 service de </a:t>
            </a:r>
            <a:r>
              <a:rPr lang="en-US" altLang="fr-FR" sz="1200" b="1" dirty="0" err="1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SuperKEKB</a:t>
            </a:r>
            <a:r>
              <a:rPr lang="en-US" altLang="fr-FR" sz="1200" b="1" dirty="0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 pour Belle-II</a:t>
            </a:r>
          </a:p>
          <a:p>
            <a:pPr marL="57150" indent="0">
              <a:lnSpc>
                <a:spcPct val="90000"/>
              </a:lnSpc>
              <a:buNone/>
            </a:pPr>
            <a:endParaRPr lang="en-US" altLang="fr-FR" sz="1200" b="1" dirty="0">
              <a:solidFill>
                <a:srgbClr val="7030A0"/>
              </a:solidFill>
              <a:latin typeface="Verdana" pitchFamily="34" charset="0"/>
              <a:sym typeface="Wingdings" pitchFamily="2" charset="2"/>
            </a:endParaRPr>
          </a:p>
          <a:p>
            <a:pPr marL="57150" indent="0">
              <a:lnSpc>
                <a:spcPct val="90000"/>
              </a:lnSpc>
              <a:buNone/>
            </a:pPr>
            <a:r>
              <a:rPr lang="en-US" altLang="fr-FR" sz="1200" b="1" dirty="0" smtClean="0">
                <a:latin typeface="Verdana" pitchFamily="34" charset="0"/>
                <a:sym typeface="Wingdings" pitchFamily="2" charset="2"/>
              </a:rPr>
              <a:t>Etudes au LAL: </a:t>
            </a:r>
            <a:r>
              <a:rPr lang="en-US" altLang="fr-FR" sz="1200" b="1" dirty="0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- </a:t>
            </a:r>
            <a:r>
              <a:rPr lang="en-US" altLang="fr-FR" sz="1200" b="1" dirty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en-US" altLang="fr-FR" sz="1200" b="1" dirty="0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Monitoring </a:t>
            </a:r>
            <a:r>
              <a:rPr lang="en-US" altLang="fr-FR" sz="1200" b="1" dirty="0" err="1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rapide</a:t>
            </a:r>
            <a:r>
              <a:rPr lang="en-US" altLang="fr-FR" sz="1200" b="1" dirty="0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 de la </a:t>
            </a:r>
            <a:r>
              <a:rPr lang="en-US" altLang="fr-FR" sz="1200" b="1" dirty="0" err="1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luminosité</a:t>
            </a:r>
            <a:r>
              <a:rPr lang="en-US" altLang="fr-FR" sz="1200" b="1" dirty="0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, avec </a:t>
            </a:r>
            <a:r>
              <a:rPr lang="en-US" altLang="fr-FR" sz="1200" b="1" dirty="0" err="1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capteurs</a:t>
            </a:r>
            <a:r>
              <a:rPr lang="en-US" altLang="fr-FR" sz="1200" b="1" dirty="0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en-US" altLang="fr-FR" sz="1200" b="1" dirty="0" err="1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diamant</a:t>
            </a:r>
            <a:r>
              <a:rPr lang="en-US" altLang="fr-FR" sz="1200" b="1" dirty="0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, par </a:t>
            </a:r>
            <a:r>
              <a:rPr lang="en-US" altLang="fr-FR" sz="1200" b="1" dirty="0" err="1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mesure</a:t>
            </a:r>
            <a:r>
              <a:rPr lang="en-US" altLang="fr-FR" sz="1200" b="1" dirty="0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 des </a:t>
            </a:r>
            <a:r>
              <a:rPr lang="en-US" altLang="fr-FR" sz="1200" b="1" dirty="0" err="1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Bhabha</a:t>
            </a:r>
            <a:r>
              <a:rPr lang="en-US" altLang="fr-FR" sz="1200" b="1" dirty="0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   	            </a:t>
            </a:r>
            <a:r>
              <a:rPr lang="en-US" altLang="fr-FR" sz="1200" b="1" dirty="0" err="1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radiatifs</a:t>
            </a:r>
            <a:r>
              <a:rPr lang="en-US" altLang="fr-FR" sz="1200" b="1" dirty="0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 à </a:t>
            </a:r>
            <a:r>
              <a:rPr lang="en-US" altLang="fr-FR" sz="1200" b="1" dirty="0" err="1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très</a:t>
            </a:r>
            <a:r>
              <a:rPr lang="en-US" altLang="fr-FR" sz="1200" b="1" dirty="0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 petit angle. </a:t>
            </a:r>
          </a:p>
          <a:p>
            <a:pPr marL="57150" indent="0">
              <a:lnSpc>
                <a:spcPct val="90000"/>
              </a:lnSpc>
              <a:buNone/>
            </a:pPr>
            <a:r>
              <a:rPr lang="en-US" altLang="fr-FR" sz="1200" b="1" dirty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	</a:t>
            </a:r>
            <a:r>
              <a:rPr lang="en-US" altLang="fr-FR" sz="1200" b="1" dirty="0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            </a:t>
            </a:r>
            <a:r>
              <a:rPr lang="en-US" altLang="fr-FR" sz="1200" b="1" dirty="0" err="1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L</a:t>
            </a:r>
            <a:r>
              <a:rPr lang="en-US" altLang="fr-FR" sz="1200" b="1" dirty="0" err="1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uminosité</a:t>
            </a:r>
            <a:r>
              <a:rPr lang="en-US" altLang="fr-FR" sz="1200" b="1" dirty="0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en-US" altLang="fr-FR" sz="1200" b="1" dirty="0" err="1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intégrée</a:t>
            </a:r>
            <a:r>
              <a:rPr lang="en-US" altLang="fr-FR" sz="1200" b="1" dirty="0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 par train et par </a:t>
            </a:r>
            <a:r>
              <a:rPr lang="en-US" altLang="fr-FR" sz="1200" b="1" dirty="0" err="1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paquet</a:t>
            </a:r>
            <a:r>
              <a:rPr lang="en-US" altLang="fr-FR" sz="1200" b="1" dirty="0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 (1 à 10 </a:t>
            </a:r>
            <a:r>
              <a:rPr lang="en-US" altLang="fr-FR" sz="1200" b="1" dirty="0" err="1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ms</a:t>
            </a:r>
            <a:r>
              <a:rPr lang="en-US" altLang="fr-FR" sz="1200" b="1" dirty="0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) </a:t>
            </a:r>
          </a:p>
          <a:p>
            <a:pPr marL="57150" indent="0">
              <a:lnSpc>
                <a:spcPct val="90000"/>
              </a:lnSpc>
              <a:buNone/>
            </a:pPr>
            <a:r>
              <a:rPr lang="en-US" altLang="fr-FR" sz="1200" b="1" dirty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	 </a:t>
            </a:r>
            <a:r>
              <a:rPr lang="en-US" altLang="fr-FR" sz="1200" b="1" dirty="0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      </a:t>
            </a:r>
            <a:endParaRPr lang="fr-FR" altLang="fr-FR" sz="1200" b="1" dirty="0" smtClean="0">
              <a:solidFill>
                <a:srgbClr val="7030A0"/>
              </a:solidFill>
              <a:latin typeface="Verdana" pitchFamily="34" charset="0"/>
              <a:sym typeface="Wingdings" pitchFamily="2" charset="2"/>
            </a:endParaRPr>
          </a:p>
          <a:p>
            <a:pPr marL="57150" indent="0">
              <a:lnSpc>
                <a:spcPct val="90000"/>
              </a:lnSpc>
              <a:buNone/>
            </a:pPr>
            <a:r>
              <a:rPr lang="en-US" altLang="fr-FR" sz="1200" b="1" dirty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en-US" altLang="fr-FR" sz="1200" b="1" dirty="0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                        </a:t>
            </a:r>
            <a:r>
              <a:rPr lang="en-US" altLang="fr-FR" sz="1200" b="1" dirty="0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-  </a:t>
            </a:r>
            <a:r>
              <a:rPr lang="en-US" altLang="fr-FR" sz="1200" b="1" dirty="0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Etude des b</a:t>
            </a:r>
            <a:r>
              <a:rPr lang="en-US" altLang="fr-FR" sz="1200" b="1" dirty="0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ruits de fond </a:t>
            </a:r>
            <a:r>
              <a:rPr lang="en-US" altLang="fr-FR" sz="1200" b="1" dirty="0" err="1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faisceau-faisceau</a:t>
            </a:r>
            <a:r>
              <a:rPr lang="en-US" altLang="fr-FR" sz="1200" b="1" dirty="0" smtClean="0">
                <a:solidFill>
                  <a:srgbClr val="7030A0"/>
                </a:solidFill>
                <a:latin typeface="Verdana" pitchFamily="34" charset="0"/>
                <a:sym typeface="Wingdings" pitchFamily="2" charset="2"/>
              </a:rPr>
              <a:t> et  single beam</a:t>
            </a:r>
            <a:endParaRPr lang="fr-FR" altLang="fr-FR" sz="1200" b="1" dirty="0">
              <a:solidFill>
                <a:srgbClr val="7030A0"/>
              </a:solidFill>
              <a:latin typeface="Verdana" pitchFamily="34" charset="0"/>
              <a:sym typeface="Wingdings" pitchFamily="2" charset="2"/>
            </a:endParaRPr>
          </a:p>
          <a:p>
            <a:pPr marL="57150" indent="0">
              <a:lnSpc>
                <a:spcPct val="90000"/>
              </a:lnSpc>
              <a:buNone/>
            </a:pPr>
            <a:endParaRPr lang="fr-FR" altLang="fr-FR" sz="1200" dirty="0" smtClean="0">
              <a:solidFill>
                <a:srgbClr val="4D4D4D"/>
              </a:solidFill>
              <a:latin typeface="Verdana" pitchFamily="34" charset="0"/>
              <a:sym typeface="Wingdings" pitchFamily="2" charset="2"/>
            </a:endParaRPr>
          </a:p>
          <a:p>
            <a:pPr marL="57150" indent="0">
              <a:lnSpc>
                <a:spcPct val="90000"/>
              </a:lnSpc>
              <a:buNone/>
            </a:pPr>
            <a:r>
              <a:rPr lang="fr-FR" altLang="fr-FR" sz="1200" b="1" dirty="0" smtClean="0">
                <a:solidFill>
                  <a:srgbClr val="0070C0"/>
                </a:solidFill>
                <a:latin typeface="Verdana" pitchFamily="34" charset="0"/>
              </a:rPr>
              <a:t>Autres </a:t>
            </a:r>
            <a:r>
              <a:rPr lang="fr-FR" altLang="fr-FR" sz="1200" b="1" dirty="0" smtClean="0">
                <a:solidFill>
                  <a:srgbClr val="0070C0"/>
                </a:solidFill>
                <a:latin typeface="Verdana" pitchFamily="34" charset="0"/>
              </a:rPr>
              <a:t>laboratoires impliqués </a:t>
            </a:r>
            <a:endParaRPr lang="fr-FR" altLang="fr-FR" sz="1200" b="1" u="sng" dirty="0" smtClean="0">
              <a:solidFill>
                <a:srgbClr val="0070C0"/>
              </a:solidFill>
              <a:latin typeface="Verdana" pitchFamily="34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200" b="1" dirty="0" smtClean="0">
                <a:latin typeface="Verdana" pitchFamily="34" charset="0"/>
              </a:rPr>
              <a:t>IN2P3: IPHC Strasbourg</a:t>
            </a:r>
          </a:p>
          <a:p>
            <a:pPr marL="57150" indent="0">
              <a:lnSpc>
                <a:spcPct val="90000"/>
              </a:lnSpc>
              <a:buNone/>
            </a:pPr>
            <a:endParaRPr lang="fr-FR" altLang="fr-FR" sz="1200" b="1" u="sng" dirty="0" smtClean="0">
              <a:solidFill>
                <a:srgbClr val="0070C0"/>
              </a:solidFill>
              <a:latin typeface="Verdana" pitchFamily="34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fr-FR" altLang="fr-FR" sz="1200" dirty="0" smtClean="0">
              <a:solidFill>
                <a:srgbClr val="4D4D4D"/>
              </a:solidFill>
              <a:latin typeface="Verdana" pitchFamily="34" charset="0"/>
              <a:sym typeface="Wingdings" pitchFamily="2" charset="2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3923928" y="4581128"/>
            <a:ext cx="4032448" cy="216024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1400" b="1" dirty="0" smtClean="0"/>
              <a:t>KEK</a:t>
            </a:r>
          </a:p>
          <a:p>
            <a:r>
              <a:rPr lang="en-US" sz="1200" dirty="0" smtClean="0">
                <a:solidFill>
                  <a:srgbClr val="7030A0"/>
                </a:solidFill>
              </a:rPr>
              <a:t>Yoshihiro </a:t>
            </a:r>
            <a:r>
              <a:rPr lang="en-US" sz="1200" dirty="0" smtClean="0">
                <a:solidFill>
                  <a:srgbClr val="7030A0"/>
                </a:solidFill>
              </a:rPr>
              <a:t>Funakoshi – </a:t>
            </a:r>
            <a:r>
              <a:rPr lang="en-US" sz="1200" dirty="0" err="1" smtClean="0">
                <a:solidFill>
                  <a:srgbClr val="7030A0"/>
                </a:solidFill>
              </a:rPr>
              <a:t>SuperKEKB</a:t>
            </a:r>
            <a:endParaRPr lang="en-US" sz="1200" dirty="0" smtClean="0">
              <a:solidFill>
                <a:srgbClr val="7030A0"/>
              </a:solidFill>
            </a:endParaRPr>
          </a:p>
          <a:p>
            <a:r>
              <a:rPr lang="en-US" sz="1200" dirty="0" smtClean="0"/>
              <a:t>Ken-</a:t>
            </a:r>
            <a:r>
              <a:rPr lang="en-US" sz="1200" dirty="0" err="1" smtClean="0"/>
              <a:t>Ichi</a:t>
            </a:r>
            <a:r>
              <a:rPr lang="en-US" sz="1200" dirty="0" smtClean="0"/>
              <a:t> Kanazawa – </a:t>
            </a:r>
            <a:r>
              <a:rPr lang="en-US" sz="1200" dirty="0" err="1" smtClean="0"/>
              <a:t>SuperKEKB</a:t>
            </a:r>
            <a:r>
              <a:rPr lang="en-US" sz="1200" dirty="0" smtClean="0"/>
              <a:t>/vacuum pipe</a:t>
            </a:r>
          </a:p>
          <a:p>
            <a:r>
              <a:rPr lang="en-US" sz="1200" dirty="0" err="1" smtClean="0"/>
              <a:t>Yukiyoshi</a:t>
            </a:r>
            <a:r>
              <a:rPr lang="en-US" sz="1200" dirty="0" smtClean="0"/>
              <a:t> Ohnishi – </a:t>
            </a:r>
            <a:r>
              <a:rPr lang="en-US" sz="1200" dirty="0" err="1" smtClean="0"/>
              <a:t>SuperKEKB</a:t>
            </a:r>
            <a:r>
              <a:rPr lang="en-US" sz="1200" dirty="0" smtClean="0"/>
              <a:t>/beam loss MC</a:t>
            </a:r>
          </a:p>
          <a:p>
            <a:r>
              <a:rPr lang="en-US" sz="1200" dirty="0" smtClean="0"/>
              <a:t>Yusuke </a:t>
            </a:r>
            <a:r>
              <a:rPr lang="en-US" sz="1200" dirty="0" err="1" smtClean="0"/>
              <a:t>Suetsugu</a:t>
            </a:r>
            <a:r>
              <a:rPr lang="en-US" sz="1200" dirty="0" smtClean="0"/>
              <a:t> – </a:t>
            </a:r>
            <a:r>
              <a:rPr lang="en-US" sz="1200" dirty="0" err="1" smtClean="0"/>
              <a:t>SuperKEK</a:t>
            </a:r>
            <a:r>
              <a:rPr lang="en-US" sz="1200" dirty="0" smtClean="0"/>
              <a:t>/vacuum pipe</a:t>
            </a:r>
          </a:p>
          <a:p>
            <a:r>
              <a:rPr lang="en-US" sz="1200" dirty="0" smtClean="0">
                <a:solidFill>
                  <a:srgbClr val="7030A0"/>
                </a:solidFill>
              </a:rPr>
              <a:t>Mika </a:t>
            </a:r>
            <a:r>
              <a:rPr lang="en-US" sz="1200" dirty="0" err="1" smtClean="0">
                <a:solidFill>
                  <a:srgbClr val="7030A0"/>
                </a:solidFill>
              </a:rPr>
              <a:t>Masuzawa-SuperKEKB</a:t>
            </a:r>
            <a:endParaRPr lang="en-US" sz="1200" dirty="0" smtClean="0">
              <a:solidFill>
                <a:srgbClr val="7030A0"/>
              </a:solidFill>
            </a:endParaRPr>
          </a:p>
          <a:p>
            <a:r>
              <a:rPr lang="en-US" sz="1200" dirty="0" smtClean="0">
                <a:solidFill>
                  <a:srgbClr val="7030A0"/>
                </a:solidFill>
              </a:rPr>
              <a:t>Toshiyuki Oki</a:t>
            </a:r>
          </a:p>
          <a:p>
            <a:r>
              <a:rPr lang="en-US" sz="1200" dirty="0" smtClean="0">
                <a:solidFill>
                  <a:srgbClr val="7030A0"/>
                </a:solidFill>
              </a:rPr>
              <a:t>Takashi Kawamoto</a:t>
            </a:r>
          </a:p>
          <a:p>
            <a:r>
              <a:rPr lang="en-US" sz="1200" dirty="0" smtClean="0">
                <a:solidFill>
                  <a:srgbClr val="7030A0"/>
                </a:solidFill>
              </a:rPr>
              <a:t>Masako Iwasaki</a:t>
            </a:r>
          </a:p>
          <a:p>
            <a:r>
              <a:rPr lang="en-US" sz="1200" dirty="0" err="1" smtClean="0">
                <a:solidFill>
                  <a:srgbClr val="7030A0"/>
                </a:solidFill>
              </a:rPr>
              <a:t>Sadaharu</a:t>
            </a:r>
            <a:r>
              <a:rPr lang="en-US" sz="1200" dirty="0" smtClean="0">
                <a:solidFill>
                  <a:srgbClr val="7030A0"/>
                </a:solidFill>
              </a:rPr>
              <a:t> Uehara – Belle-II/ZDLM</a:t>
            </a:r>
            <a:endParaRPr lang="en-US" sz="1200" dirty="0">
              <a:solidFill>
                <a:srgbClr val="7030A0"/>
              </a:solidFill>
            </a:endParaRPr>
          </a:p>
          <a:p>
            <a:r>
              <a:rPr lang="en-US" sz="1200" dirty="0" smtClean="0"/>
              <a:t>Hiroyuki Nakayama – </a:t>
            </a:r>
            <a:r>
              <a:rPr lang="en-US" sz="1200" dirty="0" smtClean="0"/>
              <a:t>Belle-II/BEAST</a:t>
            </a:r>
            <a:endParaRPr lang="en-US" sz="12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73596" y="2060848"/>
            <a:ext cx="8962900" cy="223224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r>
              <a:rPr lang="fr-FR" altLang="fr-FR" sz="2800" b="1" dirty="0" err="1">
                <a:solidFill>
                  <a:srgbClr val="E75112"/>
                </a:solidFill>
                <a:latin typeface="Verdana" pitchFamily="34" charset="0"/>
              </a:rPr>
              <a:t>SuperKEKB</a:t>
            </a:r>
            <a:r>
              <a:rPr lang="fr-FR" altLang="fr-FR" sz="2800" b="1" dirty="0">
                <a:solidFill>
                  <a:srgbClr val="E75112"/>
                </a:solidFill>
                <a:latin typeface="Verdana" pitchFamily="34" charset="0"/>
              </a:rPr>
              <a:t>/BEAST-II - </a:t>
            </a:r>
            <a:r>
              <a:rPr lang="fr-FR" altLang="fr-FR" sz="2800" b="1" dirty="0" smtClean="0">
                <a:solidFill>
                  <a:srgbClr val="E75112"/>
                </a:solidFill>
                <a:latin typeface="Verdana" pitchFamily="34" charset="0"/>
              </a:rPr>
              <a:t>ressources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8517" y="836141"/>
            <a:ext cx="9001125" cy="5761211"/>
          </a:xfrm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fr-FR" altLang="fr-FR" sz="1200" b="1" u="sng" dirty="0" smtClean="0">
                <a:solidFill>
                  <a:srgbClr val="0070C0"/>
                </a:solidFill>
                <a:latin typeface="Verdana" pitchFamily="34" charset="0"/>
              </a:rPr>
              <a:t>Membres de l’équipe impliqués</a:t>
            </a:r>
            <a:r>
              <a:rPr lang="fr-FR" altLang="fr-FR" sz="1200" b="1" u="sng" dirty="0" smtClean="0">
                <a:solidFill>
                  <a:srgbClr val="0070C0"/>
                </a:solidFill>
                <a:latin typeface="Verdana" pitchFamily="34" charset="0"/>
              </a:rPr>
              <a:t>:</a:t>
            </a:r>
            <a:endParaRPr lang="fr-FR" altLang="fr-FR" sz="1200" b="1" dirty="0" smtClean="0">
              <a:latin typeface="Verdana" pitchFamily="34" charset="0"/>
            </a:endParaRPr>
          </a:p>
          <a:p>
            <a:pPr marL="0" indent="0">
              <a:lnSpc>
                <a:spcPct val="90000"/>
              </a:lnSpc>
            </a:pPr>
            <a:r>
              <a:rPr lang="fr-FR" altLang="fr-FR" sz="1200" b="1" dirty="0" smtClean="0">
                <a:latin typeface="Verdana" pitchFamily="34" charset="0"/>
              </a:rPr>
              <a:t> </a:t>
            </a:r>
            <a:r>
              <a:rPr lang="fr-FR" altLang="fr-FR" sz="1200" b="1" dirty="0">
                <a:latin typeface="Verdana" pitchFamily="34" charset="0"/>
              </a:rPr>
              <a:t>Permanents: Cécile </a:t>
            </a:r>
            <a:r>
              <a:rPr lang="fr-FR" altLang="fr-FR" sz="1200" b="1" dirty="0" err="1">
                <a:latin typeface="Verdana" pitchFamily="34" charset="0"/>
              </a:rPr>
              <a:t>Rimbault</a:t>
            </a:r>
            <a:r>
              <a:rPr lang="fr-FR" altLang="fr-FR" sz="1200" b="1" dirty="0">
                <a:latin typeface="Verdana" pitchFamily="34" charset="0"/>
              </a:rPr>
              <a:t> (100%), Philip </a:t>
            </a:r>
            <a:r>
              <a:rPr lang="fr-FR" altLang="fr-FR" sz="1200" b="1" dirty="0" err="1">
                <a:latin typeface="Verdana" pitchFamily="34" charset="0"/>
              </a:rPr>
              <a:t>Bambade</a:t>
            </a:r>
            <a:r>
              <a:rPr lang="fr-FR" altLang="fr-FR" sz="1200" b="1" dirty="0">
                <a:latin typeface="Verdana" pitchFamily="34" charset="0"/>
              </a:rPr>
              <a:t> (50%)</a:t>
            </a:r>
          </a:p>
          <a:p>
            <a:pPr marL="0" indent="0">
              <a:lnSpc>
                <a:spcPct val="90000"/>
              </a:lnSpc>
            </a:pPr>
            <a:r>
              <a:rPr lang="en-US" altLang="fr-FR" sz="1200" b="1" dirty="0">
                <a:latin typeface="Verdana" pitchFamily="34" charset="0"/>
              </a:rPr>
              <a:t> </a:t>
            </a:r>
            <a:r>
              <a:rPr lang="en-US" altLang="fr-FR" sz="1200" b="1" dirty="0">
                <a:latin typeface="Verdana" pitchFamily="34" charset="0"/>
              </a:rPr>
              <a:t>CDD : </a:t>
            </a:r>
            <a:r>
              <a:rPr lang="en-US" altLang="fr-FR" sz="1200" b="1" dirty="0" err="1">
                <a:latin typeface="Verdana" pitchFamily="34" charset="0"/>
              </a:rPr>
              <a:t>Viacheslav</a:t>
            </a:r>
            <a:r>
              <a:rPr lang="en-US" altLang="fr-FR" sz="1200" b="1" dirty="0">
                <a:latin typeface="Verdana" pitchFamily="34" charset="0"/>
              </a:rPr>
              <a:t> </a:t>
            </a:r>
            <a:r>
              <a:rPr lang="en-US" altLang="fr-FR" sz="1200" b="1" dirty="0" err="1" smtClean="0">
                <a:latin typeface="Verdana" pitchFamily="34" charset="0"/>
              </a:rPr>
              <a:t>Kubytskyi</a:t>
            </a:r>
            <a:r>
              <a:rPr lang="en-US" altLang="fr-FR" sz="1200" b="1" dirty="0" smtClean="0">
                <a:latin typeface="Verdana" pitchFamily="34" charset="0"/>
              </a:rPr>
              <a:t> </a:t>
            </a:r>
            <a:r>
              <a:rPr lang="en-US" altLang="fr-FR" sz="1200" b="1" dirty="0">
                <a:latin typeface="Verdana" pitchFamily="34" charset="0"/>
              </a:rPr>
              <a:t>(50</a:t>
            </a:r>
            <a:r>
              <a:rPr lang="en-US" altLang="fr-FR" sz="1200" b="1" dirty="0" smtClean="0">
                <a:latin typeface="Verdana" pitchFamily="34" charset="0"/>
              </a:rPr>
              <a:t>%)   (fin: Mars 2017)</a:t>
            </a:r>
            <a:endParaRPr lang="en-US" altLang="fr-FR" sz="1200" b="1" dirty="0">
              <a:latin typeface="Verdana" pitchFamily="34" charset="0"/>
            </a:endParaRPr>
          </a:p>
          <a:p>
            <a:pPr marL="0" indent="0">
              <a:lnSpc>
                <a:spcPct val="90000"/>
              </a:lnSpc>
            </a:pPr>
            <a:r>
              <a:rPr lang="en-US" altLang="fr-FR" sz="1200" b="1" dirty="0">
                <a:latin typeface="Verdana" pitchFamily="34" charset="0"/>
              </a:rPr>
              <a:t> </a:t>
            </a:r>
            <a:r>
              <a:rPr lang="en-US" altLang="fr-FR" sz="1200" b="1" dirty="0" err="1">
                <a:latin typeface="Verdana" pitchFamily="34" charset="0"/>
              </a:rPr>
              <a:t>D</a:t>
            </a:r>
            <a:r>
              <a:rPr lang="en-US" altLang="fr-FR" sz="1200" b="1" dirty="0" err="1" smtClean="0">
                <a:latin typeface="Verdana" pitchFamily="34" charset="0"/>
              </a:rPr>
              <a:t>octorants</a:t>
            </a:r>
            <a:r>
              <a:rPr lang="en-US" altLang="fr-FR" sz="1200" b="1" dirty="0" smtClean="0">
                <a:latin typeface="Verdana" pitchFamily="34" charset="0"/>
              </a:rPr>
              <a:t>: </a:t>
            </a:r>
            <a:r>
              <a:rPr lang="en-US" altLang="fr-FR" sz="1200" b="1" dirty="0">
                <a:latin typeface="Verdana" pitchFamily="34" charset="0"/>
              </a:rPr>
              <a:t>Dima El </a:t>
            </a:r>
            <a:r>
              <a:rPr lang="en-US" altLang="fr-FR" sz="1200" b="1" dirty="0" err="1">
                <a:latin typeface="Verdana" pitchFamily="34" charset="0"/>
              </a:rPr>
              <a:t>Khechen</a:t>
            </a:r>
            <a:r>
              <a:rPr lang="en-US" altLang="fr-FR" sz="1200" b="1" dirty="0">
                <a:latin typeface="Verdana" pitchFamily="34" charset="0"/>
              </a:rPr>
              <a:t> (fin: </a:t>
            </a:r>
            <a:r>
              <a:rPr lang="en-US" altLang="fr-FR" sz="1200" b="1" dirty="0" err="1">
                <a:latin typeface="Verdana" pitchFamily="34" charset="0"/>
              </a:rPr>
              <a:t>dec</a:t>
            </a:r>
            <a:r>
              <a:rPr lang="en-US" altLang="fr-FR" sz="1200" b="1" dirty="0">
                <a:latin typeface="Verdana" pitchFamily="34" charset="0"/>
              </a:rPr>
              <a:t> 2016</a:t>
            </a:r>
            <a:r>
              <a:rPr lang="en-US" altLang="fr-FR" sz="1200" b="1" dirty="0" smtClean="0">
                <a:latin typeface="Verdana" pitchFamily="34" charset="0"/>
              </a:rPr>
              <a:t>) + </a:t>
            </a:r>
            <a:r>
              <a:rPr lang="en-US" altLang="fr-FR" sz="1200" b="1" dirty="0" err="1" smtClean="0">
                <a:latin typeface="Verdana" pitchFamily="34" charset="0"/>
              </a:rPr>
              <a:t>Chengguo</a:t>
            </a:r>
            <a:r>
              <a:rPr lang="en-US" altLang="fr-FR" sz="1200" b="1" dirty="0" smtClean="0">
                <a:latin typeface="Verdana" pitchFamily="34" charset="0"/>
              </a:rPr>
              <a:t> Pang (CSC grant, 10/2016-09/2019)</a:t>
            </a:r>
            <a:endParaRPr lang="fr-FR" altLang="fr-FR" sz="1200" b="1" dirty="0">
              <a:latin typeface="Verdana" pitchFamily="34" charset="0"/>
            </a:endParaRPr>
          </a:p>
          <a:p>
            <a:pPr marL="0" lvl="1" indent="0">
              <a:lnSpc>
                <a:spcPct val="90000"/>
              </a:lnSpc>
              <a:buFont typeface="Arial" pitchFamily="34" charset="0"/>
              <a:buChar char="•"/>
            </a:pPr>
            <a:endParaRPr lang="fr-FR" altLang="fr-FR" sz="1200" b="1" dirty="0">
              <a:latin typeface="Verdana" pitchFamily="34" charset="0"/>
              <a:cs typeface="ＭＳ Ｐゴシック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endParaRPr lang="fr-FR" altLang="fr-FR" sz="1200" b="1" dirty="0" smtClean="0">
              <a:solidFill>
                <a:srgbClr val="0070C0"/>
              </a:solidFill>
              <a:latin typeface="Verdana" pitchFamily="34" charset="0"/>
            </a:endParaRPr>
          </a:p>
          <a:p>
            <a:pPr marL="0" indent="0">
              <a:lnSpc>
                <a:spcPct val="90000"/>
              </a:lnSpc>
              <a:buFont typeface="Arial" pitchFamily="34" charset="0"/>
              <a:buNone/>
            </a:pPr>
            <a:r>
              <a:rPr lang="fr-FR" altLang="fr-FR" sz="1200" b="1" u="sng" dirty="0" smtClean="0">
                <a:solidFill>
                  <a:srgbClr val="0070C0"/>
                </a:solidFill>
                <a:latin typeface="Verdana" pitchFamily="34" charset="0"/>
              </a:rPr>
              <a:t>Liste des personnels techniques impliqués: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r-FR" altLang="fr-FR" sz="1200" b="1" dirty="0">
                <a:solidFill>
                  <a:srgbClr val="0070C0"/>
                </a:solidFill>
                <a:latin typeface="Verdana" pitchFamily="34" charset="0"/>
              </a:rPr>
              <a:t>3</a:t>
            </a:r>
            <a:r>
              <a:rPr lang="fr-FR" altLang="fr-FR" sz="1200" b="1" dirty="0" smtClean="0">
                <a:solidFill>
                  <a:srgbClr val="0070C0"/>
                </a:solidFill>
                <a:latin typeface="Verdana" pitchFamily="34" charset="0"/>
              </a:rPr>
              <a:t> </a:t>
            </a:r>
            <a:r>
              <a:rPr lang="fr-FR" altLang="fr-FR" sz="1200" b="1" dirty="0" smtClean="0">
                <a:solidFill>
                  <a:srgbClr val="0070C0"/>
                </a:solidFill>
                <a:latin typeface="Verdana" pitchFamily="34" charset="0"/>
              </a:rPr>
              <a:t>permanents </a:t>
            </a:r>
            <a:br>
              <a:rPr lang="fr-FR" altLang="fr-FR" sz="1200" b="1" dirty="0" smtClean="0">
                <a:solidFill>
                  <a:srgbClr val="0070C0"/>
                </a:solidFill>
                <a:latin typeface="Verdana" pitchFamily="34" charset="0"/>
              </a:rPr>
            </a:br>
            <a:endParaRPr lang="fr-FR" altLang="fr-FR" sz="1200" b="1" dirty="0" smtClean="0">
              <a:latin typeface="Verdana" pitchFamily="34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200" b="1" dirty="0" smtClean="0">
                <a:latin typeface="Verdana" pitchFamily="34" charset="0"/>
              </a:rPr>
              <a:t>Didier </a:t>
            </a:r>
            <a:r>
              <a:rPr lang="fr-FR" altLang="fr-FR" sz="1200" b="1" dirty="0" err="1" smtClean="0">
                <a:latin typeface="Verdana" pitchFamily="34" charset="0"/>
              </a:rPr>
              <a:t>Jehanno</a:t>
            </a:r>
            <a:r>
              <a:rPr lang="fr-FR" altLang="fr-FR" sz="1200" b="1" dirty="0" smtClean="0">
                <a:latin typeface="Verdana" pitchFamily="34" charset="0"/>
              </a:rPr>
              <a:t>, IE, </a:t>
            </a:r>
            <a:r>
              <a:rPr lang="fr-FR" altLang="fr-FR" sz="1200" b="1" dirty="0" err="1" smtClean="0">
                <a:latin typeface="Verdana" pitchFamily="34" charset="0"/>
              </a:rPr>
              <a:t>electronique</a:t>
            </a:r>
            <a:r>
              <a:rPr lang="fr-FR" altLang="fr-FR" sz="1200" b="1" dirty="0" smtClean="0">
                <a:latin typeface="Verdana" pitchFamily="34" charset="0"/>
              </a:rPr>
              <a:t>, 50%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altLang="fr-FR" sz="1200" b="1" dirty="0" smtClean="0">
                <a:latin typeface="Verdana" pitchFamily="34" charset="0"/>
              </a:rPr>
              <a:t>Yann </a:t>
            </a:r>
            <a:r>
              <a:rPr lang="en-US" altLang="fr-FR" sz="1200" b="1" dirty="0" err="1" smtClean="0">
                <a:latin typeface="Verdana" pitchFamily="34" charset="0"/>
              </a:rPr>
              <a:t>Peinaud</a:t>
            </a:r>
            <a:r>
              <a:rPr lang="en-US" altLang="fr-FR" sz="1200" b="1" dirty="0" smtClean="0">
                <a:latin typeface="Verdana" pitchFamily="34" charset="0"/>
              </a:rPr>
              <a:t>, AI, 10%</a:t>
            </a:r>
            <a:endParaRPr lang="fr-FR" altLang="fr-FR" sz="1200" b="1" dirty="0" smtClean="0">
              <a:latin typeface="Verdana" pitchFamily="34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200" b="1" dirty="0" smtClean="0">
                <a:latin typeface="Verdana" pitchFamily="34" charset="0"/>
              </a:rPr>
              <a:t>Patrick </a:t>
            </a:r>
            <a:r>
              <a:rPr lang="fr-FR" altLang="fr-FR" sz="1200" b="1" dirty="0" err="1" smtClean="0">
                <a:latin typeface="Verdana" pitchFamily="34" charset="0"/>
              </a:rPr>
              <a:t>Cornebise</a:t>
            </a:r>
            <a:r>
              <a:rPr lang="fr-FR" altLang="fr-FR" sz="1200" b="1" dirty="0" smtClean="0">
                <a:latin typeface="Verdana" pitchFamily="34" charset="0"/>
              </a:rPr>
              <a:t>, AI, 5%</a:t>
            </a:r>
            <a:endParaRPr lang="fr-FR" altLang="fr-FR" sz="1200" b="1" dirty="0" smtClean="0">
              <a:latin typeface="Verdana" pitchFamily="34" charset="0"/>
            </a:endParaRPr>
          </a:p>
          <a:p>
            <a:pPr marL="57150" indent="0">
              <a:lnSpc>
                <a:spcPct val="90000"/>
              </a:lnSpc>
              <a:buNone/>
            </a:pPr>
            <a:endParaRPr lang="fr-FR" altLang="fr-FR" sz="1200" dirty="0" smtClean="0">
              <a:solidFill>
                <a:srgbClr val="4D4D4D"/>
              </a:solidFill>
              <a:latin typeface="Verdana" pitchFamily="34" charset="0"/>
              <a:sym typeface="Wingdings" pitchFamily="2" charset="2"/>
            </a:endParaRPr>
          </a:p>
          <a:p>
            <a:pPr marL="57150" indent="0">
              <a:lnSpc>
                <a:spcPct val="90000"/>
              </a:lnSpc>
              <a:buNone/>
            </a:pPr>
            <a:endParaRPr lang="fr-FR" altLang="fr-FR" sz="1200" dirty="0" smtClean="0">
              <a:solidFill>
                <a:srgbClr val="4D4D4D"/>
              </a:solidFill>
              <a:latin typeface="Verdana" pitchFamily="34" charset="0"/>
              <a:sym typeface="Wingdings" pitchFamily="2" charset="2"/>
            </a:endParaRPr>
          </a:p>
          <a:p>
            <a:pPr marL="57150" indent="0">
              <a:lnSpc>
                <a:spcPct val="90000"/>
              </a:lnSpc>
              <a:buNone/>
            </a:pPr>
            <a:r>
              <a:rPr lang="fr-FR" altLang="fr-FR" sz="1200" b="1" u="sng" dirty="0" smtClean="0">
                <a:solidFill>
                  <a:srgbClr val="0070C0"/>
                </a:solidFill>
                <a:latin typeface="Verdana" pitchFamily="34" charset="0"/>
              </a:rPr>
              <a:t>Sources de financement 2015 (hors </a:t>
            </a:r>
            <a:r>
              <a:rPr lang="fr-FR" altLang="fr-FR" sz="1200" b="1" u="sng" dirty="0" err="1" smtClean="0">
                <a:solidFill>
                  <a:srgbClr val="0070C0"/>
                </a:solidFill>
                <a:latin typeface="Verdana" pitchFamily="34" charset="0"/>
              </a:rPr>
              <a:t>CDDs</a:t>
            </a:r>
            <a:r>
              <a:rPr lang="fr-FR" altLang="fr-FR" sz="1200" b="1" u="sng" dirty="0" smtClean="0">
                <a:solidFill>
                  <a:srgbClr val="0070C0"/>
                </a:solidFill>
                <a:latin typeface="Verdana" pitchFamily="34" charset="0"/>
              </a:rPr>
              <a:t>)</a:t>
            </a:r>
            <a:endParaRPr lang="fr-FR" altLang="fr-FR" sz="1200" dirty="0" smtClean="0">
              <a:solidFill>
                <a:srgbClr val="4D4D4D"/>
              </a:solidFill>
              <a:latin typeface="Verdana" pitchFamily="34" charset="0"/>
            </a:endParaRP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200" b="1" dirty="0" smtClean="0">
                <a:latin typeface="Verdana" pitchFamily="34" charset="0"/>
              </a:rPr>
              <a:t>IN2P3 : ~30K€     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200" b="1" dirty="0" smtClean="0">
                <a:latin typeface="Verdana" pitchFamily="34" charset="0"/>
              </a:rPr>
              <a:t>MC-RISE JENNIFER (04/2015-03/2019): 15 mois missions à KEK=67,5K€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fr-FR" altLang="fr-FR" sz="1200" b="1" dirty="0" smtClean="0">
                <a:latin typeface="Verdana" pitchFamily="34" charset="0"/>
              </a:rPr>
              <a:t>LIA FJPPL:4K€</a:t>
            </a:r>
            <a:endParaRPr lang="fr-FR" altLang="fr-FR" sz="1200" b="1" dirty="0" smtClean="0">
              <a:latin typeface="Verdana" pitchFamily="34" charset="0"/>
            </a:endParaRPr>
          </a:p>
          <a:p>
            <a:pPr marL="57150" indent="0">
              <a:lnSpc>
                <a:spcPct val="90000"/>
              </a:lnSpc>
              <a:buNone/>
            </a:pPr>
            <a:endParaRPr lang="fr-FR" altLang="fr-FR" sz="1200" b="1" u="sng" dirty="0" smtClean="0">
              <a:solidFill>
                <a:srgbClr val="0070C0"/>
              </a:solidFill>
              <a:latin typeface="Verdana" pitchFamily="34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altLang="fr-FR" sz="1200" dirty="0">
              <a:solidFill>
                <a:srgbClr val="4D4D4D"/>
              </a:solidFill>
              <a:latin typeface="Verdana" pitchFamily="34" charset="0"/>
              <a:sym typeface="Wingdings" pitchFamily="2" charset="2"/>
            </a:endParaRPr>
          </a:p>
          <a:p>
            <a:pPr marL="57150" indent="0">
              <a:lnSpc>
                <a:spcPct val="90000"/>
              </a:lnSpc>
              <a:buNone/>
            </a:pPr>
            <a:r>
              <a:rPr lang="en-US" altLang="fr-FR" sz="1200" b="1" u="sng" dirty="0">
                <a:solidFill>
                  <a:srgbClr val="0070C0"/>
                </a:solidFill>
                <a:latin typeface="Verdana" pitchFamily="34" charset="0"/>
                <a:sym typeface="Wingdings" pitchFamily="2" charset="2"/>
              </a:rPr>
              <a:t>Appel à </a:t>
            </a:r>
            <a:r>
              <a:rPr lang="en-US" altLang="fr-FR" sz="1200" b="1" u="sng" dirty="0" err="1">
                <a:solidFill>
                  <a:srgbClr val="0070C0"/>
                </a:solidFill>
                <a:latin typeface="Verdana" pitchFamily="34" charset="0"/>
                <a:sym typeface="Wingdings" pitchFamily="2" charset="2"/>
              </a:rPr>
              <a:t>projet</a:t>
            </a:r>
            <a:r>
              <a:rPr lang="en-US" altLang="fr-FR" sz="1200" b="1" u="sng" dirty="0">
                <a:solidFill>
                  <a:srgbClr val="0070C0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en-US" altLang="fr-FR" sz="1200" b="1" u="sng" dirty="0" err="1">
                <a:solidFill>
                  <a:srgbClr val="0070C0"/>
                </a:solidFill>
                <a:latin typeface="Verdana" pitchFamily="34" charset="0"/>
                <a:sym typeface="Wingdings" pitchFamily="2" charset="2"/>
              </a:rPr>
              <a:t>en</a:t>
            </a:r>
            <a:r>
              <a:rPr lang="en-US" altLang="fr-FR" sz="1200" b="1" u="sng" dirty="0">
                <a:solidFill>
                  <a:srgbClr val="0070C0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en-US" altLang="fr-FR" sz="1200" b="1" u="sng" dirty="0" err="1">
                <a:solidFill>
                  <a:srgbClr val="0070C0"/>
                </a:solidFill>
                <a:latin typeface="Verdana" pitchFamily="34" charset="0"/>
                <a:sym typeface="Wingdings" pitchFamily="2" charset="2"/>
              </a:rPr>
              <a:t>cours</a:t>
            </a:r>
            <a:r>
              <a:rPr lang="en-US" altLang="fr-FR" sz="1200" b="1" u="sng" dirty="0">
                <a:solidFill>
                  <a:srgbClr val="0070C0"/>
                </a:solidFill>
                <a:latin typeface="Verdana" pitchFamily="34" charset="0"/>
                <a:sym typeface="Wingdings" pitchFamily="2" charset="2"/>
              </a:rPr>
              <a:t> </a:t>
            </a:r>
            <a:r>
              <a:rPr lang="en-US" altLang="fr-FR" sz="1200" b="1" u="sng" dirty="0" err="1">
                <a:solidFill>
                  <a:srgbClr val="0070C0"/>
                </a:solidFill>
                <a:latin typeface="Verdana" pitchFamily="34" charset="0"/>
                <a:sym typeface="Wingdings" pitchFamily="2" charset="2"/>
              </a:rPr>
              <a:t>d’évaluation</a:t>
            </a:r>
            <a:r>
              <a:rPr lang="en-US" altLang="fr-FR" sz="1200" b="1" u="sng" dirty="0">
                <a:solidFill>
                  <a:srgbClr val="0070C0"/>
                </a:solidFill>
                <a:latin typeface="Verdana" pitchFamily="34" charset="0"/>
                <a:sym typeface="Wingdings" pitchFamily="2" charset="2"/>
              </a:rPr>
              <a:t>: </a:t>
            </a:r>
            <a:endParaRPr lang="en-US" altLang="fr-FR" sz="1200" b="1" u="sng" dirty="0" smtClean="0">
              <a:solidFill>
                <a:srgbClr val="0070C0"/>
              </a:solidFill>
              <a:latin typeface="Verdana" pitchFamily="34" charset="0"/>
              <a:sym typeface="Wingdings" pitchFamily="2" charset="2"/>
            </a:endParaRP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fr-FR" sz="1200" b="1" dirty="0" smtClean="0">
                <a:latin typeface="Verdana" pitchFamily="34" charset="0"/>
                <a:sym typeface="Wingdings" pitchFamily="2" charset="2"/>
              </a:rPr>
              <a:t>ANR MIBEL (I. </a:t>
            </a:r>
            <a:r>
              <a:rPr lang="en-US" altLang="fr-FR" sz="1200" b="1" dirty="0" err="1" smtClean="0">
                <a:latin typeface="Verdana" pitchFamily="34" charset="0"/>
                <a:sym typeface="Wingdings" pitchFamily="2" charset="2"/>
              </a:rPr>
              <a:t>Ripp</a:t>
            </a:r>
            <a:r>
              <a:rPr lang="en-US" altLang="fr-FR" sz="1200" b="1" dirty="0" smtClean="0">
                <a:latin typeface="Verdana" pitchFamily="34" charset="0"/>
                <a:sym typeface="Wingdings" pitchFamily="2" charset="2"/>
              </a:rPr>
              <a:t> </a:t>
            </a:r>
            <a:r>
              <a:rPr lang="en-US" altLang="fr-FR" sz="1200" b="1" dirty="0" err="1" smtClean="0">
                <a:latin typeface="Verdana" pitchFamily="34" charset="0"/>
                <a:sym typeface="Wingdings" pitchFamily="2" charset="2"/>
              </a:rPr>
              <a:t>Baudot</a:t>
            </a:r>
            <a:r>
              <a:rPr lang="en-US" altLang="fr-FR" sz="1200" b="1" dirty="0" smtClean="0">
                <a:latin typeface="Verdana" pitchFamily="34" charset="0"/>
                <a:sym typeface="Wingdings" pitchFamily="2" charset="2"/>
              </a:rPr>
              <a:t> - IPHC)</a:t>
            </a:r>
            <a:endParaRPr lang="en-US" altLang="fr-FR" sz="1200" b="1" dirty="0">
              <a:latin typeface="Verdana" pitchFamily="34" charset="0"/>
              <a:sym typeface="Wingdings" pitchFamily="2" charset="2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03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r>
              <a:rPr lang="fr-FR" altLang="fr-FR" sz="2800" b="1" dirty="0" err="1">
                <a:solidFill>
                  <a:srgbClr val="E75112"/>
                </a:solidFill>
                <a:latin typeface="Verdana" pitchFamily="34" charset="0"/>
              </a:rPr>
              <a:t>SuperKEKB</a:t>
            </a:r>
            <a:r>
              <a:rPr lang="fr-FR" altLang="fr-FR" sz="2800" b="1" dirty="0">
                <a:solidFill>
                  <a:srgbClr val="E75112"/>
                </a:solidFill>
                <a:latin typeface="Verdana" pitchFamily="34" charset="0"/>
              </a:rPr>
              <a:t>/BEAST-II - </a:t>
            </a:r>
            <a:r>
              <a:rPr lang="fr-FR" altLang="fr-FR" sz="2800" b="1" dirty="0" smtClean="0">
                <a:solidFill>
                  <a:srgbClr val="E75112"/>
                </a:solidFill>
                <a:latin typeface="Verdana" pitchFamily="34" charset="0"/>
              </a:rPr>
              <a:t>faits marquants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9" name="Rectangle 3"/>
          <p:cNvSpPr txBox="1">
            <a:spLocks noChangeArrowheads="1"/>
          </p:cNvSpPr>
          <p:nvPr/>
        </p:nvSpPr>
        <p:spPr bwMode="auto">
          <a:xfrm>
            <a:off x="126738" y="908049"/>
            <a:ext cx="5005189" cy="2376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1200" b="1" dirty="0" smtClean="0"/>
              <a:t>Automne 2013: Démarrage de l’activité </a:t>
            </a:r>
            <a:r>
              <a:rPr lang="fr-FR" altLang="fr-FR" sz="1200" b="1" dirty="0" err="1" smtClean="0"/>
              <a:t>FastLumi</a:t>
            </a:r>
            <a:r>
              <a:rPr lang="fr-FR" altLang="fr-FR" sz="1200" b="1" dirty="0" smtClean="0"/>
              <a:t> au 		         LAL pour </a:t>
            </a:r>
            <a:r>
              <a:rPr lang="fr-FR" altLang="fr-FR" sz="1200" b="1" dirty="0" err="1" smtClean="0"/>
              <a:t>SuperKEKB</a:t>
            </a:r>
            <a:endParaRPr lang="fr-FR" altLang="fr-FR" sz="1200" b="1" dirty="0" smtClean="0"/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fr-FR" altLang="fr-FR" sz="1200" b="1" dirty="0" smtClean="0"/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fr-FR" sz="1200" b="1" dirty="0" err="1" smtClean="0">
                <a:solidFill>
                  <a:srgbClr val="7030A0"/>
                </a:solidFill>
              </a:rPr>
              <a:t>Automne</a:t>
            </a:r>
            <a:r>
              <a:rPr lang="en-US" altLang="fr-FR" sz="1200" b="1" dirty="0" smtClean="0">
                <a:solidFill>
                  <a:srgbClr val="7030A0"/>
                </a:solidFill>
              </a:rPr>
              <a:t> 2015: Installation des </a:t>
            </a:r>
            <a:r>
              <a:rPr lang="en-US" altLang="fr-FR" sz="1200" b="1" dirty="0" err="1" smtClean="0">
                <a:solidFill>
                  <a:srgbClr val="7030A0"/>
                </a:solidFill>
              </a:rPr>
              <a:t>capteurs</a:t>
            </a:r>
            <a:r>
              <a:rPr lang="en-US" altLang="fr-FR" sz="1200" b="1" dirty="0" smtClean="0">
                <a:solidFill>
                  <a:srgbClr val="7030A0"/>
                </a:solidFill>
              </a:rPr>
              <a:t> </a:t>
            </a:r>
            <a:r>
              <a:rPr lang="en-US" altLang="fr-FR" sz="1200" b="1" dirty="0" err="1" smtClean="0">
                <a:solidFill>
                  <a:srgbClr val="7030A0"/>
                </a:solidFill>
              </a:rPr>
              <a:t>diamant</a:t>
            </a:r>
            <a:r>
              <a:rPr lang="en-US" altLang="fr-FR" sz="1200" b="1" dirty="0" smtClean="0">
                <a:solidFill>
                  <a:srgbClr val="7030A0"/>
                </a:solidFill>
              </a:rPr>
              <a:t> </a:t>
            </a:r>
            <a:r>
              <a:rPr lang="en-US" altLang="fr-FR" sz="1200" b="1" dirty="0" err="1" smtClean="0">
                <a:solidFill>
                  <a:srgbClr val="7030A0"/>
                </a:solidFill>
              </a:rPr>
              <a:t>sCVD</a:t>
            </a:r>
            <a:r>
              <a:rPr lang="en-US" altLang="fr-FR" sz="1200" b="1" dirty="0" smtClean="0">
                <a:solidFill>
                  <a:srgbClr val="7030A0"/>
                </a:solidFill>
              </a:rPr>
              <a:t>   	         sur les </a:t>
            </a:r>
            <a:r>
              <a:rPr lang="en-US" altLang="fr-FR" sz="1200" b="1" dirty="0" err="1" smtClean="0">
                <a:solidFill>
                  <a:srgbClr val="7030A0"/>
                </a:solidFill>
              </a:rPr>
              <a:t>anneaux</a:t>
            </a:r>
            <a:r>
              <a:rPr lang="en-US" altLang="fr-FR" sz="1200" b="1" dirty="0" smtClean="0">
                <a:solidFill>
                  <a:srgbClr val="7030A0"/>
                </a:solidFill>
              </a:rPr>
              <a:t> de </a:t>
            </a:r>
            <a:r>
              <a:rPr lang="en-US" altLang="fr-FR" sz="1200" b="1" dirty="0" err="1" smtClean="0">
                <a:solidFill>
                  <a:srgbClr val="7030A0"/>
                </a:solidFill>
              </a:rPr>
              <a:t>SuperKEKB</a:t>
            </a:r>
            <a:endParaRPr lang="en-US" altLang="fr-FR" sz="1200" b="1" dirty="0" smtClean="0">
              <a:solidFill>
                <a:srgbClr val="7030A0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altLang="fr-FR" sz="1200" b="1" dirty="0"/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fr-FR" sz="1200" b="1" dirty="0" err="1" smtClean="0"/>
              <a:t>Février</a:t>
            </a:r>
            <a:r>
              <a:rPr lang="en-US" altLang="fr-FR" sz="1200" b="1" dirty="0" smtClean="0"/>
              <a:t> 2016: </a:t>
            </a:r>
            <a:r>
              <a:rPr lang="en-US" altLang="fr-FR" sz="1200" b="1" dirty="0" err="1" smtClean="0"/>
              <a:t>Démarrage</a:t>
            </a:r>
            <a:r>
              <a:rPr lang="en-US" altLang="fr-FR" sz="1200" b="1" dirty="0" smtClean="0"/>
              <a:t> de </a:t>
            </a:r>
            <a:r>
              <a:rPr lang="en-US" altLang="fr-FR" sz="1200" b="1" dirty="0" err="1" smtClean="0"/>
              <a:t>SuperKEKB</a:t>
            </a:r>
            <a:r>
              <a:rPr lang="en-US" altLang="fr-FR" sz="1200" b="1" dirty="0" smtClean="0"/>
              <a:t> pour la phase 1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fr-FR" sz="1200" b="1" dirty="0"/>
              <a:t>	</a:t>
            </a:r>
            <a:r>
              <a:rPr lang="en-US" altLang="fr-FR" sz="1200" b="1" dirty="0" smtClean="0"/>
              <a:t>     du commissioning </a:t>
            </a:r>
            <a:r>
              <a:rPr lang="en-US" altLang="fr-FR" sz="1200" b="1" dirty="0" smtClean="0">
                <a:sym typeface="Wingdings" panose="05000000000000000000" pitchFamily="2" charset="2"/>
              </a:rPr>
              <a:t> </a:t>
            </a:r>
            <a:r>
              <a:rPr lang="en-US" altLang="fr-FR" sz="1200" b="1" dirty="0" err="1" smtClean="0">
                <a:sym typeface="Wingdings" panose="05000000000000000000" pitchFamily="2" charset="2"/>
              </a:rPr>
              <a:t>juin</a:t>
            </a:r>
            <a:r>
              <a:rPr lang="en-US" altLang="fr-FR" sz="1200" b="1" dirty="0" smtClean="0">
                <a:sym typeface="Wingdings" panose="05000000000000000000" pitchFamily="2" charset="2"/>
              </a:rPr>
              <a:t> 2016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fr-FR" sz="1200" b="1" dirty="0">
                <a:sym typeface="Wingdings" panose="05000000000000000000" pitchFamily="2" charset="2"/>
              </a:rPr>
              <a:t>	</a:t>
            </a:r>
            <a:endParaRPr lang="en-US" altLang="fr-FR" sz="1200" b="1" dirty="0" smtClean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fr-FR" sz="1200" b="1" dirty="0">
                <a:sym typeface="Wingdings" panose="05000000000000000000" pitchFamily="2" charset="2"/>
              </a:rPr>
              <a:t>	</a:t>
            </a:r>
            <a:r>
              <a:rPr lang="en-US" altLang="fr-FR" sz="1200" b="1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Mesures</a:t>
            </a:r>
            <a:r>
              <a:rPr lang="en-US" altLang="fr-FR" sz="12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 du bruit de fond single beam (bremsstrahlung) avec </a:t>
            </a:r>
            <a:r>
              <a:rPr lang="en-US" altLang="fr-FR" sz="1200" b="1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sCVD</a:t>
            </a:r>
            <a:r>
              <a:rPr lang="en-US" altLang="fr-FR" sz="12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 </a:t>
            </a:r>
            <a:r>
              <a:rPr lang="en-US" altLang="fr-FR" sz="1200" b="1" dirty="0" err="1" smtClean="0">
                <a:solidFill>
                  <a:srgbClr val="7030A0"/>
                </a:solidFill>
                <a:sym typeface="Wingdings" panose="05000000000000000000" pitchFamily="2" charset="2"/>
              </a:rPr>
              <a:t>dans</a:t>
            </a:r>
            <a:r>
              <a:rPr lang="en-US" altLang="fr-FR" sz="1200" b="1" dirty="0" smtClean="0">
                <a:solidFill>
                  <a:srgbClr val="7030A0"/>
                </a:solidFill>
                <a:sym typeface="Wingdings" panose="05000000000000000000" pitchFamily="2" charset="2"/>
              </a:rPr>
              <a:t> HER et LER et scope</a:t>
            </a:r>
            <a:endParaRPr lang="fr-FR" altLang="fr-FR" sz="1200" b="1" dirty="0">
              <a:solidFill>
                <a:srgbClr val="7030A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" r="4205"/>
          <a:stretch/>
        </p:blipFill>
        <p:spPr>
          <a:xfrm>
            <a:off x="5203935" y="764704"/>
            <a:ext cx="3688545" cy="3016063"/>
          </a:xfrm>
          <a:prstGeom prst="rect">
            <a:avLst/>
          </a:prstGeom>
          <a:ln w="28575">
            <a:solidFill>
              <a:srgbClr val="9933FF"/>
            </a:solidFill>
          </a:ln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98"/>
          <a:stretch/>
        </p:blipFill>
        <p:spPr>
          <a:xfrm>
            <a:off x="361680" y="3356992"/>
            <a:ext cx="4354336" cy="3174618"/>
          </a:xfrm>
          <a:prstGeom prst="rect">
            <a:avLst/>
          </a:prstGeom>
          <a:ln w="19050">
            <a:solidFill>
              <a:srgbClr val="9933FF"/>
            </a:solidFill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768" y="3900196"/>
            <a:ext cx="3494878" cy="263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08050"/>
          </a:xfrm>
        </p:spPr>
        <p:txBody>
          <a:bodyPr/>
          <a:lstStyle/>
          <a:p>
            <a:r>
              <a:rPr lang="fr-FR" altLang="fr-FR" sz="2800" b="1" dirty="0" err="1" smtClean="0">
                <a:solidFill>
                  <a:srgbClr val="E75112"/>
                </a:solidFill>
                <a:latin typeface="Verdana" pitchFamily="34" charset="0"/>
              </a:rPr>
              <a:t>SuperKEKB</a:t>
            </a:r>
            <a:r>
              <a:rPr lang="fr-FR" altLang="fr-FR" sz="2800" b="1" dirty="0" smtClean="0">
                <a:solidFill>
                  <a:srgbClr val="E75112"/>
                </a:solidFill>
                <a:latin typeface="Verdana" pitchFamily="34" charset="0"/>
              </a:rPr>
              <a:t> </a:t>
            </a:r>
            <a:r>
              <a:rPr lang="fr-FR" altLang="fr-FR" sz="2800" b="1" dirty="0">
                <a:solidFill>
                  <a:srgbClr val="E75112"/>
                </a:solidFill>
                <a:latin typeface="Verdana" pitchFamily="34" charset="0"/>
              </a:rPr>
              <a:t>- </a:t>
            </a:r>
            <a:r>
              <a:rPr lang="fr-FR" altLang="fr-FR" sz="2800" b="1" dirty="0" smtClean="0">
                <a:solidFill>
                  <a:srgbClr val="E75112"/>
                </a:solidFill>
                <a:latin typeface="Verdana" pitchFamily="34" charset="0"/>
              </a:rPr>
              <a:t>évolution anticipée (3-5 ans)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" y="908050"/>
            <a:ext cx="9144000" cy="532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fr-FR" sz="1200" b="1" dirty="0" smtClean="0">
                <a:solidFill>
                  <a:srgbClr val="9933FF"/>
                </a:solidFill>
              </a:rPr>
              <a:t>07/2016-03/2017: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fr-FR" sz="1200" b="1" dirty="0"/>
              <a:t> </a:t>
            </a:r>
            <a:r>
              <a:rPr lang="en-US" altLang="fr-FR" sz="1200" b="1" dirty="0" smtClean="0"/>
              <a:t>  </a:t>
            </a:r>
            <a:r>
              <a:rPr lang="en-US" altLang="fr-FR" sz="1200" b="1" dirty="0" smtClean="0"/>
              <a:t>- DAQ pour la phase II du commissioning (09-2017):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fr-FR" sz="1200" b="1" dirty="0"/>
              <a:t>	</a:t>
            </a:r>
            <a:r>
              <a:rPr lang="en-US" altLang="fr-FR" sz="1200" b="1" dirty="0" err="1" smtClean="0"/>
              <a:t>choix</a:t>
            </a:r>
            <a:r>
              <a:rPr lang="en-US" altLang="fr-FR" sz="1200" b="1" dirty="0" smtClean="0"/>
              <a:t> DAQ </a:t>
            </a:r>
            <a:r>
              <a:rPr lang="en-US" altLang="fr-FR" sz="1200" b="1" dirty="0" err="1" smtClean="0"/>
              <a:t>doit</a:t>
            </a:r>
            <a:r>
              <a:rPr lang="en-US" altLang="fr-FR" sz="1200" b="1" dirty="0" smtClean="0"/>
              <a:t> </a:t>
            </a:r>
            <a:r>
              <a:rPr lang="en-US" altLang="fr-FR" sz="1200" b="1" dirty="0" err="1" smtClean="0"/>
              <a:t>être</a:t>
            </a:r>
            <a:r>
              <a:rPr lang="en-US" altLang="fr-FR" sz="1200" b="1" dirty="0" smtClean="0"/>
              <a:t> </a:t>
            </a:r>
            <a:r>
              <a:rPr lang="en-US" altLang="fr-FR" sz="1200" b="1" dirty="0" err="1" smtClean="0"/>
              <a:t>fixé</a:t>
            </a:r>
            <a:r>
              <a:rPr lang="en-US" altLang="fr-FR" sz="1200" b="1" dirty="0" smtClean="0"/>
              <a:t> 07/2016 (</a:t>
            </a:r>
            <a:r>
              <a:rPr lang="en-US" altLang="fr-FR" sz="1200" b="1" dirty="0" err="1" smtClean="0"/>
              <a:t>nécessité</a:t>
            </a:r>
            <a:r>
              <a:rPr lang="en-US" altLang="fr-FR" sz="1200" b="1" dirty="0" smtClean="0"/>
              <a:t> budget </a:t>
            </a:r>
            <a:r>
              <a:rPr lang="en-US" altLang="fr-FR" sz="1200" b="1" dirty="0" err="1" smtClean="0"/>
              <a:t>supplémentaire</a:t>
            </a:r>
            <a:r>
              <a:rPr lang="en-US" altLang="fr-FR" sz="1200" b="1" dirty="0" smtClean="0"/>
              <a:t> 18K€</a:t>
            </a:r>
            <a:r>
              <a:rPr lang="en-US" altLang="fr-FR" sz="1200" b="1" dirty="0" smtClean="0"/>
              <a:t>)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fr-FR" sz="1200" b="1" dirty="0" smtClean="0"/>
              <a:t>   - </a:t>
            </a:r>
            <a:r>
              <a:rPr lang="en-US" altLang="fr-FR" sz="1200" b="1" dirty="0" err="1" smtClean="0"/>
              <a:t>Analyse</a:t>
            </a:r>
            <a:r>
              <a:rPr lang="en-US" altLang="fr-FR" sz="1200" b="1" dirty="0" smtClean="0"/>
              <a:t> </a:t>
            </a:r>
            <a:r>
              <a:rPr lang="en-US" altLang="fr-FR" sz="1200" b="1" dirty="0" err="1" smtClean="0"/>
              <a:t>données</a:t>
            </a:r>
            <a:r>
              <a:rPr lang="en-US" altLang="fr-FR" sz="1200" b="1" dirty="0" smtClean="0"/>
              <a:t> single beam </a:t>
            </a:r>
            <a:r>
              <a:rPr lang="en-US" altLang="fr-FR" sz="1200" b="1" dirty="0" err="1" smtClean="0"/>
              <a:t>accumulées</a:t>
            </a:r>
            <a:r>
              <a:rPr lang="en-US" altLang="fr-FR" sz="1200" b="1" dirty="0" smtClean="0"/>
              <a:t> </a:t>
            </a:r>
            <a:r>
              <a:rPr lang="en-US" altLang="fr-FR" sz="1200" b="1" dirty="0" err="1" smtClean="0"/>
              <a:t>lors</a:t>
            </a:r>
            <a:r>
              <a:rPr lang="en-US" altLang="fr-FR" sz="1200" b="1" dirty="0" smtClean="0"/>
              <a:t> de la phase I.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fr-FR" sz="1200" b="1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fr-FR" sz="1200" b="1" dirty="0" smtClean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fr-FR" sz="1200" b="1" dirty="0" smtClean="0"/>
              <a:t>   - R&amp;D </a:t>
            </a:r>
            <a:r>
              <a:rPr lang="en-US" altLang="fr-FR" sz="1200" b="1" dirty="0" err="1" smtClean="0"/>
              <a:t>sCVD</a:t>
            </a:r>
            <a:r>
              <a:rPr lang="en-US" altLang="fr-FR" sz="1200" b="1" dirty="0" smtClean="0"/>
              <a:t> </a:t>
            </a:r>
            <a:r>
              <a:rPr lang="en-US" altLang="fr-FR" sz="1200" b="1" dirty="0" err="1" smtClean="0"/>
              <a:t>metalisation</a:t>
            </a:r>
            <a:r>
              <a:rPr lang="en-US" altLang="fr-FR" sz="1200" b="1" dirty="0"/>
              <a:t> </a:t>
            </a:r>
            <a:r>
              <a:rPr lang="en-US" altLang="fr-FR" sz="1200" b="1" dirty="0" smtClean="0"/>
              <a:t>@ LAL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fr-FR" sz="1200" b="1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fr-FR" sz="1200" b="1" dirty="0"/>
              <a:t> </a:t>
            </a:r>
            <a:r>
              <a:rPr lang="en-US" altLang="fr-FR" sz="1200" b="1" dirty="0" smtClean="0"/>
              <a:t>  - installation nouveaux </a:t>
            </a:r>
            <a:r>
              <a:rPr lang="en-US" altLang="fr-FR" sz="1200" b="1" dirty="0" err="1" smtClean="0"/>
              <a:t>pieds</a:t>
            </a:r>
            <a:r>
              <a:rPr lang="en-US" altLang="fr-FR" sz="1200" b="1" dirty="0" smtClean="0"/>
              <a:t> </a:t>
            </a:r>
            <a:r>
              <a:rPr lang="en-US" altLang="fr-FR" sz="1200" b="1" dirty="0" err="1" smtClean="0"/>
              <a:t>méca</a:t>
            </a:r>
            <a:r>
              <a:rPr lang="en-US" altLang="fr-FR" sz="1200" b="1" dirty="0" smtClean="0"/>
              <a:t> </a:t>
            </a:r>
            <a:r>
              <a:rPr lang="en-US" altLang="fr-FR" sz="1200" b="1" dirty="0" err="1" smtClean="0"/>
              <a:t>dans</a:t>
            </a:r>
            <a:r>
              <a:rPr lang="en-US" altLang="fr-FR" sz="1200" b="1" dirty="0" smtClean="0"/>
              <a:t> le LER pour phase-II  (</a:t>
            </a:r>
            <a:r>
              <a:rPr lang="en-US" altLang="fr-FR" sz="1200" b="1" dirty="0" err="1" smtClean="0"/>
              <a:t>chambre</a:t>
            </a:r>
            <a:r>
              <a:rPr lang="en-US" altLang="fr-FR" sz="1200" b="1" dirty="0" smtClean="0"/>
              <a:t> à vide </a:t>
            </a:r>
            <a:r>
              <a:rPr lang="en-US" altLang="fr-FR" sz="1200" b="1" dirty="0" err="1" smtClean="0"/>
              <a:t>modifiée</a:t>
            </a:r>
            <a:r>
              <a:rPr lang="en-US" altLang="fr-FR" sz="1200" b="1" dirty="0" smtClean="0"/>
              <a:t>)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fr-FR" sz="1200" b="1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fr-FR" sz="1200" b="1" dirty="0" smtClean="0">
                <a:solidFill>
                  <a:srgbClr val="9933FF"/>
                </a:solidFill>
              </a:rPr>
              <a:t>11/2017-03/2018: tests phase II du commissioning de </a:t>
            </a:r>
            <a:r>
              <a:rPr lang="en-US" altLang="fr-FR" sz="1200" b="1" dirty="0" err="1" smtClean="0">
                <a:solidFill>
                  <a:srgbClr val="9933FF"/>
                </a:solidFill>
              </a:rPr>
              <a:t>SuperKEKB</a:t>
            </a:r>
            <a:endParaRPr lang="en-US" altLang="fr-FR" sz="1200" b="1" dirty="0" smtClean="0">
              <a:solidFill>
                <a:srgbClr val="9933FF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fr-FR" sz="1200" b="1" dirty="0" smtClean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fr-FR" sz="1200" b="1" dirty="0" smtClean="0"/>
              <a:t>   - </a:t>
            </a:r>
            <a:r>
              <a:rPr lang="en-US" altLang="fr-FR" sz="1200" b="1" dirty="0" err="1" smtClean="0"/>
              <a:t>Bhabha</a:t>
            </a:r>
            <a:r>
              <a:rPr lang="en-US" altLang="fr-FR" sz="1200" b="1" dirty="0" smtClean="0"/>
              <a:t> acquisition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fr-FR" sz="1200" b="1" dirty="0" smtClean="0"/>
              <a:t>   - </a:t>
            </a:r>
            <a:r>
              <a:rPr lang="en-US" altLang="fr-FR" sz="1200" b="1" dirty="0" err="1"/>
              <a:t>C</a:t>
            </a:r>
            <a:r>
              <a:rPr lang="en-US" altLang="fr-FR" sz="1200" b="1" dirty="0" err="1" smtClean="0"/>
              <a:t>aractérisation</a:t>
            </a:r>
            <a:r>
              <a:rPr lang="en-US" altLang="fr-FR" sz="1200" b="1" dirty="0" smtClean="0"/>
              <a:t> des bruits de fond single beam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fr-FR" sz="1200" b="1" dirty="0" smtClean="0"/>
              <a:t>   - Integration CVD DAQ au </a:t>
            </a:r>
            <a:r>
              <a:rPr lang="en-US" altLang="fr-FR" sz="1200" b="1" dirty="0" err="1" smtClean="0"/>
              <a:t>système</a:t>
            </a:r>
            <a:r>
              <a:rPr lang="en-US" altLang="fr-FR" sz="1200" b="1" dirty="0" smtClean="0"/>
              <a:t> de feedback de </a:t>
            </a:r>
            <a:r>
              <a:rPr lang="en-US" altLang="fr-FR" sz="1200" b="1" dirty="0" err="1" smtClean="0"/>
              <a:t>SuperKEKB</a:t>
            </a:r>
            <a:r>
              <a:rPr lang="en-US" altLang="fr-FR" sz="1200" b="1" dirty="0" smtClean="0"/>
              <a:t> 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fr-FR" sz="1200" b="1" dirty="0" smtClean="0"/>
              <a:t>   - </a:t>
            </a:r>
            <a:r>
              <a:rPr lang="en-US" altLang="fr-FR" sz="1200" b="1" dirty="0" err="1" smtClean="0"/>
              <a:t>optimisation</a:t>
            </a:r>
            <a:r>
              <a:rPr lang="en-US" altLang="fr-FR" sz="1200" b="1" dirty="0" smtClean="0"/>
              <a:t> </a:t>
            </a:r>
            <a:r>
              <a:rPr lang="en-US" altLang="fr-FR" sz="1200" b="1" dirty="0" err="1" smtClean="0"/>
              <a:t>choix</a:t>
            </a:r>
            <a:r>
              <a:rPr lang="en-US" altLang="fr-FR" sz="1200" b="1" dirty="0" smtClean="0"/>
              <a:t> 500um/140um </a:t>
            </a:r>
            <a:r>
              <a:rPr lang="en-US" altLang="fr-FR" sz="1200" b="1" dirty="0" err="1" smtClean="0"/>
              <a:t>sCVD</a:t>
            </a:r>
            <a:r>
              <a:rPr lang="en-US" altLang="fr-FR" sz="1200" b="1" dirty="0" smtClean="0"/>
              <a:t> et </a:t>
            </a:r>
            <a:r>
              <a:rPr lang="en-US" altLang="fr-FR" sz="1200" b="1" dirty="0" err="1" smtClean="0"/>
              <a:t>ampli</a:t>
            </a:r>
            <a:r>
              <a:rPr lang="en-US" altLang="fr-FR" sz="1200" b="1" dirty="0" smtClean="0"/>
              <a:t> (Charge/courant)</a:t>
            </a:r>
            <a:endParaRPr lang="en-US" altLang="fr-FR" sz="1200" b="1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fr-FR" sz="1200" b="1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fr-FR" sz="1200" b="1" dirty="0" smtClean="0">
                <a:solidFill>
                  <a:srgbClr val="9933FF"/>
                </a:solidFill>
              </a:rPr>
              <a:t>10/2018: Phase III = first Belle-II runs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fr-FR" sz="1200" b="1" dirty="0" smtClean="0">
              <a:solidFill>
                <a:srgbClr val="9933FF"/>
              </a:solidFill>
            </a:endParaRP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fr-FR" sz="1200" b="1" dirty="0">
                <a:solidFill>
                  <a:srgbClr val="9933FF"/>
                </a:solidFill>
              </a:rPr>
              <a:t> </a:t>
            </a:r>
            <a:r>
              <a:rPr lang="en-US" altLang="fr-FR" sz="1200" b="1" dirty="0" smtClean="0">
                <a:solidFill>
                  <a:srgbClr val="9933FF"/>
                </a:solidFill>
              </a:rPr>
              <a:t>  - </a:t>
            </a:r>
            <a:r>
              <a:rPr lang="en-US" altLang="fr-FR" sz="1200" b="1" dirty="0" err="1" smtClean="0"/>
              <a:t>Système</a:t>
            </a:r>
            <a:r>
              <a:rPr lang="en-US" altLang="fr-FR" sz="1200" b="1" dirty="0" smtClean="0"/>
              <a:t> de </a:t>
            </a:r>
            <a:r>
              <a:rPr lang="en-US" altLang="fr-FR" sz="1200" b="1" dirty="0" err="1" smtClean="0"/>
              <a:t>monitorage</a:t>
            </a:r>
            <a:r>
              <a:rPr lang="en-US" altLang="fr-FR" sz="1200" b="1" dirty="0" smtClean="0"/>
              <a:t> </a:t>
            </a:r>
            <a:r>
              <a:rPr lang="en-US" altLang="fr-FR" sz="1200" b="1" dirty="0" err="1" smtClean="0"/>
              <a:t>rapide</a:t>
            </a:r>
            <a:r>
              <a:rPr lang="en-US" altLang="fr-FR" sz="1200" b="1" dirty="0" smtClean="0"/>
              <a:t> de la </a:t>
            </a:r>
            <a:r>
              <a:rPr lang="en-US" altLang="fr-FR" sz="1200" b="1" dirty="0" err="1" smtClean="0"/>
              <a:t>luminosité</a:t>
            </a:r>
            <a:r>
              <a:rPr lang="en-US" altLang="fr-FR" sz="1200" b="1" dirty="0" smtClean="0"/>
              <a:t> </a:t>
            </a:r>
            <a:r>
              <a:rPr lang="en-US" altLang="fr-FR" sz="1200" b="1" dirty="0" err="1" smtClean="0"/>
              <a:t>opérationnel</a:t>
            </a:r>
            <a:endParaRPr lang="en-US" altLang="fr-FR" sz="1200" b="1" dirty="0" smtClean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fr-FR" sz="1200" b="1" dirty="0" smtClean="0"/>
              <a:t>   </a:t>
            </a:r>
            <a:r>
              <a:rPr lang="en-US" altLang="fr-FR" sz="1200" b="1" dirty="0"/>
              <a:t>- </a:t>
            </a:r>
            <a:r>
              <a:rPr lang="en-US" altLang="fr-FR" sz="1200" b="1" dirty="0" err="1"/>
              <a:t>Caractérisation</a:t>
            </a:r>
            <a:r>
              <a:rPr lang="en-US" altLang="fr-FR" sz="1200" b="1" dirty="0"/>
              <a:t> des bruits de fond single </a:t>
            </a:r>
            <a:r>
              <a:rPr lang="en-US" altLang="fr-FR" sz="1200" b="1" dirty="0" smtClean="0"/>
              <a:t>beam et beam-beam</a:t>
            </a:r>
            <a:endParaRPr lang="en-US" altLang="fr-FR" sz="1200" b="1" dirty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fr-FR" sz="1200" b="1" dirty="0" smtClean="0"/>
              <a:t>   - </a:t>
            </a:r>
            <a:r>
              <a:rPr lang="en-US" altLang="fr-FR" sz="1200" b="1" dirty="0" err="1" smtClean="0"/>
              <a:t>Mesure</a:t>
            </a:r>
            <a:r>
              <a:rPr lang="en-US" altLang="fr-FR" sz="1200" b="1" dirty="0" smtClean="0"/>
              <a:t> de </a:t>
            </a:r>
            <a:r>
              <a:rPr lang="en-US" altLang="fr-FR" sz="1200" b="1" dirty="0" err="1" smtClean="0"/>
              <a:t>phénomènes</a:t>
            </a:r>
            <a:r>
              <a:rPr lang="en-US" altLang="fr-FR" sz="1200" b="1" dirty="0" smtClean="0"/>
              <a:t> non </a:t>
            </a:r>
            <a:r>
              <a:rPr lang="en-US" altLang="fr-FR" sz="1200" b="1" dirty="0" err="1" smtClean="0"/>
              <a:t>linéaires</a:t>
            </a:r>
            <a:r>
              <a:rPr lang="en-US" altLang="fr-FR" sz="1200" b="1" dirty="0" smtClean="0"/>
              <a:t> </a:t>
            </a:r>
            <a:r>
              <a:rPr lang="en-US" altLang="fr-FR" sz="1200" b="1" dirty="0" err="1" smtClean="0"/>
              <a:t>liés</a:t>
            </a:r>
            <a:r>
              <a:rPr lang="en-US" altLang="fr-FR" sz="1200" b="1" dirty="0" smtClean="0"/>
              <a:t> aux interactions </a:t>
            </a:r>
            <a:r>
              <a:rPr lang="en-US" altLang="fr-FR" sz="1200" b="1" dirty="0" err="1" smtClean="0"/>
              <a:t>faisceau-faisceau</a:t>
            </a:r>
            <a:r>
              <a:rPr lang="en-US" altLang="fr-FR" sz="1200" b="1" dirty="0" smtClean="0"/>
              <a:t> à haute </a:t>
            </a:r>
            <a:r>
              <a:rPr lang="en-US" altLang="fr-FR" sz="1200" b="1" dirty="0" err="1" smtClean="0"/>
              <a:t>densité</a:t>
            </a:r>
            <a:r>
              <a:rPr lang="en-US" altLang="fr-FR" sz="1200" b="1" dirty="0" smtClean="0"/>
              <a:t>,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fr-FR" sz="1200" b="1" dirty="0"/>
              <a:t> </a:t>
            </a:r>
            <a:r>
              <a:rPr lang="en-US" altLang="fr-FR" sz="1200" b="1" dirty="0" smtClean="0"/>
              <a:t>    </a:t>
            </a:r>
            <a:r>
              <a:rPr lang="en-US" altLang="fr-FR" sz="1200" b="1" dirty="0" smtClean="0"/>
              <a:t>par </a:t>
            </a:r>
            <a:r>
              <a:rPr lang="en-US" altLang="fr-FR" sz="1200" b="1" dirty="0" err="1" smtClean="0"/>
              <a:t>exemple</a:t>
            </a:r>
            <a:r>
              <a:rPr lang="en-US" altLang="fr-FR" sz="1200" b="1" dirty="0" smtClean="0"/>
              <a:t> </a:t>
            </a:r>
            <a:r>
              <a:rPr lang="en-US" altLang="fr-FR" sz="1200" b="1" dirty="0" smtClean="0"/>
              <a:t>via </a:t>
            </a:r>
            <a:r>
              <a:rPr lang="en-US" altLang="fr-FR" sz="1200" b="1" dirty="0" err="1" smtClean="0"/>
              <a:t>mesure</a:t>
            </a:r>
            <a:r>
              <a:rPr lang="en-US" altLang="fr-FR" sz="1200" b="1" dirty="0" smtClean="0"/>
              <a:t> de la section </a:t>
            </a:r>
            <a:r>
              <a:rPr lang="en-US" altLang="fr-FR" sz="1200" b="1" dirty="0" err="1" smtClean="0"/>
              <a:t>efficace</a:t>
            </a:r>
            <a:r>
              <a:rPr lang="en-US" altLang="fr-FR" sz="1200" b="1" dirty="0" smtClean="0"/>
              <a:t> du </a:t>
            </a:r>
            <a:r>
              <a:rPr lang="en-US" altLang="fr-FR" sz="1200" b="1" dirty="0" err="1" smtClean="0"/>
              <a:t>processus</a:t>
            </a:r>
            <a:r>
              <a:rPr lang="en-US" altLang="fr-FR" sz="1200" b="1" dirty="0" smtClean="0"/>
              <a:t> </a:t>
            </a:r>
            <a:r>
              <a:rPr lang="en-US" altLang="fr-FR" sz="1200" b="1" dirty="0" err="1" smtClean="0"/>
              <a:t>Bhabha</a:t>
            </a:r>
            <a:r>
              <a:rPr lang="en-US" altLang="fr-FR" sz="1200" b="1" dirty="0" smtClean="0"/>
              <a:t> </a:t>
            </a:r>
            <a:r>
              <a:rPr lang="en-US" altLang="fr-FR" sz="1200" b="1" dirty="0" err="1" smtClean="0"/>
              <a:t>radiatif</a:t>
            </a:r>
            <a:r>
              <a:rPr lang="en-US" altLang="fr-FR" sz="1200" b="1" dirty="0" smtClean="0"/>
              <a:t> à petit angle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endParaRPr lang="en-US" altLang="fr-FR" sz="1200" b="1" dirty="0" smtClean="0"/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altLang="fr-FR" sz="1200" b="1" dirty="0" smtClean="0"/>
              <a:t>Integration Belle-II</a:t>
            </a:r>
            <a:endParaRPr lang="fr-FR" altLang="fr-FR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r>
              <a:rPr lang="fr-FR" altLang="fr-FR" sz="2800" b="1" dirty="0" err="1" smtClean="0">
                <a:solidFill>
                  <a:srgbClr val="E75112"/>
                </a:solidFill>
                <a:latin typeface="Verdana" pitchFamily="34" charset="0"/>
              </a:rPr>
              <a:t>SuperKEKB</a:t>
            </a:r>
            <a:r>
              <a:rPr lang="fr-FR" altLang="fr-FR" sz="2800" b="1" dirty="0" smtClean="0">
                <a:solidFill>
                  <a:srgbClr val="E75112"/>
                </a:solidFill>
                <a:latin typeface="Verdana" pitchFamily="34" charset="0"/>
              </a:rPr>
              <a:t>- </a:t>
            </a:r>
            <a:r>
              <a:rPr lang="fr-FR" altLang="fr-FR" sz="2800" b="1" dirty="0">
                <a:solidFill>
                  <a:srgbClr val="E75112"/>
                </a:solidFill>
                <a:latin typeface="Verdana" pitchFamily="34" charset="0"/>
              </a:rPr>
              <a:t>a</a:t>
            </a:r>
            <a:r>
              <a:rPr lang="fr-FR" altLang="fr-FR" sz="2800" b="1" dirty="0" smtClean="0">
                <a:solidFill>
                  <a:srgbClr val="E75112"/>
                </a:solidFill>
                <a:latin typeface="Verdana" pitchFamily="34" charset="0"/>
              </a:rPr>
              <a:t>ttentes (vis-à-vis de l’IN2P3)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2875" y="1195313"/>
            <a:ext cx="9001125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1400" dirty="0" smtClean="0"/>
              <a:t>Besoins financiers: Essentiellement à court terme pour réalisation technique (2016-2018)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1400" dirty="0" smtClean="0"/>
              <a:t>Demande 2016: 55K€         Dotation 2016: 30K€       </a:t>
            </a:r>
            <a:r>
              <a:rPr lang="fr-FR" altLang="fr-FR" sz="1400" dirty="0" smtClean="0">
                <a:sym typeface="Wingdings" panose="05000000000000000000" pitchFamily="2" charset="2"/>
              </a:rPr>
              <a:t>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1400" dirty="0">
                <a:solidFill>
                  <a:srgbClr val="9933FF"/>
                </a:solidFill>
                <a:sym typeface="Wingdings" panose="05000000000000000000" pitchFamily="2" charset="2"/>
              </a:rPr>
              <a:t>	</a:t>
            </a:r>
            <a:r>
              <a:rPr lang="fr-FR" altLang="fr-FR" sz="1400" b="1" dirty="0" smtClean="0">
                <a:solidFill>
                  <a:srgbClr val="9933FF"/>
                </a:solidFill>
                <a:sym typeface="Wingdings" panose="05000000000000000000" pitchFamily="2" charset="2"/>
              </a:rPr>
              <a:t>Eventuellement</a:t>
            </a:r>
            <a:r>
              <a:rPr lang="fr-FR" altLang="fr-FR" sz="1400" dirty="0" smtClean="0">
                <a:solidFill>
                  <a:srgbClr val="9933FF"/>
                </a:solidFill>
                <a:sym typeface="Wingdings" panose="05000000000000000000" pitchFamily="2" charset="2"/>
              </a:rPr>
              <a:t> </a:t>
            </a:r>
            <a:r>
              <a:rPr lang="fr-FR" altLang="fr-FR" sz="1400" b="1" dirty="0" smtClean="0">
                <a:solidFill>
                  <a:srgbClr val="9933FF"/>
                </a:solidFill>
                <a:sym typeface="Wingdings" panose="05000000000000000000" pitchFamily="2" charset="2"/>
              </a:rPr>
              <a:t>b</a:t>
            </a:r>
            <a:r>
              <a:rPr lang="fr-FR" altLang="fr-FR" sz="1400" b="1" dirty="0" smtClean="0">
                <a:solidFill>
                  <a:srgbClr val="9933FF"/>
                </a:solidFill>
              </a:rPr>
              <a:t>esoin supplémentaire 2016: 18K€   pour DAQ 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altLang="fr-FR" sz="1400" dirty="0"/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altLang="fr-FR" sz="1400" dirty="0" smtClean="0"/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altLang="fr-FR" sz="1400" dirty="0"/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fr-FR" sz="1400" dirty="0" smtClean="0"/>
              <a:t>Personnel: 1 CDD </a:t>
            </a:r>
            <a:r>
              <a:rPr lang="en-US" altLang="fr-FR" sz="1400" dirty="0" err="1" smtClean="0"/>
              <a:t>chercheur</a:t>
            </a:r>
            <a:r>
              <a:rPr lang="en-US" altLang="fr-FR" sz="1400" dirty="0" smtClean="0"/>
              <a:t>  2017 </a:t>
            </a:r>
            <a:r>
              <a:rPr lang="en-US" altLang="fr-FR" sz="1400" dirty="0" smtClean="0">
                <a:sym typeface="Wingdings" panose="05000000000000000000" pitchFamily="2" charset="2"/>
              </a:rPr>
              <a:t> 2019</a:t>
            </a: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fr-FR" sz="1400" dirty="0">
                <a:sym typeface="Wingdings" panose="05000000000000000000" pitchFamily="2" charset="2"/>
              </a:rPr>
              <a:t>	 </a:t>
            </a:r>
            <a:r>
              <a:rPr lang="en-US" altLang="fr-FR" sz="1400" dirty="0" smtClean="0">
                <a:sym typeface="Wingdings" panose="05000000000000000000" pitchFamily="2" charset="2"/>
              </a:rPr>
              <a:t>1 PhD pour </a:t>
            </a:r>
            <a:r>
              <a:rPr lang="en-US" altLang="fr-FR" sz="1400" dirty="0" err="1" smtClean="0">
                <a:sym typeface="Wingdings" panose="05000000000000000000" pitchFamily="2" charset="2"/>
              </a:rPr>
              <a:t>Septembre</a:t>
            </a:r>
            <a:r>
              <a:rPr lang="en-US" altLang="fr-FR" sz="1400" dirty="0" smtClean="0">
                <a:sym typeface="Wingdings" panose="05000000000000000000" pitchFamily="2" charset="2"/>
              </a:rPr>
              <a:t> 2017: QED in high density </a:t>
            </a:r>
            <a:r>
              <a:rPr lang="en-US" altLang="fr-FR" sz="1400" dirty="0" err="1" smtClean="0">
                <a:sym typeface="Wingdings" panose="05000000000000000000" pitchFamily="2" charset="2"/>
              </a:rPr>
              <a:t>e</a:t>
            </a:r>
            <a:r>
              <a:rPr lang="en-US" altLang="fr-FR" sz="1400" baseline="30000" dirty="0" err="1" smtClean="0">
                <a:sym typeface="Wingdings" panose="05000000000000000000" pitchFamily="2" charset="2"/>
              </a:rPr>
              <a:t>+</a:t>
            </a:r>
            <a:r>
              <a:rPr lang="en-US" altLang="fr-FR" sz="1400" dirty="0" err="1" smtClean="0">
                <a:sym typeface="Wingdings" panose="05000000000000000000" pitchFamily="2" charset="2"/>
              </a:rPr>
              <a:t>e</a:t>
            </a:r>
            <a:r>
              <a:rPr lang="en-US" altLang="fr-FR" sz="1400" baseline="30000" dirty="0" smtClean="0">
                <a:sym typeface="Wingdings" panose="05000000000000000000" pitchFamily="2" charset="2"/>
              </a:rPr>
              <a:t>-</a:t>
            </a:r>
            <a:r>
              <a:rPr lang="en-US" altLang="fr-FR" sz="1400" dirty="0" smtClean="0">
                <a:sym typeface="Wingdings" panose="05000000000000000000" pitchFamily="2" charset="2"/>
              </a:rPr>
              <a:t> beams collision.</a:t>
            </a:r>
            <a:endParaRPr lang="en-US" altLang="fr-FR" sz="1400" dirty="0" smtClean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altLang="fr-FR" sz="1400" dirty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altLang="fr-FR" sz="1400" dirty="0" smtClean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altLang="fr-FR" sz="1400" dirty="0">
              <a:sym typeface="Wingdings" panose="05000000000000000000" pitchFamily="2" charset="2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fr-FR" sz="1400" dirty="0" smtClean="0">
                <a:sym typeface="Wingdings" panose="05000000000000000000" pitchFamily="2" charset="2"/>
              </a:rPr>
              <a:t>Encouragement </a:t>
            </a:r>
            <a:r>
              <a:rPr lang="en-US" altLang="fr-FR" sz="1400" dirty="0" err="1">
                <a:sym typeface="Wingdings" panose="05000000000000000000" pitchFamily="2" charset="2"/>
              </a:rPr>
              <a:t>l</a:t>
            </a:r>
            <a:r>
              <a:rPr lang="en-US" altLang="fr-FR" sz="1400" dirty="0" err="1" smtClean="0">
                <a:sym typeface="Wingdings" panose="05000000000000000000" pitchFamily="2" charset="2"/>
              </a:rPr>
              <a:t>abos</a:t>
            </a:r>
            <a:r>
              <a:rPr lang="en-US" altLang="fr-FR" sz="1400" dirty="0" smtClean="0">
                <a:sym typeface="Wingdings" panose="05000000000000000000" pitchFamily="2" charset="2"/>
              </a:rPr>
              <a:t> IN2P3 à </a:t>
            </a:r>
            <a:r>
              <a:rPr lang="en-US" altLang="fr-FR" sz="1400" dirty="0" err="1" smtClean="0">
                <a:sym typeface="Wingdings" panose="05000000000000000000" pitchFamily="2" charset="2"/>
              </a:rPr>
              <a:t>rejoindre</a:t>
            </a:r>
            <a:r>
              <a:rPr lang="en-US" altLang="fr-FR" sz="1400" dirty="0" smtClean="0">
                <a:sym typeface="Wingdings" panose="05000000000000000000" pitchFamily="2" charset="2"/>
              </a:rPr>
              <a:t> Belle-II</a:t>
            </a:r>
            <a:endParaRPr lang="fr-FR" alt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/>
          <p:cNvCxnSpPr/>
          <p:nvPr/>
        </p:nvCxnSpPr>
        <p:spPr>
          <a:xfrm>
            <a:off x="1588" y="692150"/>
            <a:ext cx="9142412" cy="0"/>
          </a:xfrm>
          <a:prstGeom prst="line">
            <a:avLst/>
          </a:prstGeom>
          <a:ln>
            <a:solidFill>
              <a:srgbClr val="E751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3" name="Rectangle 3"/>
          <p:cNvSpPr txBox="1">
            <a:spLocks noChangeArrowheads="1"/>
          </p:cNvSpPr>
          <p:nvPr/>
        </p:nvSpPr>
        <p:spPr bwMode="auto">
          <a:xfrm>
            <a:off x="1582738" y="2708275"/>
            <a:ext cx="6013450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itchFamily="34" charset="0"/>
                <a:ea typeface="MS PGothic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10400" dirty="0">
                <a:solidFill>
                  <a:srgbClr val="0070C0"/>
                </a:solidFill>
              </a:rPr>
              <a:t>BACKUP</a:t>
            </a:r>
            <a:endParaRPr lang="fr-FR" altLang="fr-FR" sz="10400" dirty="0"/>
          </a:p>
          <a:p>
            <a:pPr algn="ctr">
              <a:lnSpc>
                <a:spcPct val="9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fr-FR" altLang="fr-FR" sz="1200" b="1" dirty="0"/>
              <a:t>[ </a:t>
            </a:r>
            <a:r>
              <a:rPr lang="fr-FR" altLang="fr-FR" sz="1200" b="1" dirty="0" smtClean="0"/>
              <a:t>= Tous </a:t>
            </a:r>
            <a:r>
              <a:rPr lang="fr-FR" altLang="fr-FR" sz="1200" b="1" dirty="0"/>
              <a:t>les documents jugés utiles pour la discussion]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96" y="3215580"/>
            <a:ext cx="7452320" cy="3597796"/>
          </a:xfrm>
          <a:prstGeom prst="rect">
            <a:avLst/>
          </a:prstGeom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620688"/>
            <a:ext cx="2808312" cy="277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llipse 9"/>
          <p:cNvSpPr/>
          <p:nvPr/>
        </p:nvSpPr>
        <p:spPr>
          <a:xfrm>
            <a:off x="6516216" y="620688"/>
            <a:ext cx="864096" cy="33085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251520" y="764704"/>
            <a:ext cx="3672408" cy="2448272"/>
          </a:xfrm>
          <a:ln>
            <a:solidFill>
              <a:srgbClr val="FF3399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sz="1800" dirty="0">
                <a:solidFill>
                  <a:srgbClr val="FF3399"/>
                </a:solidFill>
                <a:latin typeface="Lucida Calligraphy" panose="03010101010101010101" pitchFamily="66" charset="0"/>
              </a:rPr>
              <a:t> </a:t>
            </a:r>
            <a:r>
              <a:rPr lang="en-US" sz="1800" dirty="0" err="1" smtClean="0"/>
              <a:t>e</a:t>
            </a:r>
            <a:r>
              <a:rPr lang="en-US" sz="1800" baseline="30000" dirty="0" err="1" smtClean="0"/>
              <a:t>+</a:t>
            </a:r>
            <a:r>
              <a:rPr lang="en-US" sz="1800" dirty="0" err="1" smtClean="0"/>
              <a:t>e</a:t>
            </a:r>
            <a:r>
              <a:rPr lang="en-US" sz="1800" baseline="30000" dirty="0" smtClean="0"/>
              <a:t>-</a:t>
            </a:r>
            <a:r>
              <a:rPr lang="en-US" sz="1800" dirty="0" smtClean="0"/>
              <a:t> collider for Belle II experiment</a:t>
            </a:r>
            <a:endParaRPr lang="en-US" sz="1800" dirty="0" smtClean="0">
              <a:solidFill>
                <a:srgbClr val="FF3399"/>
              </a:solidFill>
              <a:latin typeface="Lucida Calligraphy" panose="03010101010101010101" pitchFamily="66" charset="0"/>
            </a:endParaRPr>
          </a:p>
          <a:p>
            <a:r>
              <a:rPr lang="en-US" sz="1800" dirty="0" smtClean="0">
                <a:solidFill>
                  <a:srgbClr val="FF3399"/>
                </a:solidFill>
                <a:latin typeface="Lucida Calligraphy" panose="03010101010101010101" pitchFamily="66" charset="0"/>
              </a:rPr>
              <a:t> </a:t>
            </a:r>
            <a:r>
              <a:rPr lang="en-US" sz="1800" dirty="0" smtClean="0">
                <a:latin typeface="Lucida Calligraphy" panose="03010101010101010101" pitchFamily="66" charset="0"/>
              </a:rPr>
              <a:t>L</a:t>
            </a:r>
            <a:r>
              <a:rPr lang="en-US" sz="1800" dirty="0" smtClean="0"/>
              <a:t>=8 10</a:t>
            </a:r>
            <a:r>
              <a:rPr lang="en-US" sz="1800" baseline="30000" dirty="0" smtClean="0"/>
              <a:t>35</a:t>
            </a:r>
            <a:r>
              <a:rPr lang="en-US" sz="1800" dirty="0" smtClean="0"/>
              <a:t> cm</a:t>
            </a:r>
            <a:r>
              <a:rPr lang="en-US" sz="1800" baseline="30000" dirty="0" smtClean="0"/>
              <a:t>-2</a:t>
            </a:r>
            <a:r>
              <a:rPr lang="en-US" sz="1800" dirty="0" smtClean="0"/>
              <a:t>s</a:t>
            </a:r>
            <a:r>
              <a:rPr lang="en-US" sz="1800" baseline="30000" dirty="0" smtClean="0"/>
              <a:t>-1</a:t>
            </a:r>
            <a:endParaRPr lang="en-US" sz="1800" dirty="0"/>
          </a:p>
          <a:p>
            <a:r>
              <a:rPr lang="en-US" sz="1800" dirty="0" smtClean="0">
                <a:solidFill>
                  <a:srgbClr val="FF3399"/>
                </a:solidFill>
                <a:latin typeface="Symbol" panose="05050102010706020507" pitchFamily="18" charset="2"/>
              </a:rPr>
              <a:t> </a:t>
            </a:r>
            <a:r>
              <a:rPr lang="en-US" sz="1800" dirty="0" smtClean="0">
                <a:latin typeface="Symbol" panose="05050102010706020507" pitchFamily="18" charset="2"/>
              </a:rPr>
              <a:t>U</a:t>
            </a:r>
            <a:r>
              <a:rPr lang="en-US" sz="1800" dirty="0" smtClean="0"/>
              <a:t>(4s) </a:t>
            </a:r>
            <a:r>
              <a:rPr lang="en-US" sz="1800" dirty="0" err="1" smtClean="0"/>
              <a:t>c.m.e</a:t>
            </a:r>
            <a:r>
              <a:rPr lang="en-US" sz="1800" dirty="0" smtClean="0"/>
              <a:t>  (E</a:t>
            </a:r>
            <a:r>
              <a:rPr lang="en-US" sz="1800" baseline="-25000" dirty="0" smtClean="0"/>
              <a:t>+</a:t>
            </a:r>
            <a:r>
              <a:rPr lang="en-US" sz="1800" dirty="0" smtClean="0"/>
              <a:t>=4 </a:t>
            </a:r>
            <a:r>
              <a:rPr lang="en-US" sz="1800" dirty="0" err="1" smtClean="0"/>
              <a:t>GeV</a:t>
            </a:r>
            <a:r>
              <a:rPr lang="en-US" sz="1800" dirty="0" smtClean="0"/>
              <a:t>, E</a:t>
            </a:r>
            <a:r>
              <a:rPr lang="en-US" sz="1800" baseline="-25000" dirty="0" smtClean="0"/>
              <a:t>-</a:t>
            </a:r>
            <a:r>
              <a:rPr lang="en-US" sz="1800" dirty="0" smtClean="0"/>
              <a:t>=7 </a:t>
            </a:r>
            <a:r>
              <a:rPr lang="en-US" sz="1800" dirty="0" err="1" smtClean="0"/>
              <a:t>GeV</a:t>
            </a:r>
            <a:r>
              <a:rPr lang="en-US" sz="1800" dirty="0" smtClean="0"/>
              <a:t>)</a:t>
            </a:r>
          </a:p>
          <a:p>
            <a:r>
              <a:rPr lang="en-US" sz="1800" dirty="0" smtClean="0">
                <a:solidFill>
                  <a:srgbClr val="FF3399"/>
                </a:solidFill>
              </a:rPr>
              <a:t> </a:t>
            </a:r>
            <a:r>
              <a:rPr lang="en-US" sz="1800" dirty="0" err="1" smtClean="0"/>
              <a:t>nano</a:t>
            </a:r>
            <a:r>
              <a:rPr lang="en-US" sz="1800" dirty="0" smtClean="0"/>
              <a:t>-beam scheme</a:t>
            </a:r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600" dirty="0" smtClean="0"/>
              <a:t>low beam sizes ( </a:t>
            </a:r>
            <a:r>
              <a:rPr lang="en-US" sz="1600" dirty="0" err="1" smtClean="0">
                <a:latin typeface="Symbol" panose="05050102010706020507" pitchFamily="18" charset="2"/>
              </a:rPr>
              <a:t>s</a:t>
            </a:r>
            <a:r>
              <a:rPr lang="en-US" sz="1600" baseline="-25000" dirty="0" err="1" smtClean="0"/>
              <a:t>y</a:t>
            </a:r>
            <a:r>
              <a:rPr lang="en-US" sz="1600" baseline="-25000" dirty="0" smtClean="0"/>
              <a:t>=</a:t>
            </a:r>
            <a:r>
              <a:rPr lang="en-US" sz="1600" dirty="0" smtClean="0"/>
              <a:t> 60 nm)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large crossing angle (83 </a:t>
            </a:r>
            <a:r>
              <a:rPr lang="en-US" sz="1600" dirty="0" err="1" smtClean="0"/>
              <a:t>mrad</a:t>
            </a:r>
            <a:r>
              <a:rPr lang="en-US" sz="1600" dirty="0" smtClean="0"/>
              <a:t>)</a:t>
            </a:r>
          </a:p>
          <a:p>
            <a:r>
              <a:rPr lang="en-US" sz="1800" dirty="0" smtClean="0">
                <a:solidFill>
                  <a:srgbClr val="FF3399"/>
                </a:solidFill>
              </a:rPr>
              <a:t> </a:t>
            </a:r>
            <a:r>
              <a:rPr lang="en-US" sz="1800" dirty="0" smtClean="0"/>
              <a:t>high currents </a:t>
            </a:r>
            <a:r>
              <a:rPr lang="en-US" sz="1800" dirty="0"/>
              <a:t>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	</a:t>
            </a:r>
            <a:r>
              <a:rPr lang="en-US" sz="1600" dirty="0" smtClean="0"/>
              <a:t>2500 bunches</a:t>
            </a:r>
          </a:p>
          <a:p>
            <a:pPr marL="0" indent="0">
              <a:buNone/>
            </a:pPr>
            <a:r>
              <a:rPr lang="en-US" sz="1600" dirty="0"/>
              <a:t>	</a:t>
            </a:r>
            <a:r>
              <a:rPr lang="en-US" sz="1600" dirty="0" smtClean="0"/>
              <a:t>4ns bunch spacing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529551" y="179929"/>
            <a:ext cx="20505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</a:rPr>
              <a:t>SuperKEKB</a:t>
            </a:r>
            <a:endParaRPr lang="fr-FR" sz="32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56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4016"/>
            <a:ext cx="9045681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2418509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8829</TotalTime>
  <Words>348</Words>
  <Application>Microsoft Office PowerPoint</Application>
  <PresentationFormat>Affichage à l'écran (4:3)</PresentationFormat>
  <Paragraphs>127</Paragraphs>
  <Slides>11</Slides>
  <Notes>7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Conception personnalisée</vt:lpstr>
      <vt:lpstr>Collisionneurs e+e- de haute luminosité   SuperKEKB/BEAST-II  </vt:lpstr>
      <vt:lpstr>SuperKEKB/BEAST-II</vt:lpstr>
      <vt:lpstr>SuperKEKB/BEAST-II - ressources</vt:lpstr>
      <vt:lpstr>SuperKEKB/BEAST-II - faits marquants</vt:lpstr>
      <vt:lpstr>SuperKEKB - évolution anticipée (3-5 ans)</vt:lpstr>
      <vt:lpstr>SuperKEKB- attentes (vis-à-vis de l’IN2P3)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Visite Labo IN2P3</dc:title>
  <dc:creator>$biarrott</dc:creator>
  <cp:lastModifiedBy>Cecile Rimbault</cp:lastModifiedBy>
  <cp:revision>408</cp:revision>
  <dcterms:created xsi:type="dcterms:W3CDTF">2010-12-20T20:47:11Z</dcterms:created>
  <dcterms:modified xsi:type="dcterms:W3CDTF">2016-06-23T13:37:26Z</dcterms:modified>
</cp:coreProperties>
</file>