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5" r:id="rId1"/>
  </p:sldMasterIdLst>
  <p:notesMasterIdLst>
    <p:notesMasterId r:id="rId13"/>
  </p:notesMasterIdLst>
  <p:handoutMasterIdLst>
    <p:handoutMasterId r:id="rId14"/>
  </p:handoutMasterIdLst>
  <p:sldIdLst>
    <p:sldId id="268" r:id="rId2"/>
    <p:sldId id="466" r:id="rId3"/>
    <p:sldId id="449" r:id="rId4"/>
    <p:sldId id="467" r:id="rId5"/>
    <p:sldId id="462" r:id="rId6"/>
    <p:sldId id="463" r:id="rId7"/>
    <p:sldId id="464" r:id="rId8"/>
    <p:sldId id="465" r:id="rId9"/>
    <p:sldId id="457" r:id="rId10"/>
    <p:sldId id="456" r:id="rId11"/>
    <p:sldId id="458" r:id="rId12"/>
  </p:sldIdLst>
  <p:sldSz cx="9144000" cy="6858000" type="screen4x3"/>
  <p:notesSz cx="6805613" cy="9939338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4F81BD"/>
    <a:srgbClr val="1F497D"/>
    <a:srgbClr val="4D4D4D"/>
    <a:srgbClr val="E75112"/>
    <a:srgbClr val="0000FF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128" y="-160"/>
      </p:cViewPr>
      <p:guideLst>
        <p:guide orient="horz" pos="4319"/>
        <p:guide pos="575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2" d="100"/>
          <a:sy n="62" d="100"/>
        </p:scale>
        <p:origin x="-3378" y="-90"/>
      </p:cViewPr>
      <p:guideLst>
        <p:guide orient="horz" pos="3130"/>
        <p:guide pos="214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handoutMaster" Target="handoutMasters/handout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57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24" tIns="45761" rIns="91524" bIns="45761" numCol="1" anchor="t" anchorCtr="0" compatLnSpc="1">
            <a:prstTxWarp prst="textNoShape">
              <a:avLst/>
            </a:prstTxWarp>
          </a:bodyPr>
          <a:lstStyle>
            <a:lvl1pPr defTabSz="915816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4450" y="0"/>
            <a:ext cx="294957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24" tIns="45761" rIns="91524" bIns="45761" numCol="1" anchor="t" anchorCtr="0" compatLnSpc="1">
            <a:prstTxWarp prst="textNoShape">
              <a:avLst/>
            </a:prstTxWarp>
          </a:bodyPr>
          <a:lstStyle>
            <a:lvl1pPr algn="r" defTabSz="915816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37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0863"/>
            <a:ext cx="294957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24" tIns="45761" rIns="91524" bIns="45761" numCol="1" anchor="b" anchorCtr="0" compatLnSpc="1">
            <a:prstTxWarp prst="textNoShape">
              <a:avLst/>
            </a:prstTxWarp>
          </a:bodyPr>
          <a:lstStyle>
            <a:lvl1pPr defTabSz="915816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37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4450" y="9440863"/>
            <a:ext cx="294957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24" tIns="45761" rIns="91524" bIns="45761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8052587F-62F9-4779-B296-B6F06330C558}" type="slidenum">
              <a:rPr lang="fr-FR" altLang="fr-FR"/>
              <a:pPr/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874433733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57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24" tIns="45761" rIns="91524" bIns="45761" numCol="1" anchor="t" anchorCtr="0" compatLnSpc="1">
            <a:prstTxWarp prst="textNoShape">
              <a:avLst/>
            </a:prstTxWarp>
          </a:bodyPr>
          <a:lstStyle>
            <a:lvl1pPr defTabSz="915816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4450" y="0"/>
            <a:ext cx="294957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24" tIns="45761" rIns="91524" bIns="45761" numCol="1" anchor="t" anchorCtr="0" compatLnSpc="1">
            <a:prstTxWarp prst="textNoShape">
              <a:avLst/>
            </a:prstTxWarp>
          </a:bodyPr>
          <a:lstStyle>
            <a:lvl1pPr algn="r" defTabSz="915816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2338" y="746125"/>
            <a:ext cx="4965700" cy="3725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1038" y="4719638"/>
            <a:ext cx="5443537" cy="447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24" tIns="45761" rIns="91524" bIns="4576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0863"/>
            <a:ext cx="294957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24" tIns="45761" rIns="91524" bIns="45761" numCol="1" anchor="b" anchorCtr="0" compatLnSpc="1">
            <a:prstTxWarp prst="textNoShape">
              <a:avLst/>
            </a:prstTxWarp>
          </a:bodyPr>
          <a:lstStyle>
            <a:lvl1pPr defTabSz="915816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58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4450" y="9440863"/>
            <a:ext cx="294957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24" tIns="45761" rIns="91524" bIns="45761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A236F2E1-7783-424D-8A0A-C6364FD35780}" type="slidenum">
              <a:rPr lang="fr-FR" altLang="fr-FR"/>
              <a:pPr/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899161162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eaLnBrk="1" hangingPunct="1"/>
            <a:fld id="{E5420DE6-F138-4A18-A261-C1BF1DC57004}" type="slidenum">
              <a:rPr lang="fr-FR" altLang="fr-FR" sz="1200">
                <a:latin typeface="Arial" pitchFamily="34" charset="0"/>
              </a:rPr>
              <a:pPr eaLnBrk="1" hangingPunct="1"/>
              <a:t>1</a:t>
            </a:fld>
            <a:endParaRPr lang="fr-FR" altLang="fr-FR" sz="1200">
              <a:latin typeface="Arial" pitchFamily="34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fr-FR" smtClean="0">
              <a:latin typeface="Arial" pitchFamily="34" charset="0"/>
            </a:endParaRPr>
          </a:p>
        </p:txBody>
      </p:sp>
      <p:sp>
        <p:nvSpPr>
          <p:cNvPr id="17412" name="Espace réservé du pied de page 4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defTabSz="914400" eaLnBrk="1" hangingPunct="1"/>
            <a:endParaRPr lang="fr-FR" altLang="fr-FR" sz="120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8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fr-FR" smtClean="0">
              <a:latin typeface="Arial" pitchFamily="34" charset="0"/>
            </a:endParaRPr>
          </a:p>
        </p:txBody>
      </p:sp>
      <p:sp>
        <p:nvSpPr>
          <p:cNvPr id="29699" name="Espace réservé du numéro de diapositive 3"/>
          <p:cNvSpPr txBox="1">
            <a:spLocks noGrp="1"/>
          </p:cNvSpPr>
          <p:nvPr/>
        </p:nvSpPr>
        <p:spPr bwMode="auto">
          <a:xfrm>
            <a:off x="3854450" y="9440863"/>
            <a:ext cx="2949575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24" tIns="45761" rIns="91524" bIns="45761" anchor="b"/>
          <a:lstStyle>
            <a:lvl1pPr defTabSz="912813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r" eaLnBrk="1" hangingPunct="1"/>
            <a:fld id="{29EE7F68-99BC-4A00-998A-D91652A5D075}" type="slidenum">
              <a:rPr lang="fr-FR" altLang="fr-FR" sz="1200">
                <a:latin typeface="Arial" pitchFamily="34" charset="0"/>
              </a:rPr>
              <a:pPr algn="r" eaLnBrk="1" hangingPunct="1"/>
              <a:t>10</a:t>
            </a:fld>
            <a:endParaRPr lang="fr-FR" altLang="fr-FR" sz="1200">
              <a:latin typeface="Arial" pitchFamily="34" charset="0"/>
            </a:endParaRPr>
          </a:p>
        </p:txBody>
      </p:sp>
      <p:sp>
        <p:nvSpPr>
          <p:cNvPr id="29700" name="Espace réservé du pied de page 4"/>
          <p:cNvSpPr txBox="1">
            <a:spLocks noGrp="1"/>
          </p:cNvSpPr>
          <p:nvPr/>
        </p:nvSpPr>
        <p:spPr bwMode="auto">
          <a:xfrm>
            <a:off x="0" y="9440863"/>
            <a:ext cx="2949575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24" tIns="45761" rIns="91524" bIns="45761" anchor="b"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fr-FR" altLang="fr-FR" sz="1200">
                <a:latin typeface="Arial" pitchFamily="34" charset="0"/>
              </a:rPr>
              <a:t>Groupe          Evaluation AERES          13-14 janvier 2011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6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fr-FR" smtClean="0">
              <a:latin typeface="Arial" pitchFamily="34" charset="0"/>
            </a:endParaRPr>
          </a:p>
        </p:txBody>
      </p:sp>
      <p:sp>
        <p:nvSpPr>
          <p:cNvPr id="31747" name="Espace réservé du numéro de diapositive 3"/>
          <p:cNvSpPr txBox="1">
            <a:spLocks noGrp="1"/>
          </p:cNvSpPr>
          <p:nvPr/>
        </p:nvSpPr>
        <p:spPr bwMode="auto">
          <a:xfrm>
            <a:off x="3854450" y="9440863"/>
            <a:ext cx="2949575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24" tIns="45761" rIns="91524" bIns="45761" anchor="b"/>
          <a:lstStyle>
            <a:lvl1pPr defTabSz="912813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r" eaLnBrk="1" hangingPunct="1"/>
            <a:fld id="{FA2BD774-BB3D-4ACA-9584-B06DB406F070}" type="slidenum">
              <a:rPr lang="fr-FR" altLang="fr-FR" sz="1200">
                <a:latin typeface="Arial" pitchFamily="34" charset="0"/>
              </a:rPr>
              <a:pPr algn="r" eaLnBrk="1" hangingPunct="1"/>
              <a:t>11</a:t>
            </a:fld>
            <a:endParaRPr lang="fr-FR" altLang="fr-FR" sz="1200">
              <a:latin typeface="Arial" pitchFamily="34" charset="0"/>
            </a:endParaRPr>
          </a:p>
        </p:txBody>
      </p:sp>
      <p:sp>
        <p:nvSpPr>
          <p:cNvPr id="31748" name="Espace réservé du pied de page 4"/>
          <p:cNvSpPr txBox="1">
            <a:spLocks noGrp="1"/>
          </p:cNvSpPr>
          <p:nvPr/>
        </p:nvSpPr>
        <p:spPr bwMode="auto">
          <a:xfrm>
            <a:off x="0" y="9440863"/>
            <a:ext cx="2949575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24" tIns="45761" rIns="91524" bIns="45761" anchor="b"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fr-FR" altLang="fr-FR" sz="1200">
                <a:latin typeface="Arial" pitchFamily="34" charset="0"/>
              </a:rPr>
              <a:t>Groupe          Evaluation AERES          13-14 janvier 2011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6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fr-FR" dirty="0" smtClean="0">
              <a:latin typeface="Arial" pitchFamily="34" charset="0"/>
            </a:endParaRPr>
          </a:p>
        </p:txBody>
      </p:sp>
      <p:sp>
        <p:nvSpPr>
          <p:cNvPr id="21507" name="Espace réservé du numéro de diapositive 3"/>
          <p:cNvSpPr txBox="1">
            <a:spLocks noGrp="1"/>
          </p:cNvSpPr>
          <p:nvPr/>
        </p:nvSpPr>
        <p:spPr bwMode="auto">
          <a:xfrm>
            <a:off x="3854450" y="9440863"/>
            <a:ext cx="2949575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24" tIns="45761" rIns="91524" bIns="45761" anchor="b"/>
          <a:lstStyle>
            <a:lvl1pPr defTabSz="912813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r" eaLnBrk="1" hangingPunct="1"/>
            <a:fld id="{562037EB-78C1-4E9E-9357-C7DEF6595F1F}" type="slidenum">
              <a:rPr lang="fr-FR" altLang="fr-FR" sz="1200">
                <a:latin typeface="Arial" pitchFamily="34" charset="0"/>
              </a:rPr>
              <a:pPr algn="r" eaLnBrk="1" hangingPunct="1"/>
              <a:t>2</a:t>
            </a:fld>
            <a:endParaRPr lang="fr-FR" altLang="fr-FR" sz="1200" dirty="0">
              <a:latin typeface="Arial" pitchFamily="34" charset="0"/>
            </a:endParaRPr>
          </a:p>
        </p:txBody>
      </p:sp>
      <p:sp>
        <p:nvSpPr>
          <p:cNvPr id="21508" name="Espace réservé du pied de page 4"/>
          <p:cNvSpPr txBox="1">
            <a:spLocks noGrp="1"/>
          </p:cNvSpPr>
          <p:nvPr/>
        </p:nvSpPr>
        <p:spPr bwMode="auto">
          <a:xfrm>
            <a:off x="0" y="9440863"/>
            <a:ext cx="2949575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24" tIns="45761" rIns="91524" bIns="45761" anchor="b"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fr-FR" altLang="fr-FR" sz="1200" dirty="0">
                <a:latin typeface="Arial" pitchFamily="34" charset="0"/>
              </a:rPr>
              <a:t>Groupe          Evaluation AERES          13-14 janvier 2011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6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fr-FR" dirty="0" smtClean="0">
              <a:latin typeface="Arial" pitchFamily="34" charset="0"/>
            </a:endParaRPr>
          </a:p>
        </p:txBody>
      </p:sp>
      <p:sp>
        <p:nvSpPr>
          <p:cNvPr id="21507" name="Espace réservé du numéro de diapositive 3"/>
          <p:cNvSpPr txBox="1">
            <a:spLocks noGrp="1"/>
          </p:cNvSpPr>
          <p:nvPr/>
        </p:nvSpPr>
        <p:spPr bwMode="auto">
          <a:xfrm>
            <a:off x="3854450" y="9440863"/>
            <a:ext cx="2949575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24" tIns="45761" rIns="91524" bIns="45761" anchor="b"/>
          <a:lstStyle>
            <a:lvl1pPr defTabSz="912813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r" eaLnBrk="1" hangingPunct="1"/>
            <a:fld id="{562037EB-78C1-4E9E-9357-C7DEF6595F1F}" type="slidenum">
              <a:rPr lang="fr-FR" altLang="fr-FR" sz="1200">
                <a:latin typeface="Arial" pitchFamily="34" charset="0"/>
              </a:rPr>
              <a:pPr algn="r" eaLnBrk="1" hangingPunct="1"/>
              <a:t>3</a:t>
            </a:fld>
            <a:endParaRPr lang="fr-FR" altLang="fr-FR" sz="1200" dirty="0">
              <a:latin typeface="Arial" pitchFamily="34" charset="0"/>
            </a:endParaRPr>
          </a:p>
        </p:txBody>
      </p:sp>
      <p:sp>
        <p:nvSpPr>
          <p:cNvPr id="21508" name="Espace réservé du pied de page 4"/>
          <p:cNvSpPr txBox="1">
            <a:spLocks noGrp="1"/>
          </p:cNvSpPr>
          <p:nvPr/>
        </p:nvSpPr>
        <p:spPr bwMode="auto">
          <a:xfrm>
            <a:off x="0" y="9440863"/>
            <a:ext cx="2949575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24" tIns="45761" rIns="91524" bIns="45761" anchor="b"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fr-FR" altLang="fr-FR" sz="1200" dirty="0">
                <a:latin typeface="Arial" pitchFamily="34" charset="0"/>
              </a:rPr>
              <a:t>Groupe          Evaluation AERES          13-14 janvier 2011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6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fr-FR" dirty="0" smtClean="0">
              <a:latin typeface="Arial" pitchFamily="34" charset="0"/>
            </a:endParaRPr>
          </a:p>
        </p:txBody>
      </p:sp>
      <p:sp>
        <p:nvSpPr>
          <p:cNvPr id="21507" name="Espace réservé du numéro de diapositive 3"/>
          <p:cNvSpPr txBox="1">
            <a:spLocks noGrp="1"/>
          </p:cNvSpPr>
          <p:nvPr/>
        </p:nvSpPr>
        <p:spPr bwMode="auto">
          <a:xfrm>
            <a:off x="3854450" y="9440863"/>
            <a:ext cx="2949575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24" tIns="45761" rIns="91524" bIns="45761" anchor="b"/>
          <a:lstStyle>
            <a:lvl1pPr defTabSz="912813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r" eaLnBrk="1" hangingPunct="1"/>
            <a:fld id="{562037EB-78C1-4E9E-9357-C7DEF6595F1F}" type="slidenum">
              <a:rPr lang="fr-FR" altLang="fr-FR" sz="1200">
                <a:latin typeface="Arial" pitchFamily="34" charset="0"/>
              </a:rPr>
              <a:pPr algn="r" eaLnBrk="1" hangingPunct="1"/>
              <a:t>4</a:t>
            </a:fld>
            <a:endParaRPr lang="fr-FR" altLang="fr-FR" sz="1200" dirty="0">
              <a:latin typeface="Arial" pitchFamily="34" charset="0"/>
            </a:endParaRPr>
          </a:p>
        </p:txBody>
      </p:sp>
      <p:sp>
        <p:nvSpPr>
          <p:cNvPr id="21508" name="Espace réservé du pied de page 4"/>
          <p:cNvSpPr txBox="1">
            <a:spLocks noGrp="1"/>
          </p:cNvSpPr>
          <p:nvPr/>
        </p:nvSpPr>
        <p:spPr bwMode="auto">
          <a:xfrm>
            <a:off x="0" y="9440863"/>
            <a:ext cx="2949575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24" tIns="45761" rIns="91524" bIns="45761" anchor="b"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fr-FR" altLang="fr-FR" sz="1200" dirty="0">
                <a:latin typeface="Arial" pitchFamily="34" charset="0"/>
              </a:rPr>
              <a:t>Groupe          Evaluation AERES          13-14 janvier 2011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6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fr-FR" dirty="0" smtClean="0">
              <a:latin typeface="Arial" pitchFamily="34" charset="0"/>
            </a:endParaRPr>
          </a:p>
        </p:txBody>
      </p:sp>
      <p:sp>
        <p:nvSpPr>
          <p:cNvPr id="21507" name="Espace réservé du numéro de diapositive 3"/>
          <p:cNvSpPr txBox="1">
            <a:spLocks noGrp="1"/>
          </p:cNvSpPr>
          <p:nvPr/>
        </p:nvSpPr>
        <p:spPr bwMode="auto">
          <a:xfrm>
            <a:off x="3854450" y="9440863"/>
            <a:ext cx="2949575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24" tIns="45761" rIns="91524" bIns="45761" anchor="b"/>
          <a:lstStyle>
            <a:lvl1pPr defTabSz="912813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r" eaLnBrk="1" hangingPunct="1"/>
            <a:fld id="{562037EB-78C1-4E9E-9357-C7DEF6595F1F}" type="slidenum">
              <a:rPr lang="fr-FR" altLang="fr-FR" sz="1200">
                <a:latin typeface="Arial" pitchFamily="34" charset="0"/>
              </a:rPr>
              <a:pPr algn="r" eaLnBrk="1" hangingPunct="1"/>
              <a:t>5</a:t>
            </a:fld>
            <a:endParaRPr lang="fr-FR" altLang="fr-FR" sz="1200" dirty="0">
              <a:latin typeface="Arial" pitchFamily="34" charset="0"/>
            </a:endParaRPr>
          </a:p>
        </p:txBody>
      </p:sp>
      <p:sp>
        <p:nvSpPr>
          <p:cNvPr id="21508" name="Espace réservé du pied de page 4"/>
          <p:cNvSpPr txBox="1">
            <a:spLocks noGrp="1"/>
          </p:cNvSpPr>
          <p:nvPr/>
        </p:nvSpPr>
        <p:spPr bwMode="auto">
          <a:xfrm>
            <a:off x="0" y="9440863"/>
            <a:ext cx="2949575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24" tIns="45761" rIns="91524" bIns="45761" anchor="b"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fr-FR" altLang="fr-FR" sz="1200" dirty="0">
                <a:latin typeface="Arial" pitchFamily="34" charset="0"/>
              </a:rPr>
              <a:t>Groupe          Evaluation AERES          13-14 janvier 2011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6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fr-FR" dirty="0" smtClean="0">
              <a:latin typeface="Arial" pitchFamily="34" charset="0"/>
            </a:endParaRPr>
          </a:p>
        </p:txBody>
      </p:sp>
      <p:sp>
        <p:nvSpPr>
          <p:cNvPr id="21507" name="Espace réservé du numéro de diapositive 3"/>
          <p:cNvSpPr txBox="1">
            <a:spLocks noGrp="1"/>
          </p:cNvSpPr>
          <p:nvPr/>
        </p:nvSpPr>
        <p:spPr bwMode="auto">
          <a:xfrm>
            <a:off x="3854450" y="9440863"/>
            <a:ext cx="2949575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24" tIns="45761" rIns="91524" bIns="45761" anchor="b"/>
          <a:lstStyle>
            <a:lvl1pPr defTabSz="912813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r" eaLnBrk="1" hangingPunct="1"/>
            <a:fld id="{562037EB-78C1-4E9E-9357-C7DEF6595F1F}" type="slidenum">
              <a:rPr lang="fr-FR" altLang="fr-FR" sz="1200">
                <a:latin typeface="Arial" pitchFamily="34" charset="0"/>
              </a:rPr>
              <a:pPr algn="r" eaLnBrk="1" hangingPunct="1"/>
              <a:t>6</a:t>
            </a:fld>
            <a:endParaRPr lang="fr-FR" altLang="fr-FR" sz="1200" dirty="0">
              <a:latin typeface="Arial" pitchFamily="34" charset="0"/>
            </a:endParaRPr>
          </a:p>
        </p:txBody>
      </p:sp>
      <p:sp>
        <p:nvSpPr>
          <p:cNvPr id="21508" name="Espace réservé du pied de page 4"/>
          <p:cNvSpPr txBox="1">
            <a:spLocks noGrp="1"/>
          </p:cNvSpPr>
          <p:nvPr/>
        </p:nvSpPr>
        <p:spPr bwMode="auto">
          <a:xfrm>
            <a:off x="0" y="9440863"/>
            <a:ext cx="2949575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24" tIns="45761" rIns="91524" bIns="45761" anchor="b"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fr-FR" altLang="fr-FR" sz="1200" dirty="0">
                <a:latin typeface="Arial" pitchFamily="34" charset="0"/>
              </a:rPr>
              <a:t>Groupe          Evaluation AERES          13-14 janvier 2011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6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fr-FR" dirty="0" smtClean="0">
              <a:latin typeface="Arial" pitchFamily="34" charset="0"/>
            </a:endParaRPr>
          </a:p>
        </p:txBody>
      </p:sp>
      <p:sp>
        <p:nvSpPr>
          <p:cNvPr id="21507" name="Espace réservé du numéro de diapositive 3"/>
          <p:cNvSpPr txBox="1">
            <a:spLocks noGrp="1"/>
          </p:cNvSpPr>
          <p:nvPr/>
        </p:nvSpPr>
        <p:spPr bwMode="auto">
          <a:xfrm>
            <a:off x="3854450" y="9440863"/>
            <a:ext cx="2949575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24" tIns="45761" rIns="91524" bIns="45761" anchor="b"/>
          <a:lstStyle>
            <a:lvl1pPr defTabSz="912813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r" eaLnBrk="1" hangingPunct="1"/>
            <a:fld id="{562037EB-78C1-4E9E-9357-C7DEF6595F1F}" type="slidenum">
              <a:rPr lang="fr-FR" altLang="fr-FR" sz="1200">
                <a:latin typeface="Arial" pitchFamily="34" charset="0"/>
              </a:rPr>
              <a:pPr algn="r" eaLnBrk="1" hangingPunct="1"/>
              <a:t>7</a:t>
            </a:fld>
            <a:endParaRPr lang="fr-FR" altLang="fr-FR" sz="1200" dirty="0">
              <a:latin typeface="Arial" pitchFamily="34" charset="0"/>
            </a:endParaRPr>
          </a:p>
        </p:txBody>
      </p:sp>
      <p:sp>
        <p:nvSpPr>
          <p:cNvPr id="21508" name="Espace réservé du pied de page 4"/>
          <p:cNvSpPr txBox="1">
            <a:spLocks noGrp="1"/>
          </p:cNvSpPr>
          <p:nvPr/>
        </p:nvSpPr>
        <p:spPr bwMode="auto">
          <a:xfrm>
            <a:off x="0" y="9440863"/>
            <a:ext cx="2949575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24" tIns="45761" rIns="91524" bIns="45761" anchor="b"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fr-FR" altLang="fr-FR" sz="1200" dirty="0">
                <a:latin typeface="Arial" pitchFamily="34" charset="0"/>
              </a:rPr>
              <a:t>Groupe          Evaluation AERES          13-14 janvier 2011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6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fr-FR" dirty="0" smtClean="0">
              <a:latin typeface="Arial" pitchFamily="34" charset="0"/>
            </a:endParaRPr>
          </a:p>
        </p:txBody>
      </p:sp>
      <p:sp>
        <p:nvSpPr>
          <p:cNvPr id="21507" name="Espace réservé du numéro de diapositive 3"/>
          <p:cNvSpPr txBox="1">
            <a:spLocks noGrp="1"/>
          </p:cNvSpPr>
          <p:nvPr/>
        </p:nvSpPr>
        <p:spPr bwMode="auto">
          <a:xfrm>
            <a:off x="3854450" y="9440863"/>
            <a:ext cx="2949575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24" tIns="45761" rIns="91524" bIns="45761" anchor="b"/>
          <a:lstStyle>
            <a:lvl1pPr defTabSz="912813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r" eaLnBrk="1" hangingPunct="1"/>
            <a:fld id="{562037EB-78C1-4E9E-9357-C7DEF6595F1F}" type="slidenum">
              <a:rPr lang="fr-FR" altLang="fr-FR" sz="1200">
                <a:latin typeface="Arial" pitchFamily="34" charset="0"/>
              </a:rPr>
              <a:pPr algn="r" eaLnBrk="1" hangingPunct="1"/>
              <a:t>8</a:t>
            </a:fld>
            <a:endParaRPr lang="fr-FR" altLang="fr-FR" sz="1200" dirty="0">
              <a:latin typeface="Arial" pitchFamily="34" charset="0"/>
            </a:endParaRPr>
          </a:p>
        </p:txBody>
      </p:sp>
      <p:sp>
        <p:nvSpPr>
          <p:cNvPr id="21508" name="Espace réservé du pied de page 4"/>
          <p:cNvSpPr txBox="1">
            <a:spLocks noGrp="1"/>
          </p:cNvSpPr>
          <p:nvPr/>
        </p:nvSpPr>
        <p:spPr bwMode="auto">
          <a:xfrm>
            <a:off x="0" y="9440863"/>
            <a:ext cx="2949575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24" tIns="45761" rIns="91524" bIns="45761" anchor="b"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fr-FR" altLang="fr-FR" sz="1200" dirty="0">
                <a:latin typeface="Arial" pitchFamily="34" charset="0"/>
              </a:rPr>
              <a:t>Groupe          Evaluation AERES          13-14 janvier 2011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0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fr-FR" smtClean="0">
              <a:latin typeface="Arial" pitchFamily="34" charset="0"/>
            </a:endParaRPr>
          </a:p>
        </p:txBody>
      </p:sp>
      <p:sp>
        <p:nvSpPr>
          <p:cNvPr id="27651" name="Espace réservé du numéro de diapositive 3"/>
          <p:cNvSpPr txBox="1">
            <a:spLocks noGrp="1"/>
          </p:cNvSpPr>
          <p:nvPr/>
        </p:nvSpPr>
        <p:spPr bwMode="auto">
          <a:xfrm>
            <a:off x="3854450" y="9440863"/>
            <a:ext cx="2949575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24" tIns="45761" rIns="91524" bIns="45761" anchor="b"/>
          <a:lstStyle>
            <a:lvl1pPr defTabSz="912813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r" eaLnBrk="1" hangingPunct="1"/>
            <a:fld id="{E824ADED-F026-43BE-ADA7-230B04BBB750}" type="slidenum">
              <a:rPr lang="fr-FR" altLang="fr-FR" sz="1200">
                <a:latin typeface="Arial" pitchFamily="34" charset="0"/>
              </a:rPr>
              <a:pPr algn="r" eaLnBrk="1" hangingPunct="1"/>
              <a:t>9</a:t>
            </a:fld>
            <a:endParaRPr lang="fr-FR" altLang="fr-FR" sz="1200">
              <a:latin typeface="Arial" pitchFamily="34" charset="0"/>
            </a:endParaRPr>
          </a:p>
        </p:txBody>
      </p:sp>
      <p:sp>
        <p:nvSpPr>
          <p:cNvPr id="27652" name="Espace réservé du pied de page 4"/>
          <p:cNvSpPr txBox="1">
            <a:spLocks noGrp="1"/>
          </p:cNvSpPr>
          <p:nvPr/>
        </p:nvSpPr>
        <p:spPr bwMode="auto">
          <a:xfrm>
            <a:off x="0" y="9440863"/>
            <a:ext cx="2949575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24" tIns="45761" rIns="91524" bIns="45761" anchor="b"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fr-FR" altLang="fr-FR" sz="1200">
                <a:latin typeface="Arial" pitchFamily="34" charset="0"/>
              </a:rPr>
              <a:t>Groupe          Evaluation AERES          13-14 janvier 2011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1DA3DA8-CF62-46EE-A292-E82C1A0E5B1B}" type="datetime1">
              <a:rPr lang="fr-FR" altLang="fr-FR"/>
              <a:pPr/>
              <a:t>28/06/16</a:t>
            </a:fld>
            <a:endParaRPr lang="fr-FR" alt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8195AA-B66D-4256-8376-8E3756592E5B}" type="slidenum">
              <a:rPr lang="fr-FR" altLang="fr-FR"/>
              <a:pPr/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572846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8737A26-C24F-4DC4-B1E4-23A2C7605978}" type="datetime1">
              <a:rPr lang="fr-FR" altLang="fr-FR"/>
              <a:pPr/>
              <a:t>28/06/16</a:t>
            </a:fld>
            <a:endParaRPr lang="fr-FR" alt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6AB516-3B57-43C6-BA57-0C2FA795534A}" type="slidenum">
              <a:rPr lang="fr-FR" altLang="fr-FR"/>
              <a:pPr/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44471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7092682-AA72-4160-B75A-A5AAD092CEAC}" type="datetime1">
              <a:rPr lang="fr-FR" altLang="fr-FR"/>
              <a:pPr/>
              <a:t>28/06/16</a:t>
            </a:fld>
            <a:endParaRPr lang="fr-FR" alt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D9DF02-E291-4182-B974-3E2CE9E1C724}" type="slidenum">
              <a:rPr lang="fr-FR" altLang="fr-FR"/>
              <a:pPr/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9918752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84625B8-3D0F-4A41-8621-32FA12E125F7}" type="datetime1">
              <a:rPr lang="fr-FR" altLang="fr-FR"/>
              <a:pPr/>
              <a:t>28/06/16</a:t>
            </a:fld>
            <a:endParaRPr lang="fr-FR" alt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9B770F-2219-4716-812A-EB6970254832}" type="slidenum">
              <a:rPr lang="fr-FR" altLang="fr-FR"/>
              <a:pPr/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5467507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C16430A-6F85-43B1-9B85-B8C599CEFD6C}" type="datetime1">
              <a:rPr lang="fr-FR" altLang="fr-FR"/>
              <a:pPr/>
              <a:t>28/06/16</a:t>
            </a:fld>
            <a:endParaRPr lang="fr-FR" alt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BBA51A-0E04-4B3D-A92E-704BDD3DCD9A}" type="slidenum">
              <a:rPr lang="fr-FR" altLang="fr-FR"/>
              <a:pPr/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3434679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508FDA8-EA4E-45E6-959E-B5CD9A029230}" type="datetime1">
              <a:rPr lang="fr-FR" altLang="fr-FR"/>
              <a:pPr/>
              <a:t>28/06/16</a:t>
            </a:fld>
            <a:endParaRPr lang="fr-FR" alt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9E5297-4FB7-449C-8C89-8F0656A957C4}" type="slidenum">
              <a:rPr lang="fr-FR" altLang="fr-FR"/>
              <a:pPr/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8945109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76F6575-38E5-495A-9824-F407F086B1CC}" type="datetime1">
              <a:rPr lang="fr-FR" altLang="fr-FR"/>
              <a:pPr/>
              <a:t>28/06/16</a:t>
            </a:fld>
            <a:endParaRPr lang="fr-FR" alt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512EA5-2497-4106-AE4A-F88B46A95DFC}" type="slidenum">
              <a:rPr lang="fr-FR" altLang="fr-FR"/>
              <a:pPr/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9578365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07056F7-BFE9-46BE-8BE1-4E695937B733}" type="datetime1">
              <a:rPr lang="fr-FR" altLang="fr-FR"/>
              <a:pPr/>
              <a:t>28/06/16</a:t>
            </a:fld>
            <a:endParaRPr lang="fr-FR" alt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B2131C-04C9-4C62-B560-6FA68CA63643}" type="slidenum">
              <a:rPr lang="fr-FR" altLang="fr-FR"/>
              <a:pPr/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315835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8D45BC8-F5FD-40E0-86C8-98D5F83F5B35}" type="datetime1">
              <a:rPr lang="fr-FR" altLang="fr-FR"/>
              <a:pPr/>
              <a:t>28/06/16</a:t>
            </a:fld>
            <a:endParaRPr lang="fr-FR" alt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9E2D6F-AE99-48C9-AF64-C55FC97C33E2}" type="slidenum">
              <a:rPr lang="fr-FR" altLang="fr-FR"/>
              <a:pPr/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3996793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5"/>
          <p:cNvSpPr txBox="1">
            <a:spLocks noGrp="1"/>
          </p:cNvSpPr>
          <p:nvPr userDrawn="1"/>
        </p:nvSpPr>
        <p:spPr bwMode="auto">
          <a:xfrm>
            <a:off x="6877050" y="6492875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r" eaLnBrk="1" hangingPunct="1"/>
            <a:fld id="{D7B3AF0D-7C1C-4BE3-AF3F-2E6A38D662B3}" type="slidenum">
              <a:rPr lang="fr-FR" altLang="fr-FR" sz="1200">
                <a:solidFill>
                  <a:srgbClr val="898989"/>
                </a:solidFill>
              </a:rPr>
              <a:pPr algn="r" eaLnBrk="1" hangingPunct="1"/>
              <a:t>‹#›</a:t>
            </a:fld>
            <a:endParaRPr lang="fr-FR" altLang="fr-FR" sz="1200">
              <a:solidFill>
                <a:srgbClr val="898989"/>
              </a:solidFill>
            </a:endParaRPr>
          </a:p>
        </p:txBody>
      </p:sp>
      <p:cxnSp>
        <p:nvCxnSpPr>
          <p:cNvPr id="4" name="Connecteur droit 3"/>
          <p:cNvCxnSpPr/>
          <p:nvPr userDrawn="1"/>
        </p:nvCxnSpPr>
        <p:spPr>
          <a:xfrm>
            <a:off x="1588" y="692150"/>
            <a:ext cx="9142412" cy="0"/>
          </a:xfrm>
          <a:prstGeom prst="line">
            <a:avLst/>
          </a:prstGeom>
          <a:ln>
            <a:solidFill>
              <a:srgbClr val="E751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692150"/>
          </a:xfrm>
        </p:spPr>
        <p:txBody>
          <a:bodyPr/>
          <a:lstStyle/>
          <a:p>
            <a:endParaRPr lang="fr-FR" altLang="fr-FR" dirty="0" smtClean="0"/>
          </a:p>
        </p:txBody>
      </p:sp>
    </p:spTree>
    <p:extLst>
      <p:ext uri="{BB962C8B-B14F-4D97-AF65-F5344CB8AC3E}">
        <p14:creationId xmlns:p14="http://schemas.microsoft.com/office/powerpoint/2010/main" val="21652967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D2BE022-EE8D-4D45-8DC0-FD816B37F2E0}" type="datetime1">
              <a:rPr lang="fr-FR" altLang="fr-FR"/>
              <a:pPr/>
              <a:t>28/06/16</a:t>
            </a:fld>
            <a:endParaRPr lang="fr-FR" alt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E665C9-2336-444D-8F0E-D2D19ED7097B}" type="slidenum">
              <a:rPr lang="fr-FR" altLang="fr-FR"/>
              <a:pPr/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2640453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dirty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48F5655-8E30-49F4-A8CA-C4D47455D65D}" type="datetime1">
              <a:rPr lang="fr-FR" altLang="fr-FR"/>
              <a:pPr/>
              <a:t>28/06/16</a:t>
            </a:fld>
            <a:endParaRPr lang="fr-FR" alt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4A6F74-9571-4DC2-A143-0DCDF667B946}" type="slidenum">
              <a:rPr lang="fr-FR" altLang="fr-FR"/>
              <a:pPr/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457355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fld id="{5B9D1BFB-3AF7-4E67-A842-384010321B8C}" type="datetime1">
              <a:rPr lang="fr-FR" altLang="fr-FR"/>
              <a:pPr/>
              <a:t>28/06/16</a:t>
            </a:fld>
            <a:endParaRPr lang="fr-FR" alt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Verdana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A4AC42A9-9F08-45A3-B704-3DDE881CABFD}" type="slidenum">
              <a:rPr lang="fr-FR" altLang="fr-FR"/>
              <a:pPr/>
              <a:t>‹#›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3" r:id="rId1"/>
    <p:sldLayoutId id="2147483924" r:id="rId2"/>
    <p:sldLayoutId id="2147483925" r:id="rId3"/>
    <p:sldLayoutId id="2147483926" r:id="rId4"/>
    <p:sldLayoutId id="2147483927" r:id="rId5"/>
    <p:sldLayoutId id="2147483928" r:id="rId6"/>
    <p:sldLayoutId id="2147483934" r:id="rId7"/>
    <p:sldLayoutId id="2147483929" r:id="rId8"/>
    <p:sldLayoutId id="2147483930" r:id="rId9"/>
    <p:sldLayoutId id="2147483931" r:id="rId10"/>
    <p:sldLayoutId id="2147483932" r:id="rId11"/>
    <p:sldLayoutId id="2147483933" r:id="rId1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7544" y="2780928"/>
            <a:ext cx="8208912" cy="3024336"/>
          </a:xfrm>
        </p:spPr>
        <p:txBody>
          <a:bodyPr/>
          <a:lstStyle/>
          <a:p>
            <a:pPr lvl="0" eaLnBrk="1" hangingPunct="1">
              <a:lnSpc>
                <a:spcPct val="90000"/>
              </a:lnSpc>
            </a:pPr>
            <a:r>
              <a:rPr lang="fr-FR" altLang="fr-FR" sz="3600" b="1" dirty="0" smtClean="0">
                <a:solidFill>
                  <a:srgbClr val="E75112"/>
                </a:solidFill>
                <a:latin typeface="Verdana" pitchFamily="34" charset="0"/>
              </a:rPr>
              <a:t>Plateforme SRF Coupleurs</a:t>
            </a:r>
            <a:br>
              <a:rPr lang="fr-FR" altLang="fr-FR" sz="3600" b="1" dirty="0" smtClean="0">
                <a:solidFill>
                  <a:srgbClr val="E75112"/>
                </a:solidFill>
                <a:latin typeface="Verdana" pitchFamily="34" charset="0"/>
              </a:rPr>
            </a:br>
            <a:r>
              <a:rPr lang="fr-FR" altLang="fr-FR" sz="3600" b="1" dirty="0" smtClean="0">
                <a:solidFill>
                  <a:srgbClr val="E75112"/>
                </a:solidFill>
                <a:latin typeface="Verdana" pitchFamily="34" charset="0"/>
              </a:rPr>
              <a:t/>
            </a:r>
            <a:br>
              <a:rPr lang="fr-FR" altLang="fr-FR" sz="3600" b="1" dirty="0" smtClean="0">
                <a:solidFill>
                  <a:srgbClr val="E75112"/>
                </a:solidFill>
                <a:latin typeface="Verdana" pitchFamily="34" charset="0"/>
              </a:rPr>
            </a:br>
            <a:r>
              <a:rPr lang="fr-FR" altLang="fr-FR" sz="3600" b="1" dirty="0" smtClean="0">
                <a:solidFill>
                  <a:srgbClr val="E75112"/>
                </a:solidFill>
                <a:latin typeface="Verdana" pitchFamily="34" charset="0"/>
              </a:rPr>
              <a:t/>
            </a:r>
            <a:br>
              <a:rPr lang="fr-FR" altLang="fr-FR" sz="3600" b="1" dirty="0" smtClean="0">
                <a:solidFill>
                  <a:srgbClr val="E75112"/>
                </a:solidFill>
                <a:latin typeface="Verdana" pitchFamily="34" charset="0"/>
              </a:rPr>
            </a:br>
            <a:r>
              <a:rPr lang="fr-FR" altLang="fr-FR" sz="3600" b="1" dirty="0" smtClean="0">
                <a:latin typeface="Verdana" pitchFamily="34" charset="0"/>
              </a:rPr>
              <a:t>LAL</a:t>
            </a:r>
            <a:br>
              <a:rPr lang="fr-FR" altLang="fr-FR" sz="3600" b="1" dirty="0" smtClean="0">
                <a:latin typeface="Verdana" pitchFamily="34" charset="0"/>
              </a:rPr>
            </a:br>
            <a:r>
              <a:rPr lang="fr-FR" altLang="fr-FR" sz="1200" b="1" dirty="0">
                <a:solidFill>
                  <a:srgbClr val="0070C0"/>
                </a:solidFill>
                <a:latin typeface="Verdana" pitchFamily="34" charset="0"/>
                <a:cs typeface="+mn-cs"/>
              </a:rPr>
              <a:t/>
            </a:r>
            <a:br>
              <a:rPr lang="fr-FR" altLang="fr-FR" sz="1200" b="1" dirty="0">
                <a:solidFill>
                  <a:srgbClr val="0070C0"/>
                </a:solidFill>
                <a:latin typeface="Verdana" pitchFamily="34" charset="0"/>
                <a:cs typeface="+mn-cs"/>
              </a:rPr>
            </a:br>
            <a:r>
              <a:rPr lang="fr-FR" altLang="fr-FR" sz="1200" b="1" dirty="0">
                <a:solidFill>
                  <a:srgbClr val="0070C0"/>
                </a:solidFill>
                <a:latin typeface="Verdana" pitchFamily="34" charset="0"/>
                <a:cs typeface="+mn-cs"/>
              </a:rPr>
              <a:t/>
            </a:r>
            <a:br>
              <a:rPr lang="fr-FR" altLang="fr-FR" sz="1200" b="1" dirty="0">
                <a:solidFill>
                  <a:srgbClr val="0070C0"/>
                </a:solidFill>
                <a:latin typeface="Verdana" pitchFamily="34" charset="0"/>
                <a:cs typeface="+mn-cs"/>
              </a:rPr>
            </a:br>
            <a:r>
              <a:rPr lang="fr-FR" altLang="fr-FR" sz="1200" b="1" dirty="0">
                <a:solidFill>
                  <a:srgbClr val="0070C0"/>
                </a:solidFill>
                <a:latin typeface="Verdana" pitchFamily="34" charset="0"/>
                <a:cs typeface="+mn-cs"/>
              </a:rPr>
              <a:t>Responsable </a:t>
            </a:r>
            <a:r>
              <a:rPr lang="fr-FR" altLang="fr-FR" sz="1200" b="1" dirty="0" smtClean="0">
                <a:solidFill>
                  <a:srgbClr val="0070C0"/>
                </a:solidFill>
                <a:latin typeface="Verdana" pitchFamily="34" charset="0"/>
                <a:cs typeface="+mn-cs"/>
              </a:rPr>
              <a:t>scientifique et technique local</a:t>
            </a:r>
            <a:r>
              <a:rPr lang="fr-FR" altLang="fr-FR" sz="1200" b="1" dirty="0">
                <a:solidFill>
                  <a:srgbClr val="0070C0"/>
                </a:solidFill>
                <a:latin typeface="Verdana" pitchFamily="34" charset="0"/>
                <a:cs typeface="+mn-cs"/>
              </a:rPr>
              <a:t>: </a:t>
            </a:r>
            <a:r>
              <a:rPr lang="fr-FR" altLang="fr-FR" sz="1200" b="1" dirty="0" smtClean="0">
                <a:solidFill>
                  <a:srgbClr val="0070C0"/>
                </a:solidFill>
                <a:latin typeface="Verdana" pitchFamily="34" charset="0"/>
                <a:cs typeface="+mn-cs"/>
              </a:rPr>
              <a:t>Walid KAABI</a:t>
            </a:r>
            <a:r>
              <a:rPr lang="fr-FR" altLang="fr-FR" sz="3600" b="1" dirty="0" smtClean="0">
                <a:latin typeface="Verdana" pitchFamily="34" charset="0"/>
              </a:rPr>
              <a:t> 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2843808" y="4077072"/>
            <a:ext cx="3359150" cy="0"/>
          </a:xfrm>
          <a:prstGeom prst="line">
            <a:avLst/>
          </a:prstGeom>
          <a:ln w="2222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87" name="ZoneTexte 1"/>
          <p:cNvSpPr txBox="1">
            <a:spLocks noChangeArrowheads="1"/>
          </p:cNvSpPr>
          <p:nvPr/>
        </p:nvSpPr>
        <p:spPr bwMode="auto">
          <a:xfrm>
            <a:off x="3419475" y="5940425"/>
            <a:ext cx="219441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fr-FR" sz="1800" dirty="0"/>
              <a:t>Date 2016</a:t>
            </a:r>
            <a:r>
              <a:rPr lang="en-US" altLang="fr-FR" sz="1800" dirty="0" smtClean="0"/>
              <a:t>/06/24</a:t>
            </a:r>
            <a:endParaRPr lang="en-US" altLang="fr-FR" sz="1800" dirty="0"/>
          </a:p>
        </p:txBody>
      </p:sp>
      <p:sp>
        <p:nvSpPr>
          <p:cNvPr id="16388" name="ZoneTexte 3"/>
          <p:cNvSpPr txBox="1">
            <a:spLocks noChangeArrowheads="1"/>
          </p:cNvSpPr>
          <p:nvPr/>
        </p:nvSpPr>
        <p:spPr bwMode="auto">
          <a:xfrm>
            <a:off x="2699792" y="323364"/>
            <a:ext cx="35557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fr-FR" sz="1800" dirty="0" err="1" smtClean="0"/>
              <a:t>Accélérateurs</a:t>
            </a:r>
            <a:r>
              <a:rPr lang="en-US" altLang="fr-FR" sz="1800" dirty="0" smtClean="0"/>
              <a:t> &amp; Technologies</a:t>
            </a:r>
            <a:endParaRPr lang="en-US" altLang="fr-FR" sz="18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692150"/>
          </a:xfrm>
        </p:spPr>
        <p:txBody>
          <a:bodyPr/>
          <a:lstStyle/>
          <a:p>
            <a:r>
              <a:rPr lang="fr-FR" altLang="fr-FR" sz="2800" b="1" dirty="0" smtClean="0">
                <a:solidFill>
                  <a:srgbClr val="E75112"/>
                </a:solidFill>
                <a:latin typeface="Verdana" pitchFamily="34" charset="0"/>
              </a:rPr>
              <a:t>Attentes (vis-à-vis de l’IN2P3)</a:t>
            </a:r>
          </a:p>
        </p:txBody>
      </p:sp>
      <p:cxnSp>
        <p:nvCxnSpPr>
          <p:cNvPr id="11" name="Connecteur droit 10"/>
          <p:cNvCxnSpPr/>
          <p:nvPr/>
        </p:nvCxnSpPr>
        <p:spPr>
          <a:xfrm>
            <a:off x="1588" y="692150"/>
            <a:ext cx="9142412" cy="0"/>
          </a:xfrm>
          <a:prstGeom prst="line">
            <a:avLst/>
          </a:prstGeom>
          <a:ln>
            <a:solidFill>
              <a:srgbClr val="E751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42875" y="908050"/>
            <a:ext cx="9001125" cy="302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marL="457200" lvl="1" indent="0">
              <a:lnSpc>
                <a:spcPct val="150000"/>
              </a:lnSpc>
              <a:spcBef>
                <a:spcPct val="20000"/>
              </a:spcBef>
            </a:pPr>
            <a:endParaRPr lang="fr-FR" altLang="fr-FR" sz="1400" dirty="0"/>
          </a:p>
          <a:p>
            <a:pPr lvl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fr-FR" altLang="fr-FR" sz="1400" dirty="0" smtClean="0"/>
              <a:t>Aide à la valorisation de la plateforme </a:t>
            </a:r>
          </a:p>
          <a:p>
            <a:pPr lvl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fr-FR" altLang="fr-FR" sz="1400" dirty="0" smtClean="0"/>
              <a:t>Financement du programme R&amp;D coupleurs pour maintenir une activité dans ces </a:t>
            </a:r>
            <a:r>
              <a:rPr lang="fr-FR" altLang="fr-FR" sz="1400" dirty="0" smtClean="0"/>
              <a:t>plateformes </a:t>
            </a:r>
            <a:r>
              <a:rPr lang="fr-FR" altLang="fr-FR" sz="1400" dirty="0" smtClean="0"/>
              <a:t>en attendant les futurs grand projet. </a:t>
            </a:r>
            <a:endParaRPr lang="fr-FR" altLang="fr-FR" sz="1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692150"/>
          </a:xfrm>
        </p:spPr>
        <p:txBody>
          <a:bodyPr/>
          <a:lstStyle/>
          <a:p>
            <a:endParaRPr lang="fr-FR" altLang="fr-FR" sz="2800" b="1" smtClean="0">
              <a:solidFill>
                <a:srgbClr val="E75112"/>
              </a:solidFill>
              <a:latin typeface="Verdana" pitchFamily="34" charset="0"/>
            </a:endParaRPr>
          </a:p>
        </p:txBody>
      </p:sp>
      <p:cxnSp>
        <p:nvCxnSpPr>
          <p:cNvPr id="11" name="Connecteur droit 10"/>
          <p:cNvCxnSpPr/>
          <p:nvPr/>
        </p:nvCxnSpPr>
        <p:spPr>
          <a:xfrm>
            <a:off x="1588" y="692150"/>
            <a:ext cx="9142412" cy="0"/>
          </a:xfrm>
          <a:prstGeom prst="line">
            <a:avLst/>
          </a:prstGeom>
          <a:ln>
            <a:solidFill>
              <a:srgbClr val="E751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23" name="Rectangle 3"/>
          <p:cNvSpPr txBox="1">
            <a:spLocks noChangeArrowheads="1"/>
          </p:cNvSpPr>
          <p:nvPr/>
        </p:nvSpPr>
        <p:spPr bwMode="auto">
          <a:xfrm>
            <a:off x="1582738" y="2708275"/>
            <a:ext cx="6013450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buFont typeface="Arial" pitchFamily="34" charset="0"/>
              <a:buNone/>
            </a:pPr>
            <a:r>
              <a:rPr lang="fr-FR" altLang="fr-FR" sz="10400" dirty="0">
                <a:solidFill>
                  <a:srgbClr val="0070C0"/>
                </a:solidFill>
              </a:rPr>
              <a:t>BACKUP</a:t>
            </a:r>
            <a:endParaRPr lang="fr-FR" altLang="fr-FR" sz="10400" dirty="0"/>
          </a:p>
          <a:p>
            <a:pPr algn="ctr">
              <a:lnSpc>
                <a:spcPct val="90000"/>
              </a:lnSpc>
              <a:spcBef>
                <a:spcPct val="20000"/>
              </a:spcBef>
              <a:buFont typeface="Arial" pitchFamily="34" charset="0"/>
              <a:buNone/>
            </a:pPr>
            <a:r>
              <a:rPr lang="fr-FR" altLang="fr-FR" sz="1200" b="1" dirty="0"/>
              <a:t>[ </a:t>
            </a:r>
            <a:r>
              <a:rPr lang="fr-FR" altLang="fr-FR" sz="1200" b="1" dirty="0" smtClean="0"/>
              <a:t>= Tous </a:t>
            </a:r>
            <a:r>
              <a:rPr lang="fr-FR" altLang="fr-FR" sz="1200" b="1" dirty="0"/>
              <a:t>les documents jugés utiles pour la discussion]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692150"/>
          </a:xfrm>
        </p:spPr>
        <p:txBody>
          <a:bodyPr/>
          <a:lstStyle/>
          <a:p>
            <a:r>
              <a:rPr lang="fr-FR" altLang="fr-FR" sz="2800" b="1" dirty="0" smtClean="0">
                <a:solidFill>
                  <a:srgbClr val="E75112"/>
                </a:solidFill>
                <a:latin typeface="Verdana" pitchFamily="34" charset="0"/>
              </a:rPr>
              <a:t>Description technique</a:t>
            </a:r>
          </a:p>
        </p:txBody>
      </p:sp>
      <p:cxnSp>
        <p:nvCxnSpPr>
          <p:cNvPr id="11" name="Connecteur droit 10"/>
          <p:cNvCxnSpPr/>
          <p:nvPr/>
        </p:nvCxnSpPr>
        <p:spPr>
          <a:xfrm>
            <a:off x="1588" y="692150"/>
            <a:ext cx="9142412" cy="0"/>
          </a:xfrm>
          <a:prstGeom prst="line">
            <a:avLst/>
          </a:prstGeom>
          <a:ln>
            <a:solidFill>
              <a:srgbClr val="E751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83" name="Rectangle 3"/>
          <p:cNvSpPr txBox="1">
            <a:spLocks noChangeArrowheads="1"/>
          </p:cNvSpPr>
          <p:nvPr/>
        </p:nvSpPr>
        <p:spPr bwMode="auto">
          <a:xfrm>
            <a:off x="107379" y="836042"/>
            <a:ext cx="8929117" cy="2232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marL="0" indent="0">
              <a:lnSpc>
                <a:spcPct val="90000"/>
              </a:lnSpc>
              <a:buFont typeface="Arial" pitchFamily="34" charset="0"/>
              <a:buNone/>
            </a:pPr>
            <a:r>
              <a:rPr lang="fr-FR" altLang="fr-FR" sz="1600" b="1" dirty="0" smtClean="0">
                <a:solidFill>
                  <a:srgbClr val="0070C0"/>
                </a:solidFill>
              </a:rPr>
              <a:t>Station R&amp;D coupleurs:</a:t>
            </a:r>
          </a:p>
          <a:p>
            <a:pPr marL="0" indent="0">
              <a:lnSpc>
                <a:spcPct val="90000"/>
              </a:lnSpc>
              <a:buFont typeface="Arial" pitchFamily="34" charset="0"/>
              <a:buNone/>
            </a:pPr>
            <a:endParaRPr lang="fr-FR" altLang="fr-FR" sz="1200" b="1" dirty="0">
              <a:solidFill>
                <a:srgbClr val="0070C0"/>
              </a:solidFill>
              <a:sym typeface="Wingdings" pitchFamily="2" charset="2"/>
            </a:endParaRPr>
          </a:p>
          <a:p>
            <a:pPr marL="0" indent="0">
              <a:lnSpc>
                <a:spcPct val="90000"/>
              </a:lnSpc>
              <a:buFont typeface="Arial" pitchFamily="34" charset="0"/>
              <a:buNone/>
            </a:pPr>
            <a:endParaRPr lang="fr-FR" altLang="fr-FR" sz="1200" b="1" dirty="0" smtClean="0">
              <a:solidFill>
                <a:srgbClr val="0070C0"/>
              </a:solidFill>
              <a:sym typeface="Wingdings" pitchFamily="2" charset="2"/>
            </a:endParaRPr>
          </a:p>
          <a:p>
            <a:pPr marL="0" indent="0">
              <a:lnSpc>
                <a:spcPct val="90000"/>
              </a:lnSpc>
              <a:buFont typeface="Arial" pitchFamily="34" charset="0"/>
              <a:buNone/>
            </a:pPr>
            <a:r>
              <a:rPr lang="fr-FR" altLang="fr-FR" sz="1200" dirty="0" smtClean="0">
                <a:sym typeface="Wingdings" pitchFamily="2" charset="2"/>
              </a:rPr>
              <a:t>Elle est constitué des éléments suivant:</a:t>
            </a:r>
          </a:p>
          <a:p>
            <a:pPr marL="457200" lvl="1" indent="0">
              <a:lnSpc>
                <a:spcPct val="120000"/>
              </a:lnSpc>
            </a:pPr>
            <a:r>
              <a:rPr lang="fr-FR" altLang="fr-FR" sz="1200" dirty="0" smtClean="0">
                <a:solidFill>
                  <a:srgbClr val="4D4D4D"/>
                </a:solidFill>
              </a:rPr>
              <a:t>1- Salle </a:t>
            </a:r>
            <a:r>
              <a:rPr lang="fr-FR" altLang="fr-FR" sz="1200" dirty="0">
                <a:solidFill>
                  <a:srgbClr val="4D4D4D"/>
                </a:solidFill>
              </a:rPr>
              <a:t>blanche ISO6 de 20m</a:t>
            </a:r>
            <a:r>
              <a:rPr lang="fr-FR" altLang="fr-FR" sz="1200" baseline="30000" dirty="0">
                <a:solidFill>
                  <a:srgbClr val="4D4D4D"/>
                </a:solidFill>
              </a:rPr>
              <a:t>2</a:t>
            </a:r>
            <a:r>
              <a:rPr lang="fr-FR" altLang="fr-FR" sz="1200" dirty="0">
                <a:solidFill>
                  <a:srgbClr val="4D4D4D"/>
                </a:solidFill>
              </a:rPr>
              <a:t>: équipée de bain Ultra-son pour le lavage des coupleurs + stand d’assemblage des coupleurs chauds</a:t>
            </a:r>
          </a:p>
          <a:p>
            <a:pPr marL="457200" lvl="1" indent="0">
              <a:lnSpc>
                <a:spcPct val="120000"/>
              </a:lnSpc>
            </a:pPr>
            <a:r>
              <a:rPr lang="fr-FR" altLang="fr-FR" sz="1200" dirty="0" smtClean="0">
                <a:solidFill>
                  <a:srgbClr val="4D4D4D"/>
                </a:solidFill>
              </a:rPr>
              <a:t>2- Salle </a:t>
            </a:r>
            <a:r>
              <a:rPr lang="fr-FR" altLang="fr-FR" sz="1200" dirty="0">
                <a:solidFill>
                  <a:srgbClr val="4D4D4D"/>
                </a:solidFill>
              </a:rPr>
              <a:t>blanche ISO4 de 8m</a:t>
            </a:r>
            <a:r>
              <a:rPr lang="fr-FR" altLang="fr-FR" sz="1200" baseline="30000" dirty="0">
                <a:solidFill>
                  <a:srgbClr val="4D4D4D"/>
                </a:solidFill>
              </a:rPr>
              <a:t>2</a:t>
            </a:r>
            <a:r>
              <a:rPr lang="fr-FR" altLang="fr-FR" sz="1200" dirty="0">
                <a:solidFill>
                  <a:srgbClr val="4D4D4D"/>
                </a:solidFill>
              </a:rPr>
              <a:t> dédiée à l’assemblage des parties froides   </a:t>
            </a:r>
          </a:p>
          <a:p>
            <a:pPr marL="457200" lvl="1" indent="0">
              <a:lnSpc>
                <a:spcPct val="120000"/>
              </a:lnSpc>
            </a:pPr>
            <a:r>
              <a:rPr lang="fr-FR" altLang="fr-FR" sz="1200" dirty="0" smtClean="0">
                <a:solidFill>
                  <a:srgbClr val="4D4D4D"/>
                </a:solidFill>
              </a:rPr>
              <a:t>3- Source de puissance </a:t>
            </a:r>
            <a:r>
              <a:rPr lang="fr-FR" altLang="fr-FR" sz="1200" dirty="0">
                <a:solidFill>
                  <a:srgbClr val="4D4D4D"/>
                </a:solidFill>
              </a:rPr>
              <a:t>RF </a:t>
            </a:r>
            <a:r>
              <a:rPr lang="fr-FR" altLang="fr-FR" sz="1200" dirty="0" smtClean="0">
                <a:solidFill>
                  <a:srgbClr val="4D4D4D"/>
                </a:solidFill>
              </a:rPr>
              <a:t>1,3 GHz/2MW/4Hz </a:t>
            </a:r>
            <a:r>
              <a:rPr lang="fr-FR" altLang="fr-FR" sz="1200" dirty="0">
                <a:solidFill>
                  <a:srgbClr val="4D4D4D"/>
                </a:solidFill>
              </a:rPr>
              <a:t>avec 2 stands de test équipés des diagnostiques nécessaires pour le conditionnement</a:t>
            </a:r>
            <a:r>
              <a:rPr lang="fr-FR" altLang="fr-FR" sz="1200" dirty="0" smtClean="0">
                <a:solidFill>
                  <a:srgbClr val="4D4D4D"/>
                </a:solidFill>
              </a:rPr>
              <a:t>.</a:t>
            </a:r>
            <a:endParaRPr lang="fr-FR" altLang="fr-FR" sz="1200" b="1" dirty="0" smtClean="0">
              <a:sym typeface="Wingdings" pitchFamily="2" charset="2"/>
            </a:endParaRPr>
          </a:p>
          <a:p>
            <a:pPr lvl="1">
              <a:lnSpc>
                <a:spcPct val="90000"/>
              </a:lnSpc>
              <a:buFont typeface="Arial" pitchFamily="34" charset="0"/>
              <a:buChar char="•"/>
            </a:pPr>
            <a:endParaRPr lang="fr-FR" altLang="fr-FR" sz="1200" b="1" dirty="0" smtClean="0">
              <a:sym typeface="Wingdings" pitchFamily="2" charset="2"/>
            </a:endParaRPr>
          </a:p>
          <a:p>
            <a:pPr marL="457200" lvl="1" indent="0">
              <a:lnSpc>
                <a:spcPct val="90000"/>
              </a:lnSpc>
            </a:pPr>
            <a:endParaRPr lang="fr-FR" altLang="fr-FR" sz="1200" dirty="0" smtClean="0">
              <a:solidFill>
                <a:srgbClr val="4D4D4D"/>
              </a:solidFill>
            </a:endParaRPr>
          </a:p>
          <a:p>
            <a:endParaRPr lang="fr-FR" altLang="fr-FR" sz="1200" dirty="0" smtClean="0">
              <a:solidFill>
                <a:srgbClr val="4D4D4D"/>
              </a:solidFill>
            </a:endParaRPr>
          </a:p>
          <a:p>
            <a:pPr lvl="1">
              <a:lnSpc>
                <a:spcPct val="90000"/>
              </a:lnSpc>
              <a:buFont typeface="Arial" pitchFamily="34" charset="0"/>
              <a:buChar char="•"/>
            </a:pPr>
            <a:endParaRPr lang="fr-FR" altLang="fr-FR" sz="1200" dirty="0">
              <a:solidFill>
                <a:srgbClr val="4D4D4D"/>
              </a:solidFill>
            </a:endParaRPr>
          </a:p>
          <a:p>
            <a:pPr marL="0" indent="0">
              <a:lnSpc>
                <a:spcPct val="90000"/>
              </a:lnSpc>
              <a:buFont typeface="Arial" pitchFamily="34" charset="0"/>
              <a:buNone/>
            </a:pPr>
            <a:endParaRPr lang="fr-FR" altLang="fr-FR" sz="1200" b="1" dirty="0" smtClean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7769" y="3429000"/>
            <a:ext cx="3360373" cy="252028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5" y="3429000"/>
            <a:ext cx="3360374" cy="252028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40252" y="2924944"/>
            <a:ext cx="2268252" cy="3024336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323528" y="5517232"/>
            <a:ext cx="360040" cy="369332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rgbClr val="FF0000"/>
                </a:solidFill>
              </a:rPr>
              <a:t>1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3635896" y="5517232"/>
            <a:ext cx="360040" cy="369332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6948264" y="3045557"/>
            <a:ext cx="360040" cy="369332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rgbClr val="FF0000"/>
                </a:solidFill>
              </a:rPr>
              <a:t>3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06372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692150"/>
          </a:xfrm>
        </p:spPr>
        <p:txBody>
          <a:bodyPr/>
          <a:lstStyle/>
          <a:p>
            <a:r>
              <a:rPr lang="fr-FR" altLang="fr-FR" sz="2800" b="1" dirty="0" smtClean="0">
                <a:solidFill>
                  <a:srgbClr val="E75112"/>
                </a:solidFill>
                <a:latin typeface="Verdana" pitchFamily="34" charset="0"/>
              </a:rPr>
              <a:t>Description technique</a:t>
            </a:r>
          </a:p>
        </p:txBody>
      </p:sp>
      <p:cxnSp>
        <p:nvCxnSpPr>
          <p:cNvPr id="11" name="Connecteur droit 10"/>
          <p:cNvCxnSpPr/>
          <p:nvPr/>
        </p:nvCxnSpPr>
        <p:spPr>
          <a:xfrm>
            <a:off x="1588" y="692150"/>
            <a:ext cx="9142412" cy="0"/>
          </a:xfrm>
          <a:prstGeom prst="line">
            <a:avLst/>
          </a:prstGeom>
          <a:ln>
            <a:solidFill>
              <a:srgbClr val="E751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83" name="Rectangle 3"/>
          <p:cNvSpPr txBox="1">
            <a:spLocks noChangeArrowheads="1"/>
          </p:cNvSpPr>
          <p:nvPr/>
        </p:nvSpPr>
        <p:spPr bwMode="auto">
          <a:xfrm>
            <a:off x="107379" y="692026"/>
            <a:ext cx="9001125" cy="5833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marL="0" indent="0">
              <a:lnSpc>
                <a:spcPct val="90000"/>
              </a:lnSpc>
              <a:buFont typeface="Arial" pitchFamily="34" charset="0"/>
              <a:buNone/>
            </a:pPr>
            <a:r>
              <a:rPr lang="fr-FR" altLang="fr-FR" sz="1600" b="1" dirty="0" smtClean="0">
                <a:solidFill>
                  <a:srgbClr val="0070C0"/>
                </a:solidFill>
              </a:rPr>
              <a:t>Station de conditionnement XFEL:</a:t>
            </a:r>
            <a:r>
              <a:rPr lang="fr-FR" altLang="fr-FR" sz="1600" b="1" dirty="0" smtClean="0">
                <a:sym typeface="Wingdings" pitchFamily="2" charset="2"/>
              </a:rPr>
              <a:t> </a:t>
            </a:r>
          </a:p>
          <a:p>
            <a:pPr marL="0" indent="0">
              <a:lnSpc>
                <a:spcPct val="90000"/>
              </a:lnSpc>
              <a:buFont typeface="Arial" pitchFamily="34" charset="0"/>
              <a:buNone/>
            </a:pPr>
            <a:endParaRPr lang="fr-FR" altLang="fr-FR" sz="1200" b="1" dirty="0">
              <a:solidFill>
                <a:srgbClr val="4D4D4D"/>
              </a:solidFill>
              <a:sym typeface="Wingdings" pitchFamily="2" charset="2"/>
            </a:endParaRPr>
          </a:p>
          <a:p>
            <a:pPr marL="171450" indent="-171450">
              <a:lnSpc>
                <a:spcPct val="90000"/>
              </a:lnSpc>
              <a:buClr>
                <a:schemeClr val="accent6">
                  <a:lumMod val="75000"/>
                </a:schemeClr>
              </a:buClr>
              <a:buFont typeface="Wingdings" charset="2"/>
              <a:buChar char="§"/>
            </a:pPr>
            <a:r>
              <a:rPr lang="fr-FR" altLang="fr-FR" sz="1200" dirty="0" smtClean="0">
                <a:solidFill>
                  <a:srgbClr val="4D4D4D"/>
                </a:solidFill>
              </a:rPr>
              <a:t>Salle blanche ISO5 de 70 m</a:t>
            </a:r>
            <a:r>
              <a:rPr lang="fr-FR" altLang="fr-FR" sz="1200" baseline="30000" dirty="0" smtClean="0">
                <a:solidFill>
                  <a:srgbClr val="4D4D4D"/>
                </a:solidFill>
              </a:rPr>
              <a:t>2</a:t>
            </a:r>
            <a:r>
              <a:rPr lang="fr-FR" altLang="fr-FR" sz="1200" dirty="0" smtClean="0">
                <a:solidFill>
                  <a:srgbClr val="4D4D4D"/>
                </a:solidFill>
              </a:rPr>
              <a:t> contenant les équipements suivant:</a:t>
            </a:r>
          </a:p>
          <a:p>
            <a:pPr marL="0" indent="0">
              <a:lnSpc>
                <a:spcPct val="90000"/>
              </a:lnSpc>
              <a:buFont typeface="Arial" pitchFamily="34" charset="0"/>
              <a:buNone/>
            </a:pPr>
            <a:endParaRPr lang="fr-FR" altLang="fr-FR" sz="1200" dirty="0">
              <a:solidFill>
                <a:srgbClr val="4D4D4D"/>
              </a:solidFill>
            </a:endParaRPr>
          </a:p>
          <a:p>
            <a:pPr lvl="1">
              <a:lnSpc>
                <a:spcPct val="120000"/>
              </a:lnSpc>
              <a:buFont typeface="Arial" pitchFamily="34" charset="0"/>
              <a:buChar char="•"/>
            </a:pPr>
            <a:r>
              <a:rPr lang="fr-FR" altLang="fr-FR" sz="1200" dirty="0">
                <a:solidFill>
                  <a:srgbClr val="4D4D4D"/>
                </a:solidFill>
              </a:rPr>
              <a:t>3 fours pour étuvages sous vide (allant jusqu’à 200°C), équipés </a:t>
            </a:r>
            <a:r>
              <a:rPr lang="fr-FR" altLang="fr-FR" sz="1200" dirty="0" smtClean="0">
                <a:solidFill>
                  <a:srgbClr val="4D4D4D"/>
                </a:solidFill>
              </a:rPr>
              <a:t>de </a:t>
            </a:r>
            <a:r>
              <a:rPr lang="fr-FR" altLang="fr-FR" sz="1200" dirty="0">
                <a:solidFill>
                  <a:srgbClr val="4D4D4D"/>
                </a:solidFill>
              </a:rPr>
              <a:t>groupes de pompage </a:t>
            </a:r>
            <a:r>
              <a:rPr lang="fr-FR" altLang="fr-FR" sz="1200" dirty="0" smtClean="0">
                <a:solidFill>
                  <a:srgbClr val="4D4D4D"/>
                </a:solidFill>
              </a:rPr>
              <a:t>adéquats. Capacité de traiter </a:t>
            </a:r>
            <a:r>
              <a:rPr lang="fr-FR" altLang="fr-FR" sz="1200" dirty="0">
                <a:solidFill>
                  <a:srgbClr val="4D4D4D"/>
                </a:solidFill>
              </a:rPr>
              <a:t>12 </a:t>
            </a:r>
            <a:r>
              <a:rPr lang="fr-FR" altLang="fr-FR" sz="1200" dirty="0" smtClean="0">
                <a:solidFill>
                  <a:srgbClr val="4D4D4D"/>
                </a:solidFill>
              </a:rPr>
              <a:t>coupleurs </a:t>
            </a:r>
            <a:r>
              <a:rPr lang="fr-FR" altLang="fr-FR" sz="1200" dirty="0">
                <a:solidFill>
                  <a:srgbClr val="4D4D4D"/>
                </a:solidFill>
              </a:rPr>
              <a:t>en même temps (4 coupleurs/étuve).</a:t>
            </a:r>
          </a:p>
          <a:p>
            <a:pPr lvl="1">
              <a:lnSpc>
                <a:spcPct val="120000"/>
              </a:lnSpc>
              <a:buFont typeface="Arial" pitchFamily="34" charset="0"/>
              <a:buChar char="•"/>
            </a:pPr>
            <a:r>
              <a:rPr lang="fr-FR" altLang="fr-FR" sz="1200" dirty="0">
                <a:solidFill>
                  <a:srgbClr val="4D4D4D"/>
                </a:solidFill>
              </a:rPr>
              <a:t>4 bancs de test RF </a:t>
            </a:r>
            <a:r>
              <a:rPr lang="fr-FR" altLang="fr-FR" sz="1200" dirty="0" smtClean="0">
                <a:solidFill>
                  <a:srgbClr val="4D4D4D"/>
                </a:solidFill>
              </a:rPr>
              <a:t>équipés des </a:t>
            </a:r>
            <a:r>
              <a:rPr lang="fr-FR" altLang="fr-FR" sz="1200" dirty="0">
                <a:solidFill>
                  <a:srgbClr val="4D4D4D"/>
                </a:solidFill>
              </a:rPr>
              <a:t>diagnostiques nécessaires (mesure de puissance, détecteur d’arc, capteur de température, mesure de </a:t>
            </a:r>
            <a:r>
              <a:rPr lang="fr-FR" altLang="fr-FR" sz="1200" dirty="0" smtClean="0">
                <a:solidFill>
                  <a:srgbClr val="4D4D4D"/>
                </a:solidFill>
              </a:rPr>
              <a:t>vide, mesure d’activité électronique) pour </a:t>
            </a:r>
            <a:r>
              <a:rPr lang="fr-FR" altLang="fr-FR" sz="1200" dirty="0">
                <a:solidFill>
                  <a:srgbClr val="4D4D4D"/>
                </a:solidFill>
              </a:rPr>
              <a:t>conditionner jusqu’à 8 coupleurs en même temps. Les 4 bancs sont pilotés automatiquement par un programme </a:t>
            </a:r>
            <a:r>
              <a:rPr lang="fr-FR" altLang="fr-FR" sz="1200" dirty="0" err="1">
                <a:solidFill>
                  <a:srgbClr val="4D4D4D"/>
                </a:solidFill>
              </a:rPr>
              <a:t>Labview</a:t>
            </a:r>
            <a:r>
              <a:rPr lang="fr-FR" altLang="fr-FR" sz="1200" dirty="0">
                <a:solidFill>
                  <a:srgbClr val="4D4D4D"/>
                </a:solidFill>
              </a:rPr>
              <a:t> spécialement développé.</a:t>
            </a:r>
          </a:p>
          <a:p>
            <a:pPr lvl="1">
              <a:lnSpc>
                <a:spcPct val="120000"/>
              </a:lnSpc>
              <a:buFont typeface="Arial" pitchFamily="34" charset="0"/>
              <a:buChar char="•"/>
            </a:pPr>
            <a:r>
              <a:rPr lang="fr-FR" altLang="fr-FR" sz="1200" dirty="0">
                <a:solidFill>
                  <a:srgbClr val="4D4D4D"/>
                </a:solidFill>
              </a:rPr>
              <a:t>2 détecteurs de fuite et un espace de montage-démontage des coupleurs</a:t>
            </a:r>
          </a:p>
          <a:p>
            <a:pPr marL="457200" lvl="1" indent="0">
              <a:lnSpc>
                <a:spcPct val="120000"/>
              </a:lnSpc>
            </a:pPr>
            <a:r>
              <a:rPr lang="fr-FR" altLang="fr-FR" sz="1200" dirty="0" smtClean="0">
                <a:solidFill>
                  <a:srgbClr val="4D4D4D"/>
                </a:solidFill>
              </a:rPr>
              <a:t>  </a:t>
            </a:r>
          </a:p>
          <a:p>
            <a:pPr marL="0" indent="0">
              <a:lnSpc>
                <a:spcPct val="90000"/>
              </a:lnSpc>
              <a:buFont typeface="Arial" pitchFamily="34" charset="0"/>
              <a:buNone/>
            </a:pPr>
            <a:r>
              <a:rPr lang="fr-FR" altLang="fr-FR" sz="1200" dirty="0" smtClean="0">
                <a:solidFill>
                  <a:srgbClr val="4D4D4D"/>
                </a:solidFill>
              </a:rPr>
              <a:t> </a:t>
            </a:r>
          </a:p>
          <a:p>
            <a:pPr marL="457200" lvl="1" indent="0">
              <a:lnSpc>
                <a:spcPct val="90000"/>
              </a:lnSpc>
            </a:pPr>
            <a:endParaRPr lang="fr-FR" altLang="fr-FR" sz="1200" dirty="0" smtClean="0">
              <a:solidFill>
                <a:srgbClr val="4D4D4D"/>
              </a:solidFill>
            </a:endParaRPr>
          </a:p>
          <a:p>
            <a:endParaRPr lang="fr-FR" altLang="fr-FR" sz="1200" dirty="0" smtClean="0">
              <a:solidFill>
                <a:srgbClr val="4D4D4D"/>
              </a:solidFill>
            </a:endParaRPr>
          </a:p>
          <a:p>
            <a:pPr lvl="1">
              <a:lnSpc>
                <a:spcPct val="90000"/>
              </a:lnSpc>
              <a:buFont typeface="Arial" pitchFamily="34" charset="0"/>
              <a:buChar char="•"/>
            </a:pPr>
            <a:endParaRPr lang="fr-FR" altLang="fr-FR" sz="1200" dirty="0">
              <a:solidFill>
                <a:srgbClr val="4D4D4D"/>
              </a:solidFill>
            </a:endParaRPr>
          </a:p>
          <a:p>
            <a:pPr marL="0" indent="0">
              <a:lnSpc>
                <a:spcPct val="90000"/>
              </a:lnSpc>
              <a:buFont typeface="Arial" pitchFamily="34" charset="0"/>
              <a:buNone/>
            </a:pPr>
            <a:endParaRPr lang="fr-FR" altLang="fr-FR" sz="1200" b="1" dirty="0" smtClean="0">
              <a:solidFill>
                <a:srgbClr val="0070C0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3068960"/>
            <a:ext cx="8928992" cy="35283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692150"/>
          </a:xfrm>
        </p:spPr>
        <p:txBody>
          <a:bodyPr/>
          <a:lstStyle/>
          <a:p>
            <a:r>
              <a:rPr lang="fr-FR" altLang="fr-FR" sz="2800" b="1" dirty="0" smtClean="0">
                <a:solidFill>
                  <a:srgbClr val="E75112"/>
                </a:solidFill>
                <a:latin typeface="Verdana" pitchFamily="34" charset="0"/>
              </a:rPr>
              <a:t>Description technique</a:t>
            </a:r>
          </a:p>
        </p:txBody>
      </p:sp>
      <p:cxnSp>
        <p:nvCxnSpPr>
          <p:cNvPr id="11" name="Connecteur droit 10"/>
          <p:cNvCxnSpPr/>
          <p:nvPr/>
        </p:nvCxnSpPr>
        <p:spPr>
          <a:xfrm>
            <a:off x="1588" y="692150"/>
            <a:ext cx="9142412" cy="0"/>
          </a:xfrm>
          <a:prstGeom prst="line">
            <a:avLst/>
          </a:prstGeom>
          <a:ln>
            <a:solidFill>
              <a:srgbClr val="E751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179512" y="836712"/>
            <a:ext cx="8568952" cy="1858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lnSpc>
                <a:spcPct val="120000"/>
              </a:lnSpc>
              <a:buFont typeface="Arial" pitchFamily="34" charset="0"/>
              <a:buNone/>
            </a:pPr>
            <a:endParaRPr lang="fr-FR" altLang="fr-FR" sz="1200" dirty="0">
              <a:solidFill>
                <a:srgbClr val="4D4D4D"/>
              </a:solidFill>
            </a:endParaRPr>
          </a:p>
          <a:p>
            <a:pPr marL="171450" lvl="1" indent="-171450">
              <a:lnSpc>
                <a:spcPct val="120000"/>
              </a:lnSpc>
              <a:buClr>
                <a:schemeClr val="accent6">
                  <a:lumMod val="75000"/>
                </a:schemeClr>
              </a:buClr>
              <a:buFont typeface="Wingdings" charset="2"/>
              <a:buChar char="§"/>
            </a:pPr>
            <a:r>
              <a:rPr lang="fr-FR" altLang="fr-FR" sz="1200" dirty="0">
                <a:solidFill>
                  <a:srgbClr val="4D4D4D"/>
                </a:solidFill>
              </a:rPr>
              <a:t>Source de puissance RF 1,3 GHz/5MW/4Hz: </a:t>
            </a:r>
            <a:endParaRPr lang="fr-FR" altLang="fr-FR" sz="1200" dirty="0" smtClean="0">
              <a:solidFill>
                <a:srgbClr val="4D4D4D"/>
              </a:solidFill>
            </a:endParaRPr>
          </a:p>
          <a:p>
            <a:pPr marL="628650" lvl="2" indent="-171450">
              <a:lnSpc>
                <a:spcPct val="120000"/>
              </a:lnSpc>
              <a:buFont typeface="Arial"/>
              <a:buChar char="•"/>
            </a:pPr>
            <a:r>
              <a:rPr lang="fr-FR" altLang="fr-FR" sz="1200" dirty="0" smtClean="0">
                <a:solidFill>
                  <a:srgbClr val="4D4D4D"/>
                </a:solidFill>
              </a:rPr>
              <a:t>Modulateur </a:t>
            </a:r>
            <a:r>
              <a:rPr lang="fr-FR" altLang="fr-FR" sz="1200" dirty="0">
                <a:solidFill>
                  <a:srgbClr val="4D4D4D"/>
                </a:solidFill>
              </a:rPr>
              <a:t>TBM (tension ajustable 2 à 8.5kV</a:t>
            </a:r>
            <a:r>
              <a:rPr lang="fr-FR" altLang="fr-FR" sz="1200" dirty="0" smtClean="0">
                <a:solidFill>
                  <a:srgbClr val="4D4D4D"/>
                </a:solidFill>
              </a:rPr>
              <a:t>) </a:t>
            </a:r>
          </a:p>
          <a:p>
            <a:pPr marL="628650" lvl="2" indent="-171450">
              <a:lnSpc>
                <a:spcPct val="120000"/>
              </a:lnSpc>
              <a:buFont typeface="Arial"/>
              <a:buChar char="•"/>
            </a:pPr>
            <a:r>
              <a:rPr lang="fr-FR" altLang="fr-FR" sz="1200" dirty="0" smtClean="0">
                <a:solidFill>
                  <a:srgbClr val="4D4D4D"/>
                </a:solidFill>
              </a:rPr>
              <a:t>Klystron </a:t>
            </a:r>
            <a:r>
              <a:rPr lang="fr-FR" altLang="fr-FR" sz="1200" dirty="0">
                <a:solidFill>
                  <a:srgbClr val="4D4D4D"/>
                </a:solidFill>
              </a:rPr>
              <a:t>TH20277 </a:t>
            </a:r>
            <a:r>
              <a:rPr lang="fr-FR" altLang="fr-FR" sz="1200" dirty="0" smtClean="0">
                <a:solidFill>
                  <a:srgbClr val="4D4D4D"/>
                </a:solidFill>
              </a:rPr>
              <a:t>A</a:t>
            </a:r>
          </a:p>
          <a:p>
            <a:pPr marL="628650" lvl="2" indent="-171450">
              <a:lnSpc>
                <a:spcPct val="120000"/>
              </a:lnSpc>
              <a:buFont typeface="Arial"/>
              <a:buChar char="•"/>
            </a:pPr>
            <a:r>
              <a:rPr lang="fr-FR" altLang="fr-FR" sz="1200" dirty="0" smtClean="0">
                <a:solidFill>
                  <a:srgbClr val="4D4D4D"/>
                </a:solidFill>
              </a:rPr>
              <a:t>Alimentations, contrôle de vide </a:t>
            </a:r>
          </a:p>
          <a:p>
            <a:pPr marL="628650" lvl="2" indent="-171450">
              <a:lnSpc>
                <a:spcPct val="120000"/>
              </a:lnSpc>
              <a:buFont typeface="Arial"/>
              <a:buChar char="•"/>
            </a:pPr>
            <a:r>
              <a:rPr lang="fr-FR" altLang="fr-FR" sz="1200" dirty="0" smtClean="0">
                <a:solidFill>
                  <a:srgbClr val="4D4D4D"/>
                </a:solidFill>
              </a:rPr>
              <a:t>Circulateur, diviseurs, guides d’onde</a:t>
            </a:r>
          </a:p>
          <a:p>
            <a:pPr marL="628650" lvl="2" indent="-171450">
              <a:lnSpc>
                <a:spcPct val="120000"/>
              </a:lnSpc>
              <a:buFont typeface="Arial"/>
              <a:buChar char="•"/>
            </a:pPr>
            <a:r>
              <a:rPr lang="fr-FR" altLang="fr-FR" sz="1200" dirty="0" smtClean="0">
                <a:solidFill>
                  <a:srgbClr val="4D4D4D"/>
                </a:solidFill>
              </a:rPr>
              <a:t>Système de remplissage, purge et récupération SF6.</a:t>
            </a:r>
            <a:endParaRPr lang="fr-FR" altLang="fr-FR" sz="1200" dirty="0">
              <a:solidFill>
                <a:srgbClr val="4D4D4D"/>
              </a:solidFill>
            </a:endParaRPr>
          </a:p>
          <a:p>
            <a:pPr marL="0" indent="0">
              <a:lnSpc>
                <a:spcPct val="120000"/>
              </a:lnSpc>
              <a:buFont typeface="Arial" pitchFamily="34" charset="0"/>
              <a:buNone/>
            </a:pPr>
            <a:endParaRPr lang="fr-FR" altLang="fr-FR" sz="1200" dirty="0" smtClean="0">
              <a:solidFill>
                <a:srgbClr val="4D4D4D"/>
              </a:solidFill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3" y="2708920"/>
            <a:ext cx="2881400" cy="2160735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3848" y="2708920"/>
            <a:ext cx="2814369" cy="2163131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6176" y="2708920"/>
            <a:ext cx="2859539" cy="2146697"/>
          </a:xfrm>
          <a:prstGeom prst="rect">
            <a:avLst/>
          </a:prstGeom>
        </p:spPr>
      </p:pic>
      <p:sp>
        <p:nvSpPr>
          <p:cNvPr id="86" name="Rectangle 85"/>
          <p:cNvSpPr/>
          <p:nvPr/>
        </p:nvSpPr>
        <p:spPr>
          <a:xfrm>
            <a:off x="251520" y="5176005"/>
            <a:ext cx="8568952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lnSpc>
                <a:spcPct val="120000"/>
              </a:lnSpc>
              <a:buClr>
                <a:schemeClr val="accent6">
                  <a:lumMod val="75000"/>
                </a:schemeClr>
              </a:buClr>
              <a:buFont typeface="Wingdings" charset="2"/>
              <a:buChar char="§"/>
            </a:pPr>
            <a:r>
              <a:rPr lang="fr-FR" altLang="fr-FR" sz="1200" dirty="0" smtClean="0">
                <a:solidFill>
                  <a:srgbClr val="4D4D4D"/>
                </a:solidFill>
              </a:rPr>
              <a:t>Boucle hydraulique de refroidissement + 2 groupes froids</a:t>
            </a:r>
          </a:p>
          <a:p>
            <a:pPr marL="171450" indent="-171450">
              <a:lnSpc>
                <a:spcPct val="120000"/>
              </a:lnSpc>
              <a:buClr>
                <a:schemeClr val="accent6">
                  <a:lumMod val="75000"/>
                </a:schemeClr>
              </a:buClr>
              <a:buFont typeface="Wingdings" charset="2"/>
              <a:buChar char="§"/>
            </a:pPr>
            <a:r>
              <a:rPr lang="fr-FR" altLang="fr-FR" sz="1200" dirty="0" smtClean="0">
                <a:solidFill>
                  <a:srgbClr val="4D4D4D"/>
                </a:solidFill>
              </a:rPr>
              <a:t>Station de traitement d’air</a:t>
            </a:r>
          </a:p>
          <a:p>
            <a:pPr marL="171450" indent="-171450">
              <a:lnSpc>
                <a:spcPct val="120000"/>
              </a:lnSpc>
              <a:buClr>
                <a:schemeClr val="accent6">
                  <a:lumMod val="75000"/>
                </a:schemeClr>
              </a:buClr>
              <a:buFont typeface="Wingdings" charset="2"/>
              <a:buChar char="§"/>
            </a:pPr>
            <a:r>
              <a:rPr lang="fr-FR" altLang="fr-FR" sz="1200" dirty="0" smtClean="0">
                <a:solidFill>
                  <a:srgbClr val="4D4D4D"/>
                </a:solidFill>
              </a:rPr>
              <a:t>Transformateur </a:t>
            </a:r>
            <a:r>
              <a:rPr lang="fr-FR" altLang="fr-FR" sz="1200" dirty="0">
                <a:solidFill>
                  <a:srgbClr val="4D4D4D"/>
                </a:solidFill>
              </a:rPr>
              <a:t>é</a:t>
            </a:r>
            <a:r>
              <a:rPr lang="fr-FR" altLang="fr-FR" sz="1200" dirty="0" smtClean="0">
                <a:solidFill>
                  <a:srgbClr val="4D4D4D"/>
                </a:solidFill>
              </a:rPr>
              <a:t>lectrique TGBT</a:t>
            </a:r>
          </a:p>
          <a:p>
            <a:pPr marL="0" indent="0">
              <a:lnSpc>
                <a:spcPct val="120000"/>
              </a:lnSpc>
              <a:buFont typeface="Arial" pitchFamily="34" charset="0"/>
              <a:buNone/>
            </a:pPr>
            <a:endParaRPr lang="fr-FR" altLang="fr-FR" sz="1200" dirty="0">
              <a:solidFill>
                <a:srgbClr val="4D4D4D"/>
              </a:solidFill>
            </a:endParaRPr>
          </a:p>
          <a:p>
            <a:pPr marL="0" indent="0">
              <a:lnSpc>
                <a:spcPct val="120000"/>
              </a:lnSpc>
              <a:buFont typeface="Arial" pitchFamily="34" charset="0"/>
              <a:buNone/>
            </a:pPr>
            <a:r>
              <a:rPr lang="fr-FR" altLang="fr-FR" sz="1200" dirty="0" smtClean="0">
                <a:solidFill>
                  <a:srgbClr val="4D4D4D"/>
                </a:solidFill>
              </a:rPr>
              <a:t>La station de conditionnement XFEL a fonctionné en continue </a:t>
            </a:r>
            <a:r>
              <a:rPr lang="fr-FR" altLang="fr-FR" sz="1200" b="1" u="sng" dirty="0" smtClean="0">
                <a:solidFill>
                  <a:srgbClr val="4D4D4D"/>
                </a:solidFill>
              </a:rPr>
              <a:t>depuis fin 2013 </a:t>
            </a:r>
            <a:r>
              <a:rPr lang="fr-FR" altLang="fr-FR" sz="1200" dirty="0" smtClean="0">
                <a:solidFill>
                  <a:srgbClr val="4D4D4D"/>
                </a:solidFill>
              </a:rPr>
              <a:t>pour assurer la livraison des 800 coupleurs pour le </a:t>
            </a:r>
            <a:r>
              <a:rPr lang="fr-FR" altLang="fr-FR" sz="1200" dirty="0" err="1" smtClean="0">
                <a:solidFill>
                  <a:srgbClr val="4D4D4D"/>
                </a:solidFill>
              </a:rPr>
              <a:t>Linac</a:t>
            </a:r>
            <a:r>
              <a:rPr lang="fr-FR" altLang="fr-FR" sz="1200" dirty="0" smtClean="0">
                <a:solidFill>
                  <a:srgbClr val="4D4D4D"/>
                </a:solidFill>
              </a:rPr>
              <a:t> XFEL.</a:t>
            </a:r>
          </a:p>
        </p:txBody>
      </p:sp>
    </p:spTree>
    <p:extLst>
      <p:ext uri="{BB962C8B-B14F-4D97-AF65-F5344CB8AC3E}">
        <p14:creationId xmlns:p14="http://schemas.microsoft.com/office/powerpoint/2010/main" val="17002549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692150"/>
          </a:xfrm>
        </p:spPr>
        <p:txBody>
          <a:bodyPr/>
          <a:lstStyle/>
          <a:p>
            <a:r>
              <a:rPr lang="fr-FR" altLang="fr-FR" sz="2800" b="1" dirty="0" smtClean="0">
                <a:solidFill>
                  <a:srgbClr val="E75112"/>
                </a:solidFill>
                <a:latin typeface="Verdana" pitchFamily="34" charset="0"/>
              </a:rPr>
              <a:t>Description scientifique</a:t>
            </a:r>
          </a:p>
        </p:txBody>
      </p:sp>
      <p:cxnSp>
        <p:nvCxnSpPr>
          <p:cNvPr id="11" name="Connecteur droit 10"/>
          <p:cNvCxnSpPr/>
          <p:nvPr/>
        </p:nvCxnSpPr>
        <p:spPr>
          <a:xfrm>
            <a:off x="1588" y="692150"/>
            <a:ext cx="9142412" cy="0"/>
          </a:xfrm>
          <a:prstGeom prst="line">
            <a:avLst/>
          </a:prstGeom>
          <a:ln>
            <a:solidFill>
              <a:srgbClr val="E751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83" name="Rectangle 3"/>
          <p:cNvSpPr txBox="1">
            <a:spLocks noChangeArrowheads="1"/>
          </p:cNvSpPr>
          <p:nvPr/>
        </p:nvSpPr>
        <p:spPr bwMode="auto">
          <a:xfrm>
            <a:off x="178941" y="836042"/>
            <a:ext cx="8857555" cy="5833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marL="0" indent="0">
              <a:lnSpc>
                <a:spcPct val="90000"/>
              </a:lnSpc>
              <a:buFont typeface="Arial" pitchFamily="34" charset="0"/>
              <a:buNone/>
            </a:pPr>
            <a:endParaRPr lang="fr-FR" altLang="fr-FR" sz="1200" b="1" u="sng" dirty="0">
              <a:solidFill>
                <a:srgbClr val="0070C0"/>
              </a:solidFill>
            </a:endParaRPr>
          </a:p>
          <a:p>
            <a:pPr marL="0" indent="0">
              <a:lnSpc>
                <a:spcPct val="90000"/>
              </a:lnSpc>
              <a:buFont typeface="Arial" pitchFamily="34" charset="0"/>
              <a:buNone/>
            </a:pPr>
            <a:r>
              <a:rPr lang="fr-FR" altLang="fr-FR" sz="1600" b="1" dirty="0">
                <a:solidFill>
                  <a:srgbClr val="0070C0"/>
                </a:solidFill>
              </a:rPr>
              <a:t>Station R&amp;D coupleurs:</a:t>
            </a:r>
          </a:p>
          <a:p>
            <a:pPr marL="0" indent="0">
              <a:lnSpc>
                <a:spcPct val="90000"/>
              </a:lnSpc>
              <a:buFont typeface="Arial" pitchFamily="34" charset="0"/>
              <a:buNone/>
            </a:pPr>
            <a:endParaRPr lang="fr-FR" altLang="fr-FR" sz="1200" b="1" dirty="0">
              <a:solidFill>
                <a:srgbClr val="0070C0"/>
              </a:solidFill>
              <a:sym typeface="Wingdings" pitchFamily="2" charset="2"/>
            </a:endParaRPr>
          </a:p>
          <a:p>
            <a:pPr marL="0" indent="0">
              <a:lnSpc>
                <a:spcPct val="120000"/>
              </a:lnSpc>
              <a:buFont typeface="Arial" pitchFamily="34" charset="0"/>
              <a:buNone/>
            </a:pPr>
            <a:r>
              <a:rPr lang="fr-FR" altLang="fr-FR" sz="1200" dirty="0">
                <a:sym typeface="Wingdings" pitchFamily="2" charset="2"/>
              </a:rPr>
              <a:t>Infrastructure ayant servi pour la R&amp;D coupleurs depuis 2001. Elle a permis:</a:t>
            </a:r>
          </a:p>
          <a:p>
            <a:pPr marL="171450" indent="-171450">
              <a:lnSpc>
                <a:spcPct val="120000"/>
              </a:lnSpc>
              <a:buFontTx/>
              <a:buChar char="-"/>
            </a:pPr>
            <a:r>
              <a:rPr lang="fr-FR" altLang="fr-FR" sz="1200" dirty="0">
                <a:sym typeface="Wingdings" pitchFamily="2" charset="2"/>
              </a:rPr>
              <a:t>O</a:t>
            </a:r>
            <a:r>
              <a:rPr lang="fr-FR" altLang="fr-FR" sz="1200" dirty="0" smtClean="0">
                <a:sym typeface="Wingdings" pitchFamily="2" charset="2"/>
              </a:rPr>
              <a:t>ptimisation </a:t>
            </a:r>
            <a:r>
              <a:rPr lang="fr-FR" altLang="fr-FR" sz="1200" dirty="0">
                <a:sym typeface="Wingdings" pitchFamily="2" charset="2"/>
              </a:rPr>
              <a:t>des paramètres de conditionnement (seuils de vide, </a:t>
            </a:r>
            <a:r>
              <a:rPr lang="fr-FR" altLang="fr-FR" sz="1200" dirty="0" smtClean="0">
                <a:sym typeface="Wingdings" pitchFamily="2" charset="2"/>
              </a:rPr>
              <a:t>seuil d’interlock pour courant </a:t>
            </a:r>
            <a:r>
              <a:rPr lang="fr-FR" altLang="fr-FR" sz="1200" dirty="0">
                <a:sym typeface="Wingdings" pitchFamily="2" charset="2"/>
              </a:rPr>
              <a:t>électronique) </a:t>
            </a:r>
            <a:endParaRPr lang="fr-FR" altLang="fr-FR" sz="1200" dirty="0" smtClean="0">
              <a:sym typeface="Wingdings" pitchFamily="2" charset="2"/>
            </a:endParaRPr>
          </a:p>
          <a:p>
            <a:pPr marL="171450" indent="-171450">
              <a:lnSpc>
                <a:spcPct val="120000"/>
              </a:lnSpc>
              <a:buFontTx/>
              <a:buChar char="-"/>
            </a:pPr>
            <a:r>
              <a:rPr lang="fr-FR" altLang="fr-FR" sz="1200" dirty="0" smtClean="0">
                <a:sym typeface="Wingdings" pitchFamily="2" charset="2"/>
              </a:rPr>
              <a:t>Automatisation </a:t>
            </a:r>
            <a:r>
              <a:rPr lang="fr-FR" altLang="fr-FR" sz="1200" dirty="0">
                <a:sym typeface="Wingdings" pitchFamily="2" charset="2"/>
              </a:rPr>
              <a:t>de la </a:t>
            </a:r>
            <a:r>
              <a:rPr lang="fr-FR" altLang="fr-FR" sz="1200" dirty="0" smtClean="0">
                <a:sym typeface="Wingdings" pitchFamily="2" charset="2"/>
              </a:rPr>
              <a:t>procédure et développement de soft pour conditionnement.</a:t>
            </a:r>
            <a:endParaRPr lang="fr-FR" altLang="fr-FR" sz="1200" dirty="0">
              <a:sym typeface="Wingdings" pitchFamily="2" charset="2"/>
            </a:endParaRPr>
          </a:p>
          <a:p>
            <a:pPr marL="171450" indent="-171450">
              <a:lnSpc>
                <a:spcPct val="120000"/>
              </a:lnSpc>
              <a:buFontTx/>
              <a:buChar char="-"/>
            </a:pPr>
            <a:r>
              <a:rPr lang="fr-FR" altLang="fr-FR" sz="1200" dirty="0">
                <a:sym typeface="Wingdings" pitchFamily="2" charset="2"/>
              </a:rPr>
              <a:t>L’optimisation des diagnostics (choix des technologies pour la détection d’arc et </a:t>
            </a:r>
            <a:r>
              <a:rPr lang="fr-FR" altLang="fr-FR" sz="1200" dirty="0" smtClean="0">
                <a:sym typeface="Wingdings" pitchFamily="2" charset="2"/>
              </a:rPr>
              <a:t>les capteurs </a:t>
            </a:r>
            <a:r>
              <a:rPr lang="fr-FR" altLang="fr-FR" sz="1200" dirty="0">
                <a:sym typeface="Wingdings" pitchFamily="2" charset="2"/>
              </a:rPr>
              <a:t>de température, </a:t>
            </a:r>
            <a:r>
              <a:rPr lang="fr-FR" altLang="fr-FR" sz="1200" dirty="0" smtClean="0">
                <a:sym typeface="Wingdings" pitchFamily="2" charset="2"/>
              </a:rPr>
              <a:t>développement de carte acquisition pour les </a:t>
            </a:r>
            <a:r>
              <a:rPr lang="fr-FR" altLang="fr-FR" sz="1200" dirty="0">
                <a:sym typeface="Wingdings" pitchFamily="2" charset="2"/>
              </a:rPr>
              <a:t>signaux de courant électronique)  </a:t>
            </a:r>
          </a:p>
          <a:p>
            <a:pPr marL="171450" indent="-171450">
              <a:lnSpc>
                <a:spcPct val="120000"/>
              </a:lnSpc>
              <a:buFontTx/>
              <a:buChar char="-"/>
            </a:pPr>
            <a:r>
              <a:rPr lang="fr-FR" altLang="fr-FR" sz="1200" dirty="0">
                <a:sym typeface="Wingdings" pitchFamily="2" charset="2"/>
              </a:rPr>
              <a:t>L’optimisation de la procédure de nettoyage-assemblage applicable aujourd’hui pour la production de </a:t>
            </a:r>
            <a:r>
              <a:rPr lang="fr-FR" altLang="fr-FR" sz="1200" dirty="0" smtClean="0">
                <a:sym typeface="Wingdings" pitchFamily="2" charset="2"/>
              </a:rPr>
              <a:t>masse.</a:t>
            </a:r>
          </a:p>
          <a:p>
            <a:pPr marL="171450" indent="-171450">
              <a:lnSpc>
                <a:spcPct val="120000"/>
              </a:lnSpc>
              <a:buFontTx/>
              <a:buChar char="-"/>
            </a:pPr>
            <a:r>
              <a:rPr lang="fr-FR" altLang="fr-FR" sz="1200" dirty="0" smtClean="0">
                <a:sym typeface="Wingdings" pitchFamily="2" charset="2"/>
              </a:rPr>
              <a:t>L’optimisation de la procédure d’étuvage avant conditionnement</a:t>
            </a:r>
          </a:p>
          <a:p>
            <a:pPr marL="171450" indent="-171450">
              <a:lnSpc>
                <a:spcPct val="120000"/>
              </a:lnSpc>
              <a:buFontTx/>
              <a:buChar char="-"/>
            </a:pPr>
            <a:r>
              <a:rPr lang="fr-FR" altLang="fr-FR" sz="1200" dirty="0">
                <a:sym typeface="Wingdings" pitchFamily="2" charset="2"/>
              </a:rPr>
              <a:t>Le conditionnement de différents prototypes de coupleur TTF3, TTF5 et TW60</a:t>
            </a:r>
          </a:p>
          <a:p>
            <a:pPr marL="171450" indent="-171450">
              <a:lnSpc>
                <a:spcPct val="120000"/>
              </a:lnSpc>
              <a:buFontTx/>
              <a:buChar char="-"/>
            </a:pPr>
            <a:r>
              <a:rPr lang="fr-FR" altLang="fr-FR" sz="1200" dirty="0">
                <a:sym typeface="Wingdings" pitchFamily="2" charset="2"/>
              </a:rPr>
              <a:t>Le conditionnement des coupleurs TTF3 pour la machine FLASH-DESY. </a:t>
            </a:r>
          </a:p>
          <a:p>
            <a:pPr>
              <a:lnSpc>
                <a:spcPct val="90000"/>
              </a:lnSpc>
            </a:pPr>
            <a:endParaRPr lang="fr-FR" altLang="fr-FR" sz="1200" dirty="0">
              <a:sym typeface="Wingdings" pitchFamily="2" charset="2"/>
            </a:endParaRPr>
          </a:p>
          <a:p>
            <a:pPr marL="0" indent="0">
              <a:lnSpc>
                <a:spcPct val="90000"/>
              </a:lnSpc>
              <a:buFont typeface="Arial" pitchFamily="34" charset="0"/>
              <a:buNone/>
            </a:pPr>
            <a:r>
              <a:rPr lang="fr-FR" altLang="fr-FR" sz="1200" b="1" u="sng" dirty="0" smtClean="0">
                <a:solidFill>
                  <a:srgbClr val="0070C0"/>
                </a:solidFill>
              </a:rPr>
              <a:t>Publication:</a:t>
            </a:r>
          </a:p>
          <a:p>
            <a:pPr>
              <a:lnSpc>
                <a:spcPct val="120000"/>
              </a:lnSpc>
            </a:pPr>
            <a:r>
              <a:rPr lang="en-GB" sz="1200" dirty="0" smtClean="0"/>
              <a:t>H</a:t>
            </a:r>
            <a:r>
              <a:rPr lang="en-GB" sz="1200" dirty="0"/>
              <a:t>. </a:t>
            </a:r>
            <a:r>
              <a:rPr lang="en-GB" sz="1200" dirty="0" err="1"/>
              <a:t>Jenhani</a:t>
            </a:r>
            <a:r>
              <a:rPr lang="en-GB" sz="1200" dirty="0"/>
              <a:t>, T. Garvey and A. </a:t>
            </a:r>
            <a:r>
              <a:rPr lang="en-GB" sz="1200" dirty="0" err="1"/>
              <a:t>Variola</a:t>
            </a:r>
            <a:r>
              <a:rPr lang="en-GB" sz="1200" dirty="0"/>
              <a:t>, Nuclear Inst</a:t>
            </a:r>
            <a:r>
              <a:rPr lang="en-GB" sz="1200" dirty="0" smtClean="0"/>
              <a:t>. &amp; </a:t>
            </a:r>
            <a:r>
              <a:rPr lang="en-GB" sz="1200" dirty="0"/>
              <a:t>Meth. In </a:t>
            </a:r>
            <a:r>
              <a:rPr lang="en-GB" sz="1200" dirty="0" err="1"/>
              <a:t>Phy</a:t>
            </a:r>
            <a:r>
              <a:rPr lang="en-GB" sz="1200" dirty="0"/>
              <a:t>. Research Sect. A (2008)</a:t>
            </a:r>
            <a:r>
              <a:rPr lang="en-GB" sz="1200" dirty="0" smtClean="0"/>
              <a:t>.</a:t>
            </a:r>
          </a:p>
          <a:p>
            <a:pPr>
              <a:lnSpc>
                <a:spcPct val="120000"/>
              </a:lnSpc>
            </a:pPr>
            <a:r>
              <a:rPr lang="fr-FR" altLang="fr-FR" sz="1200" dirty="0" smtClean="0">
                <a:solidFill>
                  <a:srgbClr val="000000"/>
                </a:solidFill>
              </a:rPr>
              <a:t>Thèse de Hassen </a:t>
            </a:r>
            <a:r>
              <a:rPr lang="fr-FR" altLang="fr-FR" sz="1200" dirty="0" err="1" smtClean="0">
                <a:solidFill>
                  <a:srgbClr val="000000"/>
                </a:solidFill>
              </a:rPr>
              <a:t>Jenhani</a:t>
            </a:r>
            <a:r>
              <a:rPr lang="fr-FR" altLang="fr-FR" sz="1200" dirty="0" smtClean="0">
                <a:solidFill>
                  <a:srgbClr val="000000"/>
                </a:solidFill>
              </a:rPr>
              <a:t>- </a:t>
            </a:r>
            <a:r>
              <a:rPr lang="fr-FR" altLang="fr-FR" sz="1200" dirty="0" err="1" smtClean="0">
                <a:solidFill>
                  <a:srgbClr val="000000"/>
                </a:solidFill>
              </a:rPr>
              <a:t>Univ</a:t>
            </a:r>
            <a:r>
              <a:rPr lang="fr-FR" altLang="fr-FR" sz="1200" dirty="0" smtClean="0">
                <a:solidFill>
                  <a:srgbClr val="000000"/>
                </a:solidFill>
              </a:rPr>
              <a:t>. Paris Sud- LAL (2006) </a:t>
            </a:r>
          </a:p>
          <a:p>
            <a:pPr>
              <a:lnSpc>
                <a:spcPct val="120000"/>
              </a:lnSpc>
            </a:pPr>
            <a:endParaRPr lang="fr-FR" altLang="fr-FR" sz="1200" dirty="0">
              <a:solidFill>
                <a:srgbClr val="000000"/>
              </a:solidFill>
            </a:endParaRPr>
          </a:p>
          <a:p>
            <a:pPr marL="0" indent="0">
              <a:lnSpc>
                <a:spcPct val="90000"/>
              </a:lnSpc>
              <a:buFont typeface="Arial" pitchFamily="34" charset="0"/>
              <a:buNone/>
            </a:pPr>
            <a:r>
              <a:rPr lang="fr-FR" altLang="fr-FR" sz="1600" b="1" dirty="0" smtClean="0">
                <a:solidFill>
                  <a:srgbClr val="0070C0"/>
                </a:solidFill>
              </a:rPr>
              <a:t>Station de conditionnement XFEL:</a:t>
            </a:r>
            <a:endParaRPr lang="fr-FR" altLang="fr-FR" sz="1600" b="1" dirty="0">
              <a:solidFill>
                <a:srgbClr val="0070C0"/>
              </a:solidFill>
            </a:endParaRPr>
          </a:p>
          <a:p>
            <a:pPr marL="0" indent="0">
              <a:lnSpc>
                <a:spcPct val="90000"/>
              </a:lnSpc>
              <a:buFont typeface="Arial" pitchFamily="34" charset="0"/>
              <a:buNone/>
            </a:pPr>
            <a:endParaRPr lang="fr-FR" altLang="fr-FR" sz="1200" b="1" dirty="0">
              <a:solidFill>
                <a:srgbClr val="0070C0"/>
              </a:solidFill>
              <a:sym typeface="Wingdings" pitchFamily="2" charset="2"/>
            </a:endParaRPr>
          </a:p>
          <a:p>
            <a:pPr>
              <a:lnSpc>
                <a:spcPct val="120000"/>
              </a:lnSpc>
            </a:pPr>
            <a:r>
              <a:rPr lang="fr-FR" altLang="fr-FR" sz="1200" dirty="0" smtClean="0">
                <a:solidFill>
                  <a:srgbClr val="000000"/>
                </a:solidFill>
              </a:rPr>
              <a:t>Réussir une production de masse jamais réalisée par un laboratoire avec une cadence de 8 à 10 coupleurs produits par semaine de manière stable</a:t>
            </a:r>
          </a:p>
          <a:p>
            <a:pPr>
              <a:lnSpc>
                <a:spcPct val="120000"/>
              </a:lnSpc>
            </a:pPr>
            <a:endParaRPr lang="fr-FR" altLang="fr-FR" sz="1200" dirty="0">
              <a:solidFill>
                <a:srgbClr val="000000"/>
              </a:solidFill>
            </a:endParaRPr>
          </a:p>
          <a:p>
            <a:pPr>
              <a:lnSpc>
                <a:spcPct val="120000"/>
              </a:lnSpc>
            </a:pPr>
            <a:r>
              <a:rPr lang="fr-FR" altLang="fr-FR" sz="1200" b="1" u="sng" dirty="0">
                <a:solidFill>
                  <a:srgbClr val="0070C0"/>
                </a:solidFill>
              </a:rPr>
              <a:t>Publication:</a:t>
            </a:r>
          </a:p>
          <a:p>
            <a:pPr>
              <a:lnSpc>
                <a:spcPct val="120000"/>
              </a:lnSpc>
            </a:pPr>
            <a:r>
              <a:rPr lang="en-GB" sz="1200" dirty="0" smtClean="0"/>
              <a:t>H. </a:t>
            </a:r>
            <a:r>
              <a:rPr lang="en-GB" sz="1200" dirty="0" err="1" smtClean="0"/>
              <a:t>Guler</a:t>
            </a:r>
            <a:r>
              <a:rPr lang="en-GB" sz="1200" dirty="0" smtClean="0"/>
              <a:t> &amp; al.</a:t>
            </a:r>
            <a:r>
              <a:rPr lang="fr-FR" sz="1200" dirty="0" smtClean="0"/>
              <a:t> «</a:t>
            </a:r>
            <a:r>
              <a:rPr lang="en-GB" sz="1200" dirty="0" smtClean="0"/>
              <a:t>RF Conditioning of the XFEL couplers at the industrial scale” proceeding at IPAC’16</a:t>
            </a:r>
          </a:p>
          <a:p>
            <a:pPr>
              <a:lnSpc>
                <a:spcPct val="120000"/>
              </a:lnSpc>
            </a:pPr>
            <a:r>
              <a:rPr lang="en-GB" sz="1200" dirty="0" smtClean="0"/>
              <a:t>H. </a:t>
            </a:r>
            <a:r>
              <a:rPr lang="en-GB" sz="1200" dirty="0" err="1" smtClean="0"/>
              <a:t>Guler</a:t>
            </a:r>
            <a:r>
              <a:rPr lang="en-GB" sz="1200" dirty="0" smtClean="0"/>
              <a:t> &amp; al. “</a:t>
            </a:r>
            <a:r>
              <a:rPr lang="en-GB" sz="1200" dirty="0"/>
              <a:t>XFEL </a:t>
            </a:r>
            <a:r>
              <a:rPr lang="en-GB" sz="1200" dirty="0" smtClean="0"/>
              <a:t>couplers RF conditioning at LAL” proceeding at SRF 2015</a:t>
            </a:r>
          </a:p>
          <a:p>
            <a:pPr>
              <a:lnSpc>
                <a:spcPct val="120000"/>
              </a:lnSpc>
            </a:pPr>
            <a:r>
              <a:rPr lang="en-GB" sz="1200" dirty="0"/>
              <a:t>W. Kaabi et al. “Power Couplers For XFEL “ proceeding at IPAC’13</a:t>
            </a:r>
          </a:p>
          <a:p>
            <a:pPr>
              <a:lnSpc>
                <a:spcPct val="120000"/>
              </a:lnSpc>
            </a:pPr>
            <a:endParaRPr lang="fr-FR" sz="1200" dirty="0"/>
          </a:p>
          <a:p>
            <a:pPr>
              <a:lnSpc>
                <a:spcPct val="120000"/>
              </a:lnSpc>
            </a:pPr>
            <a:endParaRPr lang="fr-FR" sz="1200" dirty="0"/>
          </a:p>
          <a:p>
            <a:pPr>
              <a:lnSpc>
                <a:spcPct val="120000"/>
              </a:lnSpc>
            </a:pPr>
            <a:endParaRPr lang="fr-FR" altLang="fr-FR" sz="1200" dirty="0" smtClean="0">
              <a:solidFill>
                <a:srgbClr val="000000"/>
              </a:solidFill>
            </a:endParaRPr>
          </a:p>
          <a:p>
            <a:pPr marL="457200" lvl="1" indent="0">
              <a:lnSpc>
                <a:spcPct val="90000"/>
              </a:lnSpc>
            </a:pPr>
            <a:endParaRPr lang="fr-FR" altLang="fr-FR" sz="1200" dirty="0">
              <a:solidFill>
                <a:srgbClr val="4D4D4D"/>
              </a:solidFill>
            </a:endParaRPr>
          </a:p>
          <a:p>
            <a:pPr lvl="1">
              <a:lnSpc>
                <a:spcPct val="90000"/>
              </a:lnSpc>
              <a:buFont typeface="Arial" pitchFamily="34" charset="0"/>
              <a:buChar char="•"/>
            </a:pPr>
            <a:endParaRPr lang="fr-FR" altLang="fr-FR" sz="1200" dirty="0" smtClean="0">
              <a:solidFill>
                <a:srgbClr val="4D4D4D"/>
              </a:solidFill>
            </a:endParaRPr>
          </a:p>
          <a:p>
            <a:pPr lvl="1">
              <a:lnSpc>
                <a:spcPct val="90000"/>
              </a:lnSpc>
              <a:buFont typeface="Arial" pitchFamily="34" charset="0"/>
              <a:buChar char="•"/>
            </a:pPr>
            <a:endParaRPr lang="fr-FR" altLang="fr-FR" sz="1200" dirty="0">
              <a:solidFill>
                <a:srgbClr val="4D4D4D"/>
              </a:solidFill>
            </a:endParaRPr>
          </a:p>
          <a:p>
            <a:pPr marL="0" indent="0">
              <a:lnSpc>
                <a:spcPct val="90000"/>
              </a:lnSpc>
              <a:buFont typeface="Arial" pitchFamily="34" charset="0"/>
              <a:buNone/>
            </a:pPr>
            <a:endParaRPr lang="fr-FR" altLang="fr-FR" sz="1200" b="1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441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692150"/>
          </a:xfrm>
        </p:spPr>
        <p:txBody>
          <a:bodyPr/>
          <a:lstStyle/>
          <a:p>
            <a:r>
              <a:rPr lang="fr-FR" altLang="fr-FR" sz="2800" b="1" dirty="0" smtClean="0">
                <a:solidFill>
                  <a:srgbClr val="E75112"/>
                </a:solidFill>
                <a:latin typeface="Verdana" pitchFamily="34" charset="0"/>
              </a:rPr>
              <a:t>Ressources humaines</a:t>
            </a:r>
          </a:p>
        </p:txBody>
      </p:sp>
      <p:cxnSp>
        <p:nvCxnSpPr>
          <p:cNvPr id="11" name="Connecteur droit 10"/>
          <p:cNvCxnSpPr/>
          <p:nvPr/>
        </p:nvCxnSpPr>
        <p:spPr>
          <a:xfrm>
            <a:off x="1588" y="692150"/>
            <a:ext cx="9142412" cy="0"/>
          </a:xfrm>
          <a:prstGeom prst="line">
            <a:avLst/>
          </a:prstGeom>
          <a:ln>
            <a:solidFill>
              <a:srgbClr val="E751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83" name="Rectangle 3"/>
          <p:cNvSpPr txBox="1">
            <a:spLocks noChangeArrowheads="1"/>
          </p:cNvSpPr>
          <p:nvPr/>
        </p:nvSpPr>
        <p:spPr bwMode="auto">
          <a:xfrm>
            <a:off x="34925" y="836042"/>
            <a:ext cx="9001125" cy="5833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marL="0" indent="0">
              <a:lnSpc>
                <a:spcPct val="90000"/>
              </a:lnSpc>
              <a:buFont typeface="Arial" pitchFamily="34" charset="0"/>
              <a:buNone/>
            </a:pPr>
            <a:endParaRPr lang="fr-FR" altLang="fr-FR" sz="1200" b="1" dirty="0">
              <a:solidFill>
                <a:srgbClr val="0070C0"/>
              </a:solidFill>
            </a:endParaRPr>
          </a:p>
          <a:p>
            <a:pPr marL="0" indent="0">
              <a:lnSpc>
                <a:spcPct val="90000"/>
              </a:lnSpc>
              <a:buFont typeface="Arial" pitchFamily="34" charset="0"/>
              <a:buNone/>
            </a:pPr>
            <a:r>
              <a:rPr lang="fr-FR" altLang="fr-FR" sz="1600" b="1" dirty="0" smtClean="0">
                <a:solidFill>
                  <a:srgbClr val="0070C0"/>
                </a:solidFill>
              </a:rPr>
              <a:t>Ressources humaines nécessaires pour l’opération</a:t>
            </a:r>
            <a:r>
              <a:rPr lang="fr-FR" altLang="fr-FR" sz="1600" b="1" dirty="0">
                <a:solidFill>
                  <a:srgbClr val="0070C0"/>
                </a:solidFill>
              </a:rPr>
              <a:t> </a:t>
            </a:r>
            <a:r>
              <a:rPr lang="fr-FR" altLang="fr-FR" sz="1600" b="1" dirty="0" smtClean="0">
                <a:solidFill>
                  <a:srgbClr val="0070C0"/>
                </a:solidFill>
              </a:rPr>
              <a:t>(2015):</a:t>
            </a:r>
            <a:r>
              <a:rPr lang="fr-FR" altLang="fr-FR" sz="1600" b="1" dirty="0">
                <a:solidFill>
                  <a:srgbClr val="0070C0"/>
                </a:solidFill>
              </a:rPr>
              <a:t/>
            </a:r>
            <a:br>
              <a:rPr lang="fr-FR" altLang="fr-FR" sz="1600" b="1" dirty="0">
                <a:solidFill>
                  <a:srgbClr val="0070C0"/>
                </a:solidFill>
              </a:rPr>
            </a:br>
            <a:endParaRPr lang="fr-FR" altLang="fr-FR" sz="1600" dirty="0"/>
          </a:p>
          <a:p>
            <a:pPr lvl="1">
              <a:lnSpc>
                <a:spcPct val="120000"/>
              </a:lnSpc>
              <a:buFont typeface="Arial" pitchFamily="34" charset="0"/>
              <a:buChar char="•"/>
            </a:pPr>
            <a:endParaRPr lang="fr-FR" altLang="fr-FR" sz="1200" dirty="0" smtClean="0">
              <a:solidFill>
                <a:srgbClr val="4D4D4D"/>
              </a:solidFill>
            </a:endParaRPr>
          </a:p>
          <a:p>
            <a:pPr lvl="1">
              <a:lnSpc>
                <a:spcPct val="120000"/>
              </a:lnSpc>
              <a:buFont typeface="Arial" pitchFamily="34" charset="0"/>
              <a:buChar char="•"/>
            </a:pPr>
            <a:r>
              <a:rPr lang="fr-FR" altLang="fr-FR" sz="1200" b="1" dirty="0" smtClean="0">
                <a:solidFill>
                  <a:srgbClr val="4D4D4D"/>
                </a:solidFill>
              </a:rPr>
              <a:t>Station R&amp;D coupleurs</a:t>
            </a:r>
            <a:r>
              <a:rPr lang="fr-FR" altLang="fr-FR" sz="1200" dirty="0" smtClean="0">
                <a:solidFill>
                  <a:srgbClr val="4D4D4D"/>
                </a:solidFill>
              </a:rPr>
              <a:t>: 0,45 FTE</a:t>
            </a:r>
          </a:p>
          <a:p>
            <a:pPr lvl="2">
              <a:lnSpc>
                <a:spcPct val="120000"/>
              </a:lnSpc>
              <a:buFont typeface="Arial" pitchFamily="34" charset="0"/>
              <a:buChar char="•"/>
            </a:pPr>
            <a:r>
              <a:rPr lang="fr-FR" altLang="fr-FR" sz="1200" dirty="0" smtClean="0">
                <a:solidFill>
                  <a:srgbClr val="4D4D4D"/>
                </a:solidFill>
              </a:rPr>
              <a:t>Jean-Luc </a:t>
            </a:r>
            <a:r>
              <a:rPr lang="fr-FR" altLang="fr-FR" sz="1200" dirty="0" err="1" smtClean="0">
                <a:solidFill>
                  <a:srgbClr val="4D4D4D"/>
                </a:solidFill>
              </a:rPr>
              <a:t>Babigeon</a:t>
            </a:r>
            <a:r>
              <a:rPr lang="fr-FR" altLang="fr-FR" sz="1200" dirty="0" smtClean="0">
                <a:solidFill>
                  <a:srgbClr val="4D4D4D"/>
                </a:solidFill>
              </a:rPr>
              <a:t> (IE </a:t>
            </a:r>
            <a:r>
              <a:rPr lang="fr-FR" altLang="fr-FR" sz="1200" dirty="0" err="1" smtClean="0">
                <a:solidFill>
                  <a:srgbClr val="4D4D4D"/>
                </a:solidFill>
              </a:rPr>
              <a:t>électrothechnique</a:t>
            </a:r>
            <a:r>
              <a:rPr lang="fr-FR" altLang="fr-FR" sz="1200" dirty="0" smtClean="0">
                <a:solidFill>
                  <a:srgbClr val="4D4D4D"/>
                </a:solidFill>
              </a:rPr>
              <a:t>- 5%)</a:t>
            </a:r>
          </a:p>
          <a:p>
            <a:pPr lvl="2">
              <a:lnSpc>
                <a:spcPct val="120000"/>
              </a:lnSpc>
              <a:buFont typeface="Arial" pitchFamily="34" charset="0"/>
              <a:buChar char="•"/>
            </a:pPr>
            <a:r>
              <a:rPr lang="fr-FR" altLang="fr-FR" sz="1200" dirty="0">
                <a:solidFill>
                  <a:srgbClr val="4D4D4D"/>
                </a:solidFill>
              </a:rPr>
              <a:t>Thomas </a:t>
            </a:r>
            <a:r>
              <a:rPr lang="fr-FR" altLang="fr-FR" sz="1200" dirty="0" smtClean="0">
                <a:solidFill>
                  <a:srgbClr val="4D4D4D"/>
                </a:solidFill>
              </a:rPr>
              <a:t>Chabaud (AI électrotechnique- 10%)</a:t>
            </a:r>
          </a:p>
          <a:p>
            <a:pPr lvl="2">
              <a:lnSpc>
                <a:spcPct val="120000"/>
              </a:lnSpc>
              <a:buFont typeface="Arial" pitchFamily="34" charset="0"/>
              <a:buChar char="•"/>
            </a:pPr>
            <a:r>
              <a:rPr lang="fr-FR" altLang="fr-FR" sz="1200" dirty="0" err="1" smtClean="0">
                <a:solidFill>
                  <a:srgbClr val="4D4D4D"/>
                </a:solidFill>
              </a:rPr>
              <a:t>Hayg</a:t>
            </a:r>
            <a:r>
              <a:rPr lang="fr-FR" altLang="fr-FR" sz="1200" dirty="0" smtClean="0">
                <a:solidFill>
                  <a:srgbClr val="4D4D4D"/>
                </a:solidFill>
              </a:rPr>
              <a:t> </a:t>
            </a:r>
            <a:r>
              <a:rPr lang="fr-FR" altLang="fr-FR" sz="1200" dirty="0" err="1" smtClean="0">
                <a:solidFill>
                  <a:srgbClr val="4D4D4D"/>
                </a:solidFill>
              </a:rPr>
              <a:t>Guler</a:t>
            </a:r>
            <a:r>
              <a:rPr lang="fr-FR" altLang="fr-FR" sz="1200" dirty="0" smtClean="0">
                <a:solidFill>
                  <a:srgbClr val="4D4D4D"/>
                </a:solidFill>
              </a:rPr>
              <a:t> (</a:t>
            </a:r>
            <a:r>
              <a:rPr lang="fr-FR" altLang="fr-FR" sz="1200" dirty="0">
                <a:solidFill>
                  <a:srgbClr val="4D4D4D"/>
                </a:solidFill>
              </a:rPr>
              <a:t>CDD niveau IR à 5</a:t>
            </a:r>
            <a:r>
              <a:rPr lang="fr-FR" altLang="fr-FR" sz="1200" dirty="0" smtClean="0">
                <a:solidFill>
                  <a:srgbClr val="4D4D4D"/>
                </a:solidFill>
              </a:rPr>
              <a:t>%)</a:t>
            </a:r>
          </a:p>
          <a:p>
            <a:pPr lvl="2">
              <a:lnSpc>
                <a:spcPct val="120000"/>
              </a:lnSpc>
              <a:buFont typeface="Arial" pitchFamily="34" charset="0"/>
              <a:buChar char="•"/>
            </a:pPr>
            <a:r>
              <a:rPr lang="fr-FR" altLang="fr-FR" sz="1200" dirty="0" smtClean="0">
                <a:solidFill>
                  <a:srgbClr val="4D4D4D"/>
                </a:solidFill>
              </a:rPr>
              <a:t>Christopher </a:t>
            </a:r>
            <a:r>
              <a:rPr lang="fr-FR" altLang="fr-FR" sz="1200" dirty="0" err="1" smtClean="0">
                <a:solidFill>
                  <a:srgbClr val="4D4D4D"/>
                </a:solidFill>
              </a:rPr>
              <a:t>Magueur</a:t>
            </a:r>
            <a:r>
              <a:rPr lang="fr-FR" altLang="fr-FR" sz="1200" dirty="0" smtClean="0">
                <a:solidFill>
                  <a:srgbClr val="4D4D4D"/>
                </a:solidFill>
              </a:rPr>
              <a:t> (AI Mécanique à 5%)</a:t>
            </a:r>
          </a:p>
          <a:p>
            <a:pPr lvl="2">
              <a:lnSpc>
                <a:spcPct val="120000"/>
              </a:lnSpc>
              <a:buFont typeface="Arial" pitchFamily="34" charset="0"/>
              <a:buChar char="•"/>
            </a:pPr>
            <a:r>
              <a:rPr lang="fr-FR" altLang="fr-FR" sz="1200" dirty="0">
                <a:solidFill>
                  <a:srgbClr val="4D4D4D"/>
                </a:solidFill>
              </a:rPr>
              <a:t>Alice </a:t>
            </a:r>
            <a:r>
              <a:rPr lang="fr-FR" altLang="fr-FR" sz="1200" dirty="0" smtClean="0">
                <a:solidFill>
                  <a:srgbClr val="4D4D4D"/>
                </a:solidFill>
              </a:rPr>
              <a:t>Thiebault (AI Mécanique à 20%)</a:t>
            </a:r>
            <a:endParaRPr lang="fr-FR" altLang="fr-FR" sz="1200" dirty="0">
              <a:solidFill>
                <a:srgbClr val="4D4D4D"/>
              </a:solidFill>
            </a:endParaRPr>
          </a:p>
          <a:p>
            <a:pPr lvl="2">
              <a:lnSpc>
                <a:spcPct val="120000"/>
              </a:lnSpc>
              <a:buFont typeface="Arial" pitchFamily="34" charset="0"/>
              <a:buChar char="•"/>
            </a:pPr>
            <a:endParaRPr lang="fr-FR" altLang="fr-FR" sz="1200" dirty="0">
              <a:solidFill>
                <a:srgbClr val="4D4D4D"/>
              </a:solidFill>
            </a:endParaRPr>
          </a:p>
          <a:p>
            <a:pPr lvl="2">
              <a:lnSpc>
                <a:spcPct val="120000"/>
              </a:lnSpc>
              <a:buFont typeface="Arial" pitchFamily="34" charset="0"/>
              <a:buChar char="•"/>
            </a:pPr>
            <a:endParaRPr lang="fr-FR" altLang="fr-FR" sz="1200" dirty="0" smtClean="0">
              <a:solidFill>
                <a:srgbClr val="4D4D4D"/>
              </a:solidFill>
            </a:endParaRPr>
          </a:p>
          <a:p>
            <a:pPr lvl="1">
              <a:lnSpc>
                <a:spcPct val="120000"/>
              </a:lnSpc>
              <a:buFont typeface="Arial" pitchFamily="34" charset="0"/>
              <a:buChar char="•"/>
            </a:pPr>
            <a:endParaRPr lang="fr-FR" altLang="fr-FR" sz="1200" dirty="0">
              <a:solidFill>
                <a:srgbClr val="4D4D4D"/>
              </a:solidFill>
            </a:endParaRPr>
          </a:p>
          <a:p>
            <a:pPr lvl="1">
              <a:lnSpc>
                <a:spcPct val="120000"/>
              </a:lnSpc>
              <a:buFont typeface="Arial" pitchFamily="34" charset="0"/>
              <a:buChar char="•"/>
            </a:pPr>
            <a:r>
              <a:rPr lang="fr-FR" altLang="fr-FR" sz="1200" b="1" dirty="0" smtClean="0">
                <a:solidFill>
                  <a:srgbClr val="4D4D4D"/>
                </a:solidFill>
              </a:rPr>
              <a:t>Station conditionnement XFEL</a:t>
            </a:r>
            <a:r>
              <a:rPr lang="fr-FR" altLang="fr-FR" sz="1200" dirty="0" smtClean="0">
                <a:solidFill>
                  <a:srgbClr val="4D4D4D"/>
                </a:solidFill>
              </a:rPr>
              <a:t>: </a:t>
            </a:r>
            <a:r>
              <a:rPr lang="fr-FR" altLang="fr-FR" sz="1200" dirty="0" smtClean="0">
                <a:solidFill>
                  <a:srgbClr val="4D4D4D"/>
                </a:solidFill>
              </a:rPr>
              <a:t>5,9 </a:t>
            </a:r>
            <a:r>
              <a:rPr lang="fr-FR" altLang="fr-FR" sz="1200" dirty="0" smtClean="0">
                <a:solidFill>
                  <a:srgbClr val="4D4D4D"/>
                </a:solidFill>
              </a:rPr>
              <a:t>FTE</a:t>
            </a:r>
          </a:p>
          <a:p>
            <a:pPr lvl="1">
              <a:lnSpc>
                <a:spcPct val="120000"/>
              </a:lnSpc>
              <a:buFont typeface="Arial" pitchFamily="34" charset="0"/>
              <a:buChar char="•"/>
            </a:pPr>
            <a:endParaRPr lang="fr-FR" altLang="fr-FR" sz="1200" dirty="0">
              <a:solidFill>
                <a:srgbClr val="4D4D4D"/>
              </a:solidFill>
            </a:endParaRPr>
          </a:p>
          <a:p>
            <a:pPr lvl="2">
              <a:lnSpc>
                <a:spcPct val="120000"/>
              </a:lnSpc>
              <a:buFont typeface="Arial" pitchFamily="34" charset="0"/>
              <a:buChar char="•"/>
            </a:pPr>
            <a:r>
              <a:rPr lang="fr-FR" altLang="fr-FR" sz="1200" dirty="0" smtClean="0">
                <a:solidFill>
                  <a:srgbClr val="4D4D4D"/>
                </a:solidFill>
              </a:rPr>
              <a:t>Alexandre Gallas (IE Mécanique à 30%)</a:t>
            </a:r>
          </a:p>
          <a:p>
            <a:pPr lvl="2">
              <a:lnSpc>
                <a:spcPct val="120000"/>
              </a:lnSpc>
              <a:buFont typeface="Arial" pitchFamily="34" charset="0"/>
              <a:buChar char="•"/>
            </a:pPr>
            <a:r>
              <a:rPr lang="fr-FR" altLang="fr-FR" sz="1200" dirty="0" err="1" smtClean="0">
                <a:solidFill>
                  <a:srgbClr val="4D4D4D"/>
                </a:solidFill>
              </a:rPr>
              <a:t>Hayg</a:t>
            </a:r>
            <a:r>
              <a:rPr lang="fr-FR" altLang="fr-FR" sz="1200" dirty="0" smtClean="0">
                <a:solidFill>
                  <a:srgbClr val="4D4D4D"/>
                </a:solidFill>
              </a:rPr>
              <a:t> </a:t>
            </a:r>
            <a:r>
              <a:rPr lang="fr-FR" altLang="fr-FR" sz="1200" dirty="0" err="1" smtClean="0">
                <a:solidFill>
                  <a:srgbClr val="4D4D4D"/>
                </a:solidFill>
              </a:rPr>
              <a:t>Guler</a:t>
            </a:r>
            <a:r>
              <a:rPr lang="fr-FR" altLang="fr-FR" sz="1200" dirty="0" smtClean="0">
                <a:solidFill>
                  <a:srgbClr val="4D4D4D"/>
                </a:solidFill>
              </a:rPr>
              <a:t> (CDD niveau IR à 75%)</a:t>
            </a:r>
          </a:p>
          <a:p>
            <a:pPr lvl="2">
              <a:lnSpc>
                <a:spcPct val="120000"/>
              </a:lnSpc>
              <a:buFont typeface="Arial" pitchFamily="34" charset="0"/>
              <a:buChar char="•"/>
            </a:pPr>
            <a:r>
              <a:rPr lang="fr-FR" altLang="fr-FR" sz="1200" dirty="0" smtClean="0">
                <a:solidFill>
                  <a:srgbClr val="4D4D4D"/>
                </a:solidFill>
              </a:rPr>
              <a:t>Walid Kaabi (IR Chef de projet 80%) </a:t>
            </a:r>
          </a:p>
          <a:p>
            <a:pPr lvl="2">
              <a:lnSpc>
                <a:spcPct val="120000"/>
              </a:lnSpc>
              <a:buFont typeface="Arial" pitchFamily="34" charset="0"/>
              <a:buChar char="•"/>
            </a:pPr>
            <a:r>
              <a:rPr lang="fr-FR" altLang="fr-FR" sz="1200" dirty="0" smtClean="0">
                <a:solidFill>
                  <a:srgbClr val="4D4D4D"/>
                </a:solidFill>
              </a:rPr>
              <a:t>David Le </a:t>
            </a:r>
            <a:r>
              <a:rPr lang="fr-FR" altLang="fr-FR" sz="1200" dirty="0" err="1" smtClean="0">
                <a:solidFill>
                  <a:srgbClr val="4D4D4D"/>
                </a:solidFill>
              </a:rPr>
              <a:t>Pinvidic</a:t>
            </a:r>
            <a:r>
              <a:rPr lang="fr-FR" altLang="fr-FR" sz="1200" dirty="0">
                <a:solidFill>
                  <a:srgbClr val="4D4D4D"/>
                </a:solidFill>
              </a:rPr>
              <a:t> (CDD niveau AI- Mécanique à 100%</a:t>
            </a:r>
            <a:r>
              <a:rPr lang="fr-FR" altLang="fr-FR" sz="1200" dirty="0" smtClean="0">
                <a:solidFill>
                  <a:srgbClr val="4D4D4D"/>
                </a:solidFill>
              </a:rPr>
              <a:t>)</a:t>
            </a:r>
          </a:p>
          <a:p>
            <a:pPr lvl="2">
              <a:lnSpc>
                <a:spcPct val="120000"/>
              </a:lnSpc>
              <a:buFont typeface="Arial" pitchFamily="34" charset="0"/>
              <a:buChar char="•"/>
            </a:pPr>
            <a:r>
              <a:rPr lang="fr-FR" altLang="fr-FR" sz="1200" dirty="0" smtClean="0">
                <a:solidFill>
                  <a:srgbClr val="4D4D4D"/>
                </a:solidFill>
              </a:rPr>
              <a:t>Christopher </a:t>
            </a:r>
            <a:r>
              <a:rPr lang="fr-FR" altLang="fr-FR" sz="1200" dirty="0" err="1" smtClean="0">
                <a:solidFill>
                  <a:srgbClr val="4D4D4D"/>
                </a:solidFill>
              </a:rPr>
              <a:t>Magueur</a:t>
            </a:r>
            <a:r>
              <a:rPr lang="fr-FR" altLang="fr-FR" sz="1200" dirty="0" smtClean="0">
                <a:solidFill>
                  <a:srgbClr val="4D4D4D"/>
                </a:solidFill>
              </a:rPr>
              <a:t> </a:t>
            </a:r>
            <a:r>
              <a:rPr lang="fr-FR" altLang="fr-FR" sz="1200" dirty="0">
                <a:solidFill>
                  <a:srgbClr val="4D4D4D"/>
                </a:solidFill>
              </a:rPr>
              <a:t>(AI </a:t>
            </a:r>
            <a:r>
              <a:rPr lang="fr-FR" altLang="fr-FR" sz="1200" dirty="0" smtClean="0">
                <a:solidFill>
                  <a:srgbClr val="4D4D4D"/>
                </a:solidFill>
              </a:rPr>
              <a:t>Mécanique à 95%)</a:t>
            </a:r>
          </a:p>
          <a:p>
            <a:pPr lvl="2">
              <a:lnSpc>
                <a:spcPct val="120000"/>
              </a:lnSpc>
              <a:buFont typeface="Arial" pitchFamily="34" charset="0"/>
              <a:buChar char="•"/>
            </a:pPr>
            <a:r>
              <a:rPr lang="fr-FR" altLang="fr-FR" sz="1200" dirty="0" err="1" smtClean="0">
                <a:solidFill>
                  <a:srgbClr val="4D4D4D"/>
                </a:solidFill>
              </a:rPr>
              <a:t>Maryam</a:t>
            </a:r>
            <a:r>
              <a:rPr lang="fr-FR" altLang="fr-FR" sz="1200" dirty="0" smtClean="0">
                <a:solidFill>
                  <a:srgbClr val="4D4D4D"/>
                </a:solidFill>
              </a:rPr>
              <a:t> </a:t>
            </a:r>
            <a:r>
              <a:rPr lang="fr-FR" altLang="fr-FR" sz="1200" dirty="0" err="1" smtClean="0">
                <a:solidFill>
                  <a:srgbClr val="4D4D4D"/>
                </a:solidFill>
              </a:rPr>
              <a:t>Oublaid</a:t>
            </a:r>
            <a:r>
              <a:rPr lang="fr-FR" altLang="fr-FR" sz="1200" dirty="0" smtClean="0">
                <a:solidFill>
                  <a:srgbClr val="4D4D4D"/>
                </a:solidFill>
              </a:rPr>
              <a:t> (CDD niveau AI- Mécanique à 100%)</a:t>
            </a:r>
          </a:p>
          <a:p>
            <a:pPr lvl="2">
              <a:lnSpc>
                <a:spcPct val="120000"/>
              </a:lnSpc>
              <a:buFont typeface="Arial" pitchFamily="34" charset="0"/>
              <a:buChar char="•"/>
            </a:pPr>
            <a:r>
              <a:rPr lang="fr-FR" altLang="fr-FR" sz="1200" dirty="0" smtClean="0">
                <a:solidFill>
                  <a:srgbClr val="4D4D4D"/>
                </a:solidFill>
              </a:rPr>
              <a:t>Alice Thiebault (AI Mécanique à 30%)</a:t>
            </a:r>
          </a:p>
          <a:p>
            <a:pPr lvl="2">
              <a:lnSpc>
                <a:spcPct val="120000"/>
              </a:lnSpc>
              <a:buFont typeface="Arial" pitchFamily="34" charset="0"/>
              <a:buChar char="•"/>
            </a:pPr>
            <a:r>
              <a:rPr lang="fr-FR" altLang="fr-FR" sz="1200" dirty="0" smtClean="0">
                <a:solidFill>
                  <a:srgbClr val="4D4D4D"/>
                </a:solidFill>
              </a:rPr>
              <a:t>Alexis </a:t>
            </a:r>
            <a:r>
              <a:rPr lang="fr-FR" altLang="fr-FR" sz="1200" dirty="0" err="1" smtClean="0">
                <a:solidFill>
                  <a:srgbClr val="4D4D4D"/>
                </a:solidFill>
              </a:rPr>
              <a:t>Verguet</a:t>
            </a:r>
            <a:r>
              <a:rPr lang="fr-FR" altLang="fr-FR" sz="1200" dirty="0" smtClean="0">
                <a:solidFill>
                  <a:srgbClr val="4D4D4D"/>
                </a:solidFill>
              </a:rPr>
              <a:t> (AI </a:t>
            </a:r>
            <a:r>
              <a:rPr lang="fr-FR" altLang="fr-FR" sz="1200" dirty="0">
                <a:solidFill>
                  <a:srgbClr val="4D4D4D"/>
                </a:solidFill>
              </a:rPr>
              <a:t>G</a:t>
            </a:r>
            <a:r>
              <a:rPr lang="fr-FR" altLang="fr-FR" sz="1200" dirty="0" smtClean="0">
                <a:solidFill>
                  <a:srgbClr val="4D4D4D"/>
                </a:solidFill>
              </a:rPr>
              <a:t>estion production à 80%)</a:t>
            </a:r>
            <a:endParaRPr lang="fr-FR" altLang="fr-FR" sz="1200" dirty="0">
              <a:solidFill>
                <a:srgbClr val="4D4D4D"/>
              </a:solidFill>
            </a:endParaRPr>
          </a:p>
          <a:p>
            <a:pPr marL="914400" lvl="2" indent="0">
              <a:lnSpc>
                <a:spcPct val="90000"/>
              </a:lnSpc>
            </a:pPr>
            <a:endParaRPr lang="fr-FR" altLang="fr-FR" sz="1200" dirty="0">
              <a:solidFill>
                <a:srgbClr val="4D4D4D"/>
              </a:solidFill>
            </a:endParaRPr>
          </a:p>
          <a:p>
            <a:pPr marL="457200" lvl="1" indent="0">
              <a:lnSpc>
                <a:spcPct val="90000"/>
              </a:lnSpc>
            </a:pPr>
            <a:endParaRPr lang="fr-FR" altLang="fr-FR" sz="1200" dirty="0" smtClean="0">
              <a:solidFill>
                <a:srgbClr val="4D4D4D"/>
              </a:solidFill>
            </a:endParaRPr>
          </a:p>
          <a:p>
            <a:pPr lvl="1">
              <a:lnSpc>
                <a:spcPct val="90000"/>
              </a:lnSpc>
              <a:buFont typeface="Arial" pitchFamily="34" charset="0"/>
              <a:buChar char="•"/>
            </a:pPr>
            <a:endParaRPr lang="fr-FR" altLang="fr-FR" sz="1200" dirty="0">
              <a:solidFill>
                <a:srgbClr val="4D4D4D"/>
              </a:solidFill>
            </a:endParaRPr>
          </a:p>
          <a:p>
            <a:pPr lvl="1">
              <a:lnSpc>
                <a:spcPct val="90000"/>
              </a:lnSpc>
              <a:buFont typeface="Arial" pitchFamily="34" charset="0"/>
              <a:buChar char="•"/>
            </a:pPr>
            <a:endParaRPr lang="fr-FR" altLang="fr-FR" sz="1200" dirty="0" smtClean="0">
              <a:solidFill>
                <a:srgbClr val="4D4D4D"/>
              </a:solidFill>
            </a:endParaRPr>
          </a:p>
          <a:p>
            <a:pPr lvl="1">
              <a:lnSpc>
                <a:spcPct val="90000"/>
              </a:lnSpc>
              <a:buFont typeface="Arial" pitchFamily="34" charset="0"/>
              <a:buChar char="•"/>
            </a:pPr>
            <a:endParaRPr lang="fr-FR" altLang="fr-FR" sz="1200" dirty="0">
              <a:solidFill>
                <a:srgbClr val="4D4D4D"/>
              </a:solidFill>
            </a:endParaRPr>
          </a:p>
          <a:p>
            <a:pPr marL="0" indent="0">
              <a:lnSpc>
                <a:spcPct val="90000"/>
              </a:lnSpc>
              <a:buFont typeface="Arial" pitchFamily="34" charset="0"/>
              <a:buNone/>
            </a:pPr>
            <a:endParaRPr lang="fr-FR" altLang="fr-FR" sz="1200" b="1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3074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692150"/>
          </a:xfrm>
        </p:spPr>
        <p:txBody>
          <a:bodyPr/>
          <a:lstStyle/>
          <a:p>
            <a:r>
              <a:rPr lang="fr-FR" altLang="fr-FR" sz="2800" b="1" dirty="0" smtClean="0">
                <a:solidFill>
                  <a:srgbClr val="E75112"/>
                </a:solidFill>
                <a:latin typeface="Verdana" pitchFamily="34" charset="0"/>
              </a:rPr>
              <a:t>Aspects budgétaires (1)</a:t>
            </a:r>
          </a:p>
        </p:txBody>
      </p:sp>
      <p:cxnSp>
        <p:nvCxnSpPr>
          <p:cNvPr id="11" name="Connecteur droit 10"/>
          <p:cNvCxnSpPr/>
          <p:nvPr/>
        </p:nvCxnSpPr>
        <p:spPr>
          <a:xfrm>
            <a:off x="1588" y="692150"/>
            <a:ext cx="9142412" cy="0"/>
          </a:xfrm>
          <a:prstGeom prst="line">
            <a:avLst/>
          </a:prstGeom>
          <a:ln>
            <a:solidFill>
              <a:srgbClr val="E751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83" name="Rectangle 3"/>
          <p:cNvSpPr txBox="1">
            <a:spLocks noChangeArrowheads="1"/>
          </p:cNvSpPr>
          <p:nvPr/>
        </p:nvSpPr>
        <p:spPr bwMode="auto">
          <a:xfrm>
            <a:off x="34925" y="836042"/>
            <a:ext cx="9001125" cy="3673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marL="0" indent="0">
              <a:lnSpc>
                <a:spcPct val="90000"/>
              </a:lnSpc>
              <a:buFont typeface="Arial" pitchFamily="34" charset="0"/>
              <a:buNone/>
            </a:pPr>
            <a:endParaRPr lang="fr-FR" altLang="fr-FR" sz="1200" b="1" dirty="0">
              <a:solidFill>
                <a:srgbClr val="0070C0"/>
              </a:solidFill>
            </a:endParaRPr>
          </a:p>
          <a:p>
            <a:pPr marL="0" indent="0">
              <a:lnSpc>
                <a:spcPct val="90000"/>
              </a:lnSpc>
              <a:buFont typeface="Arial" pitchFamily="34" charset="0"/>
              <a:buNone/>
            </a:pPr>
            <a:r>
              <a:rPr lang="fr-FR" altLang="fr-FR" sz="1600" b="1" dirty="0" smtClean="0">
                <a:solidFill>
                  <a:srgbClr val="0070C0"/>
                </a:solidFill>
              </a:rPr>
              <a:t>Dépenses de fonctionnement pour l’opération (2015):  </a:t>
            </a:r>
            <a:r>
              <a:rPr lang="fr-FR" altLang="fr-FR" sz="1600" b="1" dirty="0" smtClean="0">
                <a:solidFill>
                  <a:srgbClr val="0070C0"/>
                </a:solidFill>
              </a:rPr>
              <a:t>203,9</a:t>
            </a:r>
            <a:r>
              <a:rPr lang="fr-FR" altLang="fr-FR" sz="1600" b="1" dirty="0" smtClean="0">
                <a:solidFill>
                  <a:srgbClr val="0070C0"/>
                </a:solidFill>
              </a:rPr>
              <a:t> </a:t>
            </a:r>
            <a:r>
              <a:rPr lang="fr-FR" altLang="fr-FR" sz="1600" b="1" dirty="0" smtClean="0">
                <a:solidFill>
                  <a:srgbClr val="0070C0"/>
                </a:solidFill>
              </a:rPr>
              <a:t>k€</a:t>
            </a:r>
            <a:r>
              <a:rPr lang="fr-FR" altLang="fr-FR" sz="1600" b="1" dirty="0">
                <a:solidFill>
                  <a:srgbClr val="0070C0"/>
                </a:solidFill>
              </a:rPr>
              <a:t/>
            </a:r>
            <a:br>
              <a:rPr lang="fr-FR" altLang="fr-FR" sz="1600" b="1" dirty="0">
                <a:solidFill>
                  <a:srgbClr val="0070C0"/>
                </a:solidFill>
              </a:rPr>
            </a:br>
            <a:endParaRPr lang="fr-FR" altLang="fr-FR" sz="1600" b="1" dirty="0" smtClean="0">
              <a:solidFill>
                <a:srgbClr val="0070C0"/>
              </a:solidFill>
            </a:endParaRPr>
          </a:p>
          <a:p>
            <a:pPr lvl="1">
              <a:lnSpc>
                <a:spcPct val="120000"/>
              </a:lnSpc>
              <a:buFont typeface="Arial" pitchFamily="34" charset="0"/>
              <a:buChar char="•"/>
            </a:pPr>
            <a:r>
              <a:rPr lang="fr-FR" altLang="fr-FR" sz="1200" dirty="0">
                <a:solidFill>
                  <a:srgbClr val="4D4D4D"/>
                </a:solidFill>
              </a:rPr>
              <a:t>Station R&amp;D coupleur:</a:t>
            </a:r>
          </a:p>
          <a:p>
            <a:pPr lvl="2">
              <a:lnSpc>
                <a:spcPct val="120000"/>
              </a:lnSpc>
              <a:buFont typeface="Arial" pitchFamily="34" charset="0"/>
              <a:buChar char="•"/>
            </a:pPr>
            <a:r>
              <a:rPr lang="fr-FR" altLang="fr-FR" sz="1200" dirty="0">
                <a:solidFill>
                  <a:srgbClr val="4D4D4D"/>
                </a:solidFill>
              </a:rPr>
              <a:t>Dépenses jouvence </a:t>
            </a:r>
            <a:r>
              <a:rPr lang="fr-FR" altLang="fr-FR" sz="1200" dirty="0" smtClean="0">
                <a:solidFill>
                  <a:srgbClr val="4D4D4D"/>
                </a:solidFill>
              </a:rPr>
              <a:t>composants: 37 </a:t>
            </a:r>
            <a:r>
              <a:rPr lang="fr-FR" altLang="fr-FR" sz="1200" dirty="0">
                <a:solidFill>
                  <a:srgbClr val="4D4D4D"/>
                </a:solidFill>
              </a:rPr>
              <a:t>k€ (remplacement des filtres salle blanche ISO4)</a:t>
            </a:r>
          </a:p>
          <a:p>
            <a:pPr marL="0" indent="0">
              <a:lnSpc>
                <a:spcPct val="90000"/>
              </a:lnSpc>
              <a:buFont typeface="Arial" pitchFamily="34" charset="0"/>
              <a:buNone/>
            </a:pPr>
            <a:endParaRPr lang="fr-FR" altLang="fr-FR" sz="1600" dirty="0" smtClean="0">
              <a:solidFill>
                <a:srgbClr val="4D4D4D"/>
              </a:solidFill>
            </a:endParaRPr>
          </a:p>
          <a:p>
            <a:pPr lvl="1">
              <a:lnSpc>
                <a:spcPct val="120000"/>
              </a:lnSpc>
              <a:buFont typeface="Arial" pitchFamily="34" charset="0"/>
              <a:buChar char="•"/>
            </a:pPr>
            <a:r>
              <a:rPr lang="fr-FR" altLang="fr-FR" sz="1200" dirty="0" smtClean="0">
                <a:solidFill>
                  <a:srgbClr val="4D4D4D"/>
                </a:solidFill>
              </a:rPr>
              <a:t>Station conditionnement XFEL</a:t>
            </a:r>
            <a:r>
              <a:rPr lang="fr-FR" altLang="fr-FR" sz="1200" dirty="0" smtClean="0">
                <a:solidFill>
                  <a:srgbClr val="4D4D4D"/>
                </a:solidFill>
              </a:rPr>
              <a:t>:</a:t>
            </a:r>
          </a:p>
          <a:p>
            <a:pPr marL="457200" lvl="1" indent="0">
              <a:lnSpc>
                <a:spcPct val="120000"/>
              </a:lnSpc>
            </a:pPr>
            <a:r>
              <a:rPr lang="fr-FR" altLang="fr-FR" sz="1200" dirty="0" smtClean="0">
                <a:solidFill>
                  <a:srgbClr val="4D4D4D"/>
                </a:solidFill>
              </a:rPr>
              <a:t> </a:t>
            </a:r>
            <a:endParaRPr lang="fr-FR" altLang="fr-FR" sz="1200" dirty="0" smtClean="0">
              <a:solidFill>
                <a:srgbClr val="4D4D4D"/>
              </a:solidFill>
            </a:endParaRPr>
          </a:p>
          <a:p>
            <a:pPr lvl="2">
              <a:lnSpc>
                <a:spcPct val="120000"/>
              </a:lnSpc>
              <a:buFont typeface="Arial" pitchFamily="34" charset="0"/>
              <a:buChar char="•"/>
            </a:pPr>
            <a:r>
              <a:rPr lang="fr-FR" altLang="fr-FR" sz="1200" dirty="0" smtClean="0">
                <a:solidFill>
                  <a:srgbClr val="4D4D4D"/>
                </a:solidFill>
              </a:rPr>
              <a:t>Petits consommables et fluides</a:t>
            </a:r>
            <a:r>
              <a:rPr lang="fr-FR" altLang="fr-FR" sz="1200" dirty="0" smtClean="0">
                <a:solidFill>
                  <a:srgbClr val="4D4D4D"/>
                </a:solidFill>
              </a:rPr>
              <a:t>: 7.7K€</a:t>
            </a:r>
            <a:endParaRPr lang="fr-FR" altLang="fr-FR" sz="1200" dirty="0" smtClean="0">
              <a:solidFill>
                <a:srgbClr val="4D4D4D"/>
              </a:solidFill>
            </a:endParaRPr>
          </a:p>
          <a:p>
            <a:pPr lvl="2">
              <a:lnSpc>
                <a:spcPct val="120000"/>
              </a:lnSpc>
              <a:buFont typeface="Arial" pitchFamily="34" charset="0"/>
              <a:buChar char="•"/>
            </a:pPr>
            <a:r>
              <a:rPr lang="fr-FR" altLang="fr-FR" sz="1200" dirty="0" smtClean="0">
                <a:solidFill>
                  <a:srgbClr val="4D4D4D"/>
                </a:solidFill>
              </a:rPr>
              <a:t>Electricité: 86.5 k€</a:t>
            </a:r>
          </a:p>
          <a:p>
            <a:pPr lvl="2">
              <a:lnSpc>
                <a:spcPct val="120000"/>
              </a:lnSpc>
              <a:buFont typeface="Arial" pitchFamily="34" charset="0"/>
              <a:buChar char="•"/>
            </a:pPr>
            <a:r>
              <a:rPr lang="fr-FR" altLang="fr-FR" sz="1200" dirty="0" smtClean="0">
                <a:solidFill>
                  <a:srgbClr val="4D4D4D"/>
                </a:solidFill>
              </a:rPr>
              <a:t>Dépenses contrat maintenance extérieure: </a:t>
            </a:r>
            <a:r>
              <a:rPr lang="fr-FR" altLang="fr-FR" sz="1200" dirty="0" smtClean="0">
                <a:solidFill>
                  <a:srgbClr val="4D4D4D"/>
                </a:solidFill>
              </a:rPr>
              <a:t>13K€ </a:t>
            </a:r>
            <a:r>
              <a:rPr lang="fr-FR" altLang="fr-FR" sz="1200" dirty="0" smtClean="0">
                <a:solidFill>
                  <a:srgbClr val="4D4D4D"/>
                </a:solidFill>
              </a:rPr>
              <a:t>station </a:t>
            </a:r>
            <a:r>
              <a:rPr lang="fr-FR" altLang="fr-FR" sz="1200" dirty="0" smtClean="0">
                <a:solidFill>
                  <a:srgbClr val="4D4D4D"/>
                </a:solidFill>
              </a:rPr>
              <a:t>RF  + </a:t>
            </a:r>
            <a:r>
              <a:rPr lang="fr-FR" altLang="fr-FR" sz="1200" dirty="0" smtClean="0">
                <a:solidFill>
                  <a:srgbClr val="4D4D4D"/>
                </a:solidFill>
              </a:rPr>
              <a:t>44.7 K€ </a:t>
            </a:r>
            <a:r>
              <a:rPr lang="fr-FR" altLang="fr-FR" sz="1200" dirty="0" smtClean="0">
                <a:solidFill>
                  <a:srgbClr val="4D4D4D"/>
                </a:solidFill>
              </a:rPr>
              <a:t>Salle </a:t>
            </a:r>
            <a:r>
              <a:rPr lang="fr-FR" altLang="fr-FR" sz="1200" dirty="0" smtClean="0">
                <a:solidFill>
                  <a:srgbClr val="4D4D4D"/>
                </a:solidFill>
              </a:rPr>
              <a:t>blanche</a:t>
            </a:r>
          </a:p>
          <a:p>
            <a:pPr lvl="2">
              <a:lnSpc>
                <a:spcPct val="120000"/>
              </a:lnSpc>
              <a:buFont typeface="Arial" pitchFamily="34" charset="0"/>
              <a:buChar char="•"/>
            </a:pPr>
            <a:endParaRPr lang="fr-FR" altLang="fr-FR" sz="1200" dirty="0">
              <a:solidFill>
                <a:srgbClr val="4D4D4D"/>
              </a:solidFill>
            </a:endParaRPr>
          </a:p>
          <a:p>
            <a:pPr lvl="2">
              <a:lnSpc>
                <a:spcPct val="120000"/>
              </a:lnSpc>
              <a:buFont typeface="Arial" pitchFamily="34" charset="0"/>
              <a:buChar char="•"/>
            </a:pPr>
            <a:endParaRPr lang="fr-FR" altLang="fr-FR" sz="1200" dirty="0" smtClean="0">
              <a:solidFill>
                <a:srgbClr val="4D4D4D"/>
              </a:solidFill>
            </a:endParaRPr>
          </a:p>
          <a:p>
            <a:pPr lvl="2">
              <a:lnSpc>
                <a:spcPct val="120000"/>
              </a:lnSpc>
              <a:buFont typeface="Arial" pitchFamily="34" charset="0"/>
              <a:buChar char="•"/>
            </a:pPr>
            <a:r>
              <a:rPr lang="fr-FR" altLang="fr-FR" sz="1200" dirty="0" smtClean="0">
                <a:solidFill>
                  <a:srgbClr val="4D4D4D"/>
                </a:solidFill>
              </a:rPr>
              <a:t>Dépenses jouvence composants: </a:t>
            </a:r>
            <a:r>
              <a:rPr lang="fr-FR" altLang="fr-FR" sz="1200" dirty="0" smtClean="0">
                <a:solidFill>
                  <a:srgbClr val="4D4D4D"/>
                </a:solidFill>
              </a:rPr>
              <a:t>15k</a:t>
            </a:r>
            <a:r>
              <a:rPr lang="fr-FR" altLang="fr-FR" sz="1200" dirty="0" smtClean="0">
                <a:solidFill>
                  <a:srgbClr val="4D4D4D"/>
                </a:solidFill>
              </a:rPr>
              <a:t>€ (</a:t>
            </a:r>
            <a:r>
              <a:rPr lang="fr-FR" altLang="fr-FR" sz="1200" dirty="0" smtClean="0">
                <a:solidFill>
                  <a:srgbClr val="4D4D4D"/>
                </a:solidFill>
              </a:rPr>
              <a:t>intervention diagnostique et remplacement du focalisateur</a:t>
            </a:r>
            <a:r>
              <a:rPr lang="fr-FR" altLang="fr-FR" sz="1200" dirty="0" smtClean="0">
                <a:solidFill>
                  <a:srgbClr val="4D4D4D"/>
                </a:solidFill>
              </a:rPr>
              <a:t>)  </a:t>
            </a:r>
          </a:p>
          <a:p>
            <a:pPr lvl="2">
              <a:lnSpc>
                <a:spcPct val="120000"/>
              </a:lnSpc>
              <a:buFont typeface="Arial" pitchFamily="34" charset="0"/>
              <a:buChar char="•"/>
            </a:pPr>
            <a:r>
              <a:rPr lang="fr-FR" altLang="fr-FR" sz="1200" dirty="0" smtClean="0">
                <a:solidFill>
                  <a:srgbClr val="4D4D4D"/>
                </a:solidFill>
              </a:rPr>
              <a:t>Dépenses upgrade: </a:t>
            </a:r>
            <a:r>
              <a:rPr lang="fr-FR" altLang="fr-FR" sz="1200" dirty="0" smtClean="0">
                <a:solidFill>
                  <a:srgbClr val="4D4D4D"/>
                </a:solidFill>
              </a:rPr>
              <a:t>RAS</a:t>
            </a:r>
          </a:p>
          <a:p>
            <a:pPr marL="914400" lvl="2" indent="0">
              <a:lnSpc>
                <a:spcPct val="120000"/>
              </a:lnSpc>
            </a:pPr>
            <a:endParaRPr lang="fr-FR" altLang="fr-FR" sz="1200" dirty="0" smtClean="0">
              <a:solidFill>
                <a:srgbClr val="4D4D4D"/>
              </a:solidFill>
            </a:endParaRPr>
          </a:p>
          <a:p>
            <a:pPr marL="914400" lvl="2" indent="0">
              <a:lnSpc>
                <a:spcPct val="120000"/>
              </a:lnSpc>
            </a:pPr>
            <a:endParaRPr lang="fr-FR" altLang="fr-FR" sz="1200" dirty="0" smtClean="0">
              <a:solidFill>
                <a:srgbClr val="4D4D4D"/>
              </a:solidFill>
            </a:endParaRPr>
          </a:p>
          <a:p>
            <a:pPr marL="914400" lvl="2" indent="0">
              <a:lnSpc>
                <a:spcPct val="120000"/>
              </a:lnSpc>
            </a:pPr>
            <a:endParaRPr lang="fr-FR" altLang="fr-FR" sz="1200" dirty="0" smtClean="0">
              <a:solidFill>
                <a:srgbClr val="4D4D4D"/>
              </a:solidFill>
            </a:endParaRPr>
          </a:p>
          <a:p>
            <a:pPr marL="457200" lvl="1" indent="0">
              <a:lnSpc>
                <a:spcPct val="90000"/>
              </a:lnSpc>
            </a:pPr>
            <a:endParaRPr lang="fr-FR" altLang="fr-FR" sz="1200" dirty="0" smtClean="0">
              <a:solidFill>
                <a:srgbClr val="4D4D4D"/>
              </a:solidFill>
            </a:endParaRPr>
          </a:p>
          <a:p>
            <a:pPr lvl="1">
              <a:lnSpc>
                <a:spcPct val="90000"/>
              </a:lnSpc>
              <a:buFont typeface="Arial" pitchFamily="34" charset="0"/>
              <a:buChar char="•"/>
            </a:pPr>
            <a:endParaRPr lang="fr-FR" altLang="fr-FR" sz="1200" dirty="0">
              <a:solidFill>
                <a:srgbClr val="4D4D4D"/>
              </a:solidFill>
            </a:endParaRPr>
          </a:p>
          <a:p>
            <a:pPr marL="457200" lvl="1" indent="0">
              <a:lnSpc>
                <a:spcPct val="90000"/>
              </a:lnSpc>
            </a:pPr>
            <a:r>
              <a:rPr lang="fr-FR" altLang="fr-FR" sz="1200" dirty="0" smtClean="0">
                <a:solidFill>
                  <a:srgbClr val="4D4D4D"/>
                </a:solidFill>
              </a:rPr>
              <a:t>NB: A signaler qu’en 2015 la plateforme a </a:t>
            </a:r>
            <a:r>
              <a:rPr lang="fr-FR" altLang="fr-FR" sz="1200" dirty="0" smtClean="0">
                <a:solidFill>
                  <a:srgbClr val="4D4D4D"/>
                </a:solidFill>
              </a:rPr>
              <a:t>fonctionné</a:t>
            </a:r>
            <a:r>
              <a:rPr lang="fr-FR" altLang="fr-FR" sz="1200" dirty="0" smtClean="0">
                <a:solidFill>
                  <a:srgbClr val="4D4D4D"/>
                </a:solidFill>
              </a:rPr>
              <a:t> non stop, WE compris, ou   </a:t>
            </a:r>
            <a:endParaRPr lang="fr-FR" altLang="fr-FR" sz="1200" dirty="0" smtClean="0">
              <a:solidFill>
                <a:srgbClr val="4D4D4D"/>
              </a:solidFill>
            </a:endParaRPr>
          </a:p>
          <a:p>
            <a:pPr lvl="1">
              <a:lnSpc>
                <a:spcPct val="90000"/>
              </a:lnSpc>
              <a:buFont typeface="Arial" pitchFamily="34" charset="0"/>
              <a:buChar char="•"/>
            </a:pPr>
            <a:endParaRPr lang="fr-FR" altLang="fr-FR" sz="1200" dirty="0">
              <a:solidFill>
                <a:srgbClr val="4D4D4D"/>
              </a:solidFill>
            </a:endParaRPr>
          </a:p>
          <a:p>
            <a:pPr marL="0" indent="0">
              <a:lnSpc>
                <a:spcPct val="90000"/>
              </a:lnSpc>
              <a:buFont typeface="Arial" pitchFamily="34" charset="0"/>
              <a:buNone/>
            </a:pPr>
            <a:endParaRPr lang="fr-FR" altLang="fr-FR" sz="1200" b="1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73237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692150"/>
          </a:xfrm>
        </p:spPr>
        <p:txBody>
          <a:bodyPr/>
          <a:lstStyle/>
          <a:p>
            <a:r>
              <a:rPr lang="fr-FR" altLang="fr-FR" sz="2800" b="1" dirty="0" smtClean="0">
                <a:solidFill>
                  <a:srgbClr val="E75112"/>
                </a:solidFill>
                <a:latin typeface="Verdana" pitchFamily="34" charset="0"/>
              </a:rPr>
              <a:t>Aspects budgétaires (2)</a:t>
            </a:r>
          </a:p>
        </p:txBody>
      </p:sp>
      <p:cxnSp>
        <p:nvCxnSpPr>
          <p:cNvPr id="11" name="Connecteur droit 10"/>
          <p:cNvCxnSpPr/>
          <p:nvPr/>
        </p:nvCxnSpPr>
        <p:spPr>
          <a:xfrm>
            <a:off x="1588" y="692150"/>
            <a:ext cx="9142412" cy="0"/>
          </a:xfrm>
          <a:prstGeom prst="line">
            <a:avLst/>
          </a:prstGeom>
          <a:ln>
            <a:solidFill>
              <a:srgbClr val="E751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83" name="Rectangle 3"/>
          <p:cNvSpPr txBox="1">
            <a:spLocks noChangeArrowheads="1"/>
          </p:cNvSpPr>
          <p:nvPr/>
        </p:nvSpPr>
        <p:spPr bwMode="auto">
          <a:xfrm>
            <a:off x="34925" y="836042"/>
            <a:ext cx="9001125" cy="5833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marL="0" indent="0">
              <a:lnSpc>
                <a:spcPct val="90000"/>
              </a:lnSpc>
              <a:buFont typeface="Arial" pitchFamily="34" charset="0"/>
              <a:buNone/>
            </a:pPr>
            <a:endParaRPr lang="fr-FR" altLang="fr-FR" sz="1200" b="1" dirty="0">
              <a:solidFill>
                <a:srgbClr val="0070C0"/>
              </a:solidFill>
            </a:endParaRPr>
          </a:p>
          <a:p>
            <a:pPr marL="0" indent="0">
              <a:lnSpc>
                <a:spcPct val="90000"/>
              </a:lnSpc>
              <a:buFont typeface="Arial" pitchFamily="34" charset="0"/>
              <a:buNone/>
            </a:pPr>
            <a:r>
              <a:rPr lang="fr-FR" altLang="fr-FR" sz="1600" b="1" dirty="0" smtClean="0">
                <a:solidFill>
                  <a:srgbClr val="0070C0"/>
                </a:solidFill>
              </a:rPr>
              <a:t>Sources de financement </a:t>
            </a:r>
            <a:r>
              <a:rPr lang="fr-FR" altLang="fr-FR" sz="1200" b="1" dirty="0">
                <a:solidFill>
                  <a:srgbClr val="0070C0"/>
                </a:solidFill>
              </a:rPr>
              <a:t/>
            </a:r>
            <a:br>
              <a:rPr lang="fr-FR" altLang="fr-FR" sz="1200" b="1" dirty="0">
                <a:solidFill>
                  <a:srgbClr val="0070C0"/>
                </a:solidFill>
              </a:rPr>
            </a:br>
            <a:endParaRPr lang="fr-FR" altLang="fr-FR" sz="1200" dirty="0" smtClean="0">
              <a:solidFill>
                <a:srgbClr val="4D4D4D"/>
              </a:solidFill>
            </a:endParaRPr>
          </a:p>
          <a:p>
            <a:pPr lvl="1">
              <a:lnSpc>
                <a:spcPct val="120000"/>
              </a:lnSpc>
              <a:buFont typeface="Arial" pitchFamily="34" charset="0"/>
              <a:buChar char="•"/>
            </a:pPr>
            <a:r>
              <a:rPr lang="fr-FR" altLang="fr-FR" sz="1200" dirty="0" smtClean="0">
                <a:solidFill>
                  <a:srgbClr val="4D4D4D"/>
                </a:solidFill>
              </a:rPr>
              <a:t>Schéma de financement </a:t>
            </a:r>
            <a:endParaRPr lang="fr-FR" altLang="fr-FR" sz="1200" dirty="0">
              <a:solidFill>
                <a:srgbClr val="4D4D4D"/>
              </a:solidFill>
            </a:endParaRPr>
          </a:p>
          <a:p>
            <a:pPr marL="457200" lvl="1" indent="0">
              <a:lnSpc>
                <a:spcPct val="120000"/>
              </a:lnSpc>
            </a:pPr>
            <a:r>
              <a:rPr lang="fr-FR" altLang="fr-FR" sz="1200" dirty="0" smtClean="0">
                <a:solidFill>
                  <a:srgbClr val="4D4D4D"/>
                </a:solidFill>
              </a:rPr>
              <a:t>Le coût de construction et le coût de fonctionnement de la station de conditionnement XFEL proviennent du budget global alloué au projet, une contribution in-</a:t>
            </a:r>
            <a:r>
              <a:rPr lang="fr-FR" altLang="fr-FR" sz="1200" dirty="0" err="1" smtClean="0">
                <a:solidFill>
                  <a:srgbClr val="4D4D4D"/>
                </a:solidFill>
              </a:rPr>
              <a:t>kind</a:t>
            </a:r>
            <a:r>
              <a:rPr lang="fr-FR" altLang="fr-FR" sz="1200" dirty="0" smtClean="0">
                <a:solidFill>
                  <a:srgbClr val="4D4D4D"/>
                </a:solidFill>
              </a:rPr>
              <a:t> de la France pour le projet XFEL d’un montant total de 20M€, dont 5 M€ environ pour </a:t>
            </a:r>
            <a:r>
              <a:rPr lang="fr-FR" altLang="fr-FR" sz="1200" dirty="0" smtClean="0">
                <a:solidFill>
                  <a:srgbClr val="4D4D4D"/>
                </a:solidFill>
              </a:rPr>
              <a:t>l’infrastructure, équipement et frais de fonctionnement.</a:t>
            </a:r>
            <a:endParaRPr lang="fr-FR" altLang="fr-FR" sz="1200" dirty="0" smtClean="0">
              <a:solidFill>
                <a:srgbClr val="4D4D4D"/>
              </a:solidFill>
            </a:endParaRPr>
          </a:p>
          <a:p>
            <a:pPr marL="457200" lvl="1" indent="0">
              <a:lnSpc>
                <a:spcPct val="120000"/>
              </a:lnSpc>
            </a:pPr>
            <a:r>
              <a:rPr lang="fr-FR" altLang="fr-FR" sz="1200" dirty="0" smtClean="0">
                <a:solidFill>
                  <a:srgbClr val="4D4D4D"/>
                </a:solidFill>
              </a:rPr>
              <a:t>Chaque année, une demande de crédit TGIR est faite auprès de la DSFIM.</a:t>
            </a:r>
            <a:endParaRPr lang="fr-FR" altLang="fr-FR" sz="1200" dirty="0">
              <a:solidFill>
                <a:srgbClr val="4D4D4D"/>
              </a:solidFill>
            </a:endParaRPr>
          </a:p>
          <a:p>
            <a:pPr lvl="2">
              <a:lnSpc>
                <a:spcPct val="90000"/>
              </a:lnSpc>
              <a:buFont typeface="Arial" pitchFamily="34" charset="0"/>
              <a:buChar char="•"/>
            </a:pPr>
            <a:endParaRPr lang="fr-FR" altLang="fr-FR" sz="1200" dirty="0" smtClean="0">
              <a:solidFill>
                <a:srgbClr val="4D4D4D"/>
              </a:solidFill>
            </a:endParaRPr>
          </a:p>
          <a:p>
            <a:pPr lvl="1">
              <a:lnSpc>
                <a:spcPct val="90000"/>
              </a:lnSpc>
              <a:buFont typeface="Arial" pitchFamily="34" charset="0"/>
              <a:buChar char="•"/>
            </a:pPr>
            <a:r>
              <a:rPr lang="fr-FR" altLang="fr-FR" sz="1200" dirty="0" smtClean="0">
                <a:solidFill>
                  <a:srgbClr val="4D4D4D"/>
                </a:solidFill>
              </a:rPr>
              <a:t>Financements tutelles (Ministère): </a:t>
            </a:r>
            <a:r>
              <a:rPr lang="fr-FR" altLang="fr-FR" sz="1200" b="1" dirty="0" smtClean="0">
                <a:solidFill>
                  <a:srgbClr val="4D4D4D"/>
                </a:solidFill>
              </a:rPr>
              <a:t>195K€ (en 2015)</a:t>
            </a:r>
            <a:endParaRPr lang="fr-FR" altLang="fr-FR" sz="1200" b="1" dirty="0" smtClean="0">
              <a:solidFill>
                <a:srgbClr val="4D4D4D"/>
              </a:solidFill>
            </a:endParaRPr>
          </a:p>
          <a:p>
            <a:pPr lvl="1">
              <a:lnSpc>
                <a:spcPct val="90000"/>
              </a:lnSpc>
              <a:buFont typeface="Arial" pitchFamily="34" charset="0"/>
              <a:buChar char="•"/>
            </a:pPr>
            <a:endParaRPr lang="fr-FR" altLang="fr-FR" sz="1200" dirty="0" smtClean="0">
              <a:solidFill>
                <a:srgbClr val="4D4D4D"/>
              </a:solidFill>
            </a:endParaRPr>
          </a:p>
          <a:p>
            <a:pPr lvl="1">
              <a:lnSpc>
                <a:spcPct val="90000"/>
              </a:lnSpc>
              <a:buFont typeface="Arial" pitchFamily="34" charset="0"/>
              <a:buChar char="•"/>
            </a:pPr>
            <a:r>
              <a:rPr lang="fr-FR" altLang="fr-FR" sz="1200" dirty="0" smtClean="0">
                <a:solidFill>
                  <a:srgbClr val="4D4D4D"/>
                </a:solidFill>
              </a:rPr>
              <a:t>Financements locaux ou sur projets: (région, </a:t>
            </a:r>
            <a:r>
              <a:rPr lang="fr-FR" altLang="fr-FR" sz="1200" dirty="0" err="1" smtClean="0">
                <a:solidFill>
                  <a:srgbClr val="4D4D4D"/>
                </a:solidFill>
              </a:rPr>
              <a:t>labex</a:t>
            </a:r>
            <a:r>
              <a:rPr lang="fr-FR" altLang="fr-FR" sz="1200" dirty="0" smtClean="0">
                <a:solidFill>
                  <a:srgbClr val="4D4D4D"/>
                </a:solidFill>
              </a:rPr>
              <a:t>…, ANR, </a:t>
            </a:r>
            <a:r>
              <a:rPr lang="fr-FR" altLang="fr-FR" sz="1200" dirty="0" err="1" smtClean="0">
                <a:solidFill>
                  <a:srgbClr val="4D4D4D"/>
                </a:solidFill>
              </a:rPr>
              <a:t>equipex</a:t>
            </a:r>
            <a:r>
              <a:rPr lang="fr-FR" altLang="fr-FR" sz="1200" dirty="0" smtClean="0">
                <a:solidFill>
                  <a:srgbClr val="4D4D4D"/>
                </a:solidFill>
              </a:rPr>
              <a:t>, H2020…): </a:t>
            </a:r>
            <a:r>
              <a:rPr lang="fr-FR" altLang="fr-FR" sz="1200" b="1" dirty="0" smtClean="0">
                <a:solidFill>
                  <a:srgbClr val="4D4D4D"/>
                </a:solidFill>
              </a:rPr>
              <a:t>Non</a:t>
            </a:r>
          </a:p>
          <a:p>
            <a:pPr lvl="1">
              <a:lnSpc>
                <a:spcPct val="90000"/>
              </a:lnSpc>
              <a:buFont typeface="Arial" pitchFamily="34" charset="0"/>
              <a:buChar char="•"/>
            </a:pPr>
            <a:endParaRPr lang="fr-FR" altLang="fr-FR" sz="1200" dirty="0">
              <a:solidFill>
                <a:srgbClr val="4D4D4D"/>
              </a:solidFill>
            </a:endParaRPr>
          </a:p>
          <a:p>
            <a:pPr lvl="1">
              <a:lnSpc>
                <a:spcPct val="90000"/>
              </a:lnSpc>
              <a:buFont typeface="Arial" pitchFamily="34" charset="0"/>
              <a:buChar char="•"/>
            </a:pPr>
            <a:r>
              <a:rPr lang="fr-FR" altLang="fr-FR" sz="1200" dirty="0" smtClean="0">
                <a:solidFill>
                  <a:srgbClr val="4D4D4D"/>
                </a:solidFill>
              </a:rPr>
              <a:t>Financements industriels: </a:t>
            </a:r>
            <a:r>
              <a:rPr lang="fr-FR" altLang="fr-FR" sz="1200" b="1" dirty="0" smtClean="0">
                <a:solidFill>
                  <a:srgbClr val="4D4D4D"/>
                </a:solidFill>
              </a:rPr>
              <a:t>Non</a:t>
            </a:r>
          </a:p>
          <a:p>
            <a:pPr lvl="1">
              <a:lnSpc>
                <a:spcPct val="90000"/>
              </a:lnSpc>
              <a:buFont typeface="Arial" pitchFamily="34" charset="0"/>
              <a:buChar char="•"/>
            </a:pPr>
            <a:endParaRPr lang="fr-FR" altLang="fr-FR" sz="1200" dirty="0">
              <a:solidFill>
                <a:srgbClr val="4D4D4D"/>
              </a:solidFill>
            </a:endParaRPr>
          </a:p>
          <a:p>
            <a:pPr lvl="1">
              <a:lnSpc>
                <a:spcPct val="90000"/>
              </a:lnSpc>
              <a:buFont typeface="Arial" pitchFamily="34" charset="0"/>
              <a:buChar char="•"/>
            </a:pPr>
            <a:r>
              <a:rPr lang="fr-FR" altLang="fr-FR" sz="1200" dirty="0" smtClean="0">
                <a:solidFill>
                  <a:srgbClr val="4D4D4D"/>
                </a:solidFill>
              </a:rPr>
              <a:t>Autres: </a:t>
            </a:r>
            <a:r>
              <a:rPr lang="fr-FR" altLang="fr-FR" sz="1200" b="1" dirty="0" smtClean="0">
                <a:solidFill>
                  <a:srgbClr val="4D4D4D"/>
                </a:solidFill>
              </a:rPr>
              <a:t>Non</a:t>
            </a:r>
            <a:r>
              <a:rPr lang="fr-FR" altLang="fr-FR" sz="1200" dirty="0" smtClean="0">
                <a:solidFill>
                  <a:srgbClr val="4D4D4D"/>
                </a:solidFill>
              </a:rPr>
              <a:t>  </a:t>
            </a:r>
          </a:p>
          <a:p>
            <a:pPr marL="457200" lvl="1" indent="0">
              <a:lnSpc>
                <a:spcPct val="90000"/>
              </a:lnSpc>
            </a:pPr>
            <a:endParaRPr lang="fr-FR" altLang="fr-FR" sz="1200" dirty="0" smtClean="0">
              <a:solidFill>
                <a:srgbClr val="4D4D4D"/>
              </a:solidFill>
            </a:endParaRPr>
          </a:p>
          <a:p>
            <a:pPr lvl="1">
              <a:lnSpc>
                <a:spcPct val="90000"/>
              </a:lnSpc>
              <a:buFont typeface="Arial" pitchFamily="34" charset="0"/>
              <a:buChar char="•"/>
            </a:pPr>
            <a:endParaRPr lang="fr-FR" altLang="fr-FR" sz="1200" dirty="0">
              <a:solidFill>
                <a:srgbClr val="4D4D4D"/>
              </a:solidFill>
            </a:endParaRPr>
          </a:p>
          <a:p>
            <a:pPr lvl="1">
              <a:lnSpc>
                <a:spcPct val="90000"/>
              </a:lnSpc>
              <a:buFont typeface="Arial" pitchFamily="34" charset="0"/>
              <a:buChar char="•"/>
            </a:pPr>
            <a:endParaRPr lang="fr-FR" altLang="fr-FR" sz="1200" dirty="0" smtClean="0">
              <a:solidFill>
                <a:srgbClr val="4D4D4D"/>
              </a:solidFill>
            </a:endParaRPr>
          </a:p>
          <a:p>
            <a:pPr lvl="1">
              <a:lnSpc>
                <a:spcPct val="90000"/>
              </a:lnSpc>
              <a:buFont typeface="Arial" pitchFamily="34" charset="0"/>
              <a:buChar char="•"/>
            </a:pPr>
            <a:endParaRPr lang="fr-FR" altLang="fr-FR" sz="1200" dirty="0">
              <a:solidFill>
                <a:srgbClr val="4D4D4D"/>
              </a:solidFill>
            </a:endParaRPr>
          </a:p>
          <a:p>
            <a:pPr marL="0" indent="0">
              <a:lnSpc>
                <a:spcPct val="90000"/>
              </a:lnSpc>
              <a:buFont typeface="Arial" pitchFamily="34" charset="0"/>
              <a:buNone/>
            </a:pPr>
            <a:endParaRPr lang="fr-FR" altLang="fr-FR" sz="1200" b="1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86746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692150"/>
          </a:xfrm>
        </p:spPr>
        <p:txBody>
          <a:bodyPr/>
          <a:lstStyle/>
          <a:p>
            <a:r>
              <a:rPr lang="fr-FR" altLang="fr-FR" sz="2800" b="1" dirty="0" smtClean="0">
                <a:solidFill>
                  <a:srgbClr val="E75112"/>
                </a:solidFill>
                <a:latin typeface="Verdana" pitchFamily="34" charset="0"/>
              </a:rPr>
              <a:t>Evolution anticipée (3-5 ans)</a:t>
            </a:r>
          </a:p>
        </p:txBody>
      </p:sp>
      <p:cxnSp>
        <p:nvCxnSpPr>
          <p:cNvPr id="11" name="Connecteur droit 10"/>
          <p:cNvCxnSpPr/>
          <p:nvPr/>
        </p:nvCxnSpPr>
        <p:spPr>
          <a:xfrm>
            <a:off x="1588" y="692150"/>
            <a:ext cx="9142412" cy="0"/>
          </a:xfrm>
          <a:prstGeom prst="line">
            <a:avLst/>
          </a:prstGeom>
          <a:ln>
            <a:solidFill>
              <a:srgbClr val="E751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5496" y="908050"/>
            <a:ext cx="9001125" cy="3601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buFont typeface="Arial" pitchFamily="34" charset="0"/>
              <a:buNone/>
            </a:pPr>
            <a:r>
              <a:rPr lang="fr-FR" altLang="fr-FR" sz="1600" b="1" dirty="0" smtClean="0">
                <a:solidFill>
                  <a:srgbClr val="4F81BD"/>
                </a:solidFill>
              </a:rPr>
              <a:t>Situation actuelle de la plateforme:</a:t>
            </a:r>
            <a:r>
              <a:rPr lang="fr-FR" altLang="fr-FR" sz="1600" dirty="0" smtClean="0">
                <a:solidFill>
                  <a:srgbClr val="4F81BD"/>
                </a:solidFill>
              </a:rPr>
              <a:t> </a:t>
            </a:r>
          </a:p>
          <a:p>
            <a:pPr>
              <a:lnSpc>
                <a:spcPct val="90000"/>
              </a:lnSpc>
              <a:spcBef>
                <a:spcPct val="20000"/>
              </a:spcBef>
              <a:buFont typeface="Arial" pitchFamily="34" charset="0"/>
              <a:buNone/>
            </a:pPr>
            <a:endParaRPr lang="fr-FR" altLang="fr-FR" sz="1400" dirty="0"/>
          </a:p>
          <a:p>
            <a:pPr>
              <a:lnSpc>
                <a:spcPct val="90000"/>
              </a:lnSpc>
              <a:spcBef>
                <a:spcPct val="20000"/>
              </a:spcBef>
              <a:buFont typeface="Arial" pitchFamily="34" charset="0"/>
              <a:buNone/>
            </a:pPr>
            <a:r>
              <a:rPr lang="fr-FR" altLang="fr-FR" sz="1400" dirty="0" smtClean="0"/>
              <a:t>Fin de la production XFEL prévue pour début Juillet 2016.</a:t>
            </a:r>
          </a:p>
          <a:p>
            <a:pPr>
              <a:lnSpc>
                <a:spcPct val="90000"/>
              </a:lnSpc>
              <a:spcBef>
                <a:spcPct val="20000"/>
              </a:spcBef>
              <a:buFont typeface="Arial" pitchFamily="34" charset="0"/>
              <a:buNone/>
            </a:pPr>
            <a:endParaRPr lang="fr-FR" altLang="fr-FR" sz="1200" dirty="0"/>
          </a:p>
          <a:p>
            <a:pPr>
              <a:lnSpc>
                <a:spcPct val="90000"/>
              </a:lnSpc>
              <a:spcBef>
                <a:spcPct val="20000"/>
              </a:spcBef>
              <a:buFont typeface="Arial" pitchFamily="34" charset="0"/>
              <a:buNone/>
            </a:pPr>
            <a:r>
              <a:rPr lang="fr-FR" altLang="fr-FR" sz="1600" b="1" dirty="0">
                <a:solidFill>
                  <a:srgbClr val="4F81BD"/>
                </a:solidFill>
              </a:rPr>
              <a:t>vision à moyen/long </a:t>
            </a:r>
            <a:r>
              <a:rPr lang="fr-FR" altLang="fr-FR" sz="1600" b="1" dirty="0" smtClean="0">
                <a:solidFill>
                  <a:srgbClr val="4F81BD"/>
                </a:solidFill>
              </a:rPr>
              <a:t>terme:</a:t>
            </a:r>
            <a:endParaRPr lang="fr-FR" altLang="fr-FR" sz="1600" dirty="0" smtClean="0">
              <a:solidFill>
                <a:srgbClr val="4F81BD"/>
              </a:solidFill>
            </a:endParaRPr>
          </a:p>
          <a:p>
            <a:pPr marL="457200" lvl="1" indent="0" algn="just">
              <a:lnSpc>
                <a:spcPct val="150000"/>
              </a:lnSpc>
              <a:spcBef>
                <a:spcPct val="20000"/>
              </a:spcBef>
            </a:pPr>
            <a:endParaRPr lang="fr-FR" altLang="fr-FR" sz="1200" b="1" dirty="0"/>
          </a:p>
          <a:p>
            <a:pPr lvl="1" algn="just">
              <a:lnSpc>
                <a:spcPct val="150000"/>
              </a:lnSpc>
              <a:spcBef>
                <a:spcPct val="20000"/>
              </a:spcBef>
              <a:buClr>
                <a:schemeClr val="accent6">
                  <a:lumMod val="75000"/>
                </a:schemeClr>
              </a:buClr>
              <a:buFont typeface="Wingdings" charset="2"/>
              <a:buChar char="§"/>
            </a:pPr>
            <a:r>
              <a:rPr lang="fr-FR" altLang="fr-FR" sz="1400" dirty="0" smtClean="0"/>
              <a:t>S’équiper de source de puissance 1.3 GHz/20kW CW pour les </a:t>
            </a:r>
            <a:r>
              <a:rPr lang="fr-FR" altLang="fr-FR" sz="1400" dirty="0" smtClean="0"/>
              <a:t>besoins </a:t>
            </a:r>
            <a:r>
              <a:rPr lang="fr-FR" altLang="fr-FR" sz="1400" dirty="0" smtClean="0"/>
              <a:t>du projet </a:t>
            </a:r>
            <a:r>
              <a:rPr lang="fr-FR" altLang="fr-FR" sz="1400" dirty="0" err="1" smtClean="0"/>
              <a:t>Lucrece</a:t>
            </a:r>
            <a:r>
              <a:rPr lang="fr-FR" altLang="fr-FR" sz="1400" dirty="0" smtClean="0"/>
              <a:t> (Lunex5)+ utilisation de la plateforme pour ce projet.</a:t>
            </a:r>
            <a:endParaRPr lang="fr-FR" altLang="fr-FR" sz="1400" dirty="0"/>
          </a:p>
          <a:p>
            <a:pPr lvl="1" algn="just">
              <a:lnSpc>
                <a:spcPct val="150000"/>
              </a:lnSpc>
              <a:spcBef>
                <a:spcPct val="20000"/>
              </a:spcBef>
              <a:buClr>
                <a:schemeClr val="accent6">
                  <a:lumMod val="75000"/>
                </a:schemeClr>
              </a:buClr>
              <a:buFont typeface="Wingdings" charset="2"/>
              <a:buChar char="§"/>
            </a:pPr>
            <a:r>
              <a:rPr lang="fr-FR" altLang="fr-FR" sz="1400" dirty="0" smtClean="0"/>
              <a:t>S’équiper d’une source de puissance 352 MHz/8kW CW pour les besoin du projet </a:t>
            </a:r>
            <a:r>
              <a:rPr lang="fr-FR" altLang="fr-FR" sz="1400" dirty="0" smtClean="0"/>
              <a:t>MYRRHA </a:t>
            </a:r>
            <a:r>
              <a:rPr lang="fr-FR" altLang="fr-FR" sz="1400" dirty="0" smtClean="0"/>
              <a:t>+ </a:t>
            </a:r>
            <a:r>
              <a:rPr lang="fr-FR" altLang="fr-FR" sz="1400" dirty="0"/>
              <a:t>utilisation de la plateforme pour ce </a:t>
            </a:r>
            <a:r>
              <a:rPr lang="fr-FR" altLang="fr-FR" sz="1400" dirty="0" smtClean="0"/>
              <a:t>projet.</a:t>
            </a:r>
            <a:endParaRPr lang="fr-FR" altLang="fr-FR" sz="1400" dirty="0"/>
          </a:p>
          <a:p>
            <a:pPr lvl="1" algn="just">
              <a:lnSpc>
                <a:spcPct val="150000"/>
              </a:lnSpc>
              <a:spcBef>
                <a:spcPct val="20000"/>
              </a:spcBef>
              <a:buClr>
                <a:schemeClr val="accent6">
                  <a:lumMod val="75000"/>
                </a:schemeClr>
              </a:buClr>
              <a:buFont typeface="Wingdings" charset="2"/>
              <a:buChar char="§"/>
            </a:pPr>
            <a:r>
              <a:rPr lang="fr-FR" altLang="fr-FR" sz="1400" dirty="0" smtClean="0"/>
              <a:t>A plus long terme: mettre l’expérience acquise sur XFEL au service de l’ILC.</a:t>
            </a:r>
            <a:endParaRPr lang="fr-FR" altLang="fr-FR" sz="1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7075</TotalTime>
  <Words>834</Words>
  <Application>Microsoft Macintosh PowerPoint</Application>
  <PresentationFormat>Présentation à l'écran (4:3)</PresentationFormat>
  <Paragraphs>174</Paragraphs>
  <Slides>11</Slides>
  <Notes>11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2" baseType="lpstr">
      <vt:lpstr>Conception personnalisée</vt:lpstr>
      <vt:lpstr>Plateforme SRF Coupleurs   LAL   Responsable scientifique et technique local: Walid KAABI </vt:lpstr>
      <vt:lpstr>Description technique</vt:lpstr>
      <vt:lpstr>Description technique</vt:lpstr>
      <vt:lpstr>Description technique</vt:lpstr>
      <vt:lpstr>Description scientifique</vt:lpstr>
      <vt:lpstr>Ressources humaines</vt:lpstr>
      <vt:lpstr>Aspects budgétaires (1)</vt:lpstr>
      <vt:lpstr>Aspects budgétaires (2)</vt:lpstr>
      <vt:lpstr>Evolution anticipée (3-5 ans)</vt:lpstr>
      <vt:lpstr>Attentes (vis-à-vis de l’IN2P3)</vt:lpstr>
      <vt:lpstr>Présentation PowerPoint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Visite Labo IN2P3</dc:title>
  <dc:creator>$biarrott</dc:creator>
  <cp:lastModifiedBy>Walid Kaabi</cp:lastModifiedBy>
  <cp:revision>425</cp:revision>
  <dcterms:created xsi:type="dcterms:W3CDTF">2010-12-20T20:47:11Z</dcterms:created>
  <dcterms:modified xsi:type="dcterms:W3CDTF">2016-06-28T11:27:13Z</dcterms:modified>
</cp:coreProperties>
</file>