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1"/>
  </p:sldMasterIdLst>
  <p:notesMasterIdLst>
    <p:notesMasterId r:id="rId48"/>
  </p:notesMasterIdLst>
  <p:handoutMasterIdLst>
    <p:handoutMasterId r:id="rId49"/>
  </p:handoutMasterIdLst>
  <p:sldIdLst>
    <p:sldId id="268" r:id="rId2"/>
    <p:sldId id="449" r:id="rId3"/>
    <p:sldId id="453" r:id="rId4"/>
    <p:sldId id="459" r:id="rId5"/>
    <p:sldId id="452" r:id="rId6"/>
    <p:sldId id="460" r:id="rId7"/>
    <p:sldId id="455" r:id="rId8"/>
    <p:sldId id="461" r:id="rId9"/>
    <p:sldId id="462" r:id="rId10"/>
    <p:sldId id="463" r:id="rId11"/>
    <p:sldId id="464" r:id="rId12"/>
    <p:sldId id="465" r:id="rId13"/>
    <p:sldId id="467" r:id="rId14"/>
    <p:sldId id="466" r:id="rId15"/>
    <p:sldId id="457" r:id="rId16"/>
    <p:sldId id="456" r:id="rId17"/>
    <p:sldId id="458" r:id="rId18"/>
    <p:sldId id="468" r:id="rId19"/>
    <p:sldId id="469" r:id="rId20"/>
    <p:sldId id="470" r:id="rId21"/>
    <p:sldId id="471" r:id="rId22"/>
    <p:sldId id="472" r:id="rId23"/>
    <p:sldId id="473" r:id="rId24"/>
    <p:sldId id="474" r:id="rId25"/>
    <p:sldId id="475" r:id="rId26"/>
    <p:sldId id="476" r:id="rId27"/>
    <p:sldId id="477" r:id="rId28"/>
    <p:sldId id="478" r:id="rId29"/>
    <p:sldId id="479" r:id="rId30"/>
    <p:sldId id="480" r:id="rId31"/>
    <p:sldId id="481" r:id="rId32"/>
    <p:sldId id="482" r:id="rId33"/>
    <p:sldId id="483" r:id="rId34"/>
    <p:sldId id="484" r:id="rId35"/>
    <p:sldId id="485" r:id="rId36"/>
    <p:sldId id="486" r:id="rId37"/>
    <p:sldId id="487" r:id="rId38"/>
    <p:sldId id="488" r:id="rId39"/>
    <p:sldId id="489" r:id="rId40"/>
    <p:sldId id="490" r:id="rId41"/>
    <p:sldId id="491" r:id="rId42"/>
    <p:sldId id="492" r:id="rId43"/>
    <p:sldId id="493" r:id="rId44"/>
    <p:sldId id="494" r:id="rId45"/>
    <p:sldId id="495" r:id="rId46"/>
    <p:sldId id="496" r:id="rId47"/>
  </p:sldIdLst>
  <p:sldSz cx="9144000" cy="6858000" type="screen4x3"/>
  <p:notesSz cx="6805613" cy="9939338"/>
  <p:defaultTextStyle>
    <a:defPPr>
      <a:defRPr lang="fr-FR"/>
    </a:defPPr>
    <a:lvl1pPr algn="l" rtl="0" fontAlgn="base">
      <a:spcBef>
        <a:spcPct val="0"/>
      </a:spcBef>
      <a:spcAft>
        <a:spcPct val="0"/>
      </a:spcAft>
      <a:defRPr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kern="1200">
        <a:solidFill>
          <a:schemeClr val="tx1"/>
        </a:solidFill>
        <a:latin typeface="Verdana" pitchFamily="34" charset="0"/>
        <a:ea typeface="MS PGothic" pitchFamily="34" charset="-128"/>
        <a:cs typeface="+mn-cs"/>
      </a:defRPr>
    </a:lvl5pPr>
    <a:lvl6pPr marL="2286000" algn="l" defTabSz="914400" rtl="0" eaLnBrk="1" latinLnBrk="0" hangingPunct="1">
      <a:defRPr kern="1200">
        <a:solidFill>
          <a:schemeClr val="tx1"/>
        </a:solidFill>
        <a:latin typeface="Verdana" pitchFamily="34" charset="0"/>
        <a:ea typeface="MS PGothic" pitchFamily="34" charset="-128"/>
        <a:cs typeface="+mn-cs"/>
      </a:defRPr>
    </a:lvl6pPr>
    <a:lvl7pPr marL="2743200" algn="l" defTabSz="914400" rtl="0" eaLnBrk="1" latinLnBrk="0" hangingPunct="1">
      <a:defRPr kern="1200">
        <a:solidFill>
          <a:schemeClr val="tx1"/>
        </a:solidFill>
        <a:latin typeface="Verdana" pitchFamily="34" charset="0"/>
        <a:ea typeface="MS PGothic" pitchFamily="34" charset="-128"/>
        <a:cs typeface="+mn-cs"/>
      </a:defRPr>
    </a:lvl7pPr>
    <a:lvl8pPr marL="3200400" algn="l" defTabSz="914400" rtl="0" eaLnBrk="1" latinLnBrk="0" hangingPunct="1">
      <a:defRPr kern="1200">
        <a:solidFill>
          <a:schemeClr val="tx1"/>
        </a:solidFill>
        <a:latin typeface="Verdana" pitchFamily="34" charset="0"/>
        <a:ea typeface="MS PGothic" pitchFamily="34" charset="-128"/>
        <a:cs typeface="+mn-cs"/>
      </a:defRPr>
    </a:lvl8pPr>
    <a:lvl9pPr marL="3657600" algn="l" defTabSz="914400" rtl="0" eaLnBrk="1" latinLnBrk="0" hangingPunct="1">
      <a:defRPr kern="1200">
        <a:solidFill>
          <a:schemeClr val="tx1"/>
        </a:solidFill>
        <a:latin typeface="Verdana" pitchFamily="34" charset="0"/>
        <a:ea typeface="MS PGothic"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4F81BD"/>
    <a:srgbClr val="1F497D"/>
    <a:srgbClr val="4D4D4D"/>
    <a:srgbClr val="E75112"/>
    <a:srgbClr val="0000FF"/>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90" d="100"/>
          <a:sy n="90" d="100"/>
        </p:scale>
        <p:origin x="-2064" y="-544"/>
      </p:cViewPr>
      <p:guideLst>
        <p:guide orient="horz" pos="4319"/>
        <p:guide pos="5759"/>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62" d="100"/>
          <a:sy n="62" d="100"/>
        </p:scale>
        <p:origin x="-3378" y="-90"/>
      </p:cViewPr>
      <p:guideLst>
        <p:guide orient="horz" pos="3130"/>
        <p:guide pos="2143"/>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524" tIns="45761" rIns="91524" bIns="45761" numCol="1" anchor="t" anchorCtr="0" compatLnSpc="1">
            <a:prstTxWarp prst="textNoShape">
              <a:avLst/>
            </a:prstTxWarp>
          </a:bodyPr>
          <a:lstStyle>
            <a:lvl1pPr defTabSz="915816">
              <a:defRPr sz="1200">
                <a:latin typeface="Arial" charset="0"/>
                <a:ea typeface="+mn-ea"/>
                <a:cs typeface="+mn-cs"/>
              </a:defRPr>
            </a:lvl1pPr>
          </a:lstStyle>
          <a:p>
            <a:pPr>
              <a:defRPr/>
            </a:pPr>
            <a:endParaRPr lang="fr-FR"/>
          </a:p>
        </p:txBody>
      </p:sp>
      <p:sp>
        <p:nvSpPr>
          <p:cNvPr id="73731" name="Rectangle 3"/>
          <p:cNvSpPr>
            <a:spLocks noGrp="1" noChangeArrowheads="1"/>
          </p:cNvSpPr>
          <p:nvPr>
            <p:ph type="dt" sz="quarter" idx="1"/>
          </p:nvPr>
        </p:nvSpPr>
        <p:spPr bwMode="auto">
          <a:xfrm>
            <a:off x="3854450" y="0"/>
            <a:ext cx="2949575" cy="496888"/>
          </a:xfrm>
          <a:prstGeom prst="rect">
            <a:avLst/>
          </a:prstGeom>
          <a:noFill/>
          <a:ln w="9525">
            <a:noFill/>
            <a:miter lim="800000"/>
            <a:headEnd/>
            <a:tailEnd/>
          </a:ln>
          <a:effectLst/>
        </p:spPr>
        <p:txBody>
          <a:bodyPr vert="horz" wrap="square" lIns="91524" tIns="45761" rIns="91524" bIns="45761" numCol="1" anchor="t" anchorCtr="0" compatLnSpc="1">
            <a:prstTxWarp prst="textNoShape">
              <a:avLst/>
            </a:prstTxWarp>
          </a:bodyPr>
          <a:lstStyle>
            <a:lvl1pPr algn="r" defTabSz="915816">
              <a:defRPr sz="1200">
                <a:latin typeface="Arial" charset="0"/>
                <a:ea typeface="+mn-ea"/>
                <a:cs typeface="+mn-cs"/>
              </a:defRPr>
            </a:lvl1pPr>
          </a:lstStyle>
          <a:p>
            <a:pPr>
              <a:defRPr/>
            </a:pPr>
            <a:endParaRPr lang="fr-FR"/>
          </a:p>
        </p:txBody>
      </p:sp>
      <p:sp>
        <p:nvSpPr>
          <p:cNvPr id="73732" name="Rectangle 4"/>
          <p:cNvSpPr>
            <a:spLocks noGrp="1" noChangeArrowheads="1"/>
          </p:cNvSpPr>
          <p:nvPr>
            <p:ph type="ftr" sz="quarter" idx="2"/>
          </p:nvPr>
        </p:nvSpPr>
        <p:spPr bwMode="auto">
          <a:xfrm>
            <a:off x="0" y="9440863"/>
            <a:ext cx="2949575" cy="496887"/>
          </a:xfrm>
          <a:prstGeom prst="rect">
            <a:avLst/>
          </a:prstGeom>
          <a:noFill/>
          <a:ln w="9525">
            <a:noFill/>
            <a:miter lim="800000"/>
            <a:headEnd/>
            <a:tailEnd/>
          </a:ln>
          <a:effectLst/>
        </p:spPr>
        <p:txBody>
          <a:bodyPr vert="horz" wrap="square" lIns="91524" tIns="45761" rIns="91524" bIns="45761" numCol="1" anchor="b" anchorCtr="0" compatLnSpc="1">
            <a:prstTxWarp prst="textNoShape">
              <a:avLst/>
            </a:prstTxWarp>
          </a:bodyPr>
          <a:lstStyle>
            <a:lvl1pPr defTabSz="915816">
              <a:defRPr sz="1200">
                <a:latin typeface="Arial" charset="0"/>
                <a:ea typeface="+mn-ea"/>
                <a:cs typeface="+mn-cs"/>
              </a:defRPr>
            </a:lvl1pPr>
          </a:lstStyle>
          <a:p>
            <a:pPr>
              <a:defRPr/>
            </a:pPr>
            <a:endParaRPr lang="fr-FR"/>
          </a:p>
        </p:txBody>
      </p:sp>
      <p:sp>
        <p:nvSpPr>
          <p:cNvPr id="73733" name="Rectangle 5"/>
          <p:cNvSpPr>
            <a:spLocks noGrp="1" noChangeArrowheads="1"/>
          </p:cNvSpPr>
          <p:nvPr>
            <p:ph type="sldNum" sz="quarter" idx="3"/>
          </p:nvPr>
        </p:nvSpPr>
        <p:spPr bwMode="auto">
          <a:xfrm>
            <a:off x="3854450" y="9440863"/>
            <a:ext cx="2949575" cy="496887"/>
          </a:xfrm>
          <a:prstGeom prst="rect">
            <a:avLst/>
          </a:prstGeom>
          <a:noFill/>
          <a:ln w="9525">
            <a:noFill/>
            <a:miter lim="800000"/>
            <a:headEnd/>
            <a:tailEnd/>
          </a:ln>
          <a:effectLst/>
        </p:spPr>
        <p:txBody>
          <a:bodyPr vert="horz" wrap="square" lIns="91524" tIns="45761" rIns="91524" bIns="45761" numCol="1" anchor="b" anchorCtr="0" compatLnSpc="1">
            <a:prstTxWarp prst="textNoShape">
              <a:avLst/>
            </a:prstTxWarp>
          </a:bodyPr>
          <a:lstStyle>
            <a:lvl1pPr algn="r">
              <a:defRPr sz="1200">
                <a:latin typeface="Arial" pitchFamily="34" charset="0"/>
              </a:defRPr>
            </a:lvl1pPr>
          </a:lstStyle>
          <a:p>
            <a:fld id="{8052587F-62F9-4779-B296-B6F06330C558}" type="slidenum">
              <a:rPr lang="fr-FR" altLang="fr-FR"/>
              <a:pPr/>
              <a:t>‹#›</a:t>
            </a:fld>
            <a:endParaRPr lang="fr-FR" altLang="fr-FR"/>
          </a:p>
        </p:txBody>
      </p:sp>
    </p:spTree>
    <p:extLst>
      <p:ext uri="{BB962C8B-B14F-4D97-AF65-F5344CB8AC3E}">
        <p14:creationId xmlns:p14="http://schemas.microsoft.com/office/powerpoint/2010/main" val="8744337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hdr" sz="quarter"/>
          </p:nvPr>
        </p:nvSpPr>
        <p:spPr bwMode="auto">
          <a:xfrm>
            <a:off x="0" y="0"/>
            <a:ext cx="2949575" cy="496888"/>
          </a:xfrm>
          <a:prstGeom prst="rect">
            <a:avLst/>
          </a:prstGeom>
          <a:noFill/>
          <a:ln w="9525">
            <a:noFill/>
            <a:miter lim="800000"/>
            <a:headEnd/>
            <a:tailEnd/>
          </a:ln>
          <a:effectLst/>
        </p:spPr>
        <p:txBody>
          <a:bodyPr vert="horz" wrap="square" lIns="91524" tIns="45761" rIns="91524" bIns="45761" numCol="1" anchor="t" anchorCtr="0" compatLnSpc="1">
            <a:prstTxWarp prst="textNoShape">
              <a:avLst/>
            </a:prstTxWarp>
          </a:bodyPr>
          <a:lstStyle>
            <a:lvl1pPr defTabSz="915816">
              <a:defRPr sz="1200">
                <a:latin typeface="Arial" charset="0"/>
                <a:ea typeface="+mn-ea"/>
                <a:cs typeface="+mn-cs"/>
              </a:defRPr>
            </a:lvl1pPr>
          </a:lstStyle>
          <a:p>
            <a:pPr>
              <a:defRPr/>
            </a:pPr>
            <a:endParaRPr lang="fr-FR"/>
          </a:p>
        </p:txBody>
      </p:sp>
      <p:sp>
        <p:nvSpPr>
          <p:cNvPr id="35843" name="Rectangle 3"/>
          <p:cNvSpPr>
            <a:spLocks noGrp="1" noChangeArrowheads="1"/>
          </p:cNvSpPr>
          <p:nvPr>
            <p:ph type="dt" idx="1"/>
          </p:nvPr>
        </p:nvSpPr>
        <p:spPr bwMode="auto">
          <a:xfrm>
            <a:off x="3854450" y="0"/>
            <a:ext cx="2949575" cy="496888"/>
          </a:xfrm>
          <a:prstGeom prst="rect">
            <a:avLst/>
          </a:prstGeom>
          <a:noFill/>
          <a:ln w="9525">
            <a:noFill/>
            <a:miter lim="800000"/>
            <a:headEnd/>
            <a:tailEnd/>
          </a:ln>
          <a:effectLst/>
        </p:spPr>
        <p:txBody>
          <a:bodyPr vert="horz" wrap="square" lIns="91524" tIns="45761" rIns="91524" bIns="45761" numCol="1" anchor="t" anchorCtr="0" compatLnSpc="1">
            <a:prstTxWarp prst="textNoShape">
              <a:avLst/>
            </a:prstTxWarp>
          </a:bodyPr>
          <a:lstStyle>
            <a:lvl1pPr algn="r" defTabSz="915816">
              <a:defRPr sz="1200">
                <a:latin typeface="Arial" charset="0"/>
                <a:ea typeface="+mn-ea"/>
                <a:cs typeface="+mn-cs"/>
              </a:defRPr>
            </a:lvl1pPr>
          </a:lstStyle>
          <a:p>
            <a:pPr>
              <a:defRPr/>
            </a:pPr>
            <a:endParaRPr lang="fr-FR"/>
          </a:p>
        </p:txBody>
      </p:sp>
      <p:sp>
        <p:nvSpPr>
          <p:cNvPr id="15364" name="Rectangle 4"/>
          <p:cNvSpPr>
            <a:spLocks noGrp="1" noRot="1" noChangeAspect="1" noChangeArrowheads="1" noTextEdit="1"/>
          </p:cNvSpPr>
          <p:nvPr>
            <p:ph type="sldImg" idx="2"/>
          </p:nvPr>
        </p:nvSpPr>
        <p:spPr bwMode="auto">
          <a:xfrm>
            <a:off x="922338" y="746125"/>
            <a:ext cx="4965700" cy="372586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5" name="Rectangle 5"/>
          <p:cNvSpPr>
            <a:spLocks noGrp="1" noChangeArrowheads="1"/>
          </p:cNvSpPr>
          <p:nvPr>
            <p:ph type="body" sz="quarter" idx="3"/>
          </p:nvPr>
        </p:nvSpPr>
        <p:spPr bwMode="auto">
          <a:xfrm>
            <a:off x="681038" y="4719638"/>
            <a:ext cx="5443537" cy="4473575"/>
          </a:xfrm>
          <a:prstGeom prst="rect">
            <a:avLst/>
          </a:prstGeom>
          <a:noFill/>
          <a:ln w="9525">
            <a:noFill/>
            <a:miter lim="800000"/>
            <a:headEnd/>
            <a:tailEnd/>
          </a:ln>
          <a:effectLst/>
        </p:spPr>
        <p:txBody>
          <a:bodyPr vert="horz" wrap="square" lIns="91524" tIns="45761" rIns="91524" bIns="45761"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35846" name="Rectangle 6"/>
          <p:cNvSpPr>
            <a:spLocks noGrp="1" noChangeArrowheads="1"/>
          </p:cNvSpPr>
          <p:nvPr>
            <p:ph type="ftr" sz="quarter" idx="4"/>
          </p:nvPr>
        </p:nvSpPr>
        <p:spPr bwMode="auto">
          <a:xfrm>
            <a:off x="0" y="9440863"/>
            <a:ext cx="2949575" cy="496887"/>
          </a:xfrm>
          <a:prstGeom prst="rect">
            <a:avLst/>
          </a:prstGeom>
          <a:noFill/>
          <a:ln w="9525">
            <a:noFill/>
            <a:miter lim="800000"/>
            <a:headEnd/>
            <a:tailEnd/>
          </a:ln>
          <a:effectLst/>
        </p:spPr>
        <p:txBody>
          <a:bodyPr vert="horz" wrap="square" lIns="91524" tIns="45761" rIns="91524" bIns="45761" numCol="1" anchor="b" anchorCtr="0" compatLnSpc="1">
            <a:prstTxWarp prst="textNoShape">
              <a:avLst/>
            </a:prstTxWarp>
          </a:bodyPr>
          <a:lstStyle>
            <a:lvl1pPr defTabSz="915816">
              <a:defRPr sz="1200">
                <a:latin typeface="Arial" charset="0"/>
                <a:ea typeface="+mn-ea"/>
                <a:cs typeface="+mn-cs"/>
              </a:defRPr>
            </a:lvl1pPr>
          </a:lstStyle>
          <a:p>
            <a:pPr>
              <a:defRPr/>
            </a:pPr>
            <a:endParaRPr lang="fr-FR"/>
          </a:p>
        </p:txBody>
      </p:sp>
      <p:sp>
        <p:nvSpPr>
          <p:cNvPr id="35847" name="Rectangle 7"/>
          <p:cNvSpPr>
            <a:spLocks noGrp="1" noChangeArrowheads="1"/>
          </p:cNvSpPr>
          <p:nvPr>
            <p:ph type="sldNum" sz="quarter" idx="5"/>
          </p:nvPr>
        </p:nvSpPr>
        <p:spPr bwMode="auto">
          <a:xfrm>
            <a:off x="3854450" y="9440863"/>
            <a:ext cx="2949575" cy="496887"/>
          </a:xfrm>
          <a:prstGeom prst="rect">
            <a:avLst/>
          </a:prstGeom>
          <a:noFill/>
          <a:ln w="9525">
            <a:noFill/>
            <a:miter lim="800000"/>
            <a:headEnd/>
            <a:tailEnd/>
          </a:ln>
          <a:effectLst/>
        </p:spPr>
        <p:txBody>
          <a:bodyPr vert="horz" wrap="square" lIns="91524" tIns="45761" rIns="91524" bIns="45761" numCol="1" anchor="b" anchorCtr="0" compatLnSpc="1">
            <a:prstTxWarp prst="textNoShape">
              <a:avLst/>
            </a:prstTxWarp>
          </a:bodyPr>
          <a:lstStyle>
            <a:lvl1pPr algn="r">
              <a:defRPr sz="1200">
                <a:latin typeface="Arial" pitchFamily="34" charset="0"/>
              </a:defRPr>
            </a:lvl1pPr>
          </a:lstStyle>
          <a:p>
            <a:fld id="{A236F2E1-7783-424D-8A0A-C6364FD35780}" type="slidenum">
              <a:rPr lang="fr-FR" altLang="fr-FR"/>
              <a:pPr/>
              <a:t>‹#›</a:t>
            </a:fld>
            <a:endParaRPr lang="fr-FR" altLang="fr-FR"/>
          </a:p>
        </p:txBody>
      </p:sp>
    </p:spTree>
    <p:extLst>
      <p:ext uri="{BB962C8B-B14F-4D97-AF65-F5344CB8AC3E}">
        <p14:creationId xmlns:p14="http://schemas.microsoft.com/office/powerpoint/2010/main" val="899161162"/>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E5420DE6-F138-4A18-A261-C1BF1DC57004}" type="slidenum">
              <a:rPr lang="fr-FR" altLang="fr-FR" sz="1200">
                <a:latin typeface="Arial" pitchFamily="34" charset="0"/>
              </a:rPr>
              <a:pPr eaLnBrk="1" hangingPunct="1"/>
              <a:t>1</a:t>
            </a:fld>
            <a:endParaRPr lang="fr-FR" altLang="fr-FR" sz="1200">
              <a:latin typeface="Arial" pitchFamily="34"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17412" name="Espace réservé du pied de page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eaLnBrk="1" hangingPunct="1"/>
            <a:endParaRPr lang="fr-FR" altLang="fr-FR" sz="1200" smtClean="0">
              <a:latin typeface="Arial"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10</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E5420DE6-F138-4A18-A261-C1BF1DC57004}" type="slidenum">
              <a:rPr lang="fr-FR" altLang="fr-FR" sz="1200">
                <a:latin typeface="Arial" pitchFamily="34" charset="0"/>
              </a:rPr>
              <a:pPr eaLnBrk="1" hangingPunct="1"/>
              <a:t>11</a:t>
            </a:fld>
            <a:endParaRPr lang="fr-FR" altLang="fr-FR" sz="1200">
              <a:latin typeface="Arial" pitchFamily="34"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17412" name="Espace réservé du pied de page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eaLnBrk="1" hangingPunct="1"/>
            <a:endParaRPr lang="fr-FR" altLang="fr-FR" sz="1200" smtClean="0">
              <a:latin typeface="Arial"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12</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13</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14</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Espace réservé de l'image des diapositives 1"/>
          <p:cNvSpPr>
            <a:spLocks noGrp="1" noRot="1" noChangeAspect="1" noTextEdit="1"/>
          </p:cNvSpPr>
          <p:nvPr>
            <p:ph type="sldImg"/>
          </p:nvPr>
        </p:nvSpPr>
        <p:spPr>
          <a:ln/>
        </p:spPr>
      </p:sp>
      <p:sp>
        <p:nvSpPr>
          <p:cNvPr id="27650"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7651"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E824ADED-F026-43BE-ADA7-230B04BBB750}" type="slidenum">
              <a:rPr lang="fr-FR" altLang="fr-FR" sz="1200">
                <a:latin typeface="Arial" pitchFamily="34" charset="0"/>
              </a:rPr>
              <a:pPr algn="r" eaLnBrk="1" hangingPunct="1"/>
              <a:t>15</a:t>
            </a:fld>
            <a:endParaRPr lang="fr-FR" altLang="fr-FR" sz="1200">
              <a:latin typeface="Arial" pitchFamily="34" charset="0"/>
            </a:endParaRPr>
          </a:p>
        </p:txBody>
      </p:sp>
      <p:sp>
        <p:nvSpPr>
          <p:cNvPr id="27652"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Espace réservé de l'image des diapositives 1"/>
          <p:cNvSpPr>
            <a:spLocks noGrp="1" noRot="1" noChangeAspect="1" noTextEdit="1"/>
          </p:cNvSpPr>
          <p:nvPr>
            <p:ph type="sldImg"/>
          </p:nvPr>
        </p:nvSpPr>
        <p:spPr>
          <a:ln/>
        </p:spPr>
      </p:sp>
      <p:sp>
        <p:nvSpPr>
          <p:cNvPr id="2969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9699"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29EE7F68-99BC-4A00-998A-D91652A5D075}" type="slidenum">
              <a:rPr lang="fr-FR" altLang="fr-FR" sz="1200">
                <a:latin typeface="Arial" pitchFamily="34" charset="0"/>
              </a:rPr>
              <a:pPr algn="r" eaLnBrk="1" hangingPunct="1"/>
              <a:t>16</a:t>
            </a:fld>
            <a:endParaRPr lang="fr-FR" altLang="fr-FR" sz="1200">
              <a:latin typeface="Arial" pitchFamily="34" charset="0"/>
            </a:endParaRPr>
          </a:p>
        </p:txBody>
      </p:sp>
      <p:sp>
        <p:nvSpPr>
          <p:cNvPr id="29700"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Espace réservé de l'image des diapositives 1"/>
          <p:cNvSpPr>
            <a:spLocks noGrp="1" noRot="1" noChangeAspect="1" noTextEdit="1"/>
          </p:cNvSpPr>
          <p:nvPr>
            <p:ph type="sldImg"/>
          </p:nvPr>
        </p:nvSpPr>
        <p:spPr>
          <a:ln/>
        </p:spPr>
      </p:sp>
      <p:sp>
        <p:nvSpPr>
          <p:cNvPr id="3174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31747"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FA2BD774-BB3D-4ACA-9584-B06DB406F070}" type="slidenum">
              <a:rPr lang="fr-FR" altLang="fr-FR" sz="1200">
                <a:latin typeface="Arial" pitchFamily="34" charset="0"/>
              </a:rPr>
              <a:pPr algn="r" eaLnBrk="1" hangingPunct="1"/>
              <a:t>17</a:t>
            </a:fld>
            <a:endParaRPr lang="fr-FR" altLang="fr-FR" sz="1200">
              <a:latin typeface="Arial" pitchFamily="34" charset="0"/>
            </a:endParaRPr>
          </a:p>
        </p:txBody>
      </p:sp>
      <p:sp>
        <p:nvSpPr>
          <p:cNvPr id="31748"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Espace réservé de l'image des diapositives 1"/>
          <p:cNvSpPr>
            <a:spLocks noGrp="1" noRot="1" noChangeAspect="1" noTextEdit="1"/>
          </p:cNvSpPr>
          <p:nvPr>
            <p:ph type="sldImg"/>
          </p:nvPr>
        </p:nvSpPr>
        <p:spPr>
          <a:ln/>
        </p:spPr>
      </p:sp>
      <p:sp>
        <p:nvSpPr>
          <p:cNvPr id="21506"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dirty="0" smtClean="0">
              <a:latin typeface="Arial" pitchFamily="34" charset="0"/>
            </a:endParaRPr>
          </a:p>
        </p:txBody>
      </p:sp>
      <p:sp>
        <p:nvSpPr>
          <p:cNvPr id="21507"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562037EB-78C1-4E9E-9357-C7DEF6595F1F}" type="slidenum">
              <a:rPr lang="fr-FR" altLang="fr-FR" sz="1200">
                <a:latin typeface="Arial" pitchFamily="34" charset="0"/>
              </a:rPr>
              <a:pPr algn="r" eaLnBrk="1" hangingPunct="1"/>
              <a:t>2</a:t>
            </a:fld>
            <a:endParaRPr lang="fr-FR" altLang="fr-FR" sz="1200" dirty="0">
              <a:latin typeface="Arial" pitchFamily="34" charset="0"/>
            </a:endParaRPr>
          </a:p>
        </p:txBody>
      </p:sp>
      <p:sp>
        <p:nvSpPr>
          <p:cNvPr id="21508"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dirty="0">
                <a:latin typeface="Arial" pitchFamily="34" charset="0"/>
              </a:rPr>
              <a:t>Groupe          Evaluation AERES          13-14 janvier 2011</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Espace réservé de l'image des diapositives 1"/>
          <p:cNvSpPr>
            <a:spLocks noGrp="1" noRot="1" noChangeAspect="1" noTextEdit="1"/>
          </p:cNvSpPr>
          <p:nvPr>
            <p:ph type="sldImg"/>
          </p:nvPr>
        </p:nvSpPr>
        <p:spPr>
          <a:ln/>
        </p:spPr>
      </p:sp>
      <p:sp>
        <p:nvSpPr>
          <p:cNvPr id="19458"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19459"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5D30288E-A39A-4A7D-B495-AD8C287DAAC9}" type="slidenum">
              <a:rPr lang="fr-FR" altLang="fr-FR" sz="1200">
                <a:latin typeface="Arial" pitchFamily="34" charset="0"/>
              </a:rPr>
              <a:pPr algn="r" eaLnBrk="1" hangingPunct="1"/>
              <a:t>3</a:t>
            </a:fld>
            <a:endParaRPr lang="fr-FR" altLang="fr-FR" sz="1200">
              <a:latin typeface="Arial" pitchFamily="34" charset="0"/>
            </a:endParaRPr>
          </a:p>
        </p:txBody>
      </p:sp>
      <p:sp>
        <p:nvSpPr>
          <p:cNvPr id="19460"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E5420DE6-F138-4A18-A261-C1BF1DC57004}" type="slidenum">
              <a:rPr lang="fr-FR" altLang="fr-FR" sz="1200">
                <a:latin typeface="Arial" pitchFamily="34" charset="0"/>
              </a:rPr>
              <a:pPr eaLnBrk="1" hangingPunct="1"/>
              <a:t>4</a:t>
            </a:fld>
            <a:endParaRPr lang="fr-FR" altLang="fr-FR" sz="1200">
              <a:latin typeface="Arial" pitchFamily="34"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17412" name="Espace réservé du pied de page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eaLnBrk="1" hangingPunct="1"/>
            <a:endParaRPr lang="fr-FR" altLang="fr-FR" sz="1200" smtClean="0">
              <a:latin typeface="Arial"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5</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6</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Espace réservé de l'image des diapositives 1"/>
          <p:cNvSpPr>
            <a:spLocks noGrp="1" noRot="1" noChangeAspect="1" noTextEdit="1"/>
          </p:cNvSpPr>
          <p:nvPr>
            <p:ph type="sldImg"/>
          </p:nvPr>
        </p:nvSpPr>
        <p:spPr>
          <a:ln/>
        </p:spPr>
      </p:sp>
      <p:sp>
        <p:nvSpPr>
          <p:cNvPr id="25602"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5603"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57837572-CB08-42C2-BE09-CE80A88BD307}" type="slidenum">
              <a:rPr lang="fr-FR" altLang="fr-FR" sz="1200">
                <a:latin typeface="Arial" pitchFamily="34" charset="0"/>
              </a:rPr>
              <a:pPr algn="r" eaLnBrk="1" hangingPunct="1"/>
              <a:t>7</a:t>
            </a:fld>
            <a:endParaRPr lang="fr-FR" altLang="fr-FR" sz="1200">
              <a:latin typeface="Arial" pitchFamily="34" charset="0"/>
            </a:endParaRPr>
          </a:p>
        </p:txBody>
      </p:sp>
      <p:sp>
        <p:nvSpPr>
          <p:cNvPr id="25604"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fld id="{E5420DE6-F138-4A18-A261-C1BF1DC57004}" type="slidenum">
              <a:rPr lang="fr-FR" altLang="fr-FR" sz="1200">
                <a:latin typeface="Arial" pitchFamily="34" charset="0"/>
              </a:rPr>
              <a:pPr eaLnBrk="1" hangingPunct="1"/>
              <a:t>8</a:t>
            </a:fld>
            <a:endParaRPr lang="fr-FR" altLang="fr-FR" sz="1200">
              <a:latin typeface="Arial" pitchFamily="34" charset="0"/>
            </a:endParaRPr>
          </a:p>
        </p:txBody>
      </p:sp>
      <p:sp>
        <p:nvSpPr>
          <p:cNvPr id="17410" name="Rectangle 2"/>
          <p:cNvSpPr>
            <a:spLocks noGrp="1" noRot="1" noChangeAspect="1" noChangeArrowheads="1" noTextEdit="1"/>
          </p:cNvSpPr>
          <p:nvPr>
            <p:ph type="sldImg"/>
          </p:nvPr>
        </p:nvSpPr>
        <p:spPr>
          <a:ln/>
        </p:spPr>
      </p:sp>
      <p:sp>
        <p:nvSpPr>
          <p:cNvPr id="174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17412" name="Espace réservé du pied de page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defTabSz="914400" eaLnBrk="1" hangingPunct="1"/>
            <a:endParaRPr lang="fr-FR" altLang="fr-FR" sz="1200" smtClean="0">
              <a:latin typeface="Arial"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Espace réservé de l'image des diapositives 1"/>
          <p:cNvSpPr>
            <a:spLocks noGrp="1" noRot="1" noChangeAspect="1" noTextEdit="1"/>
          </p:cNvSpPr>
          <p:nvPr>
            <p:ph type="sldImg"/>
          </p:nvPr>
        </p:nvSpPr>
        <p:spPr>
          <a:ln/>
        </p:spPr>
      </p:sp>
      <p:sp>
        <p:nvSpPr>
          <p:cNvPr id="23554"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fr-FR" smtClean="0">
              <a:latin typeface="Arial" pitchFamily="34" charset="0"/>
            </a:endParaRPr>
          </a:p>
        </p:txBody>
      </p:sp>
      <p:sp>
        <p:nvSpPr>
          <p:cNvPr id="23555" name="Espace réservé du numéro de diapositive 3"/>
          <p:cNvSpPr txBox="1">
            <a:spLocks noGrp="1"/>
          </p:cNvSpPr>
          <p:nvPr/>
        </p:nvSpPr>
        <p:spPr bwMode="auto">
          <a:xfrm>
            <a:off x="385445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defTabSz="912813" eaLnBrk="0" hangingPunct="0">
              <a:defRPr sz="2400">
                <a:solidFill>
                  <a:schemeClr val="tx1"/>
                </a:solidFill>
                <a:latin typeface="Verdana" pitchFamily="34" charset="0"/>
                <a:ea typeface="MS PGothic" pitchFamily="34" charset="-128"/>
              </a:defRPr>
            </a:lvl1pPr>
            <a:lvl2pPr marL="742950" indent="-285750" defTabSz="912813" eaLnBrk="0" hangingPunct="0">
              <a:defRPr sz="2400">
                <a:solidFill>
                  <a:schemeClr val="tx1"/>
                </a:solidFill>
                <a:latin typeface="Verdana" pitchFamily="34" charset="0"/>
                <a:ea typeface="MS PGothic" pitchFamily="34" charset="-128"/>
              </a:defRPr>
            </a:lvl2pPr>
            <a:lvl3pPr marL="1143000" indent="-228600" defTabSz="912813" eaLnBrk="0" hangingPunct="0">
              <a:defRPr sz="2400">
                <a:solidFill>
                  <a:schemeClr val="tx1"/>
                </a:solidFill>
                <a:latin typeface="Verdana" pitchFamily="34" charset="0"/>
                <a:ea typeface="MS PGothic" pitchFamily="34" charset="-128"/>
              </a:defRPr>
            </a:lvl3pPr>
            <a:lvl4pPr marL="1600200" indent="-228600" defTabSz="912813" eaLnBrk="0" hangingPunct="0">
              <a:defRPr sz="2400">
                <a:solidFill>
                  <a:schemeClr val="tx1"/>
                </a:solidFill>
                <a:latin typeface="Verdana" pitchFamily="34" charset="0"/>
                <a:ea typeface="MS PGothic" pitchFamily="34" charset="-128"/>
              </a:defRPr>
            </a:lvl4pPr>
            <a:lvl5pPr marL="2057400" indent="-228600" defTabSz="912813" eaLnBrk="0" hangingPunct="0">
              <a:defRPr sz="2400">
                <a:solidFill>
                  <a:schemeClr val="tx1"/>
                </a:solidFill>
                <a:latin typeface="Verdana" pitchFamily="34" charset="0"/>
                <a:ea typeface="MS PGothic" pitchFamily="34" charset="-128"/>
              </a:defRPr>
            </a:lvl5pPr>
            <a:lvl6pPr marL="25146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defTabSz="912813"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C68A0EA8-6E0E-4C33-BCA4-D0F45B79CF31}" type="slidenum">
              <a:rPr lang="fr-FR" altLang="fr-FR" sz="1200">
                <a:latin typeface="Arial" pitchFamily="34" charset="0"/>
              </a:rPr>
              <a:pPr algn="r" eaLnBrk="1" hangingPunct="1"/>
              <a:t>9</a:t>
            </a:fld>
            <a:endParaRPr lang="fr-FR" altLang="fr-FR" sz="1200">
              <a:latin typeface="Arial" pitchFamily="34" charset="0"/>
            </a:endParaRPr>
          </a:p>
        </p:txBody>
      </p:sp>
      <p:sp>
        <p:nvSpPr>
          <p:cNvPr id="23556" name="Espace réservé du pied de page 4"/>
          <p:cNvSpPr txBox="1">
            <a:spLocks noGrp="1"/>
          </p:cNvSpPr>
          <p:nvPr/>
        </p:nvSpPr>
        <p:spPr bwMode="auto">
          <a:xfrm>
            <a:off x="0" y="9440863"/>
            <a:ext cx="294957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524" tIns="45761" rIns="91524" bIns="45761" anchor="b"/>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fr-FR" altLang="fr-FR" sz="1200">
                <a:latin typeface="Arial" pitchFamily="34" charset="0"/>
              </a:rPr>
              <a:t>Groupe          Evaluation AERES          13-14 janvier 2011</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fld id="{81DA3DA8-CF62-46EE-A292-E82C1A0E5B1B}" type="datetime1">
              <a:rPr lang="fr-FR" altLang="fr-FR"/>
              <a:pPr/>
              <a:t>13/10/16</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2D8195AA-B66D-4256-8376-8E3756592E5B}" type="slidenum">
              <a:rPr lang="fr-FR" altLang="fr-FR"/>
              <a:pPr/>
              <a:t>‹#›</a:t>
            </a:fld>
            <a:endParaRPr lang="fr-FR" altLang="fr-FR"/>
          </a:p>
        </p:txBody>
      </p:sp>
    </p:spTree>
    <p:extLst>
      <p:ext uri="{BB962C8B-B14F-4D97-AF65-F5344CB8AC3E}">
        <p14:creationId xmlns:p14="http://schemas.microsoft.com/office/powerpoint/2010/main" val="35728466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F8737A26-C24F-4DC4-B1E4-23A2C7605978}" type="datetime1">
              <a:rPr lang="fr-FR" altLang="fr-FR"/>
              <a:pPr/>
              <a:t>13/10/16</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C26AB516-3B57-43C6-BA57-0C2FA795534A}" type="slidenum">
              <a:rPr lang="fr-FR" altLang="fr-FR"/>
              <a:pPr/>
              <a:t>‹#›</a:t>
            </a:fld>
            <a:endParaRPr lang="fr-FR" altLang="fr-FR"/>
          </a:p>
        </p:txBody>
      </p:sp>
    </p:spTree>
    <p:extLst>
      <p:ext uri="{BB962C8B-B14F-4D97-AF65-F5344CB8AC3E}">
        <p14:creationId xmlns:p14="http://schemas.microsoft.com/office/powerpoint/2010/main" val="344471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17092682-AA72-4160-B75A-A5AAD092CEAC}" type="datetime1">
              <a:rPr lang="fr-FR" altLang="fr-FR"/>
              <a:pPr/>
              <a:t>13/10/16</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B8D9DF02-E291-4182-B974-3E2CE9E1C724}" type="slidenum">
              <a:rPr lang="fr-FR" altLang="fr-FR"/>
              <a:pPr/>
              <a:t>‹#›</a:t>
            </a:fld>
            <a:endParaRPr lang="fr-FR" altLang="fr-FR"/>
          </a:p>
        </p:txBody>
      </p:sp>
    </p:spTree>
    <p:extLst>
      <p:ext uri="{BB962C8B-B14F-4D97-AF65-F5344CB8AC3E}">
        <p14:creationId xmlns:p14="http://schemas.microsoft.com/office/powerpoint/2010/main" val="3991875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D84625B8-3D0F-4A41-8621-32FA12E125F7}" type="datetime1">
              <a:rPr lang="fr-FR" altLang="fr-FR"/>
              <a:pPr/>
              <a:t>13/10/16</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fld id="{5D9B770F-2219-4716-812A-EB6970254832}" type="slidenum">
              <a:rPr lang="fr-FR" altLang="fr-FR"/>
              <a:pPr/>
              <a:t>‹#›</a:t>
            </a:fld>
            <a:endParaRPr lang="fr-FR" altLang="fr-FR"/>
          </a:p>
        </p:txBody>
      </p:sp>
    </p:spTree>
    <p:extLst>
      <p:ext uri="{BB962C8B-B14F-4D97-AF65-F5344CB8AC3E}">
        <p14:creationId xmlns:p14="http://schemas.microsoft.com/office/powerpoint/2010/main" val="5467507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fld id="{6C16430A-6F85-43B1-9B85-B8C599CEFD6C}" type="datetime1">
              <a:rPr lang="fr-FR" altLang="fr-FR"/>
              <a:pPr/>
              <a:t>13/10/16</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B9BBA51A-0E04-4B3D-A92E-704BDD3DCD9A}" type="slidenum">
              <a:rPr lang="fr-FR" altLang="fr-FR"/>
              <a:pPr/>
              <a:t>‹#›</a:t>
            </a:fld>
            <a:endParaRPr lang="fr-FR" altLang="fr-FR"/>
          </a:p>
        </p:txBody>
      </p:sp>
    </p:spTree>
    <p:extLst>
      <p:ext uri="{BB962C8B-B14F-4D97-AF65-F5344CB8AC3E}">
        <p14:creationId xmlns:p14="http://schemas.microsoft.com/office/powerpoint/2010/main" val="23434679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fld id="{8508FDA8-EA4E-45E6-959E-B5CD9A029230}" type="datetime1">
              <a:rPr lang="fr-FR" altLang="fr-FR"/>
              <a:pPr/>
              <a:t>13/10/16</a:t>
            </a:fld>
            <a:endParaRPr lang="fr-FR" alt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fld id="{329E5297-4FB7-449C-8C89-8F0656A957C4}" type="slidenum">
              <a:rPr lang="fr-FR" altLang="fr-FR"/>
              <a:pPr/>
              <a:t>‹#›</a:t>
            </a:fld>
            <a:endParaRPr lang="fr-FR" altLang="fr-FR"/>
          </a:p>
        </p:txBody>
      </p:sp>
    </p:spTree>
    <p:extLst>
      <p:ext uri="{BB962C8B-B14F-4D97-AF65-F5344CB8AC3E}">
        <p14:creationId xmlns:p14="http://schemas.microsoft.com/office/powerpoint/2010/main" val="89451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fld id="{176F6575-38E5-495A-9824-F407F086B1CC}" type="datetime1">
              <a:rPr lang="fr-FR" altLang="fr-FR"/>
              <a:pPr/>
              <a:t>13/10/16</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32512EA5-2497-4106-AE4A-F88B46A95DFC}" type="slidenum">
              <a:rPr lang="fr-FR" altLang="fr-FR"/>
              <a:pPr/>
              <a:t>‹#›</a:t>
            </a:fld>
            <a:endParaRPr lang="fr-FR" altLang="fr-FR"/>
          </a:p>
        </p:txBody>
      </p:sp>
    </p:spTree>
    <p:extLst>
      <p:ext uri="{BB962C8B-B14F-4D97-AF65-F5344CB8AC3E}">
        <p14:creationId xmlns:p14="http://schemas.microsoft.com/office/powerpoint/2010/main" val="29578365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fld id="{D07056F7-BFE9-46BE-8BE1-4E695937B733}" type="datetime1">
              <a:rPr lang="fr-FR" altLang="fr-FR"/>
              <a:pPr/>
              <a:t>13/10/16</a:t>
            </a:fld>
            <a:endParaRPr lang="fr-FR" alt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fld id="{30B2131C-04C9-4C62-B560-6FA68CA63643}" type="slidenum">
              <a:rPr lang="fr-FR" altLang="fr-FR"/>
              <a:pPr/>
              <a:t>‹#›</a:t>
            </a:fld>
            <a:endParaRPr lang="fr-FR" altLang="fr-FR"/>
          </a:p>
        </p:txBody>
      </p:sp>
    </p:spTree>
    <p:extLst>
      <p:ext uri="{BB962C8B-B14F-4D97-AF65-F5344CB8AC3E}">
        <p14:creationId xmlns:p14="http://schemas.microsoft.com/office/powerpoint/2010/main" val="23158356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fld id="{68D45BC8-F5FD-40E0-86C8-98D5F83F5B35}" type="datetime1">
              <a:rPr lang="fr-FR" altLang="fr-FR"/>
              <a:pPr/>
              <a:t>13/10/16</a:t>
            </a:fld>
            <a:endParaRPr lang="fr-FR" alt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fld id="{A49E2D6F-AE99-48C9-AF64-C55FC97C33E2}" type="slidenum">
              <a:rPr lang="fr-FR" altLang="fr-FR"/>
              <a:pPr/>
              <a:t>‹#›</a:t>
            </a:fld>
            <a:endParaRPr lang="fr-FR" altLang="fr-FR"/>
          </a:p>
        </p:txBody>
      </p:sp>
    </p:spTree>
    <p:extLst>
      <p:ext uri="{BB962C8B-B14F-4D97-AF65-F5344CB8AC3E}">
        <p14:creationId xmlns:p14="http://schemas.microsoft.com/office/powerpoint/2010/main" val="3399679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Vide">
    <p:spTree>
      <p:nvGrpSpPr>
        <p:cNvPr id="1" name=""/>
        <p:cNvGrpSpPr/>
        <p:nvPr/>
      </p:nvGrpSpPr>
      <p:grpSpPr>
        <a:xfrm>
          <a:off x="0" y="0"/>
          <a:ext cx="0" cy="0"/>
          <a:chOff x="0" y="0"/>
          <a:chExt cx="0" cy="0"/>
        </a:xfrm>
      </p:grpSpPr>
      <p:sp>
        <p:nvSpPr>
          <p:cNvPr id="3" name="Espace réservé du numéro de diapositive 5"/>
          <p:cNvSpPr txBox="1">
            <a:spLocks noGrp="1"/>
          </p:cNvSpPr>
          <p:nvPr userDrawn="1"/>
        </p:nvSpPr>
        <p:spPr bwMode="auto">
          <a:xfrm>
            <a:off x="6877050" y="6492875"/>
            <a:ext cx="21336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fld id="{D7B3AF0D-7C1C-4BE3-AF3F-2E6A38D662B3}" type="slidenum">
              <a:rPr lang="fr-FR" altLang="fr-FR" sz="1200">
                <a:solidFill>
                  <a:srgbClr val="898989"/>
                </a:solidFill>
              </a:rPr>
              <a:pPr algn="r" eaLnBrk="1" hangingPunct="1"/>
              <a:t>‹#›</a:t>
            </a:fld>
            <a:endParaRPr lang="fr-FR" altLang="fr-FR" sz="1200">
              <a:solidFill>
                <a:srgbClr val="898989"/>
              </a:solidFill>
            </a:endParaRPr>
          </a:p>
        </p:txBody>
      </p:sp>
      <p:cxnSp>
        <p:nvCxnSpPr>
          <p:cNvPr id="4" name="Connecteur droit 3"/>
          <p:cNvCxnSpPr/>
          <p:nvPr userDrawn="1"/>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7" name="Rectangle 2"/>
          <p:cNvSpPr>
            <a:spLocks noGrp="1" noChangeArrowheads="1"/>
          </p:cNvSpPr>
          <p:nvPr>
            <p:ph type="title" idx="4294967295"/>
          </p:nvPr>
        </p:nvSpPr>
        <p:spPr>
          <a:xfrm>
            <a:off x="0" y="0"/>
            <a:ext cx="9144000" cy="692150"/>
          </a:xfrm>
        </p:spPr>
        <p:txBody>
          <a:bodyPr/>
          <a:lstStyle/>
          <a:p>
            <a:endParaRPr lang="fr-FR" altLang="fr-FR" dirty="0" smtClean="0"/>
          </a:p>
        </p:txBody>
      </p:sp>
    </p:spTree>
    <p:extLst>
      <p:ext uri="{BB962C8B-B14F-4D97-AF65-F5344CB8AC3E}">
        <p14:creationId xmlns:p14="http://schemas.microsoft.com/office/powerpoint/2010/main" val="2165296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0D2BE022-EE8D-4D45-8DC0-FD816B37F2E0}" type="datetime1">
              <a:rPr lang="fr-FR" altLang="fr-FR"/>
              <a:pPr/>
              <a:t>13/10/16</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39E665C9-2336-444D-8F0E-D2D19ED7097B}" type="slidenum">
              <a:rPr lang="fr-FR" altLang="fr-FR"/>
              <a:pPr/>
              <a:t>‹#›</a:t>
            </a:fld>
            <a:endParaRPr lang="fr-FR" altLang="fr-FR"/>
          </a:p>
        </p:txBody>
      </p:sp>
    </p:spTree>
    <p:extLst>
      <p:ext uri="{BB962C8B-B14F-4D97-AF65-F5344CB8AC3E}">
        <p14:creationId xmlns:p14="http://schemas.microsoft.com/office/powerpoint/2010/main" val="22640453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fld id="{148F5655-8E30-49F4-A8CA-C4D47455D65D}" type="datetime1">
              <a:rPr lang="fr-FR" altLang="fr-FR"/>
              <a:pPr/>
              <a:t>13/10/16</a:t>
            </a:fld>
            <a:endParaRPr lang="fr-FR" alt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fld id="{BD4A6F74-9571-4DC2-A143-0DCDF667B946}" type="slidenum">
              <a:rPr lang="fr-FR" altLang="fr-FR"/>
              <a:pPr/>
              <a:t>‹#›</a:t>
            </a:fld>
            <a:endParaRPr lang="fr-FR" altLang="fr-FR"/>
          </a:p>
        </p:txBody>
      </p:sp>
    </p:spTree>
    <p:extLst>
      <p:ext uri="{BB962C8B-B14F-4D97-AF65-F5344CB8AC3E}">
        <p14:creationId xmlns:p14="http://schemas.microsoft.com/office/powerpoint/2010/main" val="245735526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lt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smtClean="0"/>
              <a:t>Cliquez pour modifier les styles du texte du masque</a:t>
            </a:r>
          </a:p>
          <a:p>
            <a:pPr lvl="1"/>
            <a:r>
              <a:rPr lang="fr-FR" altLang="fr-FR" smtClean="0"/>
              <a:t>Deuxième niveau</a:t>
            </a:r>
          </a:p>
          <a:p>
            <a:pPr lvl="2"/>
            <a:r>
              <a:rPr lang="fr-FR" altLang="fr-FR" smtClean="0"/>
              <a:t>Troisième niveau</a:t>
            </a:r>
          </a:p>
          <a:p>
            <a:pPr lvl="3"/>
            <a:r>
              <a:rPr lang="fr-FR" altLang="fr-FR" smtClean="0"/>
              <a:t>Quatrième niveau</a:t>
            </a:r>
          </a:p>
          <a:p>
            <a:pPr lvl="4"/>
            <a:r>
              <a:rPr lang="fr-FR" alt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5B9D1BFB-3AF7-4E67-A842-384010321B8C}" type="datetime1">
              <a:rPr lang="fr-FR" altLang="fr-FR"/>
              <a:pPr/>
              <a:t>13/10/16</a:t>
            </a:fld>
            <a:endParaRPr lang="fr-FR" alt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Verdana" pitchFamily="34" charset="0"/>
                <a:ea typeface="+mn-ea"/>
                <a:cs typeface="+mn-cs"/>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A4AC42A9-9F08-45A3-B704-3DDE881CABFD}" type="slidenum">
              <a:rPr lang="fr-FR" altLang="fr-FR"/>
              <a:pPr/>
              <a:t>‹#›</a:t>
            </a:fld>
            <a:endParaRPr lang="fr-FR" altLang="fr-FR"/>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34" r:id="rId7"/>
    <p:sldLayoutId id="2147483929" r:id="rId8"/>
    <p:sldLayoutId id="2147483930" r:id="rId9"/>
    <p:sldLayoutId id="2147483931" r:id="rId10"/>
    <p:sldLayoutId id="2147483932" r:id="rId11"/>
    <p:sldLayoutId id="2147483933"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emf"/><Relationship Id="rId5" Type="http://schemas.openxmlformats.org/officeDocument/2006/relationships/image" Target="../media/image9.emf"/><Relationship Id="rId6" Type="http://schemas.openxmlformats.org/officeDocument/2006/relationships/image" Target="../media/image10.emf"/><Relationship Id="rId7" Type="http://schemas.openxmlformats.org/officeDocument/2006/relationships/image" Target="../media/image11.emf"/><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emf"/><Relationship Id="rId8" Type="http://schemas.openxmlformats.org/officeDocument/2006/relationships/image" Target="../media/image22.emf"/><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8.emf"/><Relationship Id="rId4" Type="http://schemas.openxmlformats.org/officeDocument/2006/relationships/image" Target="../media/image9.emf"/><Relationship Id="rId5" Type="http://schemas.openxmlformats.org/officeDocument/2006/relationships/image" Target="../media/image10.emf"/><Relationship Id="rId6"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emf"/></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emf"/><Relationship Id="rId8" Type="http://schemas.openxmlformats.org/officeDocument/2006/relationships/image" Target="../media/image39.emf"/><Relationship Id="rId9" Type="http://schemas.openxmlformats.org/officeDocument/2006/relationships/image" Target="../media/image40.emf"/><Relationship Id="rId10" Type="http://schemas.openxmlformats.org/officeDocument/2006/relationships/image" Target="../media/image41.jpeg"/><Relationship Id="rId11"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image" Target="../media/image4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 Id="rId3" Type="http://schemas.openxmlformats.org/officeDocument/2006/relationships/image" Target="../media/image5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 Id="rId3" Type="http://schemas.openxmlformats.org/officeDocument/2006/relationships/image" Target="../media/image5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827584" y="2636838"/>
            <a:ext cx="7560840" cy="3014662"/>
          </a:xfrm>
        </p:spPr>
        <p:txBody>
          <a:bodyPr/>
          <a:lstStyle/>
          <a:p>
            <a:r>
              <a:rPr lang="fr-FR" altLang="fr-FR" sz="3600" b="1" dirty="0" smtClean="0">
                <a:solidFill>
                  <a:srgbClr val="E75112"/>
                </a:solidFill>
                <a:latin typeface="Verdana" pitchFamily="34" charset="0"/>
              </a:rPr>
              <a:t>Equipe Coupleurs</a:t>
            </a:r>
            <a:br>
              <a:rPr lang="fr-FR" altLang="fr-FR" sz="3600" b="1" dirty="0" smtClean="0">
                <a:solidFill>
                  <a:srgbClr val="E75112"/>
                </a:solidFill>
                <a:latin typeface="Verdana" pitchFamily="34" charset="0"/>
              </a:rPr>
            </a:br>
            <a:r>
              <a:rPr lang="fr-FR" altLang="fr-FR" sz="3600" b="1" dirty="0" smtClean="0">
                <a:solidFill>
                  <a:srgbClr val="E75112"/>
                </a:solidFill>
                <a:latin typeface="Verdana" pitchFamily="34" charset="0"/>
              </a:rPr>
              <a:t/>
            </a:r>
            <a:br>
              <a:rPr lang="fr-FR" altLang="fr-FR" sz="3600" b="1" dirty="0" smtClean="0">
                <a:solidFill>
                  <a:srgbClr val="E75112"/>
                </a:solidFill>
                <a:latin typeface="Verdana" pitchFamily="34" charset="0"/>
              </a:rPr>
            </a:br>
            <a:r>
              <a:rPr lang="fr-FR" altLang="fr-FR" sz="3600" b="1" dirty="0" smtClean="0">
                <a:solidFill>
                  <a:srgbClr val="E75112"/>
                </a:solidFill>
                <a:latin typeface="Verdana" pitchFamily="34" charset="0"/>
              </a:rPr>
              <a:t/>
            </a:r>
            <a:br>
              <a:rPr lang="fr-FR" altLang="fr-FR" sz="3600" b="1" dirty="0" smtClean="0">
                <a:solidFill>
                  <a:srgbClr val="E75112"/>
                </a:solidFill>
                <a:latin typeface="Verdana" pitchFamily="34" charset="0"/>
              </a:rPr>
            </a:br>
            <a:r>
              <a:rPr lang="fr-FR" altLang="fr-FR" sz="3600" b="1" dirty="0" smtClean="0">
                <a:latin typeface="Verdana" pitchFamily="34" charset="0"/>
              </a:rPr>
              <a:t>LAL </a:t>
            </a:r>
          </a:p>
        </p:txBody>
      </p:sp>
      <p:cxnSp>
        <p:nvCxnSpPr>
          <p:cNvPr id="3" name="Straight Connector 2"/>
          <p:cNvCxnSpPr/>
          <p:nvPr/>
        </p:nvCxnSpPr>
        <p:spPr>
          <a:xfrm>
            <a:off x="2916238" y="4652963"/>
            <a:ext cx="335915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6387" name="ZoneTexte 1"/>
          <p:cNvSpPr txBox="1">
            <a:spLocks noChangeArrowheads="1"/>
          </p:cNvSpPr>
          <p:nvPr/>
        </p:nvSpPr>
        <p:spPr bwMode="auto">
          <a:xfrm>
            <a:off x="3419475" y="5940425"/>
            <a:ext cx="219441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a:t>Date 2016</a:t>
            </a:r>
            <a:r>
              <a:rPr lang="en-US" altLang="fr-FR" sz="1800" dirty="0" smtClean="0"/>
              <a:t>/06/24</a:t>
            </a:r>
            <a:endParaRPr lang="en-US" altLang="fr-FR" sz="1800" dirty="0"/>
          </a:p>
        </p:txBody>
      </p:sp>
      <p:sp>
        <p:nvSpPr>
          <p:cNvPr id="16388" name="ZoneTexte 3"/>
          <p:cNvSpPr txBox="1">
            <a:spLocks noChangeArrowheads="1"/>
          </p:cNvSpPr>
          <p:nvPr/>
        </p:nvSpPr>
        <p:spPr bwMode="auto">
          <a:xfrm>
            <a:off x="2672402" y="395372"/>
            <a:ext cx="3555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err="1" smtClean="0"/>
              <a:t>Accélérateurs</a:t>
            </a:r>
            <a:r>
              <a:rPr lang="en-US" altLang="fr-FR" sz="1800" dirty="0" smtClean="0"/>
              <a:t> &amp; Technologies</a:t>
            </a:r>
            <a:endParaRPr lang="en-US" altLang="fr-FR" sz="18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LUCRECE - ressources</a:t>
            </a:r>
          </a:p>
        </p:txBody>
      </p:sp>
      <p:sp>
        <p:nvSpPr>
          <p:cNvPr id="22530" name="Rectangle 3"/>
          <p:cNvSpPr>
            <a:spLocks noGrp="1" noChangeArrowheads="1"/>
          </p:cNvSpPr>
          <p:nvPr>
            <p:ph idx="4294967295"/>
          </p:nvPr>
        </p:nvSpPr>
        <p:spPr>
          <a:xfrm>
            <a:off x="28517" y="836141"/>
            <a:ext cx="9001125" cy="5761211"/>
          </a:xfrm>
          <a:ln w="19050">
            <a:noFill/>
            <a:miter lim="800000"/>
            <a:headEnd/>
            <a:tailEnd/>
          </a:ln>
        </p:spPr>
        <p:txBody>
          <a:bodyPr/>
          <a:lstStyle/>
          <a:p>
            <a:pPr marL="0" indent="0">
              <a:lnSpc>
                <a:spcPct val="90000"/>
              </a:lnSpc>
              <a:buFont typeface="Arial" pitchFamily="34" charset="0"/>
              <a:buNone/>
            </a:pPr>
            <a:r>
              <a:rPr lang="fr-FR" altLang="fr-FR" sz="1200" b="1" u="sng" dirty="0" smtClean="0">
                <a:solidFill>
                  <a:srgbClr val="0070C0"/>
                </a:solidFill>
                <a:latin typeface="Verdana" pitchFamily="34" charset="0"/>
              </a:rPr>
              <a:t>Membres de l’équipe impliqués:</a:t>
            </a:r>
            <a:endParaRPr lang="fr-FR" altLang="fr-FR" sz="1200" b="1" dirty="0">
              <a:solidFill>
                <a:srgbClr val="0070C0"/>
              </a:solidFill>
              <a:latin typeface="Verdana" pitchFamily="34" charset="0"/>
            </a:endParaRP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lvl="2">
              <a:lnSpc>
                <a:spcPct val="120000"/>
              </a:lnSpc>
            </a:pPr>
            <a:r>
              <a:rPr lang="fr-FR" altLang="fr-FR" sz="1200" dirty="0" smtClean="0">
                <a:solidFill>
                  <a:srgbClr val="4D4D4D"/>
                </a:solidFill>
                <a:latin typeface="Verdana"/>
                <a:cs typeface="Verdana"/>
              </a:rPr>
              <a:t>Walid Kaabi </a:t>
            </a:r>
            <a:endParaRPr lang="fr-FR" altLang="fr-FR" sz="1200" dirty="0">
              <a:solidFill>
                <a:srgbClr val="4D4D4D"/>
              </a:solidFill>
              <a:latin typeface="Verdana"/>
              <a:cs typeface="Verdana"/>
            </a:endParaRPr>
          </a:p>
          <a:p>
            <a:pPr lvl="2">
              <a:lnSpc>
                <a:spcPct val="120000"/>
              </a:lnSpc>
            </a:pPr>
            <a:r>
              <a:rPr lang="fr-FR" altLang="fr-FR" sz="1200" dirty="0" smtClean="0">
                <a:solidFill>
                  <a:srgbClr val="4D4D4D"/>
                </a:solidFill>
                <a:latin typeface="Verdana"/>
                <a:cs typeface="Verdana"/>
              </a:rPr>
              <a:t>Support assemblage mécanique (2 personne à définir)</a:t>
            </a:r>
            <a:endParaRPr lang="fr-FR" altLang="fr-FR" sz="1200" dirty="0">
              <a:solidFill>
                <a:srgbClr val="4D4D4D"/>
              </a:solidFill>
              <a:latin typeface="Verdana"/>
              <a:cs typeface="Verdana"/>
            </a:endParaRPr>
          </a:p>
          <a:p>
            <a:pPr lvl="2">
              <a:lnSpc>
                <a:spcPct val="120000"/>
              </a:lnSpc>
            </a:pPr>
            <a:r>
              <a:rPr lang="fr-FR" altLang="fr-FR" sz="1200" dirty="0" smtClean="0">
                <a:solidFill>
                  <a:srgbClr val="4D4D4D"/>
                </a:solidFill>
                <a:latin typeface="Verdana"/>
                <a:cs typeface="Verdana"/>
              </a:rPr>
              <a:t>Thomas Chabaud (AI Electrotechnique)</a:t>
            </a:r>
          </a:p>
          <a:p>
            <a:pPr lvl="2">
              <a:lnSpc>
                <a:spcPct val="120000"/>
              </a:lnSpc>
            </a:pPr>
            <a:r>
              <a:rPr lang="fr-FR" altLang="fr-FR" sz="1200" dirty="0" smtClean="0">
                <a:solidFill>
                  <a:srgbClr val="4D4D4D"/>
                </a:solidFill>
                <a:latin typeface="Verdana"/>
                <a:cs typeface="Verdana"/>
              </a:rPr>
              <a:t>Maher </a:t>
            </a:r>
            <a:r>
              <a:rPr lang="fr-FR" altLang="fr-FR" sz="1200" dirty="0" err="1" smtClean="0">
                <a:solidFill>
                  <a:srgbClr val="4D4D4D"/>
                </a:solidFill>
                <a:latin typeface="Verdana"/>
                <a:cs typeface="Verdana"/>
              </a:rPr>
              <a:t>Omeich</a:t>
            </a:r>
            <a:r>
              <a:rPr lang="fr-FR" altLang="fr-FR" sz="1200" dirty="0" smtClean="0">
                <a:solidFill>
                  <a:srgbClr val="4D4D4D"/>
                </a:solidFill>
                <a:latin typeface="Verdana"/>
                <a:cs typeface="Verdana"/>
              </a:rPr>
              <a:t> (IR Electrotechnique)</a:t>
            </a:r>
          </a:p>
          <a:p>
            <a:pPr lvl="2">
              <a:lnSpc>
                <a:spcPct val="120000"/>
              </a:lnSpc>
            </a:pPr>
            <a:r>
              <a:rPr lang="fr-FR" altLang="fr-FR" sz="1200" dirty="0" smtClean="0">
                <a:solidFill>
                  <a:srgbClr val="4D4D4D"/>
                </a:solidFill>
                <a:latin typeface="Verdana"/>
                <a:cs typeface="Verdana"/>
              </a:rPr>
              <a:t>Possibilité d’une Thèse CIFRE avec Thales </a:t>
            </a:r>
            <a:endParaRPr lang="fr-FR" altLang="fr-FR" sz="1200" dirty="0" smtClean="0">
              <a:solidFill>
                <a:srgbClr val="0070C0"/>
              </a:solidFill>
              <a:latin typeface="Verdana"/>
              <a:cs typeface="Verdana"/>
            </a:endParaRPr>
          </a:p>
          <a:p>
            <a:pPr lvl="1">
              <a:lnSpc>
                <a:spcPct val="90000"/>
              </a:lnSpc>
              <a:buFont typeface="Arial" pitchFamily="34" charset="0"/>
              <a:buChar char="•"/>
            </a:pPr>
            <a:endParaRPr lang="fr-FR" altLang="fr-FR" sz="1200" b="1" dirty="0" smtClean="0">
              <a:solidFill>
                <a:srgbClr val="0070C0"/>
              </a:solidFill>
              <a:latin typeface="Verdana" pitchFamily="34" charset="0"/>
            </a:endParaRPr>
          </a:p>
          <a:p>
            <a:pPr marL="0" indent="0">
              <a:lnSpc>
                <a:spcPct val="90000"/>
              </a:lnSpc>
              <a:buFont typeface="Arial" pitchFamily="34" charset="0"/>
              <a:buNone/>
            </a:pPr>
            <a:r>
              <a:rPr lang="fr-FR" altLang="fr-FR" sz="1200" b="1" u="sng" dirty="0" smtClean="0">
                <a:solidFill>
                  <a:srgbClr val="0070C0"/>
                </a:solidFill>
                <a:latin typeface="Verdana" pitchFamily="34" charset="0"/>
              </a:rPr>
              <a:t>Liste des personnels techniques impliqués:</a:t>
            </a:r>
            <a:r>
              <a:rPr lang="fr-FR" altLang="fr-FR" sz="1200" b="1" dirty="0" smtClean="0">
                <a:solidFill>
                  <a:srgbClr val="0070C0"/>
                </a:solidFill>
                <a:latin typeface="Verdana" pitchFamily="34" charset="0"/>
              </a:rPr>
              <a:t/>
            </a:r>
            <a:br>
              <a:rPr lang="fr-FR" altLang="fr-FR" sz="1200" b="1" dirty="0" smtClean="0">
                <a:solidFill>
                  <a:srgbClr val="0070C0"/>
                </a:solidFill>
                <a:latin typeface="Verdana" pitchFamily="34" charset="0"/>
              </a:rPr>
            </a:br>
            <a:endParaRPr lang="fr-FR" altLang="fr-FR" sz="1200" b="1" dirty="0" smtClean="0">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Support informatique (à définir)</a:t>
            </a:r>
          </a:p>
          <a:p>
            <a:pPr lvl="1">
              <a:lnSpc>
                <a:spcPct val="90000"/>
              </a:lnSpc>
              <a:buFont typeface="Arial" pitchFamily="34" charset="0"/>
              <a:buChar char="•"/>
            </a:pPr>
            <a:r>
              <a:rPr lang="fr-FR" altLang="fr-FR" sz="1200" dirty="0" smtClean="0">
                <a:solidFill>
                  <a:srgbClr val="4D4D4D"/>
                </a:solidFill>
                <a:latin typeface="Verdana" pitchFamily="34" charset="0"/>
              </a:rPr>
              <a:t>Support service vide (à définir)</a:t>
            </a:r>
          </a:p>
          <a:p>
            <a:pPr lvl="1">
              <a:lnSpc>
                <a:spcPct val="90000"/>
              </a:lnSpc>
              <a:buFont typeface="Arial" pitchFamily="34" charset="0"/>
              <a:buChar char="•"/>
            </a:pPr>
            <a:r>
              <a:rPr lang="fr-FR" altLang="fr-FR" sz="1200" dirty="0" smtClean="0">
                <a:solidFill>
                  <a:srgbClr val="4D4D4D"/>
                </a:solidFill>
                <a:latin typeface="Verdana" pitchFamily="34" charset="0"/>
              </a:rPr>
              <a:t>Support Dessinateur-</a:t>
            </a:r>
            <a:r>
              <a:rPr lang="fr-FR" altLang="fr-FR" sz="1200" dirty="0" err="1" smtClean="0">
                <a:solidFill>
                  <a:srgbClr val="4D4D4D"/>
                </a:solidFill>
                <a:latin typeface="Verdana" pitchFamily="34" charset="0"/>
              </a:rPr>
              <a:t>projetteur</a:t>
            </a:r>
            <a:r>
              <a:rPr lang="fr-FR" altLang="fr-FR" sz="1200" dirty="0" smtClean="0">
                <a:solidFill>
                  <a:srgbClr val="4D4D4D"/>
                </a:solidFill>
                <a:latin typeface="Verdana" pitchFamily="34" charset="0"/>
              </a:rPr>
              <a:t> à définir</a:t>
            </a:r>
            <a:endParaRPr lang="fr-FR" altLang="fr-FR" sz="1200" dirty="0" smtClean="0">
              <a:solidFill>
                <a:srgbClr val="4D4D4D"/>
              </a:solidFill>
              <a:latin typeface="Verdana" pitchFamily="34" charset="0"/>
              <a:sym typeface="Wingdings" pitchFamily="2" charset="2"/>
            </a:endParaRPr>
          </a:p>
          <a:p>
            <a:pPr marL="57150" indent="0">
              <a:lnSpc>
                <a:spcPct val="90000"/>
              </a:lnSpc>
              <a:buNone/>
            </a:pPr>
            <a:endParaRPr lang="fr-FR" altLang="fr-FR" sz="1200" dirty="0" smtClean="0">
              <a:solidFill>
                <a:srgbClr val="4D4D4D"/>
              </a:solidFill>
              <a:latin typeface="Verdana" pitchFamily="34" charset="0"/>
              <a:sym typeface="Wingdings" pitchFamily="2" charset="2"/>
            </a:endParaRPr>
          </a:p>
          <a:p>
            <a:pPr marL="57150" indent="0">
              <a:lnSpc>
                <a:spcPct val="90000"/>
              </a:lnSpc>
              <a:buNone/>
            </a:pPr>
            <a:r>
              <a:rPr lang="fr-FR" altLang="fr-FR" sz="1200" b="1" u="sng" dirty="0" smtClean="0">
                <a:solidFill>
                  <a:srgbClr val="0070C0"/>
                </a:solidFill>
                <a:latin typeface="Verdana" pitchFamily="34" charset="0"/>
              </a:rPr>
              <a:t>Sources de financement 2015 (hors </a:t>
            </a:r>
            <a:r>
              <a:rPr lang="fr-FR" altLang="fr-FR" sz="1200" b="1" u="sng" dirty="0" err="1" smtClean="0">
                <a:solidFill>
                  <a:srgbClr val="0070C0"/>
                </a:solidFill>
                <a:latin typeface="Verdana" pitchFamily="34" charset="0"/>
              </a:rPr>
              <a:t>CDDs</a:t>
            </a:r>
            <a:r>
              <a:rPr lang="fr-FR" altLang="fr-FR" sz="1200" b="1" u="sng" dirty="0" smtClean="0">
                <a:solidFill>
                  <a:srgbClr val="0070C0"/>
                </a:solidFill>
                <a:latin typeface="Verdana" pitchFamily="34" charset="0"/>
              </a:rPr>
              <a:t>)</a:t>
            </a:r>
          </a:p>
          <a:p>
            <a:pPr marL="57150" indent="0">
              <a:lnSpc>
                <a:spcPct val="90000"/>
              </a:lnSpc>
              <a:buNone/>
            </a:pPr>
            <a:endParaRPr lang="fr-FR" altLang="fr-FR" sz="1200" dirty="0" smtClean="0">
              <a:solidFill>
                <a:srgbClr val="4D4D4D"/>
              </a:solidFill>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Financement: Région IDF </a:t>
            </a: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134750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971600" y="3222650"/>
            <a:ext cx="7200800" cy="3014662"/>
          </a:xfrm>
        </p:spPr>
        <p:txBody>
          <a:bodyPr/>
          <a:lstStyle/>
          <a:p>
            <a:r>
              <a:rPr lang="fr-FR" altLang="fr-FR" sz="3600" b="1" dirty="0" smtClean="0">
                <a:solidFill>
                  <a:srgbClr val="E75112"/>
                </a:solidFill>
                <a:latin typeface="Verdana" pitchFamily="34" charset="0"/>
              </a:rPr>
              <a:t>Equipe Coupleurs</a:t>
            </a:r>
            <a:br>
              <a:rPr lang="fr-FR" altLang="fr-FR" sz="3600" b="1" dirty="0" smtClean="0">
                <a:solidFill>
                  <a:srgbClr val="E75112"/>
                </a:solidFill>
                <a:latin typeface="Verdana" pitchFamily="34" charset="0"/>
              </a:rPr>
            </a:br>
            <a:r>
              <a:rPr lang="fr-FR" altLang="fr-FR" sz="3600" b="1" dirty="0" smtClean="0">
                <a:solidFill>
                  <a:srgbClr val="E75112"/>
                </a:solidFill>
                <a:latin typeface="Verdana" pitchFamily="34" charset="0"/>
              </a:rPr>
              <a:t/>
            </a:r>
            <a:br>
              <a:rPr lang="fr-FR" altLang="fr-FR" sz="3600" b="1" dirty="0" smtClean="0">
                <a:solidFill>
                  <a:srgbClr val="E75112"/>
                </a:solidFill>
                <a:latin typeface="Verdana" pitchFamily="34" charset="0"/>
              </a:rPr>
            </a:br>
            <a:r>
              <a:rPr lang="fr-FR" altLang="fr-FR" sz="3600" b="1" dirty="0" smtClean="0">
                <a:solidFill>
                  <a:srgbClr val="4F81BD"/>
                </a:solidFill>
                <a:latin typeface="Verdana" pitchFamily="34" charset="0"/>
              </a:rPr>
              <a:t>Projet LCLS2 </a:t>
            </a:r>
            <a:br>
              <a:rPr lang="fr-FR" altLang="fr-FR" sz="3600" b="1" dirty="0" smtClean="0">
                <a:solidFill>
                  <a:srgbClr val="4F81BD"/>
                </a:solidFill>
                <a:latin typeface="Verdana" pitchFamily="34" charset="0"/>
              </a:rPr>
            </a:br>
            <a:endParaRPr lang="fr-FR" altLang="fr-FR" sz="3600" b="1" dirty="0" smtClean="0">
              <a:solidFill>
                <a:srgbClr val="4F81BD"/>
              </a:solidFill>
              <a:latin typeface="Verdana" pitchFamily="34" charset="0"/>
            </a:endParaRPr>
          </a:p>
        </p:txBody>
      </p:sp>
      <p:cxnSp>
        <p:nvCxnSpPr>
          <p:cNvPr id="3" name="Straight Connector 2"/>
          <p:cNvCxnSpPr/>
          <p:nvPr/>
        </p:nvCxnSpPr>
        <p:spPr>
          <a:xfrm>
            <a:off x="2916238" y="4652963"/>
            <a:ext cx="335915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ZoneTexte 3"/>
          <p:cNvSpPr txBox="1">
            <a:spLocks noChangeArrowheads="1"/>
          </p:cNvSpPr>
          <p:nvPr/>
        </p:nvSpPr>
        <p:spPr bwMode="auto">
          <a:xfrm>
            <a:off x="2699792" y="323364"/>
            <a:ext cx="3555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err="1" smtClean="0"/>
              <a:t>Accélérateurs</a:t>
            </a:r>
            <a:r>
              <a:rPr lang="en-US" altLang="fr-FR" sz="1800" dirty="0" smtClean="0"/>
              <a:t> &amp; Technologies</a:t>
            </a:r>
            <a:endParaRPr lang="en-US" altLang="fr-FR" sz="1800" dirty="0"/>
          </a:p>
        </p:txBody>
      </p:sp>
    </p:spTree>
    <p:extLst>
      <p:ext uri="{BB962C8B-B14F-4D97-AF65-F5344CB8AC3E}">
        <p14:creationId xmlns:p14="http://schemas.microsoft.com/office/powerpoint/2010/main" val="96543834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LCLS2 – description générale</a:t>
            </a:r>
          </a:p>
        </p:txBody>
      </p:sp>
      <p:sp>
        <p:nvSpPr>
          <p:cNvPr id="22530" name="Rectangle 3"/>
          <p:cNvSpPr>
            <a:spLocks noGrp="1" noChangeArrowheads="1"/>
          </p:cNvSpPr>
          <p:nvPr>
            <p:ph idx="4294967295"/>
          </p:nvPr>
        </p:nvSpPr>
        <p:spPr>
          <a:xfrm>
            <a:off x="107504" y="764704"/>
            <a:ext cx="9001125" cy="5976664"/>
          </a:xfrm>
          <a:ln w="19050">
            <a:noFill/>
            <a:miter lim="800000"/>
            <a:headEnd/>
            <a:tailEnd/>
          </a:ln>
        </p:spPr>
        <p:txBody>
          <a:bodyPr/>
          <a:lstStyle/>
          <a:p>
            <a:pPr marL="0" indent="0">
              <a:lnSpc>
                <a:spcPct val="90000"/>
              </a:lnSpc>
              <a:buFont typeface="Arial" pitchFamily="34" charset="0"/>
              <a:buNone/>
            </a:pPr>
            <a:r>
              <a:rPr lang="fr-FR" altLang="fr-FR" sz="1200" b="1" dirty="0" smtClean="0">
                <a:solidFill>
                  <a:srgbClr val="0070C0"/>
                </a:solidFill>
                <a:latin typeface="Verdana" pitchFamily="34" charset="0"/>
              </a:rPr>
              <a:t>Coupleurs LCLS2</a:t>
            </a:r>
            <a:endParaRPr lang="fr-FR" altLang="fr-FR" sz="1200" b="1" dirty="0" smtClean="0">
              <a:latin typeface="Verdana" pitchFamily="34" charset="0"/>
            </a:endParaRPr>
          </a:p>
          <a:p>
            <a:pPr marL="0" indent="0">
              <a:lnSpc>
                <a:spcPct val="90000"/>
              </a:lnSpc>
              <a:buFont typeface="Arial" pitchFamily="34" charset="0"/>
              <a:buNone/>
            </a:pPr>
            <a:endParaRPr lang="fr-FR" altLang="fr-FR" sz="1200" b="1" dirty="0" smtClean="0">
              <a:latin typeface="Verdana" pitchFamily="34" charset="0"/>
            </a:endParaRPr>
          </a:p>
          <a:p>
            <a:pPr marL="0" indent="0">
              <a:lnSpc>
                <a:spcPct val="90000"/>
              </a:lnSpc>
              <a:buNone/>
            </a:pPr>
            <a:r>
              <a:rPr lang="fr-FR" altLang="fr-FR" sz="1200" b="1" dirty="0" smtClean="0">
                <a:solidFill>
                  <a:srgbClr val="0070C0"/>
                </a:solidFill>
                <a:latin typeface="Verdana" pitchFamily="34" charset="0"/>
              </a:rPr>
              <a:t>Responsable scientifique national et local: </a:t>
            </a:r>
            <a:r>
              <a:rPr lang="fr-FR" altLang="fr-FR" sz="1200" b="1" dirty="0">
                <a:solidFill>
                  <a:srgbClr val="0070C0"/>
                </a:solidFill>
                <a:latin typeface="Verdana" pitchFamily="34" charset="0"/>
              </a:rPr>
              <a:t>Walid </a:t>
            </a:r>
            <a:r>
              <a:rPr lang="fr-FR" altLang="fr-FR" sz="1200" b="1" dirty="0" smtClean="0">
                <a:solidFill>
                  <a:srgbClr val="0070C0"/>
                </a:solidFill>
                <a:latin typeface="Verdana" pitchFamily="34" charset="0"/>
              </a:rPr>
              <a:t>Kaabi</a:t>
            </a:r>
          </a:p>
          <a:p>
            <a:pPr marL="0" indent="0">
              <a:lnSpc>
                <a:spcPct val="90000"/>
              </a:lnSpc>
              <a:buNone/>
            </a:pPr>
            <a:r>
              <a:rPr lang="fr-FR" altLang="fr-FR" sz="1200" b="1" dirty="0" smtClean="0">
                <a:solidFill>
                  <a:srgbClr val="0070C0"/>
                </a:solidFill>
                <a:latin typeface="Verdana" pitchFamily="34" charset="0"/>
              </a:rPr>
              <a:t>Responsable technique local: </a:t>
            </a:r>
            <a:r>
              <a:rPr lang="fr-FR" altLang="fr-FR" sz="1200" b="1" dirty="0">
                <a:solidFill>
                  <a:srgbClr val="0070C0"/>
                </a:solidFill>
                <a:latin typeface="Verdana" pitchFamily="34" charset="0"/>
              </a:rPr>
              <a:t>Walid Kaabi</a:t>
            </a: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marL="0" indent="0">
              <a:lnSpc>
                <a:spcPct val="90000"/>
              </a:lnSpc>
              <a:buFont typeface="Arial" pitchFamily="34" charset="0"/>
              <a:buNone/>
            </a:pPr>
            <a:r>
              <a:rPr lang="fr-FR" altLang="fr-FR" sz="1200" b="1" dirty="0" smtClean="0">
                <a:latin typeface="Verdana" pitchFamily="34" charset="0"/>
              </a:rPr>
              <a:t>Description scientifique et technique:</a:t>
            </a:r>
            <a:endParaRPr lang="fr-FR" altLang="fr-FR" sz="1200" b="1" dirty="0">
              <a:latin typeface="Verdana" pitchFamily="34" charset="0"/>
            </a:endParaRPr>
          </a:p>
          <a:p>
            <a:pPr marL="0" indent="0">
              <a:lnSpc>
                <a:spcPct val="120000"/>
              </a:lnSpc>
              <a:buNone/>
            </a:pPr>
            <a:r>
              <a:rPr lang="fr-FR" sz="1200" dirty="0" smtClean="0">
                <a:latin typeface="Verdana"/>
                <a:cs typeface="Verdana"/>
              </a:rPr>
              <a:t>Fort de son expérience sur XFEL, le LAL a été approché par SLAC pour effectuer le suivi industriel et le contrôle qualité des 142 coupleurs fabriqué en Europe (Chez le consortium Thales-RI).</a:t>
            </a:r>
          </a:p>
          <a:p>
            <a:pPr marL="0" indent="0">
              <a:lnSpc>
                <a:spcPct val="120000"/>
              </a:lnSpc>
              <a:buNone/>
            </a:pPr>
            <a:endParaRPr lang="fr-FR" sz="1200" dirty="0" smtClean="0">
              <a:latin typeface="Verdana"/>
              <a:cs typeface="Verdana"/>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r>
              <a:rPr lang="fr-FR" altLang="fr-FR" sz="1200" b="1" dirty="0" smtClean="0">
                <a:solidFill>
                  <a:srgbClr val="0070C0"/>
                </a:solidFill>
                <a:latin typeface="Verdana" pitchFamily="34" charset="0"/>
              </a:rPr>
              <a:t>Autres laboratoires impliqués</a:t>
            </a:r>
          </a:p>
          <a:p>
            <a:pPr marL="0" indent="0">
              <a:lnSpc>
                <a:spcPct val="120000"/>
              </a:lnSpc>
              <a:buNone/>
            </a:pPr>
            <a:r>
              <a:rPr lang="fr-FR" altLang="fr-FR" sz="1200" dirty="0" smtClean="0">
                <a:solidFill>
                  <a:srgbClr val="000000"/>
                </a:solidFill>
                <a:latin typeface="Verdana" pitchFamily="34" charset="0"/>
              </a:rPr>
              <a:t>SLAC</a:t>
            </a:r>
          </a:p>
          <a:p>
            <a:pPr marL="457200" lvl="1" indent="0">
              <a:lnSpc>
                <a:spcPct val="90000"/>
              </a:lnSpc>
              <a:buNone/>
            </a:pPr>
            <a:endParaRPr lang="fr-FR" altLang="fr-FR" sz="1200" b="1" u="sng" dirty="0" smtClean="0">
              <a:solidFill>
                <a:srgbClr val="0070C0"/>
              </a:solidFill>
              <a:latin typeface="Verdana" pitchFamily="34" charset="0"/>
            </a:endParaRPr>
          </a:p>
          <a:p>
            <a:pPr marL="457200" lvl="1" indent="0">
              <a:lnSpc>
                <a:spcPct val="90000"/>
              </a:lnSpc>
              <a:buNone/>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1038" y="2636912"/>
            <a:ext cx="2944898" cy="3373688"/>
          </a:xfrm>
          <a:prstGeom prst="rect">
            <a:avLst/>
          </a:prstGeom>
        </p:spPr>
      </p:pic>
      <p:pic>
        <p:nvPicPr>
          <p:cNvPr id="6" name="Imag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16216" y="3933056"/>
            <a:ext cx="1427851" cy="1972867"/>
          </a:xfrm>
          <a:prstGeom prst="rect">
            <a:avLst/>
          </a:prstGeom>
        </p:spPr>
      </p:pic>
      <p:pic>
        <p:nvPicPr>
          <p:cNvPr id="7" name="Image 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27984" y="2724844"/>
            <a:ext cx="1629053" cy="2869395"/>
          </a:xfrm>
          <a:prstGeom prst="rect">
            <a:avLst/>
          </a:prstGeom>
        </p:spPr>
      </p:pic>
    </p:spTree>
    <p:extLst>
      <p:ext uri="{BB962C8B-B14F-4D97-AF65-F5344CB8AC3E}">
        <p14:creationId xmlns:p14="http://schemas.microsoft.com/office/powerpoint/2010/main" val="6067782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LCLS2 – description générale</a:t>
            </a:r>
          </a:p>
        </p:txBody>
      </p:sp>
      <p:sp>
        <p:nvSpPr>
          <p:cNvPr id="22530" name="Rectangle 3"/>
          <p:cNvSpPr>
            <a:spLocks noGrp="1" noChangeArrowheads="1"/>
          </p:cNvSpPr>
          <p:nvPr>
            <p:ph idx="4294967295"/>
          </p:nvPr>
        </p:nvSpPr>
        <p:spPr>
          <a:xfrm>
            <a:off x="107504" y="764704"/>
            <a:ext cx="9001125" cy="5976664"/>
          </a:xfrm>
          <a:ln w="19050">
            <a:noFill/>
            <a:miter lim="800000"/>
            <a:headEnd/>
            <a:tailEnd/>
          </a:ln>
        </p:spPr>
        <p:txBody>
          <a:bodyPr/>
          <a:lstStyle/>
          <a:p>
            <a:pPr marL="0" indent="0">
              <a:lnSpc>
                <a:spcPct val="90000"/>
              </a:lnSpc>
              <a:buFont typeface="Arial" pitchFamily="34" charset="0"/>
              <a:buNone/>
            </a:pPr>
            <a:r>
              <a:rPr lang="fr-FR" altLang="fr-FR" sz="1200" b="1" dirty="0" smtClean="0">
                <a:solidFill>
                  <a:srgbClr val="0070C0"/>
                </a:solidFill>
                <a:latin typeface="Verdana" pitchFamily="34" charset="0"/>
              </a:rPr>
              <a:t>Coupleurs LCLS2</a:t>
            </a:r>
            <a:endParaRPr lang="fr-FR" altLang="fr-FR" sz="1200" b="1" dirty="0" smtClean="0">
              <a:latin typeface="Verdana" pitchFamily="34" charset="0"/>
            </a:endParaRPr>
          </a:p>
          <a:p>
            <a:pPr marL="0" indent="0">
              <a:lnSpc>
                <a:spcPct val="90000"/>
              </a:lnSpc>
              <a:buFont typeface="Arial" pitchFamily="34" charset="0"/>
              <a:buNone/>
            </a:pPr>
            <a:endParaRPr lang="fr-FR" altLang="fr-FR" sz="1200" b="1" dirty="0" smtClean="0">
              <a:latin typeface="Verdana" pitchFamily="34" charset="0"/>
            </a:endParaRPr>
          </a:p>
          <a:p>
            <a:pPr marL="0" indent="0">
              <a:lnSpc>
                <a:spcPct val="120000"/>
              </a:lnSpc>
              <a:buNone/>
            </a:pPr>
            <a:r>
              <a:rPr lang="fr-FR" sz="1200" dirty="0" smtClean="0">
                <a:latin typeface="Verdana"/>
                <a:cs typeface="Verdana"/>
              </a:rPr>
              <a:t>Inspection et contrôle de toutes les parties de coupleur produites, notamment le cuivrage et vérification du respect des spécifications selon les critères d’acceptation mises en place.</a:t>
            </a: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endParaRPr lang="fr-FR" sz="1200" dirty="0">
              <a:latin typeface="Verdana"/>
              <a:cs typeface="Verdana"/>
            </a:endParaRPr>
          </a:p>
          <a:p>
            <a:pPr marL="0" indent="0">
              <a:lnSpc>
                <a:spcPct val="120000"/>
              </a:lnSpc>
              <a:buNone/>
            </a:pPr>
            <a:r>
              <a:rPr lang="fr-FR" sz="1200" dirty="0" smtClean="0">
                <a:latin typeface="Verdana"/>
                <a:cs typeface="Verdana"/>
              </a:rPr>
              <a:t>Vérification du respect des procédures de lavage/assemblage en salle blanche.</a:t>
            </a:r>
          </a:p>
          <a:p>
            <a:pPr marL="0" indent="0">
              <a:lnSpc>
                <a:spcPct val="120000"/>
              </a:lnSpc>
              <a:buNone/>
            </a:pPr>
            <a:r>
              <a:rPr lang="fr-FR" sz="1200" dirty="0" smtClean="0">
                <a:latin typeface="Verdana"/>
                <a:cs typeface="Verdana"/>
              </a:rPr>
              <a:t>  </a:t>
            </a: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0" indent="0">
              <a:lnSpc>
                <a:spcPct val="120000"/>
              </a:lnSpc>
              <a:buNone/>
            </a:pPr>
            <a:endParaRPr lang="fr-FR" altLang="fr-FR" sz="1200" b="1" dirty="0">
              <a:solidFill>
                <a:srgbClr val="0070C0"/>
              </a:solidFill>
              <a:latin typeface="Verdana" pitchFamily="34" charset="0"/>
            </a:endParaRPr>
          </a:p>
          <a:p>
            <a:pPr marL="0" indent="0">
              <a:lnSpc>
                <a:spcPct val="120000"/>
              </a:lnSpc>
              <a:buNone/>
            </a:pPr>
            <a:endParaRPr lang="fr-FR" altLang="fr-FR" sz="1200" b="1" dirty="0" smtClean="0">
              <a:solidFill>
                <a:srgbClr val="0070C0"/>
              </a:solidFill>
              <a:latin typeface="Verdana" pitchFamily="34" charset="0"/>
            </a:endParaRPr>
          </a:p>
          <a:p>
            <a:pPr marL="457200" lvl="1" indent="0">
              <a:lnSpc>
                <a:spcPct val="90000"/>
              </a:lnSpc>
              <a:buNone/>
            </a:pPr>
            <a:endParaRPr lang="fr-FR" altLang="fr-FR" sz="1200" b="1" u="sng" dirty="0" smtClean="0">
              <a:solidFill>
                <a:srgbClr val="0070C0"/>
              </a:solidFill>
              <a:latin typeface="Verdana" pitchFamily="34" charset="0"/>
            </a:endParaRPr>
          </a:p>
          <a:p>
            <a:pPr marL="457200" lvl="1" indent="0">
              <a:lnSpc>
                <a:spcPct val="90000"/>
              </a:lnSpc>
              <a:buNone/>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grpSp>
        <p:nvGrpSpPr>
          <p:cNvPr id="8" name="Grouper 7"/>
          <p:cNvGrpSpPr/>
          <p:nvPr/>
        </p:nvGrpSpPr>
        <p:grpSpPr>
          <a:xfrm>
            <a:off x="440801" y="1844824"/>
            <a:ext cx="2653802" cy="1847350"/>
            <a:chOff x="199408" y="2374629"/>
            <a:chExt cx="2213019" cy="1592961"/>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9408" y="2374629"/>
              <a:ext cx="2213019" cy="1592961"/>
            </a:xfrm>
            <a:prstGeom prst="rect">
              <a:avLst/>
            </a:prstGeom>
          </p:spPr>
        </p:pic>
        <p:cxnSp>
          <p:nvCxnSpPr>
            <p:cNvPr id="10" name="Connecteur droit avec flèche 9"/>
            <p:cNvCxnSpPr/>
            <p:nvPr/>
          </p:nvCxnSpPr>
          <p:spPr bwMode="auto">
            <a:xfrm flipV="1">
              <a:off x="923583" y="3175343"/>
              <a:ext cx="152411" cy="330411"/>
            </a:xfrm>
            <a:prstGeom prst="straightConnector1">
              <a:avLst/>
            </a:prstGeom>
            <a:noFill/>
            <a:ln w="12700" cap="flat" cmpd="sng" algn="ctr">
              <a:solidFill>
                <a:srgbClr val="FF0000"/>
              </a:solidFill>
              <a:prstDash val="solid"/>
              <a:round/>
              <a:headEnd type="none" w="med" len="med"/>
              <a:tailEnd type="stealth"/>
            </a:ln>
            <a:effectLst/>
          </p:spPr>
        </p:cxnSp>
        <p:sp>
          <p:nvSpPr>
            <p:cNvPr id="12" name="ZoneTexte 11"/>
            <p:cNvSpPr txBox="1"/>
            <p:nvPr/>
          </p:nvSpPr>
          <p:spPr>
            <a:xfrm>
              <a:off x="346344" y="3558238"/>
              <a:ext cx="1752709" cy="276999"/>
            </a:xfrm>
            <a:prstGeom prst="rect">
              <a:avLst/>
            </a:prstGeom>
            <a:noFill/>
          </p:spPr>
          <p:txBody>
            <a:bodyPr wrap="square" rtlCol="0">
              <a:spAutoFit/>
            </a:bodyPr>
            <a:lstStyle/>
            <a:p>
              <a:pPr>
                <a:buNone/>
              </a:pPr>
              <a:r>
                <a:rPr lang="en-GB" sz="1200" dirty="0" smtClean="0">
                  <a:solidFill>
                    <a:srgbClr val="FF0000"/>
                  </a:solidFill>
                </a:rPr>
                <a:t>Copper peel off</a:t>
              </a:r>
              <a:endParaRPr lang="en-GB" sz="1200" dirty="0">
                <a:solidFill>
                  <a:srgbClr val="FF0000"/>
                </a:solidFill>
              </a:endParaRPr>
            </a:p>
          </p:txBody>
        </p:sp>
      </p:grpSp>
      <p:grpSp>
        <p:nvGrpSpPr>
          <p:cNvPr id="13" name="Grouper 12"/>
          <p:cNvGrpSpPr/>
          <p:nvPr/>
        </p:nvGrpSpPr>
        <p:grpSpPr>
          <a:xfrm>
            <a:off x="3243019" y="1844824"/>
            <a:ext cx="2550368" cy="1836746"/>
            <a:chOff x="2560845" y="2382697"/>
            <a:chExt cx="2361434" cy="1574289"/>
          </a:xfrm>
        </p:grpSpPr>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60845" y="2382697"/>
              <a:ext cx="2361434" cy="1574289"/>
            </a:xfrm>
            <a:prstGeom prst="rect">
              <a:avLst/>
            </a:prstGeom>
          </p:spPr>
        </p:pic>
        <p:sp>
          <p:nvSpPr>
            <p:cNvPr id="15" name="ZoneTexte 14"/>
            <p:cNvSpPr txBox="1"/>
            <p:nvPr/>
          </p:nvSpPr>
          <p:spPr>
            <a:xfrm>
              <a:off x="2629281" y="2828950"/>
              <a:ext cx="771186" cy="276999"/>
            </a:xfrm>
            <a:prstGeom prst="rect">
              <a:avLst/>
            </a:prstGeom>
            <a:noFill/>
          </p:spPr>
          <p:txBody>
            <a:bodyPr wrap="square" rtlCol="0">
              <a:spAutoFit/>
            </a:bodyPr>
            <a:lstStyle/>
            <a:p>
              <a:pPr>
                <a:buNone/>
              </a:pPr>
              <a:r>
                <a:rPr lang="en-GB" sz="1200" dirty="0" smtClean="0">
                  <a:solidFill>
                    <a:srgbClr val="FF0000"/>
                  </a:solidFill>
                </a:rPr>
                <a:t>Blister</a:t>
              </a:r>
              <a:endParaRPr lang="en-GB" sz="1200" dirty="0">
                <a:solidFill>
                  <a:srgbClr val="FF0000"/>
                </a:solidFill>
              </a:endParaRPr>
            </a:p>
          </p:txBody>
        </p:sp>
        <p:sp>
          <p:nvSpPr>
            <p:cNvPr id="16" name="ZoneTexte 15"/>
            <p:cNvSpPr txBox="1"/>
            <p:nvPr/>
          </p:nvSpPr>
          <p:spPr>
            <a:xfrm>
              <a:off x="4402978" y="3658154"/>
              <a:ext cx="503777" cy="276999"/>
            </a:xfrm>
            <a:prstGeom prst="rect">
              <a:avLst/>
            </a:prstGeom>
            <a:noFill/>
          </p:spPr>
          <p:txBody>
            <a:bodyPr wrap="square" rtlCol="0">
              <a:spAutoFit/>
            </a:bodyPr>
            <a:lstStyle/>
            <a:p>
              <a:pPr>
                <a:buNone/>
              </a:pPr>
              <a:r>
                <a:rPr lang="en-GB" sz="1200" dirty="0" smtClean="0">
                  <a:solidFill>
                    <a:srgbClr val="FF0000"/>
                  </a:solidFill>
                </a:rPr>
                <a:t>X 20</a:t>
              </a:r>
              <a:endParaRPr lang="en-GB" sz="1200" dirty="0">
                <a:solidFill>
                  <a:srgbClr val="FF0000"/>
                </a:solidFill>
              </a:endParaRPr>
            </a:p>
          </p:txBody>
        </p:sp>
      </p:grpSp>
      <p:grpSp>
        <p:nvGrpSpPr>
          <p:cNvPr id="17" name="Grouper 16"/>
          <p:cNvGrpSpPr/>
          <p:nvPr/>
        </p:nvGrpSpPr>
        <p:grpSpPr>
          <a:xfrm>
            <a:off x="5887822" y="1855319"/>
            <a:ext cx="2560865" cy="1828349"/>
            <a:chOff x="5146235" y="2375437"/>
            <a:chExt cx="2147972" cy="1583648"/>
          </a:xfrm>
        </p:grpSpPr>
        <p:pic>
          <p:nvPicPr>
            <p:cNvPr id="18" name="Image 17"/>
            <p:cNvPicPr>
              <a:picLocks noChangeAspect="1"/>
            </p:cNvPicPr>
            <p:nvPr/>
          </p:nvPicPr>
          <p:blipFill>
            <a:blip r:embed="rId5"/>
            <a:stretch>
              <a:fillRect/>
            </a:stretch>
          </p:blipFill>
          <p:spPr>
            <a:xfrm>
              <a:off x="5146235" y="2375437"/>
              <a:ext cx="2120045" cy="1583648"/>
            </a:xfrm>
            <a:prstGeom prst="rect">
              <a:avLst/>
            </a:prstGeom>
          </p:spPr>
        </p:pic>
        <p:sp>
          <p:nvSpPr>
            <p:cNvPr id="19" name="ZoneTexte 18"/>
            <p:cNvSpPr txBox="1"/>
            <p:nvPr/>
          </p:nvSpPr>
          <p:spPr>
            <a:xfrm>
              <a:off x="5219147" y="2425048"/>
              <a:ext cx="1615836" cy="276999"/>
            </a:xfrm>
            <a:prstGeom prst="rect">
              <a:avLst/>
            </a:prstGeom>
            <a:noFill/>
          </p:spPr>
          <p:txBody>
            <a:bodyPr wrap="square" rtlCol="0">
              <a:spAutoFit/>
            </a:bodyPr>
            <a:lstStyle/>
            <a:p>
              <a:pPr>
                <a:buNone/>
              </a:pPr>
              <a:r>
                <a:rPr lang="en-GB" sz="1200" dirty="0" smtClean="0">
                  <a:solidFill>
                    <a:srgbClr val="FF0000"/>
                  </a:solidFill>
                </a:rPr>
                <a:t>Pitting</a:t>
              </a:r>
              <a:endParaRPr lang="en-GB" sz="1200" dirty="0">
                <a:solidFill>
                  <a:srgbClr val="FF0000"/>
                </a:solidFill>
              </a:endParaRPr>
            </a:p>
          </p:txBody>
        </p:sp>
        <p:sp>
          <p:nvSpPr>
            <p:cNvPr id="20" name="ZoneTexte 19"/>
            <p:cNvSpPr txBox="1"/>
            <p:nvPr/>
          </p:nvSpPr>
          <p:spPr>
            <a:xfrm>
              <a:off x="6737958" y="3663606"/>
              <a:ext cx="556249" cy="276999"/>
            </a:xfrm>
            <a:prstGeom prst="rect">
              <a:avLst/>
            </a:prstGeom>
            <a:noFill/>
          </p:spPr>
          <p:txBody>
            <a:bodyPr wrap="square" rtlCol="0">
              <a:spAutoFit/>
            </a:bodyPr>
            <a:lstStyle/>
            <a:p>
              <a:pPr>
                <a:buNone/>
              </a:pPr>
              <a:r>
                <a:rPr lang="en-GB" sz="1200" dirty="0" smtClean="0">
                  <a:solidFill>
                    <a:srgbClr val="FF0000"/>
                  </a:solidFill>
                </a:rPr>
                <a:t>X 30</a:t>
              </a:r>
              <a:endParaRPr lang="en-GB" sz="1200" dirty="0">
                <a:solidFill>
                  <a:srgbClr val="FF0000"/>
                </a:solidFill>
              </a:endParaRPr>
            </a:p>
          </p:txBody>
        </p:sp>
      </p:grpSp>
      <p:grpSp>
        <p:nvGrpSpPr>
          <p:cNvPr id="21" name="Grouper 20"/>
          <p:cNvGrpSpPr/>
          <p:nvPr/>
        </p:nvGrpSpPr>
        <p:grpSpPr>
          <a:xfrm>
            <a:off x="1868157" y="4013154"/>
            <a:ext cx="2571293" cy="1700395"/>
            <a:chOff x="1185965" y="4120400"/>
            <a:chExt cx="2141034" cy="1425248"/>
          </a:xfrm>
        </p:grpSpPr>
        <p:pic>
          <p:nvPicPr>
            <p:cNvPr id="22" name="Image 2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85965" y="4125033"/>
              <a:ext cx="2130539" cy="1420615"/>
            </a:xfrm>
            <a:prstGeom prst="rect">
              <a:avLst/>
            </a:prstGeom>
          </p:spPr>
        </p:pic>
        <p:sp>
          <p:nvSpPr>
            <p:cNvPr id="23" name="ZoneTexte 22"/>
            <p:cNvSpPr txBox="1"/>
            <p:nvPr/>
          </p:nvSpPr>
          <p:spPr>
            <a:xfrm>
              <a:off x="2823222" y="5248135"/>
              <a:ext cx="503777" cy="276999"/>
            </a:xfrm>
            <a:prstGeom prst="rect">
              <a:avLst/>
            </a:prstGeom>
            <a:noFill/>
          </p:spPr>
          <p:txBody>
            <a:bodyPr wrap="square" rtlCol="0">
              <a:spAutoFit/>
            </a:bodyPr>
            <a:lstStyle/>
            <a:p>
              <a:pPr>
                <a:buNone/>
              </a:pPr>
              <a:r>
                <a:rPr lang="en-GB" sz="1200" dirty="0" smtClean="0">
                  <a:solidFill>
                    <a:srgbClr val="FF0000"/>
                  </a:solidFill>
                </a:rPr>
                <a:t>X 22</a:t>
              </a:r>
              <a:endParaRPr lang="en-GB" sz="1200" dirty="0">
                <a:solidFill>
                  <a:srgbClr val="FF0000"/>
                </a:solidFill>
              </a:endParaRPr>
            </a:p>
          </p:txBody>
        </p:sp>
        <p:sp>
          <p:nvSpPr>
            <p:cNvPr id="24" name="ZoneTexte 23"/>
            <p:cNvSpPr txBox="1"/>
            <p:nvPr/>
          </p:nvSpPr>
          <p:spPr>
            <a:xfrm>
              <a:off x="1191866" y="4120400"/>
              <a:ext cx="1615836" cy="276999"/>
            </a:xfrm>
            <a:prstGeom prst="rect">
              <a:avLst/>
            </a:prstGeom>
            <a:noFill/>
          </p:spPr>
          <p:txBody>
            <a:bodyPr wrap="square" rtlCol="0">
              <a:spAutoFit/>
            </a:bodyPr>
            <a:lstStyle/>
            <a:p>
              <a:pPr>
                <a:buNone/>
              </a:pPr>
              <a:r>
                <a:rPr lang="en-GB" sz="1200" dirty="0" smtClean="0">
                  <a:solidFill>
                    <a:srgbClr val="FF0000"/>
                  </a:solidFill>
                </a:rPr>
                <a:t>Circular spots</a:t>
              </a:r>
              <a:endParaRPr lang="en-GB" sz="1200" dirty="0">
                <a:solidFill>
                  <a:srgbClr val="FF0000"/>
                </a:solidFill>
              </a:endParaRPr>
            </a:p>
          </p:txBody>
        </p:sp>
      </p:grpSp>
      <p:grpSp>
        <p:nvGrpSpPr>
          <p:cNvPr id="25" name="Grouper 24"/>
          <p:cNvGrpSpPr/>
          <p:nvPr/>
        </p:nvGrpSpPr>
        <p:grpSpPr>
          <a:xfrm>
            <a:off x="4589220" y="4023650"/>
            <a:ext cx="2589542" cy="1710891"/>
            <a:chOff x="3476769" y="4114538"/>
            <a:chExt cx="2327113" cy="1427492"/>
          </a:xfrm>
        </p:grpSpPr>
        <p:grpSp>
          <p:nvGrpSpPr>
            <p:cNvPr id="26" name="Grouper 25"/>
            <p:cNvGrpSpPr/>
            <p:nvPr/>
          </p:nvGrpSpPr>
          <p:grpSpPr>
            <a:xfrm>
              <a:off x="3476769" y="4114538"/>
              <a:ext cx="2327113" cy="1427492"/>
              <a:chOff x="86798" y="1731885"/>
              <a:chExt cx="2862483" cy="2172728"/>
            </a:xfrm>
          </p:grpSpPr>
          <p:pic>
            <p:nvPicPr>
              <p:cNvPr id="28" name="Image 27"/>
              <p:cNvPicPr>
                <a:picLocks noChangeAspect="1"/>
              </p:cNvPicPr>
              <p:nvPr/>
            </p:nvPicPr>
            <p:blipFill>
              <a:blip r:embed="rId7"/>
              <a:stretch>
                <a:fillRect/>
              </a:stretch>
            </p:blipFill>
            <p:spPr>
              <a:xfrm>
                <a:off x="86798" y="1731885"/>
                <a:ext cx="2862483" cy="2172728"/>
              </a:xfrm>
              <a:prstGeom prst="rect">
                <a:avLst/>
              </a:prstGeom>
            </p:spPr>
          </p:pic>
          <p:cxnSp>
            <p:nvCxnSpPr>
              <p:cNvPr id="29" name="Connecteur droit avec flèche 28"/>
              <p:cNvCxnSpPr/>
              <p:nvPr/>
            </p:nvCxnSpPr>
            <p:spPr bwMode="auto">
              <a:xfrm flipV="1">
                <a:off x="1563794" y="3285332"/>
                <a:ext cx="409316" cy="430347"/>
              </a:xfrm>
              <a:prstGeom prst="straightConnector1">
                <a:avLst/>
              </a:prstGeom>
              <a:noFill/>
              <a:ln w="12700" cap="flat" cmpd="sng" algn="ctr">
                <a:solidFill>
                  <a:srgbClr val="FF0000"/>
                </a:solidFill>
                <a:prstDash val="solid"/>
                <a:round/>
                <a:headEnd type="none" w="med" len="med"/>
                <a:tailEnd type="stealth"/>
              </a:ln>
              <a:effectLst/>
            </p:spPr>
          </p:cxnSp>
        </p:grpSp>
        <p:sp>
          <p:nvSpPr>
            <p:cNvPr id="27" name="ZoneTexte 26"/>
            <p:cNvSpPr txBox="1"/>
            <p:nvPr/>
          </p:nvSpPr>
          <p:spPr>
            <a:xfrm>
              <a:off x="3516787" y="5259447"/>
              <a:ext cx="1615836" cy="276999"/>
            </a:xfrm>
            <a:prstGeom prst="rect">
              <a:avLst/>
            </a:prstGeom>
            <a:noFill/>
          </p:spPr>
          <p:txBody>
            <a:bodyPr wrap="square" rtlCol="0">
              <a:spAutoFit/>
            </a:bodyPr>
            <a:lstStyle/>
            <a:p>
              <a:pPr>
                <a:buNone/>
              </a:pPr>
              <a:r>
                <a:rPr lang="en-GB" sz="1200" dirty="0" smtClean="0">
                  <a:solidFill>
                    <a:srgbClr val="FF0000"/>
                  </a:solidFill>
                </a:rPr>
                <a:t>Copper particle</a:t>
              </a:r>
              <a:endParaRPr lang="en-GB" sz="1200" dirty="0">
                <a:solidFill>
                  <a:srgbClr val="FF0000"/>
                </a:solidFill>
              </a:endParaRPr>
            </a:p>
          </p:txBody>
        </p:sp>
      </p:grpSp>
    </p:spTree>
    <p:extLst>
      <p:ext uri="{BB962C8B-B14F-4D97-AF65-F5344CB8AC3E}">
        <p14:creationId xmlns:p14="http://schemas.microsoft.com/office/powerpoint/2010/main" val="34077967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LUCRECE - ressources</a:t>
            </a:r>
          </a:p>
        </p:txBody>
      </p:sp>
      <p:sp>
        <p:nvSpPr>
          <p:cNvPr id="22530" name="Rectangle 3"/>
          <p:cNvSpPr>
            <a:spLocks noGrp="1" noChangeArrowheads="1"/>
          </p:cNvSpPr>
          <p:nvPr>
            <p:ph idx="4294967295"/>
          </p:nvPr>
        </p:nvSpPr>
        <p:spPr>
          <a:xfrm>
            <a:off x="28517" y="836141"/>
            <a:ext cx="9001125" cy="5761211"/>
          </a:xfrm>
          <a:ln w="19050">
            <a:noFill/>
            <a:miter lim="800000"/>
            <a:headEnd/>
            <a:tailEnd/>
          </a:ln>
        </p:spPr>
        <p:txBody>
          <a:bodyPr/>
          <a:lstStyle/>
          <a:p>
            <a:pPr marL="0" indent="0">
              <a:lnSpc>
                <a:spcPct val="90000"/>
              </a:lnSpc>
              <a:buFont typeface="Arial" pitchFamily="34" charset="0"/>
              <a:buNone/>
            </a:pPr>
            <a:r>
              <a:rPr lang="fr-FR" altLang="fr-FR" sz="1200" b="1" u="sng" dirty="0" smtClean="0">
                <a:solidFill>
                  <a:srgbClr val="0070C0"/>
                </a:solidFill>
                <a:latin typeface="Verdana" pitchFamily="34" charset="0"/>
              </a:rPr>
              <a:t>Membres de l’équipe impliqués:</a:t>
            </a:r>
            <a:endParaRPr lang="fr-FR" altLang="fr-FR" sz="1200" b="1" dirty="0">
              <a:solidFill>
                <a:srgbClr val="0070C0"/>
              </a:solidFill>
              <a:latin typeface="Verdana" pitchFamily="34" charset="0"/>
            </a:endParaRP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lvl="2">
              <a:lnSpc>
                <a:spcPct val="120000"/>
              </a:lnSpc>
            </a:pPr>
            <a:r>
              <a:rPr lang="fr-FR" altLang="fr-FR" sz="1200" dirty="0" smtClean="0">
                <a:solidFill>
                  <a:srgbClr val="4D4D4D"/>
                </a:solidFill>
                <a:latin typeface="Verdana"/>
                <a:cs typeface="Verdana"/>
              </a:rPr>
              <a:t>Walid Kaabi (coordination)</a:t>
            </a:r>
          </a:p>
          <a:p>
            <a:pPr lvl="2">
              <a:lnSpc>
                <a:spcPct val="120000"/>
              </a:lnSpc>
            </a:pPr>
            <a:r>
              <a:rPr lang="fr-FR" altLang="fr-FR" sz="1200" dirty="0" smtClean="0">
                <a:solidFill>
                  <a:srgbClr val="4D4D4D"/>
                </a:solidFill>
                <a:latin typeface="Verdana"/>
                <a:cs typeface="Verdana"/>
              </a:rPr>
              <a:t>Alexandre Gallas (IE suivi industriel à 30% en 2016) </a:t>
            </a:r>
          </a:p>
          <a:p>
            <a:pPr marL="0" indent="0">
              <a:lnSpc>
                <a:spcPct val="90000"/>
              </a:lnSpc>
              <a:buFont typeface="Arial" pitchFamily="34" charset="0"/>
              <a:buNone/>
            </a:pPr>
            <a:endParaRPr lang="fr-FR" altLang="fr-FR" sz="1200" b="1" dirty="0" smtClean="0">
              <a:latin typeface="Verdana" pitchFamily="34" charset="0"/>
            </a:endParaRPr>
          </a:p>
          <a:p>
            <a:pPr marL="57150" indent="0">
              <a:lnSpc>
                <a:spcPct val="90000"/>
              </a:lnSpc>
              <a:buNone/>
            </a:pPr>
            <a:endParaRPr lang="fr-FR" altLang="fr-FR" sz="1200" dirty="0">
              <a:solidFill>
                <a:srgbClr val="4D4D4D"/>
              </a:solidFill>
              <a:latin typeface="Verdana" pitchFamily="34" charset="0"/>
              <a:sym typeface="Wingdings" pitchFamily="2" charset="2"/>
            </a:endParaRPr>
          </a:p>
          <a:p>
            <a:pPr marL="57150" indent="0">
              <a:lnSpc>
                <a:spcPct val="90000"/>
              </a:lnSpc>
              <a:buNone/>
            </a:pPr>
            <a:r>
              <a:rPr lang="fr-FR" altLang="fr-FR" sz="1200" b="1" u="sng" dirty="0" smtClean="0">
                <a:solidFill>
                  <a:srgbClr val="0070C0"/>
                </a:solidFill>
                <a:latin typeface="Verdana" pitchFamily="34" charset="0"/>
              </a:rPr>
              <a:t>Sources de financement 2015 (hors </a:t>
            </a:r>
            <a:r>
              <a:rPr lang="fr-FR" altLang="fr-FR" sz="1200" b="1" u="sng" dirty="0" err="1" smtClean="0">
                <a:solidFill>
                  <a:srgbClr val="0070C0"/>
                </a:solidFill>
                <a:latin typeface="Verdana" pitchFamily="34" charset="0"/>
              </a:rPr>
              <a:t>CDDs</a:t>
            </a:r>
            <a:r>
              <a:rPr lang="fr-FR" altLang="fr-FR" sz="1200" b="1" u="sng" dirty="0" smtClean="0">
                <a:solidFill>
                  <a:srgbClr val="0070C0"/>
                </a:solidFill>
                <a:latin typeface="Verdana" pitchFamily="34" charset="0"/>
              </a:rPr>
              <a:t>)</a:t>
            </a:r>
          </a:p>
          <a:p>
            <a:pPr marL="57150" indent="0">
              <a:lnSpc>
                <a:spcPct val="90000"/>
              </a:lnSpc>
              <a:buNone/>
            </a:pPr>
            <a:endParaRPr lang="fr-FR" altLang="fr-FR" sz="1200" dirty="0" smtClean="0">
              <a:solidFill>
                <a:srgbClr val="4D4D4D"/>
              </a:solidFill>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Financement: Contrat avec SLAC</a:t>
            </a: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849537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ChangeArrowheads="1"/>
          </p:cNvSpPr>
          <p:nvPr>
            <p:ph type="title" idx="4294967295"/>
          </p:nvPr>
        </p:nvSpPr>
        <p:spPr>
          <a:xfrm>
            <a:off x="0" y="0"/>
            <a:ext cx="9144000" cy="692150"/>
          </a:xfrm>
        </p:spPr>
        <p:txBody>
          <a:bodyPr/>
          <a:lstStyle/>
          <a:p>
            <a:r>
              <a:rPr lang="fr-FR" altLang="fr-FR" sz="2800" b="1" dirty="0">
                <a:solidFill>
                  <a:srgbClr val="E75112"/>
                </a:solidFill>
                <a:latin typeface="Verdana" pitchFamily="34" charset="0"/>
              </a:rPr>
              <a:t>E</a:t>
            </a:r>
            <a:r>
              <a:rPr lang="fr-FR" altLang="fr-FR" sz="2800" b="1" dirty="0" smtClean="0">
                <a:solidFill>
                  <a:srgbClr val="E75112"/>
                </a:solidFill>
                <a:latin typeface="Verdana" pitchFamily="34" charset="0"/>
              </a:rPr>
              <a:t>volution anticipée (3-5 ans)</a:t>
            </a: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5" name="Rectangle 3"/>
          <p:cNvSpPr txBox="1">
            <a:spLocks noChangeArrowheads="1"/>
          </p:cNvSpPr>
          <p:nvPr/>
        </p:nvSpPr>
        <p:spPr bwMode="auto">
          <a:xfrm>
            <a:off x="142875" y="908050"/>
            <a:ext cx="8821613"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nSpc>
                <a:spcPct val="120000"/>
              </a:lnSpc>
              <a:spcBef>
                <a:spcPct val="20000"/>
              </a:spcBef>
              <a:buFont typeface="Arial" pitchFamily="34" charset="0"/>
              <a:buNone/>
            </a:pPr>
            <a:endParaRPr lang="fr-FR" altLang="fr-FR" sz="1200" b="1" dirty="0" smtClean="0"/>
          </a:p>
          <a:p>
            <a:pPr marL="171450" indent="-171450">
              <a:lnSpc>
                <a:spcPct val="120000"/>
              </a:lnSpc>
              <a:spcBef>
                <a:spcPct val="20000"/>
              </a:spcBef>
              <a:buClr>
                <a:schemeClr val="accent6">
                  <a:lumMod val="75000"/>
                </a:schemeClr>
              </a:buClr>
              <a:buFont typeface="Wingdings" charset="2"/>
              <a:buChar char="§"/>
            </a:pPr>
            <a:r>
              <a:rPr lang="fr-FR" altLang="fr-FR" sz="1200" dirty="0" smtClean="0"/>
              <a:t>Projet XFEL terminé, retour sur des pistes R&amp;D coupleurs identifiées lors de la phase de production de masse.</a:t>
            </a:r>
          </a:p>
          <a:p>
            <a:pPr marL="171450" indent="-171450">
              <a:lnSpc>
                <a:spcPct val="120000"/>
              </a:lnSpc>
              <a:spcBef>
                <a:spcPct val="20000"/>
              </a:spcBef>
              <a:buClr>
                <a:schemeClr val="accent6">
                  <a:lumMod val="75000"/>
                </a:schemeClr>
              </a:buClr>
              <a:buFont typeface="Wingdings" charset="2"/>
              <a:buChar char="§"/>
            </a:pPr>
            <a:r>
              <a:rPr lang="fr-FR" altLang="fr-FR" sz="1200" dirty="0" smtClean="0"/>
              <a:t>S’impliquer dans les programmes de R&amp;D coupleurs à venir pour être fin-prêt pour le ILC.</a:t>
            </a:r>
          </a:p>
          <a:p>
            <a:pPr marL="171450" indent="-171450">
              <a:lnSpc>
                <a:spcPct val="120000"/>
              </a:lnSpc>
              <a:spcBef>
                <a:spcPct val="20000"/>
              </a:spcBef>
              <a:buClr>
                <a:schemeClr val="accent6">
                  <a:lumMod val="75000"/>
                </a:schemeClr>
              </a:buClr>
              <a:buFont typeface="Wingdings" charset="2"/>
              <a:buChar char="§"/>
            </a:pPr>
            <a:r>
              <a:rPr lang="fr-FR" altLang="fr-FR" sz="1200" dirty="0" smtClean="0"/>
              <a:t>Travailler sur la réduction du prix unitaire du coupleur en testant des designs et des procédés moins couteux.</a:t>
            </a:r>
          </a:p>
          <a:p>
            <a:pPr marL="171450" indent="-171450">
              <a:lnSpc>
                <a:spcPct val="120000"/>
              </a:lnSpc>
              <a:spcBef>
                <a:spcPct val="20000"/>
              </a:spcBef>
              <a:buClr>
                <a:schemeClr val="accent6">
                  <a:lumMod val="75000"/>
                </a:schemeClr>
              </a:buClr>
              <a:buFont typeface="Wingdings" charset="2"/>
              <a:buChar char="§"/>
            </a:pPr>
            <a:r>
              <a:rPr lang="fr-FR" altLang="fr-FR" sz="1200" dirty="0" smtClean="0"/>
              <a:t>Travailler sur des coupleurs de différents designs et fréquence pour le besoin d’autres applications (accélérateur de protons, ADS)  </a:t>
            </a:r>
          </a:p>
          <a:p>
            <a:pPr marL="171450" indent="-171450">
              <a:lnSpc>
                <a:spcPct val="120000"/>
              </a:lnSpc>
              <a:spcBef>
                <a:spcPct val="20000"/>
              </a:spcBef>
              <a:buClr>
                <a:schemeClr val="accent6">
                  <a:lumMod val="75000"/>
                </a:schemeClr>
              </a:buClr>
              <a:buFont typeface="Wingdings" charset="2"/>
              <a:buChar char="§"/>
            </a:pPr>
            <a:r>
              <a:rPr lang="fr-FR" altLang="fr-FR" sz="1200" dirty="0" smtClean="0"/>
              <a:t>Passage du mode pulsé au CW avec de nouvelle problématique à étudier et à maitriser.</a:t>
            </a:r>
          </a:p>
          <a:p>
            <a:pPr marL="171450" indent="-171450">
              <a:lnSpc>
                <a:spcPct val="120000"/>
              </a:lnSpc>
              <a:spcBef>
                <a:spcPct val="20000"/>
              </a:spcBef>
              <a:buClr>
                <a:schemeClr val="accent6">
                  <a:lumMod val="75000"/>
                </a:schemeClr>
              </a:buClr>
              <a:buFont typeface="Wingdings" charset="2"/>
              <a:buChar char="§"/>
            </a:pPr>
            <a:r>
              <a:rPr lang="fr-FR" altLang="fr-FR" sz="1200" dirty="0" smtClean="0"/>
              <a:t>Passage à la technologie SSA pour les source RF.</a:t>
            </a:r>
          </a:p>
          <a:p>
            <a:pPr>
              <a:lnSpc>
                <a:spcPct val="90000"/>
              </a:lnSpc>
              <a:spcBef>
                <a:spcPct val="20000"/>
              </a:spcBef>
              <a:buClr>
                <a:schemeClr val="accent6">
                  <a:lumMod val="75000"/>
                </a:schemeClr>
              </a:buClr>
            </a:pPr>
            <a:endParaRPr lang="fr-FR" altLang="fr-FR" sz="1200" dirty="0" smtClean="0"/>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idx="4294967295"/>
          </p:nvPr>
        </p:nvSpPr>
        <p:spPr>
          <a:xfrm>
            <a:off x="0" y="0"/>
            <a:ext cx="9144000" cy="692150"/>
          </a:xfrm>
        </p:spPr>
        <p:txBody>
          <a:bodyPr/>
          <a:lstStyle/>
          <a:p>
            <a:r>
              <a:rPr lang="fr-FR" altLang="fr-FR" sz="2800" b="1" dirty="0">
                <a:solidFill>
                  <a:srgbClr val="E75112"/>
                </a:solidFill>
                <a:latin typeface="Verdana" pitchFamily="34" charset="0"/>
              </a:rPr>
              <a:t>A</a:t>
            </a:r>
            <a:r>
              <a:rPr lang="fr-FR" altLang="fr-FR" sz="2800" b="1" dirty="0" smtClean="0">
                <a:solidFill>
                  <a:srgbClr val="E75112"/>
                </a:solidFill>
                <a:latin typeface="Verdana" pitchFamily="34" charset="0"/>
              </a:rPr>
              <a:t>ttentes (vis-à-vis de l’IN2P3)</a:t>
            </a: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5" name="Rectangle 3"/>
          <p:cNvSpPr txBox="1">
            <a:spLocks noChangeArrowheads="1"/>
          </p:cNvSpPr>
          <p:nvPr/>
        </p:nvSpPr>
        <p:spPr bwMode="auto">
          <a:xfrm>
            <a:off x="142875" y="908050"/>
            <a:ext cx="9001125"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171450" indent="-171450">
              <a:lnSpc>
                <a:spcPct val="150000"/>
              </a:lnSpc>
              <a:spcBef>
                <a:spcPct val="20000"/>
              </a:spcBef>
              <a:buClr>
                <a:schemeClr val="accent6">
                  <a:lumMod val="75000"/>
                </a:schemeClr>
              </a:buClr>
              <a:buFont typeface="Wingdings" charset="2"/>
              <a:buChar char="§"/>
            </a:pPr>
            <a:r>
              <a:rPr lang="fr-FR" altLang="fr-FR" sz="1200" dirty="0" smtClean="0"/>
              <a:t>Un budget annuel R&amp;D pour maintenir cette activité (pas de soutien financier de l’IN2P3 depuis plusieurs année) et pouvoir valoriser dans le futur l’expérience unique connue sur XFEL.</a:t>
            </a:r>
          </a:p>
          <a:p>
            <a:pPr marL="171450" indent="-171450">
              <a:lnSpc>
                <a:spcPct val="150000"/>
              </a:lnSpc>
              <a:spcBef>
                <a:spcPct val="20000"/>
              </a:spcBef>
              <a:buClr>
                <a:schemeClr val="accent6">
                  <a:lumMod val="75000"/>
                </a:schemeClr>
              </a:buClr>
              <a:buFont typeface="Wingdings" charset="2"/>
              <a:buChar char="§"/>
            </a:pPr>
            <a:r>
              <a:rPr lang="fr-FR" altLang="fr-FR" sz="1200" dirty="0" smtClean="0"/>
              <a:t>Réactiver le contrat de collaboration avec DESY (financement 50-50 DESY-IN2P3 pour un programme R&amp;D coupleur commun) comme fut le cas il y a quelques années.</a:t>
            </a:r>
          </a:p>
          <a:p>
            <a:pPr marL="171450" indent="-171450">
              <a:lnSpc>
                <a:spcPct val="150000"/>
              </a:lnSpc>
              <a:spcBef>
                <a:spcPct val="20000"/>
              </a:spcBef>
              <a:buClr>
                <a:schemeClr val="accent6">
                  <a:lumMod val="75000"/>
                </a:schemeClr>
              </a:buClr>
              <a:buFont typeface="Wingdings" charset="2"/>
              <a:buChar char="§"/>
            </a:pPr>
            <a:r>
              <a:rPr lang="fr-FR" altLang="fr-FR" sz="1200" dirty="0" smtClean="0"/>
              <a:t>Organisation de l’activité R&amp;D supraconductivité au niveau de l’IN2P3 pour une meilleure visibilité à l’international, et afin de répondre présent de manière plus coordonnée pour les sollicitations futures.  </a:t>
            </a:r>
          </a:p>
          <a:p>
            <a:pPr marL="171450" indent="-171450">
              <a:lnSpc>
                <a:spcPct val="150000"/>
              </a:lnSpc>
              <a:spcBef>
                <a:spcPct val="20000"/>
              </a:spcBef>
              <a:buClr>
                <a:schemeClr val="accent6">
                  <a:lumMod val="75000"/>
                </a:schemeClr>
              </a:buClr>
              <a:buFont typeface="Wingdings" charset="2"/>
              <a:buChar char="§"/>
            </a:pPr>
            <a:r>
              <a:rPr lang="fr-FR" altLang="fr-FR" sz="1200" dirty="0" smtClean="0"/>
              <a:t>Renforcement de l’équipe R&amp;D coupleur par un profil étude de conception (étude thermique, simulation RF, étude </a:t>
            </a:r>
            <a:r>
              <a:rPr lang="fr-FR" altLang="fr-FR" sz="1200" dirty="0" err="1" smtClean="0"/>
              <a:t>multipactor</a:t>
            </a:r>
            <a:r>
              <a:rPr lang="fr-FR" altLang="fr-FR" sz="1200" dirty="0" smtClean="0"/>
              <a:t>).</a:t>
            </a:r>
            <a:endParaRPr lang="fr-FR" altLang="fr-FR" sz="1200" dirty="0"/>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p:cNvSpPr>
            <a:spLocks noGrp="1" noChangeArrowheads="1"/>
          </p:cNvSpPr>
          <p:nvPr>
            <p:ph type="title" idx="4294967295"/>
          </p:nvPr>
        </p:nvSpPr>
        <p:spPr>
          <a:xfrm>
            <a:off x="0" y="0"/>
            <a:ext cx="9144000" cy="692150"/>
          </a:xfrm>
        </p:spPr>
        <p:txBody>
          <a:bodyPr/>
          <a:lstStyle/>
          <a:p>
            <a:endParaRPr lang="fr-FR" altLang="fr-FR" sz="2800" b="1" smtClean="0">
              <a:solidFill>
                <a:srgbClr val="E75112"/>
              </a:solidFill>
              <a:latin typeface="Verdana" pitchFamily="34" charset="0"/>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30723" name="Rectangle 3"/>
          <p:cNvSpPr txBox="1">
            <a:spLocks noChangeArrowheads="1"/>
          </p:cNvSpPr>
          <p:nvPr/>
        </p:nvSpPr>
        <p:spPr bwMode="auto">
          <a:xfrm>
            <a:off x="1582738" y="2708275"/>
            <a:ext cx="6013450" cy="129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nSpc>
                <a:spcPct val="90000"/>
              </a:lnSpc>
              <a:spcBef>
                <a:spcPct val="20000"/>
              </a:spcBef>
              <a:buFont typeface="Arial" pitchFamily="34" charset="0"/>
              <a:buNone/>
            </a:pPr>
            <a:r>
              <a:rPr lang="fr-FR" altLang="fr-FR" sz="10400" dirty="0">
                <a:solidFill>
                  <a:srgbClr val="0070C0"/>
                </a:solidFill>
              </a:rPr>
              <a:t>BACKUP</a:t>
            </a:r>
            <a:endParaRPr lang="fr-FR" altLang="fr-FR" sz="10400" dirty="0"/>
          </a:p>
          <a:p>
            <a:pPr algn="ctr">
              <a:lnSpc>
                <a:spcPct val="90000"/>
              </a:lnSpc>
              <a:spcBef>
                <a:spcPct val="20000"/>
              </a:spcBef>
              <a:buFont typeface="Arial" pitchFamily="34" charset="0"/>
              <a:buNone/>
            </a:pPr>
            <a:endParaRPr lang="fr-FR" altLang="fr-FR" sz="1200" b="1" dirty="0"/>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18</a:t>
            </a:fld>
            <a:endParaRPr lang="en-GB" sz="1000">
              <a:solidFill>
                <a:schemeClr val="bg1"/>
              </a:solidFill>
            </a:endParaRPr>
          </a:p>
        </p:txBody>
      </p:sp>
      <p:sp>
        <p:nvSpPr>
          <p:cNvPr id="6" name="Rectangle 2"/>
          <p:cNvSpPr>
            <a:spLocks noGrp="1" noChangeArrowheads="1"/>
          </p:cNvSpPr>
          <p:nvPr>
            <p:ph type="title"/>
          </p:nvPr>
        </p:nvSpPr>
        <p:spPr>
          <a:xfrm>
            <a:off x="899592" y="116632"/>
            <a:ext cx="7365396" cy="544928"/>
          </a:xfrm>
        </p:spPr>
        <p:txBody>
          <a:bodyPr anchor="ctr"/>
          <a:lstStyle/>
          <a:p>
            <a:pPr eaLnBrk="1" hangingPunct="1"/>
            <a:r>
              <a:rPr lang="en-GB" sz="2800" b="1" dirty="0" smtClean="0">
                <a:solidFill>
                  <a:srgbClr val="FF6600"/>
                </a:solidFill>
                <a:latin typeface="Verdana"/>
                <a:cs typeface="Verdana"/>
              </a:rPr>
              <a:t>Introduction</a:t>
            </a:r>
            <a:endParaRPr lang="en-US" sz="2800" b="1" dirty="0" smtClean="0">
              <a:solidFill>
                <a:srgbClr val="FF6600"/>
              </a:solidFill>
              <a:latin typeface="Verdana"/>
              <a:cs typeface="Verdana"/>
            </a:endParaRPr>
          </a:p>
        </p:txBody>
      </p:sp>
      <p:pic>
        <p:nvPicPr>
          <p:cNvPr id="7" name="Image 6"/>
          <p:cNvPicPr>
            <a:picLocks noChangeAspect="1"/>
          </p:cNvPicPr>
          <p:nvPr/>
        </p:nvPicPr>
        <p:blipFill>
          <a:blip r:embed="rId2"/>
          <a:stretch>
            <a:fillRect/>
          </a:stretch>
        </p:blipFill>
        <p:spPr>
          <a:xfrm>
            <a:off x="209905" y="1073802"/>
            <a:ext cx="8739007" cy="5360411"/>
          </a:xfrm>
          <a:prstGeom prst="rect">
            <a:avLst/>
          </a:prstGeom>
        </p:spPr>
      </p:pic>
      <p:sp>
        <p:nvSpPr>
          <p:cNvPr id="9" name="Rectangle 8"/>
          <p:cNvSpPr/>
          <p:nvPr/>
        </p:nvSpPr>
        <p:spPr bwMode="auto">
          <a:xfrm rot="1307965">
            <a:off x="4349960" y="4457473"/>
            <a:ext cx="3479861" cy="347951"/>
          </a:xfrm>
          <a:prstGeom prst="rect">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ZoneTexte 9"/>
          <p:cNvSpPr txBox="1"/>
          <p:nvPr/>
        </p:nvSpPr>
        <p:spPr>
          <a:xfrm rot="1318189">
            <a:off x="4231328" y="4792294"/>
            <a:ext cx="3445640" cy="307777"/>
          </a:xfrm>
          <a:prstGeom prst="rect">
            <a:avLst/>
          </a:prstGeom>
          <a:noFill/>
        </p:spPr>
        <p:txBody>
          <a:bodyPr wrap="square" rtlCol="0">
            <a:spAutoFit/>
          </a:bodyPr>
          <a:lstStyle/>
          <a:p>
            <a:pPr>
              <a:buNone/>
            </a:pPr>
            <a:r>
              <a:rPr lang="fr-FR" sz="1400" dirty="0" smtClean="0">
                <a:solidFill>
                  <a:schemeClr val="bg1"/>
                </a:solidFill>
              </a:rPr>
              <a:t>1.3 Km </a:t>
            </a:r>
            <a:r>
              <a:rPr lang="fr-FR" sz="1400" dirty="0" err="1" smtClean="0">
                <a:solidFill>
                  <a:schemeClr val="bg1"/>
                </a:solidFill>
              </a:rPr>
              <a:t>linac</a:t>
            </a:r>
            <a:r>
              <a:rPr lang="fr-FR" sz="1400" dirty="0" smtClean="0">
                <a:solidFill>
                  <a:schemeClr val="bg1"/>
                </a:solidFill>
              </a:rPr>
              <a:t> </a:t>
            </a:r>
            <a:r>
              <a:rPr lang="fr-FR" sz="1400" dirty="0" err="1" smtClean="0">
                <a:solidFill>
                  <a:schemeClr val="bg1"/>
                </a:solidFill>
              </a:rPr>
              <a:t>accelerating</a:t>
            </a:r>
            <a:r>
              <a:rPr lang="fr-FR" sz="1400" dirty="0" smtClean="0">
                <a:solidFill>
                  <a:schemeClr val="bg1"/>
                </a:solidFill>
              </a:rPr>
              <a:t> e- up to 17GeV</a:t>
            </a:r>
            <a:endParaRPr lang="fr-FR" sz="1400" dirty="0">
              <a:solidFill>
                <a:schemeClr val="bg1"/>
              </a:solidFill>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5856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19</a:t>
            </a:fld>
            <a:endParaRPr lang="en-GB" sz="1000">
              <a:solidFill>
                <a:schemeClr val="bg1"/>
              </a:solidFill>
            </a:endParaRPr>
          </a:p>
        </p:txBody>
      </p:sp>
      <p:pic>
        <p:nvPicPr>
          <p:cNvPr id="37" name="Image 36"/>
          <p:cNvPicPr>
            <a:picLocks noChangeAspect="1"/>
          </p:cNvPicPr>
          <p:nvPr/>
        </p:nvPicPr>
        <p:blipFill>
          <a:blip r:embed="rId2"/>
          <a:stretch>
            <a:fillRect/>
          </a:stretch>
        </p:blipFill>
        <p:spPr>
          <a:xfrm>
            <a:off x="209907" y="1532454"/>
            <a:ext cx="8669089" cy="4933247"/>
          </a:xfrm>
          <a:prstGeom prst="rect">
            <a:avLst/>
          </a:prstGeom>
        </p:spPr>
      </p:pic>
      <p:cxnSp>
        <p:nvCxnSpPr>
          <p:cNvPr id="38" name="Connecteur droit avec flèche 37"/>
          <p:cNvCxnSpPr/>
          <p:nvPr/>
        </p:nvCxnSpPr>
        <p:spPr bwMode="auto">
          <a:xfrm flipH="1">
            <a:off x="6178852" y="2986488"/>
            <a:ext cx="263920" cy="393179"/>
          </a:xfrm>
          <a:prstGeom prst="straightConnector1">
            <a:avLst/>
          </a:prstGeom>
          <a:noFill/>
          <a:ln w="19050" cap="flat" cmpd="sng" algn="ctr">
            <a:solidFill>
              <a:srgbClr val="FF0000"/>
            </a:solidFill>
            <a:prstDash val="solid"/>
            <a:round/>
            <a:headEnd type="none" w="med" len="med"/>
            <a:tailEnd type="stealth"/>
          </a:ln>
          <a:effectLst/>
        </p:spPr>
      </p:cxnSp>
      <p:cxnSp>
        <p:nvCxnSpPr>
          <p:cNvPr id="39" name="Connecteur droit avec flèche 38"/>
          <p:cNvCxnSpPr/>
          <p:nvPr/>
        </p:nvCxnSpPr>
        <p:spPr bwMode="auto">
          <a:xfrm flipH="1">
            <a:off x="3322801" y="2416377"/>
            <a:ext cx="440123" cy="576392"/>
          </a:xfrm>
          <a:prstGeom prst="straightConnector1">
            <a:avLst/>
          </a:prstGeom>
          <a:noFill/>
          <a:ln w="28575" cap="flat" cmpd="sng" algn="ctr">
            <a:solidFill>
              <a:srgbClr val="FF0000"/>
            </a:solidFill>
            <a:prstDash val="solid"/>
            <a:round/>
            <a:headEnd type="none" w="med" len="med"/>
            <a:tailEnd type="stealth"/>
          </a:ln>
          <a:effectLst/>
        </p:spPr>
      </p:cxnSp>
      <p:cxnSp>
        <p:nvCxnSpPr>
          <p:cNvPr id="40" name="Connecteur droit avec flèche 39"/>
          <p:cNvCxnSpPr/>
          <p:nvPr/>
        </p:nvCxnSpPr>
        <p:spPr bwMode="auto">
          <a:xfrm flipH="1">
            <a:off x="6774118" y="3163419"/>
            <a:ext cx="196502" cy="301165"/>
          </a:xfrm>
          <a:prstGeom prst="straightConnector1">
            <a:avLst/>
          </a:prstGeom>
          <a:noFill/>
          <a:ln w="19050" cap="flat" cmpd="sng" algn="ctr">
            <a:solidFill>
              <a:srgbClr val="FF0000"/>
            </a:solidFill>
            <a:prstDash val="solid"/>
            <a:round/>
            <a:headEnd type="none" w="med" len="med"/>
            <a:tailEnd type="stealth"/>
          </a:ln>
          <a:effectLst/>
        </p:spPr>
      </p:cxnSp>
      <p:cxnSp>
        <p:nvCxnSpPr>
          <p:cNvPr id="41" name="Connecteur droit avec flèche 40"/>
          <p:cNvCxnSpPr/>
          <p:nvPr/>
        </p:nvCxnSpPr>
        <p:spPr bwMode="auto">
          <a:xfrm flipH="1">
            <a:off x="7159858" y="3320690"/>
            <a:ext cx="135593" cy="222530"/>
          </a:xfrm>
          <a:prstGeom prst="straightConnector1">
            <a:avLst/>
          </a:prstGeom>
          <a:noFill/>
          <a:ln w="12700" cap="flat" cmpd="sng" algn="ctr">
            <a:solidFill>
              <a:srgbClr val="FF0000"/>
            </a:solidFill>
            <a:prstDash val="solid"/>
            <a:round/>
            <a:headEnd type="none" w="med" len="med"/>
            <a:tailEnd type="stealth"/>
          </a:ln>
          <a:effectLst/>
        </p:spPr>
      </p:cxnSp>
      <p:cxnSp>
        <p:nvCxnSpPr>
          <p:cNvPr id="42" name="Connecteur droit avec flèche 41"/>
          <p:cNvCxnSpPr/>
          <p:nvPr/>
        </p:nvCxnSpPr>
        <p:spPr bwMode="auto">
          <a:xfrm flipH="1">
            <a:off x="7369389" y="3346627"/>
            <a:ext cx="135593" cy="222530"/>
          </a:xfrm>
          <a:prstGeom prst="straightConnector1">
            <a:avLst/>
          </a:prstGeom>
          <a:noFill/>
          <a:ln w="12700" cap="flat" cmpd="sng" algn="ctr">
            <a:solidFill>
              <a:srgbClr val="FF0000"/>
            </a:solidFill>
            <a:prstDash val="solid"/>
            <a:round/>
            <a:headEnd type="none" w="med" len="med"/>
            <a:tailEnd type="stealth"/>
          </a:ln>
          <a:effectLst/>
        </p:spPr>
      </p:cxnSp>
      <p:cxnSp>
        <p:nvCxnSpPr>
          <p:cNvPr id="43" name="Connecteur droit avec flèche 42"/>
          <p:cNvCxnSpPr>
            <a:cxnSpLocks/>
          </p:cNvCxnSpPr>
          <p:nvPr/>
        </p:nvCxnSpPr>
        <p:spPr bwMode="auto">
          <a:xfrm flipH="1">
            <a:off x="7538313" y="3392222"/>
            <a:ext cx="127766" cy="185561"/>
          </a:xfrm>
          <a:prstGeom prst="straightConnector1">
            <a:avLst/>
          </a:prstGeom>
          <a:noFill/>
          <a:ln w="12700" cap="flat" cmpd="sng" algn="ctr">
            <a:solidFill>
              <a:srgbClr val="FF0000"/>
            </a:solidFill>
            <a:prstDash val="solid"/>
            <a:round/>
            <a:headEnd type="none" w="med" len="med"/>
            <a:tailEnd type="stealth"/>
          </a:ln>
          <a:effectLst/>
        </p:spPr>
      </p:cxnSp>
      <p:sp>
        <p:nvSpPr>
          <p:cNvPr id="44" name="ZoneTexte 43"/>
          <p:cNvSpPr txBox="1"/>
          <p:nvPr/>
        </p:nvSpPr>
        <p:spPr>
          <a:xfrm>
            <a:off x="178415" y="908720"/>
            <a:ext cx="8642057" cy="338554"/>
          </a:xfrm>
          <a:prstGeom prst="rect">
            <a:avLst/>
          </a:prstGeom>
          <a:noFill/>
        </p:spPr>
        <p:txBody>
          <a:bodyPr wrap="square" rtlCol="0">
            <a:spAutoFit/>
          </a:bodyPr>
          <a:lstStyle/>
          <a:p>
            <a:pPr>
              <a:buNone/>
            </a:pPr>
            <a:r>
              <a:rPr lang="en-US" sz="1600" dirty="0" smtClean="0">
                <a:solidFill>
                  <a:srgbClr val="FF6600"/>
                </a:solidFill>
              </a:rPr>
              <a:t>100 </a:t>
            </a:r>
            <a:r>
              <a:rPr lang="en-US" sz="1600" dirty="0" err="1" smtClean="0">
                <a:solidFill>
                  <a:srgbClr val="FF6600"/>
                </a:solidFill>
              </a:rPr>
              <a:t>Cryomodules</a:t>
            </a:r>
            <a:r>
              <a:rPr lang="en-US" sz="1600" dirty="0" smtClean="0"/>
              <a:t> to be equipped with </a:t>
            </a:r>
            <a:r>
              <a:rPr lang="en-US" sz="1600" dirty="0" smtClean="0">
                <a:solidFill>
                  <a:srgbClr val="FF6600"/>
                </a:solidFill>
              </a:rPr>
              <a:t>8 couplers</a:t>
            </a:r>
            <a:r>
              <a:rPr lang="en-US" sz="1600" dirty="0" smtClean="0">
                <a:solidFill>
                  <a:srgbClr val="000000"/>
                </a:solidFill>
              </a:rPr>
              <a:t> each </a:t>
            </a:r>
            <a:r>
              <a:rPr lang="en-US" sz="1600" dirty="0" smtClean="0">
                <a:sym typeface="Wingdings"/>
              </a:rPr>
              <a:t> </a:t>
            </a:r>
            <a:r>
              <a:rPr lang="en-US" sz="1600" u="sng" dirty="0" smtClean="0">
                <a:solidFill>
                  <a:srgbClr val="FF6600"/>
                </a:solidFill>
                <a:sym typeface="Wingdings"/>
              </a:rPr>
              <a:t>800 Couplers</a:t>
            </a:r>
            <a:r>
              <a:rPr lang="en-US" sz="1600" dirty="0" smtClean="0">
                <a:solidFill>
                  <a:srgbClr val="FF6600"/>
                </a:solidFill>
                <a:sym typeface="Wingdings"/>
              </a:rPr>
              <a:t> </a:t>
            </a:r>
            <a:r>
              <a:rPr lang="en-US" sz="1600" dirty="0" smtClean="0">
                <a:solidFill>
                  <a:schemeClr val="tx2"/>
                </a:solidFill>
                <a:sym typeface="Wingdings"/>
              </a:rPr>
              <a:t>needed</a:t>
            </a:r>
            <a:r>
              <a:rPr lang="en-US" sz="1600" dirty="0" smtClean="0">
                <a:solidFill>
                  <a:srgbClr val="FF6600"/>
                </a:solidFill>
              </a:rPr>
              <a:t> </a:t>
            </a:r>
            <a:endParaRPr lang="en-US" sz="1600" dirty="0">
              <a:solidFill>
                <a:srgbClr val="FF6600"/>
              </a:solidFill>
            </a:endParaRPr>
          </a:p>
        </p:txBody>
      </p:sp>
      <p:sp>
        <p:nvSpPr>
          <p:cNvPr id="13" name="Rectangle 2"/>
          <p:cNvSpPr txBox="1">
            <a:spLocks noChangeArrowheads="1"/>
          </p:cNvSpPr>
          <p:nvPr/>
        </p:nvSpPr>
        <p:spPr bwMode="auto">
          <a:xfrm>
            <a:off x="899592" y="116632"/>
            <a:ext cx="7365396" cy="544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GB" sz="2800" b="1" smtClean="0">
                <a:solidFill>
                  <a:srgbClr val="FF6600"/>
                </a:solidFill>
                <a:latin typeface="Verdana"/>
                <a:cs typeface="Verdana"/>
              </a:rPr>
              <a:t>Introduction</a:t>
            </a:r>
            <a:endParaRPr lang="en-US" sz="2800" b="1" dirty="0" smtClean="0">
              <a:solidFill>
                <a:srgbClr val="FF6600"/>
              </a:solidFill>
              <a:latin typeface="Verdana"/>
              <a:cs typeface="Verdana"/>
            </a:endParaRPr>
          </a:p>
        </p:txBody>
      </p:sp>
      <p:cxnSp>
        <p:nvCxnSpPr>
          <p:cNvPr id="14" name="Connecteur droit 13"/>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572285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Activités de l’équipe</a:t>
            </a: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
        <p:nvSpPr>
          <p:cNvPr id="20483" name="Rectangle 3"/>
          <p:cNvSpPr txBox="1">
            <a:spLocks noChangeArrowheads="1"/>
          </p:cNvSpPr>
          <p:nvPr/>
        </p:nvSpPr>
        <p:spPr bwMode="auto">
          <a:xfrm>
            <a:off x="34925" y="836042"/>
            <a:ext cx="9001125" cy="5833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marL="0" indent="0">
              <a:lnSpc>
                <a:spcPct val="90000"/>
              </a:lnSpc>
              <a:buFont typeface="Arial" pitchFamily="34" charset="0"/>
              <a:buNone/>
            </a:pPr>
            <a:r>
              <a:rPr lang="fr-FR" altLang="fr-FR" sz="1200" b="1" dirty="0">
                <a:solidFill>
                  <a:srgbClr val="0070C0"/>
                </a:solidFill>
              </a:rPr>
              <a:t>Nom de l’équipe: </a:t>
            </a:r>
            <a:r>
              <a:rPr lang="fr-FR" altLang="fr-FR" sz="1200" b="1" dirty="0" smtClean="0">
                <a:solidFill>
                  <a:srgbClr val="0070C0"/>
                </a:solidFill>
              </a:rPr>
              <a:t>Coupleurs</a:t>
            </a:r>
          </a:p>
          <a:p>
            <a:pPr marL="0" indent="0">
              <a:lnSpc>
                <a:spcPct val="90000"/>
              </a:lnSpc>
              <a:buFont typeface="Arial" pitchFamily="34" charset="0"/>
              <a:buNone/>
            </a:pPr>
            <a:endParaRPr lang="fr-FR" altLang="fr-FR" sz="1200" b="1" dirty="0" smtClean="0">
              <a:solidFill>
                <a:srgbClr val="0070C0"/>
              </a:solidFill>
            </a:endParaRPr>
          </a:p>
          <a:p>
            <a:pPr marL="0" indent="0">
              <a:lnSpc>
                <a:spcPct val="90000"/>
              </a:lnSpc>
              <a:buFont typeface="Arial" pitchFamily="34" charset="0"/>
              <a:buNone/>
            </a:pPr>
            <a:endParaRPr lang="fr-FR" altLang="fr-FR" sz="1200" b="1" dirty="0">
              <a:solidFill>
                <a:srgbClr val="0070C0"/>
              </a:solidFill>
            </a:endParaRPr>
          </a:p>
          <a:p>
            <a:pPr marL="0" indent="0">
              <a:lnSpc>
                <a:spcPct val="90000"/>
              </a:lnSpc>
              <a:buFont typeface="Arial" pitchFamily="34" charset="0"/>
              <a:buNone/>
            </a:pPr>
            <a:r>
              <a:rPr lang="fr-FR" altLang="fr-FR" sz="1200" b="1" dirty="0" smtClean="0">
                <a:solidFill>
                  <a:srgbClr val="0070C0"/>
                </a:solidFill>
              </a:rPr>
              <a:t>Responsable </a:t>
            </a:r>
            <a:r>
              <a:rPr lang="fr-FR" altLang="fr-FR" sz="1200" b="1" dirty="0">
                <a:solidFill>
                  <a:srgbClr val="0070C0"/>
                </a:solidFill>
              </a:rPr>
              <a:t>scientifique local: </a:t>
            </a:r>
            <a:r>
              <a:rPr lang="fr-FR" altLang="fr-FR" sz="1200" b="1" dirty="0" smtClean="0">
                <a:solidFill>
                  <a:srgbClr val="0070C0"/>
                </a:solidFill>
              </a:rPr>
              <a:t>Walid Kaabi</a:t>
            </a:r>
          </a:p>
          <a:p>
            <a:pPr marL="0" indent="0">
              <a:lnSpc>
                <a:spcPct val="90000"/>
              </a:lnSpc>
              <a:buFont typeface="Arial" pitchFamily="34" charset="0"/>
              <a:buNone/>
            </a:pPr>
            <a:endParaRPr lang="fr-FR" altLang="fr-FR" sz="1200" b="1" dirty="0" smtClean="0">
              <a:solidFill>
                <a:srgbClr val="0070C0"/>
              </a:solidFill>
            </a:endParaRPr>
          </a:p>
          <a:p>
            <a:pPr marL="0" indent="0">
              <a:lnSpc>
                <a:spcPct val="90000"/>
              </a:lnSpc>
              <a:buFont typeface="Arial" pitchFamily="34" charset="0"/>
              <a:buNone/>
            </a:pPr>
            <a:endParaRPr lang="fr-FR" altLang="fr-FR" sz="1200" b="1" dirty="0" smtClean="0">
              <a:solidFill>
                <a:srgbClr val="0070C0"/>
              </a:solidFill>
            </a:endParaRPr>
          </a:p>
          <a:p>
            <a:pPr marL="0" indent="0">
              <a:lnSpc>
                <a:spcPct val="90000"/>
              </a:lnSpc>
              <a:buFont typeface="Arial" pitchFamily="34" charset="0"/>
              <a:buNone/>
            </a:pPr>
            <a:r>
              <a:rPr lang="fr-FR" altLang="fr-FR" sz="1200" b="1" dirty="0" smtClean="0">
                <a:solidFill>
                  <a:srgbClr val="0070C0"/>
                </a:solidFill>
              </a:rPr>
              <a:t>DAS référent: Jean-Luc </a:t>
            </a:r>
            <a:r>
              <a:rPr lang="fr-FR" altLang="fr-FR" sz="1200" b="1" dirty="0" err="1" smtClean="0">
                <a:solidFill>
                  <a:srgbClr val="0070C0"/>
                </a:solidFill>
              </a:rPr>
              <a:t>Biarotte</a:t>
            </a:r>
            <a:endParaRPr lang="fr-FR" altLang="fr-FR" sz="1200" b="1" dirty="0" smtClean="0">
              <a:solidFill>
                <a:srgbClr val="0070C0"/>
              </a:solidFill>
            </a:endParaRPr>
          </a:p>
          <a:p>
            <a:pPr>
              <a:lnSpc>
                <a:spcPct val="90000"/>
              </a:lnSpc>
              <a:spcBef>
                <a:spcPct val="20000"/>
              </a:spcBef>
              <a:buFont typeface="Arial" pitchFamily="34" charset="0"/>
              <a:buNone/>
            </a:pPr>
            <a:r>
              <a:rPr lang="fr-FR" altLang="fr-FR" sz="1200" b="1" dirty="0" smtClean="0"/>
              <a:t> </a:t>
            </a:r>
          </a:p>
          <a:p>
            <a:pPr>
              <a:lnSpc>
                <a:spcPct val="90000"/>
              </a:lnSpc>
              <a:spcBef>
                <a:spcPct val="20000"/>
              </a:spcBef>
              <a:buFont typeface="Arial" pitchFamily="34" charset="0"/>
              <a:buNone/>
            </a:pPr>
            <a:endParaRPr lang="fr-FR" altLang="fr-FR" sz="1200" b="1" dirty="0">
              <a:solidFill>
                <a:srgbClr val="0070C0"/>
              </a:solidFill>
            </a:endParaRPr>
          </a:p>
          <a:p>
            <a:pPr>
              <a:lnSpc>
                <a:spcPct val="90000"/>
              </a:lnSpc>
              <a:spcBef>
                <a:spcPct val="20000"/>
              </a:spcBef>
            </a:pPr>
            <a:r>
              <a:rPr lang="fr-FR" altLang="fr-FR" sz="1200" b="1" dirty="0" smtClean="0">
                <a:solidFill>
                  <a:srgbClr val="0070C0"/>
                </a:solidFill>
              </a:rPr>
              <a:t>Principales activités scientifiques accélérateur de l’équipe </a:t>
            </a:r>
            <a:br>
              <a:rPr lang="fr-FR" altLang="fr-FR" sz="1200" b="1" dirty="0" smtClean="0">
                <a:solidFill>
                  <a:srgbClr val="0070C0"/>
                </a:solidFill>
              </a:rPr>
            </a:br>
            <a:endParaRPr lang="fr-FR" altLang="fr-FR" sz="1200" b="1" dirty="0" smtClean="0">
              <a:solidFill>
                <a:srgbClr val="0070C0"/>
              </a:solidFill>
            </a:endParaRPr>
          </a:p>
          <a:p>
            <a:pPr>
              <a:lnSpc>
                <a:spcPct val="150000"/>
              </a:lnSpc>
              <a:spcBef>
                <a:spcPct val="20000"/>
              </a:spcBef>
            </a:pPr>
            <a:r>
              <a:rPr lang="fr-FR" altLang="fr-FR" sz="1200" dirty="0" smtClean="0"/>
              <a:t>R&amp;D sur Coupleurs de puissance pour cavités supraconductrices: De la conception à la production de masse, </a:t>
            </a:r>
            <a:r>
              <a:rPr lang="fr-FR" sz="1200" dirty="0" smtClean="0"/>
              <a:t>optimiser, </a:t>
            </a:r>
            <a:r>
              <a:rPr lang="fr-FR" sz="1200" dirty="0"/>
              <a:t>maitriser </a:t>
            </a:r>
            <a:r>
              <a:rPr lang="fr-FR" sz="1200" dirty="0" smtClean="0"/>
              <a:t>et fiabiliser toutes </a:t>
            </a:r>
            <a:r>
              <a:rPr lang="fr-FR" sz="1200" dirty="0"/>
              <a:t>les étapes de la production des coupleurs afin de répondre au besoin des futures </a:t>
            </a:r>
            <a:r>
              <a:rPr lang="fr-FR" sz="1200" dirty="0" smtClean="0"/>
              <a:t>machines</a:t>
            </a:r>
            <a:r>
              <a:rPr lang="fr-FR" sz="1200" dirty="0"/>
              <a:t>.</a:t>
            </a:r>
            <a:r>
              <a:rPr lang="fr-FR" altLang="fr-FR" sz="1200" dirty="0" smtClean="0"/>
              <a:t> </a:t>
            </a:r>
          </a:p>
          <a:p>
            <a:pPr lvl="1">
              <a:lnSpc>
                <a:spcPct val="90000"/>
              </a:lnSpc>
              <a:spcBef>
                <a:spcPct val="20000"/>
              </a:spcBef>
              <a:buFont typeface="Arial" pitchFamily="34" charset="0"/>
              <a:buChar char="–"/>
            </a:pPr>
            <a:endParaRPr lang="fr-FR" altLang="fr-FR" sz="1200" dirty="0"/>
          </a:p>
          <a:p>
            <a:pPr>
              <a:lnSpc>
                <a:spcPct val="90000"/>
              </a:lnSpc>
              <a:spcBef>
                <a:spcPct val="20000"/>
              </a:spcBef>
            </a:pPr>
            <a:r>
              <a:rPr lang="fr-FR" altLang="fr-FR" sz="1200" b="1" dirty="0" smtClean="0">
                <a:solidFill>
                  <a:srgbClr val="0070C0"/>
                </a:solidFill>
              </a:rPr>
              <a:t>Projets techniques accélérateur dans lesquels l’équipe est impliquée </a:t>
            </a:r>
            <a:br>
              <a:rPr lang="fr-FR" altLang="fr-FR" sz="1200" b="1" dirty="0" smtClean="0">
                <a:solidFill>
                  <a:srgbClr val="0070C0"/>
                </a:solidFill>
              </a:rPr>
            </a:br>
            <a:endParaRPr lang="fr-FR" altLang="fr-FR" sz="1200" dirty="0" smtClean="0"/>
          </a:p>
          <a:p>
            <a:pPr lvl="1">
              <a:lnSpc>
                <a:spcPct val="150000"/>
              </a:lnSpc>
              <a:spcBef>
                <a:spcPct val="20000"/>
              </a:spcBef>
              <a:buFont typeface="Arial" pitchFamily="34" charset="0"/>
              <a:buChar char="–"/>
            </a:pPr>
            <a:r>
              <a:rPr lang="fr-FR" altLang="fr-FR" sz="1200" dirty="0" smtClean="0"/>
              <a:t>XFEL: Suivi de fabrication, contrôle qualité et conditionnement RF de 800 coupleurs de puissance pour le </a:t>
            </a:r>
            <a:r>
              <a:rPr lang="fr-FR" altLang="fr-FR" sz="1200" dirty="0" err="1" smtClean="0"/>
              <a:t>Linac</a:t>
            </a:r>
            <a:r>
              <a:rPr lang="fr-FR" altLang="fr-FR" sz="1200" dirty="0" smtClean="0"/>
              <a:t> de la machine (2010-2016). Financement par crédits TGIR.</a:t>
            </a:r>
          </a:p>
          <a:p>
            <a:pPr lvl="1">
              <a:lnSpc>
                <a:spcPct val="150000"/>
              </a:lnSpc>
              <a:spcBef>
                <a:spcPct val="20000"/>
              </a:spcBef>
              <a:buFont typeface="Arial" pitchFamily="34" charset="0"/>
              <a:buChar char="–"/>
            </a:pPr>
            <a:r>
              <a:rPr lang="fr-FR" altLang="fr-FR" sz="1200" dirty="0" smtClean="0"/>
              <a:t>LUCRECE</a:t>
            </a:r>
            <a:r>
              <a:rPr lang="fr-FR" altLang="fr-FR" sz="1200" dirty="0"/>
              <a:t>: Conception, fabrication et conditionnement de 2 prototypes coupleurs 1.3GHz/14kW CW. (2015-2018); Financement Région </a:t>
            </a:r>
            <a:r>
              <a:rPr lang="fr-FR" altLang="fr-FR" sz="1200" dirty="0" smtClean="0"/>
              <a:t>IDF</a:t>
            </a:r>
          </a:p>
          <a:p>
            <a:pPr lvl="1">
              <a:lnSpc>
                <a:spcPct val="150000"/>
              </a:lnSpc>
              <a:spcBef>
                <a:spcPct val="20000"/>
              </a:spcBef>
              <a:buFont typeface="Arial" pitchFamily="34" charset="0"/>
              <a:buChar char="–"/>
            </a:pPr>
            <a:r>
              <a:rPr lang="fr-FR" altLang="fr-FR" sz="1200" dirty="0" smtClean="0"/>
              <a:t>LCLS2: Suivi de fabrication </a:t>
            </a:r>
            <a:r>
              <a:rPr lang="fr-FR" altLang="fr-FR" sz="1200" dirty="0"/>
              <a:t>et contrôle qualité </a:t>
            </a:r>
            <a:r>
              <a:rPr lang="fr-FR" altLang="fr-FR" sz="1200" dirty="0" smtClean="0"/>
              <a:t>des coupleurs </a:t>
            </a:r>
            <a:r>
              <a:rPr lang="fr-FR" altLang="fr-FR" sz="1200" dirty="0"/>
              <a:t>(142 unités</a:t>
            </a:r>
            <a:r>
              <a:rPr lang="fr-FR" altLang="fr-FR" sz="1200" dirty="0" smtClean="0"/>
              <a:t>) produits en Europe (Mai à Novembre 2016). Financement via un contrat avec SLAC.  </a:t>
            </a:r>
          </a:p>
          <a:p>
            <a:pPr marL="457200" lvl="1" indent="0">
              <a:lnSpc>
                <a:spcPct val="90000"/>
              </a:lnSpc>
              <a:spcBef>
                <a:spcPct val="20000"/>
              </a:spcBef>
            </a:pPr>
            <a:endParaRPr lang="fr-FR" altLang="fr-FR" sz="1200" dirty="0" smtClean="0"/>
          </a:p>
          <a:p>
            <a:pPr lvl="1">
              <a:lnSpc>
                <a:spcPct val="90000"/>
              </a:lnSpc>
              <a:spcBef>
                <a:spcPct val="20000"/>
              </a:spcBef>
              <a:buFont typeface="Arial" pitchFamily="34" charset="0"/>
              <a:buChar char="–"/>
            </a:pPr>
            <a:endParaRPr lang="fr-FR" altLang="fr-FR" sz="1200" dirty="0" smtClean="0"/>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20</a:t>
            </a:fld>
            <a:endParaRPr lang="en-GB" sz="1000">
              <a:solidFill>
                <a:schemeClr val="bg1"/>
              </a:solidFill>
            </a:endParaRPr>
          </a:p>
        </p:txBody>
      </p:sp>
      <p:pic>
        <p:nvPicPr>
          <p:cNvPr id="13" name="Image 12"/>
          <p:cNvPicPr>
            <a:picLocks noChangeAspect="1"/>
          </p:cNvPicPr>
          <p:nvPr/>
        </p:nvPicPr>
        <p:blipFill>
          <a:blip r:embed="rId2"/>
          <a:stretch>
            <a:fillRect/>
          </a:stretch>
        </p:blipFill>
        <p:spPr>
          <a:xfrm>
            <a:off x="608726" y="1063081"/>
            <a:ext cx="8049868" cy="5366580"/>
          </a:xfrm>
          <a:prstGeom prst="rect">
            <a:avLst/>
          </a:prstGeom>
        </p:spPr>
      </p:pic>
      <p:sp>
        <p:nvSpPr>
          <p:cNvPr id="7" name="Rectangle 2"/>
          <p:cNvSpPr>
            <a:spLocks noGrp="1" noChangeArrowheads="1"/>
          </p:cNvSpPr>
          <p:nvPr>
            <p:ph type="title"/>
          </p:nvPr>
        </p:nvSpPr>
        <p:spPr>
          <a:xfrm>
            <a:off x="899592" y="116632"/>
            <a:ext cx="7365396" cy="544928"/>
          </a:xfrm>
        </p:spPr>
        <p:txBody>
          <a:bodyPr anchor="ctr"/>
          <a:lstStyle/>
          <a:p>
            <a:pPr eaLnBrk="1" hangingPunct="1"/>
            <a:r>
              <a:rPr lang="en-GB" sz="2800" b="1" dirty="0" smtClean="0">
                <a:solidFill>
                  <a:srgbClr val="FF6600"/>
                </a:solidFill>
                <a:latin typeface="Verdana"/>
                <a:cs typeface="Verdana"/>
              </a:rPr>
              <a:t>Introduction</a:t>
            </a:r>
            <a:endParaRPr lang="en-US" sz="2800" b="1" dirty="0" smtClean="0">
              <a:solidFill>
                <a:srgbClr val="FF6600"/>
              </a:solidFill>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91199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21</a:t>
            </a:fld>
            <a:endParaRPr lang="en-GB" sz="1000">
              <a:solidFill>
                <a:schemeClr val="bg1"/>
              </a:solidFill>
            </a:endParaRPr>
          </a:p>
        </p:txBody>
      </p:sp>
      <p:pic>
        <p:nvPicPr>
          <p:cNvPr id="5" name="Picture 12170"/>
          <p:cNvPicPr>
            <a:picLocks noChangeAspect="1" noChangeArrowheads="1"/>
          </p:cNvPicPr>
          <p:nvPr/>
        </p:nvPicPr>
        <p:blipFill>
          <a:blip r:embed="rId2" cstate="print"/>
          <a:srcRect/>
          <a:stretch>
            <a:fillRect/>
          </a:stretch>
        </p:blipFill>
        <p:spPr bwMode="auto">
          <a:xfrm>
            <a:off x="603463" y="755732"/>
            <a:ext cx="7729780" cy="6028761"/>
          </a:xfrm>
          <a:prstGeom prst="rect">
            <a:avLst/>
          </a:prstGeom>
          <a:noFill/>
          <a:ln w="9525">
            <a:noFill/>
            <a:miter lim="800000"/>
            <a:headEnd/>
            <a:tailEnd/>
          </a:ln>
        </p:spPr>
      </p:pic>
      <p:sp>
        <p:nvSpPr>
          <p:cNvPr id="7" name="Rectangle 2"/>
          <p:cNvSpPr>
            <a:spLocks noGrp="1" noChangeArrowheads="1"/>
          </p:cNvSpPr>
          <p:nvPr>
            <p:ph type="title"/>
          </p:nvPr>
        </p:nvSpPr>
        <p:spPr>
          <a:xfrm>
            <a:off x="899592" y="116632"/>
            <a:ext cx="7365396" cy="544928"/>
          </a:xfrm>
        </p:spPr>
        <p:txBody>
          <a:bodyPr anchor="ctr"/>
          <a:lstStyle/>
          <a:p>
            <a:pPr eaLnBrk="1" hangingPunct="1"/>
            <a:r>
              <a:rPr lang="en-GB" sz="2800" b="1" dirty="0" smtClean="0">
                <a:solidFill>
                  <a:srgbClr val="FF6600"/>
                </a:solidFill>
                <a:latin typeface="Verdana"/>
                <a:cs typeface="Verdana"/>
              </a:rPr>
              <a:t>Introduction</a:t>
            </a:r>
            <a:endParaRPr lang="en-US" sz="2800" b="1" dirty="0" smtClean="0">
              <a:solidFill>
                <a:srgbClr val="FF6600"/>
              </a:solidFill>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874156"/>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22</a:t>
            </a:fld>
            <a:endParaRPr lang="en-GB" sz="1000">
              <a:solidFill>
                <a:schemeClr val="bg1"/>
              </a:solidFill>
            </a:endParaRPr>
          </a:p>
        </p:txBody>
      </p:sp>
      <p:sp>
        <p:nvSpPr>
          <p:cNvPr id="15" name="ZoneTexte 14"/>
          <p:cNvSpPr txBox="1"/>
          <p:nvPr/>
        </p:nvSpPr>
        <p:spPr>
          <a:xfrm>
            <a:off x="125940" y="1437979"/>
            <a:ext cx="8742559" cy="3740511"/>
          </a:xfrm>
          <a:prstGeom prst="rect">
            <a:avLst/>
          </a:prstGeom>
          <a:noFill/>
        </p:spPr>
        <p:txBody>
          <a:bodyPr wrap="square" rtlCol="0">
            <a:spAutoFit/>
          </a:bodyPr>
          <a:lstStyle/>
          <a:p>
            <a:pPr>
              <a:lnSpc>
                <a:spcPct val="150000"/>
              </a:lnSpc>
              <a:buNone/>
            </a:pPr>
            <a:r>
              <a:rPr lang="en-GB" sz="1600" b="1" dirty="0"/>
              <a:t>800</a:t>
            </a:r>
            <a:r>
              <a:rPr lang="en-GB" sz="1600" dirty="0"/>
              <a:t> </a:t>
            </a:r>
            <a:r>
              <a:rPr lang="en-GB" sz="1600" b="1" dirty="0"/>
              <a:t>power couplers </a:t>
            </a:r>
            <a:r>
              <a:rPr lang="en-GB" sz="1600" dirty="0"/>
              <a:t>1.3 GHz are needed to equip </a:t>
            </a:r>
            <a:r>
              <a:rPr lang="en-GB" sz="1600" b="1" dirty="0"/>
              <a:t>100 XFEL </a:t>
            </a:r>
            <a:r>
              <a:rPr lang="en-GB" sz="1600" b="1" dirty="0" err="1"/>
              <a:t>cryomodules</a:t>
            </a:r>
            <a:r>
              <a:rPr lang="en-GB" sz="1600" dirty="0"/>
              <a:t>.</a:t>
            </a:r>
          </a:p>
          <a:p>
            <a:pPr>
              <a:lnSpc>
                <a:spcPct val="150000"/>
              </a:lnSpc>
              <a:buNone/>
            </a:pPr>
            <a:r>
              <a:rPr lang="en-GB" sz="1600" dirty="0"/>
              <a:t>XFEL couplers are produced by 2 suppliers at 3 production sites:</a:t>
            </a:r>
          </a:p>
          <a:p>
            <a:pPr marL="285750" indent="-285750">
              <a:lnSpc>
                <a:spcPct val="150000"/>
              </a:lnSpc>
              <a:buFont typeface="Wingdings" charset="2"/>
              <a:buChar char="§"/>
            </a:pPr>
            <a:r>
              <a:rPr lang="en-GB" sz="1600" b="1" dirty="0"/>
              <a:t>Consortium Thales-RI </a:t>
            </a:r>
            <a:r>
              <a:rPr lang="en-GB" sz="1600" dirty="0"/>
              <a:t>(</a:t>
            </a:r>
            <a:r>
              <a:rPr lang="en-GB" sz="1600" dirty="0" err="1"/>
              <a:t>Thonon</a:t>
            </a:r>
            <a:r>
              <a:rPr lang="en-GB" sz="1600" dirty="0"/>
              <a:t> les </a:t>
            </a:r>
            <a:r>
              <a:rPr lang="en-GB" sz="1600" dirty="0" err="1"/>
              <a:t>bains</a:t>
            </a:r>
            <a:r>
              <a:rPr lang="en-GB" sz="1600" dirty="0"/>
              <a:t>-France and Koln-Germany): </a:t>
            </a:r>
            <a:r>
              <a:rPr lang="en-GB" sz="1600" b="1" dirty="0"/>
              <a:t>670</a:t>
            </a:r>
            <a:r>
              <a:rPr lang="en-GB" sz="1600" dirty="0"/>
              <a:t> units.</a:t>
            </a:r>
          </a:p>
          <a:p>
            <a:pPr marL="285750" indent="-285750">
              <a:lnSpc>
                <a:spcPct val="150000"/>
              </a:lnSpc>
              <a:buFont typeface="Wingdings" charset="2"/>
              <a:buChar char="§"/>
            </a:pPr>
            <a:r>
              <a:rPr lang="en-GB" sz="1600" b="1" dirty="0"/>
              <a:t>CPI</a:t>
            </a:r>
            <a:r>
              <a:rPr lang="en-GB" sz="1600" dirty="0"/>
              <a:t> (Beverly-Massachusetts-USA): </a:t>
            </a:r>
            <a:r>
              <a:rPr lang="en-GB" sz="1600" b="1" dirty="0"/>
              <a:t>150 </a:t>
            </a:r>
            <a:r>
              <a:rPr lang="en-GB" sz="1600" dirty="0"/>
              <a:t>units.</a:t>
            </a:r>
          </a:p>
          <a:p>
            <a:pPr marL="285750" indent="-285750">
              <a:lnSpc>
                <a:spcPct val="150000"/>
              </a:lnSpc>
              <a:buFont typeface="Wingdings" charset="2"/>
              <a:buChar char="§"/>
            </a:pPr>
            <a:endParaRPr lang="en-GB" sz="1600" dirty="0"/>
          </a:p>
          <a:p>
            <a:pPr>
              <a:lnSpc>
                <a:spcPct val="150000"/>
              </a:lnSpc>
              <a:buNone/>
            </a:pPr>
            <a:r>
              <a:rPr lang="en-GB" sz="1600" dirty="0"/>
              <a:t>Supported by DESY, LAL-</a:t>
            </a:r>
            <a:r>
              <a:rPr lang="en-GB" sz="1600" dirty="0" err="1"/>
              <a:t>Orsay</a:t>
            </a:r>
            <a:r>
              <a:rPr lang="en-GB" sz="1600" dirty="0"/>
              <a:t> has in charge: </a:t>
            </a:r>
          </a:p>
          <a:p>
            <a:pPr marL="285750" indent="-285750">
              <a:lnSpc>
                <a:spcPct val="150000"/>
              </a:lnSpc>
              <a:buFont typeface="Wingdings" charset="2"/>
              <a:buChar char="§"/>
            </a:pPr>
            <a:r>
              <a:rPr lang="en-GB" sz="1600" dirty="0"/>
              <a:t>The </a:t>
            </a:r>
            <a:r>
              <a:rPr lang="en-GB" sz="1600" b="1" dirty="0"/>
              <a:t>production monitoring</a:t>
            </a:r>
            <a:r>
              <a:rPr lang="en-GB" sz="1600" dirty="0"/>
              <a:t> and the </a:t>
            </a:r>
            <a:r>
              <a:rPr lang="en-GB" sz="1600" b="1" dirty="0"/>
              <a:t>quality control</a:t>
            </a:r>
            <a:r>
              <a:rPr lang="en-GB" sz="1600" dirty="0"/>
              <a:t> at Thales-RI sites.</a:t>
            </a:r>
          </a:p>
          <a:p>
            <a:pPr marL="285750" indent="-285750">
              <a:lnSpc>
                <a:spcPct val="150000"/>
              </a:lnSpc>
              <a:buFont typeface="Wingdings" charset="2"/>
              <a:buChar char="§"/>
            </a:pPr>
            <a:r>
              <a:rPr lang="en-GB" sz="1600" dirty="0"/>
              <a:t>The </a:t>
            </a:r>
            <a:r>
              <a:rPr lang="en-GB" sz="1600" b="1" dirty="0"/>
              <a:t>RF conditioning</a:t>
            </a:r>
            <a:r>
              <a:rPr lang="en-GB" sz="1600" dirty="0"/>
              <a:t> of all the couplers at </a:t>
            </a:r>
            <a:r>
              <a:rPr lang="en-GB" sz="1600" dirty="0" err="1"/>
              <a:t>Orsay</a:t>
            </a:r>
            <a:r>
              <a:rPr lang="en-GB" sz="1600" dirty="0"/>
              <a:t> and the weekly </a:t>
            </a:r>
            <a:r>
              <a:rPr lang="en-GB" sz="1600" b="1" dirty="0"/>
              <a:t>delivery of 8 couplers/week </a:t>
            </a:r>
            <a:r>
              <a:rPr lang="en-GB" sz="1600" dirty="0"/>
              <a:t>to IRFU-CEA (increased rate to </a:t>
            </a:r>
            <a:r>
              <a:rPr lang="en-GB" sz="1600" b="1" dirty="0"/>
              <a:t>10 couplers/Week </a:t>
            </a:r>
            <a:r>
              <a:rPr lang="en-GB" sz="1600" dirty="0"/>
              <a:t>since </a:t>
            </a:r>
            <a:r>
              <a:rPr lang="en-GB" sz="1600" b="1" dirty="0"/>
              <a:t>January 2015</a:t>
            </a:r>
            <a:r>
              <a:rPr lang="en-GB" sz="1600" dirty="0"/>
              <a:t>) .     </a:t>
            </a:r>
            <a:endParaRPr lang="en-GB" sz="1600" dirty="0">
              <a:solidFill>
                <a:srgbClr val="FF6600"/>
              </a:solidFill>
            </a:endParaRPr>
          </a:p>
        </p:txBody>
      </p:sp>
      <p:sp>
        <p:nvSpPr>
          <p:cNvPr id="7" name="Rectangle 2"/>
          <p:cNvSpPr>
            <a:spLocks noGrp="1" noChangeArrowheads="1"/>
          </p:cNvSpPr>
          <p:nvPr>
            <p:ph type="title"/>
          </p:nvPr>
        </p:nvSpPr>
        <p:spPr>
          <a:xfrm>
            <a:off x="899592" y="116632"/>
            <a:ext cx="7365396" cy="544928"/>
          </a:xfrm>
        </p:spPr>
        <p:txBody>
          <a:bodyPr anchor="ctr"/>
          <a:lstStyle/>
          <a:p>
            <a:pPr eaLnBrk="1" hangingPunct="1"/>
            <a:r>
              <a:rPr lang="en-GB" sz="2800" b="1" dirty="0" smtClean="0">
                <a:solidFill>
                  <a:srgbClr val="FF6600"/>
                </a:solidFill>
                <a:latin typeface="Verdana"/>
                <a:cs typeface="Verdana"/>
              </a:rPr>
              <a:t>Introduction</a:t>
            </a:r>
            <a:endParaRPr lang="en-US" sz="2800" b="1" dirty="0" smtClean="0">
              <a:solidFill>
                <a:srgbClr val="FF6600"/>
              </a:solidFill>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641213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23</a:t>
            </a:fld>
            <a:endParaRPr lang="en-GB" sz="1000">
              <a:solidFill>
                <a:schemeClr val="bg1"/>
              </a:solidFill>
            </a:endParaRPr>
          </a:p>
        </p:txBody>
      </p:sp>
      <p:pic>
        <p:nvPicPr>
          <p:cNvPr id="37" name="Picture 7" descr="Brides"/>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46123" y="2102736"/>
            <a:ext cx="1331912" cy="1135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Bellows"/>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93160" y="3259755"/>
            <a:ext cx="1468437"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8"/>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615002" y="2577483"/>
            <a:ext cx="857537" cy="119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7" name="Grouper 6"/>
          <p:cNvGrpSpPr/>
          <p:nvPr/>
        </p:nvGrpSpPr>
        <p:grpSpPr>
          <a:xfrm>
            <a:off x="7138499" y="2498455"/>
            <a:ext cx="1026811" cy="1521625"/>
            <a:chOff x="7138499" y="2498455"/>
            <a:chExt cx="1026811" cy="1521625"/>
          </a:xfrm>
        </p:grpSpPr>
        <p:pic>
          <p:nvPicPr>
            <p:cNvPr id="3" name="Imag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138499" y="2498455"/>
              <a:ext cx="1026811" cy="1521625"/>
            </a:xfrm>
            <a:prstGeom prst="rect">
              <a:avLst/>
            </a:prstGeom>
          </p:spPr>
        </p:pic>
        <p:grpSp>
          <p:nvGrpSpPr>
            <p:cNvPr id="4" name="Grouper 3"/>
            <p:cNvGrpSpPr/>
            <p:nvPr/>
          </p:nvGrpSpPr>
          <p:grpSpPr>
            <a:xfrm>
              <a:off x="7564577" y="2735745"/>
              <a:ext cx="133903" cy="967659"/>
              <a:chOff x="7564577" y="2735745"/>
              <a:chExt cx="133903" cy="967659"/>
            </a:xfrm>
          </p:grpSpPr>
          <p:sp>
            <p:nvSpPr>
              <p:cNvPr id="43" name="Line 24"/>
              <p:cNvSpPr>
                <a:spLocks noChangeShapeType="1"/>
              </p:cNvSpPr>
              <p:nvPr/>
            </p:nvSpPr>
            <p:spPr bwMode="auto">
              <a:xfrm>
                <a:off x="7581613" y="3607409"/>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4" name="Line 25"/>
              <p:cNvSpPr>
                <a:spLocks noChangeShapeType="1"/>
              </p:cNvSpPr>
              <p:nvPr/>
            </p:nvSpPr>
            <p:spPr bwMode="auto">
              <a:xfrm>
                <a:off x="7580362" y="3703404"/>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6" name="Line 27"/>
              <p:cNvSpPr>
                <a:spLocks noChangeShapeType="1"/>
              </p:cNvSpPr>
              <p:nvPr/>
            </p:nvSpPr>
            <p:spPr bwMode="auto">
              <a:xfrm>
                <a:off x="7584600" y="3278068"/>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7" name="Line 28"/>
              <p:cNvSpPr>
                <a:spLocks noChangeShapeType="1"/>
              </p:cNvSpPr>
              <p:nvPr/>
            </p:nvSpPr>
            <p:spPr bwMode="auto">
              <a:xfrm>
                <a:off x="7564577" y="3008419"/>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8" name="Line 29"/>
              <p:cNvSpPr>
                <a:spLocks noChangeShapeType="1"/>
              </p:cNvSpPr>
              <p:nvPr/>
            </p:nvSpPr>
            <p:spPr bwMode="auto">
              <a:xfrm>
                <a:off x="7564577" y="2914638"/>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49" name="Line 30"/>
              <p:cNvSpPr>
                <a:spLocks noChangeShapeType="1"/>
              </p:cNvSpPr>
              <p:nvPr/>
            </p:nvSpPr>
            <p:spPr bwMode="auto">
              <a:xfrm>
                <a:off x="7578826" y="2735745"/>
                <a:ext cx="11388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grpSp>
      </p:grpSp>
      <p:grpSp>
        <p:nvGrpSpPr>
          <p:cNvPr id="6" name="Grouper 5"/>
          <p:cNvGrpSpPr/>
          <p:nvPr/>
        </p:nvGrpSpPr>
        <p:grpSpPr>
          <a:xfrm>
            <a:off x="5217303" y="2057268"/>
            <a:ext cx="1349262" cy="2067766"/>
            <a:chOff x="5217303" y="2057268"/>
            <a:chExt cx="1349262" cy="2067766"/>
          </a:xfrm>
        </p:grpSpPr>
        <p:pic>
          <p:nvPicPr>
            <p:cNvPr id="2" name="Imag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217303" y="2057268"/>
              <a:ext cx="1349262" cy="2067766"/>
            </a:xfrm>
            <a:prstGeom prst="rect">
              <a:avLst/>
            </a:prstGeom>
          </p:spPr>
        </p:pic>
        <p:grpSp>
          <p:nvGrpSpPr>
            <p:cNvPr id="5" name="Grouper 4"/>
            <p:cNvGrpSpPr/>
            <p:nvPr/>
          </p:nvGrpSpPr>
          <p:grpSpPr>
            <a:xfrm>
              <a:off x="5707021" y="2166304"/>
              <a:ext cx="194105" cy="1745004"/>
              <a:chOff x="5707021" y="2166304"/>
              <a:chExt cx="194105" cy="1745004"/>
            </a:xfrm>
          </p:grpSpPr>
          <p:sp>
            <p:nvSpPr>
              <p:cNvPr id="53" name="Line 14"/>
              <p:cNvSpPr>
                <a:spLocks noChangeShapeType="1"/>
              </p:cNvSpPr>
              <p:nvPr/>
            </p:nvSpPr>
            <p:spPr bwMode="auto">
              <a:xfrm>
                <a:off x="5707021" y="3911308"/>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4" name="Line 15"/>
              <p:cNvSpPr>
                <a:spLocks noChangeShapeType="1"/>
              </p:cNvSpPr>
              <p:nvPr/>
            </p:nvSpPr>
            <p:spPr bwMode="auto">
              <a:xfrm>
                <a:off x="5720886" y="3149158"/>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5" name="Line 16"/>
              <p:cNvSpPr>
                <a:spLocks noChangeShapeType="1"/>
              </p:cNvSpPr>
              <p:nvPr/>
            </p:nvSpPr>
            <p:spPr bwMode="auto">
              <a:xfrm>
                <a:off x="5709002" y="330590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6" name="Line 17"/>
              <p:cNvSpPr>
                <a:spLocks noChangeShapeType="1"/>
              </p:cNvSpPr>
              <p:nvPr/>
            </p:nvSpPr>
            <p:spPr bwMode="auto">
              <a:xfrm>
                <a:off x="5709002" y="3033280"/>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7" name="Line 18"/>
              <p:cNvSpPr>
                <a:spLocks noChangeShapeType="1"/>
              </p:cNvSpPr>
              <p:nvPr/>
            </p:nvSpPr>
            <p:spPr bwMode="auto">
              <a:xfrm>
                <a:off x="5720886" y="224463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8" name="Line 19"/>
              <p:cNvSpPr>
                <a:spLocks noChangeShapeType="1"/>
              </p:cNvSpPr>
              <p:nvPr/>
            </p:nvSpPr>
            <p:spPr bwMode="auto">
              <a:xfrm>
                <a:off x="5716924" y="2166304"/>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sp>
            <p:nvSpPr>
              <p:cNvPr id="59" name="Line 20"/>
              <p:cNvSpPr>
                <a:spLocks noChangeShapeType="1"/>
              </p:cNvSpPr>
              <p:nvPr/>
            </p:nvSpPr>
            <p:spPr bwMode="auto">
              <a:xfrm>
                <a:off x="5719497" y="3641412"/>
                <a:ext cx="180240" cy="0"/>
              </a:xfrm>
              <a:prstGeom prst="line">
                <a:avLst/>
              </a:prstGeom>
              <a:noFill/>
              <a:ln w="1905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fr-FR"/>
              </a:p>
            </p:txBody>
          </p:sp>
        </p:grpSp>
      </p:grpSp>
      <p:pic>
        <p:nvPicPr>
          <p:cNvPr id="60" name="Image 5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485669" y="4760939"/>
            <a:ext cx="2077933" cy="1604480"/>
          </a:xfrm>
          <a:prstGeom prst="rect">
            <a:avLst/>
          </a:prstGeom>
        </p:spPr>
      </p:pic>
      <p:pic>
        <p:nvPicPr>
          <p:cNvPr id="61" name="Image 60"/>
          <p:cNvPicPr>
            <a:picLocks noChangeAspect="1"/>
          </p:cNvPicPr>
          <p:nvPr/>
        </p:nvPicPr>
        <p:blipFill>
          <a:blip r:embed="rId8"/>
          <a:stretch>
            <a:fillRect/>
          </a:stretch>
        </p:blipFill>
        <p:spPr>
          <a:xfrm>
            <a:off x="4958051" y="4743190"/>
            <a:ext cx="1771717" cy="1629542"/>
          </a:xfrm>
          <a:prstGeom prst="rect">
            <a:avLst/>
          </a:prstGeom>
        </p:spPr>
      </p:pic>
      <p:sp>
        <p:nvSpPr>
          <p:cNvPr id="62" name="Flèche droite rayée 61"/>
          <p:cNvSpPr/>
          <p:nvPr/>
        </p:nvSpPr>
        <p:spPr bwMode="auto">
          <a:xfrm>
            <a:off x="3907619" y="3153718"/>
            <a:ext cx="928952" cy="317472"/>
          </a:xfrm>
          <a:prstGeom prst="stripedRightArrow">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fr-FR" sz="900" b="0" i="0" u="none" strike="noStrike" cap="none" normalizeH="0" baseline="0" smtClean="0">
              <a:ln>
                <a:noFill/>
              </a:ln>
              <a:solidFill>
                <a:schemeClr val="tx1"/>
              </a:solidFill>
              <a:effectLst/>
              <a:latin typeface="Arial" charset="0"/>
              <a:ea typeface="ＭＳ Ｐゴシック" pitchFamily="18" charset="-128"/>
            </a:endParaRPr>
          </a:p>
        </p:txBody>
      </p:sp>
      <p:sp>
        <p:nvSpPr>
          <p:cNvPr id="63" name="ZoneTexte 62"/>
          <p:cNvSpPr txBox="1"/>
          <p:nvPr/>
        </p:nvSpPr>
        <p:spPr>
          <a:xfrm>
            <a:off x="178323" y="1052736"/>
            <a:ext cx="6841949" cy="400110"/>
          </a:xfrm>
          <a:prstGeom prst="rect">
            <a:avLst/>
          </a:prstGeom>
          <a:noFill/>
        </p:spPr>
        <p:txBody>
          <a:bodyPr wrap="square" rtlCol="0">
            <a:spAutoFit/>
          </a:bodyPr>
          <a:lstStyle/>
          <a:p>
            <a:pPr>
              <a:buNone/>
            </a:pPr>
            <a:r>
              <a:rPr lang="en-GB" sz="2000" b="1" dirty="0" smtClean="0">
                <a:solidFill>
                  <a:schemeClr val="accent1">
                    <a:lumMod val="75000"/>
                  </a:schemeClr>
                </a:solidFill>
              </a:rPr>
              <a:t>Thales-</a:t>
            </a:r>
            <a:r>
              <a:rPr lang="en-GB" sz="2000" b="1" dirty="0" err="1" smtClean="0">
                <a:solidFill>
                  <a:schemeClr val="accent1">
                    <a:lumMod val="75000"/>
                  </a:schemeClr>
                </a:solidFill>
              </a:rPr>
              <a:t>Thonon</a:t>
            </a:r>
            <a:r>
              <a:rPr lang="en-GB" sz="2000" b="1" dirty="0" smtClean="0">
                <a:solidFill>
                  <a:schemeClr val="accent1">
                    <a:lumMod val="75000"/>
                  </a:schemeClr>
                </a:solidFill>
              </a:rPr>
              <a:t> les </a:t>
            </a:r>
            <a:r>
              <a:rPr lang="en-GB" sz="2000" b="1" dirty="0" err="1" smtClean="0">
                <a:solidFill>
                  <a:schemeClr val="accent1">
                    <a:lumMod val="75000"/>
                  </a:schemeClr>
                </a:solidFill>
              </a:rPr>
              <a:t>bains</a:t>
            </a:r>
            <a:r>
              <a:rPr lang="en-GB" sz="2000" b="1" dirty="0" smtClean="0">
                <a:solidFill>
                  <a:schemeClr val="accent1">
                    <a:lumMod val="75000"/>
                  </a:schemeClr>
                </a:solidFill>
              </a:rPr>
              <a:t> production site:</a:t>
            </a:r>
            <a:endParaRPr lang="en-GB" sz="2000" b="1" dirty="0">
              <a:solidFill>
                <a:schemeClr val="accent1">
                  <a:lumMod val="75000"/>
                </a:schemeClr>
              </a:solidFill>
            </a:endParaRPr>
          </a:p>
        </p:txBody>
      </p:sp>
      <p:sp>
        <p:nvSpPr>
          <p:cNvPr id="64" name="ZoneTexte 63"/>
          <p:cNvSpPr txBox="1"/>
          <p:nvPr/>
        </p:nvSpPr>
        <p:spPr>
          <a:xfrm>
            <a:off x="198629" y="1649685"/>
            <a:ext cx="8713331" cy="369332"/>
          </a:xfrm>
          <a:prstGeom prst="rect">
            <a:avLst/>
          </a:prstGeom>
          <a:noFill/>
        </p:spPr>
        <p:txBody>
          <a:bodyPr wrap="square" rtlCol="0">
            <a:spAutoFit/>
          </a:bodyPr>
          <a:lstStyle/>
          <a:p>
            <a:pPr marL="342900" indent="-342900">
              <a:buClr>
                <a:srgbClr val="FD930A"/>
              </a:buClr>
              <a:buSzPct val="100000"/>
              <a:buFont typeface="Wingdings" charset="2"/>
              <a:buChar char="§"/>
            </a:pPr>
            <a:r>
              <a:rPr lang="en-US" sz="1800" dirty="0" smtClean="0"/>
              <a:t>Step 1: Internal and external conductor Brazing: </a:t>
            </a:r>
          </a:p>
        </p:txBody>
      </p:sp>
      <p:sp>
        <p:nvSpPr>
          <p:cNvPr id="65" name="ZoneTexte 64"/>
          <p:cNvSpPr txBox="1"/>
          <p:nvPr/>
        </p:nvSpPr>
        <p:spPr>
          <a:xfrm>
            <a:off x="292701" y="4290181"/>
            <a:ext cx="8454635" cy="369332"/>
          </a:xfrm>
          <a:prstGeom prst="rect">
            <a:avLst/>
          </a:prstGeom>
          <a:noFill/>
        </p:spPr>
        <p:txBody>
          <a:bodyPr wrap="square" rtlCol="0">
            <a:spAutoFit/>
          </a:bodyPr>
          <a:lstStyle/>
          <a:p>
            <a:pPr marL="342900" indent="-342900">
              <a:buClr>
                <a:srgbClr val="FD930A"/>
              </a:buClr>
              <a:buFont typeface="Wingdings" charset="2"/>
              <a:buChar char="§"/>
            </a:pPr>
            <a:r>
              <a:rPr lang="en-US" sz="1800" dirty="0" smtClean="0"/>
              <a:t>Step 2: Copper coating of RF surfaces on brazed parts:</a:t>
            </a:r>
            <a:endParaRPr lang="en-US" sz="1800" dirty="0"/>
          </a:p>
        </p:txBody>
      </p:sp>
      <p:sp>
        <p:nvSpPr>
          <p:cNvPr id="66"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32" name="Connecteur droit 31"/>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0703472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24</a:t>
            </a:fld>
            <a:endParaRPr lang="en-GB" sz="1000">
              <a:solidFill>
                <a:schemeClr val="bg1"/>
              </a:solidFill>
            </a:endParaRPr>
          </a:p>
        </p:txBody>
      </p:sp>
      <p:sp>
        <p:nvSpPr>
          <p:cNvPr id="33" name="ZoneTexte 32"/>
          <p:cNvSpPr txBox="1"/>
          <p:nvPr/>
        </p:nvSpPr>
        <p:spPr>
          <a:xfrm>
            <a:off x="241385" y="980728"/>
            <a:ext cx="8721566" cy="724301"/>
          </a:xfrm>
          <a:prstGeom prst="rect">
            <a:avLst/>
          </a:prstGeom>
          <a:noFill/>
        </p:spPr>
        <p:txBody>
          <a:bodyPr wrap="square" rtlCol="0">
            <a:spAutoFit/>
          </a:bodyPr>
          <a:lstStyle/>
          <a:p>
            <a:pPr algn="just">
              <a:lnSpc>
                <a:spcPct val="120000"/>
              </a:lnSpc>
              <a:buNone/>
            </a:pPr>
            <a:r>
              <a:rPr lang="en-US" sz="1600" b="1" dirty="0" smtClean="0"/>
              <a:t>Inspection &amp; control </a:t>
            </a:r>
            <a:r>
              <a:rPr lang="en-US" sz="1600" dirty="0" smtClean="0"/>
              <a:t>of</a:t>
            </a:r>
            <a:r>
              <a:rPr lang="en-US" sz="1600" b="1" dirty="0" smtClean="0"/>
              <a:t> all the produced parts </a:t>
            </a:r>
            <a:r>
              <a:rPr lang="en-US" sz="1600" dirty="0" smtClean="0"/>
              <a:t>at</a:t>
            </a:r>
            <a:r>
              <a:rPr lang="en-US" sz="1600" b="1" dirty="0" smtClean="0"/>
              <a:t> </a:t>
            </a:r>
            <a:r>
              <a:rPr lang="en-US" sz="1600" dirty="0" smtClean="0"/>
              <a:t>Thales-</a:t>
            </a:r>
            <a:r>
              <a:rPr lang="en-US" sz="1600" dirty="0" err="1" smtClean="0"/>
              <a:t>Thonon</a:t>
            </a:r>
            <a:r>
              <a:rPr lang="en-US" sz="1600" dirty="0" smtClean="0"/>
              <a:t>.</a:t>
            </a:r>
          </a:p>
          <a:p>
            <a:pPr algn="just">
              <a:lnSpc>
                <a:spcPct val="120000"/>
              </a:lnSpc>
              <a:buNone/>
            </a:pPr>
            <a:r>
              <a:rPr lang="en-US" sz="1600" b="1" dirty="0" smtClean="0"/>
              <a:t>Double check </a:t>
            </a:r>
            <a:r>
              <a:rPr lang="en-US" sz="1600" dirty="0" smtClean="0"/>
              <a:t>during incoming inspection at RI with the same acceptance criteria.</a:t>
            </a:r>
          </a:p>
        </p:txBody>
      </p:sp>
      <p:pic>
        <p:nvPicPr>
          <p:cNvPr id="34" name="Image 3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8320" y="1916832"/>
            <a:ext cx="3520483" cy="4033081"/>
          </a:xfrm>
          <a:prstGeom prst="rect">
            <a:avLst/>
          </a:prstGeom>
        </p:spPr>
      </p:pic>
      <p:pic>
        <p:nvPicPr>
          <p:cNvPr id="35" name="Image 3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57316" y="3458366"/>
            <a:ext cx="1671256" cy="2309181"/>
          </a:xfrm>
          <a:prstGeom prst="rect">
            <a:avLst/>
          </a:prstGeom>
        </p:spPr>
      </p:pic>
      <p:pic>
        <p:nvPicPr>
          <p:cNvPr id="36" name="Image 3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0268" y="2062361"/>
            <a:ext cx="1823327" cy="3211587"/>
          </a:xfrm>
          <a:prstGeom prst="rect">
            <a:avLst/>
          </a:prstGeom>
        </p:spPr>
      </p:pic>
      <p:sp>
        <p:nvSpPr>
          <p:cNvPr id="66" name="ZoneTexte 65"/>
          <p:cNvSpPr txBox="1"/>
          <p:nvPr/>
        </p:nvSpPr>
        <p:spPr>
          <a:xfrm>
            <a:off x="6884893" y="2730406"/>
            <a:ext cx="1742214" cy="338554"/>
          </a:xfrm>
          <a:prstGeom prst="rect">
            <a:avLst/>
          </a:prstGeom>
          <a:noFill/>
        </p:spPr>
        <p:txBody>
          <a:bodyPr wrap="square" rtlCol="0">
            <a:spAutoFit/>
          </a:bodyPr>
          <a:lstStyle/>
          <a:p>
            <a:pPr algn="ctr">
              <a:buNone/>
            </a:pPr>
            <a:r>
              <a:rPr lang="fr-FR" sz="1600" dirty="0" smtClean="0"/>
              <a:t>Conducteur froid</a:t>
            </a:r>
            <a:endParaRPr lang="fr-FR" sz="1600" dirty="0"/>
          </a:p>
        </p:txBody>
      </p:sp>
      <p:sp>
        <p:nvSpPr>
          <p:cNvPr id="67" name="ZoneTexte 66"/>
          <p:cNvSpPr txBox="1"/>
          <p:nvPr/>
        </p:nvSpPr>
        <p:spPr>
          <a:xfrm>
            <a:off x="4644385" y="5363635"/>
            <a:ext cx="1742214" cy="584776"/>
          </a:xfrm>
          <a:prstGeom prst="rect">
            <a:avLst/>
          </a:prstGeom>
          <a:noFill/>
        </p:spPr>
        <p:txBody>
          <a:bodyPr wrap="square" rtlCol="0">
            <a:spAutoFit/>
          </a:bodyPr>
          <a:lstStyle/>
          <a:p>
            <a:pPr algn="ctr">
              <a:buNone/>
            </a:pPr>
            <a:r>
              <a:rPr lang="fr-FR" sz="1600" smtClean="0"/>
              <a:t>Conducteur chaud</a:t>
            </a:r>
            <a:endParaRPr lang="fr-FR" sz="1600"/>
          </a:p>
        </p:txBody>
      </p:sp>
      <p:sp>
        <p:nvSpPr>
          <p:cNvPr id="11"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12" name="Connecteur droit 11"/>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857231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25</a:t>
            </a:fld>
            <a:endParaRPr lang="en-GB" sz="1000">
              <a:solidFill>
                <a:schemeClr val="bg1"/>
              </a:solidFill>
            </a:endParaRPr>
          </a:p>
        </p:txBody>
      </p:sp>
      <p:sp>
        <p:nvSpPr>
          <p:cNvPr id="3" name="ZoneTexte 2"/>
          <p:cNvSpPr txBox="1"/>
          <p:nvPr/>
        </p:nvSpPr>
        <p:spPr>
          <a:xfrm>
            <a:off x="125943" y="1091616"/>
            <a:ext cx="8816023" cy="5401481"/>
          </a:xfrm>
          <a:prstGeom prst="rect">
            <a:avLst/>
          </a:prstGeom>
          <a:noFill/>
        </p:spPr>
        <p:txBody>
          <a:bodyPr wrap="square" rtlCol="0">
            <a:spAutoFit/>
          </a:bodyPr>
          <a:lstStyle/>
          <a:p>
            <a:pPr>
              <a:lnSpc>
                <a:spcPct val="120000"/>
              </a:lnSpc>
              <a:buNone/>
            </a:pPr>
            <a:r>
              <a:rPr lang="en-GB" sz="1800" b="1" dirty="0" smtClean="0"/>
              <a:t> </a:t>
            </a:r>
            <a:r>
              <a:rPr lang="en-GB" sz="1800" b="1" dirty="0" smtClean="0">
                <a:solidFill>
                  <a:srgbClr val="376092"/>
                </a:solidFill>
              </a:rPr>
              <a:t>Example of copper coating defects:</a:t>
            </a:r>
            <a:endParaRPr lang="en-GB" sz="1800" b="1" dirty="0" smtClean="0">
              <a:solidFill>
                <a:srgbClr val="376092"/>
              </a:solidFill>
              <a:sym typeface="Wingdings"/>
            </a:endParaRPr>
          </a:p>
          <a:p>
            <a:pPr>
              <a:lnSpc>
                <a:spcPct val="120000"/>
              </a:lnSpc>
              <a:buNone/>
            </a:pPr>
            <a:endParaRPr lang="en-GB" sz="1800" b="1" dirty="0" smtClean="0">
              <a:sym typeface="Wingdings"/>
            </a:endParaRPr>
          </a:p>
          <a:p>
            <a:pPr>
              <a:lnSpc>
                <a:spcPct val="120000"/>
              </a:lnSpc>
              <a:buNone/>
            </a:pPr>
            <a:endParaRPr lang="en-GB" sz="1800" dirty="0" smtClean="0">
              <a:sym typeface="Wingdings"/>
            </a:endParaRPr>
          </a:p>
          <a:p>
            <a:pPr marL="285750" indent="-285750">
              <a:lnSpc>
                <a:spcPct val="120000"/>
              </a:lnSpc>
              <a:buFont typeface="Wingdings" charset="2"/>
              <a:buChar char="§"/>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sz="1800" dirty="0" smtClean="0">
              <a:sym typeface="Wingdings"/>
            </a:endParaRPr>
          </a:p>
          <a:p>
            <a:pPr>
              <a:lnSpc>
                <a:spcPct val="120000"/>
              </a:lnSpc>
              <a:buNone/>
            </a:pPr>
            <a:endParaRPr lang="en-GB" dirty="0">
              <a:sym typeface="Wingdings"/>
            </a:endParaRPr>
          </a:p>
          <a:p>
            <a:pPr>
              <a:lnSpc>
                <a:spcPct val="120000"/>
              </a:lnSpc>
              <a:buNone/>
            </a:pPr>
            <a:r>
              <a:rPr lang="en-GB" sz="1800" dirty="0" smtClean="0">
                <a:sym typeface="Wingdings"/>
              </a:rPr>
              <a:t> Setting qualitative and quantitative acceptation criteria: classification by defect type, dimension et number. Agreement about corrective actions and validation tests.</a:t>
            </a:r>
            <a:endParaRPr lang="en-GB" sz="1800" dirty="0" smtClean="0"/>
          </a:p>
        </p:txBody>
      </p:sp>
      <p:grpSp>
        <p:nvGrpSpPr>
          <p:cNvPr id="27" name="Grouper 26"/>
          <p:cNvGrpSpPr/>
          <p:nvPr/>
        </p:nvGrpSpPr>
        <p:grpSpPr>
          <a:xfrm>
            <a:off x="440801" y="1626929"/>
            <a:ext cx="2653802" cy="1847350"/>
            <a:chOff x="199408" y="2374629"/>
            <a:chExt cx="2213019" cy="1592961"/>
          </a:xfrm>
        </p:grpSpPr>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99408" y="2374629"/>
              <a:ext cx="2213019" cy="1592961"/>
            </a:xfrm>
            <a:prstGeom prst="rect">
              <a:avLst/>
            </a:prstGeom>
          </p:spPr>
        </p:pic>
        <p:cxnSp>
          <p:nvCxnSpPr>
            <p:cNvPr id="7" name="Connecteur droit avec flèche 6"/>
            <p:cNvCxnSpPr/>
            <p:nvPr/>
          </p:nvCxnSpPr>
          <p:spPr bwMode="auto">
            <a:xfrm flipV="1">
              <a:off x="923583" y="3175343"/>
              <a:ext cx="152411" cy="330411"/>
            </a:xfrm>
            <a:prstGeom prst="straightConnector1">
              <a:avLst/>
            </a:prstGeom>
            <a:noFill/>
            <a:ln w="12700" cap="flat" cmpd="sng" algn="ctr">
              <a:solidFill>
                <a:srgbClr val="FF0000"/>
              </a:solidFill>
              <a:prstDash val="solid"/>
              <a:round/>
              <a:headEnd type="none" w="med" len="med"/>
              <a:tailEnd type="stealth"/>
            </a:ln>
            <a:effectLst/>
          </p:spPr>
        </p:cxnSp>
        <p:sp>
          <p:nvSpPr>
            <p:cNvPr id="4" name="ZoneTexte 3"/>
            <p:cNvSpPr txBox="1"/>
            <p:nvPr/>
          </p:nvSpPr>
          <p:spPr>
            <a:xfrm>
              <a:off x="346344" y="3558238"/>
              <a:ext cx="1752709" cy="276999"/>
            </a:xfrm>
            <a:prstGeom prst="rect">
              <a:avLst/>
            </a:prstGeom>
            <a:noFill/>
          </p:spPr>
          <p:txBody>
            <a:bodyPr wrap="square" rtlCol="0">
              <a:spAutoFit/>
            </a:bodyPr>
            <a:lstStyle/>
            <a:p>
              <a:pPr>
                <a:buNone/>
              </a:pPr>
              <a:r>
                <a:rPr lang="en-GB" sz="1200" dirty="0" smtClean="0">
                  <a:solidFill>
                    <a:srgbClr val="FF0000"/>
                  </a:solidFill>
                </a:rPr>
                <a:t>Copper peel off</a:t>
              </a:r>
              <a:endParaRPr lang="en-GB" sz="1200" dirty="0">
                <a:solidFill>
                  <a:srgbClr val="FF0000"/>
                </a:solidFill>
              </a:endParaRPr>
            </a:p>
          </p:txBody>
        </p:sp>
      </p:grpSp>
      <p:grpSp>
        <p:nvGrpSpPr>
          <p:cNvPr id="11" name="Grouper 10"/>
          <p:cNvGrpSpPr/>
          <p:nvPr/>
        </p:nvGrpSpPr>
        <p:grpSpPr>
          <a:xfrm>
            <a:off x="3243019" y="1626929"/>
            <a:ext cx="2550368" cy="1836746"/>
            <a:chOff x="2560845" y="2382697"/>
            <a:chExt cx="2361434" cy="1574289"/>
          </a:xfrm>
        </p:grpSpPr>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560845" y="2382697"/>
              <a:ext cx="2361434" cy="1574289"/>
            </a:xfrm>
            <a:prstGeom prst="rect">
              <a:avLst/>
            </a:prstGeom>
          </p:spPr>
        </p:pic>
        <p:sp>
          <p:nvSpPr>
            <p:cNvPr id="13" name="ZoneTexte 12"/>
            <p:cNvSpPr txBox="1"/>
            <p:nvPr/>
          </p:nvSpPr>
          <p:spPr>
            <a:xfrm>
              <a:off x="2629281" y="2828950"/>
              <a:ext cx="771186" cy="276999"/>
            </a:xfrm>
            <a:prstGeom prst="rect">
              <a:avLst/>
            </a:prstGeom>
            <a:noFill/>
          </p:spPr>
          <p:txBody>
            <a:bodyPr wrap="square" rtlCol="0">
              <a:spAutoFit/>
            </a:bodyPr>
            <a:lstStyle/>
            <a:p>
              <a:pPr>
                <a:buNone/>
              </a:pPr>
              <a:r>
                <a:rPr lang="en-GB" sz="1200" dirty="0" smtClean="0">
                  <a:solidFill>
                    <a:srgbClr val="FF0000"/>
                  </a:solidFill>
                </a:rPr>
                <a:t>Blister</a:t>
              </a:r>
              <a:endParaRPr lang="en-GB" sz="1200" dirty="0">
                <a:solidFill>
                  <a:srgbClr val="FF0000"/>
                </a:solidFill>
              </a:endParaRPr>
            </a:p>
          </p:txBody>
        </p:sp>
        <p:sp>
          <p:nvSpPr>
            <p:cNvPr id="19" name="ZoneTexte 18"/>
            <p:cNvSpPr txBox="1"/>
            <p:nvPr/>
          </p:nvSpPr>
          <p:spPr>
            <a:xfrm>
              <a:off x="4402978" y="3658154"/>
              <a:ext cx="503777" cy="276999"/>
            </a:xfrm>
            <a:prstGeom prst="rect">
              <a:avLst/>
            </a:prstGeom>
            <a:noFill/>
          </p:spPr>
          <p:txBody>
            <a:bodyPr wrap="square" rtlCol="0">
              <a:spAutoFit/>
            </a:bodyPr>
            <a:lstStyle/>
            <a:p>
              <a:pPr>
                <a:buNone/>
              </a:pPr>
              <a:r>
                <a:rPr lang="en-GB" sz="1200" dirty="0" smtClean="0">
                  <a:solidFill>
                    <a:srgbClr val="FF0000"/>
                  </a:solidFill>
                </a:rPr>
                <a:t>X 20</a:t>
              </a:r>
              <a:endParaRPr lang="en-GB" sz="1200" dirty="0">
                <a:solidFill>
                  <a:srgbClr val="FF0000"/>
                </a:solidFill>
              </a:endParaRPr>
            </a:p>
          </p:txBody>
        </p:sp>
      </p:grpSp>
      <p:grpSp>
        <p:nvGrpSpPr>
          <p:cNvPr id="10" name="Grouper 9"/>
          <p:cNvGrpSpPr/>
          <p:nvPr/>
        </p:nvGrpSpPr>
        <p:grpSpPr>
          <a:xfrm>
            <a:off x="5887822" y="1637424"/>
            <a:ext cx="2560865" cy="1828349"/>
            <a:chOff x="5146235" y="2375437"/>
            <a:chExt cx="2147972" cy="1583648"/>
          </a:xfrm>
        </p:grpSpPr>
        <p:pic>
          <p:nvPicPr>
            <p:cNvPr id="12" name="Image 11"/>
            <p:cNvPicPr>
              <a:picLocks noChangeAspect="1"/>
            </p:cNvPicPr>
            <p:nvPr/>
          </p:nvPicPr>
          <p:blipFill>
            <a:blip r:embed="rId4"/>
            <a:stretch>
              <a:fillRect/>
            </a:stretch>
          </p:blipFill>
          <p:spPr>
            <a:xfrm>
              <a:off x="5146235" y="2375437"/>
              <a:ext cx="2120045" cy="1583648"/>
            </a:xfrm>
            <a:prstGeom prst="rect">
              <a:avLst/>
            </a:prstGeom>
          </p:spPr>
        </p:pic>
        <p:sp>
          <p:nvSpPr>
            <p:cNvPr id="14" name="ZoneTexte 13"/>
            <p:cNvSpPr txBox="1"/>
            <p:nvPr/>
          </p:nvSpPr>
          <p:spPr>
            <a:xfrm>
              <a:off x="5219147" y="2425048"/>
              <a:ext cx="1615836" cy="276999"/>
            </a:xfrm>
            <a:prstGeom prst="rect">
              <a:avLst/>
            </a:prstGeom>
            <a:noFill/>
          </p:spPr>
          <p:txBody>
            <a:bodyPr wrap="square" rtlCol="0">
              <a:spAutoFit/>
            </a:bodyPr>
            <a:lstStyle/>
            <a:p>
              <a:pPr>
                <a:buNone/>
              </a:pPr>
              <a:r>
                <a:rPr lang="en-GB" sz="1200" dirty="0" smtClean="0">
                  <a:solidFill>
                    <a:srgbClr val="FF0000"/>
                  </a:solidFill>
                </a:rPr>
                <a:t>Pitting</a:t>
              </a:r>
              <a:endParaRPr lang="en-GB" sz="1200" dirty="0">
                <a:solidFill>
                  <a:srgbClr val="FF0000"/>
                </a:solidFill>
              </a:endParaRPr>
            </a:p>
          </p:txBody>
        </p:sp>
        <p:sp>
          <p:nvSpPr>
            <p:cNvPr id="20" name="ZoneTexte 19"/>
            <p:cNvSpPr txBox="1"/>
            <p:nvPr/>
          </p:nvSpPr>
          <p:spPr>
            <a:xfrm>
              <a:off x="6737958" y="3663606"/>
              <a:ext cx="556249" cy="276999"/>
            </a:xfrm>
            <a:prstGeom prst="rect">
              <a:avLst/>
            </a:prstGeom>
            <a:noFill/>
          </p:spPr>
          <p:txBody>
            <a:bodyPr wrap="square" rtlCol="0">
              <a:spAutoFit/>
            </a:bodyPr>
            <a:lstStyle/>
            <a:p>
              <a:pPr>
                <a:buNone/>
              </a:pPr>
              <a:r>
                <a:rPr lang="en-GB" sz="1200" dirty="0" smtClean="0">
                  <a:solidFill>
                    <a:srgbClr val="FF0000"/>
                  </a:solidFill>
                </a:rPr>
                <a:t>X 30</a:t>
              </a:r>
              <a:endParaRPr lang="en-GB" sz="1200" dirty="0">
                <a:solidFill>
                  <a:srgbClr val="FF0000"/>
                </a:solidFill>
              </a:endParaRPr>
            </a:p>
          </p:txBody>
        </p:sp>
      </p:grpSp>
      <p:grpSp>
        <p:nvGrpSpPr>
          <p:cNvPr id="28" name="Grouper 27"/>
          <p:cNvGrpSpPr/>
          <p:nvPr/>
        </p:nvGrpSpPr>
        <p:grpSpPr>
          <a:xfrm>
            <a:off x="1868157" y="3579235"/>
            <a:ext cx="2571293" cy="1700395"/>
            <a:chOff x="1185965" y="4120400"/>
            <a:chExt cx="2141034" cy="1425248"/>
          </a:xfrm>
        </p:grpSpPr>
        <p:pic>
          <p:nvPicPr>
            <p:cNvPr id="16" name="Image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185965" y="4125033"/>
              <a:ext cx="2130539" cy="1420615"/>
            </a:xfrm>
            <a:prstGeom prst="rect">
              <a:avLst/>
            </a:prstGeom>
          </p:spPr>
        </p:pic>
        <p:sp>
          <p:nvSpPr>
            <p:cNvPr id="18" name="ZoneTexte 17"/>
            <p:cNvSpPr txBox="1"/>
            <p:nvPr/>
          </p:nvSpPr>
          <p:spPr>
            <a:xfrm>
              <a:off x="2823222" y="5248135"/>
              <a:ext cx="503777" cy="276999"/>
            </a:xfrm>
            <a:prstGeom prst="rect">
              <a:avLst/>
            </a:prstGeom>
            <a:noFill/>
          </p:spPr>
          <p:txBody>
            <a:bodyPr wrap="square" rtlCol="0">
              <a:spAutoFit/>
            </a:bodyPr>
            <a:lstStyle/>
            <a:p>
              <a:pPr>
                <a:buNone/>
              </a:pPr>
              <a:r>
                <a:rPr lang="en-GB" sz="1200" dirty="0" smtClean="0">
                  <a:solidFill>
                    <a:srgbClr val="FF0000"/>
                  </a:solidFill>
                </a:rPr>
                <a:t>X 22</a:t>
              </a:r>
              <a:endParaRPr lang="en-GB" sz="1200" dirty="0">
                <a:solidFill>
                  <a:srgbClr val="FF0000"/>
                </a:solidFill>
              </a:endParaRPr>
            </a:p>
          </p:txBody>
        </p:sp>
        <p:sp>
          <p:nvSpPr>
            <p:cNvPr id="24" name="ZoneTexte 23"/>
            <p:cNvSpPr txBox="1"/>
            <p:nvPr/>
          </p:nvSpPr>
          <p:spPr>
            <a:xfrm>
              <a:off x="1191866" y="4120400"/>
              <a:ext cx="1615836" cy="276999"/>
            </a:xfrm>
            <a:prstGeom prst="rect">
              <a:avLst/>
            </a:prstGeom>
            <a:noFill/>
          </p:spPr>
          <p:txBody>
            <a:bodyPr wrap="square" rtlCol="0">
              <a:spAutoFit/>
            </a:bodyPr>
            <a:lstStyle/>
            <a:p>
              <a:pPr>
                <a:buNone/>
              </a:pPr>
              <a:r>
                <a:rPr lang="en-GB" sz="1200" dirty="0" smtClean="0">
                  <a:solidFill>
                    <a:srgbClr val="FF0000"/>
                  </a:solidFill>
                </a:rPr>
                <a:t>Circular spots</a:t>
              </a:r>
              <a:endParaRPr lang="en-GB" sz="1200" dirty="0">
                <a:solidFill>
                  <a:srgbClr val="FF0000"/>
                </a:solidFill>
              </a:endParaRPr>
            </a:p>
          </p:txBody>
        </p:sp>
      </p:grpSp>
      <p:grpSp>
        <p:nvGrpSpPr>
          <p:cNvPr id="29" name="Grouper 28"/>
          <p:cNvGrpSpPr/>
          <p:nvPr/>
        </p:nvGrpSpPr>
        <p:grpSpPr>
          <a:xfrm>
            <a:off x="4589220" y="3589731"/>
            <a:ext cx="2589542" cy="1710891"/>
            <a:chOff x="3476769" y="4114538"/>
            <a:chExt cx="2327113" cy="1427492"/>
          </a:xfrm>
        </p:grpSpPr>
        <p:grpSp>
          <p:nvGrpSpPr>
            <p:cNvPr id="21" name="Grouper 20"/>
            <p:cNvGrpSpPr/>
            <p:nvPr/>
          </p:nvGrpSpPr>
          <p:grpSpPr>
            <a:xfrm>
              <a:off x="3476769" y="4114538"/>
              <a:ext cx="2327113" cy="1427492"/>
              <a:chOff x="86798" y="1731885"/>
              <a:chExt cx="2862483" cy="2172728"/>
            </a:xfrm>
          </p:grpSpPr>
          <p:pic>
            <p:nvPicPr>
              <p:cNvPr id="22" name="Image 21"/>
              <p:cNvPicPr>
                <a:picLocks noChangeAspect="1"/>
              </p:cNvPicPr>
              <p:nvPr/>
            </p:nvPicPr>
            <p:blipFill>
              <a:blip r:embed="rId6"/>
              <a:stretch>
                <a:fillRect/>
              </a:stretch>
            </p:blipFill>
            <p:spPr>
              <a:xfrm>
                <a:off x="86798" y="1731885"/>
                <a:ext cx="2862483" cy="2172728"/>
              </a:xfrm>
              <a:prstGeom prst="rect">
                <a:avLst/>
              </a:prstGeom>
            </p:spPr>
          </p:pic>
          <p:cxnSp>
            <p:nvCxnSpPr>
              <p:cNvPr id="23" name="Connecteur droit avec flèche 22"/>
              <p:cNvCxnSpPr/>
              <p:nvPr/>
            </p:nvCxnSpPr>
            <p:spPr bwMode="auto">
              <a:xfrm flipV="1">
                <a:off x="1563794" y="3285332"/>
                <a:ext cx="409316" cy="430347"/>
              </a:xfrm>
              <a:prstGeom prst="straightConnector1">
                <a:avLst/>
              </a:prstGeom>
              <a:noFill/>
              <a:ln w="12700" cap="flat" cmpd="sng" algn="ctr">
                <a:solidFill>
                  <a:srgbClr val="FF0000"/>
                </a:solidFill>
                <a:prstDash val="solid"/>
                <a:round/>
                <a:headEnd type="none" w="med" len="med"/>
                <a:tailEnd type="stealth"/>
              </a:ln>
              <a:effectLst/>
            </p:spPr>
          </p:cxnSp>
        </p:grpSp>
        <p:sp>
          <p:nvSpPr>
            <p:cNvPr id="25" name="ZoneTexte 24"/>
            <p:cNvSpPr txBox="1"/>
            <p:nvPr/>
          </p:nvSpPr>
          <p:spPr>
            <a:xfrm>
              <a:off x="3516787" y="5259447"/>
              <a:ext cx="1615836" cy="276999"/>
            </a:xfrm>
            <a:prstGeom prst="rect">
              <a:avLst/>
            </a:prstGeom>
            <a:noFill/>
          </p:spPr>
          <p:txBody>
            <a:bodyPr wrap="square" rtlCol="0">
              <a:spAutoFit/>
            </a:bodyPr>
            <a:lstStyle/>
            <a:p>
              <a:pPr>
                <a:buNone/>
              </a:pPr>
              <a:r>
                <a:rPr lang="en-GB" sz="1200" dirty="0" smtClean="0">
                  <a:solidFill>
                    <a:srgbClr val="FF0000"/>
                  </a:solidFill>
                </a:rPr>
                <a:t>Copper particle</a:t>
              </a:r>
              <a:endParaRPr lang="en-GB" sz="1200" dirty="0">
                <a:solidFill>
                  <a:srgbClr val="FF0000"/>
                </a:solidFill>
              </a:endParaRPr>
            </a:p>
          </p:txBody>
        </p:sp>
      </p:grpSp>
      <p:sp>
        <p:nvSpPr>
          <p:cNvPr id="26"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31" name="Connecteur droit 3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979509"/>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26</a:t>
            </a:fld>
            <a:endParaRPr lang="en-GB" sz="1000">
              <a:solidFill>
                <a:schemeClr val="bg1"/>
              </a:solidFill>
            </a:endParaRPr>
          </a:p>
        </p:txBody>
      </p:sp>
      <p:grpSp>
        <p:nvGrpSpPr>
          <p:cNvPr id="15" name="Grouper 14"/>
          <p:cNvGrpSpPr/>
          <p:nvPr/>
        </p:nvGrpSpPr>
        <p:grpSpPr>
          <a:xfrm>
            <a:off x="367338" y="1039142"/>
            <a:ext cx="8312250" cy="5437057"/>
            <a:chOff x="0" y="1092674"/>
            <a:chExt cx="9144000" cy="6010885"/>
          </a:xfrm>
        </p:grpSpPr>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92674"/>
              <a:ext cx="9144000" cy="2001379"/>
            </a:xfrm>
            <a:prstGeom prst="rect">
              <a:avLst/>
            </a:prstGeom>
          </p:spPr>
        </p:pic>
        <p:pic>
          <p:nvPicPr>
            <p:cNvPr id="5" name="Imag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3097444"/>
              <a:ext cx="9144000" cy="2001379"/>
            </a:xfrm>
            <a:prstGeom prst="rect">
              <a:avLst/>
            </a:prstGeom>
          </p:spPr>
        </p:pic>
        <p:pic>
          <p:nvPicPr>
            <p:cNvPr id="8" name="Imag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5102180"/>
              <a:ext cx="9144000" cy="2001379"/>
            </a:xfrm>
            <a:prstGeom prst="rect">
              <a:avLst/>
            </a:prstGeom>
          </p:spPr>
        </p:pic>
      </p:grpSp>
      <p:sp>
        <p:nvSpPr>
          <p:cNvPr id="17" name="ZoneTexte 16"/>
          <p:cNvSpPr txBox="1"/>
          <p:nvPr/>
        </p:nvSpPr>
        <p:spPr>
          <a:xfrm>
            <a:off x="467544" y="3684189"/>
            <a:ext cx="8568952" cy="584776"/>
          </a:xfrm>
          <a:prstGeom prst="rect">
            <a:avLst/>
          </a:prstGeom>
          <a:noFill/>
        </p:spPr>
        <p:txBody>
          <a:bodyPr wrap="square" rtlCol="0">
            <a:spAutoFit/>
          </a:bodyPr>
          <a:lstStyle/>
          <a:p>
            <a:pPr>
              <a:buNone/>
            </a:pPr>
            <a:r>
              <a:rPr lang="en-US" sz="1600" dirty="0" smtClean="0">
                <a:solidFill>
                  <a:srgbClr val="000090"/>
                </a:solidFill>
              </a:rPr>
              <a:t>Copper thickness distribution in the cold conductor (specif. 10μm ± 20% in the cylindrical section &amp; 10μm ± 30% in the bellow</a:t>
            </a:r>
            <a:r>
              <a:rPr lang="en-US" sz="1600" dirty="0" smtClean="0">
                <a:solidFill>
                  <a:srgbClr val="000090"/>
                </a:solidFill>
                <a:sym typeface="Wingdings"/>
              </a:rPr>
              <a:t> relaxed to </a:t>
            </a:r>
            <a:r>
              <a:rPr lang="en-US" sz="1600" dirty="0" smtClean="0">
                <a:solidFill>
                  <a:srgbClr val="000090"/>
                </a:solidFill>
              </a:rPr>
              <a:t>10μm ± 50% ): </a:t>
            </a:r>
            <a:endParaRPr lang="en-US" sz="1600" dirty="0">
              <a:solidFill>
                <a:srgbClr val="000090"/>
              </a:solidFill>
            </a:endParaRPr>
          </a:p>
        </p:txBody>
      </p:sp>
      <p:sp>
        <p:nvSpPr>
          <p:cNvPr id="9"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10" name="Connecteur droit 9"/>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6378394"/>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27</a:t>
            </a:fld>
            <a:endParaRPr lang="en-GB" sz="1000">
              <a:solidFill>
                <a:schemeClr val="bg1"/>
              </a:solidFill>
            </a:endParaRPr>
          </a:p>
        </p:txBody>
      </p:sp>
      <p:pic>
        <p:nvPicPr>
          <p:cNvPr id="3" name="Image 2"/>
          <p:cNvPicPr>
            <a:picLocks noChangeAspect="1"/>
          </p:cNvPicPr>
          <p:nvPr/>
        </p:nvPicPr>
        <p:blipFill>
          <a:blip r:embed="rId2"/>
          <a:stretch>
            <a:fillRect/>
          </a:stretch>
        </p:blipFill>
        <p:spPr>
          <a:xfrm>
            <a:off x="539552" y="1519697"/>
            <a:ext cx="7992887" cy="5005647"/>
          </a:xfrm>
          <a:prstGeom prst="rect">
            <a:avLst/>
          </a:prstGeom>
        </p:spPr>
      </p:pic>
      <p:sp>
        <p:nvSpPr>
          <p:cNvPr id="4" name="ZoneTexte 3"/>
          <p:cNvSpPr txBox="1"/>
          <p:nvPr/>
        </p:nvSpPr>
        <p:spPr>
          <a:xfrm>
            <a:off x="304363" y="980728"/>
            <a:ext cx="8627108" cy="400110"/>
          </a:xfrm>
          <a:prstGeom prst="rect">
            <a:avLst/>
          </a:prstGeom>
          <a:noFill/>
        </p:spPr>
        <p:txBody>
          <a:bodyPr wrap="square" rtlCol="0">
            <a:spAutoFit/>
          </a:bodyPr>
          <a:lstStyle/>
          <a:p>
            <a:pPr>
              <a:buNone/>
            </a:pPr>
            <a:r>
              <a:rPr lang="en-US" sz="2000" b="1" dirty="0" smtClean="0">
                <a:solidFill>
                  <a:srgbClr val="376092"/>
                </a:solidFill>
              </a:rPr>
              <a:t>RRR measurements (Specif. 10&lt;RRR&lt;80)</a:t>
            </a:r>
            <a:endParaRPr lang="en-US" sz="2000" b="1" dirty="0">
              <a:solidFill>
                <a:srgbClr val="376092"/>
              </a:solidFill>
            </a:endParaRPr>
          </a:p>
        </p:txBody>
      </p:sp>
      <p:sp>
        <p:nvSpPr>
          <p:cNvPr id="6"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3185652"/>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28</a:t>
            </a:fld>
            <a:endParaRPr lang="en-GB" sz="1000">
              <a:solidFill>
                <a:schemeClr val="bg1"/>
              </a:solidFill>
            </a:endParaRPr>
          </a:p>
        </p:txBody>
      </p:sp>
      <p:sp>
        <p:nvSpPr>
          <p:cNvPr id="10" name="ZoneTexte 9"/>
          <p:cNvSpPr txBox="1"/>
          <p:nvPr/>
        </p:nvSpPr>
        <p:spPr>
          <a:xfrm>
            <a:off x="171605" y="908720"/>
            <a:ext cx="7882660" cy="400110"/>
          </a:xfrm>
          <a:prstGeom prst="rect">
            <a:avLst/>
          </a:prstGeom>
          <a:noFill/>
        </p:spPr>
        <p:txBody>
          <a:bodyPr wrap="square" rtlCol="0">
            <a:spAutoFit/>
          </a:bodyPr>
          <a:lstStyle/>
          <a:p>
            <a:pPr>
              <a:buNone/>
            </a:pPr>
            <a:r>
              <a:rPr lang="en-GB" sz="2000" b="1" dirty="0" smtClean="0">
                <a:solidFill>
                  <a:srgbClr val="376092"/>
                </a:solidFill>
              </a:rPr>
              <a:t>RI production site:</a:t>
            </a:r>
            <a:endParaRPr lang="en-GB" sz="2000" b="1" dirty="0">
              <a:solidFill>
                <a:srgbClr val="376092"/>
              </a:solidFill>
            </a:endParaRPr>
          </a:p>
        </p:txBody>
      </p:sp>
      <p:pic>
        <p:nvPicPr>
          <p:cNvPr id="11" name="Image 10"/>
          <p:cNvPicPr>
            <a:picLocks noChangeAspect="1"/>
          </p:cNvPicPr>
          <p:nvPr/>
        </p:nvPicPr>
        <p:blipFill>
          <a:blip r:embed="rId2"/>
          <a:stretch>
            <a:fillRect/>
          </a:stretch>
        </p:blipFill>
        <p:spPr>
          <a:xfrm>
            <a:off x="335850" y="1435020"/>
            <a:ext cx="8396209" cy="5021146"/>
          </a:xfrm>
          <a:prstGeom prst="rect">
            <a:avLst/>
          </a:prstGeom>
        </p:spPr>
      </p:pic>
      <p:sp>
        <p:nvSpPr>
          <p:cNvPr id="7"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9102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29</a:t>
            </a:fld>
            <a:endParaRPr lang="en-GB" sz="1000">
              <a:solidFill>
                <a:schemeClr val="bg1"/>
              </a:solidFill>
            </a:endParaRP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237490">
            <a:off x="290941" y="1494848"/>
            <a:ext cx="3642411" cy="4794846"/>
          </a:xfrm>
          <a:prstGeom prst="rect">
            <a:avLst/>
          </a:prstGeom>
        </p:spPr>
      </p:pic>
      <p:pic>
        <p:nvPicPr>
          <p:cNvPr id="8" name="Imag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447044" y="1511576"/>
            <a:ext cx="3526398" cy="4751046"/>
          </a:xfrm>
          <a:prstGeom prst="rect">
            <a:avLst/>
          </a:prstGeom>
        </p:spPr>
      </p:pic>
      <p:sp>
        <p:nvSpPr>
          <p:cNvPr id="2" name="Flèche droite rayée 1"/>
          <p:cNvSpPr/>
          <p:nvPr/>
        </p:nvSpPr>
        <p:spPr bwMode="auto">
          <a:xfrm>
            <a:off x="3893746" y="3999078"/>
            <a:ext cx="1196460" cy="262407"/>
          </a:xfrm>
          <a:prstGeom prst="stripedRightArrow">
            <a:avLst/>
          </a:prstGeom>
          <a:noFill/>
          <a:ln w="28575" cap="flat" cmpd="sng" algn="ctr">
            <a:solidFill>
              <a:schemeClr val="folHlink"/>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rgbClr val="F8B323"/>
              </a:buClr>
              <a:buSzTx/>
              <a:buFont typeface="Wingdings" pitchFamily="2" charset="2"/>
              <a:buChar char="n"/>
              <a:tabLst/>
            </a:pPr>
            <a:endParaRPr kumimoji="0" lang="en-GB" sz="900" b="0" i="0" u="none" strike="noStrike" cap="none" normalizeH="0" baseline="0" smtClean="0">
              <a:ln>
                <a:noFill/>
              </a:ln>
              <a:solidFill>
                <a:schemeClr val="tx1"/>
              </a:solidFill>
              <a:effectLst/>
              <a:latin typeface="Arial" charset="0"/>
              <a:ea typeface="ＭＳ Ｐゴシック" pitchFamily="18" charset="-128"/>
            </a:endParaRPr>
          </a:p>
        </p:txBody>
      </p:sp>
      <p:sp>
        <p:nvSpPr>
          <p:cNvPr id="10" name="ZoneTexte 9"/>
          <p:cNvSpPr txBox="1"/>
          <p:nvPr/>
        </p:nvSpPr>
        <p:spPr>
          <a:xfrm>
            <a:off x="3540585" y="3588783"/>
            <a:ext cx="2011410" cy="369332"/>
          </a:xfrm>
          <a:prstGeom prst="rect">
            <a:avLst/>
          </a:prstGeom>
          <a:noFill/>
        </p:spPr>
        <p:txBody>
          <a:bodyPr wrap="square" rtlCol="0">
            <a:spAutoFit/>
          </a:bodyPr>
          <a:lstStyle/>
          <a:p>
            <a:pPr>
              <a:buNone/>
            </a:pPr>
            <a:r>
              <a:rPr lang="en-US" sz="1800" smtClean="0">
                <a:solidFill>
                  <a:srgbClr val="FD930A"/>
                </a:solidFill>
              </a:rPr>
              <a:t>Delivery to LAL</a:t>
            </a:r>
            <a:endParaRPr lang="en-US" sz="1800">
              <a:solidFill>
                <a:srgbClr val="FD930A"/>
              </a:solidFill>
            </a:endParaRPr>
          </a:p>
        </p:txBody>
      </p:sp>
      <p:sp>
        <p:nvSpPr>
          <p:cNvPr id="3" name="ZoneTexte 2"/>
          <p:cNvSpPr txBox="1"/>
          <p:nvPr/>
        </p:nvSpPr>
        <p:spPr>
          <a:xfrm>
            <a:off x="4880298" y="3022926"/>
            <a:ext cx="270834" cy="230832"/>
          </a:xfrm>
          <a:prstGeom prst="rect">
            <a:avLst/>
          </a:prstGeom>
          <a:noFill/>
        </p:spPr>
        <p:txBody>
          <a:bodyPr wrap="none" rtlCol="0">
            <a:spAutoFit/>
          </a:bodyPr>
          <a:lstStyle/>
          <a:p>
            <a:endParaRPr lang="en-GB" dirty="0"/>
          </a:p>
        </p:txBody>
      </p:sp>
      <p:sp>
        <p:nvSpPr>
          <p:cNvPr id="9" name="Rectangle 130"/>
          <p:cNvSpPr txBox="1">
            <a:spLocks noChangeArrowheads="1"/>
          </p:cNvSpPr>
          <p:nvPr/>
        </p:nvSpPr>
        <p:spPr bwMode="auto">
          <a:xfrm>
            <a:off x="467544" y="116632"/>
            <a:ext cx="8496944" cy="48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Industrial monitoring &amp; quality control:</a:t>
            </a:r>
            <a:endParaRPr lang="en-US" sz="2800" dirty="0" smtClean="0">
              <a:latin typeface="Verdana"/>
              <a:cs typeface="Verdana"/>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10273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nodeType="afterEffect">
                                  <p:stCondLst>
                                    <p:cond delay="0"/>
                                  </p:stCondLst>
                                  <p:childTnLst>
                                    <p:set>
                                      <p:cBhvr>
                                        <p:cTn id="11" dur="1" fill="hold">
                                          <p:stCondLst>
                                            <p:cond delay="59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Membres de l’équipe</a:t>
            </a:r>
          </a:p>
        </p:txBody>
      </p:sp>
      <p:sp>
        <p:nvSpPr>
          <p:cNvPr id="18434" name="Rectangle 3"/>
          <p:cNvSpPr>
            <a:spLocks noGrp="1" noChangeArrowheads="1"/>
          </p:cNvSpPr>
          <p:nvPr>
            <p:ph idx="4294967295"/>
          </p:nvPr>
        </p:nvSpPr>
        <p:spPr>
          <a:xfrm>
            <a:off x="34925" y="836042"/>
            <a:ext cx="9109075" cy="4825206"/>
          </a:xfrm>
        </p:spPr>
        <p:txBody>
          <a:bodyPr/>
          <a:lstStyle/>
          <a:p>
            <a:pPr marL="0" indent="0">
              <a:lnSpc>
                <a:spcPct val="90000"/>
              </a:lnSpc>
              <a:buFont typeface="Arial" pitchFamily="34" charset="0"/>
              <a:buNone/>
            </a:pPr>
            <a:endParaRPr lang="fr-FR" altLang="fr-FR" sz="1200" b="1" u="sng" dirty="0" smtClean="0">
              <a:solidFill>
                <a:srgbClr val="0070C0"/>
              </a:solidFill>
              <a:latin typeface="Verdana" pitchFamily="34" charset="0"/>
            </a:endParaRPr>
          </a:p>
          <a:p>
            <a:pPr marL="0" indent="0">
              <a:lnSpc>
                <a:spcPct val="90000"/>
              </a:lnSpc>
              <a:buNone/>
            </a:pPr>
            <a:r>
              <a:rPr lang="fr-FR" altLang="fr-FR" sz="1200" b="1" dirty="0" smtClean="0">
                <a:solidFill>
                  <a:srgbClr val="0070C0"/>
                </a:solidFill>
                <a:latin typeface="Verdana" pitchFamily="34" charset="0"/>
              </a:rPr>
              <a:t>X permanents : </a:t>
            </a:r>
            <a:br>
              <a:rPr lang="fr-FR" altLang="fr-FR" sz="1200" b="1" dirty="0" smtClean="0">
                <a:solidFill>
                  <a:srgbClr val="0070C0"/>
                </a:solidFill>
                <a:latin typeface="Verdana" pitchFamily="34" charset="0"/>
              </a:rPr>
            </a:br>
            <a:endParaRPr lang="fr-FR" altLang="fr-FR" sz="1200" b="1" dirty="0">
              <a:solidFill>
                <a:srgbClr val="4D4D4D"/>
              </a:solidFill>
              <a:latin typeface="Verdana" pitchFamily="34" charset="0"/>
              <a:sym typeface="Wingdings" pitchFamily="2" charset="2"/>
            </a:endParaRPr>
          </a:p>
          <a:p>
            <a:pPr lvl="2">
              <a:lnSpc>
                <a:spcPct val="120000"/>
              </a:lnSpc>
            </a:pPr>
            <a:r>
              <a:rPr lang="fr-FR" altLang="fr-FR" sz="1200" dirty="0">
                <a:solidFill>
                  <a:srgbClr val="4D4D4D"/>
                </a:solidFill>
              </a:rPr>
              <a:t>Alexandre Gallas (IE </a:t>
            </a:r>
            <a:r>
              <a:rPr lang="fr-FR" altLang="fr-FR" sz="1200" dirty="0" smtClean="0">
                <a:solidFill>
                  <a:srgbClr val="4D4D4D"/>
                </a:solidFill>
              </a:rPr>
              <a:t>Suivi industriel était 100% sur XFEL et maintenant à 30% sur LCLS2 depuis Avril 2016)</a:t>
            </a:r>
            <a:endParaRPr lang="fr-FR" altLang="fr-FR" sz="1200" dirty="0">
              <a:solidFill>
                <a:srgbClr val="4D4D4D"/>
              </a:solidFill>
            </a:endParaRPr>
          </a:p>
          <a:p>
            <a:pPr lvl="2">
              <a:lnSpc>
                <a:spcPct val="120000"/>
              </a:lnSpc>
            </a:pPr>
            <a:r>
              <a:rPr lang="fr-FR" altLang="fr-FR" sz="1200" dirty="0" smtClean="0">
                <a:solidFill>
                  <a:srgbClr val="4D4D4D"/>
                </a:solidFill>
              </a:rPr>
              <a:t>Walid </a:t>
            </a:r>
            <a:r>
              <a:rPr lang="fr-FR" altLang="fr-FR" sz="1200" dirty="0">
                <a:solidFill>
                  <a:srgbClr val="4D4D4D"/>
                </a:solidFill>
              </a:rPr>
              <a:t>Kaabi (IR Chef de projet 80%) </a:t>
            </a:r>
          </a:p>
          <a:p>
            <a:pPr lvl="2">
              <a:lnSpc>
                <a:spcPct val="120000"/>
              </a:lnSpc>
            </a:pPr>
            <a:r>
              <a:rPr lang="fr-FR" altLang="fr-FR" sz="1200" dirty="0" smtClean="0">
                <a:solidFill>
                  <a:srgbClr val="4D4D4D"/>
                </a:solidFill>
              </a:rPr>
              <a:t>Christopher </a:t>
            </a:r>
            <a:r>
              <a:rPr lang="fr-FR" altLang="fr-FR" sz="1200" dirty="0" err="1">
                <a:solidFill>
                  <a:srgbClr val="4D4D4D"/>
                </a:solidFill>
              </a:rPr>
              <a:t>Magueur</a:t>
            </a:r>
            <a:r>
              <a:rPr lang="fr-FR" altLang="fr-FR" sz="1200" dirty="0">
                <a:solidFill>
                  <a:srgbClr val="4D4D4D"/>
                </a:solidFill>
              </a:rPr>
              <a:t> (AI Mécanique à </a:t>
            </a:r>
            <a:r>
              <a:rPr lang="fr-FR" altLang="fr-FR" sz="1200" dirty="0" smtClean="0">
                <a:solidFill>
                  <a:srgbClr val="4D4D4D"/>
                </a:solidFill>
              </a:rPr>
              <a:t>100%</a:t>
            </a:r>
            <a:r>
              <a:rPr lang="fr-FR" altLang="fr-FR" sz="1200" dirty="0" smtClean="0">
                <a:solidFill>
                  <a:srgbClr val="4D4D4D"/>
                </a:solidFill>
              </a:rPr>
              <a:t>)</a:t>
            </a:r>
            <a:endParaRPr lang="fr-FR" altLang="fr-FR" sz="1200" dirty="0">
              <a:solidFill>
                <a:srgbClr val="4D4D4D"/>
              </a:solidFill>
            </a:endParaRPr>
          </a:p>
          <a:p>
            <a:pPr lvl="2">
              <a:lnSpc>
                <a:spcPct val="120000"/>
              </a:lnSpc>
            </a:pPr>
            <a:r>
              <a:rPr lang="fr-FR" altLang="fr-FR" sz="1200" dirty="0" smtClean="0">
                <a:solidFill>
                  <a:srgbClr val="4D4D4D"/>
                </a:solidFill>
              </a:rPr>
              <a:t>Alice </a:t>
            </a:r>
            <a:r>
              <a:rPr lang="fr-FR" altLang="fr-FR" sz="1200" dirty="0">
                <a:solidFill>
                  <a:srgbClr val="4D4D4D"/>
                </a:solidFill>
              </a:rPr>
              <a:t>Thiebault (AI Mécanique à 30</a:t>
            </a:r>
            <a:r>
              <a:rPr lang="fr-FR" altLang="fr-FR" sz="1200" dirty="0" smtClean="0">
                <a:solidFill>
                  <a:srgbClr val="4D4D4D"/>
                </a:solidFill>
              </a:rPr>
              <a:t>%)</a:t>
            </a:r>
            <a:endParaRPr lang="fr-FR" altLang="fr-FR" sz="1200" dirty="0">
              <a:solidFill>
                <a:srgbClr val="4D4D4D"/>
              </a:solidFill>
            </a:endParaRPr>
          </a:p>
          <a:p>
            <a:pPr lvl="2">
              <a:lnSpc>
                <a:spcPct val="120000"/>
              </a:lnSpc>
            </a:pPr>
            <a:r>
              <a:rPr lang="fr-FR" altLang="fr-FR" sz="1200" dirty="0">
                <a:solidFill>
                  <a:srgbClr val="4D4D4D"/>
                </a:solidFill>
              </a:rPr>
              <a:t>Alexis </a:t>
            </a:r>
            <a:r>
              <a:rPr lang="fr-FR" altLang="fr-FR" sz="1200" dirty="0" err="1">
                <a:solidFill>
                  <a:srgbClr val="4D4D4D"/>
                </a:solidFill>
              </a:rPr>
              <a:t>Verguet</a:t>
            </a:r>
            <a:r>
              <a:rPr lang="fr-FR" altLang="fr-FR" sz="1200" dirty="0">
                <a:solidFill>
                  <a:srgbClr val="4D4D4D"/>
                </a:solidFill>
              </a:rPr>
              <a:t> </a:t>
            </a:r>
            <a:r>
              <a:rPr lang="fr-FR" altLang="fr-FR" sz="1200" dirty="0" smtClean="0">
                <a:solidFill>
                  <a:srgbClr val="4D4D4D"/>
                </a:solidFill>
              </a:rPr>
              <a:t>(IR </a:t>
            </a:r>
            <a:r>
              <a:rPr lang="fr-FR" altLang="fr-FR" sz="1200" dirty="0">
                <a:solidFill>
                  <a:srgbClr val="4D4D4D"/>
                </a:solidFill>
              </a:rPr>
              <a:t>Gestion production à 80</a:t>
            </a:r>
            <a:r>
              <a:rPr lang="fr-FR" altLang="fr-FR" sz="1200" dirty="0" smtClean="0">
                <a:solidFill>
                  <a:srgbClr val="4D4D4D"/>
                </a:solidFill>
              </a:rPr>
              <a:t>%)</a:t>
            </a:r>
            <a:endParaRPr lang="fr-FR" altLang="fr-FR" sz="1200" dirty="0">
              <a:solidFill>
                <a:srgbClr val="4D4D4D"/>
              </a:solidFill>
            </a:endParaRPr>
          </a:p>
          <a:p>
            <a:pPr lvl="2">
              <a:lnSpc>
                <a:spcPct val="120000"/>
              </a:lnSpc>
            </a:pPr>
            <a:r>
              <a:rPr lang="fr-FR" altLang="fr-FR" sz="1200" dirty="0" smtClean="0">
                <a:solidFill>
                  <a:srgbClr val="4D4D4D"/>
                </a:solidFill>
              </a:rPr>
              <a:t>Thomas Chabaud (AI Electronique à 10%)</a:t>
            </a:r>
          </a:p>
          <a:p>
            <a:pPr lvl="2">
              <a:lnSpc>
                <a:spcPct val="120000"/>
              </a:lnSpc>
            </a:pPr>
            <a:r>
              <a:rPr lang="fr-FR" altLang="fr-FR" sz="1200" dirty="0" smtClean="0">
                <a:solidFill>
                  <a:srgbClr val="4D4D4D"/>
                </a:solidFill>
              </a:rPr>
              <a:t>Jean Luc </a:t>
            </a:r>
            <a:r>
              <a:rPr lang="fr-FR" altLang="fr-FR" sz="1200" dirty="0" err="1" smtClean="0">
                <a:solidFill>
                  <a:srgbClr val="4D4D4D"/>
                </a:solidFill>
              </a:rPr>
              <a:t>Babigon</a:t>
            </a:r>
            <a:r>
              <a:rPr lang="fr-FR" altLang="fr-FR" sz="1200" dirty="0" smtClean="0">
                <a:solidFill>
                  <a:srgbClr val="4D4D4D"/>
                </a:solidFill>
              </a:rPr>
              <a:t> (IE Electrotechnique à 5%)</a:t>
            </a:r>
          </a:p>
          <a:p>
            <a:pPr lvl="2">
              <a:lnSpc>
                <a:spcPct val="120000"/>
              </a:lnSpc>
            </a:pPr>
            <a:r>
              <a:rPr lang="fr-FR" altLang="fr-FR" sz="1200" dirty="0" smtClean="0">
                <a:solidFill>
                  <a:srgbClr val="4D4D4D"/>
                </a:solidFill>
              </a:rPr>
              <a:t>Probable arrivé de </a:t>
            </a:r>
            <a:r>
              <a:rPr lang="fr-FR" altLang="fr-FR" sz="1200" dirty="0">
                <a:solidFill>
                  <a:srgbClr val="4D4D4D"/>
                </a:solidFill>
              </a:rPr>
              <a:t>Maher </a:t>
            </a:r>
            <a:r>
              <a:rPr lang="fr-FR" altLang="fr-FR" sz="1200" dirty="0" err="1">
                <a:solidFill>
                  <a:srgbClr val="4D4D4D"/>
                </a:solidFill>
              </a:rPr>
              <a:t>Omeich</a:t>
            </a:r>
            <a:r>
              <a:rPr lang="fr-FR" altLang="fr-FR" sz="1200" dirty="0">
                <a:solidFill>
                  <a:srgbClr val="4D4D4D"/>
                </a:solidFill>
              </a:rPr>
              <a:t> (Electrotechnique à 10%)</a:t>
            </a:r>
          </a:p>
          <a:p>
            <a:pPr lvl="2">
              <a:lnSpc>
                <a:spcPct val="120000"/>
              </a:lnSpc>
            </a:pPr>
            <a:endParaRPr lang="fr-FR" altLang="fr-FR" sz="1200" dirty="0" smtClean="0">
              <a:solidFill>
                <a:srgbClr val="4D4D4D"/>
              </a:solidFill>
            </a:endParaRPr>
          </a:p>
          <a:p>
            <a:pPr lvl="2">
              <a:lnSpc>
                <a:spcPct val="120000"/>
              </a:lnSpc>
            </a:pPr>
            <a:endParaRPr lang="fr-FR" altLang="fr-FR" sz="1200" dirty="0">
              <a:solidFill>
                <a:srgbClr val="4D4D4D"/>
              </a:solidFill>
            </a:endParaRPr>
          </a:p>
          <a:p>
            <a:pPr marL="0" indent="0">
              <a:lnSpc>
                <a:spcPct val="90000"/>
              </a:lnSpc>
              <a:buNone/>
            </a:pPr>
            <a:endParaRPr lang="fr-FR" altLang="fr-FR" sz="1200" dirty="0" smtClean="0">
              <a:solidFill>
                <a:srgbClr val="4D4D4D"/>
              </a:solidFill>
              <a:latin typeface="Verdana" pitchFamily="34" charset="0"/>
              <a:sym typeface="Wingdings" pitchFamily="2" charset="2"/>
            </a:endParaRPr>
          </a:p>
          <a:p>
            <a:pPr lvl="1">
              <a:lnSpc>
                <a:spcPct val="90000"/>
              </a:lnSpc>
              <a:buFont typeface="Arial" pitchFamily="34" charset="0"/>
              <a:buChar char="•"/>
            </a:pPr>
            <a:endParaRPr lang="fr-FR" altLang="fr-FR" sz="1200" dirty="0" smtClean="0">
              <a:solidFill>
                <a:srgbClr val="4D4D4D"/>
              </a:solidFill>
              <a:latin typeface="Verdana" pitchFamily="34" charset="0"/>
              <a:sym typeface="Wingdings" pitchFamily="2" charset="2"/>
            </a:endParaRPr>
          </a:p>
          <a:p>
            <a:pPr marL="0" indent="0">
              <a:lnSpc>
                <a:spcPct val="90000"/>
              </a:lnSpc>
              <a:buNone/>
            </a:pPr>
            <a:r>
              <a:rPr lang="fr-FR" altLang="fr-FR" sz="1200" b="1" dirty="0" smtClean="0">
                <a:solidFill>
                  <a:srgbClr val="0070C0"/>
                </a:solidFill>
                <a:latin typeface="Verdana" pitchFamily="34" charset="0"/>
                <a:sym typeface="Wingdings" pitchFamily="2" charset="2"/>
              </a:rPr>
              <a:t>X post-doctorants / </a:t>
            </a:r>
            <a:r>
              <a:rPr lang="fr-FR" altLang="fr-FR" sz="1200" b="1" dirty="0" err="1" smtClean="0">
                <a:solidFill>
                  <a:srgbClr val="0070C0"/>
                </a:solidFill>
                <a:latin typeface="Verdana" pitchFamily="34" charset="0"/>
                <a:sym typeface="Wingdings" pitchFamily="2" charset="2"/>
              </a:rPr>
              <a:t>CDDs</a:t>
            </a:r>
            <a:r>
              <a:rPr lang="fr-FR" altLang="fr-FR" sz="1200" b="1" dirty="0" smtClean="0">
                <a:solidFill>
                  <a:srgbClr val="0070C0"/>
                </a:solidFill>
                <a:latin typeface="Verdana" pitchFamily="34" charset="0"/>
                <a:sym typeface="Wingdings" pitchFamily="2" charset="2"/>
              </a:rPr>
              <a:t> :</a:t>
            </a:r>
          </a:p>
          <a:p>
            <a:pPr marL="0" indent="0">
              <a:lnSpc>
                <a:spcPct val="150000"/>
              </a:lnSpc>
              <a:buNone/>
            </a:pPr>
            <a:r>
              <a:rPr lang="fr-FR" altLang="fr-FR" sz="1200" b="1" dirty="0" smtClean="0">
                <a:solidFill>
                  <a:srgbClr val="0070C0"/>
                </a:solidFill>
                <a:latin typeface="Verdana" pitchFamily="34" charset="0"/>
                <a:sym typeface="Wingdings" pitchFamily="2" charset="2"/>
              </a:rPr>
              <a:t> </a:t>
            </a:r>
            <a:endParaRPr lang="fr-FR" altLang="fr-FR" sz="1200" dirty="0" smtClean="0">
              <a:solidFill>
                <a:srgbClr val="4D4D4D"/>
              </a:solidFill>
            </a:endParaRPr>
          </a:p>
          <a:p>
            <a:pPr lvl="1">
              <a:lnSpc>
                <a:spcPct val="150000"/>
              </a:lnSpc>
              <a:buFont typeface="Arial" pitchFamily="34" charset="0"/>
              <a:buChar char="•"/>
            </a:pPr>
            <a:r>
              <a:rPr lang="fr-FR" altLang="fr-FR" sz="1200" dirty="0">
                <a:solidFill>
                  <a:srgbClr val="4D4D4D"/>
                </a:solidFill>
              </a:rPr>
              <a:t>David Le </a:t>
            </a:r>
            <a:r>
              <a:rPr lang="fr-FR" altLang="fr-FR" sz="1200" dirty="0" err="1">
                <a:solidFill>
                  <a:srgbClr val="4D4D4D"/>
                </a:solidFill>
              </a:rPr>
              <a:t>Pinvidic</a:t>
            </a:r>
            <a:r>
              <a:rPr lang="fr-FR" altLang="fr-FR" sz="1200" dirty="0">
                <a:solidFill>
                  <a:srgbClr val="4D4D4D"/>
                </a:solidFill>
              </a:rPr>
              <a:t> (CDD niveau AI- Mécanique à 100</a:t>
            </a:r>
            <a:r>
              <a:rPr lang="fr-FR" altLang="fr-FR" sz="1200" dirty="0" smtClean="0">
                <a:solidFill>
                  <a:srgbClr val="4D4D4D"/>
                </a:solidFill>
              </a:rPr>
              <a:t>% sur XFEL, Fin de contrat en Septembre 2016)</a:t>
            </a:r>
          </a:p>
          <a:p>
            <a:pPr lvl="1">
              <a:lnSpc>
                <a:spcPct val="150000"/>
              </a:lnSpc>
              <a:buFont typeface="Arial" pitchFamily="34" charset="0"/>
              <a:buChar char="•"/>
            </a:pPr>
            <a:r>
              <a:rPr lang="fr-FR" altLang="fr-FR" sz="1200" dirty="0" err="1">
                <a:solidFill>
                  <a:srgbClr val="4D4D4D"/>
                </a:solidFill>
              </a:rPr>
              <a:t>Maryam</a:t>
            </a:r>
            <a:r>
              <a:rPr lang="fr-FR" altLang="fr-FR" sz="1200" dirty="0">
                <a:solidFill>
                  <a:srgbClr val="4D4D4D"/>
                </a:solidFill>
              </a:rPr>
              <a:t> </a:t>
            </a:r>
            <a:r>
              <a:rPr lang="fr-FR" altLang="fr-FR" sz="1200" dirty="0" err="1">
                <a:solidFill>
                  <a:srgbClr val="4D4D4D"/>
                </a:solidFill>
              </a:rPr>
              <a:t>Oublaid</a:t>
            </a:r>
            <a:r>
              <a:rPr lang="fr-FR" altLang="fr-FR" sz="1200" dirty="0">
                <a:solidFill>
                  <a:srgbClr val="4D4D4D"/>
                </a:solidFill>
              </a:rPr>
              <a:t> (CDD niveau AI- Mécanique à 100</a:t>
            </a:r>
            <a:r>
              <a:rPr lang="fr-FR" altLang="fr-FR" sz="1200" dirty="0" smtClean="0">
                <a:solidFill>
                  <a:srgbClr val="4D4D4D"/>
                </a:solidFill>
              </a:rPr>
              <a:t>% sur XFEL </a:t>
            </a:r>
            <a:r>
              <a:rPr lang="fr-FR" altLang="fr-FR" sz="1200" dirty="0">
                <a:solidFill>
                  <a:srgbClr val="4D4D4D"/>
                </a:solidFill>
              </a:rPr>
              <a:t>en Septembre 2016</a:t>
            </a:r>
            <a:r>
              <a:rPr lang="fr-FR" altLang="fr-FR" sz="1200" dirty="0" smtClean="0">
                <a:solidFill>
                  <a:srgbClr val="4D4D4D"/>
                </a:solidFill>
              </a:rPr>
              <a:t>)</a:t>
            </a:r>
          </a:p>
          <a:p>
            <a:pPr lvl="1">
              <a:lnSpc>
                <a:spcPct val="150000"/>
              </a:lnSpc>
              <a:buFont typeface="Arial" pitchFamily="34" charset="0"/>
              <a:buChar char="•"/>
            </a:pPr>
            <a:r>
              <a:rPr lang="fr-FR" altLang="fr-FR" sz="1200" dirty="0" err="1">
                <a:solidFill>
                  <a:srgbClr val="4D4D4D"/>
                </a:solidFill>
              </a:rPr>
              <a:t>Hayg</a:t>
            </a:r>
            <a:r>
              <a:rPr lang="fr-FR" altLang="fr-FR" sz="1200" dirty="0">
                <a:solidFill>
                  <a:srgbClr val="4D4D4D"/>
                </a:solidFill>
              </a:rPr>
              <a:t> </a:t>
            </a:r>
            <a:r>
              <a:rPr lang="fr-FR" altLang="fr-FR" sz="1200" dirty="0" err="1">
                <a:solidFill>
                  <a:srgbClr val="4D4D4D"/>
                </a:solidFill>
              </a:rPr>
              <a:t>Guler</a:t>
            </a:r>
            <a:r>
              <a:rPr lang="fr-FR" altLang="fr-FR" sz="1200" dirty="0">
                <a:solidFill>
                  <a:srgbClr val="4D4D4D"/>
                </a:solidFill>
              </a:rPr>
              <a:t> (CDD niveau IR à 75% SUR XFEL en 2015, Fin de contrat Décembre 2015)</a:t>
            </a:r>
            <a:endParaRPr lang="fr-FR" altLang="fr-FR" sz="1200" dirty="0" smtClean="0">
              <a:solidFill>
                <a:srgbClr val="4D4D4D"/>
              </a:solidFill>
            </a:endParaRPr>
          </a:p>
          <a:p>
            <a:pPr marL="457200" lvl="1" indent="0">
              <a:lnSpc>
                <a:spcPct val="90000"/>
              </a:lnSpc>
              <a:buNone/>
            </a:pPr>
            <a:endParaRPr lang="fr-FR" altLang="fr-FR" sz="1200" dirty="0">
              <a:solidFill>
                <a:srgbClr val="4D4D4D"/>
              </a:solidFill>
            </a:endParaRPr>
          </a:p>
          <a:p>
            <a:pPr lvl="1">
              <a:lnSpc>
                <a:spcPct val="90000"/>
              </a:lnSpc>
              <a:buFont typeface="Arial" pitchFamily="34" charset="0"/>
              <a:buChar char="•"/>
            </a:pPr>
            <a:endParaRPr lang="fr-FR" altLang="fr-FR" sz="1200" dirty="0">
              <a:solidFill>
                <a:srgbClr val="4D4D4D"/>
              </a:solidFill>
            </a:endParaRPr>
          </a:p>
          <a:p>
            <a:pPr lvl="1">
              <a:lnSpc>
                <a:spcPct val="90000"/>
              </a:lnSpc>
              <a:buFont typeface="Arial" pitchFamily="34" charset="0"/>
              <a:buChar char="•"/>
            </a:pPr>
            <a:endParaRPr lang="fr-FR" altLang="fr-FR" sz="1200" dirty="0">
              <a:solidFill>
                <a:srgbClr val="4D4D4D"/>
              </a:solidFill>
            </a:endParaRPr>
          </a:p>
          <a:p>
            <a:pPr lvl="1">
              <a:lnSpc>
                <a:spcPct val="90000"/>
              </a:lnSpc>
              <a:buFont typeface="Arial" pitchFamily="34" charset="0"/>
              <a:buChar char="•"/>
            </a:pPr>
            <a:endParaRPr lang="fr-FR" altLang="fr-FR" sz="1200" dirty="0" smtClean="0">
              <a:solidFill>
                <a:srgbClr val="4D4D4D"/>
              </a:solidFill>
              <a:latin typeface="Verdana" pitchFamily="34" charset="0"/>
              <a:sym typeface="Wingdings" pitchFamily="2" charset="2"/>
            </a:endParaRPr>
          </a:p>
          <a:p>
            <a:pPr lvl="1">
              <a:lnSpc>
                <a:spcPct val="90000"/>
              </a:lnSpc>
              <a:buFont typeface="Arial" pitchFamily="34" charset="0"/>
              <a:buChar char="•"/>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30</a:t>
            </a:fld>
            <a:endParaRPr lang="en-GB" sz="1000">
              <a:solidFill>
                <a:schemeClr val="bg1"/>
              </a:solidFill>
            </a:endParaRPr>
          </a:p>
        </p:txBody>
      </p:sp>
      <p:sp>
        <p:nvSpPr>
          <p:cNvPr id="6"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pic>
        <p:nvPicPr>
          <p:cNvPr id="9" name="Image 8"/>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6925" y="1112604"/>
            <a:ext cx="7094327" cy="5300616"/>
          </a:xfrm>
          <a:prstGeom prst="rect">
            <a:avLst/>
          </a:prstGeom>
        </p:spPr>
      </p:pic>
      <p:pic>
        <p:nvPicPr>
          <p:cNvPr id="11" name="Imag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06953" y="1101929"/>
            <a:ext cx="7063316" cy="5313966"/>
          </a:xfrm>
          <a:prstGeom prst="rect">
            <a:avLst/>
          </a:prstGeom>
        </p:spPr>
      </p:pic>
      <p:pic>
        <p:nvPicPr>
          <p:cNvPr id="12" name="Image 1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3489" y="1070219"/>
            <a:ext cx="7115790" cy="5370745"/>
          </a:xfrm>
          <a:prstGeom prst="rect">
            <a:avLst/>
          </a:prstGeom>
        </p:spPr>
      </p:pic>
      <p:pic>
        <p:nvPicPr>
          <p:cNvPr id="13" name="Image 1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06951" y="1115473"/>
            <a:ext cx="7021332" cy="5329231"/>
          </a:xfrm>
          <a:prstGeom prst="rect">
            <a:avLst/>
          </a:prstGeom>
        </p:spPr>
      </p:pic>
      <p:pic>
        <p:nvPicPr>
          <p:cNvPr id="14" name="Image 13"/>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797642" y="1070619"/>
            <a:ext cx="7817072" cy="5374091"/>
          </a:xfrm>
          <a:prstGeom prst="rect">
            <a:avLst/>
          </a:prstGeom>
        </p:spPr>
      </p:pic>
      <p:grpSp>
        <p:nvGrpSpPr>
          <p:cNvPr id="26" name="Grouper 25"/>
          <p:cNvGrpSpPr/>
          <p:nvPr/>
        </p:nvGrpSpPr>
        <p:grpSpPr>
          <a:xfrm>
            <a:off x="818626" y="3144663"/>
            <a:ext cx="7021299" cy="1714203"/>
            <a:chOff x="818626" y="3144663"/>
            <a:chExt cx="7021299" cy="1714203"/>
          </a:xfrm>
        </p:grpSpPr>
        <p:grpSp>
          <p:nvGrpSpPr>
            <p:cNvPr id="4" name="Grouper 3"/>
            <p:cNvGrpSpPr/>
            <p:nvPr/>
          </p:nvGrpSpPr>
          <p:grpSpPr>
            <a:xfrm>
              <a:off x="818626" y="3144663"/>
              <a:ext cx="2245987" cy="1708747"/>
              <a:chOff x="818626" y="3144663"/>
              <a:chExt cx="2245987" cy="1708747"/>
            </a:xfrm>
          </p:grpSpPr>
          <p:pic>
            <p:nvPicPr>
              <p:cNvPr id="17" name="Image 16"/>
              <p:cNvPicPr>
                <a:picLocks noChangeAspect="1"/>
              </p:cNvPicPr>
              <p:nvPr/>
            </p:nvPicPr>
            <p:blipFill>
              <a:blip r:embed="rId7"/>
              <a:stretch>
                <a:fillRect/>
              </a:stretch>
            </p:blipFill>
            <p:spPr>
              <a:xfrm>
                <a:off x="1121444" y="3144663"/>
                <a:ext cx="1670277" cy="1400232"/>
              </a:xfrm>
              <a:prstGeom prst="rect">
                <a:avLst/>
              </a:prstGeom>
            </p:spPr>
          </p:pic>
          <p:sp>
            <p:nvSpPr>
              <p:cNvPr id="18" name="ZoneTexte 17"/>
              <p:cNvSpPr txBox="1"/>
              <p:nvPr/>
            </p:nvSpPr>
            <p:spPr>
              <a:xfrm>
                <a:off x="818626" y="4545633"/>
                <a:ext cx="2245987" cy="307777"/>
              </a:xfrm>
              <a:prstGeom prst="rect">
                <a:avLst/>
              </a:prstGeom>
              <a:noFill/>
            </p:spPr>
            <p:txBody>
              <a:bodyPr wrap="square" rtlCol="0">
                <a:spAutoFit/>
              </a:bodyPr>
              <a:lstStyle/>
              <a:p>
                <a:pPr algn="ctr">
                  <a:buNone/>
                </a:pPr>
                <a:r>
                  <a:rPr lang="en-GB" sz="1400" dirty="0" smtClean="0"/>
                  <a:t>WGBs assembly </a:t>
                </a:r>
                <a:endParaRPr lang="en-GB" sz="1400" dirty="0"/>
              </a:p>
            </p:txBody>
          </p:sp>
        </p:grpSp>
        <p:grpSp>
          <p:nvGrpSpPr>
            <p:cNvPr id="5" name="Grouper 4"/>
            <p:cNvGrpSpPr/>
            <p:nvPr/>
          </p:nvGrpSpPr>
          <p:grpSpPr>
            <a:xfrm>
              <a:off x="3211531" y="3146035"/>
              <a:ext cx="2361438" cy="1712831"/>
              <a:chOff x="3211531" y="3146035"/>
              <a:chExt cx="2361438" cy="1712831"/>
            </a:xfrm>
          </p:grpSpPr>
          <p:pic>
            <p:nvPicPr>
              <p:cNvPr id="20" name="Image 19"/>
              <p:cNvPicPr>
                <a:picLocks noChangeAspect="1"/>
              </p:cNvPicPr>
              <p:nvPr/>
            </p:nvPicPr>
            <p:blipFill>
              <a:blip r:embed="rId8"/>
              <a:stretch>
                <a:fillRect/>
              </a:stretch>
            </p:blipFill>
            <p:spPr>
              <a:xfrm>
                <a:off x="3442447" y="3146035"/>
                <a:ext cx="1817367" cy="1387452"/>
              </a:xfrm>
              <a:prstGeom prst="rect">
                <a:avLst/>
              </a:prstGeom>
            </p:spPr>
          </p:pic>
          <p:sp>
            <p:nvSpPr>
              <p:cNvPr id="21" name="ZoneTexte 20"/>
              <p:cNvSpPr txBox="1"/>
              <p:nvPr/>
            </p:nvSpPr>
            <p:spPr>
              <a:xfrm>
                <a:off x="3211531" y="4551089"/>
                <a:ext cx="2361438" cy="307777"/>
              </a:xfrm>
              <a:prstGeom prst="rect">
                <a:avLst/>
              </a:prstGeom>
              <a:noFill/>
            </p:spPr>
            <p:txBody>
              <a:bodyPr wrap="square" rtlCol="0">
                <a:spAutoFit/>
              </a:bodyPr>
              <a:lstStyle/>
              <a:p>
                <a:pPr algn="ctr">
                  <a:buNone/>
                </a:pPr>
                <a:r>
                  <a:rPr lang="en-GB" sz="1400" dirty="0" smtClean="0"/>
                  <a:t>Capacitors assembly </a:t>
                </a:r>
                <a:endParaRPr lang="en-GB" sz="1400" dirty="0"/>
              </a:p>
            </p:txBody>
          </p:sp>
        </p:grpSp>
        <p:grpSp>
          <p:nvGrpSpPr>
            <p:cNvPr id="25" name="Grouper 24"/>
            <p:cNvGrpSpPr/>
            <p:nvPr/>
          </p:nvGrpSpPr>
          <p:grpSpPr>
            <a:xfrm>
              <a:off x="5719876" y="3157748"/>
              <a:ext cx="2120049" cy="1696078"/>
              <a:chOff x="5719876" y="3157748"/>
              <a:chExt cx="2120049" cy="1696078"/>
            </a:xfrm>
          </p:grpSpPr>
          <p:pic>
            <p:nvPicPr>
              <p:cNvPr id="23" name="Image 22"/>
              <p:cNvPicPr>
                <a:picLocks noChangeAspect="1"/>
              </p:cNvPicPr>
              <p:nvPr/>
            </p:nvPicPr>
            <p:blipFill>
              <a:blip r:embed="rId9"/>
              <a:stretch>
                <a:fillRect/>
              </a:stretch>
            </p:blipFill>
            <p:spPr>
              <a:xfrm>
                <a:off x="5856357" y="3157748"/>
                <a:ext cx="1851063" cy="1398144"/>
              </a:xfrm>
              <a:prstGeom prst="rect">
                <a:avLst/>
              </a:prstGeom>
            </p:spPr>
          </p:pic>
          <p:sp>
            <p:nvSpPr>
              <p:cNvPr id="24" name="ZoneTexte 23"/>
              <p:cNvSpPr txBox="1"/>
              <p:nvPr/>
            </p:nvSpPr>
            <p:spPr>
              <a:xfrm>
                <a:off x="5719876" y="4546049"/>
                <a:ext cx="2120049" cy="307777"/>
              </a:xfrm>
              <a:prstGeom prst="rect">
                <a:avLst/>
              </a:prstGeom>
              <a:noFill/>
            </p:spPr>
            <p:txBody>
              <a:bodyPr wrap="square" rtlCol="0">
                <a:spAutoFit/>
              </a:bodyPr>
              <a:lstStyle/>
              <a:p>
                <a:pPr algn="ctr">
                  <a:buNone/>
                </a:pPr>
                <a:r>
                  <a:rPr lang="en-GB" sz="1400" dirty="0" smtClean="0"/>
                  <a:t>Actuators assembly </a:t>
                </a:r>
                <a:endParaRPr lang="en-GB" sz="1400" dirty="0"/>
              </a:p>
            </p:txBody>
          </p:sp>
        </p:grpSp>
      </p:grpSp>
      <p:pic>
        <p:nvPicPr>
          <p:cNvPr id="28" name="Picture 2" descr="E:\XFEL\conditionnement\condt-paire 2 XFEL-02avril2013\xfel290313.jp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1164966" y="1043106"/>
            <a:ext cx="7199752" cy="5401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Image 28"/>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66034" y="1458982"/>
            <a:ext cx="8460483" cy="3542092"/>
          </a:xfrm>
          <a:prstGeom prst="rect">
            <a:avLst/>
          </a:prstGeom>
        </p:spPr>
      </p:pic>
      <p:cxnSp>
        <p:nvCxnSpPr>
          <p:cNvPr id="22" name="Connecteur droit 21"/>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900777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1000" fill="hold"/>
                                        <p:tgtEl>
                                          <p:spTgt spid="9"/>
                                        </p:tgtEl>
                                      </p:cBhvr>
                                      <p:by x="25000" y="25000"/>
                                    </p:animScale>
                                  </p:childTnLst>
                                </p:cTn>
                              </p:par>
                            </p:childTnLst>
                          </p:cTn>
                        </p:par>
                        <p:par>
                          <p:cTn id="7" fill="hold">
                            <p:stCondLst>
                              <p:cond delay="1000"/>
                            </p:stCondLst>
                            <p:childTnLst>
                              <p:par>
                                <p:cTn id="8" presetID="0" presetClass="path" presetSubtype="0" accel="50000" decel="50000" fill="hold" nodeType="afterEffect">
                                  <p:stCondLst>
                                    <p:cond delay="0"/>
                                  </p:stCondLst>
                                  <p:childTnLst>
                                    <p:animMotion origin="layout" path="M -1.84092E-7 4.78462E-6 L -0.35464 -0.23113 " pathEditMode="relative" rAng="0" ptsTypes="AA">
                                      <p:cBhvr>
                                        <p:cTn id="9" dur="1000" fill="hold"/>
                                        <p:tgtEl>
                                          <p:spTgt spid="9"/>
                                        </p:tgtEl>
                                        <p:attrNameLst>
                                          <p:attrName>ppt_x</p:attrName>
                                          <p:attrName>ppt_y</p:attrName>
                                        </p:attrNameLst>
                                      </p:cBhvr>
                                      <p:rCtr x="-17732" y="-11556"/>
                                    </p:animMotion>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6" presetClass="emph" presetSubtype="0" fill="hold" nodeType="clickEffect">
                                  <p:stCondLst>
                                    <p:cond delay="0"/>
                                  </p:stCondLst>
                                  <p:childTnLst>
                                    <p:animScale>
                                      <p:cBhvr>
                                        <p:cTn id="17" dur="1000" fill="hold"/>
                                        <p:tgtEl>
                                          <p:spTgt spid="11"/>
                                        </p:tgtEl>
                                      </p:cBhvr>
                                      <p:by x="25000" y="25000"/>
                                    </p:animScale>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3.10177E-6 3.19592E-6 L -0.14346 -0.22974 " pathEditMode="relative" rAng="0" ptsTypes="AA">
                                      <p:cBhvr>
                                        <p:cTn id="20" dur="1000" fill="hold"/>
                                        <p:tgtEl>
                                          <p:spTgt spid="11"/>
                                        </p:tgtEl>
                                        <p:attrNameLst>
                                          <p:attrName>ppt_x</p:attrName>
                                          <p:attrName>ppt_y</p:attrName>
                                        </p:attrNameLst>
                                      </p:cBhvr>
                                      <p:rCtr x="-7173" y="-11487"/>
                                    </p:animMotion>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1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6" presetClass="emph" presetSubtype="0" fill="hold" nodeType="clickEffect">
                                  <p:stCondLst>
                                    <p:cond delay="0"/>
                                  </p:stCondLst>
                                  <p:childTnLst>
                                    <p:animScale>
                                      <p:cBhvr>
                                        <p:cTn id="34" dur="1000" fill="hold"/>
                                        <p:tgtEl>
                                          <p:spTgt spid="13"/>
                                        </p:tgtEl>
                                      </p:cBhvr>
                                      <p:by x="25000" y="25000"/>
                                    </p:animScale>
                                  </p:childTnLst>
                                </p:cTn>
                              </p:par>
                            </p:childTnLst>
                          </p:cTn>
                        </p:par>
                        <p:par>
                          <p:cTn id="35" fill="hold">
                            <p:stCondLst>
                              <p:cond delay="1000"/>
                            </p:stCondLst>
                            <p:childTnLst>
                              <p:par>
                                <p:cTn id="36" presetID="0" presetClass="path" presetSubtype="0" accel="50000" decel="50000" fill="hold" nodeType="afterEffect">
                                  <p:stCondLst>
                                    <p:cond delay="0"/>
                                  </p:stCondLst>
                                  <p:childTnLst>
                                    <p:animMotion origin="layout" path="M 2.22994E-6 -2.69106E-6 L 0.06981 -0.23135 " pathEditMode="relative" rAng="0" ptsTypes="AA">
                                      <p:cBhvr>
                                        <p:cTn id="37" dur="1000" fill="hold"/>
                                        <p:tgtEl>
                                          <p:spTgt spid="13"/>
                                        </p:tgtEl>
                                        <p:attrNameLst>
                                          <p:attrName>ppt_x</p:attrName>
                                          <p:attrName>ppt_y</p:attrName>
                                        </p:attrNameLst>
                                      </p:cBhvr>
                                      <p:rCtr x="3491" y="-11579"/>
                                    </p:animMotion>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6" presetClass="emph" presetSubtype="0" fill="hold" nodeType="clickEffect">
                                  <p:stCondLst>
                                    <p:cond delay="0"/>
                                  </p:stCondLst>
                                  <p:childTnLst>
                                    <p:animScale>
                                      <p:cBhvr>
                                        <p:cTn id="45" dur="1000" fill="hold"/>
                                        <p:tgtEl>
                                          <p:spTgt spid="14"/>
                                        </p:tgtEl>
                                      </p:cBhvr>
                                      <p:by x="25000" y="25000"/>
                                    </p:animScale>
                                  </p:childTnLst>
                                </p:cTn>
                              </p:par>
                            </p:childTnLst>
                          </p:cTn>
                        </p:par>
                        <p:par>
                          <p:cTn id="46" fill="hold">
                            <p:stCondLst>
                              <p:cond delay="1000"/>
                            </p:stCondLst>
                            <p:childTnLst>
                              <p:par>
                                <p:cTn id="47" presetID="0" presetClass="path" presetSubtype="0" accel="50000" decel="50000" fill="hold" nodeType="afterEffect">
                                  <p:stCondLst>
                                    <p:cond delay="0"/>
                                  </p:stCondLst>
                                  <p:childTnLst>
                                    <p:animMotion origin="layout" path="M -2.07016E-6 -4.49282E-7 L 0.2949 -0.22649 " pathEditMode="relative" rAng="0" ptsTypes="AA">
                                      <p:cBhvr>
                                        <p:cTn id="48" dur="1000" fill="hold"/>
                                        <p:tgtEl>
                                          <p:spTgt spid="14"/>
                                        </p:tgtEl>
                                        <p:attrNameLst>
                                          <p:attrName>ppt_x</p:attrName>
                                          <p:attrName>ppt_y</p:attrName>
                                        </p:attrNameLst>
                                      </p:cBhvr>
                                      <p:rCtr x="14745" y="-11325"/>
                                    </p:animMotion>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6" presetClass="emph" presetSubtype="0" fill="hold" nodeType="clickEffect">
                                  <p:stCondLst>
                                    <p:cond delay="0"/>
                                  </p:stCondLst>
                                  <p:childTnLst>
                                    <p:animScale>
                                      <p:cBhvr>
                                        <p:cTn id="60" dur="1000" fill="hold"/>
                                        <p:tgtEl>
                                          <p:spTgt spid="28"/>
                                        </p:tgtEl>
                                      </p:cBhvr>
                                      <p:by x="25000" y="25000"/>
                                    </p:animScale>
                                  </p:childTnLst>
                                </p:cTn>
                              </p:par>
                            </p:childTnLst>
                          </p:cTn>
                        </p:par>
                        <p:par>
                          <p:cTn id="61" fill="hold">
                            <p:stCondLst>
                              <p:cond delay="1000"/>
                            </p:stCondLst>
                            <p:childTnLst>
                              <p:par>
                                <p:cTn id="62" presetID="0" presetClass="path" presetSubtype="0" accel="50000" decel="50000" fill="hold" nodeType="afterEffect">
                                  <p:stCondLst>
                                    <p:cond delay="0"/>
                                  </p:stCondLst>
                                  <p:childTnLst>
                                    <p:animMotion origin="layout" path="M -0.00469 3.849E-6 L 0.13303 0.27234 " pathEditMode="relative" rAng="0" ptsTypes="AA">
                                      <p:cBhvr>
                                        <p:cTn id="63" dur="1000" fill="hold"/>
                                        <p:tgtEl>
                                          <p:spTgt spid="28"/>
                                        </p:tgtEl>
                                        <p:attrNameLst>
                                          <p:attrName>ppt_x</p:attrName>
                                          <p:attrName>ppt_y</p:attrName>
                                        </p:attrNameLst>
                                      </p:cBhvr>
                                      <p:rCtr x="6877" y="13617"/>
                                    </p:animMotion>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2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6" presetClass="emph" presetSubtype="0" fill="hold" nodeType="clickEffect">
                                  <p:stCondLst>
                                    <p:cond delay="0"/>
                                  </p:stCondLst>
                                  <p:childTnLst>
                                    <p:animScale>
                                      <p:cBhvr>
                                        <p:cTn id="71" dur="1000" fill="hold"/>
                                        <p:tgtEl>
                                          <p:spTgt spid="29"/>
                                        </p:tgtEl>
                                      </p:cBhvr>
                                      <p:by x="25000" y="25000"/>
                                    </p:animScale>
                                  </p:childTnLst>
                                </p:cTn>
                              </p:par>
                            </p:childTnLst>
                          </p:cTn>
                        </p:par>
                        <p:par>
                          <p:cTn id="72" fill="hold">
                            <p:stCondLst>
                              <p:cond delay="1000"/>
                            </p:stCondLst>
                            <p:childTnLst>
                              <p:par>
                                <p:cTn id="73" presetID="0" presetClass="path" presetSubtype="0" accel="50000" decel="50000" fill="hold" nodeType="afterEffect">
                                  <p:stCondLst>
                                    <p:cond delay="0"/>
                                  </p:stCondLst>
                                  <p:childTnLst>
                                    <p:animMotion origin="layout" path="M 1.25738E-6 -1.41269E-6 L -0.11376 0.34136 " pathEditMode="relative" rAng="0" ptsTypes="AA">
                                      <p:cBhvr>
                                        <p:cTn id="74" dur="1000" fill="hold"/>
                                        <p:tgtEl>
                                          <p:spTgt spid="29"/>
                                        </p:tgtEl>
                                        <p:attrNameLst>
                                          <p:attrName>ppt_x</p:attrName>
                                          <p:attrName>ppt_y</p:attrName>
                                        </p:attrNameLst>
                                      </p:cBhvr>
                                      <p:rCtr x="-5696" y="170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31</a:t>
            </a:fld>
            <a:endParaRPr lang="en-GB" sz="1000">
              <a:solidFill>
                <a:schemeClr val="bg1"/>
              </a:solidFill>
            </a:endParaRPr>
          </a:p>
        </p:txBody>
      </p:sp>
      <p:pic>
        <p:nvPicPr>
          <p:cNvPr id="83" name="Image 8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01783" y="1285112"/>
            <a:ext cx="8140434" cy="4896544"/>
          </a:xfrm>
          <a:prstGeom prst="rect">
            <a:avLst/>
          </a:prstGeom>
        </p:spPr>
      </p:pic>
      <p:sp>
        <p:nvSpPr>
          <p:cNvPr id="5"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6" name="Connecteur droit 5"/>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54784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32</a:t>
            </a:fld>
            <a:endParaRPr lang="en-GB" sz="1000">
              <a:solidFill>
                <a:schemeClr val="bg1"/>
              </a:solidFill>
            </a:endParaRPr>
          </a:p>
        </p:txBody>
      </p:sp>
      <p:pic>
        <p:nvPicPr>
          <p:cNvPr id="5" name="Imag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14259" y="1196257"/>
            <a:ext cx="3578895" cy="2683780"/>
          </a:xfrm>
          <a:prstGeom prst="rect">
            <a:avLst/>
          </a:prstGeom>
        </p:spPr>
      </p:pic>
      <p:pic>
        <p:nvPicPr>
          <p:cNvPr id="6" name="Imag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733365" y="1193861"/>
            <a:ext cx="3505418" cy="2694273"/>
          </a:xfrm>
          <a:prstGeom prst="rect">
            <a:avLst/>
          </a:prstGeom>
        </p:spPr>
      </p:pic>
      <p:pic>
        <p:nvPicPr>
          <p:cNvPr id="7" name="Imag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49762" y="3946599"/>
            <a:ext cx="3299680" cy="2477118"/>
          </a:xfrm>
          <a:prstGeom prst="rect">
            <a:avLst/>
          </a:prstGeom>
        </p:spPr>
      </p:pic>
      <p:sp>
        <p:nvSpPr>
          <p:cNvPr id="8"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9" name="Connecteur droit 8"/>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051852"/>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33</a:t>
            </a:fld>
            <a:endParaRPr lang="en-GB" sz="1000">
              <a:solidFill>
                <a:schemeClr val="bg1"/>
              </a:solidFill>
            </a:endParaRPr>
          </a:p>
        </p:txBody>
      </p:sp>
      <p:grpSp>
        <p:nvGrpSpPr>
          <p:cNvPr id="7" name="Grouper 6"/>
          <p:cNvGrpSpPr/>
          <p:nvPr/>
        </p:nvGrpSpPr>
        <p:grpSpPr>
          <a:xfrm>
            <a:off x="674099" y="1336128"/>
            <a:ext cx="7858551" cy="4962450"/>
            <a:chOff x="674099" y="1336128"/>
            <a:chExt cx="7858551" cy="4962450"/>
          </a:xfrm>
        </p:grpSpPr>
        <p:pic>
          <p:nvPicPr>
            <p:cNvPr id="10" name="Image 9" descr="photo2.jp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rot="16200000">
              <a:off x="2126779" y="-35075"/>
              <a:ext cx="4962450" cy="7704856"/>
            </a:xfrm>
            <a:prstGeom prst="rect">
              <a:avLst/>
            </a:prstGeom>
          </p:spPr>
        </p:pic>
        <p:sp>
          <p:nvSpPr>
            <p:cNvPr id="11" name="ZoneTexte 10"/>
            <p:cNvSpPr txBox="1"/>
            <p:nvPr/>
          </p:nvSpPr>
          <p:spPr>
            <a:xfrm>
              <a:off x="674099" y="5944640"/>
              <a:ext cx="936104" cy="307777"/>
            </a:xfrm>
            <a:prstGeom prst="rect">
              <a:avLst/>
            </a:prstGeom>
            <a:noFill/>
          </p:spPr>
          <p:txBody>
            <a:bodyPr wrap="square" rtlCol="0">
              <a:spAutoFit/>
            </a:bodyPr>
            <a:lstStyle/>
            <a:p>
              <a:pPr algn="ctr">
                <a:buNone/>
              </a:pPr>
              <a:r>
                <a:rPr lang="fr-FR" sz="1400" b="1" dirty="0" smtClean="0"/>
                <a:t>Ligne D</a:t>
              </a:r>
              <a:endParaRPr lang="fr-FR" sz="1400" b="1" dirty="0"/>
            </a:p>
          </p:txBody>
        </p:sp>
        <p:sp>
          <p:nvSpPr>
            <p:cNvPr id="12" name="ZoneTexte 11"/>
            <p:cNvSpPr txBox="1"/>
            <p:nvPr/>
          </p:nvSpPr>
          <p:spPr>
            <a:xfrm>
              <a:off x="2483768" y="5935348"/>
              <a:ext cx="936104" cy="307777"/>
            </a:xfrm>
            <a:prstGeom prst="rect">
              <a:avLst/>
            </a:prstGeom>
            <a:noFill/>
          </p:spPr>
          <p:txBody>
            <a:bodyPr wrap="square" rtlCol="0">
              <a:spAutoFit/>
            </a:bodyPr>
            <a:lstStyle/>
            <a:p>
              <a:pPr algn="ctr">
                <a:buNone/>
              </a:pPr>
              <a:r>
                <a:rPr lang="fr-FR" sz="1400" b="1" dirty="0" smtClean="0"/>
                <a:t>Ligne C</a:t>
              </a:r>
              <a:endParaRPr lang="fr-FR" sz="1400" b="1" dirty="0"/>
            </a:p>
          </p:txBody>
        </p:sp>
        <p:sp>
          <p:nvSpPr>
            <p:cNvPr id="13" name="ZoneTexte 12"/>
            <p:cNvSpPr txBox="1"/>
            <p:nvPr/>
          </p:nvSpPr>
          <p:spPr>
            <a:xfrm>
              <a:off x="4355976" y="5944640"/>
              <a:ext cx="936104" cy="307777"/>
            </a:xfrm>
            <a:prstGeom prst="rect">
              <a:avLst/>
            </a:prstGeom>
            <a:noFill/>
          </p:spPr>
          <p:txBody>
            <a:bodyPr wrap="square" rtlCol="0">
              <a:spAutoFit/>
            </a:bodyPr>
            <a:lstStyle/>
            <a:p>
              <a:pPr algn="ctr">
                <a:buNone/>
              </a:pPr>
              <a:r>
                <a:rPr lang="fr-FR" sz="1400" b="1" dirty="0" smtClean="0"/>
                <a:t>Ligne B</a:t>
              </a:r>
              <a:endParaRPr lang="fr-FR" sz="1400" b="1" dirty="0"/>
            </a:p>
          </p:txBody>
        </p:sp>
        <p:sp>
          <p:nvSpPr>
            <p:cNvPr id="14" name="ZoneTexte 13"/>
            <p:cNvSpPr txBox="1"/>
            <p:nvPr/>
          </p:nvSpPr>
          <p:spPr>
            <a:xfrm>
              <a:off x="6156176" y="5926950"/>
              <a:ext cx="936104" cy="307777"/>
            </a:xfrm>
            <a:prstGeom prst="rect">
              <a:avLst/>
            </a:prstGeom>
            <a:noFill/>
          </p:spPr>
          <p:txBody>
            <a:bodyPr wrap="square" rtlCol="0">
              <a:spAutoFit/>
            </a:bodyPr>
            <a:lstStyle/>
            <a:p>
              <a:pPr algn="ctr">
                <a:buNone/>
              </a:pPr>
              <a:r>
                <a:rPr lang="fr-FR" sz="1400" b="1" dirty="0" smtClean="0"/>
                <a:t>Ligne A</a:t>
              </a:r>
              <a:endParaRPr lang="fr-FR" sz="1400" b="1" dirty="0"/>
            </a:p>
          </p:txBody>
        </p:sp>
        <p:sp>
          <p:nvSpPr>
            <p:cNvPr id="15" name="Rectangle 14"/>
            <p:cNvSpPr/>
            <p:nvPr/>
          </p:nvSpPr>
          <p:spPr>
            <a:xfrm>
              <a:off x="1682211" y="5458274"/>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ZoneTexte 15"/>
            <p:cNvSpPr txBox="1"/>
            <p:nvPr/>
          </p:nvSpPr>
          <p:spPr>
            <a:xfrm>
              <a:off x="800424" y="3033422"/>
              <a:ext cx="574455" cy="246221"/>
            </a:xfrm>
            <a:prstGeom prst="rect">
              <a:avLst/>
            </a:prstGeom>
            <a:noFill/>
          </p:spPr>
          <p:txBody>
            <a:bodyPr wrap="square" rtlCol="0">
              <a:spAutoFit/>
            </a:bodyPr>
            <a:lstStyle/>
            <a:p>
              <a:pPr>
                <a:buNone/>
              </a:pPr>
              <a:r>
                <a:rPr lang="fr-FR" sz="1000" b="1" dirty="0" err="1" smtClean="0"/>
                <a:t>PicD</a:t>
              </a:r>
              <a:endParaRPr lang="fr-FR" sz="1000" b="1" dirty="0"/>
            </a:p>
          </p:txBody>
        </p:sp>
        <p:sp>
          <p:nvSpPr>
            <p:cNvPr id="17" name="ZoneTexte 16"/>
            <p:cNvSpPr txBox="1"/>
            <p:nvPr/>
          </p:nvSpPr>
          <p:spPr>
            <a:xfrm>
              <a:off x="2609261" y="2937994"/>
              <a:ext cx="665261" cy="246221"/>
            </a:xfrm>
            <a:prstGeom prst="rect">
              <a:avLst/>
            </a:prstGeom>
            <a:noFill/>
          </p:spPr>
          <p:txBody>
            <a:bodyPr wrap="square" rtlCol="0">
              <a:spAutoFit/>
            </a:bodyPr>
            <a:lstStyle/>
            <a:p>
              <a:pPr>
                <a:buNone/>
              </a:pPr>
              <a:r>
                <a:rPr lang="fr-FR" sz="1000" b="1" dirty="0" err="1" smtClean="0"/>
                <a:t>PicC</a:t>
              </a:r>
              <a:endParaRPr lang="fr-FR" sz="1000" b="1" dirty="0"/>
            </a:p>
          </p:txBody>
        </p:sp>
        <p:sp>
          <p:nvSpPr>
            <p:cNvPr id="18" name="ZoneTexte 17"/>
            <p:cNvSpPr txBox="1"/>
            <p:nvPr/>
          </p:nvSpPr>
          <p:spPr>
            <a:xfrm>
              <a:off x="6282502" y="2886475"/>
              <a:ext cx="602392" cy="246221"/>
            </a:xfrm>
            <a:prstGeom prst="rect">
              <a:avLst/>
            </a:prstGeom>
            <a:noFill/>
          </p:spPr>
          <p:txBody>
            <a:bodyPr wrap="square" rtlCol="0">
              <a:spAutoFit/>
            </a:bodyPr>
            <a:lstStyle/>
            <a:p>
              <a:pPr>
                <a:buNone/>
              </a:pPr>
              <a:r>
                <a:rPr lang="fr-FR" sz="1000" b="1" dirty="0" err="1" smtClean="0"/>
                <a:t>PicA</a:t>
              </a:r>
              <a:endParaRPr lang="fr-FR" sz="1000" b="1" dirty="0"/>
            </a:p>
          </p:txBody>
        </p:sp>
        <p:sp>
          <p:nvSpPr>
            <p:cNvPr id="19" name="ZoneTexte 18"/>
            <p:cNvSpPr txBox="1"/>
            <p:nvPr/>
          </p:nvSpPr>
          <p:spPr>
            <a:xfrm>
              <a:off x="4499992" y="2992312"/>
              <a:ext cx="579716" cy="246221"/>
            </a:xfrm>
            <a:prstGeom prst="rect">
              <a:avLst/>
            </a:prstGeom>
            <a:noFill/>
          </p:spPr>
          <p:txBody>
            <a:bodyPr wrap="square" rtlCol="0">
              <a:spAutoFit/>
            </a:bodyPr>
            <a:lstStyle/>
            <a:p>
              <a:pPr>
                <a:buNone/>
              </a:pPr>
              <a:r>
                <a:rPr lang="fr-FR" sz="1000" b="1" dirty="0" err="1" smtClean="0"/>
                <a:t>PicB</a:t>
              </a:r>
              <a:endParaRPr lang="fr-FR" sz="1000" b="1" dirty="0"/>
            </a:p>
          </p:txBody>
        </p:sp>
        <p:sp>
          <p:nvSpPr>
            <p:cNvPr id="20" name="ZoneTexte 19"/>
            <p:cNvSpPr txBox="1"/>
            <p:nvPr/>
          </p:nvSpPr>
          <p:spPr>
            <a:xfrm>
              <a:off x="800425" y="3235079"/>
              <a:ext cx="563960" cy="246221"/>
            </a:xfrm>
            <a:prstGeom prst="rect">
              <a:avLst/>
            </a:prstGeom>
            <a:noFill/>
          </p:spPr>
          <p:txBody>
            <a:bodyPr wrap="square" rtlCol="0">
              <a:spAutoFit/>
            </a:bodyPr>
            <a:lstStyle/>
            <a:p>
              <a:pPr>
                <a:buNone/>
              </a:pPr>
              <a:r>
                <a:rPr lang="fr-FR" sz="1000" b="1" dirty="0" err="1" smtClean="0"/>
                <a:t>PrcD</a:t>
              </a:r>
              <a:endParaRPr lang="fr-FR" sz="1000" b="1" dirty="0"/>
            </a:p>
          </p:txBody>
        </p:sp>
        <p:sp>
          <p:nvSpPr>
            <p:cNvPr id="21" name="ZoneTexte 20"/>
            <p:cNvSpPr txBox="1"/>
            <p:nvPr/>
          </p:nvSpPr>
          <p:spPr>
            <a:xfrm>
              <a:off x="2609261" y="3154018"/>
              <a:ext cx="665261" cy="246221"/>
            </a:xfrm>
            <a:prstGeom prst="rect">
              <a:avLst/>
            </a:prstGeom>
            <a:noFill/>
          </p:spPr>
          <p:txBody>
            <a:bodyPr wrap="square" rtlCol="0">
              <a:spAutoFit/>
            </a:bodyPr>
            <a:lstStyle/>
            <a:p>
              <a:pPr>
                <a:buNone/>
              </a:pPr>
              <a:r>
                <a:rPr lang="fr-FR" sz="1000" b="1" dirty="0" err="1" smtClean="0"/>
                <a:t>PrcC</a:t>
              </a:r>
              <a:endParaRPr lang="fr-FR" sz="1000" b="1" dirty="0"/>
            </a:p>
          </p:txBody>
        </p:sp>
        <p:sp>
          <p:nvSpPr>
            <p:cNvPr id="22" name="ZoneTexte 21"/>
            <p:cNvSpPr txBox="1"/>
            <p:nvPr/>
          </p:nvSpPr>
          <p:spPr>
            <a:xfrm>
              <a:off x="4499991" y="3208336"/>
              <a:ext cx="632193" cy="246221"/>
            </a:xfrm>
            <a:prstGeom prst="rect">
              <a:avLst/>
            </a:prstGeom>
            <a:noFill/>
          </p:spPr>
          <p:txBody>
            <a:bodyPr wrap="square" rtlCol="0">
              <a:spAutoFit/>
            </a:bodyPr>
            <a:lstStyle/>
            <a:p>
              <a:pPr>
                <a:buNone/>
              </a:pPr>
              <a:r>
                <a:rPr lang="fr-FR" sz="1000" b="1" dirty="0" err="1" smtClean="0"/>
                <a:t>PrcB</a:t>
              </a:r>
              <a:endParaRPr lang="fr-FR" sz="1000" b="1" dirty="0"/>
            </a:p>
          </p:txBody>
        </p:sp>
        <p:sp>
          <p:nvSpPr>
            <p:cNvPr id="23" name="ZoneTexte 22"/>
            <p:cNvSpPr txBox="1"/>
            <p:nvPr/>
          </p:nvSpPr>
          <p:spPr>
            <a:xfrm>
              <a:off x="6282502" y="3111565"/>
              <a:ext cx="602392" cy="246221"/>
            </a:xfrm>
            <a:prstGeom prst="rect">
              <a:avLst/>
            </a:prstGeom>
            <a:noFill/>
          </p:spPr>
          <p:txBody>
            <a:bodyPr wrap="square" rtlCol="0">
              <a:spAutoFit/>
            </a:bodyPr>
            <a:lstStyle/>
            <a:p>
              <a:pPr>
                <a:buNone/>
              </a:pPr>
              <a:r>
                <a:rPr lang="fr-FR" sz="1000" b="1" dirty="0" err="1" smtClean="0"/>
                <a:t>PrcA</a:t>
              </a:r>
              <a:endParaRPr lang="fr-FR" sz="1000" b="1" dirty="0"/>
            </a:p>
          </p:txBody>
        </p:sp>
        <p:sp>
          <p:nvSpPr>
            <p:cNvPr id="24" name="ZoneTexte 23"/>
            <p:cNvSpPr txBox="1"/>
            <p:nvPr/>
          </p:nvSpPr>
          <p:spPr>
            <a:xfrm>
              <a:off x="2573882" y="5179295"/>
              <a:ext cx="576064" cy="246221"/>
            </a:xfrm>
            <a:prstGeom prst="rect">
              <a:avLst/>
            </a:prstGeom>
            <a:noFill/>
          </p:spPr>
          <p:txBody>
            <a:bodyPr wrap="square" rtlCol="0">
              <a:spAutoFit/>
            </a:bodyPr>
            <a:lstStyle/>
            <a:p>
              <a:pPr>
                <a:buNone/>
              </a:pPr>
              <a:r>
                <a:rPr lang="fr-FR" sz="1000" b="1" dirty="0" err="1" smtClean="0"/>
                <a:t>PchC</a:t>
              </a:r>
              <a:endParaRPr lang="fr-FR" sz="1000" b="1" dirty="0"/>
            </a:p>
          </p:txBody>
        </p:sp>
        <p:sp>
          <p:nvSpPr>
            <p:cNvPr id="25" name="ZoneTexte 24"/>
            <p:cNvSpPr txBox="1"/>
            <p:nvPr/>
          </p:nvSpPr>
          <p:spPr>
            <a:xfrm>
              <a:off x="4481886" y="5242666"/>
              <a:ext cx="576064" cy="246221"/>
            </a:xfrm>
            <a:prstGeom prst="rect">
              <a:avLst/>
            </a:prstGeom>
            <a:noFill/>
          </p:spPr>
          <p:txBody>
            <a:bodyPr wrap="square" rtlCol="0">
              <a:spAutoFit/>
            </a:bodyPr>
            <a:lstStyle/>
            <a:p>
              <a:pPr>
                <a:buNone/>
              </a:pPr>
              <a:r>
                <a:rPr lang="fr-FR" sz="1000" b="1" dirty="0" err="1" smtClean="0"/>
                <a:t>PchB</a:t>
              </a:r>
              <a:endParaRPr lang="fr-FR" sz="1000" b="1" dirty="0"/>
            </a:p>
          </p:txBody>
        </p:sp>
        <p:sp>
          <p:nvSpPr>
            <p:cNvPr id="26" name="ZoneTexte 25"/>
            <p:cNvSpPr txBox="1"/>
            <p:nvPr/>
          </p:nvSpPr>
          <p:spPr>
            <a:xfrm>
              <a:off x="6309245" y="5107287"/>
              <a:ext cx="576064" cy="246221"/>
            </a:xfrm>
            <a:prstGeom prst="rect">
              <a:avLst/>
            </a:prstGeom>
            <a:noFill/>
          </p:spPr>
          <p:txBody>
            <a:bodyPr wrap="square" rtlCol="0">
              <a:spAutoFit/>
            </a:bodyPr>
            <a:lstStyle/>
            <a:p>
              <a:pPr>
                <a:buNone/>
              </a:pPr>
              <a:r>
                <a:rPr lang="fr-FR" sz="1000" b="1" dirty="0" err="1" smtClean="0"/>
                <a:t>PchA</a:t>
              </a:r>
              <a:endParaRPr lang="fr-FR" sz="1000" b="1" dirty="0"/>
            </a:p>
          </p:txBody>
        </p:sp>
        <p:sp>
          <p:nvSpPr>
            <p:cNvPr id="27" name="ZoneTexte 26"/>
            <p:cNvSpPr txBox="1"/>
            <p:nvPr/>
          </p:nvSpPr>
          <p:spPr>
            <a:xfrm>
              <a:off x="6372200" y="3640384"/>
              <a:ext cx="504056" cy="246221"/>
            </a:xfrm>
            <a:prstGeom prst="rect">
              <a:avLst/>
            </a:prstGeom>
            <a:noFill/>
          </p:spPr>
          <p:txBody>
            <a:bodyPr wrap="square" rtlCol="0">
              <a:spAutoFit/>
            </a:bodyPr>
            <a:lstStyle/>
            <a:p>
              <a:pPr>
                <a:buNone/>
              </a:pPr>
              <a:r>
                <a:rPr lang="fr-FR" sz="1000" b="1" dirty="0" smtClean="0"/>
                <a:t>V1A</a:t>
              </a:r>
              <a:endParaRPr lang="fr-FR" sz="1000" b="1" dirty="0"/>
            </a:p>
          </p:txBody>
        </p:sp>
        <p:sp>
          <p:nvSpPr>
            <p:cNvPr id="28" name="ZoneTexte 27"/>
            <p:cNvSpPr txBox="1"/>
            <p:nvPr/>
          </p:nvSpPr>
          <p:spPr>
            <a:xfrm>
              <a:off x="6363147" y="4450578"/>
              <a:ext cx="504056" cy="246221"/>
            </a:xfrm>
            <a:prstGeom prst="rect">
              <a:avLst/>
            </a:prstGeom>
            <a:noFill/>
          </p:spPr>
          <p:txBody>
            <a:bodyPr wrap="square" rtlCol="0">
              <a:spAutoFit/>
            </a:bodyPr>
            <a:lstStyle/>
            <a:p>
              <a:pPr>
                <a:buNone/>
              </a:pPr>
              <a:r>
                <a:rPr lang="fr-FR" sz="1000" b="1" dirty="0" smtClean="0"/>
                <a:t>V3A</a:t>
              </a:r>
              <a:endParaRPr lang="fr-FR" sz="1000" b="1" dirty="0"/>
            </a:p>
          </p:txBody>
        </p:sp>
        <p:sp>
          <p:nvSpPr>
            <p:cNvPr id="29" name="ZoneTexte 28"/>
            <p:cNvSpPr txBox="1"/>
            <p:nvPr/>
          </p:nvSpPr>
          <p:spPr>
            <a:xfrm>
              <a:off x="7596336" y="4072432"/>
              <a:ext cx="504056" cy="246221"/>
            </a:xfrm>
            <a:prstGeom prst="rect">
              <a:avLst/>
            </a:prstGeom>
            <a:noFill/>
          </p:spPr>
          <p:txBody>
            <a:bodyPr wrap="square" rtlCol="0">
              <a:spAutoFit/>
            </a:bodyPr>
            <a:lstStyle/>
            <a:p>
              <a:pPr>
                <a:buNone/>
              </a:pPr>
              <a:r>
                <a:rPr lang="fr-FR" sz="1000" b="1" dirty="0" smtClean="0"/>
                <a:t>V2A</a:t>
              </a:r>
              <a:endParaRPr lang="fr-FR" sz="1000" b="1" dirty="0"/>
            </a:p>
          </p:txBody>
        </p:sp>
        <p:sp>
          <p:nvSpPr>
            <p:cNvPr id="30" name="ZoneTexte 29"/>
            <p:cNvSpPr txBox="1"/>
            <p:nvPr/>
          </p:nvSpPr>
          <p:spPr>
            <a:xfrm>
              <a:off x="4572000" y="3856408"/>
              <a:ext cx="504056" cy="246221"/>
            </a:xfrm>
            <a:prstGeom prst="rect">
              <a:avLst/>
            </a:prstGeom>
            <a:noFill/>
          </p:spPr>
          <p:txBody>
            <a:bodyPr wrap="square" rtlCol="0">
              <a:spAutoFit/>
            </a:bodyPr>
            <a:lstStyle/>
            <a:p>
              <a:pPr>
                <a:buNone/>
              </a:pPr>
              <a:r>
                <a:rPr lang="fr-FR" sz="1000" b="1" dirty="0" smtClean="0"/>
                <a:t>V1B</a:t>
              </a:r>
              <a:endParaRPr lang="fr-FR" sz="1000" b="1" dirty="0"/>
            </a:p>
          </p:txBody>
        </p:sp>
        <p:sp>
          <p:nvSpPr>
            <p:cNvPr id="31" name="ZoneTexte 30"/>
            <p:cNvSpPr txBox="1"/>
            <p:nvPr/>
          </p:nvSpPr>
          <p:spPr>
            <a:xfrm>
              <a:off x="4572000" y="4648496"/>
              <a:ext cx="504056" cy="246221"/>
            </a:xfrm>
            <a:prstGeom prst="rect">
              <a:avLst/>
            </a:prstGeom>
            <a:noFill/>
          </p:spPr>
          <p:txBody>
            <a:bodyPr wrap="square" rtlCol="0">
              <a:spAutoFit/>
            </a:bodyPr>
            <a:lstStyle/>
            <a:p>
              <a:pPr>
                <a:buNone/>
              </a:pPr>
              <a:r>
                <a:rPr lang="fr-FR" sz="1000" b="1" dirty="0" smtClean="0"/>
                <a:t>V3B</a:t>
              </a:r>
              <a:endParaRPr lang="fr-FR" sz="1000" b="1" dirty="0"/>
            </a:p>
          </p:txBody>
        </p:sp>
        <p:sp>
          <p:nvSpPr>
            <p:cNvPr id="32" name="ZoneTexte 31"/>
            <p:cNvSpPr txBox="1"/>
            <p:nvPr/>
          </p:nvSpPr>
          <p:spPr>
            <a:xfrm>
              <a:off x="5796136" y="4207395"/>
              <a:ext cx="504056" cy="246221"/>
            </a:xfrm>
            <a:prstGeom prst="rect">
              <a:avLst/>
            </a:prstGeom>
            <a:noFill/>
          </p:spPr>
          <p:txBody>
            <a:bodyPr wrap="square" rtlCol="0">
              <a:spAutoFit/>
            </a:bodyPr>
            <a:lstStyle/>
            <a:p>
              <a:pPr>
                <a:buNone/>
              </a:pPr>
              <a:r>
                <a:rPr lang="fr-FR" sz="1000" b="1" dirty="0" smtClean="0"/>
                <a:t>V2B</a:t>
              </a:r>
              <a:endParaRPr lang="fr-FR" sz="1000" b="1" dirty="0"/>
            </a:p>
          </p:txBody>
        </p:sp>
        <p:sp>
          <p:nvSpPr>
            <p:cNvPr id="33" name="ZoneTexte 32"/>
            <p:cNvSpPr txBox="1"/>
            <p:nvPr/>
          </p:nvSpPr>
          <p:spPr>
            <a:xfrm>
              <a:off x="2699792" y="3784400"/>
              <a:ext cx="504056" cy="246221"/>
            </a:xfrm>
            <a:prstGeom prst="rect">
              <a:avLst/>
            </a:prstGeom>
            <a:noFill/>
          </p:spPr>
          <p:txBody>
            <a:bodyPr wrap="square" rtlCol="0">
              <a:spAutoFit/>
            </a:bodyPr>
            <a:lstStyle/>
            <a:p>
              <a:pPr>
                <a:buNone/>
              </a:pPr>
              <a:r>
                <a:rPr lang="fr-FR" sz="1000" b="1" dirty="0" smtClean="0"/>
                <a:t>V1C</a:t>
              </a:r>
              <a:endParaRPr lang="fr-FR" sz="1000" b="1" dirty="0"/>
            </a:p>
          </p:txBody>
        </p:sp>
        <p:sp>
          <p:nvSpPr>
            <p:cNvPr id="34" name="ZoneTexte 33"/>
            <p:cNvSpPr txBox="1"/>
            <p:nvPr/>
          </p:nvSpPr>
          <p:spPr>
            <a:xfrm>
              <a:off x="2699792" y="4576488"/>
              <a:ext cx="504056" cy="246221"/>
            </a:xfrm>
            <a:prstGeom prst="rect">
              <a:avLst/>
            </a:prstGeom>
            <a:noFill/>
          </p:spPr>
          <p:txBody>
            <a:bodyPr wrap="square" rtlCol="0">
              <a:spAutoFit/>
            </a:bodyPr>
            <a:lstStyle/>
            <a:p>
              <a:pPr>
                <a:buNone/>
              </a:pPr>
              <a:r>
                <a:rPr lang="fr-FR" sz="1000" b="1" dirty="0" smtClean="0"/>
                <a:t>V3C</a:t>
              </a:r>
              <a:endParaRPr lang="fr-FR" sz="1000" b="1" dirty="0"/>
            </a:p>
          </p:txBody>
        </p:sp>
        <p:sp>
          <p:nvSpPr>
            <p:cNvPr id="35" name="ZoneTexte 34"/>
            <p:cNvSpPr txBox="1"/>
            <p:nvPr/>
          </p:nvSpPr>
          <p:spPr>
            <a:xfrm>
              <a:off x="3923928" y="4144440"/>
              <a:ext cx="504056" cy="246221"/>
            </a:xfrm>
            <a:prstGeom prst="rect">
              <a:avLst/>
            </a:prstGeom>
            <a:noFill/>
          </p:spPr>
          <p:txBody>
            <a:bodyPr wrap="square" rtlCol="0">
              <a:spAutoFit/>
            </a:bodyPr>
            <a:lstStyle/>
            <a:p>
              <a:pPr>
                <a:buNone/>
              </a:pPr>
              <a:r>
                <a:rPr lang="fr-FR" sz="1000" b="1" dirty="0" smtClean="0"/>
                <a:t>V2C</a:t>
              </a:r>
              <a:endParaRPr lang="fr-FR" sz="1000" b="1" dirty="0"/>
            </a:p>
          </p:txBody>
        </p:sp>
        <p:sp>
          <p:nvSpPr>
            <p:cNvPr id="36" name="ZoneTexte 35"/>
            <p:cNvSpPr txBox="1"/>
            <p:nvPr/>
          </p:nvSpPr>
          <p:spPr>
            <a:xfrm>
              <a:off x="854743" y="3829249"/>
              <a:ext cx="504056" cy="246221"/>
            </a:xfrm>
            <a:prstGeom prst="rect">
              <a:avLst/>
            </a:prstGeom>
            <a:noFill/>
          </p:spPr>
          <p:txBody>
            <a:bodyPr wrap="square" rtlCol="0">
              <a:spAutoFit/>
            </a:bodyPr>
            <a:lstStyle/>
            <a:p>
              <a:pPr>
                <a:buNone/>
              </a:pPr>
              <a:r>
                <a:rPr lang="fr-FR" sz="1000" b="1" dirty="0" smtClean="0"/>
                <a:t>V1D</a:t>
              </a:r>
              <a:endParaRPr lang="fr-FR" sz="1000" b="1" dirty="0"/>
            </a:p>
          </p:txBody>
        </p:sp>
        <p:sp>
          <p:nvSpPr>
            <p:cNvPr id="37" name="ZoneTexte 36"/>
            <p:cNvSpPr txBox="1"/>
            <p:nvPr/>
          </p:nvSpPr>
          <p:spPr>
            <a:xfrm>
              <a:off x="836637" y="4675239"/>
              <a:ext cx="504056" cy="246221"/>
            </a:xfrm>
            <a:prstGeom prst="rect">
              <a:avLst/>
            </a:prstGeom>
            <a:noFill/>
          </p:spPr>
          <p:txBody>
            <a:bodyPr wrap="square" rtlCol="0">
              <a:spAutoFit/>
            </a:bodyPr>
            <a:lstStyle/>
            <a:p>
              <a:pPr>
                <a:buNone/>
              </a:pPr>
              <a:r>
                <a:rPr lang="fr-FR" sz="1000" b="1" dirty="0" smtClean="0"/>
                <a:t>V3D</a:t>
              </a:r>
              <a:endParaRPr lang="fr-FR" sz="1000" b="1" dirty="0"/>
            </a:p>
          </p:txBody>
        </p:sp>
        <p:sp>
          <p:nvSpPr>
            <p:cNvPr id="38" name="ZoneTexte 37"/>
            <p:cNvSpPr txBox="1"/>
            <p:nvPr/>
          </p:nvSpPr>
          <p:spPr>
            <a:xfrm>
              <a:off x="2114259" y="4206979"/>
              <a:ext cx="504056" cy="246221"/>
            </a:xfrm>
            <a:prstGeom prst="rect">
              <a:avLst/>
            </a:prstGeom>
            <a:noFill/>
          </p:spPr>
          <p:txBody>
            <a:bodyPr wrap="square" rtlCol="0">
              <a:spAutoFit/>
            </a:bodyPr>
            <a:lstStyle/>
            <a:p>
              <a:pPr>
                <a:buNone/>
              </a:pPr>
              <a:r>
                <a:rPr lang="fr-FR" sz="1000" b="1" dirty="0" smtClean="0"/>
                <a:t>V2D</a:t>
              </a:r>
              <a:endParaRPr lang="fr-FR" sz="1000" b="1" dirty="0"/>
            </a:p>
          </p:txBody>
        </p:sp>
        <p:cxnSp>
          <p:nvCxnSpPr>
            <p:cNvPr id="39" name="Connecteur droit avec flèche 38"/>
            <p:cNvCxnSpPr/>
            <p:nvPr/>
          </p:nvCxnSpPr>
          <p:spPr>
            <a:xfrm>
              <a:off x="1232473" y="3163071"/>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p:nvPr/>
          </p:nvCxnSpPr>
          <p:spPr>
            <a:xfrm>
              <a:off x="1232473" y="3379095"/>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1" name="Connecteur droit avec flèche 40"/>
            <p:cNvCxnSpPr/>
            <p:nvPr/>
          </p:nvCxnSpPr>
          <p:spPr>
            <a:xfrm>
              <a:off x="1214783" y="3973265"/>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flipV="1">
              <a:off x="1196677" y="4675239"/>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43" name="ZoneTexte 42"/>
            <p:cNvSpPr txBox="1"/>
            <p:nvPr/>
          </p:nvSpPr>
          <p:spPr>
            <a:xfrm>
              <a:off x="773266" y="5245062"/>
              <a:ext cx="576064" cy="246221"/>
            </a:xfrm>
            <a:prstGeom prst="rect">
              <a:avLst/>
            </a:prstGeom>
            <a:noFill/>
          </p:spPr>
          <p:txBody>
            <a:bodyPr wrap="square" rtlCol="0">
              <a:spAutoFit/>
            </a:bodyPr>
            <a:lstStyle/>
            <a:p>
              <a:pPr>
                <a:buNone/>
              </a:pPr>
              <a:r>
                <a:rPr lang="fr-FR" sz="1000" b="1" dirty="0" err="1" smtClean="0"/>
                <a:t>PchD</a:t>
              </a:r>
              <a:endParaRPr lang="fr-FR" sz="1000" b="1" dirty="0"/>
            </a:p>
          </p:txBody>
        </p:sp>
        <p:cxnSp>
          <p:nvCxnSpPr>
            <p:cNvPr id="44" name="Connecteur droit avec flèche 43"/>
            <p:cNvCxnSpPr/>
            <p:nvPr/>
          </p:nvCxnSpPr>
          <p:spPr>
            <a:xfrm>
              <a:off x="1205314" y="5389078"/>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rot="10800000" flipV="1">
              <a:off x="1970243" y="4350995"/>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6" name="Connecteur droit avec flèche 45"/>
            <p:cNvCxnSpPr/>
            <p:nvPr/>
          </p:nvCxnSpPr>
          <p:spPr>
            <a:xfrm rot="10800000" flipV="1">
              <a:off x="3779912" y="4288456"/>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7" name="Connecteur droit avec flèche 46"/>
            <p:cNvCxnSpPr/>
            <p:nvPr/>
          </p:nvCxnSpPr>
          <p:spPr>
            <a:xfrm rot="10800000" flipV="1">
              <a:off x="5652120" y="4351411"/>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rot="10800000" flipV="1">
              <a:off x="7452320" y="4216448"/>
              <a:ext cx="216024" cy="13900"/>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a:off x="3041310" y="3070977"/>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a:off x="3041310" y="3287001"/>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a:off x="3059832" y="3928416"/>
              <a:ext cx="288032"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V="1">
              <a:off x="3059832" y="4576488"/>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a:off x="3005930" y="5323311"/>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a:off x="4924420" y="3132915"/>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a:off x="4924420" y="3341319"/>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a:off x="4932040" y="4000424"/>
              <a:ext cx="288032"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V="1">
              <a:off x="4932040" y="4648496"/>
              <a:ext cx="296416"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a:off x="4913934" y="5386682"/>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a:off x="6714550" y="3028524"/>
              <a:ext cx="50405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a:off x="6714550" y="3244548"/>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a:off x="6732240" y="3784400"/>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V="1">
              <a:off x="6723187" y="4511553"/>
              <a:ext cx="296416" cy="7200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63" name="Connecteur droit avec flèche 62"/>
            <p:cNvCxnSpPr/>
            <p:nvPr/>
          </p:nvCxnSpPr>
          <p:spPr>
            <a:xfrm>
              <a:off x="6741293" y="5251303"/>
              <a:ext cx="504056" cy="1588"/>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
          <p:nvSpPr>
            <p:cNvPr id="64" name="ZoneTexte 63"/>
            <p:cNvSpPr txBox="1"/>
            <p:nvPr/>
          </p:nvSpPr>
          <p:spPr>
            <a:xfrm>
              <a:off x="7759019" y="3596191"/>
              <a:ext cx="773631" cy="246221"/>
            </a:xfrm>
            <a:prstGeom prst="rect">
              <a:avLst/>
            </a:prstGeom>
            <a:noFill/>
          </p:spPr>
          <p:txBody>
            <a:bodyPr wrap="square" rtlCol="0">
              <a:spAutoFit/>
            </a:bodyPr>
            <a:lstStyle/>
            <a:p>
              <a:pPr>
                <a:buNone/>
              </a:pPr>
              <a:r>
                <a:rPr lang="fr-FR" sz="1000" b="1" dirty="0" smtClean="0"/>
                <a:t>Arcil1A</a:t>
              </a:r>
              <a:endParaRPr lang="fr-FR" sz="1000" b="1" dirty="0"/>
            </a:p>
          </p:txBody>
        </p:sp>
        <p:sp>
          <p:nvSpPr>
            <p:cNvPr id="65" name="ZoneTexte 64"/>
            <p:cNvSpPr txBox="1"/>
            <p:nvPr/>
          </p:nvSpPr>
          <p:spPr>
            <a:xfrm>
              <a:off x="7676296" y="4482899"/>
              <a:ext cx="719916" cy="246221"/>
            </a:xfrm>
            <a:prstGeom prst="rect">
              <a:avLst/>
            </a:prstGeom>
            <a:noFill/>
          </p:spPr>
          <p:txBody>
            <a:bodyPr wrap="square" rtlCol="0">
              <a:spAutoFit/>
            </a:bodyPr>
            <a:lstStyle/>
            <a:p>
              <a:pPr>
                <a:buNone/>
              </a:pPr>
              <a:r>
                <a:rPr lang="fr-FR" sz="1000" b="1" dirty="0" smtClean="0"/>
                <a:t>Arcil2A</a:t>
              </a:r>
              <a:endParaRPr lang="fr-FR" sz="1000" b="1" dirty="0"/>
            </a:p>
          </p:txBody>
        </p:sp>
        <p:sp>
          <p:nvSpPr>
            <p:cNvPr id="66" name="ZoneTexte 65"/>
            <p:cNvSpPr txBox="1"/>
            <p:nvPr/>
          </p:nvSpPr>
          <p:spPr>
            <a:xfrm>
              <a:off x="5837858" y="3723425"/>
              <a:ext cx="763664" cy="246221"/>
            </a:xfrm>
            <a:prstGeom prst="rect">
              <a:avLst/>
            </a:prstGeom>
            <a:noFill/>
          </p:spPr>
          <p:txBody>
            <a:bodyPr wrap="square" rtlCol="0">
              <a:spAutoFit/>
            </a:bodyPr>
            <a:lstStyle/>
            <a:p>
              <a:pPr>
                <a:buNone/>
              </a:pPr>
              <a:r>
                <a:rPr lang="fr-FR" sz="1000" b="1" dirty="0" smtClean="0"/>
                <a:t>Arcil1B</a:t>
              </a:r>
              <a:endParaRPr lang="fr-FR" sz="1000" b="1" dirty="0"/>
            </a:p>
          </p:txBody>
        </p:sp>
        <p:sp>
          <p:nvSpPr>
            <p:cNvPr id="67" name="ZoneTexte 66"/>
            <p:cNvSpPr txBox="1"/>
            <p:nvPr/>
          </p:nvSpPr>
          <p:spPr>
            <a:xfrm>
              <a:off x="5796136" y="4560854"/>
              <a:ext cx="752910" cy="246221"/>
            </a:xfrm>
            <a:prstGeom prst="rect">
              <a:avLst/>
            </a:prstGeom>
            <a:noFill/>
          </p:spPr>
          <p:txBody>
            <a:bodyPr wrap="square" rtlCol="0">
              <a:spAutoFit/>
            </a:bodyPr>
            <a:lstStyle/>
            <a:p>
              <a:pPr>
                <a:buNone/>
              </a:pPr>
              <a:r>
                <a:rPr lang="fr-FR" sz="1000" b="1" dirty="0" smtClean="0"/>
                <a:t>Arcil2B</a:t>
              </a:r>
              <a:endParaRPr lang="fr-FR" sz="1000" b="1" dirty="0"/>
            </a:p>
          </p:txBody>
        </p:sp>
        <p:sp>
          <p:nvSpPr>
            <p:cNvPr id="68" name="ZoneTexte 67"/>
            <p:cNvSpPr txBox="1"/>
            <p:nvPr/>
          </p:nvSpPr>
          <p:spPr>
            <a:xfrm>
              <a:off x="3959931" y="3640383"/>
              <a:ext cx="773434" cy="246221"/>
            </a:xfrm>
            <a:prstGeom prst="rect">
              <a:avLst/>
            </a:prstGeom>
            <a:noFill/>
          </p:spPr>
          <p:txBody>
            <a:bodyPr wrap="square" rtlCol="0">
              <a:spAutoFit/>
            </a:bodyPr>
            <a:lstStyle/>
            <a:p>
              <a:pPr>
                <a:buNone/>
              </a:pPr>
              <a:r>
                <a:rPr lang="fr-FR" sz="1000" b="1" dirty="0" smtClean="0"/>
                <a:t>Arcil1C</a:t>
              </a:r>
              <a:endParaRPr lang="fr-FR" sz="1000" b="1" dirty="0"/>
            </a:p>
          </p:txBody>
        </p:sp>
        <p:sp>
          <p:nvSpPr>
            <p:cNvPr id="69" name="ZoneTexte 68"/>
            <p:cNvSpPr txBox="1"/>
            <p:nvPr/>
          </p:nvSpPr>
          <p:spPr>
            <a:xfrm>
              <a:off x="3923927" y="4504480"/>
              <a:ext cx="777951" cy="246221"/>
            </a:xfrm>
            <a:prstGeom prst="rect">
              <a:avLst/>
            </a:prstGeom>
            <a:noFill/>
          </p:spPr>
          <p:txBody>
            <a:bodyPr wrap="square" rtlCol="0">
              <a:spAutoFit/>
            </a:bodyPr>
            <a:lstStyle/>
            <a:p>
              <a:pPr>
                <a:buNone/>
              </a:pPr>
              <a:r>
                <a:rPr lang="fr-FR" sz="1000" b="1" dirty="0" smtClean="0"/>
                <a:t>Arcil2C</a:t>
              </a:r>
              <a:endParaRPr lang="fr-FR" sz="1000" b="1" dirty="0"/>
            </a:p>
          </p:txBody>
        </p:sp>
        <p:sp>
          <p:nvSpPr>
            <p:cNvPr id="70" name="ZoneTexte 69"/>
            <p:cNvSpPr txBox="1"/>
            <p:nvPr/>
          </p:nvSpPr>
          <p:spPr>
            <a:xfrm>
              <a:off x="2075245" y="4574807"/>
              <a:ext cx="789962" cy="246221"/>
            </a:xfrm>
            <a:prstGeom prst="rect">
              <a:avLst/>
            </a:prstGeom>
            <a:noFill/>
          </p:spPr>
          <p:txBody>
            <a:bodyPr wrap="square" rtlCol="0">
              <a:spAutoFit/>
            </a:bodyPr>
            <a:lstStyle/>
            <a:p>
              <a:pPr>
                <a:buNone/>
              </a:pPr>
              <a:r>
                <a:rPr lang="fr-FR" sz="1000" b="1" dirty="0" smtClean="0"/>
                <a:t>Arcil2D</a:t>
              </a:r>
              <a:endParaRPr lang="fr-FR" sz="1000" b="1" dirty="0"/>
            </a:p>
          </p:txBody>
        </p:sp>
        <p:sp>
          <p:nvSpPr>
            <p:cNvPr id="71" name="ZoneTexte 70"/>
            <p:cNvSpPr txBox="1"/>
            <p:nvPr/>
          </p:nvSpPr>
          <p:spPr>
            <a:xfrm>
              <a:off x="2123727" y="3668882"/>
              <a:ext cx="783461" cy="246221"/>
            </a:xfrm>
            <a:prstGeom prst="rect">
              <a:avLst/>
            </a:prstGeom>
            <a:noFill/>
          </p:spPr>
          <p:txBody>
            <a:bodyPr wrap="square" rtlCol="0">
              <a:spAutoFit/>
            </a:bodyPr>
            <a:lstStyle/>
            <a:p>
              <a:pPr>
                <a:buNone/>
              </a:pPr>
              <a:r>
                <a:rPr lang="fr-FR" sz="1000" b="1" dirty="0" smtClean="0"/>
                <a:t>Arcil1D</a:t>
              </a:r>
              <a:endParaRPr lang="fr-FR" sz="1000" b="1" dirty="0"/>
            </a:p>
          </p:txBody>
        </p:sp>
        <p:sp>
          <p:nvSpPr>
            <p:cNvPr id="72" name="Rectangle 71"/>
            <p:cNvSpPr/>
            <p:nvPr/>
          </p:nvSpPr>
          <p:spPr>
            <a:xfrm>
              <a:off x="3500517" y="5377213"/>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3" name="Rectangle 72"/>
            <p:cNvSpPr/>
            <p:nvPr/>
          </p:nvSpPr>
          <p:spPr>
            <a:xfrm>
              <a:off x="5381778" y="5449221"/>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4" name="Rectangle 73"/>
            <p:cNvSpPr/>
            <p:nvPr/>
          </p:nvSpPr>
          <p:spPr>
            <a:xfrm>
              <a:off x="7208721" y="5314258"/>
              <a:ext cx="99167" cy="144016"/>
            </a:xfrm>
            <a:prstGeom prst="rect">
              <a:avLst/>
            </a:prstGeom>
            <a:solidFill>
              <a:schemeClr val="bg1">
                <a:lumMod val="75000"/>
              </a:schemeClr>
            </a:solidFill>
            <a:ln w="9525">
              <a:solidFill>
                <a:schemeClr val="bg1">
                  <a:lumMod val="75000"/>
                </a:schemeClr>
              </a:solidFill>
              <a:beve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5" name="Connecteur droit avec flèche 74"/>
            <p:cNvCxnSpPr/>
            <p:nvPr/>
          </p:nvCxnSpPr>
          <p:spPr>
            <a:xfrm rot="10800000" flipV="1">
              <a:off x="1907704" y="3928415"/>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6" name="Connecteur droit avec flèche 75"/>
            <p:cNvCxnSpPr/>
            <p:nvPr/>
          </p:nvCxnSpPr>
          <p:spPr>
            <a:xfrm rot="10800000">
              <a:off x="1907704" y="4504480"/>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7" name="Connecteur droit avec flèche 76"/>
            <p:cNvCxnSpPr/>
            <p:nvPr/>
          </p:nvCxnSpPr>
          <p:spPr>
            <a:xfrm rot="10800000" flipV="1">
              <a:off x="3711332" y="3864042"/>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8" name="Connecteur droit avec flèche 77"/>
            <p:cNvCxnSpPr/>
            <p:nvPr/>
          </p:nvCxnSpPr>
          <p:spPr>
            <a:xfrm rot="10800000" flipV="1">
              <a:off x="5583540" y="3947862"/>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79" name="Connecteur droit avec flèche 78"/>
            <p:cNvCxnSpPr/>
            <p:nvPr/>
          </p:nvCxnSpPr>
          <p:spPr>
            <a:xfrm rot="10800000" flipV="1">
              <a:off x="7463368" y="3848789"/>
              <a:ext cx="360040" cy="288031"/>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0" name="Connecteur droit avec flèche 79"/>
            <p:cNvCxnSpPr/>
            <p:nvPr/>
          </p:nvCxnSpPr>
          <p:spPr>
            <a:xfrm rot="10800000">
              <a:off x="3707904" y="4432472"/>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cxnSp>
          <p:nvCxnSpPr>
            <p:cNvPr id="81" name="Connecteur droit avec flèche 80"/>
            <p:cNvCxnSpPr/>
            <p:nvPr/>
          </p:nvCxnSpPr>
          <p:spPr>
            <a:xfrm rot="10800000">
              <a:off x="5599544" y="4516292"/>
              <a:ext cx="288032" cy="144016"/>
            </a:xfrm>
            <a:prstGeom prst="straightConnector1">
              <a:avLst/>
            </a:prstGeom>
            <a:ln w="158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2" name="Connecteur droit avec flèche 81"/>
            <p:cNvCxnSpPr/>
            <p:nvPr/>
          </p:nvCxnSpPr>
          <p:spPr>
            <a:xfrm rot="10800000">
              <a:off x="7470988" y="4401977"/>
              <a:ext cx="288032" cy="144016"/>
            </a:xfrm>
            <a:prstGeom prst="straightConnector1">
              <a:avLst/>
            </a:prstGeom>
            <a:ln w="15875">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grpSp>
      <p:sp>
        <p:nvSpPr>
          <p:cNvPr id="83"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85" name="Connecteur droit 84"/>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84610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34</a:t>
            </a:fld>
            <a:endParaRPr lang="en-GB" sz="1000">
              <a:solidFill>
                <a:schemeClr val="bg1"/>
              </a:solidFill>
            </a:endParaRPr>
          </a:p>
        </p:txBody>
      </p:sp>
      <p:pic>
        <p:nvPicPr>
          <p:cNvPr id="83" name="Image 8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962" y="1056211"/>
            <a:ext cx="8931471" cy="5391947"/>
          </a:xfrm>
          <a:prstGeom prst="rect">
            <a:avLst/>
          </a:prstGeom>
        </p:spPr>
      </p:pic>
      <p:sp>
        <p:nvSpPr>
          <p:cNvPr id="5"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6" name="Connecteur droit 5"/>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200063"/>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35</a:t>
            </a:fld>
            <a:endParaRPr lang="en-GB" sz="1000">
              <a:solidFill>
                <a:schemeClr val="bg1"/>
              </a:solidFill>
            </a:endParaRPr>
          </a:p>
        </p:txBody>
      </p:sp>
      <p:pic>
        <p:nvPicPr>
          <p:cNvPr id="5"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312468" y="2011319"/>
            <a:ext cx="6546080" cy="3415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02453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36</a:t>
            </a:fld>
            <a:endParaRPr lang="en-GB" sz="1000">
              <a:solidFill>
                <a:schemeClr val="bg1"/>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4457" y="1060123"/>
            <a:ext cx="8962957" cy="5405452"/>
          </a:xfrm>
          <a:prstGeom prst="rect">
            <a:avLst/>
          </a:prstGeom>
        </p:spPr>
      </p:pic>
      <p:sp>
        <p:nvSpPr>
          <p:cNvPr id="5"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3599869"/>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37</a:t>
            </a:fld>
            <a:endParaRPr lang="en-GB" sz="1000">
              <a:solidFill>
                <a:schemeClr val="bg1"/>
              </a:solidFill>
            </a:endParaRPr>
          </a:p>
        </p:txBody>
      </p:sp>
      <p:pic>
        <p:nvPicPr>
          <p:cNvPr id="5" name="Image 4"/>
          <p:cNvPicPr>
            <a:picLocks noChangeAspect="1"/>
          </p:cNvPicPr>
          <p:nvPr/>
        </p:nvPicPr>
        <p:blipFill>
          <a:blip r:embed="rId2"/>
          <a:stretch>
            <a:fillRect/>
          </a:stretch>
        </p:blipFill>
        <p:spPr>
          <a:xfrm>
            <a:off x="272877" y="1028633"/>
            <a:ext cx="8694822" cy="5437547"/>
          </a:xfrm>
          <a:prstGeom prst="rect">
            <a:avLst/>
          </a:prstGeom>
        </p:spPr>
      </p:pic>
      <p:sp>
        <p:nvSpPr>
          <p:cNvPr id="6"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658950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38</a:t>
            </a:fld>
            <a:endParaRPr lang="en-GB" sz="1000">
              <a:solidFill>
                <a:schemeClr val="bg1"/>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09313" y="1190070"/>
            <a:ext cx="3846759" cy="5139180"/>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06832" y="1234512"/>
            <a:ext cx="3746809" cy="5104659"/>
          </a:xfrm>
          <a:prstGeom prst="rect">
            <a:avLst/>
          </a:prstGeom>
        </p:spPr>
      </p:pic>
      <p:sp>
        <p:nvSpPr>
          <p:cNvPr id="8"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9" name="Connecteur droit 8"/>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93389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39</a:t>
            </a:fld>
            <a:endParaRPr lang="en-GB" sz="1000">
              <a:solidFill>
                <a:schemeClr val="bg1"/>
              </a:solidFill>
            </a:endParaRPr>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10187" y="1175582"/>
            <a:ext cx="3879804" cy="5252071"/>
          </a:xfrm>
          <a:prstGeom prst="rect">
            <a:avLst/>
          </a:prstGeom>
        </p:spPr>
      </p:pic>
      <p:pic>
        <p:nvPicPr>
          <p:cNvPr id="9" name="Image 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499128" y="2288189"/>
            <a:ext cx="4369374" cy="3422553"/>
          </a:xfrm>
          <a:prstGeom prst="rect">
            <a:avLst/>
          </a:prstGeom>
        </p:spPr>
      </p:pic>
      <p:sp>
        <p:nvSpPr>
          <p:cNvPr id="6"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685123"/>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971600" y="3222650"/>
            <a:ext cx="7200800" cy="3014662"/>
          </a:xfrm>
        </p:spPr>
        <p:txBody>
          <a:bodyPr/>
          <a:lstStyle/>
          <a:p>
            <a:r>
              <a:rPr lang="fr-FR" altLang="fr-FR" sz="3600" b="1" dirty="0" smtClean="0">
                <a:solidFill>
                  <a:srgbClr val="E75112"/>
                </a:solidFill>
                <a:latin typeface="Verdana" pitchFamily="34" charset="0"/>
              </a:rPr>
              <a:t>Equipe Coupleurs</a:t>
            </a:r>
            <a:br>
              <a:rPr lang="fr-FR" altLang="fr-FR" sz="3600" b="1" dirty="0" smtClean="0">
                <a:solidFill>
                  <a:srgbClr val="E75112"/>
                </a:solidFill>
                <a:latin typeface="Verdana" pitchFamily="34" charset="0"/>
              </a:rPr>
            </a:br>
            <a:r>
              <a:rPr lang="fr-FR" altLang="fr-FR" sz="3600" b="1" dirty="0" smtClean="0">
                <a:solidFill>
                  <a:srgbClr val="E75112"/>
                </a:solidFill>
                <a:latin typeface="Verdana" pitchFamily="34" charset="0"/>
              </a:rPr>
              <a:t/>
            </a:r>
            <a:br>
              <a:rPr lang="fr-FR" altLang="fr-FR" sz="3600" b="1" dirty="0" smtClean="0">
                <a:solidFill>
                  <a:srgbClr val="E75112"/>
                </a:solidFill>
                <a:latin typeface="Verdana" pitchFamily="34" charset="0"/>
              </a:rPr>
            </a:br>
            <a:r>
              <a:rPr lang="fr-FR" altLang="fr-FR" sz="3600" b="1" dirty="0" smtClean="0">
                <a:solidFill>
                  <a:srgbClr val="4F81BD"/>
                </a:solidFill>
                <a:latin typeface="Verdana" pitchFamily="34" charset="0"/>
              </a:rPr>
              <a:t>Projet XFEL </a:t>
            </a:r>
            <a:br>
              <a:rPr lang="fr-FR" altLang="fr-FR" sz="3600" b="1" dirty="0" smtClean="0">
                <a:solidFill>
                  <a:srgbClr val="4F81BD"/>
                </a:solidFill>
                <a:latin typeface="Verdana" pitchFamily="34" charset="0"/>
              </a:rPr>
            </a:br>
            <a:endParaRPr lang="fr-FR" altLang="fr-FR" sz="3600" b="1" dirty="0" smtClean="0">
              <a:solidFill>
                <a:srgbClr val="4F81BD"/>
              </a:solidFill>
              <a:latin typeface="Verdana" pitchFamily="34" charset="0"/>
            </a:endParaRPr>
          </a:p>
        </p:txBody>
      </p:sp>
      <p:cxnSp>
        <p:nvCxnSpPr>
          <p:cNvPr id="3" name="Straight Connector 2"/>
          <p:cNvCxnSpPr/>
          <p:nvPr/>
        </p:nvCxnSpPr>
        <p:spPr>
          <a:xfrm>
            <a:off x="2916238" y="4652963"/>
            <a:ext cx="335915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ZoneTexte 3"/>
          <p:cNvSpPr txBox="1">
            <a:spLocks noChangeArrowheads="1"/>
          </p:cNvSpPr>
          <p:nvPr/>
        </p:nvSpPr>
        <p:spPr bwMode="auto">
          <a:xfrm>
            <a:off x="2699792" y="323364"/>
            <a:ext cx="3555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err="1" smtClean="0"/>
              <a:t>Accélérateurs</a:t>
            </a:r>
            <a:r>
              <a:rPr lang="en-US" altLang="fr-FR" sz="1800" dirty="0" smtClean="0"/>
              <a:t> &amp; Technologies</a:t>
            </a:r>
            <a:endParaRPr lang="en-US" altLang="fr-FR" sz="1800" dirty="0"/>
          </a:p>
        </p:txBody>
      </p:sp>
    </p:spTree>
    <p:extLst>
      <p:ext uri="{BB962C8B-B14F-4D97-AF65-F5344CB8AC3E}">
        <p14:creationId xmlns:p14="http://schemas.microsoft.com/office/powerpoint/2010/main" val="3291315582"/>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40</a:t>
            </a:fld>
            <a:endParaRPr lang="en-GB" sz="1000">
              <a:solidFill>
                <a:schemeClr val="bg1"/>
              </a:solidFill>
            </a:endParaRPr>
          </a:p>
        </p:txBody>
      </p:sp>
      <p:pic>
        <p:nvPicPr>
          <p:cNvPr id="6" name="Imag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46938" y="1490476"/>
            <a:ext cx="4376980" cy="3274835"/>
          </a:xfrm>
          <a:prstGeom prst="rect">
            <a:avLst/>
          </a:prstGeom>
        </p:spPr>
      </p:pic>
      <p:pic>
        <p:nvPicPr>
          <p:cNvPr id="7" name="Image 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75686" y="2854996"/>
            <a:ext cx="4297272" cy="3562171"/>
          </a:xfrm>
          <a:prstGeom prst="rect">
            <a:avLst/>
          </a:prstGeom>
        </p:spPr>
      </p:pic>
      <p:sp>
        <p:nvSpPr>
          <p:cNvPr id="8"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9" name="Connecteur droit 8"/>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3452104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41</a:t>
            </a:fld>
            <a:endParaRPr lang="en-GB" sz="1000">
              <a:solidFill>
                <a:schemeClr val="bg1"/>
              </a:solidFill>
            </a:endParaRPr>
          </a:p>
        </p:txBody>
      </p:sp>
      <p:pic>
        <p:nvPicPr>
          <p:cNvPr id="8" name="Image 7"/>
          <p:cNvPicPr>
            <a:picLocks noChangeAspect="1"/>
          </p:cNvPicPr>
          <p:nvPr/>
        </p:nvPicPr>
        <p:blipFill>
          <a:blip r:embed="rId2"/>
          <a:stretch>
            <a:fillRect/>
          </a:stretch>
        </p:blipFill>
        <p:spPr>
          <a:xfrm>
            <a:off x="1111405" y="1498189"/>
            <a:ext cx="3340100" cy="4470400"/>
          </a:xfrm>
          <a:prstGeom prst="rect">
            <a:avLst/>
          </a:prstGeom>
        </p:spPr>
      </p:pic>
      <p:pic>
        <p:nvPicPr>
          <p:cNvPr id="9" name="Image 8"/>
          <p:cNvPicPr>
            <a:picLocks noChangeAspect="1"/>
          </p:cNvPicPr>
          <p:nvPr/>
        </p:nvPicPr>
        <p:blipFill>
          <a:blip r:embed="rId3"/>
          <a:stretch>
            <a:fillRect/>
          </a:stretch>
        </p:blipFill>
        <p:spPr>
          <a:xfrm>
            <a:off x="4826728" y="1511464"/>
            <a:ext cx="3387187" cy="4481906"/>
          </a:xfrm>
          <a:prstGeom prst="rect">
            <a:avLst/>
          </a:prstGeom>
        </p:spPr>
      </p:pic>
      <p:sp>
        <p:nvSpPr>
          <p:cNvPr id="6"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a:solidFill>
                  <a:srgbClr val="FF6600"/>
                </a:solidFill>
                <a:latin typeface="Verdana"/>
                <a:cs typeface="Verdana"/>
              </a:rPr>
              <a:t>P</a:t>
            </a:r>
            <a:r>
              <a:rPr lang="en-US" sz="2800" dirty="0" smtClean="0">
                <a:solidFill>
                  <a:srgbClr val="FF6600"/>
                </a:solidFill>
                <a:latin typeface="Verdana"/>
                <a:cs typeface="Verdana"/>
              </a:rPr>
              <a:t>reparation and RF conditioning at LAL:</a:t>
            </a:r>
            <a:endParaRPr lang="en-US" sz="2800" dirty="0">
              <a:latin typeface="Verdana"/>
              <a:cs typeface="Verdana"/>
            </a:endParaRPr>
          </a:p>
        </p:txBody>
      </p:sp>
      <p:cxnSp>
        <p:nvCxnSpPr>
          <p:cNvPr id="7" name="Connecteur droit 6"/>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503963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42</a:t>
            </a:fld>
            <a:endParaRPr lang="en-GB" sz="1000">
              <a:solidFill>
                <a:schemeClr val="bg1"/>
              </a:solidFill>
            </a:endParaRPr>
          </a:p>
        </p:txBody>
      </p:sp>
      <p:pic>
        <p:nvPicPr>
          <p:cNvPr id="2" name="Image 1"/>
          <p:cNvPicPr>
            <a:picLocks noChangeAspect="1"/>
          </p:cNvPicPr>
          <p:nvPr/>
        </p:nvPicPr>
        <p:blipFill>
          <a:blip r:embed="rId2"/>
          <a:stretch>
            <a:fillRect/>
          </a:stretch>
        </p:blipFill>
        <p:spPr>
          <a:xfrm>
            <a:off x="38100" y="1047072"/>
            <a:ext cx="9055100" cy="5435600"/>
          </a:xfrm>
          <a:prstGeom prst="rect">
            <a:avLst/>
          </a:prstGeom>
        </p:spPr>
      </p:pic>
      <p:sp>
        <p:nvSpPr>
          <p:cNvPr id="84" name="ZoneTexte 83"/>
          <p:cNvSpPr txBox="1"/>
          <p:nvPr/>
        </p:nvSpPr>
        <p:spPr>
          <a:xfrm>
            <a:off x="104954" y="1112607"/>
            <a:ext cx="8952460" cy="646331"/>
          </a:xfrm>
          <a:prstGeom prst="rect">
            <a:avLst/>
          </a:prstGeom>
          <a:noFill/>
        </p:spPr>
        <p:txBody>
          <a:bodyPr wrap="square" rtlCol="0">
            <a:spAutoFit/>
          </a:bodyPr>
          <a:lstStyle/>
          <a:p>
            <a:pPr>
              <a:buNone/>
            </a:pPr>
            <a:r>
              <a:rPr lang="en-US" sz="1800" dirty="0" smtClean="0">
                <a:solidFill>
                  <a:srgbClr val="000090"/>
                </a:solidFill>
              </a:rPr>
              <a:t>Process optimization (preparation and RF conditioning), infrastructure, equipment, tools and manpower allow LAL to process up to 12 couplers/week.  </a:t>
            </a:r>
            <a:endParaRPr lang="en-US" sz="1800" dirty="0">
              <a:solidFill>
                <a:srgbClr val="000090"/>
              </a:solidFill>
            </a:endParaRPr>
          </a:p>
        </p:txBody>
      </p:sp>
      <p:sp>
        <p:nvSpPr>
          <p:cNvPr id="7"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Project progress</a:t>
            </a:r>
            <a:endParaRPr lang="en-US" sz="2800" dirty="0">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92394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43</a:t>
            </a:fld>
            <a:endParaRPr lang="en-GB" sz="1000">
              <a:solidFill>
                <a:schemeClr val="bg1"/>
              </a:solidFill>
            </a:endParaRPr>
          </a:p>
        </p:txBody>
      </p:sp>
      <p:sp>
        <p:nvSpPr>
          <p:cNvPr id="17"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Project progress</a:t>
            </a:r>
            <a:endParaRPr lang="en-US" sz="2800" dirty="0">
              <a:latin typeface="Verdana"/>
              <a:cs typeface="Verdana"/>
            </a:endParaRPr>
          </a:p>
        </p:txBody>
      </p:sp>
      <p:cxnSp>
        <p:nvCxnSpPr>
          <p:cNvPr id="18" name="Connecteur droit 1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grpSp>
        <p:nvGrpSpPr>
          <p:cNvPr id="19" name="Grouper 18"/>
          <p:cNvGrpSpPr/>
          <p:nvPr/>
        </p:nvGrpSpPr>
        <p:grpSpPr>
          <a:xfrm>
            <a:off x="179512" y="908720"/>
            <a:ext cx="8820472" cy="5544616"/>
            <a:chOff x="0" y="1010652"/>
            <a:chExt cx="9144000" cy="5597084"/>
          </a:xfrm>
        </p:grpSpPr>
        <p:pic>
          <p:nvPicPr>
            <p:cNvPr id="20" name="Image 19"/>
            <p:cNvPicPr>
              <a:picLocks noChangeAspect="1"/>
            </p:cNvPicPr>
            <p:nvPr/>
          </p:nvPicPr>
          <p:blipFill>
            <a:blip r:embed="rId2"/>
            <a:stretch>
              <a:fillRect/>
            </a:stretch>
          </p:blipFill>
          <p:spPr>
            <a:xfrm>
              <a:off x="0" y="1010652"/>
              <a:ext cx="9144000" cy="5597084"/>
            </a:xfrm>
            <a:prstGeom prst="rect">
              <a:avLst/>
            </a:prstGeom>
          </p:spPr>
        </p:pic>
        <p:cxnSp>
          <p:nvCxnSpPr>
            <p:cNvPr id="21" name="Connecteur droit avec flèche 20"/>
            <p:cNvCxnSpPr/>
            <p:nvPr/>
          </p:nvCxnSpPr>
          <p:spPr>
            <a:xfrm>
              <a:off x="2703949" y="4583884"/>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2" name="ZoneTexte 21"/>
            <p:cNvSpPr txBox="1"/>
            <p:nvPr/>
          </p:nvSpPr>
          <p:spPr>
            <a:xfrm>
              <a:off x="2025270" y="4133025"/>
              <a:ext cx="1172991" cy="461665"/>
            </a:xfrm>
            <a:prstGeom prst="rect">
              <a:avLst/>
            </a:prstGeom>
            <a:noFill/>
          </p:spPr>
          <p:txBody>
            <a:bodyPr wrap="square" rtlCol="0">
              <a:spAutoFit/>
            </a:bodyPr>
            <a:lstStyle/>
            <a:p>
              <a:pPr algn="ctr">
                <a:buNone/>
              </a:pPr>
              <a:r>
                <a:rPr lang="en-GB" sz="1200" dirty="0" smtClean="0">
                  <a:solidFill>
                    <a:srgbClr val="008000"/>
                  </a:solidFill>
                </a:rPr>
                <a:t>Summer Break 2014</a:t>
              </a:r>
              <a:endParaRPr lang="en-GB" sz="1200" dirty="0">
                <a:solidFill>
                  <a:srgbClr val="008000"/>
                </a:solidFill>
              </a:endParaRPr>
            </a:p>
          </p:txBody>
        </p:sp>
        <p:sp>
          <p:nvSpPr>
            <p:cNvPr id="23" name="ZoneTexte 22"/>
            <p:cNvSpPr txBox="1"/>
            <p:nvPr/>
          </p:nvSpPr>
          <p:spPr>
            <a:xfrm>
              <a:off x="5260575" y="2720911"/>
              <a:ext cx="1172991" cy="461665"/>
            </a:xfrm>
            <a:prstGeom prst="rect">
              <a:avLst/>
            </a:prstGeom>
            <a:noFill/>
          </p:spPr>
          <p:txBody>
            <a:bodyPr wrap="square" rtlCol="0">
              <a:spAutoFit/>
            </a:bodyPr>
            <a:lstStyle/>
            <a:p>
              <a:pPr algn="ctr">
                <a:buNone/>
              </a:pPr>
              <a:r>
                <a:rPr lang="en-GB" sz="1200" dirty="0" smtClean="0">
                  <a:solidFill>
                    <a:srgbClr val="008000"/>
                  </a:solidFill>
                </a:rPr>
                <a:t>Summer Break 2015</a:t>
              </a:r>
              <a:endParaRPr lang="en-GB" sz="1200" dirty="0">
                <a:solidFill>
                  <a:srgbClr val="008000"/>
                </a:solidFill>
              </a:endParaRPr>
            </a:p>
          </p:txBody>
        </p:sp>
        <p:cxnSp>
          <p:nvCxnSpPr>
            <p:cNvPr id="24" name="Connecteur droit avec flèche 23"/>
            <p:cNvCxnSpPr/>
            <p:nvPr/>
          </p:nvCxnSpPr>
          <p:spPr>
            <a:xfrm>
              <a:off x="5909371" y="3182757"/>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5" name="ZoneTexte 24"/>
            <p:cNvSpPr txBox="1"/>
            <p:nvPr/>
          </p:nvSpPr>
          <p:spPr>
            <a:xfrm>
              <a:off x="3284261" y="3585443"/>
              <a:ext cx="1172991" cy="461665"/>
            </a:xfrm>
            <a:prstGeom prst="rect">
              <a:avLst/>
            </a:prstGeom>
            <a:noFill/>
          </p:spPr>
          <p:txBody>
            <a:bodyPr wrap="square" rtlCol="0">
              <a:spAutoFit/>
            </a:bodyPr>
            <a:lstStyle/>
            <a:p>
              <a:pPr algn="ctr">
                <a:buNone/>
              </a:pPr>
              <a:r>
                <a:rPr lang="en-GB" sz="1200" dirty="0" smtClean="0">
                  <a:solidFill>
                    <a:srgbClr val="008000"/>
                  </a:solidFill>
                </a:rPr>
                <a:t>Xmas Break 2014</a:t>
              </a:r>
              <a:endParaRPr lang="en-GB" sz="1200" dirty="0">
                <a:solidFill>
                  <a:srgbClr val="008000"/>
                </a:solidFill>
              </a:endParaRPr>
            </a:p>
          </p:txBody>
        </p:sp>
        <p:cxnSp>
          <p:nvCxnSpPr>
            <p:cNvPr id="26" name="Connecteur droit avec flèche 25"/>
            <p:cNvCxnSpPr/>
            <p:nvPr/>
          </p:nvCxnSpPr>
          <p:spPr>
            <a:xfrm>
              <a:off x="3896909" y="4065878"/>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7" name="ZoneTexte 26"/>
            <p:cNvSpPr txBox="1"/>
            <p:nvPr/>
          </p:nvSpPr>
          <p:spPr>
            <a:xfrm>
              <a:off x="6339111" y="2271163"/>
              <a:ext cx="1172991" cy="461665"/>
            </a:xfrm>
            <a:prstGeom prst="rect">
              <a:avLst/>
            </a:prstGeom>
            <a:noFill/>
          </p:spPr>
          <p:txBody>
            <a:bodyPr wrap="square" rtlCol="0">
              <a:spAutoFit/>
            </a:bodyPr>
            <a:lstStyle/>
            <a:p>
              <a:pPr algn="ctr">
                <a:buNone/>
              </a:pPr>
              <a:r>
                <a:rPr lang="en-GB" sz="1200" dirty="0" smtClean="0">
                  <a:solidFill>
                    <a:srgbClr val="008000"/>
                  </a:solidFill>
                </a:rPr>
                <a:t>Xmas Break 2015</a:t>
              </a:r>
              <a:endParaRPr lang="en-GB" sz="1200" dirty="0">
                <a:solidFill>
                  <a:srgbClr val="008000"/>
                </a:solidFill>
              </a:endParaRPr>
            </a:p>
          </p:txBody>
        </p:sp>
        <p:cxnSp>
          <p:nvCxnSpPr>
            <p:cNvPr id="28" name="Connecteur droit avec flèche 27"/>
            <p:cNvCxnSpPr/>
            <p:nvPr/>
          </p:nvCxnSpPr>
          <p:spPr>
            <a:xfrm>
              <a:off x="7074851" y="2706244"/>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29" name="ZoneTexte 28"/>
            <p:cNvSpPr txBox="1"/>
            <p:nvPr/>
          </p:nvSpPr>
          <p:spPr>
            <a:xfrm>
              <a:off x="969413" y="1743695"/>
              <a:ext cx="4355257" cy="1002182"/>
            </a:xfrm>
            <a:prstGeom prst="rect">
              <a:avLst/>
            </a:prstGeom>
            <a:noFill/>
          </p:spPr>
          <p:txBody>
            <a:bodyPr wrap="square" rtlCol="0">
              <a:spAutoFit/>
            </a:bodyPr>
            <a:lstStyle/>
            <a:p>
              <a:pPr>
                <a:buNone/>
              </a:pPr>
              <a:r>
                <a:rPr lang="en-GB" sz="1400" dirty="0" smtClean="0">
                  <a:solidFill>
                    <a:srgbClr val="008000"/>
                  </a:solidFill>
                </a:rPr>
                <a:t>-- Nominal delivery rate</a:t>
              </a:r>
            </a:p>
            <a:p>
              <a:pPr>
                <a:buNone/>
              </a:pPr>
              <a:r>
                <a:rPr lang="en-GB" sz="1400" dirty="0" smtClean="0">
                  <a:solidFill>
                    <a:srgbClr val="B01D39"/>
                  </a:solidFill>
                </a:rPr>
                <a:t>-- Real rate</a:t>
              </a:r>
            </a:p>
            <a:p>
              <a:pPr>
                <a:buNone/>
              </a:pPr>
              <a:endParaRPr lang="en-GB" sz="1400" dirty="0">
                <a:solidFill>
                  <a:srgbClr val="B01D39"/>
                </a:solidFill>
              </a:endParaRPr>
            </a:p>
            <a:p>
              <a:pPr>
                <a:buNone/>
              </a:pPr>
              <a:r>
                <a:rPr lang="en-GB" sz="1400" b="1" dirty="0" smtClean="0">
                  <a:sym typeface="Wingdings"/>
                </a:rPr>
                <a:t> </a:t>
              </a:r>
              <a:r>
                <a:rPr lang="en-GB" sz="1400" b="1" dirty="0" smtClean="0"/>
                <a:t>2,5 years to deliver 800 XFEL couplers </a:t>
              </a:r>
              <a:endParaRPr lang="en-GB" sz="1400" b="1" dirty="0"/>
            </a:p>
          </p:txBody>
        </p:sp>
        <p:sp>
          <p:nvSpPr>
            <p:cNvPr id="30" name="ZoneTexte 29"/>
            <p:cNvSpPr txBox="1"/>
            <p:nvPr/>
          </p:nvSpPr>
          <p:spPr>
            <a:xfrm>
              <a:off x="8018959" y="3357707"/>
              <a:ext cx="901397" cy="300214"/>
            </a:xfrm>
            <a:prstGeom prst="rect">
              <a:avLst/>
            </a:prstGeom>
            <a:noFill/>
          </p:spPr>
          <p:txBody>
            <a:bodyPr wrap="square" rtlCol="0">
              <a:spAutoFit/>
            </a:bodyPr>
            <a:lstStyle/>
            <a:p>
              <a:pPr algn="ctr">
                <a:buNone/>
              </a:pPr>
              <a:r>
                <a:rPr lang="en-GB" sz="1200" b="1" dirty="0" smtClean="0">
                  <a:solidFill>
                    <a:srgbClr val="B01D39"/>
                  </a:solidFill>
                </a:rPr>
                <a:t>XM100</a:t>
              </a:r>
              <a:endParaRPr lang="en-GB" sz="1200" b="1" dirty="0">
                <a:solidFill>
                  <a:srgbClr val="B01D39"/>
                </a:solidFill>
              </a:endParaRPr>
            </a:p>
          </p:txBody>
        </p:sp>
        <p:cxnSp>
          <p:nvCxnSpPr>
            <p:cNvPr id="31" name="Connecteur droit avec flèche 30"/>
            <p:cNvCxnSpPr/>
            <p:nvPr/>
          </p:nvCxnSpPr>
          <p:spPr bwMode="auto">
            <a:xfrm flipV="1">
              <a:off x="8615996" y="3054416"/>
              <a:ext cx="122423" cy="303291"/>
            </a:xfrm>
            <a:prstGeom prst="straightConnector1">
              <a:avLst/>
            </a:prstGeom>
            <a:noFill/>
            <a:ln w="28575" cap="flat" cmpd="sng" algn="ctr">
              <a:solidFill>
                <a:srgbClr val="800000"/>
              </a:solidFill>
              <a:prstDash val="solid"/>
              <a:round/>
              <a:headEnd type="none" w="med" len="med"/>
              <a:tailEnd type="triangle"/>
            </a:ln>
            <a:effectLst/>
          </p:spPr>
        </p:cxnSp>
        <p:sp>
          <p:nvSpPr>
            <p:cNvPr id="32" name="ZoneTexte 31"/>
            <p:cNvSpPr txBox="1"/>
            <p:nvPr/>
          </p:nvSpPr>
          <p:spPr>
            <a:xfrm rot="16200000">
              <a:off x="8144324" y="5258636"/>
              <a:ext cx="955069" cy="276999"/>
            </a:xfrm>
            <a:prstGeom prst="rect">
              <a:avLst/>
            </a:prstGeom>
            <a:noFill/>
          </p:spPr>
          <p:txBody>
            <a:bodyPr wrap="square" rtlCol="0">
              <a:spAutoFit/>
            </a:bodyPr>
            <a:lstStyle/>
            <a:p>
              <a:pPr>
                <a:buNone/>
              </a:pPr>
              <a:r>
                <a:rPr lang="en-GB" sz="1200" b="1" dirty="0" smtClean="0"/>
                <a:t>June 2016</a:t>
              </a:r>
              <a:endParaRPr lang="en-GB" sz="1200" b="1" dirty="0"/>
            </a:p>
          </p:txBody>
        </p:sp>
        <p:cxnSp>
          <p:nvCxnSpPr>
            <p:cNvPr id="33" name="Connecteur droit 32"/>
            <p:cNvCxnSpPr/>
            <p:nvPr/>
          </p:nvCxnSpPr>
          <p:spPr bwMode="auto">
            <a:xfrm>
              <a:off x="8764015" y="2995459"/>
              <a:ext cx="33268" cy="2931550"/>
            </a:xfrm>
            <a:prstGeom prst="line">
              <a:avLst/>
            </a:prstGeom>
            <a:noFill/>
            <a:ln w="19050" cap="flat" cmpd="sng" algn="ctr">
              <a:solidFill>
                <a:schemeClr val="tx2"/>
              </a:solidFill>
              <a:prstDash val="dash"/>
              <a:round/>
              <a:headEnd type="none" w="med" len="med"/>
              <a:tailEnd type="none" w="med" len="med"/>
            </a:ln>
            <a:effectLst/>
          </p:spPr>
        </p:cxnSp>
      </p:grpSp>
    </p:spTree>
    <p:extLst>
      <p:ext uri="{BB962C8B-B14F-4D97-AF65-F5344CB8AC3E}">
        <p14:creationId xmlns:p14="http://schemas.microsoft.com/office/powerpoint/2010/main" val="423013958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44</a:t>
            </a:fld>
            <a:endParaRPr lang="en-GB" sz="1000">
              <a:solidFill>
                <a:schemeClr val="bg1"/>
              </a:solidFill>
            </a:endParaRPr>
          </a:p>
        </p:txBody>
      </p:sp>
      <p:graphicFrame>
        <p:nvGraphicFramePr>
          <p:cNvPr id="5" name="Tableau 4"/>
          <p:cNvGraphicFramePr>
            <a:graphicFrameLocks noGrp="1"/>
          </p:cNvGraphicFramePr>
          <p:nvPr>
            <p:extLst>
              <p:ext uri="{D42A27DB-BD31-4B8C-83A1-F6EECF244321}">
                <p14:modId xmlns:p14="http://schemas.microsoft.com/office/powerpoint/2010/main" val="2477229594"/>
              </p:ext>
            </p:extLst>
          </p:nvPr>
        </p:nvGraphicFramePr>
        <p:xfrm>
          <a:off x="1857662" y="1685888"/>
          <a:ext cx="5405061" cy="2208228"/>
        </p:xfrm>
        <a:graphic>
          <a:graphicData uri="http://schemas.openxmlformats.org/drawingml/2006/table">
            <a:tbl>
              <a:tblPr firstRow="1" bandRow="1">
                <a:tableStyleId>{5C22544A-7EE6-4342-B048-85BDC9FD1C3A}</a:tableStyleId>
              </a:tblPr>
              <a:tblGrid>
                <a:gridCol w="1801687"/>
                <a:gridCol w="1801687"/>
                <a:gridCol w="1801687"/>
              </a:tblGrid>
              <a:tr h="552057">
                <a:tc>
                  <a:txBody>
                    <a:bodyPr/>
                    <a:lstStyle/>
                    <a:p>
                      <a:pPr algn="ctr"/>
                      <a:endParaRPr lang="en-GB" sz="1600" dirty="0"/>
                    </a:p>
                  </a:txBody>
                  <a:tcPr/>
                </a:tc>
                <a:tc>
                  <a:txBody>
                    <a:bodyPr/>
                    <a:lstStyle/>
                    <a:p>
                      <a:pPr algn="ctr"/>
                      <a:r>
                        <a:rPr lang="en-GB" sz="1600" dirty="0" smtClean="0"/>
                        <a:t>XFEL</a:t>
                      </a:r>
                      <a:endParaRPr lang="en-GB" sz="1600" dirty="0"/>
                    </a:p>
                  </a:txBody>
                  <a:tcPr/>
                </a:tc>
                <a:tc>
                  <a:txBody>
                    <a:bodyPr/>
                    <a:lstStyle/>
                    <a:p>
                      <a:pPr algn="ctr"/>
                      <a:r>
                        <a:rPr lang="en-GB" sz="1600" dirty="0" smtClean="0"/>
                        <a:t>ILC</a:t>
                      </a:r>
                      <a:endParaRPr lang="en-GB" sz="1600" dirty="0"/>
                    </a:p>
                  </a:txBody>
                  <a:tcPr/>
                </a:tc>
              </a:tr>
              <a:tr h="552057">
                <a:tc>
                  <a:txBody>
                    <a:bodyPr/>
                    <a:lstStyle/>
                    <a:p>
                      <a:pPr algn="ctr"/>
                      <a:r>
                        <a:rPr lang="en-GB" sz="1600" dirty="0" smtClean="0"/>
                        <a:t>Energy</a:t>
                      </a:r>
                      <a:endParaRPr lang="en-GB" sz="1600" dirty="0"/>
                    </a:p>
                  </a:txBody>
                  <a:tcPr/>
                </a:tc>
                <a:tc>
                  <a:txBody>
                    <a:bodyPr/>
                    <a:lstStyle/>
                    <a:p>
                      <a:pPr algn="ctr"/>
                      <a:r>
                        <a:rPr lang="en-GB" sz="1600" dirty="0" smtClean="0"/>
                        <a:t>17 </a:t>
                      </a:r>
                      <a:r>
                        <a:rPr lang="en-GB" sz="1600" dirty="0" err="1" smtClean="0"/>
                        <a:t>GeV</a:t>
                      </a:r>
                      <a:endParaRPr lang="en-GB" sz="1600" dirty="0"/>
                    </a:p>
                  </a:txBody>
                  <a:tcPr/>
                </a:tc>
                <a:tc>
                  <a:txBody>
                    <a:bodyPr/>
                    <a:lstStyle/>
                    <a:p>
                      <a:pPr algn="ctr"/>
                      <a:r>
                        <a:rPr lang="en-GB" sz="1600" dirty="0" smtClean="0"/>
                        <a:t>500 </a:t>
                      </a:r>
                      <a:r>
                        <a:rPr lang="en-GB" sz="1600" dirty="0" err="1" smtClean="0"/>
                        <a:t>GeV</a:t>
                      </a:r>
                      <a:endParaRPr lang="en-GB" sz="1600" dirty="0"/>
                    </a:p>
                  </a:txBody>
                  <a:tcPr/>
                </a:tc>
              </a:tr>
              <a:tr h="552057">
                <a:tc>
                  <a:txBody>
                    <a:bodyPr/>
                    <a:lstStyle/>
                    <a:p>
                      <a:pPr algn="ctr"/>
                      <a:r>
                        <a:rPr lang="en-GB" sz="1600" dirty="0" smtClean="0"/>
                        <a:t>Modules</a:t>
                      </a:r>
                      <a:endParaRPr lang="en-GB" sz="1600" dirty="0"/>
                    </a:p>
                  </a:txBody>
                  <a:tcPr/>
                </a:tc>
                <a:tc>
                  <a:txBody>
                    <a:bodyPr/>
                    <a:lstStyle/>
                    <a:p>
                      <a:pPr algn="ctr"/>
                      <a:r>
                        <a:rPr lang="en-GB" sz="1600" dirty="0" smtClean="0"/>
                        <a:t>100 </a:t>
                      </a:r>
                      <a:endParaRPr lang="en-GB" sz="1600" dirty="0"/>
                    </a:p>
                  </a:txBody>
                  <a:tcPr/>
                </a:tc>
                <a:tc>
                  <a:txBody>
                    <a:bodyPr/>
                    <a:lstStyle/>
                    <a:p>
                      <a:pPr algn="ctr"/>
                      <a:r>
                        <a:rPr lang="en-GB" sz="1600" dirty="0" smtClean="0"/>
                        <a:t>2000</a:t>
                      </a:r>
                      <a:endParaRPr lang="en-GB" sz="1600" dirty="0"/>
                    </a:p>
                  </a:txBody>
                  <a:tcPr/>
                </a:tc>
              </a:tr>
              <a:tr h="552057">
                <a:tc>
                  <a:txBody>
                    <a:bodyPr/>
                    <a:lstStyle/>
                    <a:p>
                      <a:pPr algn="ctr"/>
                      <a:r>
                        <a:rPr lang="en-GB" sz="1600" dirty="0" smtClean="0"/>
                        <a:t>Couplers</a:t>
                      </a:r>
                      <a:endParaRPr lang="en-GB" sz="1600" dirty="0"/>
                    </a:p>
                  </a:txBody>
                  <a:tcPr/>
                </a:tc>
                <a:tc>
                  <a:txBody>
                    <a:bodyPr/>
                    <a:lstStyle/>
                    <a:p>
                      <a:pPr algn="ctr"/>
                      <a:r>
                        <a:rPr lang="en-GB" sz="1600" dirty="0" smtClean="0"/>
                        <a:t>800</a:t>
                      </a:r>
                      <a:endParaRPr lang="en-GB" sz="1600" dirty="0"/>
                    </a:p>
                  </a:txBody>
                  <a:tcPr/>
                </a:tc>
                <a:tc>
                  <a:txBody>
                    <a:bodyPr/>
                    <a:lstStyle/>
                    <a:p>
                      <a:pPr algn="ctr"/>
                      <a:r>
                        <a:rPr lang="en-GB" sz="1600" dirty="0" smtClean="0"/>
                        <a:t>16000</a:t>
                      </a:r>
                      <a:endParaRPr lang="en-GB" sz="1600" dirty="0"/>
                    </a:p>
                  </a:txBody>
                  <a:tcPr/>
                </a:tc>
              </a:tr>
            </a:tbl>
          </a:graphicData>
        </a:graphic>
      </p:graphicFrame>
      <p:sp>
        <p:nvSpPr>
          <p:cNvPr id="8" name="ZoneTexte 7"/>
          <p:cNvSpPr txBox="1"/>
          <p:nvPr/>
        </p:nvSpPr>
        <p:spPr>
          <a:xfrm>
            <a:off x="230896" y="4125805"/>
            <a:ext cx="8490670" cy="900246"/>
          </a:xfrm>
          <a:prstGeom prst="rect">
            <a:avLst/>
          </a:prstGeom>
          <a:noFill/>
        </p:spPr>
        <p:txBody>
          <a:bodyPr wrap="square" rtlCol="0">
            <a:spAutoFit/>
          </a:bodyPr>
          <a:lstStyle/>
          <a:p>
            <a:pPr algn="ctr">
              <a:lnSpc>
                <a:spcPct val="150000"/>
              </a:lnSpc>
              <a:buNone/>
            </a:pPr>
            <a:r>
              <a:rPr lang="en-GB" sz="1800" dirty="0" smtClean="0"/>
              <a:t>XFEL is considered as a good training and a major asset for LAL-IN2P3/CNRS to be a key player in ILC construction. </a:t>
            </a:r>
            <a:endParaRPr lang="en-GB" sz="1800" dirty="0"/>
          </a:p>
        </p:txBody>
      </p:sp>
      <p:sp>
        <p:nvSpPr>
          <p:cNvPr id="7"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Extrapolation to ILC</a:t>
            </a:r>
            <a:endParaRPr lang="en-US" sz="2800" dirty="0">
              <a:latin typeface="Verdana"/>
              <a:cs typeface="Verdana"/>
            </a:endParaRPr>
          </a:p>
        </p:txBody>
      </p:sp>
      <p:cxnSp>
        <p:nvCxnSpPr>
          <p:cNvPr id="9" name="Connecteur droit 8"/>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487168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45</a:t>
            </a:fld>
            <a:endParaRPr lang="en-GB" sz="1000">
              <a:solidFill>
                <a:schemeClr val="bg1"/>
              </a:solidFill>
            </a:endParaRPr>
          </a:p>
        </p:txBody>
      </p:sp>
      <p:sp>
        <p:nvSpPr>
          <p:cNvPr id="7" name="ZoneTexte 6"/>
          <p:cNvSpPr txBox="1"/>
          <p:nvPr/>
        </p:nvSpPr>
        <p:spPr>
          <a:xfrm>
            <a:off x="94457" y="1385504"/>
            <a:ext cx="8941967" cy="3483005"/>
          </a:xfrm>
          <a:prstGeom prst="rect">
            <a:avLst/>
          </a:prstGeom>
          <a:noFill/>
        </p:spPr>
        <p:txBody>
          <a:bodyPr wrap="square" rtlCol="0">
            <a:spAutoFit/>
          </a:bodyPr>
          <a:lstStyle/>
          <a:p>
            <a:pPr>
              <a:lnSpc>
                <a:spcPct val="150000"/>
              </a:lnSpc>
              <a:buNone/>
            </a:pPr>
            <a:r>
              <a:rPr lang="en-US" sz="2000" dirty="0" smtClean="0"/>
              <a:t>Lessons we learned from the XFEL (1):</a:t>
            </a:r>
          </a:p>
          <a:p>
            <a:pPr marL="342900" indent="-342900">
              <a:lnSpc>
                <a:spcPct val="150000"/>
              </a:lnSpc>
              <a:buFont typeface="Wingdings" charset="2"/>
              <a:buChar char="§"/>
            </a:pPr>
            <a:r>
              <a:rPr lang="en-US" sz="2000" dirty="0" smtClean="0"/>
              <a:t>Importance to have more than one supplier for critical components, involved till the beginning </a:t>
            </a:r>
            <a:r>
              <a:rPr lang="en-US" sz="2000" dirty="0"/>
              <a:t>o</a:t>
            </a:r>
            <a:r>
              <a:rPr lang="en-US" sz="2000" dirty="0" smtClean="0"/>
              <a:t>f the project.</a:t>
            </a:r>
          </a:p>
          <a:p>
            <a:pPr marL="342900" indent="-342900">
              <a:lnSpc>
                <a:spcPct val="150000"/>
              </a:lnSpc>
              <a:buFont typeface="Wingdings" charset="2"/>
              <a:buChar char="§"/>
            </a:pPr>
            <a:r>
              <a:rPr lang="en-US" sz="2000" dirty="0" smtClean="0"/>
              <a:t>Part assembly process: Brazing instead of welding (No operator dependence, work in batches, scalable process).  </a:t>
            </a:r>
          </a:p>
          <a:p>
            <a:pPr marL="342900" indent="-342900">
              <a:lnSpc>
                <a:spcPct val="150000"/>
              </a:lnSpc>
              <a:buFont typeface="Wingdings" charset="2"/>
              <a:buChar char="§"/>
            </a:pPr>
            <a:r>
              <a:rPr lang="en-US" sz="2000" dirty="0" smtClean="0"/>
              <a:t>Successful knowledge transfer from labs to companies (cleaning and coupler assembly in clean room)</a:t>
            </a:r>
          </a:p>
        </p:txBody>
      </p:sp>
      <p:sp>
        <p:nvSpPr>
          <p:cNvPr id="5"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Extrapolation to ILC</a:t>
            </a:r>
            <a:endParaRPr lang="en-US" sz="2800" dirty="0">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0253623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900">
                <a:solidFill>
                  <a:schemeClr val="tx1"/>
                </a:solidFill>
                <a:latin typeface="Arial" charset="0"/>
                <a:ea typeface="ＭＳ Ｐゴシック" charset="-128"/>
              </a:defRPr>
            </a:lvl1pPr>
            <a:lvl2pPr marL="742950" indent="-285750" eaLnBrk="0" hangingPunct="0">
              <a:defRPr sz="900">
                <a:solidFill>
                  <a:schemeClr val="tx1"/>
                </a:solidFill>
                <a:latin typeface="Arial" charset="0"/>
                <a:ea typeface="ＭＳ Ｐゴシック" charset="-128"/>
              </a:defRPr>
            </a:lvl2pPr>
            <a:lvl3pPr marL="1143000" indent="-228600" eaLnBrk="0" hangingPunct="0">
              <a:defRPr sz="900">
                <a:solidFill>
                  <a:schemeClr val="tx1"/>
                </a:solidFill>
                <a:latin typeface="Arial" charset="0"/>
                <a:ea typeface="ＭＳ Ｐゴシック" charset="-128"/>
              </a:defRPr>
            </a:lvl3pPr>
            <a:lvl4pPr marL="1600200" indent="-228600" eaLnBrk="0" hangingPunct="0">
              <a:defRPr sz="900">
                <a:solidFill>
                  <a:schemeClr val="tx1"/>
                </a:solidFill>
                <a:latin typeface="Arial" charset="0"/>
                <a:ea typeface="ＭＳ Ｐゴシック" charset="-128"/>
              </a:defRPr>
            </a:lvl4pPr>
            <a:lvl5pPr marL="2057400" indent="-228600" eaLnBrk="0" hangingPunct="0">
              <a:defRPr sz="900">
                <a:solidFill>
                  <a:schemeClr val="tx1"/>
                </a:solidFill>
                <a:latin typeface="Arial" charset="0"/>
                <a:ea typeface="ＭＳ Ｐゴシック" charset="-128"/>
              </a:defRPr>
            </a:lvl5pPr>
            <a:lvl6pPr marL="25146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6pPr>
            <a:lvl7pPr marL="29718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7pPr>
            <a:lvl8pPr marL="34290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8pPr>
            <a:lvl9pPr marL="3886200" indent="-228600" eaLnBrk="0" fontAlgn="base" hangingPunct="0">
              <a:spcBef>
                <a:spcPct val="20000"/>
              </a:spcBef>
              <a:spcAft>
                <a:spcPct val="0"/>
              </a:spcAft>
              <a:buClr>
                <a:srgbClr val="F8B323"/>
              </a:buClr>
              <a:buFont typeface="Wingdings" charset="2"/>
              <a:buChar char="n"/>
              <a:defRPr sz="900">
                <a:solidFill>
                  <a:schemeClr val="tx1"/>
                </a:solidFill>
                <a:latin typeface="Arial" charset="0"/>
                <a:ea typeface="ＭＳ Ｐゴシック" charset="-128"/>
              </a:defRPr>
            </a:lvl9pPr>
          </a:lstStyle>
          <a:p>
            <a:fld id="{9C4C6F08-9B1E-41A3-93A4-1C0175097541}" type="slidenum">
              <a:rPr lang="en-GB" sz="1000">
                <a:solidFill>
                  <a:schemeClr val="bg1"/>
                </a:solidFill>
              </a:rPr>
              <a:pPr/>
              <a:t>46</a:t>
            </a:fld>
            <a:endParaRPr lang="en-GB" sz="1000">
              <a:solidFill>
                <a:schemeClr val="bg1"/>
              </a:solidFill>
            </a:endParaRPr>
          </a:p>
        </p:txBody>
      </p:sp>
      <p:sp>
        <p:nvSpPr>
          <p:cNvPr id="7" name="ZoneTexte 6"/>
          <p:cNvSpPr txBox="1"/>
          <p:nvPr/>
        </p:nvSpPr>
        <p:spPr>
          <a:xfrm>
            <a:off x="94457" y="1406496"/>
            <a:ext cx="8941967" cy="4406334"/>
          </a:xfrm>
          <a:prstGeom prst="rect">
            <a:avLst/>
          </a:prstGeom>
          <a:noFill/>
        </p:spPr>
        <p:txBody>
          <a:bodyPr wrap="square" rtlCol="0">
            <a:spAutoFit/>
          </a:bodyPr>
          <a:lstStyle/>
          <a:p>
            <a:pPr>
              <a:lnSpc>
                <a:spcPct val="150000"/>
              </a:lnSpc>
              <a:buNone/>
            </a:pPr>
            <a:r>
              <a:rPr lang="en-US" sz="2000" dirty="0" smtClean="0"/>
              <a:t>Lessons we learned from the XFEL (2):</a:t>
            </a:r>
          </a:p>
          <a:p>
            <a:pPr marL="342900" indent="-342900">
              <a:lnSpc>
                <a:spcPct val="150000"/>
              </a:lnSpc>
              <a:buFont typeface="Wingdings" charset="2"/>
              <a:buChar char="§"/>
            </a:pPr>
            <a:r>
              <a:rPr lang="en-US" sz="2000" dirty="0"/>
              <a:t>Copper coating is by far the most critical process: Even if specifications and acceptance criteria better definition is now possible, setting a detailed recipe ready for use will be extremely important (Harmonization between different production sites, saving time and money in companies trying to adjust their own process and tools to the coupler production).     </a:t>
            </a:r>
          </a:p>
          <a:p>
            <a:pPr marL="342900" indent="-342900">
              <a:lnSpc>
                <a:spcPct val="150000"/>
              </a:lnSpc>
              <a:buFont typeface="Wingdings" charset="2"/>
              <a:buChar char="§"/>
            </a:pPr>
            <a:r>
              <a:rPr lang="en-US" sz="2000" dirty="0" smtClean="0"/>
              <a:t>For critical processes, the know-how is some thing “very volatile” in companies, especially when sub-contractors are involved…</a:t>
            </a:r>
          </a:p>
          <a:p>
            <a:pPr marL="342900" indent="-342900">
              <a:lnSpc>
                <a:spcPct val="150000"/>
              </a:lnSpc>
              <a:buFont typeface="Wingdings" charset="2"/>
              <a:buChar char="§"/>
            </a:pPr>
            <a:r>
              <a:rPr lang="en-US" sz="2000" dirty="0" smtClean="0"/>
              <a:t>Maintaining the infrastructures in labs is also an issue. </a:t>
            </a:r>
          </a:p>
        </p:txBody>
      </p:sp>
      <p:sp>
        <p:nvSpPr>
          <p:cNvPr id="5" name="Rectangle 130"/>
          <p:cNvSpPr txBox="1">
            <a:spLocks noChangeArrowheads="1"/>
          </p:cNvSpPr>
          <p:nvPr/>
        </p:nvSpPr>
        <p:spPr bwMode="auto">
          <a:xfrm>
            <a:off x="395536" y="-99392"/>
            <a:ext cx="8208912"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72000" tIns="45720" rIns="91440" bIns="0" numCol="1" anchor="b" anchorCtr="0" compatLnSpc="1">
            <a:prstTxWarp prst="textNoShape">
              <a:avLst/>
            </a:prstTxWarp>
          </a:bodyPr>
          <a:lstStyle>
            <a:lvl1pPr algn="l" rtl="0" eaLnBrk="0" fontAlgn="base" hangingPunct="0">
              <a:spcBef>
                <a:spcPct val="0"/>
              </a:spcBef>
              <a:spcAft>
                <a:spcPct val="0"/>
              </a:spcAft>
              <a:defRPr sz="2400" b="1">
                <a:solidFill>
                  <a:schemeClr val="bg1"/>
                </a:solidFill>
                <a:latin typeface="+mj-lt"/>
                <a:ea typeface="+mj-ea"/>
                <a:cs typeface="ＭＳ Ｐゴシック" charset="-128"/>
              </a:defRPr>
            </a:lvl1pPr>
            <a:lvl2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2pPr>
            <a:lvl3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3pPr>
            <a:lvl4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4pPr>
            <a:lvl5pPr algn="l" rtl="0" eaLnBrk="0" fontAlgn="base" hangingPunct="0">
              <a:spcBef>
                <a:spcPct val="0"/>
              </a:spcBef>
              <a:spcAft>
                <a:spcPct val="0"/>
              </a:spcAft>
              <a:defRPr sz="2400" b="1">
                <a:solidFill>
                  <a:schemeClr val="bg1"/>
                </a:solidFill>
                <a:latin typeface="Arial" charset="0"/>
                <a:ea typeface="ＭＳ Ｐゴシック" pitchFamily="18" charset="-128"/>
                <a:cs typeface="ＭＳ Ｐゴシック" charset="-128"/>
              </a:defRPr>
            </a:lvl5pPr>
            <a:lvl6pPr marL="457200" algn="l" rtl="0" fontAlgn="base">
              <a:spcBef>
                <a:spcPct val="0"/>
              </a:spcBef>
              <a:spcAft>
                <a:spcPct val="0"/>
              </a:spcAft>
              <a:defRPr sz="2400" b="1">
                <a:solidFill>
                  <a:schemeClr val="bg1"/>
                </a:solidFill>
                <a:latin typeface="Arial" charset="0"/>
                <a:ea typeface="ＭＳ Ｐゴシック" pitchFamily="18" charset="-128"/>
              </a:defRPr>
            </a:lvl6pPr>
            <a:lvl7pPr marL="914400" algn="l" rtl="0" fontAlgn="base">
              <a:spcBef>
                <a:spcPct val="0"/>
              </a:spcBef>
              <a:spcAft>
                <a:spcPct val="0"/>
              </a:spcAft>
              <a:defRPr sz="2400" b="1">
                <a:solidFill>
                  <a:schemeClr val="bg1"/>
                </a:solidFill>
                <a:latin typeface="Arial" charset="0"/>
                <a:ea typeface="ＭＳ Ｐゴシック" pitchFamily="18" charset="-128"/>
              </a:defRPr>
            </a:lvl7pPr>
            <a:lvl8pPr marL="1371600" algn="l" rtl="0" fontAlgn="base">
              <a:spcBef>
                <a:spcPct val="0"/>
              </a:spcBef>
              <a:spcAft>
                <a:spcPct val="0"/>
              </a:spcAft>
              <a:defRPr sz="2400" b="1">
                <a:solidFill>
                  <a:schemeClr val="bg1"/>
                </a:solidFill>
                <a:latin typeface="Arial" charset="0"/>
                <a:ea typeface="ＭＳ Ｐゴシック" pitchFamily="18" charset="-128"/>
              </a:defRPr>
            </a:lvl8pPr>
            <a:lvl9pPr marL="1828800" algn="l" rtl="0" fontAlgn="base">
              <a:spcBef>
                <a:spcPct val="0"/>
              </a:spcBef>
              <a:spcAft>
                <a:spcPct val="0"/>
              </a:spcAft>
              <a:defRPr sz="2400" b="1">
                <a:solidFill>
                  <a:schemeClr val="bg1"/>
                </a:solidFill>
                <a:latin typeface="Arial" charset="0"/>
                <a:ea typeface="ＭＳ Ｐゴシック" pitchFamily="18" charset="-128"/>
              </a:defRPr>
            </a:lvl9pPr>
          </a:lstStyle>
          <a:p>
            <a:pPr algn="ctr">
              <a:buNone/>
            </a:pPr>
            <a:r>
              <a:rPr lang="en-US" sz="2800" dirty="0" smtClean="0">
                <a:solidFill>
                  <a:srgbClr val="FF6600"/>
                </a:solidFill>
                <a:latin typeface="Verdana"/>
                <a:cs typeface="Verdana"/>
              </a:rPr>
              <a:t>Extrapolation to ILC</a:t>
            </a:r>
            <a:endParaRPr lang="en-US" sz="2800" dirty="0">
              <a:latin typeface="Verdana"/>
              <a:cs typeface="Verdana"/>
            </a:endParaRPr>
          </a:p>
        </p:txBody>
      </p:sp>
      <p:cxnSp>
        <p:nvCxnSpPr>
          <p:cNvPr id="8" name="Connecteur droit 7"/>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0654848"/>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XFEL – description générale</a:t>
            </a:r>
          </a:p>
        </p:txBody>
      </p:sp>
      <p:sp>
        <p:nvSpPr>
          <p:cNvPr id="22530" name="Rectangle 3"/>
          <p:cNvSpPr>
            <a:spLocks noGrp="1" noChangeArrowheads="1"/>
          </p:cNvSpPr>
          <p:nvPr>
            <p:ph idx="4294967295"/>
          </p:nvPr>
        </p:nvSpPr>
        <p:spPr>
          <a:xfrm>
            <a:off x="28517" y="764704"/>
            <a:ext cx="9001125" cy="5976664"/>
          </a:xfrm>
          <a:ln w="19050">
            <a:noFill/>
            <a:miter lim="800000"/>
            <a:headEnd/>
            <a:tailEnd/>
          </a:ln>
        </p:spPr>
        <p:txBody>
          <a:bodyPr/>
          <a:lstStyle/>
          <a:p>
            <a:pPr marL="0" indent="0">
              <a:lnSpc>
                <a:spcPct val="90000"/>
              </a:lnSpc>
              <a:buFont typeface="Arial" pitchFamily="34" charset="0"/>
              <a:buNone/>
            </a:pPr>
            <a:r>
              <a:rPr lang="fr-FR" altLang="fr-FR" sz="1200" b="1" dirty="0" smtClean="0">
                <a:solidFill>
                  <a:srgbClr val="0070C0"/>
                </a:solidFill>
                <a:latin typeface="Verdana" pitchFamily="34" charset="0"/>
              </a:rPr>
              <a:t>Coupleurs XFEL</a:t>
            </a:r>
            <a:endParaRPr lang="fr-FR" altLang="fr-FR" sz="1200" b="1" dirty="0" smtClean="0">
              <a:latin typeface="Verdana" pitchFamily="34" charset="0"/>
            </a:endParaRPr>
          </a:p>
          <a:p>
            <a:pPr marL="0" indent="0">
              <a:lnSpc>
                <a:spcPct val="90000"/>
              </a:lnSpc>
              <a:buFont typeface="Arial" pitchFamily="34" charset="0"/>
              <a:buNone/>
            </a:pPr>
            <a:endParaRPr lang="fr-FR" altLang="fr-FR" sz="1200" b="1" dirty="0" smtClean="0">
              <a:latin typeface="Verdana" pitchFamily="34" charset="0"/>
            </a:endParaRPr>
          </a:p>
          <a:p>
            <a:pPr marL="0" indent="0">
              <a:lnSpc>
                <a:spcPct val="90000"/>
              </a:lnSpc>
              <a:buNone/>
            </a:pPr>
            <a:r>
              <a:rPr lang="fr-FR" altLang="fr-FR" sz="1200" b="1" dirty="0" smtClean="0">
                <a:solidFill>
                  <a:srgbClr val="0070C0"/>
                </a:solidFill>
                <a:latin typeface="Verdana" pitchFamily="34" charset="0"/>
              </a:rPr>
              <a:t>Responsable scientifique national et local: </a:t>
            </a:r>
            <a:r>
              <a:rPr lang="fr-FR" altLang="fr-FR" sz="1200" b="1" dirty="0">
                <a:solidFill>
                  <a:srgbClr val="0070C0"/>
                </a:solidFill>
                <a:latin typeface="Verdana" pitchFamily="34" charset="0"/>
              </a:rPr>
              <a:t>Walid </a:t>
            </a:r>
            <a:r>
              <a:rPr lang="fr-FR" altLang="fr-FR" sz="1200" b="1" dirty="0" smtClean="0">
                <a:solidFill>
                  <a:srgbClr val="0070C0"/>
                </a:solidFill>
                <a:latin typeface="Verdana" pitchFamily="34" charset="0"/>
              </a:rPr>
              <a:t>Kaabi</a:t>
            </a:r>
          </a:p>
          <a:p>
            <a:pPr marL="0" indent="0">
              <a:lnSpc>
                <a:spcPct val="90000"/>
              </a:lnSpc>
              <a:buNone/>
            </a:pPr>
            <a:r>
              <a:rPr lang="fr-FR" altLang="fr-FR" sz="1200" b="1" dirty="0" smtClean="0">
                <a:solidFill>
                  <a:srgbClr val="0070C0"/>
                </a:solidFill>
                <a:latin typeface="Verdana" pitchFamily="34" charset="0"/>
              </a:rPr>
              <a:t>Responsable technique local: </a:t>
            </a:r>
            <a:r>
              <a:rPr lang="fr-FR" altLang="fr-FR" sz="1200" b="1" dirty="0">
                <a:solidFill>
                  <a:srgbClr val="0070C0"/>
                </a:solidFill>
                <a:latin typeface="Verdana" pitchFamily="34" charset="0"/>
              </a:rPr>
              <a:t>Walid Kaabi</a:t>
            </a: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marL="0" indent="0">
              <a:lnSpc>
                <a:spcPct val="90000"/>
              </a:lnSpc>
              <a:buFont typeface="Arial" pitchFamily="34" charset="0"/>
              <a:buNone/>
            </a:pPr>
            <a:r>
              <a:rPr lang="fr-FR" altLang="fr-FR" sz="1200" b="1" dirty="0" smtClean="0">
                <a:latin typeface="Verdana" pitchFamily="34" charset="0"/>
              </a:rPr>
              <a:t>Description scientifique et technique:</a:t>
            </a:r>
            <a:endParaRPr lang="fr-FR" altLang="fr-FR" sz="1200" b="1" dirty="0">
              <a:latin typeface="Verdana" pitchFamily="34" charset="0"/>
            </a:endParaRPr>
          </a:p>
          <a:p>
            <a:pPr marL="0" indent="0">
              <a:lnSpc>
                <a:spcPct val="120000"/>
              </a:lnSpc>
              <a:buNone/>
            </a:pPr>
            <a:r>
              <a:rPr lang="fr-FR" sz="1200" dirty="0">
                <a:latin typeface="Verdana"/>
                <a:cs typeface="Verdana"/>
              </a:rPr>
              <a:t>Depuis Septembre 2010, l’effort du LAL dans cette activité est concentré sur la production et la livraison </a:t>
            </a:r>
            <a:r>
              <a:rPr lang="fr-FR" sz="1200" dirty="0" smtClean="0">
                <a:latin typeface="Verdana"/>
                <a:cs typeface="Verdana"/>
              </a:rPr>
              <a:t>de 800 </a:t>
            </a:r>
            <a:r>
              <a:rPr lang="fr-FR" sz="1200" dirty="0">
                <a:latin typeface="Verdana"/>
                <a:cs typeface="Verdana"/>
              </a:rPr>
              <a:t>coupleurs pour le </a:t>
            </a:r>
            <a:r>
              <a:rPr lang="fr-FR" sz="1200" dirty="0" err="1">
                <a:latin typeface="Verdana"/>
                <a:cs typeface="Verdana"/>
              </a:rPr>
              <a:t>linac</a:t>
            </a:r>
            <a:r>
              <a:rPr lang="fr-FR" sz="1200" dirty="0">
                <a:latin typeface="Verdana"/>
                <a:cs typeface="Verdana"/>
              </a:rPr>
              <a:t> d’XFEL </a:t>
            </a:r>
            <a:r>
              <a:rPr lang="fr-FR" sz="1200" dirty="0" smtClean="0">
                <a:latin typeface="Verdana"/>
                <a:cs typeface="Verdana"/>
              </a:rPr>
              <a:t>pour équiper 100 </a:t>
            </a:r>
            <a:r>
              <a:rPr lang="fr-FR" sz="1200" dirty="0" err="1" smtClean="0">
                <a:latin typeface="Verdana"/>
                <a:cs typeface="Verdana"/>
              </a:rPr>
              <a:t>cryomodules</a:t>
            </a:r>
            <a:r>
              <a:rPr lang="fr-FR" sz="1200" dirty="0" smtClean="0">
                <a:latin typeface="Verdana"/>
                <a:cs typeface="Verdana"/>
              </a:rPr>
              <a:t>. </a:t>
            </a:r>
          </a:p>
          <a:p>
            <a:pPr marL="0" indent="0">
              <a:lnSpc>
                <a:spcPct val="120000"/>
              </a:lnSpc>
              <a:buNone/>
            </a:pPr>
            <a:endParaRPr lang="fr-FR" sz="1200" dirty="0"/>
          </a:p>
          <a:p>
            <a:pPr marL="0" indent="0">
              <a:lnSpc>
                <a:spcPct val="120000"/>
              </a:lnSpc>
              <a:buNone/>
            </a:pPr>
            <a:endParaRPr lang="fr-FR" sz="1200" dirty="0" smtClean="0"/>
          </a:p>
          <a:p>
            <a:pPr marL="0" indent="0">
              <a:lnSpc>
                <a:spcPct val="120000"/>
              </a:lnSpc>
              <a:buNone/>
            </a:pPr>
            <a:endParaRPr lang="fr-FR" sz="1200" dirty="0"/>
          </a:p>
          <a:p>
            <a:pPr marL="0" indent="0">
              <a:lnSpc>
                <a:spcPct val="120000"/>
              </a:lnSpc>
              <a:buNone/>
            </a:pPr>
            <a:endParaRPr lang="fr-FR" sz="1200" dirty="0" smtClean="0"/>
          </a:p>
          <a:p>
            <a:pPr marL="0" indent="0">
              <a:lnSpc>
                <a:spcPct val="120000"/>
              </a:lnSpc>
              <a:buNone/>
            </a:pPr>
            <a:endParaRPr lang="fr-FR" sz="1200" dirty="0" smtClean="0"/>
          </a:p>
          <a:p>
            <a:pPr marL="0" indent="0">
              <a:lnSpc>
                <a:spcPct val="120000"/>
              </a:lnSpc>
              <a:buNone/>
            </a:pPr>
            <a:endParaRPr lang="fr-FR" sz="1200" dirty="0"/>
          </a:p>
          <a:p>
            <a:pPr marL="0" indent="0">
              <a:lnSpc>
                <a:spcPct val="120000"/>
              </a:lnSpc>
              <a:buNone/>
            </a:pPr>
            <a:endParaRPr lang="fr-FR" sz="1200" dirty="0"/>
          </a:p>
          <a:p>
            <a:pPr marL="0" indent="0">
              <a:lnSpc>
                <a:spcPct val="120000"/>
              </a:lnSpc>
              <a:buNone/>
            </a:pPr>
            <a:endParaRPr lang="fr-FR" sz="1200" dirty="0" smtClean="0"/>
          </a:p>
          <a:p>
            <a:pPr marL="0" indent="0">
              <a:lnSpc>
                <a:spcPct val="120000"/>
              </a:lnSpc>
              <a:buNone/>
            </a:pPr>
            <a:endParaRPr lang="fr-FR" sz="1200" dirty="0"/>
          </a:p>
          <a:p>
            <a:pPr marL="0" indent="0">
              <a:lnSpc>
                <a:spcPct val="120000"/>
              </a:lnSpc>
              <a:buNone/>
            </a:pPr>
            <a:endParaRPr lang="fr-FR" sz="1200" dirty="0" smtClean="0">
              <a:latin typeface="Verdana"/>
              <a:cs typeface="Verdana"/>
            </a:endParaRPr>
          </a:p>
          <a:p>
            <a:pPr marL="0" indent="0">
              <a:lnSpc>
                <a:spcPct val="120000"/>
              </a:lnSpc>
              <a:buNone/>
            </a:pPr>
            <a:endParaRPr lang="fr-FR" sz="1200" dirty="0" smtClean="0">
              <a:latin typeface="Verdana"/>
              <a:cs typeface="Verdana"/>
            </a:endParaRPr>
          </a:p>
          <a:p>
            <a:pPr marL="0" indent="0">
              <a:lnSpc>
                <a:spcPct val="120000"/>
              </a:lnSpc>
              <a:buNone/>
            </a:pPr>
            <a:r>
              <a:rPr lang="fr-FR" sz="1200" dirty="0" smtClean="0">
                <a:latin typeface="Verdana"/>
                <a:cs typeface="Verdana"/>
              </a:rPr>
              <a:t>Le LAL a en charge l’étude de la conception, le suivi de fabrication , le contrôle qualité et le conditionnement RF de ces coupleurs. A </a:t>
            </a:r>
            <a:r>
              <a:rPr lang="fr-FR" sz="1200" dirty="0">
                <a:latin typeface="Verdana"/>
                <a:cs typeface="Verdana"/>
              </a:rPr>
              <a:t>ce jour, seuls </a:t>
            </a:r>
            <a:r>
              <a:rPr lang="fr-FR" sz="1200" dirty="0" smtClean="0">
                <a:latin typeface="Verdana"/>
                <a:cs typeface="Verdana"/>
              </a:rPr>
              <a:t>4 coupleurs </a:t>
            </a:r>
            <a:r>
              <a:rPr lang="fr-FR" sz="1200" dirty="0">
                <a:latin typeface="Verdana"/>
                <a:cs typeface="Verdana"/>
              </a:rPr>
              <a:t>restent à </a:t>
            </a:r>
            <a:r>
              <a:rPr lang="fr-FR" sz="1200" dirty="0" smtClean="0">
                <a:latin typeface="Verdana"/>
                <a:cs typeface="Verdana"/>
              </a:rPr>
              <a:t>livrer( ½ module). </a:t>
            </a:r>
            <a:r>
              <a:rPr lang="fr-FR" sz="1200" dirty="0">
                <a:latin typeface="Verdana"/>
                <a:cs typeface="Verdana"/>
              </a:rPr>
              <a:t>Tous les coupleurs livrées avaient passé avec succès différents niveaux de validation (recette en usine, validation de conditionnement à chaud et validation de fonctionnement à froid sur module). </a:t>
            </a:r>
            <a:endParaRPr lang="fr-FR" sz="1200" dirty="0">
              <a:solidFill>
                <a:srgbClr val="4D4D4D"/>
              </a:solidFill>
              <a:latin typeface="Verdana" pitchFamily="34" charset="0"/>
              <a:sym typeface="Wingdings" pitchFamily="2" charset="2"/>
            </a:endParaRPr>
          </a:p>
          <a:p>
            <a:pPr marL="0" indent="0">
              <a:lnSpc>
                <a:spcPct val="120000"/>
              </a:lnSpc>
              <a:buNone/>
            </a:pPr>
            <a:r>
              <a:rPr lang="fr-FR" altLang="fr-FR" sz="1200" b="1" dirty="0" smtClean="0">
                <a:solidFill>
                  <a:srgbClr val="0070C0"/>
                </a:solidFill>
                <a:latin typeface="Verdana" pitchFamily="34" charset="0"/>
              </a:rPr>
              <a:t>Autres laboratoires impliqués</a:t>
            </a:r>
            <a:endParaRPr lang="fr-FR" altLang="fr-FR" sz="1200" b="1" u="sng" dirty="0" smtClean="0">
              <a:solidFill>
                <a:srgbClr val="0070C0"/>
              </a:solidFill>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DESY-Hambourg (Allemagne)</a:t>
            </a:r>
            <a:endParaRPr lang="fr-FR" altLang="fr-FR" sz="1200" b="1" u="sng" dirty="0" smtClean="0">
              <a:solidFill>
                <a:srgbClr val="0070C0"/>
              </a:solidFill>
              <a:latin typeface="Verdana" pitchFamily="34" charset="0"/>
            </a:endParaRPr>
          </a:p>
          <a:p>
            <a:pPr marL="457200" lvl="1" indent="0">
              <a:lnSpc>
                <a:spcPct val="90000"/>
              </a:lnSpc>
              <a:buNone/>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grpSp>
        <p:nvGrpSpPr>
          <p:cNvPr id="5" name="Grouper 4"/>
          <p:cNvGrpSpPr/>
          <p:nvPr/>
        </p:nvGrpSpPr>
        <p:grpSpPr>
          <a:xfrm>
            <a:off x="539552" y="2564904"/>
            <a:ext cx="3528392" cy="2376264"/>
            <a:chOff x="114300" y="1156060"/>
            <a:chExt cx="4885297" cy="2871245"/>
          </a:xfrm>
        </p:grpSpPr>
        <p:pic>
          <p:nvPicPr>
            <p:cNvPr id="6" name="Imag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300" y="1156060"/>
              <a:ext cx="4885297" cy="2871245"/>
            </a:xfrm>
            <a:prstGeom prst="rect">
              <a:avLst/>
            </a:prstGeom>
          </p:spPr>
        </p:pic>
        <p:cxnSp>
          <p:nvCxnSpPr>
            <p:cNvPr id="7" name="Connecteur droit avec flèche 6"/>
            <p:cNvCxnSpPr/>
            <p:nvPr/>
          </p:nvCxnSpPr>
          <p:spPr bwMode="auto">
            <a:xfrm flipH="1">
              <a:off x="3477983" y="2002336"/>
              <a:ext cx="148727" cy="228838"/>
            </a:xfrm>
            <a:prstGeom prst="straightConnector1">
              <a:avLst/>
            </a:prstGeom>
            <a:noFill/>
            <a:ln w="19050" cap="flat" cmpd="sng" algn="ctr">
              <a:solidFill>
                <a:srgbClr val="FF0000"/>
              </a:solidFill>
              <a:prstDash val="solid"/>
              <a:round/>
              <a:headEnd type="none" w="med" len="med"/>
              <a:tailEnd type="stealth"/>
            </a:ln>
            <a:effectLst/>
          </p:spPr>
        </p:cxnSp>
        <p:cxnSp>
          <p:nvCxnSpPr>
            <p:cNvPr id="8" name="Connecteur droit avec flèche 7"/>
            <p:cNvCxnSpPr/>
            <p:nvPr/>
          </p:nvCxnSpPr>
          <p:spPr bwMode="auto">
            <a:xfrm flipH="1">
              <a:off x="1868511" y="1670520"/>
              <a:ext cx="248023" cy="335471"/>
            </a:xfrm>
            <a:prstGeom prst="straightConnector1">
              <a:avLst/>
            </a:prstGeom>
            <a:noFill/>
            <a:ln w="28575" cap="flat" cmpd="sng" algn="ctr">
              <a:solidFill>
                <a:srgbClr val="FF0000"/>
              </a:solidFill>
              <a:prstDash val="solid"/>
              <a:round/>
              <a:headEnd type="none" w="med" len="med"/>
              <a:tailEnd type="stealth"/>
            </a:ln>
            <a:effectLst/>
          </p:spPr>
        </p:cxnSp>
        <p:cxnSp>
          <p:nvCxnSpPr>
            <p:cNvPr id="9" name="Connecteur droit avec flèche 8"/>
            <p:cNvCxnSpPr/>
            <p:nvPr/>
          </p:nvCxnSpPr>
          <p:spPr bwMode="auto">
            <a:xfrm flipH="1">
              <a:off x="3813434" y="2105313"/>
              <a:ext cx="110735" cy="175284"/>
            </a:xfrm>
            <a:prstGeom prst="straightConnector1">
              <a:avLst/>
            </a:prstGeom>
            <a:noFill/>
            <a:ln w="19050" cap="flat" cmpd="sng" algn="ctr">
              <a:solidFill>
                <a:srgbClr val="FF0000"/>
              </a:solidFill>
              <a:prstDash val="solid"/>
              <a:round/>
              <a:headEnd type="none" w="med" len="med"/>
              <a:tailEnd type="stealth"/>
            </a:ln>
            <a:effectLst/>
          </p:spPr>
        </p:cxnSp>
        <p:cxnSp>
          <p:nvCxnSpPr>
            <p:cNvPr id="10" name="Connecteur droit avec flèche 9"/>
            <p:cNvCxnSpPr/>
            <p:nvPr/>
          </p:nvCxnSpPr>
          <p:spPr bwMode="auto">
            <a:xfrm flipH="1">
              <a:off x="4030810" y="2196848"/>
              <a:ext cx="76411" cy="129517"/>
            </a:xfrm>
            <a:prstGeom prst="straightConnector1">
              <a:avLst/>
            </a:prstGeom>
            <a:noFill/>
            <a:ln w="12700" cap="flat" cmpd="sng" algn="ctr">
              <a:solidFill>
                <a:srgbClr val="FF0000"/>
              </a:solidFill>
              <a:prstDash val="solid"/>
              <a:round/>
              <a:headEnd type="none" w="med" len="med"/>
              <a:tailEnd type="stealth"/>
            </a:ln>
            <a:effectLst/>
          </p:spPr>
        </p:cxnSp>
        <p:cxnSp>
          <p:nvCxnSpPr>
            <p:cNvPr id="12" name="Connecteur droit avec flèche 11"/>
            <p:cNvCxnSpPr/>
            <p:nvPr/>
          </p:nvCxnSpPr>
          <p:spPr bwMode="auto">
            <a:xfrm flipH="1">
              <a:off x="4148887" y="2211944"/>
              <a:ext cx="76411" cy="129517"/>
            </a:xfrm>
            <a:prstGeom prst="straightConnector1">
              <a:avLst/>
            </a:prstGeom>
            <a:noFill/>
            <a:ln w="12700" cap="flat" cmpd="sng" algn="ctr">
              <a:solidFill>
                <a:srgbClr val="FF0000"/>
              </a:solidFill>
              <a:prstDash val="solid"/>
              <a:round/>
              <a:headEnd type="none" w="med" len="med"/>
              <a:tailEnd type="stealth"/>
            </a:ln>
            <a:effectLst/>
          </p:spPr>
        </p:cxnSp>
        <p:cxnSp>
          <p:nvCxnSpPr>
            <p:cNvPr id="13" name="Connecteur droit avec flèche 12"/>
            <p:cNvCxnSpPr>
              <a:cxnSpLocks/>
            </p:cNvCxnSpPr>
            <p:nvPr/>
          </p:nvCxnSpPr>
          <p:spPr bwMode="auto">
            <a:xfrm flipH="1">
              <a:off x="4244081" y="2238481"/>
              <a:ext cx="72000" cy="108000"/>
            </a:xfrm>
            <a:prstGeom prst="straightConnector1">
              <a:avLst/>
            </a:prstGeom>
            <a:noFill/>
            <a:ln w="12700" cap="flat" cmpd="sng" algn="ctr">
              <a:solidFill>
                <a:srgbClr val="FF0000"/>
              </a:solidFill>
              <a:prstDash val="solid"/>
              <a:round/>
              <a:headEnd type="none" w="med" len="med"/>
              <a:tailEnd type="stealth"/>
            </a:ln>
            <a:effectLst/>
          </p:spPr>
        </p:cxnSp>
      </p:grpSp>
      <p:pic>
        <p:nvPicPr>
          <p:cNvPr id="14" name="Image 1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55977" y="2564904"/>
            <a:ext cx="3456383" cy="230425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XFEL - ressources</a:t>
            </a:r>
          </a:p>
        </p:txBody>
      </p:sp>
      <p:sp>
        <p:nvSpPr>
          <p:cNvPr id="22530" name="Rectangle 3"/>
          <p:cNvSpPr>
            <a:spLocks noGrp="1" noChangeArrowheads="1"/>
          </p:cNvSpPr>
          <p:nvPr>
            <p:ph idx="4294967295"/>
          </p:nvPr>
        </p:nvSpPr>
        <p:spPr>
          <a:xfrm>
            <a:off x="28517" y="692696"/>
            <a:ext cx="9001125" cy="6309320"/>
          </a:xfrm>
          <a:ln w="19050">
            <a:noFill/>
            <a:miter lim="800000"/>
            <a:headEnd/>
            <a:tailEnd/>
          </a:ln>
        </p:spPr>
        <p:txBody>
          <a:bodyPr/>
          <a:lstStyle/>
          <a:p>
            <a:pPr marL="0" indent="0">
              <a:lnSpc>
                <a:spcPct val="90000"/>
              </a:lnSpc>
              <a:buFont typeface="Arial" pitchFamily="34" charset="0"/>
              <a:buNone/>
            </a:pPr>
            <a:r>
              <a:rPr lang="fr-FR" altLang="fr-FR" sz="1200" b="1" u="sng" dirty="0" smtClean="0">
                <a:solidFill>
                  <a:srgbClr val="0070C0"/>
                </a:solidFill>
                <a:latin typeface="Verdana" pitchFamily="34" charset="0"/>
              </a:rPr>
              <a:t>Membres de l’équipe impliqués:</a:t>
            </a:r>
            <a:endParaRPr lang="fr-FR" altLang="fr-FR" sz="1200" b="1" dirty="0">
              <a:solidFill>
                <a:srgbClr val="0070C0"/>
              </a:solidFill>
              <a:latin typeface="Verdana" pitchFamily="34" charset="0"/>
            </a:endParaRP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lvl="2">
              <a:lnSpc>
                <a:spcPct val="120000"/>
              </a:lnSpc>
            </a:pPr>
            <a:r>
              <a:rPr lang="fr-FR" altLang="fr-FR" sz="1200" dirty="0">
                <a:solidFill>
                  <a:srgbClr val="4D4D4D"/>
                </a:solidFill>
                <a:latin typeface="Verdana"/>
                <a:cs typeface="Verdana"/>
              </a:rPr>
              <a:t>Alexandre Gallas (IE </a:t>
            </a:r>
            <a:r>
              <a:rPr lang="fr-FR" altLang="fr-FR" sz="1200" dirty="0" smtClean="0">
                <a:solidFill>
                  <a:srgbClr val="4D4D4D"/>
                </a:solidFill>
                <a:latin typeface="Verdana"/>
                <a:cs typeface="Verdana"/>
              </a:rPr>
              <a:t>suivi industriel et contrôle qualité </a:t>
            </a:r>
            <a:r>
              <a:rPr lang="fr-FR" altLang="fr-FR" sz="1200" dirty="0">
                <a:solidFill>
                  <a:srgbClr val="4D4D4D"/>
                </a:solidFill>
                <a:latin typeface="Verdana"/>
                <a:cs typeface="Verdana"/>
              </a:rPr>
              <a:t>à</a:t>
            </a:r>
            <a:r>
              <a:rPr lang="fr-FR" altLang="fr-FR" sz="1200" dirty="0" smtClean="0">
                <a:solidFill>
                  <a:srgbClr val="4D4D4D"/>
                </a:solidFill>
                <a:latin typeface="Verdana"/>
                <a:cs typeface="Verdana"/>
              </a:rPr>
              <a:t> </a:t>
            </a:r>
            <a:r>
              <a:rPr lang="fr-FR" altLang="fr-FR" sz="1200" dirty="0">
                <a:solidFill>
                  <a:srgbClr val="4D4D4D"/>
                </a:solidFill>
                <a:latin typeface="Verdana"/>
                <a:cs typeface="Verdana"/>
              </a:rPr>
              <a:t>100</a:t>
            </a:r>
            <a:r>
              <a:rPr lang="fr-FR" altLang="fr-FR" sz="1200" dirty="0" smtClean="0">
                <a:solidFill>
                  <a:srgbClr val="4D4D4D"/>
                </a:solidFill>
                <a:latin typeface="Verdana"/>
                <a:cs typeface="Verdana"/>
              </a:rPr>
              <a:t>%)</a:t>
            </a:r>
          </a:p>
          <a:p>
            <a:pPr lvl="2">
              <a:lnSpc>
                <a:spcPct val="120000"/>
              </a:lnSpc>
            </a:pPr>
            <a:r>
              <a:rPr lang="fr-FR" altLang="fr-FR" sz="1200" dirty="0" smtClean="0">
                <a:solidFill>
                  <a:srgbClr val="4D4D4D"/>
                </a:solidFill>
                <a:latin typeface="Verdana"/>
                <a:cs typeface="Verdana"/>
              </a:rPr>
              <a:t>Mathilde Court (CDD niveau AI- Assistante du projet à 100%)</a:t>
            </a:r>
            <a:endParaRPr lang="fr-FR" altLang="fr-FR" sz="1200" dirty="0">
              <a:solidFill>
                <a:srgbClr val="4D4D4D"/>
              </a:solidFill>
              <a:latin typeface="Verdana"/>
              <a:cs typeface="Verdana"/>
            </a:endParaRPr>
          </a:p>
          <a:p>
            <a:pPr lvl="2">
              <a:lnSpc>
                <a:spcPct val="120000"/>
              </a:lnSpc>
            </a:pPr>
            <a:r>
              <a:rPr lang="fr-FR" altLang="fr-FR" sz="1200" dirty="0">
                <a:solidFill>
                  <a:srgbClr val="4D4D4D"/>
                </a:solidFill>
                <a:latin typeface="Verdana"/>
                <a:cs typeface="Verdana"/>
              </a:rPr>
              <a:t>Walid Kaabi (IR Chef de projet 80%) </a:t>
            </a:r>
          </a:p>
          <a:p>
            <a:pPr lvl="2">
              <a:lnSpc>
                <a:spcPct val="120000"/>
              </a:lnSpc>
            </a:pPr>
            <a:r>
              <a:rPr lang="fr-FR" altLang="fr-FR" sz="1200" dirty="0">
                <a:solidFill>
                  <a:srgbClr val="4D4D4D"/>
                </a:solidFill>
                <a:latin typeface="Verdana"/>
                <a:cs typeface="Verdana"/>
              </a:rPr>
              <a:t>Christopher </a:t>
            </a:r>
            <a:r>
              <a:rPr lang="fr-FR" altLang="fr-FR" sz="1200" dirty="0" err="1">
                <a:solidFill>
                  <a:srgbClr val="4D4D4D"/>
                </a:solidFill>
                <a:latin typeface="Verdana"/>
                <a:cs typeface="Verdana"/>
              </a:rPr>
              <a:t>Magueur</a:t>
            </a:r>
            <a:r>
              <a:rPr lang="fr-FR" altLang="fr-FR" sz="1200" dirty="0">
                <a:solidFill>
                  <a:srgbClr val="4D4D4D"/>
                </a:solidFill>
                <a:latin typeface="Verdana"/>
                <a:cs typeface="Verdana"/>
              </a:rPr>
              <a:t> (AI M</a:t>
            </a:r>
            <a:r>
              <a:rPr lang="fr-FR" altLang="fr-FR" sz="1200" dirty="0" smtClean="0">
                <a:solidFill>
                  <a:srgbClr val="4D4D4D"/>
                </a:solidFill>
                <a:latin typeface="Verdana"/>
                <a:cs typeface="Verdana"/>
              </a:rPr>
              <a:t>écanique et aide gestion de production </a:t>
            </a:r>
            <a:r>
              <a:rPr lang="fr-FR" altLang="fr-FR" sz="1200" dirty="0">
                <a:solidFill>
                  <a:srgbClr val="4D4D4D"/>
                </a:solidFill>
                <a:latin typeface="Verdana"/>
                <a:cs typeface="Verdana"/>
              </a:rPr>
              <a:t>à </a:t>
            </a:r>
            <a:r>
              <a:rPr lang="fr-FR" altLang="fr-FR" sz="1200" dirty="0" smtClean="0">
                <a:solidFill>
                  <a:srgbClr val="4D4D4D"/>
                </a:solidFill>
                <a:latin typeface="Verdana"/>
                <a:cs typeface="Verdana"/>
              </a:rPr>
              <a:t>100%)</a:t>
            </a:r>
            <a:endParaRPr lang="fr-FR" altLang="fr-FR" sz="1200" dirty="0">
              <a:solidFill>
                <a:srgbClr val="4D4D4D"/>
              </a:solidFill>
              <a:latin typeface="Verdana"/>
              <a:cs typeface="Verdana"/>
            </a:endParaRPr>
          </a:p>
          <a:p>
            <a:pPr lvl="2">
              <a:lnSpc>
                <a:spcPct val="120000"/>
              </a:lnSpc>
            </a:pPr>
            <a:r>
              <a:rPr lang="fr-FR" altLang="fr-FR" sz="1200" dirty="0">
                <a:solidFill>
                  <a:srgbClr val="4D4D4D"/>
                </a:solidFill>
                <a:latin typeface="Verdana"/>
                <a:cs typeface="Verdana"/>
              </a:rPr>
              <a:t>Alice Thiebault (AI M</a:t>
            </a:r>
            <a:r>
              <a:rPr lang="fr-FR" altLang="fr-FR" sz="1200" dirty="0" smtClean="0">
                <a:solidFill>
                  <a:srgbClr val="4D4D4D"/>
                </a:solidFill>
                <a:latin typeface="Verdana"/>
                <a:cs typeface="Verdana"/>
              </a:rPr>
              <a:t>écanique et spécialiste salle blanche à </a:t>
            </a:r>
            <a:r>
              <a:rPr lang="fr-FR" altLang="fr-FR" sz="1200" dirty="0">
                <a:solidFill>
                  <a:srgbClr val="4D4D4D"/>
                </a:solidFill>
                <a:latin typeface="Verdana"/>
                <a:cs typeface="Verdana"/>
              </a:rPr>
              <a:t>30</a:t>
            </a:r>
            <a:r>
              <a:rPr lang="fr-FR" altLang="fr-FR" sz="1200" dirty="0" smtClean="0">
                <a:solidFill>
                  <a:srgbClr val="4D4D4D"/>
                </a:solidFill>
                <a:latin typeface="Verdana"/>
                <a:cs typeface="Verdana"/>
              </a:rPr>
              <a:t>%)</a:t>
            </a:r>
            <a:endParaRPr lang="fr-FR" altLang="fr-FR" sz="1200" dirty="0">
              <a:solidFill>
                <a:srgbClr val="4D4D4D"/>
              </a:solidFill>
              <a:latin typeface="Verdana"/>
              <a:cs typeface="Verdana"/>
            </a:endParaRPr>
          </a:p>
          <a:p>
            <a:pPr lvl="2">
              <a:lnSpc>
                <a:spcPct val="120000"/>
              </a:lnSpc>
            </a:pPr>
            <a:r>
              <a:rPr lang="fr-FR" altLang="fr-FR" sz="1200" dirty="0">
                <a:solidFill>
                  <a:srgbClr val="4D4D4D"/>
                </a:solidFill>
                <a:latin typeface="Verdana"/>
                <a:cs typeface="Verdana"/>
              </a:rPr>
              <a:t>Alexis </a:t>
            </a:r>
            <a:r>
              <a:rPr lang="fr-FR" altLang="fr-FR" sz="1200" dirty="0" err="1">
                <a:solidFill>
                  <a:srgbClr val="4D4D4D"/>
                </a:solidFill>
                <a:latin typeface="Verdana"/>
                <a:cs typeface="Verdana"/>
              </a:rPr>
              <a:t>Verguet</a:t>
            </a:r>
            <a:r>
              <a:rPr lang="fr-FR" altLang="fr-FR" sz="1200" dirty="0">
                <a:solidFill>
                  <a:srgbClr val="4D4D4D"/>
                </a:solidFill>
                <a:latin typeface="Verdana"/>
                <a:cs typeface="Verdana"/>
              </a:rPr>
              <a:t> </a:t>
            </a:r>
            <a:r>
              <a:rPr lang="fr-FR" altLang="fr-FR" sz="1200" dirty="0" smtClean="0">
                <a:solidFill>
                  <a:srgbClr val="4D4D4D"/>
                </a:solidFill>
                <a:latin typeface="Verdana"/>
                <a:cs typeface="Verdana"/>
              </a:rPr>
              <a:t>(IR </a:t>
            </a:r>
            <a:r>
              <a:rPr lang="fr-FR" altLang="fr-FR" sz="1200" dirty="0">
                <a:solidFill>
                  <a:srgbClr val="4D4D4D"/>
                </a:solidFill>
                <a:latin typeface="Verdana"/>
                <a:cs typeface="Verdana"/>
              </a:rPr>
              <a:t>Gestion </a:t>
            </a:r>
            <a:r>
              <a:rPr lang="fr-FR" altLang="fr-FR" sz="1200" dirty="0" smtClean="0">
                <a:solidFill>
                  <a:srgbClr val="4D4D4D"/>
                </a:solidFill>
                <a:latin typeface="Verdana"/>
                <a:cs typeface="Verdana"/>
              </a:rPr>
              <a:t>de production </a:t>
            </a:r>
            <a:r>
              <a:rPr lang="fr-FR" altLang="fr-FR" sz="1200" dirty="0">
                <a:solidFill>
                  <a:srgbClr val="4D4D4D"/>
                </a:solidFill>
                <a:latin typeface="Verdana"/>
                <a:cs typeface="Verdana"/>
              </a:rPr>
              <a:t>à 80% sur XFEL</a:t>
            </a:r>
            <a:r>
              <a:rPr lang="fr-FR" altLang="fr-FR" sz="1200" dirty="0" smtClean="0">
                <a:solidFill>
                  <a:srgbClr val="4D4D4D"/>
                </a:solidFill>
                <a:latin typeface="Verdana"/>
                <a:cs typeface="Verdana"/>
              </a:rPr>
              <a:t>)</a:t>
            </a:r>
          </a:p>
          <a:p>
            <a:pPr lvl="2">
              <a:lnSpc>
                <a:spcPct val="120000"/>
              </a:lnSpc>
            </a:pPr>
            <a:r>
              <a:rPr lang="fr-FR" altLang="fr-FR" sz="1200" dirty="0" smtClean="0">
                <a:solidFill>
                  <a:srgbClr val="4D4D4D"/>
                </a:solidFill>
                <a:latin typeface="Verdana"/>
                <a:cs typeface="Verdana"/>
              </a:rPr>
              <a:t>David </a:t>
            </a:r>
            <a:r>
              <a:rPr lang="fr-FR" altLang="fr-FR" sz="1200" dirty="0">
                <a:solidFill>
                  <a:srgbClr val="4D4D4D"/>
                </a:solidFill>
                <a:latin typeface="Verdana"/>
                <a:cs typeface="Verdana"/>
              </a:rPr>
              <a:t>Le </a:t>
            </a:r>
            <a:r>
              <a:rPr lang="fr-FR" altLang="fr-FR" sz="1200" dirty="0" err="1">
                <a:solidFill>
                  <a:srgbClr val="4D4D4D"/>
                </a:solidFill>
                <a:latin typeface="Verdana"/>
                <a:cs typeface="Verdana"/>
              </a:rPr>
              <a:t>Pinvidic</a:t>
            </a:r>
            <a:r>
              <a:rPr lang="fr-FR" altLang="fr-FR" sz="1200" dirty="0">
                <a:solidFill>
                  <a:srgbClr val="4D4D4D"/>
                </a:solidFill>
                <a:latin typeface="Verdana"/>
                <a:cs typeface="Verdana"/>
              </a:rPr>
              <a:t> (CDD niveau AI- </a:t>
            </a:r>
            <a:r>
              <a:rPr lang="fr-FR" altLang="fr-FR" sz="1200" dirty="0" smtClean="0">
                <a:solidFill>
                  <a:srgbClr val="4D4D4D"/>
                </a:solidFill>
                <a:latin typeface="Verdana"/>
                <a:cs typeface="Verdana"/>
              </a:rPr>
              <a:t>Mécanique/salle blanche </a:t>
            </a:r>
            <a:r>
              <a:rPr lang="fr-FR" altLang="fr-FR" sz="1200" dirty="0">
                <a:solidFill>
                  <a:srgbClr val="4D4D4D"/>
                </a:solidFill>
                <a:latin typeface="Verdana"/>
                <a:cs typeface="Verdana"/>
              </a:rPr>
              <a:t>à 100</a:t>
            </a:r>
            <a:r>
              <a:rPr lang="fr-FR" altLang="fr-FR" sz="1200" dirty="0" smtClean="0">
                <a:solidFill>
                  <a:srgbClr val="4D4D4D"/>
                </a:solidFill>
                <a:latin typeface="Verdana"/>
                <a:cs typeface="Verdana"/>
              </a:rPr>
              <a:t>%, </a:t>
            </a:r>
            <a:r>
              <a:rPr lang="fr-FR" altLang="fr-FR" sz="1200" dirty="0">
                <a:solidFill>
                  <a:srgbClr val="4D4D4D"/>
                </a:solidFill>
                <a:latin typeface="Verdana"/>
                <a:cs typeface="Verdana"/>
              </a:rPr>
              <a:t>Fin de contrat en Septembre 2016</a:t>
            </a:r>
            <a:r>
              <a:rPr lang="fr-FR" altLang="fr-FR" sz="1200" dirty="0" smtClean="0">
                <a:solidFill>
                  <a:srgbClr val="4D4D4D"/>
                </a:solidFill>
                <a:latin typeface="Verdana"/>
                <a:cs typeface="Verdana"/>
              </a:rPr>
              <a:t>)</a:t>
            </a:r>
          </a:p>
          <a:p>
            <a:pPr lvl="2">
              <a:lnSpc>
                <a:spcPct val="120000"/>
              </a:lnSpc>
            </a:pPr>
            <a:r>
              <a:rPr lang="fr-FR" altLang="fr-FR" sz="1200" dirty="0" err="1" smtClean="0">
                <a:solidFill>
                  <a:srgbClr val="4D4D4D"/>
                </a:solidFill>
                <a:latin typeface="Verdana"/>
                <a:cs typeface="Verdana"/>
              </a:rPr>
              <a:t>Maryam</a:t>
            </a:r>
            <a:r>
              <a:rPr lang="fr-FR" altLang="fr-FR" sz="1200" dirty="0" smtClean="0">
                <a:solidFill>
                  <a:srgbClr val="4D4D4D"/>
                </a:solidFill>
                <a:latin typeface="Verdana"/>
                <a:cs typeface="Verdana"/>
              </a:rPr>
              <a:t> </a:t>
            </a:r>
            <a:r>
              <a:rPr lang="fr-FR" altLang="fr-FR" sz="1200" dirty="0" err="1">
                <a:solidFill>
                  <a:srgbClr val="4D4D4D"/>
                </a:solidFill>
                <a:latin typeface="Verdana"/>
                <a:cs typeface="Verdana"/>
              </a:rPr>
              <a:t>Oublaid</a:t>
            </a:r>
            <a:r>
              <a:rPr lang="fr-FR" altLang="fr-FR" sz="1200" dirty="0">
                <a:solidFill>
                  <a:srgbClr val="4D4D4D"/>
                </a:solidFill>
                <a:latin typeface="Verdana"/>
                <a:cs typeface="Verdana"/>
              </a:rPr>
              <a:t> (CDD niveau AI- Mécanique Mécanique/salle blanche à 100%, Fin de contrat en Septembre 2016</a:t>
            </a:r>
            <a:r>
              <a:rPr lang="fr-FR" altLang="fr-FR" sz="1200" dirty="0" smtClean="0">
                <a:solidFill>
                  <a:srgbClr val="4D4D4D"/>
                </a:solidFill>
                <a:latin typeface="Verdana"/>
                <a:cs typeface="Verdana"/>
              </a:rPr>
              <a:t>)</a:t>
            </a:r>
          </a:p>
          <a:p>
            <a:pPr lvl="2">
              <a:lnSpc>
                <a:spcPct val="120000"/>
              </a:lnSpc>
            </a:pPr>
            <a:r>
              <a:rPr lang="fr-FR" altLang="fr-FR" sz="1200" dirty="0" err="1" smtClean="0">
                <a:solidFill>
                  <a:srgbClr val="4D4D4D"/>
                </a:solidFill>
                <a:latin typeface="Verdana"/>
                <a:cs typeface="Verdana"/>
              </a:rPr>
              <a:t>Hayg</a:t>
            </a:r>
            <a:r>
              <a:rPr lang="fr-FR" altLang="fr-FR" sz="1200" dirty="0" smtClean="0">
                <a:solidFill>
                  <a:srgbClr val="4D4D4D"/>
                </a:solidFill>
                <a:latin typeface="Verdana"/>
                <a:cs typeface="Verdana"/>
              </a:rPr>
              <a:t> </a:t>
            </a:r>
            <a:r>
              <a:rPr lang="fr-FR" altLang="fr-FR" sz="1200" dirty="0" err="1">
                <a:solidFill>
                  <a:srgbClr val="4D4D4D"/>
                </a:solidFill>
                <a:latin typeface="Verdana"/>
                <a:cs typeface="Verdana"/>
              </a:rPr>
              <a:t>Guler</a:t>
            </a:r>
            <a:r>
              <a:rPr lang="fr-FR" altLang="fr-FR" sz="1200" dirty="0">
                <a:solidFill>
                  <a:srgbClr val="4D4D4D"/>
                </a:solidFill>
                <a:latin typeface="Verdana"/>
                <a:cs typeface="Verdana"/>
              </a:rPr>
              <a:t> (CDD niveau </a:t>
            </a:r>
            <a:r>
              <a:rPr lang="fr-FR" altLang="fr-FR" sz="1200" dirty="0" smtClean="0">
                <a:solidFill>
                  <a:srgbClr val="4D4D4D"/>
                </a:solidFill>
                <a:latin typeface="Verdana"/>
                <a:cs typeface="Verdana"/>
              </a:rPr>
              <a:t>IR- Conditionnement RF et instrumentation </a:t>
            </a:r>
            <a:r>
              <a:rPr lang="fr-FR" altLang="fr-FR" sz="1200" dirty="0">
                <a:solidFill>
                  <a:srgbClr val="4D4D4D"/>
                </a:solidFill>
                <a:latin typeface="Verdana"/>
                <a:cs typeface="Verdana"/>
              </a:rPr>
              <a:t>à 75% SUR XFEL en 2015, Fin de contrat Décembre 2015</a:t>
            </a:r>
            <a:r>
              <a:rPr lang="fr-FR" altLang="fr-FR" sz="1200" dirty="0" smtClean="0">
                <a:solidFill>
                  <a:srgbClr val="4D4D4D"/>
                </a:solidFill>
                <a:latin typeface="Verdana"/>
                <a:cs typeface="Verdana"/>
              </a:rPr>
              <a:t>)</a:t>
            </a:r>
            <a:endParaRPr lang="fr-FR" altLang="fr-FR" sz="1200" b="1" dirty="0" smtClean="0">
              <a:solidFill>
                <a:srgbClr val="0070C0"/>
              </a:solidFill>
              <a:latin typeface="Verdana"/>
              <a:cs typeface="Verdana"/>
            </a:endParaRPr>
          </a:p>
          <a:p>
            <a:pPr lvl="1">
              <a:lnSpc>
                <a:spcPct val="90000"/>
              </a:lnSpc>
              <a:buFont typeface="Arial" pitchFamily="34" charset="0"/>
              <a:buChar char="•"/>
            </a:pPr>
            <a:endParaRPr lang="fr-FR" altLang="fr-FR" sz="1200" b="1" dirty="0" smtClean="0">
              <a:solidFill>
                <a:srgbClr val="0070C0"/>
              </a:solidFill>
              <a:latin typeface="Verdana" pitchFamily="34" charset="0"/>
            </a:endParaRPr>
          </a:p>
          <a:p>
            <a:pPr marL="0" indent="0">
              <a:lnSpc>
                <a:spcPct val="90000"/>
              </a:lnSpc>
              <a:buFont typeface="Arial" pitchFamily="34" charset="0"/>
              <a:buNone/>
            </a:pPr>
            <a:r>
              <a:rPr lang="fr-FR" altLang="fr-FR" sz="1200" b="1" u="sng" dirty="0" smtClean="0">
                <a:solidFill>
                  <a:srgbClr val="0070C0"/>
                </a:solidFill>
                <a:latin typeface="Verdana" pitchFamily="34" charset="0"/>
              </a:rPr>
              <a:t>Liste des personnels techniques impliqués:</a:t>
            </a:r>
            <a:r>
              <a:rPr lang="fr-FR" altLang="fr-FR" sz="1200" b="1" dirty="0" smtClean="0">
                <a:solidFill>
                  <a:srgbClr val="0070C0"/>
                </a:solidFill>
                <a:latin typeface="Verdana" pitchFamily="34" charset="0"/>
              </a:rPr>
              <a:t/>
            </a:r>
            <a:br>
              <a:rPr lang="fr-FR" altLang="fr-FR" sz="1200" b="1" dirty="0" smtClean="0">
                <a:solidFill>
                  <a:srgbClr val="0070C0"/>
                </a:solidFill>
                <a:latin typeface="Verdana" pitchFamily="34" charset="0"/>
              </a:rPr>
            </a:br>
            <a:endParaRPr lang="fr-FR" altLang="fr-FR" sz="1200" b="1" dirty="0" smtClean="0">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Antoine </a:t>
            </a:r>
            <a:r>
              <a:rPr lang="fr-FR" altLang="fr-FR" sz="1200" dirty="0" err="1" smtClean="0">
                <a:solidFill>
                  <a:srgbClr val="4D4D4D"/>
                </a:solidFill>
                <a:latin typeface="Verdana" pitchFamily="34" charset="0"/>
              </a:rPr>
              <a:t>Perus</a:t>
            </a:r>
            <a:r>
              <a:rPr lang="fr-FR" altLang="fr-FR" sz="1200" dirty="0" smtClean="0">
                <a:solidFill>
                  <a:srgbClr val="4D4D4D"/>
                </a:solidFill>
                <a:latin typeface="Verdana" pitchFamily="34" charset="0"/>
              </a:rPr>
              <a:t> (IR Informatique à 5%)</a:t>
            </a:r>
          </a:p>
          <a:p>
            <a:pPr lvl="1">
              <a:lnSpc>
                <a:spcPct val="90000"/>
              </a:lnSpc>
              <a:buFont typeface="Arial" pitchFamily="34" charset="0"/>
              <a:buChar char="•"/>
            </a:pPr>
            <a:r>
              <a:rPr lang="fr-FR" altLang="fr-FR" sz="1200" dirty="0" smtClean="0">
                <a:solidFill>
                  <a:srgbClr val="4D4D4D"/>
                </a:solidFill>
                <a:latin typeface="Verdana" pitchFamily="34" charset="0"/>
              </a:rPr>
              <a:t>Bruno </a:t>
            </a:r>
            <a:r>
              <a:rPr lang="fr-FR" altLang="fr-FR" sz="1200" dirty="0" err="1" smtClean="0">
                <a:solidFill>
                  <a:srgbClr val="4D4D4D"/>
                </a:solidFill>
                <a:latin typeface="Verdana" pitchFamily="34" charset="0"/>
              </a:rPr>
              <a:t>Mansoux</a:t>
            </a:r>
            <a:r>
              <a:rPr lang="fr-FR" altLang="fr-FR" sz="1200" dirty="0" smtClean="0">
                <a:solidFill>
                  <a:srgbClr val="4D4D4D"/>
                </a:solidFill>
                <a:latin typeface="Verdana" pitchFamily="34" charset="0"/>
              </a:rPr>
              <a:t> (IR Informatique à 5%)</a:t>
            </a:r>
          </a:p>
          <a:p>
            <a:pPr lvl="1">
              <a:lnSpc>
                <a:spcPct val="90000"/>
              </a:lnSpc>
              <a:buFont typeface="Arial" pitchFamily="34" charset="0"/>
              <a:buChar char="•"/>
            </a:pPr>
            <a:r>
              <a:rPr lang="fr-FR" altLang="fr-FR" sz="1200" dirty="0" smtClean="0">
                <a:solidFill>
                  <a:srgbClr val="4D4D4D"/>
                </a:solidFill>
                <a:latin typeface="Verdana" pitchFamily="34" charset="0"/>
              </a:rPr>
              <a:t>Jean Claude </a:t>
            </a:r>
            <a:r>
              <a:rPr lang="fr-FR" altLang="fr-FR" sz="1200" dirty="0" err="1" smtClean="0">
                <a:solidFill>
                  <a:srgbClr val="4D4D4D"/>
                </a:solidFill>
                <a:latin typeface="Verdana" pitchFamily="34" charset="0"/>
              </a:rPr>
              <a:t>Marrucho</a:t>
            </a:r>
            <a:r>
              <a:rPr lang="fr-FR" altLang="fr-FR" sz="1200" dirty="0" smtClean="0">
                <a:solidFill>
                  <a:srgbClr val="4D4D4D"/>
                </a:solidFill>
                <a:latin typeface="Verdana" pitchFamily="34" charset="0"/>
              </a:rPr>
              <a:t> (IE Informatique à 5%)</a:t>
            </a:r>
          </a:p>
          <a:p>
            <a:pPr lvl="1">
              <a:lnSpc>
                <a:spcPct val="90000"/>
              </a:lnSpc>
              <a:buFont typeface="Arial" pitchFamily="34" charset="0"/>
              <a:buChar char="•"/>
            </a:pPr>
            <a:r>
              <a:rPr lang="fr-FR" altLang="fr-FR" sz="1200" dirty="0" smtClean="0">
                <a:solidFill>
                  <a:srgbClr val="4D4D4D"/>
                </a:solidFill>
                <a:latin typeface="Verdana" pitchFamily="34" charset="0"/>
              </a:rPr>
              <a:t>Marc </a:t>
            </a:r>
            <a:r>
              <a:rPr lang="fr-FR" altLang="fr-FR" sz="1200" dirty="0" err="1" smtClean="0">
                <a:solidFill>
                  <a:srgbClr val="4D4D4D"/>
                </a:solidFill>
                <a:latin typeface="Verdana" pitchFamily="34" charset="0"/>
              </a:rPr>
              <a:t>Langlet</a:t>
            </a:r>
            <a:r>
              <a:rPr lang="fr-FR" altLang="fr-FR" sz="1200" dirty="0" smtClean="0">
                <a:solidFill>
                  <a:srgbClr val="4D4D4D"/>
                </a:solidFill>
                <a:latin typeface="Verdana" pitchFamily="34" charset="0"/>
              </a:rPr>
              <a:t> (IR Infrastructure à 2-3%)</a:t>
            </a:r>
          </a:p>
          <a:p>
            <a:pPr lvl="1">
              <a:lnSpc>
                <a:spcPct val="90000"/>
              </a:lnSpc>
              <a:buFont typeface="Arial" pitchFamily="34" charset="0"/>
              <a:buChar char="•"/>
            </a:pPr>
            <a:r>
              <a:rPr lang="fr-FR" altLang="fr-FR" sz="1200" dirty="0" smtClean="0">
                <a:solidFill>
                  <a:srgbClr val="4D4D4D"/>
                </a:solidFill>
                <a:latin typeface="Verdana" pitchFamily="34" charset="0"/>
              </a:rPr>
              <a:t>Frédéric </a:t>
            </a:r>
            <a:r>
              <a:rPr lang="fr-FR" altLang="fr-FR" sz="1200" dirty="0" err="1" smtClean="0">
                <a:solidFill>
                  <a:srgbClr val="4D4D4D"/>
                </a:solidFill>
                <a:latin typeface="Verdana" pitchFamily="34" charset="0"/>
              </a:rPr>
              <a:t>Letellier</a:t>
            </a:r>
            <a:r>
              <a:rPr lang="fr-FR" altLang="fr-FR" sz="1200" dirty="0" smtClean="0">
                <a:solidFill>
                  <a:srgbClr val="4D4D4D"/>
                </a:solidFill>
                <a:latin typeface="Verdana" pitchFamily="34" charset="0"/>
              </a:rPr>
              <a:t> (AI Vide à 2-3%)</a:t>
            </a:r>
          </a:p>
          <a:p>
            <a:pPr lvl="1">
              <a:lnSpc>
                <a:spcPct val="90000"/>
              </a:lnSpc>
              <a:buFont typeface="Arial" pitchFamily="34" charset="0"/>
              <a:buChar char="•"/>
            </a:pPr>
            <a:r>
              <a:rPr lang="fr-FR" altLang="fr-FR" sz="1200" dirty="0" smtClean="0">
                <a:solidFill>
                  <a:srgbClr val="4D4D4D"/>
                </a:solidFill>
                <a:latin typeface="Verdana" pitchFamily="34" charset="0"/>
              </a:rPr>
              <a:t>Didier Auguste (AI Dessinateur </a:t>
            </a:r>
            <a:r>
              <a:rPr lang="fr-FR" altLang="fr-FR" sz="1200" dirty="0" err="1" smtClean="0">
                <a:solidFill>
                  <a:srgbClr val="4D4D4D"/>
                </a:solidFill>
                <a:latin typeface="Verdana" pitchFamily="34" charset="0"/>
              </a:rPr>
              <a:t>projetteur</a:t>
            </a:r>
            <a:r>
              <a:rPr lang="fr-FR" altLang="fr-FR" sz="1200" dirty="0" smtClean="0">
                <a:solidFill>
                  <a:srgbClr val="4D4D4D"/>
                </a:solidFill>
                <a:latin typeface="Verdana" pitchFamily="34" charset="0"/>
              </a:rPr>
              <a:t> à 2-3%) </a:t>
            </a:r>
            <a:endParaRPr lang="fr-FR" altLang="fr-FR" sz="1200" dirty="0" smtClean="0">
              <a:solidFill>
                <a:srgbClr val="4D4D4D"/>
              </a:solidFill>
              <a:latin typeface="Verdana" pitchFamily="34" charset="0"/>
              <a:sym typeface="Wingdings" pitchFamily="2" charset="2"/>
            </a:endParaRPr>
          </a:p>
          <a:p>
            <a:pPr marL="57150" indent="0">
              <a:lnSpc>
                <a:spcPct val="90000"/>
              </a:lnSpc>
              <a:buNone/>
            </a:pPr>
            <a:endParaRPr lang="fr-FR" altLang="fr-FR" sz="1200" dirty="0" smtClean="0">
              <a:solidFill>
                <a:srgbClr val="4D4D4D"/>
              </a:solidFill>
              <a:latin typeface="Verdana" pitchFamily="34" charset="0"/>
              <a:sym typeface="Wingdings" pitchFamily="2" charset="2"/>
            </a:endParaRPr>
          </a:p>
          <a:p>
            <a:pPr marL="57150" indent="0">
              <a:lnSpc>
                <a:spcPct val="90000"/>
              </a:lnSpc>
              <a:buNone/>
            </a:pPr>
            <a:r>
              <a:rPr lang="fr-FR" altLang="fr-FR" sz="1200" b="1" u="sng" dirty="0" smtClean="0">
                <a:solidFill>
                  <a:srgbClr val="0070C0"/>
                </a:solidFill>
                <a:latin typeface="Verdana" pitchFamily="34" charset="0"/>
              </a:rPr>
              <a:t>Sources de financement 2015 (hors </a:t>
            </a:r>
            <a:r>
              <a:rPr lang="fr-FR" altLang="fr-FR" sz="1200" b="1" u="sng" dirty="0" err="1" smtClean="0">
                <a:solidFill>
                  <a:srgbClr val="0070C0"/>
                </a:solidFill>
                <a:latin typeface="Verdana" pitchFamily="34" charset="0"/>
              </a:rPr>
              <a:t>CDDs</a:t>
            </a:r>
            <a:r>
              <a:rPr lang="fr-FR" altLang="fr-FR" sz="1200" b="1" u="sng" dirty="0" smtClean="0">
                <a:solidFill>
                  <a:srgbClr val="0070C0"/>
                </a:solidFill>
                <a:latin typeface="Verdana" pitchFamily="34" charset="0"/>
              </a:rPr>
              <a:t>)</a:t>
            </a:r>
          </a:p>
          <a:p>
            <a:pPr marL="57150" indent="0">
              <a:lnSpc>
                <a:spcPct val="90000"/>
              </a:lnSpc>
              <a:buNone/>
            </a:pPr>
            <a:endParaRPr lang="fr-FR" altLang="fr-FR" sz="1200" dirty="0" smtClean="0">
              <a:solidFill>
                <a:srgbClr val="4D4D4D"/>
              </a:solidFill>
              <a:latin typeface="Verdana" pitchFamily="34" charset="0"/>
            </a:endParaRPr>
          </a:p>
          <a:p>
            <a:pPr lvl="1">
              <a:lnSpc>
                <a:spcPct val="90000"/>
              </a:lnSpc>
              <a:buFont typeface="Arial" pitchFamily="34" charset="0"/>
              <a:buChar char="•"/>
            </a:pPr>
            <a:r>
              <a:rPr lang="fr-FR" altLang="fr-FR" sz="1200" dirty="0" smtClean="0">
                <a:solidFill>
                  <a:srgbClr val="4D4D4D"/>
                </a:solidFill>
                <a:latin typeface="Verdana" pitchFamily="34" charset="0"/>
              </a:rPr>
              <a:t>Financement: Crédits TGIR (Contribution In-</a:t>
            </a:r>
            <a:r>
              <a:rPr lang="fr-FR" altLang="fr-FR" sz="1200" dirty="0" err="1" smtClean="0">
                <a:solidFill>
                  <a:srgbClr val="4D4D4D"/>
                </a:solidFill>
                <a:latin typeface="Verdana" pitchFamily="34" charset="0"/>
              </a:rPr>
              <a:t>Kind</a:t>
            </a:r>
            <a:r>
              <a:rPr lang="fr-FR" altLang="fr-FR" sz="1200" dirty="0" smtClean="0">
                <a:solidFill>
                  <a:srgbClr val="4D4D4D"/>
                </a:solidFill>
                <a:latin typeface="Verdana" pitchFamily="34" charset="0"/>
              </a:rPr>
              <a:t> de la France pour le projet Européen XFEL d’un montant total de 40M€, dont 20M€ pour le CNRS).</a:t>
            </a:r>
            <a:endParaRPr lang="fr-FR" altLang="fr-FR" sz="1200" b="1" u="sng" dirty="0" smtClean="0">
              <a:solidFill>
                <a:srgbClr val="0070C0"/>
              </a:solidFill>
              <a:latin typeface="Verdana" pitchFamily="34" charset="0"/>
            </a:endParaRPr>
          </a:p>
          <a:p>
            <a:pPr marL="457200" lvl="1" indent="0">
              <a:lnSpc>
                <a:spcPct val="90000"/>
              </a:lnSpc>
              <a:buNone/>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003560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XFEL - faits marquants</a:t>
            </a: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grpSp>
        <p:nvGrpSpPr>
          <p:cNvPr id="5" name="Grouper 4"/>
          <p:cNvGrpSpPr/>
          <p:nvPr/>
        </p:nvGrpSpPr>
        <p:grpSpPr>
          <a:xfrm>
            <a:off x="179512" y="908720"/>
            <a:ext cx="8820472" cy="5544616"/>
            <a:chOff x="0" y="1010652"/>
            <a:chExt cx="9144000" cy="5597084"/>
          </a:xfrm>
        </p:grpSpPr>
        <p:pic>
          <p:nvPicPr>
            <p:cNvPr id="6" name="Image 5"/>
            <p:cNvPicPr>
              <a:picLocks noChangeAspect="1"/>
            </p:cNvPicPr>
            <p:nvPr/>
          </p:nvPicPr>
          <p:blipFill>
            <a:blip r:embed="rId3"/>
            <a:stretch>
              <a:fillRect/>
            </a:stretch>
          </p:blipFill>
          <p:spPr>
            <a:xfrm>
              <a:off x="0" y="1010652"/>
              <a:ext cx="9144000" cy="5597084"/>
            </a:xfrm>
            <a:prstGeom prst="rect">
              <a:avLst/>
            </a:prstGeom>
          </p:spPr>
        </p:pic>
        <p:cxnSp>
          <p:nvCxnSpPr>
            <p:cNvPr id="7" name="Connecteur droit avec flèche 6"/>
            <p:cNvCxnSpPr/>
            <p:nvPr/>
          </p:nvCxnSpPr>
          <p:spPr>
            <a:xfrm>
              <a:off x="2703949" y="4583884"/>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8" name="ZoneTexte 7"/>
            <p:cNvSpPr txBox="1"/>
            <p:nvPr/>
          </p:nvSpPr>
          <p:spPr>
            <a:xfrm>
              <a:off x="2025270" y="4133025"/>
              <a:ext cx="1172991" cy="461665"/>
            </a:xfrm>
            <a:prstGeom prst="rect">
              <a:avLst/>
            </a:prstGeom>
            <a:noFill/>
          </p:spPr>
          <p:txBody>
            <a:bodyPr wrap="square" rtlCol="0">
              <a:spAutoFit/>
            </a:bodyPr>
            <a:lstStyle/>
            <a:p>
              <a:pPr algn="ctr">
                <a:buNone/>
              </a:pPr>
              <a:r>
                <a:rPr lang="en-GB" sz="1200" dirty="0" smtClean="0">
                  <a:solidFill>
                    <a:srgbClr val="008000"/>
                  </a:solidFill>
                </a:rPr>
                <a:t>Summer Break 2014</a:t>
              </a:r>
              <a:endParaRPr lang="en-GB" sz="1200" dirty="0">
                <a:solidFill>
                  <a:srgbClr val="008000"/>
                </a:solidFill>
              </a:endParaRPr>
            </a:p>
          </p:txBody>
        </p:sp>
        <p:sp>
          <p:nvSpPr>
            <p:cNvPr id="9" name="ZoneTexte 8"/>
            <p:cNvSpPr txBox="1"/>
            <p:nvPr/>
          </p:nvSpPr>
          <p:spPr>
            <a:xfrm>
              <a:off x="5260575" y="2720911"/>
              <a:ext cx="1172991" cy="461665"/>
            </a:xfrm>
            <a:prstGeom prst="rect">
              <a:avLst/>
            </a:prstGeom>
            <a:noFill/>
          </p:spPr>
          <p:txBody>
            <a:bodyPr wrap="square" rtlCol="0">
              <a:spAutoFit/>
            </a:bodyPr>
            <a:lstStyle/>
            <a:p>
              <a:pPr algn="ctr">
                <a:buNone/>
              </a:pPr>
              <a:r>
                <a:rPr lang="en-GB" sz="1200" dirty="0" smtClean="0">
                  <a:solidFill>
                    <a:srgbClr val="008000"/>
                  </a:solidFill>
                </a:rPr>
                <a:t>Summer Break 2015</a:t>
              </a:r>
              <a:endParaRPr lang="en-GB" sz="1200" dirty="0">
                <a:solidFill>
                  <a:srgbClr val="008000"/>
                </a:solidFill>
              </a:endParaRPr>
            </a:p>
          </p:txBody>
        </p:sp>
        <p:cxnSp>
          <p:nvCxnSpPr>
            <p:cNvPr id="10" name="Connecteur droit avec flèche 9"/>
            <p:cNvCxnSpPr/>
            <p:nvPr/>
          </p:nvCxnSpPr>
          <p:spPr>
            <a:xfrm>
              <a:off x="5909371" y="3182757"/>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2" name="ZoneTexte 11"/>
            <p:cNvSpPr txBox="1"/>
            <p:nvPr/>
          </p:nvSpPr>
          <p:spPr>
            <a:xfrm>
              <a:off x="3284261" y="3585443"/>
              <a:ext cx="1172991" cy="461665"/>
            </a:xfrm>
            <a:prstGeom prst="rect">
              <a:avLst/>
            </a:prstGeom>
            <a:noFill/>
          </p:spPr>
          <p:txBody>
            <a:bodyPr wrap="square" rtlCol="0">
              <a:spAutoFit/>
            </a:bodyPr>
            <a:lstStyle/>
            <a:p>
              <a:pPr algn="ctr">
                <a:buNone/>
              </a:pPr>
              <a:r>
                <a:rPr lang="en-GB" sz="1200" dirty="0" smtClean="0">
                  <a:solidFill>
                    <a:srgbClr val="008000"/>
                  </a:solidFill>
                </a:rPr>
                <a:t>Xmas Break 2014</a:t>
              </a:r>
              <a:endParaRPr lang="en-GB" sz="1200" dirty="0">
                <a:solidFill>
                  <a:srgbClr val="008000"/>
                </a:solidFill>
              </a:endParaRPr>
            </a:p>
          </p:txBody>
        </p:sp>
        <p:cxnSp>
          <p:nvCxnSpPr>
            <p:cNvPr id="13" name="Connecteur droit avec flèche 12"/>
            <p:cNvCxnSpPr/>
            <p:nvPr/>
          </p:nvCxnSpPr>
          <p:spPr>
            <a:xfrm>
              <a:off x="3896909" y="4065878"/>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4" name="ZoneTexte 13"/>
            <p:cNvSpPr txBox="1"/>
            <p:nvPr/>
          </p:nvSpPr>
          <p:spPr>
            <a:xfrm>
              <a:off x="6339111" y="2271163"/>
              <a:ext cx="1172991" cy="461665"/>
            </a:xfrm>
            <a:prstGeom prst="rect">
              <a:avLst/>
            </a:prstGeom>
            <a:noFill/>
          </p:spPr>
          <p:txBody>
            <a:bodyPr wrap="square" rtlCol="0">
              <a:spAutoFit/>
            </a:bodyPr>
            <a:lstStyle/>
            <a:p>
              <a:pPr algn="ctr">
                <a:buNone/>
              </a:pPr>
              <a:r>
                <a:rPr lang="en-GB" sz="1200" dirty="0" smtClean="0">
                  <a:solidFill>
                    <a:srgbClr val="008000"/>
                  </a:solidFill>
                </a:rPr>
                <a:t>Xmas Break 2015</a:t>
              </a:r>
              <a:endParaRPr lang="en-GB" sz="1200" dirty="0">
                <a:solidFill>
                  <a:srgbClr val="008000"/>
                </a:solidFill>
              </a:endParaRPr>
            </a:p>
          </p:txBody>
        </p:sp>
        <p:cxnSp>
          <p:nvCxnSpPr>
            <p:cNvPr id="15" name="Connecteur droit avec flèche 14"/>
            <p:cNvCxnSpPr/>
            <p:nvPr/>
          </p:nvCxnSpPr>
          <p:spPr>
            <a:xfrm>
              <a:off x="7074851" y="2706244"/>
              <a:ext cx="174494" cy="407190"/>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16" name="ZoneTexte 15"/>
            <p:cNvSpPr txBox="1"/>
            <p:nvPr/>
          </p:nvSpPr>
          <p:spPr>
            <a:xfrm>
              <a:off x="969413" y="1743695"/>
              <a:ext cx="4355257" cy="1002182"/>
            </a:xfrm>
            <a:prstGeom prst="rect">
              <a:avLst/>
            </a:prstGeom>
            <a:noFill/>
          </p:spPr>
          <p:txBody>
            <a:bodyPr wrap="square" rtlCol="0">
              <a:spAutoFit/>
            </a:bodyPr>
            <a:lstStyle/>
            <a:p>
              <a:pPr>
                <a:buNone/>
              </a:pPr>
              <a:r>
                <a:rPr lang="en-GB" sz="1400" dirty="0" smtClean="0">
                  <a:solidFill>
                    <a:srgbClr val="008000"/>
                  </a:solidFill>
                </a:rPr>
                <a:t>-- Nominal delivery rate</a:t>
              </a:r>
            </a:p>
            <a:p>
              <a:pPr>
                <a:buNone/>
              </a:pPr>
              <a:r>
                <a:rPr lang="en-GB" sz="1400" dirty="0" smtClean="0">
                  <a:solidFill>
                    <a:srgbClr val="B01D39"/>
                  </a:solidFill>
                </a:rPr>
                <a:t>-- Real rate</a:t>
              </a:r>
            </a:p>
            <a:p>
              <a:pPr>
                <a:buNone/>
              </a:pPr>
              <a:endParaRPr lang="en-GB" sz="1400" dirty="0">
                <a:solidFill>
                  <a:srgbClr val="B01D39"/>
                </a:solidFill>
              </a:endParaRPr>
            </a:p>
            <a:p>
              <a:pPr>
                <a:buNone/>
              </a:pPr>
              <a:r>
                <a:rPr lang="en-GB" sz="1400" b="1" dirty="0" smtClean="0">
                  <a:sym typeface="Wingdings"/>
                </a:rPr>
                <a:t> </a:t>
              </a:r>
              <a:r>
                <a:rPr lang="en-GB" sz="1400" b="1" dirty="0" smtClean="0"/>
                <a:t>2,5 years to deliver 800 XFEL couplers </a:t>
              </a:r>
              <a:endParaRPr lang="en-GB" sz="1400" b="1" dirty="0"/>
            </a:p>
          </p:txBody>
        </p:sp>
        <p:sp>
          <p:nvSpPr>
            <p:cNvPr id="17" name="ZoneTexte 16"/>
            <p:cNvSpPr txBox="1"/>
            <p:nvPr/>
          </p:nvSpPr>
          <p:spPr>
            <a:xfrm>
              <a:off x="8018959" y="3357707"/>
              <a:ext cx="901397" cy="300214"/>
            </a:xfrm>
            <a:prstGeom prst="rect">
              <a:avLst/>
            </a:prstGeom>
            <a:noFill/>
          </p:spPr>
          <p:txBody>
            <a:bodyPr wrap="square" rtlCol="0">
              <a:spAutoFit/>
            </a:bodyPr>
            <a:lstStyle/>
            <a:p>
              <a:pPr algn="ctr">
                <a:buNone/>
              </a:pPr>
              <a:r>
                <a:rPr lang="en-GB" sz="1200" b="1" dirty="0" smtClean="0">
                  <a:solidFill>
                    <a:srgbClr val="B01D39"/>
                  </a:solidFill>
                </a:rPr>
                <a:t>XM100</a:t>
              </a:r>
              <a:endParaRPr lang="en-GB" sz="1200" b="1" dirty="0">
                <a:solidFill>
                  <a:srgbClr val="B01D39"/>
                </a:solidFill>
              </a:endParaRPr>
            </a:p>
          </p:txBody>
        </p:sp>
        <p:cxnSp>
          <p:nvCxnSpPr>
            <p:cNvPr id="18" name="Connecteur droit avec flèche 17"/>
            <p:cNvCxnSpPr/>
            <p:nvPr/>
          </p:nvCxnSpPr>
          <p:spPr bwMode="auto">
            <a:xfrm flipV="1">
              <a:off x="8615996" y="3054416"/>
              <a:ext cx="122423" cy="303291"/>
            </a:xfrm>
            <a:prstGeom prst="straightConnector1">
              <a:avLst/>
            </a:prstGeom>
            <a:noFill/>
            <a:ln w="28575" cap="flat" cmpd="sng" algn="ctr">
              <a:solidFill>
                <a:srgbClr val="800000"/>
              </a:solidFill>
              <a:prstDash val="solid"/>
              <a:round/>
              <a:headEnd type="none" w="med" len="med"/>
              <a:tailEnd type="triangle"/>
            </a:ln>
            <a:effectLst/>
          </p:spPr>
        </p:cxnSp>
        <p:sp>
          <p:nvSpPr>
            <p:cNvPr id="19" name="ZoneTexte 18"/>
            <p:cNvSpPr txBox="1"/>
            <p:nvPr/>
          </p:nvSpPr>
          <p:spPr>
            <a:xfrm rot="16200000">
              <a:off x="8144324" y="5258636"/>
              <a:ext cx="955069" cy="276999"/>
            </a:xfrm>
            <a:prstGeom prst="rect">
              <a:avLst/>
            </a:prstGeom>
            <a:noFill/>
          </p:spPr>
          <p:txBody>
            <a:bodyPr wrap="square" rtlCol="0">
              <a:spAutoFit/>
            </a:bodyPr>
            <a:lstStyle/>
            <a:p>
              <a:pPr>
                <a:buNone/>
              </a:pPr>
              <a:r>
                <a:rPr lang="en-GB" sz="1200" b="1" dirty="0" smtClean="0"/>
                <a:t>June 2016</a:t>
              </a:r>
              <a:endParaRPr lang="en-GB" sz="1200" b="1" dirty="0"/>
            </a:p>
          </p:txBody>
        </p:sp>
        <p:cxnSp>
          <p:nvCxnSpPr>
            <p:cNvPr id="20" name="Connecteur droit 19"/>
            <p:cNvCxnSpPr/>
            <p:nvPr/>
          </p:nvCxnSpPr>
          <p:spPr bwMode="auto">
            <a:xfrm>
              <a:off x="8764015" y="2995459"/>
              <a:ext cx="33268" cy="2931550"/>
            </a:xfrm>
            <a:prstGeom prst="line">
              <a:avLst/>
            </a:prstGeom>
            <a:noFill/>
            <a:ln w="19050" cap="flat" cmpd="sng" algn="ctr">
              <a:solidFill>
                <a:schemeClr val="tx2"/>
              </a:solidFill>
              <a:prstDash val="dash"/>
              <a:round/>
              <a:headEnd type="none" w="med" len="med"/>
              <a:tailEnd type="none" w="med" len="med"/>
            </a:ln>
            <a:effectLst/>
          </p:spPr>
        </p:cxnSp>
      </p:gr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5" name="Rectangle 2"/>
          <p:cNvSpPr>
            <a:spLocks noGrp="1" noChangeArrowheads="1"/>
          </p:cNvSpPr>
          <p:nvPr>
            <p:ph type="ctrTitle"/>
          </p:nvPr>
        </p:nvSpPr>
        <p:spPr>
          <a:xfrm>
            <a:off x="971600" y="3222650"/>
            <a:ext cx="7200800" cy="3014662"/>
          </a:xfrm>
        </p:spPr>
        <p:txBody>
          <a:bodyPr/>
          <a:lstStyle/>
          <a:p>
            <a:r>
              <a:rPr lang="fr-FR" altLang="fr-FR" sz="3600" b="1" dirty="0" smtClean="0">
                <a:solidFill>
                  <a:srgbClr val="E75112"/>
                </a:solidFill>
                <a:latin typeface="Verdana" pitchFamily="34" charset="0"/>
              </a:rPr>
              <a:t>Equipe Coupleurs</a:t>
            </a:r>
            <a:br>
              <a:rPr lang="fr-FR" altLang="fr-FR" sz="3600" b="1" dirty="0" smtClean="0">
                <a:solidFill>
                  <a:srgbClr val="E75112"/>
                </a:solidFill>
                <a:latin typeface="Verdana" pitchFamily="34" charset="0"/>
              </a:rPr>
            </a:br>
            <a:r>
              <a:rPr lang="fr-FR" altLang="fr-FR" sz="3600" b="1" dirty="0" smtClean="0">
                <a:solidFill>
                  <a:srgbClr val="E75112"/>
                </a:solidFill>
                <a:latin typeface="Verdana" pitchFamily="34" charset="0"/>
              </a:rPr>
              <a:t/>
            </a:r>
            <a:br>
              <a:rPr lang="fr-FR" altLang="fr-FR" sz="3600" b="1" dirty="0" smtClean="0">
                <a:solidFill>
                  <a:srgbClr val="E75112"/>
                </a:solidFill>
                <a:latin typeface="Verdana" pitchFamily="34" charset="0"/>
              </a:rPr>
            </a:br>
            <a:r>
              <a:rPr lang="fr-FR" altLang="fr-FR" sz="3600" b="1" dirty="0" smtClean="0">
                <a:solidFill>
                  <a:srgbClr val="4F81BD"/>
                </a:solidFill>
                <a:latin typeface="Verdana" pitchFamily="34" charset="0"/>
              </a:rPr>
              <a:t>Projet LUCRECE </a:t>
            </a:r>
            <a:br>
              <a:rPr lang="fr-FR" altLang="fr-FR" sz="3600" b="1" dirty="0" smtClean="0">
                <a:solidFill>
                  <a:srgbClr val="4F81BD"/>
                </a:solidFill>
                <a:latin typeface="Verdana" pitchFamily="34" charset="0"/>
              </a:rPr>
            </a:br>
            <a:endParaRPr lang="fr-FR" altLang="fr-FR" sz="3600" b="1" dirty="0" smtClean="0">
              <a:solidFill>
                <a:srgbClr val="4F81BD"/>
              </a:solidFill>
              <a:latin typeface="Verdana" pitchFamily="34" charset="0"/>
            </a:endParaRPr>
          </a:p>
        </p:txBody>
      </p:sp>
      <p:cxnSp>
        <p:nvCxnSpPr>
          <p:cNvPr id="3" name="Straight Connector 2"/>
          <p:cNvCxnSpPr/>
          <p:nvPr/>
        </p:nvCxnSpPr>
        <p:spPr>
          <a:xfrm>
            <a:off x="2916238" y="4652963"/>
            <a:ext cx="3359150" cy="0"/>
          </a:xfrm>
          <a:prstGeom prst="line">
            <a:avLst/>
          </a:prstGeom>
          <a:ln w="2222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6" name="ZoneTexte 3"/>
          <p:cNvSpPr txBox="1">
            <a:spLocks noChangeArrowheads="1"/>
          </p:cNvSpPr>
          <p:nvPr/>
        </p:nvSpPr>
        <p:spPr bwMode="auto">
          <a:xfrm>
            <a:off x="2699792" y="323364"/>
            <a:ext cx="355578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err="1" smtClean="0"/>
              <a:t>Accélérateurs</a:t>
            </a:r>
            <a:r>
              <a:rPr lang="en-US" altLang="fr-FR" sz="1800" dirty="0" smtClean="0"/>
              <a:t> &amp; Technologies</a:t>
            </a:r>
            <a:endParaRPr lang="en-US" altLang="fr-FR" sz="1800" dirty="0"/>
          </a:p>
        </p:txBody>
      </p:sp>
    </p:spTree>
    <p:extLst>
      <p:ext uri="{BB962C8B-B14F-4D97-AF65-F5344CB8AC3E}">
        <p14:creationId xmlns:p14="http://schemas.microsoft.com/office/powerpoint/2010/main" val="188058943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ChangeArrowheads="1"/>
          </p:cNvSpPr>
          <p:nvPr>
            <p:ph type="title" idx="4294967295"/>
          </p:nvPr>
        </p:nvSpPr>
        <p:spPr>
          <a:xfrm>
            <a:off x="0" y="0"/>
            <a:ext cx="9144000" cy="692150"/>
          </a:xfrm>
        </p:spPr>
        <p:txBody>
          <a:bodyPr/>
          <a:lstStyle/>
          <a:p>
            <a:r>
              <a:rPr lang="fr-FR" altLang="fr-FR" sz="2800" b="1" dirty="0" smtClean="0">
                <a:solidFill>
                  <a:srgbClr val="E75112"/>
                </a:solidFill>
                <a:latin typeface="Verdana" pitchFamily="34" charset="0"/>
              </a:rPr>
              <a:t>Projet LUCRECE – description générale</a:t>
            </a:r>
          </a:p>
        </p:txBody>
      </p:sp>
      <p:sp>
        <p:nvSpPr>
          <p:cNvPr id="22530" name="Rectangle 3"/>
          <p:cNvSpPr>
            <a:spLocks noGrp="1" noChangeArrowheads="1"/>
          </p:cNvSpPr>
          <p:nvPr>
            <p:ph idx="4294967295"/>
          </p:nvPr>
        </p:nvSpPr>
        <p:spPr>
          <a:xfrm>
            <a:off x="107504" y="764704"/>
            <a:ext cx="9001125" cy="5976664"/>
          </a:xfrm>
          <a:ln w="19050">
            <a:noFill/>
            <a:miter lim="800000"/>
            <a:headEnd/>
            <a:tailEnd/>
          </a:ln>
        </p:spPr>
        <p:txBody>
          <a:bodyPr/>
          <a:lstStyle/>
          <a:p>
            <a:pPr marL="0" indent="0">
              <a:lnSpc>
                <a:spcPct val="90000"/>
              </a:lnSpc>
              <a:buFont typeface="Arial" pitchFamily="34" charset="0"/>
              <a:buNone/>
            </a:pPr>
            <a:r>
              <a:rPr lang="fr-FR" altLang="fr-FR" sz="1200" b="1" dirty="0" smtClean="0">
                <a:solidFill>
                  <a:srgbClr val="0070C0"/>
                </a:solidFill>
                <a:latin typeface="Verdana" pitchFamily="34" charset="0"/>
              </a:rPr>
              <a:t>Coupleurs LUCRECE</a:t>
            </a:r>
            <a:endParaRPr lang="fr-FR" altLang="fr-FR" sz="1200" b="1" dirty="0" smtClean="0">
              <a:latin typeface="Verdana" pitchFamily="34" charset="0"/>
            </a:endParaRPr>
          </a:p>
          <a:p>
            <a:pPr marL="0" indent="0">
              <a:lnSpc>
                <a:spcPct val="90000"/>
              </a:lnSpc>
              <a:buFont typeface="Arial" pitchFamily="34" charset="0"/>
              <a:buNone/>
            </a:pPr>
            <a:endParaRPr lang="fr-FR" altLang="fr-FR" sz="1200" b="1" dirty="0" smtClean="0">
              <a:latin typeface="Verdana" pitchFamily="34" charset="0"/>
            </a:endParaRPr>
          </a:p>
          <a:p>
            <a:pPr marL="0" indent="0">
              <a:lnSpc>
                <a:spcPct val="90000"/>
              </a:lnSpc>
              <a:buNone/>
            </a:pPr>
            <a:r>
              <a:rPr lang="fr-FR" altLang="fr-FR" sz="1200" b="1" dirty="0" smtClean="0">
                <a:solidFill>
                  <a:srgbClr val="0070C0"/>
                </a:solidFill>
                <a:latin typeface="Verdana" pitchFamily="34" charset="0"/>
              </a:rPr>
              <a:t>Responsable scientifique national et local: </a:t>
            </a:r>
            <a:r>
              <a:rPr lang="fr-FR" altLang="fr-FR" sz="1200" b="1" dirty="0">
                <a:solidFill>
                  <a:srgbClr val="0070C0"/>
                </a:solidFill>
                <a:latin typeface="Verdana" pitchFamily="34" charset="0"/>
              </a:rPr>
              <a:t>Walid </a:t>
            </a:r>
            <a:r>
              <a:rPr lang="fr-FR" altLang="fr-FR" sz="1200" b="1" dirty="0" smtClean="0">
                <a:solidFill>
                  <a:srgbClr val="0070C0"/>
                </a:solidFill>
                <a:latin typeface="Verdana" pitchFamily="34" charset="0"/>
              </a:rPr>
              <a:t>Kaabi</a:t>
            </a:r>
          </a:p>
          <a:p>
            <a:pPr marL="0" indent="0">
              <a:lnSpc>
                <a:spcPct val="90000"/>
              </a:lnSpc>
              <a:buNone/>
            </a:pPr>
            <a:r>
              <a:rPr lang="fr-FR" altLang="fr-FR" sz="1200" b="1" dirty="0" smtClean="0">
                <a:solidFill>
                  <a:srgbClr val="0070C0"/>
                </a:solidFill>
                <a:latin typeface="Verdana" pitchFamily="34" charset="0"/>
              </a:rPr>
              <a:t>Responsable technique local: </a:t>
            </a:r>
            <a:r>
              <a:rPr lang="fr-FR" altLang="fr-FR" sz="1200" b="1" dirty="0">
                <a:solidFill>
                  <a:srgbClr val="0070C0"/>
                </a:solidFill>
                <a:latin typeface="Verdana" pitchFamily="34" charset="0"/>
              </a:rPr>
              <a:t>Walid Kaabi</a:t>
            </a:r>
          </a:p>
          <a:p>
            <a:pPr marL="0" indent="0">
              <a:lnSpc>
                <a:spcPct val="90000"/>
              </a:lnSpc>
              <a:buFont typeface="Arial" pitchFamily="34" charset="0"/>
              <a:buNone/>
            </a:pPr>
            <a:endParaRPr lang="fr-FR" altLang="fr-FR" sz="1200" b="1" dirty="0" smtClean="0">
              <a:solidFill>
                <a:srgbClr val="0070C0"/>
              </a:solidFill>
              <a:latin typeface="Verdana" pitchFamily="34" charset="0"/>
            </a:endParaRPr>
          </a:p>
          <a:p>
            <a:pPr marL="0" indent="0">
              <a:lnSpc>
                <a:spcPct val="90000"/>
              </a:lnSpc>
              <a:buFont typeface="Arial" pitchFamily="34" charset="0"/>
              <a:buNone/>
            </a:pPr>
            <a:r>
              <a:rPr lang="fr-FR" altLang="fr-FR" sz="1200" b="1" dirty="0" smtClean="0">
                <a:latin typeface="Verdana" pitchFamily="34" charset="0"/>
              </a:rPr>
              <a:t>Description scientifique et technique:</a:t>
            </a:r>
            <a:endParaRPr lang="fr-FR" altLang="fr-FR" sz="1200" b="1" dirty="0">
              <a:latin typeface="Verdana" pitchFamily="34" charset="0"/>
            </a:endParaRPr>
          </a:p>
          <a:p>
            <a:pPr marL="0" indent="0">
              <a:lnSpc>
                <a:spcPct val="120000"/>
              </a:lnSpc>
              <a:buNone/>
            </a:pPr>
            <a:r>
              <a:rPr lang="fr-FR" sz="1200" dirty="0" smtClean="0">
                <a:latin typeface="Verdana"/>
                <a:cs typeface="Verdana"/>
              </a:rPr>
              <a:t>Conception, fabrication et conditionnement RF de deux prototypes de coupleurs 1.3 GHz @ 14kW CW.</a:t>
            </a:r>
          </a:p>
          <a:p>
            <a:pPr marL="0" indent="0">
              <a:lnSpc>
                <a:spcPct val="120000"/>
              </a:lnSpc>
              <a:buNone/>
            </a:pPr>
            <a:r>
              <a:rPr lang="fr-FR" sz="1200" dirty="0" smtClean="0">
                <a:latin typeface="Verdana"/>
                <a:cs typeface="Verdana"/>
              </a:rPr>
              <a:t>Une fois ces deux prototypes validés en test RF à chaud et en froid sur cavité, lancement de la fabrication de série. </a:t>
            </a:r>
          </a:p>
          <a:p>
            <a:pPr marL="0" indent="0">
              <a:lnSpc>
                <a:spcPct val="120000"/>
              </a:lnSpc>
              <a:buNone/>
            </a:pPr>
            <a:endParaRPr lang="fr-FR" sz="1200" dirty="0" smtClean="0"/>
          </a:p>
          <a:p>
            <a:pPr marL="0" indent="0">
              <a:lnSpc>
                <a:spcPct val="120000"/>
              </a:lnSpc>
              <a:buNone/>
            </a:pPr>
            <a:r>
              <a:rPr lang="fr-FR" sz="1200" dirty="0" smtClean="0">
                <a:latin typeface="Verdana"/>
                <a:cs typeface="Verdana"/>
              </a:rPr>
              <a:t>Le LAL se chargera de la conception (étude thermique, étude RF</a:t>
            </a:r>
            <a:r>
              <a:rPr lang="fr-FR" sz="1200" dirty="0">
                <a:latin typeface="Verdana"/>
                <a:cs typeface="Verdana"/>
              </a:rPr>
              <a:t> </a:t>
            </a:r>
            <a:r>
              <a:rPr lang="fr-FR" sz="1200" dirty="0" smtClean="0">
                <a:latin typeface="Verdana"/>
                <a:cs typeface="Verdana"/>
              </a:rPr>
              <a:t>et </a:t>
            </a:r>
            <a:r>
              <a:rPr lang="fr-FR" sz="1200" dirty="0" err="1" smtClean="0">
                <a:latin typeface="Verdana"/>
                <a:cs typeface="Verdana"/>
              </a:rPr>
              <a:t>multipactor</a:t>
            </a:r>
            <a:r>
              <a:rPr lang="fr-FR" sz="1200" dirty="0" smtClean="0">
                <a:latin typeface="Verdana"/>
                <a:cs typeface="Verdana"/>
              </a:rPr>
              <a:t>), suivi de fabrication et conditionnement RF au LAL.</a:t>
            </a:r>
          </a:p>
          <a:p>
            <a:pPr marL="0" indent="0">
              <a:lnSpc>
                <a:spcPct val="120000"/>
              </a:lnSpc>
              <a:buNone/>
            </a:pPr>
            <a:endParaRPr lang="fr-FR" sz="1200" dirty="0">
              <a:latin typeface="Verdana"/>
              <a:cs typeface="Verdana"/>
            </a:endParaRPr>
          </a:p>
          <a:p>
            <a:pPr marL="0" indent="0">
              <a:lnSpc>
                <a:spcPct val="120000"/>
              </a:lnSpc>
              <a:buNone/>
            </a:pPr>
            <a:r>
              <a:rPr lang="fr-FR" sz="1200" dirty="0" smtClean="0">
                <a:latin typeface="Verdana"/>
                <a:cs typeface="Verdana"/>
              </a:rPr>
              <a:t>Ce travail se fera conjointement avec Thales TED. </a:t>
            </a:r>
          </a:p>
          <a:p>
            <a:pPr marL="0" indent="0">
              <a:lnSpc>
                <a:spcPct val="120000"/>
              </a:lnSpc>
              <a:buNone/>
            </a:pPr>
            <a:endParaRPr lang="fr-FR" sz="1200" dirty="0" smtClean="0">
              <a:latin typeface="Verdana"/>
              <a:cs typeface="Verdana"/>
            </a:endParaRPr>
          </a:p>
          <a:p>
            <a:pPr marL="0" indent="0">
              <a:lnSpc>
                <a:spcPct val="120000"/>
              </a:lnSpc>
              <a:buNone/>
            </a:pPr>
            <a:r>
              <a:rPr lang="fr-FR" altLang="fr-FR" sz="1200" b="1" dirty="0" smtClean="0">
                <a:solidFill>
                  <a:srgbClr val="0070C0"/>
                </a:solidFill>
                <a:latin typeface="Verdana" pitchFamily="34" charset="0"/>
              </a:rPr>
              <a:t>Autres laboratoires impliqués</a:t>
            </a:r>
          </a:p>
          <a:p>
            <a:pPr marL="0" indent="0">
              <a:lnSpc>
                <a:spcPct val="120000"/>
              </a:lnSpc>
              <a:buNone/>
            </a:pPr>
            <a:r>
              <a:rPr lang="fr-FR" altLang="fr-FR" sz="1200" dirty="0" smtClean="0">
                <a:solidFill>
                  <a:srgbClr val="000000"/>
                </a:solidFill>
                <a:latin typeface="Verdana" pitchFamily="34" charset="0"/>
              </a:rPr>
              <a:t>Soleil, SACM-IRFU (sur d’autres tâches du projet).</a:t>
            </a:r>
          </a:p>
          <a:p>
            <a:pPr marL="457200" lvl="1" indent="0">
              <a:lnSpc>
                <a:spcPct val="90000"/>
              </a:lnSpc>
              <a:buNone/>
            </a:pPr>
            <a:endParaRPr lang="fr-FR" altLang="fr-FR" sz="1200" b="1" u="sng" dirty="0" smtClean="0">
              <a:solidFill>
                <a:srgbClr val="0070C0"/>
              </a:solidFill>
              <a:latin typeface="Verdana" pitchFamily="34" charset="0"/>
            </a:endParaRPr>
          </a:p>
          <a:p>
            <a:pPr marL="457200" lvl="1" indent="0">
              <a:lnSpc>
                <a:spcPct val="90000"/>
              </a:lnSpc>
              <a:buNone/>
            </a:pPr>
            <a:endParaRPr lang="fr-FR" altLang="fr-FR" sz="1200" dirty="0" smtClean="0">
              <a:solidFill>
                <a:srgbClr val="4D4D4D"/>
              </a:solidFill>
              <a:latin typeface="Verdana" pitchFamily="34" charset="0"/>
              <a:sym typeface="Wingdings" pitchFamily="2" charset="2"/>
            </a:endParaRPr>
          </a:p>
        </p:txBody>
      </p:sp>
      <p:cxnSp>
        <p:nvCxnSpPr>
          <p:cNvPr id="11" name="Connecteur droit 10"/>
          <p:cNvCxnSpPr/>
          <p:nvPr/>
        </p:nvCxnSpPr>
        <p:spPr>
          <a:xfrm>
            <a:off x="1588" y="692150"/>
            <a:ext cx="9142412" cy="0"/>
          </a:xfrm>
          <a:prstGeom prst="line">
            <a:avLst/>
          </a:prstGeom>
          <a:ln>
            <a:solidFill>
              <a:srgbClr val="E7511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7133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Conception personnalisé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7090</TotalTime>
  <Words>1887</Words>
  <Application>Microsoft Macintosh PowerPoint</Application>
  <PresentationFormat>Présentation à l'écran (4:3)</PresentationFormat>
  <Paragraphs>432</Paragraphs>
  <Slides>46</Slides>
  <Notes>17</Notes>
  <HiddenSlides>0</HiddenSlides>
  <MMClips>0</MMClips>
  <ScaleCrop>false</ScaleCrop>
  <HeadingPairs>
    <vt:vector size="4" baseType="variant">
      <vt:variant>
        <vt:lpstr>Thème</vt:lpstr>
      </vt:variant>
      <vt:variant>
        <vt:i4>1</vt:i4>
      </vt:variant>
      <vt:variant>
        <vt:lpstr>Titres des diapositives</vt:lpstr>
      </vt:variant>
      <vt:variant>
        <vt:i4>46</vt:i4>
      </vt:variant>
    </vt:vector>
  </HeadingPairs>
  <TitlesOfParts>
    <vt:vector size="47" baseType="lpstr">
      <vt:lpstr>Conception personnalisée</vt:lpstr>
      <vt:lpstr>Equipe Coupleurs   LAL </vt:lpstr>
      <vt:lpstr>Activités de l’équipe</vt:lpstr>
      <vt:lpstr>Membres de l’équipe</vt:lpstr>
      <vt:lpstr>Equipe Coupleurs  Projet XFEL  </vt:lpstr>
      <vt:lpstr>Projet XFEL – description générale</vt:lpstr>
      <vt:lpstr>Projet XFEL - ressources</vt:lpstr>
      <vt:lpstr>Projet XFEL - faits marquants</vt:lpstr>
      <vt:lpstr>Equipe Coupleurs  Projet LUCRECE  </vt:lpstr>
      <vt:lpstr>Projet LUCRECE – description générale</vt:lpstr>
      <vt:lpstr>Projet LUCRECE - ressources</vt:lpstr>
      <vt:lpstr>Equipe Coupleurs  Projet LCLS2  </vt:lpstr>
      <vt:lpstr>Projet LCLS2 – description générale</vt:lpstr>
      <vt:lpstr>Projet LCLS2 – description générale</vt:lpstr>
      <vt:lpstr>Projet LUCRECE - ressources</vt:lpstr>
      <vt:lpstr>Evolution anticipée (3-5 ans)</vt:lpstr>
      <vt:lpstr>Attentes (vis-à-vis de l’IN2P3)</vt:lpstr>
      <vt:lpstr>Présentation PowerPoint</vt:lpstr>
      <vt:lpstr>Introduction</vt:lpstr>
      <vt:lpstr>Présentation PowerPoint</vt:lpstr>
      <vt:lpstr>Introduction</vt:lpstr>
      <vt:lpstr>Introduction</vt:lpstr>
      <vt:lpstr>Introduction</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Visite Labo IN2P3</dc:title>
  <dc:creator>$biarrott</dc:creator>
  <cp:lastModifiedBy>Walid Kaabi</cp:lastModifiedBy>
  <cp:revision>394</cp:revision>
  <dcterms:created xsi:type="dcterms:W3CDTF">2010-12-20T20:47:11Z</dcterms:created>
  <dcterms:modified xsi:type="dcterms:W3CDTF">2016-10-14T22:03:24Z</dcterms:modified>
</cp:coreProperties>
</file>