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8"/>
  </p:notesMasterIdLst>
  <p:handoutMasterIdLst>
    <p:handoutMasterId r:id="rId29"/>
  </p:handoutMasterIdLst>
  <p:sldIdLst>
    <p:sldId id="268" r:id="rId2"/>
    <p:sldId id="449" r:id="rId3"/>
    <p:sldId id="453" r:id="rId4"/>
    <p:sldId id="459" r:id="rId5"/>
    <p:sldId id="475" r:id="rId6"/>
    <p:sldId id="460" r:id="rId7"/>
    <p:sldId id="455" r:id="rId8"/>
    <p:sldId id="473" r:id="rId9"/>
    <p:sldId id="457" r:id="rId10"/>
    <p:sldId id="474" r:id="rId11"/>
    <p:sldId id="456" r:id="rId12"/>
    <p:sldId id="467"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58" r:id="rId27"/>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4F81BD"/>
    <a:srgbClr val="1F497D"/>
    <a:srgbClr val="4D4D4D"/>
    <a:srgbClr val="E75112"/>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32" autoAdjust="0"/>
  </p:normalViewPr>
  <p:slideViewPr>
    <p:cSldViewPr>
      <p:cViewPr>
        <p:scale>
          <a:sx n="150" d="100"/>
          <a:sy n="150" d="100"/>
        </p:scale>
        <p:origin x="-72" y="324"/>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37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73731"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algn="r" defTabSz="915816">
              <a:defRPr sz="1200">
                <a:latin typeface="Arial" charset="0"/>
                <a:ea typeface="+mn-ea"/>
                <a:cs typeface="+mn-cs"/>
              </a:defRPr>
            </a:lvl1pPr>
          </a:lstStyle>
          <a:p>
            <a:pPr>
              <a:defRPr/>
            </a:pPr>
            <a:endParaRPr lang="fr-FR"/>
          </a:p>
        </p:txBody>
      </p:sp>
      <p:sp>
        <p:nvSpPr>
          <p:cNvPr id="7373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73733"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algn="r">
              <a:defRPr sz="1200">
                <a:latin typeface="Arial" pitchFamily="34" charset="0"/>
              </a:defRPr>
            </a:lvl1pPr>
          </a:lstStyle>
          <a:p>
            <a:fld id="{8052587F-62F9-4779-B296-B6F06330C558}" type="slidenum">
              <a:rPr lang="fr-FR" altLang="fr-FR"/>
              <a:pPr/>
              <a:t>‹N°›</a:t>
            </a:fld>
            <a:endParaRPr lang="fr-FR" altLang="fr-FR"/>
          </a:p>
        </p:txBody>
      </p:sp>
    </p:spTree>
    <p:extLst>
      <p:ext uri="{BB962C8B-B14F-4D97-AF65-F5344CB8AC3E}">
        <p14:creationId xmlns:p14="http://schemas.microsoft.com/office/powerpoint/2010/main" val="8744337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35843"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algn="r" defTabSz="915816">
              <a:defRPr sz="1200">
                <a:latin typeface="Arial" charset="0"/>
                <a:ea typeface="+mn-ea"/>
                <a:cs typeface="+mn-cs"/>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22338" y="746125"/>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1038" y="4719638"/>
            <a:ext cx="5443537" cy="4473575"/>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5846"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35847"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algn="r">
              <a:defRPr sz="1200">
                <a:latin typeface="Arial" pitchFamily="34" charset="0"/>
              </a:defRPr>
            </a:lvl1pPr>
          </a:lstStyle>
          <a:p>
            <a:fld id="{A236F2E1-7783-424D-8A0A-C6364FD35780}" type="slidenum">
              <a:rPr lang="fr-FR" altLang="fr-FR"/>
              <a:pPr/>
              <a:t>‹N°›</a:t>
            </a:fld>
            <a:endParaRPr lang="fr-FR" altLang="fr-FR"/>
          </a:p>
        </p:txBody>
      </p:sp>
    </p:spTree>
    <p:extLst>
      <p:ext uri="{BB962C8B-B14F-4D97-AF65-F5344CB8AC3E}">
        <p14:creationId xmlns:p14="http://schemas.microsoft.com/office/powerpoint/2010/main" val="8991611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1</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969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29EE7F68-99BC-4A00-998A-D91652A5D075}" type="slidenum">
              <a:rPr lang="fr-FR" altLang="fr-FR" sz="1200">
                <a:latin typeface="Arial" pitchFamily="34" charset="0"/>
              </a:rPr>
              <a:pPr algn="r" eaLnBrk="1" hangingPunct="1"/>
              <a:t>11</a:t>
            </a:fld>
            <a:endParaRPr lang="fr-FR" altLang="fr-FR" sz="1200">
              <a:latin typeface="Arial" pitchFamily="34" charset="0"/>
            </a:endParaRPr>
          </a:p>
        </p:txBody>
      </p:sp>
      <p:sp>
        <p:nvSpPr>
          <p:cNvPr id="2970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12</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13</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14</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5603"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7837572-CB08-42C2-BE09-CE80A88BD307}" type="slidenum">
              <a:rPr lang="fr-FR" altLang="fr-FR" sz="1200">
                <a:latin typeface="Arial" pitchFamily="34" charset="0"/>
              </a:rPr>
              <a:pPr algn="r" eaLnBrk="1" hangingPunct="1"/>
              <a:t>15</a:t>
            </a:fld>
            <a:endParaRPr lang="fr-FR" altLang="fr-FR" sz="1200">
              <a:latin typeface="Arial" pitchFamily="34" charset="0"/>
            </a:endParaRPr>
          </a:p>
        </p:txBody>
      </p:sp>
      <p:sp>
        <p:nvSpPr>
          <p:cNvPr id="25604"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5603"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7837572-CB08-42C2-BE09-CE80A88BD307}" type="slidenum">
              <a:rPr lang="fr-FR" altLang="fr-FR" sz="1200">
                <a:latin typeface="Arial" pitchFamily="34" charset="0"/>
              </a:rPr>
              <a:pPr algn="r" eaLnBrk="1" hangingPunct="1"/>
              <a:t>16</a:t>
            </a:fld>
            <a:endParaRPr lang="fr-FR" altLang="fr-FR" sz="1200">
              <a:latin typeface="Arial" pitchFamily="34" charset="0"/>
            </a:endParaRPr>
          </a:p>
        </p:txBody>
      </p:sp>
      <p:sp>
        <p:nvSpPr>
          <p:cNvPr id="25604"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17</a:t>
            </a:fld>
            <a:endParaRPr lang="fr-FR" altLang="fr-FR" sz="120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18</a:t>
            </a:fld>
            <a:endParaRPr lang="fr-FR" altLang="fr-FR" sz="120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969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29EE7F68-99BC-4A00-998A-D91652A5D075}" type="slidenum">
              <a:rPr lang="fr-FR" altLang="fr-FR" sz="1200">
                <a:latin typeface="Arial" pitchFamily="34" charset="0"/>
              </a:rPr>
              <a:pPr algn="r" eaLnBrk="1" hangingPunct="1"/>
              <a:t>19</a:t>
            </a:fld>
            <a:endParaRPr lang="fr-FR" altLang="fr-FR" sz="1200">
              <a:latin typeface="Arial" pitchFamily="34" charset="0"/>
            </a:endParaRPr>
          </a:p>
        </p:txBody>
      </p:sp>
      <p:sp>
        <p:nvSpPr>
          <p:cNvPr id="2970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20</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2150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1507"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62037EB-78C1-4E9E-9357-C7DEF6595F1F}" type="slidenum">
              <a:rPr lang="fr-FR" altLang="fr-FR" sz="1200">
                <a:latin typeface="Arial" pitchFamily="34" charset="0"/>
              </a:rPr>
              <a:pPr algn="r" eaLnBrk="1" hangingPunct="1"/>
              <a:t>2</a:t>
            </a:fld>
            <a:endParaRPr lang="fr-FR" altLang="fr-FR" sz="1200" dirty="0">
              <a:latin typeface="Arial" pitchFamily="34" charset="0"/>
            </a:endParaRPr>
          </a:p>
        </p:txBody>
      </p:sp>
      <p:sp>
        <p:nvSpPr>
          <p:cNvPr id="21508"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dirty="0">
                <a:latin typeface="Arial" pitchFamily="34" charset="0"/>
              </a:rPr>
              <a:t>Groupe          Evaluation AERES          13-14 janvier 2011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21</a:t>
            </a:fld>
            <a:endParaRPr lang="fr-FR" altLang="fr-FR" sz="1200" dirty="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dirty="0">
                <a:latin typeface="Arial" pitchFamily="34" charset="0"/>
              </a:rPr>
              <a:t>Groupe          Evaluation AERES          13-14 janvier 2011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22</a:t>
            </a:fld>
            <a:endParaRPr lang="fr-FR" altLang="fr-FR" sz="1200" dirty="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dirty="0">
                <a:latin typeface="Arial" pitchFamily="34" charset="0"/>
              </a:rPr>
              <a:t>Groupe          Evaluation AERES          13-14 janvier 2011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5603"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7837572-CB08-42C2-BE09-CE80A88BD307}" type="slidenum">
              <a:rPr lang="fr-FR" altLang="fr-FR" sz="1200">
                <a:latin typeface="Arial" pitchFamily="34" charset="0"/>
              </a:rPr>
              <a:pPr algn="r" eaLnBrk="1" hangingPunct="1"/>
              <a:t>23</a:t>
            </a:fld>
            <a:endParaRPr lang="fr-FR" altLang="fr-FR" sz="1200" dirty="0">
              <a:latin typeface="Arial" pitchFamily="34" charset="0"/>
            </a:endParaRPr>
          </a:p>
        </p:txBody>
      </p:sp>
      <p:sp>
        <p:nvSpPr>
          <p:cNvPr id="25604"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dirty="0">
                <a:latin typeface="Arial" pitchFamily="34" charset="0"/>
              </a:rPr>
              <a:t>Groupe          Evaluation AERES          13-14 janvier 2011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24</a:t>
            </a:fld>
            <a:endParaRPr lang="fr-FR" altLang="fr-FR" sz="1200" dirty="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dirty="0">
                <a:latin typeface="Arial" pitchFamily="34" charset="0"/>
              </a:rPr>
              <a:t>Groupe          Evaluation AERES          13-14 janvier 2011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969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29EE7F68-99BC-4A00-998A-D91652A5D075}" type="slidenum">
              <a:rPr lang="fr-FR" altLang="fr-FR" sz="1200">
                <a:latin typeface="Arial" pitchFamily="34" charset="0"/>
              </a:rPr>
              <a:pPr algn="r" eaLnBrk="1" hangingPunct="1"/>
              <a:t>25</a:t>
            </a:fld>
            <a:endParaRPr lang="fr-FR" altLang="fr-FR" sz="1200" dirty="0">
              <a:latin typeface="Arial" pitchFamily="34" charset="0"/>
            </a:endParaRPr>
          </a:p>
        </p:txBody>
      </p:sp>
      <p:sp>
        <p:nvSpPr>
          <p:cNvPr id="2970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dirty="0">
                <a:latin typeface="Arial" pitchFamily="34" charset="0"/>
              </a:rPr>
              <a:t>Groupe          Evaluation AERES          13-14 janvier 2011</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31747"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FA2BD774-BB3D-4ACA-9584-B06DB406F070}" type="slidenum">
              <a:rPr lang="fr-FR" altLang="fr-FR" sz="1200">
                <a:latin typeface="Arial" pitchFamily="34" charset="0"/>
              </a:rPr>
              <a:pPr algn="r" eaLnBrk="1" hangingPunct="1"/>
              <a:t>26</a:t>
            </a:fld>
            <a:endParaRPr lang="fr-FR" altLang="fr-FR" sz="1200">
              <a:latin typeface="Arial" pitchFamily="34" charset="0"/>
            </a:endParaRPr>
          </a:p>
        </p:txBody>
      </p:sp>
      <p:sp>
        <p:nvSpPr>
          <p:cNvPr id="31748"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945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D30288E-A39A-4A7D-B495-AD8C287DAAC9}" type="slidenum">
              <a:rPr lang="fr-FR" altLang="fr-FR" sz="1200">
                <a:latin typeface="Arial" pitchFamily="34" charset="0"/>
              </a:rPr>
              <a:pPr algn="r" eaLnBrk="1" hangingPunct="1"/>
              <a:t>3</a:t>
            </a:fld>
            <a:endParaRPr lang="fr-FR" altLang="fr-FR" sz="1200">
              <a:latin typeface="Arial" pitchFamily="34" charset="0"/>
            </a:endParaRPr>
          </a:p>
        </p:txBody>
      </p:sp>
      <p:sp>
        <p:nvSpPr>
          <p:cNvPr id="1946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4</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5</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6</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5603"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7837572-CB08-42C2-BE09-CE80A88BD307}" type="slidenum">
              <a:rPr lang="fr-FR" altLang="fr-FR" sz="1200">
                <a:latin typeface="Arial" pitchFamily="34" charset="0"/>
              </a:rPr>
              <a:pPr algn="r" eaLnBrk="1" hangingPunct="1"/>
              <a:t>7</a:t>
            </a:fld>
            <a:endParaRPr lang="fr-FR" altLang="fr-FR" sz="1200">
              <a:latin typeface="Arial" pitchFamily="34" charset="0"/>
            </a:endParaRPr>
          </a:p>
        </p:txBody>
      </p:sp>
      <p:sp>
        <p:nvSpPr>
          <p:cNvPr id="25604"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9</a:t>
            </a:fld>
            <a:endParaRPr lang="fr-FR" altLang="fr-FR" sz="120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10</a:t>
            </a:fld>
            <a:endParaRPr lang="fr-FR" altLang="fr-FR" sz="120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81DA3DA8-CF62-46EE-A292-E82C1A0E5B1B}" type="datetime1">
              <a:rPr lang="fr-FR" altLang="fr-FR"/>
              <a:pPr/>
              <a:t>23/06/2016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D8195AA-B66D-4256-8376-8E3756592E5B}" type="slidenum">
              <a:rPr lang="fr-FR" altLang="fr-FR"/>
              <a:pPr/>
              <a:t>‹N°›</a:t>
            </a:fld>
            <a:endParaRPr lang="fr-FR" altLang="fr-FR"/>
          </a:p>
        </p:txBody>
      </p:sp>
    </p:spTree>
    <p:extLst>
      <p:ext uri="{BB962C8B-B14F-4D97-AF65-F5344CB8AC3E}">
        <p14:creationId xmlns:p14="http://schemas.microsoft.com/office/powerpoint/2010/main" val="357284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F8737A26-C24F-4DC4-B1E4-23A2C7605978}" type="datetime1">
              <a:rPr lang="fr-FR" altLang="fr-FR"/>
              <a:pPr/>
              <a:t>23/06/2016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26AB516-3B57-43C6-BA57-0C2FA795534A}" type="slidenum">
              <a:rPr lang="fr-FR" altLang="fr-FR"/>
              <a:pPr/>
              <a:t>‹N°›</a:t>
            </a:fld>
            <a:endParaRPr lang="fr-FR" altLang="fr-FR"/>
          </a:p>
        </p:txBody>
      </p:sp>
    </p:spTree>
    <p:extLst>
      <p:ext uri="{BB962C8B-B14F-4D97-AF65-F5344CB8AC3E}">
        <p14:creationId xmlns:p14="http://schemas.microsoft.com/office/powerpoint/2010/main" val="34447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17092682-AA72-4160-B75A-A5AAD092CEAC}" type="datetime1">
              <a:rPr lang="fr-FR" altLang="fr-FR"/>
              <a:pPr/>
              <a:t>23/06/2016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8D9DF02-E291-4182-B974-3E2CE9E1C724}" type="slidenum">
              <a:rPr lang="fr-FR" altLang="fr-FR"/>
              <a:pPr/>
              <a:t>‹N°›</a:t>
            </a:fld>
            <a:endParaRPr lang="fr-FR" altLang="fr-FR"/>
          </a:p>
        </p:txBody>
      </p:sp>
    </p:spTree>
    <p:extLst>
      <p:ext uri="{BB962C8B-B14F-4D97-AF65-F5344CB8AC3E}">
        <p14:creationId xmlns:p14="http://schemas.microsoft.com/office/powerpoint/2010/main" val="399187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fld id="{D84625B8-3D0F-4A41-8621-32FA12E125F7}" type="datetime1">
              <a:rPr lang="fr-FR" altLang="fr-FR"/>
              <a:pPr/>
              <a:t>23/06/2016</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5D9B770F-2219-4716-812A-EB6970254832}" type="slidenum">
              <a:rPr lang="fr-FR" altLang="fr-FR"/>
              <a:pPr/>
              <a:t>‹N°›</a:t>
            </a:fld>
            <a:endParaRPr lang="fr-FR" altLang="fr-FR"/>
          </a:p>
        </p:txBody>
      </p:sp>
    </p:spTree>
    <p:extLst>
      <p:ext uri="{BB962C8B-B14F-4D97-AF65-F5344CB8AC3E}">
        <p14:creationId xmlns:p14="http://schemas.microsoft.com/office/powerpoint/2010/main" val="54675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C16430A-6F85-43B1-9B85-B8C599CEFD6C}" type="datetime1">
              <a:rPr lang="fr-FR" altLang="fr-FR"/>
              <a:pPr/>
              <a:t>23/06/2016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9BBA51A-0E04-4B3D-A92E-704BDD3DCD9A}" type="slidenum">
              <a:rPr lang="fr-FR" altLang="fr-FR"/>
              <a:pPr/>
              <a:t>‹N°›</a:t>
            </a:fld>
            <a:endParaRPr lang="fr-FR" altLang="fr-FR"/>
          </a:p>
        </p:txBody>
      </p:sp>
    </p:spTree>
    <p:extLst>
      <p:ext uri="{BB962C8B-B14F-4D97-AF65-F5344CB8AC3E}">
        <p14:creationId xmlns:p14="http://schemas.microsoft.com/office/powerpoint/2010/main" val="234346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8508FDA8-EA4E-45E6-959E-B5CD9A029230}" type="datetime1">
              <a:rPr lang="fr-FR" altLang="fr-FR"/>
              <a:pPr/>
              <a:t>23/06/2016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29E5297-4FB7-449C-8C89-8F0656A957C4}" type="slidenum">
              <a:rPr lang="fr-FR" altLang="fr-FR"/>
              <a:pPr/>
              <a:t>‹N°›</a:t>
            </a:fld>
            <a:endParaRPr lang="fr-FR" altLang="fr-FR"/>
          </a:p>
        </p:txBody>
      </p:sp>
    </p:spTree>
    <p:extLst>
      <p:ext uri="{BB962C8B-B14F-4D97-AF65-F5344CB8AC3E}">
        <p14:creationId xmlns:p14="http://schemas.microsoft.com/office/powerpoint/2010/main" val="89451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176F6575-38E5-495A-9824-F407F086B1CC}" type="datetime1">
              <a:rPr lang="fr-FR" altLang="fr-FR"/>
              <a:pPr/>
              <a:t>23/06/2016</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32512EA5-2497-4106-AE4A-F88B46A95DFC}" type="slidenum">
              <a:rPr lang="fr-FR" altLang="fr-FR"/>
              <a:pPr/>
              <a:t>‹N°›</a:t>
            </a:fld>
            <a:endParaRPr lang="fr-FR" altLang="fr-FR"/>
          </a:p>
        </p:txBody>
      </p:sp>
    </p:spTree>
    <p:extLst>
      <p:ext uri="{BB962C8B-B14F-4D97-AF65-F5344CB8AC3E}">
        <p14:creationId xmlns:p14="http://schemas.microsoft.com/office/powerpoint/2010/main" val="295783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D07056F7-BFE9-46BE-8BE1-4E695937B733}" type="datetime1">
              <a:rPr lang="fr-FR" altLang="fr-FR"/>
              <a:pPr/>
              <a:t>23/06/2016</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30B2131C-04C9-4C62-B560-6FA68CA63643}" type="slidenum">
              <a:rPr lang="fr-FR" altLang="fr-FR"/>
              <a:pPr/>
              <a:t>‹N°›</a:t>
            </a:fld>
            <a:endParaRPr lang="fr-FR" altLang="fr-FR"/>
          </a:p>
        </p:txBody>
      </p:sp>
    </p:spTree>
    <p:extLst>
      <p:ext uri="{BB962C8B-B14F-4D97-AF65-F5344CB8AC3E}">
        <p14:creationId xmlns:p14="http://schemas.microsoft.com/office/powerpoint/2010/main" val="231583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fld id="{68D45BC8-F5FD-40E0-86C8-98D5F83F5B35}" type="datetime1">
              <a:rPr lang="fr-FR" altLang="fr-FR"/>
              <a:pPr/>
              <a:t>23/06/2016</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A49E2D6F-AE99-48C9-AF64-C55FC97C33E2}" type="slidenum">
              <a:rPr lang="fr-FR" altLang="fr-FR"/>
              <a:pPr/>
              <a:t>‹N°›</a:t>
            </a:fld>
            <a:endParaRPr lang="fr-FR" altLang="fr-FR"/>
          </a:p>
        </p:txBody>
      </p:sp>
    </p:spTree>
    <p:extLst>
      <p:ext uri="{BB962C8B-B14F-4D97-AF65-F5344CB8AC3E}">
        <p14:creationId xmlns:p14="http://schemas.microsoft.com/office/powerpoint/2010/main" val="339967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numéro de diapositive 5"/>
          <p:cNvSpPr txBox="1">
            <a:spLocks noGrp="1"/>
          </p:cNvSpPr>
          <p:nvPr userDrawn="1"/>
        </p:nvSpPr>
        <p:spPr bwMode="auto">
          <a:xfrm>
            <a:off x="6877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D7B3AF0D-7C1C-4BE3-AF3F-2E6A38D662B3}" type="slidenum">
              <a:rPr lang="fr-FR" altLang="fr-FR" sz="1200">
                <a:solidFill>
                  <a:srgbClr val="898989"/>
                </a:solidFill>
              </a:rPr>
              <a:pPr algn="r" eaLnBrk="1" hangingPunct="1"/>
              <a:t>‹N°›</a:t>
            </a:fld>
            <a:endParaRPr lang="fr-FR" altLang="fr-FR" sz="1200">
              <a:solidFill>
                <a:srgbClr val="898989"/>
              </a:solidFill>
            </a:endParaRPr>
          </a:p>
        </p:txBody>
      </p:sp>
      <p:cxnSp>
        <p:nvCxnSpPr>
          <p:cNvPr id="4" name="Connecteur droit 3"/>
          <p:cNvCxnSpPr/>
          <p:nvPr userDrawn="1"/>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0" y="0"/>
            <a:ext cx="9144000" cy="692150"/>
          </a:xfrm>
        </p:spPr>
        <p:txBody>
          <a:bodyPr/>
          <a:lstStyle/>
          <a:p>
            <a:endParaRPr lang="fr-FR" altLang="fr-FR" dirty="0" smtClean="0"/>
          </a:p>
        </p:txBody>
      </p:sp>
    </p:spTree>
    <p:extLst>
      <p:ext uri="{BB962C8B-B14F-4D97-AF65-F5344CB8AC3E}">
        <p14:creationId xmlns:p14="http://schemas.microsoft.com/office/powerpoint/2010/main" val="216529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0D2BE022-EE8D-4D45-8DC0-FD816B37F2E0}" type="datetime1">
              <a:rPr lang="fr-FR" altLang="fr-FR"/>
              <a:pPr/>
              <a:t>23/06/2016</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39E665C9-2336-444D-8F0E-D2D19ED7097B}" type="slidenum">
              <a:rPr lang="fr-FR" altLang="fr-FR"/>
              <a:pPr/>
              <a:t>‹N°›</a:t>
            </a:fld>
            <a:endParaRPr lang="fr-FR" altLang="fr-FR"/>
          </a:p>
        </p:txBody>
      </p:sp>
    </p:spTree>
    <p:extLst>
      <p:ext uri="{BB962C8B-B14F-4D97-AF65-F5344CB8AC3E}">
        <p14:creationId xmlns:p14="http://schemas.microsoft.com/office/powerpoint/2010/main" val="226404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148F5655-8E30-49F4-A8CA-C4D47455D65D}" type="datetime1">
              <a:rPr lang="fr-FR" altLang="fr-FR"/>
              <a:pPr/>
              <a:t>23/06/2016</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BD4A6F74-9571-4DC2-A143-0DCDF667B946}" type="slidenum">
              <a:rPr lang="fr-FR" altLang="fr-FR"/>
              <a:pPr/>
              <a:t>‹N°›</a:t>
            </a:fld>
            <a:endParaRPr lang="fr-FR" altLang="fr-FR"/>
          </a:p>
        </p:txBody>
      </p:sp>
    </p:spTree>
    <p:extLst>
      <p:ext uri="{BB962C8B-B14F-4D97-AF65-F5344CB8AC3E}">
        <p14:creationId xmlns:p14="http://schemas.microsoft.com/office/powerpoint/2010/main" val="245735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B9D1BFB-3AF7-4E67-A842-384010321B8C}" type="datetime1">
              <a:rPr lang="fr-FR" altLang="fr-FR"/>
              <a:pPr/>
              <a:t>23/06/2016</a:t>
            </a:fld>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4AC42A9-9F08-45A3-B704-3DDE881CABFD}"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34" r:id="rId7"/>
    <p:sldLayoutId id="2147483929" r:id="rId8"/>
    <p:sldLayoutId id="2147483930" r:id="rId9"/>
    <p:sldLayoutId id="2147483931" r:id="rId10"/>
    <p:sldLayoutId id="2147483932" r:id="rId11"/>
    <p:sldLayoutId id="214748393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979712" y="1988840"/>
            <a:ext cx="5040560" cy="3662660"/>
          </a:xfrm>
        </p:spPr>
        <p:txBody>
          <a:bodyPr/>
          <a:lstStyle/>
          <a:p>
            <a:r>
              <a:rPr lang="fr-FR" altLang="fr-FR" sz="3600" b="1" dirty="0" smtClean="0">
                <a:solidFill>
                  <a:srgbClr val="E75112"/>
                </a:solidFill>
                <a:latin typeface="Verdana" pitchFamily="34" charset="0"/>
              </a:rPr>
              <a:t>Equipe </a:t>
            </a:r>
            <a:r>
              <a:rPr lang="fr-FR" altLang="fr-FR" sz="3600" b="1" dirty="0">
                <a:solidFill>
                  <a:srgbClr val="E75112"/>
                </a:solidFill>
                <a:latin typeface="Verdana" pitchFamily="34" charset="0"/>
              </a:rPr>
              <a:t>AT05: </a:t>
            </a:r>
            <a:r>
              <a:rPr lang="fr-FR" altLang="fr-FR" sz="1800" b="1" dirty="0">
                <a:solidFill>
                  <a:srgbClr val="E75112"/>
                </a:solidFill>
                <a:latin typeface="Verdana" pitchFamily="34" charset="0"/>
              </a:rPr>
              <a:t>Technologies et Matériaux pour système optiques innovants</a:t>
            </a: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smtClean="0">
                <a:solidFill>
                  <a:srgbClr val="E75112"/>
                </a:solidFill>
                <a:latin typeface="Verdana" pitchFamily="34" charset="0"/>
              </a:rPr>
              <a:t>Sources &amp; Rayonnement Compton</a:t>
            </a:r>
            <a:br>
              <a:rPr lang="fr-FR" altLang="fr-FR" sz="3600" b="1" dirty="0" smtClean="0">
                <a:solidFill>
                  <a:srgbClr val="E75112"/>
                </a:solidFill>
                <a:latin typeface="Verdana" pitchFamily="34" charset="0"/>
              </a:rPr>
            </a:b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smtClean="0">
                <a:latin typeface="Verdana" pitchFamily="34" charset="0"/>
              </a:rPr>
              <a:t>LAL </a:t>
            </a:r>
          </a:p>
        </p:txBody>
      </p:sp>
      <p:cxnSp>
        <p:nvCxnSpPr>
          <p:cNvPr id="3" name="Straight Connector 2"/>
          <p:cNvCxnSpPr/>
          <p:nvPr/>
        </p:nvCxnSpPr>
        <p:spPr>
          <a:xfrm>
            <a:off x="2916238" y="4652963"/>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387" name="ZoneTexte 1"/>
          <p:cNvSpPr txBox="1">
            <a:spLocks noChangeArrowheads="1"/>
          </p:cNvSpPr>
          <p:nvPr/>
        </p:nvSpPr>
        <p:spPr bwMode="auto">
          <a:xfrm>
            <a:off x="3419475" y="5940425"/>
            <a:ext cx="2199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a:t>Date </a:t>
            </a:r>
            <a:r>
              <a:rPr lang="en-US" altLang="fr-FR" sz="1800" dirty="0" smtClean="0"/>
              <a:t>2016/06/24</a:t>
            </a:r>
            <a:endParaRPr lang="en-US" altLang="fr-FR" sz="1800" dirty="0"/>
          </a:p>
        </p:txBody>
      </p:sp>
      <p:sp>
        <p:nvSpPr>
          <p:cNvPr id="16388" name="ZoneTexte 3"/>
          <p:cNvSpPr txBox="1">
            <a:spLocks noChangeArrowheads="1"/>
          </p:cNvSpPr>
          <p:nvPr/>
        </p:nvSpPr>
        <p:spPr bwMode="auto">
          <a:xfrm>
            <a:off x="2699792" y="116632"/>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err="1" smtClean="0"/>
              <a:t>Accélérateurs</a:t>
            </a:r>
            <a:r>
              <a:rPr lang="en-US" altLang="fr-FR" sz="1800" dirty="0" smtClean="0"/>
              <a:t> &amp; Technologies</a:t>
            </a:r>
            <a:endParaRPr lang="en-US" altLang="fr-F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évolution anticipée (3-5 ans)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35371" y="692696"/>
            <a:ext cx="9108629" cy="6048672"/>
          </a:xfrm>
          <a:prstGeom prst="rect">
            <a:avLst/>
          </a:prstGeom>
          <a:ln/>
          <a:extLst/>
        </p:spPr>
        <p:style>
          <a:lnRef idx="1">
            <a:schemeClr val="accent5"/>
          </a:lnRef>
          <a:fillRef idx="2">
            <a:schemeClr val="accent5"/>
          </a:fillRef>
          <a:effectRef idx="1">
            <a:schemeClr val="accent5"/>
          </a:effectRef>
          <a:fontRef idx="minor">
            <a:schemeClr val="dk1"/>
          </a:fontRef>
        </p:style>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120000"/>
              </a:lnSpc>
              <a:spcBef>
                <a:spcPct val="20000"/>
              </a:spcBef>
              <a:buFont typeface="Arial" pitchFamily="34" charset="0"/>
              <a:buChar char="–"/>
            </a:pPr>
            <a:r>
              <a:rPr lang="fr-FR" altLang="fr-FR" sz="1400" b="1" dirty="0" smtClean="0">
                <a:solidFill>
                  <a:srgbClr val="FF0000"/>
                </a:solidFill>
              </a:rPr>
              <a:t>Vision à plus long terme : </a:t>
            </a:r>
            <a:r>
              <a:rPr lang="fr-FR" altLang="fr-FR" sz="1400" b="1" dirty="0" err="1" smtClean="0">
                <a:solidFill>
                  <a:srgbClr val="FF0000"/>
                </a:solidFill>
              </a:rPr>
              <a:t>SuperThomX</a:t>
            </a:r>
            <a:r>
              <a:rPr lang="fr-FR" altLang="fr-FR" sz="1400" b="1" dirty="0" smtClean="0">
                <a:solidFill>
                  <a:srgbClr val="FF0000"/>
                </a:solidFill>
              </a:rPr>
              <a:t> 2017-2020</a:t>
            </a:r>
          </a:p>
          <a:p>
            <a:pPr lvl="1">
              <a:lnSpc>
                <a:spcPct val="120000"/>
              </a:lnSpc>
              <a:spcBef>
                <a:spcPct val="20000"/>
              </a:spcBef>
              <a:buFont typeface="Arial" pitchFamily="34" charset="0"/>
              <a:buChar char="–"/>
            </a:pPr>
            <a:r>
              <a:rPr lang="fr-FR" altLang="fr-FR" sz="1300" b="1" dirty="0">
                <a:sym typeface="Wingdings" panose="05000000000000000000" pitchFamily="2" charset="2"/>
              </a:rPr>
              <a:t>Notre activité est une niche techno  sollicitations régulières </a:t>
            </a:r>
            <a:r>
              <a:rPr lang="fr-FR" altLang="fr-FR" sz="1300" b="1" dirty="0" smtClean="0">
                <a:sym typeface="Wingdings" panose="05000000000000000000" pitchFamily="2" charset="2"/>
              </a:rPr>
              <a:t>pour design/réalisation </a:t>
            </a:r>
            <a:r>
              <a:rPr lang="fr-FR" altLang="fr-FR" sz="1300" b="1" dirty="0">
                <a:sym typeface="Wingdings" panose="05000000000000000000" pitchFamily="2" charset="2"/>
              </a:rPr>
              <a:t>systèmes </a:t>
            </a:r>
            <a:r>
              <a:rPr lang="fr-FR" altLang="fr-FR" sz="1300" b="1" dirty="0" smtClean="0">
                <a:sym typeface="Wingdings" panose="05000000000000000000" pitchFamily="2" charset="2"/>
              </a:rPr>
              <a:t>optiques </a:t>
            </a:r>
            <a:r>
              <a:rPr lang="fr-FR" altLang="fr-FR" sz="1300" b="1" dirty="0">
                <a:sym typeface="Wingdings" panose="05000000000000000000" pitchFamily="2" charset="2"/>
              </a:rPr>
              <a:t>de projets de sources X/gamma (ex. CAMPUS à </a:t>
            </a:r>
            <a:r>
              <a:rPr lang="fr-FR" altLang="fr-FR" sz="1300" b="1" dirty="0" smtClean="0">
                <a:sym typeface="Wingdings" panose="05000000000000000000" pitchFamily="2" charset="2"/>
              </a:rPr>
              <a:t>Saclay, )</a:t>
            </a:r>
            <a:endParaRPr lang="fr-FR" altLang="fr-FR" sz="1300" b="1" dirty="0">
              <a:sym typeface="Wingdings" panose="05000000000000000000" pitchFamily="2" charset="2"/>
            </a:endParaRPr>
          </a:p>
          <a:p>
            <a:pPr lvl="3">
              <a:lnSpc>
                <a:spcPct val="120000"/>
              </a:lnSpc>
              <a:spcBef>
                <a:spcPct val="20000"/>
              </a:spcBef>
              <a:buFont typeface="Arial" pitchFamily="34" charset="0"/>
              <a:buChar char="–"/>
            </a:pPr>
            <a:r>
              <a:rPr lang="fr-FR" altLang="fr-FR" sz="1300" b="1" dirty="0" smtClean="0">
                <a:solidFill>
                  <a:srgbClr val="FF0000"/>
                </a:solidFill>
                <a:sym typeface="Wingdings" panose="05000000000000000000" pitchFamily="2" charset="2"/>
              </a:rPr>
              <a:t>Stratégie de financement : utiliser ces opportunités de R&amp;D/D </a:t>
            </a:r>
            <a:r>
              <a:rPr lang="fr-FR" altLang="fr-FR" sz="1300" b="1" dirty="0">
                <a:solidFill>
                  <a:srgbClr val="FF0000"/>
                </a:solidFill>
                <a:sym typeface="Wingdings" panose="05000000000000000000" pitchFamily="2" charset="2"/>
              </a:rPr>
              <a:t>pour financer </a:t>
            </a:r>
            <a:r>
              <a:rPr lang="fr-FR" altLang="fr-FR" sz="1300" b="1" dirty="0" err="1">
                <a:solidFill>
                  <a:srgbClr val="FF0000"/>
                </a:solidFill>
                <a:sym typeface="Wingdings" panose="05000000000000000000" pitchFamily="2" charset="2"/>
              </a:rPr>
              <a:t>SuperThomX</a:t>
            </a:r>
            <a:endParaRPr lang="fr-FR" altLang="fr-FR" sz="1300" b="1" dirty="0" smtClean="0">
              <a:solidFill>
                <a:srgbClr val="FF0000"/>
              </a:solidFill>
            </a:endParaRPr>
          </a:p>
          <a:p>
            <a:pPr lvl="1">
              <a:lnSpc>
                <a:spcPct val="120000"/>
              </a:lnSpc>
              <a:spcBef>
                <a:spcPct val="20000"/>
              </a:spcBef>
              <a:buFont typeface="Arial" pitchFamily="34" charset="0"/>
              <a:buChar char="–"/>
            </a:pPr>
            <a:r>
              <a:rPr lang="fr-FR" altLang="fr-FR" sz="1300" b="1" i="1" dirty="0" smtClean="0">
                <a:solidFill>
                  <a:srgbClr val="0000FF"/>
                </a:solidFill>
              </a:rPr>
              <a:t>1rst </a:t>
            </a:r>
            <a:r>
              <a:rPr lang="fr-FR" altLang="fr-FR" sz="1300" b="1" i="1" dirty="0" err="1" smtClean="0">
                <a:solidFill>
                  <a:srgbClr val="0000FF"/>
                </a:solidFill>
              </a:rPr>
              <a:t>step</a:t>
            </a:r>
            <a:r>
              <a:rPr lang="fr-FR" altLang="fr-FR" sz="1300" b="1" i="1" dirty="0" smtClean="0">
                <a:solidFill>
                  <a:srgbClr val="0000FF"/>
                </a:solidFill>
              </a:rPr>
              <a:t> </a:t>
            </a:r>
            <a:r>
              <a:rPr lang="fr-FR" altLang="fr-FR" sz="1300" b="1" dirty="0" smtClean="0"/>
              <a:t>: Développement cavités optiques en ‘mode </a:t>
            </a:r>
            <a:r>
              <a:rPr lang="fr-FR" altLang="fr-FR" sz="1300" b="1" dirty="0" err="1" smtClean="0"/>
              <a:t>burst</a:t>
            </a:r>
            <a:r>
              <a:rPr lang="fr-FR" altLang="fr-FR" sz="1300" b="1" dirty="0" smtClean="0"/>
              <a:t>‘ </a:t>
            </a:r>
            <a:br>
              <a:rPr lang="fr-FR" altLang="fr-FR" sz="1300" b="1" dirty="0" smtClean="0"/>
            </a:br>
            <a:r>
              <a:rPr lang="fr-FR" altLang="fr-FR" sz="1300" b="1" dirty="0" smtClean="0">
                <a:sym typeface="Wingdings" panose="05000000000000000000" pitchFamily="2" charset="2"/>
              </a:rPr>
              <a:t> réduire puissance moyenne &amp; augmenter puissance crête du laser pour tester les </a:t>
            </a:r>
            <a:r>
              <a:rPr lang="fr-FR" altLang="fr-FR" sz="1300" b="1" dirty="0" err="1" smtClean="0">
                <a:sym typeface="Wingdings" panose="05000000000000000000" pitchFamily="2" charset="2"/>
              </a:rPr>
              <a:t>coatings</a:t>
            </a:r>
            <a:r>
              <a:rPr lang="fr-FR" altLang="fr-FR" sz="1300" b="1" dirty="0" smtClean="0">
                <a:sym typeface="Wingdings" panose="05000000000000000000" pitchFamily="2" charset="2"/>
              </a:rPr>
              <a:t> &amp; dynamique intra cavité</a:t>
            </a:r>
          </a:p>
          <a:p>
            <a:pPr lvl="2">
              <a:lnSpc>
                <a:spcPct val="120000"/>
              </a:lnSpc>
              <a:spcBef>
                <a:spcPct val="20000"/>
              </a:spcBef>
              <a:buFont typeface="Arial" pitchFamily="34" charset="0"/>
              <a:buChar char="–"/>
            </a:pPr>
            <a:r>
              <a:rPr lang="fr-FR" altLang="fr-FR" sz="1300" b="1" dirty="0" smtClean="0"/>
              <a:t> Demande JSPS KEK-LAL en cours (mode </a:t>
            </a:r>
            <a:r>
              <a:rPr lang="fr-FR" altLang="fr-FR" sz="1300" b="1" dirty="0" err="1" smtClean="0"/>
              <a:t>burst</a:t>
            </a:r>
            <a:r>
              <a:rPr lang="fr-FR" altLang="fr-FR" sz="1300" b="1" dirty="0" smtClean="0"/>
              <a:t> a KEK sur un LINAC); </a:t>
            </a:r>
            <a:r>
              <a:rPr lang="fr-FR" altLang="fr-FR" sz="1300" b="1" dirty="0"/>
              <a:t>c</a:t>
            </a:r>
            <a:r>
              <a:rPr lang="fr-FR" altLang="fr-FR" sz="1300" b="1" dirty="0" smtClean="0"/>
              <a:t>ollaboration avec le CELIA (ampli laser) ; LMA (</a:t>
            </a:r>
            <a:r>
              <a:rPr lang="fr-FR" altLang="fr-FR" sz="1300" b="1" dirty="0" err="1" smtClean="0"/>
              <a:t>coating</a:t>
            </a:r>
            <a:r>
              <a:rPr lang="fr-FR" altLang="fr-FR" sz="1300" b="1" dirty="0" smtClean="0"/>
              <a:t> miroirs) ; discussions Amplitude</a:t>
            </a:r>
          </a:p>
          <a:p>
            <a:pPr lvl="2">
              <a:lnSpc>
                <a:spcPct val="120000"/>
              </a:lnSpc>
              <a:spcBef>
                <a:spcPct val="20000"/>
              </a:spcBef>
              <a:buFont typeface="Arial" pitchFamily="34" charset="0"/>
              <a:buChar char="–"/>
            </a:pPr>
            <a:r>
              <a:rPr lang="fr-FR" altLang="fr-FR" sz="1300" b="1" dirty="0" smtClean="0"/>
              <a:t>Combinaison cohérente d’amplificateurs (avec le LCF)</a:t>
            </a:r>
          </a:p>
          <a:p>
            <a:pPr lvl="1">
              <a:lnSpc>
                <a:spcPct val="120000"/>
              </a:lnSpc>
              <a:spcBef>
                <a:spcPct val="20000"/>
              </a:spcBef>
              <a:buFont typeface="Arial" pitchFamily="34" charset="0"/>
              <a:buChar char="–"/>
            </a:pPr>
            <a:r>
              <a:rPr lang="fr-FR" altLang="fr-FR" sz="1300" b="1" i="1" dirty="0" smtClean="0">
                <a:solidFill>
                  <a:srgbClr val="0000FF"/>
                </a:solidFill>
              </a:rPr>
              <a:t>2nd </a:t>
            </a:r>
            <a:r>
              <a:rPr lang="fr-FR" altLang="fr-FR" sz="1300" b="1" i="1" dirty="0" err="1">
                <a:solidFill>
                  <a:srgbClr val="0000FF"/>
                </a:solidFill>
              </a:rPr>
              <a:t>step</a:t>
            </a:r>
            <a:r>
              <a:rPr lang="fr-FR" altLang="fr-FR" sz="1300" b="1" i="1" dirty="0">
                <a:solidFill>
                  <a:srgbClr val="0000FF"/>
                </a:solidFill>
              </a:rPr>
              <a:t> </a:t>
            </a:r>
            <a:r>
              <a:rPr lang="fr-FR" altLang="fr-FR" sz="1300" b="1" dirty="0"/>
              <a:t>: Design/test  </a:t>
            </a:r>
            <a:r>
              <a:rPr lang="fr-FR" altLang="fr-FR" sz="1300" b="1" dirty="0" smtClean="0"/>
              <a:t>nouvelles géométries cavité (pour réduire la fluence laser sur les optiques, utilisation miroirs asphériques)</a:t>
            </a:r>
          </a:p>
          <a:p>
            <a:pPr lvl="1">
              <a:lnSpc>
                <a:spcPct val="120000"/>
              </a:lnSpc>
              <a:spcBef>
                <a:spcPct val="20000"/>
              </a:spcBef>
              <a:buFont typeface="Arial" pitchFamily="34" charset="0"/>
              <a:buChar char="–"/>
            </a:pPr>
            <a:r>
              <a:rPr lang="fr-FR" altLang="fr-FR" sz="1300" b="1" dirty="0" smtClean="0">
                <a:sym typeface="Wingdings" panose="05000000000000000000" pitchFamily="2" charset="2"/>
              </a:rPr>
              <a:t> </a:t>
            </a:r>
            <a:r>
              <a:rPr lang="fr-FR" altLang="fr-FR" sz="1300" b="1" dirty="0" smtClean="0">
                <a:solidFill>
                  <a:srgbClr val="0000FF"/>
                </a:solidFill>
                <a:sym typeface="Wingdings" panose="05000000000000000000" pitchFamily="2" charset="2"/>
              </a:rPr>
              <a:t>Possible source financement </a:t>
            </a:r>
            <a:r>
              <a:rPr lang="fr-FR" altLang="fr-FR" sz="1300" b="1" dirty="0" smtClean="0">
                <a:sym typeface="Wingdings" panose="05000000000000000000" pitchFamily="2" charset="2"/>
              </a:rPr>
              <a:t>: implémentation</a:t>
            </a:r>
            <a:r>
              <a:rPr lang="fr-FR" altLang="fr-FR" sz="1300" b="1" dirty="0" smtClean="0"/>
              <a:t> sur un LINAC chaud  </a:t>
            </a:r>
          </a:p>
          <a:p>
            <a:pPr lvl="2">
              <a:lnSpc>
                <a:spcPct val="120000"/>
              </a:lnSpc>
              <a:spcBef>
                <a:spcPct val="20000"/>
              </a:spcBef>
              <a:buFont typeface="Arial" pitchFamily="34" charset="0"/>
              <a:buChar char="–"/>
            </a:pPr>
            <a:r>
              <a:rPr lang="fr-FR" altLang="fr-FR" sz="1300" b="1" dirty="0"/>
              <a:t>C</a:t>
            </a:r>
            <a:r>
              <a:rPr lang="fr-FR" altLang="fr-FR" sz="1300" b="1" dirty="0" smtClean="0"/>
              <a:t>ollaboration avec INFN Milan &amp; Frascati autour du projet UE STAR (S-band100Hz en Calabre)</a:t>
            </a:r>
          </a:p>
          <a:p>
            <a:pPr lvl="3">
              <a:lnSpc>
                <a:spcPct val="120000"/>
              </a:lnSpc>
              <a:spcBef>
                <a:spcPct val="20000"/>
              </a:spcBef>
              <a:buFont typeface="Arial" pitchFamily="34" charset="0"/>
              <a:buChar char="–"/>
            </a:pPr>
            <a:r>
              <a:rPr lang="fr-FR" altLang="fr-FR" sz="1300" b="1" dirty="0" smtClean="0"/>
              <a:t>Possibilité de tester/installer système </a:t>
            </a:r>
            <a:r>
              <a:rPr lang="fr-FR" altLang="fr-FR" sz="1300" b="1" dirty="0" err="1" smtClean="0"/>
              <a:t>burst</a:t>
            </a:r>
            <a:r>
              <a:rPr lang="fr-FR" altLang="fr-FR" sz="1300" b="1" dirty="0" smtClean="0"/>
              <a:t> dans le cas </a:t>
            </a:r>
            <a:r>
              <a:rPr lang="fr-FR" altLang="fr-FR" sz="1300" b="1" dirty="0"/>
              <a:t>de l’upgrade de STAR </a:t>
            </a:r>
            <a:r>
              <a:rPr lang="fr-FR" altLang="fr-FR" sz="1300" b="1" dirty="0" smtClean="0"/>
              <a:t>(financement prévu en 2018)</a:t>
            </a:r>
            <a:endParaRPr lang="fr-FR" altLang="fr-FR" sz="1300" b="1" dirty="0" smtClean="0">
              <a:sym typeface="Wingdings" panose="05000000000000000000" pitchFamily="2" charset="2"/>
            </a:endParaRPr>
          </a:p>
          <a:p>
            <a:pPr lvl="3">
              <a:lnSpc>
                <a:spcPct val="120000"/>
              </a:lnSpc>
              <a:spcBef>
                <a:spcPct val="20000"/>
              </a:spcBef>
              <a:buFont typeface="Arial" pitchFamily="34" charset="0"/>
              <a:buChar char="–"/>
            </a:pPr>
            <a:r>
              <a:rPr lang="fr-FR" altLang="fr-FR" sz="1300" b="1" dirty="0" err="1" smtClean="0">
                <a:solidFill>
                  <a:srgbClr val="0000FF"/>
                </a:solidFill>
                <a:sym typeface="Wingdings" panose="05000000000000000000" pitchFamily="2" charset="2"/>
              </a:rPr>
              <a:t>Byproduct</a:t>
            </a:r>
            <a:r>
              <a:rPr lang="fr-FR" altLang="fr-FR" sz="1300" b="1" dirty="0" smtClean="0">
                <a:sym typeface="Wingdings" panose="05000000000000000000" pitchFamily="2" charset="2"/>
              </a:rPr>
              <a:t> : Développement source X ‘hyper </a:t>
            </a:r>
            <a:r>
              <a:rPr lang="fr-FR" altLang="fr-FR" sz="1300" b="1" dirty="0" err="1" smtClean="0">
                <a:sym typeface="Wingdings" panose="05000000000000000000" pitchFamily="2" charset="2"/>
              </a:rPr>
              <a:t>low</a:t>
            </a:r>
            <a:r>
              <a:rPr lang="fr-FR" altLang="fr-FR" sz="1300" b="1" dirty="0" smtClean="0">
                <a:sym typeface="Wingdings" panose="05000000000000000000" pitchFamily="2" charset="2"/>
              </a:rPr>
              <a:t> </a:t>
            </a:r>
            <a:r>
              <a:rPr lang="fr-FR" altLang="fr-FR" sz="1300" b="1" dirty="0" err="1" smtClean="0">
                <a:sym typeface="Wingdings" panose="05000000000000000000" pitchFamily="2" charset="2"/>
              </a:rPr>
              <a:t>cost</a:t>
            </a:r>
            <a:r>
              <a:rPr lang="fr-FR" altLang="fr-FR" sz="1300" b="1" dirty="0" smtClean="0">
                <a:sym typeface="Wingdings" panose="05000000000000000000" pitchFamily="2" charset="2"/>
              </a:rPr>
              <a:t>’</a:t>
            </a:r>
          </a:p>
          <a:p>
            <a:pPr lvl="2">
              <a:lnSpc>
                <a:spcPct val="120000"/>
              </a:lnSpc>
              <a:spcBef>
                <a:spcPct val="20000"/>
              </a:spcBef>
              <a:buFont typeface="Arial" pitchFamily="34" charset="0"/>
              <a:buChar char="–"/>
            </a:pPr>
            <a:r>
              <a:rPr lang="fr-FR" altLang="fr-FR" sz="1300" b="1" dirty="0" smtClean="0">
                <a:sym typeface="Wingdings" panose="05000000000000000000" pitchFamily="2" charset="2"/>
              </a:rPr>
              <a:t>Participation à un design de collisionneur gamma-gamma à basse énergie  (Milan) où à haute énergie suivant les nouvelles du LHC…  </a:t>
            </a:r>
          </a:p>
          <a:p>
            <a:pPr>
              <a:lnSpc>
                <a:spcPct val="120000"/>
              </a:lnSpc>
              <a:spcBef>
                <a:spcPct val="20000"/>
              </a:spcBef>
              <a:buFont typeface="Arial" pitchFamily="34" charset="0"/>
              <a:buChar char="–"/>
            </a:pPr>
            <a:r>
              <a:rPr lang="fr-FR" altLang="fr-FR" sz="1300" b="1" dirty="0" smtClean="0">
                <a:solidFill>
                  <a:srgbClr val="0000FF"/>
                </a:solidFill>
              </a:rPr>
              <a:t>En </a:t>
            </a:r>
            <a:r>
              <a:rPr lang="fr-FR" altLang="fr-FR" sz="1300" b="1" dirty="0" smtClean="0">
                <a:solidFill>
                  <a:srgbClr val="0000FF"/>
                </a:solidFill>
                <a:sym typeface="Euclid Extra"/>
              </a:rPr>
              <a:t></a:t>
            </a:r>
            <a:r>
              <a:rPr lang="fr-FR" altLang="fr-FR" sz="1300" b="1" dirty="0" smtClean="0">
                <a:sym typeface="Euclid Extra"/>
              </a:rPr>
              <a:t> : </a:t>
            </a:r>
            <a:r>
              <a:rPr lang="fr-FR" altLang="fr-FR" sz="1300" b="1" dirty="0">
                <a:sym typeface="Euclid Extra"/>
              </a:rPr>
              <a:t>i</a:t>
            </a:r>
            <a:r>
              <a:rPr lang="fr-FR" altLang="fr-FR" sz="1300" b="1" dirty="0" smtClean="0"/>
              <a:t>nvestigation </a:t>
            </a:r>
            <a:r>
              <a:rPr lang="fr-FR" altLang="fr-FR" sz="1300" b="1" dirty="0"/>
              <a:t>(calculs &amp; simulations) applications possibles de la diffusion Thomson en champ </a:t>
            </a:r>
            <a:r>
              <a:rPr lang="fr-FR" altLang="fr-FR" sz="1300" b="1" dirty="0" smtClean="0"/>
              <a:t>fort : Collaboration </a:t>
            </a:r>
            <a:r>
              <a:rPr lang="fr-FR" altLang="fr-FR" sz="1300" b="1" dirty="0"/>
              <a:t>avec </a:t>
            </a:r>
            <a:r>
              <a:rPr lang="fr-FR" altLang="fr-FR" sz="1300" b="1" dirty="0" err="1"/>
              <a:t>Univ</a:t>
            </a:r>
            <a:r>
              <a:rPr lang="fr-FR" altLang="fr-FR" sz="1300" b="1" dirty="0"/>
              <a:t>./INFN Milan pour </a:t>
            </a:r>
            <a:r>
              <a:rPr lang="fr-FR" altLang="fr-FR" sz="1300" b="1" dirty="0" smtClean="0"/>
              <a:t>calcul </a:t>
            </a:r>
            <a:r>
              <a:rPr lang="fr-FR" altLang="fr-FR" sz="1300" b="1" dirty="0"/>
              <a:t>rayonnement</a:t>
            </a:r>
          </a:p>
          <a:p>
            <a:pPr lvl="3">
              <a:lnSpc>
                <a:spcPct val="120000"/>
              </a:lnSpc>
              <a:spcBef>
                <a:spcPct val="20000"/>
              </a:spcBef>
              <a:buFont typeface="Arial" pitchFamily="34" charset="0"/>
              <a:buChar char="–"/>
            </a:pPr>
            <a:endParaRPr lang="fr-FR" altLang="fr-FR" sz="1400" b="1" dirty="0"/>
          </a:p>
        </p:txBody>
      </p:sp>
    </p:spTree>
    <p:extLst>
      <p:ext uri="{BB962C8B-B14F-4D97-AF65-F5344CB8AC3E}">
        <p14:creationId xmlns:p14="http://schemas.microsoft.com/office/powerpoint/2010/main" val="841935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a:t>
            </a:r>
            <a:r>
              <a:rPr lang="fr-FR" altLang="fr-FR" sz="2800" b="1" dirty="0">
                <a:solidFill>
                  <a:srgbClr val="E75112"/>
                </a:solidFill>
                <a:latin typeface="Verdana" pitchFamily="34" charset="0"/>
              </a:rPr>
              <a:t>a</a:t>
            </a:r>
            <a:r>
              <a:rPr lang="fr-FR" altLang="fr-FR" sz="2800" b="1" dirty="0" smtClean="0">
                <a:solidFill>
                  <a:srgbClr val="E75112"/>
                </a:solidFill>
                <a:latin typeface="Verdana" pitchFamily="34" charset="0"/>
              </a:rPr>
              <a:t>ttentes (vis-à-vis de l’IN2P3)</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08520" y="764704"/>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lvl="1">
              <a:lnSpc>
                <a:spcPct val="150000"/>
              </a:lnSpc>
              <a:spcBef>
                <a:spcPct val="20000"/>
              </a:spcBef>
              <a:buFont typeface="Arial" pitchFamily="34" charset="0"/>
              <a:buChar char="–"/>
            </a:pPr>
            <a:r>
              <a:rPr lang="fr-FR" altLang="fr-FR" sz="1200" b="1" dirty="0" smtClean="0"/>
              <a:t>Stabilisation K. </a:t>
            </a:r>
            <a:r>
              <a:rPr lang="fr-FR" altLang="fr-FR" sz="1200" b="1" dirty="0" err="1" smtClean="0"/>
              <a:t>Dupraz</a:t>
            </a:r>
            <a:r>
              <a:rPr lang="fr-FR" altLang="fr-FR" sz="1200" b="1" dirty="0" smtClean="0"/>
              <a:t> (</a:t>
            </a:r>
            <a:r>
              <a:rPr lang="fr-FR" altLang="fr-FR" sz="1200" b="1" dirty="0" err="1" smtClean="0"/>
              <a:t>PostDoc</a:t>
            </a:r>
            <a:r>
              <a:rPr lang="fr-FR" altLang="fr-FR" sz="1200" b="1" dirty="0" smtClean="0"/>
              <a:t>), P. Favier (Doc) …</a:t>
            </a:r>
          </a:p>
          <a:p>
            <a:pPr lvl="2">
              <a:lnSpc>
                <a:spcPct val="150000"/>
              </a:lnSpc>
              <a:spcBef>
                <a:spcPct val="20000"/>
              </a:spcBef>
              <a:buFont typeface="Arial" pitchFamily="34" charset="0"/>
              <a:buChar char="–"/>
            </a:pPr>
            <a:r>
              <a:rPr lang="fr-FR" altLang="fr-FR" sz="1200" b="1" dirty="0" smtClean="0"/>
              <a:t>Nécessaire pour faire marcher </a:t>
            </a:r>
            <a:r>
              <a:rPr lang="fr-FR" altLang="fr-FR" sz="1200" b="1" dirty="0" err="1" smtClean="0"/>
              <a:t>ThomX</a:t>
            </a:r>
            <a:r>
              <a:rPr lang="fr-FR" altLang="fr-FR" sz="1200" b="1" dirty="0"/>
              <a:t> </a:t>
            </a:r>
            <a:r>
              <a:rPr lang="fr-FR" altLang="fr-FR" sz="1200" b="1" dirty="0" smtClean="0"/>
              <a:t>&amp; faire la R&amp;D de l’upgrade </a:t>
            </a:r>
          </a:p>
          <a:p>
            <a:pPr lvl="2">
              <a:lnSpc>
                <a:spcPct val="150000"/>
              </a:lnSpc>
              <a:spcBef>
                <a:spcPct val="20000"/>
              </a:spcBef>
              <a:buFont typeface="Arial" pitchFamily="34" charset="0"/>
              <a:buChar char="–"/>
            </a:pPr>
            <a:r>
              <a:rPr lang="fr-FR" altLang="fr-FR" sz="1200" b="1" dirty="0" smtClean="0"/>
              <a:t>Très bonne ‘école’ en instrumentation : optique, électronique (synchro, asservissements, numérique), électromagnétisme, mécanique </a:t>
            </a:r>
            <a:r>
              <a:rPr lang="fr-FR" altLang="fr-FR" sz="1200" b="1" dirty="0" smtClean="0">
                <a:sym typeface="Wingdings" panose="05000000000000000000" pitchFamily="2" charset="2"/>
              </a:rPr>
              <a:t> </a:t>
            </a:r>
            <a:r>
              <a:rPr lang="fr-FR" altLang="fr-FR" sz="1200" b="1" dirty="0" smtClean="0"/>
              <a:t>Profils très larges</a:t>
            </a:r>
          </a:p>
          <a:p>
            <a:pPr lvl="1">
              <a:lnSpc>
                <a:spcPct val="150000"/>
              </a:lnSpc>
              <a:spcBef>
                <a:spcPct val="20000"/>
              </a:spcBef>
              <a:buFont typeface="Arial" pitchFamily="34" charset="0"/>
              <a:buChar char="–"/>
            </a:pPr>
            <a:r>
              <a:rPr lang="fr-FR" altLang="fr-FR" sz="1200" b="1" dirty="0" smtClean="0"/>
              <a:t>Soutien récurrent pour </a:t>
            </a:r>
            <a:r>
              <a:rPr lang="fr-FR" altLang="fr-FR" sz="1200" b="1" u="sng" dirty="0" smtClean="0"/>
              <a:t>équipements</a:t>
            </a:r>
            <a:r>
              <a:rPr lang="fr-FR" altLang="fr-FR" sz="1200" b="1" dirty="0" smtClean="0"/>
              <a:t> optiques &amp; </a:t>
            </a:r>
            <a:r>
              <a:rPr lang="fr-FR" altLang="fr-FR" sz="1200" b="1" dirty="0"/>
              <a:t>é</a:t>
            </a:r>
            <a:r>
              <a:rPr lang="fr-FR" altLang="fr-FR" sz="1200" b="1" dirty="0" smtClean="0"/>
              <a:t>lectronique </a:t>
            </a:r>
          </a:p>
          <a:p>
            <a:pPr lvl="2">
              <a:lnSpc>
                <a:spcPct val="150000"/>
              </a:lnSpc>
              <a:spcBef>
                <a:spcPct val="20000"/>
              </a:spcBef>
              <a:buFont typeface="Arial" pitchFamily="34" charset="0"/>
              <a:buChar char="–"/>
            </a:pPr>
            <a:r>
              <a:rPr lang="fr-FR" altLang="fr-FR" sz="1200" b="1" dirty="0" smtClean="0"/>
              <a:t>Aide au démarrage activité </a:t>
            </a:r>
            <a:r>
              <a:rPr lang="fr-FR" altLang="fr-FR" sz="1200" b="1" dirty="0" err="1" smtClean="0"/>
              <a:t>SuperThomX</a:t>
            </a:r>
            <a:r>
              <a:rPr lang="fr-FR" altLang="fr-FR" sz="1200" b="1" dirty="0" smtClean="0"/>
              <a:t> en 2017</a:t>
            </a:r>
          </a:p>
          <a:p>
            <a:pPr lvl="3">
              <a:lnSpc>
                <a:spcPct val="150000"/>
              </a:lnSpc>
              <a:spcBef>
                <a:spcPct val="20000"/>
              </a:spcBef>
              <a:buFont typeface="Arial" pitchFamily="34" charset="0"/>
              <a:buChar char="–"/>
            </a:pPr>
            <a:r>
              <a:rPr lang="fr-FR" altLang="fr-FR" sz="1200" b="1" dirty="0" smtClean="0"/>
              <a:t>Utilisation cavité/Laser R&amp;D, besoin équipements nouveaux pour démarrer (pulse </a:t>
            </a:r>
            <a:r>
              <a:rPr lang="fr-FR" altLang="fr-FR" sz="1200" b="1" dirty="0" err="1" smtClean="0"/>
              <a:t>picker</a:t>
            </a:r>
            <a:r>
              <a:rPr lang="fr-FR" altLang="fr-FR" sz="1200" b="1" dirty="0" smtClean="0"/>
              <a:t>, tête ampli laser dopé Yb)</a:t>
            </a:r>
          </a:p>
        </p:txBody>
      </p:sp>
      <p:pic>
        <p:nvPicPr>
          <p:cNvPr id="1026" name="Picture 2" descr="C:\Users\$zomer\Desktop\Setup 20160531 dimens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866" y="3717032"/>
            <a:ext cx="5593734" cy="314096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0" y="3356992"/>
            <a:ext cx="2491388" cy="1200329"/>
          </a:xfrm>
          <a:prstGeom prst="rect">
            <a:avLst/>
          </a:prstGeom>
          <a:noFill/>
        </p:spPr>
        <p:txBody>
          <a:bodyPr wrap="none" rtlCol="0">
            <a:spAutoFit/>
          </a:bodyPr>
          <a:lstStyle/>
          <a:p>
            <a:r>
              <a:rPr lang="en-US" dirty="0" smtClean="0">
                <a:solidFill>
                  <a:srgbClr val="0000FF"/>
                </a:solidFill>
              </a:rPr>
              <a:t>Ex. </a:t>
            </a:r>
            <a:r>
              <a:rPr lang="en-US" dirty="0" err="1" smtClean="0">
                <a:solidFill>
                  <a:srgbClr val="0000FF"/>
                </a:solidFill>
              </a:rPr>
              <a:t>Dépenses</a:t>
            </a:r>
            <a:r>
              <a:rPr lang="en-US" dirty="0" smtClean="0">
                <a:solidFill>
                  <a:srgbClr val="0000FF"/>
                </a:solidFill>
              </a:rPr>
              <a:t>/2 </a:t>
            </a:r>
            <a:r>
              <a:rPr lang="en-US" dirty="0" err="1" smtClean="0">
                <a:solidFill>
                  <a:srgbClr val="0000FF"/>
                </a:solidFill>
              </a:rPr>
              <a:t>ans</a:t>
            </a:r>
            <a:endParaRPr lang="en-US" dirty="0" smtClean="0">
              <a:solidFill>
                <a:srgbClr val="0000FF"/>
              </a:solidFill>
            </a:endParaRPr>
          </a:p>
          <a:p>
            <a:r>
              <a:rPr lang="en-US" dirty="0" smtClean="0">
                <a:solidFill>
                  <a:srgbClr val="0000FF"/>
                </a:solidFill>
              </a:rPr>
              <a:t>2014-2015</a:t>
            </a:r>
          </a:p>
          <a:p>
            <a:r>
              <a:rPr lang="en-US" dirty="0" err="1" smtClean="0">
                <a:solidFill>
                  <a:srgbClr val="0000FF"/>
                </a:solidFill>
              </a:rPr>
              <a:t>Soutien</a:t>
            </a:r>
            <a:r>
              <a:rPr lang="en-US" dirty="0" smtClean="0">
                <a:solidFill>
                  <a:srgbClr val="0000FF"/>
                </a:solidFill>
              </a:rPr>
              <a:t> IN2P3</a:t>
            </a:r>
            <a:br>
              <a:rPr lang="en-US" dirty="0" smtClean="0">
                <a:solidFill>
                  <a:srgbClr val="0000FF"/>
                </a:solidFill>
              </a:rPr>
            </a:br>
            <a:r>
              <a:rPr lang="en-US" dirty="0" smtClean="0">
                <a:solidFill>
                  <a:srgbClr val="0000FF"/>
                </a:solidFill>
              </a:rPr>
              <a:t>+ </a:t>
            </a:r>
            <a:r>
              <a:rPr lang="en-US" dirty="0" err="1" smtClean="0">
                <a:solidFill>
                  <a:srgbClr val="0000FF"/>
                </a:solidFill>
              </a:rPr>
              <a:t>autre</a:t>
            </a:r>
            <a:r>
              <a:rPr lang="en-US" dirty="0" smtClean="0">
                <a:solidFill>
                  <a:srgbClr val="0000FF"/>
                </a:solidFill>
              </a:rPr>
              <a:t> source</a:t>
            </a:r>
            <a:endParaRPr lang="en-US" dirty="0">
              <a:solidFill>
                <a:srgbClr val="0000FF"/>
              </a:solidFill>
            </a:endParaRPr>
          </a:p>
        </p:txBody>
      </p:sp>
      <p:sp>
        <p:nvSpPr>
          <p:cNvPr id="3" name="Ellipse 2"/>
          <p:cNvSpPr/>
          <p:nvPr/>
        </p:nvSpPr>
        <p:spPr>
          <a:xfrm>
            <a:off x="4777243" y="3501008"/>
            <a:ext cx="864096"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5497323" y="3429000"/>
            <a:ext cx="361118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err="1" smtClean="0"/>
              <a:t>Miroir</a:t>
            </a:r>
            <a:r>
              <a:rPr lang="en-US" dirty="0" smtClean="0"/>
              <a:t> </a:t>
            </a:r>
            <a:r>
              <a:rPr lang="en-US" dirty="0" err="1" smtClean="0"/>
              <a:t>déformable</a:t>
            </a:r>
            <a:r>
              <a:rPr lang="en-US" dirty="0" smtClean="0"/>
              <a:t> : 49k€ (avec soft) </a:t>
            </a:r>
            <a:endParaRPr lang="en-US" dirty="0"/>
          </a:p>
        </p:txBody>
      </p:sp>
      <p:sp>
        <p:nvSpPr>
          <p:cNvPr id="9" name="Ellipse 8"/>
          <p:cNvSpPr/>
          <p:nvPr/>
        </p:nvSpPr>
        <p:spPr>
          <a:xfrm>
            <a:off x="3337083" y="4149080"/>
            <a:ext cx="1080120"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2040939" y="3729806"/>
            <a:ext cx="144016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Analyseur</a:t>
            </a:r>
            <a:endParaRPr lang="en-US" dirty="0" smtClean="0"/>
          </a:p>
          <a:p>
            <a:r>
              <a:rPr lang="en-US" dirty="0" smtClean="0"/>
              <a:t>Front </a:t>
            </a:r>
            <a:r>
              <a:rPr lang="en-US" dirty="0" err="1" smtClean="0"/>
              <a:t>d’onde</a:t>
            </a:r>
            <a:endParaRPr lang="en-US" dirty="0" smtClean="0"/>
          </a:p>
          <a:p>
            <a:r>
              <a:rPr lang="en-US" dirty="0" smtClean="0"/>
              <a:t>~20k€</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3" name="Straight Connector 2"/>
          <p:cNvCxnSpPr/>
          <p:nvPr/>
        </p:nvCxnSpPr>
        <p:spPr>
          <a:xfrm>
            <a:off x="2916238" y="4652963"/>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ZoneTexte 3"/>
          <p:cNvSpPr txBox="1">
            <a:spLocks noChangeArrowheads="1"/>
          </p:cNvSpPr>
          <p:nvPr/>
        </p:nvSpPr>
        <p:spPr bwMode="auto">
          <a:xfrm>
            <a:off x="2699792" y="116632"/>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err="1" smtClean="0"/>
              <a:t>Accélérateurs</a:t>
            </a:r>
            <a:r>
              <a:rPr lang="en-US" altLang="fr-FR" sz="1800" dirty="0" smtClean="0"/>
              <a:t> &amp; Technologies</a:t>
            </a:r>
            <a:endParaRPr lang="en-US" altLang="fr-FR" sz="1800" dirty="0"/>
          </a:p>
        </p:txBody>
      </p:sp>
      <p:sp>
        <p:nvSpPr>
          <p:cNvPr id="7" name="Rectangle 2"/>
          <p:cNvSpPr txBox="1">
            <a:spLocks noChangeArrowheads="1"/>
          </p:cNvSpPr>
          <p:nvPr/>
        </p:nvSpPr>
        <p:spPr bwMode="auto">
          <a:xfrm>
            <a:off x="1475656" y="908720"/>
            <a:ext cx="640871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altLang="fr-FR" sz="3600" b="1" dirty="0" smtClean="0">
                <a:solidFill>
                  <a:srgbClr val="E75112"/>
                </a:solidFill>
                <a:latin typeface="Verdana" pitchFamily="34" charset="0"/>
              </a:rPr>
              <a:t>Equipe AT05: </a:t>
            </a:r>
            <a:br>
              <a:rPr lang="fr-FR" altLang="fr-FR" sz="3600" b="1" dirty="0" smtClean="0">
                <a:solidFill>
                  <a:srgbClr val="E75112"/>
                </a:solidFill>
                <a:latin typeface="Verdana" pitchFamily="34" charset="0"/>
              </a:rPr>
            </a:br>
            <a:r>
              <a:rPr lang="fr-FR" altLang="fr-FR" sz="1800" b="1" dirty="0" smtClean="0">
                <a:solidFill>
                  <a:srgbClr val="E75112"/>
                </a:solidFill>
                <a:latin typeface="Verdana" pitchFamily="34" charset="0"/>
              </a:rPr>
              <a:t>Technologies et Matériaux pour système optiques innovants</a:t>
            </a: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err="1" smtClean="0">
                <a:solidFill>
                  <a:srgbClr val="E75112"/>
                </a:solidFill>
                <a:latin typeface="Verdana" pitchFamily="34" charset="0"/>
              </a:rPr>
              <a:t>Sorces</a:t>
            </a:r>
            <a:r>
              <a:rPr lang="fr-FR" altLang="fr-FR" sz="3600" b="1" dirty="0" smtClean="0">
                <a:solidFill>
                  <a:srgbClr val="E75112"/>
                </a:solidFill>
                <a:latin typeface="Verdana" pitchFamily="34" charset="0"/>
              </a:rPr>
              <a:t> &amp; Rayonnement Compton</a:t>
            </a:r>
            <a:br>
              <a:rPr lang="fr-FR" altLang="fr-FR" sz="3600" b="1" dirty="0" smtClean="0">
                <a:solidFill>
                  <a:srgbClr val="E75112"/>
                </a:solidFill>
                <a:latin typeface="Verdana" pitchFamily="34" charset="0"/>
              </a:rPr>
            </a:br>
            <a:r>
              <a:rPr lang="fr-FR" altLang="fr-FR" sz="3600" b="1" dirty="0" smtClean="0">
                <a:solidFill>
                  <a:srgbClr val="4F81BD"/>
                </a:solidFill>
                <a:latin typeface="Verdana" pitchFamily="34" charset="0"/>
              </a:rPr>
              <a:t>Projet #2</a:t>
            </a:r>
            <a:br>
              <a:rPr lang="fr-FR" altLang="fr-FR" sz="3600" b="1" dirty="0" smtClean="0">
                <a:solidFill>
                  <a:srgbClr val="4F81BD"/>
                </a:solidFill>
                <a:latin typeface="Verdana" pitchFamily="34" charset="0"/>
              </a:rPr>
            </a:br>
            <a:r>
              <a:rPr lang="fr-FR" altLang="fr-FR" sz="3600" b="1" dirty="0" err="1" smtClean="0">
                <a:solidFill>
                  <a:srgbClr val="4F81BD"/>
                </a:solidFill>
                <a:latin typeface="Verdana" pitchFamily="34" charset="0"/>
              </a:rPr>
              <a:t>ThomX</a:t>
            </a:r>
            <a:r>
              <a:rPr lang="fr-FR" altLang="fr-FR" sz="3600" b="1" smtClean="0">
                <a:solidFill>
                  <a:srgbClr val="4F81BD"/>
                </a:solidFill>
                <a:latin typeface="Verdana" pitchFamily="34" charset="0"/>
              </a:rPr>
              <a:t> Ligne X</a:t>
            </a:r>
            <a:r>
              <a:rPr lang="fr-FR" altLang="fr-FR" sz="3600" b="1" dirty="0" smtClean="0">
                <a:solidFill>
                  <a:srgbClr val="4F81BD"/>
                </a:solidFill>
                <a:latin typeface="Verdana" pitchFamily="34" charset="0"/>
                <a:sym typeface="Euclid Symbol"/>
              </a:rPr>
              <a:t/>
            </a:r>
            <a:br>
              <a:rPr lang="fr-FR" altLang="fr-FR" sz="3600" b="1" dirty="0" smtClean="0">
                <a:solidFill>
                  <a:srgbClr val="4F81BD"/>
                </a:solidFill>
                <a:latin typeface="Verdana" pitchFamily="34" charset="0"/>
                <a:sym typeface="Euclid Symbol"/>
              </a:rPr>
            </a:br>
            <a:endParaRPr lang="fr-FR" altLang="fr-FR" sz="3600" b="1" dirty="0" smtClean="0">
              <a:solidFill>
                <a:srgbClr val="4F81BD"/>
              </a:solidFill>
              <a:latin typeface="Verdana" pitchFamily="34" charset="0"/>
            </a:endParaRPr>
          </a:p>
        </p:txBody>
      </p:sp>
    </p:spTree>
    <p:extLst>
      <p:ext uri="{BB962C8B-B14F-4D97-AF65-F5344CB8AC3E}">
        <p14:creationId xmlns:p14="http://schemas.microsoft.com/office/powerpoint/2010/main" val="3324571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528201798"/>
              </p:ext>
            </p:extLst>
          </p:nvPr>
        </p:nvGraphicFramePr>
        <p:xfrm>
          <a:off x="323528" y="1412776"/>
          <a:ext cx="4654551" cy="2278062"/>
        </p:xfrm>
        <a:graphic>
          <a:graphicData uri="http://schemas.openxmlformats.org/presentationml/2006/ole">
            <mc:AlternateContent xmlns:mc="http://schemas.openxmlformats.org/markup-compatibility/2006">
              <mc:Choice xmlns:v="urn:schemas-microsoft-com:vml" Requires="v">
                <p:oleObj spid="_x0000_s1105" name="Acrobat Document" r:id="rId4" imgW="21985560" imgH="10744200" progId="AcroExch.Document.DC">
                  <p:embed/>
                </p:oleObj>
              </mc:Choice>
              <mc:Fallback>
                <p:oleObj name="Acrobat Document" r:id="rId4" imgW="21985560" imgH="10744200" progId="AcroExch.Document.D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4654551" cy="2278062"/>
                      </a:xfrm>
                      <a:prstGeom prst="rect">
                        <a:avLst/>
                      </a:prstGeom>
                      <a:noFill/>
                      <a:ln>
                        <a:noFill/>
                      </a:ln>
                    </p:spPr>
                  </p:pic>
                </p:oleObj>
              </mc:Fallback>
            </mc:AlternateContent>
          </a:graphicData>
        </a:graphic>
      </p:graphicFrame>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#3 – description générale</a:t>
            </a:r>
          </a:p>
        </p:txBody>
      </p:sp>
      <p:sp>
        <p:nvSpPr>
          <p:cNvPr id="22530" name="Rectangle 3"/>
          <p:cNvSpPr>
            <a:spLocks noGrp="1" noChangeArrowheads="1"/>
          </p:cNvSpPr>
          <p:nvPr>
            <p:ph idx="4294967295"/>
          </p:nvPr>
        </p:nvSpPr>
        <p:spPr>
          <a:xfrm>
            <a:off x="107875" y="764704"/>
            <a:ext cx="9001125" cy="6093296"/>
          </a:xfrm>
          <a:ln w="19050">
            <a:noFill/>
            <a:miter lim="800000"/>
            <a:headEnd/>
            <a:tailEnd/>
          </a:ln>
        </p:spPr>
        <p:txBody>
          <a:bodyPr/>
          <a:lstStyle/>
          <a:p>
            <a:pPr marL="0" indent="0">
              <a:lnSpc>
                <a:spcPct val="90000"/>
              </a:lnSpc>
              <a:buFont typeface="Arial" pitchFamily="34" charset="0"/>
              <a:buNone/>
            </a:pPr>
            <a:r>
              <a:rPr lang="fr-FR" altLang="fr-FR" sz="1200" b="1" dirty="0" smtClean="0">
                <a:solidFill>
                  <a:srgbClr val="0070C0"/>
                </a:solidFill>
                <a:latin typeface="Verdana" pitchFamily="34" charset="0"/>
              </a:rPr>
              <a:t>Nom/acronyme MIGHTYLASER</a:t>
            </a:r>
            <a:endParaRPr lang="fr-FR" altLang="fr-FR" sz="1200" b="1" dirty="0" smtClean="0">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national: K. Cassou </a:t>
            </a: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local: K. Cassou </a:t>
            </a:r>
          </a:p>
          <a:p>
            <a:pPr marL="0" indent="0">
              <a:lnSpc>
                <a:spcPct val="90000"/>
              </a:lnSpc>
              <a:buFont typeface="Arial" pitchFamily="34" charset="0"/>
              <a:buNone/>
            </a:pPr>
            <a:r>
              <a:rPr lang="fr-FR" altLang="fr-FR" sz="1200" b="1" dirty="0" smtClean="0">
                <a:solidFill>
                  <a:srgbClr val="0070C0"/>
                </a:solidFill>
                <a:latin typeface="Verdana" pitchFamily="34" charset="0"/>
              </a:rPr>
              <a:t>Responsable technique local: K. Cassou</a:t>
            </a:r>
          </a:p>
          <a:p>
            <a:pPr marL="0" indent="0">
              <a:lnSpc>
                <a:spcPct val="90000"/>
              </a:lnSpc>
              <a:buFont typeface="Arial" pitchFamily="34" charset="0"/>
              <a:buNone/>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endParaRPr lang="fr-FR" altLang="fr-FR" sz="1200" b="1" dirty="0">
              <a:latin typeface="Verdana" pitchFamily="34" charset="0"/>
            </a:endParaRPr>
          </a:p>
          <a:p>
            <a:pPr marL="57150" indent="0">
              <a:lnSpc>
                <a:spcPct val="90000"/>
              </a:lnSpc>
              <a:buNone/>
            </a:pPr>
            <a:endParaRPr lang="fr-FR" altLang="fr-FR" sz="1200" dirty="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b="1" dirty="0" smtClean="0">
              <a:solidFill>
                <a:srgbClr val="0070C0"/>
              </a:solidFill>
              <a:latin typeface="Verdana" pitchFamily="34" charset="0"/>
            </a:endParaRPr>
          </a:p>
          <a:p>
            <a:pPr marL="57150" indent="0">
              <a:lnSpc>
                <a:spcPct val="90000"/>
              </a:lnSpc>
              <a:buNone/>
            </a:pPr>
            <a:endParaRPr lang="fr-FR" altLang="fr-FR" sz="1200" b="1" dirty="0">
              <a:solidFill>
                <a:srgbClr val="0070C0"/>
              </a:solidFill>
              <a:latin typeface="Verdana" pitchFamily="34" charset="0"/>
            </a:endParaRPr>
          </a:p>
          <a:p>
            <a:pPr marL="57150" indent="0">
              <a:lnSpc>
                <a:spcPct val="90000"/>
              </a:lnSpc>
              <a:buNone/>
            </a:pPr>
            <a:endParaRPr lang="fr-FR" altLang="fr-FR" sz="1200" b="1" dirty="0" smtClean="0">
              <a:solidFill>
                <a:srgbClr val="0070C0"/>
              </a:solidFill>
              <a:latin typeface="Verdana" pitchFamily="34" charset="0"/>
            </a:endParaRPr>
          </a:p>
          <a:p>
            <a:pPr marL="57150" indent="0">
              <a:lnSpc>
                <a:spcPct val="90000"/>
              </a:lnSpc>
              <a:buNone/>
            </a:pPr>
            <a:endParaRPr lang="fr-FR" altLang="fr-FR" sz="1200" b="1" dirty="0">
              <a:solidFill>
                <a:srgbClr val="0070C0"/>
              </a:solidFill>
              <a:latin typeface="Verdana" pitchFamily="34" charset="0"/>
            </a:endParaRPr>
          </a:p>
          <a:p>
            <a:pPr marL="57150" indent="0">
              <a:lnSpc>
                <a:spcPct val="90000"/>
              </a:lnSpc>
              <a:buNone/>
            </a:pPr>
            <a:endParaRPr lang="fr-FR" altLang="fr-FR" sz="1200" b="1" dirty="0" smtClean="0">
              <a:solidFill>
                <a:srgbClr val="0070C0"/>
              </a:solidFill>
              <a:latin typeface="Verdana" pitchFamily="34" charset="0"/>
            </a:endParaRPr>
          </a:p>
          <a:p>
            <a:pPr marL="228600" indent="-171450">
              <a:lnSpc>
                <a:spcPct val="90000"/>
              </a:lnSpc>
            </a:pPr>
            <a:r>
              <a:rPr lang="fr-FR" altLang="fr-FR" sz="1200" i="1" dirty="0" err="1" smtClean="0">
                <a:solidFill>
                  <a:srgbClr val="4D4D4D"/>
                </a:solidFill>
                <a:latin typeface="Verdana" pitchFamily="34" charset="0"/>
                <a:sym typeface="Wingdings" pitchFamily="2" charset="2"/>
              </a:rPr>
              <a:t>Recirculateur</a:t>
            </a:r>
            <a:r>
              <a:rPr lang="fr-FR" altLang="fr-FR" sz="1200" i="1" dirty="0" smtClean="0">
                <a:solidFill>
                  <a:srgbClr val="4D4D4D"/>
                </a:solidFill>
                <a:latin typeface="Verdana" pitchFamily="34" charset="0"/>
                <a:sym typeface="Wingdings" pitchFamily="2" charset="2"/>
              </a:rPr>
              <a:t> 32 passages optimisé pour interactions Compton</a:t>
            </a:r>
          </a:p>
          <a:p>
            <a:pPr marL="57150" indent="0">
              <a:lnSpc>
                <a:spcPct val="90000"/>
              </a:lnSpc>
              <a:buNone/>
            </a:pPr>
            <a:r>
              <a:rPr lang="fr-FR" altLang="fr-FR" sz="1200" i="1" dirty="0">
                <a:solidFill>
                  <a:srgbClr val="4D4D4D"/>
                </a:solidFill>
                <a:latin typeface="Verdana" pitchFamily="34" charset="0"/>
                <a:sym typeface="Wingdings" pitchFamily="2" charset="2"/>
              </a:rPr>
              <a:t> </a:t>
            </a:r>
            <a:r>
              <a:rPr lang="fr-FR" altLang="fr-FR" sz="1200" i="1" dirty="0" smtClean="0">
                <a:solidFill>
                  <a:srgbClr val="4D4D4D"/>
                </a:solidFill>
                <a:latin typeface="Verdana" pitchFamily="34" charset="0"/>
                <a:sym typeface="Wingdings" pitchFamily="2" charset="2"/>
              </a:rPr>
              <a:t>  à ELINP</a:t>
            </a:r>
          </a:p>
          <a:p>
            <a:pPr marL="228600" indent="-171450">
              <a:lnSpc>
                <a:spcPct val="90000"/>
              </a:lnSpc>
            </a:pPr>
            <a:r>
              <a:rPr lang="fr-FR" altLang="fr-FR" sz="1200" i="1" dirty="0" smtClean="0">
                <a:solidFill>
                  <a:srgbClr val="4D4D4D"/>
                </a:solidFill>
                <a:latin typeface="Verdana" pitchFamily="34" charset="0"/>
                <a:sym typeface="Wingdings" pitchFamily="2" charset="2"/>
              </a:rPr>
              <a:t>Mesure rapide du flux de rayons gamma &amp; ctrl polarisation laser </a:t>
            </a:r>
            <a:endParaRPr lang="fr-FR" altLang="fr-FR" sz="1200" i="1" dirty="0">
              <a:solidFill>
                <a:srgbClr val="4D4D4D"/>
              </a:solidFill>
              <a:latin typeface="Verdana" pitchFamily="34" charset="0"/>
              <a:sym typeface="Wingdings" pitchFamily="2" charset="2"/>
            </a:endParaRPr>
          </a:p>
          <a:p>
            <a:pPr marL="228600" indent="-171450">
              <a:lnSpc>
                <a:spcPct val="90000"/>
              </a:lnSpc>
            </a:pPr>
            <a:r>
              <a:rPr lang="fr-FR" altLang="fr-FR" sz="1200" dirty="0" smtClean="0">
                <a:solidFill>
                  <a:srgbClr val="4D4D4D"/>
                </a:solidFill>
                <a:latin typeface="Verdana" pitchFamily="34" charset="0"/>
                <a:sym typeface="Wingdings" pitchFamily="2" charset="2"/>
              </a:rPr>
              <a:t>Applications </a:t>
            </a:r>
            <a:r>
              <a:rPr lang="fr-FR" altLang="fr-FR" sz="1200" dirty="0">
                <a:solidFill>
                  <a:srgbClr val="4D4D4D"/>
                </a:solidFill>
                <a:latin typeface="Verdana" pitchFamily="34" charset="0"/>
                <a:sym typeface="Wingdings" pitchFamily="2" charset="2"/>
              </a:rPr>
              <a:t>: sources </a:t>
            </a:r>
            <a:r>
              <a:rPr lang="fr-FR" altLang="fr-FR" sz="1200" dirty="0" smtClean="0">
                <a:solidFill>
                  <a:srgbClr val="4D4D4D"/>
                </a:solidFill>
                <a:latin typeface="Verdana" pitchFamily="34" charset="0"/>
                <a:sym typeface="Wingdings" pitchFamily="2" charset="2"/>
              </a:rPr>
              <a:t>gamma pour </a:t>
            </a:r>
            <a:r>
              <a:rPr lang="fr-FR" altLang="fr-FR" sz="1200" dirty="0">
                <a:solidFill>
                  <a:srgbClr val="4D4D4D"/>
                </a:solidFill>
                <a:latin typeface="Verdana" pitchFamily="34" charset="0"/>
                <a:sym typeface="Wingdings" pitchFamily="2" charset="2"/>
              </a:rPr>
              <a:t>LINAC </a:t>
            </a:r>
            <a:r>
              <a:rPr lang="fr-FR" altLang="fr-FR" sz="1200" dirty="0" smtClean="0">
                <a:solidFill>
                  <a:srgbClr val="4D4D4D"/>
                </a:solidFill>
                <a:latin typeface="Verdana" pitchFamily="34" charset="0"/>
                <a:sym typeface="Wingdings" pitchFamily="2" charset="2"/>
              </a:rPr>
              <a:t>chauds  physique nucléaire fondamentale et appliquée</a:t>
            </a:r>
            <a:endParaRPr lang="fr-FR" altLang="fr-FR" sz="1200" dirty="0">
              <a:solidFill>
                <a:srgbClr val="4D4D4D"/>
              </a:solidFill>
              <a:latin typeface="Verdana" pitchFamily="34" charset="0"/>
              <a:sym typeface="Wingdings" pitchFamily="2" charset="2"/>
            </a:endParaRPr>
          </a:p>
          <a:p>
            <a:pPr marL="228600" indent="-171450">
              <a:lnSpc>
                <a:spcPct val="90000"/>
              </a:lnSpc>
            </a:pPr>
            <a:r>
              <a:rPr lang="fr-FR" altLang="fr-FR" sz="1200" dirty="0">
                <a:solidFill>
                  <a:srgbClr val="4D4D4D"/>
                </a:solidFill>
                <a:latin typeface="Verdana" pitchFamily="34" charset="0"/>
                <a:sym typeface="Wingdings" pitchFamily="2" charset="2"/>
              </a:rPr>
              <a:t>Futur : </a:t>
            </a:r>
            <a:r>
              <a:rPr lang="fr-FR" altLang="fr-FR" sz="1200" dirty="0" smtClean="0">
                <a:solidFill>
                  <a:srgbClr val="4D4D4D"/>
                </a:solidFill>
                <a:latin typeface="Verdana" pitchFamily="34" charset="0"/>
                <a:sym typeface="Wingdings" pitchFamily="2" charset="2"/>
              </a:rPr>
              <a:t>Idem </a:t>
            </a:r>
            <a:r>
              <a:rPr lang="fr-FR" altLang="fr-FR" sz="1200" dirty="0" err="1" smtClean="0">
                <a:solidFill>
                  <a:srgbClr val="4D4D4D"/>
                </a:solidFill>
                <a:latin typeface="Verdana" pitchFamily="34" charset="0"/>
                <a:sym typeface="Wingdings" pitchFamily="2" charset="2"/>
              </a:rPr>
              <a:t>MightyLaser</a:t>
            </a:r>
            <a:r>
              <a:rPr lang="fr-FR" altLang="fr-FR" sz="1200" dirty="0" smtClean="0">
                <a:solidFill>
                  <a:srgbClr val="4D4D4D"/>
                </a:solidFill>
                <a:latin typeface="Verdana" pitchFamily="34" charset="0"/>
                <a:sym typeface="Wingdings" pitchFamily="2" charset="2"/>
              </a:rPr>
              <a:t>/</a:t>
            </a:r>
            <a:r>
              <a:rPr lang="fr-FR" altLang="fr-FR" sz="1200" dirty="0" err="1" smtClean="0">
                <a:solidFill>
                  <a:srgbClr val="4D4D4D"/>
                </a:solidFill>
                <a:latin typeface="Verdana" pitchFamily="34" charset="0"/>
                <a:sym typeface="Wingdings" pitchFamily="2" charset="2"/>
              </a:rPr>
              <a:t>Optique_ThomX</a:t>
            </a:r>
            <a:endParaRPr lang="fr-FR" altLang="fr-FR" sz="1200" b="1" dirty="0" smtClean="0">
              <a:solidFill>
                <a:srgbClr val="0070C0"/>
              </a:solidFill>
              <a:latin typeface="Verdana" pitchFamily="34" charset="0"/>
            </a:endParaRPr>
          </a:p>
          <a:p>
            <a:pPr marL="57150" indent="0">
              <a:lnSpc>
                <a:spcPct val="90000"/>
              </a:lnSpc>
              <a:buNone/>
            </a:pPr>
            <a:r>
              <a:rPr lang="fr-FR" altLang="fr-FR" sz="1200" b="1" dirty="0" smtClean="0">
                <a:solidFill>
                  <a:srgbClr val="0070C0"/>
                </a:solidFill>
                <a:latin typeface="Verdana" pitchFamily="34" charset="0"/>
              </a:rPr>
              <a:t>Autres laboratoires et entreprises impliqués</a:t>
            </a:r>
            <a:endParaRPr lang="fr-FR" altLang="fr-FR" sz="1200" b="1" u="sng" dirty="0" smtClean="0">
              <a:solidFill>
                <a:srgbClr val="0070C0"/>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Institut Fresnel (Labo. optique </a:t>
            </a:r>
            <a:r>
              <a:rPr lang="fr-FR" altLang="fr-FR" sz="1200" dirty="0" err="1" smtClean="0">
                <a:solidFill>
                  <a:srgbClr val="4D4D4D"/>
                </a:solidFill>
                <a:latin typeface="Verdana" pitchFamily="34" charset="0"/>
              </a:rPr>
              <a:t>Marseilles</a:t>
            </a:r>
            <a:r>
              <a:rPr lang="fr-FR" altLang="fr-FR" sz="1200" dirty="0" smtClean="0">
                <a:solidFill>
                  <a:srgbClr val="4D4D4D"/>
                </a:solidFill>
                <a:latin typeface="Verdana" pitchFamily="34" charset="0"/>
              </a:rPr>
              <a:t>)</a:t>
            </a:r>
          </a:p>
          <a:p>
            <a:pPr lvl="1">
              <a:lnSpc>
                <a:spcPct val="90000"/>
              </a:lnSpc>
              <a:buFont typeface="Arial" pitchFamily="34" charset="0"/>
              <a:buChar char="•"/>
            </a:pPr>
            <a:r>
              <a:rPr lang="fr-FR" altLang="fr-FR" sz="1200" dirty="0" err="1" smtClean="0">
                <a:solidFill>
                  <a:srgbClr val="4D4D4D"/>
                </a:solidFill>
                <a:latin typeface="Verdana" pitchFamily="34" charset="0"/>
              </a:rPr>
              <a:t>Alsyom</a:t>
            </a:r>
            <a:r>
              <a:rPr lang="fr-FR" altLang="fr-FR" sz="1200" dirty="0" smtClean="0">
                <a:solidFill>
                  <a:srgbClr val="4D4D4D"/>
                </a:solidFill>
                <a:latin typeface="Verdana" pitchFamily="34" charset="0"/>
              </a:rPr>
              <a:t> </a:t>
            </a:r>
          </a:p>
          <a:p>
            <a:pPr lvl="1">
              <a:lnSpc>
                <a:spcPct val="90000"/>
              </a:lnSpc>
              <a:buFont typeface="Arial" pitchFamily="34" charset="0"/>
              <a:buChar char="•"/>
            </a:pPr>
            <a:r>
              <a:rPr lang="fr-FR" altLang="fr-FR" sz="1200" dirty="0" smtClean="0">
                <a:solidFill>
                  <a:srgbClr val="4D4D4D"/>
                </a:solidFill>
                <a:latin typeface="Verdana" pitchFamily="34" charset="0"/>
              </a:rPr>
              <a:t>Amplitude systèmes et  Amplitude technologies </a:t>
            </a:r>
          </a:p>
          <a:p>
            <a:pPr lvl="1">
              <a:lnSpc>
                <a:spcPct val="90000"/>
              </a:lnSpc>
              <a:buFont typeface="Arial" pitchFamily="34" charset="0"/>
              <a:buChar char="•"/>
            </a:pPr>
            <a:r>
              <a:rPr lang="fr-FR" altLang="fr-FR" sz="1200" dirty="0" err="1" smtClean="0">
                <a:solidFill>
                  <a:srgbClr val="4D4D4D"/>
                </a:solidFill>
                <a:latin typeface="Verdana" pitchFamily="34" charset="0"/>
              </a:rPr>
              <a:t>EuroGammas</a:t>
            </a:r>
            <a:r>
              <a:rPr lang="fr-FR" altLang="fr-FR" sz="1200" dirty="0" smtClean="0">
                <a:solidFill>
                  <a:srgbClr val="4D4D4D"/>
                </a:solidFill>
                <a:latin typeface="Verdana" pitchFamily="34" charset="0"/>
              </a:rPr>
              <a:t> Collaboration (LNF/INFN Frascati, Roma </a:t>
            </a:r>
            <a:r>
              <a:rPr lang="fr-FR" altLang="fr-FR" sz="1200" dirty="0" err="1" smtClean="0">
                <a:solidFill>
                  <a:srgbClr val="4D4D4D"/>
                </a:solidFill>
                <a:latin typeface="Verdana" pitchFamily="34" charset="0"/>
              </a:rPr>
              <a:t>university</a:t>
            </a:r>
            <a:r>
              <a:rPr lang="fr-FR" altLang="fr-FR" sz="1200" dirty="0" smtClean="0">
                <a:solidFill>
                  <a:srgbClr val="4D4D4D"/>
                </a:solidFill>
                <a:latin typeface="Verdana" pitchFamily="34" charset="0"/>
              </a:rPr>
              <a:t>, Milano </a:t>
            </a:r>
            <a:r>
              <a:rPr lang="fr-FR" altLang="fr-FR" sz="1200" dirty="0" err="1" smtClean="0">
                <a:solidFill>
                  <a:srgbClr val="4D4D4D"/>
                </a:solidFill>
                <a:latin typeface="Verdana" pitchFamily="34" charset="0"/>
              </a:rPr>
              <a:t>University</a:t>
            </a:r>
            <a:r>
              <a:rPr lang="fr-FR" altLang="fr-FR" sz="1200" dirty="0" smtClean="0">
                <a:solidFill>
                  <a:srgbClr val="4D4D4D"/>
                </a:solidFill>
                <a:latin typeface="Verdana" pitchFamily="34" charset="0"/>
              </a:rPr>
              <a:t>, …) </a:t>
            </a:r>
            <a:endParaRPr lang="fr-FR" altLang="fr-FR" sz="1200" dirty="0" smtClean="0">
              <a:solidFill>
                <a:srgbClr val="4D4D4D"/>
              </a:solidFill>
              <a:latin typeface="Verdana" pitchFamily="34" charset="0"/>
              <a:sym typeface="Wingdings" panose="05000000000000000000" pitchFamily="2" charset="2"/>
            </a:endParaRPr>
          </a:p>
          <a:p>
            <a:pPr lvl="1">
              <a:lnSpc>
                <a:spcPct val="90000"/>
              </a:lnSpc>
              <a:buFont typeface="Arial" pitchFamily="34" charset="0"/>
              <a:buChar char="•"/>
            </a:pPr>
            <a:r>
              <a:rPr lang="fr-FR" altLang="fr-FR" sz="1200" dirty="0" smtClean="0">
                <a:solidFill>
                  <a:srgbClr val="4D4D4D"/>
                </a:solidFill>
                <a:latin typeface="Verdana" pitchFamily="34" charset="0"/>
                <a:sym typeface="Wingdings" panose="05000000000000000000" pitchFamily="2" charset="2"/>
              </a:rPr>
              <a:t>LCF/</a:t>
            </a:r>
            <a:r>
              <a:rPr lang="fr-FR" altLang="fr-FR" sz="1200" dirty="0" err="1" smtClean="0">
                <a:solidFill>
                  <a:srgbClr val="4D4D4D"/>
                </a:solidFill>
                <a:latin typeface="Verdana" pitchFamily="34" charset="0"/>
                <a:sym typeface="Wingdings" panose="05000000000000000000" pitchFamily="2" charset="2"/>
              </a:rPr>
              <a:t>SupOp</a:t>
            </a:r>
            <a:r>
              <a:rPr lang="fr-FR" altLang="fr-FR" sz="1200" dirty="0" smtClean="0">
                <a:solidFill>
                  <a:srgbClr val="4D4D4D"/>
                </a:solidFill>
                <a:latin typeface="Verdana" pitchFamily="34" charset="0"/>
                <a:sym typeface="Wingdings" panose="05000000000000000000" pitchFamily="2" charset="2"/>
              </a:rPr>
              <a:t> : pour le design du </a:t>
            </a:r>
            <a:r>
              <a:rPr lang="fr-FR" altLang="fr-FR" sz="1200" dirty="0" err="1" smtClean="0">
                <a:solidFill>
                  <a:srgbClr val="4D4D4D"/>
                </a:solidFill>
                <a:latin typeface="Verdana" pitchFamily="34" charset="0"/>
                <a:sym typeface="Wingdings" panose="05000000000000000000" pitchFamily="2" charset="2"/>
              </a:rPr>
              <a:t>recirculateur</a:t>
            </a:r>
            <a:endParaRPr lang="fr-FR" altLang="fr-FR" sz="1200" dirty="0" smtClean="0">
              <a:solidFill>
                <a:srgbClr val="4D4D4D"/>
              </a:solidFill>
              <a:latin typeface="Verdana" pitchFamily="34" charset="0"/>
              <a:sym typeface="Wingdings" panose="05000000000000000000"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2852936"/>
            <a:ext cx="1654904" cy="170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C:\Users\$zomer\Documents\Presentations\2016\visite_in2p3\elinpba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6366" y="692696"/>
            <a:ext cx="424763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56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#3 - ressources</a:t>
            </a:r>
          </a:p>
        </p:txBody>
      </p:sp>
      <p:sp>
        <p:nvSpPr>
          <p:cNvPr id="22530" name="Rectangle 3"/>
          <p:cNvSpPr>
            <a:spLocks noGrp="1" noChangeArrowheads="1"/>
          </p:cNvSpPr>
          <p:nvPr>
            <p:ph idx="4294967295"/>
          </p:nvPr>
        </p:nvSpPr>
        <p:spPr>
          <a:xfrm>
            <a:off x="28517" y="836141"/>
            <a:ext cx="9001125" cy="6021859"/>
          </a:xfrm>
          <a:ln w="19050">
            <a:noFill/>
            <a:miter lim="800000"/>
            <a:headEnd/>
            <a:tailEnd/>
          </a:ln>
        </p:spPr>
        <p:txBody>
          <a:bodyPr/>
          <a:lstStyle/>
          <a:p>
            <a:pPr marL="0" indent="0">
              <a:lnSpc>
                <a:spcPct val="90000"/>
              </a:lnSpc>
              <a:buFont typeface="Arial" pitchFamily="34" charset="0"/>
              <a:buNone/>
            </a:pPr>
            <a:r>
              <a:rPr lang="fr-FR" altLang="fr-FR" sz="1200" b="1" u="sng" dirty="0" smtClean="0">
                <a:solidFill>
                  <a:srgbClr val="0070C0"/>
                </a:solidFill>
                <a:latin typeface="Verdana" pitchFamily="34" charset="0"/>
              </a:rPr>
              <a:t>Membres de l’équipe impliqués:</a:t>
            </a:r>
            <a:r>
              <a:rPr lang="fr-FR" altLang="fr-FR" sz="1200" b="1" dirty="0" smtClean="0">
                <a:solidFill>
                  <a:srgbClr val="0070C0"/>
                </a:solidFill>
                <a:latin typeface="Verdana" pitchFamily="34" charset="0"/>
              </a:rPr>
              <a:t> </a:t>
            </a:r>
            <a:r>
              <a:rPr lang="fr-FR" altLang="fr-FR" sz="1200" b="1" dirty="0" smtClean="0">
                <a:latin typeface="Verdana" pitchFamily="34" charset="0"/>
              </a:rPr>
              <a:t>[permanents/post-doctorants-</a:t>
            </a:r>
            <a:r>
              <a:rPr lang="fr-FR" altLang="fr-FR" sz="1200" b="1" dirty="0" err="1" smtClean="0">
                <a:latin typeface="Verdana" pitchFamily="34" charset="0"/>
              </a:rPr>
              <a:t>CDDs</a:t>
            </a:r>
            <a:r>
              <a:rPr lang="fr-FR" altLang="fr-FR" sz="1200" b="1" dirty="0" smtClean="0">
                <a:latin typeface="Verdana" pitchFamily="34" charset="0"/>
              </a:rPr>
              <a:t>/doctorants]</a:t>
            </a:r>
          </a:p>
          <a:p>
            <a:pPr marL="0" indent="0">
              <a:lnSpc>
                <a:spcPct val="90000"/>
              </a:lnSpc>
            </a:pPr>
            <a:r>
              <a:rPr lang="fr-FR" altLang="fr-FR" sz="1200" dirty="0" smtClean="0">
                <a:latin typeface="Verdana" pitchFamily="34" charset="0"/>
              </a:rPr>
              <a:t> K</a:t>
            </a:r>
            <a:r>
              <a:rPr lang="fr-FR" altLang="fr-FR" sz="1200" dirty="0">
                <a:latin typeface="Verdana" pitchFamily="34" charset="0"/>
              </a:rPr>
              <a:t>. Cassou (MCF</a:t>
            </a:r>
            <a:r>
              <a:rPr lang="fr-FR" altLang="fr-FR" sz="1200" dirty="0" smtClean="0">
                <a:latin typeface="Verdana" pitchFamily="34" charset="0"/>
              </a:rPr>
              <a:t>, 75% </a:t>
            </a:r>
            <a:r>
              <a:rPr lang="fr-FR" altLang="fr-FR" sz="1200" dirty="0">
                <a:latin typeface="Verdana" pitchFamily="34" charset="0"/>
              </a:rPr>
              <a:t>depuis 2012</a:t>
            </a:r>
            <a:r>
              <a:rPr lang="fr-FR" altLang="fr-FR" sz="1200" dirty="0" smtClean="0">
                <a:latin typeface="Verdana" pitchFamily="34" charset="0"/>
              </a:rPr>
              <a:t>)</a:t>
            </a:r>
            <a:endParaRPr lang="fr-FR" altLang="fr-FR" sz="1200" dirty="0">
              <a:latin typeface="Verdana" pitchFamily="34" charset="0"/>
            </a:endParaRPr>
          </a:p>
          <a:p>
            <a:pPr marL="0" indent="0">
              <a:lnSpc>
                <a:spcPct val="90000"/>
              </a:lnSpc>
            </a:pPr>
            <a:r>
              <a:rPr lang="fr-FR" altLang="fr-FR" sz="1200" dirty="0" smtClean="0">
                <a:latin typeface="Verdana" pitchFamily="34" charset="0"/>
              </a:rPr>
              <a:t> K. </a:t>
            </a:r>
            <a:r>
              <a:rPr lang="fr-FR" altLang="fr-FR" sz="1200" dirty="0" err="1" smtClean="0">
                <a:latin typeface="Verdana" pitchFamily="34" charset="0"/>
              </a:rPr>
              <a:t>Dupraz</a:t>
            </a:r>
            <a:r>
              <a:rPr lang="fr-FR" altLang="fr-FR" sz="1200" dirty="0" smtClean="0">
                <a:latin typeface="Verdana" pitchFamily="34" charset="0"/>
              </a:rPr>
              <a:t> (Post-Doc depuis 2015, 70%)</a:t>
            </a:r>
            <a:endParaRPr lang="fr-FR" altLang="fr-FR" sz="1200" dirty="0">
              <a:latin typeface="Verdana" pitchFamily="34" charset="0"/>
            </a:endParaRPr>
          </a:p>
          <a:p>
            <a:pPr marL="0" indent="0">
              <a:lnSpc>
                <a:spcPct val="90000"/>
              </a:lnSpc>
            </a:pPr>
            <a:r>
              <a:rPr lang="fr-FR" altLang="fr-FR" sz="1200" dirty="0" smtClean="0">
                <a:latin typeface="Verdana" pitchFamily="34" charset="0"/>
              </a:rPr>
              <a:t> C. Ndiaye (Doctorant, 100% 2015-2018)</a:t>
            </a:r>
            <a:endParaRPr lang="fr-FR" altLang="fr-FR" sz="1200" dirty="0">
              <a:latin typeface="Verdana" pitchFamily="34" charset="0"/>
            </a:endParaRPr>
          </a:p>
          <a:p>
            <a:pPr marL="0" indent="0">
              <a:lnSpc>
                <a:spcPct val="90000"/>
              </a:lnSpc>
            </a:pPr>
            <a:r>
              <a:rPr lang="fr-FR" altLang="fr-FR" sz="1200" dirty="0" smtClean="0">
                <a:latin typeface="Verdana" pitchFamily="34" charset="0"/>
              </a:rPr>
              <a:t> A</a:t>
            </a:r>
            <a:r>
              <a:rPr lang="fr-FR" altLang="fr-FR" sz="1200" dirty="0">
                <a:latin typeface="Verdana" pitchFamily="34" charset="0"/>
              </a:rPr>
              <a:t>. Martens </a:t>
            </a:r>
            <a:r>
              <a:rPr lang="fr-FR" altLang="fr-FR" sz="1200" dirty="0" smtClean="0">
                <a:latin typeface="Verdana" pitchFamily="34" charset="0"/>
              </a:rPr>
              <a:t>(CR</a:t>
            </a:r>
            <a:r>
              <a:rPr lang="fr-FR" altLang="fr-FR" sz="1200" dirty="0">
                <a:latin typeface="Verdana" pitchFamily="34" charset="0"/>
              </a:rPr>
              <a:t>, </a:t>
            </a:r>
            <a:r>
              <a:rPr lang="fr-FR" altLang="fr-FR" sz="1200" dirty="0" smtClean="0">
                <a:latin typeface="Verdana" pitchFamily="34" charset="0"/>
              </a:rPr>
              <a:t>75% depuis </a:t>
            </a:r>
            <a:r>
              <a:rPr lang="fr-FR" altLang="fr-FR" sz="1200" dirty="0">
                <a:latin typeface="Verdana" pitchFamily="34" charset="0"/>
              </a:rPr>
              <a:t>2013</a:t>
            </a:r>
            <a:r>
              <a:rPr lang="fr-FR" altLang="fr-FR" sz="1200" dirty="0" smtClean="0">
                <a:latin typeface="Verdana" pitchFamily="34" charset="0"/>
              </a:rPr>
              <a:t>)</a:t>
            </a:r>
          </a:p>
          <a:p>
            <a:pPr marL="0" indent="0">
              <a:lnSpc>
                <a:spcPct val="90000"/>
              </a:lnSpc>
            </a:pPr>
            <a:r>
              <a:rPr lang="fr-FR" altLang="fr-FR" sz="1200" dirty="0" smtClean="0">
                <a:latin typeface="Verdana" pitchFamily="34" charset="0"/>
              </a:rPr>
              <a:t>A. </a:t>
            </a:r>
            <a:r>
              <a:rPr lang="fr-FR" altLang="fr-FR" sz="1200" dirty="0" err="1" smtClean="0">
                <a:latin typeface="Verdana" pitchFamily="34" charset="0"/>
              </a:rPr>
              <a:t>Stocchi</a:t>
            </a:r>
            <a:r>
              <a:rPr lang="fr-FR" altLang="fr-FR" sz="1200" dirty="0" smtClean="0">
                <a:latin typeface="Verdana" pitchFamily="34" charset="0"/>
              </a:rPr>
              <a:t> (PR, </a:t>
            </a:r>
            <a:r>
              <a:rPr lang="fr-FR" altLang="fr-FR" sz="1200" dirty="0" err="1" smtClean="0">
                <a:latin typeface="Verdana" pitchFamily="34" charset="0"/>
              </a:rPr>
              <a:t>small</a:t>
            </a:r>
            <a:r>
              <a:rPr lang="fr-FR" altLang="fr-FR" sz="1200" dirty="0" smtClean="0">
                <a:latin typeface="Verdana" pitchFamily="34" charset="0"/>
              </a:rPr>
              <a:t> % président do </a:t>
            </a:r>
            <a:r>
              <a:rPr lang="fr-FR" altLang="fr-FR" sz="1200" dirty="0" err="1" smtClean="0">
                <a:latin typeface="Verdana" pitchFamily="34" charset="0"/>
              </a:rPr>
              <a:t>governing</a:t>
            </a:r>
            <a:r>
              <a:rPr lang="fr-FR" altLang="fr-FR" sz="1200" dirty="0" smtClean="0">
                <a:latin typeface="Verdana" pitchFamily="34" charset="0"/>
              </a:rPr>
              <a:t> BOARD ELINP EROGAMMA)</a:t>
            </a:r>
            <a:endParaRPr lang="fr-FR" altLang="fr-FR" sz="1200" dirty="0">
              <a:latin typeface="Verdana" pitchFamily="34" charset="0"/>
            </a:endParaRPr>
          </a:p>
          <a:p>
            <a:pPr marL="0" indent="0">
              <a:lnSpc>
                <a:spcPct val="90000"/>
              </a:lnSpc>
            </a:pPr>
            <a:r>
              <a:rPr lang="fr-FR" altLang="fr-FR" sz="1200" dirty="0" smtClean="0">
                <a:latin typeface="Verdana" pitchFamily="34" charset="0"/>
              </a:rPr>
              <a:t> </a:t>
            </a:r>
            <a:r>
              <a:rPr lang="fr-FR" altLang="fr-FR" sz="1200" dirty="0" err="1" smtClean="0">
                <a:latin typeface="Verdana" pitchFamily="34" charset="0"/>
              </a:rPr>
              <a:t>T</a:t>
            </a:r>
            <a:r>
              <a:rPr lang="fr-FR" altLang="fr-FR" sz="1200" dirty="0">
                <a:latin typeface="Verdana" pitchFamily="34" charset="0"/>
              </a:rPr>
              <a:t>. Williams(Doctorant</a:t>
            </a:r>
            <a:r>
              <a:rPr lang="fr-FR" altLang="fr-FR" sz="1200" dirty="0" smtClean="0">
                <a:latin typeface="Verdana" pitchFamily="34" charset="0"/>
              </a:rPr>
              <a:t>, 2015-2018 </a:t>
            </a:r>
            <a:r>
              <a:rPr lang="fr-FR" altLang="fr-FR" sz="1200" dirty="0">
                <a:latin typeface="Verdana" pitchFamily="34" charset="0"/>
              </a:rPr>
              <a:t>100%</a:t>
            </a:r>
            <a:r>
              <a:rPr lang="fr-FR" altLang="fr-FR" sz="1200" dirty="0" smtClean="0">
                <a:latin typeface="Verdana" pitchFamily="34" charset="0"/>
              </a:rPr>
              <a:t>)</a:t>
            </a:r>
          </a:p>
          <a:p>
            <a:pPr marL="0" indent="0">
              <a:lnSpc>
                <a:spcPct val="90000"/>
              </a:lnSpc>
            </a:pPr>
            <a:r>
              <a:rPr lang="fr-FR" altLang="fr-FR" sz="1200" dirty="0">
                <a:latin typeface="Verdana" pitchFamily="34" charset="0"/>
              </a:rPr>
              <a:t> </a:t>
            </a:r>
            <a:r>
              <a:rPr lang="fr-FR" altLang="fr-FR" sz="1200" dirty="0" smtClean="0">
                <a:latin typeface="Verdana" pitchFamily="34" charset="0"/>
              </a:rPr>
              <a:t>F</a:t>
            </a:r>
            <a:r>
              <a:rPr lang="fr-FR" altLang="fr-FR" sz="1200" dirty="0">
                <a:latin typeface="Verdana" pitchFamily="34" charset="0"/>
              </a:rPr>
              <a:t>. </a:t>
            </a:r>
            <a:r>
              <a:rPr lang="fr-FR" altLang="fr-FR" sz="1200" dirty="0" err="1">
                <a:latin typeface="Verdana" pitchFamily="34" charset="0"/>
              </a:rPr>
              <a:t>Zomer</a:t>
            </a:r>
            <a:r>
              <a:rPr lang="fr-FR" altLang="fr-FR" sz="1200" dirty="0">
                <a:latin typeface="Verdana" pitchFamily="34" charset="0"/>
              </a:rPr>
              <a:t> (</a:t>
            </a:r>
            <a:r>
              <a:rPr lang="fr-FR" altLang="fr-FR" sz="1200" dirty="0" smtClean="0">
                <a:latin typeface="Verdana" pitchFamily="34" charset="0"/>
              </a:rPr>
              <a:t>PR, ‘25%')</a:t>
            </a:r>
            <a:br>
              <a:rPr lang="fr-FR" altLang="fr-FR" sz="1200" dirty="0" smtClean="0">
                <a:latin typeface="Verdana" pitchFamily="34" charset="0"/>
              </a:rPr>
            </a:br>
            <a:r>
              <a:rPr lang="fr-FR" altLang="fr-FR" sz="1200" dirty="0" smtClean="0">
                <a:latin typeface="Verdana" pitchFamily="34" charset="0"/>
              </a:rPr>
              <a:t>[N. Delerue au tout début projet]</a:t>
            </a:r>
            <a:endParaRPr lang="fr-FR" altLang="fr-FR" sz="1200" b="1" dirty="0" smtClean="0">
              <a:solidFill>
                <a:srgbClr val="0070C0"/>
              </a:solidFill>
              <a:latin typeface="Verdana" pitchFamily="34" charset="0"/>
            </a:endParaRPr>
          </a:p>
          <a:p>
            <a:pPr lvl="1">
              <a:lnSpc>
                <a:spcPct val="90000"/>
              </a:lnSpc>
              <a:buFont typeface="Arial" pitchFamily="34" charset="0"/>
              <a:buChar char="•"/>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u="sng" dirty="0" smtClean="0">
                <a:solidFill>
                  <a:srgbClr val="0070C0"/>
                </a:solidFill>
                <a:latin typeface="Verdana" pitchFamily="34" charset="0"/>
              </a:rPr>
              <a:t>Liste des personnels techniques impliqués:</a:t>
            </a:r>
          </a:p>
          <a:p>
            <a:pPr marL="0" indent="0">
              <a:lnSpc>
                <a:spcPct val="90000"/>
              </a:lnSpc>
              <a:buNone/>
            </a:pPr>
            <a:r>
              <a:rPr lang="fr-FR" altLang="fr-FR" sz="1200" b="1" dirty="0">
                <a:solidFill>
                  <a:srgbClr val="0070C0"/>
                </a:solidFill>
                <a:latin typeface="Verdana" pitchFamily="34" charset="0"/>
              </a:rPr>
              <a:t>5</a:t>
            </a:r>
            <a:r>
              <a:rPr lang="fr-FR" altLang="fr-FR" sz="1200" b="1" dirty="0" smtClean="0">
                <a:solidFill>
                  <a:srgbClr val="0070C0"/>
                </a:solidFill>
                <a:latin typeface="Verdana" pitchFamily="34" charset="0"/>
              </a:rPr>
              <a:t> permanents </a:t>
            </a:r>
            <a:br>
              <a:rPr lang="fr-FR" altLang="fr-FR" sz="1200" b="1" dirty="0" smtClean="0">
                <a:solidFill>
                  <a:srgbClr val="0070C0"/>
                </a:solidFill>
                <a:latin typeface="Verdana" pitchFamily="34" charset="0"/>
              </a:rPr>
            </a:br>
            <a:r>
              <a:rPr lang="fr-FR" altLang="fr-FR" sz="1200" b="1" dirty="0" smtClean="0">
                <a:latin typeface="Verdana" pitchFamily="34" charset="0"/>
              </a:rPr>
              <a:t>[indiquer Prénom, Nom, qualité (IR, IE, AI, T…), métier (mécanique, électronique …), % activité dans le projet)] </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D</a:t>
            </a:r>
            <a:r>
              <a:rPr lang="fr-FR" altLang="fr-FR" sz="1200" dirty="0">
                <a:solidFill>
                  <a:srgbClr val="4D4D4D"/>
                </a:solidFill>
                <a:latin typeface="Verdana" pitchFamily="34" charset="0"/>
              </a:rPr>
              <a:t>. Douillet (</a:t>
            </a:r>
            <a:r>
              <a:rPr lang="fr-FR" altLang="fr-FR" sz="1200" dirty="0" smtClean="0">
                <a:solidFill>
                  <a:srgbClr val="4D4D4D"/>
                </a:solidFill>
                <a:latin typeface="Verdana" pitchFamily="34" charset="0"/>
              </a:rPr>
              <a:t>IR1) </a:t>
            </a:r>
            <a:r>
              <a:rPr lang="fr-FR" altLang="fr-FR" sz="1200" dirty="0" smtClean="0">
                <a:solidFill>
                  <a:srgbClr val="4D4D4D"/>
                </a:solidFill>
                <a:latin typeface="Verdana" pitchFamily="34" charset="0"/>
              </a:rPr>
              <a:t>20</a:t>
            </a:r>
            <a:r>
              <a:rPr lang="fr-FR" altLang="fr-FR" sz="1200" dirty="0" smtClean="0">
                <a:solidFill>
                  <a:srgbClr val="4D4D4D"/>
                </a:solidFill>
                <a:latin typeface="Verdana" pitchFamily="34" charset="0"/>
              </a:rPr>
              <a:t>% </a:t>
            </a:r>
            <a:r>
              <a:rPr lang="fr-FR" altLang="fr-FR" sz="1200" dirty="0" err="1" smtClean="0">
                <a:solidFill>
                  <a:srgbClr val="4D4D4D"/>
                </a:solidFill>
                <a:latin typeface="Verdana" pitchFamily="34" charset="0"/>
              </a:rPr>
              <a:t>méca</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optoméca</a:t>
            </a:r>
            <a:endParaRPr lang="fr-FR" altLang="fr-FR" sz="1200" dirty="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Y</a:t>
            </a:r>
            <a:r>
              <a:rPr lang="fr-FR" altLang="fr-FR" sz="1200" dirty="0">
                <a:solidFill>
                  <a:srgbClr val="4D4D4D"/>
                </a:solidFill>
                <a:latin typeface="Verdana" pitchFamily="34" charset="0"/>
              </a:rPr>
              <a:t>. </a:t>
            </a:r>
            <a:r>
              <a:rPr lang="fr-FR" altLang="fr-FR" sz="1200" dirty="0" err="1">
                <a:solidFill>
                  <a:srgbClr val="4D4D4D"/>
                </a:solidFill>
                <a:latin typeface="Verdana" pitchFamily="34" charset="0"/>
              </a:rPr>
              <a:t>Peinaud</a:t>
            </a:r>
            <a:r>
              <a:rPr lang="fr-FR" altLang="fr-FR" sz="1200" dirty="0">
                <a:solidFill>
                  <a:srgbClr val="4D4D4D"/>
                </a:solidFill>
                <a:latin typeface="Verdana" pitchFamily="34" charset="0"/>
              </a:rPr>
              <a:t> (AI) </a:t>
            </a:r>
            <a:r>
              <a:rPr lang="fr-FR" altLang="fr-FR" sz="1200" dirty="0" smtClean="0">
                <a:solidFill>
                  <a:srgbClr val="4D4D4D"/>
                </a:solidFill>
                <a:latin typeface="Verdana" pitchFamily="34" charset="0"/>
              </a:rPr>
              <a:t>2</a:t>
            </a:r>
            <a:r>
              <a:rPr lang="fr-FR" altLang="fr-FR" sz="1200" dirty="0" smtClean="0">
                <a:solidFill>
                  <a:srgbClr val="4D4D4D"/>
                </a:solidFill>
                <a:latin typeface="Verdana" pitchFamily="34" charset="0"/>
              </a:rPr>
              <a:t>0% </a:t>
            </a:r>
            <a:r>
              <a:rPr lang="fr-FR" altLang="fr-FR" sz="1200" dirty="0" err="1" smtClean="0">
                <a:solidFill>
                  <a:srgbClr val="4D4D4D"/>
                </a:solidFill>
                <a:latin typeface="Verdana" pitchFamily="34" charset="0"/>
              </a:rPr>
              <a:t>méca</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optoméca</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A. </a:t>
            </a:r>
            <a:r>
              <a:rPr lang="fr-FR" altLang="fr-FR" sz="1200" dirty="0" err="1" smtClean="0">
                <a:solidFill>
                  <a:srgbClr val="4D4D4D"/>
                </a:solidFill>
                <a:latin typeface="Verdana" pitchFamily="34" charset="0"/>
              </a:rPr>
              <a:t>Miguayron</a:t>
            </a:r>
            <a:r>
              <a:rPr lang="fr-FR" altLang="fr-FR" sz="1200" dirty="0" smtClean="0">
                <a:solidFill>
                  <a:srgbClr val="4D4D4D"/>
                </a:solidFill>
                <a:latin typeface="Verdana" pitchFamily="34" charset="0"/>
              </a:rPr>
              <a:t> (AI) </a:t>
            </a:r>
            <a:r>
              <a:rPr lang="fr-FR" altLang="fr-FR" sz="1200" dirty="0" smtClean="0">
                <a:solidFill>
                  <a:srgbClr val="4D4D4D"/>
                </a:solidFill>
                <a:latin typeface="Verdana" pitchFamily="34" charset="0"/>
              </a:rPr>
              <a:t>20</a:t>
            </a:r>
            <a:r>
              <a:rPr lang="fr-FR" altLang="fr-FR" sz="1200" dirty="0" smtClean="0">
                <a:solidFill>
                  <a:srgbClr val="4D4D4D"/>
                </a:solidFill>
                <a:latin typeface="Verdana" pitchFamily="34" charset="0"/>
              </a:rPr>
              <a:t>% </a:t>
            </a:r>
            <a:r>
              <a:rPr lang="fr-FR" altLang="fr-FR" sz="1200" dirty="0" err="1" smtClean="0">
                <a:solidFill>
                  <a:srgbClr val="4D4D4D"/>
                </a:solidFill>
                <a:latin typeface="Verdana" pitchFamily="34" charset="0"/>
              </a:rPr>
              <a:t>méca</a:t>
            </a:r>
            <a:r>
              <a:rPr lang="fr-FR" altLang="fr-FR" sz="1200" dirty="0" smtClean="0">
                <a:solidFill>
                  <a:srgbClr val="4D4D4D"/>
                </a:solidFill>
                <a:latin typeface="Verdana" pitchFamily="34" charset="0"/>
              </a:rPr>
              <a:t>/détecteur</a:t>
            </a:r>
          </a:p>
          <a:p>
            <a:pPr lvl="1">
              <a:lnSpc>
                <a:spcPct val="90000"/>
              </a:lnSpc>
              <a:buFont typeface="Arial" pitchFamily="34" charset="0"/>
              <a:buChar char="•"/>
            </a:pPr>
            <a:r>
              <a:rPr lang="fr-FR" altLang="fr-FR" sz="1200" dirty="0" smtClean="0">
                <a:solidFill>
                  <a:srgbClr val="4D4D4D"/>
                </a:solidFill>
                <a:latin typeface="Verdana" pitchFamily="34" charset="0"/>
              </a:rPr>
              <a:t>P. </a:t>
            </a:r>
            <a:r>
              <a:rPr lang="fr-FR" altLang="fr-FR" sz="1200" dirty="0" err="1" smtClean="0">
                <a:solidFill>
                  <a:srgbClr val="4D4D4D"/>
                </a:solidFill>
                <a:latin typeface="Verdana" pitchFamily="34" charset="0"/>
              </a:rPr>
              <a:t>Cornebise</a:t>
            </a:r>
            <a:r>
              <a:rPr lang="fr-FR" altLang="fr-FR" sz="1200" dirty="0">
                <a:solidFill>
                  <a:srgbClr val="4D4D4D"/>
                </a:solidFill>
                <a:latin typeface="Verdana" pitchFamily="34" charset="0"/>
              </a:rPr>
              <a:t> </a:t>
            </a:r>
            <a:r>
              <a:rPr lang="fr-FR" altLang="fr-FR" sz="1200" dirty="0" smtClean="0">
                <a:solidFill>
                  <a:srgbClr val="4D4D4D"/>
                </a:solidFill>
                <a:latin typeface="Verdana" pitchFamily="34" charset="0"/>
              </a:rPr>
              <a:t>(AI) </a:t>
            </a:r>
            <a:r>
              <a:rPr lang="fr-FR" altLang="fr-FR" sz="1200" dirty="0" smtClean="0">
                <a:solidFill>
                  <a:srgbClr val="4D4D4D"/>
                </a:solidFill>
                <a:latin typeface="Verdana" pitchFamily="34" charset="0"/>
              </a:rPr>
              <a:t>10% </a:t>
            </a:r>
            <a:r>
              <a:rPr lang="fr-FR" altLang="fr-FR" sz="1200" dirty="0" err="1" smtClean="0">
                <a:solidFill>
                  <a:srgbClr val="4D4D4D"/>
                </a:solidFill>
                <a:latin typeface="Verdana" pitchFamily="34" charset="0"/>
              </a:rPr>
              <a:t>élec</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cablage</a:t>
            </a:r>
            <a:endParaRPr lang="fr-FR" altLang="fr-FR" sz="1200" dirty="0">
              <a:solidFill>
                <a:srgbClr val="4D4D4D"/>
              </a:solidFill>
              <a:latin typeface="Verdana" pitchFamily="34" charset="0"/>
            </a:endParaRPr>
          </a:p>
          <a:p>
            <a:pPr marL="0" indent="0">
              <a:lnSpc>
                <a:spcPct val="90000"/>
              </a:lnSpc>
              <a:buNone/>
            </a:pPr>
            <a:endParaRPr lang="fr-FR" altLang="fr-FR" sz="1200" b="1" dirty="0" smtClean="0">
              <a:solidFill>
                <a:srgbClr val="0070C0"/>
              </a:solidFill>
              <a:latin typeface="Verdana" pitchFamily="34" charset="0"/>
              <a:sym typeface="Wingdings" pitchFamily="2" charset="2"/>
            </a:endParaRPr>
          </a:p>
          <a:p>
            <a:pPr marL="0" indent="0">
              <a:lnSpc>
                <a:spcPct val="90000"/>
              </a:lnSpc>
              <a:buNone/>
            </a:pPr>
            <a:r>
              <a:rPr lang="fr-FR" altLang="fr-FR" sz="1200" b="1" dirty="0" smtClean="0">
                <a:solidFill>
                  <a:srgbClr val="0070C0"/>
                </a:solidFill>
                <a:latin typeface="Verdana" pitchFamily="34" charset="0"/>
                <a:sym typeface="Wingdings" pitchFamily="2" charset="2"/>
              </a:rPr>
              <a:t>1 CDD:</a:t>
            </a:r>
          </a:p>
          <a:p>
            <a:pPr marL="0" indent="0">
              <a:lnSpc>
                <a:spcPct val="90000"/>
              </a:lnSpc>
              <a:buNone/>
            </a:pPr>
            <a:r>
              <a:rPr lang="fr-FR" altLang="fr-FR" sz="1200" dirty="0" smtClean="0">
                <a:latin typeface="Verdana" pitchFamily="34" charset="0"/>
              </a:rPr>
              <a:t>K</a:t>
            </a:r>
            <a:r>
              <a:rPr lang="fr-FR" altLang="fr-FR" sz="1200" dirty="0">
                <a:latin typeface="Verdana" pitchFamily="34" charset="0"/>
              </a:rPr>
              <a:t>. </a:t>
            </a:r>
            <a:r>
              <a:rPr lang="fr-FR" altLang="fr-FR" sz="1200" dirty="0" err="1">
                <a:latin typeface="Verdana" pitchFamily="34" charset="0"/>
              </a:rPr>
              <a:t>Dupraz</a:t>
            </a:r>
            <a:r>
              <a:rPr lang="fr-FR" altLang="fr-FR" sz="1200" dirty="0">
                <a:latin typeface="Verdana" pitchFamily="34" charset="0"/>
              </a:rPr>
              <a:t> (Post-Doc depuis </a:t>
            </a:r>
            <a:r>
              <a:rPr lang="fr-FR" altLang="fr-FR" sz="1200" dirty="0" smtClean="0">
                <a:latin typeface="Verdana" pitchFamily="34" charset="0"/>
              </a:rPr>
              <a:t>2015-2018 </a:t>
            </a:r>
            <a:r>
              <a:rPr lang="fr-FR" altLang="fr-FR" sz="1200" dirty="0">
                <a:latin typeface="Verdana" pitchFamily="34" charset="0"/>
              </a:rPr>
              <a:t>7</a:t>
            </a:r>
            <a:r>
              <a:rPr lang="fr-FR" altLang="fr-FR" sz="1200" dirty="0" smtClean="0">
                <a:latin typeface="Verdana" pitchFamily="34" charset="0"/>
              </a:rPr>
              <a:t>0</a:t>
            </a:r>
            <a:r>
              <a:rPr lang="fr-FR" altLang="fr-FR" sz="1200" dirty="0" smtClean="0">
                <a:latin typeface="Verdana" pitchFamily="34" charset="0"/>
              </a:rPr>
              <a:t>%) financement ELINP</a:t>
            </a: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b="1" u="sng" dirty="0" smtClean="0">
              <a:solidFill>
                <a:srgbClr val="0070C0"/>
              </a:solidFill>
              <a:latin typeface="Verdana" pitchFamily="34" charset="0"/>
            </a:endParaRPr>
          </a:p>
          <a:p>
            <a:pPr marL="57150" indent="0">
              <a:lnSpc>
                <a:spcPct val="90000"/>
              </a:lnSpc>
              <a:buNone/>
            </a:pPr>
            <a:r>
              <a:rPr lang="fr-FR" altLang="fr-FR" sz="1200" b="1" u="sng" dirty="0" smtClean="0">
                <a:solidFill>
                  <a:srgbClr val="0070C0"/>
                </a:solidFill>
                <a:latin typeface="Verdana" pitchFamily="34" charset="0"/>
              </a:rPr>
              <a:t>Sources de financement 2015 (hors </a:t>
            </a:r>
            <a:r>
              <a:rPr lang="fr-FR" altLang="fr-FR" sz="1200" b="1" u="sng" dirty="0" err="1" smtClean="0">
                <a:solidFill>
                  <a:srgbClr val="0070C0"/>
                </a:solidFill>
                <a:latin typeface="Verdana" pitchFamily="34" charset="0"/>
              </a:rPr>
              <a:t>CDDs</a:t>
            </a:r>
            <a:r>
              <a:rPr lang="fr-FR" altLang="fr-FR" sz="1200" b="1" u="sng" dirty="0" smtClean="0">
                <a:solidFill>
                  <a:srgbClr val="0070C0"/>
                </a:solidFill>
                <a:latin typeface="Verdana" pitchFamily="34" charset="0"/>
              </a:rPr>
              <a:t>)</a:t>
            </a:r>
            <a:endParaRPr lang="fr-FR" altLang="fr-FR" sz="1200" dirty="0" smtClean="0">
              <a:solidFill>
                <a:srgbClr val="4D4D4D"/>
              </a:solidFill>
              <a:latin typeface="Verdana" pitchFamily="34" charset="0"/>
            </a:endParaRPr>
          </a:p>
          <a:p>
            <a:pPr marL="57150" indent="0">
              <a:lnSpc>
                <a:spcPct val="90000"/>
              </a:lnSpc>
              <a:buNone/>
            </a:pPr>
            <a:r>
              <a:rPr lang="fr-FR" altLang="fr-FR" sz="1200" b="1" dirty="0" smtClean="0">
                <a:latin typeface="Verdana" pitchFamily="34" charset="0"/>
              </a:rPr>
              <a:t>[indiquer origines de financement (IN2P3, université, </a:t>
            </a:r>
            <a:r>
              <a:rPr lang="fr-FR" altLang="fr-FR" sz="1200" b="1" dirty="0" err="1" smtClean="0">
                <a:latin typeface="Verdana" pitchFamily="34" charset="0"/>
              </a:rPr>
              <a:t>labex</a:t>
            </a:r>
            <a:r>
              <a:rPr lang="fr-FR" altLang="fr-FR" sz="1200" b="1" dirty="0" smtClean="0">
                <a:latin typeface="Verdana" pitchFamily="34" charset="0"/>
              </a:rPr>
              <a:t>, </a:t>
            </a:r>
            <a:r>
              <a:rPr lang="fr-FR" altLang="fr-FR" sz="1200" b="1" dirty="0" err="1" smtClean="0">
                <a:latin typeface="Verdana" pitchFamily="34" charset="0"/>
              </a:rPr>
              <a:t>equipex</a:t>
            </a:r>
            <a:r>
              <a:rPr lang="fr-FR" altLang="fr-FR" sz="1200" b="1" dirty="0" smtClean="0">
                <a:latin typeface="Verdana" pitchFamily="34" charset="0"/>
              </a:rPr>
              <a:t>, régional, ANR, Europe…), montant obtenu en 2015 (et si pertinent lors des années précédentes)] </a:t>
            </a:r>
          </a:p>
          <a:p>
            <a:pPr lvl="1">
              <a:lnSpc>
                <a:spcPct val="90000"/>
              </a:lnSpc>
              <a:buFont typeface="Arial" pitchFamily="34" charset="0"/>
              <a:buChar char="•"/>
            </a:pPr>
            <a:r>
              <a:rPr lang="fr-FR" altLang="fr-FR" sz="1200" dirty="0" smtClean="0">
                <a:solidFill>
                  <a:srgbClr val="4D4D4D"/>
                </a:solidFill>
                <a:latin typeface="Verdana" pitchFamily="34" charset="0"/>
              </a:rPr>
              <a:t>Contrat </a:t>
            </a:r>
            <a:r>
              <a:rPr lang="fr-FR" altLang="fr-FR" sz="1200" dirty="0" err="1" smtClean="0">
                <a:solidFill>
                  <a:srgbClr val="4D4D4D"/>
                </a:solidFill>
                <a:latin typeface="Verdana" pitchFamily="34" charset="0"/>
              </a:rPr>
              <a:t>EuroGammas</a:t>
            </a:r>
            <a:r>
              <a:rPr lang="fr-FR" altLang="fr-FR" sz="1200" dirty="0" smtClean="0">
                <a:solidFill>
                  <a:srgbClr val="4D4D4D"/>
                </a:solidFill>
                <a:latin typeface="Verdana" pitchFamily="34" charset="0"/>
              </a:rPr>
              <a:t> : ~5M€</a:t>
            </a:r>
          </a:p>
          <a:p>
            <a:pPr lvl="1">
              <a:lnSpc>
                <a:spcPct val="90000"/>
              </a:lnSpc>
              <a:buFont typeface="Arial" pitchFamily="34" charset="0"/>
              <a:buChar char="•"/>
            </a:pPr>
            <a:r>
              <a:rPr lang="fr-FR" altLang="fr-FR" sz="1200" dirty="0" smtClean="0">
                <a:solidFill>
                  <a:srgbClr val="4D4D4D"/>
                </a:solidFill>
                <a:latin typeface="Verdana" pitchFamily="34" charset="0"/>
              </a:rPr>
              <a:t>IN2P3 : </a:t>
            </a:r>
            <a:r>
              <a:rPr lang="fr-FR" altLang="fr-FR" sz="1200" dirty="0">
                <a:solidFill>
                  <a:srgbClr val="4D4D4D"/>
                </a:solidFill>
                <a:latin typeface="Verdana" pitchFamily="34" charset="0"/>
              </a:rPr>
              <a:t>XX€ </a:t>
            </a:r>
            <a:r>
              <a:rPr lang="fr-FR" altLang="fr-FR" sz="1200" dirty="0" smtClean="0">
                <a:solidFill>
                  <a:srgbClr val="4D4D4D"/>
                </a:solidFill>
                <a:latin typeface="Verdana" pitchFamily="34" charset="0"/>
              </a:rPr>
              <a:t>en 2015 ; XX en 2016 </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58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ELINP-GBS - faits marquants</a:t>
            </a:r>
          </a:p>
        </p:txBody>
      </p:sp>
      <p:pic>
        <p:nvPicPr>
          <p:cNvPr id="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628800"/>
            <a:ext cx="1224136" cy="223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6516216" y="836712"/>
            <a:ext cx="2160240" cy="738664"/>
          </a:xfrm>
          <a:prstGeom prst="rect">
            <a:avLst/>
          </a:prstGeom>
          <a:noFill/>
        </p:spPr>
        <p:txBody>
          <a:bodyPr wrap="square" rtlCol="0">
            <a:spAutoFit/>
          </a:bodyPr>
          <a:lstStyle/>
          <a:p>
            <a:r>
              <a:rPr lang="en-US" sz="1400" dirty="0" err="1" smtClean="0"/>
              <a:t>Détecteur</a:t>
            </a:r>
            <a:r>
              <a:rPr lang="en-US" sz="1400" dirty="0" smtClean="0"/>
              <a:t> </a:t>
            </a:r>
            <a:r>
              <a:rPr lang="en-US" sz="1400" dirty="0" err="1" smtClean="0"/>
              <a:t>diamant</a:t>
            </a:r>
            <a:endParaRPr lang="en-US" sz="1400" dirty="0" smtClean="0"/>
          </a:p>
          <a:p>
            <a:pPr marL="285750" indent="-285750">
              <a:buFont typeface="Arial" panose="020B0604020202020204" pitchFamily="34" charset="0"/>
              <a:buChar char="•"/>
            </a:pPr>
            <a:r>
              <a:rPr lang="en-US" sz="1400" dirty="0" smtClean="0">
                <a:latin typeface="Symbol" panose="05050102010706020507" pitchFamily="18" charset="2"/>
              </a:rPr>
              <a:t>n</a:t>
            </a:r>
            <a:r>
              <a:rPr lang="en-US" sz="1400" dirty="0" smtClean="0"/>
              <a:t>-Subaru (</a:t>
            </a:r>
            <a:r>
              <a:rPr lang="en-US" sz="1400" dirty="0" err="1" smtClean="0"/>
              <a:t>Japon</a:t>
            </a:r>
            <a:r>
              <a:rPr lang="en-US" sz="1400" dirty="0" smtClean="0"/>
              <a:t>)</a:t>
            </a:r>
          </a:p>
          <a:p>
            <a:pPr marL="285750" indent="-285750">
              <a:buFont typeface="Arial" panose="020B0604020202020204" pitchFamily="34" charset="0"/>
              <a:buChar char="•"/>
            </a:pPr>
            <a:r>
              <a:rPr lang="en-US" sz="1400" dirty="0" err="1" smtClean="0"/>
              <a:t>Higs</a:t>
            </a:r>
            <a:r>
              <a:rPr lang="en-US" sz="1400" dirty="0" smtClean="0"/>
              <a:t> (USA)</a:t>
            </a:r>
          </a:p>
        </p:txBody>
      </p:sp>
      <p:pic>
        <p:nvPicPr>
          <p:cNvPr id="6" name="Picture 4" descr="20032015 ST is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88840"/>
            <a:ext cx="1944216" cy="1383520"/>
          </a:xfrm>
          <a:prstGeom prst="rect">
            <a:avLst/>
          </a:prstGeom>
        </p:spPr>
      </p:pic>
      <p:pic>
        <p:nvPicPr>
          <p:cNvPr id="7" name="Image 6" descr="20160308_182153.jpg"/>
          <p:cNvPicPr>
            <a:picLocks noChangeAspect="1"/>
          </p:cNvPicPr>
          <p:nvPr/>
        </p:nvPicPr>
        <p:blipFill rotWithShape="1">
          <a:blip r:embed="rId5" cstate="print">
            <a:extLst>
              <a:ext uri="{28A0092B-C50C-407E-A947-70E740481C1C}">
                <a14:useLocalDpi xmlns:a14="http://schemas.microsoft.com/office/drawing/2010/main" val="0"/>
              </a:ext>
            </a:extLst>
          </a:blip>
          <a:srcRect l="24342" t="10178" r="29685" b="13235"/>
          <a:stretch/>
        </p:blipFill>
        <p:spPr>
          <a:xfrm rot="5400000">
            <a:off x="4661642" y="3771406"/>
            <a:ext cx="1728095" cy="1619348"/>
          </a:xfrm>
          <a:prstGeom prst="rect">
            <a:avLst/>
          </a:prstGeom>
        </p:spPr>
      </p:pic>
      <p:pic>
        <p:nvPicPr>
          <p:cNvPr id="3" name="Image 2" descr="IMG_20160122_135339.jpg"/>
          <p:cNvPicPr>
            <a:picLocks noChangeAspect="1"/>
          </p:cNvPicPr>
          <p:nvPr/>
        </p:nvPicPr>
        <p:blipFill rotWithShape="1">
          <a:blip r:embed="rId6" cstate="print">
            <a:extLst>
              <a:ext uri="{28A0092B-C50C-407E-A947-70E740481C1C}">
                <a14:useLocalDpi xmlns:a14="http://schemas.microsoft.com/office/drawing/2010/main" val="0"/>
              </a:ext>
            </a:extLst>
          </a:blip>
          <a:srcRect b="14815"/>
          <a:stretch/>
        </p:blipFill>
        <p:spPr>
          <a:xfrm>
            <a:off x="179512" y="3471680"/>
            <a:ext cx="2484784" cy="1587501"/>
          </a:xfrm>
          <a:prstGeom prst="rect">
            <a:avLst/>
          </a:prstGeom>
        </p:spPr>
      </p:pic>
      <p:pic>
        <p:nvPicPr>
          <p:cNvPr id="4" name="Image 3" descr="IMG_20160127_090923.jpg"/>
          <p:cNvPicPr>
            <a:picLocks noChangeAspect="1"/>
          </p:cNvPicPr>
          <p:nvPr/>
        </p:nvPicPr>
        <p:blipFill rotWithShape="1">
          <a:blip r:embed="rId7" cstate="print">
            <a:extLst>
              <a:ext uri="{28A0092B-C50C-407E-A947-70E740481C1C}">
                <a14:useLocalDpi xmlns:a14="http://schemas.microsoft.com/office/drawing/2010/main" val="0"/>
              </a:ext>
            </a:extLst>
          </a:blip>
          <a:srcRect l="9568" b="12963"/>
          <a:stretch/>
        </p:blipFill>
        <p:spPr>
          <a:xfrm>
            <a:off x="2915816" y="3717032"/>
            <a:ext cx="1683379" cy="2160240"/>
          </a:xfrm>
          <a:prstGeom prst="rect">
            <a:avLst/>
          </a:prstGeom>
        </p:spPr>
      </p:pic>
      <p:sp>
        <p:nvSpPr>
          <p:cNvPr id="8" name="ZoneTexte 7"/>
          <p:cNvSpPr txBox="1"/>
          <p:nvPr/>
        </p:nvSpPr>
        <p:spPr>
          <a:xfrm>
            <a:off x="179512" y="764704"/>
            <a:ext cx="2664296" cy="1169551"/>
          </a:xfrm>
          <a:prstGeom prst="rect">
            <a:avLst/>
          </a:prstGeom>
          <a:noFill/>
        </p:spPr>
        <p:txBody>
          <a:bodyPr wrap="square" rtlCol="0">
            <a:spAutoFit/>
          </a:bodyPr>
          <a:lstStyle/>
          <a:p>
            <a:r>
              <a:rPr lang="en-GB" sz="1400" dirty="0" err="1" smtClean="0"/>
              <a:t>Système</a:t>
            </a:r>
            <a:r>
              <a:rPr lang="en-GB" sz="1400" dirty="0" smtClean="0"/>
              <a:t> laser synchronisation et </a:t>
            </a:r>
          </a:p>
          <a:p>
            <a:r>
              <a:rPr lang="en-GB" sz="1400" dirty="0" err="1" smtClean="0"/>
              <a:t>alignement</a:t>
            </a:r>
            <a:r>
              <a:rPr lang="en-GB" sz="1400" dirty="0" smtClean="0"/>
              <a:t> </a:t>
            </a:r>
          </a:p>
          <a:p>
            <a:pPr marL="285750" indent="-285750">
              <a:buFontTx/>
              <a:buChar char="-"/>
            </a:pPr>
            <a:r>
              <a:rPr lang="en-GB" sz="1400" dirty="0" err="1" smtClean="0"/>
              <a:t>livré</a:t>
            </a:r>
            <a:r>
              <a:rPr lang="en-GB" sz="1400" dirty="0" smtClean="0"/>
              <a:t> </a:t>
            </a:r>
            <a:r>
              <a:rPr lang="en-GB" sz="1400" dirty="0" err="1" smtClean="0"/>
              <a:t>à</a:t>
            </a:r>
            <a:r>
              <a:rPr lang="en-GB" sz="1400" dirty="0" smtClean="0"/>
              <a:t> Tarbes</a:t>
            </a:r>
          </a:p>
          <a:p>
            <a:pPr marL="285750" indent="-285750">
              <a:buFontTx/>
              <a:buChar char="-"/>
            </a:pPr>
            <a:r>
              <a:rPr lang="en-GB" sz="1400" dirty="0" smtClean="0"/>
              <a:t>sync </a:t>
            </a:r>
            <a:r>
              <a:rPr lang="en-GB" sz="1400" dirty="0" err="1" smtClean="0"/>
              <a:t>précision</a:t>
            </a:r>
            <a:r>
              <a:rPr lang="en-GB" sz="1400" dirty="0" smtClean="0"/>
              <a:t> &lt;100fs </a:t>
            </a:r>
            <a:endParaRPr lang="en-GB" sz="1400" dirty="0"/>
          </a:p>
        </p:txBody>
      </p:sp>
      <p:sp>
        <p:nvSpPr>
          <p:cNvPr id="9" name="ZoneTexte 8"/>
          <p:cNvSpPr txBox="1"/>
          <p:nvPr/>
        </p:nvSpPr>
        <p:spPr>
          <a:xfrm>
            <a:off x="6516216" y="5949280"/>
            <a:ext cx="2448272" cy="769441"/>
          </a:xfrm>
          <a:prstGeom prst="rect">
            <a:avLst/>
          </a:prstGeom>
          <a:noFill/>
        </p:spPr>
        <p:txBody>
          <a:bodyPr wrap="square" rtlCol="0">
            <a:spAutoFit/>
          </a:bodyPr>
          <a:lstStyle/>
          <a:p>
            <a:r>
              <a:rPr lang="en-GB" sz="1100" dirty="0" smtClean="0"/>
              <a:t>Operation </a:t>
            </a:r>
            <a:r>
              <a:rPr lang="en-GB" sz="1100" dirty="0"/>
              <a:t>of a fast diamond </a:t>
            </a:r>
            <a:r>
              <a:rPr lang="en-GB" sz="1100" dirty="0" err="1"/>
              <a:t>γ</a:t>
            </a:r>
            <a:r>
              <a:rPr lang="en-GB" sz="1100" dirty="0"/>
              <a:t>-ray detector at the </a:t>
            </a:r>
            <a:r>
              <a:rPr lang="en-GB" sz="1100" dirty="0" err="1"/>
              <a:t>HIγS</a:t>
            </a:r>
            <a:r>
              <a:rPr lang="en-GB" sz="1100" dirty="0"/>
              <a:t> </a:t>
            </a:r>
            <a:r>
              <a:rPr lang="en-GB" sz="1100" dirty="0" smtClean="0"/>
              <a:t>facility,</a:t>
            </a:r>
          </a:p>
          <a:p>
            <a:r>
              <a:rPr lang="en-GB" sz="1100" dirty="0" smtClean="0"/>
              <a:t>T. Williams, </a:t>
            </a:r>
            <a:r>
              <a:rPr lang="en-GB" sz="1100" dirty="0" err="1" smtClean="0"/>
              <a:t>A.Martens</a:t>
            </a:r>
            <a:r>
              <a:rPr lang="en-GB" sz="1100" dirty="0" smtClean="0"/>
              <a:t> et al.  NIMA, 830, (2016)</a:t>
            </a:r>
            <a:endParaRPr lang="en-GB" sz="1100" dirty="0"/>
          </a:p>
        </p:txBody>
      </p:sp>
      <p:sp>
        <p:nvSpPr>
          <p:cNvPr id="10" name="ZoneTexte 9"/>
          <p:cNvSpPr txBox="1"/>
          <p:nvPr/>
        </p:nvSpPr>
        <p:spPr>
          <a:xfrm>
            <a:off x="3275856" y="764704"/>
            <a:ext cx="2826415" cy="954107"/>
          </a:xfrm>
          <a:prstGeom prst="rect">
            <a:avLst/>
          </a:prstGeom>
          <a:noFill/>
        </p:spPr>
        <p:txBody>
          <a:bodyPr wrap="none" rtlCol="0">
            <a:spAutoFit/>
          </a:bodyPr>
          <a:lstStyle/>
          <a:p>
            <a:r>
              <a:rPr lang="en-GB" sz="1400" dirty="0" smtClean="0"/>
              <a:t>prototype </a:t>
            </a:r>
            <a:r>
              <a:rPr lang="en-GB" sz="1400" dirty="0" err="1" smtClean="0"/>
              <a:t>circulateur</a:t>
            </a:r>
            <a:endParaRPr lang="en-GB" sz="1400" dirty="0" smtClean="0"/>
          </a:p>
          <a:p>
            <a:r>
              <a:rPr lang="en-GB" sz="1400" dirty="0" smtClean="0"/>
              <a:t>12 passages</a:t>
            </a:r>
          </a:p>
          <a:p>
            <a:pPr marL="285750" indent="-285750">
              <a:buFontTx/>
              <a:buChar char="-"/>
            </a:pPr>
            <a:r>
              <a:rPr lang="en-GB" sz="1400" dirty="0" smtClean="0"/>
              <a:t>assemblage en </a:t>
            </a:r>
            <a:r>
              <a:rPr lang="en-GB" sz="1400" dirty="0" err="1" smtClean="0"/>
              <a:t>cours</a:t>
            </a:r>
            <a:endParaRPr lang="en-GB" sz="1400" dirty="0" smtClean="0"/>
          </a:p>
          <a:p>
            <a:pPr marL="285750" indent="-285750">
              <a:buFontTx/>
              <a:buChar char="-"/>
            </a:pPr>
            <a:r>
              <a:rPr lang="en-GB" sz="1400" dirty="0" smtClean="0"/>
              <a:t>integration pair de </a:t>
            </a:r>
            <a:r>
              <a:rPr lang="en-GB" sz="1400" dirty="0" err="1" smtClean="0"/>
              <a:t>miroirs</a:t>
            </a:r>
            <a:endParaRPr lang="en-GB" sz="1400" dirty="0"/>
          </a:p>
        </p:txBody>
      </p:sp>
      <p:pic>
        <p:nvPicPr>
          <p:cNvPr id="11" name="Image 10"/>
          <p:cNvPicPr>
            <a:picLocks noChangeAspect="1"/>
          </p:cNvPicPr>
          <p:nvPr/>
        </p:nvPicPr>
        <p:blipFill>
          <a:blip r:embed="rId8"/>
          <a:stretch>
            <a:fillRect/>
          </a:stretch>
        </p:blipFill>
        <p:spPr>
          <a:xfrm>
            <a:off x="6444208" y="4005064"/>
            <a:ext cx="2451100" cy="1955800"/>
          </a:xfrm>
          <a:prstGeom prst="rect">
            <a:avLst/>
          </a:prstGeom>
        </p:spPr>
      </p:pic>
      <p:pic>
        <p:nvPicPr>
          <p:cNvPr id="12" name="Image 11" descr="20160113_105444.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5816" y="1734276"/>
            <a:ext cx="3384376" cy="1903712"/>
          </a:xfrm>
          <a:prstGeom prst="rect">
            <a:avLst/>
          </a:prstGeom>
        </p:spPr>
      </p:pic>
      <p:pic>
        <p:nvPicPr>
          <p:cNvPr id="13" name="Image 12" descr="Capture d’écran 2016-06-21 à 09.23.56.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5393754"/>
            <a:ext cx="1912752" cy="1484784"/>
          </a:xfrm>
          <a:prstGeom prst="rect">
            <a:avLst/>
          </a:prstGeom>
        </p:spPr>
      </p:pic>
      <p:sp>
        <p:nvSpPr>
          <p:cNvPr id="14" name="ZoneTexte 13"/>
          <p:cNvSpPr txBox="1"/>
          <p:nvPr/>
        </p:nvSpPr>
        <p:spPr>
          <a:xfrm>
            <a:off x="2771800" y="6165304"/>
            <a:ext cx="3528392" cy="430887"/>
          </a:xfrm>
          <a:prstGeom prst="rect">
            <a:avLst/>
          </a:prstGeom>
          <a:noFill/>
        </p:spPr>
        <p:txBody>
          <a:bodyPr wrap="square" rtlCol="0">
            <a:spAutoFit/>
          </a:bodyPr>
          <a:lstStyle/>
          <a:p>
            <a:r>
              <a:rPr lang="en-GB" sz="1100" dirty="0" smtClean="0"/>
              <a:t>K</a:t>
            </a:r>
            <a:r>
              <a:rPr lang="en-GB" sz="1100" dirty="0"/>
              <a:t>. </a:t>
            </a:r>
            <a:r>
              <a:rPr lang="en-GB" sz="1100" dirty="0" err="1"/>
              <a:t>Dupraz</a:t>
            </a:r>
            <a:r>
              <a:rPr lang="en-GB" sz="1100" dirty="0"/>
              <a:t>, </a:t>
            </a:r>
            <a:r>
              <a:rPr lang="en-GB" sz="1100" i="1" dirty="0"/>
              <a:t>et </a:t>
            </a:r>
            <a:r>
              <a:rPr lang="en-GB" sz="1100" i="1" dirty="0" smtClean="0"/>
              <a:t>al.</a:t>
            </a:r>
            <a:r>
              <a:rPr lang="en-GB" sz="1100" dirty="0"/>
              <a:t> </a:t>
            </a:r>
            <a:r>
              <a:rPr lang="en-US" sz="1100" dirty="0" smtClean="0"/>
              <a:t>Phys</a:t>
            </a:r>
            <a:r>
              <a:rPr lang="en-US" sz="1100" dirty="0"/>
              <a:t>. Rev. ST </a:t>
            </a:r>
            <a:r>
              <a:rPr lang="en-US" sz="1100" dirty="0" err="1"/>
              <a:t>Accel</a:t>
            </a:r>
            <a:r>
              <a:rPr lang="en-US" sz="1100" dirty="0"/>
              <a:t>. Beams, 17 (2014), p. 033501</a:t>
            </a:r>
            <a:endParaRPr lang="en-GB" sz="1100" dirty="0"/>
          </a:p>
        </p:txBody>
      </p:sp>
      <p:sp>
        <p:nvSpPr>
          <p:cNvPr id="15" name="ZoneTexte 14"/>
          <p:cNvSpPr txBox="1"/>
          <p:nvPr/>
        </p:nvSpPr>
        <p:spPr>
          <a:xfrm>
            <a:off x="107504" y="5045114"/>
            <a:ext cx="1512168" cy="400110"/>
          </a:xfrm>
          <a:prstGeom prst="rect">
            <a:avLst/>
          </a:prstGeom>
          <a:noFill/>
        </p:spPr>
        <p:txBody>
          <a:bodyPr wrap="square" rtlCol="0">
            <a:spAutoFit/>
          </a:bodyPr>
          <a:lstStyle/>
          <a:p>
            <a:r>
              <a:rPr lang="en-GB" sz="1000" dirty="0" smtClean="0"/>
              <a:t>synchronisation REF / CIRC</a:t>
            </a:r>
            <a:endParaRPr lang="en-GB" sz="1000" dirty="0"/>
          </a:p>
        </p:txBody>
      </p:sp>
      <p:sp>
        <p:nvSpPr>
          <p:cNvPr id="16" name="ZoneTexte 15"/>
          <p:cNvSpPr txBox="1"/>
          <p:nvPr/>
        </p:nvSpPr>
        <p:spPr>
          <a:xfrm>
            <a:off x="7596336" y="4005064"/>
            <a:ext cx="1261884" cy="246221"/>
          </a:xfrm>
          <a:prstGeom prst="rect">
            <a:avLst/>
          </a:prstGeom>
          <a:noFill/>
        </p:spPr>
        <p:txBody>
          <a:bodyPr wrap="none" rtlCol="0">
            <a:spAutoFit/>
          </a:bodyPr>
          <a:lstStyle/>
          <a:p>
            <a:r>
              <a:rPr lang="en-GB" sz="1000" dirty="0" smtClean="0"/>
              <a:t>ns-gamma pulse</a:t>
            </a:r>
            <a:endParaRPr lang="en-GB" sz="1000" dirty="0"/>
          </a:p>
        </p:txBody>
      </p:sp>
    </p:spTree>
    <p:extLst>
      <p:ext uri="{BB962C8B-B14F-4D97-AF65-F5344CB8AC3E}">
        <p14:creationId xmlns:p14="http://schemas.microsoft.com/office/powerpoint/2010/main" val="267666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ELINP-GBS - faits marquants</a:t>
            </a:r>
          </a:p>
        </p:txBody>
      </p:sp>
      <p:sp>
        <p:nvSpPr>
          <p:cNvPr id="2" name="ZoneTexte 1"/>
          <p:cNvSpPr txBox="1"/>
          <p:nvPr/>
        </p:nvSpPr>
        <p:spPr>
          <a:xfrm>
            <a:off x="107504" y="980728"/>
            <a:ext cx="3796332" cy="830997"/>
          </a:xfrm>
          <a:prstGeom prst="rect">
            <a:avLst/>
          </a:prstGeom>
          <a:noFill/>
        </p:spPr>
        <p:txBody>
          <a:bodyPr wrap="none" rtlCol="0">
            <a:spAutoFit/>
          </a:bodyPr>
          <a:lstStyle/>
          <a:p>
            <a:r>
              <a:rPr lang="en-GB" sz="1600" dirty="0" err="1" smtClean="0"/>
              <a:t>Ligne</a:t>
            </a:r>
            <a:r>
              <a:rPr lang="en-GB" sz="1600" dirty="0" smtClean="0"/>
              <a:t> transport laser photocathode </a:t>
            </a:r>
          </a:p>
          <a:p>
            <a:endParaRPr lang="en-GB" sz="1600" dirty="0"/>
          </a:p>
          <a:p>
            <a:endParaRPr lang="en-GB" sz="1600" dirty="0"/>
          </a:p>
        </p:txBody>
      </p:sp>
      <p:pic>
        <p:nvPicPr>
          <p:cNvPr id="11" name="Image 10" descr="VPC_prof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085184"/>
            <a:ext cx="2267744" cy="1530727"/>
          </a:xfrm>
          <a:prstGeom prst="rect">
            <a:avLst/>
          </a:prstGeom>
        </p:spPr>
      </p:pic>
      <p:sp>
        <p:nvSpPr>
          <p:cNvPr id="5" name="ZoneTexte 4"/>
          <p:cNvSpPr txBox="1"/>
          <p:nvPr/>
        </p:nvSpPr>
        <p:spPr>
          <a:xfrm>
            <a:off x="4644008" y="980728"/>
            <a:ext cx="3966851" cy="338554"/>
          </a:xfrm>
          <a:prstGeom prst="rect">
            <a:avLst/>
          </a:prstGeom>
          <a:noFill/>
        </p:spPr>
        <p:txBody>
          <a:bodyPr wrap="none" rtlCol="0">
            <a:spAutoFit/>
          </a:bodyPr>
          <a:lstStyle/>
          <a:p>
            <a:r>
              <a:rPr lang="en-GB" sz="1600" dirty="0" err="1" smtClean="0"/>
              <a:t>Ligne</a:t>
            </a:r>
            <a:r>
              <a:rPr lang="en-GB" sz="1600" dirty="0" smtClean="0"/>
              <a:t> transport laser haute </a:t>
            </a:r>
            <a:r>
              <a:rPr lang="en-GB" sz="1600" dirty="0" err="1" smtClean="0"/>
              <a:t>Intensité</a:t>
            </a:r>
            <a:endParaRPr lang="en-GB" sz="1600" dirty="0"/>
          </a:p>
        </p:txBody>
      </p:sp>
      <p:pic>
        <p:nvPicPr>
          <p:cNvPr id="9" name="Image 8" descr="2015-10-22-Instal-PCLT-LAL208-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340768"/>
            <a:ext cx="3168352" cy="1782198"/>
          </a:xfrm>
          <a:prstGeom prst="rect">
            <a:avLst/>
          </a:prstGeom>
        </p:spPr>
      </p:pic>
      <p:sp>
        <p:nvSpPr>
          <p:cNvPr id="10" name="ZoneTexte 9"/>
          <p:cNvSpPr txBox="1"/>
          <p:nvPr/>
        </p:nvSpPr>
        <p:spPr>
          <a:xfrm>
            <a:off x="395536" y="4725144"/>
            <a:ext cx="3893476" cy="307777"/>
          </a:xfrm>
          <a:prstGeom prst="rect">
            <a:avLst/>
          </a:prstGeom>
          <a:noFill/>
        </p:spPr>
        <p:txBody>
          <a:bodyPr wrap="none" rtlCol="0">
            <a:spAutoFit/>
          </a:bodyPr>
          <a:lstStyle/>
          <a:p>
            <a:r>
              <a:rPr lang="en-GB" sz="1400" dirty="0" err="1" smtClean="0"/>
              <a:t>contrôle</a:t>
            </a:r>
            <a:r>
              <a:rPr lang="en-GB" sz="1400" dirty="0" smtClean="0"/>
              <a:t> du profile transverse et </a:t>
            </a:r>
            <a:r>
              <a:rPr lang="en-GB" sz="1400" dirty="0" err="1" smtClean="0"/>
              <a:t>stabilité</a:t>
            </a:r>
            <a:endParaRPr lang="en-GB" sz="1400" dirty="0"/>
          </a:p>
        </p:txBody>
      </p:sp>
      <p:pic>
        <p:nvPicPr>
          <p:cNvPr id="15" name="Image 14" descr="VPC_spo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5085184"/>
            <a:ext cx="2285305" cy="1512168"/>
          </a:xfrm>
          <a:prstGeom prst="rect">
            <a:avLst/>
          </a:prstGeom>
        </p:spPr>
      </p:pic>
      <p:pic>
        <p:nvPicPr>
          <p:cNvPr id="12" name="Image 11" descr="Capture d’écran 2016-06-20 à 16.49.1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140968"/>
            <a:ext cx="1800200" cy="1511979"/>
          </a:xfrm>
          <a:prstGeom prst="rect">
            <a:avLst/>
          </a:prstGeom>
        </p:spPr>
      </p:pic>
      <p:pic>
        <p:nvPicPr>
          <p:cNvPr id="13" name="Image 12" descr="00036-LELT-0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0220" y="1340768"/>
            <a:ext cx="4833780" cy="3538660"/>
          </a:xfrm>
          <a:prstGeom prst="rect">
            <a:avLst/>
          </a:prstGeom>
        </p:spPr>
      </p:pic>
      <p:sp>
        <p:nvSpPr>
          <p:cNvPr id="14" name="ZoneTexte 13"/>
          <p:cNvSpPr txBox="1"/>
          <p:nvPr/>
        </p:nvSpPr>
        <p:spPr>
          <a:xfrm>
            <a:off x="5004048" y="4797152"/>
            <a:ext cx="3332075" cy="1384995"/>
          </a:xfrm>
          <a:prstGeom prst="rect">
            <a:avLst/>
          </a:prstGeom>
          <a:noFill/>
        </p:spPr>
        <p:txBody>
          <a:bodyPr wrap="none" rtlCol="0">
            <a:spAutoFit/>
          </a:bodyPr>
          <a:lstStyle/>
          <a:p>
            <a:r>
              <a:rPr lang="en-GB" sz="1400" dirty="0" err="1" smtClean="0"/>
              <a:t>contraintes</a:t>
            </a:r>
            <a:r>
              <a:rPr lang="en-GB" sz="1400" dirty="0" smtClean="0"/>
              <a:t>:</a:t>
            </a:r>
          </a:p>
          <a:p>
            <a:r>
              <a:rPr lang="en-GB" sz="1400" dirty="0" smtClean="0"/>
              <a:t>haute transmission &gt;85%</a:t>
            </a:r>
          </a:p>
          <a:p>
            <a:r>
              <a:rPr lang="en-GB" sz="1400" dirty="0" smtClean="0"/>
              <a:t>haute </a:t>
            </a:r>
            <a:r>
              <a:rPr lang="en-GB" sz="1400" dirty="0" err="1" smtClean="0"/>
              <a:t>qualité</a:t>
            </a:r>
            <a:r>
              <a:rPr lang="en-GB" sz="1400" dirty="0" smtClean="0"/>
              <a:t> de front </a:t>
            </a:r>
            <a:r>
              <a:rPr lang="en-GB" sz="1400" dirty="0" err="1" smtClean="0"/>
              <a:t>d’onde</a:t>
            </a:r>
            <a:endParaRPr lang="en-GB" sz="1400" dirty="0" smtClean="0"/>
          </a:p>
          <a:p>
            <a:r>
              <a:rPr lang="en-GB" sz="1400" dirty="0" smtClean="0"/>
              <a:t>haute </a:t>
            </a:r>
            <a:r>
              <a:rPr lang="en-GB" sz="1400" dirty="0" err="1" smtClean="0"/>
              <a:t>stabilité</a:t>
            </a:r>
            <a:endParaRPr lang="en-GB" sz="1400" dirty="0" smtClean="0"/>
          </a:p>
          <a:p>
            <a:endParaRPr lang="en-GB" sz="1400" dirty="0"/>
          </a:p>
          <a:p>
            <a:r>
              <a:rPr lang="en-GB" sz="1400" dirty="0" smtClean="0"/>
              <a:t>en </a:t>
            </a:r>
            <a:r>
              <a:rPr lang="en-GB" sz="1400" dirty="0" err="1" smtClean="0"/>
              <a:t>cours</a:t>
            </a:r>
            <a:r>
              <a:rPr lang="en-GB" sz="1400" dirty="0" smtClean="0"/>
              <a:t> de </a:t>
            </a:r>
            <a:r>
              <a:rPr lang="en-GB" sz="1400" dirty="0" err="1" smtClean="0"/>
              <a:t>réalisation</a:t>
            </a:r>
            <a:r>
              <a:rPr lang="en-GB" sz="1400" dirty="0" smtClean="0"/>
              <a:t> et montage</a:t>
            </a:r>
          </a:p>
        </p:txBody>
      </p:sp>
      <p:pic>
        <p:nvPicPr>
          <p:cNvPr id="16" name="Image 15" descr="apercu faisceau phi30mm.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6336" y="3789040"/>
            <a:ext cx="1219429" cy="1282363"/>
          </a:xfrm>
          <a:prstGeom prst="rect">
            <a:avLst/>
          </a:prstGeom>
        </p:spPr>
      </p:pic>
    </p:spTree>
    <p:extLst>
      <p:ext uri="{BB962C8B-B14F-4D97-AF65-F5344CB8AC3E}">
        <p14:creationId xmlns:p14="http://schemas.microsoft.com/office/powerpoint/2010/main" val="255538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p:nvPr/>
        </p:nvCxnSpPr>
        <p:spPr>
          <a:xfrm>
            <a:off x="1588" y="1196752"/>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0" y="764704"/>
            <a:ext cx="9144000" cy="6120680"/>
          </a:xfrm>
          <a:prstGeom prst="rect">
            <a:avLst/>
          </a:prstGeom>
          <a:solidFill>
            <a:schemeClr val="bg1"/>
          </a:solidFill>
          <a:ln/>
          <a:extLst/>
        </p:spPr>
        <p:style>
          <a:lnRef idx="1">
            <a:schemeClr val="accent5"/>
          </a:lnRef>
          <a:fillRef idx="2">
            <a:schemeClr val="accent5"/>
          </a:fillRef>
          <a:effectRef idx="1">
            <a:schemeClr val="accent5"/>
          </a:effectRef>
          <a:fontRef idx="minor">
            <a:schemeClr val="dk1"/>
          </a:fontRef>
        </p:style>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120000"/>
              </a:lnSpc>
              <a:spcBef>
                <a:spcPct val="20000"/>
              </a:spcBef>
              <a:buFont typeface="Arial" pitchFamily="34" charset="0"/>
              <a:buChar char="–"/>
            </a:pPr>
            <a:r>
              <a:rPr lang="fr-FR" altLang="fr-FR" sz="1800" b="1" dirty="0" smtClean="0"/>
              <a:t> Situation actuelle du projet</a:t>
            </a:r>
          </a:p>
          <a:p>
            <a:pPr lvl="1">
              <a:lnSpc>
                <a:spcPct val="120000"/>
              </a:lnSpc>
              <a:spcBef>
                <a:spcPct val="20000"/>
              </a:spcBef>
              <a:buFont typeface="Arial" pitchFamily="34" charset="0"/>
              <a:buChar char="–"/>
            </a:pPr>
            <a:r>
              <a:rPr lang="fr-FR" altLang="fr-FR" sz="1400" dirty="0" smtClean="0"/>
              <a:t>livraison du bâtiment officielle confirmé pour fin juillet 2016</a:t>
            </a:r>
          </a:p>
          <a:p>
            <a:pPr lvl="1">
              <a:lnSpc>
                <a:spcPct val="120000"/>
              </a:lnSpc>
              <a:spcBef>
                <a:spcPct val="20000"/>
              </a:spcBef>
              <a:buFont typeface="Arial" pitchFamily="34" charset="0"/>
              <a:buChar char="–"/>
            </a:pPr>
            <a:r>
              <a:rPr lang="fr-FR" altLang="fr-FR" sz="1400" dirty="0" smtClean="0"/>
              <a:t>lancement de la production du premier point d’interaction(ALSYOM /LAL) début montage novembre 2016</a:t>
            </a:r>
          </a:p>
          <a:p>
            <a:pPr lvl="1">
              <a:lnSpc>
                <a:spcPct val="120000"/>
              </a:lnSpc>
              <a:spcBef>
                <a:spcPct val="20000"/>
              </a:spcBef>
              <a:buFont typeface="Arial" pitchFamily="34" charset="0"/>
              <a:buChar char="–"/>
            </a:pPr>
            <a:r>
              <a:rPr lang="fr-FR" altLang="fr-FR" sz="1400" dirty="0" smtClean="0"/>
              <a:t>nombre test sur le prototype 12 passage en cours de montage par le ALSYOM et le LAL. Le maintien des petites pairs de miroirs reste un point délicat. Plusieurs solutions sont à l’étude </a:t>
            </a:r>
            <a:endParaRPr lang="fr-FR" altLang="fr-FR" sz="1400" dirty="0"/>
          </a:p>
          <a:p>
            <a:pPr lvl="1">
              <a:lnSpc>
                <a:spcPct val="120000"/>
              </a:lnSpc>
              <a:spcBef>
                <a:spcPct val="20000"/>
              </a:spcBef>
              <a:buFont typeface="Arial" pitchFamily="34" charset="0"/>
              <a:buChar char="–"/>
            </a:pPr>
            <a:endParaRPr lang="fr-FR" altLang="fr-FR" sz="1400" dirty="0" smtClean="0"/>
          </a:p>
          <a:p>
            <a:pPr>
              <a:lnSpc>
                <a:spcPct val="120000"/>
              </a:lnSpc>
              <a:spcBef>
                <a:spcPct val="20000"/>
              </a:spcBef>
              <a:buFont typeface="Arial" pitchFamily="34" charset="0"/>
              <a:buChar char="–"/>
            </a:pPr>
            <a:endParaRPr lang="fr-FR" altLang="fr-FR" sz="1800" b="1" dirty="0" smtClean="0"/>
          </a:p>
          <a:p>
            <a:pPr>
              <a:lnSpc>
                <a:spcPct val="120000"/>
              </a:lnSpc>
              <a:spcBef>
                <a:spcPct val="20000"/>
              </a:spcBef>
              <a:buFont typeface="Arial" pitchFamily="34" charset="0"/>
              <a:buChar char="–"/>
            </a:pPr>
            <a:endParaRPr lang="fr-FR" altLang="fr-FR" sz="1800" b="1" dirty="0"/>
          </a:p>
          <a:p>
            <a:pPr>
              <a:lnSpc>
                <a:spcPct val="120000"/>
              </a:lnSpc>
              <a:spcBef>
                <a:spcPct val="20000"/>
              </a:spcBef>
              <a:buFont typeface="Arial" pitchFamily="34" charset="0"/>
              <a:buChar char="–"/>
            </a:pPr>
            <a:endParaRPr lang="fr-FR" altLang="fr-FR" sz="1800" b="1" dirty="0" smtClean="0"/>
          </a:p>
          <a:p>
            <a:pPr>
              <a:lnSpc>
                <a:spcPct val="120000"/>
              </a:lnSpc>
              <a:spcBef>
                <a:spcPct val="20000"/>
              </a:spcBef>
              <a:buFont typeface="Arial" pitchFamily="34" charset="0"/>
              <a:buChar char="–"/>
            </a:pPr>
            <a:r>
              <a:rPr lang="fr-FR" altLang="fr-FR" sz="1800" b="1" dirty="0" smtClean="0"/>
              <a:t> Activités et échéances à venir</a:t>
            </a:r>
          </a:p>
          <a:p>
            <a:pPr lvl="1">
              <a:lnSpc>
                <a:spcPct val="120000"/>
              </a:lnSpc>
              <a:spcBef>
                <a:spcPct val="20000"/>
              </a:spcBef>
              <a:buFont typeface="Arial" pitchFamily="34" charset="0"/>
              <a:buChar char="–"/>
            </a:pPr>
            <a:r>
              <a:rPr lang="fr-FR" altLang="fr-FR" sz="1400" dirty="0"/>
              <a:t>Début installation sur site en avril-mai 2017.</a:t>
            </a:r>
          </a:p>
          <a:p>
            <a:pPr lvl="1">
              <a:lnSpc>
                <a:spcPct val="120000"/>
              </a:lnSpc>
              <a:spcBef>
                <a:spcPct val="20000"/>
              </a:spcBef>
              <a:buFont typeface="Arial" pitchFamily="34" charset="0"/>
              <a:buChar char="–"/>
            </a:pPr>
            <a:r>
              <a:rPr lang="fr-FR" altLang="fr-FR" sz="1400" dirty="0"/>
              <a:t>Début </a:t>
            </a:r>
            <a:r>
              <a:rPr lang="fr-FR" altLang="fr-FR" sz="1400" dirty="0" err="1"/>
              <a:t>commissioning</a:t>
            </a:r>
            <a:r>
              <a:rPr lang="fr-FR" altLang="fr-FR" sz="1400" dirty="0"/>
              <a:t> ligne basse énergie gamma fin 2017. </a:t>
            </a:r>
          </a:p>
          <a:p>
            <a:pPr lvl="1">
              <a:lnSpc>
                <a:spcPct val="120000"/>
              </a:lnSpc>
              <a:spcBef>
                <a:spcPct val="20000"/>
              </a:spcBef>
              <a:buFont typeface="Arial" pitchFamily="34" charset="0"/>
              <a:buChar char="–"/>
            </a:pPr>
            <a:r>
              <a:rPr lang="fr-FR" altLang="fr-FR" sz="1400" dirty="0"/>
              <a:t>Fin installation de la machine aout 2018. </a:t>
            </a:r>
          </a:p>
          <a:p>
            <a:pPr lvl="1">
              <a:lnSpc>
                <a:spcPct val="120000"/>
              </a:lnSpc>
              <a:spcBef>
                <a:spcPct val="20000"/>
              </a:spcBef>
              <a:buFont typeface="Arial" pitchFamily="34" charset="0"/>
              <a:buChar char="–"/>
            </a:pPr>
            <a:r>
              <a:rPr lang="fr-FR" altLang="fr-FR" sz="1400" dirty="0"/>
              <a:t>Fin du </a:t>
            </a:r>
            <a:r>
              <a:rPr lang="fr-FR" altLang="fr-FR" sz="1400" dirty="0" err="1"/>
              <a:t>commissioning</a:t>
            </a:r>
            <a:r>
              <a:rPr lang="fr-FR" altLang="fr-FR" sz="1400" dirty="0"/>
              <a:t> </a:t>
            </a:r>
            <a:r>
              <a:rPr lang="fr-FR" altLang="fr-FR" sz="1400" dirty="0" smtClean="0"/>
              <a:t>de la machine fin </a:t>
            </a:r>
            <a:r>
              <a:rPr lang="fr-FR" altLang="fr-FR" sz="1400" dirty="0"/>
              <a:t>2019, contrat en cours de renégociation. </a:t>
            </a:r>
          </a:p>
          <a:p>
            <a:pPr>
              <a:lnSpc>
                <a:spcPct val="120000"/>
              </a:lnSpc>
              <a:spcBef>
                <a:spcPct val="20000"/>
              </a:spcBef>
              <a:buFont typeface="Arial" pitchFamily="34" charset="0"/>
              <a:buChar char="–"/>
            </a:pPr>
            <a:endParaRPr lang="fr-FR" altLang="fr-FR" sz="1800" b="1" dirty="0" smtClean="0"/>
          </a:p>
        </p:txBody>
      </p:sp>
      <p:sp>
        <p:nvSpPr>
          <p:cNvPr id="26625" name="Rectangle 2"/>
          <p:cNvSpPr>
            <a:spLocks noGrp="1" noChangeArrowheads="1"/>
          </p:cNvSpPr>
          <p:nvPr>
            <p:ph type="title" idx="4294967295"/>
          </p:nvPr>
        </p:nvSpPr>
        <p:spPr>
          <a:xfrm>
            <a:off x="0" y="-18678"/>
            <a:ext cx="9144000" cy="711374"/>
          </a:xfrm>
        </p:spPr>
        <p:txBody>
          <a:bodyPr/>
          <a:lstStyle/>
          <a:p>
            <a:r>
              <a:rPr lang="fr-FR" altLang="fr-FR" sz="2400" b="1" dirty="0" smtClean="0">
                <a:solidFill>
                  <a:srgbClr val="E75112"/>
                </a:solidFill>
                <a:latin typeface="Verdana" pitchFamily="34" charset="0"/>
              </a:rPr>
              <a:t>Projet ELINPGBS- évolution anticipée (3-5 ans)</a:t>
            </a:r>
          </a:p>
        </p:txBody>
      </p:sp>
      <p:pic>
        <p:nvPicPr>
          <p:cNvPr id="2" name="Image 1" descr="20160518_163604.jpg"/>
          <p:cNvPicPr>
            <a:picLocks noChangeAspect="1"/>
          </p:cNvPicPr>
          <p:nvPr/>
        </p:nvPicPr>
        <p:blipFill rotWithShape="1">
          <a:blip r:embed="rId3" cstate="print">
            <a:extLst>
              <a:ext uri="{28A0092B-C50C-407E-A947-70E740481C1C}">
                <a14:useLocalDpi xmlns:a14="http://schemas.microsoft.com/office/drawing/2010/main" val="0"/>
              </a:ext>
            </a:extLst>
          </a:blip>
          <a:srcRect l="37153" t="4630" r="15625" b="5555"/>
          <a:stretch/>
        </p:blipFill>
        <p:spPr>
          <a:xfrm>
            <a:off x="1907704" y="2780928"/>
            <a:ext cx="1224136" cy="1309646"/>
          </a:xfrm>
          <a:prstGeom prst="rect">
            <a:avLst/>
          </a:prstGeom>
        </p:spPr>
      </p:pic>
      <p:pic>
        <p:nvPicPr>
          <p:cNvPr id="3" name="Image 2" descr="Capture d’écran 2016-06-21 à 09.46.0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780928"/>
            <a:ext cx="3096344" cy="1343845"/>
          </a:xfrm>
          <a:prstGeom prst="rect">
            <a:avLst/>
          </a:prstGeom>
        </p:spPr>
      </p:pic>
      <p:pic>
        <p:nvPicPr>
          <p:cNvPr id="4" name="Image 3" descr="Capture d’écran 2016-06-21 à 09.45.39.png"/>
          <p:cNvPicPr>
            <a:picLocks noChangeAspect="1"/>
          </p:cNvPicPr>
          <p:nvPr/>
        </p:nvPicPr>
        <p:blipFill rotWithShape="1">
          <a:blip r:embed="rId5" cstate="print">
            <a:extLst>
              <a:ext uri="{28A0092B-C50C-407E-A947-70E740481C1C}">
                <a14:useLocalDpi xmlns:a14="http://schemas.microsoft.com/office/drawing/2010/main" val="0"/>
              </a:ext>
            </a:extLst>
          </a:blip>
          <a:srcRect l="18070" t="9491" r="31658" b="15278"/>
          <a:stretch/>
        </p:blipFill>
        <p:spPr>
          <a:xfrm>
            <a:off x="3606161" y="2780928"/>
            <a:ext cx="1037847" cy="1367434"/>
          </a:xfrm>
          <a:prstGeom prst="rect">
            <a:avLst/>
          </a:prstGeom>
        </p:spPr>
      </p:pic>
    </p:spTree>
    <p:extLst>
      <p:ext uri="{BB962C8B-B14F-4D97-AF65-F5344CB8AC3E}">
        <p14:creationId xmlns:p14="http://schemas.microsoft.com/office/powerpoint/2010/main" val="4231747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0"/>
            <a:ext cx="9144000" cy="692150"/>
          </a:xfrm>
        </p:spPr>
        <p:txBody>
          <a:bodyPr/>
          <a:lstStyle/>
          <a:p>
            <a:r>
              <a:rPr lang="fr-FR" altLang="fr-FR" sz="2400" b="1" dirty="0" smtClean="0">
                <a:solidFill>
                  <a:srgbClr val="E75112"/>
                </a:solidFill>
                <a:latin typeface="Verdana" pitchFamily="34" charset="0"/>
              </a:rPr>
              <a:t>Projet ELINP GBS - évolution anticipée (3-5 ans)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 y="809328"/>
            <a:ext cx="9180512" cy="6048672"/>
          </a:xfrm>
          <a:prstGeom prst="rect">
            <a:avLst/>
          </a:prstGeom>
          <a:solidFill>
            <a:srgbClr val="FFFFFF"/>
          </a:solidFill>
          <a:ln/>
          <a:extLst/>
        </p:spPr>
        <p:style>
          <a:lnRef idx="1">
            <a:schemeClr val="accent5"/>
          </a:lnRef>
          <a:fillRef idx="2">
            <a:schemeClr val="accent5"/>
          </a:fillRef>
          <a:effectRef idx="1">
            <a:schemeClr val="accent5"/>
          </a:effectRef>
          <a:fontRef idx="minor">
            <a:schemeClr val="dk1"/>
          </a:fontRef>
        </p:style>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120000"/>
              </a:lnSpc>
              <a:spcBef>
                <a:spcPct val="20000"/>
              </a:spcBef>
              <a:buFont typeface="Arial" pitchFamily="34" charset="0"/>
              <a:buChar char="–"/>
            </a:pPr>
            <a:r>
              <a:rPr lang="fr-FR" altLang="fr-FR" sz="1600" b="1" dirty="0" smtClean="0"/>
              <a:t>Vision à plus long terme : </a:t>
            </a:r>
          </a:p>
          <a:p>
            <a:pPr lvl="1">
              <a:lnSpc>
                <a:spcPct val="120000"/>
              </a:lnSpc>
              <a:spcBef>
                <a:spcPct val="20000"/>
              </a:spcBef>
              <a:buFont typeface="Arial" pitchFamily="34" charset="0"/>
              <a:buChar char="–"/>
            </a:pPr>
            <a:r>
              <a:rPr lang="fr-FR" altLang="fr-FR" sz="1400" dirty="0" smtClean="0"/>
              <a:t>Super </a:t>
            </a:r>
            <a:r>
              <a:rPr lang="fr-FR" altLang="fr-FR" sz="1400" dirty="0" err="1" smtClean="0"/>
              <a:t>ThomX</a:t>
            </a:r>
            <a:r>
              <a:rPr lang="fr-FR" altLang="fr-FR" sz="1400" dirty="0" smtClean="0"/>
              <a:t> : 2017-2020</a:t>
            </a:r>
          </a:p>
          <a:p>
            <a:pPr lvl="1">
              <a:lnSpc>
                <a:spcPct val="120000"/>
              </a:lnSpc>
              <a:spcBef>
                <a:spcPct val="20000"/>
              </a:spcBef>
              <a:buFont typeface="Arial" pitchFamily="34" charset="0"/>
              <a:buChar char="–"/>
            </a:pPr>
            <a:r>
              <a:rPr lang="fr-FR" altLang="fr-FR" sz="1400" dirty="0" smtClean="0"/>
              <a:t>Nouveau projet de source ICS</a:t>
            </a:r>
          </a:p>
          <a:p>
            <a:pPr lvl="1">
              <a:lnSpc>
                <a:spcPct val="120000"/>
              </a:lnSpc>
              <a:spcBef>
                <a:spcPct val="20000"/>
              </a:spcBef>
              <a:buFont typeface="Arial" pitchFamily="34" charset="0"/>
              <a:buChar char="–"/>
            </a:pPr>
            <a:r>
              <a:rPr lang="fr-FR" altLang="fr-FR" sz="1400" dirty="0" smtClean="0"/>
              <a:t>Développement de schéma hybride avec optimisation globale / accélérateur / laser / point interaction. </a:t>
            </a:r>
          </a:p>
          <a:p>
            <a:pPr marL="457200" lvl="1" indent="0">
              <a:lnSpc>
                <a:spcPct val="120000"/>
              </a:lnSpc>
              <a:spcBef>
                <a:spcPct val="20000"/>
              </a:spcBef>
            </a:pPr>
            <a:endParaRPr lang="fr-FR" altLang="fr-FR" sz="1400" dirty="0" smtClean="0"/>
          </a:p>
          <a:p>
            <a:pPr marL="457200" lvl="1" indent="0">
              <a:lnSpc>
                <a:spcPct val="120000"/>
              </a:lnSpc>
              <a:spcBef>
                <a:spcPct val="20000"/>
              </a:spcBef>
            </a:pPr>
            <a:r>
              <a:rPr lang="fr-FR" altLang="fr-FR" sz="1400" dirty="0" smtClean="0"/>
              <a:t>L’équipe du Optique du LAL à tisser un réseau de collaboration avec différentes équipe de l’INFN et des entreprises de pointes dans le domaine de l’optique, des lasers et de la mécanique lui permettant de se positionner sur l’upgrade et la participation à nouvelles sources ICS. </a:t>
            </a:r>
            <a:endParaRPr lang="fr-FR" altLang="fr-FR" sz="1200" b="1" dirty="0"/>
          </a:p>
        </p:txBody>
      </p:sp>
    </p:spTree>
    <p:extLst>
      <p:ext uri="{BB962C8B-B14F-4D97-AF65-F5344CB8AC3E}">
        <p14:creationId xmlns:p14="http://schemas.microsoft.com/office/powerpoint/2010/main" val="2760702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0" y="0"/>
            <a:ext cx="9144000" cy="692150"/>
          </a:xfrm>
        </p:spPr>
        <p:txBody>
          <a:bodyPr/>
          <a:lstStyle/>
          <a:p>
            <a:r>
              <a:rPr lang="fr-FR" altLang="fr-FR" sz="2400" b="1" dirty="0" smtClean="0">
                <a:solidFill>
                  <a:srgbClr val="E75112"/>
                </a:solidFill>
                <a:latin typeface="Verdana" pitchFamily="34" charset="0"/>
              </a:rPr>
              <a:t>Projet ELINP-GBS - </a:t>
            </a:r>
            <a:r>
              <a:rPr lang="fr-FR" altLang="fr-FR" sz="2400" b="1" dirty="0">
                <a:solidFill>
                  <a:srgbClr val="E75112"/>
                </a:solidFill>
                <a:latin typeface="Verdana" pitchFamily="34" charset="0"/>
              </a:rPr>
              <a:t>a</a:t>
            </a:r>
            <a:r>
              <a:rPr lang="fr-FR" altLang="fr-FR" sz="2400" b="1" dirty="0" smtClean="0">
                <a:solidFill>
                  <a:srgbClr val="E75112"/>
                </a:solidFill>
                <a:latin typeface="Verdana" pitchFamily="34" charset="0"/>
              </a:rPr>
              <a:t>ttentes (vis-à-vis de l’IN2P3)</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8363" y="1196752"/>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lvl="1">
              <a:lnSpc>
                <a:spcPct val="150000"/>
              </a:lnSpc>
              <a:spcBef>
                <a:spcPct val="20000"/>
              </a:spcBef>
              <a:buFont typeface="Arial" pitchFamily="34" charset="0"/>
              <a:buChar char="–"/>
            </a:pPr>
            <a:r>
              <a:rPr lang="fr-FR" altLang="fr-FR" sz="1400" b="1" dirty="0" smtClean="0"/>
              <a:t>Stabilisation K. </a:t>
            </a:r>
            <a:r>
              <a:rPr lang="fr-FR" altLang="fr-FR" sz="1400" b="1" dirty="0" err="1" smtClean="0"/>
              <a:t>Dupraz</a:t>
            </a:r>
            <a:r>
              <a:rPr lang="fr-FR" altLang="fr-FR" sz="1400" b="1" dirty="0" smtClean="0"/>
              <a:t> (</a:t>
            </a:r>
            <a:r>
              <a:rPr lang="fr-FR" altLang="fr-FR" sz="1400" b="1" dirty="0" err="1" smtClean="0"/>
              <a:t>PostDoc</a:t>
            </a:r>
            <a:r>
              <a:rPr lang="fr-FR" altLang="fr-FR" sz="1400" b="1" dirty="0" smtClean="0"/>
              <a:t>), P. Favier (Doc) …</a:t>
            </a:r>
          </a:p>
          <a:p>
            <a:pPr lvl="2">
              <a:lnSpc>
                <a:spcPct val="150000"/>
              </a:lnSpc>
              <a:spcBef>
                <a:spcPct val="20000"/>
              </a:spcBef>
              <a:buFont typeface="Arial" pitchFamily="34" charset="0"/>
              <a:buChar char="–"/>
            </a:pPr>
            <a:r>
              <a:rPr lang="fr-FR" altLang="fr-FR" sz="1400" dirty="0" smtClean="0"/>
              <a:t>Nécessaire pour faire marcher </a:t>
            </a:r>
            <a:r>
              <a:rPr lang="fr-FR" altLang="fr-FR" sz="1400" dirty="0" err="1" smtClean="0"/>
              <a:t>ThomX</a:t>
            </a:r>
            <a:r>
              <a:rPr lang="fr-FR" altLang="fr-FR" sz="1400" dirty="0"/>
              <a:t> </a:t>
            </a:r>
            <a:r>
              <a:rPr lang="fr-FR" altLang="fr-FR" sz="1400" dirty="0" smtClean="0"/>
              <a:t>&amp; faire la R&amp;D de l’upgrade </a:t>
            </a:r>
          </a:p>
          <a:p>
            <a:pPr lvl="2">
              <a:lnSpc>
                <a:spcPct val="150000"/>
              </a:lnSpc>
              <a:spcBef>
                <a:spcPct val="20000"/>
              </a:spcBef>
              <a:buFont typeface="Arial" pitchFamily="34" charset="0"/>
              <a:buChar char="–"/>
            </a:pPr>
            <a:r>
              <a:rPr lang="fr-FR" altLang="fr-FR" sz="1400" dirty="0" smtClean="0"/>
              <a:t>Nombreuses compétences développées dans l’équipe à stabiliser pour maintenir notre leadership sur la réalisation de point d’interaction de sources ICS</a:t>
            </a:r>
          </a:p>
          <a:p>
            <a:pPr lvl="2">
              <a:lnSpc>
                <a:spcPct val="150000"/>
              </a:lnSpc>
              <a:spcBef>
                <a:spcPct val="20000"/>
              </a:spcBef>
              <a:buFont typeface="Arial" pitchFamily="34" charset="0"/>
              <a:buChar char="–"/>
            </a:pPr>
            <a:r>
              <a:rPr lang="fr-FR" altLang="fr-FR" sz="1400" dirty="0" smtClean="0"/>
              <a:t>Très bonne ‘école’ en instrumentation : optique, électronique (synchro, asservissements, numérique), électromagnétisme, mécanique </a:t>
            </a:r>
            <a:r>
              <a:rPr lang="fr-FR" altLang="fr-FR" sz="1400" dirty="0" smtClean="0">
                <a:sym typeface="Wingdings" panose="05000000000000000000" pitchFamily="2" charset="2"/>
              </a:rPr>
              <a:t> </a:t>
            </a:r>
            <a:r>
              <a:rPr lang="fr-FR" altLang="fr-FR" sz="1400" dirty="0" smtClean="0"/>
              <a:t>Profils très larges </a:t>
            </a:r>
          </a:p>
          <a:p>
            <a:pPr lvl="1">
              <a:lnSpc>
                <a:spcPct val="150000"/>
              </a:lnSpc>
              <a:spcBef>
                <a:spcPct val="20000"/>
              </a:spcBef>
              <a:buFont typeface="Arial" pitchFamily="34" charset="0"/>
              <a:buChar char="–"/>
            </a:pPr>
            <a:r>
              <a:rPr lang="fr-FR" altLang="fr-FR" sz="1400" b="1" dirty="0" smtClean="0"/>
              <a:t>Soutien récurrent pour équipements optiques &amp; </a:t>
            </a:r>
            <a:r>
              <a:rPr lang="fr-FR" altLang="fr-FR" sz="1400" b="1" dirty="0"/>
              <a:t>é</a:t>
            </a:r>
            <a:r>
              <a:rPr lang="fr-FR" altLang="fr-FR" sz="1400" b="1" dirty="0" smtClean="0"/>
              <a:t>lectronique </a:t>
            </a:r>
          </a:p>
          <a:p>
            <a:pPr lvl="1">
              <a:lnSpc>
                <a:spcPct val="150000"/>
              </a:lnSpc>
              <a:spcBef>
                <a:spcPct val="20000"/>
              </a:spcBef>
              <a:buFont typeface="Arial" pitchFamily="34" charset="0"/>
              <a:buChar char="–"/>
            </a:pPr>
            <a:r>
              <a:rPr lang="fr-FR" altLang="fr-FR" sz="1400" b="1" dirty="0" smtClean="0"/>
              <a:t>Soutien récurrent pour la mécanique de haute précision et l’</a:t>
            </a:r>
            <a:r>
              <a:rPr lang="fr-FR" altLang="fr-FR" sz="1400" b="1" dirty="0" err="1" smtClean="0"/>
              <a:t>opto</a:t>
            </a:r>
            <a:r>
              <a:rPr lang="fr-FR" altLang="fr-FR" sz="1400" b="1" dirty="0" smtClean="0"/>
              <a:t> mécanique. </a:t>
            </a:r>
          </a:p>
        </p:txBody>
      </p:sp>
    </p:spTree>
    <p:extLst>
      <p:ext uri="{BB962C8B-B14F-4D97-AF65-F5344CB8AC3E}">
        <p14:creationId xmlns:p14="http://schemas.microsoft.com/office/powerpoint/2010/main" val="1660694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Activités de l’équipe</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0483" name="Rectangle 3"/>
          <p:cNvSpPr txBox="1">
            <a:spLocks noChangeArrowheads="1"/>
          </p:cNvSpPr>
          <p:nvPr/>
        </p:nvSpPr>
        <p:spPr bwMode="auto">
          <a:xfrm>
            <a:off x="34925" y="692696"/>
            <a:ext cx="9001125" cy="616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indent="0">
              <a:lnSpc>
                <a:spcPct val="90000"/>
              </a:lnSpc>
              <a:buFont typeface="Arial" pitchFamily="34" charset="0"/>
              <a:buNone/>
            </a:pPr>
            <a:r>
              <a:rPr lang="fr-FR" altLang="fr-FR" sz="1200" b="1" dirty="0">
                <a:solidFill>
                  <a:srgbClr val="0070C0"/>
                </a:solidFill>
              </a:rPr>
              <a:t>Nom de l’équipe: </a:t>
            </a:r>
            <a:r>
              <a:rPr lang="fr-FR" altLang="fr-FR" sz="1200" b="1" dirty="0"/>
              <a:t>Sources &amp; Rayonnement </a:t>
            </a:r>
            <a:r>
              <a:rPr lang="fr-FR" altLang="fr-FR" sz="1200" b="1" dirty="0" smtClean="0"/>
              <a:t>Compton</a:t>
            </a:r>
            <a:endParaRPr lang="fr-FR" altLang="fr-FR" sz="1200" b="1" dirty="0">
              <a:solidFill>
                <a:srgbClr val="0070C0"/>
              </a:solidFill>
            </a:endParaRPr>
          </a:p>
          <a:p>
            <a:pPr marL="0" indent="0">
              <a:lnSpc>
                <a:spcPct val="90000"/>
              </a:lnSpc>
              <a:buFont typeface="Arial" pitchFamily="34" charset="0"/>
              <a:buNone/>
            </a:pPr>
            <a:r>
              <a:rPr lang="fr-FR" altLang="fr-FR" sz="1200" b="1" dirty="0" smtClean="0">
                <a:solidFill>
                  <a:srgbClr val="0070C0"/>
                </a:solidFill>
              </a:rPr>
              <a:t>Responsable </a:t>
            </a:r>
            <a:r>
              <a:rPr lang="fr-FR" altLang="fr-FR" sz="1200" b="1" dirty="0">
                <a:solidFill>
                  <a:srgbClr val="0070C0"/>
                </a:solidFill>
              </a:rPr>
              <a:t>scientifique local</a:t>
            </a:r>
            <a:r>
              <a:rPr lang="fr-FR" altLang="fr-FR" sz="1200" b="1" dirty="0"/>
              <a:t>: </a:t>
            </a:r>
            <a:r>
              <a:rPr lang="fr-FR" altLang="fr-FR" sz="1200" b="1" dirty="0" smtClean="0"/>
              <a:t>Fabian </a:t>
            </a:r>
            <a:r>
              <a:rPr lang="fr-FR" altLang="fr-FR" sz="1200" b="1" dirty="0" err="1" smtClean="0"/>
              <a:t>Zomer</a:t>
            </a:r>
            <a:endParaRPr lang="fr-FR" altLang="fr-FR" sz="1200" b="1" dirty="0" smtClean="0">
              <a:solidFill>
                <a:srgbClr val="0070C0"/>
              </a:solidFill>
            </a:endParaRPr>
          </a:p>
          <a:p>
            <a:pPr marL="0" indent="0">
              <a:lnSpc>
                <a:spcPct val="90000"/>
              </a:lnSpc>
              <a:buFont typeface="Arial" pitchFamily="34" charset="0"/>
              <a:buNone/>
            </a:pPr>
            <a:r>
              <a:rPr lang="fr-FR" altLang="fr-FR" sz="1200" b="1" dirty="0" smtClean="0">
                <a:solidFill>
                  <a:srgbClr val="0070C0"/>
                </a:solidFill>
              </a:rPr>
              <a:t>DAS référent: </a:t>
            </a:r>
            <a:r>
              <a:rPr lang="fr-FR" altLang="fr-FR" sz="1200" b="1" dirty="0" smtClean="0"/>
              <a:t>Jean-Luc </a:t>
            </a:r>
            <a:r>
              <a:rPr lang="fr-FR" altLang="fr-FR" sz="1200" b="1" dirty="0" err="1" smtClean="0"/>
              <a:t>Biarrotte</a:t>
            </a:r>
            <a:r>
              <a:rPr lang="fr-FR" altLang="fr-FR" sz="1200" b="1" dirty="0" smtClean="0"/>
              <a:t> </a:t>
            </a:r>
            <a:endParaRPr lang="fr-FR" altLang="fr-FR" sz="1200" b="1" dirty="0">
              <a:solidFill>
                <a:srgbClr val="0070C0"/>
              </a:solidFill>
            </a:endParaRPr>
          </a:p>
          <a:p>
            <a:pPr>
              <a:lnSpc>
                <a:spcPct val="90000"/>
              </a:lnSpc>
              <a:spcBef>
                <a:spcPct val="20000"/>
              </a:spcBef>
            </a:pPr>
            <a:r>
              <a:rPr lang="fr-FR" altLang="fr-FR" sz="1200" b="1" dirty="0" smtClean="0">
                <a:solidFill>
                  <a:srgbClr val="0070C0"/>
                </a:solidFill>
              </a:rPr>
              <a:t>Principales activités scientifiques accélérateur de l’équipe </a:t>
            </a:r>
            <a:endParaRPr lang="fr-FR" altLang="fr-FR" sz="1200" dirty="0" smtClean="0"/>
          </a:p>
          <a:p>
            <a:pPr lvl="1">
              <a:lnSpc>
                <a:spcPct val="90000"/>
              </a:lnSpc>
              <a:spcBef>
                <a:spcPct val="20000"/>
              </a:spcBef>
              <a:buFont typeface="Arial" pitchFamily="34" charset="0"/>
              <a:buChar char="–"/>
            </a:pPr>
            <a:r>
              <a:rPr lang="fr-FR" altLang="fr-FR" sz="1200" dirty="0" smtClean="0"/>
              <a:t>Conception/design/réalisation ligne rayons X</a:t>
            </a:r>
          </a:p>
          <a:p>
            <a:pPr lvl="1">
              <a:lnSpc>
                <a:spcPct val="90000"/>
              </a:lnSpc>
              <a:spcBef>
                <a:spcPct val="20000"/>
              </a:spcBef>
              <a:buFont typeface="Arial" pitchFamily="34" charset="0"/>
              <a:buChar char="–"/>
            </a:pPr>
            <a:r>
              <a:rPr lang="fr-FR" altLang="fr-FR" sz="1200" dirty="0" smtClean="0"/>
              <a:t>X-ray </a:t>
            </a:r>
            <a:r>
              <a:rPr lang="fr-FR" altLang="fr-FR" sz="1200" dirty="0" err="1" smtClean="0"/>
              <a:t>optics</a:t>
            </a:r>
            <a:r>
              <a:rPr lang="fr-FR" altLang="fr-FR" sz="1200" dirty="0" smtClean="0"/>
              <a:t>/</a:t>
            </a:r>
            <a:r>
              <a:rPr lang="fr-FR" altLang="fr-FR" sz="1200" dirty="0" err="1" smtClean="0"/>
              <a:t>analysis</a:t>
            </a:r>
            <a:endParaRPr lang="fr-FR" altLang="fr-FR" sz="1200" dirty="0" smtClean="0"/>
          </a:p>
          <a:p>
            <a:pPr lvl="1">
              <a:lnSpc>
                <a:spcPct val="90000"/>
              </a:lnSpc>
              <a:spcBef>
                <a:spcPct val="20000"/>
              </a:spcBef>
              <a:buFont typeface="Arial" pitchFamily="34" charset="0"/>
              <a:buChar char="–"/>
            </a:pPr>
            <a:r>
              <a:rPr lang="fr-FR" altLang="fr-FR" sz="1200" dirty="0"/>
              <a:t>Conception/design/réalisation point d’interaction </a:t>
            </a:r>
            <a:br>
              <a:rPr lang="fr-FR" altLang="fr-FR" sz="1200" dirty="0"/>
            </a:br>
            <a:r>
              <a:rPr lang="fr-FR" altLang="fr-FR" sz="1200" dirty="0" smtClean="0"/>
              <a:t>laser-électrons</a:t>
            </a:r>
          </a:p>
          <a:p>
            <a:pPr lvl="2">
              <a:lnSpc>
                <a:spcPct val="90000"/>
              </a:lnSpc>
              <a:spcBef>
                <a:spcPct val="20000"/>
              </a:spcBef>
              <a:buFont typeface="Arial" pitchFamily="34" charset="0"/>
              <a:buChar char="–"/>
            </a:pPr>
            <a:r>
              <a:rPr lang="fr-FR" altLang="fr-FR" sz="1200" dirty="0"/>
              <a:t>Réalisation + modélisation  système optique , </a:t>
            </a:r>
            <a:br>
              <a:rPr lang="fr-FR" altLang="fr-FR" sz="1200" dirty="0"/>
            </a:br>
            <a:r>
              <a:rPr lang="fr-FR" altLang="fr-FR" sz="1200" dirty="0"/>
              <a:t>alignement synchro du </a:t>
            </a:r>
            <a:r>
              <a:rPr lang="fr-FR" altLang="fr-FR" sz="1200" dirty="0" err="1"/>
              <a:t>recirculateur</a:t>
            </a:r>
            <a:r>
              <a:rPr lang="fr-FR" altLang="fr-FR" sz="1200" dirty="0"/>
              <a:t> </a:t>
            </a:r>
            <a:r>
              <a:rPr lang="fr-FR" altLang="fr-FR" sz="1200" dirty="0" smtClean="0"/>
              <a:t>optique ELINP</a:t>
            </a:r>
          </a:p>
          <a:p>
            <a:pPr lvl="2">
              <a:lnSpc>
                <a:spcPct val="90000"/>
              </a:lnSpc>
              <a:spcBef>
                <a:spcPct val="20000"/>
              </a:spcBef>
              <a:buFont typeface="Arial" pitchFamily="34" charset="0"/>
              <a:buChar char="–"/>
            </a:pPr>
            <a:r>
              <a:rPr lang="fr-FR" altLang="fr-FR" sz="1200" dirty="0" smtClean="0"/>
              <a:t>R&amp;D cavités optiques pour interaction laser-électrons</a:t>
            </a:r>
          </a:p>
          <a:p>
            <a:pPr lvl="2">
              <a:lnSpc>
                <a:spcPct val="90000"/>
              </a:lnSpc>
              <a:spcBef>
                <a:spcPct val="20000"/>
              </a:spcBef>
              <a:buFont typeface="Arial" pitchFamily="34" charset="0"/>
              <a:buChar char="–"/>
            </a:pPr>
            <a:r>
              <a:rPr lang="fr-FR" altLang="fr-FR" sz="1200" dirty="0" smtClean="0"/>
              <a:t>R&amp;D laser femto forte puissance moyenne</a:t>
            </a:r>
          </a:p>
          <a:p>
            <a:pPr lvl="2">
              <a:lnSpc>
                <a:spcPct val="90000"/>
              </a:lnSpc>
              <a:spcBef>
                <a:spcPct val="20000"/>
              </a:spcBef>
              <a:buFont typeface="Arial" pitchFamily="34" charset="0"/>
              <a:buChar char="–"/>
            </a:pPr>
            <a:r>
              <a:rPr lang="fr-FR" altLang="fr-FR" sz="1200" dirty="0" smtClean="0"/>
              <a:t>Optique adaptative/control effets thermoélastiques</a:t>
            </a:r>
          </a:p>
          <a:p>
            <a:pPr lvl="1">
              <a:lnSpc>
                <a:spcPct val="90000"/>
              </a:lnSpc>
              <a:spcBef>
                <a:spcPct val="20000"/>
              </a:spcBef>
              <a:buFont typeface="Arial" pitchFamily="34" charset="0"/>
              <a:buChar char="–"/>
            </a:pPr>
            <a:r>
              <a:rPr lang="fr-FR" altLang="fr-FR" sz="1200" dirty="0" smtClean="0"/>
              <a:t>Stabilisation fréquence laser</a:t>
            </a:r>
          </a:p>
          <a:p>
            <a:pPr lvl="2">
              <a:lnSpc>
                <a:spcPct val="90000"/>
              </a:lnSpc>
              <a:spcBef>
                <a:spcPct val="20000"/>
              </a:spcBef>
              <a:buFont typeface="Arial" pitchFamily="34" charset="0"/>
              <a:buChar char="–"/>
            </a:pPr>
            <a:r>
              <a:rPr lang="fr-FR" altLang="fr-FR" sz="1200" dirty="0" smtClean="0"/>
              <a:t>développements électronique numérique</a:t>
            </a:r>
            <a:br>
              <a:rPr lang="fr-FR" altLang="fr-FR" sz="1200" dirty="0" smtClean="0"/>
            </a:br>
            <a:r>
              <a:rPr lang="fr-FR" altLang="fr-FR" sz="1200" dirty="0" smtClean="0"/>
              <a:t>asservissement rapide</a:t>
            </a:r>
          </a:p>
          <a:p>
            <a:pPr lvl="1">
              <a:lnSpc>
                <a:spcPct val="90000"/>
              </a:lnSpc>
              <a:spcBef>
                <a:spcPct val="20000"/>
              </a:spcBef>
              <a:buFont typeface="Arial" pitchFamily="34" charset="0"/>
              <a:buChar char="–"/>
            </a:pPr>
            <a:r>
              <a:rPr lang="fr-FR" altLang="fr-FR" sz="1200" dirty="0" smtClean="0"/>
              <a:t>Développement </a:t>
            </a:r>
            <a:r>
              <a:rPr lang="fr-FR" altLang="fr-FR" sz="1200" dirty="0"/>
              <a:t>détecteur rapide &amp; </a:t>
            </a:r>
            <a:r>
              <a:rPr lang="fr-FR" altLang="fr-FR" sz="1200" dirty="0" err="1"/>
              <a:t>RadHard</a:t>
            </a:r>
            <a:r>
              <a:rPr lang="fr-FR" altLang="fr-FR" sz="1200" dirty="0"/>
              <a:t/>
            </a:r>
            <a:br>
              <a:rPr lang="fr-FR" altLang="fr-FR" sz="1200" dirty="0"/>
            </a:br>
            <a:r>
              <a:rPr lang="fr-FR" altLang="fr-FR" sz="1200" dirty="0"/>
              <a:t> diamant pour rayons gamma </a:t>
            </a:r>
          </a:p>
          <a:p>
            <a:pPr lvl="1">
              <a:lnSpc>
                <a:spcPct val="90000"/>
              </a:lnSpc>
              <a:spcBef>
                <a:spcPct val="20000"/>
              </a:spcBef>
              <a:buFont typeface="Arial" pitchFamily="34" charset="0"/>
              <a:buChar char="–"/>
            </a:pPr>
            <a:r>
              <a:rPr lang="fr-FR" altLang="fr-FR" sz="1200" dirty="0"/>
              <a:t>Lignes de transport laser haute énergie pour ELINP</a:t>
            </a:r>
          </a:p>
          <a:p>
            <a:pPr lvl="1">
              <a:lnSpc>
                <a:spcPct val="90000"/>
              </a:lnSpc>
              <a:spcBef>
                <a:spcPct val="20000"/>
              </a:spcBef>
              <a:buFont typeface="Arial" pitchFamily="34" charset="0"/>
              <a:buChar char="–"/>
            </a:pPr>
            <a:r>
              <a:rPr lang="fr-FR" altLang="fr-FR" sz="1200" dirty="0"/>
              <a:t>Ligne de transport UV pour photocathode</a:t>
            </a:r>
            <a:r>
              <a:rPr lang="fr-FR" altLang="fr-FR" sz="1200" dirty="0" smtClean="0"/>
              <a:t>.</a:t>
            </a:r>
          </a:p>
          <a:p>
            <a:pPr lvl="1">
              <a:lnSpc>
                <a:spcPct val="90000"/>
              </a:lnSpc>
              <a:spcBef>
                <a:spcPct val="20000"/>
              </a:spcBef>
              <a:buFont typeface="Arial" pitchFamily="34" charset="0"/>
              <a:buChar char="–"/>
            </a:pPr>
            <a:r>
              <a:rPr lang="fr-FR" altLang="fr-FR" sz="1200" dirty="0" smtClean="0"/>
              <a:t>Modèles Laser-électron radiation &amp; accélération en</a:t>
            </a:r>
            <a:br>
              <a:rPr lang="fr-FR" altLang="fr-FR" sz="1200" dirty="0" smtClean="0"/>
            </a:br>
            <a:r>
              <a:rPr lang="fr-FR" altLang="fr-FR" sz="1200" dirty="0" smtClean="0"/>
              <a:t>champ fort</a:t>
            </a:r>
          </a:p>
          <a:p>
            <a:pPr lvl="1">
              <a:lnSpc>
                <a:spcPct val="90000"/>
              </a:lnSpc>
              <a:spcBef>
                <a:spcPct val="20000"/>
              </a:spcBef>
              <a:buFont typeface="Arial" pitchFamily="34" charset="0"/>
              <a:buChar char="–"/>
            </a:pPr>
            <a:r>
              <a:rPr lang="fr-FR" altLang="fr-FR" sz="1200" dirty="0" smtClean="0"/>
              <a:t>Publications dans des revues à comités de lectures </a:t>
            </a:r>
            <a:r>
              <a:rPr lang="fr-FR" altLang="fr-FR" sz="1200" dirty="0" smtClean="0">
                <a:sym typeface="Wingdings" panose="05000000000000000000" pitchFamily="2" charset="2"/>
              </a:rPr>
              <a:t></a:t>
            </a:r>
          </a:p>
          <a:p>
            <a:pPr lvl="2">
              <a:lnSpc>
                <a:spcPct val="90000"/>
              </a:lnSpc>
              <a:spcBef>
                <a:spcPct val="20000"/>
              </a:spcBef>
              <a:buFont typeface="Arial" pitchFamily="34" charset="0"/>
              <a:buChar char="–"/>
            </a:pPr>
            <a:r>
              <a:rPr lang="fr-FR" altLang="fr-FR" sz="1200" dirty="0" smtClean="0">
                <a:sym typeface="Wingdings" panose="05000000000000000000" pitchFamily="2" charset="2"/>
              </a:rPr>
              <a:t>Revues d’Optique, accélérateurs, instrumentation,</a:t>
            </a:r>
            <a:br>
              <a:rPr lang="fr-FR" altLang="fr-FR" sz="1200" dirty="0" smtClean="0">
                <a:sym typeface="Wingdings" panose="05000000000000000000" pitchFamily="2" charset="2"/>
              </a:rPr>
            </a:br>
            <a:r>
              <a:rPr lang="fr-FR" altLang="fr-FR" sz="1200" dirty="0" smtClean="0">
                <a:sym typeface="Wingdings" panose="05000000000000000000" pitchFamily="2" charset="2"/>
              </a:rPr>
              <a:t>Phys. Med., Rad. </a:t>
            </a:r>
            <a:r>
              <a:rPr lang="fr-FR" altLang="fr-FR" sz="1200" dirty="0" err="1" smtClean="0">
                <a:sym typeface="Wingdings" panose="05000000000000000000" pitchFamily="2" charset="2"/>
              </a:rPr>
              <a:t>Sync</a:t>
            </a:r>
            <a:r>
              <a:rPr lang="fr-FR" altLang="fr-FR" sz="1200" dirty="0" smtClean="0">
                <a:sym typeface="Wingdings" panose="05000000000000000000" pitchFamily="2" charset="2"/>
              </a:rPr>
              <a:t>.</a:t>
            </a:r>
            <a:endParaRPr lang="fr-FR" altLang="fr-FR" sz="1200" dirty="0" smtClean="0"/>
          </a:p>
          <a:p>
            <a:pPr lvl="1">
              <a:lnSpc>
                <a:spcPct val="90000"/>
              </a:lnSpc>
              <a:spcBef>
                <a:spcPct val="20000"/>
              </a:spcBef>
              <a:buFont typeface="Arial" pitchFamily="34" charset="0"/>
              <a:buChar char="–"/>
            </a:pPr>
            <a:r>
              <a:rPr lang="fr-FR" altLang="fr-FR" sz="1200" dirty="0" smtClean="0"/>
              <a:t>Conférences (participation/</a:t>
            </a:r>
            <a:r>
              <a:rPr lang="fr-FR" altLang="fr-FR" sz="1200" dirty="0" err="1" smtClean="0"/>
              <a:t>proceedings</a:t>
            </a:r>
            <a:r>
              <a:rPr lang="fr-FR" altLang="fr-FR" sz="1200" dirty="0" smtClean="0"/>
              <a:t>) : ~4-5 par an</a:t>
            </a:r>
            <a:endParaRPr lang="fr-FR" altLang="fr-FR" sz="1200" dirty="0"/>
          </a:p>
          <a:p>
            <a:pPr>
              <a:lnSpc>
                <a:spcPct val="90000"/>
              </a:lnSpc>
              <a:spcBef>
                <a:spcPct val="20000"/>
              </a:spcBef>
            </a:pPr>
            <a:r>
              <a:rPr lang="fr-FR" altLang="fr-FR" sz="1200" b="1" dirty="0" smtClean="0">
                <a:solidFill>
                  <a:srgbClr val="0070C0"/>
                </a:solidFill>
              </a:rPr>
              <a:t>Projets techniques accélérateur dans lesquels l’équipe </a:t>
            </a:r>
            <a:br>
              <a:rPr lang="fr-FR" altLang="fr-FR" sz="1200" b="1" dirty="0" smtClean="0">
                <a:solidFill>
                  <a:srgbClr val="0070C0"/>
                </a:solidFill>
              </a:rPr>
            </a:br>
            <a:r>
              <a:rPr lang="fr-FR" altLang="fr-FR" sz="1200" b="1" dirty="0" smtClean="0">
                <a:solidFill>
                  <a:srgbClr val="0070C0"/>
                </a:solidFill>
              </a:rPr>
              <a:t>est impliquée </a:t>
            </a:r>
          </a:p>
          <a:p>
            <a:pPr lvl="1">
              <a:lnSpc>
                <a:spcPct val="90000"/>
              </a:lnSpc>
              <a:spcBef>
                <a:spcPct val="20000"/>
              </a:spcBef>
              <a:buFont typeface="Arial" pitchFamily="34" charset="0"/>
              <a:buChar char="–"/>
            </a:pPr>
            <a:r>
              <a:rPr lang="fr-FR" altLang="fr-FR" sz="1200" dirty="0" err="1" smtClean="0"/>
              <a:t>ThomX</a:t>
            </a:r>
            <a:endParaRPr lang="fr-FR" altLang="fr-FR" sz="1200" dirty="0" smtClean="0"/>
          </a:p>
          <a:p>
            <a:pPr lvl="1">
              <a:lnSpc>
                <a:spcPct val="90000"/>
              </a:lnSpc>
              <a:spcBef>
                <a:spcPct val="20000"/>
              </a:spcBef>
              <a:buFont typeface="Arial" pitchFamily="34" charset="0"/>
              <a:buChar char="–"/>
            </a:pPr>
            <a:r>
              <a:rPr lang="fr-FR" altLang="fr-FR" sz="1200" dirty="0" smtClean="0"/>
              <a:t>ELINP</a:t>
            </a:r>
          </a:p>
          <a:p>
            <a:pPr lvl="1">
              <a:lnSpc>
                <a:spcPct val="90000"/>
              </a:lnSpc>
              <a:spcBef>
                <a:spcPct val="20000"/>
              </a:spcBef>
              <a:buFont typeface="Arial" pitchFamily="34" charset="0"/>
              <a:buChar char="–"/>
            </a:pPr>
            <a:r>
              <a:rPr lang="fr-FR" altLang="fr-FR" sz="1200" dirty="0" smtClean="0"/>
              <a:t>MIGHTYLASER</a:t>
            </a:r>
          </a:p>
          <a:p>
            <a:pPr lvl="2">
              <a:lnSpc>
                <a:spcPct val="90000"/>
              </a:lnSpc>
              <a:spcBef>
                <a:spcPct val="20000"/>
              </a:spcBef>
              <a:buFont typeface="Arial" pitchFamily="34" charset="0"/>
              <a:buChar char="–"/>
            </a:pPr>
            <a:r>
              <a:rPr lang="fr-FR" altLang="fr-FR" sz="1200" dirty="0" err="1" smtClean="0"/>
              <a:t>BriX</a:t>
            </a:r>
            <a:r>
              <a:rPr lang="fr-FR" altLang="fr-FR" sz="1200" dirty="0" smtClean="0"/>
              <a:t> (Milan), PERLE (CERN),…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03" t="17686" r="8527" b="5502"/>
          <a:stretch/>
        </p:blipFill>
        <p:spPr bwMode="auto">
          <a:xfrm>
            <a:off x="5364088" y="2132856"/>
            <a:ext cx="3894578" cy="324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3" name="Straight Connector 2"/>
          <p:cNvCxnSpPr/>
          <p:nvPr/>
        </p:nvCxnSpPr>
        <p:spPr>
          <a:xfrm>
            <a:off x="2916238" y="4652963"/>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ZoneTexte 3"/>
          <p:cNvSpPr txBox="1">
            <a:spLocks noChangeArrowheads="1"/>
          </p:cNvSpPr>
          <p:nvPr/>
        </p:nvSpPr>
        <p:spPr bwMode="auto">
          <a:xfrm>
            <a:off x="2699792" y="116632"/>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err="1" smtClean="0"/>
              <a:t>Accélérateurs</a:t>
            </a:r>
            <a:r>
              <a:rPr lang="en-US" altLang="fr-FR" sz="1800" dirty="0" smtClean="0"/>
              <a:t> &amp; Technologies</a:t>
            </a:r>
            <a:endParaRPr lang="en-US" altLang="fr-FR" sz="1800" dirty="0"/>
          </a:p>
        </p:txBody>
      </p:sp>
      <p:sp>
        <p:nvSpPr>
          <p:cNvPr id="7" name="Rectangle 2"/>
          <p:cNvSpPr txBox="1">
            <a:spLocks noChangeArrowheads="1"/>
          </p:cNvSpPr>
          <p:nvPr/>
        </p:nvSpPr>
        <p:spPr bwMode="auto">
          <a:xfrm>
            <a:off x="1475656" y="908720"/>
            <a:ext cx="640871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altLang="fr-FR" sz="3600" b="1" dirty="0" smtClean="0">
                <a:solidFill>
                  <a:srgbClr val="E75112"/>
                </a:solidFill>
                <a:latin typeface="Verdana" pitchFamily="34" charset="0"/>
              </a:rPr>
              <a:t>Equipe AT05: </a:t>
            </a:r>
            <a:br>
              <a:rPr lang="fr-FR" altLang="fr-FR" sz="3600" b="1" dirty="0" smtClean="0">
                <a:solidFill>
                  <a:srgbClr val="E75112"/>
                </a:solidFill>
                <a:latin typeface="Verdana" pitchFamily="34" charset="0"/>
              </a:rPr>
            </a:br>
            <a:r>
              <a:rPr lang="fr-FR" altLang="fr-FR" sz="1800" b="1" dirty="0" smtClean="0">
                <a:solidFill>
                  <a:srgbClr val="E75112"/>
                </a:solidFill>
                <a:latin typeface="Verdana" pitchFamily="34" charset="0"/>
              </a:rPr>
              <a:t>Technologies et Matériaux pour système optiques innovants</a:t>
            </a: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err="1" smtClean="0">
                <a:solidFill>
                  <a:srgbClr val="E75112"/>
                </a:solidFill>
                <a:latin typeface="Verdana" pitchFamily="34" charset="0"/>
              </a:rPr>
              <a:t>Sorces</a:t>
            </a:r>
            <a:r>
              <a:rPr lang="fr-FR" altLang="fr-FR" sz="3600" b="1" dirty="0" smtClean="0">
                <a:solidFill>
                  <a:srgbClr val="E75112"/>
                </a:solidFill>
                <a:latin typeface="Verdana" pitchFamily="34" charset="0"/>
              </a:rPr>
              <a:t> &amp; Rayonnement Compton</a:t>
            </a:r>
            <a:br>
              <a:rPr lang="fr-FR" altLang="fr-FR" sz="3600" b="1" dirty="0" smtClean="0">
                <a:solidFill>
                  <a:srgbClr val="E75112"/>
                </a:solidFill>
                <a:latin typeface="Verdana" pitchFamily="34" charset="0"/>
              </a:rPr>
            </a:br>
            <a:r>
              <a:rPr lang="fr-FR" altLang="fr-FR" sz="3600" b="1" dirty="0" smtClean="0">
                <a:solidFill>
                  <a:srgbClr val="4F81BD"/>
                </a:solidFill>
                <a:latin typeface="Verdana" pitchFamily="34" charset="0"/>
              </a:rPr>
              <a:t>Projet #3</a:t>
            </a:r>
            <a:br>
              <a:rPr lang="fr-FR" altLang="fr-FR" sz="3600" b="1" dirty="0" smtClean="0">
                <a:solidFill>
                  <a:srgbClr val="4F81BD"/>
                </a:solidFill>
                <a:latin typeface="Verdana" pitchFamily="34" charset="0"/>
              </a:rPr>
            </a:br>
            <a:r>
              <a:rPr lang="fr-FR" altLang="fr-FR" sz="3600" b="1" dirty="0" err="1" smtClean="0">
                <a:solidFill>
                  <a:srgbClr val="4F81BD"/>
                </a:solidFill>
                <a:latin typeface="Verdana" pitchFamily="34" charset="0"/>
              </a:rPr>
              <a:t>ThomX</a:t>
            </a:r>
            <a:r>
              <a:rPr lang="fr-FR" altLang="fr-FR" sz="3600" b="1" dirty="0" smtClean="0">
                <a:solidFill>
                  <a:srgbClr val="4F81BD"/>
                </a:solidFill>
                <a:latin typeface="Verdana" pitchFamily="34" charset="0"/>
              </a:rPr>
              <a:t> Ligne X</a:t>
            </a:r>
            <a:r>
              <a:rPr lang="fr-FR" altLang="fr-FR" sz="3600" b="1" dirty="0" smtClean="0">
                <a:solidFill>
                  <a:srgbClr val="4F81BD"/>
                </a:solidFill>
                <a:latin typeface="Verdana" pitchFamily="34" charset="0"/>
                <a:sym typeface="Euclid Symbol"/>
              </a:rPr>
              <a:t/>
            </a:r>
            <a:br>
              <a:rPr lang="fr-FR" altLang="fr-FR" sz="3600" b="1" dirty="0" smtClean="0">
                <a:solidFill>
                  <a:srgbClr val="4F81BD"/>
                </a:solidFill>
                <a:latin typeface="Verdana" pitchFamily="34" charset="0"/>
                <a:sym typeface="Euclid Symbol"/>
              </a:rPr>
            </a:br>
            <a:endParaRPr lang="fr-FR" altLang="fr-FR" sz="3600" b="1" dirty="0" smtClean="0">
              <a:solidFill>
                <a:srgbClr val="4F81BD"/>
              </a:solidFill>
              <a:latin typeface="Verdana" pitchFamily="34" charset="0"/>
            </a:endParaRPr>
          </a:p>
        </p:txBody>
      </p:sp>
    </p:spTree>
    <p:extLst>
      <p:ext uri="{BB962C8B-B14F-4D97-AF65-F5344CB8AC3E}">
        <p14:creationId xmlns:p14="http://schemas.microsoft.com/office/powerpoint/2010/main" val="2510341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description générale</a:t>
            </a:r>
          </a:p>
        </p:txBody>
      </p:sp>
      <p:sp>
        <p:nvSpPr>
          <p:cNvPr id="22530" name="Rectangle 3"/>
          <p:cNvSpPr>
            <a:spLocks noGrp="1" noChangeArrowheads="1"/>
          </p:cNvSpPr>
          <p:nvPr>
            <p:ph idx="4294967295"/>
          </p:nvPr>
        </p:nvSpPr>
        <p:spPr>
          <a:xfrm>
            <a:off x="28517" y="836141"/>
            <a:ext cx="9001125" cy="5761211"/>
          </a:xfrm>
          <a:ln w="19050">
            <a:noFill/>
            <a:miter lim="800000"/>
            <a:headEnd/>
            <a:tailEnd/>
          </a:ln>
        </p:spPr>
        <p:txBody>
          <a:bodyPr/>
          <a:lstStyle/>
          <a:p>
            <a:pPr marL="0" indent="0">
              <a:lnSpc>
                <a:spcPct val="90000"/>
              </a:lnSpc>
              <a:buFont typeface="Arial" pitchFamily="34" charset="0"/>
              <a:buNone/>
            </a:pPr>
            <a:r>
              <a:rPr lang="fr-FR" altLang="fr-FR" sz="1200" b="1" dirty="0" smtClean="0">
                <a:solidFill>
                  <a:srgbClr val="0070C0"/>
                </a:solidFill>
                <a:latin typeface="Verdana" pitchFamily="34" charset="0"/>
              </a:rPr>
              <a:t>Nom/acronyme projet  </a:t>
            </a:r>
            <a:r>
              <a:rPr lang="fr-FR" altLang="fr-FR" sz="1200" b="1" dirty="0" smtClean="0">
                <a:latin typeface="Verdana" pitchFamily="34" charset="0"/>
              </a:rPr>
              <a:t>ThomX ligne X</a:t>
            </a:r>
          </a:p>
          <a:p>
            <a:pPr marL="0" indent="0">
              <a:lnSpc>
                <a:spcPct val="90000"/>
              </a:lnSpc>
              <a:buFont typeface="Arial" pitchFamily="34" charset="0"/>
              <a:buNone/>
            </a:pPr>
            <a:endParaRPr lang="fr-FR" altLang="fr-FR" sz="1200" b="1" dirty="0" smtClean="0">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national: </a:t>
            </a:r>
            <a:r>
              <a:rPr lang="fr-FR" altLang="fr-FR" sz="1200" dirty="0" smtClean="0">
                <a:latin typeface="Verdana" pitchFamily="34" charset="0"/>
              </a:rPr>
              <a:t>Marie Jacquet</a:t>
            </a: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local: </a:t>
            </a:r>
            <a:r>
              <a:rPr lang="fr-FR" altLang="fr-FR" sz="1200" dirty="0" smtClean="0">
                <a:latin typeface="Verdana" pitchFamily="34" charset="0"/>
              </a:rPr>
              <a:t>Marie Jacquet</a:t>
            </a:r>
          </a:p>
          <a:p>
            <a:pPr marL="0" indent="0">
              <a:lnSpc>
                <a:spcPct val="90000"/>
              </a:lnSpc>
              <a:buFont typeface="Arial" pitchFamily="34" charset="0"/>
              <a:buNone/>
            </a:pPr>
            <a:r>
              <a:rPr lang="fr-FR" altLang="fr-FR" sz="1200" b="1" dirty="0" smtClean="0">
                <a:solidFill>
                  <a:srgbClr val="0070C0"/>
                </a:solidFill>
                <a:latin typeface="Verdana" pitchFamily="34" charset="0"/>
              </a:rPr>
              <a:t>Responsable technique local: </a:t>
            </a:r>
            <a:r>
              <a:rPr lang="fr-FR" altLang="fr-FR" sz="1200" dirty="0" smtClean="0">
                <a:latin typeface="Verdana" pitchFamily="34" charset="0"/>
              </a:rPr>
              <a:t>il n’y en a pas.</a:t>
            </a:r>
          </a:p>
          <a:p>
            <a:pPr marL="0" indent="0">
              <a:lnSpc>
                <a:spcPct val="90000"/>
              </a:lnSpc>
              <a:buFont typeface="Arial" pitchFamily="34" charset="0"/>
              <a:buNone/>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dirty="0" smtClean="0">
                <a:latin typeface="Verdana" pitchFamily="34" charset="0"/>
              </a:rPr>
              <a:t>Description scientifique et technique [en qqes lignes </a:t>
            </a:r>
            <a:r>
              <a:rPr lang="fr-FR" altLang="fr-FR" sz="1200" b="1" dirty="0">
                <a:latin typeface="Verdana" pitchFamily="34" charset="0"/>
              </a:rPr>
              <a:t> </a:t>
            </a:r>
            <a:r>
              <a:rPr lang="fr-FR" altLang="fr-FR" sz="1200" b="1" dirty="0" smtClean="0">
                <a:latin typeface="Verdana" pitchFamily="34" charset="0"/>
              </a:rPr>
              <a:t>+ schéma]</a:t>
            </a:r>
            <a:endParaRPr lang="fr-FR" altLang="fr-FR" sz="1200" b="1" dirty="0">
              <a:latin typeface="Verdana" pitchFamily="34" charset="0"/>
            </a:endParaRPr>
          </a:p>
          <a:p>
            <a:pPr marL="57150" indent="0">
              <a:lnSpc>
                <a:spcPct val="90000"/>
              </a:lnSpc>
              <a:buNone/>
            </a:pPr>
            <a:r>
              <a:rPr lang="fr-FR" altLang="fr-FR" sz="1200" dirty="0" smtClean="0">
                <a:solidFill>
                  <a:srgbClr val="4D4D4D"/>
                </a:solidFill>
                <a:latin typeface="Verdana" pitchFamily="34" charset="0"/>
                <a:sym typeface="Wingdings" pitchFamily="2" charset="2"/>
              </a:rPr>
              <a:t>Un faisceau d’X Compton est très diffèrent spatialement et spectralement d’un faisceau synchrotron et/ou de </a:t>
            </a:r>
          </a:p>
          <a:p>
            <a:pPr marL="57150" indent="0">
              <a:lnSpc>
                <a:spcPct val="90000"/>
              </a:lnSpc>
              <a:buNone/>
            </a:pPr>
            <a:r>
              <a:rPr lang="fr-FR" altLang="fr-FR" sz="1200" dirty="0" smtClean="0">
                <a:solidFill>
                  <a:srgbClr val="4D4D4D"/>
                </a:solidFill>
                <a:latin typeface="Verdana" pitchFamily="34" charset="0"/>
                <a:sym typeface="Wingdings" pitchFamily="2" charset="2"/>
              </a:rPr>
              <a:t>sources X dite classiques. La ligne X doit être entièrement conçue et réalisée en tenant compte de cette </a:t>
            </a:r>
          </a:p>
          <a:p>
            <a:pPr marL="57150" indent="0">
              <a:lnSpc>
                <a:spcPct val="90000"/>
              </a:lnSpc>
              <a:buNone/>
            </a:pPr>
            <a:r>
              <a:rPr lang="fr-FR" altLang="fr-FR" sz="1200" dirty="0" smtClean="0">
                <a:solidFill>
                  <a:srgbClr val="4D4D4D"/>
                </a:solidFill>
                <a:latin typeface="Verdana" pitchFamily="34" charset="0"/>
                <a:sym typeface="Wingdings" pitchFamily="2" charset="2"/>
              </a:rPr>
              <a:t>configuration spatiale et spectrale particulière. La ligne X de ThomX consiste en trois parties : </a:t>
            </a:r>
          </a:p>
          <a:p>
            <a:pPr marL="57150" indent="0">
              <a:lnSpc>
                <a:spcPct val="90000"/>
              </a:lnSpc>
              <a:buNone/>
            </a:pPr>
            <a:r>
              <a:rPr lang="fr-FR" altLang="fr-FR" sz="1200" dirty="0" smtClean="0">
                <a:solidFill>
                  <a:srgbClr val="4D4D4D"/>
                </a:solidFill>
                <a:latin typeface="Verdana" pitchFamily="34" charset="0"/>
                <a:sym typeface="Wingdings" pitchFamily="2" charset="2"/>
              </a:rPr>
              <a:t>1) La 1</a:t>
            </a:r>
            <a:r>
              <a:rPr lang="fr-FR" altLang="fr-FR" sz="1200" baseline="30000" dirty="0" smtClean="0">
                <a:solidFill>
                  <a:srgbClr val="4D4D4D"/>
                </a:solidFill>
                <a:latin typeface="Verdana" pitchFamily="34" charset="0"/>
                <a:sym typeface="Wingdings" pitchFamily="2" charset="2"/>
              </a:rPr>
              <a:t>ere</a:t>
            </a:r>
            <a:r>
              <a:rPr lang="fr-FR" altLang="fr-FR" sz="1200" dirty="0" smtClean="0">
                <a:solidFill>
                  <a:srgbClr val="4D4D4D"/>
                </a:solidFill>
                <a:latin typeface="Verdana" pitchFamily="34" charset="0"/>
                <a:sym typeface="Wingdings" pitchFamily="2" charset="2"/>
              </a:rPr>
              <a:t> partie est située dans l’igloo et est destinée au suivi continu</a:t>
            </a:r>
          </a:p>
          <a:p>
            <a:pPr marL="57150" indent="0">
              <a:lnSpc>
                <a:spcPct val="90000"/>
              </a:lnSpc>
              <a:buNone/>
            </a:pPr>
            <a:r>
              <a:rPr lang="fr-FR" altLang="fr-FR" sz="1200" dirty="0" smtClean="0">
                <a:solidFill>
                  <a:srgbClr val="4D4D4D"/>
                </a:solidFill>
                <a:latin typeface="Verdana" pitchFamily="34" charset="0"/>
                <a:sym typeface="Wingdings" pitchFamily="2" charset="2"/>
              </a:rPr>
              <a:t>du faisceau : des éléments optiques et de détection robustes, pilotables</a:t>
            </a:r>
          </a:p>
          <a:p>
            <a:pPr marL="57150" indent="0">
              <a:lnSpc>
                <a:spcPct val="90000"/>
              </a:lnSpc>
              <a:buNone/>
            </a:pPr>
            <a:r>
              <a:rPr lang="fr-FR" altLang="fr-FR" sz="1200" dirty="0" smtClean="0">
                <a:solidFill>
                  <a:srgbClr val="4D4D4D"/>
                </a:solidFill>
                <a:latin typeface="Verdana" pitchFamily="34" charset="0"/>
                <a:sym typeface="Wingdings" pitchFamily="2" charset="2"/>
              </a:rPr>
              <a:t>à distance, seront installés sur une table optique (Table 1). Un système</a:t>
            </a:r>
          </a:p>
          <a:p>
            <a:pPr marL="57150" indent="0">
              <a:lnSpc>
                <a:spcPct val="90000"/>
              </a:lnSpc>
              <a:buNone/>
            </a:pPr>
            <a:r>
              <a:rPr lang="fr-FR" altLang="fr-FR" sz="1200" dirty="0" smtClean="0">
                <a:solidFill>
                  <a:srgbClr val="4D4D4D"/>
                </a:solidFill>
                <a:latin typeface="Verdana" pitchFamily="34" charset="0"/>
                <a:sym typeface="Wingdings" pitchFamily="2" charset="2"/>
              </a:rPr>
              <a:t>optique focalisant les rayons X (le </a:t>
            </a:r>
            <a:r>
              <a:rPr lang="fr-FR" altLang="fr-FR" sz="1200" dirty="0" err="1" smtClean="0">
                <a:solidFill>
                  <a:srgbClr val="4D4D4D"/>
                </a:solidFill>
                <a:latin typeface="Verdana" pitchFamily="34" charset="0"/>
                <a:sym typeface="Wingdings" pitchFamily="2" charset="2"/>
              </a:rPr>
              <a:t>transfocateur</a:t>
            </a:r>
            <a:r>
              <a:rPr lang="fr-FR" altLang="fr-FR" sz="1200" dirty="0" smtClean="0">
                <a:solidFill>
                  <a:srgbClr val="4D4D4D"/>
                </a:solidFill>
                <a:latin typeface="Verdana" pitchFamily="34" charset="0"/>
                <a:sym typeface="Wingdings" pitchFamily="2" charset="2"/>
              </a:rPr>
              <a:t>) sera aussi installé sur</a:t>
            </a:r>
          </a:p>
          <a:p>
            <a:pPr marL="57150" indent="0">
              <a:lnSpc>
                <a:spcPct val="90000"/>
              </a:lnSpc>
              <a:buNone/>
            </a:pPr>
            <a:r>
              <a:rPr lang="fr-FR" altLang="fr-FR" sz="1200" dirty="0" smtClean="0">
                <a:solidFill>
                  <a:srgbClr val="4D4D4D"/>
                </a:solidFill>
                <a:latin typeface="Verdana" pitchFamily="34" charset="0"/>
                <a:sym typeface="Wingdings" pitchFamily="2" charset="2"/>
              </a:rPr>
              <a:t>cette table, le faisceau Compton devant être focalisé le plus près </a:t>
            </a:r>
          </a:p>
          <a:p>
            <a:pPr marL="57150" indent="0">
              <a:lnSpc>
                <a:spcPct val="90000"/>
              </a:lnSpc>
              <a:buNone/>
            </a:pPr>
            <a:r>
              <a:rPr lang="fr-FR" altLang="fr-FR" sz="1200" dirty="0" smtClean="0">
                <a:solidFill>
                  <a:srgbClr val="4D4D4D"/>
                </a:solidFill>
                <a:latin typeface="Verdana" pitchFamily="34" charset="0"/>
                <a:sym typeface="Wingdings" pitchFamily="2" charset="2"/>
              </a:rPr>
              <a:t>possible de l’IP avant qu’il ne diverge trop.</a:t>
            </a:r>
          </a:p>
          <a:p>
            <a:pPr marL="57150" indent="0">
              <a:lnSpc>
                <a:spcPct val="90000"/>
              </a:lnSpc>
              <a:buNone/>
            </a:pPr>
            <a:r>
              <a:rPr lang="fr-FR" altLang="fr-FR" sz="1200" dirty="0" smtClean="0">
                <a:solidFill>
                  <a:srgbClr val="4D4D4D"/>
                </a:solidFill>
                <a:latin typeface="Verdana" pitchFamily="34" charset="0"/>
                <a:sym typeface="Wingdings" pitchFamily="2" charset="2"/>
              </a:rPr>
              <a:t>2) Le faisceau d’X est ensuite acheminé dans le hall D1 par un trou</a:t>
            </a:r>
          </a:p>
          <a:p>
            <a:pPr marL="57150" indent="0">
              <a:lnSpc>
                <a:spcPct val="90000"/>
              </a:lnSpc>
              <a:buNone/>
            </a:pPr>
            <a:r>
              <a:rPr lang="fr-FR" altLang="fr-FR" sz="1200" dirty="0" smtClean="0">
                <a:solidFill>
                  <a:srgbClr val="4D4D4D"/>
                </a:solidFill>
                <a:latin typeface="Verdana" pitchFamily="34" charset="0"/>
                <a:sym typeface="Wingdings" pitchFamily="2" charset="2"/>
              </a:rPr>
              <a:t>dans le mur de l’Igloo. Pour cela un système de tube à vide, un beam</a:t>
            </a:r>
            <a:endParaRPr lang="fr-FR" altLang="fr-FR" sz="1200" dirty="0">
              <a:solidFill>
                <a:srgbClr val="4D4D4D"/>
              </a:solidFill>
              <a:latin typeface="Verdana" pitchFamily="34" charset="0"/>
              <a:sym typeface="Wingdings" pitchFamily="2" charset="2"/>
            </a:endParaRPr>
          </a:p>
          <a:p>
            <a:pPr marL="57150" indent="0">
              <a:lnSpc>
                <a:spcPct val="90000"/>
              </a:lnSpc>
              <a:buNone/>
            </a:pPr>
            <a:r>
              <a:rPr lang="fr-FR" altLang="fr-FR" sz="1200" dirty="0" smtClean="0">
                <a:solidFill>
                  <a:srgbClr val="4D4D4D"/>
                </a:solidFill>
                <a:latin typeface="Verdana" pitchFamily="34" charset="0"/>
                <a:sym typeface="Wingdings" pitchFamily="2" charset="2"/>
              </a:rPr>
              <a:t>shutter de sécurité et un système de blindage seront installés.</a:t>
            </a:r>
          </a:p>
          <a:p>
            <a:pPr marL="57150" indent="0">
              <a:lnSpc>
                <a:spcPct val="90000"/>
              </a:lnSpc>
              <a:buNone/>
            </a:pPr>
            <a:r>
              <a:rPr lang="fr-FR" altLang="fr-FR" sz="1200" dirty="0" smtClean="0">
                <a:solidFill>
                  <a:srgbClr val="4D4D4D"/>
                </a:solidFill>
                <a:latin typeface="Verdana" pitchFamily="34" charset="0"/>
                <a:sym typeface="Wingdings" pitchFamily="2" charset="2"/>
              </a:rPr>
              <a:t>3) La dernière partie de la ligne est dans la cabane d’expérience du hall</a:t>
            </a:r>
          </a:p>
          <a:p>
            <a:pPr marL="57150" indent="0">
              <a:lnSpc>
                <a:spcPct val="90000"/>
              </a:lnSpc>
              <a:buNone/>
            </a:pPr>
            <a:r>
              <a:rPr lang="fr-FR" altLang="fr-FR" sz="1200" dirty="0" smtClean="0">
                <a:solidFill>
                  <a:srgbClr val="4D4D4D"/>
                </a:solidFill>
                <a:latin typeface="Verdana" pitchFamily="34" charset="0"/>
                <a:sym typeface="Wingdings" pitchFamily="2" charset="2"/>
              </a:rPr>
              <a:t>D1. Elle permettra d’une part la caractérisation du faisceau et d’autre</a:t>
            </a:r>
          </a:p>
          <a:p>
            <a:pPr marL="57150" indent="0">
              <a:lnSpc>
                <a:spcPct val="90000"/>
              </a:lnSpc>
              <a:buNone/>
            </a:pPr>
            <a:r>
              <a:rPr lang="fr-FR" altLang="fr-FR" sz="1200" dirty="0" smtClean="0">
                <a:solidFill>
                  <a:srgbClr val="4D4D4D"/>
                </a:solidFill>
                <a:latin typeface="Verdana" pitchFamily="34" charset="0"/>
                <a:sym typeface="Wingdings" pitchFamily="2" charset="2"/>
              </a:rPr>
              <a:t>part la réalisation d’expériences de démonstration dans des domaines</a:t>
            </a:r>
          </a:p>
          <a:p>
            <a:pPr marL="57150" indent="0">
              <a:lnSpc>
                <a:spcPct val="90000"/>
              </a:lnSpc>
              <a:buNone/>
            </a:pPr>
            <a:r>
              <a:rPr lang="fr-FR" altLang="fr-FR" sz="1200" dirty="0" smtClean="0">
                <a:solidFill>
                  <a:srgbClr val="4D4D4D"/>
                </a:solidFill>
                <a:latin typeface="Verdana" pitchFamily="34" charset="0"/>
                <a:sym typeface="Wingdings" pitchFamily="2" charset="2"/>
              </a:rPr>
              <a:t>tels que le biomédical ou la science des matériaux. Pour cela, sur une</a:t>
            </a:r>
          </a:p>
          <a:p>
            <a:pPr marL="57150" indent="0">
              <a:lnSpc>
                <a:spcPct val="90000"/>
              </a:lnSpc>
              <a:buNone/>
            </a:pPr>
            <a:r>
              <a:rPr lang="fr-FR" altLang="fr-FR" sz="1200" dirty="0" smtClean="0">
                <a:solidFill>
                  <a:srgbClr val="4D4D4D"/>
                </a:solidFill>
                <a:latin typeface="Verdana" pitchFamily="34" charset="0"/>
                <a:sym typeface="Wingdings" pitchFamily="2" charset="2"/>
              </a:rPr>
              <a:t>2</a:t>
            </a:r>
            <a:r>
              <a:rPr lang="fr-FR" altLang="fr-FR" sz="1200" baseline="30000" dirty="0" smtClean="0">
                <a:solidFill>
                  <a:srgbClr val="4D4D4D"/>
                </a:solidFill>
                <a:latin typeface="Verdana" pitchFamily="34" charset="0"/>
                <a:sym typeface="Wingdings" pitchFamily="2" charset="2"/>
              </a:rPr>
              <a:t>nd</a:t>
            </a:r>
            <a:r>
              <a:rPr lang="fr-FR" altLang="fr-FR" sz="1200" dirty="0" smtClean="0">
                <a:solidFill>
                  <a:srgbClr val="4D4D4D"/>
                </a:solidFill>
                <a:latin typeface="Verdana" pitchFamily="34" charset="0"/>
                <a:sym typeface="Wingdings" pitchFamily="2" charset="2"/>
              </a:rPr>
              <a:t> table optique seront installés des éléments mécaniques et optiques, l’idée étant d’avoir dans un premier </a:t>
            </a:r>
          </a:p>
          <a:p>
            <a:pPr marL="57150" indent="0">
              <a:lnSpc>
                <a:spcPct val="90000"/>
              </a:lnSpc>
              <a:buNone/>
            </a:pPr>
            <a:r>
              <a:rPr lang="fr-FR" altLang="fr-FR" sz="1200" dirty="0" smtClean="0">
                <a:solidFill>
                  <a:srgbClr val="4D4D4D"/>
                </a:solidFill>
                <a:latin typeface="Verdana" pitchFamily="34" charset="0"/>
                <a:sym typeface="Wingdings" pitchFamily="2" charset="2"/>
              </a:rPr>
              <a:t>temps une ligne X la plus versatile possible.</a:t>
            </a:r>
          </a:p>
          <a:p>
            <a:pPr marL="57150" indent="0">
              <a:lnSpc>
                <a:spcPct val="90000"/>
              </a:lnSpc>
              <a:buNone/>
            </a:pPr>
            <a:endParaRPr lang="fr-FR" altLang="fr-FR" sz="1200" b="1" dirty="0" smtClean="0">
              <a:solidFill>
                <a:srgbClr val="0070C0"/>
              </a:solidFill>
              <a:latin typeface="Verdana" pitchFamily="34" charset="0"/>
            </a:endParaRPr>
          </a:p>
          <a:p>
            <a:pPr marL="57150" indent="0">
              <a:lnSpc>
                <a:spcPct val="90000"/>
              </a:lnSpc>
              <a:buNone/>
            </a:pPr>
            <a:r>
              <a:rPr lang="fr-FR" altLang="fr-FR" sz="1200" b="1" dirty="0" smtClean="0">
                <a:solidFill>
                  <a:srgbClr val="0070C0"/>
                </a:solidFill>
                <a:latin typeface="Verdana" pitchFamily="34" charset="0"/>
              </a:rPr>
              <a:t>Autres laboratoires impliqués </a:t>
            </a:r>
            <a:r>
              <a:rPr lang="fr-FR" altLang="fr-FR" sz="1200" b="1" dirty="0" smtClean="0">
                <a:latin typeface="Verdana" pitchFamily="34" charset="0"/>
                <a:sym typeface="Wingdings" pitchFamily="2" charset="2"/>
              </a:rPr>
              <a:t>[autres labos IN2P3, autres labos FR, laboratoires étrangers]</a:t>
            </a:r>
            <a:endParaRPr lang="fr-FR" altLang="fr-FR" sz="1200" b="1" u="sng" dirty="0" smtClean="0">
              <a:solidFill>
                <a:srgbClr val="0070C0"/>
              </a:solidFill>
              <a:latin typeface="Verdana" pitchFamily="34" charset="0"/>
            </a:endParaRPr>
          </a:p>
          <a:p>
            <a:pPr lvl="1">
              <a:lnSpc>
                <a:spcPct val="90000"/>
              </a:lnSpc>
              <a:buFont typeface="Arial" pitchFamily="34" charset="0"/>
              <a:buChar char="•"/>
            </a:pPr>
            <a:r>
              <a:rPr lang="fr-FR" altLang="fr-FR" sz="1200" b="1" dirty="0" smtClean="0">
                <a:solidFill>
                  <a:srgbClr val="4D4D4D"/>
                </a:solidFill>
                <a:latin typeface="Verdana" pitchFamily="34" charset="0"/>
              </a:rPr>
              <a:t>Néel</a:t>
            </a:r>
            <a:r>
              <a:rPr lang="fr-FR" altLang="fr-FR" sz="1200" dirty="0" smtClean="0">
                <a:solidFill>
                  <a:srgbClr val="4D4D4D"/>
                </a:solidFill>
                <a:latin typeface="Verdana" pitchFamily="34" charset="0"/>
              </a:rPr>
              <a:t> (et en particulier le </a:t>
            </a:r>
            <a:r>
              <a:rPr lang="fr-FR" altLang="fr-FR" sz="1200" b="1" dirty="0" smtClean="0">
                <a:solidFill>
                  <a:srgbClr val="4D4D4D"/>
                </a:solidFill>
                <a:latin typeface="Verdana" pitchFamily="34" charset="0"/>
              </a:rPr>
              <a:t>SERAS</a:t>
            </a:r>
            <a:r>
              <a:rPr lang="fr-FR" altLang="fr-FR" sz="1200" dirty="0" smtClean="0">
                <a:solidFill>
                  <a:srgbClr val="4D4D4D"/>
                </a:solidFill>
                <a:latin typeface="Verdana" pitchFamily="34" charset="0"/>
              </a:rPr>
              <a:t> = BE du N</a:t>
            </a:r>
            <a:r>
              <a:rPr lang="fr-FR" altLang="fr-FR" sz="1200" dirty="0">
                <a:solidFill>
                  <a:srgbClr val="4D4D4D"/>
                </a:solidFill>
                <a:latin typeface="Verdana" pitchFamily="34" charset="0"/>
              </a:rPr>
              <a:t>é</a:t>
            </a:r>
            <a:r>
              <a:rPr lang="fr-FR" altLang="fr-FR" sz="1200" dirty="0" smtClean="0">
                <a:solidFill>
                  <a:srgbClr val="4D4D4D"/>
                </a:solidFill>
                <a:latin typeface="Verdana" pitchFamily="34" charset="0"/>
              </a:rPr>
              <a:t>el), </a:t>
            </a:r>
            <a:r>
              <a:rPr lang="fr-FR" altLang="fr-FR" sz="1200" b="1" dirty="0" smtClean="0">
                <a:solidFill>
                  <a:srgbClr val="4D4D4D"/>
                </a:solidFill>
                <a:latin typeface="Verdana" pitchFamily="34" charset="0"/>
              </a:rPr>
              <a:t>ESRF</a:t>
            </a:r>
            <a:r>
              <a:rPr lang="fr-FR" altLang="fr-FR" sz="1200" dirty="0" smtClean="0">
                <a:solidFill>
                  <a:srgbClr val="4D4D4D"/>
                </a:solidFill>
                <a:latin typeface="Verdana" pitchFamily="34" charset="0"/>
              </a:rPr>
              <a:t>, </a:t>
            </a:r>
            <a:r>
              <a:rPr lang="fr-FR" altLang="fr-FR" sz="1200" b="1" dirty="0" smtClean="0">
                <a:solidFill>
                  <a:srgbClr val="4D4D4D"/>
                </a:solidFill>
                <a:latin typeface="Verdana" pitchFamily="34" charset="0"/>
              </a:rPr>
              <a:t>LAMS</a:t>
            </a:r>
            <a:r>
              <a:rPr lang="fr-FR" altLang="fr-FR" sz="1200" dirty="0" smtClean="0">
                <a:solidFill>
                  <a:srgbClr val="4D4D4D"/>
                </a:solidFill>
                <a:latin typeface="Verdana" pitchFamily="34" charset="0"/>
              </a:rPr>
              <a:t>/UPMC</a:t>
            </a:r>
          </a:p>
          <a:p>
            <a:pPr marL="57150" indent="0">
              <a:lnSpc>
                <a:spcPct val="90000"/>
              </a:lnSpc>
              <a:buNone/>
            </a:pP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924944"/>
            <a:ext cx="3313258" cy="2255835"/>
          </a:xfrm>
          <a:prstGeom prst="rect">
            <a:avLst/>
          </a:prstGeom>
        </p:spPr>
      </p:pic>
    </p:spTree>
    <p:extLst>
      <p:ext uri="{BB962C8B-B14F-4D97-AF65-F5344CB8AC3E}">
        <p14:creationId xmlns:p14="http://schemas.microsoft.com/office/powerpoint/2010/main" val="52757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ressources</a:t>
            </a:r>
          </a:p>
        </p:txBody>
      </p:sp>
      <p:sp>
        <p:nvSpPr>
          <p:cNvPr id="22530" name="Rectangle 3"/>
          <p:cNvSpPr>
            <a:spLocks noGrp="1" noChangeArrowheads="1"/>
          </p:cNvSpPr>
          <p:nvPr>
            <p:ph idx="4294967295"/>
          </p:nvPr>
        </p:nvSpPr>
        <p:spPr>
          <a:xfrm>
            <a:off x="28517" y="836141"/>
            <a:ext cx="9001125" cy="5761211"/>
          </a:xfrm>
          <a:ln w="19050">
            <a:noFill/>
            <a:miter lim="800000"/>
            <a:headEnd/>
            <a:tailEnd/>
          </a:ln>
        </p:spPr>
        <p:txBody>
          <a:bodyPr/>
          <a:lstStyle/>
          <a:p>
            <a:pPr marL="0" indent="0">
              <a:lnSpc>
                <a:spcPct val="90000"/>
              </a:lnSpc>
              <a:buFont typeface="Arial" pitchFamily="34" charset="0"/>
              <a:buNone/>
            </a:pPr>
            <a:r>
              <a:rPr lang="fr-FR" altLang="fr-FR" sz="1200" b="1" u="sng" dirty="0" smtClean="0">
                <a:solidFill>
                  <a:srgbClr val="0070C0"/>
                </a:solidFill>
                <a:latin typeface="Verdana" pitchFamily="34" charset="0"/>
              </a:rPr>
              <a:t>Membres de l’équipe impliqués:</a:t>
            </a:r>
            <a:r>
              <a:rPr lang="fr-FR" altLang="fr-FR" sz="1200" b="1" dirty="0" smtClean="0">
                <a:solidFill>
                  <a:srgbClr val="0070C0"/>
                </a:solidFill>
                <a:latin typeface="Verdana" pitchFamily="34" charset="0"/>
              </a:rPr>
              <a:t> </a:t>
            </a:r>
            <a:r>
              <a:rPr lang="fr-FR" altLang="fr-FR" sz="1200" b="1" dirty="0" smtClean="0">
                <a:latin typeface="Verdana" pitchFamily="34" charset="0"/>
              </a:rPr>
              <a:t>[permanents/post-doctorants-CDDs/doctorants]</a:t>
            </a:r>
          </a:p>
          <a:p>
            <a:pPr marL="0" indent="0">
              <a:lnSpc>
                <a:spcPct val="90000"/>
              </a:lnSpc>
            </a:pPr>
            <a:r>
              <a:rPr lang="fr-FR" altLang="fr-FR" sz="1200" dirty="0">
                <a:latin typeface="Verdana" pitchFamily="34" charset="0"/>
              </a:rPr>
              <a:t> </a:t>
            </a:r>
            <a:r>
              <a:rPr lang="fr-FR" altLang="fr-FR" sz="1200" dirty="0" smtClean="0">
                <a:latin typeface="Verdana" pitchFamily="34" charset="0"/>
              </a:rPr>
              <a:t>Marie Jacquet (chercheuse 100%), </a:t>
            </a:r>
          </a:p>
          <a:p>
            <a:pPr marL="0" indent="0">
              <a:lnSpc>
                <a:spcPct val="90000"/>
              </a:lnSpc>
            </a:pPr>
            <a:r>
              <a:rPr lang="fr-FR" altLang="fr-FR" sz="1200" dirty="0">
                <a:latin typeface="Verdana" pitchFamily="34" charset="0"/>
              </a:rPr>
              <a:t> </a:t>
            </a:r>
            <a:r>
              <a:rPr lang="fr-FR" altLang="fr-FR" sz="1200" dirty="0" smtClean="0">
                <a:latin typeface="Verdana" pitchFamily="34" charset="0"/>
              </a:rPr>
              <a:t>Christelle Bruni (chercheuse 10%), </a:t>
            </a:r>
          </a:p>
          <a:p>
            <a:pPr marL="0" indent="0">
              <a:lnSpc>
                <a:spcPct val="90000"/>
              </a:lnSpc>
            </a:pPr>
            <a:r>
              <a:rPr lang="fr-FR" altLang="fr-FR" sz="1200" dirty="0">
                <a:latin typeface="Verdana" pitchFamily="34" charset="0"/>
              </a:rPr>
              <a:t> </a:t>
            </a:r>
            <a:r>
              <a:rPr lang="fr-FR" altLang="fr-FR" sz="1200" dirty="0" smtClean="0">
                <a:latin typeface="Verdana" pitchFamily="34" charset="0"/>
              </a:rPr>
              <a:t>Kevin </a:t>
            </a:r>
            <a:r>
              <a:rPr lang="fr-FR" altLang="fr-FR" sz="1200" dirty="0" err="1" smtClean="0">
                <a:latin typeface="Verdana" pitchFamily="34" charset="0"/>
              </a:rPr>
              <a:t>Dupraz</a:t>
            </a:r>
            <a:r>
              <a:rPr lang="fr-FR" altLang="fr-FR" sz="1200" dirty="0" smtClean="0">
                <a:latin typeface="Verdana" pitchFamily="34" charset="0"/>
              </a:rPr>
              <a:t> (CDD  25%)</a:t>
            </a:r>
            <a:endParaRPr lang="fr-FR" altLang="fr-FR" sz="1200" b="1" dirty="0" smtClean="0">
              <a:solidFill>
                <a:srgbClr val="0070C0"/>
              </a:solidFill>
              <a:latin typeface="Verdana" pitchFamily="34" charset="0"/>
            </a:endParaRPr>
          </a:p>
          <a:p>
            <a:pPr lvl="1">
              <a:lnSpc>
                <a:spcPct val="90000"/>
              </a:lnSpc>
              <a:buFont typeface="Arial" pitchFamily="34" charset="0"/>
              <a:buChar char="•"/>
            </a:pPr>
            <a:endParaRPr lang="fr-FR" altLang="fr-FR" sz="1200" b="1" dirty="0" smtClean="0">
              <a:solidFill>
                <a:srgbClr val="0070C0"/>
              </a:solidFill>
              <a:latin typeface="Verdana" pitchFamily="34" charset="0"/>
            </a:endParaRPr>
          </a:p>
          <a:p>
            <a:pPr lvl="1">
              <a:lnSpc>
                <a:spcPct val="90000"/>
              </a:lnSpc>
              <a:buFont typeface="Arial" pitchFamily="34" charset="0"/>
              <a:buChar char="•"/>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u="sng" dirty="0" smtClean="0">
                <a:solidFill>
                  <a:srgbClr val="0070C0"/>
                </a:solidFill>
                <a:latin typeface="Verdana" pitchFamily="34" charset="0"/>
              </a:rPr>
              <a:t>Liste des personnels techniques impliqués:</a:t>
            </a:r>
          </a:p>
          <a:p>
            <a:pPr marL="0" indent="0">
              <a:lnSpc>
                <a:spcPct val="90000"/>
              </a:lnSpc>
              <a:buNone/>
            </a:pPr>
            <a:r>
              <a:rPr lang="fr-FR" altLang="fr-FR" sz="1200" b="1" dirty="0" smtClean="0">
                <a:solidFill>
                  <a:srgbClr val="0070C0"/>
                </a:solidFill>
                <a:latin typeface="Verdana" pitchFamily="34" charset="0"/>
              </a:rPr>
              <a:t>X permanents </a:t>
            </a:r>
            <a:br>
              <a:rPr lang="fr-FR" altLang="fr-FR" sz="1200" b="1" dirty="0" smtClean="0">
                <a:solidFill>
                  <a:srgbClr val="0070C0"/>
                </a:solidFill>
                <a:latin typeface="Verdana" pitchFamily="34" charset="0"/>
              </a:rPr>
            </a:br>
            <a:r>
              <a:rPr lang="fr-FR" altLang="fr-FR" sz="1200" b="1" dirty="0" smtClean="0">
                <a:latin typeface="Verdana" pitchFamily="34" charset="0"/>
              </a:rPr>
              <a:t>[indiquer Prénom, Nom, qualité (IR, IE, AI, T…), métier (mécanique, électronique …), % activité dans le projet)] </a:t>
            </a:r>
          </a:p>
          <a:p>
            <a:pPr lvl="1">
              <a:lnSpc>
                <a:spcPct val="90000"/>
              </a:lnSpc>
              <a:buFont typeface="Arial" pitchFamily="34" charset="0"/>
              <a:buChar char="•"/>
            </a:pPr>
            <a:r>
              <a:rPr lang="en-US" altLang="fr-FR" sz="1200" dirty="0" smtClean="0">
                <a:solidFill>
                  <a:srgbClr val="4D4D4D"/>
                </a:solidFill>
                <a:latin typeface="Verdana" pitchFamily="34" charset="0"/>
              </a:rPr>
              <a:t>Voir ThomX</a:t>
            </a:r>
            <a:endParaRPr lang="fr-FR" altLang="fr-FR" sz="1200" dirty="0">
              <a:solidFill>
                <a:srgbClr val="4D4D4D"/>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endParaRPr>
          </a:p>
          <a:p>
            <a:pPr marL="0" indent="0">
              <a:lnSpc>
                <a:spcPct val="90000"/>
              </a:lnSpc>
              <a:buNone/>
            </a:pPr>
            <a:r>
              <a:rPr lang="fr-FR" altLang="fr-FR" sz="1200" b="1" dirty="0">
                <a:solidFill>
                  <a:srgbClr val="0070C0"/>
                </a:solidFill>
                <a:latin typeface="Verdana" pitchFamily="34" charset="0"/>
                <a:sym typeface="Wingdings" pitchFamily="2" charset="2"/>
              </a:rPr>
              <a:t>1</a:t>
            </a:r>
            <a:r>
              <a:rPr lang="fr-FR" altLang="fr-FR" sz="1200" b="1" dirty="0" smtClean="0">
                <a:solidFill>
                  <a:srgbClr val="0070C0"/>
                </a:solidFill>
                <a:latin typeface="Verdana" pitchFamily="34" charset="0"/>
                <a:sym typeface="Wingdings" pitchFamily="2" charset="2"/>
              </a:rPr>
              <a:t> </a:t>
            </a:r>
            <a:r>
              <a:rPr lang="fr-FR" altLang="fr-FR" sz="1200" b="1" dirty="0" smtClean="0">
                <a:solidFill>
                  <a:srgbClr val="0070C0"/>
                </a:solidFill>
                <a:latin typeface="Verdana" pitchFamily="34" charset="0"/>
                <a:sym typeface="Wingdings" pitchFamily="2" charset="2"/>
              </a:rPr>
              <a:t>CDD: </a:t>
            </a:r>
            <a:br>
              <a:rPr lang="fr-FR" altLang="fr-FR" sz="1200" b="1" dirty="0" smtClean="0">
                <a:solidFill>
                  <a:srgbClr val="0070C0"/>
                </a:solidFill>
                <a:latin typeface="Verdana" pitchFamily="34" charset="0"/>
                <a:sym typeface="Wingdings" pitchFamily="2" charset="2"/>
              </a:rPr>
            </a:br>
            <a:r>
              <a:rPr lang="fr-FR" altLang="fr-FR" sz="1200" b="1" dirty="0" smtClean="0">
                <a:latin typeface="Verdana" pitchFamily="34" charset="0"/>
                <a:sym typeface="Wingdings" pitchFamily="2" charset="2"/>
              </a:rPr>
              <a:t>[idem + origine financement, date de début, date de fin] </a:t>
            </a:r>
          </a:p>
          <a:p>
            <a:pPr lvl="1">
              <a:lnSpc>
                <a:spcPct val="90000"/>
              </a:lnSpc>
              <a:buFont typeface="Arial" pitchFamily="34" charset="0"/>
              <a:buChar char="•"/>
            </a:pPr>
            <a:r>
              <a:rPr lang="fr-FR" altLang="fr-FR" sz="1200" dirty="0">
                <a:latin typeface="Verdana" pitchFamily="34" charset="0"/>
              </a:rPr>
              <a:t>K. </a:t>
            </a:r>
            <a:r>
              <a:rPr lang="fr-FR" altLang="fr-FR" sz="1200" dirty="0" err="1">
                <a:latin typeface="Verdana" pitchFamily="34" charset="0"/>
              </a:rPr>
              <a:t>Dupraz</a:t>
            </a:r>
            <a:r>
              <a:rPr lang="fr-FR" altLang="fr-FR" sz="1200" dirty="0">
                <a:latin typeface="Verdana" pitchFamily="34" charset="0"/>
              </a:rPr>
              <a:t> (Post-Doc depuis </a:t>
            </a:r>
            <a:r>
              <a:rPr lang="fr-FR" altLang="fr-FR" sz="1200" dirty="0" smtClean="0">
                <a:latin typeface="Verdana" pitchFamily="34" charset="0"/>
              </a:rPr>
              <a:t>2015</a:t>
            </a:r>
            <a:r>
              <a:rPr lang="fr-FR" altLang="fr-FR" sz="1200" dirty="0" smtClean="0">
                <a:latin typeface="Verdana" pitchFamily="34" charset="0"/>
                <a:sym typeface="Wingdings" panose="05000000000000000000" pitchFamily="2" charset="2"/>
              </a:rPr>
              <a:t> 3 ans</a:t>
            </a:r>
            <a:r>
              <a:rPr lang="fr-FR" altLang="fr-FR" sz="1200" dirty="0" smtClean="0">
                <a:latin typeface="Verdana" pitchFamily="34" charset="0"/>
              </a:rPr>
              <a:t> 25%), financement ELINP</a:t>
            </a:r>
            <a:endParaRPr lang="fr-FR" altLang="fr-FR" sz="1200" dirty="0" smtClean="0">
              <a:solidFill>
                <a:srgbClr val="4D4D4D"/>
              </a:solidFill>
              <a:latin typeface="Verdana" pitchFamily="34" charset="0"/>
            </a:endParaRPr>
          </a:p>
          <a:p>
            <a:pPr lvl="1">
              <a:lnSpc>
                <a:spcPct val="90000"/>
              </a:lnSpc>
              <a:buFont typeface="Arial" pitchFamily="34" charset="0"/>
              <a:buChar char="•"/>
            </a:pPr>
            <a:endParaRPr lang="fr-FR" altLang="fr-FR" sz="1200" dirty="0" smtClean="0">
              <a:solidFill>
                <a:srgbClr val="4D4D4D"/>
              </a:solidFill>
              <a:latin typeface="Verdana" pitchFamily="34" charset="0"/>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b="1" u="sng" dirty="0" smtClean="0">
                <a:solidFill>
                  <a:srgbClr val="0070C0"/>
                </a:solidFill>
                <a:latin typeface="Verdana" pitchFamily="34" charset="0"/>
              </a:rPr>
              <a:t>Sources de financement 2015 (hors CDDs)</a:t>
            </a:r>
            <a:endParaRPr lang="fr-FR" altLang="fr-FR" sz="1200" dirty="0" smtClean="0">
              <a:solidFill>
                <a:srgbClr val="4D4D4D"/>
              </a:solidFill>
              <a:latin typeface="Verdana" pitchFamily="34" charset="0"/>
            </a:endParaRPr>
          </a:p>
          <a:p>
            <a:pPr marL="57150" indent="0">
              <a:lnSpc>
                <a:spcPct val="90000"/>
              </a:lnSpc>
              <a:buNone/>
            </a:pPr>
            <a:r>
              <a:rPr lang="fr-FR" altLang="fr-FR" sz="1200" b="1" dirty="0" smtClean="0">
                <a:latin typeface="Verdana" pitchFamily="34" charset="0"/>
              </a:rPr>
              <a:t>[indiquer origines de financement (IN2P3, université, labex, equipex, régional, ANR, Europe…), montant obtenu en 2015 (et si pertinent lors des années précédentes)] </a:t>
            </a:r>
          </a:p>
          <a:p>
            <a:pPr lvl="1">
              <a:lnSpc>
                <a:spcPct val="90000"/>
              </a:lnSpc>
              <a:buFont typeface="Arial" pitchFamily="34" charset="0"/>
              <a:buChar char="•"/>
            </a:pPr>
            <a:r>
              <a:rPr lang="en-US" altLang="fr-FR" sz="1200" dirty="0" smtClean="0">
                <a:solidFill>
                  <a:srgbClr val="4D4D4D"/>
                </a:solidFill>
                <a:latin typeface="Verdana" pitchFamily="34" charset="0"/>
              </a:rPr>
              <a:t>Equipex (1.2 M€ pour la ligne X)</a:t>
            </a: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040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faits marquants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4579" name="Rectangle 3"/>
          <p:cNvSpPr txBox="1">
            <a:spLocks noChangeArrowheads="1"/>
          </p:cNvSpPr>
          <p:nvPr/>
        </p:nvSpPr>
        <p:spPr bwMode="auto">
          <a:xfrm>
            <a:off x="142875" y="908050"/>
            <a:ext cx="9001125" cy="561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r>
              <a:rPr lang="fr-FR" altLang="fr-FR" sz="1200" b="1" dirty="0"/>
              <a:t>[Faits </a:t>
            </a:r>
            <a:r>
              <a:rPr lang="fr-FR" altLang="fr-FR" sz="1200" b="1" dirty="0" smtClean="0"/>
              <a:t>marquants des dernières années </a:t>
            </a:r>
            <a:r>
              <a:rPr lang="fr-FR" altLang="fr-FR" sz="1200" b="1" dirty="0"/>
              <a:t>: </a:t>
            </a:r>
            <a:r>
              <a:rPr lang="fr-FR" altLang="fr-FR" sz="1200" b="1" dirty="0" smtClean="0"/>
              <a:t>scientifiques, techniques, </a:t>
            </a:r>
            <a:r>
              <a:rPr lang="fr-FR" altLang="fr-FR" sz="1200" b="1" dirty="0"/>
              <a:t>…</a:t>
            </a:r>
          </a:p>
          <a:p>
            <a:pPr lvl="1">
              <a:lnSpc>
                <a:spcPct val="90000"/>
              </a:lnSpc>
              <a:spcBef>
                <a:spcPct val="20000"/>
              </a:spcBef>
              <a:buFont typeface="Arial" pitchFamily="34" charset="0"/>
              <a:buChar char="–"/>
            </a:pPr>
            <a:r>
              <a:rPr lang="fr-FR" altLang="fr-FR" sz="1200" b="1" dirty="0"/>
              <a:t>Résumé  très synthétique: environ 1 à 2 transparents </a:t>
            </a:r>
          </a:p>
          <a:p>
            <a:pPr lvl="1">
              <a:lnSpc>
                <a:spcPct val="90000"/>
              </a:lnSpc>
              <a:spcBef>
                <a:spcPct val="20000"/>
              </a:spcBef>
              <a:buFont typeface="Arial" pitchFamily="34" charset="0"/>
              <a:buChar char="–"/>
            </a:pPr>
            <a:r>
              <a:rPr lang="fr-FR" altLang="fr-FR" sz="1200" b="1" dirty="0"/>
              <a:t>Privilégier la discussion</a:t>
            </a:r>
            <a:r>
              <a:rPr lang="fr-FR" altLang="fr-FR" sz="1200" b="1" dirty="0" smtClean="0"/>
              <a:t>]</a:t>
            </a:r>
            <a:endParaRPr lang="en-US" altLang="fr-FR" sz="1200" b="1" dirty="0"/>
          </a:p>
          <a:p>
            <a:pPr marL="457200" lvl="1" indent="0">
              <a:lnSpc>
                <a:spcPct val="90000"/>
              </a:lnSpc>
              <a:spcBef>
                <a:spcPct val="20000"/>
              </a:spcBef>
            </a:pPr>
            <a:endParaRPr lang="en-US" altLang="fr-FR" sz="1200" dirty="0" smtClean="0"/>
          </a:p>
          <a:p>
            <a:pPr marL="457200" lvl="1" indent="0">
              <a:lnSpc>
                <a:spcPct val="90000"/>
              </a:lnSpc>
              <a:spcBef>
                <a:spcPct val="20000"/>
              </a:spcBef>
            </a:pPr>
            <a:r>
              <a:rPr lang="fr-FR" altLang="fr-FR" sz="1200" dirty="0" smtClean="0"/>
              <a:t>1) Simulations des flux angulaires ou/et spectraux attendus à ThomX en fonction des caractéristiques des   </a:t>
            </a:r>
          </a:p>
          <a:p>
            <a:pPr marL="457200" lvl="1" indent="0">
              <a:lnSpc>
                <a:spcPct val="90000"/>
              </a:lnSpc>
              <a:spcBef>
                <a:spcPct val="20000"/>
              </a:spcBef>
            </a:pPr>
            <a:r>
              <a:rPr lang="fr-FR" altLang="fr-FR" sz="1200" dirty="0"/>
              <a:t> </a:t>
            </a:r>
            <a:r>
              <a:rPr lang="fr-FR" altLang="fr-FR" sz="1200" dirty="0" smtClean="0"/>
              <a:t>   faisceaux d’électrons et lasers incidents. </a:t>
            </a:r>
          </a:p>
          <a:p>
            <a:pPr marL="457200" lvl="1" indent="0">
              <a:lnSpc>
                <a:spcPct val="90000"/>
              </a:lnSpc>
              <a:spcBef>
                <a:spcPct val="20000"/>
              </a:spcBef>
            </a:pPr>
            <a:r>
              <a:rPr lang="fr-FR" altLang="fr-FR" sz="1200" dirty="0" smtClean="0"/>
              <a:t>2) Conceptions, designs, et réalisations d’éléments optiques, mécaniques et de détection </a:t>
            </a:r>
          </a:p>
          <a:p>
            <a:pPr marL="457200" lvl="1" indent="0">
              <a:lnSpc>
                <a:spcPct val="90000"/>
              </a:lnSpc>
              <a:spcBef>
                <a:spcPct val="20000"/>
              </a:spcBef>
            </a:pPr>
            <a:r>
              <a:rPr lang="fr-FR" altLang="fr-FR" sz="1200" dirty="0" smtClean="0"/>
              <a:t>                                                                            - pour la partie le ligne 1, </a:t>
            </a:r>
          </a:p>
          <a:p>
            <a:pPr marL="457200" lvl="1" indent="0">
              <a:lnSpc>
                <a:spcPct val="90000"/>
              </a:lnSpc>
              <a:spcBef>
                <a:spcPct val="20000"/>
              </a:spcBef>
            </a:pPr>
            <a:r>
              <a:rPr lang="fr-FR" altLang="fr-FR" sz="1200" dirty="0" smtClean="0"/>
              <a:t>                                                                            - pour le transport faisceau et la radioprotection,</a:t>
            </a:r>
          </a:p>
          <a:p>
            <a:pPr marL="457200" lvl="1" indent="0">
              <a:lnSpc>
                <a:spcPct val="90000"/>
              </a:lnSpc>
              <a:spcBef>
                <a:spcPct val="20000"/>
              </a:spcBef>
            </a:pPr>
            <a:r>
              <a:rPr lang="fr-FR" altLang="fr-FR" sz="1200" dirty="0" smtClean="0"/>
              <a:t>                                                                            - pour la cabane X,</a:t>
            </a:r>
          </a:p>
          <a:p>
            <a:pPr marL="457200" lvl="1" indent="0">
              <a:lnSpc>
                <a:spcPct val="90000"/>
              </a:lnSpc>
              <a:spcBef>
                <a:spcPct val="20000"/>
              </a:spcBef>
            </a:pPr>
            <a:r>
              <a:rPr lang="fr-FR" altLang="fr-FR" sz="1200" dirty="0" smtClean="0"/>
              <a:t>                                                                            - et pour la partie de ligne 2.</a:t>
            </a:r>
          </a:p>
          <a:p>
            <a:pPr marL="457200" lvl="1" indent="0">
              <a:lnSpc>
                <a:spcPct val="90000"/>
              </a:lnSpc>
              <a:spcBef>
                <a:spcPct val="20000"/>
              </a:spcBef>
            </a:pPr>
            <a:r>
              <a:rPr lang="fr-FR" altLang="fr-FR" sz="1200" dirty="0" smtClean="0"/>
              <a:t>     </a:t>
            </a:r>
            <a:r>
              <a:rPr lang="fr-FR" altLang="fr-FR" sz="1200" u="sng" dirty="0" smtClean="0"/>
              <a:t>TABLE 1</a:t>
            </a:r>
            <a:endParaRPr lang="fr-FR" altLang="fr-FR" sz="1200" dirty="0" smtClean="0"/>
          </a:p>
          <a:p>
            <a:pPr marL="457200" lvl="1" indent="0">
              <a:lnSpc>
                <a:spcPct val="90000"/>
              </a:lnSpc>
              <a:spcBef>
                <a:spcPct val="20000"/>
              </a:spcBef>
            </a:pPr>
            <a:endParaRPr lang="fr-FR" altLang="fr-FR" sz="1200" dirty="0" smtClean="0"/>
          </a:p>
          <a:p>
            <a:pPr marL="457200" lvl="1" indent="0">
              <a:lnSpc>
                <a:spcPct val="90000"/>
              </a:lnSpc>
              <a:spcBef>
                <a:spcPct val="20000"/>
              </a:spcBef>
            </a:pPr>
            <a:endParaRPr lang="fr-FR" altLang="fr-FR" sz="1200" dirty="0" smtClean="0"/>
          </a:p>
          <a:p>
            <a:pPr marL="457200" lvl="1" indent="0">
              <a:lnSpc>
                <a:spcPct val="90000"/>
              </a:lnSpc>
              <a:spcBef>
                <a:spcPct val="20000"/>
              </a:spcBef>
            </a:pPr>
            <a:endParaRPr lang="fr-FR" altLang="fr-FR" sz="1200" dirty="0" smtClean="0"/>
          </a:p>
          <a:p>
            <a:pPr marL="457200" lvl="1" indent="0">
              <a:lnSpc>
                <a:spcPct val="90000"/>
              </a:lnSpc>
              <a:spcBef>
                <a:spcPct val="20000"/>
              </a:spcBef>
            </a:pPr>
            <a:r>
              <a:rPr lang="fr-FR" altLang="fr-FR" sz="1200" dirty="0" smtClean="0"/>
              <a:t>							</a:t>
            </a:r>
          </a:p>
          <a:p>
            <a:pPr marL="457200" lvl="1" indent="0">
              <a:lnSpc>
                <a:spcPct val="90000"/>
              </a:lnSpc>
              <a:spcBef>
                <a:spcPct val="20000"/>
              </a:spcBef>
            </a:pPr>
            <a:endParaRPr lang="fr-FR" altLang="fr-FR" sz="1200" dirty="0" smtClean="0"/>
          </a:p>
          <a:p>
            <a:pPr marL="457200" lvl="1" indent="0">
              <a:lnSpc>
                <a:spcPct val="90000"/>
              </a:lnSpc>
              <a:spcBef>
                <a:spcPct val="20000"/>
              </a:spcBef>
            </a:pPr>
            <a:r>
              <a:rPr lang="fr-FR" altLang="fr-FR" sz="1200" dirty="0"/>
              <a:t>	</a:t>
            </a:r>
            <a:r>
              <a:rPr lang="fr-FR" altLang="fr-FR" sz="1200" dirty="0" smtClean="0"/>
              <a:t>						</a:t>
            </a:r>
            <a:r>
              <a:rPr lang="fr-FR" altLang="fr-FR" sz="1200" u="sng" dirty="0" smtClean="0"/>
              <a:t>TABLE 2</a:t>
            </a:r>
          </a:p>
          <a:p>
            <a:pPr marL="457200" lvl="1" indent="0">
              <a:lnSpc>
                <a:spcPct val="90000"/>
              </a:lnSpc>
              <a:spcBef>
                <a:spcPct val="20000"/>
              </a:spcBef>
            </a:pPr>
            <a:endParaRPr lang="fr-FR" altLang="fr-FR" sz="1200" dirty="0" smtClean="0"/>
          </a:p>
          <a:p>
            <a:pPr marL="457200" lvl="1" indent="0">
              <a:lnSpc>
                <a:spcPct val="90000"/>
              </a:lnSpc>
              <a:spcBef>
                <a:spcPct val="20000"/>
              </a:spcBef>
            </a:pPr>
            <a:endParaRPr lang="fr-FR" altLang="fr-FR" sz="1200" dirty="0" smtClean="0"/>
          </a:p>
          <a:p>
            <a:pPr marL="457200" lvl="1" indent="0">
              <a:lnSpc>
                <a:spcPct val="90000"/>
              </a:lnSpc>
              <a:spcBef>
                <a:spcPct val="20000"/>
              </a:spcBef>
            </a:pPr>
            <a:endParaRPr lang="fr-FR" altLang="fr-FR" sz="1200" dirty="0" smtClean="0"/>
          </a:p>
          <a:p>
            <a:pPr marL="457200" lvl="1" indent="0">
              <a:lnSpc>
                <a:spcPct val="90000"/>
              </a:lnSpc>
              <a:spcBef>
                <a:spcPct val="20000"/>
              </a:spcBef>
            </a:pPr>
            <a:endParaRPr lang="fr-FR" altLang="fr-FR" sz="1200" u="sng" dirty="0" smtClean="0"/>
          </a:p>
          <a:p>
            <a:pPr marL="457200" lvl="1" indent="0">
              <a:lnSpc>
                <a:spcPct val="90000"/>
              </a:lnSpc>
              <a:spcBef>
                <a:spcPct val="20000"/>
              </a:spcBef>
            </a:pPr>
            <a:r>
              <a:rPr lang="fr-FR" altLang="fr-FR" sz="1200" u="sng" dirty="0" smtClean="0"/>
              <a:t>SHUTTER + BLINDAGE</a:t>
            </a:r>
          </a:p>
        </p:txBody>
      </p:sp>
      <p:pic>
        <p:nvPicPr>
          <p:cNvPr id="5" name="Picture 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2319" y="2603841"/>
            <a:ext cx="2787673" cy="204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D:\Users\cobessi\Documents\0- PROJETS\0-THOM X\8- Tube de liaison\Problématique\Vue en cou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54" t="-140" r="3856" b="140"/>
          <a:stretch/>
        </p:blipFill>
        <p:spPr bwMode="auto">
          <a:xfrm>
            <a:off x="2565568" y="4909455"/>
            <a:ext cx="1429074" cy="1543881"/>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4692010"/>
            <a:ext cx="4380953" cy="1833334"/>
          </a:xfrm>
          <a:prstGeom prst="rect">
            <a:avLst/>
          </a:prstGeom>
        </p:spPr>
      </p:pic>
    </p:spTree>
    <p:extLst>
      <p:ext uri="{BB962C8B-B14F-4D97-AF65-F5344CB8AC3E}">
        <p14:creationId xmlns:p14="http://schemas.microsoft.com/office/powerpoint/2010/main" val="69842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évolution anticipée (3-5 ans)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050"/>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r>
              <a:rPr lang="fr-FR" altLang="fr-FR" sz="1200" b="1" dirty="0" smtClean="0"/>
              <a:t>[Principaux objectifs scientifiques/techniques des années </a:t>
            </a:r>
            <a:r>
              <a:rPr lang="fr-FR" altLang="fr-FR" sz="1200" b="1" dirty="0"/>
              <a:t>à</a:t>
            </a:r>
            <a:r>
              <a:rPr lang="fr-FR" altLang="fr-FR" sz="1200" b="1" dirty="0" smtClean="0"/>
              <a:t> venir:</a:t>
            </a:r>
            <a:endParaRPr lang="fr-FR" altLang="fr-FR" sz="1200" b="1" dirty="0"/>
          </a:p>
          <a:p>
            <a:pPr lvl="1">
              <a:lnSpc>
                <a:spcPct val="90000"/>
              </a:lnSpc>
              <a:spcBef>
                <a:spcPct val="20000"/>
              </a:spcBef>
              <a:buFont typeface="Arial" pitchFamily="34" charset="0"/>
              <a:buChar char="–"/>
            </a:pPr>
            <a:r>
              <a:rPr lang="fr-FR" altLang="fr-FR" sz="1200" b="1" dirty="0" smtClean="0"/>
              <a:t>Situation actuelle du projet</a:t>
            </a:r>
          </a:p>
          <a:p>
            <a:pPr lvl="1">
              <a:lnSpc>
                <a:spcPct val="90000"/>
              </a:lnSpc>
              <a:spcBef>
                <a:spcPct val="20000"/>
              </a:spcBef>
              <a:buFont typeface="Arial" pitchFamily="34" charset="0"/>
              <a:buChar char="–"/>
            </a:pPr>
            <a:r>
              <a:rPr lang="fr-FR" altLang="fr-FR" sz="1200" b="1" dirty="0" smtClean="0"/>
              <a:t>Activités et échéances à venir (résultats attendus, milestones) sur les 5 ans à venir</a:t>
            </a:r>
          </a:p>
          <a:p>
            <a:pPr lvl="1">
              <a:lnSpc>
                <a:spcPct val="90000"/>
              </a:lnSpc>
              <a:spcBef>
                <a:spcPct val="20000"/>
              </a:spcBef>
              <a:buFont typeface="Arial" pitchFamily="34" charset="0"/>
              <a:buChar char="–"/>
            </a:pPr>
            <a:r>
              <a:rPr lang="fr-FR" altLang="fr-FR" sz="1200" b="1" dirty="0" smtClean="0"/>
              <a:t>Vision à plus long terme (if applicable)]</a:t>
            </a:r>
          </a:p>
          <a:p>
            <a:pPr marL="457200" lvl="1" indent="0">
              <a:lnSpc>
                <a:spcPct val="90000"/>
              </a:lnSpc>
              <a:spcBef>
                <a:spcPct val="20000"/>
              </a:spcBef>
            </a:pPr>
            <a:endParaRPr lang="en-US" altLang="fr-FR" sz="1200" b="1" dirty="0"/>
          </a:p>
          <a:p>
            <a:pPr marL="457200" lvl="1" indent="0">
              <a:lnSpc>
                <a:spcPct val="90000"/>
              </a:lnSpc>
              <a:spcBef>
                <a:spcPct val="20000"/>
              </a:spcBef>
            </a:pPr>
            <a:endParaRPr lang="en-US" altLang="fr-FR" sz="1200" b="1" dirty="0"/>
          </a:p>
          <a:p>
            <a:pPr marL="457200" lvl="1" indent="0">
              <a:lnSpc>
                <a:spcPct val="90000"/>
              </a:lnSpc>
              <a:spcBef>
                <a:spcPct val="20000"/>
              </a:spcBef>
            </a:pPr>
            <a:r>
              <a:rPr lang="fr-FR" altLang="fr-FR" sz="1200" dirty="0" smtClean="0"/>
              <a:t>- Ligne X en cours de réalisation</a:t>
            </a:r>
          </a:p>
          <a:p>
            <a:pPr marL="457200" lvl="1" indent="0">
              <a:lnSpc>
                <a:spcPct val="90000"/>
              </a:lnSpc>
              <a:spcBef>
                <a:spcPct val="20000"/>
              </a:spcBef>
            </a:pPr>
            <a:r>
              <a:rPr lang="fr-FR" altLang="fr-FR" sz="1200" dirty="0" smtClean="0"/>
              <a:t>- Tests des éléments en faisceau à l’ESRF</a:t>
            </a:r>
          </a:p>
          <a:p>
            <a:pPr marL="457200" lvl="1" indent="0">
              <a:lnSpc>
                <a:spcPct val="90000"/>
              </a:lnSpc>
              <a:spcBef>
                <a:spcPct val="20000"/>
              </a:spcBef>
            </a:pPr>
            <a:r>
              <a:rPr lang="fr-FR" altLang="fr-FR" sz="1200" dirty="0" smtClean="0"/>
              <a:t>- Montage de la ligne sur ThomX</a:t>
            </a:r>
          </a:p>
          <a:p>
            <a:pPr marL="457200" lvl="1" indent="0">
              <a:lnSpc>
                <a:spcPct val="90000"/>
              </a:lnSpc>
              <a:spcBef>
                <a:spcPct val="20000"/>
              </a:spcBef>
            </a:pPr>
            <a:r>
              <a:rPr lang="fr-FR" altLang="fr-FR" sz="1200" dirty="0" smtClean="0"/>
              <a:t>- Commissionning</a:t>
            </a:r>
          </a:p>
          <a:p>
            <a:pPr marL="457200" lvl="1" indent="0">
              <a:lnSpc>
                <a:spcPct val="90000"/>
              </a:lnSpc>
              <a:spcBef>
                <a:spcPct val="20000"/>
              </a:spcBef>
            </a:pPr>
            <a:r>
              <a:rPr lang="fr-FR" altLang="fr-FR" sz="1200" dirty="0" smtClean="0"/>
              <a:t>- Caractérisation du faisceau d’X</a:t>
            </a:r>
          </a:p>
          <a:p>
            <a:pPr marL="457200" lvl="1" indent="0">
              <a:lnSpc>
                <a:spcPct val="90000"/>
              </a:lnSpc>
              <a:spcBef>
                <a:spcPct val="20000"/>
              </a:spcBef>
            </a:pPr>
            <a:r>
              <a:rPr lang="fr-FR" altLang="fr-FR" sz="1200" dirty="0" smtClean="0"/>
              <a:t>- Premières expériences de démonstration (imagerie, fluo et diffraction)</a:t>
            </a:r>
            <a:endParaRPr lang="fr-FR" altLang="fr-FR" sz="1200" dirty="0"/>
          </a:p>
        </p:txBody>
      </p:sp>
    </p:spTree>
    <p:extLst>
      <p:ext uri="{BB962C8B-B14F-4D97-AF65-F5344CB8AC3E}">
        <p14:creationId xmlns:p14="http://schemas.microsoft.com/office/powerpoint/2010/main" val="1264176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a:t>
            </a:r>
            <a:r>
              <a:rPr lang="fr-FR" altLang="fr-FR" sz="2800" b="1" dirty="0">
                <a:solidFill>
                  <a:srgbClr val="E75112"/>
                </a:solidFill>
                <a:latin typeface="Verdana" pitchFamily="34" charset="0"/>
              </a:rPr>
              <a:t>a</a:t>
            </a:r>
            <a:r>
              <a:rPr lang="fr-FR" altLang="fr-FR" sz="2800" b="1" dirty="0" smtClean="0">
                <a:solidFill>
                  <a:srgbClr val="E75112"/>
                </a:solidFill>
                <a:latin typeface="Verdana" pitchFamily="34" charset="0"/>
              </a:rPr>
              <a:t>ttentes (vis-à-vis de l’IN2P3)</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720"/>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r>
              <a:rPr lang="fr-FR" altLang="fr-FR" sz="1200" b="1" dirty="0" smtClean="0"/>
              <a:t>[Evolution anticipée en termes de personnels et de ressources financières -&gt; Attentes vis-à-vis de l’IN2P3 concernant:</a:t>
            </a:r>
            <a:endParaRPr lang="fr-FR" altLang="fr-FR" sz="1200" b="1" dirty="0"/>
          </a:p>
          <a:p>
            <a:pPr lvl="1">
              <a:lnSpc>
                <a:spcPct val="90000"/>
              </a:lnSpc>
              <a:spcBef>
                <a:spcPct val="20000"/>
              </a:spcBef>
              <a:buFont typeface="Arial" pitchFamily="34" charset="0"/>
              <a:buChar char="–"/>
            </a:pPr>
            <a:r>
              <a:rPr lang="fr-FR" altLang="fr-FR" sz="1200" b="1" dirty="0" smtClean="0"/>
              <a:t>Les personnels</a:t>
            </a:r>
          </a:p>
          <a:p>
            <a:pPr lvl="1">
              <a:lnSpc>
                <a:spcPct val="90000"/>
              </a:lnSpc>
              <a:spcBef>
                <a:spcPct val="20000"/>
              </a:spcBef>
              <a:buFont typeface="Arial" pitchFamily="34" charset="0"/>
              <a:buChar char="–"/>
            </a:pPr>
            <a:r>
              <a:rPr lang="fr-FR" altLang="fr-FR" sz="1200" b="1" dirty="0" smtClean="0"/>
              <a:t>Les finances</a:t>
            </a:r>
          </a:p>
          <a:p>
            <a:pPr lvl="1">
              <a:lnSpc>
                <a:spcPct val="90000"/>
              </a:lnSpc>
              <a:spcBef>
                <a:spcPct val="20000"/>
              </a:spcBef>
              <a:buFont typeface="Arial" pitchFamily="34" charset="0"/>
              <a:buChar char="–"/>
            </a:pPr>
            <a:r>
              <a:rPr lang="fr-FR" altLang="fr-FR" sz="1200" b="1" dirty="0" smtClean="0"/>
              <a:t>Autres?]</a:t>
            </a:r>
          </a:p>
          <a:p>
            <a:pPr lvl="1">
              <a:lnSpc>
                <a:spcPct val="90000"/>
              </a:lnSpc>
              <a:spcBef>
                <a:spcPct val="20000"/>
              </a:spcBef>
              <a:buFont typeface="Arial" pitchFamily="34" charset="0"/>
              <a:buChar char="–"/>
            </a:pPr>
            <a:endParaRPr lang="en-US" altLang="fr-FR" sz="1200" b="1" dirty="0"/>
          </a:p>
          <a:p>
            <a:pPr marL="457200" lvl="1" indent="0">
              <a:lnSpc>
                <a:spcPct val="90000"/>
              </a:lnSpc>
              <a:spcBef>
                <a:spcPct val="20000"/>
              </a:spcBef>
            </a:pPr>
            <a:r>
              <a:rPr lang="fr-FR" altLang="fr-FR" sz="1200" dirty="0" smtClean="0"/>
              <a:t>Besoin d’1 ou2 responsables de ligne lorsque ThomX sera installé. Profil « grands instruments » : être capable de faire fonctionner les équipements de la ligne en place ainsi que ceux apportés de l’extérieur par des utilisateurs extérieurs (détecteurs, moteurs, optiques, électroniques, fluides …). </a:t>
            </a:r>
            <a:r>
              <a:rPr lang="fr-FR" altLang="fr-FR" sz="1200" b="1" dirty="0" smtClean="0"/>
              <a:t>Stabilisation Kevin </a:t>
            </a:r>
            <a:r>
              <a:rPr lang="fr-FR" altLang="fr-FR" sz="1200" b="1" dirty="0" err="1" smtClean="0"/>
              <a:t>Dupraz</a:t>
            </a:r>
            <a:r>
              <a:rPr lang="fr-FR" altLang="fr-FR" sz="1200" b="1" dirty="0" smtClean="0"/>
              <a:t> ?</a:t>
            </a:r>
          </a:p>
          <a:p>
            <a:pPr marL="457200" lvl="1" indent="0">
              <a:lnSpc>
                <a:spcPct val="90000"/>
              </a:lnSpc>
              <a:spcBef>
                <a:spcPct val="20000"/>
              </a:spcBef>
            </a:pPr>
            <a:endParaRPr lang="fr-FR" altLang="fr-FR" sz="1200" dirty="0"/>
          </a:p>
        </p:txBody>
      </p:sp>
    </p:spTree>
    <p:extLst>
      <p:ext uri="{BB962C8B-B14F-4D97-AF65-F5344CB8AC3E}">
        <p14:creationId xmlns:p14="http://schemas.microsoft.com/office/powerpoint/2010/main" val="3580390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0"/>
            <a:ext cx="9144000" cy="692150"/>
          </a:xfrm>
        </p:spPr>
        <p:txBody>
          <a:bodyPr/>
          <a:lstStyle/>
          <a:p>
            <a:endParaRPr lang="fr-FR" altLang="fr-FR" sz="2800" b="1" smtClean="0">
              <a:solidFill>
                <a:srgbClr val="E75112"/>
              </a:solidFill>
              <a:latin typeface="Verdana" pitchFamily="34" charset="0"/>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0723" name="Rectangle 3"/>
          <p:cNvSpPr txBox="1">
            <a:spLocks noChangeArrowheads="1"/>
          </p:cNvSpPr>
          <p:nvPr/>
        </p:nvSpPr>
        <p:spPr bwMode="auto">
          <a:xfrm>
            <a:off x="1582738" y="2708275"/>
            <a:ext cx="60134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r>
              <a:rPr lang="fr-FR" altLang="fr-FR" sz="10400" dirty="0">
                <a:solidFill>
                  <a:srgbClr val="0070C0"/>
                </a:solidFill>
              </a:rPr>
              <a:t>BACKUP</a:t>
            </a:r>
            <a:endParaRPr lang="fr-FR" altLang="fr-FR" sz="10400" dirty="0"/>
          </a:p>
          <a:p>
            <a:pPr algn="ctr">
              <a:lnSpc>
                <a:spcPct val="90000"/>
              </a:lnSpc>
              <a:spcBef>
                <a:spcPct val="20000"/>
              </a:spcBef>
              <a:buFont typeface="Arial" pitchFamily="34" charset="0"/>
              <a:buNone/>
            </a:pPr>
            <a:r>
              <a:rPr lang="fr-FR" altLang="fr-FR" sz="1200" b="1" dirty="0"/>
              <a:t>[ </a:t>
            </a:r>
            <a:r>
              <a:rPr lang="fr-FR" altLang="fr-FR" sz="1200" b="1" dirty="0" smtClean="0"/>
              <a:t>= Tous </a:t>
            </a:r>
            <a:r>
              <a:rPr lang="fr-FR" altLang="fr-FR" sz="1200" b="1" dirty="0"/>
              <a:t>les documents jugés utiles pour la discussion]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Membres de l’équipe</a:t>
            </a:r>
          </a:p>
        </p:txBody>
      </p:sp>
      <p:sp>
        <p:nvSpPr>
          <p:cNvPr id="18434" name="Rectangle 3"/>
          <p:cNvSpPr>
            <a:spLocks noGrp="1" noChangeArrowheads="1"/>
          </p:cNvSpPr>
          <p:nvPr>
            <p:ph idx="4294967295"/>
          </p:nvPr>
        </p:nvSpPr>
        <p:spPr>
          <a:xfrm>
            <a:off x="34925" y="836042"/>
            <a:ext cx="9109075" cy="6021958"/>
          </a:xfrm>
        </p:spPr>
        <p:txBody>
          <a:bodyPr/>
          <a:lstStyle/>
          <a:p>
            <a:pPr marL="0" lvl="1" indent="0">
              <a:lnSpc>
                <a:spcPct val="90000"/>
              </a:lnSpc>
              <a:buNone/>
            </a:pPr>
            <a:r>
              <a:rPr lang="fr-FR" altLang="fr-FR" sz="1200" b="1" u="sng" dirty="0" smtClean="0">
                <a:solidFill>
                  <a:srgbClr val="0070C0"/>
                </a:solidFill>
                <a:latin typeface="Verdana" pitchFamily="34" charset="0"/>
              </a:rPr>
              <a:t>Liste des chercheurs participants </a:t>
            </a:r>
            <a:br>
              <a:rPr lang="fr-FR" altLang="fr-FR" sz="1200" b="1" u="sng" dirty="0" smtClean="0">
                <a:solidFill>
                  <a:srgbClr val="0070C0"/>
                </a:solidFill>
                <a:latin typeface="Verdana" pitchFamily="34" charset="0"/>
              </a:rPr>
            </a:br>
            <a:r>
              <a:rPr lang="fr-FR" altLang="fr-FR" sz="1200" b="1" dirty="0" smtClean="0">
                <a:latin typeface="Verdana" pitchFamily="34" charset="0"/>
              </a:rPr>
              <a:t>K. Cassou (MCF, depuis 2012), M. Jacquet (DR), A. Martens (CR, depuis 2013), C. </a:t>
            </a:r>
            <a:r>
              <a:rPr lang="fr-FR" altLang="fr-FR" sz="1200" b="1" dirty="0" err="1" smtClean="0">
                <a:latin typeface="Verdana" pitchFamily="34" charset="0"/>
              </a:rPr>
              <a:t>Pascaud</a:t>
            </a:r>
            <a:r>
              <a:rPr lang="fr-FR" altLang="fr-FR" sz="1200" b="1" dirty="0" smtClean="0">
                <a:latin typeface="Verdana" pitchFamily="34" charset="0"/>
              </a:rPr>
              <a:t> (DR émérite) F. </a:t>
            </a:r>
            <a:r>
              <a:rPr lang="fr-FR" altLang="fr-FR" sz="1200" b="1" dirty="0" err="1" smtClean="0">
                <a:latin typeface="Verdana" pitchFamily="34" charset="0"/>
              </a:rPr>
              <a:t>Zomer</a:t>
            </a:r>
            <a:r>
              <a:rPr lang="fr-FR" altLang="fr-FR" sz="1200" b="1" dirty="0" smtClean="0">
                <a:latin typeface="Verdana" pitchFamily="34" charset="0"/>
              </a:rPr>
              <a:t> (PR)</a:t>
            </a:r>
            <a:br>
              <a:rPr lang="fr-FR" altLang="fr-FR" sz="1200" b="1" dirty="0" smtClean="0">
                <a:latin typeface="Verdana" pitchFamily="34" charset="0"/>
              </a:rPr>
            </a:br>
            <a:r>
              <a:rPr lang="fr-FR" altLang="fr-FR" sz="1200" dirty="0">
                <a:solidFill>
                  <a:srgbClr val="4D4D4D"/>
                </a:solidFill>
                <a:latin typeface="Verdana" pitchFamily="34" charset="0"/>
              </a:rPr>
              <a:t>[I. </a:t>
            </a:r>
            <a:r>
              <a:rPr lang="fr-FR" altLang="fr-FR" sz="1200" dirty="0" err="1">
                <a:solidFill>
                  <a:srgbClr val="4D4D4D"/>
                </a:solidFill>
                <a:latin typeface="Verdana" pitchFamily="34" charset="0"/>
              </a:rPr>
              <a:t>Chaikovska</a:t>
            </a:r>
            <a:r>
              <a:rPr lang="fr-FR" altLang="fr-FR" sz="1200" dirty="0">
                <a:solidFill>
                  <a:srgbClr val="4D4D4D"/>
                </a:solidFill>
                <a:latin typeface="Verdana" pitchFamily="34" charset="0"/>
              </a:rPr>
              <a:t> </a:t>
            </a:r>
            <a:r>
              <a:rPr lang="fr-FR" altLang="fr-FR" sz="1200" dirty="0" smtClean="0">
                <a:solidFill>
                  <a:srgbClr val="4D4D4D"/>
                </a:solidFill>
                <a:latin typeface="Verdana" pitchFamily="34" charset="0"/>
              </a:rPr>
              <a:t>(Post-Doc maintenant IR</a:t>
            </a:r>
            <a:r>
              <a:rPr lang="fr-FR" altLang="fr-FR" sz="1200" dirty="0">
                <a:solidFill>
                  <a:srgbClr val="4D4D4D"/>
                </a:solidFill>
                <a:latin typeface="Verdana" pitchFamily="34" charset="0"/>
              </a:rPr>
              <a:t>) &amp; N. Delerue (CR) ont </a:t>
            </a:r>
            <a:r>
              <a:rPr lang="fr-FR" altLang="fr-FR" sz="1200" dirty="0" smtClean="0">
                <a:solidFill>
                  <a:srgbClr val="4D4D4D"/>
                </a:solidFill>
                <a:latin typeface="Verdana" pitchFamily="34" charset="0"/>
              </a:rPr>
              <a:t>contribué </a:t>
            </a:r>
            <a:r>
              <a:rPr lang="fr-FR" altLang="fr-FR" sz="1200" dirty="0">
                <a:solidFill>
                  <a:srgbClr val="4D4D4D"/>
                </a:solidFill>
                <a:latin typeface="Verdana" pitchFamily="34" charset="0"/>
              </a:rPr>
              <a:t>aux </a:t>
            </a:r>
            <a:r>
              <a:rPr lang="fr-FR" altLang="fr-FR" sz="1200" dirty="0" err="1">
                <a:solidFill>
                  <a:srgbClr val="4D4D4D"/>
                </a:solidFill>
                <a:latin typeface="Verdana" pitchFamily="34" charset="0"/>
              </a:rPr>
              <a:t>Runs</a:t>
            </a:r>
            <a:r>
              <a:rPr lang="fr-FR" altLang="fr-FR" sz="1200" dirty="0">
                <a:solidFill>
                  <a:srgbClr val="4D4D4D"/>
                </a:solidFill>
                <a:latin typeface="Verdana" pitchFamily="34" charset="0"/>
              </a:rPr>
              <a:t> de </a:t>
            </a:r>
            <a:r>
              <a:rPr lang="fr-FR" altLang="fr-FR" sz="1200" dirty="0" smtClean="0">
                <a:solidFill>
                  <a:srgbClr val="4D4D4D"/>
                </a:solidFill>
                <a:latin typeface="Verdana" pitchFamily="34" charset="0"/>
              </a:rPr>
              <a:t>KEK et a leur analyse]</a:t>
            </a:r>
            <a:endParaRPr lang="fr-FR" altLang="fr-FR" sz="1200" dirty="0">
              <a:solidFill>
                <a:srgbClr val="4D4D4D"/>
              </a:solidFill>
              <a:latin typeface="Verdana" pitchFamily="34" charset="0"/>
              <a:sym typeface="Wingdings" pitchFamily="2" charset="2"/>
            </a:endParaRPr>
          </a:p>
          <a:p>
            <a:pPr marL="0" indent="0">
              <a:lnSpc>
                <a:spcPct val="90000"/>
              </a:lnSpc>
              <a:buFont typeface="Arial" pitchFamily="34" charset="0"/>
              <a:buNone/>
            </a:pPr>
            <a:endParaRPr lang="fr-FR" altLang="fr-FR" sz="1200" b="1" dirty="0" smtClean="0">
              <a:latin typeface="Verdana" pitchFamily="34" charset="0"/>
            </a:endParaRPr>
          </a:p>
          <a:p>
            <a:pPr marL="0" indent="0">
              <a:lnSpc>
                <a:spcPct val="90000"/>
              </a:lnSpc>
              <a:buFont typeface="Arial" pitchFamily="34" charset="0"/>
              <a:buNone/>
            </a:pPr>
            <a:endParaRPr lang="fr-FR" altLang="fr-FR" sz="1200" b="1" u="sng" dirty="0" smtClean="0">
              <a:solidFill>
                <a:srgbClr val="0070C0"/>
              </a:solidFill>
              <a:latin typeface="Verdana" pitchFamily="34" charset="0"/>
            </a:endParaRPr>
          </a:p>
          <a:p>
            <a:pPr marL="0" indent="0">
              <a:lnSpc>
                <a:spcPct val="90000"/>
              </a:lnSpc>
              <a:buNone/>
            </a:pPr>
            <a:r>
              <a:rPr lang="fr-FR" altLang="fr-FR" sz="1200" b="1" dirty="0" smtClean="0">
                <a:solidFill>
                  <a:srgbClr val="0070C0"/>
                </a:solidFill>
                <a:latin typeface="Verdana" pitchFamily="34" charset="0"/>
              </a:rPr>
              <a:t>10 permanents : </a:t>
            </a:r>
            <a:endParaRPr lang="fr-FR" altLang="fr-FR" sz="1200" b="1" dirty="0" smtClean="0">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K. Cassou (MCF) 100% (50% si pas de Détachement CNRS e 2016 …)</a:t>
            </a:r>
          </a:p>
          <a:p>
            <a:pPr lvl="1">
              <a:lnSpc>
                <a:spcPct val="90000"/>
              </a:lnSpc>
              <a:buFont typeface="Arial" pitchFamily="34" charset="0"/>
              <a:buChar char="•"/>
            </a:pPr>
            <a:r>
              <a:rPr lang="fr-FR" altLang="fr-FR" sz="1200" dirty="0" smtClean="0">
                <a:solidFill>
                  <a:srgbClr val="4D4D4D"/>
                </a:solidFill>
                <a:latin typeface="Verdana" pitchFamily="34" charset="0"/>
              </a:rPr>
              <a:t>R. Chiche (IR1) 100%</a:t>
            </a:r>
          </a:p>
          <a:p>
            <a:pPr lvl="1">
              <a:lnSpc>
                <a:spcPct val="90000"/>
              </a:lnSpc>
              <a:buFont typeface="Arial" pitchFamily="34" charset="0"/>
              <a:buChar char="•"/>
            </a:pPr>
            <a:r>
              <a:rPr lang="fr-FR" altLang="fr-FR" sz="1200" dirty="0">
                <a:solidFill>
                  <a:srgbClr val="4D4D4D"/>
                </a:solidFill>
                <a:latin typeface="Verdana" pitchFamily="34" charset="0"/>
              </a:rPr>
              <a:t>P. </a:t>
            </a:r>
            <a:r>
              <a:rPr lang="fr-FR" altLang="fr-FR" sz="1200" dirty="0" err="1">
                <a:solidFill>
                  <a:srgbClr val="4D4D4D"/>
                </a:solidFill>
                <a:latin typeface="Verdana" pitchFamily="34" charset="0"/>
              </a:rPr>
              <a:t>Cornebise</a:t>
            </a:r>
            <a:r>
              <a:rPr lang="fr-FR" altLang="fr-FR" sz="1200" dirty="0">
                <a:solidFill>
                  <a:srgbClr val="4D4D4D"/>
                </a:solidFill>
                <a:latin typeface="Verdana" pitchFamily="34" charset="0"/>
              </a:rPr>
              <a:t> (AI) </a:t>
            </a:r>
            <a:r>
              <a:rPr lang="fr-FR" altLang="fr-FR" sz="1200" dirty="0" smtClean="0">
                <a:solidFill>
                  <a:srgbClr val="4D4D4D"/>
                </a:solidFill>
                <a:latin typeface="Verdana" pitchFamily="34" charset="0"/>
              </a:rPr>
              <a:t>10% </a:t>
            </a:r>
            <a:r>
              <a:rPr lang="fr-FR" altLang="fr-FR" sz="1200" dirty="0" err="1" smtClean="0">
                <a:solidFill>
                  <a:srgbClr val="4D4D4D"/>
                </a:solidFill>
                <a:latin typeface="Verdana" pitchFamily="34" charset="0"/>
              </a:rPr>
              <a:t>élec</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cablage</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D. Douillet (IR1) </a:t>
            </a:r>
            <a:r>
              <a:rPr lang="fr-FR" altLang="fr-FR" sz="1200" dirty="0">
                <a:solidFill>
                  <a:srgbClr val="4D4D4D"/>
                </a:solidFill>
                <a:latin typeface="Verdana" pitchFamily="34" charset="0"/>
              </a:rPr>
              <a:t>3</a:t>
            </a:r>
            <a:r>
              <a:rPr lang="fr-FR" altLang="fr-FR" sz="1200" dirty="0" smtClean="0">
                <a:solidFill>
                  <a:srgbClr val="4D4D4D"/>
                </a:solidFill>
                <a:latin typeface="Verdana" pitchFamily="34" charset="0"/>
              </a:rPr>
              <a:t>0%</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M. Jacquet (DR, HDR) 100%</a:t>
            </a:r>
          </a:p>
          <a:p>
            <a:pPr lvl="1">
              <a:lnSpc>
                <a:spcPct val="90000"/>
              </a:lnSpc>
              <a:buFont typeface="Arial" pitchFamily="34" charset="0"/>
              <a:buChar char="•"/>
            </a:pPr>
            <a:r>
              <a:rPr lang="fr-FR" altLang="fr-FR" sz="1200" dirty="0" smtClean="0">
                <a:solidFill>
                  <a:srgbClr val="4D4D4D"/>
                </a:solidFill>
                <a:latin typeface="Verdana" pitchFamily="34" charset="0"/>
              </a:rPr>
              <a:t>D</a:t>
            </a:r>
            <a:r>
              <a:rPr lang="fr-FR" altLang="fr-FR" sz="1200" dirty="0">
                <a:solidFill>
                  <a:srgbClr val="4D4D4D"/>
                </a:solidFill>
                <a:latin typeface="Verdana" pitchFamily="34" charset="0"/>
              </a:rPr>
              <a:t>. </a:t>
            </a:r>
            <a:r>
              <a:rPr lang="fr-FR" altLang="fr-FR" sz="1200" dirty="0" err="1">
                <a:solidFill>
                  <a:srgbClr val="4D4D4D"/>
                </a:solidFill>
                <a:latin typeface="Verdana" pitchFamily="34" charset="0"/>
              </a:rPr>
              <a:t>Jehanno</a:t>
            </a:r>
            <a:r>
              <a:rPr lang="fr-FR" altLang="fr-FR" sz="1200" dirty="0">
                <a:solidFill>
                  <a:srgbClr val="4D4D4D"/>
                </a:solidFill>
                <a:latin typeface="Verdana" pitchFamily="34" charset="0"/>
              </a:rPr>
              <a:t> </a:t>
            </a:r>
            <a:r>
              <a:rPr lang="fr-FR" altLang="fr-FR" sz="1200" dirty="0" smtClean="0">
                <a:solidFill>
                  <a:srgbClr val="4D4D4D"/>
                </a:solidFill>
                <a:latin typeface="Verdana" pitchFamily="34" charset="0"/>
              </a:rPr>
              <a:t>?</a:t>
            </a:r>
          </a:p>
          <a:p>
            <a:pPr lvl="1">
              <a:lnSpc>
                <a:spcPct val="90000"/>
              </a:lnSpc>
              <a:buFont typeface="Arial" pitchFamily="34" charset="0"/>
              <a:buChar char="•"/>
            </a:pPr>
            <a:r>
              <a:rPr lang="fr-FR" altLang="fr-FR" sz="1200" dirty="0" smtClean="0">
                <a:solidFill>
                  <a:srgbClr val="4D4D4D"/>
                </a:solidFill>
                <a:latin typeface="Verdana" pitchFamily="34" charset="0"/>
              </a:rPr>
              <a:t>A. Martens (CR2) 100%</a:t>
            </a:r>
          </a:p>
          <a:p>
            <a:pPr lvl="1">
              <a:lnSpc>
                <a:spcPct val="90000"/>
              </a:lnSpc>
              <a:buFont typeface="Arial" pitchFamily="34" charset="0"/>
              <a:buChar char="•"/>
            </a:pPr>
            <a:r>
              <a:rPr lang="fr-FR" altLang="fr-FR" sz="1200" dirty="0">
                <a:solidFill>
                  <a:srgbClr val="4D4D4D"/>
                </a:solidFill>
                <a:latin typeface="Verdana" pitchFamily="34" charset="0"/>
              </a:rPr>
              <a:t>A. </a:t>
            </a:r>
            <a:r>
              <a:rPr lang="fr-FR" altLang="fr-FR" sz="1200" dirty="0" err="1">
                <a:solidFill>
                  <a:srgbClr val="4D4D4D"/>
                </a:solidFill>
                <a:latin typeface="Verdana" pitchFamily="34" charset="0"/>
              </a:rPr>
              <a:t>Miguayron</a:t>
            </a:r>
            <a:r>
              <a:rPr lang="fr-FR" altLang="fr-FR" sz="1200" dirty="0">
                <a:solidFill>
                  <a:srgbClr val="4D4D4D"/>
                </a:solidFill>
                <a:latin typeface="Verdana" pitchFamily="34" charset="0"/>
              </a:rPr>
              <a:t> (AI) </a:t>
            </a:r>
            <a:r>
              <a:rPr lang="fr-FR" altLang="fr-FR" sz="1200" dirty="0" smtClean="0">
                <a:solidFill>
                  <a:srgbClr val="4D4D4D"/>
                </a:solidFill>
                <a:latin typeface="Verdana" pitchFamily="34" charset="0"/>
              </a:rPr>
              <a:t>20</a:t>
            </a:r>
            <a:r>
              <a:rPr lang="fr-FR" altLang="fr-FR" sz="1200" dirty="0">
                <a:solidFill>
                  <a:srgbClr val="4D4D4D"/>
                </a:solidFill>
                <a:latin typeface="Verdana" pitchFamily="34" charset="0"/>
              </a:rPr>
              <a:t>% </a:t>
            </a:r>
            <a:r>
              <a:rPr lang="fr-FR" altLang="fr-FR" sz="1200" dirty="0" err="1">
                <a:solidFill>
                  <a:srgbClr val="4D4D4D"/>
                </a:solidFill>
                <a:latin typeface="Verdana" pitchFamily="34" charset="0"/>
              </a:rPr>
              <a:t>méca</a:t>
            </a:r>
            <a:r>
              <a:rPr lang="fr-FR" altLang="fr-FR" sz="1200" dirty="0">
                <a:solidFill>
                  <a:srgbClr val="4D4D4D"/>
                </a:solidFill>
                <a:latin typeface="Verdana" pitchFamily="34" charset="0"/>
              </a:rPr>
              <a:t>/détecteur</a:t>
            </a:r>
          </a:p>
          <a:p>
            <a:pPr lvl="1">
              <a:lnSpc>
                <a:spcPct val="90000"/>
              </a:lnSpc>
              <a:buFont typeface="Arial" pitchFamily="34" charset="0"/>
              <a:buChar char="•"/>
            </a:pPr>
            <a:r>
              <a:rPr lang="fr-FR" altLang="fr-FR" sz="1200" dirty="0" smtClean="0">
                <a:solidFill>
                  <a:srgbClr val="4D4D4D"/>
                </a:solidFill>
                <a:latin typeface="Verdana" pitchFamily="34" charset="0"/>
              </a:rPr>
              <a:t>C. </a:t>
            </a:r>
            <a:r>
              <a:rPr lang="fr-FR" altLang="fr-FR" sz="1200" dirty="0" err="1" smtClean="0">
                <a:solidFill>
                  <a:srgbClr val="4D4D4D"/>
                </a:solidFill>
                <a:latin typeface="Verdana" pitchFamily="34" charset="0"/>
              </a:rPr>
              <a:t>Pascaud</a:t>
            </a:r>
            <a:r>
              <a:rPr lang="fr-FR" altLang="fr-FR" sz="1200" dirty="0" smtClean="0">
                <a:solidFill>
                  <a:srgbClr val="4D4D4D"/>
                </a:solidFill>
                <a:latin typeface="Verdana" pitchFamily="34" charset="0"/>
              </a:rPr>
              <a:t> (DR émérite) 20%</a:t>
            </a:r>
          </a:p>
          <a:p>
            <a:pPr lvl="1">
              <a:lnSpc>
                <a:spcPct val="90000"/>
              </a:lnSpc>
              <a:buFont typeface="Arial" pitchFamily="34" charset="0"/>
              <a:buChar char="•"/>
            </a:pPr>
            <a:r>
              <a:rPr lang="fr-FR" altLang="fr-FR" sz="1200" dirty="0" smtClean="0">
                <a:solidFill>
                  <a:srgbClr val="4D4D4D"/>
                </a:solidFill>
                <a:latin typeface="Verdana" pitchFamily="34" charset="0"/>
              </a:rPr>
              <a:t>Y. </a:t>
            </a:r>
            <a:r>
              <a:rPr lang="fr-FR" altLang="fr-FR" sz="1200" dirty="0" err="1" smtClean="0">
                <a:solidFill>
                  <a:srgbClr val="4D4D4D"/>
                </a:solidFill>
                <a:latin typeface="Verdana" pitchFamily="34" charset="0"/>
              </a:rPr>
              <a:t>Peinaud</a:t>
            </a:r>
            <a:r>
              <a:rPr lang="fr-FR" altLang="fr-FR" sz="1200" dirty="0" smtClean="0">
                <a:solidFill>
                  <a:srgbClr val="4D4D4D"/>
                </a:solidFill>
                <a:latin typeface="Verdana" pitchFamily="34" charset="0"/>
              </a:rPr>
              <a:t> (AI) 90%</a:t>
            </a:r>
          </a:p>
          <a:p>
            <a:pPr lvl="1">
              <a:lnSpc>
                <a:spcPct val="90000"/>
              </a:lnSpc>
              <a:buFont typeface="Arial" pitchFamily="34" charset="0"/>
              <a:buChar char="•"/>
            </a:pPr>
            <a:r>
              <a:rPr lang="fr-FR" altLang="fr-FR" sz="1200" dirty="0" smtClean="0">
                <a:solidFill>
                  <a:srgbClr val="4D4D4D"/>
                </a:solidFill>
                <a:latin typeface="Verdana" pitchFamily="34" charset="0"/>
              </a:rPr>
              <a:t>E. </a:t>
            </a:r>
            <a:r>
              <a:rPr lang="fr-FR" altLang="fr-FR" sz="1200" dirty="0" err="1" smtClean="0">
                <a:solidFill>
                  <a:srgbClr val="4D4D4D"/>
                </a:solidFill>
                <a:latin typeface="Verdana" pitchFamily="34" charset="0"/>
              </a:rPr>
              <a:t>Plaige</a:t>
            </a:r>
            <a:r>
              <a:rPr lang="fr-FR" altLang="fr-FR" sz="1200" dirty="0" smtClean="0">
                <a:solidFill>
                  <a:srgbClr val="4D4D4D"/>
                </a:solidFill>
                <a:latin typeface="Verdana" pitchFamily="34" charset="0"/>
              </a:rPr>
              <a:t> (IE1) </a:t>
            </a:r>
            <a:r>
              <a:rPr lang="fr-FR" altLang="fr-FR" sz="1200" dirty="0" smtClean="0">
                <a:solidFill>
                  <a:srgbClr val="4D4D4D"/>
                </a:solidFill>
                <a:latin typeface="Verdana" pitchFamily="34" charset="0"/>
              </a:rPr>
              <a:t>100%</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a:solidFill>
                  <a:srgbClr val="4D4D4D"/>
                </a:solidFill>
                <a:latin typeface="Verdana" pitchFamily="34" charset="0"/>
              </a:rPr>
              <a:t>V. </a:t>
            </a:r>
            <a:r>
              <a:rPr lang="fr-FR" altLang="fr-FR" sz="1200" dirty="0" err="1">
                <a:solidFill>
                  <a:srgbClr val="4D4D4D"/>
                </a:solidFill>
                <a:latin typeface="Verdana" pitchFamily="34" charset="0"/>
              </a:rPr>
              <a:t>Soskov</a:t>
            </a:r>
            <a:r>
              <a:rPr lang="fr-FR" altLang="fr-FR" sz="1200" dirty="0">
                <a:solidFill>
                  <a:srgbClr val="4D4D4D"/>
                </a:solidFill>
                <a:latin typeface="Verdana" pitchFamily="34" charset="0"/>
              </a:rPr>
              <a:t> (</a:t>
            </a:r>
            <a:r>
              <a:rPr lang="fr-FR" altLang="fr-FR" sz="1200" dirty="0" smtClean="0">
                <a:solidFill>
                  <a:srgbClr val="4D4D4D"/>
                </a:solidFill>
                <a:latin typeface="Verdana" pitchFamily="34" charset="0"/>
              </a:rPr>
              <a:t>IR1) 50%</a:t>
            </a:r>
          </a:p>
          <a:p>
            <a:pPr lvl="1">
              <a:lnSpc>
                <a:spcPct val="90000"/>
              </a:lnSpc>
              <a:buFont typeface="Arial" pitchFamily="34" charset="0"/>
              <a:buChar char="•"/>
            </a:pPr>
            <a:r>
              <a:rPr lang="fr-FR" altLang="fr-FR" sz="1200" dirty="0" smtClean="0">
                <a:solidFill>
                  <a:srgbClr val="4D4D4D"/>
                </a:solidFill>
                <a:latin typeface="Verdana" pitchFamily="34" charset="0"/>
              </a:rPr>
              <a:t>A. </a:t>
            </a:r>
            <a:r>
              <a:rPr lang="fr-FR" altLang="fr-FR" sz="1200" dirty="0" err="1" smtClean="0">
                <a:solidFill>
                  <a:srgbClr val="4D4D4D"/>
                </a:solidFill>
                <a:latin typeface="Verdana" pitchFamily="34" charset="0"/>
              </a:rPr>
              <a:t>Stocchi</a:t>
            </a:r>
            <a:r>
              <a:rPr lang="fr-FR" altLang="fr-FR" sz="1200" dirty="0" smtClean="0">
                <a:solidFill>
                  <a:srgbClr val="4D4D4D"/>
                </a:solidFill>
                <a:latin typeface="Verdana" pitchFamily="34" charset="0"/>
              </a:rPr>
              <a:t> (PR) </a:t>
            </a:r>
            <a:r>
              <a:rPr lang="fr-FR" altLang="fr-FR" sz="1200" dirty="0" err="1" smtClean="0">
                <a:solidFill>
                  <a:srgbClr val="4D4D4D"/>
                </a:solidFill>
                <a:latin typeface="Verdana" pitchFamily="34" charset="0"/>
              </a:rPr>
              <a:t>small</a:t>
            </a:r>
            <a:r>
              <a:rPr lang="fr-FR" altLang="fr-FR" sz="1200" dirty="0" smtClean="0">
                <a:solidFill>
                  <a:srgbClr val="4D4D4D"/>
                </a:solidFill>
                <a:latin typeface="Verdana" pitchFamily="34" charset="0"/>
              </a:rPr>
              <a:t> % </a:t>
            </a:r>
          </a:p>
          <a:p>
            <a:pPr lvl="1">
              <a:lnSpc>
                <a:spcPct val="90000"/>
              </a:lnSpc>
              <a:buFont typeface="Arial" pitchFamily="34" charset="0"/>
              <a:buChar char="•"/>
            </a:pPr>
            <a:r>
              <a:rPr lang="fr-FR" altLang="fr-FR" sz="1200" dirty="0">
                <a:solidFill>
                  <a:srgbClr val="4D4D4D"/>
                </a:solidFill>
                <a:latin typeface="Verdana" pitchFamily="34" charset="0"/>
              </a:rPr>
              <a:t>S. Trochet (TCE) 40</a:t>
            </a:r>
            <a:r>
              <a:rPr lang="fr-FR" altLang="fr-FR" sz="1200" dirty="0" smtClean="0">
                <a:solidFill>
                  <a:srgbClr val="4D4D4D"/>
                </a:solidFill>
                <a:latin typeface="Verdana" pitchFamily="34" charset="0"/>
              </a:rPr>
              <a:t>%</a:t>
            </a:r>
          </a:p>
          <a:p>
            <a:pPr lvl="1">
              <a:lnSpc>
                <a:spcPct val="90000"/>
              </a:lnSpc>
              <a:buFont typeface="Arial" pitchFamily="34" charset="0"/>
              <a:buChar char="•"/>
            </a:pPr>
            <a:r>
              <a:rPr lang="fr-FR" altLang="fr-FR" sz="1200" dirty="0" smtClean="0">
                <a:solidFill>
                  <a:srgbClr val="4D4D4D"/>
                </a:solidFill>
                <a:latin typeface="Verdana" pitchFamily="34" charset="0"/>
              </a:rPr>
              <a:t>F. </a:t>
            </a:r>
            <a:r>
              <a:rPr lang="fr-FR" altLang="fr-FR" sz="1200" dirty="0" err="1" smtClean="0">
                <a:solidFill>
                  <a:srgbClr val="4D4D4D"/>
                </a:solidFill>
                <a:latin typeface="Verdana" pitchFamily="34" charset="0"/>
              </a:rPr>
              <a:t>Zomer</a:t>
            </a:r>
            <a:r>
              <a:rPr lang="fr-FR" altLang="fr-FR" sz="1200" dirty="0" smtClean="0">
                <a:solidFill>
                  <a:srgbClr val="4D4D4D"/>
                </a:solidFill>
                <a:latin typeface="Verdana" pitchFamily="34" charset="0"/>
              </a:rPr>
              <a:t> (PR, HDR) ‘50%’</a:t>
            </a:r>
            <a:br>
              <a:rPr lang="fr-FR" altLang="fr-FR" sz="1200" dirty="0" smtClean="0">
                <a:solidFill>
                  <a:srgbClr val="4D4D4D"/>
                </a:solidFill>
                <a:latin typeface="Verdana" pitchFamily="34" charset="0"/>
              </a:rPr>
            </a:br>
            <a:endParaRPr lang="fr-FR" altLang="fr-FR" sz="1200" dirty="0" smtClean="0">
              <a:solidFill>
                <a:srgbClr val="4D4D4D"/>
              </a:solidFill>
              <a:latin typeface="Verdana" pitchFamily="34" charset="0"/>
              <a:sym typeface="Wingdings" pitchFamily="2" charset="2"/>
            </a:endParaRPr>
          </a:p>
          <a:p>
            <a:pPr marL="0" indent="0">
              <a:lnSpc>
                <a:spcPct val="90000"/>
              </a:lnSpc>
              <a:buNone/>
            </a:pPr>
            <a:r>
              <a:rPr lang="fr-FR" altLang="fr-FR" sz="1200" b="1" dirty="0">
                <a:solidFill>
                  <a:srgbClr val="0070C0"/>
                </a:solidFill>
                <a:latin typeface="Verdana" pitchFamily="34" charset="0"/>
                <a:sym typeface="Wingdings" pitchFamily="2" charset="2"/>
              </a:rPr>
              <a:t>1</a:t>
            </a:r>
            <a:r>
              <a:rPr lang="fr-FR" altLang="fr-FR" sz="1200" b="1" dirty="0" smtClean="0">
                <a:solidFill>
                  <a:srgbClr val="0070C0"/>
                </a:solidFill>
                <a:latin typeface="Verdana" pitchFamily="34" charset="0"/>
                <a:sym typeface="Wingdings" pitchFamily="2" charset="2"/>
              </a:rPr>
              <a:t> post-doctorants / </a:t>
            </a:r>
            <a:r>
              <a:rPr lang="fr-FR" altLang="fr-FR" sz="1200" b="1" dirty="0" err="1" smtClean="0">
                <a:solidFill>
                  <a:srgbClr val="0070C0"/>
                </a:solidFill>
                <a:latin typeface="Verdana" pitchFamily="34" charset="0"/>
                <a:sym typeface="Wingdings" pitchFamily="2" charset="2"/>
              </a:rPr>
              <a:t>CDDs</a:t>
            </a:r>
            <a:r>
              <a:rPr lang="fr-FR" altLang="fr-FR" sz="1200" b="1" dirty="0" smtClean="0">
                <a:solidFill>
                  <a:srgbClr val="0070C0"/>
                </a:solidFill>
                <a:latin typeface="Verdana" pitchFamily="34" charset="0"/>
                <a:sym typeface="Wingdings" pitchFamily="2" charset="2"/>
              </a:rPr>
              <a:t> : </a:t>
            </a:r>
            <a:br>
              <a:rPr lang="fr-FR" altLang="fr-FR" sz="1200" b="1" dirty="0" smtClean="0">
                <a:solidFill>
                  <a:srgbClr val="0070C0"/>
                </a:solidFill>
                <a:latin typeface="Verdana" pitchFamily="34" charset="0"/>
                <a:sym typeface="Wingdings" pitchFamily="2" charset="2"/>
              </a:rPr>
            </a:br>
            <a:r>
              <a:rPr lang="fr-FR" altLang="fr-FR" sz="1200" b="1" dirty="0" smtClean="0">
                <a:latin typeface="Verdana" pitchFamily="34" charset="0"/>
                <a:sym typeface="Wingdings" pitchFamily="2" charset="2"/>
              </a:rPr>
              <a:t> </a:t>
            </a:r>
          </a:p>
          <a:p>
            <a:pPr lvl="1">
              <a:lnSpc>
                <a:spcPct val="90000"/>
              </a:lnSpc>
              <a:buFont typeface="Arial" pitchFamily="34" charset="0"/>
              <a:buChar char="•"/>
            </a:pPr>
            <a:r>
              <a:rPr lang="fr-FR" altLang="fr-FR" sz="1200" dirty="0">
                <a:solidFill>
                  <a:srgbClr val="4D4D4D"/>
                </a:solidFill>
                <a:latin typeface="Verdana" pitchFamily="34" charset="0"/>
              </a:rPr>
              <a:t>K. </a:t>
            </a:r>
            <a:r>
              <a:rPr lang="fr-FR" altLang="fr-FR" sz="1200" dirty="0" err="1">
                <a:solidFill>
                  <a:srgbClr val="4D4D4D"/>
                </a:solidFill>
                <a:latin typeface="Verdana" pitchFamily="34" charset="0"/>
              </a:rPr>
              <a:t>Dupraz</a:t>
            </a:r>
            <a:r>
              <a:rPr lang="fr-FR" altLang="fr-FR" sz="1200" dirty="0">
                <a:solidFill>
                  <a:srgbClr val="4D4D4D"/>
                </a:solidFill>
                <a:latin typeface="Verdana" pitchFamily="34" charset="0"/>
              </a:rPr>
              <a:t> (Post-Doc) </a:t>
            </a:r>
            <a:r>
              <a:rPr lang="fr-FR" altLang="fr-FR" sz="1200" dirty="0" smtClean="0">
                <a:solidFill>
                  <a:srgbClr val="4D4D4D"/>
                </a:solidFill>
                <a:latin typeface="Verdana" pitchFamily="34" charset="0"/>
              </a:rPr>
              <a:t>100%, financement ELINP (2015-2018)</a:t>
            </a:r>
            <a:endParaRPr lang="fr-FR" altLang="fr-FR" sz="1200" dirty="0" smtClean="0">
              <a:solidFill>
                <a:srgbClr val="4D4D4D"/>
              </a:solidFill>
              <a:latin typeface="Verdana" pitchFamily="34" charset="0"/>
              <a:sym typeface="Wingdings" pitchFamily="2" charset="2"/>
            </a:endParaRPr>
          </a:p>
          <a:p>
            <a:pPr lvl="1">
              <a:lnSpc>
                <a:spcPct val="90000"/>
              </a:lnSpc>
              <a:buFont typeface="Arial" pitchFamily="34" charset="0"/>
              <a:buChar char="•"/>
            </a:pPr>
            <a:endParaRPr lang="fr-FR" altLang="fr-FR" sz="1200" dirty="0" smtClean="0">
              <a:solidFill>
                <a:srgbClr val="4D4D4D"/>
              </a:solidFill>
              <a:latin typeface="Verdana" pitchFamily="34" charset="0"/>
              <a:sym typeface="Wingdings" pitchFamily="2" charset="2"/>
            </a:endParaRPr>
          </a:p>
          <a:p>
            <a:pPr marL="0" indent="0">
              <a:lnSpc>
                <a:spcPct val="90000"/>
              </a:lnSpc>
              <a:buNone/>
            </a:pPr>
            <a:r>
              <a:rPr lang="fr-FR" altLang="fr-FR" sz="1200" b="1" dirty="0">
                <a:solidFill>
                  <a:srgbClr val="0070C0"/>
                </a:solidFill>
                <a:latin typeface="Verdana" pitchFamily="34" charset="0"/>
              </a:rPr>
              <a:t>4</a:t>
            </a:r>
            <a:r>
              <a:rPr lang="fr-FR" altLang="fr-FR" sz="1200" b="1" dirty="0" smtClean="0">
                <a:solidFill>
                  <a:srgbClr val="0070C0"/>
                </a:solidFill>
                <a:latin typeface="Verdana" pitchFamily="34" charset="0"/>
              </a:rPr>
              <a:t> Doctorants : </a:t>
            </a:r>
            <a:r>
              <a:rPr lang="fr-FR" altLang="fr-FR" sz="1200" b="1" dirty="0" smtClean="0">
                <a:latin typeface="Verdana" pitchFamily="34" charset="0"/>
                <a:sym typeface="Wingdings" pitchFamily="2" charset="2"/>
              </a:rPr>
              <a:t> </a:t>
            </a:r>
            <a:endParaRPr lang="fr-FR" altLang="fr-FR" sz="1200" b="1" dirty="0" smtClean="0">
              <a:solidFill>
                <a:srgbClr val="0070C0"/>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Pierre Favier, 100%, financement Ecole Doctorale PNC, 2014-2017 (F. </a:t>
            </a:r>
            <a:r>
              <a:rPr lang="fr-FR" altLang="fr-FR" sz="1200" dirty="0" err="1" smtClean="0">
                <a:solidFill>
                  <a:srgbClr val="4D4D4D"/>
                </a:solidFill>
                <a:latin typeface="Verdana" pitchFamily="34" charset="0"/>
              </a:rPr>
              <a:t>Zomer</a:t>
            </a:r>
            <a:r>
              <a:rPr lang="fr-FR" altLang="fr-FR" sz="1200" dirty="0" smtClean="0">
                <a:solidFill>
                  <a:srgbClr val="4D4D4D"/>
                </a:solidFill>
                <a:latin typeface="Verdana" pitchFamily="34" charset="0"/>
              </a:rPr>
              <a:t> &amp; A. Martens)</a:t>
            </a:r>
          </a:p>
          <a:p>
            <a:pPr lvl="1">
              <a:lnSpc>
                <a:spcPct val="90000"/>
              </a:lnSpc>
              <a:buFont typeface="Arial" pitchFamily="34" charset="0"/>
              <a:buChar char="•"/>
            </a:pPr>
            <a:r>
              <a:rPr lang="fr-FR" altLang="fr-FR" sz="1200" dirty="0" err="1" smtClean="0">
                <a:solidFill>
                  <a:srgbClr val="4D4D4D"/>
                </a:solidFill>
                <a:latin typeface="Verdana" pitchFamily="34" charset="0"/>
              </a:rPr>
              <a:t>Xing</a:t>
            </a:r>
            <a:r>
              <a:rPr lang="fr-FR" altLang="fr-FR" sz="1200" dirty="0" smtClean="0">
                <a:solidFill>
                  <a:srgbClr val="4D4D4D"/>
                </a:solidFill>
                <a:latin typeface="Verdana" pitchFamily="34" charset="0"/>
              </a:rPr>
              <a:t> Liu, 100%, Financement EIFFEL/</a:t>
            </a:r>
            <a:r>
              <a:rPr lang="fr-FR" altLang="fr-FR" sz="1200" dirty="0" err="1" smtClean="0">
                <a:solidFill>
                  <a:srgbClr val="4D4D4D"/>
                </a:solidFill>
                <a:latin typeface="Verdana" pitchFamily="34" charset="0"/>
              </a:rPr>
              <a:t>Tsinghua</a:t>
            </a:r>
            <a:r>
              <a:rPr lang="fr-FR" altLang="fr-FR" sz="1200" dirty="0" smtClean="0">
                <a:solidFill>
                  <a:srgbClr val="4D4D4D"/>
                </a:solidFill>
                <a:latin typeface="Verdana" pitchFamily="34" charset="0"/>
              </a:rPr>
              <a:t>, 2015-2018, Cotutelle </a:t>
            </a:r>
            <a:r>
              <a:rPr lang="fr-FR" altLang="fr-FR" sz="1200" dirty="0" err="1" smtClean="0">
                <a:solidFill>
                  <a:srgbClr val="4D4D4D"/>
                </a:solidFill>
                <a:latin typeface="Verdana" pitchFamily="34" charset="0"/>
              </a:rPr>
              <a:t>Tsinghua</a:t>
            </a:r>
            <a:r>
              <a:rPr lang="fr-FR" altLang="fr-FR" sz="1200" dirty="0" smtClean="0">
                <a:solidFill>
                  <a:srgbClr val="4D4D4D"/>
                </a:solidFill>
                <a:latin typeface="Verdana" pitchFamily="34" charset="0"/>
              </a:rPr>
              <a:t> </a:t>
            </a:r>
            <a:r>
              <a:rPr lang="fr-FR" altLang="fr-FR" sz="1200" dirty="0" err="1" smtClean="0">
                <a:solidFill>
                  <a:srgbClr val="4D4D4D"/>
                </a:solidFill>
                <a:latin typeface="Verdana" pitchFamily="34" charset="0"/>
              </a:rPr>
              <a:t>University</a:t>
            </a:r>
            <a:r>
              <a:rPr lang="fr-FR" altLang="fr-FR" sz="1200" dirty="0" smtClean="0">
                <a:solidFill>
                  <a:srgbClr val="4D4D4D"/>
                </a:solidFill>
                <a:latin typeface="Verdana" pitchFamily="34" charset="0"/>
              </a:rPr>
              <a:t>/Beijing (F. </a:t>
            </a:r>
            <a:r>
              <a:rPr lang="fr-FR" altLang="fr-FR" sz="1200" dirty="0" err="1" smtClean="0">
                <a:solidFill>
                  <a:srgbClr val="4D4D4D"/>
                </a:solidFill>
                <a:latin typeface="Verdana" pitchFamily="34" charset="0"/>
              </a:rPr>
              <a:t>Zomer</a:t>
            </a:r>
            <a:r>
              <a:rPr lang="fr-FR" altLang="fr-FR" sz="1200" dirty="0" smtClean="0">
                <a:solidFill>
                  <a:srgbClr val="4D4D4D"/>
                </a:solidFill>
                <a:latin typeface="Verdana" pitchFamily="34" charset="0"/>
              </a:rPr>
              <a:t> + Pr Tang)</a:t>
            </a:r>
          </a:p>
          <a:p>
            <a:pPr lvl="1">
              <a:lnSpc>
                <a:spcPct val="90000"/>
              </a:lnSpc>
              <a:buFont typeface="Arial" pitchFamily="34" charset="0"/>
              <a:buChar char="•"/>
            </a:pPr>
            <a:r>
              <a:rPr lang="fr-FR" altLang="fr-FR" sz="1200" dirty="0" smtClean="0">
                <a:solidFill>
                  <a:srgbClr val="4D4D4D"/>
                </a:solidFill>
                <a:latin typeface="Verdana" pitchFamily="34" charset="0"/>
              </a:rPr>
              <a:t>Cheick Ndiaye, 100%, financement CIFRE avec </a:t>
            </a:r>
            <a:r>
              <a:rPr lang="fr-FR" altLang="fr-FR" sz="1200" dirty="0" err="1" smtClean="0">
                <a:solidFill>
                  <a:srgbClr val="4D4D4D"/>
                </a:solidFill>
                <a:latin typeface="Verdana" pitchFamily="34" charset="0"/>
              </a:rPr>
              <a:t>Alsyom</a:t>
            </a:r>
            <a:r>
              <a:rPr lang="fr-FR" altLang="fr-FR" sz="1200" dirty="0" smtClean="0">
                <a:solidFill>
                  <a:srgbClr val="4D4D4D"/>
                </a:solidFill>
                <a:latin typeface="Verdana" pitchFamily="34" charset="0"/>
              </a:rPr>
              <a:t>, 2015-2018 (K. Cassou)</a:t>
            </a:r>
          </a:p>
          <a:p>
            <a:pPr lvl="1">
              <a:lnSpc>
                <a:spcPct val="90000"/>
              </a:lnSpc>
              <a:buFont typeface="Arial" pitchFamily="34" charset="0"/>
              <a:buChar char="•"/>
            </a:pPr>
            <a:r>
              <a:rPr lang="fr-FR" altLang="fr-FR" sz="1200" dirty="0" err="1" smtClean="0">
                <a:solidFill>
                  <a:srgbClr val="4D4D4D"/>
                </a:solidFill>
                <a:latin typeface="Verdana" pitchFamily="34" charset="0"/>
              </a:rPr>
              <a:t>Themistocle</a:t>
            </a:r>
            <a:r>
              <a:rPr lang="fr-FR" altLang="fr-FR" sz="1200" dirty="0" smtClean="0">
                <a:solidFill>
                  <a:srgbClr val="4D4D4D"/>
                </a:solidFill>
                <a:latin typeface="Verdana" pitchFamily="34" charset="0"/>
              </a:rPr>
              <a:t> Williams, 100%, financement ELINP, 2015-2018 (A. Martens-F. </a:t>
            </a:r>
            <a:r>
              <a:rPr lang="fr-FR" altLang="fr-FR" sz="1200" dirty="0" err="1" smtClean="0">
                <a:solidFill>
                  <a:srgbClr val="4D4D4D"/>
                </a:solidFill>
                <a:latin typeface="Verdana" pitchFamily="34" charset="0"/>
              </a:rPr>
              <a:t>Zomer</a:t>
            </a:r>
            <a:r>
              <a:rPr lang="fr-FR" altLang="fr-FR" sz="1200" dirty="0" smtClean="0">
                <a:solidFill>
                  <a:srgbClr val="4D4D4D"/>
                </a:solidFill>
                <a:latin typeface="Verdana" pitchFamily="34" charset="0"/>
              </a:rPr>
              <a:t>)</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547664" y="836712"/>
            <a:ext cx="6336704" cy="4454822"/>
          </a:xfrm>
        </p:spPr>
        <p:txBody>
          <a:bodyPr/>
          <a:lstStyle/>
          <a:p>
            <a:r>
              <a:rPr lang="fr-FR" altLang="fr-FR" sz="3600" b="1" dirty="0">
                <a:solidFill>
                  <a:srgbClr val="E75112"/>
                </a:solidFill>
                <a:latin typeface="Verdana" pitchFamily="34" charset="0"/>
              </a:rPr>
              <a:t>Equipe AT05: </a:t>
            </a: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1800" b="1" dirty="0" smtClean="0">
                <a:solidFill>
                  <a:srgbClr val="E75112"/>
                </a:solidFill>
                <a:latin typeface="Verdana" pitchFamily="34" charset="0"/>
              </a:rPr>
              <a:t>Technologies </a:t>
            </a:r>
            <a:r>
              <a:rPr lang="fr-FR" altLang="fr-FR" sz="1800" b="1" dirty="0">
                <a:solidFill>
                  <a:srgbClr val="E75112"/>
                </a:solidFill>
                <a:latin typeface="Verdana" pitchFamily="34" charset="0"/>
              </a:rPr>
              <a:t>et Matériaux pour système optiques innovants</a:t>
            </a:r>
            <a:r>
              <a:rPr lang="fr-FR" altLang="fr-FR" sz="3600" b="1" dirty="0">
                <a:solidFill>
                  <a:srgbClr val="E75112"/>
                </a:solidFill>
                <a:latin typeface="Verdana" pitchFamily="34" charset="0"/>
              </a:rPr>
              <a:t/>
            </a:r>
            <a:br>
              <a:rPr lang="fr-FR" altLang="fr-FR" sz="3600" b="1" dirty="0">
                <a:solidFill>
                  <a:srgbClr val="E75112"/>
                </a:solidFill>
                <a:latin typeface="Verdana" pitchFamily="34" charset="0"/>
              </a:rPr>
            </a:br>
            <a:r>
              <a:rPr lang="fr-FR" altLang="fr-FR" sz="3600" b="1" dirty="0" smtClean="0">
                <a:solidFill>
                  <a:srgbClr val="E75112"/>
                </a:solidFill>
                <a:latin typeface="Verdana" pitchFamily="34" charset="0"/>
              </a:rPr>
              <a:t>Sources &amp; Rayonnement Compton</a:t>
            </a:r>
            <a:br>
              <a:rPr lang="fr-FR" altLang="fr-FR" sz="3600" b="1" dirty="0" smtClean="0">
                <a:solidFill>
                  <a:srgbClr val="E75112"/>
                </a:solidFill>
                <a:latin typeface="Verdana" pitchFamily="34" charset="0"/>
              </a:rPr>
            </a:br>
            <a:r>
              <a:rPr lang="fr-FR" altLang="fr-FR" sz="3600" b="1" dirty="0" smtClean="0">
                <a:solidFill>
                  <a:srgbClr val="4F81BD"/>
                </a:solidFill>
                <a:latin typeface="Verdana" pitchFamily="34" charset="0"/>
              </a:rPr>
              <a:t>Projet #1</a:t>
            </a:r>
            <a:br>
              <a:rPr lang="fr-FR" altLang="fr-FR" sz="3600" b="1" dirty="0" smtClean="0">
                <a:solidFill>
                  <a:srgbClr val="4F81BD"/>
                </a:solidFill>
                <a:latin typeface="Verdana" pitchFamily="34" charset="0"/>
              </a:rPr>
            </a:br>
            <a:r>
              <a:rPr lang="fr-FR" altLang="fr-FR" sz="3600" b="1" strike="sngStrike" dirty="0" err="1" smtClean="0">
                <a:solidFill>
                  <a:srgbClr val="4F81BD"/>
                </a:solidFill>
                <a:latin typeface="Verdana" pitchFamily="34" charset="0"/>
              </a:rPr>
              <a:t>MightyLaser</a:t>
            </a:r>
            <a:r>
              <a:rPr lang="fr-FR" altLang="fr-FR" sz="3600" b="1" dirty="0" smtClean="0">
                <a:solidFill>
                  <a:srgbClr val="4F81BD"/>
                </a:solidFill>
                <a:latin typeface="Verdana" pitchFamily="34" charset="0"/>
              </a:rPr>
              <a:t/>
            </a:r>
            <a:br>
              <a:rPr lang="fr-FR" altLang="fr-FR" sz="3600" b="1" dirty="0" smtClean="0">
                <a:solidFill>
                  <a:srgbClr val="4F81BD"/>
                </a:solidFill>
                <a:latin typeface="Verdana" pitchFamily="34" charset="0"/>
              </a:rPr>
            </a:br>
            <a:r>
              <a:rPr lang="fr-FR" altLang="fr-FR" sz="3600" b="1" dirty="0" smtClean="0">
                <a:solidFill>
                  <a:srgbClr val="4F81BD"/>
                </a:solidFill>
                <a:latin typeface="Verdana" pitchFamily="34" charset="0"/>
              </a:rPr>
              <a:t>LTBML </a:t>
            </a:r>
            <a:r>
              <a:rPr lang="fr-FR" altLang="fr-FR" sz="3600" b="1" dirty="0" smtClean="0">
                <a:solidFill>
                  <a:srgbClr val="4F81BD"/>
                </a:solidFill>
                <a:latin typeface="Verdana" pitchFamily="34" charset="0"/>
                <a:sym typeface="Euclid Symbol"/>
              </a:rPr>
              <a:t/>
            </a:r>
            <a:br>
              <a:rPr lang="fr-FR" altLang="fr-FR" sz="3600" b="1" dirty="0" smtClean="0">
                <a:solidFill>
                  <a:srgbClr val="4F81BD"/>
                </a:solidFill>
                <a:latin typeface="Verdana" pitchFamily="34" charset="0"/>
                <a:sym typeface="Euclid Symbol"/>
              </a:rPr>
            </a:br>
            <a:endParaRPr lang="fr-FR" altLang="fr-FR" sz="3600" b="1" dirty="0" smtClean="0">
              <a:solidFill>
                <a:srgbClr val="4F81BD"/>
              </a:solidFill>
              <a:latin typeface="Verdana" pitchFamily="34" charset="0"/>
            </a:endParaRPr>
          </a:p>
        </p:txBody>
      </p:sp>
      <p:cxnSp>
        <p:nvCxnSpPr>
          <p:cNvPr id="3" name="Straight Connector 2"/>
          <p:cNvCxnSpPr/>
          <p:nvPr/>
        </p:nvCxnSpPr>
        <p:spPr>
          <a:xfrm>
            <a:off x="2916238" y="4652963"/>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ZoneTexte 3"/>
          <p:cNvSpPr txBox="1">
            <a:spLocks noChangeArrowheads="1"/>
          </p:cNvSpPr>
          <p:nvPr/>
        </p:nvSpPr>
        <p:spPr bwMode="auto">
          <a:xfrm>
            <a:off x="2699792" y="116632"/>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err="1" smtClean="0"/>
              <a:t>Accélérateurs</a:t>
            </a:r>
            <a:r>
              <a:rPr lang="en-US" altLang="fr-FR" sz="1800" dirty="0" smtClean="0"/>
              <a:t> &amp; Technologies</a:t>
            </a:r>
            <a:endParaRPr lang="en-US" altLang="fr-FR" sz="1800" dirty="0"/>
          </a:p>
        </p:txBody>
      </p:sp>
    </p:spTree>
    <p:extLst>
      <p:ext uri="{BB962C8B-B14F-4D97-AF65-F5344CB8AC3E}">
        <p14:creationId xmlns:p14="http://schemas.microsoft.com/office/powerpoint/2010/main" val="3291315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description générale</a:t>
            </a:r>
          </a:p>
        </p:txBody>
      </p:sp>
      <p:sp>
        <p:nvSpPr>
          <p:cNvPr id="22530" name="Rectangle 3"/>
          <p:cNvSpPr>
            <a:spLocks noGrp="1" noChangeArrowheads="1"/>
          </p:cNvSpPr>
          <p:nvPr>
            <p:ph idx="4294967295"/>
          </p:nvPr>
        </p:nvSpPr>
        <p:spPr>
          <a:xfrm>
            <a:off x="0" y="764704"/>
            <a:ext cx="9001125" cy="6093296"/>
          </a:xfrm>
          <a:ln w="19050">
            <a:noFill/>
            <a:miter lim="800000"/>
            <a:headEnd/>
            <a:tailEnd/>
          </a:ln>
        </p:spPr>
        <p:txBody>
          <a:bodyPr/>
          <a:lstStyle/>
          <a:p>
            <a:pPr marL="0" indent="0">
              <a:lnSpc>
                <a:spcPct val="90000"/>
              </a:lnSpc>
              <a:buFont typeface="Arial" pitchFamily="34" charset="0"/>
              <a:buNone/>
            </a:pPr>
            <a:r>
              <a:rPr lang="fr-FR" altLang="fr-FR" sz="1200" b="1" dirty="0" smtClean="0">
                <a:solidFill>
                  <a:srgbClr val="0070C0"/>
                </a:solidFill>
                <a:latin typeface="Verdana" pitchFamily="34" charset="0"/>
              </a:rPr>
              <a:t>Nom/acronyme   LTBML (Let There Be More Light)</a:t>
            </a:r>
            <a:endParaRPr lang="fr-FR" altLang="fr-FR" sz="1200" b="1" strike="sngStrike" dirty="0" smtClean="0">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national: F. </a:t>
            </a:r>
            <a:r>
              <a:rPr lang="fr-FR" altLang="fr-FR" sz="1200" b="1" dirty="0" err="1" smtClean="0">
                <a:solidFill>
                  <a:srgbClr val="0070C0"/>
                </a:solidFill>
                <a:latin typeface="Verdana" pitchFamily="34" charset="0"/>
              </a:rPr>
              <a:t>Zomer</a:t>
            </a: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local: F. </a:t>
            </a:r>
            <a:r>
              <a:rPr lang="fr-FR" altLang="fr-FR" sz="1200" b="1" dirty="0" err="1" smtClean="0">
                <a:solidFill>
                  <a:srgbClr val="0070C0"/>
                </a:solidFill>
                <a:latin typeface="Verdana" pitchFamily="34" charset="0"/>
              </a:rPr>
              <a:t>Zomer</a:t>
            </a: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technique local: R. Chiche</a:t>
            </a:r>
          </a:p>
          <a:p>
            <a:pPr marL="0" indent="0">
              <a:lnSpc>
                <a:spcPct val="90000"/>
              </a:lnSpc>
              <a:buFont typeface="Arial" pitchFamily="34" charset="0"/>
              <a:buNone/>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endParaRPr lang="fr-FR" altLang="fr-FR" sz="1200" b="1" dirty="0" smtClean="0">
              <a:latin typeface="Verdana" pitchFamily="34" charset="0"/>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b="1" dirty="0" smtClean="0">
              <a:solidFill>
                <a:srgbClr val="0070C0"/>
              </a:solidFill>
              <a:latin typeface="Verdana" pitchFamily="34" charset="0"/>
            </a:endParaRPr>
          </a:p>
          <a:p>
            <a:pPr marL="57150" indent="0">
              <a:lnSpc>
                <a:spcPct val="90000"/>
              </a:lnSpc>
              <a:buNone/>
            </a:pPr>
            <a:r>
              <a:rPr lang="fr-FR" altLang="fr-FR" sz="1200" i="1" dirty="0" smtClean="0">
                <a:solidFill>
                  <a:srgbClr val="4D4D4D"/>
                </a:solidFill>
                <a:latin typeface="Verdana" pitchFamily="34" charset="0"/>
                <a:sym typeface="Wingdings" panose="05000000000000000000" pitchFamily="2" charset="2"/>
              </a:rPr>
              <a:t> </a:t>
            </a:r>
            <a:r>
              <a:rPr lang="fr-FR" altLang="fr-FR" sz="1200" b="1" i="1" dirty="0" smtClean="0">
                <a:solidFill>
                  <a:srgbClr val="4D4D4D"/>
                </a:solidFill>
                <a:latin typeface="Verdana" pitchFamily="34" charset="0"/>
                <a:sym typeface="Wingdings" panose="05000000000000000000" pitchFamily="2" charset="2"/>
              </a:rPr>
              <a:t>Activité de R&amp;D en parallèle avec construction &amp; mise en œuvre</a:t>
            </a:r>
          </a:p>
          <a:p>
            <a:pPr marL="228600" indent="-171450">
              <a:lnSpc>
                <a:spcPct val="90000"/>
              </a:lnSpc>
            </a:pPr>
            <a:r>
              <a:rPr lang="fr-FR" altLang="fr-FR" sz="1200" i="1" dirty="0" smtClean="0">
                <a:solidFill>
                  <a:srgbClr val="4D4D4D"/>
                </a:solidFill>
                <a:latin typeface="Verdana" pitchFamily="34" charset="0"/>
                <a:sym typeface="Wingdings" pitchFamily="2" charset="2"/>
              </a:rPr>
              <a:t>Stockage Forte puissance laser femto/pico dans un résonateur optique</a:t>
            </a:r>
          </a:p>
          <a:p>
            <a:pPr marL="228600" indent="-171450">
              <a:lnSpc>
                <a:spcPct val="90000"/>
              </a:lnSpc>
            </a:pPr>
            <a:r>
              <a:rPr lang="fr-FR" altLang="fr-FR" sz="1200" i="1" dirty="0" smtClean="0">
                <a:solidFill>
                  <a:srgbClr val="4D4D4D"/>
                </a:solidFill>
                <a:latin typeface="Verdana" pitchFamily="34" charset="0"/>
                <a:sym typeface="Wingdings" pitchFamily="2" charset="2"/>
              </a:rPr>
              <a:t>Transfert techniques de métrologie (cavités optiques)  accélérateurs</a:t>
            </a:r>
          </a:p>
          <a:p>
            <a:pPr marL="228600" indent="-171450">
              <a:lnSpc>
                <a:spcPct val="90000"/>
              </a:lnSpc>
            </a:pPr>
            <a:r>
              <a:rPr lang="fr-FR" altLang="fr-FR" sz="1200" i="1" dirty="0" smtClean="0">
                <a:solidFill>
                  <a:srgbClr val="4D4D4D"/>
                </a:solidFill>
                <a:latin typeface="Verdana" pitchFamily="34" charset="0"/>
                <a:sym typeface="Wingdings" pitchFamily="2" charset="2"/>
              </a:rPr>
              <a:t>Design optique et mécanique stable &amp; haute précision &amp; ultravide</a:t>
            </a:r>
          </a:p>
          <a:p>
            <a:pPr marL="228600" indent="-171450">
              <a:lnSpc>
                <a:spcPct val="90000"/>
              </a:lnSpc>
            </a:pPr>
            <a:r>
              <a:rPr lang="fr-FR" altLang="fr-FR" sz="1200" i="1" dirty="0" smtClean="0">
                <a:solidFill>
                  <a:srgbClr val="4D4D4D"/>
                </a:solidFill>
                <a:latin typeface="Verdana" pitchFamily="34" charset="0"/>
                <a:sym typeface="Wingdings" pitchFamily="2" charset="2"/>
              </a:rPr>
              <a:t>Amplification laser picoseconde forte puissance moyenne (100-200W)</a:t>
            </a:r>
          </a:p>
          <a:p>
            <a:pPr marL="228600" indent="-171450">
              <a:lnSpc>
                <a:spcPct val="90000"/>
              </a:lnSpc>
            </a:pPr>
            <a:r>
              <a:rPr lang="fr-FR" altLang="fr-FR" sz="1200" dirty="0" smtClean="0">
                <a:solidFill>
                  <a:srgbClr val="4D4D4D"/>
                </a:solidFill>
                <a:latin typeface="Verdana" pitchFamily="34" charset="0"/>
                <a:sym typeface="Wingdings" pitchFamily="2" charset="2"/>
              </a:rPr>
              <a:t>Applications : sources Compton X/gamma pour Anneaux ou LINAC froid </a:t>
            </a:r>
            <a:r>
              <a:rPr lang="fr-FR" altLang="fr-FR" sz="1200" dirty="0" err="1" smtClean="0">
                <a:solidFill>
                  <a:srgbClr val="4D4D4D"/>
                </a:solidFill>
                <a:latin typeface="Verdana" pitchFamily="34" charset="0"/>
                <a:sym typeface="Wingdings" pitchFamily="2" charset="2"/>
              </a:rPr>
              <a:t>cw</a:t>
            </a:r>
            <a:endParaRPr lang="fr-FR" altLang="fr-FR" sz="1200" dirty="0" smtClean="0">
              <a:solidFill>
                <a:srgbClr val="4D4D4D"/>
              </a:solidFill>
              <a:latin typeface="Verdana" pitchFamily="34" charset="0"/>
              <a:sym typeface="Wingdings" pitchFamily="2" charset="2"/>
            </a:endParaRPr>
          </a:p>
          <a:p>
            <a:pPr marL="228600" indent="-171450">
              <a:lnSpc>
                <a:spcPct val="90000"/>
              </a:lnSpc>
            </a:pPr>
            <a:r>
              <a:rPr lang="fr-FR" altLang="fr-FR" sz="1200" dirty="0" smtClean="0">
                <a:solidFill>
                  <a:srgbClr val="4D4D4D"/>
                </a:solidFill>
                <a:latin typeface="Verdana" pitchFamily="34" charset="0"/>
                <a:sym typeface="Wingdings" pitchFamily="2" charset="2"/>
              </a:rPr>
              <a:t>Futur : </a:t>
            </a:r>
            <a:r>
              <a:rPr lang="fr-FR" altLang="fr-FR" sz="1200" dirty="0" err="1" smtClean="0">
                <a:solidFill>
                  <a:srgbClr val="4D4D4D"/>
                </a:solidFill>
                <a:latin typeface="Verdana" pitchFamily="34" charset="0"/>
                <a:sym typeface="Wingdings" pitchFamily="2" charset="2"/>
              </a:rPr>
              <a:t>SuperThomX</a:t>
            </a:r>
            <a:r>
              <a:rPr lang="fr-FR" altLang="fr-FR" sz="1200" dirty="0" smtClean="0">
                <a:solidFill>
                  <a:srgbClr val="4D4D4D"/>
                </a:solidFill>
                <a:latin typeface="Verdana" pitchFamily="34" charset="0"/>
                <a:sym typeface="Wingdings" pitchFamily="2" charset="2"/>
              </a:rPr>
              <a:t>, </a:t>
            </a:r>
            <a:r>
              <a:rPr lang="fr-FR" altLang="fr-FR" sz="1200" dirty="0" err="1" smtClean="0">
                <a:solidFill>
                  <a:srgbClr val="4D4D4D"/>
                </a:solidFill>
                <a:latin typeface="Verdana" pitchFamily="34" charset="0"/>
                <a:sym typeface="Wingdings" pitchFamily="2" charset="2"/>
              </a:rPr>
              <a:t>Linac</a:t>
            </a:r>
            <a:r>
              <a:rPr lang="fr-FR" altLang="fr-FR" sz="1200" dirty="0" smtClean="0">
                <a:solidFill>
                  <a:srgbClr val="4D4D4D"/>
                </a:solidFill>
                <a:latin typeface="Verdana" pitchFamily="34" charset="0"/>
                <a:sym typeface="Wingdings" pitchFamily="2" charset="2"/>
              </a:rPr>
              <a:t> chauds (</a:t>
            </a:r>
            <a:r>
              <a:rPr lang="fr-FR" altLang="fr-FR" sz="1200" dirty="0" err="1" smtClean="0">
                <a:solidFill>
                  <a:srgbClr val="4D4D4D"/>
                </a:solidFill>
                <a:latin typeface="Verdana" pitchFamily="34" charset="0"/>
                <a:sym typeface="Wingdings" pitchFamily="2" charset="2"/>
              </a:rPr>
              <a:t>Linac_ThomX</a:t>
            </a:r>
            <a:r>
              <a:rPr lang="fr-FR" altLang="fr-FR" sz="1200" dirty="0" smtClean="0">
                <a:solidFill>
                  <a:srgbClr val="4D4D4D"/>
                </a:solidFill>
                <a:latin typeface="Verdana" pitchFamily="34" charset="0"/>
                <a:sym typeface="Wingdings" pitchFamily="2" charset="2"/>
              </a:rPr>
              <a:t> </a:t>
            </a:r>
            <a:r>
              <a:rPr lang="fr-FR" altLang="fr-FR" sz="1200" dirty="0" smtClean="0">
                <a:solidFill>
                  <a:srgbClr val="4D4D4D"/>
                </a:solidFill>
                <a:latin typeface="Calibri"/>
                <a:sym typeface="Wingdings" pitchFamily="2" charset="2"/>
              </a:rPr>
              <a:t>↔</a:t>
            </a:r>
            <a:r>
              <a:rPr lang="fr-FR" altLang="fr-FR" sz="1200" dirty="0" smtClean="0">
                <a:solidFill>
                  <a:srgbClr val="4D4D4D"/>
                </a:solidFill>
                <a:latin typeface="Verdana" pitchFamily="34" charset="0"/>
                <a:sym typeface="Wingdings" pitchFamily="2" charset="2"/>
              </a:rPr>
              <a:t>‘</a:t>
            </a:r>
            <a:r>
              <a:rPr lang="fr-FR" altLang="fr-FR" sz="1200" dirty="0" err="1" smtClean="0">
                <a:solidFill>
                  <a:srgbClr val="4D4D4D"/>
                </a:solidFill>
                <a:latin typeface="Verdana" pitchFamily="34" charset="0"/>
                <a:sym typeface="Wingdings" pitchFamily="2" charset="2"/>
              </a:rPr>
              <a:t>very</a:t>
            </a:r>
            <a:r>
              <a:rPr lang="fr-FR" altLang="fr-FR" sz="1200" dirty="0" smtClean="0">
                <a:solidFill>
                  <a:srgbClr val="4D4D4D"/>
                </a:solidFill>
                <a:latin typeface="Verdana" pitchFamily="34" charset="0"/>
                <a:sym typeface="Wingdings" pitchFamily="2" charset="2"/>
              </a:rPr>
              <a:t> </a:t>
            </a:r>
            <a:r>
              <a:rPr lang="fr-FR" altLang="fr-FR" sz="1200" dirty="0" err="1" smtClean="0">
                <a:solidFill>
                  <a:srgbClr val="4D4D4D"/>
                </a:solidFill>
                <a:latin typeface="Verdana" pitchFamily="34" charset="0"/>
                <a:sym typeface="Wingdings" pitchFamily="2" charset="2"/>
              </a:rPr>
              <a:t>low</a:t>
            </a:r>
            <a:r>
              <a:rPr lang="fr-FR" altLang="fr-FR" sz="1200" dirty="0" smtClean="0">
                <a:solidFill>
                  <a:srgbClr val="4D4D4D"/>
                </a:solidFill>
                <a:latin typeface="Verdana" pitchFamily="34" charset="0"/>
                <a:sym typeface="Wingdings" pitchFamily="2" charset="2"/>
              </a:rPr>
              <a:t> </a:t>
            </a:r>
            <a:r>
              <a:rPr lang="fr-FR" altLang="fr-FR" sz="1200" dirty="0" err="1" smtClean="0">
                <a:solidFill>
                  <a:srgbClr val="4D4D4D"/>
                </a:solidFill>
                <a:latin typeface="Verdana" pitchFamily="34" charset="0"/>
                <a:sym typeface="Wingdings" pitchFamily="2" charset="2"/>
              </a:rPr>
              <a:t>cost</a:t>
            </a:r>
            <a:r>
              <a:rPr lang="fr-FR" altLang="fr-FR" sz="1200" dirty="0" smtClean="0">
                <a:solidFill>
                  <a:srgbClr val="4D4D4D"/>
                </a:solidFill>
                <a:latin typeface="Verdana" pitchFamily="34" charset="0"/>
                <a:sym typeface="Wingdings" pitchFamily="2" charset="2"/>
              </a:rPr>
              <a:t>’ machine Compton),</a:t>
            </a:r>
            <a:br>
              <a:rPr lang="fr-FR" altLang="fr-FR" sz="1200" dirty="0" smtClean="0">
                <a:solidFill>
                  <a:srgbClr val="4D4D4D"/>
                </a:solidFill>
                <a:latin typeface="Verdana" pitchFamily="34" charset="0"/>
                <a:sym typeface="Wingdings" pitchFamily="2" charset="2"/>
              </a:rPr>
            </a:br>
            <a:r>
              <a:rPr lang="fr-FR" altLang="fr-FR" sz="1200" dirty="0" smtClean="0">
                <a:solidFill>
                  <a:srgbClr val="4D4D4D"/>
                </a:solidFill>
                <a:latin typeface="Verdana" pitchFamily="34" charset="0"/>
                <a:sym typeface="Wingdings" pitchFamily="2" charset="2"/>
              </a:rPr>
              <a:t>           Coll. gamma-gamma (ILC)</a:t>
            </a:r>
            <a:endParaRPr lang="fr-FR" altLang="fr-FR" sz="1200" b="1" dirty="0" smtClean="0">
              <a:solidFill>
                <a:srgbClr val="0070C0"/>
              </a:solidFill>
              <a:latin typeface="Verdana" pitchFamily="34" charset="0"/>
            </a:endParaRPr>
          </a:p>
          <a:p>
            <a:pPr marL="57150" indent="0">
              <a:lnSpc>
                <a:spcPct val="90000"/>
              </a:lnSpc>
              <a:buNone/>
            </a:pPr>
            <a:r>
              <a:rPr lang="fr-FR" altLang="fr-FR" sz="1200" b="1" dirty="0" smtClean="0">
                <a:solidFill>
                  <a:srgbClr val="0070C0"/>
                </a:solidFill>
                <a:latin typeface="Verdana" pitchFamily="34" charset="0"/>
              </a:rPr>
              <a:t>Autres laboratoires impliqués</a:t>
            </a:r>
            <a:endParaRPr lang="fr-FR" altLang="fr-FR" sz="1200" b="1" u="sng" dirty="0" smtClean="0">
              <a:solidFill>
                <a:srgbClr val="0070C0"/>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CELIA (Labo. Laser Bordeaux) : Ampli laser et </a:t>
            </a:r>
            <a:r>
              <a:rPr lang="fr-FR" altLang="fr-FR" sz="1200" dirty="0" err="1" smtClean="0">
                <a:solidFill>
                  <a:srgbClr val="4D4D4D"/>
                </a:solidFill>
                <a:latin typeface="Verdana" pitchFamily="34" charset="0"/>
              </a:rPr>
              <a:t>optomécanique</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LMA : </a:t>
            </a:r>
            <a:r>
              <a:rPr lang="fr-FR" altLang="fr-FR" sz="1200" dirty="0" err="1" smtClean="0">
                <a:solidFill>
                  <a:srgbClr val="4D4D4D"/>
                </a:solidFill>
                <a:latin typeface="Verdana" pitchFamily="34" charset="0"/>
              </a:rPr>
              <a:t>SuperMiroirs</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FJPPL depuis 2006 avec KEK</a:t>
            </a:r>
            <a:r>
              <a:rPr lang="fr-FR" altLang="fr-FR" sz="1200" dirty="0">
                <a:solidFill>
                  <a:srgbClr val="4D4D4D"/>
                </a:solidFill>
                <a:latin typeface="Verdana" pitchFamily="34" charset="0"/>
              </a:rPr>
              <a:t>, Hiroshima </a:t>
            </a:r>
            <a:r>
              <a:rPr lang="fr-FR" altLang="fr-FR" sz="1200" dirty="0" err="1" smtClean="0">
                <a:solidFill>
                  <a:srgbClr val="4D4D4D"/>
                </a:solidFill>
                <a:latin typeface="Verdana" pitchFamily="34" charset="0"/>
              </a:rPr>
              <a:t>University</a:t>
            </a:r>
            <a:r>
              <a:rPr lang="fr-FR" altLang="fr-FR" sz="1200" dirty="0" smtClean="0">
                <a:solidFill>
                  <a:srgbClr val="4D4D4D"/>
                </a:solidFill>
                <a:latin typeface="Verdana" pitchFamily="34" charset="0"/>
              </a:rPr>
              <a:t> </a:t>
            </a:r>
          </a:p>
          <a:p>
            <a:pPr lvl="1">
              <a:lnSpc>
                <a:spcPct val="90000"/>
              </a:lnSpc>
              <a:buFont typeface="Arial" pitchFamily="34" charset="0"/>
              <a:buChar char="•"/>
            </a:pPr>
            <a:r>
              <a:rPr lang="fr-FR" altLang="fr-FR" sz="1200" dirty="0" smtClean="0">
                <a:solidFill>
                  <a:srgbClr val="4D4D4D"/>
                </a:solidFill>
                <a:latin typeface="Verdana" pitchFamily="34" charset="0"/>
              </a:rPr>
              <a:t>FCPPL (durant 2 </a:t>
            </a:r>
            <a:r>
              <a:rPr lang="fr-FR" altLang="fr-FR" sz="1200" dirty="0">
                <a:solidFill>
                  <a:srgbClr val="4D4D4D"/>
                </a:solidFill>
                <a:latin typeface="Verdana" pitchFamily="34" charset="0"/>
              </a:rPr>
              <a:t>a</a:t>
            </a:r>
            <a:r>
              <a:rPr lang="fr-FR" altLang="fr-FR" sz="1200" dirty="0" smtClean="0">
                <a:solidFill>
                  <a:srgbClr val="4D4D4D"/>
                </a:solidFill>
                <a:latin typeface="Verdana" pitchFamily="34" charset="0"/>
              </a:rPr>
              <a:t>ns) avec </a:t>
            </a:r>
            <a:r>
              <a:rPr lang="fr-FR" altLang="fr-FR" sz="1200" dirty="0" err="1" smtClean="0">
                <a:solidFill>
                  <a:srgbClr val="4D4D4D"/>
                </a:solidFill>
                <a:latin typeface="Verdana" pitchFamily="34" charset="0"/>
              </a:rPr>
              <a:t>Tsinghua</a:t>
            </a:r>
            <a:r>
              <a:rPr lang="fr-FR" altLang="fr-FR" sz="1200" dirty="0" smtClean="0">
                <a:solidFill>
                  <a:srgbClr val="4D4D4D"/>
                </a:solidFill>
                <a:latin typeface="Verdana" pitchFamily="34" charset="0"/>
              </a:rPr>
              <a:t> </a:t>
            </a:r>
            <a:r>
              <a:rPr lang="fr-FR" altLang="fr-FR" sz="1200" dirty="0" err="1" smtClean="0">
                <a:solidFill>
                  <a:srgbClr val="4D4D4D"/>
                </a:solidFill>
                <a:latin typeface="Verdana" pitchFamily="34" charset="0"/>
              </a:rPr>
              <a:t>University</a:t>
            </a:r>
            <a:r>
              <a:rPr lang="fr-FR" altLang="fr-FR" sz="1200" dirty="0" smtClean="0">
                <a:solidFill>
                  <a:srgbClr val="4D4D4D"/>
                </a:solidFill>
                <a:latin typeface="Verdana" pitchFamily="34" charset="0"/>
              </a:rPr>
              <a:t> (échanges financés par </a:t>
            </a:r>
            <a:r>
              <a:rPr lang="fr-FR" altLang="fr-FR" sz="1200" dirty="0" err="1" smtClean="0">
                <a:solidFill>
                  <a:srgbClr val="4D4D4D"/>
                </a:solidFill>
                <a:latin typeface="Verdana" pitchFamily="34" charset="0"/>
              </a:rPr>
              <a:t>Tsinghua</a:t>
            </a:r>
            <a:r>
              <a:rPr lang="fr-FR" altLang="fr-FR" sz="1200" dirty="0" smtClean="0">
                <a:solidFill>
                  <a:srgbClr val="4D4D4D"/>
                </a:solidFill>
                <a:latin typeface="Verdana" pitchFamily="34" charset="0"/>
              </a:rPr>
              <a:t> à présent)</a:t>
            </a:r>
          </a:p>
          <a:p>
            <a:pPr lvl="1">
              <a:lnSpc>
                <a:spcPct val="90000"/>
              </a:lnSpc>
              <a:buFont typeface="Arial" pitchFamily="34" charset="0"/>
              <a:buChar char="•"/>
            </a:pPr>
            <a:r>
              <a:rPr lang="fr-FR" altLang="fr-FR" sz="1200" dirty="0" smtClean="0">
                <a:solidFill>
                  <a:srgbClr val="4D4D4D"/>
                </a:solidFill>
                <a:latin typeface="Verdana" pitchFamily="34" charset="0"/>
              </a:rPr>
              <a:t>Demande JSPL KEK-LAL en cours </a:t>
            </a:r>
          </a:p>
          <a:p>
            <a:pPr lvl="1">
              <a:lnSpc>
                <a:spcPct val="90000"/>
              </a:lnSpc>
              <a:buFont typeface="Arial" pitchFamily="34" charset="0"/>
              <a:buChar char="•"/>
            </a:pPr>
            <a:r>
              <a:rPr lang="fr-FR" altLang="fr-FR" sz="1200" dirty="0" smtClean="0">
                <a:solidFill>
                  <a:srgbClr val="4D4D4D"/>
                </a:solidFill>
                <a:latin typeface="Verdana" pitchFamily="34" charset="0"/>
              </a:rPr>
              <a:t>LNF/INFN Frascati (A. </a:t>
            </a:r>
            <a:r>
              <a:rPr lang="fr-FR" altLang="fr-FR" sz="1200" dirty="0" err="1" smtClean="0">
                <a:solidFill>
                  <a:srgbClr val="4D4D4D"/>
                </a:solidFill>
                <a:latin typeface="Verdana" pitchFamily="34" charset="0"/>
              </a:rPr>
              <a:t>Variola</a:t>
            </a:r>
            <a:r>
              <a:rPr lang="fr-FR" altLang="fr-FR" sz="1200" dirty="0" smtClean="0">
                <a:solidFill>
                  <a:srgbClr val="4D4D4D"/>
                </a:solidFill>
                <a:latin typeface="Verdana" pitchFamily="34" charset="0"/>
              </a:rPr>
              <a:t>), Milan </a:t>
            </a:r>
            <a:r>
              <a:rPr lang="fr-FR" altLang="fr-FR" sz="1200" dirty="0" err="1" smtClean="0">
                <a:solidFill>
                  <a:srgbClr val="4D4D4D"/>
                </a:solidFill>
                <a:latin typeface="Verdana" pitchFamily="34" charset="0"/>
              </a:rPr>
              <a:t>University</a:t>
            </a:r>
            <a:r>
              <a:rPr lang="fr-FR" altLang="fr-FR" sz="1200" dirty="0" smtClean="0">
                <a:solidFill>
                  <a:srgbClr val="4D4D4D"/>
                </a:solidFill>
                <a:latin typeface="Verdana" pitchFamily="34" charset="0"/>
              </a:rPr>
              <a:t>/INFN (L. </a:t>
            </a:r>
            <a:r>
              <a:rPr lang="fr-FR" altLang="fr-FR" sz="1200" dirty="0" err="1" smtClean="0">
                <a:solidFill>
                  <a:srgbClr val="4D4D4D"/>
                </a:solidFill>
                <a:latin typeface="Verdana" pitchFamily="34" charset="0"/>
              </a:rPr>
              <a:t>Sérafini</a:t>
            </a:r>
            <a:r>
              <a:rPr lang="fr-FR" altLang="fr-FR" sz="1200" dirty="0" smtClean="0">
                <a:solidFill>
                  <a:srgbClr val="4D4D4D"/>
                </a:solidFill>
                <a:latin typeface="Verdana" pitchFamily="34" charset="0"/>
              </a:rPr>
              <a:t>) </a:t>
            </a:r>
            <a:r>
              <a:rPr lang="fr-FR" altLang="fr-FR" sz="1200" dirty="0" smtClean="0">
                <a:solidFill>
                  <a:srgbClr val="4D4D4D"/>
                </a:solidFill>
                <a:latin typeface="Verdana" pitchFamily="34" charset="0"/>
                <a:sym typeface="Wingdings" panose="05000000000000000000" pitchFamily="2" charset="2"/>
              </a:rPr>
              <a:t> </a:t>
            </a:r>
            <a:r>
              <a:rPr lang="fr-FR" altLang="fr-FR" sz="1200" dirty="0" err="1" smtClean="0">
                <a:solidFill>
                  <a:srgbClr val="4D4D4D"/>
                </a:solidFill>
                <a:latin typeface="Verdana" pitchFamily="34" charset="0"/>
                <a:sym typeface="Wingdings" panose="05000000000000000000" pitchFamily="2" charset="2"/>
              </a:rPr>
              <a:t>SuperThomX</a:t>
            </a:r>
            <a:r>
              <a:rPr lang="fr-FR" altLang="fr-FR" sz="1200" dirty="0" smtClean="0">
                <a:solidFill>
                  <a:srgbClr val="4D4D4D"/>
                </a:solidFill>
                <a:latin typeface="Verdana" pitchFamily="34" charset="0"/>
                <a:sym typeface="Wingdings" panose="05000000000000000000" pitchFamily="2" charset="2"/>
              </a:rPr>
              <a:t> &amp; futurs projets</a:t>
            </a:r>
          </a:p>
          <a:p>
            <a:pPr lvl="1">
              <a:lnSpc>
                <a:spcPct val="90000"/>
              </a:lnSpc>
              <a:buFont typeface="Arial" pitchFamily="34" charset="0"/>
              <a:buChar char="•"/>
            </a:pPr>
            <a:r>
              <a:rPr lang="fr-FR" altLang="fr-FR" sz="1200" dirty="0" smtClean="0">
                <a:solidFill>
                  <a:srgbClr val="4D4D4D"/>
                </a:solidFill>
                <a:latin typeface="Verdana" pitchFamily="34" charset="0"/>
                <a:sym typeface="Wingdings" panose="05000000000000000000" pitchFamily="2" charset="2"/>
              </a:rPr>
              <a:t>LCF/</a:t>
            </a:r>
            <a:r>
              <a:rPr lang="fr-FR" altLang="fr-FR" sz="1200" dirty="0" err="1" smtClean="0">
                <a:solidFill>
                  <a:srgbClr val="4D4D4D"/>
                </a:solidFill>
                <a:latin typeface="Verdana" pitchFamily="34" charset="0"/>
                <a:sym typeface="Wingdings" panose="05000000000000000000" pitchFamily="2" charset="2"/>
              </a:rPr>
              <a:t>SupOp</a:t>
            </a:r>
            <a:r>
              <a:rPr lang="fr-FR" altLang="fr-FR" sz="1200" dirty="0" smtClean="0">
                <a:solidFill>
                  <a:srgbClr val="4D4D4D"/>
                </a:solidFill>
                <a:latin typeface="Verdana" pitchFamily="34" charset="0"/>
                <a:sym typeface="Wingdings" panose="05000000000000000000" pitchFamily="2" charset="2"/>
              </a:rPr>
              <a:t> : 1 demande ANR (HELLIX </a:t>
            </a:r>
            <a:r>
              <a:rPr lang="fr-FR" altLang="fr-FR" sz="1200" dirty="0" smtClean="0">
                <a:solidFill>
                  <a:srgbClr val="4D4D4D"/>
                </a:solidFill>
                <a:latin typeface="Verdana" pitchFamily="34" charset="0"/>
                <a:sym typeface="Euclid Symbol"/>
              </a:rPr>
              <a:t> </a:t>
            </a:r>
            <a:r>
              <a:rPr lang="fr-FR" altLang="fr-FR" sz="1200" dirty="0" smtClean="0">
                <a:solidFill>
                  <a:srgbClr val="4D4D4D"/>
                </a:solidFill>
                <a:latin typeface="Verdana" pitchFamily="34" charset="0"/>
                <a:sym typeface="Wingdings" panose="05000000000000000000" pitchFamily="2" charset="2"/>
              </a:rPr>
              <a:t>CEA) en cours (stabilisation phase CEP chaine laser)</a:t>
            </a: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noChangeArrowheads="1"/>
          </p:cNvPicPr>
          <p:nvPr/>
        </p:nvPicPr>
        <p:blipFill>
          <a:blip r:embed="rId3" cstate="print"/>
          <a:srcRect/>
          <a:stretch>
            <a:fillRect/>
          </a:stretch>
        </p:blipFill>
        <p:spPr bwMode="auto">
          <a:xfrm>
            <a:off x="4222259" y="1700808"/>
            <a:ext cx="2649091" cy="936751"/>
          </a:xfrm>
          <a:prstGeom prst="rect">
            <a:avLst/>
          </a:prstGeom>
          <a:noFill/>
          <a:ln w="9525">
            <a:noFill/>
            <a:miter lim="800000"/>
            <a:headEnd/>
            <a:tailEnd/>
          </a:ln>
        </p:spPr>
      </p:pic>
      <p:sp>
        <p:nvSpPr>
          <p:cNvPr id="6" name="Rectangle 5"/>
          <p:cNvSpPr/>
          <p:nvPr/>
        </p:nvSpPr>
        <p:spPr>
          <a:xfrm>
            <a:off x="6742539" y="1916832"/>
            <a:ext cx="936104"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sp>
        <p:nvSpPr>
          <p:cNvPr id="7" name="Rectangle 6"/>
          <p:cNvSpPr/>
          <p:nvPr/>
        </p:nvSpPr>
        <p:spPr>
          <a:xfrm>
            <a:off x="7416900" y="2132856"/>
            <a:ext cx="4571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814547" y="2132856"/>
            <a:ext cx="4571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6886555" y="2276872"/>
            <a:ext cx="504056"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9424569">
            <a:off x="7363963" y="1468638"/>
            <a:ext cx="914400" cy="914400"/>
          </a:xfrm>
          <a:prstGeom prst="arc">
            <a:avLst>
              <a:gd name="adj1" fmla="val 16200000"/>
              <a:gd name="adj2" fmla="val 17078707"/>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000"/>
          </a:p>
        </p:txBody>
      </p:sp>
      <p:sp>
        <p:nvSpPr>
          <p:cNvPr id="12" name="ZoneTexte 11"/>
          <p:cNvSpPr txBox="1"/>
          <p:nvPr/>
        </p:nvSpPr>
        <p:spPr>
          <a:xfrm>
            <a:off x="7393253" y="1052736"/>
            <a:ext cx="861454"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fr-FR" sz="1400" dirty="0" err="1"/>
              <a:t>e</a:t>
            </a:r>
            <a:r>
              <a:rPr lang="fr-FR" sz="1400" dirty="0" err="1" smtClean="0"/>
              <a:t>lectrons</a:t>
            </a:r>
            <a:endParaRPr lang="fr-FR" dirty="0"/>
          </a:p>
        </p:txBody>
      </p:sp>
      <p:sp>
        <p:nvSpPr>
          <p:cNvPr id="13" name="Explosion 2 12"/>
          <p:cNvSpPr/>
          <p:nvPr/>
        </p:nvSpPr>
        <p:spPr>
          <a:xfrm>
            <a:off x="7030571" y="2204864"/>
            <a:ext cx="144016" cy="144016"/>
          </a:xfrm>
          <a:prstGeom prst="irregularSeal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p:cNvSpPr/>
          <p:nvPr/>
        </p:nvSpPr>
        <p:spPr>
          <a:xfrm>
            <a:off x="6971767" y="2348880"/>
            <a:ext cx="264529" cy="142738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7894667" y="1484784"/>
            <a:ext cx="353302" cy="369332"/>
          </a:xfrm>
          <a:prstGeom prst="rect">
            <a:avLst/>
          </a:prstGeom>
          <a:noFill/>
        </p:spPr>
        <p:txBody>
          <a:bodyPr wrap="none" rtlCol="0">
            <a:spAutoFit/>
          </a:bodyPr>
          <a:lstStyle/>
          <a:p>
            <a:r>
              <a:rPr lang="fr-FR" b="1" dirty="0" smtClean="0">
                <a:solidFill>
                  <a:srgbClr val="FF0000"/>
                </a:solidFill>
              </a:rPr>
              <a:t>T</a:t>
            </a:r>
            <a:r>
              <a:rPr lang="fr-FR" b="1" baseline="-25000" dirty="0" smtClean="0">
                <a:solidFill>
                  <a:srgbClr val="FF0000"/>
                </a:solidFill>
              </a:rPr>
              <a:t>e</a:t>
            </a:r>
            <a:endParaRPr lang="fr-FR" b="1" dirty="0">
              <a:solidFill>
                <a:srgbClr val="FF0000"/>
              </a:solidFill>
            </a:endParaRPr>
          </a:p>
        </p:txBody>
      </p:sp>
      <p:sp>
        <p:nvSpPr>
          <p:cNvPr id="16" name="ZoneTexte 15"/>
          <p:cNvSpPr txBox="1"/>
          <p:nvPr/>
        </p:nvSpPr>
        <p:spPr>
          <a:xfrm>
            <a:off x="7102579" y="2267580"/>
            <a:ext cx="385042" cy="369332"/>
          </a:xfrm>
          <a:prstGeom prst="rect">
            <a:avLst/>
          </a:prstGeom>
          <a:noFill/>
        </p:spPr>
        <p:txBody>
          <a:bodyPr wrap="none" rtlCol="0">
            <a:spAutoFit/>
          </a:bodyPr>
          <a:lstStyle/>
          <a:p>
            <a:r>
              <a:rPr lang="fr-FR" b="1" dirty="0" smtClean="0">
                <a:solidFill>
                  <a:srgbClr val="FF0000"/>
                </a:solidFill>
              </a:rPr>
              <a:t>T</a:t>
            </a:r>
            <a:r>
              <a:rPr lang="fr-FR" b="1" baseline="-25000" dirty="0" smtClean="0">
                <a:solidFill>
                  <a:srgbClr val="FF0000"/>
                </a:solidFill>
              </a:rPr>
              <a:t>R</a:t>
            </a:r>
            <a:endParaRPr lang="fr-FR" b="1" baseline="-25000" dirty="0">
              <a:solidFill>
                <a:srgbClr val="FF0000"/>
              </a:solidFill>
            </a:endParaRPr>
          </a:p>
        </p:txBody>
      </p:sp>
      <p:sp>
        <p:nvSpPr>
          <p:cNvPr id="17" name="ZoneTexte 16"/>
          <p:cNvSpPr txBox="1"/>
          <p:nvPr/>
        </p:nvSpPr>
        <p:spPr>
          <a:xfrm>
            <a:off x="4870331" y="1547500"/>
            <a:ext cx="296876" cy="369332"/>
          </a:xfrm>
          <a:prstGeom prst="rect">
            <a:avLst/>
          </a:prstGeom>
          <a:noFill/>
        </p:spPr>
        <p:txBody>
          <a:bodyPr wrap="none" rtlCol="0">
            <a:spAutoFit/>
          </a:bodyPr>
          <a:lstStyle/>
          <a:p>
            <a:r>
              <a:rPr lang="fr-FR" b="1" dirty="0" smtClean="0">
                <a:solidFill>
                  <a:srgbClr val="FF0000"/>
                </a:solidFill>
              </a:rPr>
              <a:t>T</a:t>
            </a:r>
            <a:endParaRPr lang="fr-FR" b="1" dirty="0">
              <a:solidFill>
                <a:srgbClr val="FF0000"/>
              </a:solidFill>
            </a:endParaRPr>
          </a:p>
        </p:txBody>
      </p:sp>
      <p:sp>
        <p:nvSpPr>
          <p:cNvPr id="18" name="ZoneTexte 17"/>
          <p:cNvSpPr txBox="1"/>
          <p:nvPr/>
        </p:nvSpPr>
        <p:spPr>
          <a:xfrm>
            <a:off x="5590411" y="1711841"/>
            <a:ext cx="545342" cy="276999"/>
          </a:xfrm>
          <a:prstGeom prst="rect">
            <a:avLst/>
          </a:prstGeom>
          <a:solidFill>
            <a:schemeClr val="bg1"/>
          </a:solidFill>
        </p:spPr>
        <p:txBody>
          <a:bodyPr wrap="none" rtlCol="0">
            <a:spAutoFit/>
          </a:bodyPr>
          <a:lstStyle/>
          <a:p>
            <a:r>
              <a:rPr lang="fr-FR" sz="1200" i="1" dirty="0" err="1" smtClean="0">
                <a:latin typeface="Symbol" pitchFamily="18" charset="2"/>
              </a:rPr>
              <a:t>DF</a:t>
            </a:r>
            <a:r>
              <a:rPr lang="fr-FR" sz="1200" baseline="-25000" dirty="0" err="1" smtClean="0"/>
              <a:t>cep</a:t>
            </a:r>
            <a:endParaRPr lang="fr-FR" sz="1200" dirty="0"/>
          </a:p>
        </p:txBody>
      </p:sp>
      <p:sp>
        <p:nvSpPr>
          <p:cNvPr id="19" name="ZoneTexte 18"/>
          <p:cNvSpPr txBox="1"/>
          <p:nvPr/>
        </p:nvSpPr>
        <p:spPr>
          <a:xfrm>
            <a:off x="6542417" y="1612898"/>
            <a:ext cx="648072" cy="276999"/>
          </a:xfrm>
          <a:prstGeom prst="rect">
            <a:avLst/>
          </a:prstGeom>
          <a:solidFill>
            <a:schemeClr val="bg1"/>
          </a:solidFill>
        </p:spPr>
        <p:txBody>
          <a:bodyPr wrap="square" rtlCol="0">
            <a:spAutoFit/>
          </a:bodyPr>
          <a:lstStyle/>
          <a:p>
            <a:r>
              <a:rPr lang="fr-FR" sz="1200" i="1" dirty="0" smtClean="0">
                <a:latin typeface="Symbol" pitchFamily="18" charset="2"/>
              </a:rPr>
              <a:t>2DF</a:t>
            </a:r>
            <a:r>
              <a:rPr lang="fr-FR" sz="1200" baseline="-25000" dirty="0" smtClean="0"/>
              <a:t>cep</a:t>
            </a:r>
            <a:endParaRPr lang="fr-FR" sz="1200" dirty="0"/>
          </a:p>
        </p:txBody>
      </p:sp>
      <p:sp>
        <p:nvSpPr>
          <p:cNvPr id="20" name="ZoneTexte 19"/>
          <p:cNvSpPr txBox="1"/>
          <p:nvPr/>
        </p:nvSpPr>
        <p:spPr>
          <a:xfrm>
            <a:off x="395536" y="1850102"/>
            <a:ext cx="1242952"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500" dirty="0" err="1" smtClean="0"/>
              <a:t>femtosecond</a:t>
            </a:r>
            <a:endParaRPr lang="fr-FR" sz="1500" dirty="0" smtClean="0"/>
          </a:p>
          <a:p>
            <a:pPr algn="ctr"/>
            <a:r>
              <a:rPr lang="fr-FR" sz="1500" dirty="0" err="1" smtClean="0"/>
              <a:t>Oscillator</a:t>
            </a:r>
            <a:endParaRPr lang="fr-FR" sz="1500" dirty="0" smtClean="0"/>
          </a:p>
          <a:p>
            <a:r>
              <a:rPr lang="fr-FR" sz="1500" dirty="0" smtClean="0"/>
              <a:t>(40-200MHz)</a:t>
            </a:r>
          </a:p>
        </p:txBody>
      </p:sp>
      <p:sp>
        <p:nvSpPr>
          <p:cNvPr id="21" name="Ellipse 20"/>
          <p:cNvSpPr/>
          <p:nvPr/>
        </p:nvSpPr>
        <p:spPr>
          <a:xfrm>
            <a:off x="7750651" y="1400533"/>
            <a:ext cx="71252" cy="83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2403243" y="1772816"/>
            <a:ext cx="1242952"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400" dirty="0" smtClean="0"/>
              <a:t>High </a:t>
            </a:r>
            <a:r>
              <a:rPr lang="fr-FR" sz="1400" dirty="0" err="1" smtClean="0"/>
              <a:t>average</a:t>
            </a:r>
            <a:r>
              <a:rPr lang="fr-FR" sz="1400" dirty="0" smtClean="0"/>
              <a:t/>
            </a:r>
            <a:br>
              <a:rPr lang="fr-FR" sz="1400" dirty="0" smtClean="0"/>
            </a:br>
            <a:r>
              <a:rPr lang="fr-FR" sz="1400" dirty="0" smtClean="0"/>
              <a:t>power</a:t>
            </a:r>
            <a:br>
              <a:rPr lang="fr-FR" sz="1400" dirty="0" smtClean="0"/>
            </a:br>
            <a:r>
              <a:rPr lang="fr-FR" sz="1400" dirty="0" smtClean="0"/>
              <a:t>amplifier </a:t>
            </a:r>
            <a:br>
              <a:rPr lang="fr-FR" sz="1400" dirty="0" smtClean="0"/>
            </a:br>
            <a:r>
              <a:rPr lang="fr-FR" sz="1400" dirty="0" smtClean="0"/>
              <a:t>50W-200W</a:t>
            </a:r>
          </a:p>
        </p:txBody>
      </p:sp>
      <p:sp>
        <p:nvSpPr>
          <p:cNvPr id="23" name="ZoneTexte 22"/>
          <p:cNvSpPr txBox="1"/>
          <p:nvPr/>
        </p:nvSpPr>
        <p:spPr>
          <a:xfrm>
            <a:off x="1990011" y="2780928"/>
            <a:ext cx="3688574"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sz="1400" dirty="0" smtClean="0"/>
              <a:t>Feedback system </a:t>
            </a:r>
            <a:r>
              <a:rPr lang="fr-FR" sz="1400" dirty="0" err="1" smtClean="0">
                <a:latin typeface="Symbol" panose="05050102010706020507" pitchFamily="18" charset="2"/>
              </a:rPr>
              <a:t>Dn</a:t>
            </a:r>
            <a:r>
              <a:rPr lang="fr-FR" sz="1400" dirty="0" smtClean="0"/>
              <a:t>/</a:t>
            </a:r>
            <a:r>
              <a:rPr lang="fr-FR" sz="1400" dirty="0" smtClean="0">
                <a:latin typeface="Symbol" panose="05050102010706020507" pitchFamily="18" charset="2"/>
              </a:rPr>
              <a:t>n</a:t>
            </a:r>
            <a:r>
              <a:rPr lang="en-US" sz="1400" b="1" dirty="0">
                <a:solidFill>
                  <a:srgbClr val="1A1EC0"/>
                </a:solidFill>
                <a:sym typeface="Euclid Symbol"/>
              </a:rPr>
              <a:t> </a:t>
            </a:r>
            <a:r>
              <a:rPr lang="en-US" sz="1400" b="1" dirty="0">
                <a:solidFill>
                  <a:schemeClr val="tx1"/>
                </a:solidFill>
                <a:sym typeface="Euclid Symbol"/>
              </a:rPr>
              <a:t></a:t>
            </a:r>
            <a:r>
              <a:rPr lang="en-US" sz="1400" b="1" dirty="0">
                <a:solidFill>
                  <a:srgbClr val="1A1EC0"/>
                </a:solidFill>
                <a:sym typeface="Euclid Symbol"/>
              </a:rPr>
              <a:t> </a:t>
            </a:r>
            <a:r>
              <a:rPr lang="fr-FR" sz="1400" dirty="0" smtClean="0"/>
              <a:t>10</a:t>
            </a:r>
            <a:r>
              <a:rPr lang="fr-FR" sz="1400" baseline="30000" dirty="0" smtClean="0"/>
              <a:t>-11</a:t>
            </a:r>
            <a:r>
              <a:rPr lang="fr-FR" sz="1400" baseline="-25000" dirty="0" smtClean="0">
                <a:sym typeface="Wingdings" panose="05000000000000000000" pitchFamily="2" charset="2"/>
              </a:rPr>
              <a:t></a:t>
            </a:r>
            <a:r>
              <a:rPr lang="fr-FR" sz="1400" dirty="0"/>
              <a:t> </a:t>
            </a:r>
            <a:r>
              <a:rPr lang="fr-FR" sz="1400" dirty="0" smtClean="0"/>
              <a:t>10</a:t>
            </a:r>
            <a:r>
              <a:rPr lang="fr-FR" sz="1400" baseline="30000" dirty="0" smtClean="0"/>
              <a:t>-12</a:t>
            </a:r>
            <a:r>
              <a:rPr lang="fr-FR" sz="1400" baseline="-25000" dirty="0" smtClean="0"/>
              <a:t>(</a:t>
            </a:r>
            <a:r>
              <a:rPr lang="fr-FR" sz="1400" baseline="-25000" dirty="0" err="1" smtClean="0"/>
              <a:t>SuperThomX</a:t>
            </a:r>
            <a:r>
              <a:rPr lang="fr-FR" sz="1400" baseline="-25000" dirty="0" smtClean="0"/>
              <a:t>…)</a:t>
            </a:r>
            <a:endParaRPr lang="fr-FR" sz="1400" baseline="30000" dirty="0" smtClean="0"/>
          </a:p>
          <a:p>
            <a:r>
              <a:rPr lang="fr-FR" sz="1400" dirty="0" smtClean="0"/>
              <a:t>+ synchronisation (</a:t>
            </a:r>
            <a:r>
              <a:rPr lang="fr-FR" sz="1400" dirty="0" smtClean="0">
                <a:sym typeface="Wingdings" panose="05000000000000000000" pitchFamily="2" charset="2"/>
              </a:rPr>
              <a:t></a:t>
            </a:r>
            <a:r>
              <a:rPr lang="en-US" sz="1400" dirty="0" smtClean="0">
                <a:sym typeface="Wingdings" panose="05000000000000000000" pitchFamily="2" charset="2"/>
              </a:rPr>
              <a:t>metrological</a:t>
            </a:r>
            <a:r>
              <a:rPr lang="fr-FR" sz="1400" dirty="0" smtClean="0">
                <a:sym typeface="Wingdings" panose="05000000000000000000" pitchFamily="2" charset="2"/>
              </a:rPr>
              <a:t> techno.)</a:t>
            </a:r>
            <a:endParaRPr lang="fr-FR" sz="1400" dirty="0"/>
          </a:p>
        </p:txBody>
      </p:sp>
      <p:sp>
        <p:nvSpPr>
          <p:cNvPr id="24" name="ZoneTexte 23"/>
          <p:cNvSpPr txBox="1"/>
          <p:nvPr/>
        </p:nvSpPr>
        <p:spPr>
          <a:xfrm>
            <a:off x="7841689" y="1991228"/>
            <a:ext cx="701795"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sz="1400" dirty="0" smtClean="0"/>
              <a:t>Optical</a:t>
            </a:r>
          </a:p>
          <a:p>
            <a:r>
              <a:rPr lang="fr-FR" sz="1400" dirty="0" err="1" smtClean="0"/>
              <a:t>cavity</a:t>
            </a:r>
            <a:endParaRPr lang="fr-FR" sz="1400" dirty="0"/>
          </a:p>
        </p:txBody>
      </p:sp>
      <p:cxnSp>
        <p:nvCxnSpPr>
          <p:cNvPr id="25" name="Connecteur droit 24"/>
          <p:cNvCxnSpPr>
            <a:stCxn id="20" idx="3"/>
            <a:endCxn id="22" idx="1"/>
          </p:cNvCxnSpPr>
          <p:nvPr/>
        </p:nvCxnSpPr>
        <p:spPr>
          <a:xfrm>
            <a:off x="1638488" y="2242517"/>
            <a:ext cx="764755" cy="7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639472" y="2282882"/>
            <a:ext cx="582787" cy="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23" idx="3"/>
          </p:cNvCxnSpPr>
          <p:nvPr/>
        </p:nvCxnSpPr>
        <p:spPr>
          <a:xfrm flipV="1">
            <a:off x="5678585" y="2309808"/>
            <a:ext cx="1135962" cy="732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23" idx="1"/>
            <a:endCxn id="20" idx="2"/>
          </p:cNvCxnSpPr>
          <p:nvPr/>
        </p:nvCxnSpPr>
        <p:spPr>
          <a:xfrm flipH="1" flipV="1">
            <a:off x="1017012" y="2634932"/>
            <a:ext cx="972999" cy="407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723277" y="3776266"/>
            <a:ext cx="36149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7162835" y="3774728"/>
            <a:ext cx="36149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riangle isocèle 30"/>
          <p:cNvSpPr/>
          <p:nvPr/>
        </p:nvSpPr>
        <p:spPr>
          <a:xfrm flipH="1">
            <a:off x="7083357" y="2277671"/>
            <a:ext cx="71760" cy="2447473"/>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6666530" y="3245073"/>
            <a:ext cx="944105" cy="30777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sz="1400" b="1" dirty="0" smtClean="0"/>
              <a:t>X or </a:t>
            </a:r>
            <a:r>
              <a:rPr lang="fr-FR" sz="1400" b="1" dirty="0" smtClean="0">
                <a:latin typeface="Symbol" pitchFamily="18" charset="2"/>
              </a:rPr>
              <a:t>g </a:t>
            </a:r>
            <a:r>
              <a:rPr lang="fr-FR" sz="1400" b="1" dirty="0" smtClean="0"/>
              <a:t>rays</a:t>
            </a:r>
            <a:endParaRPr lang="fr-FR" sz="1400" b="1" dirty="0"/>
          </a:p>
        </p:txBody>
      </p:sp>
      <p:sp>
        <p:nvSpPr>
          <p:cNvPr id="33" name="ZoneTexte 32"/>
          <p:cNvSpPr txBox="1"/>
          <p:nvPr/>
        </p:nvSpPr>
        <p:spPr>
          <a:xfrm>
            <a:off x="6228184" y="3920282"/>
            <a:ext cx="1828706"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fr-FR" sz="1400" b="1" dirty="0" smtClean="0"/>
              <a:t>Quasi </a:t>
            </a:r>
            <a:r>
              <a:rPr lang="fr-FR" sz="1400" b="1" dirty="0" err="1" smtClean="0"/>
              <a:t>monochromatic</a:t>
            </a:r>
            <a:endParaRPr lang="fr-FR" sz="1400" b="1" dirty="0" smtClean="0"/>
          </a:p>
          <a:p>
            <a:pPr algn="ctr"/>
            <a:r>
              <a:rPr lang="fr-FR" sz="1400" b="1" dirty="0" smtClean="0"/>
              <a:t>X or </a:t>
            </a:r>
            <a:r>
              <a:rPr lang="fr-FR" sz="1400" b="1" dirty="0" smtClean="0">
                <a:latin typeface="Symbol" pitchFamily="18" charset="2"/>
              </a:rPr>
              <a:t>g </a:t>
            </a:r>
            <a:r>
              <a:rPr lang="fr-FR" sz="1400" b="1" dirty="0" smtClean="0"/>
              <a:t>rays</a:t>
            </a:r>
            <a:endParaRPr lang="fr-FR" sz="1400" b="1" dirty="0"/>
          </a:p>
        </p:txBody>
      </p:sp>
      <p:sp>
        <p:nvSpPr>
          <p:cNvPr id="34" name="ZoneTexte 33"/>
          <p:cNvSpPr txBox="1"/>
          <p:nvPr/>
        </p:nvSpPr>
        <p:spPr>
          <a:xfrm>
            <a:off x="7661048" y="3560242"/>
            <a:ext cx="943400"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b="1" dirty="0" smtClean="0"/>
              <a:t>collimator</a:t>
            </a:r>
            <a:endParaRPr lang="en-US" sz="1400" b="1" dirty="0"/>
          </a:p>
        </p:txBody>
      </p:sp>
      <p:sp>
        <p:nvSpPr>
          <p:cNvPr id="35" name="Ellipse 34"/>
          <p:cNvSpPr/>
          <p:nvPr/>
        </p:nvSpPr>
        <p:spPr>
          <a:xfrm rot="5400000">
            <a:off x="7138583" y="1376772"/>
            <a:ext cx="1800200"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858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ressources</a:t>
            </a:r>
          </a:p>
        </p:txBody>
      </p:sp>
      <p:sp>
        <p:nvSpPr>
          <p:cNvPr id="22530" name="Rectangle 3"/>
          <p:cNvSpPr>
            <a:spLocks noGrp="1" noChangeArrowheads="1"/>
          </p:cNvSpPr>
          <p:nvPr>
            <p:ph idx="4294967295"/>
          </p:nvPr>
        </p:nvSpPr>
        <p:spPr>
          <a:xfrm>
            <a:off x="28517" y="692696"/>
            <a:ext cx="9001125" cy="6021859"/>
          </a:xfrm>
          <a:ln w="19050">
            <a:noFill/>
            <a:miter lim="800000"/>
            <a:headEnd/>
            <a:tailEnd/>
          </a:ln>
        </p:spPr>
        <p:txBody>
          <a:bodyPr/>
          <a:lstStyle/>
          <a:p>
            <a:pPr marL="0" indent="0">
              <a:lnSpc>
                <a:spcPct val="90000"/>
              </a:lnSpc>
              <a:buFont typeface="Arial" pitchFamily="34" charset="0"/>
              <a:buNone/>
            </a:pPr>
            <a:r>
              <a:rPr lang="fr-FR" altLang="fr-FR" sz="1200" b="1" u="sng" dirty="0" smtClean="0">
                <a:solidFill>
                  <a:srgbClr val="0070C0"/>
                </a:solidFill>
                <a:latin typeface="Verdana" pitchFamily="34" charset="0"/>
              </a:rPr>
              <a:t>Membres de l’équipe impliqués:</a:t>
            </a:r>
            <a:r>
              <a:rPr lang="fr-FR" altLang="fr-FR" sz="1200" b="1" dirty="0" smtClean="0">
                <a:solidFill>
                  <a:srgbClr val="0070C0"/>
                </a:solidFill>
                <a:latin typeface="Verdana" pitchFamily="34" charset="0"/>
              </a:rPr>
              <a:t> </a:t>
            </a:r>
            <a:r>
              <a:rPr lang="fr-FR" altLang="fr-FR" sz="1200" b="1" dirty="0" smtClean="0">
                <a:latin typeface="Verdana" pitchFamily="34" charset="0"/>
              </a:rPr>
              <a:t>[permanents/post-doctorants-</a:t>
            </a:r>
            <a:r>
              <a:rPr lang="fr-FR" altLang="fr-FR" sz="1200" b="1" dirty="0" err="1" smtClean="0">
                <a:latin typeface="Verdana" pitchFamily="34" charset="0"/>
              </a:rPr>
              <a:t>CDDs</a:t>
            </a:r>
            <a:r>
              <a:rPr lang="fr-FR" altLang="fr-FR" sz="1200" b="1" dirty="0" smtClean="0">
                <a:latin typeface="Verdana" pitchFamily="34" charset="0"/>
              </a:rPr>
              <a:t>/doctorants]</a:t>
            </a:r>
          </a:p>
          <a:p>
            <a:pPr marL="0" lvl="1" indent="0">
              <a:lnSpc>
                <a:spcPct val="90000"/>
              </a:lnSpc>
              <a:buFont typeface="Arial" pitchFamily="34" charset="0"/>
              <a:buChar char="•"/>
            </a:pPr>
            <a:r>
              <a:rPr lang="fr-FR" altLang="fr-FR" sz="1200" dirty="0">
                <a:latin typeface="Verdana" pitchFamily="34" charset="0"/>
              </a:rPr>
              <a:t>K. Cassou (MCF</a:t>
            </a:r>
            <a:r>
              <a:rPr lang="fr-FR" altLang="fr-FR" sz="1200" dirty="0" smtClean="0">
                <a:latin typeface="Verdana" pitchFamily="34" charset="0"/>
              </a:rPr>
              <a:t>, 25% </a:t>
            </a:r>
            <a:r>
              <a:rPr lang="fr-FR" altLang="fr-FR" sz="1200" dirty="0">
                <a:latin typeface="Verdana" pitchFamily="34" charset="0"/>
              </a:rPr>
              <a:t>depuis 2012</a:t>
            </a:r>
            <a:r>
              <a:rPr lang="fr-FR" altLang="fr-FR" sz="1200" dirty="0" smtClean="0">
                <a:latin typeface="Verdana" pitchFamily="34" charset="0"/>
              </a:rPr>
              <a:t>), K. </a:t>
            </a:r>
            <a:r>
              <a:rPr lang="fr-FR" altLang="fr-FR" sz="1200" dirty="0" err="1" smtClean="0">
                <a:latin typeface="Verdana" pitchFamily="34" charset="0"/>
              </a:rPr>
              <a:t>Dupraz</a:t>
            </a:r>
            <a:r>
              <a:rPr lang="fr-FR" altLang="fr-FR" sz="1200" dirty="0" smtClean="0">
                <a:latin typeface="Verdana" pitchFamily="34" charset="0"/>
              </a:rPr>
              <a:t> (Post-Doc depuis 2015, </a:t>
            </a:r>
            <a:r>
              <a:rPr lang="fr-FR" altLang="fr-FR" sz="1200" dirty="0">
                <a:latin typeface="Verdana" pitchFamily="34" charset="0"/>
              </a:rPr>
              <a:t>5</a:t>
            </a:r>
            <a:r>
              <a:rPr lang="fr-FR" altLang="fr-FR" sz="1200" dirty="0" smtClean="0">
                <a:latin typeface="Verdana" pitchFamily="34" charset="0"/>
              </a:rPr>
              <a:t>%), P. Favier (Doctorant, 100%), X. Liu (Doctorant, 100% 2015-2017), A</a:t>
            </a:r>
            <a:r>
              <a:rPr lang="fr-FR" altLang="fr-FR" sz="1200" dirty="0">
                <a:latin typeface="Verdana" pitchFamily="34" charset="0"/>
              </a:rPr>
              <a:t>. Martens </a:t>
            </a:r>
            <a:r>
              <a:rPr lang="fr-FR" altLang="fr-FR" sz="1200" dirty="0" smtClean="0">
                <a:latin typeface="Verdana" pitchFamily="34" charset="0"/>
              </a:rPr>
              <a:t>(CR</a:t>
            </a:r>
            <a:r>
              <a:rPr lang="fr-FR" altLang="fr-FR" sz="1200" dirty="0">
                <a:latin typeface="Verdana" pitchFamily="34" charset="0"/>
              </a:rPr>
              <a:t>, </a:t>
            </a:r>
            <a:r>
              <a:rPr lang="fr-FR" altLang="fr-FR" sz="1200" dirty="0" smtClean="0">
                <a:latin typeface="Verdana" pitchFamily="34" charset="0"/>
              </a:rPr>
              <a:t>25% depuis </a:t>
            </a:r>
            <a:r>
              <a:rPr lang="fr-FR" altLang="fr-FR" sz="1200" dirty="0">
                <a:latin typeface="Verdana" pitchFamily="34" charset="0"/>
              </a:rPr>
              <a:t>2013</a:t>
            </a:r>
            <a:r>
              <a:rPr lang="fr-FR" altLang="fr-FR" sz="1200" dirty="0" smtClean="0">
                <a:latin typeface="Verdana" pitchFamily="34" charset="0"/>
              </a:rPr>
              <a:t>), </a:t>
            </a:r>
            <a:r>
              <a:rPr lang="fr-FR" altLang="fr-FR" sz="1200" dirty="0">
                <a:solidFill>
                  <a:srgbClr val="4D4D4D"/>
                </a:solidFill>
                <a:latin typeface="Verdana" pitchFamily="34" charset="0"/>
              </a:rPr>
              <a:t>C. </a:t>
            </a:r>
            <a:r>
              <a:rPr lang="fr-FR" altLang="fr-FR" sz="1200" dirty="0" err="1">
                <a:solidFill>
                  <a:srgbClr val="4D4D4D"/>
                </a:solidFill>
                <a:latin typeface="Verdana" pitchFamily="34" charset="0"/>
              </a:rPr>
              <a:t>Pascaud</a:t>
            </a:r>
            <a:r>
              <a:rPr lang="fr-FR" altLang="fr-FR" sz="1200" dirty="0">
                <a:solidFill>
                  <a:srgbClr val="4D4D4D"/>
                </a:solidFill>
                <a:latin typeface="Verdana" pitchFamily="34" charset="0"/>
              </a:rPr>
              <a:t> (DR </a:t>
            </a:r>
            <a:r>
              <a:rPr lang="fr-FR" altLang="fr-FR" sz="1200" dirty="0" smtClean="0">
                <a:solidFill>
                  <a:srgbClr val="4D4D4D"/>
                </a:solidFill>
                <a:latin typeface="Verdana" pitchFamily="34" charset="0"/>
              </a:rPr>
              <a:t>émérite </a:t>
            </a:r>
            <a:r>
              <a:rPr lang="fr-FR" altLang="fr-FR" sz="1200" dirty="0">
                <a:solidFill>
                  <a:srgbClr val="4D4D4D"/>
                </a:solidFill>
                <a:latin typeface="Verdana" pitchFamily="34" charset="0"/>
              </a:rPr>
              <a:t>20</a:t>
            </a:r>
            <a:r>
              <a:rPr lang="fr-FR" altLang="fr-FR" sz="1200" dirty="0" smtClean="0">
                <a:solidFill>
                  <a:srgbClr val="4D4D4D"/>
                </a:solidFill>
                <a:latin typeface="Verdana" pitchFamily="34" charset="0"/>
              </a:rPr>
              <a:t>%),</a:t>
            </a:r>
            <a:r>
              <a:rPr lang="fr-FR" altLang="fr-FR" sz="1200" dirty="0" smtClean="0">
                <a:latin typeface="Verdana" pitchFamily="34" charset="0"/>
              </a:rPr>
              <a:t> </a:t>
            </a:r>
            <a:r>
              <a:rPr lang="fr-FR" altLang="fr-FR" sz="1200" dirty="0">
                <a:latin typeface="Verdana" pitchFamily="34" charset="0"/>
              </a:rPr>
              <a:t>F. </a:t>
            </a:r>
            <a:r>
              <a:rPr lang="fr-FR" altLang="fr-FR" sz="1200" dirty="0" err="1">
                <a:latin typeface="Verdana" pitchFamily="34" charset="0"/>
              </a:rPr>
              <a:t>Zomer</a:t>
            </a:r>
            <a:r>
              <a:rPr lang="fr-FR" altLang="fr-FR" sz="1200" dirty="0">
                <a:latin typeface="Verdana" pitchFamily="34" charset="0"/>
              </a:rPr>
              <a:t> (</a:t>
            </a:r>
            <a:r>
              <a:rPr lang="fr-FR" altLang="fr-FR" sz="1200" dirty="0" smtClean="0">
                <a:latin typeface="Verdana" pitchFamily="34" charset="0"/>
              </a:rPr>
              <a:t>PR, ‘25%')</a:t>
            </a:r>
            <a:endParaRPr lang="fr-FR" altLang="fr-FR" sz="1200" b="1" dirty="0">
              <a:solidFill>
                <a:srgbClr val="0070C0"/>
              </a:solidFill>
              <a:latin typeface="Verdana" pitchFamily="34" charset="0"/>
            </a:endParaRPr>
          </a:p>
          <a:p>
            <a:pPr marL="0" lvl="1" indent="0">
              <a:lnSpc>
                <a:spcPct val="90000"/>
              </a:lnSpc>
              <a:buFont typeface="Arial" pitchFamily="34" charset="0"/>
              <a:buChar char="•"/>
            </a:pPr>
            <a:r>
              <a:rPr lang="fr-FR" altLang="fr-FR" sz="1200" dirty="0" smtClean="0">
                <a:latin typeface="Verdana" pitchFamily="34" charset="0"/>
              </a:rPr>
              <a:t>[I. </a:t>
            </a:r>
            <a:r>
              <a:rPr lang="fr-FR" altLang="fr-FR" sz="1200" dirty="0" err="1" smtClean="0">
                <a:latin typeface="Verdana" pitchFamily="34" charset="0"/>
              </a:rPr>
              <a:t>Chaiskovska</a:t>
            </a:r>
            <a:r>
              <a:rPr lang="fr-FR" altLang="fr-FR" sz="1200" dirty="0" smtClean="0">
                <a:latin typeface="Verdana" pitchFamily="34" charset="0"/>
              </a:rPr>
              <a:t>, N</a:t>
            </a:r>
            <a:r>
              <a:rPr lang="fr-FR" altLang="fr-FR" sz="1200" dirty="0">
                <a:latin typeface="Verdana" pitchFamily="34" charset="0"/>
              </a:rPr>
              <a:t>. Delerue </a:t>
            </a:r>
            <a:r>
              <a:rPr lang="fr-FR" altLang="fr-FR" sz="1200" dirty="0" smtClean="0">
                <a:latin typeface="Verdana" pitchFamily="34" charset="0"/>
              </a:rPr>
              <a:t>pour </a:t>
            </a:r>
            <a:r>
              <a:rPr lang="fr-FR" altLang="fr-FR" sz="1200" dirty="0" err="1" smtClean="0">
                <a:latin typeface="Verdana" pitchFamily="34" charset="0"/>
              </a:rPr>
              <a:t>runs</a:t>
            </a:r>
            <a:r>
              <a:rPr lang="fr-FR" altLang="fr-FR" sz="1200" dirty="0" smtClean="0">
                <a:latin typeface="Verdana" pitchFamily="34" charset="0"/>
              </a:rPr>
              <a:t> &amp; analyse données</a:t>
            </a:r>
            <a:r>
              <a:rPr lang="fr-FR" altLang="fr-FR" sz="1200" dirty="0">
                <a:latin typeface="Verdana" pitchFamily="34" charset="0"/>
              </a:rPr>
              <a:t> de </a:t>
            </a:r>
            <a:r>
              <a:rPr lang="fr-FR" altLang="fr-FR" sz="1200" dirty="0" smtClean="0">
                <a:latin typeface="Verdana" pitchFamily="34" charset="0"/>
              </a:rPr>
              <a:t>KEK]</a:t>
            </a:r>
            <a:endParaRPr lang="fr-FR" altLang="fr-FR" sz="1200" b="1" dirty="0">
              <a:solidFill>
                <a:srgbClr val="0070C0"/>
              </a:solidFill>
              <a:latin typeface="Verdana" pitchFamily="34" charset="0"/>
            </a:endParaRPr>
          </a:p>
          <a:p>
            <a:pPr marL="0" lvl="1" indent="0">
              <a:lnSpc>
                <a:spcPct val="90000"/>
              </a:lnSpc>
              <a:buNone/>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u="sng" dirty="0" smtClean="0">
                <a:solidFill>
                  <a:srgbClr val="0070C0"/>
                </a:solidFill>
                <a:latin typeface="Verdana" pitchFamily="34" charset="0"/>
              </a:rPr>
              <a:t>Liste des personnels techniques impliqués:</a:t>
            </a:r>
          </a:p>
          <a:p>
            <a:pPr marL="0" indent="0">
              <a:lnSpc>
                <a:spcPct val="90000"/>
              </a:lnSpc>
              <a:buNone/>
            </a:pPr>
            <a:r>
              <a:rPr lang="fr-FR" altLang="fr-FR" sz="1200" b="1" dirty="0">
                <a:solidFill>
                  <a:srgbClr val="0070C0"/>
                </a:solidFill>
                <a:latin typeface="Verdana" pitchFamily="34" charset="0"/>
              </a:rPr>
              <a:t>5</a:t>
            </a:r>
            <a:r>
              <a:rPr lang="fr-FR" altLang="fr-FR" sz="1200" b="1" dirty="0" smtClean="0">
                <a:solidFill>
                  <a:srgbClr val="0070C0"/>
                </a:solidFill>
                <a:latin typeface="Verdana" pitchFamily="34" charset="0"/>
              </a:rPr>
              <a:t> permanents </a:t>
            </a:r>
            <a:r>
              <a:rPr lang="fr-FR" altLang="fr-FR" sz="1200" b="1" dirty="0" smtClean="0">
                <a:latin typeface="Verdana" pitchFamily="34" charset="0"/>
              </a:rPr>
              <a:t> </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a:solidFill>
                  <a:srgbClr val="4D4D4D"/>
                </a:solidFill>
                <a:latin typeface="Verdana" pitchFamily="34" charset="0"/>
              </a:rPr>
              <a:t>R. Chiche (</a:t>
            </a:r>
            <a:r>
              <a:rPr lang="fr-FR" altLang="fr-FR" sz="1200" dirty="0" smtClean="0">
                <a:solidFill>
                  <a:srgbClr val="4D4D4D"/>
                </a:solidFill>
                <a:latin typeface="Verdana" pitchFamily="34" charset="0"/>
              </a:rPr>
              <a:t>IR1) </a:t>
            </a:r>
            <a:r>
              <a:rPr lang="fr-FR" altLang="fr-FR" sz="1200" dirty="0">
                <a:solidFill>
                  <a:srgbClr val="4D4D4D"/>
                </a:solidFill>
                <a:latin typeface="Verdana" pitchFamily="34" charset="0"/>
              </a:rPr>
              <a:t>100</a:t>
            </a:r>
            <a:r>
              <a:rPr lang="fr-FR" altLang="fr-FR" sz="1200" dirty="0" smtClean="0">
                <a:solidFill>
                  <a:srgbClr val="4D4D4D"/>
                </a:solidFill>
                <a:latin typeface="Verdana" pitchFamily="34" charset="0"/>
              </a:rPr>
              <a:t>% </a:t>
            </a:r>
            <a:r>
              <a:rPr lang="fr-FR" altLang="fr-FR" sz="1200" dirty="0" err="1" smtClean="0">
                <a:solidFill>
                  <a:srgbClr val="4D4D4D"/>
                </a:solidFill>
                <a:latin typeface="Verdana" pitchFamily="34" charset="0"/>
              </a:rPr>
              <a:t>élec</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instru</a:t>
            </a:r>
            <a:endParaRPr lang="fr-FR" altLang="fr-FR" sz="1200" dirty="0">
              <a:solidFill>
                <a:srgbClr val="4D4D4D"/>
              </a:solidFill>
              <a:latin typeface="Verdana" pitchFamily="34" charset="0"/>
            </a:endParaRPr>
          </a:p>
          <a:p>
            <a:pPr lvl="1">
              <a:lnSpc>
                <a:spcPct val="90000"/>
              </a:lnSpc>
              <a:buFont typeface="Arial" pitchFamily="34" charset="0"/>
              <a:buChar char="•"/>
            </a:pPr>
            <a:r>
              <a:rPr lang="fr-FR" altLang="fr-FR" sz="1200" dirty="0">
                <a:solidFill>
                  <a:srgbClr val="4D4D4D"/>
                </a:solidFill>
                <a:latin typeface="Verdana" pitchFamily="34" charset="0"/>
              </a:rPr>
              <a:t>D. Douillet (</a:t>
            </a:r>
            <a:r>
              <a:rPr lang="fr-FR" altLang="fr-FR" sz="1200" dirty="0" smtClean="0">
                <a:solidFill>
                  <a:srgbClr val="4D4D4D"/>
                </a:solidFill>
                <a:latin typeface="Verdana" pitchFamily="34" charset="0"/>
              </a:rPr>
              <a:t>IR1) </a:t>
            </a:r>
            <a:r>
              <a:rPr lang="fr-FR" altLang="fr-FR" sz="1200" dirty="0" smtClean="0">
                <a:solidFill>
                  <a:srgbClr val="4D4D4D"/>
                </a:solidFill>
                <a:latin typeface="Verdana" pitchFamily="34" charset="0"/>
              </a:rPr>
              <a:t>10</a:t>
            </a:r>
            <a:r>
              <a:rPr lang="fr-FR" altLang="fr-FR" sz="1200" dirty="0" smtClean="0">
                <a:solidFill>
                  <a:srgbClr val="4D4D4D"/>
                </a:solidFill>
                <a:latin typeface="Verdana" pitchFamily="34" charset="0"/>
              </a:rPr>
              <a:t>% </a:t>
            </a:r>
            <a:r>
              <a:rPr lang="fr-FR" altLang="fr-FR" sz="1200" dirty="0" err="1" smtClean="0">
                <a:solidFill>
                  <a:srgbClr val="4D4D4D"/>
                </a:solidFill>
                <a:latin typeface="Verdana" pitchFamily="34" charset="0"/>
              </a:rPr>
              <a:t>méca</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optoméca</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D. </a:t>
            </a:r>
            <a:r>
              <a:rPr lang="fr-FR" altLang="fr-FR" sz="1200" dirty="0" err="1" smtClean="0">
                <a:solidFill>
                  <a:srgbClr val="4D4D4D"/>
                </a:solidFill>
                <a:latin typeface="Verdana" pitchFamily="34" charset="0"/>
              </a:rPr>
              <a:t>Jehanno</a:t>
            </a:r>
            <a:r>
              <a:rPr lang="fr-FR" altLang="fr-FR" sz="1200" dirty="0" smtClean="0">
                <a:solidFill>
                  <a:srgbClr val="4D4D4D"/>
                </a:solidFill>
                <a:latin typeface="Verdana" pitchFamily="34" charset="0"/>
              </a:rPr>
              <a:t> ?</a:t>
            </a:r>
          </a:p>
          <a:p>
            <a:pPr lvl="1">
              <a:lnSpc>
                <a:spcPct val="90000"/>
              </a:lnSpc>
              <a:buFont typeface="Arial" pitchFamily="34" charset="0"/>
              <a:buChar char="•"/>
            </a:pPr>
            <a:r>
              <a:rPr lang="fr-FR" altLang="fr-FR" sz="1200" dirty="0" smtClean="0">
                <a:solidFill>
                  <a:srgbClr val="4D4D4D"/>
                </a:solidFill>
                <a:latin typeface="Verdana" pitchFamily="34" charset="0"/>
              </a:rPr>
              <a:t>Y</a:t>
            </a:r>
            <a:r>
              <a:rPr lang="fr-FR" altLang="fr-FR" sz="1200" dirty="0">
                <a:solidFill>
                  <a:srgbClr val="4D4D4D"/>
                </a:solidFill>
                <a:latin typeface="Verdana" pitchFamily="34" charset="0"/>
              </a:rPr>
              <a:t>. </a:t>
            </a:r>
            <a:r>
              <a:rPr lang="fr-FR" altLang="fr-FR" sz="1200" dirty="0" err="1">
                <a:solidFill>
                  <a:srgbClr val="4D4D4D"/>
                </a:solidFill>
                <a:latin typeface="Verdana" pitchFamily="34" charset="0"/>
              </a:rPr>
              <a:t>Peinaud</a:t>
            </a:r>
            <a:r>
              <a:rPr lang="fr-FR" altLang="fr-FR" sz="1200" dirty="0">
                <a:solidFill>
                  <a:srgbClr val="4D4D4D"/>
                </a:solidFill>
                <a:latin typeface="Verdana" pitchFamily="34" charset="0"/>
              </a:rPr>
              <a:t> (AI) </a:t>
            </a:r>
            <a:r>
              <a:rPr lang="fr-FR" altLang="fr-FR" sz="1200" dirty="0">
                <a:solidFill>
                  <a:srgbClr val="4D4D4D"/>
                </a:solidFill>
                <a:latin typeface="Verdana" pitchFamily="34" charset="0"/>
              </a:rPr>
              <a:t>7</a:t>
            </a:r>
            <a:r>
              <a:rPr lang="fr-FR" altLang="fr-FR" sz="1200" dirty="0" smtClean="0">
                <a:solidFill>
                  <a:srgbClr val="4D4D4D"/>
                </a:solidFill>
                <a:latin typeface="Verdana" pitchFamily="34" charset="0"/>
              </a:rPr>
              <a:t>0</a:t>
            </a:r>
            <a:r>
              <a:rPr lang="fr-FR" altLang="fr-FR" sz="1200" dirty="0">
                <a:solidFill>
                  <a:srgbClr val="4D4D4D"/>
                </a:solidFill>
                <a:latin typeface="Verdana" pitchFamily="34" charset="0"/>
              </a:rPr>
              <a:t>% </a:t>
            </a:r>
            <a:r>
              <a:rPr lang="fr-FR" altLang="fr-FR" sz="1200" dirty="0" err="1" smtClean="0">
                <a:solidFill>
                  <a:srgbClr val="4D4D4D"/>
                </a:solidFill>
                <a:latin typeface="Verdana" pitchFamily="34" charset="0"/>
              </a:rPr>
              <a:t>méca</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optoméca</a:t>
            </a:r>
            <a:endParaRPr lang="fr-FR" altLang="fr-FR" sz="1200" dirty="0">
              <a:solidFill>
                <a:srgbClr val="4D4D4D"/>
              </a:solidFill>
              <a:latin typeface="Verdana" pitchFamily="34" charset="0"/>
            </a:endParaRPr>
          </a:p>
          <a:p>
            <a:pPr lvl="1">
              <a:lnSpc>
                <a:spcPct val="90000"/>
              </a:lnSpc>
              <a:buFont typeface="Arial" pitchFamily="34" charset="0"/>
              <a:buChar char="•"/>
            </a:pPr>
            <a:r>
              <a:rPr lang="fr-FR" altLang="fr-FR" sz="1200" dirty="0">
                <a:solidFill>
                  <a:srgbClr val="4D4D4D"/>
                </a:solidFill>
                <a:latin typeface="Verdana" pitchFamily="34" charset="0"/>
              </a:rPr>
              <a:t>E. </a:t>
            </a:r>
            <a:r>
              <a:rPr lang="fr-FR" altLang="fr-FR" sz="1200" dirty="0" err="1">
                <a:solidFill>
                  <a:srgbClr val="4D4D4D"/>
                </a:solidFill>
                <a:latin typeface="Verdana" pitchFamily="34" charset="0"/>
              </a:rPr>
              <a:t>Plaige</a:t>
            </a:r>
            <a:r>
              <a:rPr lang="fr-FR" altLang="fr-FR" sz="1200" dirty="0">
                <a:solidFill>
                  <a:srgbClr val="4D4D4D"/>
                </a:solidFill>
                <a:latin typeface="Verdana" pitchFamily="34" charset="0"/>
              </a:rPr>
              <a:t> (</a:t>
            </a:r>
            <a:r>
              <a:rPr lang="fr-FR" altLang="fr-FR" sz="1200" dirty="0" smtClean="0">
                <a:solidFill>
                  <a:srgbClr val="4D4D4D"/>
                </a:solidFill>
                <a:latin typeface="Verdana" pitchFamily="34" charset="0"/>
              </a:rPr>
              <a:t>IE1) </a:t>
            </a:r>
            <a:r>
              <a:rPr lang="fr-FR" altLang="fr-FR" sz="1200" dirty="0">
                <a:solidFill>
                  <a:srgbClr val="4D4D4D"/>
                </a:solidFill>
                <a:latin typeface="Verdana" pitchFamily="34" charset="0"/>
              </a:rPr>
              <a:t>100 </a:t>
            </a:r>
            <a:r>
              <a:rPr lang="fr-FR" altLang="fr-FR" sz="1200" dirty="0" smtClean="0">
                <a:solidFill>
                  <a:srgbClr val="4D4D4D"/>
                </a:solidFill>
                <a:latin typeface="Verdana" pitchFamily="34" charset="0"/>
              </a:rPr>
              <a:t>% </a:t>
            </a:r>
            <a:r>
              <a:rPr lang="fr-FR" altLang="fr-FR" sz="1200" dirty="0" err="1" smtClean="0">
                <a:solidFill>
                  <a:srgbClr val="4D4D4D"/>
                </a:solidFill>
                <a:latin typeface="Verdana" pitchFamily="34" charset="0"/>
              </a:rPr>
              <a:t>élec</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V. </a:t>
            </a:r>
            <a:r>
              <a:rPr lang="fr-FR" altLang="fr-FR" sz="1200" dirty="0" err="1" smtClean="0">
                <a:solidFill>
                  <a:srgbClr val="4D4D4D"/>
                </a:solidFill>
                <a:latin typeface="Verdana" pitchFamily="34" charset="0"/>
              </a:rPr>
              <a:t>Soskov</a:t>
            </a:r>
            <a:r>
              <a:rPr lang="fr-FR" altLang="fr-FR" sz="1200" dirty="0" smtClean="0">
                <a:solidFill>
                  <a:srgbClr val="4D4D4D"/>
                </a:solidFill>
                <a:latin typeface="Verdana" pitchFamily="34" charset="0"/>
              </a:rPr>
              <a:t> (IR1) 50% optique/laser</a:t>
            </a:r>
          </a:p>
          <a:p>
            <a:pPr lvl="1">
              <a:lnSpc>
                <a:spcPct val="90000"/>
              </a:lnSpc>
              <a:buFont typeface="Arial" pitchFamily="34" charset="0"/>
              <a:buChar char="•"/>
            </a:pPr>
            <a:r>
              <a:rPr lang="fr-FR" altLang="fr-FR" sz="1200" dirty="0">
                <a:solidFill>
                  <a:srgbClr val="4D4D4D"/>
                </a:solidFill>
                <a:latin typeface="Verdana" pitchFamily="34" charset="0"/>
              </a:rPr>
              <a:t>S. Trochet (TCE) 40% </a:t>
            </a:r>
            <a:r>
              <a:rPr lang="fr-FR" altLang="fr-FR" sz="1200" dirty="0" err="1">
                <a:solidFill>
                  <a:srgbClr val="4D4D4D"/>
                </a:solidFill>
                <a:latin typeface="Verdana" pitchFamily="34" charset="0"/>
              </a:rPr>
              <a:t>élec</a:t>
            </a:r>
            <a:endParaRPr lang="fr-FR" altLang="fr-FR" sz="1200" dirty="0" smtClean="0">
              <a:solidFill>
                <a:srgbClr val="4D4D4D"/>
              </a:solidFill>
              <a:latin typeface="Verdana" pitchFamily="34" charset="0"/>
            </a:endParaRPr>
          </a:p>
          <a:p>
            <a:pPr marL="0" indent="0">
              <a:lnSpc>
                <a:spcPct val="90000"/>
              </a:lnSpc>
              <a:buNone/>
            </a:pPr>
            <a:r>
              <a:rPr lang="fr-FR" altLang="fr-FR" sz="1200" b="1" dirty="0">
                <a:solidFill>
                  <a:srgbClr val="0070C0"/>
                </a:solidFill>
                <a:latin typeface="Verdana" pitchFamily="34" charset="0"/>
                <a:sym typeface="Wingdings" pitchFamily="2" charset="2"/>
              </a:rPr>
              <a:t>1</a:t>
            </a:r>
            <a:r>
              <a:rPr lang="fr-FR" altLang="fr-FR" sz="1200" b="1" dirty="0" smtClean="0">
                <a:solidFill>
                  <a:srgbClr val="0070C0"/>
                </a:solidFill>
                <a:latin typeface="Verdana" pitchFamily="34" charset="0"/>
                <a:sym typeface="Wingdings" pitchFamily="2" charset="2"/>
              </a:rPr>
              <a:t> </a:t>
            </a:r>
            <a:r>
              <a:rPr lang="fr-FR" altLang="fr-FR" sz="1200" b="1" dirty="0" smtClean="0">
                <a:solidFill>
                  <a:srgbClr val="0070C0"/>
                </a:solidFill>
                <a:latin typeface="Verdana" pitchFamily="34" charset="0"/>
                <a:sym typeface="Wingdings" pitchFamily="2" charset="2"/>
              </a:rPr>
              <a:t>CDD</a:t>
            </a:r>
            <a:r>
              <a:rPr lang="fr-FR" altLang="fr-FR" sz="1200" b="1" dirty="0" smtClean="0">
                <a:solidFill>
                  <a:srgbClr val="0070C0"/>
                </a:solidFill>
                <a:latin typeface="Verdana" pitchFamily="34" charset="0"/>
                <a:sym typeface="Wingdings" pitchFamily="2" charset="2"/>
              </a:rPr>
              <a:t>:</a:t>
            </a:r>
          </a:p>
          <a:p>
            <a:pPr marL="0" indent="0">
              <a:lnSpc>
                <a:spcPct val="90000"/>
              </a:lnSpc>
              <a:buNone/>
            </a:pPr>
            <a:r>
              <a:rPr lang="fr-FR" altLang="fr-FR" sz="1200" dirty="0">
                <a:latin typeface="Verdana" pitchFamily="34" charset="0"/>
              </a:rPr>
              <a:t>K. </a:t>
            </a:r>
            <a:r>
              <a:rPr lang="fr-FR" altLang="fr-FR" sz="1200" dirty="0" err="1">
                <a:latin typeface="Verdana" pitchFamily="34" charset="0"/>
              </a:rPr>
              <a:t>Dupraz</a:t>
            </a:r>
            <a:r>
              <a:rPr lang="fr-FR" altLang="fr-FR" sz="1200" dirty="0">
                <a:latin typeface="Verdana" pitchFamily="34" charset="0"/>
              </a:rPr>
              <a:t> (Post-Doc depuis 2015, 5</a:t>
            </a:r>
            <a:r>
              <a:rPr lang="fr-FR" altLang="fr-FR" sz="1200" dirty="0" smtClean="0">
                <a:latin typeface="Verdana" pitchFamily="34" charset="0"/>
              </a:rPr>
              <a:t>%) financement ELINP</a:t>
            </a:r>
            <a:r>
              <a:rPr lang="fr-FR" altLang="fr-FR" sz="1200" b="1" dirty="0" smtClean="0">
                <a:solidFill>
                  <a:srgbClr val="0070C0"/>
                </a:solidFill>
                <a:latin typeface="Verdana" pitchFamily="34" charset="0"/>
                <a:sym typeface="Wingdings" pitchFamily="2" charset="2"/>
              </a:rPr>
              <a:t> </a:t>
            </a: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b="1" u="sng" dirty="0" smtClean="0">
                <a:solidFill>
                  <a:srgbClr val="0070C0"/>
                </a:solidFill>
                <a:latin typeface="Verdana" pitchFamily="34" charset="0"/>
              </a:rPr>
              <a:t>Sources de financement 2015 (hors </a:t>
            </a:r>
            <a:r>
              <a:rPr lang="fr-FR" altLang="fr-FR" sz="1200" b="1" u="sng" dirty="0" err="1" smtClean="0">
                <a:solidFill>
                  <a:srgbClr val="0070C0"/>
                </a:solidFill>
                <a:latin typeface="Verdana" pitchFamily="34" charset="0"/>
              </a:rPr>
              <a:t>CDDs</a:t>
            </a:r>
            <a:r>
              <a:rPr lang="fr-FR" altLang="fr-FR" sz="1200" b="1" u="sng" dirty="0" smtClean="0">
                <a:solidFill>
                  <a:srgbClr val="0070C0"/>
                </a:solidFill>
                <a:latin typeface="Verdana" pitchFamily="34" charset="0"/>
              </a:rPr>
              <a:t>)</a:t>
            </a:r>
            <a:r>
              <a:rPr lang="fr-FR" altLang="fr-FR" sz="1200" b="1" dirty="0" smtClean="0">
                <a:latin typeface="Verdana" pitchFamily="34" charset="0"/>
              </a:rPr>
              <a:t> </a:t>
            </a:r>
          </a:p>
          <a:p>
            <a:pPr lvl="1">
              <a:lnSpc>
                <a:spcPct val="90000"/>
              </a:lnSpc>
              <a:buFont typeface="Arial" pitchFamily="34" charset="0"/>
              <a:buChar char="•"/>
            </a:pPr>
            <a:r>
              <a:rPr lang="fr-FR" altLang="fr-FR" sz="1200" b="1" dirty="0" smtClean="0">
                <a:solidFill>
                  <a:srgbClr val="4D4D4D"/>
                </a:solidFill>
                <a:latin typeface="Verdana" pitchFamily="34" charset="0"/>
              </a:rPr>
              <a:t>ASTRE</a:t>
            </a:r>
            <a:r>
              <a:rPr lang="fr-FR" altLang="fr-FR" sz="1200" dirty="0" smtClean="0">
                <a:solidFill>
                  <a:srgbClr val="4D4D4D"/>
                </a:solidFill>
                <a:latin typeface="Verdana" pitchFamily="34" charset="0"/>
              </a:rPr>
              <a:t> (transfert techno </a:t>
            </a:r>
            <a:r>
              <a:rPr lang="fr-FR" altLang="fr-FR" sz="1200" dirty="0" err="1" smtClean="0">
                <a:solidFill>
                  <a:srgbClr val="4D4D4D"/>
                </a:solidFill>
                <a:latin typeface="Verdana" pitchFamily="34" charset="0"/>
              </a:rPr>
              <a:t>LAL</a:t>
            </a:r>
            <a:r>
              <a:rPr lang="fr-FR" altLang="fr-FR" sz="1200" dirty="0" err="1" smtClean="0">
                <a:solidFill>
                  <a:srgbClr val="4D4D4D"/>
                </a:solidFill>
                <a:latin typeface="Verdana" pitchFamily="34" charset="0"/>
                <a:sym typeface="Wingdings" panose="05000000000000000000" pitchFamily="2" charset="2"/>
              </a:rPr>
              <a:t>Amplitude</a:t>
            </a:r>
            <a:r>
              <a:rPr lang="fr-FR" altLang="fr-FR" sz="1200" dirty="0" smtClean="0">
                <a:solidFill>
                  <a:srgbClr val="4D4D4D"/>
                </a:solidFill>
                <a:latin typeface="Verdana" pitchFamily="34" charset="0"/>
                <a:sym typeface="Wingdings" panose="05000000000000000000" pitchFamily="2" charset="2"/>
              </a:rPr>
              <a:t> Systèmes, 2013-2015, 65k€) : 22k€ en 2015, </a:t>
            </a:r>
            <a:r>
              <a:rPr lang="fr-FR" altLang="fr-FR" sz="1200" b="1" dirty="0" smtClean="0">
                <a:solidFill>
                  <a:srgbClr val="4D4D4D"/>
                </a:solidFill>
                <a:latin typeface="Verdana" pitchFamily="34" charset="0"/>
                <a:sym typeface="Wingdings" panose="05000000000000000000" pitchFamily="2" charset="2"/>
              </a:rPr>
              <a:t>0 en 2016 </a:t>
            </a:r>
            <a:endParaRPr lang="fr-FR" altLang="fr-FR" sz="1200" b="1" dirty="0" smtClean="0">
              <a:solidFill>
                <a:srgbClr val="4D4D4D"/>
              </a:solidFill>
              <a:latin typeface="Verdana" pitchFamily="34" charset="0"/>
            </a:endParaRPr>
          </a:p>
          <a:p>
            <a:pPr lvl="1">
              <a:lnSpc>
                <a:spcPct val="90000"/>
              </a:lnSpc>
              <a:buFont typeface="Arial" pitchFamily="34" charset="0"/>
              <a:buChar char="•"/>
            </a:pPr>
            <a:r>
              <a:rPr lang="fr-FR" altLang="fr-FR" sz="1200" b="1" dirty="0" smtClean="0">
                <a:solidFill>
                  <a:srgbClr val="4D4D4D"/>
                </a:solidFill>
                <a:latin typeface="Verdana" pitchFamily="34" charset="0"/>
              </a:rPr>
              <a:t>FJPPL</a:t>
            </a:r>
            <a:r>
              <a:rPr lang="fr-FR" altLang="fr-FR" sz="1200" dirty="0" smtClean="0">
                <a:solidFill>
                  <a:srgbClr val="4D4D4D"/>
                </a:solidFill>
                <a:latin typeface="Verdana" pitchFamily="34" charset="0"/>
              </a:rPr>
              <a:t> (depuis 2006, porteur A. Martens) </a:t>
            </a:r>
            <a:r>
              <a:rPr lang="fr-FR" altLang="fr-FR" sz="1200" dirty="0">
                <a:solidFill>
                  <a:srgbClr val="4D4D4D"/>
                </a:solidFill>
                <a:latin typeface="Verdana" pitchFamily="34" charset="0"/>
              </a:rPr>
              <a:t>: </a:t>
            </a:r>
            <a:r>
              <a:rPr lang="fr-FR" altLang="fr-FR" sz="1200" dirty="0" smtClean="0">
                <a:solidFill>
                  <a:srgbClr val="4D4D4D"/>
                </a:solidFill>
                <a:latin typeface="Verdana" pitchFamily="34" charset="0"/>
              </a:rPr>
              <a:t>‘0€’ en 2015 </a:t>
            </a:r>
            <a:r>
              <a:rPr lang="fr-FR" altLang="fr-FR" sz="1200" b="1" dirty="0" smtClean="0">
                <a:solidFill>
                  <a:srgbClr val="4D4D4D"/>
                </a:solidFill>
                <a:latin typeface="Verdana" pitchFamily="34" charset="0"/>
              </a:rPr>
              <a:t>1.5k€ en 2016</a:t>
            </a:r>
          </a:p>
          <a:p>
            <a:pPr lvl="1">
              <a:lnSpc>
                <a:spcPct val="90000"/>
              </a:lnSpc>
              <a:buFont typeface="Arial" pitchFamily="34" charset="0"/>
              <a:buChar char="•"/>
            </a:pPr>
            <a:r>
              <a:rPr lang="fr-FR" altLang="fr-FR" sz="1200" b="1" dirty="0" smtClean="0">
                <a:solidFill>
                  <a:srgbClr val="4D4D4D"/>
                </a:solidFill>
                <a:latin typeface="Verdana" pitchFamily="34" charset="0"/>
              </a:rPr>
              <a:t>IN2P3</a:t>
            </a:r>
            <a:r>
              <a:rPr lang="fr-FR" altLang="fr-FR" sz="1200" dirty="0" smtClean="0">
                <a:solidFill>
                  <a:srgbClr val="4D4D4D"/>
                </a:solidFill>
                <a:latin typeface="Verdana" pitchFamily="34" charset="0"/>
              </a:rPr>
              <a:t> </a:t>
            </a:r>
            <a:r>
              <a:rPr lang="fr-FR" altLang="fr-FR" sz="1200" b="1" dirty="0" smtClean="0">
                <a:solidFill>
                  <a:srgbClr val="4D4D4D"/>
                </a:solidFill>
                <a:latin typeface="Verdana" pitchFamily="34" charset="0"/>
              </a:rPr>
              <a:t>: 42k€ en 2015 ; 29k€ en 2016 </a:t>
            </a:r>
          </a:p>
          <a:p>
            <a:pPr lvl="1">
              <a:lnSpc>
                <a:spcPct val="90000"/>
              </a:lnSpc>
              <a:buFont typeface="Arial" pitchFamily="34" charset="0"/>
              <a:buChar char="•"/>
            </a:pPr>
            <a:r>
              <a:rPr lang="fr-FR" altLang="fr-FR" sz="1200" dirty="0" err="1" smtClean="0">
                <a:solidFill>
                  <a:srgbClr val="4D4D4D"/>
                </a:solidFill>
                <a:latin typeface="Verdana" pitchFamily="34" charset="0"/>
              </a:rPr>
              <a:t>ThomX</a:t>
            </a:r>
            <a:r>
              <a:rPr lang="fr-FR" altLang="fr-FR" sz="1200" dirty="0" smtClean="0">
                <a:solidFill>
                  <a:srgbClr val="4D4D4D"/>
                </a:solidFill>
                <a:latin typeface="Verdana" pitchFamily="34" charset="0"/>
              </a:rPr>
              <a:t> : achats équipements </a:t>
            </a:r>
            <a:r>
              <a:rPr lang="fr-FR" altLang="fr-FR" sz="1200" dirty="0" err="1" smtClean="0">
                <a:solidFill>
                  <a:srgbClr val="4D4D4D"/>
                </a:solidFill>
                <a:latin typeface="Verdana" pitchFamily="34" charset="0"/>
              </a:rPr>
              <a:t>méca</a:t>
            </a:r>
            <a:r>
              <a:rPr lang="fr-FR" altLang="fr-FR" sz="1200" dirty="0" smtClean="0">
                <a:solidFill>
                  <a:srgbClr val="4D4D4D"/>
                </a:solidFill>
                <a:latin typeface="Verdana" pitchFamily="34" charset="0"/>
              </a:rPr>
              <a:t>/optique (&amp; lasers)/</a:t>
            </a:r>
            <a:r>
              <a:rPr lang="fr-FR" altLang="fr-FR" sz="1200" dirty="0" err="1" smtClean="0">
                <a:solidFill>
                  <a:srgbClr val="4D4D4D"/>
                </a:solidFill>
                <a:latin typeface="Verdana" pitchFamily="34" charset="0"/>
              </a:rPr>
              <a:t>élec</a:t>
            </a:r>
            <a:r>
              <a:rPr lang="fr-FR" altLang="fr-FR" sz="1200" dirty="0" smtClean="0">
                <a:solidFill>
                  <a:srgbClr val="4D4D4D"/>
                </a:solidFill>
                <a:latin typeface="Verdana" pitchFamily="34" charset="0"/>
              </a:rPr>
              <a:t> pour </a:t>
            </a:r>
            <a:r>
              <a:rPr lang="fr-FR" altLang="fr-FR" sz="1200" dirty="0" err="1" smtClean="0">
                <a:solidFill>
                  <a:srgbClr val="4D4D4D"/>
                </a:solidFill>
                <a:latin typeface="Verdana" pitchFamily="34" charset="0"/>
              </a:rPr>
              <a:t>ThomX</a:t>
            </a:r>
            <a:r>
              <a:rPr lang="fr-FR" altLang="fr-FR" sz="1200" dirty="0" smtClean="0">
                <a:solidFill>
                  <a:srgbClr val="4D4D4D"/>
                </a:solidFill>
                <a:latin typeface="Verdana" pitchFamily="34" charset="0"/>
              </a:rPr>
              <a:t> (900k€)</a:t>
            </a:r>
          </a:p>
          <a:p>
            <a:pPr lvl="1">
              <a:lnSpc>
                <a:spcPct val="90000"/>
              </a:lnSpc>
              <a:buFont typeface="Arial" pitchFamily="34" charset="0"/>
              <a:buChar char="•"/>
            </a:pPr>
            <a:r>
              <a:rPr lang="fr-FR" altLang="fr-FR" sz="1200" b="1" dirty="0" smtClean="0">
                <a:solidFill>
                  <a:srgbClr val="4D4D4D"/>
                </a:solidFill>
                <a:latin typeface="Verdana" pitchFamily="34" charset="0"/>
              </a:rPr>
              <a:t>Historique</a:t>
            </a:r>
            <a:r>
              <a:rPr lang="fr-FR" altLang="fr-FR" sz="1200" dirty="0" smtClean="0">
                <a:solidFill>
                  <a:srgbClr val="4D4D4D"/>
                </a:solidFill>
                <a:latin typeface="Verdana" pitchFamily="34" charset="0"/>
              </a:rPr>
              <a:t> : Labo équipé grâce </a:t>
            </a:r>
          </a:p>
          <a:p>
            <a:pPr lvl="2">
              <a:lnSpc>
                <a:spcPct val="90000"/>
              </a:lnSpc>
            </a:pPr>
            <a:r>
              <a:rPr lang="fr-FR" altLang="fr-FR" sz="1200" dirty="0" smtClean="0">
                <a:solidFill>
                  <a:srgbClr val="4D4D4D"/>
                </a:solidFill>
                <a:latin typeface="Verdana" pitchFamily="34" charset="0"/>
              </a:rPr>
              <a:t>Prix </a:t>
            </a:r>
            <a:r>
              <a:rPr lang="fr-FR" altLang="fr-FR" sz="1200" b="1" dirty="0" smtClean="0">
                <a:solidFill>
                  <a:srgbClr val="4D4D4D"/>
                </a:solidFill>
                <a:latin typeface="Verdana" pitchFamily="34" charset="0"/>
              </a:rPr>
              <a:t>ACI</a:t>
            </a:r>
            <a:r>
              <a:rPr lang="fr-FR" altLang="fr-FR" sz="1200" dirty="0" smtClean="0">
                <a:solidFill>
                  <a:srgbClr val="4D4D4D"/>
                </a:solidFill>
                <a:latin typeface="Verdana" pitchFamily="34" charset="0"/>
              </a:rPr>
              <a:t> jeunes chercheurs (</a:t>
            </a:r>
            <a:r>
              <a:rPr lang="fr-FR" altLang="fr-FR" sz="1200" b="1" dirty="0" smtClean="0">
                <a:solidFill>
                  <a:srgbClr val="4D4D4D"/>
                </a:solidFill>
                <a:latin typeface="Verdana" pitchFamily="34" charset="0"/>
              </a:rPr>
              <a:t>600kF</a:t>
            </a:r>
            <a:r>
              <a:rPr lang="fr-FR" altLang="fr-FR" sz="1200" dirty="0" smtClean="0">
                <a:solidFill>
                  <a:srgbClr val="4D4D4D"/>
                </a:solidFill>
                <a:latin typeface="Verdana" pitchFamily="34" charset="0"/>
              </a:rPr>
              <a:t>, 2002) &amp; DESY,</a:t>
            </a:r>
          </a:p>
          <a:p>
            <a:pPr lvl="2">
              <a:lnSpc>
                <a:spcPct val="90000"/>
              </a:lnSpc>
            </a:pPr>
            <a:r>
              <a:rPr lang="fr-FR" altLang="fr-FR" sz="1200" b="1" dirty="0" smtClean="0">
                <a:solidFill>
                  <a:srgbClr val="4D4D4D"/>
                </a:solidFill>
                <a:latin typeface="Verdana" pitchFamily="34" charset="0"/>
              </a:rPr>
              <a:t>FP7</a:t>
            </a:r>
            <a:r>
              <a:rPr lang="fr-FR" altLang="fr-FR" sz="1200" dirty="0" smtClean="0">
                <a:solidFill>
                  <a:srgbClr val="4D4D4D"/>
                </a:solidFill>
                <a:latin typeface="Verdana" pitchFamily="34" charset="0"/>
              </a:rPr>
              <a:t> EUROTEV (</a:t>
            </a:r>
            <a:r>
              <a:rPr lang="fr-FR" altLang="fr-FR" sz="1200" b="1" dirty="0" smtClean="0">
                <a:solidFill>
                  <a:srgbClr val="4D4D4D"/>
                </a:solidFill>
                <a:latin typeface="Verdana" pitchFamily="34" charset="0"/>
              </a:rPr>
              <a:t>400k€</a:t>
            </a:r>
            <a:r>
              <a:rPr lang="fr-FR" altLang="fr-FR" sz="1200" dirty="0" smtClean="0">
                <a:solidFill>
                  <a:srgbClr val="4D4D4D"/>
                </a:solidFill>
                <a:latin typeface="Verdana" pitchFamily="34" charset="0"/>
              </a:rPr>
              <a:t>, 2005-2008)</a:t>
            </a:r>
          </a:p>
          <a:p>
            <a:pPr lvl="2">
              <a:lnSpc>
                <a:spcPct val="90000"/>
              </a:lnSpc>
            </a:pPr>
            <a:r>
              <a:rPr lang="fr-FR" altLang="fr-FR" sz="1200" b="1" dirty="0" smtClean="0">
                <a:solidFill>
                  <a:srgbClr val="4D4D4D"/>
                </a:solidFill>
                <a:latin typeface="Verdana" pitchFamily="34" charset="0"/>
              </a:rPr>
              <a:t>P2IO</a:t>
            </a:r>
            <a:r>
              <a:rPr lang="fr-FR" altLang="fr-FR" sz="1200" dirty="0" smtClean="0">
                <a:solidFill>
                  <a:srgbClr val="4D4D4D"/>
                </a:solidFill>
                <a:latin typeface="Verdana" pitchFamily="34" charset="0"/>
              </a:rPr>
              <a:t> (</a:t>
            </a:r>
            <a:r>
              <a:rPr lang="fr-FR" altLang="fr-FR" sz="1200" b="1" dirty="0" smtClean="0">
                <a:solidFill>
                  <a:srgbClr val="4D4D4D"/>
                </a:solidFill>
                <a:latin typeface="Verdana" pitchFamily="34" charset="0"/>
              </a:rPr>
              <a:t>100k€</a:t>
            </a:r>
            <a:r>
              <a:rPr lang="fr-FR" altLang="fr-FR" sz="1200" dirty="0" smtClean="0">
                <a:solidFill>
                  <a:srgbClr val="4D4D4D"/>
                </a:solidFill>
                <a:latin typeface="Verdana" pitchFamily="34" charset="0"/>
              </a:rPr>
              <a:t>, 2008-2011)</a:t>
            </a:r>
            <a:endParaRPr lang="fr-FR" altLang="fr-FR" sz="1200" dirty="0">
              <a:solidFill>
                <a:srgbClr val="4D4D4D"/>
              </a:solidFill>
              <a:latin typeface="Verdana" pitchFamily="34" charset="0"/>
            </a:endParaRPr>
          </a:p>
          <a:p>
            <a:pPr lvl="2">
              <a:lnSpc>
                <a:spcPct val="90000"/>
              </a:lnSpc>
            </a:pPr>
            <a:r>
              <a:rPr lang="fr-FR" altLang="fr-FR" sz="1200" b="1" dirty="0" smtClean="0">
                <a:solidFill>
                  <a:srgbClr val="4D4D4D"/>
                </a:solidFill>
                <a:latin typeface="Verdana" pitchFamily="34" charset="0"/>
              </a:rPr>
              <a:t>ANR</a:t>
            </a:r>
            <a:r>
              <a:rPr lang="fr-FR" altLang="fr-FR" sz="1200" dirty="0" smtClean="0">
                <a:solidFill>
                  <a:srgbClr val="4D4D4D"/>
                </a:solidFill>
                <a:latin typeface="Verdana" pitchFamily="34" charset="0"/>
              </a:rPr>
              <a:t> MIGHTYLASER (LAL porteur </a:t>
            </a:r>
            <a:r>
              <a:rPr lang="fr-FR" altLang="fr-FR" sz="1200" b="1" dirty="0" smtClean="0">
                <a:solidFill>
                  <a:srgbClr val="4D4D4D"/>
                </a:solidFill>
                <a:latin typeface="Verdana" pitchFamily="34" charset="0"/>
              </a:rPr>
              <a:t>: 600k€</a:t>
            </a:r>
            <a:r>
              <a:rPr lang="fr-FR" altLang="fr-FR" sz="1200" dirty="0" smtClean="0">
                <a:solidFill>
                  <a:srgbClr val="4D4D4D"/>
                </a:solidFill>
                <a:latin typeface="Verdana" pitchFamily="34" charset="0"/>
              </a:rPr>
              <a:t>/LAL, 2008-2012)</a:t>
            </a:r>
          </a:p>
          <a:p>
            <a:pPr lvl="2">
              <a:lnSpc>
                <a:spcPct val="90000"/>
              </a:lnSpc>
            </a:pPr>
            <a:r>
              <a:rPr lang="fr-FR" altLang="fr-FR" sz="1200" dirty="0" err="1">
                <a:solidFill>
                  <a:srgbClr val="4D4D4D"/>
                </a:solidFill>
                <a:latin typeface="Verdana" pitchFamily="34" charset="0"/>
              </a:rPr>
              <a:t>PulseSynth</a:t>
            </a:r>
            <a:r>
              <a:rPr lang="fr-FR" altLang="fr-FR" sz="1200" dirty="0">
                <a:solidFill>
                  <a:srgbClr val="4D4D4D"/>
                </a:solidFill>
                <a:latin typeface="Verdana" pitchFamily="34" charset="0"/>
              </a:rPr>
              <a:t> projet </a:t>
            </a:r>
            <a:r>
              <a:rPr lang="fr-FR" altLang="fr-FR" sz="1200" b="1" dirty="0">
                <a:solidFill>
                  <a:srgbClr val="4D4D4D"/>
                </a:solidFill>
                <a:latin typeface="Verdana" pitchFamily="34" charset="0"/>
              </a:rPr>
              <a:t>Inter LABEX </a:t>
            </a:r>
            <a:r>
              <a:rPr lang="fr-FR" altLang="fr-FR" sz="1200" dirty="0" smtClean="0">
                <a:solidFill>
                  <a:srgbClr val="4D4D4D"/>
                </a:solidFill>
                <a:latin typeface="Verdana" pitchFamily="34" charset="0"/>
              </a:rPr>
              <a:t>LCF/LAL </a:t>
            </a:r>
            <a:r>
              <a:rPr lang="fr-FR" altLang="fr-FR" sz="1200" dirty="0">
                <a:solidFill>
                  <a:srgbClr val="4D4D4D"/>
                </a:solidFill>
                <a:latin typeface="Verdana" pitchFamily="34" charset="0"/>
              </a:rPr>
              <a:t>(</a:t>
            </a:r>
            <a:r>
              <a:rPr lang="fr-FR" altLang="fr-FR" sz="1200" dirty="0" smtClean="0">
                <a:solidFill>
                  <a:srgbClr val="4D4D4D"/>
                </a:solidFill>
                <a:latin typeface="Verdana" pitchFamily="34" charset="0"/>
              </a:rPr>
              <a:t>Porteur M. Hanna/LCF, </a:t>
            </a:r>
            <a:r>
              <a:rPr lang="fr-FR" altLang="fr-FR" sz="1200" dirty="0">
                <a:solidFill>
                  <a:srgbClr val="4D4D4D"/>
                </a:solidFill>
                <a:latin typeface="Verdana" pitchFamily="34" charset="0"/>
              </a:rPr>
              <a:t>R. </a:t>
            </a:r>
            <a:r>
              <a:rPr lang="fr-FR" altLang="fr-FR" sz="1200" dirty="0" smtClean="0">
                <a:solidFill>
                  <a:srgbClr val="4D4D4D"/>
                </a:solidFill>
                <a:latin typeface="Verdana" pitchFamily="34" charset="0"/>
              </a:rPr>
              <a:t>Chiche/LAL ; 2013-2015: </a:t>
            </a:r>
            <a:r>
              <a:rPr lang="fr-FR" altLang="fr-FR" sz="1200" b="1" dirty="0">
                <a:solidFill>
                  <a:srgbClr val="4D4D4D"/>
                </a:solidFill>
                <a:latin typeface="Verdana" pitchFamily="34" charset="0"/>
              </a:rPr>
              <a:t>45k€</a:t>
            </a:r>
            <a:r>
              <a:rPr lang="fr-FR" altLang="fr-FR" sz="1200" dirty="0">
                <a:solidFill>
                  <a:srgbClr val="4D4D4D"/>
                </a:solidFill>
                <a:latin typeface="Verdana" pitchFamily="34" charset="0"/>
              </a:rPr>
              <a:t>)</a:t>
            </a:r>
            <a:endParaRPr lang="fr-FR" altLang="fr-FR" sz="1200" dirty="0" smtClean="0">
              <a:solidFill>
                <a:srgbClr val="4D4D4D"/>
              </a:solidFill>
              <a:latin typeface="Verdana" pitchFamily="34" charset="0"/>
            </a:endParaRPr>
          </a:p>
          <a:p>
            <a:pPr lvl="2">
              <a:lnSpc>
                <a:spcPct val="90000"/>
              </a:lnSpc>
            </a:pPr>
            <a:r>
              <a:rPr lang="fr-FR" altLang="fr-FR" sz="1200" dirty="0">
                <a:solidFill>
                  <a:srgbClr val="4D4D4D"/>
                </a:solidFill>
                <a:latin typeface="Verdana" pitchFamily="34" charset="0"/>
              </a:rPr>
              <a:t>S</a:t>
            </a:r>
            <a:r>
              <a:rPr lang="fr-FR" altLang="fr-FR" sz="1200" dirty="0" smtClean="0">
                <a:solidFill>
                  <a:srgbClr val="4D4D4D"/>
                </a:solidFill>
                <a:latin typeface="Verdana" pitchFamily="34" charset="0"/>
              </a:rPr>
              <a:t>outien régulier IN2P3 </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35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faits marquants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85045" y="802103"/>
            <a:ext cx="1269643" cy="113877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r-FR" b="1" dirty="0" smtClean="0"/>
              <a:t>HERA/</a:t>
            </a:r>
            <a:r>
              <a:rPr lang="fr-FR" b="1" dirty="0" err="1" smtClean="0"/>
              <a:t>Desy</a:t>
            </a:r>
            <a:endParaRPr lang="fr-FR" b="1" dirty="0" smtClean="0"/>
          </a:p>
          <a:p>
            <a:r>
              <a:rPr lang="fr-FR" dirty="0" smtClean="0"/>
              <a:t>Compton</a:t>
            </a:r>
            <a:endParaRPr lang="fr-FR" sz="1600" dirty="0" smtClean="0"/>
          </a:p>
          <a:p>
            <a:r>
              <a:rPr lang="fr-FR" sz="1600" dirty="0" err="1" smtClean="0"/>
              <a:t>Polarimeter</a:t>
            </a:r>
            <a:endParaRPr lang="fr-FR" sz="1600" dirty="0" smtClean="0"/>
          </a:p>
          <a:p>
            <a:r>
              <a:rPr lang="fr-FR" sz="1600" dirty="0" smtClean="0"/>
              <a:t>2000</a:t>
            </a:r>
            <a:r>
              <a:rPr lang="fr-FR" sz="1600" dirty="0" smtClean="0">
                <a:sym typeface="Wingdings" panose="05000000000000000000" pitchFamily="2" charset="2"/>
              </a:rPr>
              <a:t>2004</a:t>
            </a:r>
            <a:endParaRPr lang="fr-FR" sz="1600" dirty="0"/>
          </a:p>
        </p:txBody>
      </p:sp>
      <p:sp>
        <p:nvSpPr>
          <p:cNvPr id="7" name="ZoneTexte 6"/>
          <p:cNvSpPr txBox="1"/>
          <p:nvPr/>
        </p:nvSpPr>
        <p:spPr>
          <a:xfrm>
            <a:off x="2627784" y="692696"/>
            <a:ext cx="2448272"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t>ATF/KEK</a:t>
            </a:r>
          </a:p>
          <a:p>
            <a:pPr algn="ctr"/>
            <a:r>
              <a:rPr lang="fr-FR" b="1" dirty="0" err="1" smtClean="0"/>
              <a:t>MightyLaser</a:t>
            </a:r>
            <a:r>
              <a:rPr lang="fr-FR" b="1" dirty="0" smtClean="0"/>
              <a:t/>
            </a:r>
            <a:br>
              <a:rPr lang="fr-FR" b="1" dirty="0" smtClean="0"/>
            </a:br>
            <a:r>
              <a:rPr lang="fr-FR" sz="1400" dirty="0" smtClean="0"/>
              <a:t>R&amp;D </a:t>
            </a:r>
            <a:r>
              <a:rPr lang="fr-FR" sz="1400" dirty="0" err="1" smtClean="0"/>
              <a:t>polarized</a:t>
            </a:r>
            <a:r>
              <a:rPr lang="fr-FR" sz="1400" dirty="0" smtClean="0"/>
              <a:t/>
            </a:r>
            <a:br>
              <a:rPr lang="fr-FR" sz="1400" dirty="0" smtClean="0"/>
            </a:br>
            <a:r>
              <a:rPr lang="fr-FR" sz="1400" dirty="0" smtClean="0"/>
              <a:t>positron source 2008</a:t>
            </a:r>
            <a:r>
              <a:rPr lang="fr-FR" sz="1400" dirty="0" smtClean="0">
                <a:sym typeface="Wingdings" panose="05000000000000000000" pitchFamily="2" charset="2"/>
              </a:rPr>
              <a:t>2012</a:t>
            </a:r>
            <a:endParaRPr lang="fr-FR" sz="1400" dirty="0" smtClean="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797152"/>
            <a:ext cx="2208245" cy="1656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3" descr="IMG_5294"/>
          <p:cNvPicPr>
            <a:picLocks noChangeAspect="1" noChangeArrowheads="1"/>
          </p:cNvPicPr>
          <p:nvPr/>
        </p:nvPicPr>
        <p:blipFill>
          <a:blip r:embed="rId4" cstate="print"/>
          <a:srcRect/>
          <a:stretch>
            <a:fillRect/>
          </a:stretch>
        </p:blipFill>
        <p:spPr bwMode="auto">
          <a:xfrm>
            <a:off x="2411760" y="1772816"/>
            <a:ext cx="2784617" cy="2088232"/>
          </a:xfrm>
          <a:prstGeom prst="rect">
            <a:avLst/>
          </a:prstGeom>
          <a:noFill/>
          <a:ln w="9525">
            <a:noFill/>
            <a:miter lim="800000"/>
            <a:headEnd/>
            <a:tailEnd/>
          </a:ln>
        </p:spPr>
      </p:pic>
      <p:sp>
        <p:nvSpPr>
          <p:cNvPr id="12" name="ZoneTexte 11"/>
          <p:cNvSpPr txBox="1"/>
          <p:nvPr/>
        </p:nvSpPr>
        <p:spPr>
          <a:xfrm>
            <a:off x="208517" y="3717032"/>
            <a:ext cx="1483163" cy="110799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fr-FR" b="1" dirty="0" smtClean="0"/>
              <a:t>Orsay</a:t>
            </a:r>
            <a:endParaRPr lang="fr-FR" sz="1600" b="1" dirty="0" smtClean="0"/>
          </a:p>
          <a:p>
            <a:r>
              <a:rPr lang="fr-FR" sz="1600" dirty="0" smtClean="0"/>
              <a:t>R&amp;D </a:t>
            </a:r>
            <a:r>
              <a:rPr lang="fr-FR" sz="1600" dirty="0" err="1" smtClean="0"/>
              <a:t>polarized</a:t>
            </a:r>
            <a:r>
              <a:rPr lang="fr-FR" sz="1600" dirty="0" smtClean="0"/>
              <a:t/>
            </a:r>
            <a:br>
              <a:rPr lang="fr-FR" sz="1600" dirty="0" smtClean="0"/>
            </a:br>
            <a:r>
              <a:rPr lang="fr-FR" sz="1600" dirty="0" smtClean="0"/>
              <a:t>positron source</a:t>
            </a:r>
          </a:p>
          <a:p>
            <a:r>
              <a:rPr lang="fr-FR" sz="1600" dirty="0" smtClean="0"/>
              <a:t>2004</a:t>
            </a:r>
            <a:r>
              <a:rPr lang="fr-FR" sz="1600" dirty="0" smtClean="0">
                <a:sym typeface="Wingdings" panose="05000000000000000000" pitchFamily="2" charset="2"/>
              </a:rPr>
              <a:t>2007</a:t>
            </a:r>
            <a:endParaRPr lang="fr-FR" sz="1600" dirty="0"/>
          </a:p>
        </p:txBody>
      </p:sp>
      <p:sp>
        <p:nvSpPr>
          <p:cNvPr id="17" name="ZoneTexte 16"/>
          <p:cNvSpPr txBox="1"/>
          <p:nvPr/>
        </p:nvSpPr>
        <p:spPr>
          <a:xfrm>
            <a:off x="5695649" y="836712"/>
            <a:ext cx="3441969"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fr-FR" sz="2000" b="1" dirty="0" smtClean="0"/>
              <a:t>Orsay</a:t>
            </a:r>
          </a:p>
          <a:p>
            <a:pPr algn="ctr"/>
            <a:r>
              <a:rPr lang="fr-FR" sz="2800" dirty="0" err="1" smtClean="0"/>
              <a:t>ThomX</a:t>
            </a:r>
            <a:r>
              <a:rPr lang="fr-FR" sz="2800" dirty="0" smtClean="0"/>
              <a:t>/MIGHTYLASER</a:t>
            </a:r>
            <a:endParaRPr lang="fr-FR" sz="1400" dirty="0" smtClean="0"/>
          </a:p>
        </p:txBody>
      </p:sp>
      <p:pic>
        <p:nvPicPr>
          <p:cNvPr id="42" name="Picture 2" descr="cavite-hou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1916832"/>
            <a:ext cx="220824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Ronic\Documents\Work\Compton Cavites\3- ThomX\DAQ\carte Test DAC\carte DAC v2 - 1024.jpg"/>
          <p:cNvPicPr>
            <a:picLocks noChangeAspect="1" noChangeArrowheads="1"/>
          </p:cNvPicPr>
          <p:nvPr/>
        </p:nvPicPr>
        <p:blipFill>
          <a:blip r:embed="rId6" cstate="print"/>
          <a:srcRect l="12643" t="2020" r="11227" b="3867"/>
          <a:stretch>
            <a:fillRect/>
          </a:stretch>
        </p:blipFill>
        <p:spPr bwMode="auto">
          <a:xfrm>
            <a:off x="7956376" y="5445224"/>
            <a:ext cx="1010949" cy="936104"/>
          </a:xfrm>
          <a:prstGeom prst="rect">
            <a:avLst/>
          </a:prstGeom>
          <a:noFill/>
          <a:ln w="76200">
            <a:noFill/>
            <a:miter lim="800000"/>
            <a:headEnd/>
            <a:tailEnd/>
          </a:ln>
        </p:spPr>
      </p:pic>
      <p:pic>
        <p:nvPicPr>
          <p:cNvPr id="4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7108" r="1967" b="3459"/>
          <a:stretch/>
        </p:blipFill>
        <p:spPr bwMode="auto">
          <a:xfrm>
            <a:off x="5683366" y="1700808"/>
            <a:ext cx="3475956"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Imag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5289" y="3501008"/>
            <a:ext cx="296424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9" descr="P101057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6136" y="5481328"/>
            <a:ext cx="1833862" cy="137667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 descr="C:\Documents and Settings\Ronic\Bureau\cavité montée\cavite 107 b.jpg"/>
          <p:cNvPicPr>
            <a:picLocks noChangeAspect="1" noChangeArrowheads="1"/>
          </p:cNvPicPr>
          <p:nvPr/>
        </p:nvPicPr>
        <p:blipFill>
          <a:blip r:embed="rId10" cstate="print"/>
          <a:srcRect/>
          <a:stretch>
            <a:fillRect/>
          </a:stretch>
        </p:blipFill>
        <p:spPr bwMode="auto">
          <a:xfrm>
            <a:off x="2123728" y="3645024"/>
            <a:ext cx="3059832" cy="1584176"/>
          </a:xfrm>
          <a:prstGeom prst="rect">
            <a:avLst/>
          </a:prstGeom>
          <a:noFill/>
          <a:ln w="9525">
            <a:noFill/>
            <a:miter lim="800000"/>
            <a:headEnd/>
            <a:tailEnd/>
          </a:ln>
        </p:spPr>
      </p:pic>
      <p:pic>
        <p:nvPicPr>
          <p:cNvPr id="48" name="Picture 4" descr="K:\Bibliothèque\Documents\My Notes\Labo\Seillac 2010\photos\000_4349.jpg"/>
          <p:cNvPicPr>
            <a:picLocks noChangeAspect="1" noChangeArrowheads="1"/>
          </p:cNvPicPr>
          <p:nvPr/>
        </p:nvPicPr>
        <p:blipFill>
          <a:blip r:embed="rId11" cstate="print"/>
          <a:srcRect t="14420" r="1112"/>
          <a:stretch>
            <a:fillRect/>
          </a:stretch>
        </p:blipFill>
        <p:spPr bwMode="auto">
          <a:xfrm>
            <a:off x="2339752" y="5157192"/>
            <a:ext cx="2454925" cy="1593875"/>
          </a:xfrm>
          <a:prstGeom prst="rect">
            <a:avLst/>
          </a:prstGeom>
          <a:noFill/>
          <a:ln w="9525">
            <a:noFill/>
            <a:miter lim="800000"/>
            <a:headEnd/>
            <a:tailEnd/>
          </a:ln>
        </p:spPr>
      </p:pic>
      <p:cxnSp>
        <p:nvCxnSpPr>
          <p:cNvPr id="3" name="Connecteur droit 2"/>
          <p:cNvCxnSpPr/>
          <p:nvPr/>
        </p:nvCxnSpPr>
        <p:spPr>
          <a:xfrm flipH="1">
            <a:off x="2195736" y="692696"/>
            <a:ext cx="72008" cy="612068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5364088" y="692696"/>
            <a:ext cx="72008" cy="612068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5724128" y="5471646"/>
            <a:ext cx="2004075" cy="261610"/>
          </a:xfrm>
          <a:prstGeom prst="rect">
            <a:avLst/>
          </a:prstGeom>
          <a:noFill/>
        </p:spPr>
        <p:txBody>
          <a:bodyPr wrap="none" rtlCol="0">
            <a:spAutoFit/>
          </a:bodyPr>
          <a:lstStyle/>
          <a:p>
            <a:r>
              <a:rPr lang="en-US" sz="1100" b="1" dirty="0" err="1" smtClean="0">
                <a:solidFill>
                  <a:srgbClr val="FFFF00"/>
                </a:solidFill>
              </a:rPr>
              <a:t>Ampli</a:t>
            </a:r>
            <a:r>
              <a:rPr lang="en-US" sz="1100" b="1" dirty="0" smtClean="0">
                <a:solidFill>
                  <a:srgbClr val="FFFF00"/>
                </a:solidFill>
              </a:rPr>
              <a:t> laser 200W </a:t>
            </a:r>
            <a:r>
              <a:rPr lang="en-US" sz="1100" b="1" dirty="0" err="1" smtClean="0">
                <a:solidFill>
                  <a:srgbClr val="FFFF00"/>
                </a:solidFill>
              </a:rPr>
              <a:t>fibré</a:t>
            </a:r>
            <a:endParaRPr lang="en-US" sz="1100" b="1" dirty="0">
              <a:solidFill>
                <a:srgbClr val="FFFF00"/>
              </a:solidFill>
            </a:endParaRPr>
          </a:p>
        </p:txBody>
      </p:sp>
      <p:sp>
        <p:nvSpPr>
          <p:cNvPr id="49" name="ZoneTexte 48"/>
          <p:cNvSpPr txBox="1"/>
          <p:nvPr/>
        </p:nvSpPr>
        <p:spPr>
          <a:xfrm>
            <a:off x="7737846" y="6381328"/>
            <a:ext cx="1406154"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200" dirty="0" smtClean="0"/>
              <a:t>Carte feedback </a:t>
            </a:r>
            <a:br>
              <a:rPr lang="en-US" sz="1200" dirty="0" smtClean="0"/>
            </a:br>
            <a:r>
              <a:rPr lang="en-US" sz="1200" dirty="0" smtClean="0"/>
              <a:t>low latency</a:t>
            </a:r>
            <a:endParaRPr lang="en-US" sz="1200" dirty="0"/>
          </a:p>
        </p:txBody>
      </p:sp>
      <p:sp>
        <p:nvSpPr>
          <p:cNvPr id="51" name="ZoneTexte 50"/>
          <p:cNvSpPr txBox="1"/>
          <p:nvPr/>
        </p:nvSpPr>
        <p:spPr>
          <a:xfrm>
            <a:off x="7524328" y="5013176"/>
            <a:ext cx="1645002" cy="369332"/>
          </a:xfrm>
          <a:prstGeom prst="rect">
            <a:avLst/>
          </a:prstGeom>
          <a:noFill/>
        </p:spPr>
        <p:txBody>
          <a:bodyPr wrap="none" rtlCol="0">
            <a:spAutoFit/>
          </a:bodyPr>
          <a:lstStyle/>
          <a:p>
            <a:r>
              <a:rPr lang="en-US" b="1" dirty="0" err="1" smtClean="0">
                <a:solidFill>
                  <a:srgbClr val="FFFF00"/>
                </a:solidFill>
              </a:rPr>
              <a:t>Cavité</a:t>
            </a:r>
            <a:r>
              <a:rPr lang="en-US" b="1" dirty="0" smtClean="0">
                <a:solidFill>
                  <a:srgbClr val="FFFF00"/>
                </a:solidFill>
              </a:rPr>
              <a:t> R&amp;D</a:t>
            </a:r>
            <a:endParaRPr lang="en-US" b="1" dirty="0">
              <a:solidFill>
                <a:srgbClr val="FFFF00"/>
              </a:solidFill>
            </a:endParaRPr>
          </a:p>
        </p:txBody>
      </p:sp>
      <p:sp>
        <p:nvSpPr>
          <p:cNvPr id="52" name="ZoneTexte 51"/>
          <p:cNvSpPr txBox="1"/>
          <p:nvPr/>
        </p:nvSpPr>
        <p:spPr>
          <a:xfrm>
            <a:off x="6312292" y="3167390"/>
            <a:ext cx="2940228" cy="261610"/>
          </a:xfrm>
          <a:prstGeom prst="rect">
            <a:avLst/>
          </a:prstGeom>
          <a:noFill/>
        </p:spPr>
        <p:txBody>
          <a:bodyPr wrap="none" rtlCol="0">
            <a:spAutoFit/>
          </a:bodyPr>
          <a:lstStyle/>
          <a:p>
            <a:r>
              <a:rPr lang="en-US" sz="1100" b="1" dirty="0" err="1" smtClean="0">
                <a:solidFill>
                  <a:srgbClr val="FF0000"/>
                </a:solidFill>
              </a:rPr>
              <a:t>Cavité</a:t>
            </a:r>
            <a:r>
              <a:rPr lang="en-US" sz="1100" b="1" dirty="0" smtClean="0">
                <a:solidFill>
                  <a:srgbClr val="FF0000"/>
                </a:solidFill>
              </a:rPr>
              <a:t> </a:t>
            </a:r>
            <a:r>
              <a:rPr lang="en-US" sz="1100" b="1" dirty="0" err="1" smtClean="0">
                <a:solidFill>
                  <a:srgbClr val="FF0000"/>
                </a:solidFill>
              </a:rPr>
              <a:t>ThomX</a:t>
            </a:r>
            <a:r>
              <a:rPr lang="en-US" sz="1100" b="1" dirty="0" smtClean="0">
                <a:solidFill>
                  <a:srgbClr val="FF0000"/>
                </a:solidFill>
              </a:rPr>
              <a:t>, design construction</a:t>
            </a:r>
            <a:endParaRPr lang="en-US" sz="11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2400" y="15240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altLang="fr-FR" sz="2800" b="1" smtClean="0">
                <a:solidFill>
                  <a:srgbClr val="E75112"/>
                </a:solidFill>
                <a:latin typeface="Verdana" pitchFamily="34" charset="0"/>
              </a:rPr>
              <a:t>Projet #1 - faits marquants</a:t>
            </a:r>
            <a:endParaRPr lang="fr-FR" altLang="fr-FR" sz="2800" b="1" dirty="0" smtClean="0">
              <a:solidFill>
                <a:srgbClr val="E75112"/>
              </a:solidFill>
              <a:latin typeface="Verdana" pitchFamily="34" charset="0"/>
            </a:endParaRPr>
          </a:p>
        </p:txBody>
      </p:sp>
      <p:sp>
        <p:nvSpPr>
          <p:cNvPr id="4" name="ZoneTexte 3"/>
          <p:cNvSpPr txBox="1"/>
          <p:nvPr/>
        </p:nvSpPr>
        <p:spPr>
          <a:xfrm>
            <a:off x="-101111" y="754826"/>
            <a:ext cx="4308102" cy="440120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400" b="1" dirty="0" smtClean="0"/>
              <a:t>R&amp;D </a:t>
            </a:r>
            <a:r>
              <a:rPr lang="en-US" sz="1400" b="1" dirty="0" err="1" smtClean="0"/>
              <a:t>optique</a:t>
            </a:r>
            <a:r>
              <a:rPr lang="en-US" sz="1400" b="1" dirty="0" smtClean="0"/>
              <a:t>/</a:t>
            </a:r>
            <a:r>
              <a:rPr lang="en-US" sz="1400" b="1" dirty="0" err="1" smtClean="0"/>
              <a:t>cavité</a:t>
            </a:r>
            <a:endParaRPr lang="en-US" sz="1400" b="1" dirty="0" smtClean="0"/>
          </a:p>
          <a:p>
            <a:pPr marL="285750" indent="-285750">
              <a:buFont typeface="Arial" panose="020B0604020202020204" pitchFamily="34" charset="0"/>
              <a:buChar char="•"/>
            </a:pPr>
            <a:r>
              <a:rPr lang="en-US" sz="1400" dirty="0" smtClean="0"/>
              <a:t>Record de finesse </a:t>
            </a:r>
            <a:r>
              <a:rPr lang="en-US" sz="1400" dirty="0" err="1" smtClean="0"/>
              <a:t>cavité</a:t>
            </a:r>
            <a:r>
              <a:rPr lang="en-US" sz="1400" dirty="0" smtClean="0"/>
              <a:t> </a:t>
            </a:r>
            <a:r>
              <a:rPr lang="en-US" sz="1400" dirty="0" err="1" smtClean="0"/>
              <a:t>optique</a:t>
            </a:r>
            <a:r>
              <a:rPr lang="en-US" sz="1400" dirty="0" smtClean="0"/>
              <a:t> (28000)</a:t>
            </a:r>
            <a:br>
              <a:rPr lang="en-US" sz="1400" dirty="0" smtClean="0"/>
            </a:br>
            <a:r>
              <a:rPr lang="en-US" sz="1400" dirty="0" err="1" smtClean="0"/>
              <a:t>en</a:t>
            </a:r>
            <a:r>
              <a:rPr lang="en-US" sz="1400" dirty="0" smtClean="0"/>
              <a:t> régime </a:t>
            </a:r>
            <a:r>
              <a:rPr lang="en-US" sz="1400" dirty="0" err="1" smtClean="0"/>
              <a:t>picosecondes</a:t>
            </a:r>
            <a:endParaRPr lang="en-US" sz="1400" dirty="0" smtClean="0"/>
          </a:p>
          <a:p>
            <a:pPr marL="285750" indent="-285750">
              <a:buFont typeface="Arial" panose="020B0604020202020204" pitchFamily="34" charset="0"/>
              <a:buChar char="•"/>
            </a:pPr>
            <a:r>
              <a:rPr lang="en-US" sz="1400" dirty="0" smtClean="0"/>
              <a:t>Première </a:t>
            </a:r>
            <a:r>
              <a:rPr lang="en-US" sz="1400" dirty="0" err="1" smtClean="0"/>
              <a:t>démonstration</a:t>
            </a:r>
            <a:r>
              <a:rPr lang="en-US" sz="1400" dirty="0" smtClean="0"/>
              <a:t> </a:t>
            </a:r>
            <a:r>
              <a:rPr lang="en-US" sz="1400" dirty="0" err="1" smtClean="0"/>
              <a:t>effets</a:t>
            </a:r>
            <a:r>
              <a:rPr lang="en-US" sz="1400" dirty="0" smtClean="0"/>
              <a:t> phase CEP</a:t>
            </a:r>
            <a:br>
              <a:rPr lang="en-US" sz="1400" dirty="0" smtClean="0"/>
            </a:br>
            <a:r>
              <a:rPr lang="en-US" sz="1400" dirty="0" err="1" smtClean="0"/>
              <a:t>en</a:t>
            </a:r>
            <a:r>
              <a:rPr lang="en-US" sz="1400" dirty="0" smtClean="0"/>
              <a:t> régime </a:t>
            </a:r>
            <a:r>
              <a:rPr lang="en-US" sz="1400" dirty="0" err="1" smtClean="0"/>
              <a:t>picosecondes</a:t>
            </a:r>
            <a:endParaRPr lang="en-US" sz="1400" dirty="0" smtClean="0"/>
          </a:p>
          <a:p>
            <a:pPr marL="285750" indent="-285750">
              <a:buFont typeface="Arial" panose="020B0604020202020204" pitchFamily="34" charset="0"/>
              <a:buChar char="•"/>
            </a:pPr>
            <a:r>
              <a:rPr lang="en-US" sz="1400" dirty="0" smtClean="0"/>
              <a:t>Record puissance </a:t>
            </a:r>
            <a:r>
              <a:rPr lang="en-US" sz="1400" dirty="0" err="1" smtClean="0"/>
              <a:t>moyenne</a:t>
            </a:r>
            <a:r>
              <a:rPr lang="en-US" sz="1400" dirty="0" smtClean="0"/>
              <a:t> </a:t>
            </a:r>
            <a:r>
              <a:rPr lang="en-US" sz="1400" dirty="0" err="1" smtClean="0"/>
              <a:t>stockée</a:t>
            </a:r>
            <a:r>
              <a:rPr lang="en-US" sz="1400" dirty="0" smtClean="0"/>
              <a:t/>
            </a:r>
            <a:br>
              <a:rPr lang="en-US" sz="1400" dirty="0" smtClean="0"/>
            </a:br>
            <a:r>
              <a:rPr lang="en-US" sz="1400" dirty="0" smtClean="0"/>
              <a:t>pendant </a:t>
            </a:r>
            <a:r>
              <a:rPr lang="en-US" sz="1400" dirty="0" err="1" smtClean="0"/>
              <a:t>qques</a:t>
            </a:r>
            <a:r>
              <a:rPr lang="en-US" sz="1400" dirty="0" smtClean="0"/>
              <a:t> </a:t>
            </a:r>
            <a:r>
              <a:rPr lang="en-US" sz="1400" dirty="0" err="1" smtClean="0"/>
              <a:t>mois</a:t>
            </a:r>
            <a:r>
              <a:rPr lang="en-US" sz="1400" dirty="0" smtClean="0"/>
              <a:t> (110kW) !</a:t>
            </a:r>
          </a:p>
          <a:p>
            <a:pPr marL="742950" lvl="1" indent="-285750">
              <a:buFont typeface="Arial" panose="020B0604020202020204" pitchFamily="34" charset="0"/>
              <a:buChar char="•"/>
            </a:pPr>
            <a:r>
              <a:rPr lang="en-US" sz="1400" dirty="0" smtClean="0"/>
              <a:t>640kW (à </a:t>
            </a:r>
            <a:r>
              <a:rPr lang="en-US" sz="1400" dirty="0" err="1" smtClean="0"/>
              <a:t>Garching</a:t>
            </a:r>
            <a:r>
              <a:rPr lang="en-US" sz="1400" dirty="0" smtClean="0"/>
              <a:t>)</a:t>
            </a:r>
          </a:p>
          <a:p>
            <a:pPr marL="285750" indent="-285750">
              <a:buFont typeface="Arial" panose="020B0604020202020204" pitchFamily="34" charset="0"/>
              <a:buChar char="•"/>
            </a:pPr>
            <a:r>
              <a:rPr lang="en-US" sz="1400" dirty="0" err="1" smtClean="0"/>
              <a:t>Combinaison</a:t>
            </a:r>
            <a:r>
              <a:rPr lang="en-US" sz="1400" dirty="0" smtClean="0"/>
              <a:t> de puissance </a:t>
            </a:r>
            <a:r>
              <a:rPr lang="en-US" sz="1400" dirty="0" err="1" smtClean="0"/>
              <a:t>amplis</a:t>
            </a:r>
            <a:r>
              <a:rPr lang="en-US" sz="1400" dirty="0" smtClean="0"/>
              <a:t> laser </a:t>
            </a:r>
            <a:r>
              <a:rPr lang="en-US" sz="1400" dirty="0" err="1" smtClean="0"/>
              <a:t>fibrés</a:t>
            </a:r>
            <a:r>
              <a:rPr lang="en-US" sz="1400" dirty="0" smtClean="0"/>
              <a:t> (</a:t>
            </a:r>
            <a:r>
              <a:rPr lang="en-US" sz="1400" dirty="0" smtClean="0">
                <a:sym typeface="Euclid Symbol"/>
              </a:rPr>
              <a:t> </a:t>
            </a:r>
            <a:r>
              <a:rPr lang="en-US" sz="1400" dirty="0" smtClean="0"/>
              <a:t>LCF)</a:t>
            </a:r>
          </a:p>
          <a:p>
            <a:pPr marL="285750" indent="-285750">
              <a:buFont typeface="Arial" panose="020B0604020202020204" pitchFamily="34" charset="0"/>
              <a:buChar char="•"/>
            </a:pPr>
            <a:r>
              <a:rPr lang="en-US" sz="1400" dirty="0" smtClean="0"/>
              <a:t>Design/test </a:t>
            </a:r>
            <a:r>
              <a:rPr lang="en-US" sz="1400" dirty="0" err="1" smtClean="0"/>
              <a:t>cavité</a:t>
            </a:r>
            <a:r>
              <a:rPr lang="en-US" sz="1400" dirty="0" smtClean="0"/>
              <a:t> non </a:t>
            </a:r>
            <a:r>
              <a:rPr lang="en-US" sz="1400" dirty="0" err="1" smtClean="0"/>
              <a:t>planaire</a:t>
            </a:r>
            <a:r>
              <a:rPr lang="en-US" sz="1400" dirty="0" smtClean="0"/>
              <a:t> (‘</a:t>
            </a:r>
            <a:r>
              <a:rPr lang="en-US" sz="1400" dirty="0" err="1" smtClean="0"/>
              <a:t>berlingot</a:t>
            </a:r>
            <a:r>
              <a:rPr lang="en-US" sz="1400" dirty="0" smtClean="0"/>
              <a:t>’)</a:t>
            </a:r>
          </a:p>
          <a:p>
            <a:pPr marL="742950" lvl="1" indent="-285750">
              <a:buFont typeface="Arial" panose="020B0604020202020204" pitchFamily="34" charset="0"/>
              <a:buChar char="•"/>
            </a:pPr>
            <a:r>
              <a:rPr lang="en-US" sz="1400" dirty="0" smtClean="0"/>
              <a:t>Modes </a:t>
            </a:r>
            <a:r>
              <a:rPr lang="en-US" sz="1400" dirty="0" err="1" smtClean="0"/>
              <a:t>propres</a:t>
            </a:r>
            <a:r>
              <a:rPr lang="en-US" sz="1400" dirty="0" smtClean="0"/>
              <a:t> </a:t>
            </a:r>
            <a:r>
              <a:rPr lang="en-US" sz="1400" dirty="0" err="1" smtClean="0"/>
              <a:t>polarisé</a:t>
            </a:r>
            <a:r>
              <a:rPr lang="en-US" sz="1400" dirty="0" smtClean="0"/>
              <a:t> </a:t>
            </a:r>
            <a:br>
              <a:rPr lang="en-US" sz="1400" dirty="0" smtClean="0"/>
            </a:br>
            <a:r>
              <a:rPr lang="en-US" sz="1400" dirty="0" err="1" smtClean="0"/>
              <a:t>circulairement</a:t>
            </a:r>
            <a:endParaRPr lang="en-US" sz="1400" dirty="0" smtClean="0"/>
          </a:p>
          <a:p>
            <a:pPr marL="285750" indent="-285750">
              <a:buFont typeface="Arial" panose="020B0604020202020204" pitchFamily="34" charset="0"/>
              <a:buChar char="•"/>
            </a:pPr>
            <a:r>
              <a:rPr lang="en-US" sz="1400" dirty="0" smtClean="0"/>
              <a:t>2 </a:t>
            </a:r>
            <a:r>
              <a:rPr lang="en-US" sz="1400" dirty="0" err="1" smtClean="0"/>
              <a:t>nouvelles</a:t>
            </a:r>
            <a:r>
              <a:rPr lang="en-US" sz="1400" dirty="0" smtClean="0"/>
              <a:t> techniques </a:t>
            </a:r>
            <a:r>
              <a:rPr lang="en-US" sz="1400" dirty="0" err="1" smtClean="0"/>
              <a:t>d’asservissement</a:t>
            </a:r>
            <a:r>
              <a:rPr lang="en-US" sz="1400" dirty="0" smtClean="0"/>
              <a:t/>
            </a:r>
            <a:br>
              <a:rPr lang="en-US" sz="1400" dirty="0" smtClean="0"/>
            </a:br>
            <a:r>
              <a:rPr lang="en-US" sz="1400" dirty="0" smtClean="0"/>
              <a:t> </a:t>
            </a:r>
            <a:r>
              <a:rPr lang="en-US" sz="1400" dirty="0" err="1" smtClean="0"/>
              <a:t>en</a:t>
            </a:r>
            <a:r>
              <a:rPr lang="en-US" sz="1400" dirty="0" smtClean="0"/>
              <a:t> régime </a:t>
            </a:r>
            <a:r>
              <a:rPr lang="en-US" sz="1400" dirty="0" err="1" smtClean="0"/>
              <a:t>impulsionel</a:t>
            </a:r>
            <a:endParaRPr lang="en-US" sz="1400" dirty="0" smtClean="0"/>
          </a:p>
          <a:p>
            <a:pPr marL="285750" indent="-285750">
              <a:buFont typeface="Arial" panose="020B0604020202020204" pitchFamily="34" charset="0"/>
              <a:buChar char="•"/>
            </a:pPr>
            <a:r>
              <a:rPr lang="en-US" sz="1400" dirty="0" err="1" smtClean="0"/>
              <a:t>Opto-méca</a:t>
            </a:r>
            <a:r>
              <a:rPr lang="en-US" sz="1400" dirty="0" smtClean="0"/>
              <a:t> </a:t>
            </a:r>
            <a:r>
              <a:rPr lang="en-US" sz="1400" dirty="0" err="1" smtClean="0"/>
              <a:t>précision</a:t>
            </a:r>
            <a:r>
              <a:rPr lang="en-US" sz="1400" dirty="0" smtClean="0"/>
              <a:t> &amp; stable</a:t>
            </a:r>
            <a:br>
              <a:rPr lang="en-US" sz="1400" dirty="0" smtClean="0"/>
            </a:br>
            <a:r>
              <a:rPr lang="en-US" sz="1400" dirty="0" smtClean="0"/>
              <a:t>sous vide </a:t>
            </a:r>
            <a:r>
              <a:rPr lang="en-US" sz="1400" dirty="0" err="1" smtClean="0"/>
              <a:t>accélérateurs</a:t>
            </a:r>
            <a:endParaRPr lang="en-US" sz="1400" dirty="0" smtClean="0"/>
          </a:p>
          <a:p>
            <a:pPr marL="285750" indent="-285750">
              <a:buFont typeface="Arial" panose="020B0604020202020204" pitchFamily="34" charset="0"/>
              <a:buChar char="•"/>
            </a:pPr>
            <a:r>
              <a:rPr lang="en-US" sz="1400" dirty="0" smtClean="0"/>
              <a:t>Design/construction  carte feedback </a:t>
            </a:r>
            <a:r>
              <a:rPr lang="en-US" sz="1400" dirty="0" err="1" smtClean="0"/>
              <a:t>numérique</a:t>
            </a:r>
            <a:r>
              <a:rPr lang="en-US" sz="1400" dirty="0" smtClean="0"/>
              <a:t> :</a:t>
            </a:r>
            <a:br>
              <a:rPr lang="en-US" sz="1400" dirty="0" smtClean="0"/>
            </a:br>
            <a:r>
              <a:rPr lang="en-US" sz="1400" dirty="0" smtClean="0"/>
              <a:t>plus </a:t>
            </a:r>
            <a:r>
              <a:rPr lang="en-US" sz="1400" dirty="0" err="1" smtClean="0"/>
              <a:t>faible</a:t>
            </a:r>
            <a:r>
              <a:rPr lang="en-US" sz="1400" dirty="0" smtClean="0"/>
              <a:t> </a:t>
            </a:r>
            <a:r>
              <a:rPr lang="en-US" sz="1400" dirty="0" err="1" smtClean="0"/>
              <a:t>latence</a:t>
            </a:r>
            <a:r>
              <a:rPr lang="en-US" sz="1400" dirty="0" smtClean="0"/>
              <a:t> (~60ns) % carte </a:t>
            </a:r>
            <a:r>
              <a:rPr lang="en-US" sz="1400" dirty="0" err="1" smtClean="0"/>
              <a:t>existantes</a:t>
            </a:r>
            <a:r>
              <a:rPr lang="en-US" sz="1400" dirty="0" smtClean="0"/>
              <a:t> </a:t>
            </a:r>
            <a:br>
              <a:rPr lang="en-US" sz="1400" dirty="0" smtClean="0"/>
            </a:br>
            <a:r>
              <a:rPr lang="en-US" sz="1400" dirty="0" smtClean="0"/>
              <a:t>(</a:t>
            </a:r>
            <a:r>
              <a:rPr lang="en-US" sz="1400" dirty="0" err="1" smtClean="0"/>
              <a:t>notre</a:t>
            </a:r>
            <a:r>
              <a:rPr lang="en-US" sz="1400" dirty="0" smtClean="0"/>
              <a:t> BW : </a:t>
            </a:r>
            <a:r>
              <a:rPr lang="en-US" sz="1400" dirty="0" err="1" smtClean="0"/>
              <a:t>qques</a:t>
            </a:r>
            <a:r>
              <a:rPr lang="en-US" sz="1400" dirty="0" smtClean="0"/>
              <a:t> MHz) </a:t>
            </a:r>
            <a:br>
              <a:rPr lang="en-US" sz="1400" dirty="0" smtClean="0"/>
            </a:br>
            <a:endParaRPr lang="en-US" sz="1400" dirty="0"/>
          </a:p>
        </p:txBody>
      </p:sp>
      <p:sp>
        <p:nvSpPr>
          <p:cNvPr id="5" name="ZoneTexte 4"/>
          <p:cNvSpPr txBox="1"/>
          <p:nvPr/>
        </p:nvSpPr>
        <p:spPr>
          <a:xfrm>
            <a:off x="4139952" y="1196752"/>
            <a:ext cx="2448272"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dirty="0" err="1" smtClean="0"/>
              <a:t>Résultats</a:t>
            </a:r>
            <a:r>
              <a:rPr lang="en-US" sz="1400" b="1" dirty="0" smtClean="0"/>
              <a:t> installation ATF/KEK</a:t>
            </a:r>
          </a:p>
          <a:p>
            <a:pPr algn="ctr"/>
            <a:r>
              <a:rPr lang="en-US" sz="1400" b="1" dirty="0" smtClean="0">
                <a:solidFill>
                  <a:srgbClr val="0000FF"/>
                </a:solidFill>
              </a:rPr>
              <a:t>Record production de flux de gamma ~28 MeV</a:t>
            </a:r>
          </a:p>
          <a:p>
            <a:pPr algn="ctr"/>
            <a:r>
              <a:rPr lang="en-US" sz="1400" b="1" dirty="0" err="1" smtClean="0">
                <a:solidFill>
                  <a:srgbClr val="0000FF"/>
                </a:solidFill>
              </a:rPr>
              <a:t>Polarisés</a:t>
            </a:r>
            <a:r>
              <a:rPr lang="en-US" sz="1400" b="1" dirty="0" smtClean="0">
                <a:solidFill>
                  <a:srgbClr val="0000FF"/>
                </a:solidFill>
              </a:rPr>
              <a:t> </a:t>
            </a:r>
            <a:r>
              <a:rPr lang="en-US" sz="1400" b="1" dirty="0" err="1" smtClean="0">
                <a:solidFill>
                  <a:srgbClr val="0000FF"/>
                </a:solidFill>
              </a:rPr>
              <a:t>circulairement</a:t>
            </a:r>
            <a:endParaRPr lang="en-US" sz="1400" b="1" dirty="0">
              <a:solidFill>
                <a:srgbClr val="0000FF"/>
              </a:solidFill>
            </a:endParaRPr>
          </a:p>
        </p:txBody>
      </p:sp>
      <p:sp>
        <p:nvSpPr>
          <p:cNvPr id="6" name="ZoneTexte 5"/>
          <p:cNvSpPr txBox="1"/>
          <p:nvPr/>
        </p:nvSpPr>
        <p:spPr>
          <a:xfrm>
            <a:off x="221381" y="4946392"/>
            <a:ext cx="3583225" cy="193899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200" b="1" dirty="0" err="1" smtClean="0"/>
              <a:t>Calcul</a:t>
            </a:r>
            <a:r>
              <a:rPr lang="en-US" sz="1200" b="1" dirty="0" smtClean="0"/>
              <a:t> </a:t>
            </a:r>
            <a:r>
              <a:rPr lang="en-US" sz="1200" b="1" dirty="0" err="1" smtClean="0"/>
              <a:t>intéraction</a:t>
            </a:r>
            <a:r>
              <a:rPr lang="en-US" sz="1200" b="1" dirty="0" smtClean="0"/>
              <a:t> laser-</a:t>
            </a:r>
            <a:r>
              <a:rPr lang="en-US" sz="1200" b="1" dirty="0" err="1" smtClean="0"/>
              <a:t>électron</a:t>
            </a:r>
            <a:r>
              <a:rPr lang="en-US" sz="1200" b="1" dirty="0" smtClean="0"/>
              <a:t> </a:t>
            </a:r>
            <a:r>
              <a:rPr lang="en-US" sz="1200" b="1" dirty="0" err="1" smtClean="0"/>
              <a:t>en</a:t>
            </a:r>
            <a:r>
              <a:rPr lang="en-US" sz="1200" b="1" dirty="0" smtClean="0"/>
              <a:t> champ fort</a:t>
            </a:r>
          </a:p>
          <a:p>
            <a:pPr marL="285750" indent="-285750">
              <a:buFont typeface="Arial" panose="020B0604020202020204" pitchFamily="34" charset="0"/>
              <a:buChar char="•"/>
            </a:pPr>
            <a:r>
              <a:rPr lang="en-US" sz="1200" dirty="0" smtClean="0"/>
              <a:t>Technique de </a:t>
            </a:r>
            <a:r>
              <a:rPr lang="en-US" sz="1200" dirty="0" err="1" smtClean="0"/>
              <a:t>calcul</a:t>
            </a:r>
            <a:r>
              <a:rPr lang="en-US" sz="1200" dirty="0" smtClean="0"/>
              <a:t> </a:t>
            </a:r>
            <a:r>
              <a:rPr lang="en-US" sz="1200" dirty="0" err="1" smtClean="0"/>
              <a:t>perturbatif</a:t>
            </a:r>
            <a:r>
              <a:rPr lang="en-US" sz="1200" dirty="0" smtClean="0"/>
              <a:t> des </a:t>
            </a:r>
            <a:r>
              <a:rPr lang="en-US" sz="1200" dirty="0" err="1" smtClean="0"/>
              <a:t>effets</a:t>
            </a:r>
            <a:r>
              <a:rPr lang="en-US" sz="1200" dirty="0" smtClean="0"/>
              <a:t> </a:t>
            </a:r>
            <a:br>
              <a:rPr lang="en-US" sz="1200" dirty="0" smtClean="0"/>
            </a:br>
            <a:r>
              <a:rPr lang="en-US" sz="1200" dirty="0" smtClean="0"/>
              <a:t>non </a:t>
            </a:r>
            <a:r>
              <a:rPr lang="en-US" sz="1200" dirty="0" err="1" smtClean="0"/>
              <a:t>paraxiaux</a:t>
            </a:r>
            <a:r>
              <a:rPr lang="en-US" sz="1200" dirty="0" smtClean="0"/>
              <a:t> et </a:t>
            </a:r>
            <a:r>
              <a:rPr lang="en-US" sz="1200" dirty="0" err="1" smtClean="0"/>
              <a:t>couplages</a:t>
            </a:r>
            <a:r>
              <a:rPr lang="en-US" sz="1200" dirty="0" smtClean="0"/>
              <a:t> </a:t>
            </a:r>
            <a:r>
              <a:rPr lang="en-US" sz="1200" dirty="0" err="1" smtClean="0"/>
              <a:t>spatio-temporels</a:t>
            </a:r>
            <a:endParaRPr lang="en-US" sz="1200" dirty="0" smtClean="0"/>
          </a:p>
          <a:p>
            <a:pPr marL="742950" lvl="1" indent="-285750">
              <a:buFont typeface="Arial" panose="020B0604020202020204" pitchFamily="34" charset="0"/>
              <a:buChar char="•"/>
            </a:pPr>
            <a:r>
              <a:rPr lang="en-US" sz="1200" dirty="0" smtClean="0"/>
              <a:t>Application </a:t>
            </a:r>
          </a:p>
          <a:p>
            <a:pPr marL="1200150" lvl="2" indent="-285750">
              <a:buFont typeface="Arial" panose="020B0604020202020204" pitchFamily="34" charset="0"/>
              <a:buChar char="•"/>
            </a:pPr>
            <a:r>
              <a:rPr lang="en-US" sz="1200" dirty="0" err="1" smtClean="0"/>
              <a:t>Accélération</a:t>
            </a:r>
            <a:r>
              <a:rPr lang="en-US" sz="1200" dirty="0" smtClean="0"/>
              <a:t> </a:t>
            </a:r>
            <a:r>
              <a:rPr lang="en-US" sz="1200" dirty="0" err="1" smtClean="0"/>
              <a:t>électrons</a:t>
            </a:r>
            <a:r>
              <a:rPr lang="en-US" sz="1200" dirty="0" smtClean="0"/>
              <a:t> </a:t>
            </a:r>
          </a:p>
          <a:p>
            <a:pPr marL="1200150" lvl="2" indent="-285750">
              <a:buFont typeface="Arial" panose="020B0604020202020204" pitchFamily="34" charset="0"/>
              <a:buChar char="•"/>
            </a:pPr>
            <a:r>
              <a:rPr lang="en-US" sz="1200" dirty="0" err="1" smtClean="0"/>
              <a:t>Rayonnement</a:t>
            </a:r>
            <a:r>
              <a:rPr lang="en-US" sz="1200" dirty="0" smtClean="0"/>
              <a:t> X, gamma </a:t>
            </a:r>
            <a:r>
              <a:rPr lang="en-US" sz="1200" dirty="0" err="1" smtClean="0"/>
              <a:t>en</a:t>
            </a:r>
            <a:r>
              <a:rPr lang="en-US" sz="1200" dirty="0" smtClean="0"/>
              <a:t> régime</a:t>
            </a:r>
            <a:br>
              <a:rPr lang="en-US" sz="1200" dirty="0" smtClean="0"/>
            </a:br>
            <a:r>
              <a:rPr lang="en-US" sz="1200" dirty="0" err="1" smtClean="0"/>
              <a:t>hautement</a:t>
            </a:r>
            <a:r>
              <a:rPr lang="en-US" sz="1200" dirty="0" smtClean="0"/>
              <a:t> non-</a:t>
            </a:r>
            <a:r>
              <a:rPr lang="en-US" sz="1200" dirty="0" err="1" smtClean="0"/>
              <a:t>linéaire</a:t>
            </a:r>
            <a:endParaRPr lang="en-US" sz="1200" dirty="0" smtClean="0"/>
          </a:p>
          <a:p>
            <a:pPr marL="285750" indent="-285750">
              <a:buFont typeface="Arial" panose="020B0604020202020204" pitchFamily="34" charset="0"/>
              <a:buChar char="•"/>
            </a:pPr>
            <a:r>
              <a:rPr lang="en-US" sz="1200" dirty="0" smtClean="0"/>
              <a:t>But : </a:t>
            </a:r>
            <a:r>
              <a:rPr lang="en-US" sz="1200" dirty="0" err="1" smtClean="0"/>
              <a:t>possibilité</a:t>
            </a:r>
            <a:r>
              <a:rPr lang="en-US" sz="1200" dirty="0" smtClean="0"/>
              <a:t> de </a:t>
            </a:r>
            <a:r>
              <a:rPr lang="en-US" sz="1200" dirty="0" err="1" smtClean="0"/>
              <a:t>produire</a:t>
            </a:r>
            <a:r>
              <a:rPr lang="en-US" sz="1200" dirty="0" smtClean="0"/>
              <a:t> pulses </a:t>
            </a:r>
            <a:r>
              <a:rPr lang="en-US" sz="1200" dirty="0" err="1" smtClean="0"/>
              <a:t>électrons</a:t>
            </a:r>
            <a:r>
              <a:rPr lang="en-US" sz="1200" dirty="0" smtClean="0"/>
              <a:t> </a:t>
            </a:r>
            <a:r>
              <a:rPr lang="en-US" sz="1200" dirty="0" err="1" smtClean="0"/>
              <a:t>ou</a:t>
            </a:r>
            <a:r>
              <a:rPr lang="en-US" sz="1200" dirty="0" smtClean="0"/>
              <a:t> </a:t>
            </a:r>
            <a:br>
              <a:rPr lang="en-US" sz="1200" dirty="0" smtClean="0"/>
            </a:br>
            <a:r>
              <a:rPr lang="en-US" sz="1200" dirty="0" smtClean="0"/>
              <a:t>X/gamma ‘ultra courts’</a:t>
            </a:r>
            <a:br>
              <a:rPr lang="en-US" sz="1200" dirty="0" smtClean="0"/>
            </a:br>
            <a:r>
              <a:rPr lang="en-US" sz="1200" dirty="0" smtClean="0"/>
              <a:t>(et former les </a:t>
            </a:r>
            <a:r>
              <a:rPr lang="en-US" sz="1200" dirty="0" err="1" smtClean="0"/>
              <a:t>jeunes</a:t>
            </a:r>
            <a:r>
              <a:rPr lang="en-US" sz="1200" dirty="0" smtClean="0"/>
              <a:t> à </a:t>
            </a:r>
            <a:r>
              <a:rPr lang="en-US" sz="1200" dirty="0" err="1" smtClean="0"/>
              <a:t>l’électromagnétisme</a:t>
            </a:r>
            <a:r>
              <a:rPr lang="en-US" sz="1200" dirty="0" smtClean="0"/>
              <a:t>)</a:t>
            </a:r>
            <a:endParaRPr lang="en-US" sz="1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708920"/>
            <a:ext cx="250992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38" t="-2607" r="48741" b="7208"/>
          <a:stretch/>
        </p:blipFill>
        <p:spPr bwMode="auto">
          <a:xfrm>
            <a:off x="5940152" y="4509120"/>
            <a:ext cx="2806994" cy="224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374" y="692696"/>
            <a:ext cx="2533451" cy="199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988916" y="2996952"/>
            <a:ext cx="1598836" cy="73866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400" b="1" dirty="0" smtClean="0">
                <a:solidFill>
                  <a:srgbClr val="0000FF"/>
                </a:solidFill>
              </a:rPr>
              <a:t>Observation </a:t>
            </a:r>
            <a:r>
              <a:rPr lang="en-US" sz="1400" b="1" dirty="0" err="1" smtClean="0">
                <a:solidFill>
                  <a:srgbClr val="0000FF"/>
                </a:solidFill>
              </a:rPr>
              <a:t>effets</a:t>
            </a:r>
            <a:r>
              <a:rPr lang="en-US" sz="1400" b="1" dirty="0" smtClean="0">
                <a:solidFill>
                  <a:srgbClr val="0000FF"/>
                </a:solidFill>
              </a:rPr>
              <a:t> </a:t>
            </a:r>
            <a:br>
              <a:rPr lang="en-US" sz="1400" b="1" dirty="0" smtClean="0">
                <a:solidFill>
                  <a:srgbClr val="0000FF"/>
                </a:solidFill>
              </a:rPr>
            </a:br>
            <a:r>
              <a:rPr lang="en-US" sz="1400" b="1" dirty="0" smtClean="0">
                <a:solidFill>
                  <a:srgbClr val="0000FF"/>
                </a:solidFill>
              </a:rPr>
              <a:t> </a:t>
            </a:r>
            <a:r>
              <a:rPr lang="en-US" sz="1400" b="1" dirty="0" err="1" smtClean="0">
                <a:solidFill>
                  <a:srgbClr val="0000FF"/>
                </a:solidFill>
              </a:rPr>
              <a:t>collectifs</a:t>
            </a:r>
            <a:r>
              <a:rPr lang="en-US" sz="1400" b="1" dirty="0" smtClean="0">
                <a:solidFill>
                  <a:srgbClr val="0000FF"/>
                </a:solidFill>
              </a:rPr>
              <a:t/>
            </a:r>
            <a:br>
              <a:rPr lang="en-US" sz="1400" b="1" dirty="0" smtClean="0">
                <a:solidFill>
                  <a:srgbClr val="0000FF"/>
                </a:solidFill>
              </a:rPr>
            </a:br>
            <a:r>
              <a:rPr lang="en-US" sz="1400" b="1" dirty="0" smtClean="0">
                <a:solidFill>
                  <a:srgbClr val="0000FF"/>
                </a:solidFill>
              </a:rPr>
              <a:t> avec les gammas</a:t>
            </a:r>
            <a:endParaRPr lang="en-US" sz="1400" b="1" dirty="0">
              <a:solidFill>
                <a:srgbClr val="0000FF"/>
              </a:solidFill>
            </a:endParaRPr>
          </a:p>
        </p:txBody>
      </p:sp>
      <p:sp>
        <p:nvSpPr>
          <p:cNvPr id="8" name="ZoneTexte 7"/>
          <p:cNvSpPr txBox="1"/>
          <p:nvPr/>
        </p:nvSpPr>
        <p:spPr>
          <a:xfrm>
            <a:off x="4297007" y="5157192"/>
            <a:ext cx="1510671" cy="73866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400" b="1" dirty="0" err="1" smtClean="0">
                <a:solidFill>
                  <a:srgbClr val="0000FF"/>
                </a:solidFill>
              </a:rPr>
              <a:t>Effets</a:t>
            </a:r>
            <a:r>
              <a:rPr lang="en-US" sz="1400" b="1" dirty="0" smtClean="0">
                <a:solidFill>
                  <a:srgbClr val="0000FF"/>
                </a:solidFill>
              </a:rPr>
              <a:t> Compton</a:t>
            </a:r>
            <a:br>
              <a:rPr lang="en-US" sz="1400" b="1" dirty="0" smtClean="0">
                <a:solidFill>
                  <a:srgbClr val="0000FF"/>
                </a:solidFill>
              </a:rPr>
            </a:br>
            <a:r>
              <a:rPr lang="en-US" sz="1400" b="1" dirty="0" smtClean="0">
                <a:solidFill>
                  <a:srgbClr val="0000FF"/>
                </a:solidFill>
              </a:rPr>
              <a:t>sur le temps</a:t>
            </a:r>
            <a:br>
              <a:rPr lang="en-US" sz="1400" b="1" dirty="0" smtClean="0">
                <a:solidFill>
                  <a:srgbClr val="0000FF"/>
                </a:solidFill>
              </a:rPr>
            </a:br>
            <a:r>
              <a:rPr lang="en-US" sz="1400" b="1" dirty="0" smtClean="0">
                <a:solidFill>
                  <a:srgbClr val="0000FF"/>
                </a:solidFill>
              </a:rPr>
              <a:t>de vie du </a:t>
            </a:r>
            <a:r>
              <a:rPr lang="en-US" sz="1400" b="1" dirty="0" err="1" smtClean="0">
                <a:solidFill>
                  <a:srgbClr val="0000FF"/>
                </a:solidFill>
              </a:rPr>
              <a:t>faisceau</a:t>
            </a:r>
            <a:endParaRPr lang="en-US" sz="1400" b="1" dirty="0">
              <a:solidFill>
                <a:srgbClr val="0000FF"/>
              </a:solidFill>
            </a:endParaRPr>
          </a:p>
        </p:txBody>
      </p:sp>
    </p:spTree>
    <p:extLst>
      <p:ext uri="{BB962C8B-B14F-4D97-AF65-F5344CB8AC3E}">
        <p14:creationId xmlns:p14="http://schemas.microsoft.com/office/powerpoint/2010/main" val="1758938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0" y="548680"/>
            <a:ext cx="9144000" cy="6264696"/>
          </a:xfrm>
          <a:prstGeom prst="rect">
            <a:avLst/>
          </a:prstGeom>
          <a:ln/>
          <a:extLst/>
        </p:spPr>
        <p:style>
          <a:lnRef idx="1">
            <a:schemeClr val="accent5"/>
          </a:lnRef>
          <a:fillRef idx="2">
            <a:schemeClr val="accent5"/>
          </a:fillRef>
          <a:effectRef idx="1">
            <a:schemeClr val="accent5"/>
          </a:effectRef>
          <a:fontRef idx="minor">
            <a:schemeClr val="dk1"/>
          </a:fontRef>
        </p:style>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120000"/>
              </a:lnSpc>
              <a:spcBef>
                <a:spcPct val="20000"/>
              </a:spcBef>
              <a:buFont typeface="Arial" pitchFamily="34" charset="0"/>
              <a:buChar char="–"/>
            </a:pPr>
            <a:r>
              <a:rPr lang="fr-FR" altLang="fr-FR" sz="1800" b="1" dirty="0" smtClean="0">
                <a:solidFill>
                  <a:srgbClr val="0000FF"/>
                </a:solidFill>
              </a:rPr>
              <a:t>Situation actuelle du projet</a:t>
            </a:r>
          </a:p>
          <a:p>
            <a:pPr lvl="1">
              <a:lnSpc>
                <a:spcPct val="120000"/>
              </a:lnSpc>
              <a:spcBef>
                <a:spcPct val="20000"/>
              </a:spcBef>
              <a:buFont typeface="Arial" pitchFamily="34" charset="0"/>
              <a:buChar char="–"/>
            </a:pPr>
            <a:r>
              <a:rPr lang="fr-FR" altLang="fr-FR" sz="1400" b="1" dirty="0" smtClean="0"/>
              <a:t>Attente oscillateur</a:t>
            </a:r>
            <a:r>
              <a:rPr lang="fr-FR" altLang="fr-FR" sz="1800" b="1" dirty="0" smtClean="0"/>
              <a:t>s</a:t>
            </a:r>
            <a:r>
              <a:rPr lang="fr-FR" altLang="fr-FR" sz="1400" b="1" dirty="0" smtClean="0"/>
              <a:t> (1 pour </a:t>
            </a:r>
            <a:r>
              <a:rPr lang="fr-FR" altLang="fr-FR" sz="1400" b="1" dirty="0" err="1" smtClean="0"/>
              <a:t>ThomX</a:t>
            </a:r>
            <a:r>
              <a:rPr lang="fr-FR" altLang="fr-FR" sz="1400" b="1" dirty="0"/>
              <a:t> </a:t>
            </a:r>
            <a:r>
              <a:rPr lang="fr-FR" altLang="fr-FR" sz="1400" b="1" dirty="0" smtClean="0"/>
              <a:t>+ 1 </a:t>
            </a:r>
            <a:r>
              <a:rPr lang="fr-FR" altLang="fr-FR" sz="1400" b="1" dirty="0" err="1" smtClean="0"/>
              <a:t>spare</a:t>
            </a:r>
            <a:r>
              <a:rPr lang="fr-FR" altLang="fr-FR" sz="1400" b="1" dirty="0" smtClean="0"/>
              <a:t>/R&amp;D = 180k€ ) bas bruit de phase … (09/2016) &amp; Ampli laser du CELIA </a:t>
            </a:r>
          </a:p>
          <a:p>
            <a:pPr lvl="1">
              <a:lnSpc>
                <a:spcPct val="120000"/>
              </a:lnSpc>
              <a:spcBef>
                <a:spcPct val="20000"/>
              </a:spcBef>
              <a:buFont typeface="Arial" pitchFamily="34" charset="0"/>
              <a:buChar char="–"/>
            </a:pPr>
            <a:r>
              <a:rPr lang="fr-FR" altLang="fr-FR" sz="1400" b="1" dirty="0" smtClean="0"/>
              <a:t>R&amp;D sur effets thermiques intra cavité (finesse 27000)</a:t>
            </a:r>
          </a:p>
          <a:p>
            <a:pPr lvl="2">
              <a:lnSpc>
                <a:spcPct val="120000"/>
              </a:lnSpc>
              <a:spcBef>
                <a:spcPct val="20000"/>
              </a:spcBef>
              <a:buFont typeface="Arial" pitchFamily="34" charset="0"/>
              <a:buChar char="–"/>
            </a:pPr>
            <a:r>
              <a:rPr lang="fr-FR" altLang="fr-FR" sz="1400" b="1" dirty="0" smtClean="0"/>
              <a:t>Tests matériaux substrats &amp;  boucle optique adaptative (en cours)</a:t>
            </a:r>
          </a:p>
          <a:p>
            <a:pPr lvl="1">
              <a:lnSpc>
                <a:spcPct val="120000"/>
              </a:lnSpc>
              <a:spcBef>
                <a:spcPct val="20000"/>
              </a:spcBef>
              <a:buFont typeface="Arial" pitchFamily="34" charset="0"/>
              <a:buChar char="–"/>
            </a:pPr>
            <a:r>
              <a:rPr lang="fr-FR" altLang="fr-FR" sz="1400" b="1" dirty="0" smtClean="0"/>
              <a:t>Design/construction cavité chambre à vide </a:t>
            </a:r>
            <a:r>
              <a:rPr lang="fr-FR" altLang="fr-FR" sz="1400" b="1" dirty="0" smtClean="0">
                <a:sym typeface="Wingdings" panose="05000000000000000000" pitchFamily="2" charset="2"/>
              </a:rPr>
              <a:t> Collaboration CELIA (</a:t>
            </a:r>
            <a:r>
              <a:rPr lang="fr-FR" altLang="fr-FR" sz="1400" b="1" dirty="0" err="1" smtClean="0">
                <a:sym typeface="Wingdings" panose="05000000000000000000" pitchFamily="2" charset="2"/>
              </a:rPr>
              <a:t>optoméca</a:t>
            </a:r>
            <a:r>
              <a:rPr lang="fr-FR" altLang="fr-FR" sz="1400" b="1" dirty="0" smtClean="0">
                <a:sym typeface="Wingdings" panose="05000000000000000000" pitchFamily="2" charset="2"/>
              </a:rPr>
              <a:t>)</a:t>
            </a:r>
            <a:endParaRPr lang="fr-FR" altLang="fr-FR" sz="1400" b="1" dirty="0" smtClean="0"/>
          </a:p>
          <a:p>
            <a:pPr lvl="2">
              <a:lnSpc>
                <a:spcPct val="120000"/>
              </a:lnSpc>
              <a:spcBef>
                <a:spcPct val="20000"/>
              </a:spcBef>
              <a:buFont typeface="Arial" pitchFamily="34" charset="0"/>
              <a:buChar char="–"/>
            </a:pPr>
            <a:r>
              <a:rPr lang="fr-FR" altLang="fr-FR" sz="1400" b="1" dirty="0" smtClean="0"/>
              <a:t>Approvisionnement </a:t>
            </a:r>
            <a:r>
              <a:rPr lang="fr-FR" altLang="fr-FR" sz="1400" b="1" dirty="0" err="1" smtClean="0"/>
              <a:t>méca</a:t>
            </a:r>
            <a:r>
              <a:rPr lang="fr-FR" altLang="fr-FR" sz="1400" b="1" dirty="0" smtClean="0"/>
              <a:t> cavité </a:t>
            </a:r>
            <a:r>
              <a:rPr lang="fr-FR" altLang="fr-FR" sz="1400" b="1" dirty="0" err="1" smtClean="0"/>
              <a:t>ThomX</a:t>
            </a:r>
            <a:r>
              <a:rPr lang="fr-FR" altLang="fr-FR" sz="1400" b="1" dirty="0" smtClean="0"/>
              <a:t> (en cours)</a:t>
            </a:r>
          </a:p>
          <a:p>
            <a:pPr>
              <a:lnSpc>
                <a:spcPct val="120000"/>
              </a:lnSpc>
              <a:spcBef>
                <a:spcPct val="20000"/>
              </a:spcBef>
              <a:buFont typeface="Arial" pitchFamily="34" charset="0"/>
              <a:buChar char="–"/>
            </a:pPr>
            <a:r>
              <a:rPr lang="fr-FR" altLang="fr-FR" sz="1800" b="1" dirty="0" smtClean="0">
                <a:solidFill>
                  <a:srgbClr val="0000FF"/>
                </a:solidFill>
              </a:rPr>
              <a:t>Activités et échéances à venir</a:t>
            </a:r>
          </a:p>
          <a:p>
            <a:pPr lvl="1">
              <a:lnSpc>
                <a:spcPct val="120000"/>
              </a:lnSpc>
              <a:spcBef>
                <a:spcPct val="20000"/>
              </a:spcBef>
              <a:buFont typeface="Arial" pitchFamily="34" charset="0"/>
              <a:buChar char="–"/>
            </a:pPr>
            <a:r>
              <a:rPr lang="fr-FR" altLang="fr-FR" sz="1400" b="1" dirty="0" smtClean="0"/>
              <a:t>R&amp;D : Record de puissance moyenne intra cavité (~2017)</a:t>
            </a:r>
            <a:r>
              <a:rPr lang="fr-FR" altLang="fr-FR" sz="1400" b="1" dirty="0" smtClean="0">
                <a:sym typeface="Wingdings" panose="05000000000000000000" pitchFamily="2" charset="2"/>
              </a:rPr>
              <a:t>But=1 MW…</a:t>
            </a:r>
            <a:endParaRPr lang="fr-FR" altLang="fr-FR" sz="1400" b="1" dirty="0" smtClean="0"/>
          </a:p>
          <a:p>
            <a:pPr lvl="1">
              <a:lnSpc>
                <a:spcPct val="120000"/>
              </a:lnSpc>
              <a:spcBef>
                <a:spcPct val="20000"/>
              </a:spcBef>
              <a:buFont typeface="Arial" pitchFamily="34" charset="0"/>
              <a:buChar char="–"/>
            </a:pPr>
            <a:r>
              <a:rPr lang="fr-FR" altLang="fr-FR" sz="1400" b="1" dirty="0" err="1" smtClean="0"/>
              <a:t>Locking</a:t>
            </a:r>
            <a:r>
              <a:rPr lang="fr-FR" altLang="fr-FR" sz="1400" b="1" dirty="0" smtClean="0"/>
              <a:t> de la </a:t>
            </a:r>
            <a:r>
              <a:rPr lang="fr-FR" altLang="fr-FR" sz="1400" b="1" i="1" dirty="0" smtClean="0"/>
              <a:t>très longue </a:t>
            </a:r>
            <a:r>
              <a:rPr lang="fr-FR" altLang="fr-FR" sz="1400" b="1" dirty="0" smtClean="0"/>
              <a:t>cavité </a:t>
            </a:r>
            <a:r>
              <a:rPr lang="fr-FR" altLang="fr-FR" sz="1400" b="1" dirty="0" err="1" smtClean="0"/>
              <a:t>ThomX</a:t>
            </a:r>
            <a:r>
              <a:rPr lang="fr-FR" altLang="fr-FR" sz="1400" b="1" dirty="0" smtClean="0"/>
              <a:t> 8m (automne-hiver 2016- 2017)</a:t>
            </a:r>
          </a:p>
          <a:p>
            <a:pPr lvl="1">
              <a:lnSpc>
                <a:spcPct val="120000"/>
              </a:lnSpc>
              <a:spcBef>
                <a:spcPct val="20000"/>
              </a:spcBef>
              <a:buFont typeface="Arial" pitchFamily="34" charset="0"/>
              <a:buChar char="–"/>
            </a:pPr>
            <a:r>
              <a:rPr lang="fr-FR" altLang="fr-FR" sz="1400" b="1" dirty="0" smtClean="0"/>
              <a:t>Installation &amp; </a:t>
            </a:r>
            <a:r>
              <a:rPr lang="fr-FR" altLang="fr-FR" sz="1400" b="1" dirty="0" err="1" smtClean="0"/>
              <a:t>commissionning</a:t>
            </a:r>
            <a:r>
              <a:rPr lang="fr-FR" altLang="fr-FR" sz="1400" b="1" dirty="0" smtClean="0"/>
              <a:t> système optique (laser/cavité) </a:t>
            </a:r>
            <a:r>
              <a:rPr lang="fr-FR" altLang="fr-FR" sz="1400" b="1" dirty="0" err="1" smtClean="0"/>
              <a:t>ThomX</a:t>
            </a:r>
            <a:r>
              <a:rPr lang="fr-FR" altLang="fr-FR" sz="1400" b="1" dirty="0" smtClean="0"/>
              <a:t> 2017-2018</a:t>
            </a:r>
          </a:p>
          <a:p>
            <a:pPr lvl="1">
              <a:lnSpc>
                <a:spcPct val="120000"/>
              </a:lnSpc>
              <a:spcBef>
                <a:spcPct val="20000"/>
              </a:spcBef>
              <a:buFont typeface="Arial" pitchFamily="34" charset="0"/>
              <a:buChar char="–"/>
            </a:pPr>
            <a:r>
              <a:rPr lang="fr-FR" altLang="fr-FR" sz="1400" b="1" dirty="0" smtClean="0"/>
              <a:t>Etudes upgrade cavité </a:t>
            </a:r>
            <a:r>
              <a:rPr lang="fr-FR" altLang="fr-FR" sz="1400" b="1" dirty="0" err="1" smtClean="0"/>
              <a:t>ThomX</a:t>
            </a:r>
            <a:r>
              <a:rPr lang="fr-FR" altLang="fr-FR" sz="1400" b="1" dirty="0" smtClean="0"/>
              <a:t> (=flux X-rays) à partir de 2017-2018 :</a:t>
            </a:r>
            <a:br>
              <a:rPr lang="fr-FR" altLang="fr-FR" sz="1400" b="1" dirty="0" smtClean="0"/>
            </a:br>
            <a:r>
              <a:rPr lang="fr-FR" altLang="fr-FR" sz="1400" b="1" dirty="0" smtClean="0"/>
              <a:t> on veut/doit gagner 1-2 ordres de grandeurs sur le flux de </a:t>
            </a:r>
            <a:r>
              <a:rPr lang="fr-FR" altLang="fr-FR" sz="1400" b="1" dirty="0" err="1" smtClean="0"/>
              <a:t>ThomX</a:t>
            </a:r>
            <a:r>
              <a:rPr lang="fr-FR" altLang="fr-FR" sz="1400" b="1" dirty="0" smtClean="0"/>
              <a:t> dans le futur</a:t>
            </a:r>
          </a:p>
          <a:p>
            <a:pPr marL="914400" lvl="2" indent="0">
              <a:lnSpc>
                <a:spcPct val="120000"/>
              </a:lnSpc>
              <a:spcBef>
                <a:spcPct val="20000"/>
              </a:spcBef>
            </a:pPr>
            <a:r>
              <a:rPr lang="fr-FR" altLang="fr-FR" sz="1400" b="1" dirty="0">
                <a:sym typeface="Wingdings" panose="05000000000000000000" pitchFamily="2" charset="2"/>
              </a:rPr>
              <a:t> R&amp;D </a:t>
            </a:r>
            <a:r>
              <a:rPr lang="fr-FR" altLang="fr-FR" sz="1400" b="1" dirty="0" smtClean="0"/>
              <a:t>Longues cavités (flux </a:t>
            </a:r>
            <a:r>
              <a:rPr lang="fr-FR" altLang="fr-FR" sz="1400" b="1" dirty="0" smtClean="0">
                <a:sym typeface="Wingdings" panose="05000000000000000000" pitchFamily="2" charset="2"/>
              </a:rPr>
              <a:t>×</a:t>
            </a:r>
            <a:r>
              <a:rPr lang="fr-FR" altLang="fr-FR" sz="1400" b="1" dirty="0" smtClean="0"/>
              <a:t> 2) </a:t>
            </a:r>
          </a:p>
          <a:p>
            <a:pPr marL="914400" lvl="2" indent="0">
              <a:lnSpc>
                <a:spcPct val="120000"/>
              </a:lnSpc>
              <a:spcBef>
                <a:spcPct val="20000"/>
              </a:spcBef>
            </a:pPr>
            <a:r>
              <a:rPr lang="fr-FR" altLang="fr-FR" sz="1400" b="1" dirty="0">
                <a:sym typeface="Wingdings" panose="05000000000000000000" pitchFamily="2" charset="2"/>
              </a:rPr>
              <a:t> R&amp;D </a:t>
            </a:r>
            <a:r>
              <a:rPr lang="fr-FR" altLang="fr-FR" sz="1400" b="1" dirty="0" smtClean="0"/>
              <a:t>Amplificateurs laser fibrés en parallèle (collaboration LCF/</a:t>
            </a:r>
            <a:r>
              <a:rPr lang="fr-FR" altLang="fr-FR" sz="1400" b="1" dirty="0" err="1" smtClean="0"/>
              <a:t>SupOp</a:t>
            </a:r>
            <a:r>
              <a:rPr lang="fr-FR" altLang="fr-FR" sz="1400" b="1" dirty="0" smtClean="0"/>
              <a:t> déjà en cours via projet </a:t>
            </a:r>
            <a:r>
              <a:rPr lang="fr-FR" altLang="fr-FR" sz="1400" b="1" dirty="0" err="1" smtClean="0"/>
              <a:t>InterLabex</a:t>
            </a:r>
            <a:r>
              <a:rPr lang="fr-FR" altLang="fr-FR" sz="1400" b="1" dirty="0" smtClean="0"/>
              <a:t>)</a:t>
            </a:r>
            <a:r>
              <a:rPr lang="fr-FR" altLang="fr-FR" sz="1400" b="1" dirty="0" smtClean="0">
                <a:sym typeface="Wingdings" panose="05000000000000000000" pitchFamily="2" charset="2"/>
              </a:rPr>
              <a:t>flux × </a:t>
            </a:r>
            <a:r>
              <a:rPr lang="fr-FR" altLang="fr-FR" sz="1400" b="1" dirty="0" err="1" smtClean="0">
                <a:sym typeface="Wingdings" panose="05000000000000000000" pitchFamily="2" charset="2"/>
              </a:rPr>
              <a:t>Nb_amplis</a:t>
            </a:r>
            <a:endParaRPr lang="fr-FR" altLang="fr-FR" sz="1400" b="1" dirty="0" smtClean="0">
              <a:sym typeface="Wingdings" panose="05000000000000000000" pitchFamily="2" charset="2"/>
            </a:endParaRPr>
          </a:p>
          <a:p>
            <a:pPr marL="914400" lvl="2" indent="0">
              <a:lnSpc>
                <a:spcPct val="120000"/>
              </a:lnSpc>
              <a:spcBef>
                <a:spcPct val="20000"/>
              </a:spcBef>
            </a:pPr>
            <a:r>
              <a:rPr lang="fr-FR" altLang="fr-FR" sz="1400" b="1" dirty="0">
                <a:sym typeface="Wingdings" panose="05000000000000000000" pitchFamily="2" charset="2"/>
              </a:rPr>
              <a:t> R&amp;D</a:t>
            </a:r>
            <a:r>
              <a:rPr lang="fr-FR" altLang="fr-FR" sz="1400" b="1" dirty="0" smtClean="0"/>
              <a:t> Augmentation du gain de la cavité (=Finesse)</a:t>
            </a:r>
          </a:p>
          <a:p>
            <a:pPr lvl="3">
              <a:lnSpc>
                <a:spcPct val="120000"/>
              </a:lnSpc>
              <a:spcBef>
                <a:spcPct val="20000"/>
              </a:spcBef>
              <a:buFont typeface="Arial" pitchFamily="34" charset="0"/>
              <a:buChar char="–"/>
            </a:pPr>
            <a:r>
              <a:rPr lang="fr-FR" altLang="fr-FR" sz="1400" b="1" dirty="0" smtClean="0"/>
              <a:t>Nouveaux </a:t>
            </a:r>
            <a:r>
              <a:rPr lang="fr-FR" altLang="fr-FR" sz="1400" b="1" dirty="0" err="1" smtClean="0"/>
              <a:t>coatings</a:t>
            </a:r>
            <a:r>
              <a:rPr lang="fr-FR" altLang="fr-FR" sz="1400" b="1" dirty="0" smtClean="0"/>
              <a:t> &amp; nouvelles géométries pour résister aux hautes fluences ; </a:t>
            </a:r>
          </a:p>
          <a:p>
            <a:pPr lvl="3">
              <a:lnSpc>
                <a:spcPct val="120000"/>
              </a:lnSpc>
              <a:spcBef>
                <a:spcPct val="20000"/>
              </a:spcBef>
              <a:buFont typeface="Arial" pitchFamily="34" charset="0"/>
              <a:buChar char="–"/>
            </a:pPr>
            <a:r>
              <a:rPr lang="fr-FR" altLang="fr-FR" sz="1400" b="1" dirty="0" smtClean="0"/>
              <a:t>développements asservissements plus ‘fins’ … </a:t>
            </a:r>
          </a:p>
        </p:txBody>
      </p:sp>
      <p:sp>
        <p:nvSpPr>
          <p:cNvPr id="26625"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#1 - évolution anticipée (3-5 ans)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12199</TotalTime>
  <Words>2357</Words>
  <Application>Microsoft Office PowerPoint</Application>
  <PresentationFormat>Affichage à l'écran (4:3)</PresentationFormat>
  <Paragraphs>473</Paragraphs>
  <Slides>26</Slides>
  <Notes>25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Conception personnalisée</vt:lpstr>
      <vt:lpstr>Acrobat Document</vt:lpstr>
      <vt:lpstr>Equipe AT05: Technologies et Matériaux pour système optiques innovants Sources &amp; Rayonnement Compton  LAL </vt:lpstr>
      <vt:lpstr>Activités de l’équipe</vt:lpstr>
      <vt:lpstr>Membres de l’équipe</vt:lpstr>
      <vt:lpstr>Equipe AT05:  Technologies et Matériaux pour système optiques innovants Sources &amp; Rayonnement Compton Projet #1 MightyLaser LTBML  </vt:lpstr>
      <vt:lpstr>Projet #1 – description générale</vt:lpstr>
      <vt:lpstr>Projet #1 - ressources</vt:lpstr>
      <vt:lpstr>Projet #1 - faits marquants</vt:lpstr>
      <vt:lpstr>Présentation PowerPoint</vt:lpstr>
      <vt:lpstr>Projet #1 - évolution anticipée (3-5 ans)</vt:lpstr>
      <vt:lpstr>Projet #1 - évolution anticipée (3-5 ans)</vt:lpstr>
      <vt:lpstr>Projet #1 - attentes (vis-à-vis de l’IN2P3)</vt:lpstr>
      <vt:lpstr>Présentation PowerPoint</vt:lpstr>
      <vt:lpstr>Projet #3 – description générale</vt:lpstr>
      <vt:lpstr>Projet #3 - ressources</vt:lpstr>
      <vt:lpstr>Projet ELINP-GBS - faits marquants</vt:lpstr>
      <vt:lpstr>Projet ELINP-GBS - faits marquants</vt:lpstr>
      <vt:lpstr>Projet ELINPGBS- évolution anticipée (3-5 ans)</vt:lpstr>
      <vt:lpstr>Projet ELINP GBS - évolution anticipée (3-5 ans)</vt:lpstr>
      <vt:lpstr>Projet ELINP-GBS - attentes (vis-à-vis de l’IN2P3)</vt:lpstr>
      <vt:lpstr>Présentation PowerPoint</vt:lpstr>
      <vt:lpstr>Projet #1 – description générale</vt:lpstr>
      <vt:lpstr>Projet #1 - ressources</vt:lpstr>
      <vt:lpstr>Projet #1 - faits marquants</vt:lpstr>
      <vt:lpstr>Projet #1 - évolution anticipée (3-5 ans)</vt:lpstr>
      <vt:lpstr>Projet #1 - attentes (vis-à-vis de l’IN2P3)</vt:lpstr>
      <vt:lpstr>Présentation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 Labo IN2P3</dc:title>
  <dc:creator>$biarrott</dc:creator>
  <cp:lastModifiedBy>$zomer</cp:lastModifiedBy>
  <cp:revision>636</cp:revision>
  <dcterms:created xsi:type="dcterms:W3CDTF">2010-12-20T20:47:11Z</dcterms:created>
  <dcterms:modified xsi:type="dcterms:W3CDTF">2016-06-24T13:43:28Z</dcterms:modified>
</cp:coreProperties>
</file>