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17"/>
  </p:notesMasterIdLst>
  <p:handoutMasterIdLst>
    <p:handoutMasterId r:id="rId18"/>
  </p:handoutMasterIdLst>
  <p:sldIdLst>
    <p:sldId id="268" r:id="rId2"/>
    <p:sldId id="482" r:id="rId3"/>
    <p:sldId id="487" r:id="rId4"/>
    <p:sldId id="485" r:id="rId5"/>
    <p:sldId id="474" r:id="rId6"/>
    <p:sldId id="483" r:id="rId7"/>
    <p:sldId id="484" r:id="rId8"/>
    <p:sldId id="481" r:id="rId9"/>
    <p:sldId id="470" r:id="rId10"/>
    <p:sldId id="472" r:id="rId11"/>
    <p:sldId id="473" r:id="rId12"/>
    <p:sldId id="486" r:id="rId13"/>
    <p:sldId id="467" r:id="rId14"/>
    <p:sldId id="463" r:id="rId15"/>
    <p:sldId id="457" r:id="rId16"/>
  </p:sldIdLst>
  <p:sldSz cx="9144000" cy="6858000" type="screen4x3"/>
  <p:notesSz cx="6805613" cy="99393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E75112"/>
    <a:srgbClr val="4F81BD"/>
    <a:srgbClr val="1F497D"/>
    <a:srgbClr val="4D4D4D"/>
    <a:srgbClr val="0000FF"/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1572" y="-12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008" y="-84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t" anchorCtr="0" compatLnSpc="1">
            <a:prstTxWarp prst="textNoShape">
              <a:avLst/>
            </a:prstTxWarp>
          </a:bodyPr>
          <a:lstStyle>
            <a:lvl1pPr defTabSz="915816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t" anchorCtr="0" compatLnSpc="1">
            <a:prstTxWarp prst="textNoShape">
              <a:avLst/>
            </a:prstTxWarp>
          </a:bodyPr>
          <a:lstStyle>
            <a:lvl1pPr algn="r" defTabSz="915816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b" anchorCtr="0" compatLnSpc="1">
            <a:prstTxWarp prst="textNoShape">
              <a:avLst/>
            </a:prstTxWarp>
          </a:bodyPr>
          <a:lstStyle>
            <a:lvl1pPr defTabSz="915816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8052587F-62F9-4779-B296-B6F06330C55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87443373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t" anchorCtr="0" compatLnSpc="1">
            <a:prstTxWarp prst="textNoShape">
              <a:avLst/>
            </a:prstTxWarp>
          </a:bodyPr>
          <a:lstStyle>
            <a:lvl1pPr defTabSz="915816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t" anchorCtr="0" compatLnSpc="1">
            <a:prstTxWarp prst="textNoShape">
              <a:avLst/>
            </a:prstTxWarp>
          </a:bodyPr>
          <a:lstStyle>
            <a:lvl1pPr algn="r" defTabSz="915816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9638"/>
            <a:ext cx="5443537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b" anchorCtr="0" compatLnSpc="1">
            <a:prstTxWarp prst="textNoShape">
              <a:avLst/>
            </a:prstTxWarp>
          </a:bodyPr>
          <a:lstStyle>
            <a:lvl1pPr defTabSz="915816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A236F2E1-7783-424D-8A0A-C6364FD3578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89916116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>
              <a:latin typeface="Arial" pitchFamily="34" charset="0"/>
            </a:endParaRPr>
          </a:p>
        </p:txBody>
      </p:sp>
      <p:sp>
        <p:nvSpPr>
          <p:cNvPr id="17412" name="Espace réservé du pied de page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defTabSz="914400" eaLnBrk="1" hangingPunct="1"/>
            <a:endParaRPr lang="fr-FR" altLang="fr-FR" sz="12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dirty="0" smtClean="0">
              <a:latin typeface="Arial" pitchFamily="34" charset="0"/>
            </a:endParaRPr>
          </a:p>
        </p:txBody>
      </p:sp>
      <p:sp>
        <p:nvSpPr>
          <p:cNvPr id="21507" name="Espace réservé du numéro de diapositive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562037EB-78C1-4E9E-9357-C7DEF6595F1F}" type="slidenum">
              <a:rPr lang="fr-FR" altLang="fr-FR" sz="1200">
                <a:latin typeface="Arial" pitchFamily="34" charset="0"/>
              </a:rPr>
              <a:pPr algn="r" eaLnBrk="1" hangingPunct="1"/>
              <a:t>11</a:t>
            </a:fld>
            <a:endParaRPr lang="fr-FR" altLang="fr-FR" sz="1200" dirty="0">
              <a:latin typeface="Arial" pitchFamily="34" charset="0"/>
            </a:endParaRPr>
          </a:p>
        </p:txBody>
      </p:sp>
      <p:sp>
        <p:nvSpPr>
          <p:cNvPr id="21508" name="Espace réservé du pied de page 4"/>
          <p:cNvSpPr txBox="1">
            <a:spLocks noGrp="1"/>
          </p:cNvSpPr>
          <p:nvPr/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200" dirty="0">
                <a:latin typeface="Arial" pitchFamily="34" charset="0"/>
              </a:rPr>
              <a:t>Groupe          Evaluation AERES          13-14 janvier 2011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dirty="0" smtClean="0">
              <a:latin typeface="Arial" pitchFamily="34" charset="0"/>
            </a:endParaRPr>
          </a:p>
        </p:txBody>
      </p:sp>
      <p:sp>
        <p:nvSpPr>
          <p:cNvPr id="21507" name="Espace réservé du numéro de diapositive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562037EB-78C1-4E9E-9357-C7DEF6595F1F}" type="slidenum">
              <a:rPr lang="fr-FR" altLang="fr-FR" sz="1200">
                <a:latin typeface="Arial" pitchFamily="34" charset="0"/>
              </a:rPr>
              <a:pPr algn="r" eaLnBrk="1" hangingPunct="1"/>
              <a:t>13</a:t>
            </a:fld>
            <a:endParaRPr lang="fr-FR" altLang="fr-FR" sz="1200" dirty="0">
              <a:latin typeface="Arial" pitchFamily="34" charset="0"/>
            </a:endParaRPr>
          </a:p>
        </p:txBody>
      </p:sp>
      <p:sp>
        <p:nvSpPr>
          <p:cNvPr id="21508" name="Espace réservé du pied de page 4"/>
          <p:cNvSpPr txBox="1">
            <a:spLocks noGrp="1"/>
          </p:cNvSpPr>
          <p:nvPr/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200" dirty="0">
                <a:latin typeface="Arial" pitchFamily="34" charset="0"/>
              </a:rPr>
              <a:t>Groupe          Evaluation AERES          13-14 janvier 2011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dirty="0" smtClean="0">
              <a:latin typeface="Arial" pitchFamily="34" charset="0"/>
            </a:endParaRPr>
          </a:p>
        </p:txBody>
      </p:sp>
      <p:sp>
        <p:nvSpPr>
          <p:cNvPr id="21507" name="Espace réservé du numéro de diapositive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562037EB-78C1-4E9E-9357-C7DEF6595F1F}" type="slidenum">
              <a:rPr lang="fr-FR" altLang="fr-FR" sz="1200">
                <a:latin typeface="Arial" pitchFamily="34" charset="0"/>
              </a:rPr>
              <a:pPr algn="r" eaLnBrk="1" hangingPunct="1"/>
              <a:t>14</a:t>
            </a:fld>
            <a:endParaRPr lang="fr-FR" altLang="fr-FR" sz="1200" dirty="0">
              <a:latin typeface="Arial" pitchFamily="34" charset="0"/>
            </a:endParaRPr>
          </a:p>
        </p:txBody>
      </p:sp>
      <p:sp>
        <p:nvSpPr>
          <p:cNvPr id="21508" name="Espace réservé du pied de page 4"/>
          <p:cNvSpPr txBox="1">
            <a:spLocks noGrp="1"/>
          </p:cNvSpPr>
          <p:nvPr/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200" dirty="0">
                <a:latin typeface="Arial" pitchFamily="34" charset="0"/>
              </a:rPr>
              <a:t>Groupe          Evaluation AERES          13-14 janvier 2011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>
              <a:latin typeface="Arial" pitchFamily="34" charset="0"/>
            </a:endParaRPr>
          </a:p>
        </p:txBody>
      </p:sp>
      <p:sp>
        <p:nvSpPr>
          <p:cNvPr id="27651" name="Espace réservé du numéro de diapositive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E824ADED-F026-43BE-ADA7-230B04BBB750}" type="slidenum">
              <a:rPr lang="fr-FR" altLang="fr-FR" sz="1200">
                <a:latin typeface="Arial" pitchFamily="34" charset="0"/>
              </a:rPr>
              <a:pPr algn="r" eaLnBrk="1" hangingPunct="1"/>
              <a:t>15</a:t>
            </a:fld>
            <a:endParaRPr lang="fr-FR" altLang="fr-FR" sz="1200">
              <a:latin typeface="Arial" pitchFamily="34" charset="0"/>
            </a:endParaRPr>
          </a:p>
        </p:txBody>
      </p:sp>
      <p:sp>
        <p:nvSpPr>
          <p:cNvPr id="27652" name="Espace réservé du pied de page 4"/>
          <p:cNvSpPr txBox="1">
            <a:spLocks noGrp="1"/>
          </p:cNvSpPr>
          <p:nvPr/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200">
                <a:latin typeface="Arial" pitchFamily="34" charset="0"/>
              </a:rPr>
              <a:t>Groupe          Evaluation AERES          13-14 janvier 2011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23556" name="Espace réservé du pied de page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fr-FR" smtClean="0">
                <a:ea typeface="ＭＳ Ｐゴシック" pitchFamily="34" charset="-128"/>
              </a:rPr>
              <a:t>ECPM2005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dirty="0" smtClean="0">
              <a:latin typeface="Arial" pitchFamily="34" charset="0"/>
            </a:endParaRPr>
          </a:p>
        </p:txBody>
      </p:sp>
      <p:sp>
        <p:nvSpPr>
          <p:cNvPr id="21507" name="Espace réservé du numéro de diapositive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562037EB-78C1-4E9E-9357-C7DEF6595F1F}" type="slidenum">
              <a:rPr lang="fr-FR" altLang="fr-FR" sz="1200">
                <a:latin typeface="Arial" pitchFamily="34" charset="0"/>
              </a:rPr>
              <a:pPr algn="r" eaLnBrk="1" hangingPunct="1"/>
              <a:t>3</a:t>
            </a:fld>
            <a:endParaRPr lang="fr-FR" altLang="fr-FR" sz="1200" dirty="0">
              <a:latin typeface="Arial" pitchFamily="34" charset="0"/>
            </a:endParaRPr>
          </a:p>
        </p:txBody>
      </p:sp>
      <p:sp>
        <p:nvSpPr>
          <p:cNvPr id="21508" name="Espace réservé du pied de page 4"/>
          <p:cNvSpPr txBox="1">
            <a:spLocks noGrp="1"/>
          </p:cNvSpPr>
          <p:nvPr/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200" dirty="0">
                <a:latin typeface="Arial" pitchFamily="34" charset="0"/>
              </a:rPr>
              <a:t>Groupe          Evaluation AERES          13-14 janvier 2011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dirty="0" smtClean="0">
              <a:latin typeface="Arial" pitchFamily="34" charset="0"/>
            </a:endParaRPr>
          </a:p>
        </p:txBody>
      </p:sp>
      <p:sp>
        <p:nvSpPr>
          <p:cNvPr id="21507" name="Espace réservé du numéro de diapositive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562037EB-78C1-4E9E-9357-C7DEF6595F1F}" type="slidenum">
              <a:rPr lang="fr-FR" altLang="fr-FR" sz="1200">
                <a:latin typeface="Arial" pitchFamily="34" charset="0"/>
              </a:rPr>
              <a:pPr algn="r" eaLnBrk="1" hangingPunct="1"/>
              <a:t>5</a:t>
            </a:fld>
            <a:endParaRPr lang="fr-FR" altLang="fr-FR" sz="1200" dirty="0">
              <a:latin typeface="Arial" pitchFamily="34" charset="0"/>
            </a:endParaRPr>
          </a:p>
        </p:txBody>
      </p:sp>
      <p:sp>
        <p:nvSpPr>
          <p:cNvPr id="21508" name="Espace réservé du pied de page 4"/>
          <p:cNvSpPr txBox="1">
            <a:spLocks noGrp="1"/>
          </p:cNvSpPr>
          <p:nvPr/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200" dirty="0">
                <a:latin typeface="Arial" pitchFamily="34" charset="0"/>
              </a:rPr>
              <a:t>Groupe          Evaluation AERES          13-14 janvier 2011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fr-FR" smtClean="0">
                <a:ea typeface="ＭＳ Ｐゴシック" pitchFamily="34" charset="-128"/>
              </a:rPr>
              <a:t>ECPM2005</a:t>
            </a:r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DC2006-8C2E-49C4-A86D-96F587A91978}" type="slidenum">
              <a:rPr lang="fr-FR" smtClean="0">
                <a:ea typeface="ＭＳ Ｐゴシック" pitchFamily="34" charset="-128"/>
              </a:rPr>
              <a:pPr/>
              <a:t>6</a:t>
            </a:fld>
            <a:endParaRPr lang="fr-FR" smtClean="0">
              <a:ea typeface="ＭＳ Ｐゴシック" pitchFamily="34" charset="-128"/>
            </a:endParaRPr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fr-FR" smtClean="0">
                <a:ea typeface="ＭＳ Ｐゴシック" pitchFamily="34" charset="-128"/>
              </a:rPr>
              <a:t>ECPM2005</a:t>
            </a: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75D413-4B5E-4B23-8A6A-240C73246E3A}" type="slidenum">
              <a:rPr lang="fr-FR" smtClean="0">
                <a:ea typeface="ＭＳ Ｐゴシック" pitchFamily="34" charset="-128"/>
              </a:rPr>
              <a:pPr/>
              <a:t>7</a:t>
            </a:fld>
            <a:endParaRPr lang="fr-FR" smtClean="0">
              <a:ea typeface="ＭＳ Ｐゴシック" pitchFamily="34" charset="-128"/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>
              <a:latin typeface="Arial" pitchFamily="34" charset="0"/>
            </a:endParaRPr>
          </a:p>
        </p:txBody>
      </p:sp>
      <p:sp>
        <p:nvSpPr>
          <p:cNvPr id="23555" name="Espace réservé du numéro de diapositive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C68A0EA8-6E0E-4C33-BCA4-D0F45B79CF31}" type="slidenum">
              <a:rPr lang="fr-FR" altLang="fr-FR" sz="1200">
                <a:latin typeface="Arial" pitchFamily="34" charset="0"/>
              </a:rPr>
              <a:pPr algn="r" eaLnBrk="1" hangingPunct="1"/>
              <a:t>8</a:t>
            </a:fld>
            <a:endParaRPr lang="fr-FR" altLang="fr-FR" sz="1200">
              <a:latin typeface="Arial" pitchFamily="34" charset="0"/>
            </a:endParaRPr>
          </a:p>
        </p:txBody>
      </p:sp>
      <p:sp>
        <p:nvSpPr>
          <p:cNvPr id="23556" name="Espace réservé du pied de page 4"/>
          <p:cNvSpPr txBox="1">
            <a:spLocks noGrp="1"/>
          </p:cNvSpPr>
          <p:nvPr/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200">
                <a:latin typeface="Arial" pitchFamily="34" charset="0"/>
              </a:rPr>
              <a:t>Groupe          Evaluation AERES          13-14 janvier 2011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dirty="0" smtClean="0">
              <a:latin typeface="Arial" pitchFamily="34" charset="0"/>
            </a:endParaRPr>
          </a:p>
        </p:txBody>
      </p:sp>
      <p:sp>
        <p:nvSpPr>
          <p:cNvPr id="21507" name="Espace réservé du numéro de diapositive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562037EB-78C1-4E9E-9357-C7DEF6595F1F}" type="slidenum">
              <a:rPr lang="fr-FR" altLang="fr-FR" sz="1200">
                <a:latin typeface="Arial" pitchFamily="34" charset="0"/>
              </a:rPr>
              <a:pPr algn="r" eaLnBrk="1" hangingPunct="1"/>
              <a:t>9</a:t>
            </a:fld>
            <a:endParaRPr lang="fr-FR" altLang="fr-FR" sz="1200" dirty="0">
              <a:latin typeface="Arial" pitchFamily="34" charset="0"/>
            </a:endParaRPr>
          </a:p>
        </p:txBody>
      </p:sp>
      <p:sp>
        <p:nvSpPr>
          <p:cNvPr id="21508" name="Espace réservé du pied de page 4"/>
          <p:cNvSpPr txBox="1">
            <a:spLocks noGrp="1"/>
          </p:cNvSpPr>
          <p:nvPr/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200" dirty="0">
                <a:latin typeface="Arial" pitchFamily="34" charset="0"/>
              </a:rPr>
              <a:t>Groupe          Evaluation AERES          13-14 janvier 2011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dirty="0" smtClean="0">
              <a:latin typeface="Arial" pitchFamily="34" charset="0"/>
            </a:endParaRPr>
          </a:p>
        </p:txBody>
      </p:sp>
      <p:sp>
        <p:nvSpPr>
          <p:cNvPr id="21507" name="Espace réservé du numéro de diapositive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562037EB-78C1-4E9E-9357-C7DEF6595F1F}" type="slidenum">
              <a:rPr lang="fr-FR" altLang="fr-FR" sz="1200">
                <a:latin typeface="Arial" pitchFamily="34" charset="0"/>
              </a:rPr>
              <a:pPr algn="r" eaLnBrk="1" hangingPunct="1"/>
              <a:t>10</a:t>
            </a:fld>
            <a:endParaRPr lang="fr-FR" altLang="fr-FR" sz="1200" dirty="0">
              <a:latin typeface="Arial" pitchFamily="34" charset="0"/>
            </a:endParaRPr>
          </a:p>
        </p:txBody>
      </p:sp>
      <p:sp>
        <p:nvSpPr>
          <p:cNvPr id="21508" name="Espace réservé du pied de page 4"/>
          <p:cNvSpPr txBox="1">
            <a:spLocks noGrp="1"/>
          </p:cNvSpPr>
          <p:nvPr/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200" dirty="0">
                <a:latin typeface="Arial" pitchFamily="34" charset="0"/>
              </a:rPr>
              <a:t>Groupe          Evaluation AERES          13-14 janvier 2011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93E26A-B590-48BE-82DB-60CFA504AAEF}" type="datetime1">
              <a:rPr lang="fr-FR" altLang="fr-FR" smtClean="0"/>
              <a:pPr/>
              <a:t>19/09/2016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F. Chautard - SFP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195AA-B66D-4256-8376-8E3756592E5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357284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5"/>
          <p:cNvSpPr txBox="1">
            <a:spLocks noGrp="1"/>
          </p:cNvSpPr>
          <p:nvPr userDrawn="1"/>
        </p:nvSpPr>
        <p:spPr bwMode="auto">
          <a:xfrm>
            <a:off x="687705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D7B3AF0D-7C1C-4BE3-AF3F-2E6A38D662B3}" type="slidenum">
              <a:rPr lang="fr-FR" altLang="fr-FR" sz="1200">
                <a:solidFill>
                  <a:srgbClr val="898989"/>
                </a:solidFill>
              </a:rPr>
              <a:pPr algn="r" eaLnBrk="1" hangingPunct="1"/>
              <a:t>‹N°›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endParaRPr lang="fr-FR" altLang="fr-FR" dirty="0" smtClean="0"/>
          </a:p>
        </p:txBody>
      </p:sp>
    </p:spTree>
    <p:extLst>
      <p:ext uri="{BB962C8B-B14F-4D97-AF65-F5344CB8AC3E}">
        <p14:creationId xmlns="" xmlns:p14="http://schemas.microsoft.com/office/powerpoint/2010/main" val="2165296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07/09/2016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DAS IN2P3 accelerateurs - A.Savalle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319632A0-CCEB-4BAE-AC1E-E359DE6B2327}" type="datetime1">
              <a:rPr lang="fr-FR" altLang="fr-FR" smtClean="0"/>
              <a:pPr/>
              <a:t>19/09/2016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F. Chautard - SFP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4AC42A9-9F08-45A3-B704-3DDE881CABFD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34" r:id="rId2"/>
    <p:sldLayoutId id="2147483935" r:id="rId3"/>
    <p:sldLayoutId id="2147483936" r:id="rId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package" Target="../embeddings/Document_Microsoft_Office_Word2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package" Target="../embeddings/Document_Microsoft_Office_Word3.docx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package" Target="../embeddings/Document_Microsoft_Office_Word1.docx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39752" y="3006626"/>
            <a:ext cx="4320381" cy="3014662"/>
          </a:xfrm>
        </p:spPr>
        <p:txBody>
          <a:bodyPr/>
          <a:lstStyle/>
          <a:p>
            <a:pPr lvl="0" eaLnBrk="1" hangingPunct="1">
              <a:lnSpc>
                <a:spcPct val="90000"/>
              </a:lnSpc>
            </a:pPr>
            <a:r>
              <a:rPr lang="fr-FR" altLang="fr-FR" sz="3600" b="1" dirty="0" smtClean="0">
                <a:solidFill>
                  <a:srgbClr val="E75112"/>
                </a:solidFill>
                <a:latin typeface="Verdana" pitchFamily="34" charset="0"/>
              </a:rPr>
              <a:t>Cyclotrons</a:t>
            </a:r>
            <a:br>
              <a:rPr lang="fr-FR" altLang="fr-FR" sz="3600" b="1" dirty="0" smtClean="0">
                <a:solidFill>
                  <a:srgbClr val="E75112"/>
                </a:solidFill>
                <a:latin typeface="Verdana" pitchFamily="34" charset="0"/>
              </a:rPr>
            </a:br>
            <a:r>
              <a:rPr lang="fr-FR" altLang="fr-FR" sz="3600" b="1" dirty="0" smtClean="0">
                <a:solidFill>
                  <a:srgbClr val="E75112"/>
                </a:solidFill>
                <a:latin typeface="Verdana" pitchFamily="34" charset="0"/>
              </a:rPr>
              <a:t/>
            </a:r>
            <a:br>
              <a:rPr lang="fr-FR" altLang="fr-FR" sz="3600" b="1" dirty="0" smtClean="0">
                <a:solidFill>
                  <a:srgbClr val="E75112"/>
                </a:solidFill>
                <a:latin typeface="Verdana" pitchFamily="34" charset="0"/>
              </a:rPr>
            </a:br>
            <a:r>
              <a:rPr lang="fr-FR" altLang="fr-FR" sz="3600" b="1" dirty="0" smtClean="0">
                <a:solidFill>
                  <a:srgbClr val="E75112"/>
                </a:solidFill>
                <a:latin typeface="Verdana" pitchFamily="34" charset="0"/>
              </a:rPr>
              <a:t/>
            </a:r>
            <a:br>
              <a:rPr lang="fr-FR" altLang="fr-FR" sz="3600" b="1" dirty="0" smtClean="0">
                <a:solidFill>
                  <a:srgbClr val="E75112"/>
                </a:solidFill>
                <a:latin typeface="Verdana" pitchFamily="34" charset="0"/>
              </a:rPr>
            </a:br>
            <a:r>
              <a:rPr lang="fr-FR" altLang="fr-FR" sz="3600" b="1" dirty="0" smtClean="0">
                <a:latin typeface="Verdana" pitchFamily="34" charset="0"/>
              </a:rPr>
              <a:t>GANIL D’ORIGINE</a:t>
            </a:r>
            <a:br>
              <a:rPr lang="fr-FR" altLang="fr-FR" sz="3600" b="1" dirty="0" smtClean="0">
                <a:latin typeface="Verdana" pitchFamily="34" charset="0"/>
              </a:rPr>
            </a:br>
            <a:r>
              <a:rPr lang="fr-FR" altLang="fr-FR" sz="1200" b="1" dirty="0">
                <a:solidFill>
                  <a:srgbClr val="0070C0"/>
                </a:solidFill>
                <a:latin typeface="Verdana" pitchFamily="34" charset="0"/>
                <a:cs typeface="+mn-cs"/>
              </a:rPr>
              <a:t/>
            </a:r>
            <a:br>
              <a:rPr lang="fr-FR" altLang="fr-FR" sz="1200" b="1" dirty="0">
                <a:solidFill>
                  <a:srgbClr val="0070C0"/>
                </a:solidFill>
                <a:latin typeface="Verdana" pitchFamily="34" charset="0"/>
                <a:cs typeface="+mn-cs"/>
              </a:rPr>
            </a:br>
            <a:endParaRPr lang="fr-FR" altLang="fr-FR" sz="3600" b="1" dirty="0" smtClean="0">
              <a:latin typeface="Verdana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843808" y="4077072"/>
            <a:ext cx="3359150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F. Chautard - SFP 2016</a:t>
            </a:r>
            <a:endParaRPr lang="fr-FR" dirty="0"/>
          </a:p>
        </p:txBody>
      </p:sp>
      <p:pic>
        <p:nvPicPr>
          <p:cNvPr id="5" name="Espace réservé pour une image 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8" t="4083" r="2768" b="11748"/>
          <a:stretch/>
        </p:blipFill>
        <p:spPr>
          <a:xfrm>
            <a:off x="1162160" y="2943"/>
            <a:ext cx="6738692" cy="2777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624"/>
            <a:ext cx="9144000" cy="548680"/>
          </a:xfrm>
        </p:spPr>
        <p:txBody>
          <a:bodyPr/>
          <a:lstStyle/>
          <a:p>
            <a:r>
              <a:rPr lang="fr-FR" altLang="fr-FR" sz="2800" b="1" i="1" dirty="0" smtClean="0">
                <a:solidFill>
                  <a:srgbClr val="E75112"/>
                </a:solidFill>
                <a:latin typeface="Verdana" pitchFamily="34" charset="0"/>
              </a:rPr>
              <a:t>Cyclotrons CSS1 et CSS2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409154" y="980728"/>
          <a:ext cx="5899150" cy="2762250"/>
        </p:xfrm>
        <a:graphic>
          <a:graphicData uri="http://schemas.openxmlformats.org/presentationml/2006/ole">
            <p:oleObj spid="_x0000_s4098" name="Document" r:id="rId4" imgW="5899839" imgH="2762913" progId="Word.Document.12">
              <p:embed/>
            </p:oleObj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18780" r="7872" b="12069"/>
          <a:stretch>
            <a:fillRect/>
          </a:stretch>
        </p:blipFill>
        <p:spPr bwMode="auto">
          <a:xfrm>
            <a:off x="3923928" y="3717032"/>
            <a:ext cx="518457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 descr="C:\Documents and Settings\Eric\Mes documents\dossiers Eric\Dossiers GANIL\Documents Word Ganil\Pédago\Cours GANIL\Les cyclotrons\Css2.GIF"/>
          <p:cNvPicPr>
            <a:picLocks noChangeAspect="1" noChangeArrowheads="1"/>
          </p:cNvPicPr>
          <p:nvPr/>
        </p:nvPicPr>
        <p:blipFill>
          <a:blip r:embed="rId6" cstate="print"/>
          <a:srcRect l="13462"/>
          <a:stretch>
            <a:fillRect/>
          </a:stretch>
        </p:blipFill>
        <p:spPr bwMode="auto">
          <a:xfrm>
            <a:off x="251520" y="3636866"/>
            <a:ext cx="3240360" cy="31045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624"/>
            <a:ext cx="9144000" cy="548680"/>
          </a:xfrm>
        </p:spPr>
        <p:txBody>
          <a:bodyPr/>
          <a:lstStyle/>
          <a:p>
            <a:r>
              <a:rPr lang="fr-FR" altLang="fr-FR" sz="2800" b="1" i="1" dirty="0" smtClean="0">
                <a:solidFill>
                  <a:srgbClr val="E75112"/>
                </a:solidFill>
                <a:latin typeface="Verdana" pitchFamily="34" charset="0"/>
              </a:rPr>
              <a:t>Cyclotron CIME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1693863" y="762000"/>
          <a:ext cx="5875337" cy="2590800"/>
        </p:xfrm>
        <a:graphic>
          <a:graphicData uri="http://schemas.openxmlformats.org/presentationml/2006/ole">
            <p:oleObj spid="_x0000_s5123" name="Document" r:id="rId4" imgW="5899839" imgH="2602441" progId="Word.Document.12">
              <p:embed/>
            </p:oleObj>
          </a:graphicData>
        </a:graphic>
      </p:graphicFrame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068960"/>
            <a:ext cx="4675173" cy="350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Image 1" descr="O:\AIDE_EN_LIGNE\SPIRAL\Cim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573016"/>
            <a:ext cx="37433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147248" cy="648072"/>
          </a:xfrm>
        </p:spPr>
        <p:txBody>
          <a:bodyPr>
            <a:normAutofit/>
          </a:bodyPr>
          <a:lstStyle/>
          <a:p>
            <a:r>
              <a:rPr lang="fr-FR" altLang="fr-FR" sz="2800" b="1" dirty="0" smtClean="0">
                <a:solidFill>
                  <a:srgbClr val="E75112"/>
                </a:solidFill>
                <a:latin typeface="Verdana" pitchFamily="34" charset="0"/>
              </a:rPr>
              <a:t>Opération de plusieurs faisceaux</a:t>
            </a:r>
            <a:endParaRPr lang="fr-FR" altLang="fr-FR" sz="2800" b="1" dirty="0">
              <a:solidFill>
                <a:srgbClr val="E75112"/>
              </a:solidFill>
              <a:latin typeface="Verdana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/>
          </a:p>
        </p:txBody>
      </p:sp>
      <p:pic>
        <p:nvPicPr>
          <p:cNvPr id="7" name="Picture 8" descr="planni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79304"/>
            <a:ext cx="8088674" cy="535800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r>
              <a:rPr lang="fr-FR" altLang="fr-FR" sz="2800" b="1" dirty="0" smtClean="0">
                <a:solidFill>
                  <a:srgbClr val="E75112"/>
                </a:solidFill>
                <a:latin typeface="Verdana" pitchFamily="34" charset="0"/>
              </a:rPr>
              <a:t>Description technique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440" y="1844824"/>
            <a:ext cx="8755128" cy="3951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r>
              <a:rPr lang="fr-FR" altLang="fr-FR" sz="2800" b="1" dirty="0" smtClean="0">
                <a:solidFill>
                  <a:srgbClr val="E75112"/>
                </a:solidFill>
                <a:latin typeface="Verdana" pitchFamily="34" charset="0"/>
              </a:rPr>
              <a:t>Ressources humaines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3" name="Rectangle 3"/>
          <p:cNvSpPr txBox="1">
            <a:spLocks noChangeArrowheads="1"/>
          </p:cNvSpPr>
          <p:nvPr/>
        </p:nvSpPr>
        <p:spPr bwMode="auto">
          <a:xfrm>
            <a:off x="34925" y="836042"/>
            <a:ext cx="9001125" cy="583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fr-FR" altLang="fr-FR" sz="1200" b="1" dirty="0">
              <a:solidFill>
                <a:srgbClr val="0070C0"/>
              </a:solidFill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fr-FR" altLang="fr-FR" sz="1600" b="1" dirty="0" smtClean="0">
                <a:solidFill>
                  <a:srgbClr val="0070C0"/>
                </a:solidFill>
              </a:rPr>
              <a:t>L’opération de ces équipements revient au secteur des accélérateurs :</a:t>
            </a: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endParaRPr lang="fr-FR" altLang="fr-FR" sz="1600" b="1" dirty="0" smtClean="0"/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600" b="1" dirty="0" smtClean="0"/>
              <a:t>     </a:t>
            </a:r>
            <a:r>
              <a:rPr lang="fr-FR" altLang="fr-FR" sz="1600" dirty="0" smtClean="0"/>
              <a:t>SDA : 74 ETP + 10 CDD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altLang="fr-FR" sz="1600" dirty="0" smtClean="0"/>
              <a:t>6 Equipes de 3 opérateurs (minimum 2 pour réglage); 6 remplaçants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altLang="fr-FR" sz="1600" dirty="0" smtClean="0"/>
              <a:t>1 ingénieur d’opération responsable du suivi de fonctionnement sur une semaine (+ astreinte nuit et W.E.) – 12 ingénieurs d’opération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altLang="fr-FR" sz="1600" dirty="0" smtClean="0"/>
              <a:t>Réglages d’un faisceau en parallèle de la surveillance de 1 ou 2 autres</a:t>
            </a:r>
          </a:p>
          <a:p>
            <a:pPr lvl="2">
              <a:lnSpc>
                <a:spcPct val="90000"/>
              </a:lnSpc>
            </a:pPr>
            <a:endParaRPr lang="fr-FR" altLang="fr-FR" sz="1600" dirty="0" smtClean="0"/>
          </a:p>
          <a:p>
            <a:pPr lvl="2">
              <a:lnSpc>
                <a:spcPct val="90000"/>
              </a:lnSpc>
            </a:pPr>
            <a:endParaRPr lang="fr-FR" altLang="fr-FR" sz="1600" dirty="0" smtClean="0"/>
          </a:p>
          <a:p>
            <a:pPr lvl="2">
              <a:lnSpc>
                <a:spcPct val="90000"/>
              </a:lnSpc>
            </a:pPr>
            <a:endParaRPr lang="fr-FR" altLang="fr-FR" sz="1600" dirty="0" smtClean="0"/>
          </a:p>
          <a:p>
            <a:pPr lvl="2">
              <a:lnSpc>
                <a:spcPct val="90000"/>
              </a:lnSpc>
            </a:pPr>
            <a:endParaRPr lang="fr-FR" altLang="fr-FR" sz="1600" dirty="0" smtClean="0">
              <a:solidFill>
                <a:srgbClr val="4D4D4D"/>
              </a:solidFill>
            </a:endParaRPr>
          </a:p>
          <a:p>
            <a:pPr>
              <a:lnSpc>
                <a:spcPct val="90000"/>
              </a:lnSpc>
            </a:pPr>
            <a:r>
              <a:rPr lang="fr-FR" altLang="fr-FR" sz="1600" b="1" dirty="0" smtClean="0">
                <a:solidFill>
                  <a:srgbClr val="0070C0"/>
                </a:solidFill>
              </a:rPr>
              <a:t>Répartition activités accélérateurs :</a:t>
            </a:r>
          </a:p>
          <a:p>
            <a:pPr>
              <a:lnSpc>
                <a:spcPct val="90000"/>
              </a:lnSpc>
            </a:pPr>
            <a:endParaRPr lang="fr-FR" altLang="fr-FR" sz="1600" dirty="0" smtClean="0">
              <a:solidFill>
                <a:srgbClr val="4D4D4D"/>
              </a:solidFill>
            </a:endParaRPr>
          </a:p>
          <a:p>
            <a:pPr lvl="2">
              <a:lnSpc>
                <a:spcPct val="90000"/>
              </a:lnSpc>
            </a:pPr>
            <a:r>
              <a:rPr lang="fr-FR" altLang="fr-FR" sz="1600" dirty="0" smtClean="0"/>
              <a:t>CYCLOTRONS : </a:t>
            </a:r>
            <a:r>
              <a:rPr lang="fr-FR" altLang="fr-FR" sz="1600" dirty="0" smtClean="0"/>
              <a:t>~ 40 ETP </a:t>
            </a:r>
          </a:p>
          <a:p>
            <a:pPr lvl="6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600" dirty="0" smtClean="0"/>
              <a:t>18 CNRS :14 </a:t>
            </a:r>
            <a:r>
              <a:rPr lang="fr-FR" altLang="fr-FR" sz="1600" dirty="0" err="1" smtClean="0"/>
              <a:t>Ingé</a:t>
            </a:r>
            <a:r>
              <a:rPr lang="fr-FR" altLang="fr-FR" sz="1600" dirty="0" smtClean="0"/>
              <a:t> et 4.3 T</a:t>
            </a:r>
          </a:p>
          <a:p>
            <a:pPr lvl="6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600" dirty="0" smtClean="0"/>
              <a:t>21 CEA : 5.1 </a:t>
            </a:r>
            <a:r>
              <a:rPr lang="fr-FR" altLang="fr-FR" sz="1600" dirty="0" err="1" smtClean="0"/>
              <a:t>Ingé</a:t>
            </a:r>
            <a:r>
              <a:rPr lang="fr-FR" altLang="fr-FR" sz="1600" dirty="0" smtClean="0"/>
              <a:t> et 15.3 T</a:t>
            </a:r>
          </a:p>
          <a:p>
            <a:pPr lvl="6">
              <a:lnSpc>
                <a:spcPct val="90000"/>
              </a:lnSpc>
            </a:pPr>
            <a:endParaRPr lang="fr-FR" altLang="fr-FR" sz="1600" dirty="0" smtClean="0"/>
          </a:p>
          <a:p>
            <a:pPr lvl="2">
              <a:lnSpc>
                <a:spcPct val="90000"/>
              </a:lnSpc>
            </a:pPr>
            <a:r>
              <a:rPr lang="fr-FR" altLang="fr-FR" sz="1600" dirty="0" smtClean="0"/>
              <a:t>SPIRAL2 : ~39.2  (dont 7 CDD) </a:t>
            </a:r>
          </a:p>
          <a:p>
            <a:pPr lvl="6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600" dirty="0" smtClean="0"/>
              <a:t>9.2 CNRS : 8.6 </a:t>
            </a:r>
            <a:r>
              <a:rPr lang="fr-FR" altLang="fr-FR" sz="1600" dirty="0" err="1" smtClean="0"/>
              <a:t>Ingé</a:t>
            </a:r>
            <a:r>
              <a:rPr lang="fr-FR" altLang="fr-FR" sz="1600" dirty="0" smtClean="0"/>
              <a:t> et 0.6 T</a:t>
            </a:r>
          </a:p>
          <a:p>
            <a:pPr lvl="6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600" dirty="0" smtClean="0"/>
              <a:t>16 CEA : 8 </a:t>
            </a:r>
            <a:r>
              <a:rPr lang="fr-FR" altLang="fr-FR" sz="1600" dirty="0" err="1" smtClean="0"/>
              <a:t>Ingé</a:t>
            </a:r>
            <a:r>
              <a:rPr lang="fr-FR" altLang="fr-FR" sz="1600" dirty="0" smtClean="0"/>
              <a:t> et 8 T </a:t>
            </a:r>
          </a:p>
          <a:p>
            <a:pPr lvl="6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600" dirty="0" smtClean="0"/>
              <a:t>7 CDD </a:t>
            </a:r>
          </a:p>
          <a:p>
            <a:pPr lvl="2">
              <a:lnSpc>
                <a:spcPct val="90000"/>
              </a:lnSpc>
            </a:pPr>
            <a:endParaRPr lang="fr-FR" altLang="fr-FR" sz="1600" dirty="0" smtClean="0"/>
          </a:p>
          <a:p>
            <a:pPr>
              <a:lnSpc>
                <a:spcPct val="90000"/>
              </a:lnSpc>
            </a:pPr>
            <a:endParaRPr lang="fr-FR" altLang="fr-FR" sz="1600" dirty="0" smtClean="0">
              <a:solidFill>
                <a:srgbClr val="4D4D4D"/>
              </a:solidFill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endParaRPr lang="fr-FR" altLang="fr-FR" sz="1600" dirty="0">
              <a:solidFill>
                <a:srgbClr val="4D4D4D"/>
              </a:solidFill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fr-FR" alt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3" cstate="print"/>
          <a:srcRect l="8621" t="18297" r="7861" b="20320"/>
          <a:stretch>
            <a:fillRect/>
          </a:stretch>
        </p:blipFill>
        <p:spPr bwMode="auto">
          <a:xfrm>
            <a:off x="5868144" y="5572036"/>
            <a:ext cx="3302969" cy="121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newpc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79293" y="2852936"/>
            <a:ext cx="3164707" cy="16561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730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r>
              <a:rPr lang="fr-FR" altLang="fr-FR" sz="2800" b="1" dirty="0" smtClean="0">
                <a:solidFill>
                  <a:srgbClr val="E75112"/>
                </a:solidFill>
                <a:latin typeface="Verdana" pitchFamily="34" charset="0"/>
              </a:rPr>
              <a:t>Evolutions (3-5 ans)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2875" y="908050"/>
            <a:ext cx="9001125" cy="554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1600" b="1" dirty="0" smtClean="0"/>
              <a:t>Situation actuelle de la plateforme et vision à moyen/long terme :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fr-FR" altLang="fr-FR" sz="1600" b="1" dirty="0" smtClean="0"/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fr-FR" altLang="fr-FR" sz="1600" b="1" dirty="0"/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fr-FR" altLang="fr-FR" sz="1600" b="1" dirty="0" smtClean="0"/>
              <a:t>Réussir l’exploitation :</a:t>
            </a:r>
          </a:p>
          <a:p>
            <a:pPr lvl="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fr-FR" altLang="fr-FR" sz="1600" dirty="0" smtClean="0"/>
              <a:t>CYCLOTRONS</a:t>
            </a:r>
            <a:endParaRPr lang="fr-FR" altLang="fr-FR" sz="1600" dirty="0" smtClean="0"/>
          </a:p>
          <a:p>
            <a:pPr lvl="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fr-FR" altLang="fr-FR" sz="1600" dirty="0" smtClean="0"/>
              <a:t>UPGRADE SPIRAL1</a:t>
            </a:r>
          </a:p>
          <a:p>
            <a:pPr lvl="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fr-FR" altLang="fr-FR" sz="1600" dirty="0" smtClean="0"/>
              <a:t>LINAC SPIRAL2</a:t>
            </a:r>
          </a:p>
          <a:p>
            <a:pPr lvl="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fr-FR" altLang="fr-FR" sz="1600" dirty="0" smtClean="0"/>
              <a:t>1</a:t>
            </a:r>
            <a:r>
              <a:rPr lang="fr-FR" altLang="fr-FR" sz="1600" baseline="30000" dirty="0" smtClean="0"/>
              <a:t>er</a:t>
            </a:r>
            <a:r>
              <a:rPr lang="fr-FR" altLang="fr-FR" sz="1600" dirty="0" smtClean="0"/>
              <a:t> Expériences NFS et S3</a:t>
            </a:r>
          </a:p>
          <a:p>
            <a:pPr lvl="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fr-FR" altLang="fr-FR" sz="1600" dirty="0" err="1" smtClean="0"/>
              <a:t>RéeXamen</a:t>
            </a:r>
            <a:r>
              <a:rPr lang="fr-FR" altLang="fr-FR" sz="1600" dirty="0" smtClean="0"/>
              <a:t> de Sûreté (RXS)</a:t>
            </a:r>
            <a:endParaRPr lang="fr-FR" altLang="fr-FR" sz="1600" dirty="0" smtClean="0"/>
          </a:p>
          <a:p>
            <a:pPr lvl="2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fr-FR" altLang="fr-FR" sz="1600" b="1" dirty="0" smtClean="0"/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fr-FR" altLang="fr-FR" sz="1600" b="1" dirty="0" smtClean="0"/>
              <a:t>Evolutions </a:t>
            </a:r>
            <a:r>
              <a:rPr lang="fr-FR" altLang="fr-FR" sz="1600" b="1" dirty="0" smtClean="0"/>
              <a:t>sur </a:t>
            </a:r>
            <a:r>
              <a:rPr lang="fr-FR" altLang="fr-FR" sz="1600" b="1" dirty="0" smtClean="0"/>
              <a:t>les 5 ans à venir : </a:t>
            </a:r>
          </a:p>
          <a:p>
            <a:pPr lvl="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fr-FR" altLang="fr-FR" sz="1600" dirty="0" smtClean="0"/>
              <a:t>Q/A 1/7 </a:t>
            </a:r>
          </a:p>
          <a:p>
            <a:pPr lvl="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fr-FR" altLang="fr-FR" sz="1600" dirty="0" smtClean="0"/>
              <a:t>DESIR</a:t>
            </a:r>
          </a:p>
          <a:p>
            <a:pPr lvl="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fr-FR" altLang="fr-FR" sz="1600" dirty="0" smtClean="0"/>
              <a:t>Programme de maintenance des </a:t>
            </a:r>
            <a:r>
              <a:rPr lang="fr-FR" altLang="fr-FR" sz="1600" smtClean="0"/>
              <a:t>accélérateurs(cavités CSS)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fr-FR" altLang="fr-FR" sz="1600" dirty="0" smtClean="0"/>
          </a:p>
          <a:p>
            <a:pPr lvl="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fr-FR" altLang="fr-FR" sz="1600" dirty="0" smtClean="0"/>
              <a:t>SPIRAL2 phase 2 …</a:t>
            </a:r>
          </a:p>
          <a:p>
            <a:pPr lvl="2">
              <a:lnSpc>
                <a:spcPct val="90000"/>
              </a:lnSpc>
              <a:spcBef>
                <a:spcPct val="20000"/>
              </a:spcBef>
            </a:pPr>
            <a:endParaRPr lang="fr-FR" altLang="fr-FR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3" descr="C:\bertrand\physicsGIF\ganil\ganil1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6475" y="0"/>
            <a:ext cx="5597525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4"/>
          <p:cNvSpPr>
            <a:spLocks noChangeArrowheads="1"/>
          </p:cNvSpPr>
          <p:nvPr/>
        </p:nvSpPr>
        <p:spPr bwMode="auto">
          <a:xfrm>
            <a:off x="7920038" y="152400"/>
            <a:ext cx="838200" cy="297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64008" tIns="32004" rIns="64008" bIns="32004" anchor="ctr"/>
          <a:lstStyle/>
          <a:p>
            <a:endParaRPr lang="fr-FR"/>
          </a:p>
        </p:txBody>
      </p:sp>
      <p:sp>
        <p:nvSpPr>
          <p:cNvPr id="6148" name="Rectangle 28"/>
          <p:cNvSpPr>
            <a:spLocks noChangeArrowheads="1"/>
          </p:cNvSpPr>
          <p:nvPr/>
        </p:nvSpPr>
        <p:spPr bwMode="auto">
          <a:xfrm>
            <a:off x="7086600" y="1157288"/>
            <a:ext cx="13716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64008" tIns="32004" rIns="64008" bIns="32004" anchor="ctr"/>
          <a:lstStyle/>
          <a:p>
            <a:endParaRPr lang="fr-FR"/>
          </a:p>
        </p:txBody>
      </p:sp>
      <p:sp>
        <p:nvSpPr>
          <p:cNvPr id="6149" name="ZoneTexte 22"/>
          <p:cNvSpPr txBox="1">
            <a:spLocks noChangeArrowheads="1"/>
          </p:cNvSpPr>
          <p:nvPr/>
        </p:nvSpPr>
        <p:spPr bwMode="auto">
          <a:xfrm>
            <a:off x="107950" y="4494213"/>
            <a:ext cx="56515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Historique :</a:t>
            </a:r>
          </a:p>
          <a:p>
            <a:endParaRPr lang="fr-FR"/>
          </a:p>
          <a:p>
            <a:r>
              <a:rPr lang="fr-FR"/>
              <a:t>1973 : </a:t>
            </a:r>
            <a:r>
              <a:rPr lang="fr-FR" b="0"/>
              <a:t>Début projet</a:t>
            </a:r>
          </a:p>
          <a:p>
            <a:r>
              <a:rPr lang="fr-FR"/>
              <a:t>1975 : </a:t>
            </a:r>
            <a:r>
              <a:rPr lang="fr-FR" b="0"/>
              <a:t>Décision de réalisation</a:t>
            </a:r>
          </a:p>
          <a:p>
            <a:r>
              <a:rPr lang="fr-FR"/>
              <a:t>1983 : </a:t>
            </a:r>
            <a:r>
              <a:rPr lang="fr-FR" b="0"/>
              <a:t>Premier faisceau délivré à la physique</a:t>
            </a:r>
          </a:p>
          <a:p>
            <a:r>
              <a:rPr lang="fr-FR"/>
              <a:t>2001 : Premier faisceau S</a:t>
            </a:r>
            <a:r>
              <a:rPr lang="fr-FR" b="0"/>
              <a:t>PIRAL1</a:t>
            </a:r>
          </a:p>
          <a:p>
            <a:endParaRPr lang="fr-FR"/>
          </a:p>
        </p:txBody>
      </p:sp>
      <p:sp>
        <p:nvSpPr>
          <p:cNvPr id="6150" name="Rectangle à coins arrondis 23"/>
          <p:cNvSpPr>
            <a:spLocks noChangeArrowheads="1"/>
          </p:cNvSpPr>
          <p:nvPr/>
        </p:nvSpPr>
        <p:spPr bwMode="auto">
          <a:xfrm>
            <a:off x="2592388" y="368300"/>
            <a:ext cx="1547812" cy="539750"/>
          </a:xfrm>
          <a:prstGeom prst="wedgeRoundRectCallout">
            <a:avLst>
              <a:gd name="adj1" fmla="val 112509"/>
              <a:gd name="adj2" fmla="val 150181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fr-FR" sz="2400" b="0">
                <a:solidFill>
                  <a:schemeClr val="tx1"/>
                </a:solidFill>
                <a:latin typeface="Arial" charset="0"/>
              </a:rPr>
              <a:t>12000 m</a:t>
            </a:r>
            <a:r>
              <a:rPr lang="fr-FR" sz="2400" b="0" baseline="30000">
                <a:solidFill>
                  <a:schemeClr val="tx1"/>
                </a:solidFill>
                <a:latin typeface="Arial" charset="0"/>
              </a:rPr>
              <a:t>2</a:t>
            </a:r>
          </a:p>
        </p:txBody>
      </p:sp>
      <p:sp>
        <p:nvSpPr>
          <p:cNvPr id="6151" name="Double flèche horizontale 25"/>
          <p:cNvSpPr>
            <a:spLocks noChangeArrowheads="1"/>
          </p:cNvSpPr>
          <p:nvPr/>
        </p:nvSpPr>
        <p:spPr bwMode="auto">
          <a:xfrm>
            <a:off x="4500563" y="5156200"/>
            <a:ext cx="3276600" cy="468313"/>
          </a:xfrm>
          <a:prstGeom prst="leftRightArrow">
            <a:avLst>
              <a:gd name="adj1" fmla="val 50000"/>
              <a:gd name="adj2" fmla="val 4998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fr-FR" sz="1800" b="0">
                <a:solidFill>
                  <a:schemeClr val="tx1"/>
                </a:solidFill>
                <a:latin typeface="Arial" charset="0"/>
              </a:rPr>
              <a:t>115 m</a:t>
            </a:r>
          </a:p>
        </p:txBody>
      </p:sp>
      <p:sp>
        <p:nvSpPr>
          <p:cNvPr id="27" name="Double flèche verticale 26"/>
          <p:cNvSpPr/>
          <p:nvPr/>
        </p:nvSpPr>
        <p:spPr bwMode="auto">
          <a:xfrm>
            <a:off x="8748464" y="3609020"/>
            <a:ext cx="395536" cy="1152128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anchor="ctr"/>
          <a:lstStyle/>
          <a:p>
            <a:pPr algn="ctr">
              <a:defRPr/>
            </a:pPr>
            <a:r>
              <a:rPr lang="fr-FR" sz="1800" b="0" dirty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26 m</a:t>
            </a:r>
          </a:p>
        </p:txBody>
      </p:sp>
      <p:sp>
        <p:nvSpPr>
          <p:cNvPr id="6153" name="Double flèche horizontale 28"/>
          <p:cNvSpPr>
            <a:spLocks noChangeArrowheads="1"/>
          </p:cNvSpPr>
          <p:nvPr/>
        </p:nvSpPr>
        <p:spPr bwMode="auto">
          <a:xfrm>
            <a:off x="4356100" y="0"/>
            <a:ext cx="2268538" cy="431800"/>
          </a:xfrm>
          <a:prstGeom prst="leftRightArrow">
            <a:avLst>
              <a:gd name="adj1" fmla="val 50000"/>
              <a:gd name="adj2" fmla="val 5003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fr-FR" sz="1800" b="0">
                <a:solidFill>
                  <a:schemeClr val="tx1"/>
                </a:solidFill>
                <a:latin typeface="Arial" charset="0"/>
              </a:rPr>
              <a:t>83m</a:t>
            </a:r>
          </a:p>
        </p:txBody>
      </p:sp>
      <p:sp>
        <p:nvSpPr>
          <p:cNvPr id="6154" name="Double flèche horizontale 28"/>
          <p:cNvSpPr>
            <a:spLocks noChangeArrowheads="1"/>
          </p:cNvSpPr>
          <p:nvPr/>
        </p:nvSpPr>
        <p:spPr bwMode="auto">
          <a:xfrm rot="5400000">
            <a:off x="6174581" y="1791494"/>
            <a:ext cx="2484438" cy="431800"/>
          </a:xfrm>
          <a:prstGeom prst="leftRightArrow">
            <a:avLst>
              <a:gd name="adj1" fmla="val 50000"/>
              <a:gd name="adj2" fmla="val 5002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fr-FR" sz="1800" b="0">
                <a:solidFill>
                  <a:schemeClr val="tx1"/>
                </a:solidFill>
                <a:latin typeface="Arial" charset="0"/>
              </a:rPr>
              <a:t>83m</a:t>
            </a:r>
          </a:p>
        </p:txBody>
      </p:sp>
      <p:sp>
        <p:nvSpPr>
          <p:cNvPr id="6155" name="Rectangle 24"/>
          <p:cNvSpPr>
            <a:spLocks noChangeArrowheads="1"/>
          </p:cNvSpPr>
          <p:nvPr/>
        </p:nvSpPr>
        <p:spPr bwMode="auto">
          <a:xfrm>
            <a:off x="6875463" y="152400"/>
            <a:ext cx="1549400" cy="5048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64008" tIns="32004" rIns="64008" bIns="32004" anchor="ctr"/>
          <a:lstStyle/>
          <a:p>
            <a:endParaRPr lang="fr-FR"/>
          </a:p>
        </p:txBody>
      </p:sp>
      <p:pic>
        <p:nvPicPr>
          <p:cNvPr id="6156" name="Picture 5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0" y="981074"/>
            <a:ext cx="3336054" cy="215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r>
              <a:rPr lang="fr-FR" altLang="fr-FR" sz="2800" b="1" dirty="0" smtClean="0">
                <a:solidFill>
                  <a:srgbClr val="E75112"/>
                </a:solidFill>
                <a:latin typeface="Arial" pitchFamily="34" charset="0"/>
                <a:cs typeface="Arial" pitchFamily="34" charset="0"/>
              </a:rPr>
              <a:t>GANIL AUJOURD’HUI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3" name="Rectangle 3"/>
          <p:cNvSpPr txBox="1">
            <a:spLocks noChangeArrowheads="1"/>
          </p:cNvSpPr>
          <p:nvPr/>
        </p:nvSpPr>
        <p:spPr bwMode="auto">
          <a:xfrm>
            <a:off x="34925" y="836042"/>
            <a:ext cx="9001125" cy="583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fr-FR" altLang="fr-FR" sz="12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fr-FR" altLang="fr-FR" sz="12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endParaRPr lang="fr-FR" altLang="fr-FR" sz="12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4"/>
          <p:cNvSpPr txBox="1">
            <a:spLocks/>
          </p:cNvSpPr>
          <p:nvPr/>
        </p:nvSpPr>
        <p:spPr>
          <a:xfrm>
            <a:off x="8532439" y="6669360"/>
            <a:ext cx="603069" cy="1886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BBA51A-0E04-4B3D-A92E-704BDD3DCD9A}" type="slidenum">
              <a:rPr kumimoji="0" lang="fr-FR" alt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04" y="1178241"/>
            <a:ext cx="6429375" cy="5476875"/>
          </a:xfrm>
          <a:prstGeom prst="rect">
            <a:avLst/>
          </a:prstGeom>
        </p:spPr>
      </p:pic>
      <p:sp>
        <p:nvSpPr>
          <p:cNvPr id="8" name="Bulle ronde 7"/>
          <p:cNvSpPr/>
          <p:nvPr/>
        </p:nvSpPr>
        <p:spPr bwMode="auto">
          <a:xfrm>
            <a:off x="6782435" y="5799622"/>
            <a:ext cx="1854282" cy="509698"/>
          </a:xfrm>
          <a:prstGeom prst="wedgeEllipseCallout">
            <a:avLst>
              <a:gd name="adj1" fmla="val -94157"/>
              <a:gd name="adj2" fmla="val -8506"/>
            </a:avLst>
          </a:prstGeom>
          <a:solidFill>
            <a:schemeClr val="bg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200" b="1" i="0" u="none" strike="noStrike" cap="none" normalizeH="0" baseline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15"/>
          <p:cNvSpPr txBox="1">
            <a:spLocks noChangeArrowheads="1"/>
          </p:cNvSpPr>
          <p:nvPr/>
        </p:nvSpPr>
        <p:spPr bwMode="auto">
          <a:xfrm>
            <a:off x="5292080" y="2204864"/>
            <a:ext cx="2301868" cy="435760"/>
          </a:xfrm>
          <a:prstGeom prst="rect">
            <a:avLst/>
          </a:prstGeom>
          <a:solidFill>
            <a:srgbClr val="FFFFFF">
              <a:alpha val="83922"/>
            </a:srgbClr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fr-FR" sz="1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GANIL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 Cyclotrons</a:t>
            </a:r>
          </a:p>
        </p:txBody>
      </p:sp>
      <p:sp>
        <p:nvSpPr>
          <p:cNvPr id="10" name="ZoneTexte 15"/>
          <p:cNvSpPr txBox="1">
            <a:spLocks noChangeArrowheads="1"/>
          </p:cNvSpPr>
          <p:nvPr/>
        </p:nvSpPr>
        <p:spPr bwMode="auto">
          <a:xfrm>
            <a:off x="5869073" y="3356992"/>
            <a:ext cx="2015295" cy="435760"/>
          </a:xfrm>
          <a:prstGeom prst="rect">
            <a:avLst/>
          </a:prstGeom>
          <a:solidFill>
            <a:srgbClr val="FFFFFF">
              <a:alpha val="74118"/>
            </a:srgbClr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fr-FR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SPIRAL 2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LINAC supra conducteur</a:t>
            </a:r>
          </a:p>
        </p:txBody>
      </p:sp>
      <p:sp>
        <p:nvSpPr>
          <p:cNvPr id="12" name="ZoneTexte 15"/>
          <p:cNvSpPr txBox="1">
            <a:spLocks noChangeArrowheads="1"/>
          </p:cNvSpPr>
          <p:nvPr/>
        </p:nvSpPr>
        <p:spPr bwMode="auto">
          <a:xfrm>
            <a:off x="7065320" y="5827605"/>
            <a:ext cx="1326004" cy="39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05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Source d’ions ECR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05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PhoenixV2 (V3)</a:t>
            </a:r>
            <a:endParaRPr lang="fr-FR" sz="1050" baseline="300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2178700" y="5407910"/>
            <a:ext cx="510076" cy="26404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NFS</a:t>
            </a: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2818107" y="4001213"/>
            <a:ext cx="386644" cy="26404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S3</a:t>
            </a:r>
          </a:p>
        </p:txBody>
      </p:sp>
      <p:sp>
        <p:nvSpPr>
          <p:cNvPr id="15" name="Bulle ronde 14"/>
          <p:cNvSpPr/>
          <p:nvPr/>
        </p:nvSpPr>
        <p:spPr bwMode="auto">
          <a:xfrm>
            <a:off x="5796136" y="4941168"/>
            <a:ext cx="1915835" cy="540773"/>
          </a:xfrm>
          <a:prstGeom prst="wedgeEllipseCallout">
            <a:avLst>
              <a:gd name="adj1" fmla="val -56920"/>
              <a:gd name="adj2" fmla="val 125329"/>
            </a:avLst>
          </a:prstGeom>
          <a:solidFill>
            <a:schemeClr val="bg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200" b="1" i="0" u="none" strike="noStrike" cap="none" normalizeH="0" baseline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5868144" y="5013176"/>
            <a:ext cx="1872208" cy="39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05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Source d’ions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05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ECR type SILHI D+ </a:t>
            </a:r>
            <a:endParaRPr lang="fr-FR" sz="1050" baseline="300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5580112" y="2780928"/>
            <a:ext cx="2653091" cy="435760"/>
          </a:xfrm>
          <a:prstGeom prst="rect">
            <a:avLst/>
          </a:prstGeom>
          <a:solidFill>
            <a:srgbClr val="FFFFFF">
              <a:alpha val="8705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SPIRAL 1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Cyclotron</a:t>
            </a:r>
          </a:p>
        </p:txBody>
      </p:sp>
      <p:sp>
        <p:nvSpPr>
          <p:cNvPr id="18" name="Bulle ronde 17"/>
          <p:cNvSpPr/>
          <p:nvPr/>
        </p:nvSpPr>
        <p:spPr bwMode="auto">
          <a:xfrm>
            <a:off x="755576" y="1916832"/>
            <a:ext cx="1903393" cy="665602"/>
          </a:xfrm>
          <a:prstGeom prst="wedgeEllipseCallout">
            <a:avLst>
              <a:gd name="adj1" fmla="val 111709"/>
              <a:gd name="adj2" fmla="val 69640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5"/>
          <p:cNvSpPr txBox="1">
            <a:spLocks noChangeArrowheads="1"/>
          </p:cNvSpPr>
          <p:nvPr/>
        </p:nvSpPr>
        <p:spPr bwMode="auto">
          <a:xfrm>
            <a:off x="979742" y="1988840"/>
            <a:ext cx="1467068" cy="54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source d’ions ECR 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type Phoenix Booster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(projet UPSP1)</a:t>
            </a:r>
          </a:p>
        </p:txBody>
      </p:sp>
      <p:sp>
        <p:nvSpPr>
          <p:cNvPr id="20" name="Bulle ronde 19"/>
          <p:cNvSpPr/>
          <p:nvPr/>
        </p:nvSpPr>
        <p:spPr bwMode="auto">
          <a:xfrm>
            <a:off x="2306581" y="1187820"/>
            <a:ext cx="2429749" cy="440980"/>
          </a:xfrm>
          <a:prstGeom prst="wedgeEllipseCallout">
            <a:avLst>
              <a:gd name="adj1" fmla="val 11164"/>
              <a:gd name="adj2" fmla="val 302938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15"/>
          <p:cNvSpPr txBox="1">
            <a:spLocks noChangeArrowheads="1"/>
          </p:cNvSpPr>
          <p:nvPr/>
        </p:nvSpPr>
        <p:spPr bwMode="auto">
          <a:xfrm>
            <a:off x="2589261" y="1268760"/>
            <a:ext cx="1973617" cy="242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Sources pour systèmes ISOL </a:t>
            </a:r>
          </a:p>
        </p:txBody>
      </p:sp>
      <p:sp>
        <p:nvSpPr>
          <p:cNvPr id="22" name="Bulle ronde 21"/>
          <p:cNvSpPr/>
          <p:nvPr/>
        </p:nvSpPr>
        <p:spPr bwMode="auto">
          <a:xfrm rot="10800000">
            <a:off x="6079086" y="1268759"/>
            <a:ext cx="2309338" cy="504055"/>
          </a:xfrm>
          <a:prstGeom prst="wedgeEllipseCallout">
            <a:avLst>
              <a:gd name="adj1" fmla="val 83397"/>
              <a:gd name="adj2" fmla="val -13392"/>
            </a:avLst>
          </a:prstGeom>
          <a:solidFill>
            <a:schemeClr val="bg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2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15"/>
          <p:cNvSpPr txBox="1">
            <a:spLocks noChangeArrowheads="1"/>
          </p:cNvSpPr>
          <p:nvPr/>
        </p:nvSpPr>
        <p:spPr bwMode="auto">
          <a:xfrm>
            <a:off x="6300192" y="1412776"/>
            <a:ext cx="1973499" cy="24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0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 sources d’ions ECR</a:t>
            </a:r>
          </a:p>
        </p:txBody>
      </p:sp>
      <p:sp>
        <p:nvSpPr>
          <p:cNvPr id="24" name="ZoneTexte 15"/>
          <p:cNvSpPr txBox="1">
            <a:spLocks noChangeArrowheads="1"/>
          </p:cNvSpPr>
          <p:nvPr/>
        </p:nvSpPr>
        <p:spPr bwMode="auto">
          <a:xfrm>
            <a:off x="5724128" y="3897537"/>
            <a:ext cx="3384377" cy="779188"/>
          </a:xfrm>
          <a:prstGeom prst="rect">
            <a:avLst/>
          </a:prstGeom>
          <a:solidFill>
            <a:srgbClr val="FFFFFF">
              <a:alpha val="83922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fr-FR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Hall D (hors INB)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fr-FR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Ions Lourds </a:t>
            </a:r>
            <a:r>
              <a:rPr lang="fr-FR" sz="1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multi-chargés</a:t>
            </a:r>
            <a:r>
              <a:rPr lang="fr-FR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à Basse Energie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fr-FR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Source ECR GTS, 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fr-FR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R&amp;D Source Laser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0" y="6165304"/>
            <a:ext cx="1436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INB=installation</a:t>
            </a:r>
          </a:p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 nucléaire de base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altLang="fr-FR" sz="2800" b="1" dirty="0" smtClean="0">
                <a:solidFill>
                  <a:srgbClr val="E75112"/>
                </a:solidFill>
                <a:latin typeface="Arial" pitchFamily="34" charset="0"/>
                <a:cs typeface="Arial" pitchFamily="34" charset="0"/>
              </a:rPr>
              <a:t>Les faisceaux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0" y="1591376"/>
            <a:ext cx="9144000" cy="334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63" tIns="44782" rIns="89563" bIns="44782">
            <a:spAutoFit/>
          </a:bodyPr>
          <a:lstStyle/>
          <a:p>
            <a:pPr defTabSz="895350" eaLnBrk="0" hangingPunct="0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600" b="1" dirty="0" smtClean="0">
                <a:solidFill>
                  <a:srgbClr val="7030A0"/>
                </a:solidFill>
              </a:rPr>
              <a:t> Production d’ions stables</a:t>
            </a:r>
          </a:p>
          <a:p>
            <a:pPr lvl="1" defTabSz="895350">
              <a:spcBef>
                <a:spcPct val="50000"/>
              </a:spcBef>
              <a:buFont typeface="Arial" charset="0"/>
              <a:buChar char="•"/>
            </a:pPr>
            <a:r>
              <a:rPr lang="fr-FR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Du carbone ( &lt; 95 MeV/u) à  l’uranium ( &lt; 24 MeV/u)</a:t>
            </a:r>
          </a:p>
          <a:p>
            <a:pPr lvl="1" defTabSz="895350">
              <a:spcBef>
                <a:spcPct val="50000"/>
              </a:spcBef>
              <a:buFont typeface="Arial" charset="0"/>
              <a:buChar char="•"/>
            </a:pPr>
            <a:r>
              <a:rPr lang="fr-FR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Intensités : 2. 10</a:t>
            </a:r>
            <a:r>
              <a:rPr lang="fr-FR" b="0" baseline="30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13</a:t>
            </a:r>
            <a:r>
              <a:rPr lang="fr-FR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fr-FR" b="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pps</a:t>
            </a:r>
            <a:r>
              <a:rPr lang="fr-FR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max ; 6 kW max</a:t>
            </a:r>
          </a:p>
          <a:p>
            <a:pPr lvl="1" defTabSz="895350">
              <a:spcBef>
                <a:spcPct val="50000"/>
              </a:spcBef>
              <a:buFont typeface="Arial" charset="0"/>
              <a:buChar char="•"/>
            </a:pPr>
            <a:endParaRPr lang="fr-FR" sz="800" dirty="0" smtClean="0">
              <a:latin typeface="Arial" charset="0"/>
              <a:cs typeface="Arial" charset="0"/>
            </a:endParaRPr>
          </a:p>
          <a:p>
            <a:pPr lvl="1" defTabSz="895350">
              <a:spcBef>
                <a:spcPct val="50000"/>
              </a:spcBef>
              <a:buFont typeface="Arial" charset="0"/>
              <a:buChar char="•"/>
            </a:pPr>
            <a:endParaRPr lang="fr-FR" sz="800" b="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 defTabSz="895350">
              <a:spcBef>
                <a:spcPct val="50000"/>
              </a:spcBef>
              <a:buFont typeface="Arial" charset="0"/>
              <a:buChar char="•"/>
            </a:pPr>
            <a:endParaRPr lang="fr-FR" sz="800" b="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defTabSz="895350">
              <a:spcBef>
                <a:spcPct val="50000"/>
              </a:spcBef>
            </a:pPr>
            <a:endParaRPr lang="fr-FR" sz="800" b="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defTabSz="895350" eaLnBrk="0" hangingPunct="0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600" b="1" dirty="0" smtClean="0">
                <a:solidFill>
                  <a:srgbClr val="7030A0"/>
                </a:solidFill>
              </a:rPr>
              <a:t> Production d’ion radioactif : </a:t>
            </a:r>
            <a:r>
              <a:rPr lang="fr-FR" altLang="fr-FR" sz="1600" b="1" dirty="0" smtClean="0">
                <a:solidFill>
                  <a:srgbClr val="7030A0"/>
                </a:solidFill>
              </a:rPr>
              <a:t>SPIRAL1</a:t>
            </a:r>
            <a:endParaRPr lang="fr-FR" altLang="fr-FR" sz="1600" b="1" dirty="0" smtClean="0">
              <a:solidFill>
                <a:srgbClr val="7030A0"/>
              </a:solidFill>
            </a:endParaRPr>
          </a:p>
          <a:p>
            <a:pPr lvl="1" defTabSz="895350">
              <a:spcBef>
                <a:spcPct val="50000"/>
              </a:spcBef>
              <a:buFont typeface="Arial" pitchFamily="34" charset="0"/>
              <a:buChar char="•"/>
            </a:pPr>
            <a:r>
              <a:rPr lang="fr-FR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Gaz jusqu’au </a:t>
            </a:r>
            <a:r>
              <a:rPr lang="fr-FR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~Xe</a:t>
            </a:r>
            <a:endParaRPr lang="fr-FR" b="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 defTabSz="895350">
              <a:spcBef>
                <a:spcPct val="50000"/>
              </a:spcBef>
              <a:buFont typeface="Arial" pitchFamily="34" charset="0"/>
              <a:buChar char="•"/>
            </a:pPr>
            <a:r>
              <a:rPr lang="fr-FR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Ion </a:t>
            </a:r>
            <a:r>
              <a:rPr lang="fr-FR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métalliques </a:t>
            </a:r>
            <a:r>
              <a:rPr lang="fr-FR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prochainement</a:t>
            </a:r>
          </a:p>
          <a:p>
            <a:pPr lvl="1" defTabSz="895350">
              <a:spcBef>
                <a:spcPct val="50000"/>
              </a:spcBef>
              <a:buFont typeface="Arial" pitchFamily="34" charset="0"/>
              <a:buChar char="•"/>
            </a:pPr>
            <a:r>
              <a:rPr lang="fr-FR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Intensités : 5 10</a:t>
            </a:r>
            <a:r>
              <a:rPr lang="fr-FR" b="0" baseline="30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11</a:t>
            </a:r>
            <a:r>
              <a:rPr lang="fr-FR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fr-FR" b="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pps</a:t>
            </a:r>
            <a:r>
              <a:rPr lang="fr-FR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@ 25 </a:t>
            </a:r>
            <a:r>
              <a:rPr lang="fr-FR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MeV/u max</a:t>
            </a:r>
            <a:endParaRPr lang="fr-FR" b="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r>
              <a:rPr lang="fr-FR" altLang="fr-FR" sz="2800" b="1" dirty="0" smtClean="0">
                <a:solidFill>
                  <a:srgbClr val="E75112"/>
                </a:solidFill>
                <a:latin typeface="Verdana" pitchFamily="34" charset="0"/>
              </a:rPr>
              <a:t>Description technique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3" name="Rectangle 3"/>
          <p:cNvSpPr txBox="1">
            <a:spLocks noChangeArrowheads="1"/>
          </p:cNvSpPr>
          <p:nvPr/>
        </p:nvSpPr>
        <p:spPr bwMode="auto">
          <a:xfrm>
            <a:off x="34925" y="836042"/>
            <a:ext cx="9001125" cy="583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fr-FR" altLang="fr-FR" sz="1600" b="1" dirty="0" smtClean="0">
                <a:solidFill>
                  <a:srgbClr val="0070C0"/>
                </a:solidFill>
              </a:rPr>
              <a:t>Liste des accélérateurs/équipements principaux : </a:t>
            </a:r>
            <a:r>
              <a:rPr lang="fr-FR" altLang="fr-FR" sz="1200" b="1" dirty="0">
                <a:solidFill>
                  <a:srgbClr val="0070C0"/>
                </a:solidFill>
              </a:rPr>
              <a:t/>
            </a:r>
            <a:br>
              <a:rPr lang="fr-FR" altLang="fr-FR" sz="1200" b="1" dirty="0">
                <a:solidFill>
                  <a:srgbClr val="0070C0"/>
                </a:solidFill>
              </a:rPr>
            </a:br>
            <a:endParaRPr lang="fr-FR" altLang="fr-FR" sz="1200" b="1" dirty="0" smtClean="0">
              <a:sym typeface="Wingdings" pitchFamily="2" charset="2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endParaRPr lang="fr-FR" altLang="fr-FR" sz="1600" dirty="0" smtClean="0">
              <a:solidFill>
                <a:srgbClr val="4D4D4D"/>
              </a:solidFill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600" b="1" dirty="0" smtClean="0">
                <a:solidFill>
                  <a:srgbClr val="7030A0"/>
                </a:solidFill>
              </a:rPr>
              <a:t> 8 Sources d’ions : 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fr-FR" altLang="fr-FR" sz="1600" b="1" dirty="0" smtClean="0"/>
          </a:p>
          <a:p>
            <a:pPr lvl="1" indent="0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600" dirty="0" smtClean="0">
                <a:solidFill>
                  <a:srgbClr val="7030A0"/>
                </a:solidFill>
              </a:rPr>
              <a:t> 2 sources d’ions : ECR4 &amp; ECR4M, Q/A ~ 1/9 à 1/3</a:t>
            </a:r>
          </a:p>
          <a:p>
            <a:pPr lvl="1" indent="0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600" dirty="0" smtClean="0">
                <a:solidFill>
                  <a:srgbClr val="7030A0"/>
                </a:solidFill>
              </a:rPr>
              <a:t> Sources SPIRAL1 </a:t>
            </a:r>
          </a:p>
          <a:p>
            <a:pPr lvl="2" indent="0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600" dirty="0" smtClean="0">
                <a:solidFill>
                  <a:srgbClr val="7030A0"/>
                </a:solidFill>
              </a:rPr>
              <a:t> ECR type </a:t>
            </a:r>
            <a:r>
              <a:rPr lang="fr-FR" altLang="fr-FR" sz="1600" dirty="0" err="1" smtClean="0">
                <a:solidFill>
                  <a:srgbClr val="7030A0"/>
                </a:solidFill>
              </a:rPr>
              <a:t>NanoganIII</a:t>
            </a:r>
            <a:endParaRPr lang="fr-FR" altLang="fr-FR" sz="1600" dirty="0" smtClean="0">
              <a:solidFill>
                <a:srgbClr val="7030A0"/>
              </a:solidFill>
            </a:endParaRPr>
          </a:p>
          <a:p>
            <a:pPr lvl="2" indent="0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600" dirty="0" smtClean="0">
                <a:solidFill>
                  <a:srgbClr val="7030A0"/>
                </a:solidFill>
              </a:rPr>
              <a:t> Ionisation de surface</a:t>
            </a:r>
          </a:p>
          <a:p>
            <a:pPr lvl="2" indent="0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600" dirty="0" smtClean="0">
                <a:solidFill>
                  <a:srgbClr val="7030A0"/>
                </a:solidFill>
              </a:rPr>
              <a:t> FEBIAD</a:t>
            </a:r>
          </a:p>
          <a:p>
            <a:pPr lvl="1" indent="0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600" dirty="0" smtClean="0">
                <a:solidFill>
                  <a:srgbClr val="7030A0"/>
                </a:solidFill>
              </a:rPr>
              <a:t> 1 source d’ions ECR, type Phoenix Booster (SPIRAL1)</a:t>
            </a:r>
          </a:p>
          <a:p>
            <a:pPr lvl="1" indent="0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600" dirty="0" smtClean="0">
                <a:solidFill>
                  <a:srgbClr val="7030A0"/>
                </a:solidFill>
              </a:rPr>
              <a:t> 1 Source ECR GTS</a:t>
            </a:r>
          </a:p>
          <a:p>
            <a:pPr lvl="1" indent="0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600" dirty="0" smtClean="0">
                <a:solidFill>
                  <a:srgbClr val="7030A0"/>
                </a:solidFill>
              </a:rPr>
              <a:t> R&amp;D Source Laser</a:t>
            </a:r>
          </a:p>
          <a:p>
            <a:pPr lvl="1" indent="0">
              <a:lnSpc>
                <a:spcPct val="90000"/>
              </a:lnSpc>
              <a:buFont typeface="Arial" pitchFamily="34" charset="0"/>
              <a:buChar char="•"/>
            </a:pPr>
            <a:endParaRPr lang="fr-FR" altLang="fr-FR" sz="1600" dirty="0" smtClean="0">
              <a:solidFill>
                <a:srgbClr val="7030A0"/>
              </a:solidFill>
            </a:endParaRPr>
          </a:p>
          <a:p>
            <a:pPr lvl="1" indent="0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600" dirty="0" smtClean="0">
                <a:solidFill>
                  <a:srgbClr val="7030A0"/>
                </a:solidFill>
              </a:rPr>
              <a:t> SPIRAL2 : 2 sources (ECR Q/A 1/3 et protons/deutons)</a:t>
            </a:r>
          </a:p>
          <a:p>
            <a:pPr marL="0" indent="0">
              <a:lnSpc>
                <a:spcPct val="90000"/>
              </a:lnSpc>
            </a:pPr>
            <a:endParaRPr lang="fr-FR" altLang="fr-FR" sz="1600" b="1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600" b="1" dirty="0" smtClean="0">
                <a:solidFill>
                  <a:srgbClr val="7030A0"/>
                </a:solidFill>
              </a:rPr>
              <a:t> 5 cyclotrons :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600" dirty="0" smtClean="0">
                <a:solidFill>
                  <a:srgbClr val="7030A0"/>
                </a:solidFill>
              </a:rPr>
              <a:t>2 cyclotrons compacts C01 et C02 : W &lt; 1 MeV/A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600" dirty="0" smtClean="0">
                <a:solidFill>
                  <a:srgbClr val="7030A0"/>
                </a:solidFill>
              </a:rPr>
              <a:t>2 cyclotrons à secteurs séparés CSS1 et CSS2 : W &lt; 13.5 et 100 MeV/A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600" dirty="0" smtClean="0">
                <a:solidFill>
                  <a:srgbClr val="7030A0"/>
                </a:solidFill>
              </a:rPr>
              <a:t>1 cyclotron compact SPIRAL1 : W &lt; 25 MeV/A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endParaRPr lang="fr-FR" altLang="fr-FR" sz="1600" dirty="0" smtClean="0">
              <a:solidFill>
                <a:srgbClr val="7030A0"/>
              </a:solidFill>
            </a:endParaRP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endParaRPr lang="fr-FR" altLang="fr-FR" sz="1600" dirty="0" smtClean="0">
              <a:solidFill>
                <a:srgbClr val="7030A0"/>
              </a:solidFill>
            </a:endParaRP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endParaRPr lang="fr-FR" altLang="fr-FR" sz="1600" dirty="0" smtClean="0">
              <a:solidFill>
                <a:srgbClr val="7030A0"/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fr-FR" altLang="fr-FR" sz="16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fr-FR" altLang="fr-FR" sz="1600" b="1" dirty="0" smtClean="0">
                <a:solidFill>
                  <a:srgbClr val="7030A0"/>
                </a:solidFill>
              </a:rPr>
              <a:t>(1 LINAC supraconducteur SPIRAL2 : </a:t>
            </a:r>
            <a:r>
              <a:rPr lang="fr-FR" altLang="fr-FR" sz="1600" dirty="0" smtClean="0">
                <a:solidFill>
                  <a:srgbClr val="7030A0"/>
                </a:solidFill>
              </a:rPr>
              <a:t>mise en service W &lt; 33 MeV/A (protons)</a:t>
            </a:r>
            <a:r>
              <a:rPr lang="fr-FR" altLang="fr-FR" sz="1600" b="1" dirty="0" smtClean="0">
                <a:solidFill>
                  <a:srgbClr val="7030A0"/>
                </a:solidFill>
              </a:rPr>
              <a:t>)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fr-FR" altLang="fr-FR" sz="1600" b="1" dirty="0" smtClean="0">
              <a:solidFill>
                <a:srgbClr val="7030A0"/>
              </a:solidFill>
            </a:endParaRPr>
          </a:p>
          <a:p>
            <a:pPr>
              <a:lnSpc>
                <a:spcPct val="90000"/>
              </a:lnSpc>
            </a:pPr>
            <a:endParaRPr lang="fr-FR" altLang="fr-FR" sz="1600" b="1" dirty="0" smtClean="0">
              <a:solidFill>
                <a:srgbClr val="7030A0"/>
              </a:solidFill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endParaRPr lang="fr-FR" altLang="fr-FR" sz="1600" dirty="0">
              <a:solidFill>
                <a:srgbClr val="4D4D4D"/>
              </a:solidFill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fr-FR" altLang="fr-FR" sz="16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63" tIns="44782" rIns="89563" bIns="44782">
            <a:spAutoFit/>
          </a:bodyPr>
          <a:lstStyle/>
          <a:p>
            <a:pPr defTabSz="895350">
              <a:spcBef>
                <a:spcPct val="50000"/>
              </a:spcBef>
            </a:pPr>
            <a:endParaRPr lang="fr-FR" sz="320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6372225" y="5049838"/>
            <a:ext cx="2771775" cy="1782762"/>
            <a:chOff x="4105" y="3298"/>
            <a:chExt cx="1746" cy="1123"/>
          </a:xfrm>
        </p:grpSpPr>
        <p:sp>
          <p:nvSpPr>
            <p:cNvPr id="11318" name="Text Box 33"/>
            <p:cNvSpPr txBox="1">
              <a:spLocks noChangeArrowheads="1"/>
            </p:cNvSpPr>
            <p:nvPr/>
          </p:nvSpPr>
          <p:spPr bwMode="auto">
            <a:xfrm>
              <a:off x="4105" y="3298"/>
              <a:ext cx="1746" cy="11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9563" tIns="44782" rIns="89563" bIns="44782">
              <a:spAutoFit/>
            </a:bodyPr>
            <a:lstStyle/>
            <a:p>
              <a:pPr defTabSz="895350">
                <a:spcBef>
                  <a:spcPct val="50000"/>
                </a:spcBef>
              </a:pPr>
              <a:r>
                <a:rPr lang="fr-FR">
                  <a:solidFill>
                    <a:srgbClr val="000099"/>
                  </a:solidFill>
                </a:rPr>
                <a:t>IRRSUD</a:t>
              </a:r>
              <a:r>
                <a:rPr lang="fr-FR" sz="1500">
                  <a:solidFill>
                    <a:srgbClr val="000099"/>
                  </a:solidFill>
                </a:rPr>
                <a:t>: </a:t>
              </a:r>
              <a:r>
                <a:rPr lang="fr-FR">
                  <a:solidFill>
                    <a:srgbClr val="000099"/>
                  </a:solidFill>
                </a:rPr>
                <a:t>faisceau basse énergie. Ligne d’irradiation[0.3, 1.0] MeV/u</a:t>
              </a:r>
            </a:p>
            <a:p>
              <a:pPr defTabSz="895350">
                <a:spcBef>
                  <a:spcPct val="50000"/>
                </a:spcBef>
              </a:pPr>
              <a:endParaRPr lang="fr-FR">
                <a:solidFill>
                  <a:srgbClr val="000099"/>
                </a:solidFill>
              </a:endParaRPr>
            </a:p>
          </p:txBody>
        </p:sp>
        <p:sp>
          <p:nvSpPr>
            <p:cNvPr id="11319" name="AutoShape 34"/>
            <p:cNvSpPr>
              <a:spLocks noChangeArrowheads="1"/>
            </p:cNvSpPr>
            <p:nvPr/>
          </p:nvSpPr>
          <p:spPr bwMode="auto">
            <a:xfrm>
              <a:off x="5376" y="3906"/>
              <a:ext cx="384" cy="384"/>
            </a:xfrm>
            <a:prstGeom prst="star24">
              <a:avLst>
                <a:gd name="adj" fmla="val 37500"/>
              </a:avLst>
            </a:prstGeom>
            <a:solidFill>
              <a:srgbClr val="3508D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9563" tIns="44782" rIns="89563" bIns="44782" anchor="ctr"/>
            <a:lstStyle/>
            <a:p>
              <a:pPr algn="ctr" defTabSz="895350"/>
              <a:r>
                <a:rPr lang="fr-FR" sz="2700">
                  <a:solidFill>
                    <a:schemeClr val="tx1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sp>
        <p:nvSpPr>
          <p:cNvPr id="11268" name="Rectangle 44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549275"/>
            <a:ext cx="8991600" cy="10795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i="1" dirty="0" smtClean="0">
                <a:solidFill>
                  <a:schemeClr val="tx1"/>
                </a:solidFill>
              </a:rPr>
              <a:t/>
            </a:r>
            <a:br>
              <a:rPr lang="fr-FR" i="1" dirty="0" smtClean="0">
                <a:solidFill>
                  <a:schemeClr val="tx1"/>
                </a:solidFill>
              </a:rPr>
            </a:br>
            <a:endParaRPr lang="fr-FR" i="1" dirty="0" smtClean="0">
              <a:solidFill>
                <a:schemeClr val="tx1"/>
              </a:solidFill>
            </a:endParaRPr>
          </a:p>
        </p:txBody>
      </p:sp>
      <p:sp>
        <p:nvSpPr>
          <p:cNvPr id="11269" name="Text Box 47"/>
          <p:cNvSpPr txBox="1">
            <a:spLocks noChangeArrowheads="1"/>
          </p:cNvSpPr>
          <p:nvPr/>
        </p:nvSpPr>
        <p:spPr bwMode="auto">
          <a:xfrm>
            <a:off x="0" y="0"/>
            <a:ext cx="9144000" cy="52065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r>
              <a:rPr lang="fr-FR" sz="2800" dirty="0">
                <a:solidFill>
                  <a:srgbClr val="E75112"/>
                </a:solidFill>
                <a:latin typeface="Arial" charset="0"/>
                <a:cs typeface="Arial" charset="0"/>
              </a:rPr>
              <a:t>Mode </a:t>
            </a:r>
            <a:r>
              <a:rPr lang="fr-FR" sz="2800" dirty="0" err="1" smtClean="0">
                <a:solidFill>
                  <a:srgbClr val="E75112"/>
                </a:solidFill>
                <a:latin typeface="Arial" charset="0"/>
                <a:cs typeface="Arial" charset="0"/>
              </a:rPr>
              <a:t>multi-faisceaux</a:t>
            </a:r>
            <a:r>
              <a:rPr lang="fr-FR" sz="2800" dirty="0">
                <a:solidFill>
                  <a:srgbClr val="E75112"/>
                </a:solidFill>
                <a:latin typeface="Arial" charset="0"/>
                <a:cs typeface="Arial" charset="0"/>
              </a:rPr>
              <a:t> </a:t>
            </a:r>
            <a:r>
              <a:rPr lang="fr-FR" sz="2800" dirty="0" smtClean="0">
                <a:solidFill>
                  <a:srgbClr val="E75112"/>
                </a:solidFill>
                <a:latin typeface="Arial" charset="0"/>
                <a:cs typeface="Arial" charset="0"/>
              </a:rPr>
              <a:t>: 5 </a:t>
            </a:r>
            <a:r>
              <a:rPr lang="fr-FR" sz="2800" dirty="0">
                <a:solidFill>
                  <a:srgbClr val="E75112"/>
                </a:solidFill>
                <a:latin typeface="Arial" charset="0"/>
                <a:cs typeface="Arial" charset="0"/>
              </a:rPr>
              <a:t>expériences en parallèle</a:t>
            </a:r>
          </a:p>
        </p:txBody>
      </p:sp>
      <p:pic>
        <p:nvPicPr>
          <p:cNvPr id="11270" name="Picture 3" descr="ganil1l"/>
          <p:cNvPicPr>
            <a:picLocks noChangeAspect="1" noChangeArrowheads="1"/>
          </p:cNvPicPr>
          <p:nvPr/>
        </p:nvPicPr>
        <p:blipFill>
          <a:blip r:embed="rId3" cstate="print"/>
          <a:srcRect l="5579" t="7111" r="1482" b="3181"/>
          <a:stretch>
            <a:fillRect/>
          </a:stretch>
        </p:blipFill>
        <p:spPr bwMode="auto">
          <a:xfrm>
            <a:off x="395288" y="1341438"/>
            <a:ext cx="5976937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Oval 4"/>
          <p:cNvSpPr>
            <a:spLocks noChangeArrowheads="1"/>
          </p:cNvSpPr>
          <p:nvPr/>
        </p:nvSpPr>
        <p:spPr bwMode="auto">
          <a:xfrm>
            <a:off x="5287963" y="6096000"/>
            <a:ext cx="76200" cy="76200"/>
          </a:xfrm>
          <a:prstGeom prst="ellipse">
            <a:avLst/>
          </a:prstGeom>
          <a:solidFill>
            <a:srgbClr val="3508DC"/>
          </a:solidFill>
          <a:ln w="9525">
            <a:solidFill>
              <a:srgbClr val="3508DC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72" name="Line 5"/>
          <p:cNvSpPr>
            <a:spLocks noChangeShapeType="1"/>
          </p:cNvSpPr>
          <p:nvPr/>
        </p:nvSpPr>
        <p:spPr bwMode="auto">
          <a:xfrm>
            <a:off x="5364163" y="6172200"/>
            <a:ext cx="152400" cy="0"/>
          </a:xfrm>
          <a:prstGeom prst="line">
            <a:avLst/>
          </a:prstGeom>
          <a:noFill/>
          <a:ln w="28575">
            <a:solidFill>
              <a:srgbClr val="3508DC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73" name="Line 6"/>
          <p:cNvSpPr>
            <a:spLocks noChangeShapeType="1"/>
          </p:cNvSpPr>
          <p:nvPr/>
        </p:nvSpPr>
        <p:spPr bwMode="auto">
          <a:xfrm flipV="1">
            <a:off x="5516563" y="5791200"/>
            <a:ext cx="0" cy="381000"/>
          </a:xfrm>
          <a:prstGeom prst="line">
            <a:avLst/>
          </a:prstGeom>
          <a:noFill/>
          <a:ln w="28575">
            <a:solidFill>
              <a:srgbClr val="3508DC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74" name="Line 7"/>
          <p:cNvSpPr>
            <a:spLocks noChangeShapeType="1"/>
          </p:cNvSpPr>
          <p:nvPr/>
        </p:nvSpPr>
        <p:spPr bwMode="auto">
          <a:xfrm flipV="1">
            <a:off x="5440363" y="5562600"/>
            <a:ext cx="0" cy="304800"/>
          </a:xfrm>
          <a:prstGeom prst="line">
            <a:avLst/>
          </a:prstGeom>
          <a:noFill/>
          <a:ln w="28575">
            <a:solidFill>
              <a:srgbClr val="3508DC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75" name="Line 8"/>
          <p:cNvSpPr>
            <a:spLocks noChangeShapeType="1"/>
          </p:cNvSpPr>
          <p:nvPr/>
        </p:nvSpPr>
        <p:spPr bwMode="auto">
          <a:xfrm>
            <a:off x="5440363" y="5562600"/>
            <a:ext cx="381000" cy="0"/>
          </a:xfrm>
          <a:prstGeom prst="line">
            <a:avLst/>
          </a:prstGeom>
          <a:noFill/>
          <a:ln w="28575">
            <a:solidFill>
              <a:srgbClr val="3508D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76" name="Oval 9"/>
          <p:cNvSpPr>
            <a:spLocks noChangeArrowheads="1"/>
          </p:cNvSpPr>
          <p:nvPr/>
        </p:nvSpPr>
        <p:spPr bwMode="auto">
          <a:xfrm>
            <a:off x="5287963" y="5715000"/>
            <a:ext cx="228600" cy="228600"/>
          </a:xfrm>
          <a:prstGeom prst="ellipse">
            <a:avLst/>
          </a:prstGeom>
          <a:solidFill>
            <a:srgbClr val="3508DC"/>
          </a:solidFill>
          <a:ln w="9525">
            <a:solidFill>
              <a:srgbClr val="FF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77" name="Oval 10"/>
          <p:cNvSpPr>
            <a:spLocks noChangeArrowheads="1"/>
          </p:cNvSpPr>
          <p:nvPr/>
        </p:nvSpPr>
        <p:spPr bwMode="auto">
          <a:xfrm>
            <a:off x="5364163" y="5105400"/>
            <a:ext cx="228600" cy="228600"/>
          </a:xfrm>
          <a:prstGeom prst="ellipse">
            <a:avLst/>
          </a:prstGeom>
          <a:solidFill>
            <a:srgbClr val="FF66CC"/>
          </a:solidFill>
          <a:ln w="9525">
            <a:solidFill>
              <a:srgbClr val="3508DC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78" name="Line 11"/>
          <p:cNvSpPr>
            <a:spLocks noChangeShapeType="1"/>
          </p:cNvSpPr>
          <p:nvPr/>
        </p:nvSpPr>
        <p:spPr bwMode="auto">
          <a:xfrm flipH="1" flipV="1">
            <a:off x="3382963" y="4800600"/>
            <a:ext cx="457200" cy="381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79" name="Line 12"/>
          <p:cNvSpPr>
            <a:spLocks noChangeShapeType="1"/>
          </p:cNvSpPr>
          <p:nvPr/>
        </p:nvSpPr>
        <p:spPr bwMode="auto">
          <a:xfrm flipH="1">
            <a:off x="3073400" y="4840288"/>
            <a:ext cx="3048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80" name="Oval 13"/>
          <p:cNvSpPr>
            <a:spLocks noChangeArrowheads="1"/>
          </p:cNvSpPr>
          <p:nvPr/>
        </p:nvSpPr>
        <p:spPr bwMode="auto">
          <a:xfrm>
            <a:off x="5287963" y="5029200"/>
            <a:ext cx="76200" cy="76200"/>
          </a:xfrm>
          <a:prstGeom prst="ellipse">
            <a:avLst/>
          </a:prstGeom>
          <a:solidFill>
            <a:srgbClr val="FF66CC"/>
          </a:solidFill>
          <a:ln w="9525">
            <a:solidFill>
              <a:srgbClr val="3508DC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81" name="Line 14"/>
          <p:cNvSpPr>
            <a:spLocks noChangeShapeType="1"/>
          </p:cNvSpPr>
          <p:nvPr/>
        </p:nvSpPr>
        <p:spPr bwMode="auto">
          <a:xfrm>
            <a:off x="5440363" y="5334000"/>
            <a:ext cx="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82" name="Line 15"/>
          <p:cNvSpPr>
            <a:spLocks noChangeShapeType="1"/>
          </p:cNvSpPr>
          <p:nvPr/>
        </p:nvSpPr>
        <p:spPr bwMode="auto">
          <a:xfrm flipH="1">
            <a:off x="5059363" y="5486400"/>
            <a:ext cx="381000" cy="0"/>
          </a:xfrm>
          <a:prstGeom prst="line">
            <a:avLst/>
          </a:prstGeom>
          <a:noFill/>
          <a:ln w="28575">
            <a:solidFill>
              <a:srgbClr val="FF66C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83" name="Line 16"/>
          <p:cNvSpPr>
            <a:spLocks noChangeShapeType="1"/>
          </p:cNvSpPr>
          <p:nvPr/>
        </p:nvSpPr>
        <p:spPr bwMode="auto">
          <a:xfrm flipH="1">
            <a:off x="3230563" y="5181600"/>
            <a:ext cx="381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84" name="Line 17"/>
          <p:cNvSpPr>
            <a:spLocks noChangeShapeType="1"/>
          </p:cNvSpPr>
          <p:nvPr/>
        </p:nvSpPr>
        <p:spPr bwMode="auto">
          <a:xfrm flipV="1">
            <a:off x="3611563" y="5029200"/>
            <a:ext cx="76200" cy="152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85" name="AutoShape 18"/>
          <p:cNvSpPr>
            <a:spLocks noChangeArrowheads="1"/>
          </p:cNvSpPr>
          <p:nvPr/>
        </p:nvSpPr>
        <p:spPr bwMode="auto">
          <a:xfrm>
            <a:off x="2870200" y="5138738"/>
            <a:ext cx="284163" cy="11906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86" name="AutoShape 19"/>
          <p:cNvSpPr>
            <a:spLocks noChangeArrowheads="1"/>
          </p:cNvSpPr>
          <p:nvPr/>
        </p:nvSpPr>
        <p:spPr bwMode="auto">
          <a:xfrm flipH="1">
            <a:off x="3535363" y="990600"/>
            <a:ext cx="2590800" cy="5334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9563" tIns="44782" rIns="89563" bIns="44782" anchor="ctr"/>
          <a:lstStyle/>
          <a:p>
            <a:pPr algn="ctr" defTabSz="895350"/>
            <a:endParaRPr lang="fr-FR" sz="27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287" name="Line 20"/>
          <p:cNvSpPr>
            <a:spLocks noChangeShapeType="1"/>
          </p:cNvSpPr>
          <p:nvPr/>
        </p:nvSpPr>
        <p:spPr bwMode="auto">
          <a:xfrm flipH="1">
            <a:off x="3035300" y="5157788"/>
            <a:ext cx="152400" cy="173037"/>
          </a:xfrm>
          <a:prstGeom prst="line">
            <a:avLst/>
          </a:prstGeom>
          <a:noFill/>
          <a:ln w="3175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88" name="AutoShape 21"/>
          <p:cNvSpPr>
            <a:spLocks noChangeArrowheads="1"/>
          </p:cNvSpPr>
          <p:nvPr/>
        </p:nvSpPr>
        <p:spPr bwMode="auto">
          <a:xfrm>
            <a:off x="4348163" y="5181600"/>
            <a:ext cx="254000" cy="74613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89" name="Line 22"/>
          <p:cNvSpPr>
            <a:spLocks noChangeShapeType="1"/>
          </p:cNvSpPr>
          <p:nvPr/>
        </p:nvSpPr>
        <p:spPr bwMode="auto">
          <a:xfrm flipH="1">
            <a:off x="4643438" y="5192713"/>
            <a:ext cx="304800" cy="0"/>
          </a:xfrm>
          <a:prstGeom prst="line">
            <a:avLst/>
          </a:prstGeom>
          <a:noFill/>
          <a:ln w="28575">
            <a:solidFill>
              <a:srgbClr val="FF66C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90" name="AutoShape 23"/>
          <p:cNvSpPr>
            <a:spLocks noChangeArrowheads="1"/>
          </p:cNvSpPr>
          <p:nvPr/>
        </p:nvSpPr>
        <p:spPr bwMode="auto">
          <a:xfrm>
            <a:off x="4318000" y="5138738"/>
            <a:ext cx="284163" cy="11906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91" name="Line 24"/>
          <p:cNvSpPr>
            <a:spLocks noChangeShapeType="1"/>
          </p:cNvSpPr>
          <p:nvPr/>
        </p:nvSpPr>
        <p:spPr bwMode="auto">
          <a:xfrm flipH="1">
            <a:off x="4500563" y="5157788"/>
            <a:ext cx="152400" cy="228600"/>
          </a:xfrm>
          <a:prstGeom prst="line">
            <a:avLst/>
          </a:prstGeom>
          <a:noFill/>
          <a:ln w="31750">
            <a:solidFill>
              <a:srgbClr val="FF66C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92" name="AutoShape 25"/>
          <p:cNvSpPr>
            <a:spLocks noChangeArrowheads="1"/>
          </p:cNvSpPr>
          <p:nvPr/>
        </p:nvSpPr>
        <p:spPr bwMode="auto">
          <a:xfrm>
            <a:off x="2697163" y="4267200"/>
            <a:ext cx="533400" cy="533400"/>
          </a:xfrm>
          <a:prstGeom prst="star24">
            <a:avLst>
              <a:gd name="adj" fmla="val 37500"/>
            </a:avLst>
          </a:prstGeom>
          <a:solidFill>
            <a:srgbClr val="669900"/>
          </a:solidFill>
          <a:ln w="9525">
            <a:solidFill>
              <a:srgbClr val="669900"/>
            </a:solidFill>
            <a:miter lim="800000"/>
            <a:headEnd/>
            <a:tailEnd/>
          </a:ln>
        </p:spPr>
        <p:txBody>
          <a:bodyPr wrap="none" lIns="89563" tIns="44782" rIns="89563" bIns="44782" anchor="ctr"/>
          <a:lstStyle/>
          <a:p>
            <a:pPr algn="ctr" defTabSz="895350"/>
            <a:r>
              <a:rPr lang="fr-FR" sz="2700">
                <a:solidFill>
                  <a:schemeClr val="tx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1293" name="Rectangle 26"/>
          <p:cNvSpPr>
            <a:spLocks noChangeArrowheads="1"/>
          </p:cNvSpPr>
          <p:nvPr/>
        </p:nvSpPr>
        <p:spPr bwMode="auto">
          <a:xfrm>
            <a:off x="3840163" y="4953000"/>
            <a:ext cx="76200" cy="4572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94" name="Line 27"/>
          <p:cNvSpPr>
            <a:spLocks noChangeShapeType="1"/>
          </p:cNvSpPr>
          <p:nvPr/>
        </p:nvSpPr>
        <p:spPr bwMode="auto">
          <a:xfrm flipH="1" flipV="1">
            <a:off x="2808288" y="5192713"/>
            <a:ext cx="228600" cy="304800"/>
          </a:xfrm>
          <a:prstGeom prst="line">
            <a:avLst/>
          </a:prstGeom>
          <a:noFill/>
          <a:ln w="3175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95" name="Line 28"/>
          <p:cNvSpPr>
            <a:spLocks noChangeShapeType="1"/>
          </p:cNvSpPr>
          <p:nvPr/>
        </p:nvSpPr>
        <p:spPr bwMode="auto">
          <a:xfrm flipH="1" flipV="1">
            <a:off x="2087563" y="5181600"/>
            <a:ext cx="755650" cy="1111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96" name="Line 29"/>
          <p:cNvSpPr>
            <a:spLocks noChangeShapeType="1"/>
          </p:cNvSpPr>
          <p:nvPr/>
        </p:nvSpPr>
        <p:spPr bwMode="auto">
          <a:xfrm flipH="1" flipV="1">
            <a:off x="2411413" y="3968750"/>
            <a:ext cx="0" cy="1600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97" name="AutoShape 30"/>
          <p:cNvSpPr>
            <a:spLocks noChangeArrowheads="1"/>
          </p:cNvSpPr>
          <p:nvPr/>
        </p:nvSpPr>
        <p:spPr bwMode="auto">
          <a:xfrm>
            <a:off x="2468563" y="2819400"/>
            <a:ext cx="533400" cy="533400"/>
          </a:xfrm>
          <a:prstGeom prst="star24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9563" tIns="44782" rIns="89563" bIns="44782" anchor="ctr"/>
          <a:lstStyle/>
          <a:p>
            <a:pPr algn="ctr" defTabSz="895350"/>
            <a:r>
              <a:rPr lang="fr-FR" sz="2700">
                <a:solidFill>
                  <a:schemeClr val="tx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1298" name="Line 31"/>
          <p:cNvSpPr>
            <a:spLocks noChangeShapeType="1"/>
          </p:cNvSpPr>
          <p:nvPr/>
        </p:nvSpPr>
        <p:spPr bwMode="auto">
          <a:xfrm>
            <a:off x="1943100" y="5408613"/>
            <a:ext cx="22860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99" name="Line 32"/>
          <p:cNvSpPr>
            <a:spLocks noChangeShapeType="1"/>
          </p:cNvSpPr>
          <p:nvPr/>
        </p:nvSpPr>
        <p:spPr bwMode="auto">
          <a:xfrm flipV="1">
            <a:off x="2411413" y="3644900"/>
            <a:ext cx="152400" cy="228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300" name="AutoShape 38"/>
          <p:cNvSpPr>
            <a:spLocks noChangeArrowheads="1"/>
          </p:cNvSpPr>
          <p:nvPr/>
        </p:nvSpPr>
        <p:spPr bwMode="auto">
          <a:xfrm>
            <a:off x="5715000" y="5638800"/>
            <a:ext cx="533400" cy="457200"/>
          </a:xfrm>
          <a:prstGeom prst="star24">
            <a:avLst>
              <a:gd name="adj" fmla="val 37500"/>
            </a:avLst>
          </a:prstGeom>
          <a:solidFill>
            <a:srgbClr val="3508D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9563" tIns="44782" rIns="89563" bIns="44782" anchor="ctr"/>
          <a:lstStyle/>
          <a:p>
            <a:pPr algn="ctr" defTabSz="895350"/>
            <a:r>
              <a:rPr lang="fr-FR" sz="2700">
                <a:solidFill>
                  <a:schemeClr val="tx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1301" name="Text Box 39"/>
          <p:cNvSpPr txBox="1">
            <a:spLocks noChangeArrowheads="1"/>
          </p:cNvSpPr>
          <p:nvPr/>
        </p:nvSpPr>
        <p:spPr bwMode="auto">
          <a:xfrm>
            <a:off x="1477963" y="5638800"/>
            <a:ext cx="15240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63" tIns="44782" rIns="89563" bIns="44782">
            <a:spAutoFit/>
          </a:bodyPr>
          <a:lstStyle/>
          <a:p>
            <a:pPr algn="ctr" defTabSz="895350">
              <a:spcBef>
                <a:spcPct val="50000"/>
              </a:spcBef>
            </a:pPr>
            <a:r>
              <a:rPr lang="fr-FR">
                <a:solidFill>
                  <a:srgbClr val="008000"/>
                </a:solidFill>
                <a:latin typeface="Symbol" pitchFamily="18" charset="2"/>
              </a:rPr>
              <a:t>a </a:t>
            </a:r>
            <a:r>
              <a:rPr lang="fr-FR" i="1">
                <a:solidFill>
                  <a:srgbClr val="008000"/>
                </a:solidFill>
                <a:latin typeface="Times New Roman" pitchFamily="18" charset="0"/>
              </a:rPr>
              <a:t>spectro</a:t>
            </a:r>
            <a:endParaRPr lang="fr-FR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302" name="Oval 40"/>
          <p:cNvSpPr>
            <a:spLocks noChangeArrowheads="1"/>
          </p:cNvSpPr>
          <p:nvPr/>
        </p:nvSpPr>
        <p:spPr bwMode="auto">
          <a:xfrm>
            <a:off x="2087563" y="53340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303" name="Text Box 41"/>
          <p:cNvSpPr txBox="1">
            <a:spLocks noChangeArrowheads="1"/>
          </p:cNvSpPr>
          <p:nvPr/>
        </p:nvSpPr>
        <p:spPr bwMode="auto">
          <a:xfrm>
            <a:off x="3840163" y="4724400"/>
            <a:ext cx="990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63" tIns="44782" rIns="89563" bIns="44782">
            <a:spAutoFit/>
          </a:bodyPr>
          <a:lstStyle/>
          <a:p>
            <a:pPr defTabSz="895350">
              <a:spcBef>
                <a:spcPct val="50000"/>
              </a:spcBef>
            </a:pPr>
            <a:r>
              <a:rPr lang="fr-FR" sz="1500">
                <a:solidFill>
                  <a:srgbClr val="FFCC00"/>
                </a:solidFill>
                <a:latin typeface="Times New Roman" pitchFamily="18" charset="0"/>
              </a:rPr>
              <a:t>Stripper</a:t>
            </a:r>
          </a:p>
        </p:txBody>
      </p:sp>
      <p:sp>
        <p:nvSpPr>
          <p:cNvPr id="11304" name="Rectangle 42"/>
          <p:cNvSpPr>
            <a:spLocks noChangeArrowheads="1"/>
          </p:cNvSpPr>
          <p:nvPr/>
        </p:nvSpPr>
        <p:spPr bwMode="auto">
          <a:xfrm>
            <a:off x="4716463" y="1628775"/>
            <a:ext cx="1295400" cy="2667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305" name="Rectangle 43"/>
          <p:cNvSpPr>
            <a:spLocks noChangeArrowheads="1"/>
          </p:cNvSpPr>
          <p:nvPr/>
        </p:nvSpPr>
        <p:spPr bwMode="auto">
          <a:xfrm>
            <a:off x="304800" y="4953000"/>
            <a:ext cx="533400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306" name="Line 45"/>
          <p:cNvSpPr>
            <a:spLocks noChangeShapeType="1"/>
          </p:cNvSpPr>
          <p:nvPr/>
        </p:nvSpPr>
        <p:spPr bwMode="auto">
          <a:xfrm flipH="1" flipV="1">
            <a:off x="4248150" y="5157788"/>
            <a:ext cx="157163" cy="219075"/>
          </a:xfrm>
          <a:prstGeom prst="line">
            <a:avLst/>
          </a:prstGeom>
          <a:noFill/>
          <a:ln w="31750">
            <a:solidFill>
              <a:srgbClr val="FF66C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307" name="AutoShape 48"/>
          <p:cNvSpPr>
            <a:spLocks noChangeArrowheads="1"/>
          </p:cNvSpPr>
          <p:nvPr/>
        </p:nvSpPr>
        <p:spPr bwMode="auto">
          <a:xfrm>
            <a:off x="1331913" y="2636838"/>
            <a:ext cx="533400" cy="533400"/>
          </a:xfrm>
          <a:prstGeom prst="star24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9563" tIns="44782" rIns="89563" bIns="44782" anchor="ctr"/>
          <a:lstStyle/>
          <a:p>
            <a:pPr algn="ctr" defTabSz="895350"/>
            <a:r>
              <a:rPr lang="fr-FR" sz="2700">
                <a:solidFill>
                  <a:schemeClr val="tx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1308" name="Line 49"/>
          <p:cNvSpPr>
            <a:spLocks noChangeShapeType="1"/>
          </p:cNvSpPr>
          <p:nvPr/>
        </p:nvSpPr>
        <p:spPr bwMode="auto">
          <a:xfrm flipH="1" flipV="1">
            <a:off x="1943100" y="3608388"/>
            <a:ext cx="468313" cy="32543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" name="Group 79"/>
          <p:cNvGrpSpPr>
            <a:grpSpLocks/>
          </p:cNvGrpSpPr>
          <p:nvPr/>
        </p:nvGrpSpPr>
        <p:grpSpPr bwMode="auto">
          <a:xfrm>
            <a:off x="4356100" y="2781300"/>
            <a:ext cx="4645025" cy="1079748"/>
            <a:chOff x="3016" y="1797"/>
            <a:chExt cx="2744" cy="482"/>
          </a:xfrm>
        </p:grpSpPr>
        <p:sp>
          <p:nvSpPr>
            <p:cNvPr id="11316" name="Text Box 66"/>
            <p:cNvSpPr txBox="1">
              <a:spLocks noChangeArrowheads="1"/>
            </p:cNvSpPr>
            <p:nvPr/>
          </p:nvSpPr>
          <p:spPr bwMode="auto">
            <a:xfrm>
              <a:off x="3334" y="1797"/>
              <a:ext cx="2426" cy="4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9563" tIns="44782" rIns="89563" bIns="44782">
              <a:spAutoFit/>
            </a:bodyPr>
            <a:lstStyle/>
            <a:p>
              <a:pPr defTabSz="895350">
                <a:spcBef>
                  <a:spcPct val="50000"/>
                </a:spcBef>
              </a:pPr>
              <a:r>
                <a:rPr lang="fr-FR" dirty="0">
                  <a:solidFill>
                    <a:srgbClr val="669900"/>
                  </a:solidFill>
                </a:rPr>
                <a:t>SME</a:t>
              </a:r>
              <a:r>
                <a:rPr lang="fr-FR" sz="1500" dirty="0">
                  <a:solidFill>
                    <a:srgbClr val="669900"/>
                  </a:solidFill>
                </a:rPr>
                <a:t>: </a:t>
              </a:r>
              <a:r>
                <a:rPr lang="fr-FR" dirty="0">
                  <a:solidFill>
                    <a:srgbClr val="669900"/>
                  </a:solidFill>
                </a:rPr>
                <a:t>après l’éplucheur, 1 état de charge  vers D1 [3.7, 13.7] MeV/u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1317" name="AutoShape 68"/>
            <p:cNvSpPr>
              <a:spLocks noChangeArrowheads="1"/>
            </p:cNvSpPr>
            <p:nvPr/>
          </p:nvSpPr>
          <p:spPr bwMode="auto">
            <a:xfrm>
              <a:off x="3016" y="1797"/>
              <a:ext cx="384" cy="336"/>
            </a:xfrm>
            <a:prstGeom prst="star24">
              <a:avLst>
                <a:gd name="adj" fmla="val 37500"/>
              </a:avLst>
            </a:prstGeom>
            <a:solidFill>
              <a:srgbClr val="669900"/>
            </a:solidFill>
            <a:ln w="9525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lIns="89563" tIns="44782" rIns="89563" bIns="44782" anchor="ctr"/>
            <a:lstStyle/>
            <a:p>
              <a:pPr algn="ctr" defTabSz="895350"/>
              <a:r>
                <a:rPr lang="fr-FR" sz="2700">
                  <a:solidFill>
                    <a:schemeClr val="tx1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grpSp>
        <p:nvGrpSpPr>
          <p:cNvPr id="4" name="Group 82"/>
          <p:cNvGrpSpPr>
            <a:grpSpLocks/>
          </p:cNvGrpSpPr>
          <p:nvPr/>
        </p:nvGrpSpPr>
        <p:grpSpPr bwMode="auto">
          <a:xfrm>
            <a:off x="4140200" y="1268412"/>
            <a:ext cx="5003800" cy="1296491"/>
            <a:chOff x="2608" y="799"/>
            <a:chExt cx="3152" cy="612"/>
          </a:xfrm>
        </p:grpSpPr>
        <p:sp>
          <p:nvSpPr>
            <p:cNvPr id="11313" name="Text Box 71"/>
            <p:cNvSpPr txBox="1">
              <a:spLocks noChangeArrowheads="1"/>
            </p:cNvSpPr>
            <p:nvPr/>
          </p:nvSpPr>
          <p:spPr bwMode="auto">
            <a:xfrm>
              <a:off x="2608" y="1139"/>
              <a:ext cx="3152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9563" tIns="44782" rIns="89563" bIns="44782"/>
            <a:lstStyle/>
            <a:p>
              <a:pPr defTabSz="895350">
                <a:spcBef>
                  <a:spcPct val="50000"/>
                </a:spcBef>
              </a:pPr>
              <a:r>
                <a:rPr lang="fr-FR" dirty="0">
                  <a:solidFill>
                    <a:srgbClr val="FF3300"/>
                  </a:solidFill>
                </a:rPr>
                <a:t>Faisceaux hautes énergies [24, 95] MeV/u</a:t>
              </a:r>
            </a:p>
          </p:txBody>
        </p:sp>
        <p:sp>
          <p:nvSpPr>
            <p:cNvPr id="11314" name="AutoShape 74"/>
            <p:cNvSpPr>
              <a:spLocks noChangeArrowheads="1"/>
            </p:cNvSpPr>
            <p:nvPr/>
          </p:nvSpPr>
          <p:spPr bwMode="auto">
            <a:xfrm>
              <a:off x="3424" y="822"/>
              <a:ext cx="413" cy="337"/>
            </a:xfrm>
            <a:prstGeom prst="star24">
              <a:avLst>
                <a:gd name="adj" fmla="val 375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9563" tIns="44782" rIns="89563" bIns="44782" anchor="ctr"/>
            <a:lstStyle/>
            <a:p>
              <a:pPr algn="ctr" defTabSz="895350"/>
              <a:r>
                <a:rPr lang="fr-FR" sz="2700">
                  <a:solidFill>
                    <a:schemeClr val="tx1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11315" name="AutoShape 69"/>
            <p:cNvSpPr>
              <a:spLocks noChangeArrowheads="1"/>
            </p:cNvSpPr>
            <p:nvPr/>
          </p:nvSpPr>
          <p:spPr bwMode="auto">
            <a:xfrm>
              <a:off x="3833" y="799"/>
              <a:ext cx="414" cy="337"/>
            </a:xfrm>
            <a:prstGeom prst="star24">
              <a:avLst>
                <a:gd name="adj" fmla="val 375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9563" tIns="44782" rIns="89563" bIns="44782" anchor="ctr"/>
            <a:lstStyle/>
            <a:p>
              <a:pPr algn="ctr" defTabSz="895350"/>
              <a:r>
                <a:rPr lang="fr-FR" sz="2700">
                  <a:solidFill>
                    <a:schemeClr val="tx1"/>
                  </a:solidFill>
                  <a:latin typeface="Times New Roman" pitchFamily="18" charset="0"/>
                </a:rPr>
                <a:t>4</a:t>
              </a:r>
            </a:p>
          </p:txBody>
        </p:sp>
      </p:grpSp>
      <p:sp>
        <p:nvSpPr>
          <p:cNvPr id="11311" name="AutoShape 68"/>
          <p:cNvSpPr>
            <a:spLocks noChangeArrowheads="1"/>
          </p:cNvSpPr>
          <p:nvPr/>
        </p:nvSpPr>
        <p:spPr bwMode="auto">
          <a:xfrm>
            <a:off x="142875" y="5300663"/>
            <a:ext cx="585788" cy="533400"/>
          </a:xfrm>
          <a:prstGeom prst="star24">
            <a:avLst>
              <a:gd name="adj" fmla="val 37500"/>
            </a:avLst>
          </a:prstGeom>
          <a:solidFill>
            <a:srgbClr val="7030A0"/>
          </a:solidFill>
          <a:ln w="9525">
            <a:solidFill>
              <a:srgbClr val="669900"/>
            </a:solidFill>
            <a:miter lim="800000"/>
            <a:headEnd/>
            <a:tailEnd/>
          </a:ln>
        </p:spPr>
        <p:txBody>
          <a:bodyPr wrap="none" lIns="89563" tIns="44782" rIns="89563" bIns="44782" anchor="ctr"/>
          <a:lstStyle/>
          <a:p>
            <a:pPr algn="ctr" defTabSz="895350"/>
            <a:r>
              <a:rPr lang="fr-FR" sz="2700">
                <a:solidFill>
                  <a:schemeClr val="tx1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1312" name="Line 8"/>
          <p:cNvSpPr>
            <a:spLocks noChangeShapeType="1"/>
          </p:cNvSpPr>
          <p:nvPr/>
        </p:nvSpPr>
        <p:spPr bwMode="auto">
          <a:xfrm flipH="1">
            <a:off x="792163" y="5553075"/>
            <a:ext cx="503237" cy="0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Tm="664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304800" y="990600"/>
            <a:ext cx="6067425" cy="5678488"/>
            <a:chOff x="192" y="624"/>
            <a:chExt cx="3822" cy="3577"/>
          </a:xfrm>
        </p:grpSpPr>
        <p:pic>
          <p:nvPicPr>
            <p:cNvPr id="12298" name="Picture 9" descr="ganil1l"/>
            <p:cNvPicPr>
              <a:picLocks noChangeAspect="1" noChangeArrowheads="1"/>
            </p:cNvPicPr>
            <p:nvPr/>
          </p:nvPicPr>
          <p:blipFill>
            <a:blip r:embed="rId3" cstate="print"/>
            <a:srcRect l="5579" t="7111" r="1482" b="3181"/>
            <a:stretch>
              <a:fillRect/>
            </a:stretch>
          </p:blipFill>
          <p:spPr bwMode="auto">
            <a:xfrm>
              <a:off x="249" y="845"/>
              <a:ext cx="3765" cy="3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9" name="Oval 10"/>
            <p:cNvSpPr>
              <a:spLocks noChangeArrowheads="1"/>
            </p:cNvSpPr>
            <p:nvPr/>
          </p:nvSpPr>
          <p:spPr bwMode="auto">
            <a:xfrm>
              <a:off x="3331" y="3840"/>
              <a:ext cx="48" cy="48"/>
            </a:xfrm>
            <a:prstGeom prst="ellipse">
              <a:avLst/>
            </a:prstGeom>
            <a:solidFill>
              <a:srgbClr val="3508DC"/>
            </a:solidFill>
            <a:ln w="9525">
              <a:solidFill>
                <a:srgbClr val="3508D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00" name="Line 11"/>
            <p:cNvSpPr>
              <a:spLocks noChangeShapeType="1"/>
            </p:cNvSpPr>
            <p:nvPr/>
          </p:nvSpPr>
          <p:spPr bwMode="auto">
            <a:xfrm>
              <a:off x="3379" y="3888"/>
              <a:ext cx="96" cy="0"/>
            </a:xfrm>
            <a:prstGeom prst="line">
              <a:avLst/>
            </a:prstGeom>
            <a:noFill/>
            <a:ln w="28575">
              <a:solidFill>
                <a:srgbClr val="3508D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01" name="Line 12"/>
            <p:cNvSpPr>
              <a:spLocks noChangeShapeType="1"/>
            </p:cNvSpPr>
            <p:nvPr/>
          </p:nvSpPr>
          <p:spPr bwMode="auto">
            <a:xfrm flipV="1">
              <a:off x="3475" y="3648"/>
              <a:ext cx="0" cy="240"/>
            </a:xfrm>
            <a:prstGeom prst="line">
              <a:avLst/>
            </a:prstGeom>
            <a:noFill/>
            <a:ln w="28575">
              <a:solidFill>
                <a:srgbClr val="3508D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02" name="Line 13"/>
            <p:cNvSpPr>
              <a:spLocks noChangeShapeType="1"/>
            </p:cNvSpPr>
            <p:nvPr/>
          </p:nvSpPr>
          <p:spPr bwMode="auto">
            <a:xfrm flipV="1">
              <a:off x="3427" y="3504"/>
              <a:ext cx="0" cy="192"/>
            </a:xfrm>
            <a:prstGeom prst="line">
              <a:avLst/>
            </a:prstGeom>
            <a:noFill/>
            <a:ln w="28575">
              <a:solidFill>
                <a:srgbClr val="3508D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03" name="Line 14"/>
            <p:cNvSpPr>
              <a:spLocks noChangeShapeType="1"/>
            </p:cNvSpPr>
            <p:nvPr/>
          </p:nvSpPr>
          <p:spPr bwMode="auto">
            <a:xfrm>
              <a:off x="3427" y="3504"/>
              <a:ext cx="240" cy="0"/>
            </a:xfrm>
            <a:prstGeom prst="line">
              <a:avLst/>
            </a:prstGeom>
            <a:noFill/>
            <a:ln w="28575">
              <a:solidFill>
                <a:srgbClr val="3508D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04" name="Oval 15"/>
            <p:cNvSpPr>
              <a:spLocks noChangeArrowheads="1"/>
            </p:cNvSpPr>
            <p:nvPr/>
          </p:nvSpPr>
          <p:spPr bwMode="auto">
            <a:xfrm>
              <a:off x="3331" y="3600"/>
              <a:ext cx="144" cy="144"/>
            </a:xfrm>
            <a:prstGeom prst="ellipse">
              <a:avLst/>
            </a:prstGeom>
            <a:solidFill>
              <a:srgbClr val="3508DC"/>
            </a:solidFill>
            <a:ln w="9525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05" name="Oval 16"/>
            <p:cNvSpPr>
              <a:spLocks noChangeArrowheads="1"/>
            </p:cNvSpPr>
            <p:nvPr/>
          </p:nvSpPr>
          <p:spPr bwMode="auto">
            <a:xfrm>
              <a:off x="3379" y="3216"/>
              <a:ext cx="144" cy="144"/>
            </a:xfrm>
            <a:prstGeom prst="ellipse">
              <a:avLst/>
            </a:prstGeom>
            <a:solidFill>
              <a:srgbClr val="FF66CC"/>
            </a:solidFill>
            <a:ln w="9525">
              <a:solidFill>
                <a:srgbClr val="3508D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06" name="Line 17"/>
            <p:cNvSpPr>
              <a:spLocks noChangeShapeType="1"/>
            </p:cNvSpPr>
            <p:nvPr/>
          </p:nvSpPr>
          <p:spPr bwMode="auto">
            <a:xfrm flipH="1" flipV="1">
              <a:off x="2154" y="3045"/>
              <a:ext cx="288" cy="24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07" name="Line 18"/>
            <p:cNvSpPr>
              <a:spLocks noChangeShapeType="1"/>
            </p:cNvSpPr>
            <p:nvPr/>
          </p:nvSpPr>
          <p:spPr bwMode="auto">
            <a:xfrm flipH="1">
              <a:off x="1936" y="3045"/>
              <a:ext cx="218" cy="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08" name="Oval 19"/>
            <p:cNvSpPr>
              <a:spLocks noChangeArrowheads="1"/>
            </p:cNvSpPr>
            <p:nvPr/>
          </p:nvSpPr>
          <p:spPr bwMode="auto">
            <a:xfrm>
              <a:off x="3331" y="3168"/>
              <a:ext cx="48" cy="48"/>
            </a:xfrm>
            <a:prstGeom prst="ellipse">
              <a:avLst/>
            </a:prstGeom>
            <a:solidFill>
              <a:srgbClr val="FF66CC"/>
            </a:solidFill>
            <a:ln w="9525">
              <a:solidFill>
                <a:srgbClr val="3508D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09" name="Line 20"/>
            <p:cNvSpPr>
              <a:spLocks noChangeShapeType="1"/>
            </p:cNvSpPr>
            <p:nvPr/>
          </p:nvSpPr>
          <p:spPr bwMode="auto">
            <a:xfrm>
              <a:off x="3427" y="3360"/>
              <a:ext cx="0" cy="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10" name="Line 21"/>
            <p:cNvSpPr>
              <a:spLocks noChangeShapeType="1"/>
            </p:cNvSpPr>
            <p:nvPr/>
          </p:nvSpPr>
          <p:spPr bwMode="auto">
            <a:xfrm flipH="1">
              <a:off x="3187" y="3456"/>
              <a:ext cx="240" cy="0"/>
            </a:xfrm>
            <a:prstGeom prst="line">
              <a:avLst/>
            </a:prstGeom>
            <a:noFill/>
            <a:ln w="28575">
              <a:solidFill>
                <a:srgbClr val="FF66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11" name="Line 22"/>
            <p:cNvSpPr>
              <a:spLocks noChangeShapeType="1"/>
            </p:cNvSpPr>
            <p:nvPr/>
          </p:nvSpPr>
          <p:spPr bwMode="auto">
            <a:xfrm flipH="1">
              <a:off x="1995" y="3271"/>
              <a:ext cx="24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12" name="Line 23"/>
            <p:cNvSpPr>
              <a:spLocks noChangeShapeType="1"/>
            </p:cNvSpPr>
            <p:nvPr/>
          </p:nvSpPr>
          <p:spPr bwMode="auto">
            <a:xfrm flipV="1">
              <a:off x="2275" y="3168"/>
              <a:ext cx="48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13" name="AutoShape 24"/>
            <p:cNvSpPr>
              <a:spLocks noChangeArrowheads="1"/>
            </p:cNvSpPr>
            <p:nvPr/>
          </p:nvSpPr>
          <p:spPr bwMode="auto">
            <a:xfrm>
              <a:off x="1808" y="3237"/>
              <a:ext cx="179" cy="75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14" name="AutoShape 25"/>
            <p:cNvSpPr>
              <a:spLocks noChangeArrowheads="1"/>
            </p:cNvSpPr>
            <p:nvPr/>
          </p:nvSpPr>
          <p:spPr bwMode="auto">
            <a:xfrm flipH="1">
              <a:off x="2227" y="624"/>
              <a:ext cx="1632" cy="33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89563" tIns="44782" rIns="89563" bIns="44782" anchor="ctr"/>
            <a:lstStyle/>
            <a:p>
              <a:pPr algn="ctr" defTabSz="895350"/>
              <a:endParaRPr lang="en-GB" sz="27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2315" name="AutoShape 27"/>
            <p:cNvSpPr>
              <a:spLocks noChangeArrowheads="1"/>
            </p:cNvSpPr>
            <p:nvPr/>
          </p:nvSpPr>
          <p:spPr bwMode="auto">
            <a:xfrm>
              <a:off x="2739" y="3264"/>
              <a:ext cx="160" cy="4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16" name="Line 28"/>
            <p:cNvSpPr>
              <a:spLocks noChangeShapeType="1"/>
            </p:cNvSpPr>
            <p:nvPr/>
          </p:nvSpPr>
          <p:spPr bwMode="auto">
            <a:xfrm flipH="1">
              <a:off x="2948" y="3271"/>
              <a:ext cx="192" cy="0"/>
            </a:xfrm>
            <a:prstGeom prst="line">
              <a:avLst/>
            </a:prstGeom>
            <a:noFill/>
            <a:ln w="28575">
              <a:solidFill>
                <a:srgbClr val="FF66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17" name="AutoShape 29"/>
            <p:cNvSpPr>
              <a:spLocks noChangeArrowheads="1"/>
            </p:cNvSpPr>
            <p:nvPr/>
          </p:nvSpPr>
          <p:spPr bwMode="auto">
            <a:xfrm>
              <a:off x="2720" y="3237"/>
              <a:ext cx="179" cy="75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18" name="Line 30"/>
            <p:cNvSpPr>
              <a:spLocks noChangeShapeType="1"/>
            </p:cNvSpPr>
            <p:nvPr/>
          </p:nvSpPr>
          <p:spPr bwMode="auto">
            <a:xfrm flipH="1">
              <a:off x="2835" y="3271"/>
              <a:ext cx="96" cy="144"/>
            </a:xfrm>
            <a:prstGeom prst="line">
              <a:avLst/>
            </a:prstGeom>
            <a:noFill/>
            <a:ln w="31750">
              <a:solidFill>
                <a:srgbClr val="FF66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19" name="AutoShape 31"/>
            <p:cNvSpPr>
              <a:spLocks noChangeArrowheads="1"/>
            </p:cNvSpPr>
            <p:nvPr/>
          </p:nvSpPr>
          <p:spPr bwMode="auto">
            <a:xfrm>
              <a:off x="1699" y="2688"/>
              <a:ext cx="336" cy="336"/>
            </a:xfrm>
            <a:prstGeom prst="star24">
              <a:avLst>
                <a:gd name="adj" fmla="val 37500"/>
              </a:avLst>
            </a:prstGeom>
            <a:solidFill>
              <a:srgbClr val="669900"/>
            </a:solidFill>
            <a:ln w="9525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lIns="89563" tIns="44782" rIns="89563" bIns="44782" anchor="ctr"/>
            <a:lstStyle/>
            <a:p>
              <a:pPr algn="ctr" defTabSz="895350"/>
              <a:r>
                <a:rPr lang="en-GB" sz="2700">
                  <a:solidFill>
                    <a:schemeClr val="tx1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2320" name="Rectangle 32"/>
            <p:cNvSpPr>
              <a:spLocks noChangeArrowheads="1"/>
            </p:cNvSpPr>
            <p:nvPr/>
          </p:nvSpPr>
          <p:spPr bwMode="auto">
            <a:xfrm>
              <a:off x="2419" y="3120"/>
              <a:ext cx="48" cy="288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21" name="Line 34"/>
            <p:cNvSpPr>
              <a:spLocks noChangeShapeType="1"/>
            </p:cNvSpPr>
            <p:nvPr/>
          </p:nvSpPr>
          <p:spPr bwMode="auto">
            <a:xfrm flipH="1" flipV="1">
              <a:off x="1156" y="3271"/>
              <a:ext cx="635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22" name="Line 35"/>
            <p:cNvSpPr>
              <a:spLocks noChangeShapeType="1"/>
            </p:cNvSpPr>
            <p:nvPr/>
          </p:nvSpPr>
          <p:spPr bwMode="auto">
            <a:xfrm flipH="1" flipV="1">
              <a:off x="1507" y="2496"/>
              <a:ext cx="0" cy="1008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23" name="AutoShape 36"/>
            <p:cNvSpPr>
              <a:spLocks noChangeArrowheads="1"/>
            </p:cNvSpPr>
            <p:nvPr/>
          </p:nvSpPr>
          <p:spPr bwMode="auto">
            <a:xfrm>
              <a:off x="1555" y="1776"/>
              <a:ext cx="336" cy="336"/>
            </a:xfrm>
            <a:prstGeom prst="star24">
              <a:avLst>
                <a:gd name="adj" fmla="val 37500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9563" tIns="44782" rIns="89563" bIns="44782" anchor="ctr"/>
            <a:lstStyle/>
            <a:p>
              <a:pPr algn="ctr" defTabSz="895350"/>
              <a:r>
                <a:rPr lang="en-GB" sz="2700">
                  <a:solidFill>
                    <a:schemeClr val="tx1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12324" name="Line 37"/>
            <p:cNvSpPr>
              <a:spLocks noChangeShapeType="1"/>
            </p:cNvSpPr>
            <p:nvPr/>
          </p:nvSpPr>
          <p:spPr bwMode="auto">
            <a:xfrm>
              <a:off x="1156" y="3339"/>
              <a:ext cx="235" cy="21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25" name="Line 38"/>
            <p:cNvSpPr>
              <a:spLocks noChangeShapeType="1"/>
            </p:cNvSpPr>
            <p:nvPr/>
          </p:nvSpPr>
          <p:spPr bwMode="auto">
            <a:xfrm flipV="1">
              <a:off x="1519" y="2296"/>
              <a:ext cx="96" cy="144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26" name="AutoShape 39"/>
            <p:cNvSpPr>
              <a:spLocks noChangeArrowheads="1"/>
            </p:cNvSpPr>
            <p:nvPr/>
          </p:nvSpPr>
          <p:spPr bwMode="auto">
            <a:xfrm>
              <a:off x="3600" y="3552"/>
              <a:ext cx="336" cy="288"/>
            </a:xfrm>
            <a:prstGeom prst="star24">
              <a:avLst>
                <a:gd name="adj" fmla="val 37500"/>
              </a:avLst>
            </a:prstGeom>
            <a:solidFill>
              <a:srgbClr val="3508D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9563" tIns="44782" rIns="89563" bIns="44782" anchor="ctr"/>
            <a:lstStyle/>
            <a:p>
              <a:pPr algn="ctr" defTabSz="895350"/>
              <a:r>
                <a:rPr lang="en-GB" sz="2700">
                  <a:solidFill>
                    <a:schemeClr val="tx1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2327" name="Text Box 40"/>
            <p:cNvSpPr txBox="1">
              <a:spLocks noChangeArrowheads="1"/>
            </p:cNvSpPr>
            <p:nvPr/>
          </p:nvSpPr>
          <p:spPr bwMode="auto">
            <a:xfrm>
              <a:off x="931" y="3552"/>
              <a:ext cx="960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9563" tIns="44782" rIns="89563" bIns="44782">
              <a:spAutoFit/>
            </a:bodyPr>
            <a:lstStyle/>
            <a:p>
              <a:pPr algn="ctr" defTabSz="895350">
                <a:spcBef>
                  <a:spcPct val="50000"/>
                </a:spcBef>
              </a:pPr>
              <a:r>
                <a:rPr lang="en-GB">
                  <a:solidFill>
                    <a:srgbClr val="008000"/>
                  </a:solidFill>
                  <a:latin typeface="Symbol" pitchFamily="18" charset="2"/>
                </a:rPr>
                <a:t>a </a:t>
              </a:r>
              <a:r>
                <a:rPr lang="en-GB" i="1">
                  <a:solidFill>
                    <a:srgbClr val="008000"/>
                  </a:solidFill>
                  <a:latin typeface="Times New Roman" pitchFamily="18" charset="0"/>
                </a:rPr>
                <a:t>spectro</a:t>
              </a:r>
              <a:endParaRPr lang="en-GB" i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2328" name="Oval 41"/>
            <p:cNvSpPr>
              <a:spLocks noChangeArrowheads="1"/>
            </p:cNvSpPr>
            <p:nvPr/>
          </p:nvSpPr>
          <p:spPr bwMode="auto">
            <a:xfrm>
              <a:off x="1315" y="3360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29" name="Text Box 42"/>
            <p:cNvSpPr txBox="1">
              <a:spLocks noChangeArrowheads="1"/>
            </p:cNvSpPr>
            <p:nvPr/>
          </p:nvSpPr>
          <p:spPr bwMode="auto">
            <a:xfrm>
              <a:off x="2419" y="2976"/>
              <a:ext cx="624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9563" tIns="44782" rIns="89563" bIns="44782">
              <a:spAutoFit/>
            </a:bodyPr>
            <a:lstStyle/>
            <a:p>
              <a:pPr defTabSz="895350">
                <a:spcBef>
                  <a:spcPct val="50000"/>
                </a:spcBef>
              </a:pPr>
              <a:r>
                <a:rPr lang="en-GB" sz="1500">
                  <a:solidFill>
                    <a:srgbClr val="FFCC00"/>
                  </a:solidFill>
                  <a:latin typeface="Times New Roman" pitchFamily="18" charset="0"/>
                </a:rPr>
                <a:t>Stripper</a:t>
              </a:r>
            </a:p>
          </p:txBody>
        </p:sp>
        <p:sp>
          <p:nvSpPr>
            <p:cNvPr id="12330" name="Rectangle 43"/>
            <p:cNvSpPr>
              <a:spLocks noChangeArrowheads="1"/>
            </p:cNvSpPr>
            <p:nvPr/>
          </p:nvSpPr>
          <p:spPr bwMode="auto">
            <a:xfrm>
              <a:off x="2971" y="1026"/>
              <a:ext cx="816" cy="16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31" name="Rectangle 44"/>
            <p:cNvSpPr>
              <a:spLocks noChangeArrowheads="1"/>
            </p:cNvSpPr>
            <p:nvPr/>
          </p:nvSpPr>
          <p:spPr bwMode="auto">
            <a:xfrm>
              <a:off x="192" y="3120"/>
              <a:ext cx="336" cy="5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32" name="Line 45"/>
            <p:cNvSpPr>
              <a:spLocks noChangeShapeType="1"/>
            </p:cNvSpPr>
            <p:nvPr/>
          </p:nvSpPr>
          <p:spPr bwMode="auto">
            <a:xfrm flipH="1" flipV="1">
              <a:off x="2699" y="3271"/>
              <a:ext cx="99" cy="138"/>
            </a:xfrm>
            <a:prstGeom prst="line">
              <a:avLst/>
            </a:prstGeom>
            <a:noFill/>
            <a:ln w="28575">
              <a:solidFill>
                <a:srgbClr val="FF66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33" name="AutoShape 46"/>
            <p:cNvSpPr>
              <a:spLocks noChangeArrowheads="1"/>
            </p:cNvSpPr>
            <p:nvPr/>
          </p:nvSpPr>
          <p:spPr bwMode="auto">
            <a:xfrm>
              <a:off x="839" y="1661"/>
              <a:ext cx="336" cy="336"/>
            </a:xfrm>
            <a:prstGeom prst="star24">
              <a:avLst>
                <a:gd name="adj" fmla="val 37500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9563" tIns="44782" rIns="89563" bIns="44782" anchor="ctr"/>
            <a:lstStyle/>
            <a:p>
              <a:pPr algn="ctr" defTabSz="895350"/>
              <a:r>
                <a:rPr lang="en-GB" sz="2700">
                  <a:solidFill>
                    <a:schemeClr val="tx1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12334" name="Line 47"/>
            <p:cNvSpPr>
              <a:spLocks noChangeShapeType="1"/>
            </p:cNvSpPr>
            <p:nvPr/>
          </p:nvSpPr>
          <p:spPr bwMode="auto">
            <a:xfrm flipH="1" flipV="1">
              <a:off x="1202" y="2273"/>
              <a:ext cx="249" cy="13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35" name="Line 55"/>
            <p:cNvSpPr>
              <a:spLocks noChangeShapeType="1"/>
            </p:cNvSpPr>
            <p:nvPr/>
          </p:nvSpPr>
          <p:spPr bwMode="auto">
            <a:xfrm flipH="1" flipV="1">
              <a:off x="862" y="3362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36" name="Line 56"/>
            <p:cNvSpPr>
              <a:spLocks noChangeShapeType="1"/>
            </p:cNvSpPr>
            <p:nvPr/>
          </p:nvSpPr>
          <p:spPr bwMode="auto">
            <a:xfrm flipH="1">
              <a:off x="1020" y="3271"/>
              <a:ext cx="114" cy="9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37" name="Line 57"/>
            <p:cNvSpPr>
              <a:spLocks noChangeShapeType="1"/>
            </p:cNvSpPr>
            <p:nvPr/>
          </p:nvSpPr>
          <p:spPr bwMode="auto">
            <a:xfrm>
              <a:off x="907" y="3770"/>
              <a:ext cx="15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38" name="Line 58"/>
            <p:cNvSpPr>
              <a:spLocks noChangeShapeType="1"/>
            </p:cNvSpPr>
            <p:nvPr/>
          </p:nvSpPr>
          <p:spPr bwMode="auto">
            <a:xfrm flipV="1">
              <a:off x="1066" y="3385"/>
              <a:ext cx="0" cy="36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39" name="Line 59"/>
            <p:cNvSpPr>
              <a:spLocks noChangeShapeType="1"/>
            </p:cNvSpPr>
            <p:nvPr/>
          </p:nvSpPr>
          <p:spPr bwMode="auto">
            <a:xfrm flipV="1">
              <a:off x="1066" y="3339"/>
              <a:ext cx="113" cy="4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40" name="Line 60"/>
            <p:cNvSpPr>
              <a:spLocks noChangeShapeType="1"/>
            </p:cNvSpPr>
            <p:nvPr/>
          </p:nvSpPr>
          <p:spPr bwMode="auto">
            <a:xfrm flipH="1">
              <a:off x="862" y="3362"/>
              <a:ext cx="0" cy="15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41" name="Line 61"/>
            <p:cNvSpPr>
              <a:spLocks noChangeShapeType="1"/>
            </p:cNvSpPr>
            <p:nvPr/>
          </p:nvSpPr>
          <p:spPr bwMode="auto">
            <a:xfrm flipH="1">
              <a:off x="635" y="3498"/>
              <a:ext cx="22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42" name="Line 62"/>
            <p:cNvSpPr>
              <a:spLocks noChangeShapeType="1"/>
            </p:cNvSpPr>
            <p:nvPr/>
          </p:nvSpPr>
          <p:spPr bwMode="auto">
            <a:xfrm flipH="1">
              <a:off x="635" y="3498"/>
              <a:ext cx="0" cy="15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43" name="Line 63"/>
            <p:cNvSpPr>
              <a:spLocks noChangeShapeType="1"/>
            </p:cNvSpPr>
            <p:nvPr/>
          </p:nvSpPr>
          <p:spPr bwMode="auto">
            <a:xfrm>
              <a:off x="635" y="3658"/>
              <a:ext cx="204" cy="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4572000" y="1341438"/>
            <a:ext cx="4103688" cy="1008062"/>
            <a:chOff x="2835" y="845"/>
            <a:chExt cx="2925" cy="635"/>
          </a:xfrm>
        </p:grpSpPr>
        <p:sp>
          <p:nvSpPr>
            <p:cNvPr id="12295" name="Text Box 52"/>
            <p:cNvSpPr txBox="1">
              <a:spLocks noChangeArrowheads="1"/>
            </p:cNvSpPr>
            <p:nvPr/>
          </p:nvSpPr>
          <p:spPr bwMode="auto">
            <a:xfrm>
              <a:off x="2835" y="845"/>
              <a:ext cx="2925" cy="6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9563" tIns="44782" rIns="89563" bIns="44782"/>
            <a:lstStyle/>
            <a:p>
              <a:pPr defTabSz="895350">
                <a:spcBef>
                  <a:spcPct val="50000"/>
                </a:spcBef>
              </a:pPr>
              <a:r>
                <a:rPr lang="en-GB"/>
                <a:t>High Energy Exotic Beam </a:t>
              </a:r>
            </a:p>
            <a:p>
              <a:pPr defTabSz="895350">
                <a:spcBef>
                  <a:spcPct val="50000"/>
                </a:spcBef>
              </a:pPr>
              <a:r>
                <a:rPr lang="en-GB"/>
                <a:t>[1.2, 25] MeV/A</a:t>
              </a:r>
            </a:p>
          </p:txBody>
        </p:sp>
        <p:sp>
          <p:nvSpPr>
            <p:cNvPr id="12296" name="AutoShape 53"/>
            <p:cNvSpPr>
              <a:spLocks noChangeArrowheads="1"/>
            </p:cNvSpPr>
            <p:nvPr/>
          </p:nvSpPr>
          <p:spPr bwMode="auto">
            <a:xfrm>
              <a:off x="4195" y="1026"/>
              <a:ext cx="384" cy="337"/>
            </a:xfrm>
            <a:prstGeom prst="star24">
              <a:avLst>
                <a:gd name="adj" fmla="val 37500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9563" tIns="44782" rIns="89563" bIns="44782" anchor="ctr"/>
            <a:lstStyle/>
            <a:p>
              <a:pPr algn="ctr" defTabSz="895350"/>
              <a:r>
                <a:rPr lang="en-GB" sz="2700">
                  <a:solidFill>
                    <a:schemeClr val="tx1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12297" name="AutoShape 54"/>
            <p:cNvSpPr>
              <a:spLocks noChangeArrowheads="1"/>
            </p:cNvSpPr>
            <p:nvPr/>
          </p:nvSpPr>
          <p:spPr bwMode="auto">
            <a:xfrm>
              <a:off x="4558" y="1026"/>
              <a:ext cx="384" cy="337"/>
            </a:xfrm>
            <a:prstGeom prst="star24">
              <a:avLst>
                <a:gd name="adj" fmla="val 37500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9563" tIns="44782" rIns="89563" bIns="44782" anchor="ctr"/>
            <a:lstStyle/>
            <a:p>
              <a:pPr algn="ctr" defTabSz="895350"/>
              <a:r>
                <a:rPr lang="en-GB" sz="2700">
                  <a:solidFill>
                    <a:schemeClr val="tx1"/>
                  </a:solidFill>
                  <a:latin typeface="Times New Roman" pitchFamily="18" charset="0"/>
                </a:rPr>
                <a:t>4</a:t>
              </a:r>
            </a:p>
          </p:txBody>
        </p:sp>
      </p:grpSp>
      <p:sp>
        <p:nvSpPr>
          <p:cNvPr id="12292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63" tIns="44782" rIns="89563" bIns="44782">
            <a:spAutoFit/>
          </a:bodyPr>
          <a:lstStyle/>
          <a:p>
            <a:pPr defTabSz="895350">
              <a:spcBef>
                <a:spcPct val="50000"/>
              </a:spcBef>
            </a:pPr>
            <a:endParaRPr lang="en-GB"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29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549275"/>
            <a:ext cx="8991600" cy="10795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i="1" dirty="0" smtClean="0">
                <a:solidFill>
                  <a:schemeClr val="tx1"/>
                </a:solidFill>
              </a:rPr>
              <a:t/>
            </a:r>
            <a:br>
              <a:rPr lang="fr-FR" i="1" dirty="0" smtClean="0">
                <a:solidFill>
                  <a:schemeClr val="tx1"/>
                </a:solidFill>
              </a:rPr>
            </a:br>
            <a:endParaRPr lang="en-GB" i="1" dirty="0" smtClean="0">
              <a:solidFill>
                <a:schemeClr val="tx1"/>
              </a:solidFill>
            </a:endParaRPr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-36512" y="44625"/>
            <a:ext cx="7920037" cy="52065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r>
              <a:rPr lang="fr-FR" sz="2800" dirty="0">
                <a:solidFill>
                  <a:srgbClr val="E75112"/>
                </a:solidFill>
                <a:latin typeface="Arial" charset="0"/>
                <a:cs typeface="Arial" charset="0"/>
              </a:rPr>
              <a:t>Mode SPIRAL1</a:t>
            </a:r>
            <a:r>
              <a:rPr lang="en-GB" sz="2800" dirty="0">
                <a:solidFill>
                  <a:srgbClr val="E75112"/>
                </a:solidFill>
                <a:latin typeface="Arial" charset="0"/>
                <a:cs typeface="Arial" charset="0"/>
              </a:rPr>
              <a:t> </a:t>
            </a:r>
            <a:r>
              <a:rPr lang="en-GB" sz="2800" dirty="0" smtClean="0">
                <a:solidFill>
                  <a:srgbClr val="E75112"/>
                </a:solidFill>
                <a:latin typeface="Arial" charset="0"/>
                <a:cs typeface="Arial" charset="0"/>
              </a:rPr>
              <a:t>: 4 experiences en </a:t>
            </a:r>
            <a:r>
              <a:rPr lang="en-GB" sz="2800" dirty="0" err="1" smtClean="0">
                <a:solidFill>
                  <a:srgbClr val="E75112"/>
                </a:solidFill>
                <a:latin typeface="Arial" charset="0"/>
                <a:cs typeface="Arial" charset="0"/>
              </a:rPr>
              <a:t>parallèle</a:t>
            </a:r>
            <a:endParaRPr lang="en-US" sz="3600" dirty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Tm="664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" descr="M:\Mes documents\Carrière\Concours interne 2010\Présentation\SPIRAL.bmp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1952" y="989112"/>
            <a:ext cx="8100392" cy="5727165"/>
          </a:xfrm>
          <a:prstGeom prst="rect">
            <a:avLst/>
          </a:prstGeom>
          <a:noFill/>
        </p:spPr>
      </p:pic>
      <p:sp>
        <p:nvSpPr>
          <p:cNvPr id="50" name="Organigramme : Connecteur 49"/>
          <p:cNvSpPr/>
          <p:nvPr/>
        </p:nvSpPr>
        <p:spPr>
          <a:xfrm>
            <a:off x="6956648" y="1133128"/>
            <a:ext cx="72008" cy="7200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Organigramme : Connecteur 50"/>
          <p:cNvSpPr/>
          <p:nvPr/>
        </p:nvSpPr>
        <p:spPr>
          <a:xfrm>
            <a:off x="6956648" y="1133128"/>
            <a:ext cx="72008" cy="7200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Organigramme : Connecteur 51"/>
          <p:cNvSpPr/>
          <p:nvPr/>
        </p:nvSpPr>
        <p:spPr>
          <a:xfrm>
            <a:off x="6956648" y="1133128"/>
            <a:ext cx="72008" cy="7200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Organigramme : Connecteur 52"/>
          <p:cNvSpPr/>
          <p:nvPr/>
        </p:nvSpPr>
        <p:spPr>
          <a:xfrm>
            <a:off x="6956648" y="1133128"/>
            <a:ext cx="72008" cy="7200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Organigramme : Connecteur 53"/>
          <p:cNvSpPr/>
          <p:nvPr/>
        </p:nvSpPr>
        <p:spPr>
          <a:xfrm>
            <a:off x="6956648" y="1133128"/>
            <a:ext cx="72008" cy="7200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Organigramme : Connecteur 54"/>
          <p:cNvSpPr/>
          <p:nvPr/>
        </p:nvSpPr>
        <p:spPr>
          <a:xfrm>
            <a:off x="6956648" y="1133128"/>
            <a:ext cx="72008" cy="7200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Organigramme : Connecteur 55"/>
          <p:cNvSpPr/>
          <p:nvPr/>
        </p:nvSpPr>
        <p:spPr>
          <a:xfrm>
            <a:off x="6956648" y="1133128"/>
            <a:ext cx="72008" cy="7200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Organigramme : Connecteur 56"/>
          <p:cNvSpPr/>
          <p:nvPr/>
        </p:nvSpPr>
        <p:spPr>
          <a:xfrm>
            <a:off x="6956648" y="1133128"/>
            <a:ext cx="72008" cy="7200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Organigramme : Connecteur 57"/>
          <p:cNvSpPr/>
          <p:nvPr/>
        </p:nvSpPr>
        <p:spPr>
          <a:xfrm>
            <a:off x="6956648" y="1133128"/>
            <a:ext cx="72008" cy="7200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Organigramme : Connecteur 58"/>
          <p:cNvSpPr/>
          <p:nvPr/>
        </p:nvSpPr>
        <p:spPr>
          <a:xfrm>
            <a:off x="6956648" y="1133128"/>
            <a:ext cx="72008" cy="7200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Organigramme : Connecteur 59"/>
          <p:cNvSpPr/>
          <p:nvPr/>
        </p:nvSpPr>
        <p:spPr>
          <a:xfrm>
            <a:off x="6956648" y="1133128"/>
            <a:ext cx="72008" cy="7200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/>
          <p:cNvSpPr/>
          <p:nvPr/>
        </p:nvSpPr>
        <p:spPr>
          <a:xfrm rot="1889957">
            <a:off x="3171762" y="5098862"/>
            <a:ext cx="358459" cy="22181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Triangle isocèle 61"/>
          <p:cNvSpPr/>
          <p:nvPr/>
        </p:nvSpPr>
        <p:spPr>
          <a:xfrm rot="2267492">
            <a:off x="3041889" y="4795294"/>
            <a:ext cx="377267" cy="513241"/>
          </a:xfrm>
          <a:prstGeom prst="triangle">
            <a:avLst/>
          </a:prstGeom>
          <a:blipFill>
            <a:blip r:embed="rId4" cstate="screen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Organigramme : Connecteur 62"/>
          <p:cNvSpPr/>
          <p:nvPr/>
        </p:nvSpPr>
        <p:spPr>
          <a:xfrm>
            <a:off x="3059832" y="5085184"/>
            <a:ext cx="72008" cy="72008"/>
          </a:xfrm>
          <a:prstGeom prst="flowChartConnector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Organigramme : Connecteur 63"/>
          <p:cNvSpPr/>
          <p:nvPr/>
        </p:nvSpPr>
        <p:spPr>
          <a:xfrm>
            <a:off x="3140224" y="5021560"/>
            <a:ext cx="72008" cy="72008"/>
          </a:xfrm>
          <a:prstGeom prst="flowChartConnector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Organigramme : Connecteur 64"/>
          <p:cNvSpPr/>
          <p:nvPr/>
        </p:nvSpPr>
        <p:spPr>
          <a:xfrm>
            <a:off x="3140224" y="5165576"/>
            <a:ext cx="72008" cy="72008"/>
          </a:xfrm>
          <a:prstGeom prst="flowChartConnector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Organigramme : Connecteur 65"/>
          <p:cNvSpPr/>
          <p:nvPr/>
        </p:nvSpPr>
        <p:spPr>
          <a:xfrm>
            <a:off x="3140224" y="5165576"/>
            <a:ext cx="72008" cy="72008"/>
          </a:xfrm>
          <a:prstGeom prst="flowChartConnector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r>
              <a:rPr lang="fr-FR" altLang="fr-FR" sz="2800" b="1" dirty="0" smtClean="0">
                <a:solidFill>
                  <a:srgbClr val="E75112"/>
                </a:solidFill>
                <a:latin typeface="Verdana" pitchFamily="34" charset="0"/>
              </a:rPr>
              <a:t>UPGRADE SPIRAL1 – Description générale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e 26"/>
          <p:cNvSpPr/>
          <p:nvPr/>
        </p:nvSpPr>
        <p:spPr>
          <a:xfrm>
            <a:off x="2699792" y="4365104"/>
            <a:ext cx="2844824" cy="208823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6" name="Picture 14" descr="cible_lou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63960"/>
            <a:ext cx="1835696" cy="159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 descr="O:\SDA\GGI\18-PHOTOS\7_SPIRAL\Cible sourc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52491" y="4005063"/>
            <a:ext cx="2748633" cy="270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ZoneTexte 37"/>
          <p:cNvSpPr txBox="1"/>
          <p:nvPr/>
        </p:nvSpPr>
        <p:spPr>
          <a:xfrm>
            <a:off x="7596336" y="692696"/>
            <a:ext cx="13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M. Dubois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6.2963E-6 C 0.01093 0.00624 0.02205 0.01273 0.02812 0.01388 C 0.0342 0.01504 0.0368 0.00833 0.03646 0.00694 C 0.03611 0.00555 0.02812 0.00371 0.02604 0.00555 C 0.02396 0.0074 0.02239 0.01597 0.02396 0.01805 C 0.02552 0.02013 0.03264 0.0199 0.03541 0.01805 C 0.03819 0.0162 0.04045 0.01041 0.04062 0.00694 C 0.0408 0.00347 0.03958 -0.00163 0.03646 -0.00278 C 0.03333 -0.00394 0.02552 -0.00301 0.02187 -6.2963E-6 C 0.01823 0.003 0.01441 0.01111 0.01458 0.01527 C 0.01475 0.01944 0.02014 0.02361 0.02291 0.02499 C 0.02569 0.02638 0.02777 0.02453 0.03125 0.02361 C 0.03472 0.02268 0.0401 0.0206 0.04375 0.01944 C 0.04739 0.01828 0.04982 0.01666 0.05312 0.01666 C 0.05642 0.01666 0.05989 0.01874 0.06354 0.01944 C 0.06718 0.02013 0.07118 0.0199 0.075 0.02083 C 0.07882 0.02175 0.0835 0.02361 0.08646 0.02499 C 0.08941 0.02638 0.09201 0.02685 0.09271 0.02916 C 0.0934 0.03148 0.09218 0.03541 0.09062 0.03888 C 0.08906 0.04236 0.08593 0.04652 0.08333 0.04999 C 0.08073 0.05347 0.07725 0.05717 0.075 0.05972 C 0.07274 0.06226 0.07239 0.06411 0.06979 0.06527 C 0.06718 0.06643 0.06319 0.06712 0.05937 0.06666 C 0.05555 0.0662 0.05191 0.06365 0.04687 0.06249 C 0.04184 0.06134 0.0342 0.06087 0.02916 0.05972 C 0.02413 0.05856 0.02083 0.05624 0.01666 0.05555 C 0.0125 0.05486 0.00729 0.05555 0.00416 0.05555 C 0.00104 0.05555 0.00052 0.05462 -0.00209 0.05555 C -0.00469 0.05648 -0.00816 0.05833 -0.01146 0.06111 C -0.01476 0.06388 -0.01893 0.06851 -0.02188 0.07222 C -0.02483 0.07592 -0.0283 0.07939 -0.02917 0.08333 C -0.03004 0.08726 -0.02986 0.09189 -0.02709 0.09583 C -0.02431 0.09976 -0.01771 0.10462 -0.0125 0.10694 C -0.00729 0.10925 -0.00157 0.10879 0.00416 0.10972 C 0.00989 0.11064 0.01597 0.1118 0.02187 0.11249 C 0.02777 0.11319 0.03281 0.11273 0.03958 0.11388 C 0.04635 0.11504 0.05642 0.11851 0.0625 0.11944 C 0.06857 0.12036 0.07152 0.1199 0.07604 0.11944 C 0.08055 0.11898 0.08784 0.11851 0.08958 0.11666 C 0.09132 0.11481 0.08923 0.10949 0.08646 0.10833 C 0.08368 0.10717 0.07569 0.1074 0.07291 0.10972 C 0.07014 0.11203 0.06892 0.11898 0.06979 0.12222 C 0.07066 0.12546 0.07413 0.12916 0.07812 0.12916 C 0.08211 0.12916 0.08993 0.12546 0.09375 0.12222 C 0.09757 0.11898 0.10208 0.11296 0.10104 0.10972 C 0.1 0.10648 0.09253 0.10416 0.0875 0.10277 C 0.08246 0.10138 0.07586 0.09861 0.07083 0.10138 C 0.0658 0.10416 0.0585 0.11342 0.05729 0.11944 C 0.05607 0.12546 0.05781 0.13425 0.06354 0.13749 C 0.06927 0.14074 0.08402 0.1405 0.09166 0.13888 C 0.0993 0.13726 0.10521 0.13286 0.10937 0.12777 C 0.11354 0.12268 0.11666 0.11435 0.11666 0.10833 C 0.11666 0.10231 0.11441 0.0956 0.10937 0.09166 C 0.10434 0.08773 0.09409 0.08518 0.08646 0.08472 C 0.07882 0.08425 0.06892 0.08564 0.06354 0.08888 C 0.05816 0.09212 0.05816 0.09884 0.05416 0.10416 C 0.05017 0.10949 0.04774 0.11782 0.03958 0.12083 C 0.03142 0.12384 0.01649 0.12222 0.00521 0.12222 C -0.00608 0.12222 -0.0191 0.12106 -0.02813 0.12083 C -0.03716 0.1206 -0.04236 0.12013 -0.04896 0.12083 C -0.05556 0.12152 -0.06129 0.12152 -0.06771 0.12499 C -0.07414 0.12847 -0.08125 0.13564 -0.0875 0.14166 C -0.09375 0.14768 -0.10035 0.15532 -0.10521 0.16111 C -0.11007 0.16689 -0.11198 0.17083 -0.11667 0.17638 C -0.12136 0.18194 -0.12691 0.18749 -0.13334 0.19444 C -0.13976 0.20138 -0.14914 0.21226 -0.15521 0.21805 C -0.16129 0.22384 -0.16528 0.2243 -0.16979 0.22916 C -0.17431 0.23402 -0.18021 0.24189 -0.18229 0.24722 C -0.18438 0.25254 -0.18368 0.25671 -0.18229 0.26111 C -0.18091 0.2655 -0.17761 0.27013 -0.17396 0.27361 C -0.17032 0.27708 -0.16545 0.27939 -0.16042 0.28194 C -0.15539 0.28449 -0.14931 0.28657 -0.14375 0.28888 C -0.1382 0.2912 -0.13351 0.29374 -0.12709 0.29583 C -0.12066 0.29791 -0.11407 0.29999 -0.10521 0.30138 C -0.09636 0.30277 -0.08229 0.30324 -0.07396 0.30416 C -0.06563 0.30509 -0.05868 0.30902 -0.05521 0.30694 C -0.05174 0.30486 -0.0507 0.29467 -0.05313 0.29166 C -0.05556 0.28865 -0.06598 0.28703 -0.06979 0.28888 C -0.07361 0.29074 -0.0757 0.29814 -0.07604 0.30277 C -0.07639 0.3074 -0.07518 0.31435 -0.07188 0.31666 C -0.06858 0.31898 -0.06129 0.31851 -0.05625 0.31666 C -0.05122 0.31481 -0.0441 0.31041 -0.04167 0.30555 C -0.03924 0.30069 -0.03907 0.29236 -0.04167 0.28749 C -0.04427 0.28263 -0.0507 0.27824 -0.05729 0.27638 C -0.06389 0.27453 -0.07587 0.27407 -0.08125 0.27638 C -0.08664 0.2787 -0.0882 0.28425 -0.08959 0.29027 C -0.09098 0.29629 -0.09132 0.30648 -0.08959 0.31249 C -0.08785 0.31851 -0.08455 0.32384 -0.07917 0.32638 C -0.07379 0.32893 -0.06493 0.32893 -0.05729 0.32777 C -0.04966 0.32661 -0.03907 0.3243 -0.03334 0.31944 C -0.02761 0.31458 -0.02396 0.30578 -0.02292 0.29861 C -0.02188 0.29143 -0.02205 0.2824 -0.02709 0.27638 C -0.03212 0.27036 -0.04375 0.26504 -0.05313 0.26249 C -0.0625 0.25995 -0.07483 0.25856 -0.08334 0.26111 C -0.09184 0.26365 -0.09914 0.27152 -0.10417 0.27777 C -0.1092 0.28402 -0.10851 0.29398 -0.11354 0.29861 C -0.11858 0.30324 -0.12604 0.30439 -0.13438 0.30555 C -0.14271 0.30671 -0.15365 0.30578 -0.16354 0.30555 C -0.17344 0.30532 -0.18473 0.3037 -0.19375 0.30416 C -0.20278 0.30462 -0.20868 0.30555 -0.21771 0.30833 C -0.22674 0.31111 -0.23993 0.3155 -0.24792 0.32083 C -0.25591 0.32615 -0.25903 0.3331 -0.26563 0.34027 C -0.27223 0.34745 -0.28021 0.35578 -0.2875 0.36388 C -0.29479 0.37199 -0.30087 0.38055 -0.30938 0.38888 C -0.31789 0.39722 -0.32934 0.40439 -0.33854 0.41388 C -0.34775 0.42337 -0.35782 0.4368 -0.36459 0.44583 C -0.37136 0.45486 -0.37657 0.46018 -0.37917 0.46805 C -0.38177 0.47592 -0.38039 0.48472 -0.38021 0.49305 C -0.38004 0.50138 -0.37622 0.50995 -0.37813 0.51805 C -0.38004 0.52615 -0.38611 0.53449 -0.39167 0.54166 C -0.39723 0.54884 -0.40434 0.55486 -0.41146 0.56111 " pathEditMode="relative" ptsTypes="aaaaaaaaaaaaaaaaaa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6.2963E-6 C 0.01093 0.00624 0.02205 0.01273 0.02812 0.01388 C 0.0342 0.01504 0.0368 0.00833 0.03646 0.00694 C 0.03611 0.00555 0.02812 0.00371 0.02604 0.00555 C 0.02396 0.0074 0.02239 0.01597 0.02396 0.01805 C 0.02552 0.02013 0.03264 0.0199 0.03541 0.01805 C 0.03819 0.0162 0.04045 0.01041 0.04062 0.00694 C 0.0408 0.00347 0.03958 -0.00163 0.03646 -0.00278 C 0.03333 -0.00394 0.02552 -0.00301 0.02187 -6.2963E-6 C 0.01823 0.003 0.01441 0.01111 0.01458 0.01527 C 0.01475 0.01944 0.02014 0.02361 0.02291 0.02499 C 0.02569 0.02638 0.02777 0.02453 0.03125 0.02361 C 0.03472 0.02268 0.0401 0.0206 0.04375 0.01944 C 0.04739 0.01828 0.04982 0.01666 0.05312 0.01666 C 0.05642 0.01666 0.05989 0.01874 0.06354 0.01944 C 0.06718 0.02013 0.07118 0.0199 0.075 0.02083 C 0.07882 0.02175 0.0835 0.02361 0.08646 0.02499 C 0.08941 0.02638 0.09201 0.02685 0.09271 0.02916 C 0.0934 0.03148 0.09218 0.03541 0.09062 0.03888 C 0.08906 0.04236 0.08593 0.04652 0.08333 0.04999 C 0.08073 0.05347 0.07725 0.05717 0.075 0.05972 C 0.07274 0.06226 0.07239 0.06411 0.06979 0.06527 C 0.06718 0.06643 0.06319 0.06712 0.05937 0.06666 C 0.05555 0.0662 0.05191 0.06365 0.04687 0.06249 C 0.04184 0.06134 0.0342 0.06087 0.02916 0.05972 C 0.02413 0.05856 0.02083 0.05624 0.01666 0.05555 C 0.0125 0.05486 0.00729 0.05555 0.00416 0.05555 C 0.00104 0.05555 0.00052 0.05462 -0.00209 0.05555 C -0.00469 0.05648 -0.00816 0.05833 -0.01146 0.06111 C -0.01476 0.06388 -0.01893 0.06851 -0.02188 0.07222 C -0.02483 0.07592 -0.0283 0.07939 -0.02917 0.08333 C -0.03004 0.08726 -0.02986 0.09189 -0.02709 0.09583 C -0.02431 0.09976 -0.01771 0.10462 -0.0125 0.10694 C -0.00729 0.10925 -0.00157 0.10879 0.00416 0.10972 C 0.00989 0.11064 0.01597 0.1118 0.02187 0.11249 C 0.02777 0.11319 0.03281 0.11273 0.03958 0.11388 C 0.04635 0.11504 0.05642 0.11851 0.0625 0.11944 C 0.06857 0.12036 0.07152 0.1199 0.07604 0.11944 C 0.08055 0.11898 0.08784 0.11851 0.08958 0.11666 C 0.09132 0.11481 0.08923 0.10949 0.08646 0.10833 C 0.08368 0.10717 0.07569 0.1074 0.07291 0.10972 C 0.07014 0.11203 0.06892 0.11898 0.06979 0.12222 C 0.07066 0.12546 0.07413 0.12916 0.07812 0.12916 C 0.08211 0.12916 0.08993 0.12546 0.09375 0.12222 C 0.09757 0.11898 0.10208 0.11296 0.10104 0.10972 C 0.1 0.10648 0.09253 0.10416 0.0875 0.10277 C 0.08246 0.10138 0.07586 0.09861 0.07083 0.10138 C 0.0658 0.10416 0.0585 0.11342 0.05729 0.11944 C 0.05607 0.12546 0.05781 0.13425 0.06354 0.13749 C 0.06927 0.14074 0.08402 0.1405 0.09166 0.13888 C 0.0993 0.13726 0.10521 0.13286 0.10937 0.12777 C 0.11354 0.12268 0.11666 0.11435 0.11666 0.10833 C 0.11666 0.10231 0.11441 0.0956 0.10937 0.09166 C 0.10434 0.08773 0.09409 0.08518 0.08646 0.08472 C 0.07882 0.08425 0.06892 0.08564 0.06354 0.08888 C 0.05816 0.09212 0.05816 0.09884 0.05416 0.10416 C 0.05017 0.10949 0.04774 0.11782 0.03958 0.12083 C 0.03142 0.12384 0.01649 0.12222 0.00521 0.12222 C -0.00608 0.12222 -0.0191 0.12106 -0.02813 0.12083 C -0.03716 0.1206 -0.04236 0.12013 -0.04896 0.12083 C -0.05556 0.12152 -0.06129 0.12152 -0.06771 0.12499 C -0.07414 0.12847 -0.08125 0.13564 -0.0875 0.14166 C -0.09375 0.14768 -0.10035 0.15532 -0.10521 0.16111 C -0.11007 0.16689 -0.11198 0.17083 -0.11667 0.17638 C -0.12136 0.18194 -0.12691 0.18749 -0.13334 0.19444 C -0.13976 0.20138 -0.14914 0.21226 -0.15521 0.21805 C -0.16129 0.22384 -0.16528 0.2243 -0.16979 0.22916 C -0.17431 0.23402 -0.18021 0.24189 -0.18229 0.24722 C -0.18438 0.25254 -0.18368 0.25671 -0.18229 0.26111 C -0.18091 0.2655 -0.17761 0.27013 -0.17396 0.27361 C -0.17032 0.27708 -0.16545 0.27939 -0.16042 0.28194 C -0.15539 0.28449 -0.14931 0.28657 -0.14375 0.28888 C -0.1382 0.2912 -0.13351 0.29374 -0.12709 0.29583 C -0.12066 0.29791 -0.11407 0.29999 -0.10521 0.30138 C -0.09636 0.30277 -0.08229 0.30324 -0.07396 0.30416 C -0.06563 0.30509 -0.05868 0.30902 -0.05521 0.30694 C -0.05174 0.30486 -0.0507 0.29467 -0.05313 0.29166 C -0.05556 0.28865 -0.06598 0.28703 -0.06979 0.28888 C -0.07361 0.29074 -0.0757 0.29814 -0.07604 0.30277 C -0.07639 0.3074 -0.07518 0.31435 -0.07188 0.31666 C -0.06858 0.31898 -0.06129 0.31851 -0.05625 0.31666 C -0.05122 0.31481 -0.0441 0.31041 -0.04167 0.30555 C -0.03924 0.30069 -0.03907 0.29236 -0.04167 0.28749 C -0.04427 0.28263 -0.0507 0.27824 -0.05729 0.27638 C -0.06389 0.27453 -0.07587 0.27407 -0.08125 0.27638 C -0.08664 0.2787 -0.0882 0.28425 -0.08959 0.29027 C -0.09098 0.29629 -0.09132 0.30648 -0.08959 0.31249 C -0.08785 0.31851 -0.08455 0.32384 -0.07917 0.32638 C -0.07379 0.32893 -0.06493 0.32893 -0.05729 0.32777 C -0.04966 0.32661 -0.03907 0.3243 -0.03334 0.31944 C -0.02761 0.31458 -0.02396 0.30578 -0.02292 0.29861 C -0.02188 0.29143 -0.02205 0.2824 -0.02709 0.27638 C -0.03212 0.27036 -0.04375 0.26504 -0.05313 0.26249 C -0.0625 0.25995 -0.07483 0.25856 -0.08334 0.26111 C -0.09184 0.26365 -0.09914 0.27152 -0.10417 0.27777 C -0.1092 0.28402 -0.10851 0.29398 -0.11354 0.29861 C -0.11858 0.30324 -0.12604 0.30439 -0.13438 0.30555 C -0.14271 0.30671 -0.15365 0.30578 -0.16354 0.30555 C -0.17344 0.30532 -0.18473 0.3037 -0.19375 0.30416 C -0.20278 0.30462 -0.20868 0.30555 -0.21771 0.30833 C -0.22674 0.31111 -0.23993 0.3155 -0.24792 0.32083 C -0.25591 0.32615 -0.25903 0.3331 -0.26563 0.34027 C -0.27223 0.34745 -0.28021 0.35578 -0.2875 0.36388 C -0.29479 0.37199 -0.30087 0.38055 -0.30938 0.38888 C -0.31789 0.39722 -0.32934 0.40439 -0.33854 0.41388 C -0.34775 0.42337 -0.35782 0.4368 -0.36459 0.44583 C -0.37136 0.45486 -0.37657 0.46018 -0.37917 0.46805 C -0.38177 0.47592 -0.38039 0.48472 -0.38021 0.49305 C -0.38004 0.50138 -0.37622 0.50995 -0.37813 0.51805 C -0.38004 0.52615 -0.38611 0.53449 -0.39167 0.54166 C -0.39723 0.54884 -0.40434 0.55486 -0.41146 0.56111 " pathEditMode="relative" ptsTypes="aaaaaaaaaaaaaaaaaaaaaaaaaaaaaaaaaaaaaaaaaaaaaaaaaaaaaaaaaaaaaaaaaaaaaaaaaaaaaaaaaaaaaaaaaaaaaaaaaaaaaaaaaaaaaaA">
                                      <p:cBhvr>
                                        <p:cTn id="8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6.2963E-6 C 0.01093 0.00624 0.02205 0.01273 0.02812 0.01388 C 0.0342 0.01504 0.0368 0.00833 0.03646 0.00694 C 0.03611 0.00555 0.02812 0.00371 0.02604 0.00555 C 0.02396 0.0074 0.02239 0.01597 0.02396 0.01805 C 0.02552 0.02013 0.03264 0.0199 0.03541 0.01805 C 0.03819 0.0162 0.04045 0.01041 0.04062 0.00694 C 0.0408 0.00347 0.03958 -0.00163 0.03646 -0.00278 C 0.03333 -0.00394 0.02552 -0.00301 0.02187 -6.2963E-6 C 0.01823 0.003 0.01441 0.01111 0.01458 0.01527 C 0.01475 0.01944 0.02014 0.02361 0.02291 0.02499 C 0.02569 0.02638 0.02777 0.02453 0.03125 0.02361 C 0.03472 0.02268 0.0401 0.0206 0.04375 0.01944 C 0.04739 0.01828 0.04982 0.01666 0.05312 0.01666 C 0.05642 0.01666 0.05989 0.01874 0.06354 0.01944 C 0.06718 0.02013 0.07118 0.0199 0.075 0.02083 C 0.07882 0.02175 0.0835 0.02361 0.08646 0.02499 C 0.08941 0.02638 0.09201 0.02685 0.09271 0.02916 C 0.0934 0.03148 0.09218 0.03541 0.09062 0.03888 C 0.08906 0.04236 0.08593 0.04652 0.08333 0.04999 C 0.08073 0.05347 0.07725 0.05717 0.075 0.05972 C 0.07274 0.06226 0.07239 0.06411 0.06979 0.06527 C 0.06718 0.06643 0.06319 0.06712 0.05937 0.06666 C 0.05555 0.0662 0.05191 0.06365 0.04687 0.06249 C 0.04184 0.06134 0.0342 0.06087 0.02916 0.05972 C 0.02413 0.05856 0.02083 0.05624 0.01666 0.05555 C 0.0125 0.05486 0.00729 0.05555 0.00416 0.05555 C 0.00104 0.05555 0.00052 0.05462 -0.00209 0.05555 C -0.00469 0.05648 -0.00816 0.05833 -0.01146 0.06111 C -0.01476 0.06388 -0.01893 0.06851 -0.02188 0.07222 C -0.02483 0.07592 -0.0283 0.07939 -0.02917 0.08333 C -0.03004 0.08726 -0.02986 0.09189 -0.02709 0.09583 C -0.02431 0.09976 -0.01771 0.10462 -0.0125 0.10694 C -0.00729 0.10925 -0.00157 0.10879 0.00416 0.10972 C 0.00989 0.11064 0.01597 0.1118 0.02187 0.11249 C 0.02777 0.11319 0.03281 0.11273 0.03958 0.11388 C 0.04635 0.11504 0.05642 0.11851 0.0625 0.11944 C 0.06857 0.12036 0.07152 0.1199 0.07604 0.11944 C 0.08055 0.11898 0.08784 0.11851 0.08958 0.11666 C 0.09132 0.11481 0.08923 0.10949 0.08646 0.10833 C 0.08368 0.10717 0.07569 0.1074 0.07291 0.10972 C 0.07014 0.11203 0.06892 0.11898 0.06979 0.12222 C 0.07066 0.12546 0.07413 0.12916 0.07812 0.12916 C 0.08211 0.12916 0.08993 0.12546 0.09375 0.12222 C 0.09757 0.11898 0.10208 0.11296 0.10104 0.10972 C 0.1 0.10648 0.09253 0.10416 0.0875 0.10277 C 0.08246 0.10138 0.07586 0.09861 0.07083 0.10138 C 0.0658 0.10416 0.0585 0.11342 0.05729 0.11944 C 0.05607 0.12546 0.05781 0.13425 0.06354 0.13749 C 0.06927 0.14074 0.08402 0.1405 0.09166 0.13888 C 0.0993 0.13726 0.10521 0.13286 0.10937 0.12777 C 0.11354 0.12268 0.11666 0.11435 0.11666 0.10833 C 0.11666 0.10231 0.11441 0.0956 0.10937 0.09166 C 0.10434 0.08773 0.09409 0.08518 0.08646 0.08472 C 0.07882 0.08425 0.06892 0.08564 0.06354 0.08888 C 0.05816 0.09212 0.05816 0.09884 0.05416 0.10416 C 0.05017 0.10949 0.04774 0.11782 0.03958 0.12083 C 0.03142 0.12384 0.01649 0.12222 0.00521 0.12222 C -0.00608 0.12222 -0.0191 0.12106 -0.02813 0.12083 C -0.03716 0.1206 -0.04236 0.12013 -0.04896 0.12083 C -0.05556 0.12152 -0.06129 0.12152 -0.06771 0.12499 C -0.07414 0.12847 -0.08125 0.13564 -0.0875 0.14166 C -0.09375 0.14768 -0.10035 0.15532 -0.10521 0.16111 C -0.11007 0.16689 -0.11198 0.17083 -0.11667 0.17638 C -0.12136 0.18194 -0.12691 0.18749 -0.13334 0.19444 C -0.13976 0.20138 -0.14914 0.21226 -0.15521 0.21805 C -0.16129 0.22384 -0.16528 0.2243 -0.16979 0.22916 C -0.17431 0.23402 -0.18021 0.24189 -0.18229 0.24722 C -0.18438 0.25254 -0.18368 0.25671 -0.18229 0.26111 C -0.18091 0.2655 -0.17761 0.27013 -0.17396 0.27361 C -0.17032 0.27708 -0.16545 0.27939 -0.16042 0.28194 C -0.15539 0.28449 -0.14931 0.28657 -0.14375 0.28888 C -0.1382 0.2912 -0.13351 0.29374 -0.12709 0.29583 C -0.12066 0.29791 -0.11407 0.29999 -0.10521 0.30138 C -0.09636 0.30277 -0.08229 0.30324 -0.07396 0.30416 C -0.06563 0.30509 -0.05868 0.30902 -0.05521 0.30694 C -0.05174 0.30486 -0.0507 0.29467 -0.05313 0.29166 C -0.05556 0.28865 -0.06598 0.28703 -0.06979 0.28888 C -0.07361 0.29074 -0.0757 0.29814 -0.07604 0.30277 C -0.07639 0.3074 -0.07518 0.31435 -0.07188 0.31666 C -0.06858 0.31898 -0.06129 0.31851 -0.05625 0.31666 C -0.05122 0.31481 -0.0441 0.31041 -0.04167 0.30555 C -0.03924 0.30069 -0.03907 0.29236 -0.04167 0.28749 C -0.04427 0.28263 -0.0507 0.27824 -0.05729 0.27638 C -0.06389 0.27453 -0.07587 0.27407 -0.08125 0.27638 C -0.08664 0.2787 -0.0882 0.28425 -0.08959 0.29027 C -0.09098 0.29629 -0.09132 0.30648 -0.08959 0.31249 C -0.08785 0.31851 -0.08455 0.32384 -0.07917 0.32638 C -0.07379 0.32893 -0.06493 0.32893 -0.05729 0.32777 C -0.04966 0.32661 -0.03907 0.3243 -0.03334 0.31944 C -0.02761 0.31458 -0.02396 0.30578 -0.02292 0.29861 C -0.02188 0.29143 -0.02205 0.2824 -0.02709 0.27638 C -0.03212 0.27036 -0.04375 0.26504 -0.05313 0.26249 C -0.0625 0.25995 -0.07483 0.25856 -0.08334 0.26111 C -0.09184 0.26365 -0.09914 0.27152 -0.10417 0.27777 C -0.1092 0.28402 -0.10851 0.29398 -0.11354 0.29861 C -0.11858 0.30324 -0.12604 0.30439 -0.13438 0.30555 C -0.14271 0.30671 -0.15365 0.30578 -0.16354 0.30555 C -0.17344 0.30532 -0.18473 0.3037 -0.19375 0.30416 C -0.20278 0.30462 -0.20868 0.30555 -0.21771 0.30833 C -0.22674 0.31111 -0.23993 0.3155 -0.24792 0.32083 C -0.25591 0.32615 -0.25903 0.3331 -0.26563 0.34027 C -0.27223 0.34745 -0.28021 0.35578 -0.2875 0.36388 C -0.29479 0.37199 -0.30087 0.38055 -0.30938 0.38888 C -0.31789 0.39722 -0.32934 0.40439 -0.33854 0.41388 C -0.34775 0.42337 -0.35782 0.4368 -0.36459 0.44583 C -0.37136 0.45486 -0.37657 0.46018 -0.37917 0.46805 C -0.38177 0.47592 -0.38039 0.48472 -0.38021 0.49305 C -0.38004 0.50138 -0.37622 0.50995 -0.37813 0.51805 C -0.38004 0.52615 -0.38611 0.53449 -0.39167 0.54166 C -0.39723 0.54884 -0.40434 0.55486 -0.41146 0.56111 " pathEditMode="relative" ptsTypes="aaaaaaaaaaaaaaaaaaaaaaaaaaaaaaaaaaaaaaaaaaaaaaaaaa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6.2963E-6 C 0.01093 0.00624 0.02205 0.01273 0.02812 0.01388 C 0.0342 0.01504 0.0368 0.00833 0.03646 0.00694 C 0.03611 0.00555 0.02812 0.00371 0.02604 0.00555 C 0.02396 0.0074 0.02239 0.01597 0.02396 0.01805 C 0.02552 0.02013 0.03264 0.0199 0.03541 0.01805 C 0.03819 0.0162 0.04045 0.01041 0.04062 0.00694 C 0.0408 0.00347 0.03958 -0.00163 0.03646 -0.00278 C 0.03333 -0.00394 0.02552 -0.00301 0.02187 -6.2963E-6 C 0.01823 0.003 0.01441 0.01111 0.01458 0.01527 C 0.01475 0.01944 0.02014 0.02361 0.02291 0.02499 C 0.02569 0.02638 0.02777 0.02453 0.03125 0.02361 C 0.03472 0.02268 0.0401 0.0206 0.04375 0.01944 C 0.04739 0.01828 0.04982 0.01666 0.05312 0.01666 C 0.05642 0.01666 0.05989 0.01874 0.06354 0.01944 C 0.06718 0.02013 0.07118 0.0199 0.075 0.02083 C 0.07882 0.02175 0.0835 0.02361 0.08646 0.02499 C 0.08941 0.02638 0.09201 0.02685 0.09271 0.02916 C 0.0934 0.03148 0.09218 0.03541 0.09062 0.03888 C 0.08906 0.04236 0.08593 0.04652 0.08333 0.04999 C 0.08073 0.05347 0.07725 0.05717 0.075 0.05972 C 0.07274 0.06226 0.07239 0.06411 0.06979 0.06527 C 0.06718 0.06643 0.06319 0.06712 0.05937 0.06666 C 0.05555 0.0662 0.05191 0.06365 0.04687 0.06249 C 0.04184 0.06134 0.0342 0.06087 0.02916 0.05972 C 0.02413 0.05856 0.02083 0.05624 0.01666 0.05555 C 0.0125 0.05486 0.00729 0.05555 0.00416 0.05555 C 0.00104 0.05555 0.00052 0.05462 -0.00209 0.05555 C -0.00469 0.05648 -0.00816 0.05833 -0.01146 0.06111 C -0.01476 0.06388 -0.01893 0.06851 -0.02188 0.07222 C -0.02483 0.07592 -0.0283 0.07939 -0.02917 0.08333 C -0.03004 0.08726 -0.02986 0.09189 -0.02709 0.09583 C -0.02431 0.09976 -0.01771 0.10462 -0.0125 0.10694 C -0.00729 0.10925 -0.00157 0.10879 0.00416 0.10972 C 0.00989 0.11064 0.01597 0.1118 0.02187 0.11249 C 0.02777 0.11319 0.03281 0.11273 0.03958 0.11388 C 0.04635 0.11504 0.05642 0.11851 0.0625 0.11944 C 0.06857 0.12036 0.07152 0.1199 0.07604 0.11944 C 0.08055 0.11898 0.08784 0.11851 0.08958 0.11666 C 0.09132 0.11481 0.08923 0.10949 0.08646 0.10833 C 0.08368 0.10717 0.07569 0.1074 0.07291 0.10972 C 0.07014 0.11203 0.06892 0.11898 0.06979 0.12222 C 0.07066 0.12546 0.07413 0.12916 0.07812 0.12916 C 0.08211 0.12916 0.08993 0.12546 0.09375 0.12222 C 0.09757 0.11898 0.10208 0.11296 0.10104 0.10972 C 0.1 0.10648 0.09253 0.10416 0.0875 0.10277 C 0.08246 0.10138 0.07586 0.09861 0.07083 0.10138 C 0.0658 0.10416 0.0585 0.11342 0.05729 0.11944 C 0.05607 0.12546 0.05781 0.13425 0.06354 0.13749 C 0.06927 0.14074 0.08402 0.1405 0.09166 0.13888 C 0.0993 0.13726 0.10521 0.13286 0.10937 0.12777 C 0.11354 0.12268 0.11666 0.11435 0.11666 0.10833 C 0.11666 0.10231 0.11441 0.0956 0.10937 0.09166 C 0.10434 0.08773 0.09409 0.08518 0.08646 0.08472 C 0.07882 0.08425 0.06892 0.08564 0.06354 0.08888 C 0.05816 0.09212 0.05816 0.09884 0.05416 0.10416 C 0.05017 0.10949 0.04774 0.11782 0.03958 0.12083 C 0.03142 0.12384 0.01649 0.12222 0.00521 0.12222 C -0.00608 0.12222 -0.0191 0.12106 -0.02813 0.12083 C -0.03716 0.1206 -0.04236 0.12013 -0.04896 0.12083 C -0.05556 0.12152 -0.06129 0.12152 -0.06771 0.12499 C -0.07414 0.12847 -0.08125 0.13564 -0.0875 0.14166 C -0.09375 0.14768 -0.10035 0.15532 -0.10521 0.16111 C -0.11007 0.16689 -0.11198 0.17083 -0.11667 0.17638 C -0.12136 0.18194 -0.12691 0.18749 -0.13334 0.19444 C -0.13976 0.20138 -0.14914 0.21226 -0.15521 0.21805 C -0.16129 0.22384 -0.16528 0.2243 -0.16979 0.22916 C -0.17431 0.23402 -0.18021 0.24189 -0.18229 0.24722 C -0.18438 0.25254 -0.18368 0.25671 -0.18229 0.26111 C -0.18091 0.2655 -0.17761 0.27013 -0.17396 0.27361 C -0.17032 0.27708 -0.16545 0.27939 -0.16042 0.28194 C -0.15539 0.28449 -0.14931 0.28657 -0.14375 0.28888 C -0.1382 0.2912 -0.13351 0.29374 -0.12709 0.29583 C -0.12066 0.29791 -0.11407 0.29999 -0.10521 0.30138 C -0.09636 0.30277 -0.08229 0.30324 -0.07396 0.30416 C -0.06563 0.30509 -0.05868 0.30902 -0.05521 0.30694 C -0.05174 0.30486 -0.0507 0.29467 -0.05313 0.29166 C -0.05556 0.28865 -0.06598 0.28703 -0.06979 0.28888 C -0.07361 0.29074 -0.0757 0.29814 -0.07604 0.30277 C -0.07639 0.3074 -0.07518 0.31435 -0.07188 0.31666 C -0.06858 0.31898 -0.06129 0.31851 -0.05625 0.31666 C -0.05122 0.31481 -0.0441 0.31041 -0.04167 0.30555 C -0.03924 0.30069 -0.03907 0.29236 -0.04167 0.28749 C -0.04427 0.28263 -0.0507 0.27824 -0.05729 0.27638 C -0.06389 0.27453 -0.07587 0.27407 -0.08125 0.27638 C -0.08664 0.2787 -0.0882 0.28425 -0.08959 0.29027 C -0.09098 0.29629 -0.09132 0.30648 -0.08959 0.31249 C -0.08785 0.31851 -0.08455 0.32384 -0.07917 0.32638 C -0.07379 0.32893 -0.06493 0.32893 -0.05729 0.32777 C -0.04966 0.32661 -0.03907 0.3243 -0.03334 0.31944 C -0.02761 0.31458 -0.02396 0.30578 -0.02292 0.29861 C -0.02188 0.29143 -0.02205 0.2824 -0.02709 0.27638 C -0.03212 0.27036 -0.04375 0.26504 -0.05313 0.26249 C -0.0625 0.25995 -0.07483 0.25856 -0.08334 0.26111 C -0.09184 0.26365 -0.09914 0.27152 -0.10417 0.27777 C -0.1092 0.28402 -0.10851 0.29398 -0.11354 0.29861 C -0.11858 0.30324 -0.12604 0.30439 -0.13438 0.30555 C -0.14271 0.30671 -0.15365 0.30578 -0.16354 0.30555 C -0.17344 0.30532 -0.18473 0.3037 -0.19375 0.30416 C -0.20278 0.30462 -0.20868 0.30555 -0.21771 0.30833 C -0.22674 0.31111 -0.23993 0.3155 -0.24792 0.32083 C -0.25591 0.32615 -0.25903 0.3331 -0.26563 0.34027 C -0.27223 0.34745 -0.28021 0.35578 -0.2875 0.36388 C -0.29479 0.37199 -0.30087 0.38055 -0.30938 0.38888 C -0.31789 0.39722 -0.32934 0.40439 -0.33854 0.41388 C -0.34775 0.42337 -0.35782 0.4368 -0.36459 0.44583 C -0.37136 0.45486 -0.37657 0.46018 -0.37917 0.46805 C -0.38177 0.47592 -0.38039 0.48472 -0.38021 0.49305 C -0.38004 0.50138 -0.37622 0.50995 -0.37813 0.51805 C -0.38004 0.52615 -0.38611 0.53449 -0.39167 0.54166 C -0.39723 0.54884 -0.40434 0.55486 -0.41146 0.56111 " pathEditMode="relative" ptsTypes="aaaaaaaaaaaaaaaaaaaaaaaaaaaaaaaaaaaaaaaaaaaaaaaaaaaaaaaaaaaaaaaaaaaaaaaaaaaaaaaaaaaaaaaaaaaaaaaaaaaaaaaaaaaaaaA">
                                      <p:cBhvr>
                                        <p:cTn id="12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-6.2963E-6 C 0.01093 0.00624 0.02205 0.01273 0.02812 0.01388 C 0.0342 0.01504 0.0368 0.00833 0.03646 0.00694 C 0.03611 0.00555 0.02812 0.00371 0.02604 0.00555 C 0.02396 0.0074 0.02239 0.01597 0.02396 0.01805 C 0.02552 0.02013 0.03264 0.0199 0.03541 0.01805 C 0.03819 0.0162 0.04045 0.01041 0.04062 0.00694 C 0.0408 0.00347 0.03958 -0.00163 0.03646 -0.00278 C 0.03333 -0.00394 0.02552 -0.00301 0.02187 -6.2963E-6 C 0.01823 0.003 0.01441 0.01111 0.01458 0.01527 C 0.01475 0.01944 0.02014 0.02361 0.02291 0.02499 C 0.02569 0.02638 0.02777 0.02453 0.03125 0.02361 C 0.03472 0.02268 0.0401 0.0206 0.04375 0.01944 C 0.04739 0.01828 0.04982 0.01666 0.05312 0.01666 C 0.05642 0.01666 0.05989 0.01874 0.06354 0.01944 C 0.06718 0.02013 0.07118 0.0199 0.075 0.02083 C 0.07882 0.02175 0.0835 0.02361 0.08646 0.02499 C 0.08941 0.02638 0.09201 0.02685 0.09271 0.02916 C 0.0934 0.03148 0.09218 0.03541 0.09062 0.03888 C 0.08906 0.04236 0.08593 0.04652 0.08333 0.04999 C 0.08073 0.05347 0.07725 0.05717 0.075 0.05972 C 0.07274 0.06226 0.07239 0.06411 0.06979 0.06527 C 0.06718 0.06643 0.06319 0.06712 0.05937 0.06666 C 0.05555 0.0662 0.05191 0.06365 0.04687 0.06249 C 0.04184 0.06134 0.0342 0.06087 0.02916 0.05972 C 0.02413 0.05856 0.02083 0.05624 0.01666 0.05555 C 0.0125 0.05486 0.00729 0.05555 0.00416 0.05555 C 0.00104 0.05555 0.00052 0.05462 -0.00209 0.05555 C -0.00469 0.05648 -0.00816 0.05833 -0.01146 0.06111 C -0.01476 0.06388 -0.01893 0.06851 -0.02188 0.07222 C -0.02483 0.07592 -0.0283 0.07939 -0.02917 0.08333 C -0.03004 0.08726 -0.02986 0.09189 -0.02709 0.09583 C -0.02431 0.09976 -0.01771 0.10462 -0.0125 0.10694 C -0.00729 0.10925 -0.00157 0.10879 0.00416 0.10972 C 0.00989 0.11064 0.01597 0.1118 0.02187 0.11249 C 0.02777 0.11319 0.03281 0.11273 0.03958 0.11388 C 0.04635 0.11504 0.05642 0.11851 0.0625 0.11944 C 0.06857 0.12036 0.07152 0.1199 0.07604 0.11944 C 0.08055 0.11898 0.08784 0.11851 0.08958 0.11666 C 0.09132 0.11481 0.08923 0.10949 0.08646 0.10833 C 0.08368 0.10717 0.07569 0.1074 0.07291 0.10972 C 0.07014 0.11203 0.06892 0.11898 0.06979 0.12222 C 0.07066 0.12546 0.07413 0.12916 0.07812 0.12916 C 0.08211 0.12916 0.08993 0.12546 0.09375 0.12222 C 0.09757 0.11898 0.10208 0.11296 0.10104 0.10972 C 0.1 0.10648 0.09253 0.10416 0.0875 0.10277 C 0.08246 0.10138 0.07586 0.09861 0.07083 0.10138 C 0.0658 0.10416 0.0585 0.11342 0.05729 0.11944 C 0.05607 0.12546 0.05781 0.13425 0.06354 0.13749 C 0.06927 0.14074 0.08402 0.1405 0.09166 0.13888 C 0.0993 0.13726 0.10521 0.13286 0.10937 0.12777 C 0.11354 0.12268 0.11666 0.11435 0.11666 0.10833 C 0.11666 0.10231 0.11441 0.0956 0.10937 0.09166 C 0.10434 0.08773 0.09409 0.08518 0.08646 0.08472 C 0.07882 0.08425 0.06892 0.08564 0.06354 0.08888 C 0.05816 0.09212 0.05816 0.09884 0.05416 0.10416 C 0.05017 0.10949 0.04774 0.11782 0.03958 0.12083 C 0.03142 0.12384 0.01649 0.12222 0.00521 0.12222 C -0.00608 0.12222 -0.0191 0.12106 -0.02813 0.12083 C -0.03716 0.1206 -0.04236 0.12013 -0.04896 0.12083 C -0.05556 0.12152 -0.06129 0.12152 -0.06771 0.12499 C -0.07414 0.12847 -0.08125 0.13564 -0.0875 0.14166 C -0.09375 0.14768 -0.10035 0.15532 -0.10521 0.16111 C -0.11007 0.16689 -0.11198 0.17083 -0.11667 0.17638 C -0.12136 0.18194 -0.12691 0.18749 -0.13334 0.19444 C -0.13976 0.20138 -0.14914 0.21226 -0.15521 0.21805 C -0.16129 0.22384 -0.16528 0.2243 -0.16979 0.22916 C -0.17431 0.23402 -0.18021 0.24189 -0.18229 0.24722 C -0.18438 0.25254 -0.18368 0.25671 -0.18229 0.26111 C -0.18091 0.2655 -0.17761 0.27013 -0.17396 0.27361 C -0.17032 0.27708 -0.16545 0.27939 -0.16042 0.28194 C -0.15539 0.28449 -0.14931 0.28657 -0.14375 0.28888 C -0.1382 0.2912 -0.13351 0.29374 -0.12709 0.29583 C -0.12066 0.29791 -0.11407 0.29999 -0.10521 0.30138 C -0.09636 0.30277 -0.08229 0.30324 -0.07396 0.30416 C -0.06563 0.30509 -0.05868 0.30902 -0.05521 0.30694 C -0.05174 0.30486 -0.0507 0.29467 -0.05313 0.29166 C -0.05556 0.28865 -0.06598 0.28703 -0.06979 0.28888 C -0.07361 0.29074 -0.0757 0.29814 -0.07604 0.30277 C -0.07639 0.3074 -0.07518 0.31435 -0.07188 0.31666 C -0.06858 0.31898 -0.06129 0.31851 -0.05625 0.31666 C -0.05122 0.31481 -0.0441 0.31041 -0.04167 0.30555 C -0.03924 0.30069 -0.03907 0.29236 -0.04167 0.28749 C -0.04427 0.28263 -0.0507 0.27824 -0.05729 0.27638 C -0.06389 0.27453 -0.07587 0.27407 -0.08125 0.27638 C -0.08664 0.2787 -0.0882 0.28425 -0.08959 0.29027 C -0.09098 0.29629 -0.09132 0.30648 -0.08959 0.31249 C -0.08785 0.31851 -0.08455 0.32384 -0.07917 0.32638 C -0.07379 0.32893 -0.06493 0.32893 -0.05729 0.32777 C -0.04966 0.32661 -0.03907 0.3243 -0.03334 0.31944 C -0.02761 0.31458 -0.02396 0.30578 -0.02292 0.29861 C -0.02188 0.29143 -0.02205 0.2824 -0.02709 0.27638 C -0.03212 0.27036 -0.04375 0.26504 -0.05313 0.26249 C -0.0625 0.25995 -0.07483 0.25856 -0.08334 0.26111 C -0.09184 0.26365 -0.09914 0.27152 -0.10417 0.27777 C -0.1092 0.28402 -0.10851 0.29398 -0.11354 0.29861 C -0.11858 0.30324 -0.12604 0.30439 -0.13438 0.30555 C -0.14271 0.30671 -0.15365 0.30578 -0.16354 0.30555 C -0.17344 0.30532 -0.18473 0.3037 -0.19375 0.30416 C -0.20278 0.30462 -0.20868 0.30555 -0.21771 0.30833 C -0.22674 0.31111 -0.23993 0.3155 -0.24792 0.32083 C -0.25591 0.32615 -0.25903 0.3331 -0.26563 0.34027 C -0.27223 0.34745 -0.28021 0.35578 -0.2875 0.36388 C -0.29479 0.37199 -0.30087 0.38055 -0.30938 0.38888 C -0.31789 0.39722 -0.32934 0.40439 -0.33854 0.41388 C -0.34775 0.42337 -0.35782 0.4368 -0.36459 0.44583 C -0.37136 0.45486 -0.37657 0.46018 -0.37917 0.46805 C -0.38177 0.47592 -0.38039 0.48472 -0.38021 0.49305 C -0.38004 0.50138 -0.37622 0.50995 -0.37813 0.51805 C -0.38004 0.52615 -0.38611 0.53449 -0.39167 0.54166 C -0.39723 0.54884 -0.40434 0.55486 -0.41146 0.56111 " pathEditMode="relative" ptsTypes="aaaaaaaaaaaaaaaaaaaaaaaaaaaa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3.33333E-6 -6.2963E-6 C 0.01093 0.00624 0.02205 0.01273 0.02812 0.01388 C 0.0342 0.01504 0.0368 0.00833 0.03646 0.00694 C 0.03611 0.00555 0.02812 0.00371 0.02604 0.00555 C 0.02396 0.0074 0.02239 0.01597 0.02396 0.01805 C 0.02552 0.02013 0.03264 0.0199 0.03541 0.01805 C 0.03819 0.0162 0.04045 0.01041 0.04062 0.00694 C 0.0408 0.00347 0.03958 -0.00163 0.03646 -0.00278 C 0.03333 -0.00394 0.02552 -0.00301 0.02187 -6.2963E-6 C 0.01823 0.003 0.01441 0.01111 0.01458 0.01527 C 0.01475 0.01944 0.02014 0.02361 0.02291 0.02499 C 0.02569 0.02638 0.02777 0.02453 0.03125 0.02361 C 0.03472 0.02268 0.0401 0.0206 0.04375 0.01944 C 0.04739 0.01828 0.04982 0.01666 0.05312 0.01666 C 0.05642 0.01666 0.05989 0.01874 0.06354 0.01944 C 0.06718 0.02013 0.07118 0.0199 0.075 0.02083 C 0.07882 0.02175 0.0835 0.02361 0.08646 0.02499 C 0.08941 0.02638 0.09201 0.02685 0.09271 0.02916 C 0.0934 0.03148 0.09218 0.03541 0.09062 0.03888 C 0.08906 0.04236 0.08593 0.04652 0.08333 0.04999 C 0.08073 0.05347 0.07725 0.05717 0.075 0.05972 C 0.07274 0.06226 0.07239 0.06411 0.06979 0.06527 C 0.06718 0.06643 0.06319 0.06712 0.05937 0.06666 C 0.05555 0.0662 0.05191 0.06365 0.04687 0.06249 C 0.04184 0.06134 0.0342 0.06087 0.02916 0.05972 C 0.02413 0.05856 0.02083 0.05624 0.01666 0.05555 C 0.0125 0.05486 0.00729 0.05555 0.00416 0.05555 C 0.00104 0.05555 0.00052 0.05462 -0.00209 0.05555 C -0.00469 0.05648 -0.00816 0.05833 -0.01146 0.06111 C -0.01476 0.06388 -0.01893 0.06851 -0.02188 0.07222 C -0.02483 0.07592 -0.0283 0.07939 -0.02917 0.08333 C -0.03004 0.08726 -0.02986 0.09189 -0.02709 0.09583 C -0.02431 0.09976 -0.01771 0.10462 -0.0125 0.10694 C -0.00729 0.10925 -0.00157 0.10879 0.00416 0.10972 C 0.00989 0.11064 0.01597 0.1118 0.02187 0.11249 C 0.02777 0.11319 0.03281 0.11273 0.03958 0.11388 C 0.04635 0.11504 0.05642 0.11851 0.0625 0.11944 C 0.06857 0.12036 0.07152 0.1199 0.07604 0.11944 C 0.08055 0.11898 0.08784 0.11851 0.08958 0.11666 C 0.09132 0.11481 0.08923 0.10949 0.08646 0.10833 C 0.08368 0.10717 0.07569 0.1074 0.07291 0.10972 C 0.07014 0.11203 0.06892 0.11898 0.06979 0.12222 C 0.07066 0.12546 0.07413 0.12916 0.07812 0.12916 C 0.08211 0.12916 0.08993 0.12546 0.09375 0.12222 C 0.09757 0.11898 0.10208 0.11296 0.10104 0.10972 C 0.1 0.10648 0.09253 0.10416 0.0875 0.10277 C 0.08246 0.10138 0.07586 0.09861 0.07083 0.10138 C 0.0658 0.10416 0.0585 0.11342 0.05729 0.11944 C 0.05607 0.12546 0.05781 0.13425 0.06354 0.13749 C 0.06927 0.14074 0.08402 0.1405 0.09166 0.13888 C 0.0993 0.13726 0.10521 0.13286 0.10937 0.12777 C 0.11354 0.12268 0.11666 0.11435 0.11666 0.10833 C 0.11666 0.10231 0.11441 0.0956 0.10937 0.09166 C 0.10434 0.08773 0.09409 0.08518 0.08646 0.08472 C 0.07882 0.08425 0.06892 0.08564 0.06354 0.08888 C 0.05816 0.09212 0.05816 0.09884 0.05416 0.10416 C 0.05017 0.10949 0.04774 0.11782 0.03958 0.12083 C 0.03142 0.12384 0.01649 0.12222 0.00521 0.12222 C -0.00608 0.12222 -0.0191 0.12106 -0.02813 0.12083 C -0.03716 0.1206 -0.04236 0.12013 -0.04896 0.12083 C -0.05556 0.12152 -0.06129 0.12152 -0.06771 0.12499 C -0.07414 0.12847 -0.08125 0.13564 -0.0875 0.14166 C -0.09375 0.14768 -0.10035 0.15532 -0.10521 0.16111 C -0.11007 0.16689 -0.11198 0.17083 -0.11667 0.17638 C -0.12136 0.18194 -0.12691 0.18749 -0.13334 0.19444 C -0.13976 0.20138 -0.14914 0.21226 -0.15521 0.21805 C -0.16129 0.22384 -0.16528 0.2243 -0.16979 0.22916 C -0.17431 0.23402 -0.18021 0.24189 -0.18229 0.24722 C -0.18438 0.25254 -0.18368 0.25671 -0.18229 0.26111 C -0.18091 0.2655 -0.17761 0.27013 -0.17396 0.27361 C -0.17032 0.27708 -0.16545 0.27939 -0.16042 0.28194 C -0.15539 0.28449 -0.14931 0.28657 -0.14375 0.28888 C -0.1382 0.2912 -0.13351 0.29374 -0.12709 0.29583 C -0.12066 0.29791 -0.11407 0.29999 -0.10521 0.30138 C -0.09636 0.30277 -0.08229 0.30324 -0.07396 0.30416 C -0.06563 0.30509 -0.05868 0.30902 -0.05521 0.30694 C -0.05174 0.30486 -0.0507 0.29467 -0.05313 0.29166 C -0.05556 0.28865 -0.06598 0.28703 -0.06979 0.28888 C -0.07361 0.29074 -0.0757 0.29814 -0.07604 0.30277 C -0.07639 0.3074 -0.07518 0.31435 -0.07188 0.31666 C -0.06858 0.31898 -0.06129 0.31851 -0.05625 0.31666 C -0.05122 0.31481 -0.0441 0.31041 -0.04167 0.30555 C -0.03924 0.30069 -0.03907 0.29236 -0.04167 0.28749 C -0.04427 0.28263 -0.0507 0.27824 -0.05729 0.27638 C -0.06389 0.27453 -0.07587 0.27407 -0.08125 0.27638 C -0.08664 0.2787 -0.0882 0.28425 -0.08959 0.29027 C -0.09098 0.29629 -0.09132 0.30648 -0.08959 0.31249 C -0.08785 0.31851 -0.08455 0.32384 -0.07917 0.32638 C -0.07379 0.32893 -0.06493 0.32893 -0.05729 0.32777 C -0.04966 0.32661 -0.03907 0.3243 -0.03334 0.31944 C -0.02761 0.31458 -0.02396 0.30578 -0.02292 0.29861 C -0.02188 0.29143 -0.02205 0.2824 -0.02709 0.27638 C -0.03212 0.27036 -0.04375 0.26504 -0.05313 0.26249 C -0.0625 0.25995 -0.07483 0.25856 -0.08334 0.26111 C -0.09184 0.26365 -0.09914 0.27152 -0.10417 0.27777 C -0.1092 0.28402 -0.10851 0.29398 -0.11354 0.29861 C -0.11858 0.30324 -0.12604 0.30439 -0.13438 0.30555 C -0.14271 0.30671 -0.15365 0.30578 -0.16354 0.30555 C -0.17344 0.30532 -0.18473 0.3037 -0.19375 0.30416 C -0.20278 0.30462 -0.20868 0.30555 -0.21771 0.30833 C -0.22674 0.31111 -0.23993 0.3155 -0.24792 0.32083 C -0.25591 0.32615 -0.25903 0.3331 -0.26563 0.34027 C -0.27223 0.34745 -0.28021 0.35578 -0.2875 0.36388 C -0.29479 0.37199 -0.30087 0.38055 -0.30938 0.38888 C -0.31789 0.39722 -0.32934 0.40439 -0.33854 0.41388 C -0.34775 0.42337 -0.35782 0.4368 -0.36459 0.44583 C -0.37136 0.45486 -0.37657 0.46018 -0.37917 0.46805 C -0.38177 0.47592 -0.38039 0.48472 -0.38021 0.49305 C -0.38004 0.50138 -0.37622 0.50995 -0.37813 0.51805 C -0.38004 0.52615 -0.38611 0.53449 -0.39167 0.54166 C -0.39723 0.54884 -0.40434 0.55486 -0.41146 0.56111 " pathEditMode="relative" ptsTypes="aaaaaaaaaaaaaaaaaaaaaaaaaaaaaaaaaaaaaaaaaaaaaaaaaaaaaaaaaaaaaaaaaaaaaaaaaaaaaaaaaaaaaaaaaaaaaaaaaaaaaaaaaaaaaaA">
                                      <p:cBhvr>
                                        <p:cTn id="16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33333E-6 -6.2963E-6 C 0.01093 0.00624 0.02205 0.01273 0.02812 0.01388 C 0.0342 0.01504 0.0368 0.00833 0.03646 0.00694 C 0.03611 0.00555 0.02812 0.00371 0.02604 0.00555 C 0.02396 0.0074 0.02239 0.01597 0.02396 0.01805 C 0.02552 0.02013 0.03264 0.0199 0.03541 0.01805 C 0.03819 0.0162 0.04045 0.01041 0.04062 0.00694 C 0.0408 0.00347 0.03958 -0.00163 0.03646 -0.00278 C 0.03333 -0.00394 0.02552 -0.00301 0.02187 -6.2963E-6 C 0.01823 0.003 0.01441 0.01111 0.01458 0.01527 C 0.01475 0.01944 0.02014 0.02361 0.02291 0.02499 C 0.02569 0.02638 0.02777 0.02453 0.03125 0.02361 C 0.03472 0.02268 0.0401 0.0206 0.04375 0.01944 C 0.04739 0.01828 0.04982 0.01666 0.05312 0.01666 C 0.05642 0.01666 0.05989 0.01874 0.06354 0.01944 C 0.06718 0.02013 0.07118 0.0199 0.075 0.02083 C 0.07882 0.02175 0.0835 0.02361 0.08646 0.02499 C 0.08941 0.02638 0.09201 0.02685 0.09271 0.02916 C 0.0934 0.03148 0.09218 0.03541 0.09062 0.03888 C 0.08906 0.04236 0.08593 0.04652 0.08333 0.04999 C 0.08073 0.05347 0.07725 0.05717 0.075 0.05972 C 0.07274 0.06226 0.07239 0.06411 0.06979 0.06527 C 0.06718 0.06643 0.06319 0.06712 0.05937 0.06666 C 0.05555 0.0662 0.05191 0.06365 0.04687 0.06249 C 0.04184 0.06134 0.0342 0.06087 0.02916 0.05972 C 0.02413 0.05856 0.02083 0.05624 0.01666 0.05555 C 0.0125 0.05486 0.00729 0.05555 0.00416 0.05555 C 0.00104 0.05555 0.00052 0.05462 -0.00209 0.05555 C -0.00469 0.05648 -0.00816 0.05833 -0.01146 0.06111 C -0.01476 0.06388 -0.01893 0.06851 -0.02188 0.07222 C -0.02483 0.07592 -0.0283 0.07939 -0.02917 0.08333 C -0.03004 0.08726 -0.02986 0.09189 -0.02709 0.09583 C -0.02431 0.09976 -0.01771 0.10462 -0.0125 0.10694 C -0.00729 0.10925 -0.00157 0.10879 0.00416 0.10972 C 0.00989 0.11064 0.01597 0.1118 0.02187 0.11249 C 0.02777 0.11319 0.03281 0.11273 0.03958 0.11388 C 0.04635 0.11504 0.05642 0.11851 0.0625 0.11944 C 0.06857 0.12036 0.07152 0.1199 0.07604 0.11944 C 0.08055 0.11898 0.08784 0.11851 0.08958 0.11666 C 0.09132 0.11481 0.08923 0.10949 0.08646 0.10833 C 0.08368 0.10717 0.07569 0.1074 0.07291 0.10972 C 0.07014 0.11203 0.06892 0.11898 0.06979 0.12222 C 0.07066 0.12546 0.07413 0.12916 0.07812 0.12916 C 0.08211 0.12916 0.08993 0.12546 0.09375 0.12222 C 0.09757 0.11898 0.10208 0.11296 0.10104 0.10972 C 0.1 0.10648 0.09253 0.10416 0.0875 0.10277 C 0.08246 0.10138 0.07586 0.09861 0.07083 0.10138 C 0.0658 0.10416 0.0585 0.11342 0.05729 0.11944 C 0.05607 0.12546 0.05781 0.13425 0.06354 0.13749 C 0.06927 0.14074 0.08402 0.1405 0.09166 0.13888 C 0.0993 0.13726 0.10521 0.13286 0.10937 0.12777 C 0.11354 0.12268 0.11666 0.11435 0.11666 0.10833 C 0.11666 0.10231 0.11441 0.0956 0.10937 0.09166 C 0.10434 0.08773 0.09409 0.08518 0.08646 0.08472 C 0.07882 0.08425 0.06892 0.08564 0.06354 0.08888 C 0.05816 0.09212 0.05816 0.09884 0.05416 0.10416 C 0.05017 0.10949 0.04774 0.11782 0.03958 0.12083 C 0.03142 0.12384 0.01649 0.12222 0.00521 0.12222 C -0.00608 0.12222 -0.0191 0.12106 -0.02813 0.12083 C -0.03716 0.1206 -0.04236 0.12013 -0.04896 0.12083 C -0.05556 0.12152 -0.06129 0.12152 -0.06771 0.12499 C -0.07414 0.12847 -0.08125 0.13564 -0.0875 0.14166 C -0.09375 0.14768 -0.10035 0.15532 -0.10521 0.16111 C -0.11007 0.16689 -0.11198 0.17083 -0.11667 0.17638 C -0.12136 0.18194 -0.12691 0.18749 -0.13334 0.19444 C -0.13976 0.20138 -0.14914 0.21226 -0.15521 0.21805 C -0.16129 0.22384 -0.16528 0.2243 -0.16979 0.22916 C -0.17431 0.23402 -0.18021 0.24189 -0.18229 0.24722 C -0.18438 0.25254 -0.18368 0.25671 -0.18229 0.26111 C -0.18091 0.2655 -0.17761 0.27013 -0.17396 0.27361 C -0.17032 0.27708 -0.16545 0.27939 -0.16042 0.28194 C -0.15539 0.28449 -0.14931 0.28657 -0.14375 0.28888 C -0.1382 0.2912 -0.13351 0.29374 -0.12709 0.29583 C -0.12066 0.29791 -0.11407 0.29999 -0.10521 0.30138 C -0.09636 0.30277 -0.08229 0.30324 -0.07396 0.30416 C -0.06563 0.30509 -0.05868 0.30902 -0.05521 0.30694 C -0.05174 0.30486 -0.0507 0.29467 -0.05313 0.29166 C -0.05556 0.28865 -0.06598 0.28703 -0.06979 0.28888 C -0.07361 0.29074 -0.0757 0.29814 -0.07604 0.30277 C -0.07639 0.3074 -0.07518 0.31435 -0.07188 0.31666 C -0.06858 0.31898 -0.06129 0.31851 -0.05625 0.31666 C -0.05122 0.31481 -0.0441 0.31041 -0.04167 0.30555 C -0.03924 0.30069 -0.03907 0.29236 -0.04167 0.28749 C -0.04427 0.28263 -0.0507 0.27824 -0.05729 0.27638 C -0.06389 0.27453 -0.07587 0.27407 -0.08125 0.27638 C -0.08664 0.2787 -0.0882 0.28425 -0.08959 0.29027 C -0.09098 0.29629 -0.09132 0.30648 -0.08959 0.31249 C -0.08785 0.31851 -0.08455 0.32384 -0.07917 0.32638 C -0.07379 0.32893 -0.06493 0.32893 -0.05729 0.32777 C -0.04966 0.32661 -0.03907 0.3243 -0.03334 0.31944 C -0.02761 0.31458 -0.02396 0.30578 -0.02292 0.29861 C -0.02188 0.29143 -0.02205 0.2824 -0.02709 0.27638 C -0.03212 0.27036 -0.04375 0.26504 -0.05313 0.26249 C -0.0625 0.25995 -0.07483 0.25856 -0.08334 0.26111 C -0.09184 0.26365 -0.09914 0.27152 -0.10417 0.27777 C -0.1092 0.28402 -0.10851 0.29398 -0.11354 0.29861 C -0.11858 0.30324 -0.12604 0.30439 -0.13438 0.30555 C -0.14271 0.30671 -0.15365 0.30578 -0.16354 0.30555 C -0.17344 0.30532 -0.18473 0.3037 -0.19375 0.30416 C -0.20278 0.30462 -0.20868 0.30555 -0.21771 0.30833 C -0.22674 0.31111 -0.23993 0.3155 -0.24792 0.32083 C -0.25591 0.32615 -0.25903 0.3331 -0.26563 0.34027 C -0.27223 0.34745 -0.28021 0.35578 -0.2875 0.36388 C -0.29479 0.37199 -0.30087 0.38055 -0.30938 0.38888 C -0.31789 0.39722 -0.32934 0.40439 -0.33854 0.41388 C -0.34775 0.42337 -0.35782 0.4368 -0.36459 0.44583 C -0.37136 0.45486 -0.37657 0.46018 -0.37917 0.46805 C -0.38177 0.47592 -0.38039 0.48472 -0.38021 0.49305 C -0.38004 0.50138 -0.37622 0.50995 -0.37813 0.51805 C -0.38004 0.52615 -0.38611 0.53449 -0.39167 0.54166 C -0.39723 0.54884 -0.40434 0.55486 -0.41146 0.56111 " pathEditMode="relative" ptsTypes="aaaaaaaaaaaaaaaaaaaaaaaaaaaaaaaaaaaaaaaaaaaaaaaaaaaaaaaaaaaaaaaaaaaaaaaaaaaaaaaaaaaaaaaaaaaaaaaaaaaaaaaaaaaaaaA">
                                      <p:cBhvr>
                                        <p:cTn id="18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3.33333E-6 -6.2963E-6 C 0.01093 0.00624 0.02205 0.01273 0.02812 0.01388 C 0.0342 0.01504 0.0368 0.00833 0.03646 0.00694 C 0.03611 0.00555 0.02812 0.00371 0.02604 0.00555 C 0.02396 0.0074 0.02239 0.01597 0.02396 0.01805 C 0.02552 0.02013 0.03264 0.0199 0.03541 0.01805 C 0.03819 0.0162 0.04045 0.01041 0.04062 0.00694 C 0.0408 0.00347 0.03958 -0.00163 0.03646 -0.00278 C 0.03333 -0.00394 0.02552 -0.00301 0.02187 -6.2963E-6 C 0.01823 0.003 0.01441 0.01111 0.01458 0.01527 C 0.01475 0.01944 0.02014 0.02361 0.02291 0.02499 C 0.02569 0.02638 0.02777 0.02453 0.03125 0.02361 C 0.03472 0.02268 0.0401 0.0206 0.04375 0.01944 C 0.04739 0.01828 0.04982 0.01666 0.05312 0.01666 C 0.05642 0.01666 0.05989 0.01874 0.06354 0.01944 C 0.06718 0.02013 0.07118 0.0199 0.075 0.02083 C 0.07882 0.02175 0.0835 0.02361 0.08646 0.02499 C 0.08941 0.02638 0.09201 0.02685 0.09271 0.02916 C 0.0934 0.03148 0.09218 0.03541 0.09062 0.03888 C 0.08906 0.04236 0.08593 0.04652 0.08333 0.04999 C 0.08073 0.05347 0.07725 0.05717 0.075 0.05972 C 0.07274 0.06226 0.07239 0.06411 0.06979 0.06527 C 0.06718 0.06643 0.06319 0.06712 0.05937 0.06666 C 0.05555 0.0662 0.05191 0.06365 0.04687 0.06249 C 0.04184 0.06134 0.0342 0.06087 0.02916 0.05972 C 0.02413 0.05856 0.02083 0.05624 0.01666 0.05555 C 0.0125 0.05486 0.00729 0.05555 0.00416 0.05555 C 0.00104 0.05555 0.00052 0.05462 -0.00209 0.05555 C -0.00469 0.05648 -0.00816 0.05833 -0.01146 0.06111 C -0.01476 0.06388 -0.01893 0.06851 -0.02188 0.07222 C -0.02483 0.07592 -0.0283 0.07939 -0.02917 0.08333 C -0.03004 0.08726 -0.02986 0.09189 -0.02709 0.09583 C -0.02431 0.09976 -0.01771 0.10462 -0.0125 0.10694 C -0.00729 0.10925 -0.00157 0.10879 0.00416 0.10972 C 0.00989 0.11064 0.01597 0.1118 0.02187 0.11249 C 0.02777 0.11319 0.03281 0.11273 0.03958 0.11388 C 0.04635 0.11504 0.05642 0.11851 0.0625 0.11944 C 0.06857 0.12036 0.07152 0.1199 0.07604 0.11944 C 0.08055 0.11898 0.08784 0.11851 0.08958 0.11666 C 0.09132 0.11481 0.08923 0.10949 0.08646 0.10833 C 0.08368 0.10717 0.07569 0.1074 0.07291 0.10972 C 0.07014 0.11203 0.06892 0.11898 0.06979 0.12222 C 0.07066 0.12546 0.07413 0.12916 0.07812 0.12916 C 0.08211 0.12916 0.08993 0.12546 0.09375 0.12222 C 0.09757 0.11898 0.10208 0.11296 0.10104 0.10972 C 0.1 0.10648 0.09253 0.10416 0.0875 0.10277 C 0.08246 0.10138 0.07586 0.09861 0.07083 0.10138 C 0.0658 0.10416 0.0585 0.11342 0.05729 0.11944 C 0.05607 0.12546 0.05781 0.13425 0.06354 0.13749 C 0.06927 0.14074 0.08402 0.1405 0.09166 0.13888 C 0.0993 0.13726 0.10521 0.13286 0.10937 0.12777 C 0.11354 0.12268 0.11666 0.11435 0.11666 0.10833 C 0.11666 0.10231 0.11441 0.0956 0.10937 0.09166 C 0.10434 0.08773 0.09409 0.08518 0.08646 0.08472 C 0.07882 0.08425 0.06892 0.08564 0.06354 0.08888 C 0.05816 0.09212 0.05816 0.09884 0.05416 0.10416 C 0.05017 0.10949 0.04774 0.11782 0.03958 0.12083 C 0.03142 0.12384 0.01649 0.12222 0.00521 0.12222 C -0.00608 0.12222 -0.0191 0.12106 -0.02813 0.12083 C -0.03716 0.1206 -0.04236 0.12013 -0.04896 0.12083 C -0.05556 0.12152 -0.06129 0.12152 -0.06771 0.12499 C -0.07414 0.12847 -0.08125 0.13564 -0.0875 0.14166 C -0.09375 0.14768 -0.10035 0.15532 -0.10521 0.16111 C -0.11007 0.16689 -0.11198 0.17083 -0.11667 0.17638 C -0.12136 0.18194 -0.12691 0.18749 -0.13334 0.19444 C -0.13976 0.20138 -0.14914 0.21226 -0.15521 0.21805 C -0.16129 0.22384 -0.16528 0.2243 -0.16979 0.22916 C -0.17431 0.23402 -0.18021 0.24189 -0.18229 0.24722 C -0.18438 0.25254 -0.18368 0.25671 -0.18229 0.26111 C -0.18091 0.2655 -0.17761 0.27013 -0.17396 0.27361 C -0.17032 0.27708 -0.16545 0.27939 -0.16042 0.28194 C -0.15539 0.28449 -0.14931 0.28657 -0.14375 0.28888 C -0.1382 0.2912 -0.13351 0.29374 -0.12709 0.29583 C -0.12066 0.29791 -0.11407 0.29999 -0.10521 0.30138 C -0.09636 0.30277 -0.08229 0.30324 -0.07396 0.30416 C -0.06563 0.30509 -0.05868 0.30902 -0.05521 0.30694 C -0.05174 0.30486 -0.0507 0.29467 -0.05313 0.29166 C -0.05556 0.28865 -0.06598 0.28703 -0.06979 0.28888 C -0.07361 0.29074 -0.0757 0.29814 -0.07604 0.30277 C -0.07639 0.3074 -0.07518 0.31435 -0.07188 0.31666 C -0.06858 0.31898 -0.06129 0.31851 -0.05625 0.31666 C -0.05122 0.31481 -0.0441 0.31041 -0.04167 0.30555 C -0.03924 0.30069 -0.03907 0.29236 -0.04167 0.28749 C -0.04427 0.28263 -0.0507 0.27824 -0.05729 0.27638 C -0.06389 0.27453 -0.07587 0.27407 -0.08125 0.27638 C -0.08664 0.2787 -0.0882 0.28425 -0.08959 0.29027 C -0.09098 0.29629 -0.09132 0.30648 -0.08959 0.31249 C -0.08785 0.31851 -0.08455 0.32384 -0.07917 0.32638 C -0.07379 0.32893 -0.06493 0.32893 -0.05729 0.32777 C -0.04966 0.32661 -0.03907 0.3243 -0.03334 0.31944 C -0.02761 0.31458 -0.02396 0.30578 -0.02292 0.29861 C -0.02188 0.29143 -0.02205 0.2824 -0.02709 0.27638 C -0.03212 0.27036 -0.04375 0.26504 -0.05313 0.26249 C -0.0625 0.25995 -0.07483 0.25856 -0.08334 0.26111 C -0.09184 0.26365 -0.09914 0.27152 -0.10417 0.27777 C -0.1092 0.28402 -0.10851 0.29398 -0.11354 0.29861 C -0.11858 0.30324 -0.12604 0.30439 -0.13438 0.30555 C -0.14271 0.30671 -0.15365 0.30578 -0.16354 0.30555 C -0.17344 0.30532 -0.18473 0.3037 -0.19375 0.30416 C -0.20278 0.30462 -0.20868 0.30555 -0.21771 0.30833 C -0.22674 0.31111 -0.23993 0.3155 -0.24792 0.32083 C -0.25591 0.32615 -0.25903 0.3331 -0.26563 0.34027 C -0.27223 0.34745 -0.28021 0.35578 -0.2875 0.36388 C -0.29479 0.37199 -0.30087 0.38055 -0.30938 0.38888 C -0.31789 0.39722 -0.32934 0.40439 -0.33854 0.41388 C -0.34775 0.42337 -0.35782 0.4368 -0.36459 0.44583 C -0.37136 0.45486 -0.37657 0.46018 -0.37917 0.46805 C -0.38177 0.47592 -0.38039 0.48472 -0.38021 0.49305 C -0.38004 0.50138 -0.37622 0.50995 -0.37813 0.51805 C -0.38004 0.52615 -0.38611 0.53449 -0.39167 0.54166 C -0.39723 0.54884 -0.40434 0.55486 -0.41146 0.56111 " pathEditMode="relative" ptsTypes="aaaaaaaaaaaaaaaaaaaaaaaaaaaaaaaaaaaaaaaaaaaaaaaaaaaaaaaaaaaaaaaaaaaaaaaaaaaaaaaaaaaaaaaaaaaaaaaaaaaaaaaaaaaaaaA">
                                      <p:cBhvr>
                                        <p:cTn id="20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3.33333E-6 -6.2963E-6 C 0.01093 0.00624 0.02205 0.01273 0.02812 0.01388 C 0.0342 0.01504 0.0368 0.00833 0.03646 0.00694 C 0.03611 0.00555 0.02812 0.00371 0.02604 0.00555 C 0.02396 0.0074 0.02239 0.01597 0.02396 0.01805 C 0.02552 0.02013 0.03264 0.0199 0.03541 0.01805 C 0.03819 0.0162 0.04045 0.01041 0.04062 0.00694 C 0.0408 0.00347 0.03958 -0.00163 0.03646 -0.00278 C 0.03333 -0.00394 0.02552 -0.00301 0.02187 -6.2963E-6 C 0.01823 0.003 0.01441 0.01111 0.01458 0.01527 C 0.01475 0.01944 0.02014 0.02361 0.02291 0.02499 C 0.02569 0.02638 0.02777 0.02453 0.03125 0.02361 C 0.03472 0.02268 0.0401 0.0206 0.04375 0.01944 C 0.04739 0.01828 0.04982 0.01666 0.05312 0.01666 C 0.05642 0.01666 0.05989 0.01874 0.06354 0.01944 C 0.06718 0.02013 0.07118 0.0199 0.075 0.02083 C 0.07882 0.02175 0.0835 0.02361 0.08646 0.02499 C 0.08941 0.02638 0.09201 0.02685 0.09271 0.02916 C 0.0934 0.03148 0.09218 0.03541 0.09062 0.03888 C 0.08906 0.04236 0.08593 0.04652 0.08333 0.04999 C 0.08073 0.05347 0.07725 0.05717 0.075 0.05972 C 0.07274 0.06226 0.07239 0.06411 0.06979 0.06527 C 0.06718 0.06643 0.06319 0.06712 0.05937 0.06666 C 0.05555 0.0662 0.05191 0.06365 0.04687 0.06249 C 0.04184 0.06134 0.0342 0.06087 0.02916 0.05972 C 0.02413 0.05856 0.02083 0.05624 0.01666 0.05555 C 0.0125 0.05486 0.00729 0.05555 0.00416 0.05555 C 0.00104 0.05555 0.00052 0.05462 -0.00209 0.05555 C -0.00469 0.05648 -0.00816 0.05833 -0.01146 0.06111 C -0.01476 0.06388 -0.01893 0.06851 -0.02188 0.07222 C -0.02483 0.07592 -0.0283 0.07939 -0.02917 0.08333 C -0.03004 0.08726 -0.02986 0.09189 -0.02709 0.09583 C -0.02431 0.09976 -0.01771 0.10462 -0.0125 0.10694 C -0.00729 0.10925 -0.00157 0.10879 0.00416 0.10972 C 0.00989 0.11064 0.01597 0.1118 0.02187 0.11249 C 0.02777 0.11319 0.03281 0.11273 0.03958 0.11388 C 0.04635 0.11504 0.05642 0.11851 0.0625 0.11944 C 0.06857 0.12036 0.07152 0.1199 0.07604 0.11944 C 0.08055 0.11898 0.08784 0.11851 0.08958 0.11666 C 0.09132 0.11481 0.08923 0.10949 0.08646 0.10833 C 0.08368 0.10717 0.07569 0.1074 0.07291 0.10972 C 0.07014 0.11203 0.06892 0.11898 0.06979 0.12222 C 0.07066 0.12546 0.07413 0.12916 0.07812 0.12916 C 0.08211 0.12916 0.08993 0.12546 0.09375 0.12222 C 0.09757 0.11898 0.10208 0.11296 0.10104 0.10972 C 0.1 0.10648 0.09253 0.10416 0.0875 0.10277 C 0.08246 0.10138 0.07586 0.09861 0.07083 0.10138 C 0.0658 0.10416 0.0585 0.11342 0.05729 0.11944 C 0.05607 0.12546 0.05781 0.13425 0.06354 0.13749 C 0.06927 0.14074 0.08402 0.1405 0.09166 0.13888 C 0.0993 0.13726 0.10521 0.13286 0.10937 0.12777 C 0.11354 0.12268 0.11666 0.11435 0.11666 0.10833 C 0.11666 0.10231 0.11441 0.0956 0.10937 0.09166 C 0.10434 0.08773 0.09409 0.08518 0.08646 0.08472 C 0.07882 0.08425 0.06892 0.08564 0.06354 0.08888 C 0.05816 0.09212 0.05816 0.09884 0.05416 0.10416 C 0.05017 0.10949 0.04774 0.11782 0.03958 0.12083 C 0.03142 0.12384 0.01649 0.12222 0.00521 0.12222 C -0.00608 0.12222 -0.0191 0.12106 -0.02813 0.12083 C -0.03716 0.1206 -0.04236 0.12013 -0.04896 0.12083 C -0.05556 0.12152 -0.06129 0.12152 -0.06771 0.12499 C -0.07414 0.12847 -0.08125 0.13564 -0.0875 0.14166 C -0.09375 0.14768 -0.10035 0.15532 -0.10521 0.16111 C -0.11007 0.16689 -0.11198 0.17083 -0.11667 0.17638 C -0.12136 0.18194 -0.12691 0.18749 -0.13334 0.19444 C -0.13976 0.20138 -0.14914 0.21226 -0.15521 0.21805 C -0.16129 0.22384 -0.16528 0.2243 -0.16979 0.22916 C -0.17431 0.23402 -0.18021 0.24189 -0.18229 0.24722 C -0.18438 0.25254 -0.18368 0.25671 -0.18229 0.26111 C -0.18091 0.2655 -0.17761 0.27013 -0.17396 0.27361 C -0.17032 0.27708 -0.16545 0.27939 -0.16042 0.28194 C -0.15539 0.28449 -0.14931 0.28657 -0.14375 0.28888 C -0.1382 0.2912 -0.13351 0.29374 -0.12709 0.29583 C -0.12066 0.29791 -0.11407 0.29999 -0.10521 0.30138 C -0.09636 0.30277 -0.08229 0.30324 -0.07396 0.30416 C -0.06563 0.30509 -0.05868 0.30902 -0.05521 0.30694 C -0.05174 0.30486 -0.0507 0.29467 -0.05313 0.29166 C -0.05556 0.28865 -0.06598 0.28703 -0.06979 0.28888 C -0.07361 0.29074 -0.0757 0.29814 -0.07604 0.30277 C -0.07639 0.3074 -0.07518 0.31435 -0.07188 0.31666 C -0.06858 0.31898 -0.06129 0.31851 -0.05625 0.31666 C -0.05122 0.31481 -0.0441 0.31041 -0.04167 0.30555 C -0.03924 0.30069 -0.03907 0.29236 -0.04167 0.28749 C -0.04427 0.28263 -0.0507 0.27824 -0.05729 0.27638 C -0.06389 0.27453 -0.07587 0.27407 -0.08125 0.27638 C -0.08664 0.2787 -0.0882 0.28425 -0.08959 0.29027 C -0.09098 0.29629 -0.09132 0.30648 -0.08959 0.31249 C -0.08785 0.31851 -0.08455 0.32384 -0.07917 0.32638 C -0.07379 0.32893 -0.06493 0.32893 -0.05729 0.32777 C -0.04966 0.32661 -0.03907 0.3243 -0.03334 0.31944 C -0.02761 0.31458 -0.02396 0.30578 -0.02292 0.29861 C -0.02188 0.29143 -0.02205 0.2824 -0.02709 0.27638 C -0.03212 0.27036 -0.04375 0.26504 -0.05313 0.26249 C -0.0625 0.25995 -0.07483 0.25856 -0.08334 0.26111 C -0.09184 0.26365 -0.09914 0.27152 -0.10417 0.27777 C -0.1092 0.28402 -0.10851 0.29398 -0.11354 0.29861 C -0.11858 0.30324 -0.12604 0.30439 -0.13438 0.30555 C -0.14271 0.30671 -0.15365 0.30578 -0.16354 0.30555 C -0.17344 0.30532 -0.18473 0.3037 -0.19375 0.30416 C -0.20278 0.30462 -0.20868 0.30555 -0.21771 0.30833 C -0.22674 0.31111 -0.23993 0.3155 -0.24792 0.32083 C -0.25591 0.32615 -0.25903 0.3331 -0.26563 0.34027 C -0.27223 0.34745 -0.28021 0.35578 -0.2875 0.36388 C -0.29479 0.37199 -0.30087 0.38055 -0.30938 0.38888 C -0.31789 0.39722 -0.32934 0.40439 -0.33854 0.41388 C -0.34775 0.42337 -0.35782 0.4368 -0.36459 0.44583 C -0.37136 0.45486 -0.37657 0.46018 -0.37917 0.46805 C -0.38177 0.47592 -0.38039 0.48472 -0.38021 0.49305 C -0.38004 0.50138 -0.37622 0.50995 -0.37813 0.51805 C -0.38004 0.52615 -0.38611 0.53449 -0.39167 0.54166 C -0.39723 0.54884 -0.40434 0.55486 -0.41146 0.56111 " pathEditMode="relative" ptsTypes="aaaaaaaaaaaaaaaaaaaaaaaaaaaaaaaaaaaaaaaaaaaaaaaaaaaaaaaaaaaaaaaaaaaaaaaaaaaaaaaaaaaaaaaaaaaaaaaaaaaaaaaaaaaaaaA">
                                      <p:cBhvr>
                                        <p:cTn id="22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0191 -0.00116 C 0.00902 0.00509 0.02014 0.01157 0.02621 0.01273 C 0.03229 0.01389 0.03489 0.00717 0.03455 0.00579 C 0.0342 0.0044 0.02621 0.00254 0.02413 0.0044 C 0.02205 0.00625 0.02048 0.01481 0.02205 0.0169 C 0.02361 0.01898 0.03073 0.01875 0.0335 0.0169 C 0.03628 0.01504 0.03854 0.00926 0.03871 0.00579 C 0.03889 0.00231 0.03767 -0.00278 0.03455 -0.00394 C 0.03142 -0.00509 0.02361 -0.00417 0.01996 -0.00116 C 0.01632 0.00185 0.0125 0.00995 0.01267 0.01412 C 0.01284 0.01829 0.01823 0.02245 0.021 0.02384 C 0.02378 0.02523 0.02586 0.02338 0.02934 0.02245 C 0.03281 0.02153 0.03819 0.01944 0.04184 0.01829 C 0.04548 0.01713 0.04791 0.01551 0.05121 0.01551 C 0.05451 0.01551 0.05798 0.01759 0.06163 0.01829 C 0.06527 0.01898 0.06927 0.01875 0.07309 0.01967 C 0.07691 0.0206 0.08159 0.02245 0.08455 0.02384 C 0.0875 0.02523 0.0901 0.02569 0.0908 0.02801 C 0.09149 0.03032 0.09027 0.03426 0.08871 0.03773 C 0.08715 0.0412 0.08402 0.04537 0.08142 0.04884 C 0.07882 0.05231 0.07534 0.05602 0.07309 0.05856 C 0.07083 0.06111 0.07048 0.06296 0.06788 0.06412 C 0.06527 0.06528 0.06128 0.06597 0.05746 0.06551 C 0.05364 0.06504 0.05 0.0625 0.04496 0.06134 C 0.03993 0.06018 0.03229 0.05972 0.02725 0.05856 C 0.02222 0.05741 0.01892 0.05509 0.01475 0.0544 C 0.01059 0.0537 0.00538 0.0544 0.00225 0.0544 C -0.00087 0.0544 -0.00139 0.05347 -0.004 0.0544 C -0.0066 0.05532 -0.01007 0.05717 -0.01337 0.05995 C -0.01667 0.06273 -0.02084 0.06736 -0.02379 0.07106 C -0.02674 0.07477 -0.03021 0.07824 -0.03108 0.08217 C -0.03195 0.08611 -0.03177 0.09074 -0.029 0.09467 C -0.02622 0.09861 -0.01962 0.10347 -0.01441 0.10579 C -0.0092 0.1081 -0.00348 0.10764 0.00225 0.10856 C 0.00798 0.10949 0.01406 0.11065 0.01996 0.11134 C 0.02586 0.11204 0.0309 0.11157 0.03767 0.11273 C 0.04444 0.11389 0.05451 0.11736 0.06059 0.11829 C 0.06666 0.11921 0.06961 0.11875 0.07413 0.11829 C 0.07864 0.11782 0.08593 0.11736 0.08767 0.11551 C 0.08941 0.11366 0.08732 0.10833 0.08455 0.10717 C 0.08177 0.10602 0.07378 0.10625 0.071 0.10856 C 0.06823 0.11088 0.06701 0.11782 0.06788 0.12106 C 0.06875 0.1243 0.07222 0.12801 0.07621 0.12801 C 0.08021 0.12801 0.08802 0.1243 0.09184 0.12106 C 0.09566 0.11782 0.10017 0.1118 0.09913 0.10856 C 0.09809 0.10532 0.09062 0.10301 0.08559 0.10162 C 0.08055 0.10023 0.07396 0.09745 0.06892 0.10023 C 0.06389 0.10301 0.05659 0.11227 0.05538 0.11829 C 0.05416 0.1243 0.0559 0.1331 0.06163 0.13634 C 0.06736 0.13958 0.08211 0.13935 0.08975 0.13773 C 0.09739 0.13611 0.1033 0.13171 0.10746 0.12662 C 0.11163 0.12153 0.11475 0.11319 0.11475 0.10717 C 0.11475 0.10116 0.1125 0.09444 0.10746 0.09051 C 0.10243 0.08657 0.09218 0.08403 0.08455 0.08356 C 0.07691 0.0831 0.06701 0.08449 0.06163 0.08773 C 0.05625 0.09097 0.05625 0.09768 0.05225 0.10301 C 0.04826 0.10833 0.04583 0.11666 0.03767 0.11967 C 0.02951 0.12268 0.01458 0.12106 0.0033 0.12106 C -0.00799 0.12106 -0.02101 0.11991 -0.03004 0.11967 C -0.03907 0.11944 -0.04427 0.11898 -0.05087 0.11967 C -0.05747 0.12037 -0.0632 0.12037 -0.06962 0.12384 C -0.07604 0.12731 -0.08316 0.13449 -0.08941 0.14051 C -0.09566 0.14653 -0.10226 0.15416 -0.10712 0.15995 C -0.11198 0.16574 -0.11389 0.16967 -0.11858 0.17523 C -0.12327 0.18079 -0.12882 0.18634 -0.13525 0.19329 C -0.14167 0.20023 -0.15104 0.21111 -0.15712 0.2169 C -0.1632 0.22268 -0.16719 0.22315 -0.1717 0.22801 C -0.17622 0.23287 -0.18212 0.24074 -0.1842 0.24606 C -0.18629 0.25139 -0.18559 0.25555 -0.1842 0.25995 C -0.18282 0.26435 -0.17952 0.26898 -0.17587 0.27245 C -0.17223 0.27592 -0.16736 0.27824 -0.16233 0.28079 C -0.15729 0.28333 -0.15122 0.28541 -0.14566 0.28773 C -0.14011 0.29004 -0.13542 0.29259 -0.129 0.29467 C -0.12257 0.29676 -0.11598 0.29884 -0.10712 0.30023 C -0.09827 0.30162 -0.0842 0.30208 -0.07587 0.30301 C -0.06754 0.30393 -0.06059 0.30787 -0.05712 0.30579 C -0.05365 0.3037 -0.05261 0.29352 -0.05504 0.29051 C -0.05747 0.2875 -0.06789 0.28588 -0.0717 0.28773 C -0.07552 0.28958 -0.07761 0.29699 -0.07795 0.30162 C -0.0783 0.30625 -0.07709 0.31319 -0.07379 0.31551 C -0.07049 0.31782 -0.0632 0.31736 -0.05816 0.31551 C -0.05313 0.31366 -0.04601 0.30926 -0.04358 0.3044 C -0.04115 0.29954 -0.04098 0.2912 -0.04358 0.28634 C -0.04618 0.28148 -0.05261 0.27708 -0.0592 0.27523 C -0.0658 0.27338 -0.07778 0.27291 -0.08316 0.27523 C -0.08854 0.27754 -0.09011 0.2831 -0.0915 0.28912 C -0.09289 0.29514 -0.09323 0.30532 -0.0915 0.31134 C -0.08976 0.31736 -0.08646 0.32268 -0.08108 0.32523 C -0.0757 0.32778 -0.06684 0.32778 -0.0592 0.32662 C -0.05157 0.32546 -0.04098 0.32315 -0.03525 0.31829 C -0.02952 0.31342 -0.02587 0.30463 -0.02483 0.29745 C -0.02379 0.29028 -0.02396 0.28125 -0.029 0.27523 C -0.03403 0.26921 -0.04566 0.26389 -0.05504 0.26134 C -0.06441 0.25879 -0.07674 0.25741 -0.08525 0.25995 C -0.09375 0.2625 -0.10104 0.27037 -0.10608 0.27662 C -0.11111 0.28287 -0.11042 0.29282 -0.11545 0.29745 C -0.12049 0.30208 -0.12795 0.30324 -0.13629 0.3044 C -0.14462 0.30555 -0.15556 0.30463 -0.16545 0.3044 C -0.17535 0.30416 -0.18664 0.30254 -0.19566 0.30301 C -0.20469 0.30347 -0.21059 0.3044 -0.21962 0.30717 C -0.22865 0.30995 -0.24184 0.31435 -0.24983 0.31967 C -0.25782 0.325 -0.26094 0.33194 -0.26754 0.33912 C -0.27414 0.34629 -0.28212 0.35463 -0.28941 0.36273 C -0.2967 0.37083 -0.30278 0.3794 -0.31129 0.38773 C -0.31979 0.39606 -0.33125 0.40324 -0.34045 0.41273 C -0.34966 0.42222 -0.35973 0.43565 -0.3665 0.44467 C -0.37327 0.4537 -0.37848 0.45903 -0.38108 0.4669 C -0.38368 0.47477 -0.38229 0.48356 -0.38212 0.4919 C -0.38195 0.50023 -0.37813 0.50879 -0.38004 0.5169 C -0.38195 0.525 -0.38802 0.53333 -0.39358 0.54051 C -0.39914 0.54768 -0.40625 0.5537 -0.41337 0.55995 " pathEditMode="relative" rAng="0" ptsTypes="aaaaaaaaaaaaaaaaaaaaaaaaaaaaaaaaaaaaaaaaaaaaaaaaaaaaaaaaaaaaaaaaaaaaaaaaaaaaaaaaaaaaaaaaaaaaaaaaaaaaaaaaaaaaaaA">
                                      <p:cBhvr>
                                        <p:cTn id="24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" y="27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0.00191 0.00069 C 0.00902 0.00694 0.02014 0.01342 0.02621 0.01458 C 0.03229 0.01574 0.03489 0.00903 0.03455 0.00764 C 0.0342 0.00625 0.02621 0.0044 0.02413 0.00625 C 0.02205 0.0081 0.02048 0.01666 0.02205 0.01875 C 0.02361 0.02083 0.03073 0.0206 0.0335 0.01875 C 0.03628 0.0169 0.03854 0.01111 0.03871 0.00764 C 0.03889 0.00416 0.03767 -0.00093 0.03455 -0.00209 C 0.03142 -0.00324 0.02361 -0.00232 0.01996 0.00069 C 0.01632 0.0037 0.0125 0.0118 0.01267 0.01597 C 0.01284 0.02014 0.01823 0.0243 0.021 0.02569 C 0.02378 0.02708 0.02586 0.02523 0.02934 0.0243 C 0.03281 0.02338 0.03819 0.02129 0.04184 0.02014 C 0.04548 0.01898 0.04791 0.01736 0.05121 0.01736 C 0.05451 0.01736 0.05798 0.01944 0.06163 0.02014 C 0.06527 0.02083 0.06927 0.0206 0.07309 0.02153 C 0.07691 0.02245 0.08159 0.0243 0.08455 0.02569 C 0.0875 0.02708 0.0901 0.02754 0.0908 0.02986 C 0.09149 0.03217 0.09027 0.03611 0.08871 0.03958 C 0.08715 0.04305 0.08402 0.04722 0.08142 0.05069 C 0.07882 0.05416 0.07534 0.05787 0.07309 0.06041 C 0.07083 0.06296 0.07048 0.06481 0.06788 0.06597 C 0.06527 0.06713 0.06128 0.06782 0.05746 0.06736 C 0.05364 0.0669 0.05 0.06435 0.04496 0.06319 C 0.03993 0.06204 0.03229 0.06157 0.02725 0.06041 C 0.02222 0.05926 0.01892 0.05694 0.01475 0.05625 C 0.01059 0.05555 0.00538 0.05625 0.00225 0.05625 C -0.00087 0.05625 -0.00139 0.05532 -0.004 0.05625 C -0.0066 0.05717 -0.01007 0.05903 -0.01337 0.0618 C -0.01667 0.06458 -0.02084 0.06921 -0.02379 0.07291 C -0.02674 0.07662 -0.03021 0.08009 -0.03108 0.08403 C -0.03195 0.08796 -0.03177 0.09259 -0.029 0.09653 C -0.02622 0.10046 -0.01962 0.10532 -0.01441 0.10764 C -0.0092 0.10995 -0.00348 0.10949 0.00225 0.11041 C 0.00798 0.11134 0.01406 0.1125 0.01996 0.11319 C 0.02586 0.11389 0.0309 0.11342 0.03767 0.11458 C 0.04444 0.11574 0.05451 0.11921 0.06059 0.12014 C 0.06666 0.12106 0.06961 0.1206 0.07413 0.12014 C 0.07864 0.11967 0.08593 0.11921 0.08767 0.11736 C 0.08941 0.11551 0.08732 0.11018 0.08455 0.10903 C 0.08177 0.10787 0.07378 0.1081 0.071 0.11041 C 0.06823 0.11273 0.06701 0.11967 0.06788 0.12291 C 0.06875 0.12616 0.07222 0.12986 0.07621 0.12986 C 0.08021 0.12986 0.08802 0.12616 0.09184 0.12291 C 0.09566 0.11967 0.10017 0.11366 0.09913 0.11041 C 0.09809 0.10717 0.09062 0.10486 0.08559 0.10347 C 0.08055 0.10208 0.07396 0.0993 0.06892 0.10208 C 0.06389 0.10486 0.05659 0.11412 0.05538 0.12014 C 0.05416 0.12616 0.0559 0.13495 0.06163 0.13819 C 0.06736 0.14143 0.08211 0.1412 0.08975 0.13958 C 0.09739 0.13796 0.1033 0.13356 0.10746 0.12847 C 0.11163 0.12338 0.11475 0.11504 0.11475 0.10903 C 0.11475 0.10301 0.1125 0.09629 0.10746 0.09236 C 0.10243 0.08842 0.09218 0.08588 0.08455 0.08541 C 0.07691 0.08495 0.06701 0.08634 0.06163 0.08958 C 0.05625 0.09282 0.05625 0.09954 0.05225 0.10486 C 0.04826 0.11018 0.04583 0.11852 0.03767 0.12153 C 0.02951 0.12454 0.01458 0.12291 0.0033 0.12291 C -0.00799 0.12291 -0.02101 0.12176 -0.03004 0.12153 C -0.03907 0.12129 -0.04427 0.12083 -0.05087 0.12153 C -0.05747 0.12222 -0.0632 0.12222 -0.06962 0.12569 C -0.07604 0.12916 -0.08316 0.13634 -0.08941 0.14236 C -0.09566 0.14838 -0.10226 0.15602 -0.10712 0.1618 C -0.11198 0.16759 -0.11389 0.17153 -0.11858 0.17708 C -0.12327 0.18264 -0.12882 0.18819 -0.13525 0.19514 C -0.14167 0.20208 -0.15104 0.21296 -0.15712 0.21875 C -0.1632 0.22454 -0.16719 0.225 -0.1717 0.22986 C -0.17622 0.23472 -0.18212 0.24259 -0.1842 0.24791 C -0.18629 0.25324 -0.18559 0.25741 -0.1842 0.2618 C -0.18282 0.2662 -0.17952 0.27083 -0.17587 0.2743 C -0.17223 0.27778 -0.16736 0.28009 -0.16233 0.28264 C -0.15729 0.28518 -0.15122 0.28727 -0.14566 0.28958 C -0.14011 0.2919 -0.13542 0.29444 -0.129 0.29653 C -0.12257 0.29861 -0.11598 0.30069 -0.10712 0.30208 C -0.09827 0.30347 -0.0842 0.30393 -0.07587 0.30486 C -0.06754 0.30579 -0.06059 0.30972 -0.05712 0.30764 C -0.05365 0.30555 -0.05261 0.29537 -0.05504 0.29236 C -0.05747 0.28935 -0.06789 0.28773 -0.0717 0.28958 C -0.07552 0.29143 -0.07761 0.29884 -0.07795 0.30347 C -0.0783 0.3081 -0.07709 0.31504 -0.07379 0.31736 C -0.07049 0.31967 -0.0632 0.31921 -0.05816 0.31736 C -0.05313 0.31551 -0.04601 0.31111 -0.04358 0.30625 C -0.04115 0.30139 -0.04098 0.29305 -0.04358 0.28819 C -0.04618 0.28333 -0.05261 0.27893 -0.0592 0.27708 C -0.0658 0.27523 -0.07778 0.27477 -0.08316 0.27708 C -0.08854 0.2794 -0.09011 0.28495 -0.0915 0.29097 C -0.09289 0.29699 -0.09323 0.30717 -0.0915 0.31319 C -0.08976 0.31921 -0.08646 0.32454 -0.08108 0.32708 C -0.0757 0.32963 -0.06684 0.32963 -0.0592 0.32847 C -0.05157 0.32731 -0.04098 0.325 -0.03525 0.32014 C -0.02952 0.31528 -0.02587 0.30648 -0.02483 0.2993 C -0.02379 0.29213 -0.02396 0.2831 -0.029 0.27708 C -0.03403 0.27106 -0.04566 0.26574 -0.05504 0.26319 C -0.06441 0.26065 -0.07674 0.25926 -0.08525 0.2618 C -0.09375 0.26435 -0.10104 0.27222 -0.10608 0.27847 C -0.11111 0.28472 -0.11042 0.29467 -0.11545 0.2993 C -0.12049 0.30393 -0.12795 0.30509 -0.13629 0.30625 C -0.14462 0.30741 -0.15556 0.30648 -0.16545 0.30625 C -0.17535 0.30602 -0.18664 0.3044 -0.19566 0.30486 C -0.20469 0.30532 -0.21059 0.30625 -0.21962 0.30903 C -0.22865 0.3118 -0.24184 0.3162 -0.24983 0.32153 C -0.25782 0.32685 -0.26094 0.33379 -0.26754 0.34097 C -0.27414 0.34815 -0.28212 0.35648 -0.28941 0.36458 C -0.2967 0.37268 -0.30278 0.38125 -0.31129 0.38958 C -0.31979 0.39791 -0.33125 0.40509 -0.34045 0.41458 C -0.34966 0.42407 -0.35973 0.4375 -0.3665 0.44653 C -0.37327 0.45555 -0.37848 0.46088 -0.38108 0.46875 C -0.38368 0.47662 -0.38229 0.48541 -0.38212 0.49375 C -0.38195 0.50208 -0.37813 0.51065 -0.38004 0.51875 C -0.38195 0.52685 -0.38802 0.53518 -0.39358 0.54236 C -0.39914 0.54954 -0.40625 0.55555 -0.41337 0.5618 " pathEditMode="relative" rAng="0" ptsTypes="aaaaaaaaaaaaaaaaaaaaaaaaaaaaaaaaaaaaaaaaaaaaaaaaaaaaaaaaaaaaaaaaaaaaaaaaaaaaaaaaaaaaaaaaaaaaaaaaaaaaaaaaaaaaaaA">
                                      <p:cBhvr>
                                        <p:cTn id="26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0" presetClass="path" presetSubtype="0" repeatCount="indefinite" ac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95 -0.00092 0.01407 -0.00185 0.01945 0 C 0.02483 0.00185 0.029 0.00764 0.03264 0.01111 C 0.03629 0.01459 0.03924 0.0176 0.04098 0.02153 C 0.04271 0.02547 0.04427 0.02894 0.04323 0.03403 C 0.04219 0.03912 0.03924 0.04584 0.0349 0.05255 C 0.03056 0.05926 0.02153 0.06806 0.01719 0.07477 C 0.01285 0.08148 0.0099 0.08635 0.00886 0.09329 C 0.00782 0.10023 0.00903 0.11065 0.01042 0.11621 C 0.01181 0.12176 0.01372 0.12338 0.01771 0.12662 C 0.02171 0.12986 0.02813 0.13264 0.03438 0.13542 C 0.04063 0.1382 0.04844 0.14375 0.05556 0.14375 C 0.06268 0.14375 0.07014 0.14051 0.07709 0.13542 C 0.08403 0.13033 0.09271 0.11898 0.09775 0.1125 C 0.10278 0.10602 0.10348 0.10116 0.10712 0.0963 C 0.11077 0.09144 0.11181 0.08681 0.11945 0.08287 C 0.12709 0.07894 0.14427 0.07547 0.15278 0.07246 C 0.16129 0.06945 0.16806 0.06852 0.17101 0.06505 C 0.17396 0.06158 0.17344 0.05371 0.17101 0.05185 C 0.16858 0.05 0.16025 0.05047 0.1566 0.05324 C 0.15296 0.05602 0.14914 0.06343 0.14931 0.06806 C 0.14948 0.07269 0.15296 0.0801 0.15764 0.08079 C 0.16233 0.08148 0.17379 0.0757 0.17778 0.07176 C 0.18177 0.06783 0.1816 0.06135 0.1816 0.05695 C 0.1816 0.05255 0.18108 0.04838 0.1783 0.04584 C 0.17552 0.04329 0.16997 0.04097 0.16493 0.04144 C 0.1599 0.0419 0.15191 0.04398 0.14827 0.04815 C 0.14462 0.05232 0.14341 0.05949 0.14323 0.06597 C 0.14306 0.07246 0.14445 0.08264 0.14723 0.08658 C 0.15 0.09051 0.15469 0.09121 0.16042 0.09028 C 0.16615 0.08935 0.17691 0.08542 0.18212 0.08079 C 0.18733 0.07616 0.19098 0.06945 0.19219 0.06297 C 0.19341 0.05648 0.19254 0.04653 0.18941 0.04144 C 0.18629 0.03635 0.18143 0.03334 0.17379 0.03264 C 0.16615 0.03195 0.1507 0.03241 0.14375 0.03704 C 0.13681 0.04167 0.13351 0.05185 0.13212 0.06065 C 0.13073 0.06945 0.13195 0.08218 0.13542 0.09028 C 0.13889 0.09838 0.14653 0.10579 0.15278 0.1088 C 0.15903 0.11181 0.16563 0.11019 0.17327 0.1088 C 0.18091 0.10741 0.18941 0.1044 0.19827 0.1007 C 0.20712 0.09699 0.21997 0.09121 0.22657 0.08658 C 0.23316 0.08195 0.23368 0.07847 0.23768 0.07246 C 0.24167 0.06644 0.24879 0.05741 0.25105 0.05023 C 0.2533 0.04306 0.25382 0.03542 0.25157 0.02963 C 0.24931 0.02385 0.24601 0.0213 0.23716 0.01551 C 0.2283 0.00972 0.22778 0.01065 0.19827 -0.00532 C 0.16875 -0.02129 0.07969 -0.06203 0.0599 -0.08078 C 0.04011 -0.09953 0.05573 -0.10856 0.07987 -0.11782 C 0.104 -0.12708 0.17987 -0.13078 0.20487 -0.13703 C 0.22987 -0.14328 0.22587 -0.14768 0.22987 -0.15555 C 0.23386 -0.16342 0.24063 -0.17453 0.22882 -0.18379 C 0.21702 -0.19305 0.17917 -0.20278 0.15938 -0.21111 C 0.13959 -0.21944 0.12275 -0.22731 0.1099 -0.23333 C 0.09705 -0.23935 0.09306 -0.24328 0.08212 -0.24745 C 0.07118 -0.25162 0.05625 -0.25625 0.04445 -0.25787 C 0.03264 -0.25949 0.02535 -0.25949 0.01164 -0.25787 C -0.00208 -0.25625 -0.01996 -0.25208 -0.03784 -0.24745 C -0.05573 -0.24282 -0.07743 -0.23912 -0.09618 -0.23032 C -0.11493 -0.22153 -0.14045 -0.20139 -0.15069 -0.1949 C -0.16093 -0.18842 -0.1592 -0.18981 -0.15729 -0.1912 " pathEditMode="relative" ptsTypes="aaaaaaaaaaaaaaaaaaaaaaaaaaaaaaaaaaaaaaaaaaaaaaaaaaaaaaaaaaaA">
                                      <p:cBhvr>
                                        <p:cTn id="42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0" presetClass="path" presetSubtype="0" repeatCount="indefinite" accel="5000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C 0.00695 -0.00092 0.01407 -0.00185 0.01945 0 C 0.02483 0.00185 0.029 0.00764 0.03264 0.01111 C 0.03629 0.01459 0.03924 0.0176 0.04098 0.02153 C 0.04271 0.02547 0.04427 0.02894 0.04323 0.03403 C 0.04219 0.03912 0.03924 0.04584 0.0349 0.05255 C 0.03056 0.05926 0.02153 0.06806 0.01719 0.07477 C 0.01285 0.08148 0.0099 0.08635 0.00886 0.09329 C 0.00782 0.10023 0.00903 0.11065 0.01042 0.11621 C 0.01181 0.12176 0.01372 0.12338 0.01771 0.12662 C 0.02171 0.12986 0.02813 0.13264 0.03438 0.13542 C 0.04063 0.1382 0.04844 0.14375 0.05556 0.14375 C 0.06268 0.14375 0.07014 0.14051 0.07709 0.13542 C 0.08403 0.13033 0.09271 0.11898 0.09775 0.1125 C 0.10278 0.10602 0.10348 0.10116 0.10712 0.0963 C 0.11077 0.09144 0.11181 0.08681 0.11945 0.08287 C 0.12709 0.07894 0.14427 0.07547 0.15278 0.07246 C 0.16129 0.06945 0.16806 0.06852 0.17101 0.06505 C 0.17396 0.06158 0.17344 0.05371 0.17101 0.05185 C 0.16858 0.05 0.16025 0.05047 0.1566 0.05324 C 0.15296 0.05602 0.14914 0.06343 0.14931 0.06806 C 0.14948 0.07269 0.15296 0.0801 0.15764 0.08079 C 0.16233 0.08148 0.17379 0.0757 0.17778 0.07176 C 0.18177 0.06783 0.1816 0.06135 0.1816 0.05695 C 0.1816 0.05255 0.18108 0.04838 0.1783 0.04584 C 0.17552 0.04329 0.16997 0.04097 0.16493 0.04144 C 0.1599 0.0419 0.15191 0.04398 0.14827 0.04815 C 0.14462 0.05232 0.14341 0.05949 0.14323 0.06597 C 0.14306 0.07246 0.14445 0.08264 0.14723 0.08658 C 0.15 0.09051 0.15469 0.09121 0.16042 0.09028 C 0.16615 0.08935 0.17691 0.08542 0.18212 0.08079 C 0.18733 0.07616 0.19098 0.06945 0.19219 0.06297 C 0.19341 0.05648 0.19254 0.04653 0.18941 0.04144 C 0.18629 0.03635 0.18143 0.03334 0.17379 0.03264 C 0.16615 0.03195 0.1507 0.03241 0.14375 0.03704 C 0.13681 0.04167 0.13351 0.05185 0.13212 0.06065 C 0.13073 0.06945 0.13195 0.08218 0.13542 0.09028 C 0.13889 0.09838 0.14653 0.10579 0.15278 0.1088 C 0.15903 0.11181 0.16563 0.11019 0.17327 0.1088 C 0.18091 0.10741 0.18941 0.1044 0.19827 0.1007 C 0.20712 0.09699 0.21997 0.09121 0.22657 0.08658 C 0.23316 0.08195 0.23368 0.07847 0.23768 0.07246 C 0.24167 0.06644 0.24879 0.05741 0.25105 0.05023 C 0.2533 0.04306 0.25382 0.03542 0.25157 0.02963 C 0.24931 0.02385 0.24601 0.0213 0.23716 0.01551 C 0.2283 0.00972 0.22778 0.01065 0.19827 -0.00532 C 0.16875 -0.02129 0.07969 -0.06203 0.0599 -0.08078 C 0.04011 -0.09953 0.05573 -0.10856 0.07987 -0.11782 C 0.104 -0.12708 0.17987 -0.13078 0.20487 -0.13703 C 0.22987 -0.14328 0.22587 -0.14768 0.22987 -0.15555 C 0.23386 -0.16342 0.24063 -0.17453 0.22882 -0.18379 C 0.21702 -0.19305 0.17917 -0.20278 0.15938 -0.21111 C 0.13959 -0.21944 0.12275 -0.22731 0.1099 -0.23333 C 0.09705 -0.23935 0.09306 -0.24328 0.08212 -0.24745 C 0.07118 -0.25162 0.05625 -0.25625 0.04445 -0.25787 C 0.03264 -0.25949 0.02535 -0.25949 0.01164 -0.25787 C -0.00208 -0.25625 -0.01996 -0.25208 -0.03784 -0.24745 C -0.05573 -0.24282 -0.07743 -0.23912 -0.09618 -0.23032 C -0.11493 -0.22153 -0.14045 -0.20139 -0.15069 -0.1949 C -0.16093 -0.18842 -0.1592 -0.18981 -0.15729 -0.1912 " pathEditMode="relative" ptsTypes="aaaaaaaaaaaaaaaaaaaaaaaaaaaaaaaaaaaaaaaaaaaaaaaaaaaaaaaaaaaA">
                                      <p:cBhvr>
                                        <p:cTn id="47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3" grpId="0" animBg="1"/>
      <p:bldP spid="64" grpId="0" animBg="1"/>
      <p:bldP spid="65" grpId="0" animBg="1"/>
      <p:bldP spid="65" grpId="1" animBg="1"/>
      <p:bldP spid="66" grpId="0" animBg="1"/>
      <p:bldP spid="6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624"/>
            <a:ext cx="9144000" cy="548680"/>
          </a:xfrm>
        </p:spPr>
        <p:txBody>
          <a:bodyPr/>
          <a:lstStyle/>
          <a:p>
            <a:r>
              <a:rPr lang="fr-FR" altLang="fr-FR" sz="2800" b="1" i="1" dirty="0" smtClean="0">
                <a:solidFill>
                  <a:srgbClr val="E75112"/>
                </a:solidFill>
                <a:latin typeface="Verdana" pitchFamily="34" charset="0"/>
              </a:rPr>
              <a:t>Cyclotrons C01 et C02</a:t>
            </a:r>
          </a:p>
        </p:txBody>
      </p:sp>
      <p:sp>
        <p:nvSpPr>
          <p:cNvPr id="20483" name="Rectangle 3"/>
          <p:cNvSpPr txBox="1">
            <a:spLocks noChangeArrowheads="1"/>
          </p:cNvSpPr>
          <p:nvPr/>
        </p:nvSpPr>
        <p:spPr bwMode="auto">
          <a:xfrm>
            <a:off x="34925" y="836042"/>
            <a:ext cx="9001125" cy="223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fr-FR" altLang="fr-FR" sz="1200" b="1" dirty="0" smtClean="0">
                <a:solidFill>
                  <a:srgbClr val="0070C0"/>
                </a:solidFill>
                <a:cs typeface="ＭＳ Ｐゴシック" charset="0"/>
              </a:rPr>
              <a:t>Faisceau stables (C01, C02, CSS1 et CSS2) :</a:t>
            </a:r>
          </a:p>
          <a:p>
            <a:r>
              <a:rPr lang="fr-FR" sz="1200" b="1" dirty="0" smtClean="0"/>
              <a:t> </a:t>
            </a:r>
            <a:endParaRPr lang="fr-FR" sz="1200" dirty="0" smtClean="0"/>
          </a:p>
          <a:p>
            <a:r>
              <a:rPr lang="fr-FR" sz="1200" b="1" dirty="0" smtClean="0"/>
              <a:t>Chaine d’accélération :</a:t>
            </a:r>
            <a:r>
              <a:rPr lang="fr-FR" sz="1200" dirty="0" smtClean="0"/>
              <a:t> ions produits par une source ECR injectés dans un cyclotron compact (K=30) puis 2 cyclotrons à secteurs séparés (K=380) en cascade séparés par un éplucheur.</a:t>
            </a:r>
          </a:p>
          <a:p>
            <a:pPr lvl="0">
              <a:lnSpc>
                <a:spcPct val="90000"/>
              </a:lnSpc>
            </a:pPr>
            <a:endParaRPr lang="fr-FR" altLang="fr-FR" sz="1200" b="1" dirty="0" smtClean="0">
              <a:solidFill>
                <a:srgbClr val="0070C0"/>
              </a:solidFill>
              <a:cs typeface="ＭＳ Ｐゴシック" charset="0"/>
            </a:endParaRPr>
          </a:p>
          <a:p>
            <a:pPr lvl="0">
              <a:lnSpc>
                <a:spcPct val="90000"/>
              </a:lnSpc>
            </a:pPr>
            <a:endParaRPr lang="fr-FR" altLang="fr-FR" sz="1200" b="1" dirty="0" smtClean="0">
              <a:solidFill>
                <a:srgbClr val="0070C0"/>
              </a:solidFill>
              <a:cs typeface="ＭＳ Ｐゴシック" charset="0"/>
            </a:endParaRPr>
          </a:p>
          <a:p>
            <a:pPr lvl="0">
              <a:lnSpc>
                <a:spcPct val="90000"/>
              </a:lnSpc>
            </a:pPr>
            <a:endParaRPr lang="fr-FR" altLang="fr-FR" sz="1200" b="1" dirty="0" smtClean="0">
              <a:solidFill>
                <a:srgbClr val="0070C0"/>
              </a:solidFill>
              <a:cs typeface="ＭＳ Ｐゴシック" charset="0"/>
            </a:endParaRPr>
          </a:p>
          <a:p>
            <a:pPr lvl="0">
              <a:lnSpc>
                <a:spcPct val="90000"/>
              </a:lnSpc>
            </a:pPr>
            <a:endParaRPr lang="fr-FR" altLang="fr-FR" sz="1200" b="1" dirty="0" smtClean="0">
              <a:solidFill>
                <a:srgbClr val="0070C0"/>
              </a:solidFill>
              <a:cs typeface="ＭＳ Ｐゴシック" charset="0"/>
            </a:endParaRPr>
          </a:p>
          <a:p>
            <a:pPr lvl="0">
              <a:lnSpc>
                <a:spcPct val="90000"/>
              </a:lnSpc>
            </a:pPr>
            <a:endParaRPr lang="fr-FR" altLang="fr-FR" sz="1200" b="1" dirty="0" smtClean="0">
              <a:solidFill>
                <a:srgbClr val="0070C0"/>
              </a:solidFill>
              <a:cs typeface="ＭＳ Ｐゴシック" charset="0"/>
            </a:endParaRPr>
          </a:p>
          <a:p>
            <a:pPr lvl="0">
              <a:lnSpc>
                <a:spcPct val="90000"/>
              </a:lnSpc>
            </a:pPr>
            <a:endParaRPr lang="fr-FR" altLang="fr-FR" sz="1200" b="1" dirty="0" smtClean="0">
              <a:solidFill>
                <a:srgbClr val="0070C0"/>
              </a:solidFill>
              <a:cs typeface="ＭＳ Ｐゴシック" charset="0"/>
            </a:endParaRPr>
          </a:p>
          <a:p>
            <a:pPr lvl="0">
              <a:lnSpc>
                <a:spcPct val="90000"/>
              </a:lnSpc>
            </a:pPr>
            <a:endParaRPr lang="fr-FR" altLang="fr-FR" sz="1200" b="1" dirty="0" smtClean="0">
              <a:solidFill>
                <a:srgbClr val="0070C0"/>
              </a:solidFill>
              <a:cs typeface="ＭＳ Ｐゴシック" charset="0"/>
            </a:endParaRPr>
          </a:p>
          <a:p>
            <a:pPr lvl="0">
              <a:lnSpc>
                <a:spcPct val="90000"/>
              </a:lnSpc>
            </a:pPr>
            <a:endParaRPr lang="fr-FR" altLang="fr-FR" sz="1200" b="1" dirty="0" smtClean="0">
              <a:solidFill>
                <a:srgbClr val="0070C0"/>
              </a:solidFill>
              <a:cs typeface="ＭＳ Ｐゴシック" charset="0"/>
            </a:endParaRPr>
          </a:p>
          <a:p>
            <a:pPr lvl="0">
              <a:lnSpc>
                <a:spcPct val="90000"/>
              </a:lnSpc>
            </a:pPr>
            <a:endParaRPr lang="fr-FR" altLang="fr-FR" sz="1200" b="1" dirty="0" smtClean="0">
              <a:solidFill>
                <a:srgbClr val="0070C0"/>
              </a:solidFill>
              <a:cs typeface="ＭＳ Ｐゴシック" charset="0"/>
            </a:endParaRPr>
          </a:p>
          <a:p>
            <a:pPr lvl="0">
              <a:lnSpc>
                <a:spcPct val="90000"/>
              </a:lnSpc>
            </a:pPr>
            <a:endParaRPr lang="fr-FR" altLang="fr-FR" sz="1200" b="1" dirty="0" smtClean="0">
              <a:solidFill>
                <a:srgbClr val="0070C0"/>
              </a:solidFill>
              <a:cs typeface="ＭＳ Ｐゴシック" charset="0"/>
            </a:endParaRPr>
          </a:p>
          <a:p>
            <a:pPr lvl="0">
              <a:lnSpc>
                <a:spcPct val="90000"/>
              </a:lnSpc>
            </a:pPr>
            <a:endParaRPr lang="fr-FR" altLang="fr-FR" sz="1200" b="1" dirty="0" smtClean="0">
              <a:solidFill>
                <a:srgbClr val="0070C0"/>
              </a:solidFill>
              <a:cs typeface="ＭＳ Ｐゴシック" charset="0"/>
            </a:endParaRPr>
          </a:p>
          <a:p>
            <a:pPr lvl="0">
              <a:lnSpc>
                <a:spcPct val="90000"/>
              </a:lnSpc>
            </a:pPr>
            <a:endParaRPr lang="fr-FR" altLang="fr-FR" sz="1200" b="1" dirty="0" smtClean="0">
              <a:solidFill>
                <a:srgbClr val="0070C0"/>
              </a:solidFill>
              <a:cs typeface="ＭＳ Ｐゴシック" charset="0"/>
            </a:endParaRPr>
          </a:p>
          <a:p>
            <a:pPr lvl="0">
              <a:lnSpc>
                <a:spcPct val="90000"/>
              </a:lnSpc>
            </a:pPr>
            <a:endParaRPr lang="fr-FR" altLang="fr-FR" sz="1200" b="1" dirty="0" smtClean="0">
              <a:solidFill>
                <a:srgbClr val="0070C0"/>
              </a:solidFill>
              <a:cs typeface="ＭＳ Ｐゴシック" charset="0"/>
            </a:endParaRPr>
          </a:p>
          <a:p>
            <a:pPr lvl="0">
              <a:lnSpc>
                <a:spcPct val="90000"/>
              </a:lnSpc>
            </a:pPr>
            <a:endParaRPr lang="fr-FR" altLang="fr-FR" sz="1200" b="1" dirty="0" smtClean="0">
              <a:solidFill>
                <a:srgbClr val="0070C0"/>
              </a:solidFill>
              <a:cs typeface="ＭＳ Ｐゴシック" charset="0"/>
            </a:endParaRPr>
          </a:p>
          <a:p>
            <a:pPr lvl="0">
              <a:lnSpc>
                <a:spcPct val="90000"/>
              </a:lnSpc>
            </a:pPr>
            <a:endParaRPr lang="fr-FR" altLang="fr-FR" sz="1200" b="1" dirty="0" smtClean="0">
              <a:solidFill>
                <a:srgbClr val="0070C0"/>
              </a:solidFill>
              <a:cs typeface="ＭＳ Ｐゴシック" charset="0"/>
            </a:endParaRPr>
          </a:p>
          <a:p>
            <a:pPr lvl="0">
              <a:lnSpc>
                <a:spcPct val="90000"/>
              </a:lnSpc>
            </a:pPr>
            <a:endParaRPr lang="fr-FR" altLang="fr-FR" sz="1200" b="1" dirty="0" smtClean="0">
              <a:solidFill>
                <a:srgbClr val="0070C0"/>
              </a:solidFill>
              <a:cs typeface="ＭＳ Ｐゴシック" charset="0"/>
            </a:endParaRPr>
          </a:p>
          <a:p>
            <a:pPr lvl="0">
              <a:lnSpc>
                <a:spcPct val="90000"/>
              </a:lnSpc>
            </a:pPr>
            <a:endParaRPr lang="fr-FR" altLang="fr-FR" sz="1200" b="1" dirty="0" smtClean="0">
              <a:solidFill>
                <a:srgbClr val="0070C0"/>
              </a:solidFill>
              <a:cs typeface="ＭＳ Ｐゴシック" charset="0"/>
            </a:endParaRPr>
          </a:p>
          <a:p>
            <a:pPr lvl="0">
              <a:lnSpc>
                <a:spcPct val="90000"/>
              </a:lnSpc>
            </a:pPr>
            <a:endParaRPr lang="fr-FR" altLang="fr-FR" sz="1200" b="1" dirty="0" smtClean="0">
              <a:solidFill>
                <a:srgbClr val="0070C0"/>
              </a:solidFill>
              <a:cs typeface="ＭＳ Ｐゴシック" charset="0"/>
            </a:endParaRPr>
          </a:p>
          <a:p>
            <a:pPr lvl="0">
              <a:lnSpc>
                <a:spcPct val="90000"/>
              </a:lnSpc>
              <a:buFont typeface="Arial" pitchFamily="34" charset="0"/>
              <a:buChar char="•"/>
            </a:pPr>
            <a:endParaRPr lang="fr-FR" altLang="fr-FR" sz="1200" b="1" dirty="0" smtClean="0">
              <a:solidFill>
                <a:srgbClr val="0070C0"/>
              </a:solidFill>
              <a:cs typeface="ＭＳ Ｐゴシック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fr-FR" altLang="fr-FR" sz="1200" b="1" dirty="0" smtClean="0">
              <a:solidFill>
                <a:srgbClr val="7030A0"/>
              </a:solidFill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endParaRPr lang="fr-FR" altLang="fr-FR" sz="1200" dirty="0">
              <a:solidFill>
                <a:srgbClr val="4D4D4D"/>
              </a:solidFill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fr-FR" altLang="fr-FR" sz="1200" b="1" dirty="0" smtClean="0">
              <a:solidFill>
                <a:srgbClr val="0070C0"/>
              </a:solidFill>
            </a:endParaRPr>
          </a:p>
        </p:txBody>
      </p:sp>
      <p:pic>
        <p:nvPicPr>
          <p:cNvPr id="10" name="Picture 2" descr="O:\AIDE_EN_LIGNE\REGLAGE_C02\Co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012" y="4365104"/>
            <a:ext cx="3208956" cy="211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31" name="Object 2"/>
          <p:cNvGraphicFramePr>
            <a:graphicFrameLocks noChangeAspect="1"/>
          </p:cNvGraphicFramePr>
          <p:nvPr/>
        </p:nvGraphicFramePr>
        <p:xfrm>
          <a:off x="107504" y="1837928"/>
          <a:ext cx="5859462" cy="2743200"/>
        </p:xfrm>
        <a:graphic>
          <a:graphicData uri="http://schemas.openxmlformats.org/presentationml/2006/ole">
            <p:oleObj spid="_x0000_s1031" name="Document" r:id="rId5" imgW="5899839" imgH="2759315" progId="Word.Document.12">
              <p:embed/>
            </p:oleObj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3280702"/>
            <a:ext cx="5508104" cy="324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5819</TotalTime>
  <Words>542</Words>
  <Application>Microsoft Office PowerPoint</Application>
  <PresentationFormat>Affichage à l'écran (4:3)</PresentationFormat>
  <Paragraphs>201</Paragraphs>
  <Slides>15</Slides>
  <Notes>13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7" baseType="lpstr">
      <vt:lpstr>Conception personnalisée</vt:lpstr>
      <vt:lpstr>Document</vt:lpstr>
      <vt:lpstr>Cyclotrons   GANIL D’ORIGINE  </vt:lpstr>
      <vt:lpstr>Diapositive 2</vt:lpstr>
      <vt:lpstr>GANIL AUJOURD’HUI</vt:lpstr>
      <vt:lpstr>Les faisceaux</vt:lpstr>
      <vt:lpstr>Description technique</vt:lpstr>
      <vt:lpstr> </vt:lpstr>
      <vt:lpstr> </vt:lpstr>
      <vt:lpstr>UPGRADE SPIRAL1 – Description générale</vt:lpstr>
      <vt:lpstr>Cyclotrons C01 et C02</vt:lpstr>
      <vt:lpstr>Cyclotrons CSS1 et CSS2</vt:lpstr>
      <vt:lpstr>Cyclotron CIME</vt:lpstr>
      <vt:lpstr>Opération de plusieurs faisceaux</vt:lpstr>
      <vt:lpstr>Description technique</vt:lpstr>
      <vt:lpstr>Ressources humaines</vt:lpstr>
      <vt:lpstr>Evolutions (3-5 ans)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Visite Labo IN2P3</dc:title>
  <dc:creator>$biarrott</dc:creator>
  <cp:lastModifiedBy>Chautard</cp:lastModifiedBy>
  <cp:revision>448</cp:revision>
  <dcterms:created xsi:type="dcterms:W3CDTF">2010-12-20T20:47:11Z</dcterms:created>
  <dcterms:modified xsi:type="dcterms:W3CDTF">2016-09-19T10:18:25Z</dcterms:modified>
</cp:coreProperties>
</file>