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3" r:id="rId2"/>
    <p:sldId id="266" r:id="rId3"/>
    <p:sldId id="271" r:id="rId4"/>
    <p:sldId id="276" r:id="rId5"/>
    <p:sldId id="272" r:id="rId6"/>
    <p:sldId id="274" r:id="rId7"/>
    <p:sldId id="275" r:id="rId8"/>
    <p:sldId id="268" r:id="rId9"/>
    <p:sldId id="277" r:id="rId10"/>
    <p:sldId id="283" r:id="rId11"/>
    <p:sldId id="282" r:id="rId12"/>
    <p:sldId id="290" r:id="rId13"/>
    <p:sldId id="288" r:id="rId14"/>
    <p:sldId id="289" r:id="rId15"/>
    <p:sldId id="280" r:id="rId16"/>
    <p:sldId id="269" r:id="rId17"/>
    <p:sldId id="278" r:id="rId18"/>
    <p:sldId id="285" r:id="rId19"/>
    <p:sldId id="279" r:id="rId20"/>
    <p:sldId id="281" r:id="rId21"/>
    <p:sldId id="287" r:id="rId22"/>
    <p:sldId id="270" r:id="rId23"/>
  </p:sldIdLst>
  <p:sldSz cx="12192000" cy="6858000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orient="horz" pos="167" userDrawn="1">
          <p15:clr>
            <a:srgbClr val="A4A3A4"/>
          </p15:clr>
        </p15:guide>
        <p15:guide id="3" orient="horz" pos="616" userDrawn="1">
          <p15:clr>
            <a:srgbClr val="A4A3A4"/>
          </p15:clr>
        </p15:guide>
        <p15:guide id="4" orient="horz" pos="2672" userDrawn="1">
          <p15:clr>
            <a:srgbClr val="A4A3A4"/>
          </p15:clr>
        </p15:guide>
        <p15:guide id="5" orient="horz" pos="1165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2068" userDrawn="1">
          <p15:clr>
            <a:srgbClr val="A4A3A4"/>
          </p15:clr>
        </p15:guide>
        <p15:guide id="8" pos="5571" userDrawn="1">
          <p15:clr>
            <a:srgbClr val="A4A3A4"/>
          </p15:clr>
        </p15:guide>
        <p15:guide id="9" pos="3903" userDrawn="1">
          <p15:clr>
            <a:srgbClr val="A4A3A4"/>
          </p15:clr>
        </p15:guide>
        <p15:guide id="10" pos="3745" userDrawn="1">
          <p15:clr>
            <a:srgbClr val="A4A3A4"/>
          </p15:clr>
        </p15:guide>
        <p15:guide id="11" pos="237" userDrawn="1">
          <p15:clr>
            <a:srgbClr val="A4A3A4"/>
          </p15:clr>
        </p15:guide>
        <p15:guide id="12" pos="5732" userDrawn="1">
          <p15:clr>
            <a:srgbClr val="A4A3A4"/>
          </p15:clr>
        </p15:guide>
        <p15:guide id="13" pos="1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C9E9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1" autoAdjust="0"/>
    <p:restoredTop sz="69391" autoAdjust="0"/>
  </p:normalViewPr>
  <p:slideViewPr>
    <p:cSldViewPr snapToGrid="0">
      <p:cViewPr varScale="1">
        <p:scale>
          <a:sx n="86" d="100"/>
          <a:sy n="86" d="100"/>
        </p:scale>
        <p:origin x="276" y="9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7401"/>
        <p:guide pos="2068"/>
        <p:guide pos="5571"/>
        <p:guide pos="3903"/>
        <p:guide pos="3745"/>
        <p:guide pos="237"/>
        <p:guide pos="5732"/>
        <p:guide pos="1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Outline:</a:t>
            </a:r>
          </a:p>
          <a:p>
            <a:r>
              <a:rPr lang="de-DE" dirty="0"/>
              <a:t>	The</a:t>
            </a:r>
            <a:r>
              <a:rPr lang="de-DE" baseline="0" dirty="0"/>
              <a:t> </a:t>
            </a:r>
            <a:r>
              <a:rPr lang="de-DE" baseline="0" dirty="0" err="1"/>
              <a:t>radiation</a:t>
            </a:r>
            <a:r>
              <a:rPr lang="de-DE" baseline="0" dirty="0"/>
              <a:t> </a:t>
            </a:r>
            <a:r>
              <a:rPr lang="de-DE" baseline="0" dirty="0" err="1"/>
              <a:t>cooled</a:t>
            </a:r>
            <a:r>
              <a:rPr lang="de-DE" baseline="0" dirty="0"/>
              <a:t> Target – a </a:t>
            </a:r>
            <a:r>
              <a:rPr lang="de-DE" baseline="0" dirty="0" err="1"/>
              <a:t>recapitulation</a:t>
            </a:r>
            <a:r>
              <a:rPr lang="de-DE" baseline="0" dirty="0"/>
              <a:t>:</a:t>
            </a:r>
          </a:p>
          <a:p>
            <a:r>
              <a:rPr lang="de-DE" baseline="0" dirty="0"/>
              <a:t>		Zusammenfassung des Target Models und der Idee der Strahlungskühlung</a:t>
            </a:r>
          </a:p>
          <a:p>
            <a:r>
              <a:rPr lang="de-DE" baseline="0" dirty="0"/>
              <a:t>		Ergebnisse von letztem Jahr zeigen – Besonders der </a:t>
            </a:r>
            <a:r>
              <a:rPr lang="de-DE" baseline="0" dirty="0" err="1"/>
              <a:t>Wäremkontakt</a:t>
            </a:r>
            <a:r>
              <a:rPr lang="de-DE" baseline="0" dirty="0"/>
              <a:t> und Transport</a:t>
            </a:r>
          </a:p>
          <a:p>
            <a:r>
              <a:rPr lang="de-DE" baseline="0" dirty="0"/>
              <a:t>		Modell vom letztem Jahr zeigen</a:t>
            </a:r>
          </a:p>
          <a:p>
            <a:r>
              <a:rPr lang="de-DE" baseline="0" dirty="0"/>
              <a:t>	</a:t>
            </a:r>
            <a:r>
              <a:rPr lang="de-DE" baseline="0" dirty="0" err="1"/>
              <a:t>Changes</a:t>
            </a:r>
            <a:r>
              <a:rPr lang="de-DE" baseline="0" dirty="0"/>
              <a:t> in </a:t>
            </a:r>
            <a:r>
              <a:rPr lang="de-DE" baseline="0" dirty="0" err="1"/>
              <a:t>the</a:t>
            </a:r>
            <a:r>
              <a:rPr lang="de-DE" baseline="0" dirty="0"/>
              <a:t> Models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		Neue Modifizierte Form Zeigen</a:t>
            </a:r>
          </a:p>
          <a:p>
            <a:r>
              <a:rPr lang="de-DE" baseline="0" dirty="0"/>
              <a:t>		Einführung der neuen </a:t>
            </a:r>
            <a:r>
              <a:rPr lang="de-DE" baseline="0" dirty="0" err="1"/>
              <a:t>Finnform</a:t>
            </a:r>
            <a:endParaRPr lang="de-DE" baseline="0" dirty="0"/>
          </a:p>
          <a:p>
            <a:r>
              <a:rPr lang="de-DE" baseline="0" dirty="0"/>
              <a:t>		Ansprechen der </a:t>
            </a:r>
            <a:r>
              <a:rPr lang="de-DE" baseline="0" dirty="0" err="1"/>
              <a:t>Verbindungspoblematik</a:t>
            </a:r>
            <a:endParaRPr lang="de-DE" baseline="0" dirty="0"/>
          </a:p>
          <a:p>
            <a:r>
              <a:rPr lang="de-DE" baseline="0" dirty="0"/>
              <a:t>	</a:t>
            </a:r>
            <a:r>
              <a:rPr lang="de-DE" baseline="0" dirty="0" err="1"/>
              <a:t>Firetree</a:t>
            </a:r>
            <a:r>
              <a:rPr lang="de-DE" baseline="0" dirty="0"/>
              <a:t> Root</a:t>
            </a:r>
          </a:p>
          <a:p>
            <a:r>
              <a:rPr lang="de-DE" baseline="0" dirty="0"/>
              <a:t>		Die neue Verbindung einführen</a:t>
            </a:r>
          </a:p>
          <a:p>
            <a:r>
              <a:rPr lang="de-DE" baseline="0" dirty="0"/>
              <a:t>		Fertigungsmethoden und Einsatzgebiete zeigen</a:t>
            </a:r>
          </a:p>
          <a:p>
            <a:r>
              <a:rPr lang="de-DE" dirty="0"/>
              <a:t>		Simulationsergebnisse</a:t>
            </a:r>
            <a:r>
              <a:rPr lang="de-DE" baseline="0" dirty="0"/>
              <a:t> abhandeln</a:t>
            </a:r>
          </a:p>
          <a:p>
            <a:r>
              <a:rPr lang="de-DE" baseline="0" dirty="0"/>
              <a:t>	Summary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06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1"/>
            <a:ext cx="12192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9467" y="1363664"/>
            <a:ext cx="11360151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76767" y="1"/>
            <a:ext cx="11360151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/>
          </a:p>
        </p:txBody>
      </p:sp>
      <p:pic>
        <p:nvPicPr>
          <p:cNvPr id="402441" name="Picture 9" descr="DESY-Logo-cyan-RGB_ger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10649415" y="5684838"/>
            <a:ext cx="1148400" cy="10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671234" y="2481263"/>
            <a:ext cx="3807884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600"/>
          </a:p>
        </p:txBody>
      </p:sp>
      <p:pic>
        <p:nvPicPr>
          <p:cNvPr id="402453" name="Picture 21" descr="HG_LOGO_70_ENG_K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6" y="5904438"/>
            <a:ext cx="1648800" cy="5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5910213"/>
            <a:ext cx="1457210" cy="58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06934" y="103189"/>
            <a:ext cx="2842684" cy="56673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6767" y="103189"/>
            <a:ext cx="8326967" cy="566737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6768" y="977901"/>
            <a:ext cx="5577417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57384" y="977901"/>
            <a:ext cx="557953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12192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767" y="977901"/>
            <a:ext cx="11360151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Textmasterformate durch Klicken bearbeiten</a:t>
            </a:r>
          </a:p>
          <a:p>
            <a:pPr lvl="1"/>
            <a:r>
              <a:rPr lang="en-GB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9467" y="103188"/>
            <a:ext cx="11360151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376768" y="6280150"/>
            <a:ext cx="1012401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Felix Dietrich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err="1">
                <a:solidFill>
                  <a:schemeClr val="bg2"/>
                </a:solidFill>
              </a:rPr>
              <a:t>Laboratoire</a:t>
            </a:r>
            <a:r>
              <a:rPr lang="en-GB" sz="900" dirty="0">
                <a:solidFill>
                  <a:schemeClr val="bg2"/>
                </a:solidFill>
              </a:rPr>
              <a:t> </a:t>
            </a:r>
            <a:r>
              <a:rPr lang="en-GB" sz="900" dirty="0" err="1">
                <a:solidFill>
                  <a:schemeClr val="bg2"/>
                </a:solidFill>
              </a:rPr>
              <a:t>l’Accélératuer</a:t>
            </a:r>
            <a:r>
              <a:rPr lang="en-GB" sz="900" baseline="0" dirty="0">
                <a:solidFill>
                  <a:schemeClr val="bg2"/>
                </a:solidFill>
              </a:rPr>
              <a:t> </a:t>
            </a:r>
            <a:r>
              <a:rPr lang="en-GB" sz="900" baseline="0" dirty="0" err="1">
                <a:solidFill>
                  <a:schemeClr val="bg2"/>
                </a:solidFill>
              </a:rPr>
              <a:t>Linéaire</a:t>
            </a:r>
            <a:r>
              <a:rPr lang="en-GB" sz="900" baseline="0" dirty="0">
                <a:solidFill>
                  <a:schemeClr val="bg2"/>
                </a:solidFill>
              </a:rPr>
              <a:t> (LAL)</a:t>
            </a:r>
            <a:r>
              <a:rPr lang="en-GB" sz="900" dirty="0">
                <a:solidFill>
                  <a:schemeClr val="bg2"/>
                </a:solidFill>
              </a:rPr>
              <a:t>  |  14.09.16  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10714567" y="6099175"/>
            <a:ext cx="777600" cy="7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8" y="6099175"/>
            <a:ext cx="1457210" cy="581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Thermomechanicle</a:t>
            </a:r>
            <a:r>
              <a:rPr lang="en-GB" dirty="0"/>
              <a:t> examinations for the design of the radiation cooled positron target</a:t>
            </a:r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806575" y="1363664"/>
            <a:ext cx="8529638" cy="485775"/>
          </a:xfrm>
        </p:spPr>
        <p:txBody>
          <a:bodyPr/>
          <a:lstStyle/>
          <a:p>
            <a:endParaRPr lang="de-DE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6170613" y="4356100"/>
            <a:ext cx="4165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>
                <a:solidFill>
                  <a:srgbClr val="00A5EB"/>
                </a:solidFill>
              </a:rPr>
              <a:t>Sabine Riemann (DESY), Andriy </a:t>
            </a:r>
            <a:r>
              <a:rPr lang="de-DE" dirty="0" err="1">
                <a:solidFill>
                  <a:srgbClr val="00A5EB"/>
                </a:solidFill>
              </a:rPr>
              <a:t>Ushakov</a:t>
            </a:r>
            <a:r>
              <a:rPr lang="de-DE" dirty="0">
                <a:solidFill>
                  <a:srgbClr val="00A5EB"/>
                </a:solidFill>
              </a:rPr>
              <a:t> (UHH), Alexandre </a:t>
            </a:r>
            <a:r>
              <a:rPr lang="de-DE" dirty="0" err="1">
                <a:solidFill>
                  <a:srgbClr val="00A5EB"/>
                </a:solidFill>
              </a:rPr>
              <a:t>Ignatenko</a:t>
            </a:r>
            <a:r>
              <a:rPr lang="de-DE" dirty="0">
                <a:solidFill>
                  <a:srgbClr val="00A5EB"/>
                </a:solidFill>
              </a:rPr>
              <a:t> (DESY), </a:t>
            </a:r>
            <a:r>
              <a:rPr lang="de-DE" dirty="0" err="1">
                <a:solidFill>
                  <a:srgbClr val="00A5EB"/>
                </a:solidFill>
              </a:rPr>
              <a:t>Kahled</a:t>
            </a:r>
            <a:r>
              <a:rPr lang="de-DE" dirty="0">
                <a:solidFill>
                  <a:srgbClr val="00A5EB"/>
                </a:solidFill>
              </a:rPr>
              <a:t> </a:t>
            </a:r>
            <a:r>
              <a:rPr lang="de-DE" dirty="0" err="1">
                <a:solidFill>
                  <a:srgbClr val="00A5EB"/>
                </a:solidFill>
              </a:rPr>
              <a:t>Alharbi</a:t>
            </a:r>
            <a:r>
              <a:rPr lang="de-DE" dirty="0">
                <a:solidFill>
                  <a:srgbClr val="00A5EB"/>
                </a:solidFill>
              </a:rPr>
              <a:t> (DESY), Felix Dietrich (DESY, TH-Wildau), Peter Sievers (CERN)</a:t>
            </a:r>
          </a:p>
          <a:p>
            <a:r>
              <a:rPr lang="en-GB" dirty="0" err="1"/>
              <a:t>Laboratoire</a:t>
            </a:r>
            <a:r>
              <a:rPr lang="en-GB" dirty="0"/>
              <a:t> </a:t>
            </a:r>
            <a:r>
              <a:rPr lang="en-GB" dirty="0" err="1"/>
              <a:t>l’Accélératuer</a:t>
            </a:r>
            <a:r>
              <a:rPr lang="en-GB" dirty="0"/>
              <a:t> </a:t>
            </a:r>
            <a:r>
              <a:rPr lang="en-GB" dirty="0" err="1"/>
              <a:t>Linéaire</a:t>
            </a:r>
            <a:r>
              <a:rPr lang="en-GB" dirty="0"/>
              <a:t> (LAL)  14.09.16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Models –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connection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34" y="1657060"/>
            <a:ext cx="2428875" cy="280987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712852" y="955599"/>
                <a:ext cx="10236807" cy="4792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65113" indent="-265113" algn="l" rtl="0" eaLnBrk="1" fontAlgn="base" hangingPunct="1">
                  <a:spcBef>
                    <a:spcPct val="0"/>
                  </a:spcBef>
                  <a:spcAft>
                    <a:spcPct val="50000"/>
                  </a:spcAft>
                  <a:buClr>
                    <a:srgbClr val="F28E00"/>
                  </a:buClr>
                  <a:buFont typeface="Arial Black" pitchFamily="34" charset="0"/>
                  <a:buChar char="&gt;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184150" algn="l" rtl="0" eaLnBrk="1" fontAlgn="base" hangingPunct="1">
                  <a:spcBef>
                    <a:spcPct val="0"/>
                  </a:spcBef>
                  <a:spcAft>
                    <a:spcPct val="5000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236663" indent="-228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Arial Black" pitchFamily="34" charset="0"/>
                  <a:defRPr sz="1200">
                    <a:solidFill>
                      <a:schemeClr val="tx1"/>
                    </a:solidFill>
                    <a:latin typeface="+mn-lt"/>
                  </a:defRPr>
                </a:lvl3pPr>
                <a:lvl4pPr marL="1644650" indent="-228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kern="0" dirty="0"/>
                  <a:t>The count screws is set by a rule of thumb</a:t>
                </a:r>
              </a:p>
              <a:p>
                <a:pPr lvl="1"/>
                <a:r>
                  <a:rPr lang="en-GB" kern="0" dirty="0"/>
                  <a:t>basic idea is called pressure cone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kern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b="0" i="1" kern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kern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kern="0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de-DE" b="0" i="1" kern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kern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de-DE" b="0" i="1" kern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de-DE" b="0" kern="0" dirty="0"/>
              </a:p>
              <a:p>
                <a:pPr lvl="1"/>
                <a:r>
                  <a:rPr lang="en-GB" kern="0" dirty="0"/>
                  <a:t>l=Length between screws</a:t>
                </a:r>
              </a:p>
              <a:p>
                <a:pPr lvl="1"/>
                <a:r>
                  <a:rPr lang="en-GB" kern="0" dirty="0" err="1"/>
                  <a:t>h</a:t>
                </a:r>
                <a:r>
                  <a:rPr lang="en-GB" kern="0" baseline="-25000" dirty="0" err="1"/>
                  <a:t>min</a:t>
                </a:r>
                <a:r>
                  <a:rPr lang="en-GB" kern="0" dirty="0"/>
                  <a:t>= smallest height</a:t>
                </a:r>
              </a:p>
              <a:p>
                <a:pPr lvl="1"/>
                <a:r>
                  <a:rPr lang="en-GB" kern="0" dirty="0" err="1"/>
                  <a:t>d</a:t>
                </a:r>
                <a:r>
                  <a:rPr lang="en-GB" kern="0" baseline="-25000" dirty="0" err="1"/>
                  <a:t>w</a:t>
                </a:r>
                <a:r>
                  <a:rPr lang="en-GB" kern="0" dirty="0"/>
                  <a:t>=diameter of the screw head</a:t>
                </a:r>
              </a:p>
              <a:p>
                <a:r>
                  <a:rPr lang="en-GB" kern="0" dirty="0"/>
                  <a:t>Result could be 23 mm</a:t>
                </a:r>
              </a:p>
              <a:p>
                <a:pPr lvl="1"/>
                <a:r>
                  <a:rPr lang="en-GB" kern="0" dirty="0"/>
                  <a:t>that means:</a:t>
                </a:r>
              </a:p>
              <a:p>
                <a:pPr lvl="1"/>
                <a:r>
                  <a:rPr lang="en-GB" kern="0" dirty="0"/>
                  <a:t>if the distance is less then l the cones will overlap</a:t>
                </a:r>
              </a:p>
              <a:p>
                <a:pPr lvl="1"/>
                <a:r>
                  <a:rPr lang="en-GB" kern="0" dirty="0"/>
                  <a:t>if it is greater then l the pressure cones will not overlap and the pressure may be not equally distributed </a:t>
                </a:r>
              </a:p>
            </p:txBody>
          </p:sp>
        </mc:Choice>
        <mc:Fallback xmlns="">
          <p:sp>
            <p:nvSpPr>
              <p:cNvPr id="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52" y="955599"/>
                <a:ext cx="10236807" cy="4792663"/>
              </a:xfrm>
              <a:prstGeom prst="rect">
                <a:avLst/>
              </a:prstGeom>
              <a:blipFill>
                <a:blip r:embed="rId3"/>
                <a:stretch>
                  <a:fillRect l="-893" t="-16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22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Model – simulation set up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new Model is simulated with an energy deposition of 2.3 kW</a:t>
            </a:r>
          </a:p>
          <a:p>
            <a:r>
              <a:rPr lang="en-GB" dirty="0"/>
              <a:t>there is only a static thermal simulation </a:t>
            </a:r>
          </a:p>
          <a:p>
            <a:r>
              <a:rPr lang="en-GB" dirty="0"/>
              <a:t>there is now a static  structural analysis</a:t>
            </a:r>
          </a:p>
          <a:p>
            <a:pPr lvl="1"/>
            <a:r>
              <a:rPr lang="en-GB" dirty="0"/>
              <a:t>including a constant rotational force</a:t>
            </a:r>
          </a:p>
          <a:p>
            <a:pPr lvl="1"/>
            <a:r>
              <a:rPr lang="en-GB" dirty="0"/>
              <a:t>the wheel has fixed faces under the fins</a:t>
            </a:r>
          </a:p>
          <a:p>
            <a:pPr lvl="1"/>
            <a:r>
              <a:rPr lang="en-GB" dirty="0"/>
              <a:t>Screw were fixed with Bolt pretensions and frictional</a:t>
            </a:r>
            <a:br>
              <a:rPr lang="en-GB" dirty="0"/>
            </a:br>
            <a:r>
              <a:rPr lang="en-GB" dirty="0"/>
              <a:t>connections</a:t>
            </a:r>
          </a:p>
          <a:p>
            <a:r>
              <a:rPr lang="en-GB" dirty="0"/>
              <a:t>3 Simulations were done</a:t>
            </a:r>
          </a:p>
          <a:p>
            <a:pPr lvl="1"/>
            <a:r>
              <a:rPr lang="en-GB" dirty="0"/>
              <a:t>M12 with 11.1 mm thickness</a:t>
            </a:r>
          </a:p>
          <a:p>
            <a:pPr lvl="1"/>
            <a:r>
              <a:rPr lang="en-GB" dirty="0"/>
              <a:t>M12 with 14.8 mm thickness</a:t>
            </a:r>
          </a:p>
          <a:p>
            <a:pPr lvl="1"/>
            <a:r>
              <a:rPr lang="en-GB" dirty="0"/>
              <a:t>M5 with 14.8 mm Thickness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93" y="3588479"/>
            <a:ext cx="4749052" cy="218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0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12" y="3518698"/>
            <a:ext cx="5956528" cy="26582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Model – simulation set up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12801"/>
            <a:ext cx="5746446" cy="279467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Radiating surface ~ 0,079m</a:t>
            </a:r>
            <a:r>
              <a:rPr lang="en-GB" baseline="30000" dirty="0"/>
              <a:t>2</a:t>
            </a:r>
            <a:r>
              <a:rPr lang="en-GB" dirty="0"/>
              <a:t> per slice </a:t>
            </a:r>
          </a:p>
          <a:p>
            <a:r>
              <a:rPr lang="en-GB" dirty="0"/>
              <a:t>11 fins are used</a:t>
            </a:r>
          </a:p>
          <a:p>
            <a:r>
              <a:rPr lang="en-GB" dirty="0"/>
              <a:t>Bottom of the coolers is set to 22°C (it’s a constrain to simulate a cooling)</a:t>
            </a:r>
          </a:p>
          <a:p>
            <a:r>
              <a:rPr lang="en-GB" dirty="0"/>
              <a:t>Rotational speed is 203 rad/s</a:t>
            </a:r>
          </a:p>
          <a:p>
            <a:r>
              <a:rPr lang="en-GB" dirty="0"/>
              <a:t>Only titan ring and copper disc is rationing</a:t>
            </a:r>
          </a:p>
          <a:p>
            <a:r>
              <a:rPr lang="en-GB" dirty="0"/>
              <a:t>Backsides of the coolers are fixed and</a:t>
            </a:r>
          </a:p>
        </p:txBody>
      </p:sp>
      <p:cxnSp>
        <p:nvCxnSpPr>
          <p:cNvPr id="11" name="Gewinkelter Verbinder 10"/>
          <p:cNvCxnSpPr/>
          <p:nvPr/>
        </p:nvCxnSpPr>
        <p:spPr bwMode="auto">
          <a:xfrm rot="5400000">
            <a:off x="602712" y="3546609"/>
            <a:ext cx="2333499" cy="1947479"/>
          </a:xfrm>
          <a:prstGeom prst="bentConnector3">
            <a:avLst>
              <a:gd name="adj1" fmla="val 50000"/>
            </a:avLst>
          </a:prstGeom>
          <a:ln w="38100">
            <a:prstDash val="dashDot"/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Nach rechts gekrümmter Pfeil 17"/>
          <p:cNvSpPr/>
          <p:nvPr/>
        </p:nvSpPr>
        <p:spPr bwMode="auto">
          <a:xfrm>
            <a:off x="198212" y="5836375"/>
            <a:ext cx="382510" cy="681083"/>
          </a:xfrm>
          <a:prstGeom prst="curv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658" y="793169"/>
            <a:ext cx="6247342" cy="28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6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Model – </a:t>
            </a:r>
            <a:r>
              <a:rPr lang="de-DE" dirty="0" err="1"/>
              <a:t>result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68" y="977901"/>
            <a:ext cx="5906466" cy="4792663"/>
          </a:xfrm>
        </p:spPr>
        <p:txBody>
          <a:bodyPr/>
          <a:lstStyle/>
          <a:p>
            <a:r>
              <a:rPr lang="en-GB" dirty="0"/>
              <a:t>Max. temperature: 430.32°C (703.47 K)</a:t>
            </a:r>
          </a:p>
          <a:p>
            <a:pPr lvl="1"/>
            <a:r>
              <a:rPr lang="en-GB" dirty="0"/>
              <a:t>located in the middle of the beam spot</a:t>
            </a:r>
          </a:p>
          <a:p>
            <a:r>
              <a:rPr lang="en-GB" dirty="0"/>
              <a:t>Max von Mises stress: 922.33 </a:t>
            </a:r>
            <a:r>
              <a:rPr lang="en-GB" dirty="0" err="1"/>
              <a:t>MPa</a:t>
            </a:r>
            <a:endParaRPr lang="en-GB" dirty="0"/>
          </a:p>
          <a:p>
            <a:pPr lvl="1"/>
            <a:r>
              <a:rPr lang="en-GB" dirty="0"/>
              <a:t> at the fixed surface (maybe artificial)</a:t>
            </a:r>
          </a:p>
          <a:p>
            <a:r>
              <a:rPr lang="en-GB" dirty="0"/>
              <a:t>Max. von Mises stress at the screws 371.85MPa</a:t>
            </a:r>
          </a:p>
          <a:p>
            <a:r>
              <a:rPr lang="en-GB" dirty="0"/>
              <a:t>Max. von Mises stress at the contact surface is 167.85MPa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4"/>
          <a:stretch/>
        </p:blipFill>
        <p:spPr>
          <a:xfrm>
            <a:off x="7028755" y="3137108"/>
            <a:ext cx="5148378" cy="23783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8"/>
          <a:stretch/>
        </p:blipFill>
        <p:spPr>
          <a:xfrm>
            <a:off x="7028755" y="747133"/>
            <a:ext cx="5148378" cy="229054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8"/>
          <a:stretch/>
        </p:blipFill>
        <p:spPr>
          <a:xfrm>
            <a:off x="189570" y="3735444"/>
            <a:ext cx="5865541" cy="23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Model – </a:t>
            </a:r>
            <a:r>
              <a:rPr lang="de-DE" dirty="0" err="1"/>
              <a:t>result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68" y="977901"/>
            <a:ext cx="5906466" cy="4792663"/>
          </a:xfrm>
        </p:spPr>
        <p:txBody>
          <a:bodyPr/>
          <a:lstStyle/>
          <a:p>
            <a:r>
              <a:rPr lang="en-GB" dirty="0"/>
              <a:t>Max. temperature: 447.13°C (720.28K)</a:t>
            </a:r>
          </a:p>
          <a:p>
            <a:pPr lvl="1"/>
            <a:r>
              <a:rPr lang="en-GB" dirty="0"/>
              <a:t>located in the middle of the beam spot</a:t>
            </a:r>
          </a:p>
          <a:p>
            <a:r>
              <a:rPr lang="en-GB" dirty="0"/>
              <a:t>Max von Mises stress: 1.21GPa</a:t>
            </a:r>
          </a:p>
          <a:p>
            <a:pPr lvl="1"/>
            <a:r>
              <a:rPr lang="en-GB" dirty="0"/>
              <a:t> at the fixed surface (maybe artificial)</a:t>
            </a:r>
          </a:p>
          <a:p>
            <a:r>
              <a:rPr lang="en-GB" dirty="0"/>
              <a:t>Max. von Mises stress at the screws 50.64MPa</a:t>
            </a:r>
          </a:p>
          <a:p>
            <a:r>
              <a:rPr lang="en-GB" dirty="0"/>
              <a:t>Max. von Mises stress at the contact surface is 197.19MPa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2"/>
          <a:stretch/>
        </p:blipFill>
        <p:spPr>
          <a:xfrm>
            <a:off x="7248071" y="742312"/>
            <a:ext cx="4943929" cy="25361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31"/>
          <a:stretch/>
        </p:blipFill>
        <p:spPr>
          <a:xfrm>
            <a:off x="7348655" y="3464189"/>
            <a:ext cx="4843346" cy="246198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2"/>
          <a:stretch/>
        </p:blipFill>
        <p:spPr>
          <a:xfrm>
            <a:off x="194680" y="3674246"/>
            <a:ext cx="5804675" cy="24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6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Model – </a:t>
            </a:r>
            <a:r>
              <a:rPr lang="de-DE" dirty="0" err="1"/>
              <a:t>result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68" y="977901"/>
            <a:ext cx="5906466" cy="4792663"/>
          </a:xfrm>
        </p:spPr>
        <p:txBody>
          <a:bodyPr/>
          <a:lstStyle/>
          <a:p>
            <a:r>
              <a:rPr lang="en-GB" dirty="0"/>
              <a:t>Max. temperature: 282.71°C (555.86 K)</a:t>
            </a:r>
          </a:p>
          <a:p>
            <a:pPr lvl="1"/>
            <a:r>
              <a:rPr lang="en-GB" dirty="0"/>
              <a:t>located in the middle of the beam spot</a:t>
            </a:r>
          </a:p>
          <a:p>
            <a:r>
              <a:rPr lang="en-GB" dirty="0"/>
              <a:t>Max von Mises stress: 1,17GPa</a:t>
            </a:r>
          </a:p>
          <a:p>
            <a:pPr lvl="1"/>
            <a:r>
              <a:rPr lang="en-GB" dirty="0"/>
              <a:t> at the fixed surface (maybe artificial)</a:t>
            </a:r>
          </a:p>
          <a:p>
            <a:r>
              <a:rPr lang="en-GB" dirty="0"/>
              <a:t>Max. von Mises stress at the screws 65,83MPa</a:t>
            </a:r>
          </a:p>
          <a:p>
            <a:r>
              <a:rPr lang="en-GB" dirty="0"/>
              <a:t>Max. von Mises stress at the contact surface is 203,8MPa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0"/>
          <a:stretch/>
        </p:blipFill>
        <p:spPr>
          <a:xfrm>
            <a:off x="6283234" y="2994819"/>
            <a:ext cx="5921298" cy="241775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40" y="753696"/>
            <a:ext cx="5835355" cy="20169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4"/>
          <a:stretch/>
        </p:blipFill>
        <p:spPr>
          <a:xfrm>
            <a:off x="216984" y="3880534"/>
            <a:ext cx="5280567" cy="20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16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Fire-tree-root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used in Turbine to connect wings to a carrier wheel</a:t>
            </a:r>
          </a:p>
          <a:p>
            <a:r>
              <a:rPr lang="en-GB" dirty="0"/>
              <a:t>Is used in extreme environments</a:t>
            </a:r>
          </a:p>
          <a:p>
            <a:r>
              <a:rPr lang="en-GB" dirty="0"/>
              <a:t>Experience in manufacturing exist </a:t>
            </a:r>
          </a:p>
          <a:p>
            <a:r>
              <a:rPr lang="en-GB" dirty="0"/>
              <a:t>Can be created by high speed milling (costume tools exist)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8" r="20377"/>
          <a:stretch/>
        </p:blipFill>
        <p:spPr>
          <a:xfrm>
            <a:off x="8041218" y="2036764"/>
            <a:ext cx="36957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87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Fire-tree-root – model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plain is an </a:t>
            </a:r>
            <a:r>
              <a:rPr lang="en-GB" dirty="0" err="1"/>
              <a:t>i</a:t>
            </a:r>
            <a:r>
              <a:rPr lang="de-DE" dirty="0" err="1"/>
              <a:t>sosceles</a:t>
            </a:r>
            <a:r>
              <a:rPr lang="de-DE" dirty="0"/>
              <a:t> Trapezoid </a:t>
            </a:r>
            <a:r>
              <a:rPr lang="en-GB" dirty="0"/>
              <a:t>with an angel of 10°</a:t>
            </a:r>
          </a:p>
          <a:p>
            <a:r>
              <a:rPr lang="en-GB" dirty="0"/>
              <a:t>To a parallel line the spokes are build</a:t>
            </a:r>
          </a:p>
          <a:p>
            <a:r>
              <a:rPr lang="en-GB" dirty="0"/>
              <a:t>the bottom face is 5mm long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327" y="1825053"/>
            <a:ext cx="3326673" cy="42740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294" y="1981885"/>
            <a:ext cx="29813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Fire-tree-root– simulation set up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is only a static thermal simulation </a:t>
            </a:r>
          </a:p>
          <a:p>
            <a:r>
              <a:rPr lang="en-GB" dirty="0"/>
              <a:t>there is a static  structural analysis</a:t>
            </a:r>
          </a:p>
          <a:p>
            <a:pPr lvl="1"/>
            <a:r>
              <a:rPr lang="en-GB" dirty="0"/>
              <a:t>including a constant rotational force</a:t>
            </a:r>
          </a:p>
          <a:p>
            <a:pPr lvl="1"/>
            <a:r>
              <a:rPr lang="en-GB" dirty="0"/>
              <a:t>the wheel has fixed faces under the fins</a:t>
            </a:r>
          </a:p>
          <a:p>
            <a:r>
              <a:rPr lang="en-GB" dirty="0"/>
              <a:t>Two </a:t>
            </a:r>
            <a:r>
              <a:rPr lang="en-GB" dirty="0" err="1"/>
              <a:t>Simultaions</a:t>
            </a:r>
            <a:r>
              <a:rPr lang="en-GB" dirty="0"/>
              <a:t> were done</a:t>
            </a:r>
          </a:p>
          <a:p>
            <a:pPr lvl="1"/>
            <a:r>
              <a:rPr lang="en-GB" dirty="0"/>
              <a:t>14.8 mm Thickness</a:t>
            </a:r>
          </a:p>
          <a:p>
            <a:pPr lvl="1"/>
            <a:r>
              <a:rPr lang="en-GB" dirty="0"/>
              <a:t>11.1 mm Thickness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044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Fire-tree-root</a:t>
            </a:r>
            <a:r>
              <a:rPr lang="de-DE" dirty="0"/>
              <a:t> – </a:t>
            </a:r>
            <a:r>
              <a:rPr lang="de-DE" dirty="0" err="1"/>
              <a:t>results</a:t>
            </a:r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12801"/>
            <a:ext cx="5746446" cy="279467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Titan ring is bonded to copper disc at the fire tree</a:t>
            </a:r>
          </a:p>
          <a:p>
            <a:r>
              <a:rPr lang="en-GB" dirty="0"/>
              <a:t>Radiating surface ~ 0,079m</a:t>
            </a:r>
            <a:r>
              <a:rPr lang="en-GB" baseline="30000" dirty="0"/>
              <a:t>2</a:t>
            </a:r>
            <a:r>
              <a:rPr lang="en-GB" dirty="0"/>
              <a:t> per slice </a:t>
            </a:r>
          </a:p>
          <a:p>
            <a:r>
              <a:rPr lang="en-GB" dirty="0"/>
              <a:t>11 fins are used</a:t>
            </a:r>
          </a:p>
          <a:p>
            <a:r>
              <a:rPr lang="en-GB" dirty="0"/>
              <a:t>Bottom of the coolers is set to 22°C (it’s a constrain to simulate a cooling)</a:t>
            </a:r>
          </a:p>
          <a:p>
            <a:r>
              <a:rPr lang="en-GB" dirty="0"/>
              <a:t>Rotational speed is 203 rad/s</a:t>
            </a:r>
          </a:p>
          <a:p>
            <a:r>
              <a:rPr lang="en-GB" dirty="0"/>
              <a:t>Only titan ring and copper disc is rationing</a:t>
            </a:r>
          </a:p>
          <a:p>
            <a:r>
              <a:rPr lang="en-GB" dirty="0"/>
              <a:t>Backsides of the coolers are fixed and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7" y="3607480"/>
            <a:ext cx="5927272" cy="256943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91" y="0"/>
            <a:ext cx="5767909" cy="25234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91" y="2571448"/>
            <a:ext cx="5767909" cy="2522964"/>
          </a:xfrm>
          <a:prstGeom prst="rect">
            <a:avLst/>
          </a:prstGeom>
        </p:spPr>
      </p:pic>
      <p:cxnSp>
        <p:nvCxnSpPr>
          <p:cNvPr id="11" name="Gewinkelter Verbinder 10"/>
          <p:cNvCxnSpPr/>
          <p:nvPr/>
        </p:nvCxnSpPr>
        <p:spPr bwMode="auto">
          <a:xfrm rot="5400000">
            <a:off x="2042031" y="3411714"/>
            <a:ext cx="2104467" cy="1943098"/>
          </a:xfrm>
          <a:prstGeom prst="bentConnector3">
            <a:avLst>
              <a:gd name="adj1" fmla="val 50000"/>
            </a:avLst>
          </a:prstGeom>
          <a:ln w="38100">
            <a:prstDash val="dashDot"/>
            <a:headEnd type="none" w="med" len="med"/>
            <a:tailEnd type="triangle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Nach rechts gekrümmter Pfeil 17"/>
          <p:cNvSpPr/>
          <p:nvPr/>
        </p:nvSpPr>
        <p:spPr bwMode="auto">
          <a:xfrm>
            <a:off x="198212" y="5836375"/>
            <a:ext cx="382510" cy="681083"/>
          </a:xfrm>
          <a:prstGeom prst="curved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1" i="0" u="none" strike="noStrike" normalizeH="0" baseline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2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cooled</a:t>
            </a:r>
            <a:r>
              <a:rPr lang="de-DE" dirty="0"/>
              <a:t> </a:t>
            </a:r>
            <a:r>
              <a:rPr lang="de-DE" dirty="0" err="1"/>
              <a:t>positron</a:t>
            </a:r>
            <a:r>
              <a:rPr lang="de-DE" dirty="0"/>
              <a:t> </a:t>
            </a:r>
            <a:r>
              <a:rPr lang="de-DE" dirty="0" err="1"/>
              <a:t>target</a:t>
            </a:r>
            <a:endParaRPr lang="de-DE" dirty="0"/>
          </a:p>
          <a:p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Models</a:t>
            </a:r>
          </a:p>
          <a:p>
            <a:r>
              <a:rPr lang="de-DE" dirty="0" err="1"/>
              <a:t>Firetree</a:t>
            </a:r>
            <a:r>
              <a:rPr lang="de-DE" dirty="0"/>
              <a:t> </a:t>
            </a:r>
            <a:r>
              <a:rPr lang="de-DE" dirty="0" err="1"/>
              <a:t>root</a:t>
            </a:r>
            <a:endParaRPr lang="de-DE" dirty="0"/>
          </a:p>
          <a:p>
            <a:r>
              <a:rPr lang="de-DE" dirty="0"/>
              <a:t>Summary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Fire-tree-root – results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Max equilibrium temperature is 251.21 °C (524.36K)</a:t>
            </a:r>
          </a:p>
          <a:p>
            <a:pPr lvl="1"/>
            <a:r>
              <a:rPr lang="en-GB" dirty="0"/>
              <a:t>located over the fire tree ,at the exit side, in the middle of the beam spot</a:t>
            </a:r>
          </a:p>
          <a:p>
            <a:r>
              <a:rPr lang="en-GB" dirty="0"/>
              <a:t>Static simulation shows max. von Mises Stress of 43.77 MPa</a:t>
            </a:r>
          </a:p>
          <a:p>
            <a:pPr lvl="1"/>
            <a:r>
              <a:rPr lang="en-GB" dirty="0"/>
              <a:t>locates at the bottom of the fire-tree notch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71" y="2775805"/>
            <a:ext cx="5926030" cy="25391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3683"/>
            <a:ext cx="6247623" cy="26646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13" y="977901"/>
            <a:ext cx="2185676" cy="17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16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Fire-tree-root – results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Max equilibrium temperature is 301.31 °C (574.46K)</a:t>
            </a:r>
          </a:p>
          <a:p>
            <a:pPr lvl="1"/>
            <a:r>
              <a:rPr lang="en-GB" dirty="0"/>
              <a:t>located over the fire tree ,at the exit side, in the middle of the beam spot</a:t>
            </a:r>
          </a:p>
          <a:p>
            <a:r>
              <a:rPr lang="en-GB" dirty="0"/>
              <a:t>Static simulation shows max. von Mises Stress of 66,08 MPa</a:t>
            </a:r>
          </a:p>
          <a:p>
            <a:pPr lvl="1"/>
            <a:r>
              <a:rPr lang="en-GB" dirty="0"/>
              <a:t>locates at the bottom of the fire-tree notch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383" y="1263688"/>
            <a:ext cx="2447925" cy="16097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498" y="3517369"/>
            <a:ext cx="5813502" cy="207903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7369"/>
            <a:ext cx="6438465" cy="22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9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Connections between copper and Titan are still problematic</a:t>
            </a:r>
          </a:p>
          <a:p>
            <a:r>
              <a:rPr lang="en-GB" dirty="0"/>
              <a:t>Both connections shows advantages and disadvantages</a:t>
            </a:r>
          </a:p>
          <a:p>
            <a:r>
              <a:rPr lang="en-GB" dirty="0"/>
              <a:t>The fire-tree has lower temperature and lower weight but more stress (even too much)</a:t>
            </a:r>
          </a:p>
          <a:p>
            <a:pPr lvl="1"/>
            <a:r>
              <a:rPr lang="en-GB" dirty="0"/>
              <a:t>has to be redesigned</a:t>
            </a:r>
          </a:p>
          <a:p>
            <a:pPr lvl="1"/>
            <a:r>
              <a:rPr lang="en-GB" dirty="0"/>
              <a:t>bigger</a:t>
            </a:r>
          </a:p>
          <a:p>
            <a:pPr lvl="1"/>
            <a:r>
              <a:rPr lang="en-GB" dirty="0"/>
              <a:t>or more trees</a:t>
            </a:r>
          </a:p>
          <a:p>
            <a:r>
              <a:rPr lang="en-GB" dirty="0"/>
              <a:t>the connection with screws has lower stress but higher weight</a:t>
            </a:r>
          </a:p>
          <a:p>
            <a:pPr lvl="1"/>
            <a:r>
              <a:rPr lang="en-GB" dirty="0"/>
              <a:t>to high stress at the fixed surfaces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8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709" y="78876"/>
            <a:ext cx="8520113" cy="544512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cooled</a:t>
            </a:r>
            <a:r>
              <a:rPr lang="de-DE" dirty="0"/>
              <a:t> </a:t>
            </a:r>
            <a:r>
              <a:rPr lang="de-DE" dirty="0" err="1"/>
              <a:t>positron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–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612" y="1044527"/>
            <a:ext cx="11360151" cy="4792663"/>
          </a:xfrm>
        </p:spPr>
        <p:txBody>
          <a:bodyPr/>
          <a:lstStyle/>
          <a:p>
            <a:r>
              <a:rPr lang="en-US" noProof="0" dirty="0"/>
              <a:t>Based on a proposal of Dr. Peter </a:t>
            </a:r>
            <a:r>
              <a:rPr lang="en-US" noProof="0" dirty="0" err="1"/>
              <a:t>Sievers</a:t>
            </a:r>
            <a:r>
              <a:rPr lang="en-US" noProof="0" dirty="0"/>
              <a:t> (CERN)</a:t>
            </a:r>
          </a:p>
          <a:p>
            <a:r>
              <a:rPr lang="en-US" dirty="0"/>
              <a:t>Presented on last POSIPOL </a:t>
            </a:r>
          </a:p>
          <a:p>
            <a:r>
              <a:rPr lang="en-US" noProof="0" dirty="0"/>
              <a:t>Titan ring is connected</a:t>
            </a:r>
            <a:r>
              <a:rPr lang="en-US" dirty="0"/>
              <a:t> to a Copper disc</a:t>
            </a:r>
          </a:p>
          <a:p>
            <a:r>
              <a:rPr lang="en-US" noProof="0" dirty="0"/>
              <a:t>Cooper disc radiates in to Fe-cool-bodies</a:t>
            </a:r>
          </a:p>
          <a:p>
            <a:r>
              <a:rPr lang="en-US" dirty="0"/>
              <a:t>The titan ring has a thickness of 14.8mm</a:t>
            </a:r>
            <a:endParaRPr lang="en-US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0" t="10711" r="31015"/>
          <a:stretch/>
        </p:blipFill>
        <p:spPr>
          <a:xfrm>
            <a:off x="6601460" y="1746811"/>
            <a:ext cx="3899873" cy="4270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feld 8"/>
          <p:cNvSpPr txBox="1"/>
          <p:nvPr/>
        </p:nvSpPr>
        <p:spPr>
          <a:xfrm>
            <a:off x="5256850" y="2787716"/>
            <a:ext cx="157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cool bodies</a:t>
            </a:r>
          </a:p>
          <a:p>
            <a:r>
              <a:rPr lang="en-US" dirty="0"/>
              <a:t>(Fe - assumed)</a:t>
            </a:r>
          </a:p>
        </p:txBody>
      </p:sp>
      <p:cxnSp>
        <p:nvCxnSpPr>
          <p:cNvPr id="11" name="Gerade Verbindung mit Pfeil 10"/>
          <p:cNvCxnSpPr>
            <a:stCxn id="9" idx="3"/>
          </p:cNvCxnSpPr>
          <p:nvPr/>
        </p:nvCxnSpPr>
        <p:spPr bwMode="auto">
          <a:xfrm flipV="1">
            <a:off x="6834527" y="2134573"/>
            <a:ext cx="2521689" cy="9455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>
            <a:stCxn id="9" idx="3"/>
          </p:cNvCxnSpPr>
          <p:nvPr/>
        </p:nvCxnSpPr>
        <p:spPr bwMode="auto">
          <a:xfrm>
            <a:off x="6834527" y="3080104"/>
            <a:ext cx="3362459" cy="2616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>
            <a:stCxn id="9" idx="3"/>
          </p:cNvCxnSpPr>
          <p:nvPr/>
        </p:nvCxnSpPr>
        <p:spPr bwMode="auto">
          <a:xfrm>
            <a:off x="6834527" y="3080104"/>
            <a:ext cx="2341181" cy="3607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6744603" y="1354454"/>
            <a:ext cx="261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inner titan ring (</a:t>
            </a:r>
            <a:r>
              <a:rPr lang="en-US" dirty="0" err="1"/>
              <a:t>Ti</a:t>
            </a:r>
            <a:r>
              <a:rPr lang="en-US" dirty="0"/>
              <a:t>) </a:t>
            </a:r>
          </a:p>
          <a:p>
            <a:r>
              <a:rPr lang="en-US" dirty="0"/>
              <a:t>neglected in the simulation</a:t>
            </a:r>
          </a:p>
        </p:txBody>
      </p:sp>
      <p:cxnSp>
        <p:nvCxnSpPr>
          <p:cNvPr id="24" name="Gerade Verbindung mit Pfeil 23"/>
          <p:cNvCxnSpPr/>
          <p:nvPr/>
        </p:nvCxnSpPr>
        <p:spPr bwMode="auto">
          <a:xfrm>
            <a:off x="8050410" y="1929092"/>
            <a:ext cx="286611" cy="7299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feld 24"/>
          <p:cNvSpPr txBox="1"/>
          <p:nvPr/>
        </p:nvSpPr>
        <p:spPr>
          <a:xfrm>
            <a:off x="10767000" y="1892639"/>
            <a:ext cx="971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</a:t>
            </a:r>
            <a:r>
              <a:rPr lang="en-US" dirty="0"/>
              <a:t> Target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10992633" y="2956992"/>
            <a:ext cx="1199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 radiator</a:t>
            </a:r>
          </a:p>
        </p:txBody>
      </p:sp>
      <p:cxnSp>
        <p:nvCxnSpPr>
          <p:cNvPr id="29" name="Gerade Verbindung mit Pfeil 28"/>
          <p:cNvCxnSpPr>
            <a:stCxn id="25" idx="1"/>
          </p:cNvCxnSpPr>
          <p:nvPr/>
        </p:nvCxnSpPr>
        <p:spPr bwMode="auto">
          <a:xfrm flipH="1">
            <a:off x="10303864" y="2061917"/>
            <a:ext cx="463137" cy="1692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mit Pfeil 30"/>
          <p:cNvCxnSpPr>
            <a:stCxn id="27" idx="1"/>
          </p:cNvCxnSpPr>
          <p:nvPr/>
        </p:nvCxnSpPr>
        <p:spPr bwMode="auto">
          <a:xfrm flipH="1" flipV="1">
            <a:off x="9983230" y="2622615"/>
            <a:ext cx="1009402" cy="5036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1249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cooled</a:t>
            </a:r>
            <a:r>
              <a:rPr lang="de-DE" dirty="0"/>
              <a:t> </a:t>
            </a:r>
            <a:r>
              <a:rPr lang="de-DE" dirty="0" err="1"/>
              <a:t>positron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simulation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68" y="977901"/>
            <a:ext cx="5305576" cy="47926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only a „slice“ is simulated</a:t>
            </a:r>
          </a:p>
          <a:p>
            <a:pPr lvl="1"/>
            <a:r>
              <a:rPr lang="en-GB" dirty="0"/>
              <a:t>The issue whether or not the target will be build sliced or not is not solved</a:t>
            </a:r>
          </a:p>
          <a:p>
            <a:pPr lvl="1"/>
            <a:r>
              <a:rPr lang="en-GB" dirty="0"/>
              <a:t>the simulations can be assumed valid for both versions</a:t>
            </a:r>
          </a:p>
          <a:p>
            <a:r>
              <a:rPr lang="en-GB" dirty="0"/>
              <a:t>it has a length of 8°</a:t>
            </a:r>
          </a:p>
          <a:p>
            <a:pPr lvl="1"/>
            <a:r>
              <a:rPr lang="en-GB" dirty="0"/>
              <a:t>hence 45 places can be hit</a:t>
            </a:r>
          </a:p>
          <a:p>
            <a:r>
              <a:rPr lang="en-GB" dirty="0"/>
              <a:t>the surfaces created by cutting are symmetry areas</a:t>
            </a:r>
          </a:p>
          <a:p>
            <a:pPr lvl="1"/>
            <a:r>
              <a:rPr lang="en-GB" dirty="0"/>
              <a:t>results on that area will be „mirrored“ </a:t>
            </a:r>
          </a:p>
          <a:p>
            <a:pPr lvl="1"/>
            <a:r>
              <a:rPr lang="en-GB" dirty="0"/>
              <a:t>ANSYS will expect the same behaviour on the other side of the mirror</a:t>
            </a:r>
          </a:p>
          <a:p>
            <a:r>
              <a:rPr lang="en-GB" dirty="0"/>
              <a:t>Only the fins radiate (worst case) </a:t>
            </a:r>
          </a:p>
          <a:p>
            <a:r>
              <a:rPr lang="en-GB" dirty="0"/>
              <a:t>An FLUKA input is used for 2.3 kW</a:t>
            </a:r>
          </a:p>
          <a:p>
            <a:r>
              <a:rPr lang="en-GB" b="1" dirty="0"/>
              <a:t>This applies to all simulations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4"/>
          <a:stretch/>
        </p:blipFill>
        <p:spPr>
          <a:xfrm>
            <a:off x="6412121" y="1000281"/>
            <a:ext cx="5653562" cy="23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9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cooled</a:t>
            </a:r>
            <a:r>
              <a:rPr lang="de-DE" dirty="0"/>
              <a:t> </a:t>
            </a:r>
            <a:r>
              <a:rPr lang="de-DE" dirty="0" err="1"/>
              <a:t>positron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–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year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Results from last year</a:t>
            </a:r>
          </a:p>
          <a:p>
            <a:r>
              <a:rPr lang="en-US" dirty="0"/>
              <a:t>Comparison of to different heights</a:t>
            </a:r>
          </a:p>
          <a:p>
            <a:r>
              <a:rPr lang="en-US" dirty="0"/>
              <a:t>Result was that the height is crucial for the maximum temperature 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3758" b="4297"/>
          <a:stretch/>
        </p:blipFill>
        <p:spPr>
          <a:xfrm>
            <a:off x="5582111" y="2560202"/>
            <a:ext cx="5162089" cy="373224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8944" t="9768" r="13753" b="5984"/>
          <a:stretch/>
        </p:blipFill>
        <p:spPr>
          <a:xfrm>
            <a:off x="630011" y="2504773"/>
            <a:ext cx="4905375" cy="377510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39892" y="2221648"/>
            <a:ext cx="2879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1 (target height 50mm)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412814" y="2256660"/>
            <a:ext cx="2879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2 (target height 40mm)</a:t>
            </a:r>
          </a:p>
        </p:txBody>
      </p:sp>
    </p:spTree>
    <p:extLst>
      <p:ext uri="{BB962C8B-B14F-4D97-AF65-F5344CB8AC3E}">
        <p14:creationId xmlns:p14="http://schemas.microsoft.com/office/powerpoint/2010/main" val="3395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cooled</a:t>
            </a:r>
            <a:r>
              <a:rPr lang="de-DE" dirty="0"/>
              <a:t> </a:t>
            </a:r>
            <a:r>
              <a:rPr lang="de-DE" dirty="0" err="1"/>
              <a:t>positron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–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year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Temperature in </a:t>
            </a:r>
            <a:r>
              <a:rPr lang="en-US" noProof="0" dirty="0" err="1"/>
              <a:t>th</a:t>
            </a:r>
            <a:r>
              <a:rPr lang="en-US" dirty="0"/>
              <a:t>e Target</a:t>
            </a:r>
            <a:r>
              <a:rPr lang="en-US" noProof="0" dirty="0"/>
              <a:t> along 6 path</a:t>
            </a:r>
          </a:p>
          <a:p>
            <a:r>
              <a:rPr lang="en-US" dirty="0"/>
              <a:t>target height 50mm</a:t>
            </a:r>
          </a:p>
          <a:p>
            <a:r>
              <a:rPr lang="en-US" dirty="0"/>
              <a:t>Time 895,58s (after 128</a:t>
            </a:r>
            <a:r>
              <a:rPr lang="en-US" baseline="30000" dirty="0"/>
              <a:t>th</a:t>
            </a:r>
            <a:r>
              <a:rPr lang="en-US" dirty="0"/>
              <a:t> pulse short before 129</a:t>
            </a:r>
            <a:r>
              <a:rPr lang="en-US" baseline="30000" dirty="0"/>
              <a:t>th</a:t>
            </a:r>
            <a:r>
              <a:rPr lang="en-US" dirty="0"/>
              <a:t> pulse) </a:t>
            </a:r>
          </a:p>
          <a:p>
            <a:r>
              <a:rPr lang="en-US" dirty="0"/>
              <a:t>index 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same path but one the side of the target (4.362°)</a:t>
            </a:r>
          </a:p>
          <a:p>
            <a:endParaRPr lang="en-US" dirty="0"/>
          </a:p>
        </p:txBody>
      </p: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865527" y="3074477"/>
            <a:ext cx="8802473" cy="3333600"/>
            <a:chOff x="0" y="2476280"/>
            <a:chExt cx="8936792" cy="338446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2"/>
            <a:srcRect l="7873" t="9377" r="9584"/>
            <a:stretch/>
          </p:blipFill>
          <p:spPr>
            <a:xfrm>
              <a:off x="0" y="2476280"/>
              <a:ext cx="4399773" cy="3384468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/>
            <a:srcRect l="8311" t="9801" r="11248" b="5221"/>
            <a:stretch/>
          </p:blipFill>
          <p:spPr>
            <a:xfrm>
              <a:off x="4399773" y="2476280"/>
              <a:ext cx="4537019" cy="3384468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8233562" y="569579"/>
            <a:ext cx="3087584" cy="2140312"/>
            <a:chOff x="6056416" y="308317"/>
            <a:chExt cx="3087584" cy="2140312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5" r="44158"/>
            <a:stretch/>
          </p:blipFill>
          <p:spPr>
            <a:xfrm>
              <a:off x="6056416" y="308317"/>
              <a:ext cx="1808317" cy="1905770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3" y="308317"/>
              <a:ext cx="1279267" cy="2140312"/>
            </a:xfrm>
            <a:prstGeom prst="rect">
              <a:avLst/>
            </a:prstGeom>
          </p:spPr>
        </p:pic>
      </p:grpSp>
      <p:sp>
        <p:nvSpPr>
          <p:cNvPr id="7" name="Textfeld 6"/>
          <p:cNvSpPr txBox="1"/>
          <p:nvPr/>
        </p:nvSpPr>
        <p:spPr>
          <a:xfrm>
            <a:off x="2164381" y="2740100"/>
            <a:ext cx="308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Temperature distribution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93128" y="2778830"/>
            <a:ext cx="3327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Temperature distribution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340925" y="4572000"/>
            <a:ext cx="34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6974774" y="5094514"/>
            <a:ext cx="34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8684821" y="474127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</a:t>
            </a:r>
          </a:p>
        </p:txBody>
      </p:sp>
      <p:cxnSp>
        <p:nvCxnSpPr>
          <p:cNvPr id="15" name="Gerader Verbinder 14"/>
          <p:cNvCxnSpPr/>
          <p:nvPr/>
        </p:nvCxnSpPr>
        <p:spPr bwMode="auto">
          <a:xfrm flipV="1">
            <a:off x="8123712" y="3182536"/>
            <a:ext cx="0" cy="2802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r Verbinder 16"/>
          <p:cNvCxnSpPr/>
          <p:nvPr/>
        </p:nvCxnSpPr>
        <p:spPr bwMode="auto">
          <a:xfrm>
            <a:off x="2966853" y="3158786"/>
            <a:ext cx="11876" cy="28264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4223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radiation</a:t>
            </a:r>
            <a:r>
              <a:rPr lang="de-DE" dirty="0"/>
              <a:t> </a:t>
            </a:r>
            <a:r>
              <a:rPr lang="de-DE" dirty="0" err="1"/>
              <a:t>cooled</a:t>
            </a:r>
            <a:r>
              <a:rPr lang="de-DE" dirty="0"/>
              <a:t> </a:t>
            </a:r>
            <a:r>
              <a:rPr lang="de-DE" dirty="0" err="1"/>
              <a:t>positron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–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last </a:t>
            </a:r>
            <a:r>
              <a:rPr lang="de-DE" dirty="0" err="1"/>
              <a:t>year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Temperature in the Target along 6 path</a:t>
            </a:r>
          </a:p>
          <a:p>
            <a:r>
              <a:rPr lang="en-US" dirty="0"/>
              <a:t>target height 40mm</a:t>
            </a:r>
          </a:p>
          <a:p>
            <a:r>
              <a:rPr lang="en-US" dirty="0"/>
              <a:t>Time 895,58s (after 128</a:t>
            </a:r>
            <a:r>
              <a:rPr lang="en-US" baseline="30000" dirty="0"/>
              <a:t>th</a:t>
            </a:r>
            <a:r>
              <a:rPr lang="en-US" dirty="0"/>
              <a:t> pulse short before 129</a:t>
            </a:r>
            <a:r>
              <a:rPr lang="en-US" baseline="30000" dirty="0"/>
              <a:t>th</a:t>
            </a:r>
            <a:r>
              <a:rPr lang="en-US" dirty="0"/>
              <a:t> pulse)</a:t>
            </a:r>
          </a:p>
          <a:p>
            <a:r>
              <a:rPr lang="en-US" dirty="0"/>
              <a:t>index 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same path but one the side of the target (4.362°)</a:t>
            </a:r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1665888" y="3074477"/>
            <a:ext cx="8755504" cy="3333600"/>
            <a:chOff x="0" y="2421615"/>
            <a:chExt cx="9095962" cy="346322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/>
            <a:srcRect l="8218" t="9117" r="11370" b="4819"/>
            <a:stretch/>
          </p:blipFill>
          <p:spPr>
            <a:xfrm>
              <a:off x="4513614" y="2421615"/>
              <a:ext cx="4582348" cy="3463227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3"/>
            <a:srcRect l="8141" t="9972" r="10867" b="5383"/>
            <a:stretch/>
          </p:blipFill>
          <p:spPr>
            <a:xfrm>
              <a:off x="0" y="2424790"/>
              <a:ext cx="4513614" cy="3460052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8684821" y="500162"/>
            <a:ext cx="3087584" cy="2140312"/>
            <a:chOff x="6056416" y="308317"/>
            <a:chExt cx="3087584" cy="2140312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5" r="44158"/>
            <a:stretch/>
          </p:blipFill>
          <p:spPr>
            <a:xfrm>
              <a:off x="6056416" y="308317"/>
              <a:ext cx="1808317" cy="1905770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4733" y="308317"/>
              <a:ext cx="1279267" cy="2140312"/>
            </a:xfrm>
            <a:prstGeom prst="rect">
              <a:avLst/>
            </a:prstGeom>
          </p:spPr>
        </p:pic>
      </p:grpSp>
      <p:sp>
        <p:nvSpPr>
          <p:cNvPr id="10" name="Textfeld 9"/>
          <p:cNvSpPr txBox="1"/>
          <p:nvPr/>
        </p:nvSpPr>
        <p:spPr>
          <a:xfrm>
            <a:off x="2143642" y="2787183"/>
            <a:ext cx="3088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Temperature distribution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552314" y="2744276"/>
            <a:ext cx="3327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Temperature distribution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340925" y="4572000"/>
            <a:ext cx="34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6974774" y="5094514"/>
            <a:ext cx="34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8684821" y="4741277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</a:t>
            </a:r>
          </a:p>
        </p:txBody>
      </p:sp>
      <p:cxnSp>
        <p:nvCxnSpPr>
          <p:cNvPr id="18" name="Gerader Verbinder 17"/>
          <p:cNvCxnSpPr/>
          <p:nvPr/>
        </p:nvCxnSpPr>
        <p:spPr bwMode="auto">
          <a:xfrm flipV="1">
            <a:off x="7939645" y="3170661"/>
            <a:ext cx="0" cy="28026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r Verbinder 18"/>
          <p:cNvCxnSpPr/>
          <p:nvPr/>
        </p:nvCxnSpPr>
        <p:spPr bwMode="auto">
          <a:xfrm>
            <a:off x="3165131" y="3089311"/>
            <a:ext cx="11876" cy="28264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65246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in the Models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 small changes happened since then</a:t>
            </a:r>
          </a:p>
          <a:p>
            <a:r>
              <a:rPr lang="en-GB" dirty="0"/>
              <a:t>screws were added</a:t>
            </a:r>
          </a:p>
          <a:p>
            <a:r>
              <a:rPr lang="en-GB" dirty="0"/>
              <a:t>The „head“ was redesigned</a:t>
            </a:r>
          </a:p>
          <a:p>
            <a:pPr lvl="1"/>
            <a:r>
              <a:rPr lang="en-GB" dirty="0"/>
              <a:t>the centre of mass is in the middle of the model</a:t>
            </a:r>
          </a:p>
          <a:p>
            <a:pPr lvl="1"/>
            <a:r>
              <a:rPr lang="en-GB" dirty="0"/>
              <a:t>contact area height can be variated</a:t>
            </a:r>
          </a:p>
          <a:p>
            <a:r>
              <a:rPr lang="en-GB" dirty="0"/>
              <a:t>The thickness of the titan ring was reduced to11.1 mm for tests</a:t>
            </a:r>
          </a:p>
          <a:p>
            <a:r>
              <a:rPr lang="en-GB" dirty="0"/>
              <a:t>a new Finn form was created</a:t>
            </a:r>
          </a:p>
          <a:p>
            <a:pPr lvl="1"/>
            <a:r>
              <a:rPr lang="en-GB" dirty="0"/>
              <a:t>Trapeze as basic form</a:t>
            </a:r>
          </a:p>
          <a:p>
            <a:pPr lvl="1"/>
            <a:r>
              <a:rPr lang="en-GB" dirty="0"/>
              <a:t>Reduces deformation due to rotational forces</a:t>
            </a:r>
          </a:p>
          <a:p>
            <a:pPr lvl="1"/>
            <a:r>
              <a:rPr lang="en-GB" dirty="0"/>
              <a:t>length is 15 mm (for now)</a:t>
            </a:r>
          </a:p>
          <a:p>
            <a:pPr lvl="1"/>
            <a:r>
              <a:rPr lang="en-GB" dirty="0"/>
              <a:t>angel is 80°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9" t="6992" r="25823"/>
          <a:stretch/>
        </p:blipFill>
        <p:spPr>
          <a:xfrm>
            <a:off x="10036098" y="762343"/>
            <a:ext cx="2155902" cy="53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67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Models –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connection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67" y="977901"/>
            <a:ext cx="9659331" cy="5122864"/>
          </a:xfrm>
        </p:spPr>
        <p:txBody>
          <a:bodyPr/>
          <a:lstStyle/>
          <a:p>
            <a:r>
              <a:rPr lang="en-GB" dirty="0"/>
              <a:t>The titan ring is somehow connected to the cooper disc</a:t>
            </a:r>
          </a:p>
          <a:p>
            <a:r>
              <a:rPr lang="en-GB" dirty="0"/>
              <a:t>One option is to screw these to materials together </a:t>
            </a:r>
          </a:p>
          <a:p>
            <a:r>
              <a:rPr lang="en-GB" dirty="0"/>
              <a:t>To dimension the screws the following should be considerate</a:t>
            </a:r>
          </a:p>
          <a:p>
            <a:pPr lvl="1"/>
            <a:r>
              <a:rPr lang="en-GB" dirty="0"/>
              <a:t>The screws have to be preloaded with a Force to hold the Target in Place bevor it is actual in action</a:t>
            </a:r>
          </a:p>
          <a:p>
            <a:pPr lvl="1"/>
            <a:r>
              <a:rPr lang="en-GB" dirty="0"/>
              <a:t>This force is about 3 </a:t>
            </a:r>
            <a:r>
              <a:rPr lang="en-GB" dirty="0" err="1"/>
              <a:t>kN</a:t>
            </a:r>
            <a:r>
              <a:rPr lang="en-GB" dirty="0"/>
              <a:t> (this has to be beard by to 2 or more screws)</a:t>
            </a:r>
          </a:p>
          <a:p>
            <a:pPr lvl="1"/>
            <a:r>
              <a:rPr lang="en-GB" dirty="0"/>
              <a:t>The stress in the screws is depended on the screw parameter</a:t>
            </a:r>
          </a:p>
          <a:p>
            <a:r>
              <a:rPr lang="en-GB" dirty="0"/>
              <a:t>It will be tested with an M5 and an M12</a:t>
            </a:r>
          </a:p>
          <a:p>
            <a:r>
              <a:rPr lang="en-GB" dirty="0"/>
              <a:t>The number of screws depends on the thickness of the clamped components and the diameter of the screws </a:t>
            </a:r>
          </a:p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9" t="6992" r="25823"/>
          <a:stretch/>
        </p:blipFill>
        <p:spPr>
          <a:xfrm>
            <a:off x="10036098" y="762343"/>
            <a:ext cx="2155902" cy="533842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518" y="4564799"/>
            <a:ext cx="3176245" cy="52397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286" y="2624541"/>
            <a:ext cx="1577917" cy="5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19443"/>
      </p:ext>
    </p:extLst>
  </p:cSld>
  <p:clrMapOvr>
    <a:masterClrMapping/>
  </p:clrMapOvr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3" id="{0442555E-CDEF-479B-A28F-8139F7B10CB2}" vid="{4FE7D426-4FBE-4C65-AB96-49937F5B8BB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PPT-Vorlage_de_16_9</Template>
  <TotalTime>0</TotalTime>
  <Words>1209</Words>
  <Application>Microsoft Office PowerPoint</Application>
  <PresentationFormat>Breitbild</PresentationFormat>
  <Paragraphs>190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Cambria Math</vt:lpstr>
      <vt:lpstr>Wingdings</vt:lpstr>
      <vt:lpstr>2_DESY_Vortrag_3-1</vt:lpstr>
      <vt:lpstr>Thermomechanicle examinations for the design of the radiation cooled positron target</vt:lpstr>
      <vt:lpstr>Outline</vt:lpstr>
      <vt:lpstr>The radiation cooled positron target – used model</vt:lpstr>
      <vt:lpstr>The radiation cooled positron target – the simulation set up</vt:lpstr>
      <vt:lpstr>The radiation cooled positron target – Results from last year</vt:lpstr>
      <vt:lpstr>The radiation cooled positron target – Results from last year</vt:lpstr>
      <vt:lpstr>The radiation cooled positron target – Results from last year</vt:lpstr>
      <vt:lpstr>Changes in the Models</vt:lpstr>
      <vt:lpstr>Changes in the Models – issues with the connection</vt:lpstr>
      <vt:lpstr>Changes in the Models – issues with the connection</vt:lpstr>
      <vt:lpstr>Modified Model – simulation set up </vt:lpstr>
      <vt:lpstr>Modified Model – simulation set up </vt:lpstr>
      <vt:lpstr>New Model – result </vt:lpstr>
      <vt:lpstr>New Model – result </vt:lpstr>
      <vt:lpstr>New Model – result </vt:lpstr>
      <vt:lpstr>Fire-tree-root</vt:lpstr>
      <vt:lpstr>Fire-tree-root – model </vt:lpstr>
      <vt:lpstr>Fire-tree-root– simulation set up </vt:lpstr>
      <vt:lpstr>Fire-tree-root – results </vt:lpstr>
      <vt:lpstr>Fire-tree-root – results </vt:lpstr>
      <vt:lpstr>Fire-tree-root – results </vt:lpstr>
      <vt:lpstr>Summary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Felix Dietrich</dc:creator>
  <cp:lastModifiedBy>Felix Dietrich</cp:lastModifiedBy>
  <cp:revision>90</cp:revision>
  <dcterms:created xsi:type="dcterms:W3CDTF">2016-08-22T09:07:48Z</dcterms:created>
  <dcterms:modified xsi:type="dcterms:W3CDTF">2016-09-15T12:11:18Z</dcterms:modified>
</cp:coreProperties>
</file>