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193" r:id="rId2"/>
  </p:sldMasterIdLst>
  <p:notesMasterIdLst>
    <p:notesMasterId r:id="rId26"/>
  </p:notesMasterIdLst>
  <p:handoutMasterIdLst>
    <p:handoutMasterId r:id="rId27"/>
  </p:handoutMasterIdLst>
  <p:sldIdLst>
    <p:sldId id="1447" r:id="rId3"/>
    <p:sldId id="1423" r:id="rId4"/>
    <p:sldId id="1463" r:id="rId5"/>
    <p:sldId id="1550" r:id="rId6"/>
    <p:sldId id="1574" r:id="rId7"/>
    <p:sldId id="1548" r:id="rId8"/>
    <p:sldId id="1549" r:id="rId9"/>
    <p:sldId id="1529" r:id="rId10"/>
    <p:sldId id="1582" r:id="rId11"/>
    <p:sldId id="1581" r:id="rId12"/>
    <p:sldId id="1557" r:id="rId13"/>
    <p:sldId id="1577" r:id="rId14"/>
    <p:sldId id="1558" r:id="rId15"/>
    <p:sldId id="1559" r:id="rId16"/>
    <p:sldId id="1584" r:id="rId17"/>
    <p:sldId id="1564" r:id="rId18"/>
    <p:sldId id="1585" r:id="rId19"/>
    <p:sldId id="1565" r:id="rId20"/>
    <p:sldId id="1567" r:id="rId21"/>
    <p:sldId id="1580" r:id="rId22"/>
    <p:sldId id="1570" r:id="rId23"/>
    <p:sldId id="1412" r:id="rId24"/>
    <p:sldId id="1497" r:id="rId25"/>
  </p:sldIdLst>
  <p:sldSz cx="9144000" cy="6858000" type="screen4x3"/>
  <p:notesSz cx="6794500" cy="99314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buChar char="–"/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1pPr>
    <a:lvl2pPr marL="457200" algn="l" rtl="0" eaLnBrk="0" fontAlgn="base" hangingPunct="0">
      <a:spcBef>
        <a:spcPct val="20000"/>
      </a:spcBef>
      <a:spcAft>
        <a:spcPct val="0"/>
      </a:spcAft>
      <a:buChar char="–"/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2pPr>
    <a:lvl3pPr marL="914400" algn="l" rtl="0" eaLnBrk="0" fontAlgn="base" hangingPunct="0">
      <a:spcBef>
        <a:spcPct val="20000"/>
      </a:spcBef>
      <a:spcAft>
        <a:spcPct val="0"/>
      </a:spcAft>
      <a:buChar char="–"/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3pPr>
    <a:lvl4pPr marL="1371600" algn="l" rtl="0" eaLnBrk="0" fontAlgn="base" hangingPunct="0">
      <a:spcBef>
        <a:spcPct val="20000"/>
      </a:spcBef>
      <a:spcAft>
        <a:spcPct val="0"/>
      </a:spcAft>
      <a:buChar char="–"/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4pPr>
    <a:lvl5pPr marL="1828800" algn="l" rtl="0" eaLnBrk="0" fontAlgn="base" hangingPunct="0">
      <a:spcBef>
        <a:spcPct val="20000"/>
      </a:spcBef>
      <a:spcAft>
        <a:spcPct val="0"/>
      </a:spcAft>
      <a:buChar char="–"/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5pPr>
    <a:lvl6pPr marL="2286000" algn="l" defTabSz="914400" rtl="0" eaLnBrk="1" latinLnBrk="0" hangingPunct="1"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6pPr>
    <a:lvl7pPr marL="2743200" algn="l" defTabSz="914400" rtl="0" eaLnBrk="1" latinLnBrk="0" hangingPunct="1"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7pPr>
    <a:lvl8pPr marL="3200400" algn="l" defTabSz="914400" rtl="0" eaLnBrk="1" latinLnBrk="0" hangingPunct="1"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8pPr>
    <a:lvl9pPr marL="3657600" algn="l" defTabSz="914400" rtl="0" eaLnBrk="1" latinLnBrk="0" hangingPunct="1">
      <a:defRPr sz="2400" b="1" kern="1200">
        <a:solidFill>
          <a:schemeClr val="folHlink"/>
        </a:solidFill>
        <a:latin typeface="Arial" charset="0"/>
        <a:ea typeface="Arial Unicode MS" pitchFamily="34" charset="-128"/>
        <a:cs typeface="Arial Unicode MS" pitchFamily="34" charset="-128"/>
        <a:sym typeface="Wingdings" pitchFamily="2" charset="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A4"/>
    <a:srgbClr val="CCFFFF"/>
    <a:srgbClr val="D5AD71"/>
    <a:srgbClr val="CC3300"/>
    <a:srgbClr val="000000"/>
    <a:srgbClr val="FDFFE7"/>
    <a:srgbClr val="E7FFFF"/>
    <a:srgbClr val="FFFFCC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6" autoAdjust="0"/>
    <p:restoredTop sz="96757" autoAdjust="0"/>
  </p:normalViewPr>
  <p:slideViewPr>
    <p:cSldViewPr>
      <p:cViewPr>
        <p:scale>
          <a:sx n="80" d="100"/>
          <a:sy n="80" d="100"/>
        </p:scale>
        <p:origin x="-77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9" y="533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296" y="-7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iagramm%20in%20Microsoft%20PowerPoint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iemanns\Documents\T-target-cooler-perce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'[Diagramm in Microsoft PowerPoint]Tabelle1'!$B$1</c:f>
              <c:strCache>
                <c:ptCount val="1"/>
                <c:pt idx="0">
                  <c:v>Trim (1)</c:v>
                </c:pt>
              </c:strCache>
            </c:strRef>
          </c:tx>
          <c:spPr>
            <a:ln>
              <a:solidFill>
                <a:srgbClr val="660066"/>
              </a:solidFill>
            </a:ln>
          </c:spPr>
          <c:marker>
            <c:spPr>
              <a:ln>
                <a:solidFill>
                  <a:srgbClr val="660066"/>
                </a:solidFill>
              </a:ln>
            </c:spPr>
          </c:marker>
          <c:xVal>
            <c:numRef>
              <c:f>'[Diagramm in Microsoft PowerPoint]Tabelle1'!$A$2:$A$6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'[Diagramm in Microsoft PowerPoint]Tabelle1'!$B$2:$B$6</c:f>
              <c:numCache>
                <c:formatCode>General</c:formatCode>
                <c:ptCount val="5"/>
                <c:pt idx="0">
                  <c:v>195</c:v>
                </c:pt>
                <c:pt idx="1">
                  <c:v>292</c:v>
                </c:pt>
                <c:pt idx="2">
                  <c:v>436</c:v>
                </c:pt>
                <c:pt idx="3">
                  <c:v>550</c:v>
                </c:pt>
                <c:pt idx="4">
                  <c:v>644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'[Diagramm in Microsoft PowerPoint]Tabelle1'!$C$1</c:f>
              <c:strCache>
                <c:ptCount val="1"/>
                <c:pt idx="0">
                  <c:v>Tradiator(1)</c:v>
                </c:pt>
              </c:strCache>
            </c:strRef>
          </c:tx>
          <c:spPr>
            <a:ln>
              <a:solidFill>
                <a:srgbClr val="008000"/>
              </a:solidFill>
            </a:ln>
          </c:spPr>
          <c:marker>
            <c:spPr>
              <a:ln>
                <a:solidFill>
                  <a:srgbClr val="008000"/>
                </a:solidFill>
              </a:ln>
            </c:spPr>
          </c:marker>
          <c:xVal>
            <c:numRef>
              <c:f>'[Diagramm in Microsoft PowerPoint]Tabelle1'!$A$2:$A$6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'[Diagramm in Microsoft PowerPoint]Tabelle1'!$C$2:$C$6</c:f>
              <c:numCache>
                <c:formatCode>General</c:formatCode>
                <c:ptCount val="5"/>
                <c:pt idx="0">
                  <c:v>157</c:v>
                </c:pt>
                <c:pt idx="1">
                  <c:v>220</c:v>
                </c:pt>
                <c:pt idx="2">
                  <c:v>297</c:v>
                </c:pt>
                <c:pt idx="3">
                  <c:v>344</c:v>
                </c:pt>
                <c:pt idx="4">
                  <c:v>383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'[Diagramm in Microsoft PowerPoint]Tabelle1'!$D$1</c:f>
              <c:strCache>
                <c:ptCount val="1"/>
                <c:pt idx="0">
                  <c:v>Trim (2)</c:v>
                </c:pt>
              </c:strCache>
            </c:strRef>
          </c:tx>
          <c:spPr>
            <a:ln>
              <a:solidFill>
                <a:srgbClr val="7030A0"/>
              </a:solidFill>
              <a:prstDash val="dash"/>
            </a:ln>
          </c:spPr>
          <c:marker>
            <c:spPr>
              <a:ln>
                <a:solidFill>
                  <a:srgbClr val="7030A0"/>
                </a:solidFill>
                <a:prstDash val="dash"/>
              </a:ln>
            </c:spPr>
          </c:marker>
          <c:xVal>
            <c:numRef>
              <c:f>'[Diagramm in Microsoft PowerPoint]Tabelle1'!$A$2:$A$6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'[Diagramm in Microsoft PowerPoint]Tabelle1'!$D$2:$D$6</c:f>
              <c:numCache>
                <c:formatCode>General</c:formatCode>
                <c:ptCount val="5"/>
                <c:pt idx="0">
                  <c:v>150</c:v>
                </c:pt>
                <c:pt idx="1">
                  <c:v>235</c:v>
                </c:pt>
                <c:pt idx="2">
                  <c:v>370</c:v>
                </c:pt>
                <c:pt idx="3">
                  <c:v>483</c:v>
                </c:pt>
                <c:pt idx="4">
                  <c:v>580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'[Diagramm in Microsoft PowerPoint]Tabelle1'!$E$1</c:f>
              <c:strCache>
                <c:ptCount val="1"/>
                <c:pt idx="0">
                  <c:v>Tradiator (2)</c:v>
                </c:pt>
              </c:strCache>
            </c:strRef>
          </c:tx>
          <c:spPr>
            <a:ln>
              <a:solidFill>
                <a:srgbClr val="008000"/>
              </a:solidFill>
              <a:prstDash val="dash"/>
            </a:ln>
          </c:spPr>
          <c:marker>
            <c:spPr>
              <a:ln>
                <a:solidFill>
                  <a:srgbClr val="008000"/>
                </a:solidFill>
                <a:prstDash val="dash"/>
              </a:ln>
            </c:spPr>
          </c:marker>
          <c:xVal>
            <c:numRef>
              <c:f>'[Diagramm in Microsoft PowerPoint]Tabelle1'!$A$2:$A$6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'[Diagramm in Microsoft PowerPoint]Tabelle1'!$E$2:$E$6</c:f>
              <c:numCache>
                <c:formatCode>General</c:formatCode>
                <c:ptCount val="5"/>
                <c:pt idx="0">
                  <c:v>111</c:v>
                </c:pt>
                <c:pt idx="1">
                  <c:v>160</c:v>
                </c:pt>
                <c:pt idx="2">
                  <c:v>222</c:v>
                </c:pt>
                <c:pt idx="3">
                  <c:v>262</c:v>
                </c:pt>
                <c:pt idx="4">
                  <c:v>293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'[Diagramm in Microsoft PowerPoint]Tabelle1'!$F$1</c:f>
              <c:strCache>
                <c:ptCount val="1"/>
                <c:pt idx="0">
                  <c:v> Trim (no radiator)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ln>
                <a:solidFill>
                  <a:srgbClr val="C00000"/>
                </a:solidFill>
              </a:ln>
            </c:spPr>
          </c:marker>
          <c:xVal>
            <c:numRef>
              <c:f>'[Diagramm in Microsoft PowerPoint]Tabelle1'!$A$2:$A$6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'[Diagramm in Microsoft PowerPoint]Tabelle1'!$F$2:$F$6</c:f>
              <c:numCache>
                <c:formatCode>General</c:formatCode>
                <c:ptCount val="5"/>
                <c:pt idx="0">
                  <c:v>389</c:v>
                </c:pt>
                <c:pt idx="1">
                  <c:v>510</c:v>
                </c:pt>
                <c:pt idx="2">
                  <c:v>655</c:v>
                </c:pt>
                <c:pt idx="3">
                  <c:v>752</c:v>
                </c:pt>
                <c:pt idx="4">
                  <c:v>830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712192"/>
        <c:axId val="76718464"/>
      </c:scatterChart>
      <c:valAx>
        <c:axId val="76712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6718464"/>
        <c:crosses val="autoZero"/>
        <c:crossBetween val="midCat"/>
      </c:valAx>
      <c:valAx>
        <c:axId val="76718464"/>
        <c:scaling>
          <c:orientation val="minMax"/>
        </c:scaling>
        <c:delete val="0"/>
        <c:axPos val="l"/>
        <c:majorGridlines>
          <c:spPr>
            <a:ln>
              <a:solidFill>
                <a:srgbClr val="008000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7671219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Tabelle1!$G$1</c:f>
              <c:strCache>
                <c:ptCount val="1"/>
                <c:pt idx="0">
                  <c:v>Prim[%](1)</c:v>
                </c:pt>
              </c:strCache>
            </c:strRef>
          </c:tx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Tabelle1!$G$2:$G$6</c:f>
              <c:numCache>
                <c:formatCode>General</c:formatCode>
                <c:ptCount val="5"/>
                <c:pt idx="0">
                  <c:v>11</c:v>
                </c:pt>
                <c:pt idx="1">
                  <c:v>13</c:v>
                </c:pt>
                <c:pt idx="2">
                  <c:v>17</c:v>
                </c:pt>
                <c:pt idx="3">
                  <c:v>20.9</c:v>
                </c:pt>
                <c:pt idx="4">
                  <c:v>24.4</c:v>
                </c:pt>
              </c:numCache>
            </c:numRef>
          </c:yVal>
          <c:smooth val="0"/>
        </c:ser>
        <c:ser>
          <c:idx val="6"/>
          <c:order val="1"/>
          <c:tx>
            <c:strRef>
              <c:f>Tabelle1!$H$1</c:f>
              <c:strCache>
                <c:ptCount val="1"/>
                <c:pt idx="0">
                  <c:v>Prim[%](2)</c:v>
                </c:pt>
              </c:strCache>
            </c:strRef>
          </c:tx>
          <c:spPr>
            <a:ln>
              <a:solidFill>
                <a:srgbClr val="FF0066"/>
              </a:solidFill>
            </a:ln>
          </c:spPr>
          <c:marker>
            <c:spPr>
              <a:ln>
                <a:solidFill>
                  <a:srgbClr val="FF0066"/>
                </a:solidFill>
              </a:ln>
            </c:spPr>
          </c:marker>
          <c:xVal>
            <c:numRef>
              <c:f>Tabelle1!$A$2:$A$6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</c:numCache>
            </c:numRef>
          </c:xVal>
          <c:yVal>
            <c:numRef>
              <c:f>Tabelle1!$H$2:$H$6</c:f>
              <c:numCache>
                <c:formatCode>General</c:formatCode>
                <c:ptCount val="5"/>
                <c:pt idx="0">
                  <c:v>7</c:v>
                </c:pt>
                <c:pt idx="1">
                  <c:v>8</c:v>
                </c:pt>
                <c:pt idx="2">
                  <c:v>11.5</c:v>
                </c:pt>
                <c:pt idx="3">
                  <c:v>14.8</c:v>
                </c:pt>
                <c:pt idx="4">
                  <c:v>18.2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395328"/>
        <c:axId val="83397248"/>
      </c:scatterChart>
      <c:valAx>
        <c:axId val="833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397248"/>
        <c:crosses val="autoZero"/>
        <c:crossBetween val="midCat"/>
      </c:valAx>
      <c:valAx>
        <c:axId val="83397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39532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9602941176470576"/>
          <c:y val="0.36657827874255444"/>
          <c:w val="0.20397058823529413"/>
          <c:h val="0.19835029182995961"/>
        </c:manualLayout>
      </c:layout>
      <c:overlay val="0"/>
      <c:txPr>
        <a:bodyPr/>
        <a:lstStyle/>
        <a:p>
          <a:pPr>
            <a:defRPr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674D844-F390-4D3D-81EA-B05216BDFA72}" type="datetimeFigureOut">
              <a:rPr lang="de-DE"/>
              <a:pPr>
                <a:defRPr/>
              </a:pPr>
              <a:t>15.09.2016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32925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ct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2133854-8865-4502-B660-AC32C35700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0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003AD59-CEE6-403D-A861-3DC6E62CBD1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lccolo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1024_greendot_divi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85800"/>
            <a:ext cx="78486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ctr">
              <a:spcBef>
                <a:spcPct val="50000"/>
              </a:spcBef>
              <a:buFontTx/>
              <a:buNone/>
              <a:defRPr/>
            </a:pPr>
            <a:endParaRPr lang="en-GB" sz="2400" b="0" smtClean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ctr">
              <a:spcBef>
                <a:spcPct val="50000"/>
              </a:spcBef>
              <a:buFontTx/>
              <a:buNone/>
              <a:defRPr/>
            </a:pPr>
            <a:endParaRPr lang="en-GB" sz="2400" b="0" smtClean="0"/>
          </a:p>
        </p:txBody>
      </p:sp>
      <p:pic>
        <p:nvPicPr>
          <p:cNvPr id="8" name="Picture 12" descr="1024_greendot_divide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7613"/>
            <a:ext cx="9144000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24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477000"/>
            <a:ext cx="1905000" cy="45720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477000"/>
            <a:ext cx="4495800" cy="457200"/>
          </a:xfrm>
        </p:spPr>
        <p:txBody>
          <a:bodyPr/>
          <a:lstStyle>
            <a:lvl1pPr>
              <a:defRPr sz="1600"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b="1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315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F416F-6BF2-41BA-AD9B-48DB9F826E8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16C21-9296-4C98-80B4-FFDD68A8A61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9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EF5-E40B-4DA6-BBCF-3D423B3895B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41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1273" y="2626302"/>
            <a:ext cx="7481455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900" b="1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02D40-8B8F-43DB-ADD0-CE0E347055B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3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3" y="1789547"/>
            <a:ext cx="7481455" cy="3844636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9363E-18ED-4758-B7ED-4D42C9C6D351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987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2906714"/>
            <a:ext cx="7516091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1308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917B3F-D5BA-41D6-AF86-CD062E1D69C5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DE533-910B-4818-B3F3-6304CAD8805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8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845127" y="1847273"/>
            <a:ext cx="3574473" cy="3891587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834076" indent="-310254">
              <a:defRPr sz="1800">
                <a:latin typeface="Arial"/>
                <a:cs typeface="Arial"/>
              </a:defRPr>
            </a:lvl3pPr>
            <a:lvl4pPr marL="1092380" indent="-261190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5013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726709" y="1847273"/>
            <a:ext cx="3574473" cy="3891587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 defTabSz="334785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0E3012E-E6AB-4A31-9B44-AF5583E98D9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36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273" y="1699672"/>
            <a:ext cx="3671455" cy="4704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>
                <a:latin typeface="Arial"/>
                <a:cs typeface="Arial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2848" y="1699696"/>
            <a:ext cx="3609880" cy="4704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1">
                <a:latin typeface="Arial"/>
                <a:cs typeface="Arial"/>
              </a:defRPr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831273" y="2332183"/>
            <a:ext cx="3671455" cy="3502120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834076" indent="-310254">
              <a:defRPr sz="1800">
                <a:latin typeface="Arial"/>
                <a:cs typeface="Arial"/>
              </a:defRPr>
            </a:lvl3pPr>
            <a:lvl4pPr marL="1092380" indent="-261190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355013" indent="-207797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702848" y="2332183"/>
            <a:ext cx="3609880" cy="3502119"/>
          </a:xfrm>
          <a:prstGeom prst="rect">
            <a:avLst/>
          </a:prstGeom>
        </p:spPr>
        <p:txBody>
          <a:bodyPr/>
          <a:lstStyle>
            <a:lvl2pPr marL="415595" indent="-415595">
              <a:defRPr sz="2200">
                <a:latin typeface="Arial"/>
                <a:cs typeface="Arial"/>
              </a:defRPr>
            </a:lvl2pPr>
            <a:lvl3pPr marL="731620" indent="-316026">
              <a:defRPr sz="1800">
                <a:latin typeface="Arial"/>
                <a:cs typeface="Arial"/>
              </a:defRPr>
            </a:lvl3pPr>
            <a:lvl4pPr marL="1038987" indent="-307367">
              <a:buFont typeface="Lucida Grande"/>
              <a:buChar char="‒"/>
              <a:defRPr sz="1600">
                <a:latin typeface="Arial"/>
                <a:cs typeface="Arial"/>
              </a:defRPr>
            </a:lvl4pPr>
            <a:lvl5pPr marL="1246784" indent="-207797" defTabSz="334785"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1273" y="1023698"/>
            <a:ext cx="7481455" cy="50030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7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755E4CE-CCAD-49AC-AC4D-F08A4689D4B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9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5DD6C-36D4-4A80-9089-07E93D1A16D4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273" y="1031394"/>
            <a:ext cx="2634241" cy="65424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15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1031394"/>
            <a:ext cx="4737677" cy="4733636"/>
          </a:xfrm>
          <a:prstGeom prst="rect">
            <a:avLst/>
          </a:prstGeom>
        </p:spPr>
        <p:txBody>
          <a:bodyPr/>
          <a:lstStyle>
            <a:lvl1pPr>
              <a:defRPr sz="2700" baseline="0"/>
            </a:lvl1pPr>
            <a:lvl2pPr>
              <a:defRPr sz="22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272" y="1831879"/>
            <a:ext cx="2634242" cy="3933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 b="1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32F6A-CE71-4149-8B7A-E8E89F4A0E3E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3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5172"/>
            <a:ext cx="8305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05400"/>
          </a:xfrm>
        </p:spPr>
        <p:txBody>
          <a:bodyPr/>
          <a:lstStyle>
            <a:lvl1pPr>
              <a:defRPr>
                <a:solidFill>
                  <a:srgbClr val="23346C"/>
                </a:solidFill>
              </a:defRPr>
            </a:lvl1pPr>
            <a:lvl2pPr>
              <a:defRPr>
                <a:solidFill>
                  <a:srgbClr val="23346C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31242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A52E8-C080-4E59-A24E-1140B62245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72061"/>
            <a:ext cx="5486400" cy="566738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22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5940"/>
            <a:ext cx="5486400" cy="354060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38799"/>
            <a:ext cx="5486400" cy="804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Arial"/>
                <a:cs typeface="Arial"/>
              </a:defRPr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S. Riemann 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POSIPOL 2016:  Status radiative thermal e+ target cooling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9F95-AD5D-4457-8D05-AF094828B73B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31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45" y="0"/>
            <a:ext cx="9155545" cy="686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897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7"/>
          <a:stretch/>
        </p:blipFill>
        <p:spPr bwMode="auto">
          <a:xfrm>
            <a:off x="0" y="4048827"/>
            <a:ext cx="9155545" cy="28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7"/>
          <a:stretch/>
        </p:blipFill>
        <p:spPr bwMode="auto">
          <a:xfrm>
            <a:off x="-659" y="1447800"/>
            <a:ext cx="9155545" cy="28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620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9" b="38467"/>
          <a:stretch/>
        </p:blipFill>
        <p:spPr bwMode="auto">
          <a:xfrm>
            <a:off x="0" y="-54428"/>
            <a:ext cx="9155545" cy="150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091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82487-473B-4392-93B4-883DF79052F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0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5FDBC-15EF-49B1-A9E8-913989EF531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5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F995-4D2F-4146-B436-D66A0CD5785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8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1D3D-BBB9-4E7C-8268-577C7103E3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3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03E94-DF76-4AA4-9A7D-F6C4B1C75D5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4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AA74A-6550-4676-9FCA-80DD451F4E0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3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8D77-A5AB-4F8E-8DE8-84B806200B5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1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3845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6294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0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S. Riemann </a:t>
            </a: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553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 b="0">
                <a:solidFill>
                  <a:srgbClr val="23346C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8658347-C03F-402E-B18B-581191FD6C3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032" name="Text Box 17"/>
          <p:cNvSpPr txBox="1">
            <a:spLocks noChangeArrowheads="1"/>
          </p:cNvSpPr>
          <p:nvPr/>
        </p:nvSpPr>
        <p:spPr bwMode="auto">
          <a:xfrm>
            <a:off x="1295400" y="0"/>
            <a:ext cx="762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ctr">
              <a:spcBef>
                <a:spcPct val="50000"/>
              </a:spcBef>
              <a:buFontTx/>
              <a:buNone/>
              <a:defRPr/>
            </a:pPr>
            <a:endParaRPr lang="en-GB" sz="2400" b="0" smtClean="0"/>
          </a:p>
        </p:txBody>
      </p:sp>
      <p:sp>
        <p:nvSpPr>
          <p:cNvPr id="1033" name="Text Box 18"/>
          <p:cNvSpPr txBox="1">
            <a:spLocks noChangeArrowheads="1"/>
          </p:cNvSpPr>
          <p:nvPr/>
        </p:nvSpPr>
        <p:spPr bwMode="auto">
          <a:xfrm>
            <a:off x="1828800" y="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ctr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ctr">
              <a:spcBef>
                <a:spcPct val="50000"/>
              </a:spcBef>
              <a:buFontTx/>
              <a:buNone/>
              <a:defRPr/>
            </a:pPr>
            <a:endParaRPr lang="en-GB" sz="2400" b="0" smtClean="0"/>
          </a:p>
        </p:txBody>
      </p:sp>
      <p:sp>
        <p:nvSpPr>
          <p:cNvPr id="103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33845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08856" y="6564088"/>
            <a:ext cx="891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" y="0"/>
            <a:ext cx="2459182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ilccolo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8" y="10886"/>
            <a:ext cx="6096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 flipV="1">
            <a:off x="522514" y="354918"/>
            <a:ext cx="8153400" cy="3696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74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02728" y="6355773"/>
            <a:ext cx="1759239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30822"/>
                </a:solidFill>
                <a:cs typeface="Arial" charset="0"/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</a:pPr>
            <a:r>
              <a:rPr lang="en-US" b="0" smtClean="0">
                <a:ea typeface="ＭＳ Ｐゴシック" pitchFamily="-1" charset="-128"/>
              </a:rPr>
              <a:t>S. Riemann </a:t>
            </a:r>
            <a:endParaRPr lang="en-US" b="0">
              <a:ea typeface="ＭＳ Ｐゴシック" pitchFamily="-1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77000" y="6355773"/>
            <a:ext cx="1639455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 dirty="0" smtClean="0">
                <a:solidFill>
                  <a:srgbClr val="630822"/>
                </a:solidFill>
                <a:latin typeface="Arial" pitchFamily="-1" charset="0"/>
                <a:ea typeface="Arial" pitchFamily="-1" charset="0"/>
                <a:cs typeface="Arial" pitchFamily="-1" charset="0"/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  <a:defRPr/>
            </a:pPr>
            <a:r>
              <a:rPr lang="en-US" b="0" smtClean="0"/>
              <a:t>POSIPOL 2016:  Status radiative thermal e+ target cooling</a:t>
            </a:r>
            <a:endParaRPr lang="en-US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273" y="6355773"/>
            <a:ext cx="2133023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630822"/>
                </a:solidFill>
                <a:cs typeface="Arial" charset="0"/>
              </a:defRPr>
            </a:lvl1pPr>
          </a:lstStyle>
          <a:p>
            <a:pPr defTabSz="456000" eaLnBrk="1" hangingPunct="1">
              <a:spcBef>
                <a:spcPct val="0"/>
              </a:spcBef>
              <a:buFontTx/>
              <a:buNone/>
            </a:pPr>
            <a:fld id="{339A1DDC-10C7-4B4B-849E-8ACE4C366D0B}" type="slidenum">
              <a:rPr lang="en-US" b="0">
                <a:ea typeface="ＭＳ Ｐゴシック" pitchFamily="-1" charset="-128"/>
              </a:rPr>
              <a:pPr defTabSz="456000" eaLnBrk="1" hangingPunct="1">
                <a:spcBef>
                  <a:spcPct val="0"/>
                </a:spcBef>
                <a:buFontTx/>
                <a:buNone/>
              </a:pPr>
              <a:t>‹Nr.›</a:t>
            </a:fld>
            <a:endParaRPr lang="en-US" b="0">
              <a:ea typeface="ＭＳ Ｐゴシック" pitchFamily="-1" charset="-128"/>
            </a:endParaRP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831273" y="1039091"/>
            <a:ext cx="7481455" cy="452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  <a:p>
            <a:pPr lvl="0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30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" y="197716"/>
            <a:ext cx="2459182" cy="4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635000"/>
            <a:ext cx="7481455" cy="562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691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hf hdr="0"/>
  <p:txStyles>
    <p:titleStyle>
      <a:lvl1pPr algn="ctr" defTabSz="4560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2pPr>
      <a:lvl3pPr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3pPr>
      <a:lvl4pPr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4pPr>
      <a:lvl5pPr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5pPr>
      <a:lvl6pPr marL="415595"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6pPr>
      <a:lvl7pPr marL="831190"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7pPr>
      <a:lvl8pPr marL="1246784"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8pPr>
      <a:lvl9pPr marL="1662379" algn="ctr" defTabSz="4560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342000" indent="-342000" algn="l" defTabSz="4560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b="1" kern="1200">
          <a:solidFill>
            <a:schemeClr val="tx1"/>
          </a:solidFill>
          <a:latin typeface="Arial"/>
          <a:ea typeface="ＭＳ Ｐゴシック" pitchFamily="-84" charset="-128"/>
          <a:cs typeface="Arial"/>
        </a:defRPr>
      </a:lvl1pPr>
      <a:lvl2pPr marL="741721" indent="-285721" algn="l" defTabSz="4560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pitchFamily="-84" charset="-128"/>
          <a:cs typeface="+mn-cs"/>
        </a:defRPr>
      </a:lvl2pPr>
      <a:lvl3pPr marL="1142886" indent="-228000" algn="l" defTabSz="456000" rtl="0" eaLnBrk="1" fontAlgn="base" hangingPunct="1">
        <a:spcBef>
          <a:spcPct val="20000"/>
        </a:spcBef>
        <a:spcAft>
          <a:spcPct val="0"/>
        </a:spcAft>
        <a:buFont typeface="Lucida Grande" pitchFamily="-1" charset="0"/>
        <a:buChar char="‒"/>
        <a:defRPr sz="2200" kern="1200">
          <a:solidFill>
            <a:schemeClr val="tx1"/>
          </a:solidFill>
          <a:latin typeface="Arial"/>
          <a:ea typeface="Arial" pitchFamily="-84" charset="0"/>
          <a:cs typeface="Arial"/>
        </a:defRPr>
      </a:lvl3pPr>
      <a:lvl4pPr marL="1598886" indent="-228000" algn="l" defTabSz="4560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1" charset="-128"/>
        </a:defRPr>
      </a:lvl4pPr>
      <a:lvl5pPr marL="2056329" indent="-228000" algn="l" defTabSz="4560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84" charset="-128"/>
          <a:cs typeface="Arial" charset="0"/>
        </a:defRPr>
      </a:lvl5pPr>
      <a:lvl6pPr marL="2514349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amt-advanced-materials-technology.com/materials/titanium-high-temperature/" TargetMode="External"/><Relationship Id="rId2" Type="http://schemas.openxmlformats.org/officeDocument/2006/relationships/hyperlink" Target="http://asm.matweb.com/search/SpecificMaterial.asp?bassnum=MTP64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8236" y="1447800"/>
            <a:ext cx="7160935" cy="1175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Status: Cooling of the ILC e+ target </a:t>
            </a:r>
          </a:p>
          <a:p>
            <a:pPr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by thermal radiation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200400"/>
            <a:ext cx="7315200" cy="278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POSIPOL2016, LAL, </a:t>
            </a:r>
            <a:r>
              <a:rPr lang="en-US" sz="2000" dirty="0" err="1" smtClean="0">
                <a:solidFill>
                  <a:schemeClr val="bg1"/>
                </a:solidFill>
              </a:rPr>
              <a:t>Orsay</a:t>
            </a:r>
            <a:endParaRPr lang="en-US" sz="2000" b="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16</a:t>
            </a:r>
            <a:r>
              <a:rPr lang="en-US" sz="2000" b="0" baseline="30000" dirty="0" smtClean="0">
                <a:solidFill>
                  <a:schemeClr val="bg1"/>
                </a:solidFill>
              </a:rPr>
              <a:t>th</a:t>
            </a:r>
            <a:r>
              <a:rPr lang="en-US" sz="2000" b="0" dirty="0" smtClean="0">
                <a:solidFill>
                  <a:schemeClr val="bg1"/>
                </a:solidFill>
              </a:rPr>
              <a:t>  September 2016</a:t>
            </a:r>
          </a:p>
          <a:p>
            <a:pPr>
              <a:buNone/>
            </a:pPr>
            <a:endParaRPr lang="en-US" b="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Felix </a:t>
            </a:r>
            <a:r>
              <a:rPr lang="en-US" sz="1800" b="0" dirty="0" smtClean="0">
                <a:solidFill>
                  <a:schemeClr val="bg1"/>
                </a:solidFill>
              </a:rPr>
              <a:t>Dietrich, Alexander </a:t>
            </a:r>
            <a:r>
              <a:rPr lang="en-US" sz="1800" b="0" dirty="0" err="1" smtClean="0">
                <a:solidFill>
                  <a:schemeClr val="bg1"/>
                </a:solidFill>
              </a:rPr>
              <a:t>Ignatenko</a:t>
            </a:r>
            <a:r>
              <a:rPr lang="en-US" sz="1800" b="0" dirty="0">
                <a:solidFill>
                  <a:schemeClr val="bg1"/>
                </a:solidFill>
              </a:rPr>
              <a:t>,</a:t>
            </a:r>
            <a:r>
              <a:rPr lang="en-US" sz="1800" b="0" dirty="0" smtClean="0">
                <a:solidFill>
                  <a:schemeClr val="bg1"/>
                </a:solidFill>
              </a:rPr>
              <a:t> </a:t>
            </a:r>
            <a:r>
              <a:rPr lang="en-US" sz="1800" b="0" u="sng" dirty="0" smtClean="0">
                <a:solidFill>
                  <a:schemeClr val="bg1"/>
                </a:solidFill>
              </a:rPr>
              <a:t>Sabine Riemann </a:t>
            </a:r>
            <a:r>
              <a:rPr lang="en-US" sz="1800" b="0" dirty="0" smtClean="0">
                <a:solidFill>
                  <a:schemeClr val="bg1"/>
                </a:solidFill>
              </a:rPr>
              <a:t>(DESY), </a:t>
            </a:r>
          </a:p>
          <a:p>
            <a:pPr algn="ctr">
              <a:buNone/>
            </a:pPr>
            <a:r>
              <a:rPr lang="en-US" sz="1800" b="0" dirty="0" smtClean="0">
                <a:solidFill>
                  <a:schemeClr val="bg1"/>
                </a:solidFill>
              </a:rPr>
              <a:t> </a:t>
            </a:r>
            <a:r>
              <a:rPr lang="en-US" sz="1800" b="0" dirty="0" err="1" smtClean="0">
                <a:solidFill>
                  <a:schemeClr val="bg1"/>
                </a:solidFill>
              </a:rPr>
              <a:t>Andriy</a:t>
            </a:r>
            <a:r>
              <a:rPr lang="en-US" sz="1800" b="0" dirty="0" smtClean="0">
                <a:solidFill>
                  <a:schemeClr val="bg1"/>
                </a:solidFill>
              </a:rPr>
              <a:t> </a:t>
            </a:r>
            <a:r>
              <a:rPr lang="en-US" sz="1800" b="0" dirty="0" err="1">
                <a:solidFill>
                  <a:schemeClr val="bg1"/>
                </a:solidFill>
              </a:rPr>
              <a:t>Ushakov</a:t>
            </a:r>
            <a:r>
              <a:rPr lang="en-US" sz="1800" b="0" dirty="0">
                <a:solidFill>
                  <a:schemeClr val="bg1"/>
                </a:solidFill>
              </a:rPr>
              <a:t>  </a:t>
            </a:r>
            <a:r>
              <a:rPr lang="en-US" sz="1800" b="0" dirty="0" smtClean="0">
                <a:solidFill>
                  <a:schemeClr val="bg1"/>
                </a:solidFill>
              </a:rPr>
              <a:t>(Hamburg U), Peter </a:t>
            </a:r>
            <a:r>
              <a:rPr lang="en-US" sz="1800" b="0" dirty="0" err="1" smtClean="0">
                <a:solidFill>
                  <a:schemeClr val="bg1"/>
                </a:solidFill>
              </a:rPr>
              <a:t>Sievers</a:t>
            </a:r>
            <a:r>
              <a:rPr lang="en-US" sz="1800" b="0" dirty="0" smtClean="0">
                <a:solidFill>
                  <a:schemeClr val="bg1"/>
                </a:solidFill>
              </a:rPr>
              <a:t> (CERN)</a:t>
            </a:r>
            <a:endParaRPr lang="en-US" sz="1800" b="0" dirty="0">
              <a:solidFill>
                <a:schemeClr val="bg1"/>
              </a:solidFill>
            </a:endParaRPr>
          </a:p>
          <a:p>
            <a:pPr>
              <a:buNone/>
            </a:pPr>
            <a:endParaRPr lang="en-US" b="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events.lal.in2p3.fr/Posipol2016/affiche_POSIPOL_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12964"/>
            <a:ext cx="2611333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581025"/>
            <a:ext cx="9296400" cy="685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Estimated average temperature in T rim and Cu radiator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Consider thermal radiation from rim and radiator </a:t>
            </a:r>
          </a:p>
          <a:p>
            <a:pPr lvl="1"/>
            <a:r>
              <a:rPr lang="en-US" b="0" dirty="0" smtClean="0"/>
              <a:t>Case (1): rim 0.082m</a:t>
            </a:r>
            <a:r>
              <a:rPr lang="en-US" b="0" baseline="30000" dirty="0" smtClean="0"/>
              <a:t>2</a:t>
            </a:r>
            <a:r>
              <a:rPr lang="en-US" b="0" dirty="0"/>
              <a:t> </a:t>
            </a:r>
            <a:r>
              <a:rPr lang="en-US" b="0" dirty="0" smtClean="0"/>
              <a:t>+ radiator 1m</a:t>
            </a:r>
            <a:r>
              <a:rPr lang="en-US" b="0" baseline="30000" dirty="0" smtClean="0"/>
              <a:t>2</a:t>
            </a:r>
          </a:p>
          <a:p>
            <a:pPr lvl="1"/>
            <a:r>
              <a:rPr lang="en-US" b="0" dirty="0" smtClean="0"/>
              <a:t>Case (2): rim 0.082m</a:t>
            </a:r>
            <a:r>
              <a:rPr lang="en-US" b="0" baseline="30000" dirty="0" smtClean="0"/>
              <a:t>2 </a:t>
            </a:r>
            <a:r>
              <a:rPr lang="en-US" b="0" dirty="0" smtClean="0"/>
              <a:t>+ radiator  2m</a:t>
            </a:r>
            <a:r>
              <a:rPr lang="en-US" b="0" baseline="30000" dirty="0" smtClean="0"/>
              <a:t>2</a:t>
            </a:r>
            <a:endParaRPr lang="en-US" b="0" baseline="30000" dirty="0"/>
          </a:p>
          <a:p>
            <a:pPr lvl="1"/>
            <a:r>
              <a:rPr lang="en-US" b="0" dirty="0" smtClean="0"/>
              <a:t>Case (3): Only rim, 0.16m</a:t>
            </a:r>
            <a:r>
              <a:rPr lang="en-US" b="0" baseline="30000" dirty="0" smtClean="0"/>
              <a:t>2</a:t>
            </a:r>
            <a:r>
              <a:rPr lang="en-US" b="0" dirty="0" smtClean="0"/>
              <a:t>; no radiator</a:t>
            </a:r>
          </a:p>
          <a:p>
            <a:pPr lvl="1"/>
            <a:r>
              <a:rPr lang="en-US" b="0" dirty="0" smtClean="0"/>
              <a:t>Emissivity </a:t>
            </a:r>
            <a:r>
              <a:rPr lang="en-US" b="0" dirty="0">
                <a:latin typeface="Symbol" panose="05050102010706020507" pitchFamily="18" charset="2"/>
              </a:rPr>
              <a:t>e</a:t>
            </a:r>
            <a:r>
              <a:rPr lang="en-US" b="0" dirty="0"/>
              <a:t>=0.6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3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b="0" dirty="0" smtClean="0"/>
              <a:t>Estimates give the principal behavior and only approximate temp values. Real temperatures need simulations, they depend on radiator design and </a:t>
            </a:r>
            <a:r>
              <a:rPr lang="en-US" b="0" dirty="0" err="1" smtClean="0"/>
              <a:t>Ti</a:t>
            </a:r>
            <a:r>
              <a:rPr lang="en-US" b="0" dirty="0" smtClean="0"/>
              <a:t>-Cu contact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5720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457200"/>
          </a:xfrm>
        </p:spPr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562107"/>
              </p:ext>
            </p:extLst>
          </p:nvPr>
        </p:nvGraphicFramePr>
        <p:xfrm>
          <a:off x="3600450" y="2590800"/>
          <a:ext cx="5105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Gerade Verbindung 7"/>
          <p:cNvCxnSpPr/>
          <p:nvPr/>
        </p:nvCxnSpPr>
        <p:spPr bwMode="auto">
          <a:xfrm>
            <a:off x="3124200" y="3852335"/>
            <a:ext cx="382905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>
            <a:off x="4701118" y="2667000"/>
            <a:ext cx="0" cy="2895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7042083" y="5147846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err="1" smtClean="0">
                <a:solidFill>
                  <a:schemeClr val="tx1"/>
                </a:solidFill>
              </a:rPr>
              <a:t>E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dep</a:t>
            </a:r>
            <a:r>
              <a:rPr lang="en-US" sz="1600" b="0" dirty="0" smtClean="0">
                <a:solidFill>
                  <a:schemeClr val="tx1"/>
                </a:solidFill>
              </a:rPr>
              <a:t>[kW]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6200000">
            <a:off x="3033012" y="3109212"/>
            <a:ext cx="758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err="1" smtClean="0">
                <a:solidFill>
                  <a:schemeClr val="tx1"/>
                </a:solidFill>
              </a:rPr>
              <a:t>T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ave</a:t>
            </a:r>
            <a:r>
              <a:rPr lang="en-US" sz="1600" b="0" dirty="0" smtClean="0">
                <a:solidFill>
                  <a:schemeClr val="tx1"/>
                </a:solidFill>
              </a:rPr>
              <a:t>[K]</a:t>
            </a:r>
            <a:endParaRPr lang="en-US" sz="1600" b="0" dirty="0">
              <a:solidFill>
                <a:schemeClr val="tx1"/>
              </a:solidFill>
            </a:endParaRP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5435601" y="2667000"/>
            <a:ext cx="0" cy="2819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335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Percentage of power radiated by target rim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-342900">
              <a:buFontTx/>
              <a:buChar char="•"/>
            </a:pPr>
            <a:r>
              <a:rPr lang="en-US" b="0" dirty="0"/>
              <a:t>Case (1): rim 0.082m</a:t>
            </a:r>
            <a:r>
              <a:rPr lang="en-US" b="0" baseline="30000" dirty="0"/>
              <a:t>2</a:t>
            </a:r>
            <a:r>
              <a:rPr lang="en-US" b="0" dirty="0"/>
              <a:t> + radiator 1m</a:t>
            </a:r>
            <a:r>
              <a:rPr lang="en-US" b="0" baseline="30000" dirty="0"/>
              <a:t>2</a:t>
            </a:r>
          </a:p>
          <a:p>
            <a:pPr marL="342900" lvl="1" indent="-342900">
              <a:buFontTx/>
              <a:buChar char="•"/>
            </a:pPr>
            <a:r>
              <a:rPr lang="en-US" b="0" dirty="0"/>
              <a:t>Case (2): </a:t>
            </a:r>
            <a:r>
              <a:rPr lang="en-US" b="0" dirty="0" smtClean="0"/>
              <a:t>rim </a:t>
            </a:r>
            <a:r>
              <a:rPr lang="en-US" b="0" dirty="0"/>
              <a:t>0.082m</a:t>
            </a:r>
            <a:r>
              <a:rPr lang="en-US" b="0" baseline="30000" dirty="0"/>
              <a:t>2 </a:t>
            </a:r>
            <a:r>
              <a:rPr lang="en-US" b="0" dirty="0"/>
              <a:t>+ radiator  2m</a:t>
            </a:r>
            <a:r>
              <a:rPr lang="en-US" b="0" baseline="30000" dirty="0"/>
              <a:t>2</a:t>
            </a:r>
          </a:p>
          <a:p>
            <a:pPr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Depending on energy deposition, target rim size and radiator area, thermal radiation off the rim is efficient and can reach 35% of </a:t>
            </a: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dep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7" name="Diagramm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9565571"/>
              </p:ext>
            </p:extLst>
          </p:nvPr>
        </p:nvGraphicFramePr>
        <p:xfrm>
          <a:off x="2286000" y="2971800"/>
          <a:ext cx="5181600" cy="33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5029200" y="6172200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err="1" smtClean="0">
                <a:solidFill>
                  <a:schemeClr val="tx1"/>
                </a:solidFill>
              </a:rPr>
              <a:t>E</a:t>
            </a:r>
            <a:r>
              <a:rPr lang="en-US" sz="1600" b="0" baseline="-25000" dirty="0" err="1" smtClean="0">
                <a:solidFill>
                  <a:schemeClr val="tx1"/>
                </a:solidFill>
              </a:rPr>
              <a:t>dep</a:t>
            </a:r>
            <a:r>
              <a:rPr lang="en-US" sz="1600" b="0" dirty="0" smtClean="0">
                <a:solidFill>
                  <a:schemeClr val="tx1"/>
                </a:solidFill>
              </a:rPr>
              <a:t>[kW]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237315" y="3276600"/>
            <a:ext cx="1048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P</a:t>
            </a:r>
            <a:r>
              <a:rPr lang="en-US" sz="1600" b="0" baseline="-25000" dirty="0" smtClean="0">
                <a:solidFill>
                  <a:schemeClr val="tx1"/>
                </a:solidFill>
              </a:rPr>
              <a:t>rim-rad</a:t>
            </a:r>
            <a:r>
              <a:rPr lang="en-US" sz="1600" b="0" dirty="0" smtClean="0">
                <a:solidFill>
                  <a:schemeClr val="tx1"/>
                </a:solidFill>
              </a:rPr>
              <a:t>[%]</a:t>
            </a: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2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Due to low thermal conductivity of Ti6Al4V, peak and average temperatures in target are substantially determined by target dimension (height)</a:t>
            </a:r>
          </a:p>
          <a:p>
            <a:r>
              <a:rPr lang="en-US" dirty="0" err="1" smtClean="0"/>
              <a:t>Ti</a:t>
            </a:r>
            <a:r>
              <a:rPr lang="en-US" dirty="0" smtClean="0"/>
              <a:t>-Cu contact as well as radiator surface are important to remove the heat  </a:t>
            </a:r>
          </a:p>
          <a:p>
            <a:r>
              <a:rPr lang="en-US" dirty="0" smtClean="0"/>
              <a:t>However  </a:t>
            </a:r>
          </a:p>
          <a:p>
            <a:pPr lvl="1"/>
            <a:r>
              <a:rPr lang="en-US" b="0" dirty="0" smtClean="0"/>
              <a:t>we need a heavy wheel (&gt;100kg) to provide a radiator area of ~2m</a:t>
            </a:r>
            <a:r>
              <a:rPr lang="en-US" b="0" baseline="30000" dirty="0" smtClean="0"/>
              <a:t>2</a:t>
            </a:r>
            <a:r>
              <a:rPr lang="en-US" b="0" dirty="0" smtClean="0"/>
              <a:t>   </a:t>
            </a:r>
          </a:p>
          <a:p>
            <a:pPr lvl="1"/>
            <a:r>
              <a:rPr lang="en-US" b="0" dirty="0" smtClean="0"/>
              <a:t>A lower radiating surface of 1m</a:t>
            </a:r>
            <a:r>
              <a:rPr lang="en-US" b="0" baseline="30000" dirty="0" smtClean="0"/>
              <a:t>2</a:t>
            </a:r>
            <a:r>
              <a:rPr lang="en-US" b="0" dirty="0" smtClean="0"/>
              <a:t> increases the </a:t>
            </a:r>
            <a:r>
              <a:rPr lang="en-US" b="0" dirty="0"/>
              <a:t>a</a:t>
            </a:r>
            <a:r>
              <a:rPr lang="en-US" b="0" dirty="0" smtClean="0"/>
              <a:t>verage temperature in the target by only ~70K. </a:t>
            </a:r>
          </a:p>
          <a:p>
            <a:pPr lvl="1"/>
            <a:r>
              <a:rPr lang="en-US" b="0" dirty="0" smtClean="0"/>
              <a:t>Reduction of # of fins by factor 2 reduces wheel weight by ~20kg</a:t>
            </a:r>
          </a:p>
          <a:p>
            <a:pPr lvl="1"/>
            <a:endParaRPr lang="en-US" b="0" dirty="0" smtClean="0"/>
          </a:p>
          <a:p>
            <a:r>
              <a:rPr lang="en-US" b="0" dirty="0" smtClean="0"/>
              <a:t>Idea: Are higher target rim temperatures acceptable?</a:t>
            </a:r>
          </a:p>
          <a:p>
            <a:pPr lvl="1"/>
            <a:r>
              <a:rPr lang="en-US" b="0" dirty="0" smtClean="0"/>
              <a:t>After our first target material tests we feel encouraged to accept higher target temperatures. </a:t>
            </a:r>
          </a:p>
          <a:p>
            <a:pPr lvl="1"/>
            <a:r>
              <a:rPr lang="en-US" b="0" dirty="0" smtClean="0"/>
              <a:t>Similar approach is followed by M. </a:t>
            </a:r>
            <a:r>
              <a:rPr lang="en-US" b="0" dirty="0" err="1" smtClean="0"/>
              <a:t>Breidenbach</a:t>
            </a:r>
            <a:endParaRPr lang="en-US" b="0" dirty="0" smtClean="0"/>
          </a:p>
          <a:p>
            <a:r>
              <a:rPr lang="en-US" b="0" dirty="0" smtClean="0">
                <a:solidFill>
                  <a:schemeClr val="bg1"/>
                </a:solidFill>
              </a:rPr>
              <a:t>Stress resistivity at elevated temperatures??</a:t>
            </a:r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9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55172"/>
            <a:ext cx="8534400" cy="685800"/>
          </a:xfrm>
        </p:spPr>
        <p:txBody>
          <a:bodyPr/>
          <a:lstStyle/>
          <a:p>
            <a:r>
              <a:rPr lang="en-US" dirty="0" smtClean="0"/>
              <a:t>Target studies at SLAC </a:t>
            </a:r>
            <a:r>
              <a:rPr lang="en-US" sz="2000" dirty="0" smtClean="0"/>
              <a:t>(M.  </a:t>
            </a:r>
            <a:r>
              <a:rPr lang="en-US" sz="2000" dirty="0" err="1" smtClean="0"/>
              <a:t>Breidenbach</a:t>
            </a:r>
            <a:r>
              <a:rPr lang="en-US" sz="2000" dirty="0" smtClean="0"/>
              <a:t>, M. </a:t>
            </a:r>
            <a:r>
              <a:rPr lang="en-US" sz="2000" dirty="0" err="1" smtClean="0"/>
              <a:t>Oriunno</a:t>
            </a:r>
            <a:r>
              <a:rPr lang="en-US" sz="2000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smtClean="0"/>
              <a:t>See also Marty’s talk at LCWS15</a:t>
            </a:r>
            <a:r>
              <a:rPr lang="en-US" b="1" dirty="0"/>
              <a:t>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Approach: </a:t>
            </a:r>
          </a:p>
          <a:p>
            <a:pPr marL="0" indent="0">
              <a:buNone/>
            </a:pPr>
            <a:r>
              <a:rPr lang="en-US" b="1" dirty="0" smtClean="0"/>
              <a:t>use high T material Ti-SF61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Study for P = 7.74kW</a:t>
            </a:r>
          </a:p>
          <a:p>
            <a:pPr marL="0" indent="0">
              <a:buNone/>
            </a:pPr>
            <a:r>
              <a:rPr lang="en-US" dirty="0" smtClean="0"/>
              <a:t>1312 pulses with 10Hz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Transient </a:t>
            </a:r>
            <a:r>
              <a:rPr lang="en-US" dirty="0"/>
              <a:t>with emissivity </a:t>
            </a:r>
            <a:r>
              <a:rPr lang="en-US" dirty="0" smtClean="0"/>
              <a:t>0.4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36"/>
          <a:stretch/>
        </p:blipFill>
        <p:spPr bwMode="auto">
          <a:xfrm>
            <a:off x="4876800" y="1219200"/>
            <a:ext cx="4014652" cy="252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36177"/>
              </p:ext>
            </p:extLst>
          </p:nvPr>
        </p:nvGraphicFramePr>
        <p:xfrm>
          <a:off x="152400" y="3246120"/>
          <a:ext cx="44196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371600"/>
                <a:gridCol w="1295400"/>
              </a:tblGrid>
              <a:tr h="3653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l </a:t>
                      </a:r>
                      <a:r>
                        <a:rPr lang="en-US" dirty="0" smtClean="0"/>
                        <a:t>(W.m-1.K-1)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anose="05050102010706020507" pitchFamily="18" charset="2"/>
                        </a:rPr>
                        <a:t>e = 0.4</a:t>
                      </a:r>
                      <a:endParaRPr lang="en-US" dirty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anose="05050102010706020507" pitchFamily="18" charset="2"/>
                        </a:rPr>
                        <a:t>e = 0.6</a:t>
                      </a:r>
                    </a:p>
                  </a:txBody>
                  <a:tcPr/>
                </a:tc>
              </a:tr>
              <a:tr h="350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894 (621)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814 (541)</a:t>
                      </a:r>
                      <a:endParaRPr lang="en-US" dirty="0"/>
                    </a:p>
                  </a:txBody>
                  <a:tcPr/>
                </a:tc>
              </a:tr>
              <a:tr h="350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984 (711)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904 (631)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948" y="3886200"/>
            <a:ext cx="4167052" cy="30353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748715" y="76200"/>
            <a:ext cx="5319085" cy="461665"/>
          </a:xfrm>
          <a:prstGeom prst="rect">
            <a:avLst/>
          </a:prstGeom>
          <a:solidFill>
            <a:schemeClr val="bg1"/>
          </a:solidFill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Private communication after LCWS15</a:t>
            </a:r>
            <a:endParaRPr lang="en-US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02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in target and radiator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Depends on:</a:t>
            </a:r>
          </a:p>
          <a:p>
            <a:pPr lvl="1"/>
            <a:r>
              <a:rPr lang="en-US" b="0" dirty="0" smtClean="0"/>
              <a:t>design</a:t>
            </a:r>
          </a:p>
          <a:p>
            <a:pPr lvl="1"/>
            <a:r>
              <a:rPr lang="en-US" b="0" dirty="0"/>
              <a:t>Load by </a:t>
            </a:r>
            <a:r>
              <a:rPr lang="en-US" b="0" dirty="0" smtClean="0"/>
              <a:t>pulse </a:t>
            </a:r>
            <a:r>
              <a:rPr lang="en-US" b="0" dirty="0" smtClean="0">
                <a:sym typeface="Wingdings" panose="05000000000000000000" pitchFamily="2" charset="2"/>
              </a:rPr>
              <a:t> </a:t>
            </a:r>
            <a:r>
              <a:rPr lang="en-US" b="0" dirty="0" smtClean="0"/>
              <a:t>Instantaneous and average </a:t>
            </a:r>
            <a:r>
              <a:rPr lang="en-US" b="0" dirty="0"/>
              <a:t>heating</a:t>
            </a:r>
          </a:p>
          <a:p>
            <a:pPr lvl="1"/>
            <a:r>
              <a:rPr lang="en-US" b="0" dirty="0" smtClean="0"/>
              <a:t>Rotation</a:t>
            </a:r>
            <a:endParaRPr lang="en-US" b="0" dirty="0"/>
          </a:p>
          <a:p>
            <a:pPr lvl="1"/>
            <a:r>
              <a:rPr lang="en-US" b="0" dirty="0"/>
              <a:t>Eddy current</a:t>
            </a:r>
          </a:p>
          <a:p>
            <a:pPr lvl="1"/>
            <a:r>
              <a:rPr lang="en-US" b="0" dirty="0"/>
              <a:t>Imbalances (ignored so far</a:t>
            </a:r>
            <a:r>
              <a:rPr lang="en-US" b="0" dirty="0" smtClean="0"/>
              <a:t>)</a:t>
            </a:r>
          </a:p>
          <a:p>
            <a:pPr lvl="1"/>
            <a:endParaRPr lang="en-US" b="0" dirty="0" smtClean="0"/>
          </a:p>
          <a:p>
            <a:r>
              <a:rPr lang="en-US" b="1" dirty="0" smtClean="0"/>
              <a:t>Stress </a:t>
            </a:r>
            <a:r>
              <a:rPr lang="en-US" b="1" dirty="0"/>
              <a:t>resistivity at elevated temperatures</a:t>
            </a:r>
            <a:r>
              <a:rPr lang="en-US" b="1" dirty="0" smtClean="0"/>
              <a:t>??</a:t>
            </a:r>
            <a:endParaRPr lang="en-US" b="0" dirty="0"/>
          </a:p>
          <a:p>
            <a:pPr lvl="1"/>
            <a:r>
              <a:rPr lang="en-US" b="0" dirty="0" smtClean="0"/>
              <a:t>Thermal and mechanical stress </a:t>
            </a:r>
            <a:r>
              <a:rPr lang="en-US" b="0" dirty="0"/>
              <a:t>limits </a:t>
            </a:r>
            <a:r>
              <a:rPr lang="en-US" b="0" dirty="0" smtClean="0"/>
              <a:t>for target and radiator material </a:t>
            </a:r>
            <a:r>
              <a:rPr lang="en-US" b="0" dirty="0"/>
              <a:t>at high </a:t>
            </a:r>
            <a:r>
              <a:rPr lang="en-US" b="0" dirty="0" smtClean="0"/>
              <a:t>temperatures, under irradiation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due to heating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 smtClean="0"/>
              <a:t>Instantaneous heating</a:t>
            </a:r>
            <a:endParaRPr lang="en-US" sz="2200" b="1" dirty="0"/>
          </a:p>
          <a:p>
            <a:pPr lvl="1">
              <a:spcBef>
                <a:spcPts val="600"/>
              </a:spcBef>
            </a:pPr>
            <a:r>
              <a:rPr lang="en-US" sz="1800" b="0" dirty="0" smtClean="0"/>
              <a:t>Pulse </a:t>
            </a:r>
            <a:r>
              <a:rPr lang="en-US" sz="1800" b="0" dirty="0" smtClean="0">
                <a:sym typeface="Wingdings" panose="05000000000000000000" pitchFamily="2" charset="2"/>
              </a:rPr>
              <a:t> </a:t>
            </a:r>
            <a:r>
              <a:rPr lang="en-US" sz="18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800" b="0" dirty="0" smtClean="0">
                <a:sym typeface="Wingdings" panose="05000000000000000000" pitchFamily="2" charset="2"/>
              </a:rPr>
              <a:t>T = 80K … 200K</a:t>
            </a:r>
          </a:p>
          <a:p>
            <a:pPr lvl="1">
              <a:spcBef>
                <a:spcPts val="600"/>
              </a:spcBef>
            </a:pPr>
            <a:r>
              <a:rPr lang="en-US" sz="1800" b="0" dirty="0" err="1" smtClean="0">
                <a:sym typeface="Wingdings" panose="05000000000000000000" pitchFamily="2" charset="2"/>
              </a:rPr>
              <a:t>Ti</a:t>
            </a:r>
            <a:r>
              <a:rPr lang="en-US" sz="1800" b="0" dirty="0" smtClean="0">
                <a:sym typeface="Wingdings" panose="05000000000000000000" pitchFamily="2" charset="2"/>
              </a:rPr>
              <a:t> rim </a:t>
            </a:r>
            <a:r>
              <a:rPr lang="en-US" sz="18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1800" b="0" dirty="0" smtClean="0">
                <a:sym typeface="Wingdings" panose="05000000000000000000" pitchFamily="2" charset="2"/>
              </a:rPr>
              <a:t>~ 100…260MPa</a:t>
            </a:r>
          </a:p>
          <a:p>
            <a:pPr lvl="1">
              <a:spcBef>
                <a:spcPts val="600"/>
              </a:spcBef>
            </a:pPr>
            <a:r>
              <a:rPr lang="en-US" sz="1800" b="0" dirty="0" smtClean="0">
                <a:sym typeface="Wingdings" panose="05000000000000000000" pitchFamily="2" charset="2"/>
              </a:rPr>
              <a:t>ILC e+ target:  ~2×10</a:t>
            </a:r>
            <a:r>
              <a:rPr lang="en-US" sz="1800" b="0" baseline="30000" dirty="0" smtClean="0">
                <a:sym typeface="Wingdings" panose="05000000000000000000" pitchFamily="2" charset="2"/>
              </a:rPr>
              <a:t>6</a:t>
            </a:r>
            <a:r>
              <a:rPr lang="en-US" sz="1800" b="0" dirty="0" smtClean="0">
                <a:sym typeface="Wingdings" panose="05000000000000000000" pitchFamily="2" charset="2"/>
              </a:rPr>
              <a:t> loads per year (4000h)   </a:t>
            </a:r>
          </a:p>
          <a:p>
            <a:pPr lvl="1">
              <a:spcBef>
                <a:spcPts val="600"/>
              </a:spcBef>
            </a:pPr>
            <a:r>
              <a:rPr lang="en-US" sz="1800" b="0" dirty="0" smtClean="0">
                <a:sym typeface="Wingdings" panose="05000000000000000000" pitchFamily="2" charset="2"/>
              </a:rPr>
              <a:t>fatigue stress limit for </a:t>
            </a:r>
            <a:r>
              <a:rPr lang="en-US" sz="1800" b="0" dirty="0" err="1" smtClean="0">
                <a:sym typeface="Wingdings" panose="05000000000000000000" pitchFamily="2" charset="2"/>
              </a:rPr>
              <a:t>Ti</a:t>
            </a:r>
            <a:r>
              <a:rPr lang="en-US" sz="1800" b="0" dirty="0" smtClean="0">
                <a:sym typeface="Wingdings" panose="05000000000000000000" pitchFamily="2" charset="2"/>
              </a:rPr>
              <a:t> alloy ~600MPa at room temperature but considerably lower at elevated </a:t>
            </a:r>
            <a:r>
              <a:rPr lang="en-US" sz="1800" b="0" dirty="0" err="1" smtClean="0">
                <a:sym typeface="Wingdings" panose="05000000000000000000" pitchFamily="2" charset="2"/>
              </a:rPr>
              <a:t>temprature</a:t>
            </a:r>
            <a:endParaRPr lang="en-US" sz="1800" b="0" dirty="0" smtClean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endParaRPr lang="en-US" sz="100" dirty="0">
              <a:sym typeface="Wingdings" panose="05000000000000000000" pitchFamily="2" charset="2"/>
            </a:endParaRPr>
          </a:p>
          <a:p>
            <a:r>
              <a:rPr lang="en-US" sz="2200" b="1" dirty="0" smtClean="0">
                <a:sym typeface="Wingdings" panose="05000000000000000000" pitchFamily="2" charset="2"/>
              </a:rPr>
              <a:t>Average heating</a:t>
            </a:r>
            <a:endParaRPr lang="en-US" sz="2200" b="1" dirty="0">
              <a:sym typeface="Wingdings" panose="05000000000000000000" pitchFamily="2" charset="2"/>
            </a:endParaRPr>
          </a:p>
          <a:p>
            <a:pPr lvl="1">
              <a:spcBef>
                <a:spcPts val="600"/>
              </a:spcBef>
            </a:pPr>
            <a:r>
              <a:rPr lang="en-US" sz="1800" b="0" dirty="0" smtClean="0">
                <a:sym typeface="Wingdings" panose="05000000000000000000" pitchFamily="2" charset="2"/>
              </a:rPr>
              <a:t>Depends on design  </a:t>
            </a:r>
          </a:p>
          <a:p>
            <a:pPr lvl="1">
              <a:spcBef>
                <a:spcPts val="600"/>
              </a:spcBef>
            </a:pPr>
            <a:r>
              <a:rPr lang="en-US" sz="1800" b="0" dirty="0" smtClean="0">
                <a:sym typeface="Wingdings" panose="05000000000000000000" pitchFamily="2" charset="2"/>
              </a:rPr>
              <a:t>Heated rim and radiator:  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Hoop stress in ring: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H</a:t>
            </a:r>
            <a:r>
              <a:rPr lang="en-US" sz="1600" dirty="0" smtClean="0">
                <a:sym typeface="Wingdings" panose="05000000000000000000" pitchFamily="2" charset="2"/>
              </a:rPr>
              <a:t> = E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a D</a:t>
            </a:r>
            <a:r>
              <a:rPr lang="en-US" sz="1600" dirty="0" smtClean="0">
                <a:sym typeface="Wingdings" panose="05000000000000000000" pitchFamily="2" charset="2"/>
              </a:rPr>
              <a:t>T if expansion is prevented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US" sz="16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1371600" lvl="3" indent="0">
              <a:spcBef>
                <a:spcPts val="600"/>
              </a:spcBef>
              <a:buNone/>
            </a:pPr>
            <a:r>
              <a:rPr lang="en-US" sz="1600" dirty="0" smtClean="0">
                <a:sym typeface="Wingdings" panose="05000000000000000000" pitchFamily="2" charset="2"/>
              </a:rPr>
              <a:t>                            </a:t>
            </a:r>
            <a:r>
              <a:rPr lang="en-US" sz="1600" dirty="0" err="1" smtClean="0">
                <a:sym typeface="Wingdings" panose="05000000000000000000" pitchFamily="2" charset="2"/>
              </a:rPr>
              <a:t>Ti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>
                <a:sym typeface="Wingdings" panose="05000000000000000000" pitchFamily="2" charset="2"/>
              </a:rPr>
              <a:t>rim @ 500C   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1600" baseline="-25000" dirty="0" err="1" smtClean="0">
                <a:sym typeface="Wingdings" panose="05000000000000000000" pitchFamily="2" charset="2"/>
              </a:rPr>
              <a:t>H</a:t>
            </a:r>
            <a:r>
              <a:rPr lang="en-US" sz="1600" dirty="0" smtClean="0">
                <a:sym typeface="Wingdings" panose="05000000000000000000" pitchFamily="2" charset="2"/>
              </a:rPr>
              <a:t> would be ~420MPa</a:t>
            </a:r>
          </a:p>
          <a:p>
            <a:pPr lvl="2">
              <a:spcBef>
                <a:spcPts val="600"/>
              </a:spcBef>
            </a:pPr>
            <a:r>
              <a:rPr lang="en-US" sz="1600" dirty="0" smtClean="0">
                <a:sym typeface="Wingdings" panose="05000000000000000000" pitchFamily="2" charset="2"/>
              </a:rPr>
              <a:t>Expansion of rim + radiator is not restricted    increase of rim circumference u,  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en-US" sz="1600" dirty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                                                                                        D</a:t>
            </a:r>
            <a:r>
              <a:rPr lang="en-US" sz="1600" dirty="0" smtClean="0">
                <a:sym typeface="Wingdings" panose="05000000000000000000" pitchFamily="2" charset="2"/>
              </a:rPr>
              <a:t>u =  1.3cm (</a:t>
            </a:r>
            <a:r>
              <a:rPr lang="en-US" sz="160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 err="1" smtClean="0">
                <a:sym typeface="Wingdings" panose="05000000000000000000" pitchFamily="2" charset="2"/>
              </a:rPr>
              <a:t>r</a:t>
            </a:r>
            <a:r>
              <a:rPr lang="en-US" sz="1600" dirty="0" smtClean="0">
                <a:sym typeface="Wingdings" panose="05000000000000000000" pitchFamily="2" charset="2"/>
              </a:rPr>
              <a:t> = 2mm)</a:t>
            </a:r>
          </a:p>
          <a:p>
            <a:pPr lvl="1">
              <a:spcBef>
                <a:spcPts val="600"/>
              </a:spcBef>
            </a:pPr>
            <a:r>
              <a:rPr lang="en-US" sz="1800" b="0" dirty="0">
                <a:sym typeface="Wingdings" panose="05000000000000000000" pitchFamily="2" charset="2"/>
              </a:rPr>
              <a:t>Spatial expansion </a:t>
            </a:r>
            <a:r>
              <a:rPr lang="en-US" sz="1800" b="0" dirty="0" err="1">
                <a:sym typeface="Wingdings" panose="05000000000000000000" pitchFamily="2" charset="2"/>
              </a:rPr>
              <a:t>V</a:t>
            </a:r>
            <a:r>
              <a:rPr lang="en-US" sz="1800" b="0" baseline="-25000" dirty="0" err="1">
                <a:sym typeface="Wingdings" panose="05000000000000000000" pitchFamily="2" charset="2"/>
              </a:rPr>
              <a:t>rim</a:t>
            </a:r>
            <a:r>
              <a:rPr lang="en-US" sz="1800" b="0" dirty="0">
                <a:sym typeface="Wingdings" panose="05000000000000000000" pitchFamily="2" charset="2"/>
              </a:rPr>
              <a:t>(heated) = </a:t>
            </a:r>
            <a:r>
              <a:rPr lang="en-US" sz="18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g</a:t>
            </a:r>
            <a:r>
              <a:rPr lang="en-US" sz="1800" b="0" dirty="0" smtClean="0">
                <a:sym typeface="Wingdings" panose="05000000000000000000" pitchFamily="2" charset="2"/>
              </a:rPr>
              <a:t>·V</a:t>
            </a:r>
            <a:r>
              <a:rPr lang="en-US" sz="1800" b="0" baseline="-25000" dirty="0" smtClean="0">
                <a:sym typeface="Wingdings" panose="05000000000000000000" pitchFamily="2" charset="2"/>
              </a:rPr>
              <a:t>20˚C</a:t>
            </a:r>
            <a:r>
              <a:rPr lang="en-US" sz="1800" b="0" dirty="0" smtClean="0">
                <a:sym typeface="Wingdings" panose="05000000000000000000" pitchFamily="2" charset="2"/>
              </a:rPr>
              <a:t>·</a:t>
            </a:r>
            <a:r>
              <a:rPr lang="en-US" sz="1800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800" b="0" dirty="0" smtClean="0">
                <a:sym typeface="Wingdings" panose="05000000000000000000" pitchFamily="2" charset="2"/>
              </a:rPr>
              <a:t>T    </a:t>
            </a:r>
            <a:endParaRPr lang="en-US" sz="1800" b="0" dirty="0">
              <a:sym typeface="Wingdings" panose="05000000000000000000" pitchFamily="2" charset="2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00" dirty="0">
                <a:sym typeface="Wingdings" panose="05000000000000000000" pitchFamily="2" charset="2"/>
              </a:rPr>
              <a:t> </a:t>
            </a:r>
            <a:r>
              <a:rPr lang="en-US" sz="100" dirty="0" smtClean="0">
                <a:sym typeface="Wingdings" panose="05000000000000000000" pitchFamily="2" charset="2"/>
              </a:rPr>
              <a:t>                                                          </a:t>
            </a:r>
            <a:r>
              <a:rPr lang="en-US" sz="100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endParaRPr lang="en-US" sz="100" dirty="0">
              <a:sym typeface="Wingdings" panose="05000000000000000000" pitchFamily="2" charset="2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  </a:t>
            </a:r>
            <a:r>
              <a:rPr lang="en-US" sz="1600" dirty="0" smtClean="0">
                <a:sym typeface="Wingdings" panose="05000000000000000000" pitchFamily="2" charset="2"/>
              </a:rPr>
              <a:t>      </a:t>
            </a:r>
            <a:r>
              <a:rPr lang="en-US" sz="1600" dirty="0" err="1">
                <a:sym typeface="Wingdings" panose="05000000000000000000" pitchFamily="2" charset="2"/>
              </a:rPr>
              <a:t>Ti</a:t>
            </a:r>
            <a:r>
              <a:rPr lang="en-US" sz="1600" dirty="0">
                <a:sym typeface="Wingdings" panose="05000000000000000000" pitchFamily="2" charset="2"/>
              </a:rPr>
              <a:t>:    </a:t>
            </a:r>
            <a:r>
              <a:rPr lang="en-US" sz="1600" dirty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>
                <a:sym typeface="Wingdings" panose="05000000000000000000" pitchFamily="2" charset="2"/>
              </a:rPr>
              <a:t>V ~ 1.2% for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ym typeface="Wingdings" panose="05000000000000000000" pitchFamily="2" charset="2"/>
              </a:rPr>
              <a:t>T=500K  (~ </a:t>
            </a:r>
            <a:r>
              <a:rPr lang="en-US" sz="1600" dirty="0">
                <a:sym typeface="Wingdings" panose="05000000000000000000" pitchFamily="2" charset="2"/>
              </a:rPr>
              <a:t>2% </a:t>
            </a:r>
            <a:r>
              <a:rPr lang="en-US" sz="1600" dirty="0" smtClean="0">
                <a:sym typeface="Wingdings" panose="05000000000000000000" pitchFamily="2" charset="2"/>
              </a:rPr>
              <a:t> for 850K)</a:t>
            </a:r>
            <a:endParaRPr lang="en-US" sz="1600" dirty="0">
              <a:sym typeface="Wingdings" panose="05000000000000000000" pitchFamily="2" charset="2"/>
            </a:endParaRP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dirty="0">
                <a:sym typeface="Wingdings" panose="05000000000000000000" pitchFamily="2" charset="2"/>
              </a:rPr>
              <a:t>    </a:t>
            </a:r>
            <a:r>
              <a:rPr lang="en-US" sz="1600" dirty="0" smtClean="0">
                <a:sym typeface="Wingdings" panose="05000000000000000000" pitchFamily="2" charset="2"/>
              </a:rPr>
              <a:t>    Cu</a:t>
            </a:r>
            <a:r>
              <a:rPr lang="en-US" sz="1600" dirty="0">
                <a:sym typeface="Wingdings" panose="05000000000000000000" pitchFamily="2" charset="2"/>
              </a:rPr>
              <a:t>: 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ym typeface="Wingdings" panose="05000000000000000000" pitchFamily="2" charset="2"/>
              </a:rPr>
              <a:t>V </a:t>
            </a:r>
            <a:r>
              <a:rPr lang="en-US" sz="1600" dirty="0">
                <a:sym typeface="Wingdings" panose="05000000000000000000" pitchFamily="2" charset="2"/>
              </a:rPr>
              <a:t>~ 6.6% for </a:t>
            </a:r>
            <a:r>
              <a:rPr lang="en-US" sz="1600" dirty="0" smtClean="0">
                <a:latin typeface="Symbol" panose="05050102010706020507" pitchFamily="18" charset="2"/>
                <a:sym typeface="Wingdings" panose="05000000000000000000" pitchFamily="2" charset="2"/>
              </a:rPr>
              <a:t>D</a:t>
            </a:r>
            <a:r>
              <a:rPr lang="en-US" sz="1600" dirty="0" smtClean="0">
                <a:sym typeface="Wingdings" panose="05000000000000000000" pitchFamily="2" charset="2"/>
              </a:rPr>
              <a:t>T=200K  (~ </a:t>
            </a:r>
            <a:r>
              <a:rPr lang="en-US" sz="1600" dirty="0">
                <a:sym typeface="Wingdings" panose="05000000000000000000" pitchFamily="2" charset="2"/>
              </a:rPr>
              <a:t>11.5%   </a:t>
            </a:r>
            <a:r>
              <a:rPr lang="en-US" sz="1600" dirty="0" smtClean="0">
                <a:sym typeface="Wingdings" panose="05000000000000000000" pitchFamily="2" charset="2"/>
              </a:rPr>
              <a:t>for 350K)</a:t>
            </a:r>
          </a:p>
          <a:p>
            <a:pPr marL="800100" lvl="2" indent="0">
              <a:spcBef>
                <a:spcPts val="600"/>
              </a:spcBef>
              <a:buNone/>
            </a:pPr>
            <a:endParaRPr lang="en-US" sz="10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44930"/>
              </p:ext>
            </p:extLst>
          </p:nvPr>
        </p:nvGraphicFramePr>
        <p:xfrm>
          <a:off x="4800600" y="1447800"/>
          <a:ext cx="108386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8" name="Equation" r:id="rId3" imgW="698400" imgH="393480" progId="Equation.3">
                  <p:embed/>
                </p:oleObj>
              </mc:Choice>
              <mc:Fallback>
                <p:oleObj name="Equation" r:id="rId3" imgW="698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447800"/>
                        <a:ext cx="1083868" cy="609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60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/>
        </p:nvSpPr>
        <p:spPr bwMode="auto">
          <a:xfrm>
            <a:off x="6400800" y="4991096"/>
            <a:ext cx="2743200" cy="952504"/>
          </a:xfrm>
          <a:prstGeom prst="rect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Cu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Further stress load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371600"/>
            <a:ext cx="85344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Rotation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 tangential and radial forces</a:t>
            </a:r>
          </a:p>
          <a:p>
            <a:pPr lvl="1" indent="-342900"/>
            <a:r>
              <a:rPr lang="en-US" b="0" dirty="0" smtClean="0">
                <a:sym typeface="Wingdings" panose="05000000000000000000" pitchFamily="2" charset="2"/>
              </a:rPr>
              <a:t>thin ring approximation for target rim:  </a:t>
            </a:r>
            <a:r>
              <a:rPr lang="en-US" b="0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b="0" baseline="-25000" dirty="0" err="1" smtClean="0">
                <a:sym typeface="Wingdings" panose="05000000000000000000" pitchFamily="2" charset="2"/>
              </a:rPr>
              <a:t>t</a:t>
            </a: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~ </a:t>
            </a:r>
            <a:r>
              <a:rPr lang="en-US" b="0" dirty="0">
                <a:latin typeface="Symbol" panose="05050102010706020507" pitchFamily="18" charset="2"/>
                <a:sym typeface="Wingdings" panose="05000000000000000000" pitchFamily="2" charset="2"/>
              </a:rPr>
              <a:t>r</a:t>
            </a:r>
            <a:r>
              <a:rPr lang="en-US" b="0" dirty="0" smtClean="0">
                <a:sym typeface="Wingdings" panose="05000000000000000000" pitchFamily="2" charset="2"/>
              </a:rPr>
              <a:t>r</a:t>
            </a:r>
            <a:r>
              <a:rPr lang="en-US" b="0" baseline="30000" dirty="0" smtClean="0">
                <a:sym typeface="Wingdings" panose="05000000000000000000" pitchFamily="2" charset="2"/>
              </a:rPr>
              <a:t>2</a:t>
            </a:r>
            <a:r>
              <a:rPr lang="en-US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b="0" baseline="30000" dirty="0" smtClean="0">
                <a:sym typeface="Wingdings" panose="05000000000000000000" pitchFamily="2" charset="2"/>
              </a:rPr>
              <a:t>2</a:t>
            </a:r>
            <a:r>
              <a:rPr lang="en-US" b="0" dirty="0" smtClean="0">
                <a:sym typeface="Wingdings" panose="05000000000000000000" pitchFamily="2" charset="2"/>
              </a:rPr>
              <a:t> = 50MPa</a:t>
            </a:r>
          </a:p>
          <a:p>
            <a:pPr lvl="1" indent="-342900"/>
            <a:r>
              <a:rPr lang="en-US" b="0" dirty="0" smtClean="0">
                <a:sym typeface="Wingdings" panose="05000000000000000000" pitchFamily="2" charset="2"/>
              </a:rPr>
              <a:t>Assuming sliced target, (~40 pieces for nominal </a:t>
            </a:r>
            <a:r>
              <a:rPr lang="en-US" b="0" dirty="0" err="1" smtClean="0">
                <a:sym typeface="Wingdings" panose="05000000000000000000" pitchFamily="2" charset="2"/>
              </a:rPr>
              <a:t>lumi</a:t>
            </a:r>
            <a:r>
              <a:rPr lang="en-US" b="0" dirty="0" smtClean="0">
                <a:sym typeface="Wingdings" panose="05000000000000000000" pitchFamily="2" charset="2"/>
              </a:rPr>
              <a:t>), </a:t>
            </a:r>
          </a:p>
          <a:p>
            <a:pPr marL="400050" lvl="1" indent="0">
              <a:buNone/>
            </a:pPr>
            <a:r>
              <a:rPr lang="en-US" b="0" dirty="0" smtClean="0">
                <a:sym typeface="Wingdings" panose="05000000000000000000" pitchFamily="2" charset="2"/>
              </a:rPr>
              <a:t>         height ~2cm (3cm)  F</a:t>
            </a:r>
            <a:r>
              <a:rPr lang="en-US" b="0" baseline="-25000" dirty="0" smtClean="0">
                <a:sym typeface="Wingdings" panose="05000000000000000000" pitchFamily="2" charset="2"/>
              </a:rPr>
              <a:t>c</a:t>
            </a:r>
            <a:r>
              <a:rPr lang="en-US" b="0" dirty="0" smtClean="0">
                <a:sym typeface="Wingdings" panose="05000000000000000000" pitchFamily="2" charset="2"/>
              </a:rPr>
              <a:t>=mr</a:t>
            </a:r>
            <a:r>
              <a:rPr lang="en-US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w</a:t>
            </a:r>
            <a:r>
              <a:rPr lang="en-US" b="0" baseline="30000" dirty="0" smtClean="0">
                <a:sym typeface="Wingdings" panose="05000000000000000000" pitchFamily="2" charset="2"/>
              </a:rPr>
              <a:t>2</a:t>
            </a:r>
            <a:r>
              <a:rPr lang="en-US" b="0" dirty="0" smtClean="0">
                <a:sym typeface="Wingdings" panose="05000000000000000000" pitchFamily="2" charset="2"/>
              </a:rPr>
              <a:t> ~2.2kN (3.3kN)</a:t>
            </a:r>
          </a:p>
          <a:p>
            <a:pPr marL="400050" lvl="1" indent="0">
              <a:buNone/>
            </a:pPr>
            <a:r>
              <a:rPr lang="en-US" b="0" dirty="0" smtClean="0">
                <a:sym typeface="Wingdings" panose="05000000000000000000" pitchFamily="2" charset="2"/>
              </a:rPr>
              <a:t>         With connecting area A~12cm</a:t>
            </a:r>
            <a:r>
              <a:rPr lang="en-US" b="0" baseline="30000" dirty="0" smtClean="0">
                <a:sym typeface="Wingdings" panose="05000000000000000000" pitchFamily="2" charset="2"/>
              </a:rPr>
              <a:t>2</a:t>
            </a:r>
            <a:r>
              <a:rPr lang="en-US" b="0" dirty="0" smtClean="0">
                <a:sym typeface="Wingdings" panose="05000000000000000000" pitchFamily="2" charset="2"/>
              </a:rPr>
              <a:t>   </a:t>
            </a:r>
            <a:r>
              <a:rPr lang="en-US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b="0" dirty="0" smtClean="0">
                <a:sym typeface="Wingdings" panose="05000000000000000000" pitchFamily="2" charset="2"/>
              </a:rPr>
              <a:t>~2MPa (3MPa)  </a:t>
            </a:r>
          </a:p>
          <a:p>
            <a:pPr marL="400050" lvl="1" indent="0">
              <a:buNone/>
            </a:pPr>
            <a:r>
              <a:rPr lang="en-US" b="0" dirty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                                                             no problem</a:t>
            </a:r>
          </a:p>
          <a:p>
            <a:pPr marL="400050" lvl="1" indent="0">
              <a:buNone/>
            </a:pPr>
            <a:endParaRPr lang="en-US" sz="400" b="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/>
              <a:t>Sliced target </a:t>
            </a:r>
            <a:endParaRPr lang="en-US" b="1" dirty="0"/>
          </a:p>
          <a:p>
            <a:pPr lvl="1"/>
            <a:r>
              <a:rPr lang="en-US" b="0" dirty="0" smtClean="0"/>
              <a:t>minimizes stress in (non-uniformly heated)  </a:t>
            </a:r>
            <a:r>
              <a:rPr lang="en-US" b="0" dirty="0"/>
              <a:t>target rim and radiator </a:t>
            </a:r>
            <a:endParaRPr lang="en-US" b="0" dirty="0" smtClean="0"/>
          </a:p>
          <a:p>
            <a:pPr lvl="1"/>
            <a:r>
              <a:rPr lang="en-US" b="0" dirty="0" smtClean="0"/>
              <a:t>Main stress contribution from cyclic energy deposition by photon beam</a:t>
            </a:r>
          </a:p>
          <a:p>
            <a:pPr marL="0" lvl="1" indent="0">
              <a:buNone/>
            </a:pPr>
            <a:endParaRPr lang="en-US" sz="1800" b="0" dirty="0"/>
          </a:p>
          <a:p>
            <a:pPr marL="342900" lvl="1" indent="-342900">
              <a:buFontTx/>
              <a:buChar char="•"/>
            </a:pPr>
            <a:r>
              <a:rPr lang="en-US" sz="2900" dirty="0" err="1"/>
              <a:t>Ti</a:t>
            </a:r>
            <a:r>
              <a:rPr lang="en-US" sz="2900" dirty="0"/>
              <a:t>-Cu </a:t>
            </a:r>
            <a:r>
              <a:rPr lang="en-US" sz="2900" dirty="0" smtClean="0"/>
              <a:t>contact</a:t>
            </a:r>
          </a:p>
          <a:p>
            <a:pPr lvl="1"/>
            <a:r>
              <a:rPr lang="en-US" b="0" dirty="0"/>
              <a:t>must work well for all </a:t>
            </a:r>
            <a:r>
              <a:rPr lang="en-US" b="0" dirty="0" smtClean="0"/>
              <a:t>temperatures</a:t>
            </a:r>
          </a:p>
          <a:p>
            <a:pPr lvl="1"/>
            <a:r>
              <a:rPr lang="en-US" b="0" dirty="0" smtClean="0"/>
              <a:t>Calculation </a:t>
            </a:r>
            <a:r>
              <a:rPr lang="en-US" b="0" dirty="0"/>
              <a:t>of stress at the contact </a:t>
            </a:r>
            <a:r>
              <a:rPr lang="en-US" b="0" dirty="0" err="1"/>
              <a:t>Ti</a:t>
            </a:r>
            <a:r>
              <a:rPr lang="en-US" b="0" dirty="0"/>
              <a:t> to </a:t>
            </a:r>
            <a:r>
              <a:rPr lang="en-US" b="0" dirty="0" smtClean="0"/>
              <a:t>                                                                      radiator </a:t>
            </a:r>
            <a:r>
              <a:rPr lang="en-US" b="0" dirty="0"/>
              <a:t>needs FEM </a:t>
            </a:r>
            <a:r>
              <a:rPr lang="en-US" b="0" dirty="0" smtClean="0"/>
              <a:t>methods</a:t>
            </a:r>
          </a:p>
          <a:p>
            <a:pPr lvl="1"/>
            <a:r>
              <a:rPr lang="en-US" b="0" dirty="0" smtClean="0"/>
              <a:t>Possibilities </a:t>
            </a:r>
            <a:r>
              <a:rPr lang="en-US" b="0" dirty="0"/>
              <a:t>considered </a:t>
            </a:r>
            <a:r>
              <a:rPr lang="en-US" b="0" dirty="0" smtClean="0"/>
              <a:t> </a:t>
            </a:r>
            <a:endParaRPr lang="en-US" b="0" dirty="0"/>
          </a:p>
          <a:p>
            <a:pPr lvl="2"/>
            <a:r>
              <a:rPr lang="en-US" sz="2300" b="0" dirty="0"/>
              <a:t>Peter’s proposal: use bolts + plate springs</a:t>
            </a:r>
          </a:p>
          <a:p>
            <a:pPr lvl="2"/>
            <a:r>
              <a:rPr lang="en-US" sz="2300" b="0" dirty="0"/>
              <a:t>Felix’ (also Marty </a:t>
            </a:r>
            <a:r>
              <a:rPr lang="en-US" sz="2300" b="0" dirty="0" err="1"/>
              <a:t>Breidenbach’s</a:t>
            </a:r>
            <a:r>
              <a:rPr lang="en-US" sz="2300" b="0" dirty="0"/>
              <a:t>) proposal: use </a:t>
            </a:r>
            <a:r>
              <a:rPr lang="en-US" sz="2300" b="0" dirty="0" smtClean="0"/>
              <a:t>                                                                        multiple dovetail connection for</a:t>
            </a:r>
            <a:r>
              <a:rPr lang="en-US" sz="2300" b="0" dirty="0" smtClean="0">
                <a:sym typeface="Wingdings" panose="05000000000000000000" pitchFamily="2" charset="2"/>
              </a:rPr>
              <a:t> </a:t>
            </a:r>
            <a:r>
              <a:rPr lang="en-US" sz="2300" b="0" dirty="0">
                <a:sym typeface="Wingdings" panose="05000000000000000000" pitchFamily="2" charset="2"/>
              </a:rPr>
              <a:t>tight connection </a:t>
            </a:r>
            <a:r>
              <a:rPr lang="en-US" sz="2300" b="0" dirty="0" smtClean="0">
                <a:sym typeface="Wingdings" panose="05000000000000000000" pitchFamily="2" charset="2"/>
              </a:rPr>
              <a:t>                                                        between </a:t>
            </a:r>
            <a:r>
              <a:rPr lang="en-US" sz="2300" b="0" dirty="0" err="1">
                <a:sym typeface="Wingdings" panose="05000000000000000000" pitchFamily="2" charset="2"/>
              </a:rPr>
              <a:t>Ti</a:t>
            </a:r>
            <a:r>
              <a:rPr lang="en-US" sz="2300" b="0" dirty="0">
                <a:sym typeface="Wingdings" panose="05000000000000000000" pitchFamily="2" charset="2"/>
              </a:rPr>
              <a:t> and </a:t>
            </a:r>
            <a:r>
              <a:rPr lang="en-US" sz="2300" b="0" dirty="0" smtClean="0">
                <a:sym typeface="Wingdings" panose="05000000000000000000" pitchFamily="2" charset="2"/>
              </a:rPr>
              <a:t>Cu</a:t>
            </a:r>
          </a:p>
          <a:p>
            <a:pPr lvl="2"/>
            <a:r>
              <a:rPr lang="en-US" sz="2300" dirty="0" smtClean="0">
                <a:sym typeface="Wingdings" panose="05000000000000000000" pitchFamily="2" charset="2"/>
              </a:rPr>
              <a:t>Status and more details in Felix’ talk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Gleichschenkliges Dreieck 6"/>
          <p:cNvSpPr/>
          <p:nvPr/>
        </p:nvSpPr>
        <p:spPr bwMode="auto">
          <a:xfrm rot="10800000">
            <a:off x="7391400" y="4991096"/>
            <a:ext cx="1071591" cy="386445"/>
          </a:xfrm>
          <a:prstGeom prst="triangle">
            <a:avLst>
              <a:gd name="adj" fmla="val 53079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Gleichschenkliges Dreieck 7"/>
          <p:cNvSpPr/>
          <p:nvPr/>
        </p:nvSpPr>
        <p:spPr bwMode="auto">
          <a:xfrm rot="10800000">
            <a:off x="7489370" y="5187041"/>
            <a:ext cx="838199" cy="381001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Gleichschenkliges Dreieck 9"/>
          <p:cNvSpPr/>
          <p:nvPr/>
        </p:nvSpPr>
        <p:spPr bwMode="auto">
          <a:xfrm rot="10800000">
            <a:off x="7613683" y="5410199"/>
            <a:ext cx="530352" cy="304800"/>
          </a:xfrm>
          <a:prstGeom prst="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6607629" y="4419600"/>
            <a:ext cx="2438400" cy="5714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rPr>
              <a:t>Ti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69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5800" y="1371600"/>
            <a:ext cx="8534400" cy="5181600"/>
          </a:xfrm>
        </p:spPr>
        <p:txBody>
          <a:bodyPr>
            <a:normAutofit fontScale="85000" lnSpcReduction="20000"/>
          </a:bodyPr>
          <a:lstStyle/>
          <a:p>
            <a:pPr marL="914400" lvl="2" indent="0">
              <a:buNone/>
            </a:pP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b="0" dirty="0" smtClean="0">
                <a:sym typeface="Wingdings" panose="05000000000000000000" pitchFamily="2" charset="2"/>
              </a:rPr>
              <a:t>Eddy currents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See talks at ALCW15, POSIPOl15 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no problem for 5Hz, </a:t>
            </a:r>
            <a:r>
              <a:rPr lang="en-US" b="0" dirty="0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US" b="0" baseline="-25000" dirty="0" smtClean="0">
                <a:sym typeface="Wingdings" panose="05000000000000000000" pitchFamily="2" charset="2"/>
              </a:rPr>
              <a:t>pulse</a:t>
            </a:r>
            <a:r>
              <a:rPr lang="en-US" b="0" dirty="0" smtClean="0">
                <a:sym typeface="Wingdings" panose="05000000000000000000" pitchFamily="2" charset="2"/>
              </a:rPr>
              <a:t>~1ms,  and 0.5T at target</a:t>
            </a:r>
          </a:p>
          <a:p>
            <a:pPr lvl="1"/>
            <a:r>
              <a:rPr lang="en-US" b="0" dirty="0" smtClean="0"/>
              <a:t>Pulsed braking power </a:t>
            </a:r>
            <a:r>
              <a:rPr lang="en-US" b="0" dirty="0" smtClean="0">
                <a:sym typeface="Wingdings" panose="05000000000000000000" pitchFamily="2" charset="2"/>
              </a:rPr>
              <a:t> </a:t>
            </a:r>
            <a:r>
              <a:rPr lang="en-US" b="0" dirty="0" smtClean="0"/>
              <a:t>intermittent </a:t>
            </a:r>
            <a:r>
              <a:rPr lang="en-US" b="0" dirty="0"/>
              <a:t>force on the </a:t>
            </a:r>
            <a:r>
              <a:rPr lang="en-US" b="0" dirty="0" smtClean="0"/>
              <a:t>                                                                                   target </a:t>
            </a:r>
            <a:r>
              <a:rPr lang="en-US" b="0" dirty="0"/>
              <a:t>shaft and bearings </a:t>
            </a:r>
            <a:r>
              <a:rPr lang="en-US" b="0" dirty="0" smtClean="0"/>
              <a:t>(P. </a:t>
            </a:r>
            <a:r>
              <a:rPr lang="en-US" b="0" dirty="0" err="1" smtClean="0"/>
              <a:t>Sievers</a:t>
            </a:r>
            <a:r>
              <a:rPr lang="en-US" b="0" dirty="0" smtClean="0"/>
              <a:t>: ~100N </a:t>
            </a:r>
            <a:r>
              <a:rPr lang="en-US" b="0" dirty="0"/>
              <a:t>in 1ms</a:t>
            </a:r>
            <a:r>
              <a:rPr lang="en-US" b="0" dirty="0" smtClean="0"/>
              <a:t>)</a:t>
            </a:r>
            <a:endParaRPr lang="en-US" b="0" dirty="0"/>
          </a:p>
          <a:p>
            <a:pPr marL="800100" lvl="2" indent="0">
              <a:buNone/>
            </a:pPr>
            <a:r>
              <a:rPr lang="en-US" dirty="0"/>
              <a:t>   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de-DE" dirty="0" err="1"/>
              <a:t>tight</a:t>
            </a:r>
            <a:r>
              <a:rPr lang="de-DE" dirty="0"/>
              <a:t> </a:t>
            </a:r>
            <a:r>
              <a:rPr lang="de-DE" dirty="0" err="1"/>
              <a:t>control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wheel</a:t>
            </a:r>
            <a:r>
              <a:rPr lang="de-DE" dirty="0"/>
              <a:t> </a:t>
            </a:r>
            <a:r>
              <a:rPr lang="de-DE" dirty="0" err="1"/>
              <a:t>velocity</a:t>
            </a:r>
            <a:r>
              <a:rPr lang="de-DE" dirty="0"/>
              <a:t>, </a:t>
            </a:r>
            <a:r>
              <a:rPr lang="de-DE" dirty="0" smtClean="0"/>
              <a:t> </a:t>
            </a:r>
            <a:r>
              <a:rPr lang="de-DE" dirty="0" err="1"/>
              <a:t>motor</a:t>
            </a:r>
            <a:r>
              <a:rPr lang="de-DE" dirty="0"/>
              <a:t> </a:t>
            </a:r>
            <a:r>
              <a:rPr lang="de-DE" dirty="0" err="1" smtClean="0"/>
              <a:t>torque</a:t>
            </a:r>
            <a:endParaRPr lang="de-DE" dirty="0"/>
          </a:p>
          <a:p>
            <a:pPr marL="800100" lvl="2" indent="0">
              <a:buNone/>
            </a:pPr>
            <a:r>
              <a:rPr lang="de-DE" dirty="0"/>
              <a:t>    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/>
              <a:t>vibrations</a:t>
            </a:r>
            <a:r>
              <a:rPr lang="de-DE" dirty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studied</a:t>
            </a:r>
            <a:endParaRPr lang="de-DE" dirty="0" smtClean="0"/>
          </a:p>
          <a:p>
            <a:pPr marL="800100" lvl="2" indent="0">
              <a:buNone/>
            </a:pPr>
            <a:endParaRPr lang="de-DE" b="0" dirty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endParaRPr lang="de-DE" b="0" dirty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dirty="0" smtClean="0">
                <a:sym typeface="Wingdings" panose="05000000000000000000" pitchFamily="2" charset="2"/>
              </a:rPr>
              <a:t> </a:t>
            </a:r>
          </a:p>
          <a:p>
            <a:pPr marL="800100" lvl="2" indent="0">
              <a:buNone/>
            </a:pPr>
            <a:r>
              <a:rPr lang="de-DE" b="0" dirty="0">
                <a:sym typeface="Wingdings" panose="05000000000000000000" pitchFamily="2" charset="2"/>
              </a:rPr>
              <a:t> </a:t>
            </a:r>
            <a:endParaRPr lang="de-DE" b="0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b="0" dirty="0">
                <a:sym typeface="Wingdings" panose="05000000000000000000" pitchFamily="2" charset="2"/>
              </a:rPr>
              <a:t> </a:t>
            </a:r>
            <a:endParaRPr lang="de-DE" b="0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b="0" dirty="0">
                <a:sym typeface="Wingdings" panose="05000000000000000000" pitchFamily="2" charset="2"/>
              </a:rPr>
              <a:t> </a:t>
            </a:r>
            <a:endParaRPr lang="de-DE" b="0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dirty="0">
                <a:sym typeface="Wingdings" panose="05000000000000000000" pitchFamily="2" charset="2"/>
              </a:rPr>
              <a:t> </a:t>
            </a:r>
            <a:endParaRPr lang="de-DE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r>
              <a:rPr lang="de-DE" b="0" dirty="0">
                <a:sym typeface="Wingdings" panose="05000000000000000000" pitchFamily="2" charset="2"/>
              </a:rPr>
              <a:t> </a:t>
            </a:r>
            <a:endParaRPr lang="de-DE" b="0" dirty="0" smtClean="0">
              <a:sym typeface="Wingdings" panose="05000000000000000000" pitchFamily="2" charset="2"/>
            </a:endParaRPr>
          </a:p>
          <a:p>
            <a:pPr marL="800100" lvl="2" indent="0">
              <a:buNone/>
            </a:pPr>
            <a:endParaRPr lang="en-US" b="0" dirty="0" smtClean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2"/>
          <a:stretch/>
        </p:blipFill>
        <p:spPr bwMode="auto">
          <a:xfrm>
            <a:off x="2971800" y="2057400"/>
            <a:ext cx="3581400" cy="23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target load in the first years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Running </a:t>
            </a:r>
            <a:r>
              <a:rPr lang="en-US" dirty="0" smtClean="0"/>
              <a:t>scenarioH-20 </a:t>
            </a:r>
            <a:r>
              <a:rPr lang="en-US" dirty="0" smtClean="0"/>
              <a:t>start with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=500GeV </a:t>
            </a:r>
            <a:r>
              <a:rPr lang="en-US" dirty="0" smtClean="0"/>
              <a:t>(500fb</a:t>
            </a:r>
            <a:r>
              <a:rPr lang="en-US" baseline="30000" dirty="0" smtClean="0"/>
              <a:t>-1</a:t>
            </a:r>
            <a:r>
              <a:rPr lang="en-US" dirty="0" smtClean="0"/>
              <a:t>), followed by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=350GeV </a:t>
            </a:r>
            <a:r>
              <a:rPr lang="en-US" dirty="0" smtClean="0"/>
              <a:t>(200fb</a:t>
            </a:r>
            <a:r>
              <a:rPr lang="en-US" baseline="30000" dirty="0" smtClean="0"/>
              <a:t>-1</a:t>
            </a:r>
            <a:r>
              <a:rPr lang="en-US" dirty="0" smtClean="0"/>
              <a:t>); </a:t>
            </a:r>
            <a:r>
              <a:rPr lang="en-US" dirty="0" smtClean="0"/>
              <a:t>and </a:t>
            </a:r>
            <a:r>
              <a:rPr lang="en-US" dirty="0"/>
              <a:t>250GeV (500fb</a:t>
            </a:r>
            <a:r>
              <a:rPr lang="en-US" baseline="30000" dirty="0"/>
              <a:t>-1</a:t>
            </a:r>
            <a:r>
              <a:rPr lang="en-US" dirty="0" smtClean="0"/>
              <a:t>); 1326 </a:t>
            </a:r>
            <a:r>
              <a:rPr lang="en-US" dirty="0" smtClean="0"/>
              <a:t>bunches per pulse during the first years.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Average </a:t>
            </a:r>
            <a:r>
              <a:rPr lang="en-US" dirty="0"/>
              <a:t>E</a:t>
            </a:r>
            <a:r>
              <a:rPr lang="en-US" dirty="0" smtClean="0"/>
              <a:t> deposition: 2.3kW (500GeV),  3.9kW (350GeV),</a:t>
            </a:r>
            <a:r>
              <a:rPr lang="en-US" dirty="0"/>
              <a:t> 5</a:t>
            </a:r>
            <a:r>
              <a:rPr lang="en-US" dirty="0" smtClean="0"/>
              <a:t>kW (250GeV)</a:t>
            </a:r>
          </a:p>
          <a:p>
            <a:pPr marL="400050" lvl="1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Estimated peak temperatures  for 2m</a:t>
            </a:r>
            <a:r>
              <a:rPr lang="en-US" baseline="30000" dirty="0" smtClean="0"/>
              <a:t>2</a:t>
            </a:r>
            <a:r>
              <a:rPr lang="en-US" dirty="0" smtClean="0"/>
              <a:t> (1m</a:t>
            </a:r>
            <a:r>
              <a:rPr lang="en-US" baseline="30000" dirty="0" smtClean="0"/>
              <a:t>2</a:t>
            </a:r>
            <a:r>
              <a:rPr lang="en-US" dirty="0" smtClean="0"/>
              <a:t>) radiator area:  </a:t>
            </a:r>
          </a:p>
          <a:p>
            <a:pPr marL="857250" lvl="2" indent="0">
              <a:buNone/>
            </a:pPr>
            <a:r>
              <a:rPr lang="en-US" sz="2600" b="0" dirty="0" smtClean="0"/>
              <a:t>~400C (500C) at 500GeV</a:t>
            </a:r>
          </a:p>
          <a:p>
            <a:pPr marL="857250" lvl="2" indent="0">
              <a:buNone/>
            </a:pPr>
            <a:r>
              <a:rPr lang="en-US" sz="2600" b="0" dirty="0" smtClean="0"/>
              <a:t>~450C (550C) at </a:t>
            </a:r>
            <a:r>
              <a:rPr lang="en-US" sz="2600" b="0" dirty="0"/>
              <a:t>3</a:t>
            </a:r>
            <a:r>
              <a:rPr lang="en-US" sz="2600" b="0" dirty="0" smtClean="0"/>
              <a:t>50GeV</a:t>
            </a:r>
          </a:p>
          <a:p>
            <a:pPr marL="857250" lvl="2" indent="0">
              <a:buNone/>
            </a:pPr>
            <a:r>
              <a:rPr lang="en-US" sz="2600" b="0" dirty="0" smtClean="0"/>
              <a:t>~470C (570C) at 200GeV, 5Hz, 230m </a:t>
            </a:r>
            <a:r>
              <a:rPr lang="en-US" sz="2600" b="0" dirty="0" err="1" smtClean="0"/>
              <a:t>undulator</a:t>
            </a:r>
            <a:r>
              <a:rPr lang="en-US" sz="2600" b="0" dirty="0" smtClean="0"/>
              <a:t> length </a:t>
            </a:r>
          </a:p>
          <a:p>
            <a:pPr marL="400050"/>
            <a:r>
              <a:rPr lang="en-US" dirty="0" smtClean="0"/>
              <a:t>Cyclic </a:t>
            </a:r>
            <a:r>
              <a:rPr lang="en-US" dirty="0"/>
              <a:t>load </a:t>
            </a:r>
            <a:r>
              <a:rPr lang="en-US" dirty="0" smtClean="0"/>
              <a:t>stress due to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 beam ≤200MPa </a:t>
            </a:r>
            <a:r>
              <a:rPr lang="en-US" dirty="0"/>
              <a:t>(</a:t>
            </a:r>
            <a:r>
              <a:rPr lang="en-US" dirty="0" smtClean="0"/>
              <a:t>nominal L, no e+ pol upgrade)</a:t>
            </a:r>
          </a:p>
          <a:p>
            <a:pPr marL="400050"/>
            <a:r>
              <a:rPr lang="en-US" dirty="0" smtClean="0"/>
              <a:t>Beam test studies at </a:t>
            </a:r>
            <a:r>
              <a:rPr lang="en-US" dirty="0" err="1" smtClean="0"/>
              <a:t>microtron</a:t>
            </a:r>
            <a:r>
              <a:rPr lang="en-US" dirty="0" smtClean="0"/>
              <a:t> in Mainz show that Ti6Al4V should stand this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2" name="Pfeil nach links und rechts 11"/>
          <p:cNvSpPr/>
          <p:nvPr/>
        </p:nvSpPr>
        <p:spPr bwMode="auto">
          <a:xfrm>
            <a:off x="3581400" y="4267200"/>
            <a:ext cx="1143000" cy="2286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159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Ti</a:t>
            </a:r>
            <a:r>
              <a:rPr lang="en-US" dirty="0" smtClean="0"/>
              <a:t> alloy parameters at high temperatures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10600" cy="5105400"/>
          </a:xfrm>
        </p:spPr>
        <p:txBody>
          <a:bodyPr/>
          <a:lstStyle/>
          <a:p>
            <a:r>
              <a:rPr lang="en-US" dirty="0"/>
              <a:t>Ti6Al4V </a:t>
            </a:r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http://</a:t>
            </a:r>
            <a:r>
              <a:rPr lang="en-US" sz="1400" dirty="0" smtClean="0">
                <a:hlinkClick r:id="rId2"/>
              </a:rPr>
              <a:t>asm.matweb.com/search/SpecificMaterial.asp?bassnum=MTP642</a:t>
            </a:r>
            <a:r>
              <a:rPr lang="en-US" sz="1400" dirty="0" smtClean="0"/>
              <a:t> )</a:t>
            </a:r>
            <a:endParaRPr lang="en-US" dirty="0" smtClean="0"/>
          </a:p>
          <a:p>
            <a:r>
              <a:rPr lang="en-US" dirty="0" smtClean="0"/>
              <a:t>Ti-SF61</a:t>
            </a:r>
            <a:r>
              <a:rPr lang="en-US" sz="2000" dirty="0" smtClean="0"/>
              <a:t>(Ti-5.9Al-2.7Sn-4Zr-0.45Mo-0.35Si-0.22Y),  </a:t>
            </a:r>
            <a:r>
              <a:rPr lang="en-US" sz="1800" dirty="0"/>
              <a:t>see also </a:t>
            </a:r>
            <a:r>
              <a:rPr lang="en-US" sz="1400" dirty="0">
                <a:hlinkClick r:id="rId3"/>
              </a:rPr>
              <a:t>http://amt-advanced-materials-technology.com/materials/titanium-high-temperature</a:t>
            </a:r>
            <a:r>
              <a:rPr lang="en-US" sz="1400" dirty="0" smtClean="0">
                <a:hlinkClick r:id="rId3"/>
              </a:rPr>
              <a:t>/</a:t>
            </a:r>
            <a:r>
              <a:rPr lang="en-US" sz="1400" dirty="0" smtClean="0"/>
              <a:t> :</a:t>
            </a:r>
          </a:p>
          <a:p>
            <a:pPr marL="400050" lvl="1" indent="0">
              <a:buNone/>
            </a:pPr>
            <a:r>
              <a:rPr lang="en-US" sz="1600" b="0" dirty="0" smtClean="0"/>
              <a:t>“This </a:t>
            </a:r>
            <a:r>
              <a:rPr lang="en-US" sz="1600" b="0" dirty="0"/>
              <a:t>Titanium alloy could be used up to 620°C for long service times. </a:t>
            </a:r>
            <a:r>
              <a:rPr lang="en-US" sz="1600" b="0" dirty="0" smtClean="0"/>
              <a:t>…highest </a:t>
            </a:r>
            <a:r>
              <a:rPr lang="en-US" sz="1600" b="0" dirty="0"/>
              <a:t>creep </a:t>
            </a:r>
            <a:r>
              <a:rPr lang="en-US" sz="1600" b="0" dirty="0" smtClean="0"/>
              <a:t>resistance  … </a:t>
            </a:r>
            <a:r>
              <a:rPr lang="en-US" sz="1600" b="0" dirty="0"/>
              <a:t>The fatigue strength is very high up to </a:t>
            </a:r>
            <a:r>
              <a:rPr lang="en-US" sz="1600" b="0" dirty="0" smtClean="0"/>
              <a:t>820°C…” </a:t>
            </a:r>
            <a:endParaRPr lang="en-US" sz="1600" b="0" dirty="0"/>
          </a:p>
          <a:p>
            <a:endParaRPr lang="en-US" sz="32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986803"/>
              </p:ext>
            </p:extLst>
          </p:nvPr>
        </p:nvGraphicFramePr>
        <p:xfrm>
          <a:off x="228601" y="3312897"/>
          <a:ext cx="8762999" cy="2691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199"/>
                <a:gridCol w="762000"/>
                <a:gridCol w="762000"/>
                <a:gridCol w="762000"/>
                <a:gridCol w="685800"/>
                <a:gridCol w="697783"/>
                <a:gridCol w="751297"/>
                <a:gridCol w="751297"/>
                <a:gridCol w="771423"/>
                <a:gridCol w="1143000"/>
                <a:gridCol w="838200"/>
              </a:tblGrid>
              <a:tr h="588543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r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[g/cm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]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[W/</a:t>
                      </a:r>
                      <a:r>
                        <a:rPr kumimoji="0" lang="en-US" sz="12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mK</a:t>
                      </a: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a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[10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-6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/K]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400" baseline="-25000" dirty="0" err="1" smtClean="0">
                          <a:solidFill>
                            <a:schemeClr val="tx1"/>
                          </a:solidFill>
                        </a:rPr>
                        <a:t>melt</a:t>
                      </a:r>
                      <a:endParaRPr lang="en-US" sz="14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[C]</a:t>
                      </a:r>
                      <a:endParaRPr lang="en-US" sz="14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GPa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UTS [MPa]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YS [MPa]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solidFill>
                            <a:schemeClr val="tx1"/>
                          </a:solidFill>
                        </a:rPr>
                        <a:t>Elong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 [%]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Fatigue 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[MPa,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-trans.</a:t>
                      </a: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[C]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</a:tr>
              <a:tr h="298983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RoomTemp</a:t>
                      </a:r>
                      <a:endParaRPr lang="en-US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5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Ti-SF61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4.56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6.7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1068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1050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195</a:t>
                      </a:r>
                      <a:r>
                        <a:rPr lang="en-US" sz="1400" dirty="0" smtClean="0"/>
                        <a:t>@760C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600C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752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655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Room</a:t>
                      </a:r>
                      <a:r>
                        <a:rPr lang="en-US" sz="1400" baseline="0" dirty="0" smtClean="0"/>
                        <a:t> temp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Ti6Al4V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A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4.43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1604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113.4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880</a:t>
                      </a:r>
                      <a:endParaRPr lang="en-US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endParaRPr 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510 </a:t>
                      </a:r>
                      <a:r>
                        <a:rPr lang="en-US" sz="1400" dirty="0" err="1" smtClean="0"/>
                        <a:t>unn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 algn="ctr"/>
                      <a:r>
                        <a:rPr lang="en-US" sz="1400" dirty="0" smtClean="0"/>
                        <a:t>240n.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980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424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Status </a:t>
            </a:r>
          </a:p>
          <a:p>
            <a:pPr lvl="1"/>
            <a:r>
              <a:rPr lang="en-US" b="0" dirty="0"/>
              <a:t>Radiative thermal cooling of e+ </a:t>
            </a:r>
            <a:r>
              <a:rPr lang="en-US" b="0" dirty="0" smtClean="0"/>
              <a:t>target </a:t>
            </a:r>
            <a:endParaRPr lang="en-US" b="0" dirty="0"/>
          </a:p>
          <a:p>
            <a:pPr lvl="1"/>
            <a:r>
              <a:rPr lang="en-US" b="0" dirty="0" smtClean="0"/>
              <a:t>temperature distribution</a:t>
            </a:r>
            <a:endParaRPr lang="en-US" b="0" dirty="0"/>
          </a:p>
          <a:p>
            <a:pPr lvl="1"/>
            <a:r>
              <a:rPr lang="en-US" b="0" dirty="0"/>
              <a:t>Design </a:t>
            </a:r>
            <a:r>
              <a:rPr lang="en-US" b="0" dirty="0" smtClean="0"/>
              <a:t>considerations – update </a:t>
            </a:r>
          </a:p>
          <a:p>
            <a:r>
              <a:rPr lang="en-US" dirty="0" smtClean="0"/>
              <a:t>Summary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 </a:t>
            </a:r>
            <a:endParaRPr lang="en-US" b="0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7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Thoughts for improvements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19200"/>
            <a:ext cx="8763000" cy="52578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Assuming </a:t>
            </a:r>
            <a:r>
              <a:rPr lang="en-US" sz="1800" dirty="0" smtClean="0"/>
              <a:t>radiator </a:t>
            </a:r>
            <a:r>
              <a:rPr lang="en-US" sz="1800" dirty="0"/>
              <a:t>surface of 1m</a:t>
            </a:r>
            <a:r>
              <a:rPr lang="en-US" sz="1800" baseline="30000" dirty="0"/>
              <a:t>2</a:t>
            </a:r>
            <a:r>
              <a:rPr lang="en-US" sz="1800" dirty="0"/>
              <a:t>,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600" b="0" dirty="0" smtClean="0"/>
              <a:t>at </a:t>
            </a:r>
            <a:r>
              <a:rPr lang="en-US" sz="1600" b="0" dirty="0"/>
              <a:t>least 20-40% of the deposited power are radiated </a:t>
            </a:r>
            <a:r>
              <a:rPr lang="en-US" sz="1600" b="0" dirty="0" smtClean="0"/>
              <a:t>from </a:t>
            </a:r>
            <a:r>
              <a:rPr lang="en-US" sz="1600" b="0" dirty="0"/>
              <a:t>the target rim</a:t>
            </a:r>
          </a:p>
          <a:p>
            <a:pPr lvl="1">
              <a:spcBef>
                <a:spcPts val="0"/>
              </a:spcBef>
            </a:pPr>
            <a:r>
              <a:rPr lang="en-US" sz="1600" b="0" dirty="0" smtClean="0"/>
              <a:t>average target temperature </a:t>
            </a:r>
            <a:r>
              <a:rPr lang="en-US" sz="1600" b="0" dirty="0"/>
              <a:t>increases  </a:t>
            </a:r>
            <a:r>
              <a:rPr lang="en-US" sz="1600" b="0" dirty="0" smtClean="0"/>
              <a:t>less than 100K </a:t>
            </a:r>
            <a:r>
              <a:rPr lang="en-US" sz="1600" b="0" dirty="0"/>
              <a:t>in comparison to 2m</a:t>
            </a:r>
            <a:r>
              <a:rPr lang="en-US" sz="1600" b="0" baseline="30000" dirty="0"/>
              <a:t>2</a:t>
            </a:r>
            <a:r>
              <a:rPr lang="en-US" sz="1600" b="0" dirty="0"/>
              <a:t> radiator area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Ti6Al4V seems stable up to </a:t>
            </a:r>
            <a:r>
              <a:rPr lang="en-US" sz="1800" dirty="0" smtClean="0"/>
              <a:t>T~700C </a:t>
            </a:r>
            <a:r>
              <a:rPr lang="en-US" sz="1800" dirty="0"/>
              <a:t>average temperatures </a:t>
            </a:r>
            <a:r>
              <a:rPr lang="en-US" sz="1400" dirty="0"/>
              <a:t>(see our material tests at MAMI, </a:t>
            </a:r>
            <a:r>
              <a:rPr lang="en-US" sz="1400" dirty="0" err="1"/>
              <a:t>Alexandr’s</a:t>
            </a:r>
            <a:r>
              <a:rPr lang="en-US" sz="1400" dirty="0"/>
              <a:t> talk)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Use </a:t>
            </a:r>
            <a:r>
              <a:rPr lang="en-US" sz="1800" dirty="0" err="1"/>
              <a:t>Ti</a:t>
            </a:r>
            <a:r>
              <a:rPr lang="en-US" sz="1800" dirty="0"/>
              <a:t> alloy developed for high temperature applications </a:t>
            </a:r>
            <a:r>
              <a:rPr lang="en-US" sz="1800" dirty="0" smtClean="0"/>
              <a:t>? </a:t>
            </a:r>
            <a:r>
              <a:rPr lang="en-US" sz="1400" dirty="0" smtClean="0"/>
              <a:t>(</a:t>
            </a:r>
            <a:r>
              <a:rPr lang="en-US" sz="1400" dirty="0"/>
              <a:t>M. </a:t>
            </a:r>
            <a:r>
              <a:rPr lang="en-US" sz="1400" dirty="0" err="1"/>
              <a:t>Breidenbach</a:t>
            </a:r>
            <a:r>
              <a:rPr lang="en-US" sz="1400" dirty="0"/>
              <a:t>: </a:t>
            </a:r>
            <a:r>
              <a:rPr lang="en-US" sz="1400" dirty="0" smtClean="0"/>
              <a:t>Ti-SF61</a:t>
            </a:r>
            <a:r>
              <a:rPr lang="en-US" sz="1400" dirty="0"/>
              <a:t>)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800" dirty="0" smtClean="0"/>
              <a:t>High temperature </a:t>
            </a:r>
            <a:r>
              <a:rPr lang="en-US" sz="1800" dirty="0" err="1" smtClean="0"/>
              <a:t>Ti</a:t>
            </a:r>
            <a:r>
              <a:rPr lang="en-US" sz="1800" dirty="0" smtClean="0"/>
              <a:t> alloy + lower radiator area </a:t>
            </a:r>
            <a:r>
              <a:rPr lang="en-US" sz="1800" dirty="0" smtClean="0">
                <a:sym typeface="Wingdings" panose="05000000000000000000" pitchFamily="2" charset="2"/>
              </a:rPr>
              <a:t> </a:t>
            </a:r>
            <a:r>
              <a:rPr lang="en-US" sz="1800" dirty="0" smtClean="0"/>
              <a:t>Optimization of target shape?    Increase radiating target area by factor 2 or ~1.5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2057400" y="4191000"/>
            <a:ext cx="192504" cy="4644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2552700" y="4183744"/>
            <a:ext cx="192504" cy="46445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136808" y="4572000"/>
            <a:ext cx="545432" cy="762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057400" y="4655820"/>
            <a:ext cx="687804" cy="2902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2012082" y="3931922"/>
            <a:ext cx="792078" cy="182876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324100" y="4076700"/>
            <a:ext cx="128336" cy="4064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81000" y="6291590"/>
            <a:ext cx="2762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0" dirty="0" smtClean="0">
                <a:solidFill>
                  <a:schemeClr val="tx1"/>
                </a:solidFill>
              </a:rPr>
              <a:t>(Rough sketches, no technical drawings!)</a:t>
            </a:r>
            <a:endParaRPr lang="en-US" sz="1100" b="0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1447800" y="4343400"/>
            <a:ext cx="609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19" name="Gerade Verbindung mit Pfeil 18"/>
          <p:cNvCxnSpPr/>
          <p:nvPr/>
        </p:nvCxnSpPr>
        <p:spPr bwMode="auto">
          <a:xfrm flipV="1">
            <a:off x="2125980" y="4328160"/>
            <a:ext cx="866275" cy="4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2590800" y="4396740"/>
            <a:ext cx="417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 Verbindung mit Pfeil 22"/>
          <p:cNvCxnSpPr/>
          <p:nvPr/>
        </p:nvCxnSpPr>
        <p:spPr bwMode="auto">
          <a:xfrm>
            <a:off x="2209800" y="4419600"/>
            <a:ext cx="8662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Rechtwinkliges Dreieck 25"/>
          <p:cNvSpPr/>
          <p:nvPr/>
        </p:nvSpPr>
        <p:spPr bwMode="auto">
          <a:xfrm flipV="1">
            <a:off x="2971800" y="3962400"/>
            <a:ext cx="609600" cy="304800"/>
          </a:xfrm>
          <a:prstGeom prst="rtTriangl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htwinkliges Dreieck 27"/>
          <p:cNvSpPr/>
          <p:nvPr/>
        </p:nvSpPr>
        <p:spPr bwMode="auto">
          <a:xfrm>
            <a:off x="2987040" y="4511040"/>
            <a:ext cx="609600" cy="304800"/>
          </a:xfrm>
          <a:prstGeom prst="rtTriangl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Rechteck 36"/>
          <p:cNvSpPr/>
          <p:nvPr/>
        </p:nvSpPr>
        <p:spPr bwMode="auto">
          <a:xfrm>
            <a:off x="2057400" y="5410200"/>
            <a:ext cx="741948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057400" y="6034316"/>
            <a:ext cx="741948" cy="290284"/>
          </a:xfrm>
          <a:prstGeom prst="rect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Rechteck 39"/>
          <p:cNvSpPr/>
          <p:nvPr/>
        </p:nvSpPr>
        <p:spPr bwMode="auto">
          <a:xfrm>
            <a:off x="2027322" y="5105400"/>
            <a:ext cx="792078" cy="182876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Akkord 40"/>
          <p:cNvSpPr/>
          <p:nvPr/>
        </p:nvSpPr>
        <p:spPr bwMode="auto">
          <a:xfrm rot="17400000">
            <a:off x="2193689" y="5160188"/>
            <a:ext cx="463099" cy="491961"/>
          </a:xfrm>
          <a:prstGeom prst="chor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Akkord 42"/>
          <p:cNvSpPr/>
          <p:nvPr/>
        </p:nvSpPr>
        <p:spPr bwMode="auto">
          <a:xfrm rot="17400000">
            <a:off x="2232333" y="5127933"/>
            <a:ext cx="381000" cy="381000"/>
          </a:xfrm>
          <a:prstGeom prst="chord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45" name="Gerade Verbindung mit Pfeil 44"/>
          <p:cNvCxnSpPr/>
          <p:nvPr/>
        </p:nvCxnSpPr>
        <p:spPr bwMode="auto">
          <a:xfrm>
            <a:off x="1447800" y="5727700"/>
            <a:ext cx="6096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cxnSp>
        <p:nvCxnSpPr>
          <p:cNvPr id="46" name="Gerade Verbindung mit Pfeil 45"/>
          <p:cNvCxnSpPr/>
          <p:nvPr/>
        </p:nvCxnSpPr>
        <p:spPr bwMode="auto">
          <a:xfrm flipV="1">
            <a:off x="2125980" y="5712460"/>
            <a:ext cx="866275" cy="4354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/>
          <p:cNvCxnSpPr/>
          <p:nvPr/>
        </p:nvCxnSpPr>
        <p:spPr bwMode="auto">
          <a:xfrm>
            <a:off x="2590800" y="5781040"/>
            <a:ext cx="417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mit Pfeil 47"/>
          <p:cNvCxnSpPr/>
          <p:nvPr/>
        </p:nvCxnSpPr>
        <p:spPr bwMode="auto">
          <a:xfrm>
            <a:off x="2209800" y="5803900"/>
            <a:ext cx="86627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htwinkliges Dreieck 48"/>
          <p:cNvSpPr/>
          <p:nvPr/>
        </p:nvSpPr>
        <p:spPr bwMode="auto">
          <a:xfrm flipV="1">
            <a:off x="2971800" y="5334000"/>
            <a:ext cx="609600" cy="304800"/>
          </a:xfrm>
          <a:prstGeom prst="rtTriangl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0" name="Rechtwinkliges Dreieck 49"/>
          <p:cNvSpPr/>
          <p:nvPr/>
        </p:nvSpPr>
        <p:spPr bwMode="auto">
          <a:xfrm>
            <a:off x="2987040" y="5882640"/>
            <a:ext cx="609600" cy="304800"/>
          </a:xfrm>
          <a:prstGeom prst="rtTriangle">
            <a:avLst/>
          </a:prstGeom>
          <a:solidFill>
            <a:srgbClr val="00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3886200" y="3826097"/>
            <a:ext cx="510540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0" dirty="0" smtClean="0">
                <a:solidFill>
                  <a:schemeClr val="tx1"/>
                </a:solidFill>
              </a:rPr>
              <a:t>Split target in 2 parts and add a stationary cooler fin between them  outside the beam area</a:t>
            </a:r>
            <a:endParaRPr lang="en-US" sz="1400" b="0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        Lower e+ yield due to larger effective distance to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        FC</a:t>
            </a: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(but this could help to increase e+ polarization)</a:t>
            </a:r>
          </a:p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    A. </a:t>
            </a:r>
            <a:r>
              <a:rPr lang="en-US" sz="1400" b="0" dirty="0" err="1" smtClean="0">
                <a:solidFill>
                  <a:schemeClr val="tx1"/>
                </a:solidFill>
              </a:rPr>
              <a:t>Ushakov</a:t>
            </a:r>
            <a:r>
              <a:rPr lang="en-US" sz="1400" b="0" dirty="0" smtClean="0">
                <a:solidFill>
                  <a:schemeClr val="tx1"/>
                </a:solidFill>
              </a:rPr>
              <a:t> estimate: Yield reduction by ~10% for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                                       10mm gap between target parts</a:t>
            </a:r>
          </a:p>
          <a:p>
            <a:pPr>
              <a:spcBef>
                <a:spcPts val="0"/>
              </a:spcBef>
              <a:buNone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  <a:buAutoNum type="arabicPeriod" startAt="2"/>
            </a:pPr>
            <a:r>
              <a:rPr lang="en-US" sz="1400" b="0" dirty="0" smtClean="0">
                <a:solidFill>
                  <a:schemeClr val="tx1"/>
                </a:solidFill>
              </a:rPr>
              <a:t>Do not touch beam </a:t>
            </a:r>
            <a:r>
              <a:rPr lang="en-US" sz="1400" b="0" dirty="0">
                <a:solidFill>
                  <a:schemeClr val="tx1"/>
                </a:solidFill>
              </a:rPr>
              <a:t>p</a:t>
            </a:r>
            <a:r>
              <a:rPr lang="en-US" sz="1400" b="0" dirty="0" smtClean="0">
                <a:solidFill>
                  <a:schemeClr val="tx1"/>
                </a:solidFill>
              </a:rPr>
              <a:t>ath region but increase outer target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>
                <a:solidFill>
                  <a:schemeClr val="tx1"/>
                </a:solidFill>
              </a:rPr>
              <a:t> </a:t>
            </a:r>
            <a:r>
              <a:rPr lang="en-US" sz="1400" b="0" dirty="0" smtClean="0">
                <a:solidFill>
                  <a:schemeClr val="tx1"/>
                </a:solidFill>
              </a:rPr>
              <a:t>      surface</a:t>
            </a:r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86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Radiative cooling will work</a:t>
            </a:r>
          </a:p>
          <a:p>
            <a:pPr lvl="1"/>
            <a:r>
              <a:rPr lang="en-US" sz="1800" b="0" dirty="0" smtClean="0"/>
              <a:t>Under study:</a:t>
            </a:r>
          </a:p>
          <a:p>
            <a:pPr lvl="2"/>
            <a:r>
              <a:rPr lang="en-US" sz="1400" b="0" dirty="0" smtClean="0"/>
              <a:t>Efficient contact between target rim and radiator  </a:t>
            </a:r>
          </a:p>
          <a:p>
            <a:pPr lvl="2"/>
            <a:r>
              <a:rPr lang="en-US" sz="1400" dirty="0" smtClean="0"/>
              <a:t>Optimize </a:t>
            </a:r>
            <a:r>
              <a:rPr lang="en-US" sz="1400" dirty="0" err="1" smtClean="0"/>
              <a:t>target+radiator</a:t>
            </a:r>
            <a:r>
              <a:rPr lang="en-US" sz="1400" dirty="0" smtClean="0"/>
              <a:t> surface + material </a:t>
            </a:r>
          </a:p>
          <a:p>
            <a:pPr lvl="2"/>
            <a:r>
              <a:rPr lang="en-US" sz="1400" dirty="0" smtClean="0"/>
              <a:t>Mechanical issues </a:t>
            </a:r>
            <a:endParaRPr lang="en-US" sz="600" dirty="0" smtClean="0"/>
          </a:p>
          <a:p>
            <a:r>
              <a:rPr lang="en-US" sz="2000" dirty="0" smtClean="0">
                <a:sym typeface="Wingdings" panose="05000000000000000000" pitchFamily="2" charset="2"/>
              </a:rPr>
              <a:t>Polarized positrons  </a:t>
            </a:r>
          </a:p>
          <a:p>
            <a:pPr lvl="1"/>
            <a:r>
              <a:rPr lang="en-US" sz="1800" b="0" dirty="0" smtClean="0">
                <a:sym typeface="Wingdings" panose="05000000000000000000" pitchFamily="2" charset="2"/>
              </a:rPr>
              <a:t>Realistic </a:t>
            </a:r>
            <a:r>
              <a:rPr lang="en-US" sz="1800" b="0" dirty="0" err="1" smtClean="0">
                <a:sym typeface="Wingdings" panose="05000000000000000000" pitchFamily="2" charset="2"/>
              </a:rPr>
              <a:t>undulator</a:t>
            </a:r>
            <a:r>
              <a:rPr lang="en-US" sz="1800" b="0" dirty="0" smtClean="0">
                <a:sym typeface="Wingdings" panose="05000000000000000000" pitchFamily="2" charset="2"/>
              </a:rPr>
              <a:t> spectrum (see Khaled’s and Ian’s talks)</a:t>
            </a:r>
          </a:p>
          <a:p>
            <a:pPr lvl="1"/>
            <a:r>
              <a:rPr lang="en-US" sz="1800" b="0" dirty="0" smtClean="0">
                <a:sym typeface="Wingdings" panose="05000000000000000000" pitchFamily="2" charset="2"/>
              </a:rPr>
              <a:t>Polarization upgrade</a:t>
            </a:r>
          </a:p>
          <a:p>
            <a:pPr lvl="2"/>
            <a:r>
              <a:rPr lang="en-US" sz="1400" dirty="0" smtClean="0">
                <a:sym typeface="Wingdings" panose="05000000000000000000" pitchFamily="2" charset="2"/>
              </a:rPr>
              <a:t>PEDD and target design</a:t>
            </a:r>
            <a:endParaRPr lang="en-US" sz="1400" b="0" dirty="0" smtClean="0">
              <a:sym typeface="Wingdings" panose="05000000000000000000" pitchFamily="2" charset="2"/>
            </a:endParaRPr>
          </a:p>
          <a:p>
            <a:pPr lvl="2"/>
            <a:r>
              <a:rPr lang="en-US" sz="1400" b="0" dirty="0" smtClean="0">
                <a:sym typeface="Wingdings" panose="05000000000000000000" pitchFamily="2" charset="2"/>
              </a:rPr>
              <a:t>photon collimation? </a:t>
            </a:r>
            <a:endParaRPr lang="en-US" sz="1800" b="0" dirty="0">
              <a:sym typeface="Wingdings" panose="05000000000000000000" pitchFamily="2" charset="2"/>
            </a:endParaRPr>
          </a:p>
          <a:p>
            <a:pPr lvl="2"/>
            <a:r>
              <a:rPr lang="en-US" sz="1400" b="0" dirty="0" smtClean="0">
                <a:sym typeface="Wingdings" panose="05000000000000000000" pitchFamily="2" charset="2"/>
              </a:rPr>
              <a:t>Polarization measurement at the </a:t>
            </a:r>
            <a:r>
              <a:rPr lang="en-US" sz="1400" b="0" dirty="0" err="1" smtClean="0">
                <a:sym typeface="Wingdings" panose="05000000000000000000" pitchFamily="2" charset="2"/>
              </a:rPr>
              <a:t>e+source</a:t>
            </a:r>
            <a:r>
              <a:rPr lang="en-US" sz="1400" b="0" dirty="0" smtClean="0">
                <a:sym typeface="Wingdings" panose="05000000000000000000" pitchFamily="2" charset="2"/>
              </a:rPr>
              <a:t> </a:t>
            </a:r>
            <a:endParaRPr lang="en-US" sz="1400" b="0" dirty="0" smtClean="0"/>
          </a:p>
          <a:p>
            <a:pPr lvl="0"/>
            <a:r>
              <a:rPr lang="en-US" sz="2000" dirty="0" smtClean="0"/>
              <a:t>Cyclic load tests at MAMI (see also </a:t>
            </a:r>
            <a:r>
              <a:rPr lang="en-US" sz="2000" dirty="0" err="1" smtClean="0"/>
              <a:t>Alexandr’s</a:t>
            </a:r>
            <a:r>
              <a:rPr lang="en-US" sz="2000" dirty="0" smtClean="0"/>
              <a:t> talk)</a:t>
            </a:r>
            <a:endParaRPr lang="en-US" sz="1800" dirty="0"/>
          </a:p>
          <a:p>
            <a:pPr lvl="1"/>
            <a:r>
              <a:rPr lang="en-US" sz="1600" b="0" dirty="0" smtClean="0"/>
              <a:t>Check target material properties  at high temperatures and high load</a:t>
            </a:r>
          </a:p>
          <a:p>
            <a:pPr lvl="2"/>
            <a:r>
              <a:rPr lang="en-US" sz="1200" dirty="0" smtClean="0"/>
              <a:t>Target and exit window material</a:t>
            </a:r>
            <a:endParaRPr lang="en-US" sz="1400" dirty="0"/>
          </a:p>
          <a:p>
            <a:r>
              <a:rPr lang="en-US" sz="2000" dirty="0"/>
              <a:t>Photon </a:t>
            </a:r>
            <a:r>
              <a:rPr lang="en-US" sz="2000" dirty="0" smtClean="0"/>
              <a:t>dump</a:t>
            </a:r>
            <a:endParaRPr lang="en-US" sz="1800" dirty="0"/>
          </a:p>
          <a:p>
            <a:pPr lvl="1"/>
            <a:r>
              <a:rPr lang="en-US" sz="1600" b="0" dirty="0" smtClean="0"/>
              <a:t>… was not subject of this talk</a:t>
            </a:r>
          </a:p>
          <a:p>
            <a:pPr lvl="1"/>
            <a:r>
              <a:rPr lang="en-US" sz="1600" b="0" dirty="0" smtClean="0"/>
              <a:t>‘Extrapolation’ of photon collimator studies (see http</a:t>
            </a:r>
            <a:r>
              <a:rPr lang="en-US" sz="1600" b="0" dirty="0"/>
              <a:t>://arxiv.org/abs/1412.2498 </a:t>
            </a:r>
            <a:r>
              <a:rPr lang="en-US" sz="1600" b="0" dirty="0" smtClean="0"/>
              <a:t>) show that a graphite dump is possible, but should be either moved (as the dump window)  </a:t>
            </a:r>
            <a:r>
              <a:rPr lang="en-US" sz="1600" b="0" smtClean="0"/>
              <a:t>or consist of cooled rods  </a:t>
            </a:r>
            <a:endParaRPr lang="en-US" b="0" dirty="0" smtClean="0">
              <a:sym typeface="Wingdings" panose="05000000000000000000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14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3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</a:t>
            </a:r>
            <a:r>
              <a:rPr lang="en-US" sz="3200" dirty="0" smtClean="0"/>
              <a:t>emperature distribution at the target rim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1387928"/>
            <a:ext cx="8305800" cy="510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adjust revolution frequency to distribute energy deposition almost uniformly over rim</a:t>
            </a:r>
          </a:p>
          <a:p>
            <a:r>
              <a:rPr lang="en-US" sz="2400" dirty="0" smtClean="0"/>
              <a:t>for example: </a:t>
            </a:r>
          </a:p>
          <a:p>
            <a:pPr lvl="1"/>
            <a:r>
              <a:rPr lang="en-US" sz="2000" b="0" dirty="0" smtClean="0"/>
              <a:t>bunch train occupies angular range </a:t>
            </a:r>
            <a:r>
              <a:rPr lang="en-US" sz="2000" b="0" dirty="0" err="1" smtClean="0">
                <a:latin typeface="Symbol" panose="05050102010706020507" pitchFamily="18" charset="2"/>
              </a:rPr>
              <a:t>q</a:t>
            </a:r>
            <a:r>
              <a:rPr lang="en-US" sz="2000" b="0" baseline="-25000" dirty="0" err="1" smtClean="0"/>
              <a:t>pulse</a:t>
            </a:r>
            <a:endParaRPr lang="en-US" sz="2000" b="0" baseline="-25000" dirty="0" smtClean="0"/>
          </a:p>
          <a:p>
            <a:pPr lvl="1"/>
            <a:r>
              <a:rPr lang="en-US" sz="2000" b="0" dirty="0" err="1">
                <a:sym typeface="Wingdings" panose="05000000000000000000" pitchFamily="2" charset="2"/>
              </a:rPr>
              <a:t>f</a:t>
            </a:r>
            <a:r>
              <a:rPr lang="en-US" sz="2000" b="0" baseline="-25000" dirty="0" err="1">
                <a:sym typeface="Wingdings" panose="05000000000000000000" pitchFamily="2" charset="2"/>
              </a:rPr>
              <a:t>rev</a:t>
            </a:r>
            <a:r>
              <a:rPr lang="en-US" sz="2000" b="0" dirty="0">
                <a:sym typeface="Wingdings" panose="05000000000000000000" pitchFamily="2" charset="2"/>
              </a:rPr>
              <a:t> = 1922rpm instead of </a:t>
            </a:r>
            <a:r>
              <a:rPr lang="en-US" sz="2000" b="0" dirty="0" smtClean="0">
                <a:sym typeface="Wingdings" panose="05000000000000000000" pitchFamily="2" charset="2"/>
              </a:rPr>
              <a:t>2000rpm</a:t>
            </a:r>
            <a:r>
              <a:rPr lang="en-US" sz="2000" b="0" dirty="0" smtClean="0"/>
              <a:t> </a:t>
            </a:r>
          </a:p>
          <a:p>
            <a:pPr marL="457200" lvl="1" indent="0">
              <a:buNone/>
            </a:pPr>
            <a:r>
              <a:rPr lang="en-US" sz="2000" b="0" dirty="0" smtClean="0">
                <a:sym typeface="Wingdings" panose="05000000000000000000" pitchFamily="2" charset="2"/>
              </a:rPr>
              <a:t> </a:t>
            </a:r>
            <a:r>
              <a:rPr lang="en-US" sz="2000" b="0" dirty="0" smtClean="0"/>
              <a:t>pattern:  </a:t>
            </a:r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second:    0,               144,    288,    72,      216,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second:   0 +</a:t>
            </a:r>
            <a:r>
              <a:rPr lang="en-US" sz="2000" dirty="0" smtClean="0">
                <a:latin typeface="Symbol" panose="05050102010706020507" pitchFamily="18" charset="2"/>
              </a:rPr>
              <a:t> </a:t>
            </a:r>
            <a:r>
              <a:rPr lang="en-US" sz="2000" dirty="0" err="1" smtClean="0">
                <a:latin typeface="Symbol" panose="05050102010706020507" pitchFamily="18" charset="2"/>
              </a:rPr>
              <a:t>q</a:t>
            </a:r>
            <a:r>
              <a:rPr lang="en-US" sz="2000" baseline="-25000" dirty="0" err="1" smtClean="0"/>
              <a:t>pulse</a:t>
            </a:r>
            <a:r>
              <a:rPr lang="en-US" sz="2000" baseline="-25000" dirty="0" smtClean="0"/>
              <a:t>   </a:t>
            </a:r>
            <a:r>
              <a:rPr lang="en-US" sz="2000" dirty="0" smtClean="0"/>
              <a:t>….,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  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second:   0 </a:t>
            </a:r>
            <a:r>
              <a:rPr lang="en-US" sz="2000" dirty="0"/>
              <a:t>+</a:t>
            </a:r>
            <a:r>
              <a:rPr lang="en-US" sz="2000" dirty="0">
                <a:latin typeface="Symbol" panose="05050102010706020507" pitchFamily="18" charset="2"/>
              </a:rPr>
              <a:t> </a:t>
            </a:r>
            <a:r>
              <a:rPr lang="en-US" sz="2000" dirty="0" smtClean="0"/>
              <a:t>2</a:t>
            </a:r>
            <a:r>
              <a:rPr lang="en-US" sz="2000" dirty="0" smtClean="0">
                <a:latin typeface="Symbol" panose="05050102010706020507" pitchFamily="18" charset="2"/>
              </a:rPr>
              <a:t>q</a:t>
            </a:r>
            <a:r>
              <a:rPr lang="en-US" sz="2000" baseline="-25000" dirty="0" smtClean="0"/>
              <a:t>pulse   </a:t>
            </a:r>
            <a:r>
              <a:rPr lang="en-US" sz="2000" dirty="0" smtClean="0"/>
              <a:t>….</a:t>
            </a:r>
            <a:endParaRPr lang="en-US" sz="2000" dirty="0"/>
          </a:p>
          <a:p>
            <a:pPr lvl="1">
              <a:buFont typeface="Wingdings"/>
              <a:buChar char="à"/>
            </a:pPr>
            <a:r>
              <a:rPr lang="en-US" sz="2000" b="0" dirty="0" smtClean="0">
                <a:sym typeface="Wingdings" panose="05000000000000000000" pitchFamily="2" charset="2"/>
              </a:rPr>
              <a:t>after ~7s the rim is                                                                         almost uniformly heated</a:t>
            </a:r>
          </a:p>
          <a:p>
            <a:pPr lvl="1">
              <a:buFont typeface="Wingdings"/>
              <a:buChar char="à"/>
            </a:pPr>
            <a:r>
              <a:rPr lang="en-US" sz="2000" b="0" dirty="0" smtClean="0">
                <a:sym typeface="Wingdings" panose="05000000000000000000" pitchFamily="2" charset="2"/>
              </a:rPr>
              <a:t>unbalances due to non-uniform heating                                                     are avoided                    </a:t>
            </a:r>
            <a:r>
              <a:rPr lang="en-US" b="0" dirty="0" smtClean="0"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Donut 6"/>
          <p:cNvSpPr/>
          <p:nvPr/>
        </p:nvSpPr>
        <p:spPr bwMode="auto">
          <a:xfrm>
            <a:off x="5867400" y="3733800"/>
            <a:ext cx="2971800" cy="2819400"/>
          </a:xfrm>
          <a:prstGeom prst="donut">
            <a:avLst>
              <a:gd name="adj" fmla="val 798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262254" y="598714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965371" y="4844142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577942" y="46482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6324600" y="5987142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654144" y="4844142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6477000" y="60960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998028" y="4637314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8153400" y="60960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7543800" y="38100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336972" y="378822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772400" y="38862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022772" y="619397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6096000" y="4441372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8686800" y="5029200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662056" y="6226628"/>
            <a:ext cx="152400" cy="152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97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e+ target for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 = 250 … 500GeV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E</a:t>
            </a:r>
            <a:r>
              <a:rPr lang="en-US" baseline="-25000" dirty="0" err="1" smtClean="0"/>
              <a:t>cm</a:t>
            </a:r>
            <a:r>
              <a:rPr lang="en-US" dirty="0" smtClean="0"/>
              <a:t> and luminosity determine energy deposition in target</a:t>
            </a:r>
          </a:p>
          <a:p>
            <a:pPr marL="0" indent="0">
              <a:buNone/>
            </a:pPr>
            <a:r>
              <a:rPr lang="en-US" sz="2200" dirty="0" smtClean="0"/>
              <a:t>Ø = 1m; 2000rpm, 0.4X0 Ti6Al4V                                             (</a:t>
            </a:r>
            <a:r>
              <a:rPr lang="en-US" sz="2200" dirty="0" err="1" smtClean="0"/>
              <a:t>P</a:t>
            </a:r>
            <a:r>
              <a:rPr lang="en-US" sz="2200" baseline="-25000" dirty="0" err="1" smtClean="0"/>
              <a:t>e</a:t>
            </a:r>
            <a:r>
              <a:rPr lang="en-US" sz="2200" baseline="-25000" dirty="0" smtClean="0"/>
              <a:t>+ </a:t>
            </a:r>
            <a:r>
              <a:rPr lang="en-US" sz="2200" dirty="0"/>
              <a:t>≤</a:t>
            </a:r>
            <a:r>
              <a:rPr lang="en-US" sz="2200" dirty="0" smtClean="0"/>
              <a:t>30%)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21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err="1" smtClean="0">
                <a:sym typeface="Wingdings" panose="05000000000000000000" pitchFamily="2" charset="2"/>
              </a:rPr>
              <a:t>E</a:t>
            </a:r>
            <a:r>
              <a:rPr lang="en-US" baseline="-25000" dirty="0" err="1" smtClean="0">
                <a:sym typeface="Wingdings" panose="05000000000000000000" pitchFamily="2" charset="2"/>
              </a:rPr>
              <a:t>dep</a:t>
            </a:r>
            <a:r>
              <a:rPr lang="en-US" dirty="0" smtClean="0">
                <a:sym typeface="Wingdings" panose="05000000000000000000" pitchFamily="2" charset="2"/>
              </a:rPr>
              <a:t> ≤ 7kW  cooling by thermal radiation is an option</a:t>
            </a:r>
          </a:p>
          <a:p>
            <a:pPr marL="0" indent="0">
              <a:buNone/>
            </a:pPr>
            <a:endParaRPr lang="en-US" sz="5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4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Polarization upgrade: 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higher peak load  higher peak temperatures </a:t>
            </a:r>
            <a:endParaRPr lang="en-US" sz="2200" b="0" dirty="0" smtClean="0">
              <a:sym typeface="Wingdings" panose="05000000000000000000" pitchFamily="2" charset="2"/>
            </a:endParaRPr>
          </a:p>
          <a:p>
            <a:pPr lvl="1"/>
            <a:r>
              <a:rPr lang="en-US" sz="2600" b="0" dirty="0" smtClean="0">
                <a:sym typeface="Wingdings" panose="05000000000000000000" pitchFamily="2" charset="2"/>
              </a:rPr>
              <a:t>higher average temp in target </a:t>
            </a:r>
            <a:endParaRPr lang="en-US" b="0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32524"/>
              </p:ext>
            </p:extLst>
          </p:nvPr>
        </p:nvGraphicFramePr>
        <p:xfrm>
          <a:off x="457200" y="2222500"/>
          <a:ext cx="8305800" cy="245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295400"/>
                <a:gridCol w="1371600"/>
                <a:gridCol w="965200"/>
                <a:gridCol w="1384300"/>
                <a:gridCol w="1384300"/>
              </a:tblGrid>
              <a:tr h="304800">
                <a:tc rowSpan="2">
                  <a:txBody>
                    <a:bodyPr/>
                    <a:lstStyle/>
                    <a:p>
                      <a:r>
                        <a:rPr lang="en-US" dirty="0" err="1" smtClean="0"/>
                        <a:t>E</a:t>
                      </a:r>
                      <a:r>
                        <a:rPr lang="en-US" baseline="-25000" dirty="0" err="1" smtClean="0"/>
                        <a:t>beam</a:t>
                      </a:r>
                      <a:r>
                        <a:rPr lang="en-US" dirty="0" smtClean="0"/>
                        <a:t> [GeV]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dep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[kW]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baseline="-25000" dirty="0" err="1" smtClean="0"/>
                        <a:t>max</a:t>
                      </a:r>
                      <a:r>
                        <a:rPr lang="en-US" sz="1600" baseline="0" dirty="0" smtClean="0"/>
                        <a:t>/pulse [K]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dpa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E</a:t>
                      </a:r>
                      <a:r>
                        <a:rPr lang="en-US" sz="1600" baseline="-25000" dirty="0" err="1" smtClean="0"/>
                        <a:t>dep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[kW]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600" dirty="0" err="1" smtClean="0"/>
                        <a:t>T</a:t>
                      </a:r>
                      <a:r>
                        <a:rPr lang="en-US" sz="1600" baseline="-25000" dirty="0" err="1" smtClean="0"/>
                        <a:t>max</a:t>
                      </a:r>
                      <a:r>
                        <a:rPr lang="en-US" sz="1600" baseline="0" dirty="0" smtClean="0"/>
                        <a:t>/pulse [K]</a:t>
                      </a:r>
                      <a:endParaRPr lang="en-US" sz="1600" baseline="-25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Nominal luminosity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High luminosity</a:t>
                      </a:r>
                      <a:endParaRPr lang="en-US" sz="16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aseline="-25000" dirty="0"/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5.0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66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175    </a:t>
                      </a:r>
                      <a:r>
                        <a:rPr lang="en-US" sz="1050" b="1" dirty="0" smtClean="0"/>
                        <a:t>(ILC EDMS)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3.9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    </a:t>
                      </a:r>
                      <a:r>
                        <a:rPr lang="en-US" sz="1050" b="1" dirty="0" smtClean="0"/>
                        <a:t>(ILC EDMS)</a:t>
                      </a:r>
                      <a:endParaRPr lang="en-US" sz="105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195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250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85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4.6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128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64821" y="4259657"/>
            <a:ext cx="992579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</a:rPr>
              <a:t>A. </a:t>
            </a:r>
            <a:r>
              <a:rPr lang="en-US" sz="1050" dirty="0" err="1" smtClean="0">
                <a:solidFill>
                  <a:schemeClr val="tx1"/>
                </a:solidFill>
              </a:rPr>
              <a:t>Ushakov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</a:rPr>
              <a:t>Update 2015</a:t>
            </a:r>
            <a:endParaRPr lang="de-DE" sz="105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3098800"/>
            <a:ext cx="992579" cy="464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</a:rPr>
              <a:t>A. </a:t>
            </a:r>
            <a:r>
              <a:rPr lang="en-US" sz="1050" dirty="0" err="1" smtClean="0">
                <a:solidFill>
                  <a:schemeClr val="tx1"/>
                </a:solidFill>
              </a:rPr>
              <a:t>Ushakov</a:t>
            </a:r>
            <a:r>
              <a:rPr lang="en-US" sz="1050" dirty="0" smtClean="0">
                <a:solidFill>
                  <a:schemeClr val="tx1"/>
                </a:solidFill>
              </a:rPr>
              <a:t>, </a:t>
            </a:r>
          </a:p>
          <a:p>
            <a:pPr>
              <a:buNone/>
            </a:pPr>
            <a:r>
              <a:rPr lang="en-US" sz="1050" dirty="0" smtClean="0">
                <a:solidFill>
                  <a:schemeClr val="tx1"/>
                </a:solidFill>
              </a:rPr>
              <a:t> 2015</a:t>
            </a:r>
            <a:endParaRPr lang="de-DE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s://www-zeuthen.desy.de/~riemanns/New_Model_Sei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95400"/>
            <a:ext cx="5715000" cy="445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 bwMode="auto">
          <a:xfrm>
            <a:off x="4343400" y="2286000"/>
            <a:ext cx="3810000" cy="3810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3792437" y="4979607"/>
            <a:ext cx="1998763" cy="12687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5626589" y="1918714"/>
            <a:ext cx="1231411" cy="624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triangle" w="med" len="med"/>
            <a:tailEnd type="none" w="med" len="med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24" name="Left Arrow 23"/>
          <p:cNvSpPr/>
          <p:nvPr/>
        </p:nvSpPr>
        <p:spPr bwMode="auto">
          <a:xfrm rot="20511763">
            <a:off x="8069202" y="1364058"/>
            <a:ext cx="1524000" cy="457200"/>
          </a:xfrm>
          <a:prstGeom prst="leftArrow">
            <a:avLst/>
          </a:prstGeom>
          <a:solidFill>
            <a:srgbClr val="FF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 rot="189261">
            <a:off x="5659126" y="1660095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Ti6Al4V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382171">
            <a:off x="4284630" y="2045789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Radiator 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9596344">
            <a:off x="4097453" y="5284279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Cooler (Cu)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547920">
            <a:off x="8286345" y="1436963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0" dirty="0" smtClean="0">
                <a:solidFill>
                  <a:schemeClr val="tx1"/>
                </a:solidFill>
              </a:rPr>
              <a:t>photons</a:t>
            </a:r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44733"/>
            <a:ext cx="45720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304800" y="685800"/>
            <a:ext cx="3657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buNone/>
            </a:pPr>
            <a:r>
              <a:rPr lang="en-US" sz="2800" kern="0" dirty="0" smtClean="0"/>
              <a:t>Radiative cooling model </a:t>
            </a:r>
            <a:r>
              <a:rPr lang="en-US" sz="2800" b="1" kern="0" dirty="0" smtClean="0"/>
              <a:t>so far</a:t>
            </a:r>
            <a:endParaRPr lang="en-US" sz="2800" b="1" kern="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304800" y="1600200"/>
            <a:ext cx="3886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kern="0" dirty="0" smtClean="0"/>
              <a:t>e</a:t>
            </a:r>
            <a:r>
              <a:rPr lang="en-US" b="0" kern="0" dirty="0"/>
              <a:t>+ target located </a:t>
            </a:r>
            <a:r>
              <a:rPr lang="en-US" b="0" kern="0" dirty="0" smtClean="0"/>
              <a:t>close </a:t>
            </a:r>
            <a:r>
              <a:rPr lang="en-US" b="0" kern="0" dirty="0"/>
              <a:t>to </a:t>
            </a:r>
            <a:r>
              <a:rPr lang="en-US" b="0" kern="0" dirty="0" smtClean="0"/>
              <a:t>FC</a:t>
            </a:r>
            <a:endParaRPr lang="en-US" b="0" kern="0" dirty="0"/>
          </a:p>
          <a:p>
            <a:r>
              <a:rPr lang="en-US" b="0" kern="0" dirty="0" smtClean="0"/>
              <a:t>Rotating wheel consists of </a:t>
            </a:r>
            <a:r>
              <a:rPr lang="en-US" b="0" kern="0" dirty="0" err="1" smtClean="0"/>
              <a:t>Ti</a:t>
            </a:r>
            <a:r>
              <a:rPr lang="en-US" b="0" kern="0" dirty="0" smtClean="0"/>
              <a:t> rim (e+ target) and Cu (radiator)</a:t>
            </a:r>
          </a:p>
          <a:p>
            <a:r>
              <a:rPr lang="en-US" b="0" kern="0" dirty="0" smtClean="0"/>
              <a:t>Heat path:  </a:t>
            </a:r>
          </a:p>
          <a:p>
            <a:pPr lvl="1"/>
            <a:r>
              <a:rPr lang="en-US" kern="0" dirty="0" smtClean="0"/>
              <a:t>thermal conduction </a:t>
            </a:r>
            <a:r>
              <a:rPr lang="en-US" kern="0" dirty="0" err="1" smtClean="0"/>
              <a:t>Ti</a:t>
            </a:r>
            <a:r>
              <a:rPr lang="en-US" kern="0" dirty="0" smtClean="0"/>
              <a:t> </a:t>
            </a:r>
            <a:r>
              <a:rPr lang="en-US" kern="0" dirty="0" smtClean="0">
                <a:sym typeface="Wingdings" panose="05000000000000000000" pitchFamily="2" charset="2"/>
              </a:rPr>
              <a:t> </a:t>
            </a:r>
            <a:r>
              <a:rPr lang="en-US" kern="0" dirty="0" smtClean="0"/>
              <a:t> Cu </a:t>
            </a:r>
          </a:p>
          <a:p>
            <a:pPr lvl="1"/>
            <a:r>
              <a:rPr lang="en-US" kern="0" dirty="0" smtClean="0"/>
              <a:t>Thermal radiation from  Cu  to stationary water cooled coolers </a:t>
            </a:r>
          </a:p>
          <a:p>
            <a:r>
              <a:rPr lang="en-US" b="0" kern="0" dirty="0" smtClean="0"/>
              <a:t>Target, radiator and cooler are  in vacuum </a:t>
            </a:r>
          </a:p>
          <a:p>
            <a:r>
              <a:rPr lang="en-US" b="0" kern="0" dirty="0" smtClean="0"/>
              <a:t>Radiating area is  adjusted by fins </a:t>
            </a:r>
            <a:endParaRPr lang="en-US" dirty="0"/>
          </a:p>
          <a:p>
            <a:pPr marL="0" indent="0">
              <a:buNone/>
            </a:pPr>
            <a:endParaRPr lang="de-DE" sz="1100" dirty="0"/>
          </a:p>
          <a:p>
            <a:pPr marL="0" indent="0">
              <a:buNone/>
            </a:pPr>
            <a:r>
              <a:rPr lang="en-US" b="0" u="sng" kern="0" dirty="0" smtClean="0"/>
              <a:t>Goal:</a:t>
            </a:r>
            <a:r>
              <a:rPr lang="en-US" b="0" kern="0" dirty="0" smtClean="0"/>
              <a:t> </a:t>
            </a:r>
          </a:p>
          <a:p>
            <a:pPr marL="0" indent="0">
              <a:buNone/>
            </a:pPr>
            <a:r>
              <a:rPr lang="en-US" b="0" kern="0" dirty="0"/>
              <a:t>keep target temperature</a:t>
            </a:r>
          </a:p>
          <a:p>
            <a:pPr marL="0" indent="0">
              <a:buNone/>
            </a:pPr>
            <a:r>
              <a:rPr lang="en-US" b="0" kern="0" dirty="0"/>
              <a:t>below limit for failure </a:t>
            </a:r>
          </a:p>
          <a:p>
            <a:pPr marL="0" indent="0">
              <a:buNone/>
            </a:pPr>
            <a:r>
              <a:rPr lang="en-US" b="0" kern="0" dirty="0"/>
              <a:t>of Ti6Al4V</a:t>
            </a:r>
          </a:p>
          <a:p>
            <a:pPr marL="0" indent="0">
              <a:buNone/>
            </a:pPr>
            <a:r>
              <a:rPr lang="en-US" b="0" kern="0" dirty="0" smtClean="0"/>
              <a:t> </a:t>
            </a:r>
            <a:endParaRPr lang="en-US" b="0" kern="0" dirty="0"/>
          </a:p>
          <a:p>
            <a:pPr>
              <a:buNone/>
            </a:pPr>
            <a:r>
              <a:rPr lang="en-US" b="0" dirty="0">
                <a:solidFill>
                  <a:srgbClr val="002060"/>
                </a:solidFill>
              </a:rPr>
              <a:t>Reliable fatigue limit at </a:t>
            </a:r>
          </a:p>
          <a:p>
            <a:pPr>
              <a:buNone/>
            </a:pPr>
            <a:r>
              <a:rPr lang="en-US" b="0" dirty="0">
                <a:solidFill>
                  <a:srgbClr val="002060"/>
                </a:solidFill>
              </a:rPr>
              <a:t>elevated temperatures?</a:t>
            </a:r>
          </a:p>
          <a:p>
            <a:pPr marL="0" indent="0">
              <a:buNone/>
            </a:pPr>
            <a:endParaRPr lang="en-US" b="0" kern="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7999994" y="6245423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Felix Dietrich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9" name="Right Arrow 7"/>
          <p:cNvSpPr/>
          <p:nvPr/>
        </p:nvSpPr>
        <p:spPr bwMode="auto">
          <a:xfrm rot="21300000">
            <a:off x="8222077" y="3045561"/>
            <a:ext cx="206713" cy="683893"/>
          </a:xfrm>
          <a:prstGeom prst="rightArrow">
            <a:avLst/>
          </a:prstGeom>
          <a:solidFill>
            <a:srgbClr val="D5AD7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Right Arrow 7"/>
          <p:cNvSpPr/>
          <p:nvPr/>
        </p:nvSpPr>
        <p:spPr bwMode="auto">
          <a:xfrm rot="21300000" flipH="1">
            <a:off x="7917277" y="3055707"/>
            <a:ext cx="206713" cy="683893"/>
          </a:xfrm>
          <a:prstGeom prst="rightArrow">
            <a:avLst/>
          </a:prstGeom>
          <a:solidFill>
            <a:srgbClr val="D5AD7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softEdge rad="1270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 rot="20480457">
            <a:off x="4654048" y="5531598"/>
            <a:ext cx="31854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Sketch, no technical drawing!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28600" y="5638800"/>
            <a:ext cx="2819400" cy="760511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04800" y="579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endParaRPr lang="en-US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0"/>
            <a:ext cx="3277275" cy="2910262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65667" y="6105800"/>
            <a:ext cx="2945037" cy="457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b="0" dirty="0" smtClean="0">
                <a:solidFill>
                  <a:schemeClr val="tx1"/>
                </a:solidFill>
              </a:rPr>
              <a:t>      200   400   600   800   1000          1400      </a:t>
            </a:r>
          </a:p>
          <a:p>
            <a:pPr>
              <a:buNone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              T [C] 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Temperature development in target (+radiator)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799" y="1371600"/>
            <a:ext cx="8773939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  <a:p>
            <a:r>
              <a:rPr lang="en-US" sz="1800" dirty="0"/>
              <a:t>FEM to calculate temperature evolution in real model; here ‘estimation by hand</a:t>
            </a:r>
            <a:r>
              <a:rPr lang="en-US" sz="1800" dirty="0" smtClean="0"/>
              <a:t>’</a:t>
            </a:r>
          </a:p>
          <a:p>
            <a:r>
              <a:rPr lang="en-US" sz="1800" dirty="0" smtClean="0"/>
              <a:t>Material parameters c, </a:t>
            </a:r>
            <a:r>
              <a:rPr lang="en-US" sz="18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</a:t>
            </a:r>
            <a:r>
              <a:rPr lang="en-US" sz="1800" dirty="0" smtClean="0">
                <a:latin typeface="Symbol" panose="05050102010706020507" pitchFamily="18" charset="2"/>
              </a:rPr>
              <a:t> e</a:t>
            </a:r>
            <a:r>
              <a:rPr lang="en-US" sz="1800" dirty="0" smtClean="0"/>
              <a:t> depend on temperature and long-term 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63845"/>
              </p:ext>
            </p:extLst>
          </p:nvPr>
        </p:nvGraphicFramePr>
        <p:xfrm>
          <a:off x="1939925" y="1168401"/>
          <a:ext cx="4689475" cy="62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3" name="Equation" r:id="rId4" imgW="2971800" imgH="393480" progId="Equation.3">
                  <p:embed/>
                </p:oleObj>
              </mc:Choice>
              <mc:Fallback>
                <p:oleObj name="Equation" r:id="rId4" imgW="2971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168401"/>
                        <a:ext cx="4689475" cy="6204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755888" y="2100691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Heating due to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energy deposition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28698" y="2076271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Thermal conduction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through material 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62600" y="2076271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Radiation from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surfaces 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Pfeil nach rechts 7"/>
          <p:cNvSpPr/>
          <p:nvPr/>
        </p:nvSpPr>
        <p:spPr bwMode="auto">
          <a:xfrm rot="16200000">
            <a:off x="2580218" y="1873251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6200000">
            <a:off x="4057651" y="1869016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16200000">
            <a:off x="5962651" y="1856318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429000"/>
            <a:ext cx="3519905" cy="2997814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7339160" y="5257800"/>
            <a:ext cx="1739579" cy="1169551"/>
          </a:xfrm>
          <a:prstGeom prst="rect">
            <a:avLst/>
          </a:prstGeom>
          <a:solidFill>
            <a:srgbClr val="FDFFE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0" dirty="0">
                <a:solidFill>
                  <a:schemeClr val="tx1"/>
                </a:solidFill>
              </a:rPr>
              <a:t>K.C. Mills, 2002, 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Recommended Values </a:t>
            </a:r>
            <a:r>
              <a:rPr lang="en-US" sz="1000" b="0" dirty="0">
                <a:solidFill>
                  <a:schemeClr val="tx1"/>
                </a:solidFill>
              </a:rPr>
              <a:t>of 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000" b="0" dirty="0" err="1" smtClean="0">
                <a:solidFill>
                  <a:schemeClr val="tx1"/>
                </a:solidFill>
              </a:rPr>
              <a:t>Thermophysical</a:t>
            </a:r>
            <a:r>
              <a:rPr lang="en-US" sz="1000" b="0" dirty="0" smtClean="0">
                <a:solidFill>
                  <a:schemeClr val="tx1"/>
                </a:solidFill>
              </a:rPr>
              <a:t> </a:t>
            </a:r>
            <a:r>
              <a:rPr lang="en-US" sz="1000" b="0" dirty="0">
                <a:solidFill>
                  <a:schemeClr val="tx1"/>
                </a:solidFill>
              </a:rPr>
              <a:t>Properties 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For </a:t>
            </a:r>
            <a:r>
              <a:rPr lang="en-US" sz="1000" b="0" dirty="0">
                <a:solidFill>
                  <a:schemeClr val="tx1"/>
                </a:solidFill>
              </a:rPr>
              <a:t>Selected Commercial </a:t>
            </a:r>
            <a:endParaRPr lang="en-US" sz="10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Alloys</a:t>
            </a:r>
            <a:r>
              <a:rPr lang="en-US" sz="1000" b="0" dirty="0">
                <a:solidFill>
                  <a:schemeClr val="tx1"/>
                </a:solidFill>
              </a:rPr>
              <a:t>, p. </a:t>
            </a:r>
            <a:r>
              <a:rPr lang="en-US" sz="1000" b="0" dirty="0" smtClean="0">
                <a:solidFill>
                  <a:schemeClr val="tx1"/>
                </a:solidFill>
              </a:rPr>
              <a:t>217,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referenced by J. Yang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solidFill>
                  <a:schemeClr val="bg1">
                    <a:lumMod val="75000"/>
                  </a:schemeClr>
                </a:solidFill>
              </a:rPr>
              <a:t>POSIPOL 2016:  Status radiative thermal e+ target cooling</a:t>
            </a:r>
            <a:endParaRPr lang="en-US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6200000">
            <a:off x="-808445" y="4567891"/>
            <a:ext cx="198644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>
                <a:solidFill>
                  <a:schemeClr val="tx1"/>
                </a:solidFill>
              </a:rPr>
              <a:t>Specific </a:t>
            </a:r>
            <a:r>
              <a:rPr lang="en-US" sz="1400" b="0" dirty="0" smtClean="0">
                <a:solidFill>
                  <a:schemeClr val="tx1"/>
                </a:solidFill>
              </a:rPr>
              <a:t>heat [</a:t>
            </a:r>
            <a:r>
              <a:rPr lang="en-US" sz="1400" b="0" dirty="0">
                <a:solidFill>
                  <a:schemeClr val="tx1"/>
                </a:solidFill>
              </a:rPr>
              <a:t>J/(kg C</a:t>
            </a:r>
            <a:r>
              <a:rPr lang="en-US" sz="1400" b="0" dirty="0" smtClean="0">
                <a:solidFill>
                  <a:schemeClr val="tx1"/>
                </a:solidFill>
              </a:rPr>
              <a:t>)]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 rot="16200000">
            <a:off x="2357419" y="4720291"/>
            <a:ext cx="266511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Thermal conductivity  [W/(m </a:t>
            </a:r>
            <a:r>
              <a:rPr lang="en-US" sz="1400" b="0" dirty="0">
                <a:solidFill>
                  <a:schemeClr val="tx1"/>
                </a:solidFill>
              </a:rPr>
              <a:t>C</a:t>
            </a:r>
            <a:r>
              <a:rPr lang="en-US" sz="1400" b="0" dirty="0" smtClean="0">
                <a:solidFill>
                  <a:schemeClr val="tx1"/>
                </a:solidFill>
              </a:rPr>
              <a:t>)]</a:t>
            </a:r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27" name="Gerade Verbindung 26"/>
          <p:cNvCxnSpPr/>
          <p:nvPr/>
        </p:nvCxnSpPr>
        <p:spPr bwMode="auto">
          <a:xfrm>
            <a:off x="897466" y="6028267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>
            <a:off x="1244601" y="602826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Gerade Verbindung 28"/>
          <p:cNvCxnSpPr/>
          <p:nvPr/>
        </p:nvCxnSpPr>
        <p:spPr bwMode="auto">
          <a:xfrm>
            <a:off x="1583266" y="6028261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 Verbindung 29"/>
          <p:cNvCxnSpPr/>
          <p:nvPr/>
        </p:nvCxnSpPr>
        <p:spPr bwMode="auto">
          <a:xfrm>
            <a:off x="1921934" y="602826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Gerade Verbindung 30"/>
          <p:cNvCxnSpPr/>
          <p:nvPr/>
        </p:nvCxnSpPr>
        <p:spPr bwMode="auto">
          <a:xfrm>
            <a:off x="2269066" y="602826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Gerade Verbindung 31"/>
          <p:cNvCxnSpPr/>
          <p:nvPr/>
        </p:nvCxnSpPr>
        <p:spPr bwMode="auto">
          <a:xfrm>
            <a:off x="2607731" y="602826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Gerade Verbindung 32"/>
          <p:cNvCxnSpPr/>
          <p:nvPr/>
        </p:nvCxnSpPr>
        <p:spPr bwMode="auto">
          <a:xfrm>
            <a:off x="2946399" y="6028267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 Verbindung 33"/>
          <p:cNvCxnSpPr/>
          <p:nvPr/>
        </p:nvCxnSpPr>
        <p:spPr bwMode="auto">
          <a:xfrm>
            <a:off x="3293534" y="603673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feld 35"/>
          <p:cNvSpPr txBox="1"/>
          <p:nvPr/>
        </p:nvSpPr>
        <p:spPr>
          <a:xfrm>
            <a:off x="3996268" y="6173530"/>
            <a:ext cx="3129383" cy="4570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sz="1050" b="0" dirty="0" smtClean="0">
                <a:solidFill>
                  <a:schemeClr val="tx1"/>
                </a:solidFill>
              </a:rPr>
              <a:t>      200    400    600    800    1000           1400      </a:t>
            </a:r>
          </a:p>
          <a:p>
            <a:pPr>
              <a:buNone/>
            </a:pP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                          T [C] 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37" name="Gerade Verbindung 36"/>
          <p:cNvCxnSpPr/>
          <p:nvPr/>
        </p:nvCxnSpPr>
        <p:spPr bwMode="auto">
          <a:xfrm>
            <a:off x="4428067" y="610446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Gerade Verbindung 37"/>
          <p:cNvCxnSpPr/>
          <p:nvPr/>
        </p:nvCxnSpPr>
        <p:spPr bwMode="auto">
          <a:xfrm>
            <a:off x="4809070" y="6104461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>
            <a:off x="5181597" y="6095991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rade Verbindung 39"/>
          <p:cNvCxnSpPr/>
          <p:nvPr/>
        </p:nvCxnSpPr>
        <p:spPr bwMode="auto">
          <a:xfrm>
            <a:off x="5554139" y="609599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5926672" y="6095997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 Verbindung 41"/>
          <p:cNvCxnSpPr/>
          <p:nvPr/>
        </p:nvCxnSpPr>
        <p:spPr bwMode="auto">
          <a:xfrm>
            <a:off x="6307672" y="6104467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42"/>
          <p:cNvCxnSpPr/>
          <p:nvPr/>
        </p:nvCxnSpPr>
        <p:spPr bwMode="auto">
          <a:xfrm>
            <a:off x="6680199" y="6103796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Gerade Verbindung 43"/>
          <p:cNvCxnSpPr/>
          <p:nvPr/>
        </p:nvCxnSpPr>
        <p:spPr bwMode="auto">
          <a:xfrm>
            <a:off x="7061202" y="6095994"/>
            <a:ext cx="0" cy="11073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9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9" grpId="0" animBg="1"/>
      <p:bldP spid="24" grpId="0" animBg="1"/>
      <p:bldP spid="2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60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372" y="3158065"/>
            <a:ext cx="3947428" cy="3394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5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4360494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Temperature development in target (+radiator)</a:t>
            </a:r>
            <a:endParaRPr lang="en-US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1800" dirty="0" smtClean="0"/>
              <a:t>FEM to calculate temperature evolution in real model; here ‘estimation by hand’</a:t>
            </a:r>
          </a:p>
          <a:p>
            <a:r>
              <a:rPr lang="en-US" sz="1800" dirty="0" smtClean="0"/>
              <a:t>Material parameters c, </a:t>
            </a:r>
            <a:r>
              <a:rPr lang="en-US" sz="1800" dirty="0" smtClean="0">
                <a:latin typeface="Symbol" panose="05050102010706020507" pitchFamily="18" charset="2"/>
              </a:rPr>
              <a:t>l</a:t>
            </a:r>
            <a:r>
              <a:rPr lang="en-US" sz="1800" dirty="0" smtClean="0"/>
              <a:t>,</a:t>
            </a:r>
            <a:r>
              <a:rPr lang="en-US" sz="1800" dirty="0" smtClean="0">
                <a:latin typeface="Symbol" panose="05050102010706020507" pitchFamily="18" charset="2"/>
              </a:rPr>
              <a:t> e</a:t>
            </a:r>
            <a:r>
              <a:rPr lang="en-US" sz="1800" dirty="0" smtClean="0"/>
              <a:t> depend on temperature and long-term load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159480"/>
              </p:ext>
            </p:extLst>
          </p:nvPr>
        </p:nvGraphicFramePr>
        <p:xfrm>
          <a:off x="1939925" y="1168401"/>
          <a:ext cx="4689475" cy="62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38" name="Equation" r:id="rId5" imgW="2971800" imgH="393480" progId="Equation.3">
                  <p:embed/>
                </p:oleObj>
              </mc:Choice>
              <mc:Fallback>
                <p:oleObj name="Equation" r:id="rId5" imgW="2971800" imgH="393480" progId="Equation.3">
                  <p:embed/>
                  <p:pic>
                    <p:nvPicPr>
                      <p:cNvPr id="0" name="Objek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1168401"/>
                        <a:ext cx="4689475" cy="62046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755888" y="2100691"/>
            <a:ext cx="1596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Heating due to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energy deposition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28698" y="2076271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Thermal conduction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through material 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62600" y="2076271"/>
            <a:ext cx="144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Radiation from  </a:t>
            </a:r>
          </a:p>
          <a:p>
            <a:pPr>
              <a:spcBef>
                <a:spcPts val="0"/>
              </a:spcBef>
              <a:buNone/>
            </a:pPr>
            <a:r>
              <a:rPr lang="en-US" sz="1400" b="0" dirty="0" smtClean="0">
                <a:solidFill>
                  <a:schemeClr val="tx1"/>
                </a:solidFill>
              </a:rPr>
              <a:t>surfaces  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8" name="Pfeil nach rechts 7"/>
          <p:cNvSpPr/>
          <p:nvPr/>
        </p:nvSpPr>
        <p:spPr bwMode="auto">
          <a:xfrm rot="16200000">
            <a:off x="2580218" y="1873251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Pfeil nach rechts 16"/>
          <p:cNvSpPr/>
          <p:nvPr/>
        </p:nvSpPr>
        <p:spPr bwMode="auto">
          <a:xfrm rot="16200000">
            <a:off x="4057651" y="1869016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Pfeil nach rechts 17"/>
          <p:cNvSpPr/>
          <p:nvPr/>
        </p:nvSpPr>
        <p:spPr bwMode="auto">
          <a:xfrm rot="16200000">
            <a:off x="5962651" y="1856318"/>
            <a:ext cx="342898" cy="2286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886200" y="5688818"/>
            <a:ext cx="1726755" cy="615553"/>
          </a:xfrm>
          <a:prstGeom prst="rect">
            <a:avLst/>
          </a:prstGeom>
          <a:solidFill>
            <a:srgbClr val="FDFFE7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00" b="0" dirty="0" err="1" smtClean="0">
                <a:solidFill>
                  <a:schemeClr val="tx1"/>
                </a:solidFill>
              </a:rPr>
              <a:t>Boivineau</a:t>
            </a:r>
            <a:r>
              <a:rPr lang="en-US" sz="1000" b="0" dirty="0" smtClean="0">
                <a:solidFill>
                  <a:schemeClr val="tx1"/>
                </a:solidFill>
              </a:rPr>
              <a:t> et al., Int. </a:t>
            </a:r>
            <a:r>
              <a:rPr lang="en-US" sz="1000" b="0" dirty="0" err="1" smtClean="0">
                <a:solidFill>
                  <a:schemeClr val="tx1"/>
                </a:solidFill>
              </a:rPr>
              <a:t>Journ</a:t>
            </a:r>
            <a:r>
              <a:rPr lang="en-US" sz="1000" b="0" dirty="0" smtClean="0">
                <a:solidFill>
                  <a:schemeClr val="tx1"/>
                </a:solidFill>
              </a:rPr>
              <a:t>. 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of </a:t>
            </a:r>
            <a:r>
              <a:rPr lang="en-US" sz="1000" b="0" dirty="0" err="1" smtClean="0">
                <a:solidFill>
                  <a:schemeClr val="tx1"/>
                </a:solidFill>
              </a:rPr>
              <a:t>Thermophysics</a:t>
            </a:r>
            <a:r>
              <a:rPr lang="en-US" sz="1000" b="0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en-US" sz="1000" b="0" dirty="0" smtClean="0">
                <a:solidFill>
                  <a:schemeClr val="tx1"/>
                </a:solidFill>
              </a:rPr>
              <a:t>Vol. 27, No.2 March 2006</a:t>
            </a:r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277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Heating to equilibrium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 smtClean="0"/>
              <a:t>Neglect heat conduction and thermal radiation </a:t>
            </a:r>
            <a:r>
              <a:rPr lang="en-US" dirty="0" smtClean="0">
                <a:sym typeface="Wingdings" panose="05000000000000000000" pitchFamily="2" charset="2"/>
              </a:rPr>
              <a:t> average T in material increases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Assume 2.3kW at target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 b="0" dirty="0" smtClean="0"/>
              <a:t>target rim height  h =     2cm      (4cm) </a:t>
            </a:r>
          </a:p>
          <a:p>
            <a:pPr marL="457200" lvl="1" indent="0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-US" b="0" dirty="0" smtClean="0">
                <a:sym typeface="Wingdings" panose="05000000000000000000" pitchFamily="2" charset="2"/>
              </a:rPr>
              <a:t>                          </a:t>
            </a:r>
            <a:r>
              <a:rPr lang="en-US" b="0" dirty="0" err="1" smtClean="0">
                <a:sym typeface="Wingdings" panose="05000000000000000000" pitchFamily="2" charset="2"/>
              </a:rPr>
              <a:t>V</a:t>
            </a:r>
            <a:r>
              <a:rPr lang="en-US" b="0" baseline="-25000" dirty="0" err="1" smtClean="0">
                <a:sym typeface="Wingdings" panose="05000000000000000000" pitchFamily="2" charset="2"/>
              </a:rPr>
              <a:t>rim</a:t>
            </a:r>
            <a:r>
              <a:rPr lang="en-US" b="0" baseline="-25000" dirty="0" smtClean="0">
                <a:sym typeface="Wingdings" panose="05000000000000000000" pitchFamily="2" charset="2"/>
              </a:rPr>
              <a:t> </a:t>
            </a:r>
            <a:r>
              <a:rPr lang="en-US" b="0" dirty="0" smtClean="0">
                <a:sym typeface="Wingdings" panose="05000000000000000000" pitchFamily="2" charset="2"/>
              </a:rPr>
              <a:t>~ 924cm</a:t>
            </a:r>
            <a:r>
              <a:rPr lang="en-US" b="0" baseline="30000" dirty="0" smtClean="0">
                <a:sym typeface="Wingdings" panose="05000000000000000000" pitchFamily="2" charset="2"/>
              </a:rPr>
              <a:t>3</a:t>
            </a:r>
            <a:r>
              <a:rPr lang="en-US" b="0" dirty="0" smtClean="0">
                <a:sym typeface="Wingdings" panose="05000000000000000000" pitchFamily="2" charset="2"/>
              </a:rPr>
              <a:t> (1.8dm</a:t>
            </a:r>
            <a:r>
              <a:rPr lang="en-US" b="0" baseline="30000" dirty="0" smtClean="0">
                <a:sym typeface="Wingdings" panose="05000000000000000000" pitchFamily="2" charset="2"/>
              </a:rPr>
              <a:t>3</a:t>
            </a:r>
            <a:r>
              <a:rPr lang="en-US" b="0" dirty="0" smtClean="0">
                <a:sym typeface="Wingdings" panose="05000000000000000000" pitchFamily="2" charset="2"/>
              </a:rPr>
              <a:t>)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 b="0" dirty="0" smtClean="0"/>
              <a:t>Average rim </a:t>
            </a:r>
            <a:r>
              <a:rPr lang="en-US" b="0" dirty="0"/>
              <a:t>temperature </a:t>
            </a:r>
            <a:r>
              <a:rPr lang="en-US" b="0" dirty="0" err="1"/>
              <a:t>T</a:t>
            </a:r>
            <a:r>
              <a:rPr lang="en-US" b="0" baseline="-25000" dirty="0" err="1"/>
              <a:t>ave</a:t>
            </a:r>
            <a:r>
              <a:rPr lang="en-US" b="0" dirty="0"/>
              <a:t> = 300C (</a:t>
            </a:r>
            <a:r>
              <a:rPr lang="en-US" b="0" dirty="0">
                <a:latin typeface="Symbol" panose="05050102010706020507" pitchFamily="18" charset="2"/>
              </a:rPr>
              <a:t>D</a:t>
            </a:r>
            <a:r>
              <a:rPr lang="en-US" b="0" dirty="0"/>
              <a:t>T=270K) </a:t>
            </a:r>
            <a:r>
              <a:rPr lang="en-US" b="0" dirty="0" smtClean="0"/>
              <a:t>reached after  </a:t>
            </a:r>
            <a:r>
              <a:rPr lang="en-US" dirty="0" smtClean="0"/>
              <a:t> </a:t>
            </a:r>
          </a:p>
          <a:p>
            <a:pPr marL="914400" lvl="2" indent="0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2300" dirty="0" smtClean="0"/>
              <a:t>254sec (~4.2min) for h=2cm;</a:t>
            </a:r>
          </a:p>
          <a:p>
            <a:pPr marL="914400" lvl="2" indent="0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-US" sz="2300" dirty="0" smtClean="0"/>
              <a:t>497sec (~8.3min) for h=4cm </a:t>
            </a:r>
          </a:p>
          <a:p>
            <a:pPr lvl="1">
              <a:lnSpc>
                <a:spcPct val="120000"/>
              </a:lnSpc>
              <a:spcBef>
                <a:spcPts val="300"/>
              </a:spcBef>
              <a:spcAft>
                <a:spcPts val="100"/>
              </a:spcAft>
            </a:pPr>
            <a:r>
              <a:rPr lang="en-US" b="0" dirty="0" smtClean="0"/>
              <a:t>Heating of </a:t>
            </a:r>
            <a:r>
              <a:rPr lang="en-US" b="0" dirty="0" err="1" smtClean="0"/>
              <a:t>rim+radiator</a:t>
            </a:r>
            <a:r>
              <a:rPr lang="en-US" b="0" dirty="0" smtClean="0"/>
              <a:t> takes correspondingly longer</a:t>
            </a:r>
          </a:p>
          <a:p>
            <a:pPr lvl="1"/>
            <a:endParaRPr lang="en-US" sz="700" b="0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ym typeface="Wingdings" panose="05000000000000000000" pitchFamily="2" charset="2"/>
              </a:rPr>
              <a:t>Taking into account thermal radiation and time for heat transfer to radiator, few hours needed to achieve equilibrium (see our talks at POSIPOL14+15 and LCWS15 and Felix’ talk)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63426"/>
              </p:ext>
            </p:extLst>
          </p:nvPr>
        </p:nvGraphicFramePr>
        <p:xfrm>
          <a:off x="3736975" y="1905000"/>
          <a:ext cx="163988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55" name="Equation" r:id="rId3" imgW="812520" imgH="393480" progId="Equation.3">
                  <p:embed/>
                </p:oleObj>
              </mc:Choice>
              <mc:Fallback>
                <p:oleObj name="Equation" r:id="rId3" imgW="812520" imgH="393480" progId="Equation.3">
                  <p:embed/>
                  <p:pic>
                    <p:nvPicPr>
                      <p:cNvPr id="0" name="Objek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1905000"/>
                        <a:ext cx="1639888" cy="793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281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92" name="Picture 120" descr="https://www-zeuthen.desy.de/~riemanns/rim-radiation_T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Thermal radiation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far, we concentrated in our T</a:t>
            </a:r>
            <a:r>
              <a:rPr lang="en-US" baseline="30000" dirty="0" smtClean="0"/>
              <a:t>4 </a:t>
            </a:r>
            <a:r>
              <a:rPr lang="en-US" dirty="0" smtClean="0"/>
              <a:t>cooling models on radiation </a:t>
            </a:r>
            <a:r>
              <a:rPr lang="en-US" dirty="0"/>
              <a:t>from </a:t>
            </a:r>
            <a:r>
              <a:rPr lang="en-US" dirty="0" smtClean="0"/>
              <a:t>radiator by optimizing the design towards a large area with fins, </a:t>
            </a:r>
            <a:r>
              <a:rPr lang="en-US" dirty="0"/>
              <a:t>but </a:t>
            </a:r>
            <a:r>
              <a:rPr lang="en-US" dirty="0" smtClean="0"/>
              <a:t>there is also substantial </a:t>
            </a:r>
            <a:r>
              <a:rPr lang="en-US" dirty="0"/>
              <a:t>thermal radiation off the rim </a:t>
            </a:r>
          </a:p>
          <a:p>
            <a:pPr lvl="1"/>
            <a:r>
              <a:rPr lang="en-US" b="0" dirty="0" smtClean="0">
                <a:sym typeface="Wingdings" panose="05000000000000000000" pitchFamily="2" charset="2"/>
              </a:rPr>
              <a:t>low heat conductivity of </a:t>
            </a:r>
            <a:r>
              <a:rPr lang="en-US" b="0" dirty="0" err="1" smtClean="0">
                <a:sym typeface="Wingdings" panose="05000000000000000000" pitchFamily="2" charset="2"/>
              </a:rPr>
              <a:t>Ti</a:t>
            </a:r>
            <a:r>
              <a:rPr lang="en-US" b="0" dirty="0" smtClean="0">
                <a:sym typeface="Wingdings" panose="05000000000000000000" pitchFamily="2" charset="2"/>
              </a:rPr>
              <a:t>  high average temperature of rim</a:t>
            </a:r>
            <a:endParaRPr lang="en-US" b="0" dirty="0" smtClean="0"/>
          </a:p>
          <a:p>
            <a:pPr lvl="1"/>
            <a:r>
              <a:rPr lang="en-US" b="0" dirty="0" smtClean="0"/>
              <a:t>despite small rim area substantial cooling by thermal radiation off the target rim</a:t>
            </a:r>
            <a:endParaRPr lang="en-US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919" y="65532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330561" y="2074694"/>
            <a:ext cx="1272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T</a:t>
            </a:r>
            <a:r>
              <a:rPr lang="en-US" sz="1800" b="0" baseline="-25000" dirty="0" err="1" smtClean="0">
                <a:solidFill>
                  <a:schemeClr val="tx1"/>
                </a:solidFill>
              </a:rPr>
              <a:t>average</a:t>
            </a:r>
            <a:r>
              <a:rPr lang="en-US" sz="1800" b="0" dirty="0" smtClean="0">
                <a:solidFill>
                  <a:schemeClr val="tx1"/>
                </a:solidFill>
              </a:rPr>
              <a:t>[°</a:t>
            </a:r>
            <a:r>
              <a:rPr lang="en-US" sz="1800" b="0" dirty="0">
                <a:solidFill>
                  <a:schemeClr val="tx1"/>
                </a:solidFill>
              </a:rPr>
              <a:t>C]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4724400" y="1326344"/>
            <a:ext cx="4419601" cy="28746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None/>
            </a:pPr>
            <a:endParaRPr lang="en-US" sz="2000" b="0" dirty="0" smtClean="0">
              <a:solidFill>
                <a:srgbClr val="23346C"/>
              </a:solidFill>
            </a:endParaRPr>
          </a:p>
          <a:p>
            <a:pPr>
              <a:buNone/>
            </a:pPr>
            <a:endParaRPr lang="en-US" sz="2000" b="0" dirty="0">
              <a:solidFill>
                <a:srgbClr val="23346C"/>
              </a:solidFill>
            </a:endParaRPr>
          </a:p>
          <a:p>
            <a:pPr>
              <a:buNone/>
            </a:pPr>
            <a:endParaRPr lang="en-US" sz="2000" b="0" dirty="0" smtClean="0">
              <a:solidFill>
                <a:srgbClr val="23346C"/>
              </a:solidFill>
            </a:endParaRPr>
          </a:p>
          <a:p>
            <a:pPr>
              <a:buNone/>
            </a:pPr>
            <a:r>
              <a:rPr lang="en-US" sz="2000" b="0" dirty="0" smtClean="0">
                <a:solidFill>
                  <a:srgbClr val="23346C"/>
                </a:solidFill>
              </a:rPr>
              <a:t>Consider radiation off target rim only, </a:t>
            </a:r>
          </a:p>
          <a:p>
            <a:pPr>
              <a:buNone/>
            </a:pPr>
            <a:r>
              <a:rPr lang="en-US" sz="1800" b="0" dirty="0" smtClean="0">
                <a:solidFill>
                  <a:srgbClr val="23346C"/>
                </a:solidFill>
              </a:rPr>
              <a:t>r = 0.5m, h=2cm, d=1.5cm</a:t>
            </a:r>
          </a:p>
          <a:p>
            <a:pPr>
              <a:buNone/>
            </a:pPr>
            <a:r>
              <a:rPr lang="en-US" sz="1600" b="0" dirty="0" smtClean="0">
                <a:solidFill>
                  <a:srgbClr val="23346C"/>
                </a:solidFill>
              </a:rPr>
              <a:t>A ~ 0.17m</a:t>
            </a:r>
            <a:r>
              <a:rPr lang="en-US" sz="1600" b="0" baseline="30000" dirty="0" smtClean="0">
                <a:solidFill>
                  <a:srgbClr val="23346C"/>
                </a:solidFill>
              </a:rPr>
              <a:t>2</a:t>
            </a:r>
            <a:r>
              <a:rPr lang="en-US" sz="1600" b="0" dirty="0" smtClean="0">
                <a:solidFill>
                  <a:srgbClr val="23346C"/>
                </a:solidFill>
              </a:rPr>
              <a:t>, </a:t>
            </a:r>
            <a:r>
              <a:rPr lang="en-US" sz="1600" b="0" dirty="0" smtClean="0">
                <a:solidFill>
                  <a:srgbClr val="23346C"/>
                </a:solidFill>
                <a:latin typeface="Symbol" panose="05050102010706020507" pitchFamily="18" charset="2"/>
              </a:rPr>
              <a:t>e</a:t>
            </a:r>
            <a:r>
              <a:rPr lang="en-US" sz="1600" b="0" dirty="0" smtClean="0">
                <a:solidFill>
                  <a:srgbClr val="23346C"/>
                </a:solidFill>
              </a:rPr>
              <a:t> = 0.6</a:t>
            </a:r>
            <a:endParaRPr lang="en-US" sz="1800" b="0" baseline="30000" dirty="0">
              <a:solidFill>
                <a:srgbClr val="23346C"/>
              </a:solidFill>
            </a:endParaRPr>
          </a:p>
          <a:p>
            <a:pPr>
              <a:buNone/>
            </a:pPr>
            <a:r>
              <a:rPr lang="en-US" sz="2000" b="0" dirty="0" smtClean="0">
                <a:solidFill>
                  <a:srgbClr val="23346C"/>
                </a:solidFill>
              </a:rPr>
              <a:t>2.3kW  </a:t>
            </a:r>
            <a:r>
              <a:rPr lang="en-US" sz="2000" b="0" dirty="0" err="1" smtClean="0">
                <a:solidFill>
                  <a:srgbClr val="23346C"/>
                </a:solidFill>
              </a:rPr>
              <a:t>T</a:t>
            </a:r>
            <a:r>
              <a:rPr lang="en-US" sz="2000" b="0" baseline="-25000" dirty="0" err="1" smtClean="0">
                <a:solidFill>
                  <a:srgbClr val="23346C"/>
                </a:solidFill>
              </a:rPr>
              <a:t>target</a:t>
            </a:r>
            <a:r>
              <a:rPr lang="en-US" sz="2000" b="0" dirty="0" smtClean="0">
                <a:solidFill>
                  <a:srgbClr val="23346C"/>
                </a:solidFill>
              </a:rPr>
              <a:t> (</a:t>
            </a:r>
            <a:r>
              <a:rPr lang="en-US" sz="2000" b="0" dirty="0" err="1" smtClean="0">
                <a:solidFill>
                  <a:srgbClr val="23346C"/>
                </a:solidFill>
              </a:rPr>
              <a:t>ave</a:t>
            </a:r>
            <a:r>
              <a:rPr lang="en-US" sz="2000" b="0" dirty="0" smtClean="0">
                <a:solidFill>
                  <a:srgbClr val="23346C"/>
                </a:solidFill>
              </a:rPr>
              <a:t>)~530C </a:t>
            </a:r>
          </a:p>
          <a:p>
            <a:pPr>
              <a:buNone/>
            </a:pPr>
            <a:endParaRPr lang="en-US" sz="2000" b="0" dirty="0">
              <a:solidFill>
                <a:srgbClr val="23346C"/>
              </a:solidFill>
            </a:endParaRPr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50805"/>
              </p:ext>
            </p:extLst>
          </p:nvPr>
        </p:nvGraphicFramePr>
        <p:xfrm>
          <a:off x="4800600" y="1524000"/>
          <a:ext cx="27432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70" name="Equation" r:id="rId4" imgW="1358640" imgH="253800" progId="Equation.3">
                  <p:embed/>
                </p:oleObj>
              </mc:Choice>
              <mc:Fallback>
                <p:oleObj name="Equation" r:id="rId4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2743200" cy="5127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9"/>
          <p:cNvSpPr txBox="1"/>
          <p:nvPr/>
        </p:nvSpPr>
        <p:spPr>
          <a:xfrm>
            <a:off x="3886200" y="267866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400" b="0" dirty="0" smtClean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en-US" sz="1400" b="0" dirty="0" smtClean="0">
                <a:solidFill>
                  <a:schemeClr val="tx1"/>
                </a:solidFill>
              </a:rPr>
              <a:t>=0.6</a:t>
            </a:r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1676400" y="4495800"/>
            <a:ext cx="685800" cy="152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790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transfer target to radiator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152399" y="1447800"/>
                <a:ext cx="8898201" cy="5105400"/>
              </a:xfrm>
            </p:spPr>
            <p:txBody>
              <a:bodyPr>
                <a:normAutofit fontScale="92500"/>
              </a:bodyPr>
              <a:lstStyle/>
              <a:p>
                <a:pPr>
                  <a:spcBef>
                    <a:spcPts val="0"/>
                  </a:spcBef>
                  <a:spcAft>
                    <a:spcPts val="300"/>
                  </a:spcAft>
                </a:pPr>
                <a:r>
                  <a:rPr lang="en-US" sz="2000" dirty="0" smtClean="0"/>
                  <a:t>Spinning </a:t>
                </a:r>
                <a:r>
                  <a:rPr lang="en-US" sz="2000" dirty="0"/>
                  <a:t>target</a:t>
                </a:r>
                <a:r>
                  <a:rPr lang="en-US" sz="2000" dirty="0">
                    <a:sym typeface="Wingdings" panose="05000000000000000000" pitchFamily="2" charset="2"/>
                  </a:rPr>
                  <a:t> ~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6.5s </a:t>
                </a:r>
                <a:r>
                  <a:rPr lang="en-US" sz="2000" dirty="0"/>
                  <a:t>between load cycles </a:t>
                </a:r>
              </a:p>
              <a:p>
                <a:pPr lvl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0" dirty="0"/>
                  <a:t>Heat moves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800" b="0" i="1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en-US" sz="1800" b="0" i="1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rad>
                  </m:oMath>
                </a14:m>
                <a:r>
                  <a:rPr lang="en-US" sz="1800" b="0" dirty="0"/>
                  <a:t> ~ 0.5cm  in </a:t>
                </a:r>
                <a:r>
                  <a:rPr lang="en-US" sz="1800" b="0" dirty="0" smtClean="0"/>
                  <a:t>6.5sec</a:t>
                </a:r>
                <a:endParaRPr lang="en-US" sz="900" b="0" dirty="0"/>
              </a:p>
              <a:p>
                <a:pPr marL="457200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 b="0" dirty="0" smtClean="0">
                    <a:sym typeface="Wingdings" panose="05000000000000000000" pitchFamily="2" charset="2"/>
                  </a:rPr>
                  <a:t> </a:t>
                </a:r>
                <a:r>
                  <a:rPr lang="en-US" sz="1800" b="0" dirty="0" smtClean="0"/>
                  <a:t> </a:t>
                </a:r>
                <a:r>
                  <a:rPr lang="en-US" sz="1800" b="0" dirty="0"/>
                  <a:t>accumulation of heat in the target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000" dirty="0"/>
                  <a:t>Temperature </a:t>
                </a:r>
                <a:r>
                  <a:rPr lang="en-US" sz="2000" dirty="0" smtClean="0"/>
                  <a:t>flow </a:t>
                </a:r>
                <a:r>
                  <a:rPr lang="en-US" sz="2000" dirty="0"/>
                  <a:t>to </a:t>
                </a:r>
                <a:r>
                  <a:rPr lang="en-US" sz="2000" dirty="0" smtClean="0"/>
                  <a:t>radiator depends                                                                     on s</a:t>
                </a:r>
                <a:endParaRPr lang="en-US" sz="900" dirty="0"/>
              </a:p>
              <a:p>
                <a:pPr lvl="1">
                  <a:spcBef>
                    <a:spcPts val="0"/>
                  </a:spcBef>
                </a:pPr>
                <a:r>
                  <a:rPr lang="en-US" sz="1800" b="0" dirty="0"/>
                  <a:t>Average heat transfer through </a:t>
                </a:r>
                <a:r>
                  <a:rPr lang="en-US" sz="1800" b="0" dirty="0" smtClean="0"/>
                  <a:t>rim</a:t>
                </a:r>
              </a:p>
              <a:p>
                <a:pPr lvl="1">
                  <a:spcBef>
                    <a:spcPts val="0"/>
                  </a:spcBef>
                </a:pPr>
                <a:endParaRPr lang="en-US" sz="1800" b="0" dirty="0" smtClean="0"/>
              </a:p>
              <a:p>
                <a:pPr lvl="1">
                  <a:spcBef>
                    <a:spcPts val="0"/>
                  </a:spcBef>
                </a:pPr>
                <a:endParaRPr lang="en-US" sz="1600" b="0" dirty="0"/>
              </a:p>
              <a:p>
                <a:pPr marL="457200" lvl="1" indent="0">
                  <a:spcBef>
                    <a:spcPts val="0"/>
                  </a:spcBef>
                  <a:buNone/>
                </a:pPr>
                <a:endParaRPr lang="en-US" sz="1600" b="0" dirty="0" smtClean="0"/>
              </a:p>
              <a:p>
                <a:pPr lvl="1">
                  <a:spcBef>
                    <a:spcPts val="0"/>
                  </a:spcBef>
                </a:pPr>
                <a:endParaRPr lang="en-US" sz="1600" b="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1600" b="0" dirty="0" smtClean="0"/>
                  <a:t>                              </a:t>
                </a:r>
                <a:r>
                  <a:rPr lang="en-US" sz="1600" b="0" dirty="0" err="1" smtClean="0"/>
                  <a:t>A</a:t>
                </a:r>
                <a:r>
                  <a:rPr lang="en-US" sz="1600" b="0" baseline="-25000" dirty="0" err="1" smtClean="0"/>
                  <a:t>contact</a:t>
                </a:r>
                <a:r>
                  <a:rPr lang="en-US" sz="1600" b="0" dirty="0" smtClean="0"/>
                  <a:t> </a:t>
                </a:r>
                <a:r>
                  <a:rPr lang="en-US" sz="1600" b="0" dirty="0"/>
                  <a:t>~470cm</a:t>
                </a:r>
                <a:r>
                  <a:rPr lang="en-US" sz="1600" b="0" baseline="30000" dirty="0"/>
                  <a:t>2</a:t>
                </a:r>
                <a:r>
                  <a:rPr lang="en-US" sz="1600" b="0" dirty="0"/>
                  <a:t>, </a:t>
                </a:r>
                <a:r>
                  <a:rPr lang="en-US" sz="1600" b="0" dirty="0">
                    <a:latin typeface="Symbol" panose="05050102010706020507" pitchFamily="18" charset="2"/>
                  </a:rPr>
                  <a:t>l</a:t>
                </a:r>
                <a:r>
                  <a:rPr lang="en-US" sz="1600" b="0" dirty="0"/>
                  <a:t>~10W/(m K</a:t>
                </a:r>
                <a:r>
                  <a:rPr lang="en-US" sz="1600" b="0" dirty="0" smtClean="0"/>
                  <a:t>) </a:t>
                </a:r>
              </a:p>
              <a:p>
                <a:pPr lvl="1">
                  <a:spcBef>
                    <a:spcPts val="0"/>
                  </a:spcBef>
                </a:pPr>
                <a:endParaRPr lang="en-US" sz="700" b="0" dirty="0" smtClean="0"/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1800" b="0" dirty="0" smtClean="0"/>
                  <a:t>     </a:t>
                </a:r>
                <a:r>
                  <a:rPr lang="en-US" sz="1800" b="0" dirty="0" err="1" smtClean="0"/>
                  <a:t>dQ</a:t>
                </a:r>
                <a:r>
                  <a:rPr lang="en-US" sz="1800" b="0" dirty="0" smtClean="0"/>
                  <a:t>/</a:t>
                </a:r>
                <a:r>
                  <a:rPr lang="en-US" sz="1800" b="0" dirty="0" err="1" smtClean="0"/>
                  <a:t>dt</a:t>
                </a:r>
                <a:r>
                  <a:rPr lang="en-US" sz="1800" b="0" dirty="0" smtClean="0"/>
                  <a:t> = 2.3kW: </a:t>
                </a:r>
                <a:r>
                  <a:rPr lang="en-US" sz="1800" b="0" dirty="0" err="1" smtClean="0"/>
                  <a:t>T</a:t>
                </a:r>
                <a:r>
                  <a:rPr lang="en-US" sz="1800" b="0" baseline="-25000" dirty="0" err="1" smtClean="0"/>
                  <a:t>max-ave</a:t>
                </a:r>
                <a:r>
                  <a:rPr lang="en-US" sz="1800" b="0" dirty="0" smtClean="0"/>
                  <a:t> (</a:t>
                </a:r>
                <a:r>
                  <a:rPr lang="en-US" sz="1800" b="0" dirty="0" err="1" smtClean="0"/>
                  <a:t>Ti</a:t>
                </a:r>
                <a:r>
                  <a:rPr lang="en-US" sz="1800" b="0" dirty="0" smtClean="0"/>
                  <a:t>) – </a:t>
                </a:r>
                <a:r>
                  <a:rPr lang="en-US" sz="1800" b="0" dirty="0" err="1" smtClean="0"/>
                  <a:t>T</a:t>
                </a:r>
                <a:r>
                  <a:rPr lang="en-US" sz="1800" b="0" baseline="-25000" dirty="0" err="1" smtClean="0"/>
                  <a:t>contact</a:t>
                </a:r>
                <a:r>
                  <a:rPr lang="en-US" sz="1800" b="0" dirty="0" smtClean="0"/>
                  <a:t> ~ 100K (s=1.5cm)</a:t>
                </a:r>
              </a:p>
              <a:p>
                <a:pPr marL="457200" lvl="1" indent="0">
                  <a:spcBef>
                    <a:spcPts val="0"/>
                  </a:spcBef>
                  <a:buNone/>
                </a:pPr>
                <a:r>
                  <a:rPr lang="en-US" sz="1800" b="0" dirty="0" smtClean="0"/>
                  <a:t>                                                              </a:t>
                </a:r>
                <a:r>
                  <a:rPr lang="en-US" sz="1800" b="0" dirty="0"/>
                  <a:t>~ 150K (s=2.5cm)</a:t>
                </a:r>
                <a:r>
                  <a:rPr lang="en-US" sz="1800" b="0" dirty="0">
                    <a:sym typeface="Wingdings" panose="05000000000000000000" pitchFamily="2" charset="2"/>
                  </a:rPr>
                  <a:t> </a:t>
                </a:r>
                <a:endParaRPr lang="en-US" sz="900" b="0" dirty="0">
                  <a:sym typeface="Wingdings" panose="05000000000000000000" pitchFamily="2" charset="2"/>
                </a:endParaRPr>
              </a:p>
              <a:p>
                <a:pPr marL="800100" lvl="1" indent="-342900">
                  <a:spcBef>
                    <a:spcPts val="0"/>
                  </a:spcBef>
                </a:pPr>
                <a:r>
                  <a:rPr lang="en-US" sz="1800" b="0" dirty="0" smtClean="0">
                    <a:sym typeface="Wingdings" panose="05000000000000000000" pitchFamily="2" charset="2"/>
                  </a:rPr>
                  <a:t>Additional </a:t>
                </a:r>
                <a:r>
                  <a:rPr lang="en-US" sz="1800" b="0" dirty="0">
                    <a:sym typeface="Wingdings" panose="05000000000000000000" pitchFamily="2" charset="2"/>
                  </a:rPr>
                  <a:t>cyclic temperature rise by pulse (80…200K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)</a:t>
                </a:r>
                <a:endParaRPr lang="en-US" sz="1100" b="0" dirty="0">
                  <a:sym typeface="Wingdings" panose="05000000000000000000" pitchFamily="2" charset="2"/>
                </a:endParaRPr>
              </a:p>
              <a:p>
                <a:pPr marL="400050">
                  <a:spcBef>
                    <a:spcPts val="0"/>
                  </a:spcBef>
                </a:pPr>
                <a:r>
                  <a:rPr lang="en-US" sz="2000" dirty="0">
                    <a:sym typeface="Wingdings" panose="05000000000000000000" pitchFamily="2" charset="2"/>
                  </a:rPr>
                  <a:t>Cyclic peak temperatures in target can exceed 500˚C, in particular for large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s  </a:t>
                </a:r>
              </a:p>
              <a:p>
                <a:pPr lvl="1">
                  <a:spcBef>
                    <a:spcPts val="0"/>
                  </a:spcBef>
                  <a:buFont typeface="Wingdings"/>
                  <a:buChar char="à"/>
                </a:pPr>
                <a:r>
                  <a:rPr lang="en-US" sz="1800" b="0" dirty="0" smtClean="0">
                    <a:sym typeface="Wingdings" panose="05000000000000000000" pitchFamily="2" charset="2"/>
                  </a:rPr>
                  <a:t>need </a:t>
                </a:r>
                <a:r>
                  <a:rPr lang="en-US" sz="1800" b="0" dirty="0">
                    <a:sym typeface="Wingdings" panose="05000000000000000000" pitchFamily="2" charset="2"/>
                  </a:rPr>
                  <a:t>design with short heat transfer path through </a:t>
                </a:r>
                <a:r>
                  <a:rPr lang="en-US" sz="1800" b="0" dirty="0" err="1" smtClean="0">
                    <a:sym typeface="Wingdings" panose="05000000000000000000" pitchFamily="2" charset="2"/>
                  </a:rPr>
                  <a:t>Ti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 rim </a:t>
                </a:r>
                <a:r>
                  <a:rPr lang="en-US" sz="1800" b="0" dirty="0">
                    <a:sym typeface="Wingdings" panose="05000000000000000000" pitchFamily="2" charset="2"/>
                  </a:rPr>
                  <a:t>to keep the average </a:t>
                </a:r>
                <a:r>
                  <a:rPr lang="en-US" sz="1800" b="0" dirty="0" err="1" smtClean="0">
                    <a:sym typeface="Wingdings" panose="05000000000000000000" pitchFamily="2" charset="2"/>
                  </a:rPr>
                  <a:t>T</a:t>
                </a:r>
                <a:r>
                  <a:rPr lang="en-US" sz="1800" b="0" baseline="-25000" dirty="0" err="1" smtClean="0">
                    <a:sym typeface="Wingdings" panose="05000000000000000000" pitchFamily="2" charset="2"/>
                  </a:rPr>
                  <a:t>target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 </a:t>
                </a:r>
                <a:r>
                  <a:rPr lang="en-US" sz="1800" b="0" dirty="0">
                    <a:sym typeface="Wingdings" panose="05000000000000000000" pitchFamily="2" charset="2"/>
                  </a:rPr>
                  <a:t>as low as 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possible</a:t>
                </a:r>
              </a:p>
              <a:p>
                <a:pPr lvl="1">
                  <a:spcBef>
                    <a:spcPts val="0"/>
                  </a:spcBef>
                  <a:buFont typeface="Wingdings"/>
                  <a:buChar char="à"/>
                </a:pPr>
                <a:r>
                  <a:rPr lang="en-US" sz="1800" b="0" dirty="0">
                    <a:sym typeface="Wingdings" panose="05000000000000000000" pitchFamily="2" charset="2"/>
                  </a:rPr>
                  <a:t>for high power deposition 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( high </a:t>
                </a:r>
                <a:r>
                  <a:rPr lang="en-US" sz="1800" b="0" dirty="0" err="1" smtClean="0">
                    <a:sym typeface="Wingdings" panose="05000000000000000000" pitchFamily="2" charset="2"/>
                  </a:rPr>
                  <a:t>lumi</a:t>
                </a:r>
                <a:r>
                  <a:rPr lang="en-US" sz="1800" b="0" dirty="0" smtClean="0">
                    <a:sym typeface="Wingdings" panose="05000000000000000000" pitchFamily="2" charset="2"/>
                  </a:rPr>
                  <a:t>) even average temperature could be &gt;500C</a:t>
                </a:r>
                <a:endParaRPr lang="en-US" sz="1800" b="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399" y="1447800"/>
                <a:ext cx="8898201" cy="5105400"/>
              </a:xfrm>
              <a:blipFill rotWithShape="1">
                <a:blip r:embed="rId3"/>
                <a:stretch>
                  <a:fillRect l="-479" t="-717" r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30919" y="6553200"/>
            <a:ext cx="3124200" cy="457200"/>
          </a:xfrm>
        </p:spPr>
        <p:txBody>
          <a:bodyPr/>
          <a:lstStyle/>
          <a:p>
            <a:pPr>
              <a:defRPr/>
            </a:pPr>
            <a:r>
              <a:rPr lang="en-US" altLang="en-US" smtClean="0"/>
              <a:t>S. Riemann </a:t>
            </a:r>
            <a:endParaRPr lang="en-US" alt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POSIPOL 2016:  Status radiative thermal e+ target cooling</a:t>
            </a:r>
            <a:endParaRPr lang="en-US" altLang="en-US" sz="1600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A52E8-C080-4E59-A24E-1140B62245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012546"/>
              </p:ext>
            </p:extLst>
          </p:nvPr>
        </p:nvGraphicFramePr>
        <p:xfrm>
          <a:off x="914400" y="3432175"/>
          <a:ext cx="401796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4" name="Equation" r:id="rId4" imgW="2603160" imgH="393480" progId="Equation.3">
                  <p:embed/>
                </p:oleObj>
              </mc:Choice>
              <mc:Fallback>
                <p:oleObj name="Equation" r:id="rId4" imgW="260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432175"/>
                        <a:ext cx="4017963" cy="606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C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8"/>
          <p:cNvSpPr/>
          <p:nvPr/>
        </p:nvSpPr>
        <p:spPr bwMode="auto">
          <a:xfrm>
            <a:off x="5943600" y="1447800"/>
            <a:ext cx="707256" cy="1752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9"/>
          <p:cNvSpPr/>
          <p:nvPr/>
        </p:nvSpPr>
        <p:spPr bwMode="auto">
          <a:xfrm>
            <a:off x="5943599" y="2405742"/>
            <a:ext cx="1450195" cy="794658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95999" y="1143000"/>
            <a:ext cx="54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Ti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900445" y="2372508"/>
            <a:ext cx="493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Cu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21" name="Isosceles Triangle 11"/>
          <p:cNvSpPr/>
          <p:nvPr/>
        </p:nvSpPr>
        <p:spPr bwMode="auto">
          <a:xfrm rot="5400000">
            <a:off x="6159107" y="1520764"/>
            <a:ext cx="266700" cy="697715"/>
          </a:xfrm>
          <a:prstGeom prst="triangl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  <a:shade val="30000"/>
                  <a:satMod val="115000"/>
                </a:srgbClr>
              </a:gs>
              <a:gs pos="50000">
                <a:srgbClr val="C00000">
                  <a:tint val="66000"/>
                  <a:satMod val="160000"/>
                  <a:shade val="67500"/>
                  <a:satMod val="115000"/>
                </a:srgbClr>
              </a:gs>
              <a:gs pos="100000">
                <a:srgbClr val="C00000">
                  <a:tint val="66000"/>
                  <a:satMod val="160000"/>
                  <a:shade val="100000"/>
                  <a:satMod val="115000"/>
                </a:srgb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Left Arrow 13"/>
          <p:cNvSpPr/>
          <p:nvPr/>
        </p:nvSpPr>
        <p:spPr bwMode="auto">
          <a:xfrm>
            <a:off x="6711297" y="1790700"/>
            <a:ext cx="528674" cy="152399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5943600" y="1790700"/>
            <a:ext cx="717258" cy="152399"/>
          </a:xfrm>
          <a:prstGeom prst="rect">
            <a:avLst/>
          </a:prstGeom>
          <a:gradFill flip="none" rotWithShape="1">
            <a:gsLst>
              <a:gs pos="0">
                <a:srgbClr val="FF9999">
                  <a:shade val="30000"/>
                  <a:satMod val="115000"/>
                </a:srgbClr>
              </a:gs>
              <a:gs pos="50000">
                <a:srgbClr val="FF9999">
                  <a:shade val="67500"/>
                  <a:satMod val="115000"/>
                </a:srgbClr>
              </a:gs>
              <a:gs pos="100000">
                <a:srgbClr val="FF9999">
                  <a:shade val="100000"/>
                  <a:satMod val="115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Pfeil nach unten 23"/>
          <p:cNvSpPr/>
          <p:nvPr/>
        </p:nvSpPr>
        <p:spPr bwMode="auto">
          <a:xfrm>
            <a:off x="6096000" y="2106488"/>
            <a:ext cx="377256" cy="223446"/>
          </a:xfrm>
          <a:prstGeom prst="downArrow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5" name="Gerade Verbindung mit Pfeil 24"/>
          <p:cNvCxnSpPr/>
          <p:nvPr/>
        </p:nvCxnSpPr>
        <p:spPr bwMode="auto">
          <a:xfrm>
            <a:off x="5791200" y="1697491"/>
            <a:ext cx="0" cy="8171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5464627" y="1752600"/>
            <a:ext cx="339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chemeClr val="tx1"/>
                </a:solidFill>
              </a:rPr>
              <a:t>s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27" name="Flussdiagramm: Lochstreifen 26"/>
          <p:cNvSpPr/>
          <p:nvPr/>
        </p:nvSpPr>
        <p:spPr bwMode="auto">
          <a:xfrm>
            <a:off x="5946684" y="2743200"/>
            <a:ext cx="1430143" cy="609600"/>
          </a:xfrm>
          <a:prstGeom prst="flowChartPunchedTape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ectangle 8"/>
          <p:cNvSpPr/>
          <p:nvPr/>
        </p:nvSpPr>
        <p:spPr bwMode="auto">
          <a:xfrm>
            <a:off x="7620000" y="1447800"/>
            <a:ext cx="705957" cy="1752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ectangle 9"/>
          <p:cNvSpPr/>
          <p:nvPr/>
        </p:nvSpPr>
        <p:spPr bwMode="auto">
          <a:xfrm>
            <a:off x="7620000" y="2405742"/>
            <a:ext cx="1524000" cy="794658"/>
          </a:xfrm>
          <a:prstGeom prst="rect">
            <a:avLst/>
          </a:prstGeom>
          <a:solidFill>
            <a:srgbClr val="CC99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TextBox 19"/>
          <p:cNvSpPr txBox="1"/>
          <p:nvPr/>
        </p:nvSpPr>
        <p:spPr>
          <a:xfrm>
            <a:off x="7772400" y="1143000"/>
            <a:ext cx="33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err="1" smtClean="0">
                <a:solidFill>
                  <a:schemeClr val="tx1"/>
                </a:solidFill>
              </a:rPr>
              <a:t>Ti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1" name="TextBox 20"/>
          <p:cNvSpPr txBox="1"/>
          <p:nvPr/>
        </p:nvSpPr>
        <p:spPr>
          <a:xfrm>
            <a:off x="8576845" y="2372508"/>
            <a:ext cx="492443" cy="4468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b="0" dirty="0" smtClean="0">
                <a:solidFill>
                  <a:schemeClr val="tx1"/>
                </a:solidFill>
              </a:rPr>
              <a:t>Cu</a:t>
            </a:r>
            <a:endParaRPr lang="en-US" sz="1800" b="0" dirty="0">
              <a:solidFill>
                <a:schemeClr val="tx1"/>
              </a:solidFill>
            </a:endParaRPr>
          </a:p>
        </p:txBody>
      </p:sp>
      <p:sp>
        <p:nvSpPr>
          <p:cNvPr id="33" name="Left Arrow 13"/>
          <p:cNvSpPr/>
          <p:nvPr/>
        </p:nvSpPr>
        <p:spPr bwMode="auto">
          <a:xfrm>
            <a:off x="8387697" y="1790700"/>
            <a:ext cx="527703" cy="152399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7620000" y="1447800"/>
            <a:ext cx="715940" cy="957942"/>
          </a:xfrm>
          <a:prstGeom prst="rect">
            <a:avLst/>
          </a:prstGeom>
          <a:gradFill flip="none" rotWithShape="1">
            <a:gsLst>
              <a:gs pos="47000">
                <a:srgbClr val="C00000"/>
              </a:gs>
              <a:gs pos="68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" name="Pfeil nach unten 34"/>
          <p:cNvSpPr/>
          <p:nvPr/>
        </p:nvSpPr>
        <p:spPr bwMode="auto">
          <a:xfrm>
            <a:off x="7772400" y="2106488"/>
            <a:ext cx="376563" cy="223446"/>
          </a:xfrm>
          <a:prstGeom prst="downArrow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Flussdiagramm: Lochstreifen 37"/>
          <p:cNvSpPr/>
          <p:nvPr/>
        </p:nvSpPr>
        <p:spPr bwMode="auto">
          <a:xfrm>
            <a:off x="7623085" y="2743200"/>
            <a:ext cx="1427516" cy="609600"/>
          </a:xfrm>
          <a:prstGeom prst="flowChartPunchedTape">
            <a:avLst/>
          </a:prstGeom>
          <a:solidFill>
            <a:srgbClr val="CC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7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/>
      <p:bldP spid="33" grpId="0" animBg="1"/>
      <p:bldP spid="34" grpId="0" animBg="1"/>
      <p:bldP spid="35" grpId="0" animBg="1"/>
      <p:bldP spid="38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ctr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LC_PowerPoint_exa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2466</Words>
  <Application>Microsoft Office PowerPoint</Application>
  <PresentationFormat>Bildschirmpräsentation (4:3)</PresentationFormat>
  <Paragraphs>530</Paragraphs>
  <Slides>23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6" baseType="lpstr">
      <vt:lpstr>Blank Presentation</vt:lpstr>
      <vt:lpstr>LLC_PowerPoint_example</vt:lpstr>
      <vt:lpstr>Equation</vt:lpstr>
      <vt:lpstr>PowerPoint-Präsentation</vt:lpstr>
      <vt:lpstr>Outline  </vt:lpstr>
      <vt:lpstr>e+ target for Ecm = 250 … 500GeV</vt:lpstr>
      <vt:lpstr>PowerPoint-Präsentation</vt:lpstr>
      <vt:lpstr>Temperature development in target (+radiator)</vt:lpstr>
      <vt:lpstr>Temperature development in target (+radiator)</vt:lpstr>
      <vt:lpstr>Heating to equilibrium</vt:lpstr>
      <vt:lpstr>Thermal radiation</vt:lpstr>
      <vt:lpstr>Heat transfer target to radiator</vt:lpstr>
      <vt:lpstr>Estimated average temperature in T rim and Cu radiator</vt:lpstr>
      <vt:lpstr>Percentage of power radiated by target rim</vt:lpstr>
      <vt:lpstr>PowerPoint-Präsentation</vt:lpstr>
      <vt:lpstr>Target studies at SLAC (M.  Breidenbach, M. Oriunno)</vt:lpstr>
      <vt:lpstr>Stress in target and radiator</vt:lpstr>
      <vt:lpstr>Stress due to heating</vt:lpstr>
      <vt:lpstr>Further stress load</vt:lpstr>
      <vt:lpstr> </vt:lpstr>
      <vt:lpstr>Expected target load in the first years</vt:lpstr>
      <vt:lpstr>Ti alloy parameters at high temperatures</vt:lpstr>
      <vt:lpstr>Thoughts for improvements</vt:lpstr>
      <vt:lpstr>Summary</vt:lpstr>
      <vt:lpstr>PowerPoint-Präsentation</vt:lpstr>
      <vt:lpstr>Temperature distribution at the target rim</vt:lpstr>
    </vt:vector>
  </TitlesOfParts>
  <Company>Cornell LEPP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Dugan</dc:creator>
  <cp:lastModifiedBy>Riemann, Sabine</cp:lastModifiedBy>
  <cp:revision>1765</cp:revision>
  <cp:lastPrinted>2016-09-11T12:34:58Z</cp:lastPrinted>
  <dcterms:created xsi:type="dcterms:W3CDTF">2005-11-21T04:08:26Z</dcterms:created>
  <dcterms:modified xsi:type="dcterms:W3CDTF">2016-09-15T22:06:46Z</dcterms:modified>
</cp:coreProperties>
</file>