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26"/>
  </p:notesMasterIdLst>
  <p:sldIdLst>
    <p:sldId id="258" r:id="rId2"/>
    <p:sldId id="284" r:id="rId3"/>
    <p:sldId id="283" r:id="rId4"/>
    <p:sldId id="285" r:id="rId5"/>
    <p:sldId id="264" r:id="rId6"/>
    <p:sldId id="257" r:id="rId7"/>
    <p:sldId id="263" r:id="rId8"/>
    <p:sldId id="270" r:id="rId9"/>
    <p:sldId id="268" r:id="rId10"/>
    <p:sldId id="262" r:id="rId11"/>
    <p:sldId id="266" r:id="rId12"/>
    <p:sldId id="267" r:id="rId13"/>
    <p:sldId id="265" r:id="rId14"/>
    <p:sldId id="269" r:id="rId15"/>
    <p:sldId id="259" r:id="rId16"/>
    <p:sldId id="272" r:id="rId17"/>
    <p:sldId id="273" r:id="rId18"/>
    <p:sldId id="275" r:id="rId19"/>
    <p:sldId id="278" r:id="rId20"/>
    <p:sldId id="279" r:id="rId21"/>
    <p:sldId id="280" r:id="rId22"/>
    <p:sldId id="281" r:id="rId23"/>
    <p:sldId id="274"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p15:clr>
            <a:srgbClr val="A4A3A4"/>
          </p15:clr>
        </p15:guide>
        <p15:guide id="2" orient="horz" pos="4175">
          <p15:clr>
            <a:srgbClr val="A4A3A4"/>
          </p15:clr>
        </p15:guide>
        <p15:guide id="3" orient="horz" pos="311">
          <p15:clr>
            <a:srgbClr val="A4A3A4"/>
          </p15:clr>
        </p15:guide>
        <p15:guide id="4" pos="5503">
          <p15:clr>
            <a:srgbClr val="A4A3A4"/>
          </p15:clr>
        </p15:guide>
        <p15:guide id="5" pos="317">
          <p15:clr>
            <a:srgbClr val="A4A3A4"/>
          </p15:clr>
        </p15:guide>
        <p15:guide id="6" pos="151">
          <p15:clr>
            <a:srgbClr val="A4A3A4"/>
          </p15:clr>
        </p15:guide>
        <p15:guide id="7" pos="55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F8F"/>
    <a:srgbClr val="A12B2F"/>
    <a:srgbClr val="007836"/>
    <a:srgbClr val="ECAA00"/>
    <a:srgbClr val="76777B"/>
    <a:srgbClr val="00609C"/>
    <a:srgbClr val="ECAC00"/>
    <a:srgbClr val="00A19C"/>
    <a:srgbClr val="0082CA"/>
    <a:srgbClr val="4D008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36" autoAdjust="0"/>
    <p:restoredTop sz="93511" autoAdjust="0"/>
  </p:normalViewPr>
  <p:slideViewPr>
    <p:cSldViewPr showGuides="1">
      <p:cViewPr varScale="1">
        <p:scale>
          <a:sx n="79" d="100"/>
          <a:sy n="79" d="100"/>
        </p:scale>
        <p:origin x="1584" y="72"/>
      </p:cViewPr>
      <p:guideLst>
        <p:guide orient="horz" pos="672"/>
        <p:guide orient="horz" pos="4175"/>
        <p:guide orient="horz" pos="311"/>
        <p:guide pos="5503"/>
        <p:guide pos="317"/>
        <p:guide pos="151"/>
        <p:guide pos="5581"/>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pPr/>
              <a:t>9/12/2016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pPr/>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6"/>
          <p:cNvSpPr>
            <a:spLocks noGrp="1" noChangeArrowheads="1"/>
          </p:cNvSpPr>
          <p:nvPr>
            <p:ph type="ftr" sz="quarter" idx="4"/>
          </p:nvPr>
        </p:nvSpPr>
        <p:spPr>
          <a:noFill/>
        </p:spPr>
        <p:txBody>
          <a:bodyPr/>
          <a:lstStyle/>
          <a:p>
            <a:r>
              <a:rPr lang="en-US" smtClean="0">
                <a:solidFill>
                  <a:prstClr val="black"/>
                </a:solidFill>
              </a:rPr>
              <a:t>Go to "View | Header and Footer" to add your organization, sponsor, meeting name here; then, click "Apply to All"</a:t>
            </a:r>
          </a:p>
        </p:txBody>
      </p:sp>
      <p:sp>
        <p:nvSpPr>
          <p:cNvPr id="18434" name="Rectangle 7"/>
          <p:cNvSpPr>
            <a:spLocks noGrp="1" noChangeArrowheads="1"/>
          </p:cNvSpPr>
          <p:nvPr>
            <p:ph type="sldNum" sz="quarter" idx="5"/>
          </p:nvPr>
        </p:nvSpPr>
        <p:spPr>
          <a:noFill/>
        </p:spPr>
        <p:txBody>
          <a:bodyPr/>
          <a:lstStyle/>
          <a:p>
            <a:fld id="{B3304A8F-6C67-4D19-953A-A37507C96FB2}" type="slidenum">
              <a:rPr lang="en-US" smtClean="0">
                <a:solidFill>
                  <a:prstClr val="black"/>
                </a:solidFill>
              </a:rPr>
              <a:pPr/>
              <a:t>2</a:t>
            </a:fld>
            <a:endParaRPr lang="en-US" smtClean="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93079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3" name="Text Placeholder 2"/>
          <p:cNvSpPr>
            <a:spLocks noGrp="1"/>
          </p:cNvSpPr>
          <p:nvPr>
            <p:ph type="body" sz="quarter" idx="10" hasCustomPrompt="1"/>
          </p:nvPr>
        </p:nvSpPr>
        <p:spPr>
          <a:xfrm>
            <a:off x="1"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SECTION BREAK TITLE</a:t>
            </a:r>
          </a:p>
        </p:txBody>
      </p:sp>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711594"/>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0" name="Text Placeholder 5"/>
          <p:cNvSpPr>
            <a:spLocks noGrp="1"/>
          </p:cNvSpPr>
          <p:nvPr>
            <p:ph type="body" sz="quarter" idx="17" hasCustomPrompt="1"/>
          </p:nvPr>
        </p:nvSpPr>
        <p:spPr>
          <a:xfrm>
            <a:off x="676630" y="5497444"/>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2" name="Title 1"/>
          <p:cNvSpPr>
            <a:spLocks noGrp="1"/>
          </p:cNvSpPr>
          <p:nvPr>
            <p:ph type="title" hasCustomPrompt="1"/>
          </p:nvPr>
        </p:nvSpPr>
        <p:spPr/>
        <p:txBody>
          <a:bodyPr/>
          <a:lstStyle>
            <a:lvl1pPr>
              <a:defRPr/>
            </a:lvl1pPr>
          </a:lstStyle>
          <a:p>
            <a:r>
              <a:rPr lang="en-US" dirty="0" smtClean="0"/>
              <a:t>TWO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6" name="Picture Placeholder 4"/>
          <p:cNvSpPr>
            <a:spLocks noGrp="1" noChangeAspect="1"/>
          </p:cNvSpPr>
          <p:nvPr>
            <p:ph type="pic" sz="quarter" idx="21" hasCustomPrompt="1"/>
          </p:nvPr>
        </p:nvSpPr>
        <p:spPr>
          <a:xfrm>
            <a:off x="4765130" y="1710816"/>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5"/>
          <p:cNvSpPr>
            <a:spLocks noGrp="1"/>
          </p:cNvSpPr>
          <p:nvPr>
            <p:ph type="body" sz="quarter" idx="22" hasCustomPrompt="1"/>
          </p:nvPr>
        </p:nvSpPr>
        <p:spPr>
          <a:xfrm>
            <a:off x="4765130" y="5496666"/>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95879"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3"/>
          <p:cNvSpPr>
            <a:spLocks noGrp="1"/>
          </p:cNvSpPr>
          <p:nvPr>
            <p:ph type="body" sz="quarter" idx="14"/>
          </p:nvPr>
        </p:nvSpPr>
        <p:spPr>
          <a:xfrm>
            <a:off x="3381086"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4"/>
          <p:cNvSpPr>
            <a:spLocks noGrp="1" noChangeAspect="1"/>
          </p:cNvSpPr>
          <p:nvPr>
            <p:ph type="pic" sz="quarter" idx="15" hasCustomPrompt="1"/>
          </p:nvPr>
        </p:nvSpPr>
        <p:spPr>
          <a:xfrm>
            <a:off x="503079" y="1697093"/>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6" hasCustomPrompt="1"/>
          </p:nvPr>
        </p:nvSpPr>
        <p:spPr>
          <a:xfrm>
            <a:off x="3388286" y="1697093"/>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3"/>
          <p:cNvSpPr>
            <a:spLocks noGrp="1"/>
          </p:cNvSpPr>
          <p:nvPr>
            <p:ph type="body" sz="quarter" idx="19"/>
          </p:nvPr>
        </p:nvSpPr>
        <p:spPr>
          <a:xfrm>
            <a:off x="6261696" y="3618612"/>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18" name="Picture Placeholder 4"/>
          <p:cNvSpPr>
            <a:spLocks noGrp="1" noChangeAspect="1"/>
          </p:cNvSpPr>
          <p:nvPr>
            <p:ph type="pic" sz="quarter" idx="20" hasCustomPrompt="1"/>
          </p:nvPr>
        </p:nvSpPr>
        <p:spPr>
          <a:xfrm>
            <a:off x="6268896" y="1699592"/>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a:lvl1pPr>
          </a:lstStyle>
          <a:p>
            <a:r>
              <a:rPr lang="en-US" dirty="0" smtClean="0"/>
              <a:t>THREE IMAGES –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706193"/>
            <a:ext cx="8434552"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smtClean="0"/>
              <a:t>four images, captions and bullets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79061"/>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4"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3"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1"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0" y="1168748"/>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four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0" y="1168748"/>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574666"/>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6" name="Text Placeholder 5"/>
          <p:cNvSpPr>
            <a:spLocks noGrp="1"/>
          </p:cNvSpPr>
          <p:nvPr>
            <p:ph type="body" sz="quarter" idx="17" hasCustomPrompt="1"/>
          </p:nvPr>
        </p:nvSpPr>
        <p:spPr>
          <a:xfrm>
            <a:off x="487437"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18" name="Picture Placeholder 4"/>
          <p:cNvSpPr>
            <a:spLocks noGrp="1" noChangeAspect="1"/>
          </p:cNvSpPr>
          <p:nvPr>
            <p:ph type="pic" sz="quarter" idx="25" hasCustomPrompt="1"/>
          </p:nvPr>
        </p:nvSpPr>
        <p:spPr>
          <a:xfrm>
            <a:off x="4912432" y="1574666"/>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9" name="Text Placeholder 5"/>
          <p:cNvSpPr>
            <a:spLocks noGrp="1"/>
          </p:cNvSpPr>
          <p:nvPr>
            <p:ph type="body" sz="quarter" idx="26" hasCustomPrompt="1"/>
          </p:nvPr>
        </p:nvSpPr>
        <p:spPr>
          <a:xfrm>
            <a:off x="4912432"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20" name="Picture Placeholder 4"/>
          <p:cNvSpPr>
            <a:spLocks noGrp="1" noChangeAspect="1"/>
          </p:cNvSpPr>
          <p:nvPr>
            <p:ph type="pic" sz="quarter" idx="27" hasCustomPrompt="1"/>
          </p:nvPr>
        </p:nvSpPr>
        <p:spPr>
          <a:xfrm>
            <a:off x="487437" y="4025151"/>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3" name="Text Placeholder 5"/>
          <p:cNvSpPr>
            <a:spLocks noGrp="1"/>
          </p:cNvSpPr>
          <p:nvPr>
            <p:ph type="body" sz="quarter" idx="28" hasCustomPrompt="1"/>
          </p:nvPr>
        </p:nvSpPr>
        <p:spPr>
          <a:xfrm>
            <a:off x="487437" y="589851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24" name="Picture Placeholder 4"/>
          <p:cNvSpPr>
            <a:spLocks noGrp="1" noChangeAspect="1"/>
          </p:cNvSpPr>
          <p:nvPr>
            <p:ph type="pic" sz="quarter" idx="29" hasCustomPrompt="1"/>
          </p:nvPr>
        </p:nvSpPr>
        <p:spPr>
          <a:xfrm>
            <a:off x="4912432" y="4025151"/>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7" name="Text Placeholder 5"/>
          <p:cNvSpPr>
            <a:spLocks noGrp="1"/>
          </p:cNvSpPr>
          <p:nvPr>
            <p:ph type="body" sz="quarter" idx="30" hasCustomPrompt="1"/>
          </p:nvPr>
        </p:nvSpPr>
        <p:spPr>
          <a:xfrm>
            <a:off x="4912432" y="5902307"/>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graph, chart or table slide. </a:t>
            </a:r>
            <a:br>
              <a:rPr lang="en-US" dirty="0" smtClean="0"/>
            </a:br>
            <a:r>
              <a:rPr lang="en-US" dirty="0" smtClean="0"/>
              <a:t>Headline in all caps, Arial Font</a:t>
            </a:r>
            <a:endParaRPr lang="en-US" dirty="0"/>
          </a:p>
        </p:txBody>
      </p:sp>
      <p:sp>
        <p:nvSpPr>
          <p:cNvPr id="3" name="Content Placeholder 2"/>
          <p:cNvSpPr>
            <a:spLocks noGrp="1"/>
          </p:cNvSpPr>
          <p:nvPr>
            <p:ph idx="1" hasCustomPrompt="1"/>
          </p:nvPr>
        </p:nvSpPr>
        <p:spPr>
          <a:xfrm>
            <a:off x="457200" y="1699606"/>
            <a:ext cx="8372901" cy="4029858"/>
          </a:xfrm>
        </p:spPr>
        <p:txBody>
          <a:bodyPr/>
          <a:lstStyle>
            <a:lvl1pPr>
              <a:defRPr baseline="0"/>
            </a:lvl1pPr>
          </a:lstStyle>
          <a:p>
            <a:pPr lvl="0"/>
            <a:r>
              <a:rPr lang="en-US" dirty="0" smtClean="0"/>
              <a:t>Click an icon below to add a chart, graph, or table.</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7" name="Text Placeholder 6"/>
          <p:cNvSpPr>
            <a:spLocks noGrp="1"/>
          </p:cNvSpPr>
          <p:nvPr>
            <p:ph type="body" sz="quarter" idx="13" hasCustomPrompt="1"/>
          </p:nvPr>
        </p:nvSpPr>
        <p:spPr>
          <a:xfrm>
            <a:off x="485775" y="6318955"/>
            <a:ext cx="3711039" cy="539045"/>
          </a:xfrm>
        </p:spPr>
        <p:txBody>
          <a:bodyPr bIns="0" anchor="t" anchorCtr="0"/>
          <a:lstStyle>
            <a:lvl1pPr marL="0" indent="0">
              <a:buNone/>
              <a:defRPr sz="1050" baseline="0"/>
            </a:lvl1pPr>
          </a:lstStyle>
          <a:p>
            <a:pPr lvl="0"/>
            <a:r>
              <a:rPr lang="en-US" dirty="0" smtClean="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userDrawn="1"/>
        </p:nvSpPr>
        <p:spPr>
          <a:xfrm>
            <a:off x="469900" y="6247222"/>
            <a:ext cx="1387624" cy="369332"/>
          </a:xfrm>
          <a:prstGeom prst="rect">
            <a:avLst/>
          </a:prstGeom>
          <a:noFill/>
        </p:spPr>
        <p:txBody>
          <a:bodyPr wrap="none" lIns="0" rtlCol="0">
            <a:spAutoFit/>
          </a:bodyPr>
          <a:lstStyle/>
          <a:p>
            <a:r>
              <a:rPr lang="en-US" dirty="0" smtClean="0">
                <a:solidFill>
                  <a:schemeClr val="tx1">
                    <a:lumMod val="50000"/>
                  </a:schemeClr>
                </a:solidFill>
              </a:rPr>
              <a:t>www.anl.gov</a:t>
            </a:r>
            <a:endParaRPr lang="en-US" dirty="0">
              <a:solidFill>
                <a:schemeClr val="tx1">
                  <a:lumMod val="50000"/>
                </a:schemeClr>
              </a:solidFill>
            </a:endParaRPr>
          </a:p>
        </p:txBody>
      </p:sp>
      <p:pic>
        <p:nvPicPr>
          <p:cNvPr id="8" name="Picture 7"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9" name="Text Placeholder 2"/>
          <p:cNvSpPr>
            <a:spLocks noGrp="1"/>
          </p:cNvSpPr>
          <p:nvPr>
            <p:ph type="body" sz="quarter" idx="10" hasCustomPrompt="1"/>
          </p:nvPr>
        </p:nvSpPr>
        <p:spPr>
          <a:xfrm>
            <a:off x="0"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closing statement</a:t>
            </a:r>
          </a:p>
        </p:txBody>
      </p:sp>
      <p:sp>
        <p:nvSpPr>
          <p:cNvPr id="6" name="TextBox 5"/>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smtClean="0">
                <a:solidFill>
                  <a:schemeClr val="bg1"/>
                </a:solidFill>
              </a:rPr>
              <a:t>Suggested</a:t>
            </a:r>
            <a:r>
              <a:rPr lang="en-US" sz="1400" b="1" baseline="0" dirty="0" smtClean="0">
                <a:solidFill>
                  <a:schemeClr val="bg1"/>
                </a:solidFill>
              </a:rPr>
              <a:t> closing statement (optional): </a:t>
            </a:r>
          </a:p>
          <a:p>
            <a:endParaRPr lang="en-US" sz="1400" b="1" baseline="0" dirty="0" smtClean="0">
              <a:solidFill>
                <a:schemeClr val="bg1"/>
              </a:solidFill>
            </a:endParaRPr>
          </a:p>
          <a:p>
            <a:pPr lvl="0"/>
            <a:r>
              <a:rPr lang="en-US" sz="1400" b="1" dirty="0" smtClean="0">
                <a:solidFill>
                  <a:schemeClr val="bg1"/>
                </a:solidFill>
              </a:rPr>
              <a:t>WE START WITH YES.</a:t>
            </a:r>
          </a:p>
          <a:p>
            <a:pPr lvl="0">
              <a:spcAft>
                <a:spcPts val="1200"/>
              </a:spcAft>
            </a:pPr>
            <a:r>
              <a:rPr lang="en-US" sz="1400" b="1" dirty="0" smtClean="0">
                <a:solidFill>
                  <a:schemeClr val="bg1"/>
                </a:solidFill>
              </a:rPr>
              <a:t>AND END WITH THANK YOU.</a:t>
            </a:r>
          </a:p>
          <a:p>
            <a:pPr lvl="0"/>
            <a:r>
              <a:rPr lang="en-US" sz="1400" b="1" dirty="0" smtClean="0">
                <a:solidFill>
                  <a:schemeClr val="bg1"/>
                </a:solidFill>
              </a:rPr>
              <a:t>DO YOU HAVE ANY BIG QUESTIONS?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4"/>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74638"/>
            <a:ext cx="8372901" cy="806017"/>
          </a:xfrm>
        </p:spPr>
        <p:txBody>
          <a:bodyPr anchor="b"/>
          <a:lstStyle>
            <a:lvl1pPr>
              <a:defRPr b="1">
                <a:solidFill>
                  <a:schemeClr val="bg1"/>
                </a:solidFill>
              </a:defRPr>
            </a:lvl1pPr>
          </a:lstStyle>
          <a:p>
            <a:r>
              <a:rPr lang="en-US" dirty="0" smtClean="0"/>
              <a:t>TITLE AND CONTENT SLIDE. </a:t>
            </a:r>
            <a:br>
              <a:rPr lang="en-US" dirty="0" smtClean="0"/>
            </a:br>
            <a:r>
              <a:rPr lang="en-US" dirty="0" smtClean="0"/>
              <a:t>Headline in all caps, Arial Font</a:t>
            </a:r>
            <a:endParaRPr lang="en-US" dirty="0"/>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33021" y="627296"/>
            <a:ext cx="1859645" cy="669932"/>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5"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15" name="Text Placeholder 9"/>
          <p:cNvSpPr>
            <a:spLocks noGrp="1"/>
          </p:cNvSpPr>
          <p:nvPr>
            <p:ph type="body" sz="quarter" idx="27" hasCustomPrompt="1"/>
          </p:nvPr>
        </p:nvSpPr>
        <p:spPr>
          <a:xfrm>
            <a:off x="431799" y="730250"/>
            <a:ext cx="6188075"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smtClean="0"/>
              <a:t>Optional one line subhead, </a:t>
            </a:r>
            <a:r>
              <a:rPr lang="en-US" dirty="0" err="1" smtClean="0"/>
              <a:t>url</a:t>
            </a:r>
            <a:r>
              <a:rPr lang="en-US" dirty="0" smtClean="0"/>
              <a:t> or date</a:t>
            </a:r>
          </a:p>
        </p:txBody>
      </p:sp>
      <p:sp>
        <p:nvSpPr>
          <p:cNvPr id="17" name="TextBox 16"/>
          <p:cNvSpPr txBox="1"/>
          <p:nvPr userDrawn="1"/>
        </p:nvSpPr>
        <p:spPr>
          <a:xfrm>
            <a:off x="-1066539" y="-1241416"/>
            <a:ext cx="3876414" cy="1015663"/>
          </a:xfrm>
          <a:prstGeom prst="rect">
            <a:avLst/>
          </a:prstGeom>
          <a:solidFill>
            <a:schemeClr val="bg1">
              <a:lumMod val="50000"/>
            </a:schemeClr>
          </a:solidFill>
        </p:spPr>
        <p:txBody>
          <a:bodyPr wrap="square" rtlCol="0">
            <a:spAutoFit/>
          </a:bodyPr>
          <a:lstStyle/>
          <a:p>
            <a:r>
              <a:rPr lang="en-US" sz="1400" b="1" dirty="0" smtClean="0">
                <a:solidFill>
                  <a:schemeClr val="bg1"/>
                </a:solidFill>
              </a:rPr>
              <a:t>Suggested</a:t>
            </a:r>
            <a:r>
              <a:rPr lang="en-US" sz="1400" b="1" baseline="0" dirty="0" smtClean="0">
                <a:solidFill>
                  <a:schemeClr val="bg1"/>
                </a:solidFill>
              </a:rPr>
              <a:t> line of text (optional): </a:t>
            </a:r>
          </a:p>
          <a:p>
            <a:endParaRPr lang="en-US" sz="1400" b="1" baseline="0" dirty="0" smtClean="0">
              <a:solidFill>
                <a:schemeClr val="bg1"/>
              </a:solidFill>
            </a:endParaRPr>
          </a:p>
          <a:p>
            <a:r>
              <a:rPr lang="en-US" sz="1400" b="1" baseline="0" dirty="0" smtClean="0">
                <a:solidFill>
                  <a:schemeClr val="bg1"/>
                </a:solidFill>
              </a:rPr>
              <a:t>WE START WITH YES.</a:t>
            </a:r>
            <a:endParaRPr lang="en-US" sz="1400"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9144000" cy="6011938"/>
          </a:xfrm>
          <a:prstGeom prst="rect">
            <a:avLst/>
          </a:prstGeom>
        </p:spPr>
      </p:pic>
      <p:sp>
        <p:nvSpPr>
          <p:cNvPr id="84" name="Text Placeholder 1"/>
          <p:cNvSpPr>
            <a:spLocks noGrp="1"/>
          </p:cNvSpPr>
          <p:nvPr>
            <p:ph type="body" sz="quarter" idx="10" hasCustomPrompt="1"/>
          </p:nvPr>
        </p:nvSpPr>
        <p:spPr>
          <a:xfrm>
            <a:off x="0" y="-27020"/>
            <a:ext cx="9144000" cy="6011938"/>
          </a:xfrm>
          <a:solidFill>
            <a:schemeClr val="accent2">
              <a:alpha val="85000"/>
            </a:schemeClr>
          </a:solidFill>
        </p:spPr>
        <p:txBody>
          <a:bodyPr bIns="0" anchor="b"/>
          <a:lstStyle>
            <a:lvl1pPr marL="0" indent="0">
              <a:buNone/>
              <a:defRPr sz="100"/>
            </a:lvl1pPr>
          </a:lstStyle>
          <a:p>
            <a:r>
              <a:rPr lang="en-US" dirty="0" smtClean="0"/>
              <a:t> </a:t>
            </a:r>
            <a:endParaRPr lang="en-US" dirty="0"/>
          </a:p>
        </p:txBody>
      </p:sp>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B </a:t>
            </a:r>
            <a:br>
              <a:rPr lang="en-US" dirty="0" smtClean="0"/>
            </a:br>
            <a:r>
              <a:rPr lang="en-US" dirty="0" smtClean="0"/>
              <a:t>can be up to four </a:t>
            </a:r>
            <a:br>
              <a:rPr lang="en-US" dirty="0" smtClean="0"/>
            </a:br>
            <a:r>
              <a:rPr lang="en-US" dirty="0" smtClean="0"/>
              <a:t>or five lines of text</a:t>
            </a:r>
            <a:endParaRPr lang="en-US" dirty="0"/>
          </a:p>
        </p:txBody>
      </p:sp>
      <p:sp>
        <p:nvSpPr>
          <p:cNvPr id="4" name="Text Placeholder 3"/>
          <p:cNvSpPr>
            <a:spLocks noGrp="1"/>
          </p:cNvSpPr>
          <p:nvPr>
            <p:ph type="body" sz="quarter" idx="24" hasCustomPrompt="1"/>
          </p:nvPr>
        </p:nvSpPr>
        <p:spPr>
          <a:xfrm>
            <a:off x="1" y="204952"/>
            <a:ext cx="5851526" cy="1292225"/>
          </a:xfrm>
        </p:spPr>
        <p:txBody>
          <a:bodyPr lIns="457200" rIns="274320" anchor="ctr"/>
          <a:lstStyle>
            <a:lvl1pPr marL="0" indent="0">
              <a:buNone/>
              <a:defRPr cap="all" baseline="0">
                <a:solidFill>
                  <a:schemeClr val="bg1"/>
                </a:solidFill>
              </a:defRPr>
            </a:lvl1pPr>
          </a:lstStyle>
          <a:p>
            <a:pPr lvl="0"/>
            <a:r>
              <a:rPr lang="en-US" dirty="0" smtClean="0"/>
              <a:t>Insert presentation date</a:t>
            </a:r>
          </a:p>
        </p:txBody>
      </p:sp>
      <p:sp>
        <p:nvSpPr>
          <p:cNvPr id="85"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6"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87"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89"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90"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457200" y="1699995"/>
            <a:ext cx="8372901"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86679" y="167614"/>
            <a:ext cx="1546986"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0" y="4945565"/>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0" y="5323002"/>
            <a:ext cx="2692871" cy="74672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1"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1"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899574"/>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726366"/>
            <a:ext cx="8452904" cy="862880"/>
          </a:xfrm>
        </p:spPr>
        <p:txBody>
          <a:bodyPr lIns="0" rIns="91440" anchor="b">
            <a:normAutofit/>
          </a:bodyPr>
          <a:lstStyle>
            <a:lvl1pPr>
              <a:defRPr sz="2800" baseline="0">
                <a:solidFill>
                  <a:schemeClr val="tx1">
                    <a:lumMod val="50000"/>
                  </a:schemeClr>
                </a:solidFill>
              </a:defRPr>
            </a:lvl1pPr>
          </a:lstStyle>
          <a:p>
            <a:r>
              <a:rPr lang="en-US" dirty="0" smtClean="0"/>
              <a:t>presentation title – cover option c </a:t>
            </a:r>
            <a:endParaRPr lang="en-US" dirty="0"/>
          </a:p>
        </p:txBody>
      </p:sp>
      <p:sp>
        <p:nvSpPr>
          <p:cNvPr id="87" name="Text Placeholder 9"/>
          <p:cNvSpPr>
            <a:spLocks noGrp="1"/>
          </p:cNvSpPr>
          <p:nvPr>
            <p:ph type="body" sz="quarter" idx="23" hasCustomPrompt="1"/>
          </p:nvPr>
        </p:nvSpPr>
        <p:spPr>
          <a:xfrm>
            <a:off x="6360196"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196"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4589246"/>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1" y="899573"/>
            <a:ext cx="224589" cy="2761488"/>
          </a:xfrm>
          <a:solidFill>
            <a:schemeClr val="accent1"/>
          </a:solidFill>
        </p:spPr>
        <p:txBody>
          <a:bodyPr bIns="0" anchor="b"/>
          <a:lstStyle>
            <a:lvl1pPr marL="0" indent="0">
              <a:buNone/>
              <a:defRPr sz="100"/>
            </a:lvl1pPr>
          </a:lstStyle>
          <a:p>
            <a:pPr lvl="0"/>
            <a:r>
              <a:rPr lang="en-US" dirty="0" smtClean="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7" name="Text Placeholder 4"/>
          <p:cNvSpPr>
            <a:spLocks noGrp="1"/>
          </p:cNvSpPr>
          <p:nvPr>
            <p:ph type="body" sz="quarter" idx="26" hasCustomPrompt="1"/>
          </p:nvPr>
        </p:nvSpPr>
        <p:spPr>
          <a:xfrm>
            <a:off x="503238" y="366274"/>
            <a:ext cx="8484914" cy="331077"/>
          </a:xfrm>
        </p:spPr>
        <p:txBody>
          <a:bodyPr/>
          <a:lstStyle>
            <a:lvl1pPr marL="0" indent="0">
              <a:buNone/>
              <a:defRPr sz="1000" b="1" cap="all" baseline="0">
                <a:solidFill>
                  <a:schemeClr val="tx1"/>
                </a:solidFill>
              </a:defRPr>
            </a:lvl1pPr>
          </a:lstStyle>
          <a:p>
            <a:r>
              <a:rPr lang="en-US" sz="1000" b="0" cap="all" dirty="0" smtClean="0">
                <a:solidFill>
                  <a:srgbClr val="000000"/>
                </a:solidFill>
              </a:rPr>
              <a:t>Type in name of </a:t>
            </a:r>
            <a:r>
              <a:rPr lang="en-US" sz="1000" b="0" cap="all" dirty="0" err="1" smtClean="0">
                <a:solidFill>
                  <a:srgbClr val="000000"/>
                </a:solidFill>
              </a:rPr>
              <a:t>fACILITY</a:t>
            </a:r>
            <a:r>
              <a:rPr lang="en-US" sz="1000" b="0" cap="all" dirty="0" smtClean="0">
                <a:solidFill>
                  <a:srgbClr val="000000"/>
                </a:solidFill>
              </a:rPr>
              <a:t>, division, group, program or </a:t>
            </a:r>
            <a:r>
              <a:rPr lang="en-US" sz="1000" dirty="0" smtClean="0">
                <a:solidFill>
                  <a:srgbClr val="000000"/>
                </a:solidFill>
              </a:rPr>
              <a:t>www.anl.gov</a:t>
            </a:r>
            <a:endParaRPr lang="en-US" sz="1000" dirty="0">
              <a:solidFill>
                <a:srgbClr val="000000"/>
              </a:solidFill>
            </a:endParaRP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320210"/>
            <a:ext cx="1546986"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0"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0"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1"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1"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1681606"/>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1" y="116710"/>
            <a:ext cx="6776128" cy="1119234"/>
          </a:xfrm>
        </p:spPr>
        <p:txBody>
          <a:bodyPr lIns="0" rIns="91440" anchor="b">
            <a:normAutofit/>
          </a:bodyPr>
          <a:lstStyle>
            <a:lvl1pPr>
              <a:defRPr sz="2800" baseline="0">
                <a:solidFill>
                  <a:schemeClr val="tx1">
                    <a:lumMod val="50000"/>
                  </a:schemeClr>
                </a:solidFill>
              </a:defRPr>
            </a:lvl1pPr>
          </a:lstStyle>
          <a:p>
            <a:r>
              <a:rPr lang="en-US" dirty="0" smtClean="0"/>
              <a:t>presentation title –</a:t>
            </a:r>
            <a:br>
              <a:rPr lang="en-US" dirty="0" smtClean="0"/>
            </a:br>
            <a:r>
              <a:rPr lang="en-US" dirty="0" smtClean="0"/>
              <a:t>Cover option D</a:t>
            </a:r>
            <a:endParaRPr lang="en-US" dirty="0"/>
          </a:p>
        </p:txBody>
      </p:sp>
      <p:sp>
        <p:nvSpPr>
          <p:cNvPr id="87" name="Text Placeholder 9"/>
          <p:cNvSpPr>
            <a:spLocks noGrp="1"/>
          </p:cNvSpPr>
          <p:nvPr>
            <p:ph type="body" sz="quarter" idx="23" hasCustomPrompt="1"/>
          </p:nvPr>
        </p:nvSpPr>
        <p:spPr>
          <a:xfrm>
            <a:off x="6360196"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196"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1229593"/>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1" y="1681605"/>
            <a:ext cx="224589" cy="2761488"/>
          </a:xfrm>
          <a:solidFill>
            <a:schemeClr val="accent1"/>
          </a:solidFill>
        </p:spPr>
        <p:txBody>
          <a:bodyPr bIns="0" anchor="b"/>
          <a:lstStyle>
            <a:lvl1pPr marL="0" indent="0">
              <a:buNone/>
              <a:defRPr sz="100"/>
            </a:lvl1pPr>
          </a:lstStyle>
          <a:p>
            <a:pPr lvl="0"/>
            <a:r>
              <a:rPr lang="en-US" dirty="0" smtClean="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6" y="0"/>
            <a:ext cx="8925873" cy="6858000"/>
          </a:xfrm>
          <a:solidFill>
            <a:schemeClr val="bg1"/>
          </a:solidFill>
        </p:spPr>
        <p:txBody>
          <a:bodyPr lIns="0" tIns="1645920" anchor="t" anchorCtr="0"/>
          <a:lstStyle>
            <a:lvl1pPr marL="0" indent="0" algn="ctr">
              <a:buNone/>
              <a:defRPr baseline="0"/>
            </a:lvl1pPr>
          </a:lstStyle>
          <a:p>
            <a:r>
              <a:rPr lang="en-US" dirty="0" smtClean="0"/>
              <a:t>Click icon to insert an image then right click image and “SEND IMAGE TO BACK”</a:t>
            </a:r>
            <a:endParaRPr lang="en-US" dirty="0"/>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2" name="Title 1"/>
          <p:cNvSpPr>
            <a:spLocks noGrp="1"/>
          </p:cNvSpPr>
          <p:nvPr>
            <p:ph type="title" hasCustomPrompt="1"/>
          </p:nvPr>
        </p:nvSpPr>
        <p:spPr>
          <a:xfrm>
            <a:off x="469901" y="5042974"/>
            <a:ext cx="8321040" cy="1373592"/>
          </a:xfrm>
        </p:spPr>
        <p:txBody>
          <a:bodyPr lIns="0" anchor="t"/>
          <a:lstStyle>
            <a:lvl1pPr>
              <a:defRPr sz="2400" b="1" cap="all" baseline="0">
                <a:solidFill>
                  <a:schemeClr val="bg1"/>
                </a:solidFill>
              </a:defRPr>
            </a:lvl1pPr>
          </a:lstStyle>
          <a:p>
            <a:r>
              <a:rPr lang="en-US" dirty="0" smtClean="0"/>
              <a:t>Full-frame image layout  – title</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0"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Picture Placeholder 4"/>
          <p:cNvSpPr>
            <a:spLocks noGrp="1" noChangeAspect="1"/>
          </p:cNvSpPr>
          <p:nvPr>
            <p:ph type="pic" sz="quarter" idx="13" hasCustomPrompt="1"/>
          </p:nvPr>
        </p:nvSpPr>
        <p:spPr>
          <a:xfrm>
            <a:off x="218126" y="-1"/>
            <a:ext cx="8925873" cy="3656013"/>
          </a:xfrm>
          <a:solidFill>
            <a:schemeClr val="bg1"/>
          </a:solidFill>
        </p:spPr>
        <p:txBody>
          <a:bodyPr lIns="0"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807284"/>
            <a:ext cx="8674100" cy="787098"/>
          </a:xfrm>
        </p:spPr>
        <p:txBody>
          <a:bodyPr lIns="0"/>
          <a:lstStyle>
            <a:lvl1pPr>
              <a:defRPr sz="2800" b="1" baseline="0">
                <a:solidFill>
                  <a:schemeClr val="bg1"/>
                </a:solidFill>
              </a:defRPr>
            </a:lvl1pPr>
          </a:lstStyle>
          <a:p>
            <a:r>
              <a:rPr lang="en-US" dirty="0" smtClean="0"/>
              <a:t>Science/R&amp;D hero – one image</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1" name="Picture Placeholder 4"/>
          <p:cNvSpPr>
            <a:spLocks noGrp="1" noChangeAspect="1"/>
          </p:cNvSpPr>
          <p:nvPr>
            <p:ph type="pic" sz="quarter" idx="16" hasCustomPrompt="1"/>
          </p:nvPr>
        </p:nvSpPr>
        <p:spPr>
          <a:xfrm>
            <a:off x="218127" y="0"/>
            <a:ext cx="4480560" cy="3663950"/>
          </a:xfrm>
          <a:solidFill>
            <a:schemeClr val="bg1">
              <a:lumMod val="7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7" hasCustomPrompt="1"/>
          </p:nvPr>
        </p:nvSpPr>
        <p:spPr>
          <a:xfrm>
            <a:off x="4682525" y="0"/>
            <a:ext cx="4480560" cy="3663950"/>
          </a:xfrm>
          <a:solidFill>
            <a:schemeClr val="bg1">
              <a:lumMod val="8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smtClean="0"/>
              <a:t>Science/R&amp;D hero – TWO images</a:t>
            </a:r>
            <a:br>
              <a:rPr lang="en-US" dirty="0" smtClean="0"/>
            </a:br>
            <a:r>
              <a:rPr lang="en-US" dirty="0" smtClean="0"/>
              <a:t>Headline is </a:t>
            </a:r>
            <a:r>
              <a:rPr lang="en-US" dirty="0" err="1" smtClean="0"/>
              <a:t>arial</a:t>
            </a:r>
            <a:r>
              <a:rPr lang="en-US" dirty="0" smtClean="0"/>
              <a:t> in all caps</a:t>
            </a:r>
            <a:endParaRPr lang="en-US" dirty="0"/>
          </a:p>
        </p:txBody>
      </p:sp>
      <p:sp>
        <p:nvSpPr>
          <p:cNvPr id="9"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0"/>
            <a:ext cx="2990088" cy="367364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3194237" y="0"/>
            <a:ext cx="2990088" cy="367364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6186112" y="0"/>
            <a:ext cx="2957888" cy="367364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smtClean="0"/>
              <a:t>Science/R&amp;D hero – Three images</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smtClean="0"/>
              <a:t>Science/R&amp;D hero – four images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31763"/>
            <a:ext cx="2238469" cy="477837"/>
          </a:xfrm>
        </p:spPr>
        <p:txBody>
          <a:bodyPr lIns="91440" rIns="91440"/>
          <a:lstStyle>
            <a:lvl1pPr marL="0" indent="0">
              <a:lnSpc>
                <a:spcPct val="95000"/>
              </a:lnSpc>
              <a:buNone/>
              <a:defRPr sz="1200" b="0" baseline="0">
                <a:solidFill>
                  <a:schemeClr val="bg1"/>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4"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3"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1"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D17850-74B9-428C-97C6-B440D02C4704}" type="datetimeFigureOut">
              <a:rPr lang="en-US" smtClean="0"/>
              <a:pPr/>
              <a:t>9/12/2016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CC78738-A83A-4C36-8635-6E857FE1BF63}" type="slidenum">
              <a:rPr lang="en-US" smtClean="0"/>
              <a:pPr/>
              <a:t>‹#›</a:t>
            </a:fld>
            <a:endParaRPr lang="en-US" dirty="0"/>
          </a:p>
        </p:txBody>
      </p:sp>
    </p:spTree>
    <p:extLst>
      <p:ext uri="{BB962C8B-B14F-4D97-AF65-F5344CB8AC3E}">
        <p14:creationId xmlns:p14="http://schemas.microsoft.com/office/powerpoint/2010/main" val="99787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TITLE AND CONTENT </a:t>
            </a:r>
            <a:br>
              <a:rPr lang="en-US" dirty="0" smtClean="0"/>
            </a:br>
            <a:r>
              <a:rPr lang="en-US" dirty="0" smtClean="0"/>
              <a:t>Headline in </a:t>
            </a:r>
            <a:r>
              <a:rPr lang="en-US" dirty="0" err="1" smtClean="0"/>
              <a:t>arial</a:t>
            </a:r>
            <a:r>
              <a:rPr lang="en-US" dirty="0" smtClean="0"/>
              <a:t> and all caps</a:t>
            </a:r>
            <a:endParaRPr lang="en-US" dirty="0"/>
          </a:p>
        </p:txBody>
      </p:sp>
      <p:sp>
        <p:nvSpPr>
          <p:cNvPr id="6" name="Text Placeholder 5"/>
          <p:cNvSpPr>
            <a:spLocks noGrp="1"/>
          </p:cNvSpPr>
          <p:nvPr>
            <p:ph type="body" sz="quarter" idx="12" hasCustomPrompt="1"/>
          </p:nvPr>
        </p:nvSpPr>
        <p:spPr>
          <a:xfrm>
            <a:off x="457200"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Box 3"/>
          <p:cNvSpPr txBox="1"/>
          <p:nvPr userDrawn="1"/>
        </p:nvSpPr>
        <p:spPr>
          <a:xfrm>
            <a:off x="2148350" y="1445567"/>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5"/>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00588" y="1685707"/>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487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quarter" idx="16" hasCustomPrompt="1"/>
          </p:nvPr>
        </p:nvSpPr>
        <p:spPr>
          <a:xfrm>
            <a:off x="4714875" y="1684229"/>
            <a:ext cx="41148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9" name="Text Placeholder 3"/>
          <p:cNvSpPr>
            <a:spLocks noGrp="1"/>
          </p:cNvSpPr>
          <p:nvPr>
            <p:ph type="body" sz="quarter" idx="15" hasCustomPrompt="1"/>
          </p:nvPr>
        </p:nvSpPr>
        <p:spPr>
          <a:xfrm>
            <a:off x="460895" y="1684229"/>
            <a:ext cx="41148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2" name="Title 1"/>
          <p:cNvSpPr>
            <a:spLocks noGrp="1"/>
          </p:cNvSpPr>
          <p:nvPr>
            <p:ph type="title" hasCustomPrompt="1"/>
          </p:nvPr>
        </p:nvSpPr>
        <p:spPr/>
        <p:txBody>
          <a:bodyPr/>
          <a:lstStyle>
            <a:lvl1pPr>
              <a:defRPr baseline="0"/>
            </a:lvl1pPr>
          </a:lstStyle>
          <a:p>
            <a:r>
              <a:rPr lang="en-US" dirty="0" smtClean="0"/>
              <a:t>Two-column CONTENT slide</a:t>
            </a:r>
            <a:br>
              <a:rPr lang="en-US" dirty="0" smtClean="0"/>
            </a:br>
            <a:r>
              <a:rPr lang="en-US" dirty="0" smtClean="0"/>
              <a:t>with box treatment</a:t>
            </a:r>
            <a:endParaRPr lang="en-US" dirty="0"/>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pPr/>
              <a:t>‹#›</a:t>
            </a:fld>
            <a:endParaRPr lang="en-US"/>
          </a:p>
        </p:txBody>
      </p:sp>
      <p:sp>
        <p:nvSpPr>
          <p:cNvPr id="4" name="Text Placeholder 3"/>
          <p:cNvSpPr>
            <a:spLocks noGrp="1"/>
          </p:cNvSpPr>
          <p:nvPr>
            <p:ph type="body" sz="quarter" idx="13"/>
          </p:nvPr>
        </p:nvSpPr>
        <p:spPr>
          <a:xfrm>
            <a:off x="4503575" y="1699995"/>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79" y="1699995"/>
            <a:ext cx="3729481"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95679" y="4080588"/>
            <a:ext cx="3729481"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4503575" y="4066957"/>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pPr/>
              <a:t>‹#›</a:t>
            </a:fld>
            <a:endParaRPr lang="en-US"/>
          </a:p>
        </p:txBody>
      </p:sp>
      <p:sp>
        <p:nvSpPr>
          <p:cNvPr id="4" name="Text Placeholder 3"/>
          <p:cNvSpPr>
            <a:spLocks noGrp="1"/>
          </p:cNvSpPr>
          <p:nvPr>
            <p:ph type="body" sz="quarter" idx="13"/>
          </p:nvPr>
        </p:nvSpPr>
        <p:spPr>
          <a:xfrm>
            <a:off x="3045309" y="1731527"/>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89394" y="1720414"/>
            <a:ext cx="2023746"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87014" y="3290408"/>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THREE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3045309" y="3304768"/>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4"/>
          <p:cNvSpPr>
            <a:spLocks noGrp="1"/>
          </p:cNvSpPr>
          <p:nvPr>
            <p:ph type="pic" sz="quarter" idx="19" hasCustomPrompt="1"/>
          </p:nvPr>
        </p:nvSpPr>
        <p:spPr>
          <a:xfrm>
            <a:off x="487013" y="4872981"/>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5" name="Text Placeholder 3"/>
          <p:cNvSpPr>
            <a:spLocks noGrp="1"/>
          </p:cNvSpPr>
          <p:nvPr>
            <p:ph type="body" sz="quarter" idx="20"/>
          </p:nvPr>
        </p:nvSpPr>
        <p:spPr>
          <a:xfrm>
            <a:off x="3045309" y="4856121"/>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88732" y="3998349"/>
            <a:ext cx="41148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5" y="3998349"/>
            <a:ext cx="4097585"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79" y="16999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709050" y="16999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top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5"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4"/>
          <p:cNvSpPr>
            <a:spLocks noGrp="1"/>
          </p:cNvSpPr>
          <p:nvPr>
            <p:ph type="pic" sz="quarter" idx="15" hasCustomPrompt="1"/>
          </p:nvPr>
        </p:nvSpPr>
        <p:spPr>
          <a:xfrm>
            <a:off x="464146" y="34373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p:cNvSpPr>
          <p:nvPr>
            <p:ph type="pic" sz="quarter" idx="16" hasCustomPrompt="1"/>
          </p:nvPr>
        </p:nvSpPr>
        <p:spPr>
          <a:xfrm>
            <a:off x="4730864" y="34373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bottom HORIZONTAL</a:t>
            </a:r>
            <a:br>
              <a:rPr lang="en-US" dirty="0" smtClean="0"/>
            </a:br>
            <a:r>
              <a:rPr lang="en-US" dirty="0" smtClean="0"/>
              <a:t>WITH CAPTIONS</a:t>
            </a:r>
            <a:endParaRPr lang="en-US" dirty="0"/>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5" y="5735092"/>
            <a:ext cx="3995723" cy="568438"/>
          </a:xfrm>
        </p:spPr>
        <p:txBody>
          <a:bodyPr/>
          <a:lstStyle>
            <a:lvl1pPr marL="0" indent="0">
              <a:buNone/>
              <a:defRPr sz="1200"/>
            </a:lvl1pPr>
          </a:lstStyle>
          <a:p>
            <a:pPr lvl="0"/>
            <a:r>
              <a:rPr lang="en-US" smtClean="0"/>
              <a:t>Click to edit Master text styles</a:t>
            </a:r>
          </a:p>
        </p:txBody>
      </p:sp>
      <p:sp>
        <p:nvSpPr>
          <p:cNvPr id="13" name="Text Placeholder 7"/>
          <p:cNvSpPr>
            <a:spLocks noGrp="1"/>
          </p:cNvSpPr>
          <p:nvPr>
            <p:ph type="body" sz="quarter" idx="18"/>
          </p:nvPr>
        </p:nvSpPr>
        <p:spPr>
          <a:xfrm>
            <a:off x="4750289" y="5735092"/>
            <a:ext cx="3995723" cy="568438"/>
          </a:xfrm>
        </p:spPr>
        <p:txBody>
          <a:bodyPr/>
          <a:lstStyle>
            <a:lvl1pPr marL="0" indent="0">
              <a:buNone/>
              <a:defRPr sz="1200"/>
            </a:lvl1pPr>
          </a:lstStyle>
          <a:p>
            <a:pPr lvl="0"/>
            <a:r>
              <a:rPr lang="en-US" smtClean="0"/>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C:\Users\amiesen\Desktop\anlrgbppt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21160" y="6436886"/>
            <a:ext cx="769422" cy="277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372901" cy="828948"/>
          </a:xfrm>
          <a:prstGeom prst="rect">
            <a:avLst/>
          </a:prstGeom>
        </p:spPr>
        <p:txBody>
          <a:bodyPr vert="horz" lIns="0" tIns="0" rIns="0" bIns="0" rtlCol="0" anchor="b">
            <a:noAutofit/>
          </a:bodyPr>
          <a:lstStyle/>
          <a:p>
            <a:r>
              <a:rPr lang="en-US" dirty="0" smtClean="0"/>
              <a:t>Headline in all caps </a:t>
            </a:r>
            <a:r>
              <a:rPr lang="en-US" dirty="0" err="1" smtClean="0"/>
              <a:t>28pt</a:t>
            </a:r>
            <a:r>
              <a:rPr lang="en-US" dirty="0" smtClean="0"/>
              <a:t> </a:t>
            </a:r>
            <a:br>
              <a:rPr lang="en-US" dirty="0" smtClean="0"/>
            </a:br>
            <a:r>
              <a:rPr lang="en-US" dirty="0" smtClean="0"/>
              <a:t>preferred as one or two lines</a:t>
            </a:r>
            <a:endParaRPr lang="en-US" dirty="0"/>
          </a:p>
        </p:txBody>
      </p:sp>
      <p:sp>
        <p:nvSpPr>
          <p:cNvPr id="3" name="Text Placeholder 2"/>
          <p:cNvSpPr>
            <a:spLocks noGrp="1"/>
          </p:cNvSpPr>
          <p:nvPr>
            <p:ph type="body" idx="1"/>
          </p:nvPr>
        </p:nvSpPr>
        <p:spPr>
          <a:xfrm>
            <a:off x="457200" y="1699995"/>
            <a:ext cx="8372901" cy="4422775"/>
          </a:xfrm>
          <a:prstGeom prst="rect">
            <a:avLst/>
          </a:prstGeom>
        </p:spPr>
        <p:txBody>
          <a:bodyPr vert="horz" lIns="0" tIns="0" rIns="0" bIns="45720" rtlCol="0">
            <a:noAutofit/>
          </a:bodyPr>
          <a:lstStyle/>
          <a:p>
            <a:pPr lvl="0"/>
            <a:r>
              <a:rPr lang="en-US" dirty="0" smtClean="0"/>
              <a:t>Click to add 1st-level bullet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68580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 id="2147483775"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jpe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2.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dirty="0" smtClean="0"/>
              <a:t>ILC Active sliding contact cooling Target R&amp;D update</a:t>
            </a:r>
            <a:endParaRPr lang="en-US" dirty="0"/>
          </a:p>
        </p:txBody>
      </p:sp>
      <p:sp>
        <p:nvSpPr>
          <p:cNvPr id="45" name="Text Placeholder 44"/>
          <p:cNvSpPr>
            <a:spLocks noGrp="1"/>
          </p:cNvSpPr>
          <p:nvPr>
            <p:ph type="body" sz="quarter" idx="12"/>
          </p:nvPr>
        </p:nvSpPr>
        <p:spPr/>
        <p:txBody>
          <a:bodyPr/>
          <a:lstStyle/>
          <a:p>
            <a:endParaRPr lang="en-US" sz="1000" dirty="0"/>
          </a:p>
        </p:txBody>
      </p:sp>
      <p:sp>
        <p:nvSpPr>
          <p:cNvPr id="48" name="Text Placeholder 47"/>
          <p:cNvSpPr>
            <a:spLocks noGrp="1"/>
          </p:cNvSpPr>
          <p:nvPr>
            <p:ph type="body" sz="quarter" idx="17"/>
          </p:nvPr>
        </p:nvSpPr>
        <p:spPr/>
        <p:txBody>
          <a:bodyPr/>
          <a:lstStyle/>
          <a:p>
            <a:r>
              <a:rPr lang="en-US" dirty="0" smtClean="0"/>
              <a:t>Presenters</a:t>
            </a:r>
            <a:endParaRPr lang="en-US" dirty="0"/>
          </a:p>
        </p:txBody>
      </p:sp>
      <p:sp>
        <p:nvSpPr>
          <p:cNvPr id="49" name="Text Placeholder 48"/>
          <p:cNvSpPr>
            <a:spLocks noGrp="1"/>
          </p:cNvSpPr>
          <p:nvPr>
            <p:ph type="body" sz="quarter" idx="18"/>
          </p:nvPr>
        </p:nvSpPr>
        <p:spPr/>
        <p:txBody>
          <a:bodyPr/>
          <a:lstStyle/>
          <a:p>
            <a:r>
              <a:rPr lang="en-US" dirty="0" smtClean="0"/>
              <a:t>Wanming Liu</a:t>
            </a:r>
            <a:endParaRPr lang="en-US" dirty="0"/>
          </a:p>
          <a:p>
            <a:endParaRPr lang="en-US" dirty="0" smtClean="0"/>
          </a:p>
        </p:txBody>
      </p:sp>
      <p:sp>
        <p:nvSpPr>
          <p:cNvPr id="51" name="Text Placeholder 50"/>
          <p:cNvSpPr>
            <a:spLocks noGrp="1"/>
          </p:cNvSpPr>
          <p:nvPr>
            <p:ph type="body" sz="quarter" idx="21"/>
          </p:nvPr>
        </p:nvSpPr>
        <p:spPr/>
        <p:txBody>
          <a:bodyPr/>
          <a:lstStyle/>
          <a:p>
            <a:r>
              <a:rPr lang="en-US" dirty="0" smtClean="0"/>
              <a:t>Project personnel </a:t>
            </a:r>
            <a:endParaRPr lang="en-US" dirty="0"/>
          </a:p>
        </p:txBody>
      </p:sp>
      <p:sp>
        <p:nvSpPr>
          <p:cNvPr id="52" name="Text Placeholder 51"/>
          <p:cNvSpPr>
            <a:spLocks noGrp="1"/>
          </p:cNvSpPr>
          <p:nvPr>
            <p:ph type="body" sz="quarter" idx="22"/>
          </p:nvPr>
        </p:nvSpPr>
        <p:spPr>
          <a:xfrm>
            <a:off x="3417370" y="4960384"/>
            <a:ext cx="4367730" cy="914400"/>
          </a:xfrm>
        </p:spPr>
        <p:txBody>
          <a:bodyPr/>
          <a:lstStyle/>
          <a:p>
            <a:r>
              <a:rPr lang="en-US" dirty="0" smtClean="0"/>
              <a:t>Wei Gai, Manoel Conde, Wanming Liu, Scott Doran, Vic Guarino (</a:t>
            </a:r>
            <a:r>
              <a:rPr lang="en-US" dirty="0" err="1" smtClean="0"/>
              <a:t>UofC</a:t>
            </a:r>
            <a:r>
              <a:rPr lang="en-US" dirty="0" smtClean="0"/>
              <a:t>), Charles Whiteford, </a:t>
            </a:r>
            <a:r>
              <a:rPr lang="en-US" dirty="0"/>
              <a:t>Frank Skrzecz, Allen </a:t>
            </a:r>
            <a:r>
              <a:rPr lang="en-US" dirty="0" smtClean="0"/>
              <a:t>Zhao, George </a:t>
            </a:r>
            <a:r>
              <a:rPr lang="en-US" dirty="0"/>
              <a:t>Fenske (ES), Robert Erck (ES), </a:t>
            </a:r>
          </a:p>
        </p:txBody>
      </p:sp>
      <p:sp>
        <p:nvSpPr>
          <p:cNvPr id="50" name="Text Placeholder 49"/>
          <p:cNvSpPr>
            <a:spLocks noGrp="1"/>
          </p:cNvSpPr>
          <p:nvPr>
            <p:ph type="body" sz="quarter" idx="19"/>
          </p:nvPr>
        </p:nvSpPr>
        <p:spPr/>
        <p:txBody>
          <a:bodyPr/>
          <a:lstStyle/>
          <a:p>
            <a:r>
              <a:rPr lang="en-US" dirty="0" smtClean="0"/>
              <a:t>Sept </a:t>
            </a:r>
            <a:r>
              <a:rPr lang="en-US" dirty="0" smtClean="0"/>
              <a:t>16</a:t>
            </a:r>
            <a:r>
              <a:rPr lang="en-US" dirty="0" smtClean="0"/>
              <a:t>, </a:t>
            </a:r>
            <a:r>
              <a:rPr lang="en-US" dirty="0" smtClean="0"/>
              <a:t>2016 </a:t>
            </a:r>
          </a:p>
          <a:p>
            <a:r>
              <a:rPr lang="en-US" dirty="0" smtClean="0"/>
              <a:t>POSIPOL 2016, </a:t>
            </a:r>
            <a:r>
              <a:rPr lang="en-US" dirty="0" err="1" smtClean="0"/>
              <a:t>Orsay</a:t>
            </a:r>
            <a:r>
              <a:rPr lang="en-US" dirty="0" smtClean="0"/>
              <a:t>, France</a:t>
            </a:r>
            <a:endParaRPr lang="en-US" dirty="0"/>
          </a:p>
        </p:txBody>
      </p:sp>
      <p:pic>
        <p:nvPicPr>
          <p:cNvPr id="4" name="Picture Placeholder 3"/>
          <p:cNvPicPr>
            <a:picLocks noGrp="1" noChangeAspect="1"/>
          </p:cNvPicPr>
          <p:nvPr>
            <p:ph type="pic" sz="quarter" idx="16"/>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7839" b="7839"/>
          <a:stretch>
            <a:fillRect/>
          </a:stretch>
        </p:blipFill>
        <p:spPr/>
      </p:pic>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3"/>
          </p:nvPr>
        </p:nvSpPr>
        <p:spPr/>
        <p:txBody>
          <a:bodyPr/>
          <a:lstStyle/>
          <a:p>
            <a:pPr marL="342900" indent="-342900">
              <a:buFont typeface="+mj-lt"/>
              <a:buAutoNum type="arabicPeriod"/>
            </a:pPr>
            <a:r>
              <a:rPr lang="en-US" dirty="0" smtClean="0"/>
              <a:t>Repeat test from prior to </a:t>
            </a:r>
            <a:r>
              <a:rPr lang="en-US" dirty="0" err="1" smtClean="0"/>
              <a:t>LCWS2015</a:t>
            </a:r>
            <a:r>
              <a:rPr lang="en-US" dirty="0" smtClean="0"/>
              <a:t>.</a:t>
            </a:r>
            <a:r>
              <a:rPr lang="en-US" dirty="0"/>
              <a:t> </a:t>
            </a:r>
            <a:r>
              <a:rPr lang="en-US" dirty="0" smtClean="0"/>
              <a:t>Cool the wheel from ambient temperature with cooling pads.</a:t>
            </a:r>
          </a:p>
          <a:p>
            <a:pPr marL="342900" indent="-342900">
              <a:buFont typeface="+mj-lt"/>
              <a:buAutoNum type="arabicPeriod"/>
            </a:pPr>
            <a:endParaRPr lang="en-US" dirty="0" smtClean="0"/>
          </a:p>
          <a:p>
            <a:pPr marL="342900" indent="-342900">
              <a:buFont typeface="+mj-lt"/>
              <a:buAutoNum type="arabicPeriod"/>
            </a:pPr>
            <a:r>
              <a:rPr lang="en-US" dirty="0" smtClean="0"/>
              <a:t>Heat the wheel from ambient temperature with cooling pads.</a:t>
            </a:r>
            <a:endParaRPr lang="en-US" dirty="0"/>
          </a:p>
          <a:p>
            <a:pPr marL="342900" indent="-342900">
              <a:buFont typeface="+mj-lt"/>
              <a:buAutoNum type="arabicPeriod"/>
            </a:pPr>
            <a:endParaRPr lang="en-US" dirty="0" smtClean="0"/>
          </a:p>
          <a:p>
            <a:pPr marL="342900" indent="-342900">
              <a:buFont typeface="+mj-lt"/>
              <a:buAutoNum type="arabicPeriod"/>
            </a:pPr>
            <a:r>
              <a:rPr lang="en-US" dirty="0"/>
              <a:t>Cool the wheel with cooling pads while external heat source (radiant heater) is applied to wheel.  The goal of Phase 1.</a:t>
            </a:r>
          </a:p>
          <a:p>
            <a:pPr marL="0" indent="0">
              <a:buNone/>
            </a:pPr>
            <a:endParaRPr lang="en-US" dirty="0" smtClean="0"/>
          </a:p>
        </p:txBody>
      </p:sp>
      <p:sp>
        <p:nvSpPr>
          <p:cNvPr id="3" name="Text Placeholder 2"/>
          <p:cNvSpPr>
            <a:spLocks noGrp="1"/>
          </p:cNvSpPr>
          <p:nvPr>
            <p:ph type="body" sz="quarter" idx="14"/>
          </p:nvPr>
        </p:nvSpPr>
        <p:spPr/>
        <p:txBody>
          <a:bodyPr/>
          <a:lstStyle/>
          <a:p>
            <a:pPr marL="342900" indent="-342900">
              <a:buFont typeface="+mj-lt"/>
              <a:buAutoNum type="arabicPeriod"/>
            </a:pPr>
            <a:r>
              <a:rPr lang="en-US" dirty="0" smtClean="0"/>
              <a:t>Due to low ambient temperature, no cooling was clearly observed.</a:t>
            </a:r>
          </a:p>
          <a:p>
            <a:pPr marL="0" indent="0">
              <a:buNone/>
            </a:pPr>
            <a:endParaRPr lang="en-US" dirty="0"/>
          </a:p>
        </p:txBody>
      </p:sp>
      <p:sp>
        <p:nvSpPr>
          <p:cNvPr id="6" name="Text Placeholder 5"/>
          <p:cNvSpPr>
            <a:spLocks noGrp="1"/>
          </p:cNvSpPr>
          <p:nvPr>
            <p:ph type="body" sz="quarter" idx="16"/>
          </p:nvPr>
        </p:nvSpPr>
        <p:spPr/>
        <p:txBody>
          <a:bodyPr/>
          <a:lstStyle/>
          <a:p>
            <a:r>
              <a:rPr lang="en-US" dirty="0" smtClean="0"/>
              <a:t>Test results</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10</a:t>
            </a:fld>
            <a:endParaRPr lang="en-US" dirty="0"/>
          </a:p>
        </p:txBody>
      </p:sp>
      <p:sp>
        <p:nvSpPr>
          <p:cNvPr id="9" name="Text Placeholder 8"/>
          <p:cNvSpPr>
            <a:spLocks noGrp="1"/>
          </p:cNvSpPr>
          <p:nvPr>
            <p:ph type="body" sz="quarter" idx="12"/>
          </p:nvPr>
        </p:nvSpPr>
        <p:spPr/>
        <p:txBody>
          <a:bodyPr/>
          <a:lstStyle/>
          <a:p>
            <a:r>
              <a:rPr lang="en-US" dirty="0" smtClean="0"/>
              <a:t>Test Results</a:t>
            </a:r>
            <a:endParaRPr lang="en-US" dirty="0"/>
          </a:p>
        </p:txBody>
      </p:sp>
      <p:sp>
        <p:nvSpPr>
          <p:cNvPr id="4" name="Text Placeholder 3"/>
          <p:cNvSpPr>
            <a:spLocks noGrp="1"/>
          </p:cNvSpPr>
          <p:nvPr>
            <p:ph type="body" sz="quarter" idx="15"/>
          </p:nvPr>
        </p:nvSpPr>
        <p:spPr/>
        <p:txBody>
          <a:bodyPr/>
          <a:lstStyle/>
          <a:p>
            <a:r>
              <a:rPr lang="en-US" dirty="0" smtClean="0"/>
              <a:t>Approaches taken</a:t>
            </a:r>
            <a:endParaRPr lang="en-US" dirty="0"/>
          </a:p>
        </p:txBody>
      </p:sp>
      <p:sp>
        <p:nvSpPr>
          <p:cNvPr id="7" name="Title 6"/>
          <p:cNvSpPr>
            <a:spLocks noGrp="1"/>
          </p:cNvSpPr>
          <p:nvPr>
            <p:ph type="title"/>
          </p:nvPr>
        </p:nvSpPr>
        <p:spPr/>
        <p:txBody>
          <a:bodyPr/>
          <a:lstStyle/>
          <a:p>
            <a:r>
              <a:rPr lang="en-US" dirty="0" smtClean="0"/>
              <a:t>More test runs were planned and carried out</a:t>
            </a:r>
            <a:endParaRPr lang="en-US" dirty="0"/>
          </a:p>
        </p:txBody>
      </p:sp>
      <p:sp>
        <p:nvSpPr>
          <p:cNvPr id="10" name="Rectangle 9"/>
          <p:cNvSpPr/>
          <p:nvPr/>
        </p:nvSpPr>
        <p:spPr>
          <a:xfrm>
            <a:off x="457200" y="2286000"/>
            <a:ext cx="4114800" cy="1219200"/>
          </a:xfrm>
          <a:prstGeom prst="rect">
            <a:avLst/>
          </a:prstGeom>
          <a:solidFill>
            <a:schemeClr val="accent1">
              <a:alpha val="2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149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3"/>
          </p:nvPr>
        </p:nvSpPr>
        <p:spPr/>
        <p:txBody>
          <a:bodyPr/>
          <a:lstStyle/>
          <a:p>
            <a:pPr marL="342900" indent="-342900">
              <a:buFont typeface="+mj-lt"/>
              <a:buAutoNum type="arabicPeriod"/>
            </a:pPr>
            <a:r>
              <a:rPr lang="en-US" dirty="0" smtClean="0"/>
              <a:t>Repeat test from prior to </a:t>
            </a:r>
            <a:r>
              <a:rPr lang="en-US" dirty="0" err="1" smtClean="0"/>
              <a:t>LCWS2015</a:t>
            </a:r>
            <a:r>
              <a:rPr lang="en-US" dirty="0" smtClean="0"/>
              <a:t>.</a:t>
            </a:r>
            <a:r>
              <a:rPr lang="en-US" dirty="0"/>
              <a:t> </a:t>
            </a:r>
            <a:r>
              <a:rPr lang="en-US" dirty="0" smtClean="0"/>
              <a:t>Cool the wheel from ambient temperature with cooling pads.</a:t>
            </a:r>
          </a:p>
          <a:p>
            <a:pPr marL="342900" indent="-342900">
              <a:buFont typeface="+mj-lt"/>
              <a:buAutoNum type="arabicPeriod"/>
            </a:pPr>
            <a:endParaRPr lang="en-US" dirty="0" smtClean="0"/>
          </a:p>
          <a:p>
            <a:pPr marL="342900" indent="-342900">
              <a:buFont typeface="+mj-lt"/>
              <a:buAutoNum type="arabicPeriod"/>
            </a:pPr>
            <a:r>
              <a:rPr lang="en-US" dirty="0" smtClean="0"/>
              <a:t>Heat the wheel from ambient temperature with cooling pads.</a:t>
            </a:r>
            <a:endParaRPr lang="en-US" dirty="0"/>
          </a:p>
          <a:p>
            <a:pPr marL="342900" indent="-342900">
              <a:buFont typeface="+mj-lt"/>
              <a:buAutoNum type="arabicPeriod"/>
            </a:pPr>
            <a:endParaRPr lang="en-US" dirty="0" smtClean="0"/>
          </a:p>
          <a:p>
            <a:pPr marL="342900" indent="-342900">
              <a:buFont typeface="+mj-lt"/>
              <a:buAutoNum type="arabicPeriod"/>
            </a:pPr>
            <a:r>
              <a:rPr lang="en-US" dirty="0"/>
              <a:t>Cool the wheel with cooling pads while external heat source (radiant heater) is applied to wheel.  The goal of Phase 1.</a:t>
            </a:r>
          </a:p>
          <a:p>
            <a:pPr marL="0" indent="0">
              <a:buNone/>
            </a:pPr>
            <a:endParaRPr lang="en-US" dirty="0" smtClean="0"/>
          </a:p>
        </p:txBody>
      </p:sp>
      <p:sp>
        <p:nvSpPr>
          <p:cNvPr id="3" name="Text Placeholder 2"/>
          <p:cNvSpPr>
            <a:spLocks noGrp="1"/>
          </p:cNvSpPr>
          <p:nvPr>
            <p:ph type="body" sz="quarter" idx="14"/>
          </p:nvPr>
        </p:nvSpPr>
        <p:spPr/>
        <p:txBody>
          <a:bodyPr/>
          <a:lstStyle/>
          <a:p>
            <a:pPr marL="342900" indent="-342900">
              <a:buFont typeface="+mj-lt"/>
              <a:buAutoNum type="arabicPeriod"/>
            </a:pPr>
            <a:r>
              <a:rPr lang="en-US" dirty="0" smtClean="0"/>
              <a:t>Due to low ambient temperature, no cooling was noticed.</a:t>
            </a:r>
          </a:p>
          <a:p>
            <a:pPr marL="342900" indent="-342900">
              <a:buFont typeface="+mj-lt"/>
              <a:buAutoNum type="arabicPeriod"/>
            </a:pPr>
            <a:endParaRPr lang="en-US" dirty="0"/>
          </a:p>
          <a:p>
            <a:pPr marL="342900" indent="-342900">
              <a:buFont typeface="+mj-lt"/>
              <a:buAutoNum type="arabicPeriod"/>
            </a:pPr>
            <a:r>
              <a:rPr lang="en-US" dirty="0" smtClean="0"/>
              <a:t>Due to limited power of the chiller, heating of the wheel with cooling pads was not observed.</a:t>
            </a:r>
          </a:p>
          <a:p>
            <a:pPr marL="0" indent="0">
              <a:buNone/>
            </a:pPr>
            <a:endParaRPr lang="en-US" dirty="0"/>
          </a:p>
        </p:txBody>
      </p:sp>
      <p:sp>
        <p:nvSpPr>
          <p:cNvPr id="6" name="Text Placeholder 5"/>
          <p:cNvSpPr>
            <a:spLocks noGrp="1"/>
          </p:cNvSpPr>
          <p:nvPr>
            <p:ph type="body" sz="quarter" idx="16"/>
          </p:nvPr>
        </p:nvSpPr>
        <p:spPr/>
        <p:txBody>
          <a:bodyPr/>
          <a:lstStyle/>
          <a:p>
            <a:r>
              <a:rPr lang="en-US" dirty="0" smtClean="0"/>
              <a:t>Test results</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11</a:t>
            </a:fld>
            <a:endParaRPr lang="en-US" dirty="0"/>
          </a:p>
        </p:txBody>
      </p:sp>
      <p:sp>
        <p:nvSpPr>
          <p:cNvPr id="9" name="Text Placeholder 8"/>
          <p:cNvSpPr>
            <a:spLocks noGrp="1"/>
          </p:cNvSpPr>
          <p:nvPr>
            <p:ph type="body" sz="quarter" idx="12"/>
          </p:nvPr>
        </p:nvSpPr>
        <p:spPr/>
        <p:txBody>
          <a:bodyPr/>
          <a:lstStyle/>
          <a:p>
            <a:r>
              <a:rPr lang="en-US" dirty="0" smtClean="0"/>
              <a:t>Test Results</a:t>
            </a:r>
            <a:endParaRPr lang="en-US" dirty="0"/>
          </a:p>
        </p:txBody>
      </p:sp>
      <p:sp>
        <p:nvSpPr>
          <p:cNvPr id="4" name="Text Placeholder 3"/>
          <p:cNvSpPr>
            <a:spLocks noGrp="1"/>
          </p:cNvSpPr>
          <p:nvPr>
            <p:ph type="body" sz="quarter" idx="15"/>
          </p:nvPr>
        </p:nvSpPr>
        <p:spPr/>
        <p:txBody>
          <a:bodyPr/>
          <a:lstStyle/>
          <a:p>
            <a:r>
              <a:rPr lang="en-US" dirty="0" smtClean="0"/>
              <a:t>Approaches taken</a:t>
            </a:r>
            <a:endParaRPr lang="en-US" dirty="0"/>
          </a:p>
        </p:txBody>
      </p:sp>
      <p:sp>
        <p:nvSpPr>
          <p:cNvPr id="7" name="Title 6"/>
          <p:cNvSpPr>
            <a:spLocks noGrp="1"/>
          </p:cNvSpPr>
          <p:nvPr>
            <p:ph type="title"/>
          </p:nvPr>
        </p:nvSpPr>
        <p:spPr/>
        <p:txBody>
          <a:bodyPr/>
          <a:lstStyle/>
          <a:p>
            <a:r>
              <a:rPr lang="en-US" dirty="0" smtClean="0"/>
              <a:t>More test runs were planned and carried out</a:t>
            </a:r>
            <a:endParaRPr lang="en-US" dirty="0"/>
          </a:p>
        </p:txBody>
      </p:sp>
      <p:sp>
        <p:nvSpPr>
          <p:cNvPr id="10" name="Rectangle 9"/>
          <p:cNvSpPr/>
          <p:nvPr/>
        </p:nvSpPr>
        <p:spPr>
          <a:xfrm>
            <a:off x="457200" y="3505200"/>
            <a:ext cx="4114800" cy="1219200"/>
          </a:xfrm>
          <a:prstGeom prst="rect">
            <a:avLst/>
          </a:prstGeom>
          <a:solidFill>
            <a:schemeClr val="accent1">
              <a:alpha val="2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369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3"/>
          </p:nvPr>
        </p:nvSpPr>
        <p:spPr/>
        <p:txBody>
          <a:bodyPr/>
          <a:lstStyle/>
          <a:p>
            <a:pPr marL="342900" indent="-342900">
              <a:buFont typeface="+mj-lt"/>
              <a:buAutoNum type="arabicPeriod"/>
            </a:pPr>
            <a:r>
              <a:rPr lang="en-US" dirty="0" smtClean="0"/>
              <a:t>Repeat test from prior to </a:t>
            </a:r>
            <a:r>
              <a:rPr lang="en-US" dirty="0" err="1" smtClean="0"/>
              <a:t>LCWS2015</a:t>
            </a:r>
            <a:r>
              <a:rPr lang="en-US" dirty="0" smtClean="0"/>
              <a:t>.</a:t>
            </a:r>
            <a:r>
              <a:rPr lang="en-US" dirty="0"/>
              <a:t> </a:t>
            </a:r>
            <a:r>
              <a:rPr lang="en-US" dirty="0" smtClean="0"/>
              <a:t>Cool the wheel from ambient temperature with cooling pads.</a:t>
            </a:r>
          </a:p>
          <a:p>
            <a:pPr marL="342900" indent="-342900">
              <a:buFont typeface="+mj-lt"/>
              <a:buAutoNum type="arabicPeriod"/>
            </a:pPr>
            <a:endParaRPr lang="en-US" dirty="0" smtClean="0"/>
          </a:p>
          <a:p>
            <a:pPr marL="342900" indent="-342900">
              <a:buFont typeface="+mj-lt"/>
              <a:buAutoNum type="arabicPeriod"/>
            </a:pPr>
            <a:r>
              <a:rPr lang="en-US" dirty="0" smtClean="0"/>
              <a:t>Heat the wheel from ambient temperature with cooling pads.</a:t>
            </a:r>
          </a:p>
          <a:p>
            <a:pPr marL="342900" indent="-342900">
              <a:buFont typeface="+mj-lt"/>
              <a:buAutoNum type="arabicPeriod"/>
            </a:pPr>
            <a:endParaRPr lang="en-US" dirty="0"/>
          </a:p>
          <a:p>
            <a:pPr marL="342900" indent="-342900">
              <a:buFont typeface="+mj-lt"/>
              <a:buAutoNum type="arabicPeriod"/>
            </a:pPr>
            <a:r>
              <a:rPr lang="en-US" dirty="0"/>
              <a:t>Cool the wheel with cooling pads while external heat source (radiant heater) is applied to wheel.  The goal of Phase </a:t>
            </a:r>
            <a:r>
              <a:rPr lang="en-US" dirty="0" smtClean="0"/>
              <a:t>1.</a:t>
            </a:r>
          </a:p>
          <a:p>
            <a:pPr marL="0" indent="0">
              <a:buNone/>
            </a:pPr>
            <a:endParaRPr lang="en-US" dirty="0" smtClean="0"/>
          </a:p>
        </p:txBody>
      </p:sp>
      <p:sp>
        <p:nvSpPr>
          <p:cNvPr id="3" name="Text Placeholder 2"/>
          <p:cNvSpPr>
            <a:spLocks noGrp="1"/>
          </p:cNvSpPr>
          <p:nvPr>
            <p:ph type="body" sz="quarter" idx="14"/>
          </p:nvPr>
        </p:nvSpPr>
        <p:spPr/>
        <p:txBody>
          <a:bodyPr/>
          <a:lstStyle/>
          <a:p>
            <a:pPr marL="342900" indent="-342900">
              <a:buFont typeface="+mj-lt"/>
              <a:buAutoNum type="arabicPeriod"/>
            </a:pPr>
            <a:r>
              <a:rPr lang="en-US" dirty="0" smtClean="0"/>
              <a:t>Due to low ambient temperature, no cooling was noticed.</a:t>
            </a:r>
          </a:p>
          <a:p>
            <a:pPr marL="342900" indent="-342900">
              <a:buFont typeface="+mj-lt"/>
              <a:buAutoNum type="arabicPeriod"/>
            </a:pPr>
            <a:endParaRPr lang="en-US" dirty="0"/>
          </a:p>
          <a:p>
            <a:pPr marL="342900" indent="-342900">
              <a:buFont typeface="+mj-lt"/>
              <a:buAutoNum type="arabicPeriod"/>
            </a:pPr>
            <a:r>
              <a:rPr lang="en-US" dirty="0"/>
              <a:t>Due to limited power of the </a:t>
            </a:r>
            <a:r>
              <a:rPr lang="en-US" dirty="0" smtClean="0"/>
              <a:t>chiller, </a:t>
            </a:r>
            <a:r>
              <a:rPr lang="en-US" dirty="0"/>
              <a:t>heating of the wheel was not observed.</a:t>
            </a:r>
          </a:p>
          <a:p>
            <a:pPr marL="342900" indent="-342900">
              <a:buFont typeface="+mj-lt"/>
              <a:buAutoNum type="arabicPeriod"/>
            </a:pPr>
            <a:endParaRPr lang="en-US" dirty="0"/>
          </a:p>
          <a:p>
            <a:pPr marL="342900" indent="-342900">
              <a:buFont typeface="+mj-lt"/>
              <a:buAutoNum type="arabicPeriod"/>
            </a:pPr>
            <a:r>
              <a:rPr lang="en-US" dirty="0"/>
              <a:t>W</a:t>
            </a:r>
            <a:r>
              <a:rPr lang="en-US" dirty="0" smtClean="0"/>
              <a:t>e were able to heat the wheel with a heater and cool the wheel with ASCC while the heater ran continuously.</a:t>
            </a:r>
            <a:endParaRPr lang="en-US" dirty="0"/>
          </a:p>
        </p:txBody>
      </p:sp>
      <p:sp>
        <p:nvSpPr>
          <p:cNvPr id="6" name="Text Placeholder 5"/>
          <p:cNvSpPr>
            <a:spLocks noGrp="1"/>
          </p:cNvSpPr>
          <p:nvPr>
            <p:ph type="body" sz="quarter" idx="16"/>
          </p:nvPr>
        </p:nvSpPr>
        <p:spPr/>
        <p:txBody>
          <a:bodyPr/>
          <a:lstStyle/>
          <a:p>
            <a:r>
              <a:rPr lang="en-US" dirty="0" smtClean="0"/>
              <a:t>Test results</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12</a:t>
            </a:fld>
            <a:endParaRPr lang="en-US" dirty="0"/>
          </a:p>
        </p:txBody>
      </p:sp>
      <p:sp>
        <p:nvSpPr>
          <p:cNvPr id="9" name="Text Placeholder 8"/>
          <p:cNvSpPr>
            <a:spLocks noGrp="1"/>
          </p:cNvSpPr>
          <p:nvPr>
            <p:ph type="body" sz="quarter" idx="12"/>
          </p:nvPr>
        </p:nvSpPr>
        <p:spPr/>
        <p:txBody>
          <a:bodyPr/>
          <a:lstStyle/>
          <a:p>
            <a:r>
              <a:rPr lang="en-US" dirty="0" smtClean="0"/>
              <a:t>Test Results</a:t>
            </a:r>
            <a:endParaRPr lang="en-US" dirty="0"/>
          </a:p>
        </p:txBody>
      </p:sp>
      <p:sp>
        <p:nvSpPr>
          <p:cNvPr id="4" name="Text Placeholder 3"/>
          <p:cNvSpPr>
            <a:spLocks noGrp="1"/>
          </p:cNvSpPr>
          <p:nvPr>
            <p:ph type="body" sz="quarter" idx="15"/>
          </p:nvPr>
        </p:nvSpPr>
        <p:spPr/>
        <p:txBody>
          <a:bodyPr/>
          <a:lstStyle/>
          <a:p>
            <a:r>
              <a:rPr lang="en-US" dirty="0" smtClean="0"/>
              <a:t>Approaches taken</a:t>
            </a:r>
            <a:endParaRPr lang="en-US" dirty="0"/>
          </a:p>
        </p:txBody>
      </p:sp>
      <p:sp>
        <p:nvSpPr>
          <p:cNvPr id="7" name="Title 6"/>
          <p:cNvSpPr>
            <a:spLocks noGrp="1"/>
          </p:cNvSpPr>
          <p:nvPr>
            <p:ph type="title"/>
          </p:nvPr>
        </p:nvSpPr>
        <p:spPr/>
        <p:txBody>
          <a:bodyPr/>
          <a:lstStyle/>
          <a:p>
            <a:r>
              <a:rPr lang="en-US" dirty="0" smtClean="0"/>
              <a:t>More test runs were planned and carried out</a:t>
            </a:r>
            <a:endParaRPr lang="en-US" dirty="0"/>
          </a:p>
        </p:txBody>
      </p:sp>
      <p:sp>
        <p:nvSpPr>
          <p:cNvPr id="10" name="Rectangle 9"/>
          <p:cNvSpPr/>
          <p:nvPr/>
        </p:nvSpPr>
        <p:spPr>
          <a:xfrm>
            <a:off x="457200" y="4724400"/>
            <a:ext cx="4114800" cy="1371600"/>
          </a:xfrm>
          <a:prstGeom prst="rect">
            <a:avLst/>
          </a:prstGeom>
          <a:solidFill>
            <a:schemeClr val="accent1">
              <a:alpha val="2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81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13</a:t>
            </a:fld>
            <a:endParaRPr lang="en-US" dirty="0"/>
          </a:p>
        </p:txBody>
      </p:sp>
      <p:sp>
        <p:nvSpPr>
          <p:cNvPr id="9" name="Text Placeholder 8"/>
          <p:cNvSpPr>
            <a:spLocks noGrp="1"/>
          </p:cNvSpPr>
          <p:nvPr>
            <p:ph type="body" sz="quarter" idx="12"/>
          </p:nvPr>
        </p:nvSpPr>
        <p:spPr/>
        <p:txBody>
          <a:bodyPr/>
          <a:lstStyle/>
          <a:p>
            <a:r>
              <a:rPr lang="en-US" dirty="0" smtClean="0"/>
              <a:t>Test #3 Results</a:t>
            </a:r>
            <a:endParaRPr lang="en-US" dirty="0"/>
          </a:p>
        </p:txBody>
      </p:sp>
      <p:sp>
        <p:nvSpPr>
          <p:cNvPr id="28" name="Text Placeholder 27"/>
          <p:cNvSpPr>
            <a:spLocks noGrp="1"/>
          </p:cNvSpPr>
          <p:nvPr>
            <p:ph type="body" sz="quarter" idx="13"/>
          </p:nvPr>
        </p:nvSpPr>
        <p:spPr>
          <a:xfrm>
            <a:off x="488732" y="3998349"/>
            <a:ext cx="3930868" cy="2129163"/>
          </a:xfrm>
        </p:spPr>
        <p:txBody>
          <a:bodyPr/>
          <a:lstStyle/>
          <a:p>
            <a:r>
              <a:rPr lang="en-US" dirty="0" smtClean="0"/>
              <a:t>Screen shot before shutting down after ~3 hours of continuous running at ~</a:t>
            </a:r>
            <a:r>
              <a:rPr lang="en-US" dirty="0" err="1" smtClean="0"/>
              <a:t>100rpm</a:t>
            </a:r>
            <a:endParaRPr lang="en-US" dirty="0"/>
          </a:p>
        </p:txBody>
      </p:sp>
      <p:pic>
        <p:nvPicPr>
          <p:cNvPr id="21" name="Content Placeholder 3"/>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297" r="1297"/>
          <a:stretch>
            <a:fillRect/>
          </a:stretch>
        </p:blipFill>
        <p:spPr>
          <a:ln/>
        </p:spPr>
        <p:style>
          <a:lnRef idx="3">
            <a:schemeClr val="lt1"/>
          </a:lnRef>
          <a:fillRef idx="1">
            <a:schemeClr val="accent2"/>
          </a:fillRef>
          <a:effectRef idx="1">
            <a:schemeClr val="accent2"/>
          </a:effectRef>
          <a:fontRef idx="minor">
            <a:schemeClr val="lt1"/>
          </a:fontRef>
        </p:style>
      </p:pic>
      <p:sp>
        <p:nvSpPr>
          <p:cNvPr id="7" name="Title 6"/>
          <p:cNvSpPr>
            <a:spLocks noGrp="1"/>
          </p:cNvSpPr>
          <p:nvPr>
            <p:ph type="title"/>
          </p:nvPr>
        </p:nvSpPr>
        <p:spPr/>
        <p:txBody>
          <a:bodyPr/>
          <a:lstStyle/>
          <a:p>
            <a:r>
              <a:rPr lang="en-US" dirty="0" smtClean="0"/>
              <a:t>More test runs were planned and carried out</a:t>
            </a:r>
            <a:endParaRPr lang="en-US" dirty="0"/>
          </a:p>
        </p:txBody>
      </p:sp>
      <p:pic>
        <p:nvPicPr>
          <p:cNvPr id="22" name="Picture 2"/>
          <p:cNvPicPr>
            <a:picLocks noChangeAspect="1" noChangeArrowheads="1"/>
          </p:cNvPicPr>
          <p:nvPr/>
        </p:nvPicPr>
        <p:blipFill>
          <a:blip r:embed="rId3" cstate="print"/>
          <a:srcRect/>
          <a:stretch>
            <a:fillRect/>
          </a:stretch>
        </p:blipFill>
        <p:spPr bwMode="auto">
          <a:xfrm>
            <a:off x="4648199" y="1676400"/>
            <a:ext cx="4075119" cy="2971800"/>
          </a:xfrm>
          <a:prstGeom prst="rect">
            <a:avLst/>
          </a:prstGeom>
          <a:noFill/>
          <a:ln w="9525">
            <a:noFill/>
            <a:miter lim="800000"/>
            <a:headEnd/>
            <a:tailEnd/>
          </a:ln>
          <a:effectLst/>
        </p:spPr>
      </p:pic>
    </p:spTree>
    <p:extLst>
      <p:ext uri="{BB962C8B-B14F-4D97-AF65-F5344CB8AC3E}">
        <p14:creationId xmlns:p14="http://schemas.microsoft.com/office/powerpoint/2010/main" val="4236445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cstate="print"/>
          <a:srcRect/>
          <a:stretch>
            <a:fillRect/>
          </a:stretch>
        </p:blipFill>
        <p:spPr bwMode="auto">
          <a:xfrm>
            <a:off x="4648199" y="1676400"/>
            <a:ext cx="4075119" cy="2971800"/>
          </a:xfrm>
          <a:prstGeom prst="rect">
            <a:avLst/>
          </a:prstGeom>
          <a:noFill/>
          <a:ln w="9525">
            <a:noFill/>
            <a:miter lim="800000"/>
            <a:headEnd/>
            <a:tailEnd/>
          </a:ln>
          <a:effectLst/>
        </p:spPr>
      </p:pic>
      <p:sp>
        <p:nvSpPr>
          <p:cNvPr id="5" name="Slide Number Placeholder 4"/>
          <p:cNvSpPr>
            <a:spLocks noGrp="1"/>
          </p:cNvSpPr>
          <p:nvPr>
            <p:ph type="sldNum" sz="quarter" idx="10"/>
          </p:nvPr>
        </p:nvSpPr>
        <p:spPr/>
        <p:txBody>
          <a:bodyPr/>
          <a:lstStyle/>
          <a:p>
            <a:fld id="{AEFAAC5A-9C4F-4278-920D-DF2BAB595749}" type="slidenum">
              <a:rPr lang="en-US" smtClean="0"/>
              <a:pPr/>
              <a:t>14</a:t>
            </a:fld>
            <a:endParaRPr lang="en-US" dirty="0"/>
          </a:p>
        </p:txBody>
      </p:sp>
      <p:sp>
        <p:nvSpPr>
          <p:cNvPr id="9" name="Text Placeholder 8"/>
          <p:cNvSpPr>
            <a:spLocks noGrp="1"/>
          </p:cNvSpPr>
          <p:nvPr>
            <p:ph type="body" sz="quarter" idx="12"/>
          </p:nvPr>
        </p:nvSpPr>
        <p:spPr/>
        <p:txBody>
          <a:bodyPr/>
          <a:lstStyle/>
          <a:p>
            <a:r>
              <a:rPr lang="en-US" dirty="0" smtClean="0"/>
              <a:t>Test #3 Results</a:t>
            </a:r>
            <a:endParaRPr lang="en-US" dirty="0"/>
          </a:p>
        </p:txBody>
      </p:sp>
      <p:sp>
        <p:nvSpPr>
          <p:cNvPr id="28" name="Text Placeholder 27"/>
          <p:cNvSpPr>
            <a:spLocks noGrp="1"/>
          </p:cNvSpPr>
          <p:nvPr>
            <p:ph type="body" sz="quarter" idx="13"/>
          </p:nvPr>
        </p:nvSpPr>
        <p:spPr>
          <a:xfrm>
            <a:off x="488732" y="3998349"/>
            <a:ext cx="3930868" cy="2129163"/>
          </a:xfrm>
        </p:spPr>
        <p:txBody>
          <a:bodyPr/>
          <a:lstStyle/>
          <a:p>
            <a:r>
              <a:rPr lang="en-US" dirty="0" smtClean="0"/>
              <a:t>Screen shot before shutting down after ~3 hours of continuous running at ~</a:t>
            </a:r>
            <a:r>
              <a:rPr lang="en-US" dirty="0" err="1" smtClean="0"/>
              <a:t>100rpm</a:t>
            </a:r>
            <a:endParaRPr lang="en-US" dirty="0"/>
          </a:p>
        </p:txBody>
      </p:sp>
      <p:pic>
        <p:nvPicPr>
          <p:cNvPr id="21" name="Content Placeholder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97" r="1297"/>
          <a:stretch>
            <a:fillRect/>
          </a:stretch>
        </p:blipFill>
        <p:spPr>
          <a:ln/>
        </p:spPr>
        <p:style>
          <a:lnRef idx="3">
            <a:schemeClr val="lt1"/>
          </a:lnRef>
          <a:fillRef idx="1">
            <a:schemeClr val="accent2"/>
          </a:fillRef>
          <a:effectRef idx="1">
            <a:schemeClr val="accent2"/>
          </a:effectRef>
          <a:fontRef idx="minor">
            <a:schemeClr val="lt1"/>
          </a:fontRef>
        </p:style>
      </p:pic>
      <p:sp>
        <p:nvSpPr>
          <p:cNvPr id="7" name="Title 6"/>
          <p:cNvSpPr>
            <a:spLocks noGrp="1"/>
          </p:cNvSpPr>
          <p:nvPr>
            <p:ph type="title"/>
          </p:nvPr>
        </p:nvSpPr>
        <p:spPr/>
        <p:txBody>
          <a:bodyPr/>
          <a:lstStyle/>
          <a:p>
            <a:r>
              <a:rPr lang="en-US" dirty="0" smtClean="0"/>
              <a:t>More test runs were planned and carried out</a:t>
            </a:r>
            <a:endParaRPr lang="en-US" dirty="0"/>
          </a:p>
        </p:txBody>
      </p:sp>
      <p:sp>
        <p:nvSpPr>
          <p:cNvPr id="58" name="TextBox 57"/>
          <p:cNvSpPr txBox="1"/>
          <p:nvPr/>
        </p:nvSpPr>
        <p:spPr>
          <a:xfrm>
            <a:off x="2514600" y="5715000"/>
            <a:ext cx="411480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b="1" dirty="0" smtClean="0"/>
              <a:t>Phase 1 Success!!!</a:t>
            </a:r>
            <a:endParaRPr lang="en-US" sz="2800" b="1" dirty="0"/>
          </a:p>
        </p:txBody>
      </p:sp>
    </p:spTree>
    <p:extLst>
      <p:ext uri="{BB962C8B-B14F-4D97-AF65-F5344CB8AC3E}">
        <p14:creationId xmlns:p14="http://schemas.microsoft.com/office/powerpoint/2010/main" val="2821416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1" nodeType="afterEffect">
                                  <p:stCondLst>
                                    <p:cond delay="0"/>
                                  </p:stCondLst>
                                  <p:endCondLst>
                                    <p:cond evt="onNext" delay="0">
                                      <p:tgtEl>
                                        <p:sldTgt/>
                                      </p:tgtEl>
                                    </p:cond>
                                  </p:endCondLst>
                                  <p:childTnLst>
                                    <p:animEffect transition="out" filter="fade">
                                      <p:cBhvr>
                                        <p:cTn id="6" dur="500" tmFilter="0, 0; .2, .5; .8, .5; 1, 0"/>
                                        <p:tgtEl>
                                          <p:spTgt spid="58"/>
                                        </p:tgtEl>
                                      </p:cBhvr>
                                    </p:animEffect>
                                    <p:animScale>
                                      <p:cBhvr>
                                        <p:cTn id="7" dur="250" autoRev="1" fill="hold"/>
                                        <p:tgtEl>
                                          <p:spTgt spid="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What’s next?</a:t>
            </a:r>
          </a:p>
          <a:p>
            <a:r>
              <a:rPr lang="en-US" dirty="0" smtClean="0"/>
              <a:t> </a:t>
            </a:r>
          </a:p>
          <a:p>
            <a:r>
              <a:rPr lang="en-US" dirty="0" smtClean="0"/>
              <a:t>Iterate phase 1</a:t>
            </a:r>
          </a:p>
          <a:p>
            <a:endParaRPr lang="en-US" dirty="0"/>
          </a:p>
          <a:p>
            <a:pPr marL="457200" indent="-457200">
              <a:buFont typeface="Arial" panose="020B0604020202020204" pitchFamily="34" charset="0"/>
              <a:buChar char="•"/>
            </a:pPr>
            <a:r>
              <a:rPr lang="en-US" dirty="0" smtClean="0"/>
              <a:t>Install Improved contact system</a:t>
            </a:r>
          </a:p>
          <a:p>
            <a:pPr marL="457200" indent="-457200">
              <a:buFont typeface="Arial" panose="020B0604020202020204" pitchFamily="34" charset="0"/>
              <a:buChar char="•"/>
            </a:pPr>
            <a:r>
              <a:rPr lang="en-US" dirty="0" smtClean="0"/>
              <a:t>Run machine with new system</a:t>
            </a:r>
          </a:p>
          <a:p>
            <a:pPr marL="457200" indent="-457200">
              <a:buFont typeface="Arial" panose="020B0604020202020204" pitchFamily="34" charset="0"/>
              <a:buChar char="•"/>
            </a:pPr>
            <a:r>
              <a:rPr lang="en-US" dirty="0" smtClean="0"/>
              <a:t>Improve contact surfaces</a:t>
            </a:r>
          </a:p>
        </p:txBody>
      </p:sp>
    </p:spTree>
    <p:extLst>
      <p:ext uri="{BB962C8B-B14F-4D97-AF65-F5344CB8AC3E}">
        <p14:creationId xmlns:p14="http://schemas.microsoft.com/office/powerpoint/2010/main" val="704345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6"/>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03" t="1643" r="203" b="16655"/>
          <a:stretch/>
        </p:blipFill>
        <p:spPr/>
        <p:style>
          <a:lnRef idx="3">
            <a:schemeClr val="lt1"/>
          </a:lnRef>
          <a:fillRef idx="1">
            <a:schemeClr val="accent2"/>
          </a:fillRef>
          <a:effectRef idx="1">
            <a:schemeClr val="accent2"/>
          </a:effectRef>
          <a:fontRef idx="minor">
            <a:schemeClr val="lt1"/>
          </a:fontRef>
        </p:style>
      </p:pic>
      <p:pic>
        <p:nvPicPr>
          <p:cNvPr id="6" name="Picture Placeholder 5"/>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203" t="4156" r="203" b="14142"/>
          <a:stretch/>
        </p:blipFill>
        <p:spPr/>
        <p:style>
          <a:lnRef idx="3">
            <a:schemeClr val="lt1"/>
          </a:lnRef>
          <a:fillRef idx="1">
            <a:schemeClr val="accent2"/>
          </a:fillRef>
          <a:effectRef idx="1">
            <a:schemeClr val="accent2"/>
          </a:effectRef>
          <a:fontRef idx="minor">
            <a:schemeClr val="lt1"/>
          </a:fontRef>
        </p:style>
      </p:pic>
      <p:sp>
        <p:nvSpPr>
          <p:cNvPr id="5" name="Slide Number Placeholder 4"/>
          <p:cNvSpPr>
            <a:spLocks noGrp="1"/>
          </p:cNvSpPr>
          <p:nvPr>
            <p:ph type="sldNum" sz="quarter" idx="10"/>
          </p:nvPr>
        </p:nvSpPr>
        <p:spPr/>
        <p:txBody>
          <a:bodyPr/>
          <a:lstStyle/>
          <a:p>
            <a:fld id="{AEFAAC5A-9C4F-4278-920D-DF2BAB595749}" type="slidenum">
              <a:rPr lang="en-US" smtClean="0"/>
              <a:pPr/>
              <a:t>16</a:t>
            </a:fld>
            <a:endParaRPr lang="en-US" dirty="0"/>
          </a:p>
        </p:txBody>
      </p:sp>
      <p:sp>
        <p:nvSpPr>
          <p:cNvPr id="7" name="Title 6"/>
          <p:cNvSpPr>
            <a:spLocks noGrp="1"/>
          </p:cNvSpPr>
          <p:nvPr>
            <p:ph type="title"/>
          </p:nvPr>
        </p:nvSpPr>
        <p:spPr/>
        <p:txBody>
          <a:bodyPr/>
          <a:lstStyle/>
          <a:p>
            <a:r>
              <a:rPr lang="en-US" dirty="0"/>
              <a:t>ILC </a:t>
            </a:r>
            <a:r>
              <a:rPr lang="en-US" dirty="0" err="1" smtClean="0"/>
              <a:t>ascc</a:t>
            </a:r>
            <a:r>
              <a:rPr lang="en-US" dirty="0" smtClean="0"/>
              <a:t> phase </a:t>
            </a:r>
            <a:r>
              <a:rPr lang="en-US" dirty="0"/>
              <a:t>1 update</a:t>
            </a:r>
          </a:p>
        </p:txBody>
      </p:sp>
      <p:sp>
        <p:nvSpPr>
          <p:cNvPr id="9" name="Text Placeholder 8"/>
          <p:cNvSpPr>
            <a:spLocks noGrp="1"/>
          </p:cNvSpPr>
          <p:nvPr>
            <p:ph type="body" sz="quarter" idx="12"/>
          </p:nvPr>
        </p:nvSpPr>
        <p:spPr/>
        <p:txBody>
          <a:bodyPr/>
          <a:lstStyle/>
          <a:p>
            <a:r>
              <a:rPr lang="en-US" dirty="0" smtClean="0"/>
              <a:t>Install and Test New Contact System</a:t>
            </a:r>
            <a:endParaRPr lang="en-US" dirty="0"/>
          </a:p>
        </p:txBody>
      </p:sp>
      <p:cxnSp>
        <p:nvCxnSpPr>
          <p:cNvPr id="37" name="Straight Arrow Connector 36"/>
          <p:cNvCxnSpPr>
            <a:stCxn id="36" idx="1"/>
          </p:cNvCxnSpPr>
          <p:nvPr/>
        </p:nvCxnSpPr>
        <p:spPr>
          <a:xfrm flipH="1">
            <a:off x="2895600" y="2607677"/>
            <a:ext cx="1683958" cy="287923"/>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cxnSp>
        <p:nvCxnSpPr>
          <p:cNvPr id="55" name="Straight Arrow Connector 54"/>
          <p:cNvCxnSpPr>
            <a:stCxn id="56" idx="1"/>
          </p:cNvCxnSpPr>
          <p:nvPr/>
        </p:nvCxnSpPr>
        <p:spPr>
          <a:xfrm flipH="1">
            <a:off x="2971800" y="3064877"/>
            <a:ext cx="1600200" cy="287923"/>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29" name="TextBox 28"/>
          <p:cNvSpPr txBox="1"/>
          <p:nvPr/>
        </p:nvSpPr>
        <p:spPr>
          <a:xfrm>
            <a:off x="4572000" y="4038600"/>
            <a:ext cx="3429000" cy="132343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Improved Contact System is Mounted on a Swivel and Secured by a Shaft and Bearing that Adjusts Itself to the Wheel Face with Four Linear Absorbers</a:t>
            </a:r>
            <a:endParaRPr lang="en-US" sz="1600" dirty="0"/>
          </a:p>
        </p:txBody>
      </p:sp>
      <p:sp>
        <p:nvSpPr>
          <p:cNvPr id="36" name="TextBox 35"/>
          <p:cNvSpPr txBox="1"/>
          <p:nvPr/>
        </p:nvSpPr>
        <p:spPr>
          <a:xfrm>
            <a:off x="4579558" y="2438400"/>
            <a:ext cx="2888042"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Improved Bearing System</a:t>
            </a:r>
            <a:endParaRPr lang="en-US" sz="1600" dirty="0"/>
          </a:p>
        </p:txBody>
      </p:sp>
      <p:sp>
        <p:nvSpPr>
          <p:cNvPr id="56" name="TextBox 55"/>
          <p:cNvSpPr txBox="1"/>
          <p:nvPr/>
        </p:nvSpPr>
        <p:spPr>
          <a:xfrm>
            <a:off x="4572000" y="2895600"/>
            <a:ext cx="28956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Easy Access for Alignment</a:t>
            </a:r>
            <a:endParaRPr lang="en-US" sz="1600" dirty="0"/>
          </a:p>
        </p:txBody>
      </p:sp>
      <p:cxnSp>
        <p:nvCxnSpPr>
          <p:cNvPr id="38" name="Straight Arrow Connector 37"/>
          <p:cNvCxnSpPr>
            <a:stCxn id="29" idx="1"/>
          </p:cNvCxnSpPr>
          <p:nvPr/>
        </p:nvCxnSpPr>
        <p:spPr>
          <a:xfrm flipH="1">
            <a:off x="2667000" y="4700320"/>
            <a:ext cx="1905000" cy="405080"/>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41" name="TextBox 40"/>
          <p:cNvSpPr txBox="1"/>
          <p:nvPr/>
        </p:nvSpPr>
        <p:spPr>
          <a:xfrm>
            <a:off x="4114800" y="3429000"/>
            <a:ext cx="2286000"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dirty="0" smtClean="0"/>
              <a:t>One Installed - Currently Efforting the Second</a:t>
            </a:r>
            <a:endParaRPr lang="en-US" sz="1200" dirty="0"/>
          </a:p>
        </p:txBody>
      </p:sp>
      <p:sp>
        <p:nvSpPr>
          <p:cNvPr id="47" name="TextBox 46"/>
          <p:cNvSpPr txBox="1"/>
          <p:nvPr/>
        </p:nvSpPr>
        <p:spPr>
          <a:xfrm>
            <a:off x="4114800" y="5791200"/>
            <a:ext cx="2286000"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dirty="0" smtClean="0"/>
              <a:t>We have already identified some improvements</a:t>
            </a:r>
            <a:endParaRPr lang="en-US" sz="1200" dirty="0"/>
          </a:p>
        </p:txBody>
      </p:sp>
      <p:sp>
        <p:nvSpPr>
          <p:cNvPr id="51" name="Text Placeholder 2"/>
          <p:cNvSpPr>
            <a:spLocks noGrp="1"/>
          </p:cNvSpPr>
          <p:nvPr>
            <p:ph type="body" sz="quarter" idx="13"/>
          </p:nvPr>
        </p:nvSpPr>
        <p:spPr>
          <a:xfrm>
            <a:off x="4503575" y="1699995"/>
            <a:ext cx="4319750" cy="2249430"/>
          </a:xfrm>
        </p:spPr>
        <p:txBody>
          <a:bodyPr/>
          <a:lstStyle/>
          <a:p>
            <a:r>
              <a:rPr lang="en-US" dirty="0" smtClean="0"/>
              <a:t>The new contact system has several improvements. </a:t>
            </a:r>
          </a:p>
          <a:p>
            <a:endParaRPr lang="en-US" dirty="0"/>
          </a:p>
        </p:txBody>
      </p:sp>
    </p:spTree>
    <p:extLst>
      <p:ext uri="{BB962C8B-B14F-4D97-AF65-F5344CB8AC3E}">
        <p14:creationId xmlns:p14="http://schemas.microsoft.com/office/powerpoint/2010/main" val="715026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5"/>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10000" contrast="10000"/>
                    </a14:imgEffect>
                  </a14:imgLayer>
                </a14:imgProps>
              </a:ext>
              <a:ext uri="{28A0092B-C50C-407E-A947-70E740481C1C}">
                <a14:useLocalDpi xmlns:a14="http://schemas.microsoft.com/office/drawing/2010/main" val="0"/>
              </a:ext>
            </a:extLst>
          </a:blip>
          <a:srcRect l="-203" t="21745" r="203" b="32297"/>
          <a:stretch/>
        </p:blipFill>
        <p:spPr/>
        <p:style>
          <a:lnRef idx="3">
            <a:schemeClr val="lt1"/>
          </a:lnRef>
          <a:fillRef idx="1">
            <a:schemeClr val="accent2"/>
          </a:fillRef>
          <a:effectRef idx="1">
            <a:schemeClr val="accent2"/>
          </a:effectRef>
          <a:fontRef idx="minor">
            <a:schemeClr val="lt1"/>
          </a:fontRef>
        </p:style>
      </p:pic>
      <p:pic>
        <p:nvPicPr>
          <p:cNvPr id="11" name="Picture Placeholder 10"/>
          <p:cNvPicPr>
            <a:picLocks noGrp="1" noChangeAspect="1"/>
          </p:cNvPicPr>
          <p:nvPr>
            <p:ph type="pic" sz="quarter" idx="16"/>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03" t="19702" r="203" b="34340"/>
          <a:stretch/>
        </p:blipFill>
        <p:spPr/>
        <p:style>
          <a:lnRef idx="3">
            <a:schemeClr val="lt1"/>
          </a:lnRef>
          <a:fillRef idx="1">
            <a:schemeClr val="accent2"/>
          </a:fillRef>
          <a:effectRef idx="1">
            <a:schemeClr val="accent2"/>
          </a:effectRef>
          <a:fontRef idx="minor">
            <a:schemeClr val="lt1"/>
          </a:fontRef>
        </p:style>
      </p:pic>
      <p:sp>
        <p:nvSpPr>
          <p:cNvPr id="5" name="Slide Number Placeholder 4"/>
          <p:cNvSpPr>
            <a:spLocks noGrp="1"/>
          </p:cNvSpPr>
          <p:nvPr>
            <p:ph type="sldNum" sz="quarter" idx="10"/>
          </p:nvPr>
        </p:nvSpPr>
        <p:spPr/>
        <p:txBody>
          <a:bodyPr/>
          <a:lstStyle/>
          <a:p>
            <a:fld id="{AEFAAC5A-9C4F-4278-920D-DF2BAB595749}" type="slidenum">
              <a:rPr lang="en-US" smtClean="0"/>
              <a:pPr/>
              <a:t>17</a:t>
            </a:fld>
            <a:endParaRPr lang="en-US" dirty="0"/>
          </a:p>
        </p:txBody>
      </p:sp>
      <p:sp>
        <p:nvSpPr>
          <p:cNvPr id="7" name="Title 6"/>
          <p:cNvSpPr>
            <a:spLocks noGrp="1"/>
          </p:cNvSpPr>
          <p:nvPr>
            <p:ph type="title"/>
          </p:nvPr>
        </p:nvSpPr>
        <p:spPr/>
        <p:txBody>
          <a:bodyPr/>
          <a:lstStyle/>
          <a:p>
            <a:r>
              <a:rPr lang="en-US" dirty="0"/>
              <a:t>ILC </a:t>
            </a:r>
            <a:r>
              <a:rPr lang="en-US" dirty="0" err="1" smtClean="0"/>
              <a:t>ascc</a:t>
            </a:r>
            <a:r>
              <a:rPr lang="en-US" dirty="0" smtClean="0"/>
              <a:t> phase </a:t>
            </a:r>
            <a:r>
              <a:rPr lang="en-US" dirty="0"/>
              <a:t>1 update</a:t>
            </a:r>
          </a:p>
        </p:txBody>
      </p:sp>
      <p:sp>
        <p:nvSpPr>
          <p:cNvPr id="9" name="Text Placeholder 8"/>
          <p:cNvSpPr>
            <a:spLocks noGrp="1"/>
          </p:cNvSpPr>
          <p:nvPr>
            <p:ph type="body" sz="quarter" idx="12"/>
          </p:nvPr>
        </p:nvSpPr>
        <p:spPr/>
        <p:txBody>
          <a:bodyPr/>
          <a:lstStyle/>
          <a:p>
            <a:r>
              <a:rPr lang="en-US" dirty="0" smtClean="0"/>
              <a:t>Improve Contact Surfaces</a:t>
            </a:r>
            <a:endParaRPr lang="en-US" dirty="0"/>
          </a:p>
        </p:txBody>
      </p:sp>
      <p:sp>
        <p:nvSpPr>
          <p:cNvPr id="21" name="Text Placeholder 2"/>
          <p:cNvSpPr>
            <a:spLocks noGrp="1"/>
          </p:cNvSpPr>
          <p:nvPr>
            <p:ph type="body" sz="quarter" idx="13"/>
          </p:nvPr>
        </p:nvSpPr>
        <p:spPr>
          <a:xfrm>
            <a:off x="4503575" y="1699995"/>
            <a:ext cx="4319750" cy="2249430"/>
          </a:xfrm>
        </p:spPr>
        <p:txBody>
          <a:bodyPr/>
          <a:lstStyle/>
          <a:p>
            <a:r>
              <a:rPr lang="en-US" dirty="0" smtClean="0"/>
              <a:t>While installing the new contact system, we had a chance to inspect the wear on the cooling pad.</a:t>
            </a:r>
          </a:p>
          <a:p>
            <a:r>
              <a:rPr lang="en-US" dirty="0"/>
              <a:t>The cooling pad was cleaned and little to no wear was </a:t>
            </a:r>
            <a:r>
              <a:rPr lang="en-US" dirty="0" smtClean="0"/>
              <a:t>visible.</a:t>
            </a:r>
            <a:endParaRPr lang="en-US" dirty="0"/>
          </a:p>
          <a:p>
            <a:endParaRPr lang="en-US" dirty="0" smtClean="0"/>
          </a:p>
          <a:p>
            <a:endParaRPr lang="en-US" dirty="0"/>
          </a:p>
        </p:txBody>
      </p:sp>
      <p:cxnSp>
        <p:nvCxnSpPr>
          <p:cNvPr id="22" name="Straight Arrow Connector 21"/>
          <p:cNvCxnSpPr>
            <a:stCxn id="23" idx="1"/>
          </p:cNvCxnSpPr>
          <p:nvPr/>
        </p:nvCxnSpPr>
        <p:spPr>
          <a:xfrm flipH="1" flipV="1">
            <a:off x="3048000" y="3048000"/>
            <a:ext cx="1524000" cy="444788"/>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23" name="TextBox 22"/>
          <p:cNvSpPr txBox="1"/>
          <p:nvPr/>
        </p:nvSpPr>
        <p:spPr>
          <a:xfrm>
            <a:off x="4572000" y="3200400"/>
            <a:ext cx="2895600"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Burnished Vertical Striations in Dry Lube</a:t>
            </a:r>
            <a:endParaRPr lang="en-US" sz="1600" dirty="0"/>
          </a:p>
        </p:txBody>
      </p:sp>
      <p:cxnSp>
        <p:nvCxnSpPr>
          <p:cNvPr id="30" name="Straight Arrow Connector 29"/>
          <p:cNvCxnSpPr>
            <a:stCxn id="31" idx="1"/>
          </p:cNvCxnSpPr>
          <p:nvPr/>
        </p:nvCxnSpPr>
        <p:spPr>
          <a:xfrm flipH="1">
            <a:off x="3048000" y="4178588"/>
            <a:ext cx="1524000" cy="545812"/>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31" name="TextBox 30"/>
          <p:cNvSpPr txBox="1"/>
          <p:nvPr/>
        </p:nvSpPr>
        <p:spPr>
          <a:xfrm>
            <a:off x="4572000" y="3886200"/>
            <a:ext cx="2895600"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Faint Vertical Striations on Clean Cooling Pad Surface</a:t>
            </a:r>
            <a:endParaRPr lang="en-US" sz="1600" dirty="0"/>
          </a:p>
        </p:txBody>
      </p:sp>
      <p:sp>
        <p:nvSpPr>
          <p:cNvPr id="34" name="Text Placeholder 7"/>
          <p:cNvSpPr>
            <a:spLocks noGrp="1"/>
          </p:cNvSpPr>
          <p:nvPr>
            <p:ph type="body" sz="quarter" idx="18"/>
          </p:nvPr>
        </p:nvSpPr>
        <p:spPr>
          <a:xfrm>
            <a:off x="4503575" y="4572000"/>
            <a:ext cx="4319750" cy="1744386"/>
          </a:xfrm>
        </p:spPr>
        <p:txBody>
          <a:bodyPr/>
          <a:lstStyle/>
          <a:p>
            <a:r>
              <a:rPr lang="en-US" dirty="0" smtClean="0"/>
              <a:t>Test different contact material.</a:t>
            </a:r>
          </a:p>
          <a:p>
            <a:r>
              <a:rPr lang="en-US" dirty="0" smtClean="0"/>
              <a:t>Test methods of lubrications.</a:t>
            </a:r>
          </a:p>
          <a:p>
            <a:r>
              <a:rPr lang="en-US" dirty="0" smtClean="0"/>
              <a:t>Test embed MoS2 into the contact pads.</a:t>
            </a:r>
          </a:p>
          <a:p>
            <a:r>
              <a:rPr lang="en-US" dirty="0" smtClean="0"/>
              <a:t>Long term testing.</a:t>
            </a:r>
          </a:p>
          <a:p>
            <a:r>
              <a:rPr lang="en-US" dirty="0" smtClean="0"/>
              <a:t>Iterate designs.</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09853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A5FEC96C-AFD1-4C49-9493-F5643E5E2E8F}" type="slidenum">
              <a:rPr lang="en-US" smtClean="0"/>
              <a:pPr/>
              <a:t>18</a:t>
            </a:fld>
            <a:endParaRPr lang="en-US"/>
          </a:p>
        </p:txBody>
      </p:sp>
      <p:sp>
        <p:nvSpPr>
          <p:cNvPr id="16" name="Title 6"/>
          <p:cNvSpPr>
            <a:spLocks noGrp="1"/>
          </p:cNvSpPr>
          <p:nvPr>
            <p:ph type="title"/>
          </p:nvPr>
        </p:nvSpPr>
        <p:spPr>
          <a:xfrm>
            <a:off x="457200" y="274638"/>
            <a:ext cx="8372901" cy="828948"/>
          </a:xfrm>
        </p:spPr>
        <p:txBody>
          <a:bodyPr/>
          <a:lstStyle/>
          <a:p>
            <a:r>
              <a:rPr lang="en-US" dirty="0"/>
              <a:t>ILC </a:t>
            </a:r>
            <a:r>
              <a:rPr lang="en-US" dirty="0" err="1" smtClean="0"/>
              <a:t>ascc</a:t>
            </a:r>
            <a:r>
              <a:rPr lang="en-US" dirty="0" smtClean="0"/>
              <a:t> phase </a:t>
            </a:r>
            <a:r>
              <a:rPr lang="en-US" dirty="0"/>
              <a:t>1 </a:t>
            </a:r>
            <a:r>
              <a:rPr lang="en-US" dirty="0" smtClean="0"/>
              <a:t>update</a:t>
            </a:r>
            <a:endParaRPr lang="en-US" dirty="0"/>
          </a:p>
        </p:txBody>
      </p:sp>
      <p:sp>
        <p:nvSpPr>
          <p:cNvPr id="17" name="Text Placeholder 8"/>
          <p:cNvSpPr>
            <a:spLocks noGrp="1"/>
          </p:cNvSpPr>
          <p:nvPr>
            <p:ph type="body" sz="quarter" idx="12"/>
          </p:nvPr>
        </p:nvSpPr>
        <p:spPr>
          <a:xfrm>
            <a:off x="457200" y="1168748"/>
            <a:ext cx="8372901" cy="499715"/>
          </a:xfrm>
        </p:spPr>
        <p:txBody>
          <a:bodyPr/>
          <a:lstStyle/>
          <a:p>
            <a:r>
              <a:rPr lang="en-US" dirty="0" smtClean="0"/>
              <a:t>That Wraps Up Phase 1</a:t>
            </a:r>
            <a:endParaRPr lang="en-US" dirty="0"/>
          </a:p>
        </p:txBody>
      </p:sp>
      <p:pic>
        <p:nvPicPr>
          <p:cNvPr id="20" name="Picture Placeholder 2"/>
          <p:cNvPicPr>
            <a:picLocks noChangeAspect="1"/>
          </p:cNvPicPr>
          <p:nvPr/>
        </p:nvPicPr>
        <p:blipFill>
          <a:blip r:embed="rId2">
            <a:extLst>
              <a:ext uri="{28A0092B-C50C-407E-A947-70E740481C1C}">
                <a14:useLocalDpi xmlns:a14="http://schemas.microsoft.com/office/drawing/2010/main" val="0"/>
              </a:ext>
            </a:extLst>
          </a:blip>
          <a:srcRect t="9149" b="9149"/>
          <a:stretch>
            <a:fillRect/>
          </a:stretch>
        </p:blipFill>
        <p:spPr>
          <a:xfrm>
            <a:off x="503238" y="1676400"/>
            <a:ext cx="3729481" cy="2286000"/>
          </a:xfrm>
          <a:prstGeom prst="rect">
            <a:avLst/>
          </a:prstGeom>
        </p:spPr>
        <p:style>
          <a:lnRef idx="3">
            <a:schemeClr val="lt1"/>
          </a:lnRef>
          <a:fillRef idx="1">
            <a:schemeClr val="accent2"/>
          </a:fillRef>
          <a:effectRef idx="1">
            <a:schemeClr val="accent2"/>
          </a:effectRef>
          <a:fontRef idx="minor">
            <a:schemeClr val="lt1"/>
          </a:fontRef>
        </p:style>
      </p:pic>
      <p:pic>
        <p:nvPicPr>
          <p:cNvPr id="21" name="Picture Placeholder 5"/>
          <p:cNvPicPr>
            <a:picLocks noChangeAspect="1"/>
          </p:cNvPicPr>
          <p:nvPr/>
        </p:nvPicPr>
        <p:blipFill>
          <a:blip r:embed="rId3">
            <a:extLst>
              <a:ext uri="{28A0092B-C50C-407E-A947-70E740481C1C}">
                <a14:useLocalDpi xmlns:a14="http://schemas.microsoft.com/office/drawing/2010/main" val="0"/>
              </a:ext>
            </a:extLst>
          </a:blip>
          <a:srcRect t="9149" b="9149"/>
          <a:stretch>
            <a:fillRect/>
          </a:stretch>
        </p:blipFill>
        <p:spPr>
          <a:xfrm>
            <a:off x="503238" y="4056993"/>
            <a:ext cx="3729481" cy="2286000"/>
          </a:xfrm>
          <a:prstGeom prst="rect">
            <a:avLst/>
          </a:prstGeom>
        </p:spPr>
        <p:style>
          <a:lnRef idx="3">
            <a:schemeClr val="lt1"/>
          </a:lnRef>
          <a:fillRef idx="1">
            <a:schemeClr val="accent2"/>
          </a:fillRef>
          <a:effectRef idx="1">
            <a:schemeClr val="accent2"/>
          </a:effectRef>
          <a:fontRef idx="minor">
            <a:schemeClr val="lt1"/>
          </a:fontRef>
        </p:style>
      </p:pic>
      <p:pic>
        <p:nvPicPr>
          <p:cNvPr id="25" name="Picture Placeholder 10"/>
          <p:cNvPicPr>
            <a:picLocks noChangeAspect="1"/>
          </p:cNvPicPr>
          <p:nvPr/>
        </p:nvPicPr>
        <p:blipFill>
          <a:blip r:embed="rId4">
            <a:extLst>
              <a:ext uri="{28A0092B-C50C-407E-A947-70E740481C1C}">
                <a14:useLocalDpi xmlns:a14="http://schemas.microsoft.com/office/drawing/2010/main" val="0"/>
              </a:ext>
            </a:extLst>
          </a:blip>
          <a:srcRect t="9149" b="9149"/>
          <a:stretch>
            <a:fillRect/>
          </a:stretch>
        </p:blipFill>
        <p:spPr>
          <a:xfrm>
            <a:off x="5006532" y="1676400"/>
            <a:ext cx="3729481" cy="2286000"/>
          </a:xfrm>
          <a:prstGeom prst="rect">
            <a:avLst/>
          </a:prstGeom>
        </p:spPr>
        <p:style>
          <a:lnRef idx="3">
            <a:schemeClr val="lt1"/>
          </a:lnRef>
          <a:fillRef idx="1">
            <a:schemeClr val="accent2"/>
          </a:fillRef>
          <a:effectRef idx="1">
            <a:schemeClr val="accent2"/>
          </a:effectRef>
          <a:fontRef idx="minor">
            <a:schemeClr val="lt1"/>
          </a:fontRef>
        </p:style>
      </p:pic>
      <p:pic>
        <p:nvPicPr>
          <p:cNvPr id="26" name="Picture Placeholder 7"/>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3128" b="15170"/>
          <a:stretch/>
        </p:blipFill>
        <p:spPr>
          <a:xfrm>
            <a:off x="5006532" y="4038600"/>
            <a:ext cx="3729481" cy="2286000"/>
          </a:xfrm>
          <a:prstGeom prst="rect">
            <a:avLst/>
          </a:prstGeom>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2832958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Short video showing spinning wheel with cooling and heating</a:t>
            </a:r>
            <a:endParaRPr lang="en-US" dirty="0"/>
          </a:p>
        </p:txBody>
      </p:sp>
      <p:pic>
        <p:nvPicPr>
          <p:cNvPr id="4" name="My Movi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399" y="1600200"/>
            <a:ext cx="7675563" cy="4323855"/>
          </a:xfrm>
        </p:spPr>
      </p:pic>
    </p:spTree>
    <p:extLst>
      <p:ext uri="{BB962C8B-B14F-4D97-AF65-F5344CB8AC3E}">
        <p14:creationId xmlns:p14="http://schemas.microsoft.com/office/powerpoint/2010/main" val="306016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sdoran\Documents\Desktop Projects\ILC\Target Protoype\Sliding Contact Assembly -5.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3955" t="6619"/>
          <a:stretch/>
        </p:blipFill>
        <p:spPr bwMode="auto">
          <a:xfrm>
            <a:off x="3593579" y="1864569"/>
            <a:ext cx="5544616" cy="40431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194" y="670997"/>
            <a:ext cx="9157194"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base">
              <a:spcBef>
                <a:spcPct val="0"/>
              </a:spcBef>
              <a:spcAft>
                <a:spcPct val="0"/>
              </a:spcAft>
            </a:pPr>
            <a:r>
              <a:rPr lang="en-US" sz="2000" b="1" dirty="0">
                <a:solidFill>
                  <a:prstClr val="black"/>
                </a:solidFill>
              </a:rPr>
              <a:t>Overview</a:t>
            </a:r>
          </a:p>
        </p:txBody>
      </p:sp>
      <p:sp>
        <p:nvSpPr>
          <p:cNvPr id="25" name="TextBox 24"/>
          <p:cNvSpPr txBox="1"/>
          <p:nvPr/>
        </p:nvSpPr>
        <p:spPr>
          <a:xfrm>
            <a:off x="228600" y="1143000"/>
            <a:ext cx="3780420" cy="5262979"/>
          </a:xfrm>
          <a:prstGeom prst="rect">
            <a:avLst/>
          </a:prstGeom>
          <a:noFill/>
        </p:spPr>
        <p:txBody>
          <a:bodyPr wrap="square" rtlCol="0">
            <a:spAutoFit/>
          </a:bodyPr>
          <a:lstStyle/>
          <a:p>
            <a:pPr marL="342900" indent="-342900" fontAlgn="base">
              <a:spcBef>
                <a:spcPct val="0"/>
              </a:spcBef>
              <a:spcAft>
                <a:spcPct val="0"/>
              </a:spcAft>
              <a:buFont typeface="+mj-lt"/>
              <a:buAutoNum type="arabicPeriod"/>
            </a:pPr>
            <a:r>
              <a:rPr lang="en-US" sz="1600" dirty="0">
                <a:solidFill>
                  <a:prstClr val="black"/>
                </a:solidFill>
                <a:cs typeface="Arial" charset="0"/>
              </a:rPr>
              <a:t>Rotating </a:t>
            </a:r>
            <a:r>
              <a:rPr lang="en-US" sz="1600" dirty="0" smtClean="0">
                <a:solidFill>
                  <a:prstClr val="black"/>
                </a:solidFill>
                <a:cs typeface="Arial" charset="0"/>
              </a:rPr>
              <a:t>1meter diameter </a:t>
            </a:r>
            <a:r>
              <a:rPr lang="en-US" sz="1600" dirty="0">
                <a:solidFill>
                  <a:prstClr val="black"/>
                </a:solidFill>
                <a:cs typeface="Arial" charset="0"/>
              </a:rPr>
              <a:t>Target Wheel at </a:t>
            </a:r>
            <a:r>
              <a:rPr lang="en-US" sz="1600" dirty="0" smtClean="0">
                <a:solidFill>
                  <a:prstClr val="black"/>
                </a:solidFill>
                <a:cs typeface="Arial" charset="0"/>
              </a:rPr>
              <a:t>2000 </a:t>
            </a:r>
            <a:r>
              <a:rPr lang="en-US" sz="1600" dirty="0">
                <a:solidFill>
                  <a:prstClr val="black"/>
                </a:solidFill>
                <a:cs typeface="Arial" charset="0"/>
              </a:rPr>
              <a:t>rpm (100 m/s) while extracting ~10kW by using  active sliding contact cooling.</a:t>
            </a:r>
          </a:p>
          <a:p>
            <a:pPr marL="342900" indent="-342900" fontAlgn="base">
              <a:spcBef>
                <a:spcPct val="0"/>
              </a:spcBef>
              <a:spcAft>
                <a:spcPct val="0"/>
              </a:spcAft>
              <a:buFont typeface="+mj-lt"/>
              <a:buAutoNum type="arabicPeriod"/>
            </a:pPr>
            <a:r>
              <a:rPr lang="en-US" sz="1600" dirty="0">
                <a:solidFill>
                  <a:prstClr val="black"/>
                </a:solidFill>
                <a:cs typeface="Arial" charset="0"/>
              </a:rPr>
              <a:t>Target wheel is driven by a magnetically coupled drive motor which separates the motor from the vacuum.</a:t>
            </a:r>
          </a:p>
          <a:p>
            <a:pPr marL="342900" indent="-342900" fontAlgn="base">
              <a:spcBef>
                <a:spcPct val="0"/>
              </a:spcBef>
              <a:spcAft>
                <a:spcPct val="0"/>
              </a:spcAft>
              <a:buFont typeface="+mj-lt"/>
              <a:buAutoNum type="arabicPeriod"/>
            </a:pPr>
            <a:r>
              <a:rPr lang="en-US" sz="1600" dirty="0">
                <a:solidFill>
                  <a:prstClr val="black"/>
                </a:solidFill>
                <a:cs typeface="Arial" charset="0"/>
              </a:rPr>
              <a:t>Stability of wheel controlled by heavy duty machine spindle.</a:t>
            </a:r>
          </a:p>
          <a:p>
            <a:pPr marL="342900" indent="-342900" fontAlgn="base">
              <a:spcBef>
                <a:spcPct val="0"/>
              </a:spcBef>
              <a:spcAft>
                <a:spcPct val="0"/>
              </a:spcAft>
              <a:buFont typeface="+mj-lt"/>
              <a:buAutoNum type="arabicPeriod"/>
            </a:pPr>
            <a:r>
              <a:rPr lang="en-US" sz="1600" dirty="0">
                <a:solidFill>
                  <a:prstClr val="black"/>
                </a:solidFill>
                <a:cs typeface="Arial" charset="0"/>
              </a:rPr>
              <a:t>Temperature of wheel controlled by </a:t>
            </a:r>
            <a:r>
              <a:rPr lang="en-US" sz="1600" dirty="0" smtClean="0">
                <a:solidFill>
                  <a:prstClr val="black"/>
                </a:solidFill>
                <a:cs typeface="Arial" charset="0"/>
              </a:rPr>
              <a:t>4 </a:t>
            </a:r>
            <a:r>
              <a:rPr lang="en-US" sz="1600" dirty="0">
                <a:solidFill>
                  <a:prstClr val="black"/>
                </a:solidFill>
                <a:cs typeface="Arial" charset="0"/>
              </a:rPr>
              <a:t>Active Sliding Contact Cooling Pads.</a:t>
            </a:r>
          </a:p>
          <a:p>
            <a:pPr marL="342900" indent="-342900" fontAlgn="base">
              <a:spcBef>
                <a:spcPct val="0"/>
              </a:spcBef>
              <a:spcAft>
                <a:spcPct val="0"/>
              </a:spcAft>
              <a:buFont typeface="+mj-lt"/>
              <a:buAutoNum type="arabicPeriod"/>
            </a:pPr>
            <a:r>
              <a:rPr lang="en-US" sz="1600" dirty="0">
                <a:solidFill>
                  <a:prstClr val="black"/>
                </a:solidFill>
                <a:cs typeface="Arial" charset="0"/>
              </a:rPr>
              <a:t>Cooling Pad’s temperature controlled by water/coolant.</a:t>
            </a:r>
          </a:p>
          <a:p>
            <a:pPr marL="342900" indent="-342900" fontAlgn="base">
              <a:spcBef>
                <a:spcPct val="0"/>
              </a:spcBef>
              <a:spcAft>
                <a:spcPct val="0"/>
              </a:spcAft>
              <a:buFont typeface="+mj-lt"/>
              <a:buAutoNum type="arabicPeriod"/>
            </a:pPr>
            <a:r>
              <a:rPr lang="en-US" sz="1600" dirty="0">
                <a:solidFill>
                  <a:prstClr val="black"/>
                </a:solidFill>
                <a:cs typeface="Arial" charset="0"/>
              </a:rPr>
              <a:t>Heat applied to wheel using UHV radiant filament heaters.</a:t>
            </a:r>
          </a:p>
          <a:p>
            <a:pPr marL="342900" indent="-342900" fontAlgn="base">
              <a:spcBef>
                <a:spcPct val="0"/>
              </a:spcBef>
              <a:spcAft>
                <a:spcPct val="0"/>
              </a:spcAft>
              <a:buFont typeface="+mj-lt"/>
              <a:buAutoNum type="arabicPeriod"/>
            </a:pPr>
            <a:r>
              <a:rPr lang="en-US" sz="1600" dirty="0">
                <a:solidFill>
                  <a:prstClr val="black"/>
                </a:solidFill>
                <a:cs typeface="Arial" charset="0"/>
              </a:rPr>
              <a:t>Diagnostic feedback: RPM, Temp and  Pressure of Cooling Pads, Temp of Target Wheel, Vibration, etc</a:t>
            </a:r>
            <a:r>
              <a:rPr lang="en-US" sz="1600" dirty="0" smtClean="0">
                <a:solidFill>
                  <a:prstClr val="black"/>
                </a:solidFill>
                <a:cs typeface="Arial" charset="0"/>
              </a:rPr>
              <a:t>.</a:t>
            </a:r>
            <a:endParaRPr lang="en-US" sz="1600" dirty="0">
              <a:solidFill>
                <a:prstClr val="black"/>
              </a:solidFill>
              <a:cs typeface="Arial" charset="0"/>
            </a:endParaRPr>
          </a:p>
        </p:txBody>
      </p:sp>
      <p:cxnSp>
        <p:nvCxnSpPr>
          <p:cNvPr id="17" name="Straight Arrow Connector 16"/>
          <p:cNvCxnSpPr>
            <a:stCxn id="18" idx="2"/>
          </p:cNvCxnSpPr>
          <p:nvPr/>
        </p:nvCxnSpPr>
        <p:spPr bwMode="auto">
          <a:xfrm>
            <a:off x="4724400" y="1740298"/>
            <a:ext cx="491789" cy="49381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4572000" y="1432521"/>
            <a:ext cx="304800"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defRPr/>
            </a:pPr>
            <a:r>
              <a:rPr lang="en-US" sz="1400" dirty="0">
                <a:solidFill>
                  <a:prstClr val="black"/>
                </a:solidFill>
              </a:rPr>
              <a:t>1</a:t>
            </a:r>
          </a:p>
        </p:txBody>
      </p:sp>
      <p:cxnSp>
        <p:nvCxnSpPr>
          <p:cNvPr id="20" name="Straight Arrow Connector 19"/>
          <p:cNvCxnSpPr>
            <a:stCxn id="21" idx="2"/>
          </p:cNvCxnSpPr>
          <p:nvPr/>
        </p:nvCxnSpPr>
        <p:spPr bwMode="auto">
          <a:xfrm flipH="1">
            <a:off x="8155632" y="2810918"/>
            <a:ext cx="404428" cy="49381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8407660" y="2503141"/>
            <a:ext cx="304800"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defRPr/>
            </a:pPr>
            <a:r>
              <a:rPr lang="en-US" sz="1400" dirty="0">
                <a:solidFill>
                  <a:prstClr val="black"/>
                </a:solidFill>
              </a:rPr>
              <a:t>2</a:t>
            </a:r>
          </a:p>
        </p:txBody>
      </p:sp>
      <p:cxnSp>
        <p:nvCxnSpPr>
          <p:cNvPr id="23" name="Straight Arrow Connector 22"/>
          <p:cNvCxnSpPr>
            <a:stCxn id="24" idx="2"/>
          </p:cNvCxnSpPr>
          <p:nvPr/>
        </p:nvCxnSpPr>
        <p:spPr bwMode="auto">
          <a:xfrm flipH="1">
            <a:off x="6012160" y="2128730"/>
            <a:ext cx="692460" cy="455919"/>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552220" y="1820953"/>
            <a:ext cx="304800"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defRPr/>
            </a:pPr>
            <a:r>
              <a:rPr lang="en-US" sz="1400" dirty="0">
                <a:solidFill>
                  <a:prstClr val="black"/>
                </a:solidFill>
              </a:rPr>
              <a:t>4</a:t>
            </a:r>
          </a:p>
        </p:txBody>
      </p:sp>
      <p:cxnSp>
        <p:nvCxnSpPr>
          <p:cNvPr id="26" name="Straight Arrow Connector 25"/>
          <p:cNvCxnSpPr>
            <a:stCxn id="27" idx="1"/>
          </p:cNvCxnSpPr>
          <p:nvPr/>
        </p:nvCxnSpPr>
        <p:spPr bwMode="auto">
          <a:xfrm flipH="1">
            <a:off x="6372200" y="2466765"/>
            <a:ext cx="900100" cy="602195"/>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272300" y="2312876"/>
            <a:ext cx="304800"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defRPr/>
            </a:pPr>
            <a:r>
              <a:rPr lang="en-US" sz="1400" dirty="0">
                <a:solidFill>
                  <a:prstClr val="black"/>
                </a:solidFill>
              </a:rPr>
              <a:t>3</a:t>
            </a:r>
          </a:p>
        </p:txBody>
      </p:sp>
      <p:cxnSp>
        <p:nvCxnSpPr>
          <p:cNvPr id="19" name="Straight Arrow Connector 18"/>
          <p:cNvCxnSpPr>
            <a:stCxn id="22" idx="2"/>
          </p:cNvCxnSpPr>
          <p:nvPr/>
        </p:nvCxnSpPr>
        <p:spPr bwMode="auto">
          <a:xfrm flipH="1">
            <a:off x="5976156" y="1612541"/>
            <a:ext cx="332420" cy="432048"/>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6156176" y="1304764"/>
            <a:ext cx="304800"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defRPr/>
            </a:pPr>
            <a:r>
              <a:rPr lang="en-US" sz="1400" dirty="0">
                <a:solidFill>
                  <a:prstClr val="black"/>
                </a:solidFill>
              </a:rPr>
              <a:t>6</a:t>
            </a:r>
          </a:p>
        </p:txBody>
      </p:sp>
      <p:sp>
        <p:nvSpPr>
          <p:cNvPr id="28" name="Rectangle 2"/>
          <p:cNvSpPr txBox="1">
            <a:spLocks noChangeArrowheads="1"/>
          </p:cNvSpPr>
          <p:nvPr/>
        </p:nvSpPr>
        <p:spPr bwMode="auto">
          <a:xfrm>
            <a:off x="12700" y="203200"/>
            <a:ext cx="9144000" cy="652463"/>
          </a:xfrm>
          <a:prstGeom prst="rect">
            <a:avLst/>
          </a:prstGeom>
          <a:noFill/>
          <a:ln w="9525">
            <a:noFill/>
            <a:miter lim="800000"/>
            <a:headEnd/>
            <a:tailEnd/>
          </a:ln>
          <a:effectLst/>
        </p:spPr>
        <p:txBody>
          <a:bodyPr/>
          <a:lstStyle>
            <a:lvl1pPr algn="l" rtl="0" fontAlgn="base">
              <a:spcBef>
                <a:spcPct val="0"/>
              </a:spcBef>
              <a:spcAft>
                <a:spcPct val="0"/>
              </a:spcAft>
              <a:defRPr sz="2600" b="1">
                <a:solidFill>
                  <a:srgbClr val="5C0426"/>
                </a:solidFill>
                <a:latin typeface="+mj-lt"/>
                <a:ea typeface="+mj-ea"/>
                <a:cs typeface="+mj-cs"/>
              </a:defRPr>
            </a:lvl1pPr>
            <a:lvl2pPr algn="l" rtl="0" fontAlgn="base">
              <a:spcBef>
                <a:spcPct val="0"/>
              </a:spcBef>
              <a:spcAft>
                <a:spcPct val="0"/>
              </a:spcAft>
              <a:defRPr sz="2600" b="1">
                <a:solidFill>
                  <a:srgbClr val="5C0426"/>
                </a:solidFill>
                <a:latin typeface="Trebuchet MS" pitchFamily="34" charset="0"/>
              </a:defRPr>
            </a:lvl2pPr>
            <a:lvl3pPr algn="l" rtl="0" fontAlgn="base">
              <a:spcBef>
                <a:spcPct val="0"/>
              </a:spcBef>
              <a:spcAft>
                <a:spcPct val="0"/>
              </a:spcAft>
              <a:defRPr sz="2600" b="1">
                <a:solidFill>
                  <a:srgbClr val="5C0426"/>
                </a:solidFill>
                <a:latin typeface="Trebuchet MS" pitchFamily="34" charset="0"/>
              </a:defRPr>
            </a:lvl3pPr>
            <a:lvl4pPr algn="l" rtl="0" fontAlgn="base">
              <a:spcBef>
                <a:spcPct val="0"/>
              </a:spcBef>
              <a:spcAft>
                <a:spcPct val="0"/>
              </a:spcAft>
              <a:defRPr sz="2600" b="1">
                <a:solidFill>
                  <a:srgbClr val="5C0426"/>
                </a:solidFill>
                <a:latin typeface="Trebuchet MS" pitchFamily="34" charset="0"/>
              </a:defRPr>
            </a:lvl4pPr>
            <a:lvl5pPr algn="l" rtl="0" fontAlgn="base">
              <a:spcBef>
                <a:spcPct val="0"/>
              </a:spcBef>
              <a:spcAft>
                <a:spcPct val="0"/>
              </a:spcAft>
              <a:defRPr sz="2600" b="1">
                <a:solidFill>
                  <a:srgbClr val="5C0426"/>
                </a:solidFill>
                <a:latin typeface="Trebuchet MS" pitchFamily="34" charset="0"/>
              </a:defRPr>
            </a:lvl5pPr>
            <a:lvl6pPr marL="457200" algn="l" rtl="0" fontAlgn="base">
              <a:spcBef>
                <a:spcPct val="0"/>
              </a:spcBef>
              <a:spcAft>
                <a:spcPct val="0"/>
              </a:spcAft>
              <a:defRPr sz="2600" b="1">
                <a:solidFill>
                  <a:srgbClr val="5C0426"/>
                </a:solidFill>
                <a:latin typeface="Trebuchet MS" pitchFamily="34" charset="0"/>
              </a:defRPr>
            </a:lvl6pPr>
            <a:lvl7pPr marL="914400" algn="l" rtl="0" fontAlgn="base">
              <a:spcBef>
                <a:spcPct val="0"/>
              </a:spcBef>
              <a:spcAft>
                <a:spcPct val="0"/>
              </a:spcAft>
              <a:defRPr sz="2600" b="1">
                <a:solidFill>
                  <a:srgbClr val="5C0426"/>
                </a:solidFill>
                <a:latin typeface="Trebuchet MS" pitchFamily="34" charset="0"/>
              </a:defRPr>
            </a:lvl7pPr>
            <a:lvl8pPr marL="1371600" algn="l" rtl="0" fontAlgn="base">
              <a:spcBef>
                <a:spcPct val="0"/>
              </a:spcBef>
              <a:spcAft>
                <a:spcPct val="0"/>
              </a:spcAft>
              <a:defRPr sz="2600" b="1">
                <a:solidFill>
                  <a:srgbClr val="5C0426"/>
                </a:solidFill>
                <a:latin typeface="Trebuchet MS" pitchFamily="34" charset="0"/>
              </a:defRPr>
            </a:lvl8pPr>
            <a:lvl9pPr marL="1828800" algn="l" rtl="0" fontAlgn="base">
              <a:spcBef>
                <a:spcPct val="0"/>
              </a:spcBef>
              <a:spcAft>
                <a:spcPct val="0"/>
              </a:spcAft>
              <a:defRPr sz="2600" b="1">
                <a:solidFill>
                  <a:srgbClr val="5C0426"/>
                </a:solidFill>
                <a:latin typeface="Trebuchet MS" pitchFamily="34" charset="0"/>
              </a:defRPr>
            </a:lvl9pPr>
          </a:lstStyle>
          <a:p>
            <a:pPr algn="ctr">
              <a:defRPr/>
            </a:pPr>
            <a:r>
              <a:rPr lang="en-US" dirty="0" smtClean="0"/>
              <a:t>Active Sliding </a:t>
            </a:r>
            <a:r>
              <a:rPr lang="en-US" dirty="0"/>
              <a:t>Contact </a:t>
            </a:r>
            <a:r>
              <a:rPr lang="en-US" dirty="0" smtClean="0"/>
              <a:t>Cooling Demo Conceptual Illustration</a:t>
            </a:r>
            <a:endParaRPr lang="en-US" kern="0" dirty="0"/>
          </a:p>
        </p:txBody>
      </p:sp>
      <p:sp>
        <p:nvSpPr>
          <p:cNvPr id="30" name="TextBox 29"/>
          <p:cNvSpPr txBox="1"/>
          <p:nvPr/>
        </p:nvSpPr>
        <p:spPr>
          <a:xfrm>
            <a:off x="4644008" y="5832557"/>
            <a:ext cx="306034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a:spcBef>
                <a:spcPct val="0"/>
              </a:spcBef>
              <a:spcAft>
                <a:spcPct val="0"/>
              </a:spcAft>
            </a:pPr>
            <a:r>
              <a:rPr lang="en-US" sz="1600" dirty="0">
                <a:solidFill>
                  <a:prstClr val="black"/>
                </a:solidFill>
              </a:rPr>
              <a:t>Full Size Target Wheel Ready for Operations in Vacuum</a:t>
            </a:r>
          </a:p>
        </p:txBody>
      </p:sp>
      <p:sp>
        <p:nvSpPr>
          <p:cNvPr id="29" name="Slide Number Placeholder 3"/>
          <p:cNvSpPr>
            <a:spLocks noGrp="1"/>
          </p:cNvSpPr>
          <p:nvPr>
            <p:ph type="sldNum" sz="quarter" idx="12"/>
          </p:nvPr>
        </p:nvSpPr>
        <p:spPr>
          <a:xfrm>
            <a:off x="4343400" y="6473709"/>
            <a:ext cx="457200" cy="182880"/>
          </a:xfrm>
        </p:spPr>
        <p:txBody>
          <a:bodyPr/>
          <a:lstStyle/>
          <a:p>
            <a:fld id="{3CC78738-A83A-4C36-8635-6E857FE1BF63}" type="slidenum">
              <a:rPr lang="en-US" smtClean="0"/>
              <a:pPr/>
              <a:t>2</a:t>
            </a:fld>
            <a:endParaRPr lang="en-US" dirty="0"/>
          </a:p>
        </p:txBody>
      </p:sp>
    </p:spTree>
    <p:extLst>
      <p:ext uri="{BB962C8B-B14F-4D97-AF65-F5344CB8AC3E}">
        <p14:creationId xmlns:p14="http://schemas.microsoft.com/office/powerpoint/2010/main" val="1308745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8200" y="685800"/>
            <a:ext cx="3924300" cy="26162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01" y="685801"/>
            <a:ext cx="3668689" cy="2590800"/>
          </a:xfrm>
          <a:prstGeom prst="rect">
            <a:avLst/>
          </a:prstGeom>
        </p:spPr>
      </p:pic>
      <p:sp>
        <p:nvSpPr>
          <p:cNvPr id="2" name="Title 1"/>
          <p:cNvSpPr>
            <a:spLocks noGrp="1"/>
          </p:cNvSpPr>
          <p:nvPr>
            <p:ph type="title"/>
          </p:nvPr>
        </p:nvSpPr>
        <p:spPr>
          <a:xfrm>
            <a:off x="457200" y="76200"/>
            <a:ext cx="8382000" cy="838200"/>
          </a:xfrm>
        </p:spPr>
        <p:txBody>
          <a:bodyPr>
            <a:noAutofit/>
          </a:bodyPr>
          <a:lstStyle/>
          <a:p>
            <a:r>
              <a:rPr lang="en-US" dirty="0" smtClean="0"/>
              <a:t>Measured temperature from upstream and downstream IR thermal sensor</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208601898"/>
              </p:ext>
            </p:extLst>
          </p:nvPr>
        </p:nvGraphicFramePr>
        <p:xfrm>
          <a:off x="609600" y="3313523"/>
          <a:ext cx="7620000" cy="3337560"/>
        </p:xfrm>
        <a:graphic>
          <a:graphicData uri="http://schemas.openxmlformats.org/drawingml/2006/table">
            <a:tbl>
              <a:tblPr firstRow="1" bandRow="1">
                <a:tableStyleId>{5C22544A-7EE6-4342-B048-85BDC9FD1C3A}</a:tableStyleId>
              </a:tblPr>
              <a:tblGrid>
                <a:gridCol w="533400"/>
                <a:gridCol w="957470"/>
                <a:gridCol w="1099930"/>
                <a:gridCol w="1066800"/>
                <a:gridCol w="1143000"/>
                <a:gridCol w="1447800"/>
                <a:gridCol w="1371600"/>
              </a:tblGrid>
              <a:tr h="212936">
                <a:tc rowSpan="2">
                  <a:txBody>
                    <a:bodyPr/>
                    <a:lstStyle/>
                    <a:p>
                      <a:r>
                        <a:rPr lang="en-US" sz="1000" b="1" baseline="0" dirty="0" smtClean="0">
                          <a:latin typeface="Times New Roman" panose="02020603050405020304" pitchFamily="18" charset="0"/>
                          <a:cs typeface="Times New Roman" panose="02020603050405020304" pitchFamily="18" charset="0"/>
                        </a:rPr>
                        <a:t>stage</a:t>
                      </a:r>
                      <a:endParaRPr lang="en-US" sz="1000" b="1" baseline="0" dirty="0">
                        <a:latin typeface="Times New Roman" panose="02020603050405020304" pitchFamily="18" charset="0"/>
                        <a:cs typeface="Times New Roman" panose="02020603050405020304" pitchFamily="18" charset="0"/>
                      </a:endParaRPr>
                    </a:p>
                  </a:txBody>
                  <a:tcPr/>
                </a:tc>
                <a:tc rowSpan="2">
                  <a:txBody>
                    <a:bodyPr/>
                    <a:lstStyle/>
                    <a:p>
                      <a:r>
                        <a:rPr lang="en-US" sz="1000" b="1" dirty="0" smtClean="0">
                          <a:latin typeface="Times New Roman" panose="02020603050405020304" pitchFamily="18" charset="0"/>
                          <a:cs typeface="Times New Roman" panose="02020603050405020304" pitchFamily="18" charset="0"/>
                        </a:rPr>
                        <a:t>heater</a:t>
                      </a:r>
                      <a:endParaRPr lang="en-US" sz="1000" b="1" dirty="0">
                        <a:latin typeface="Times New Roman" panose="02020603050405020304" pitchFamily="18" charset="0"/>
                        <a:cs typeface="Times New Roman" panose="02020603050405020304" pitchFamily="18" charset="0"/>
                      </a:endParaRPr>
                    </a:p>
                  </a:txBody>
                  <a:tcPr/>
                </a:tc>
                <a:tc rowSpan="2">
                  <a:txBody>
                    <a:bodyPr/>
                    <a:lstStyle/>
                    <a:p>
                      <a:r>
                        <a:rPr lang="en-US" sz="1000" b="1" dirty="0" smtClean="0">
                          <a:latin typeface="Times New Roman" panose="02020603050405020304" pitchFamily="18" charset="0"/>
                          <a:cs typeface="Times New Roman" panose="02020603050405020304" pitchFamily="18" charset="0"/>
                        </a:rPr>
                        <a:t>Cooling pads</a:t>
                      </a:r>
                      <a:endParaRPr lang="en-US" sz="1000" b="1" dirty="0">
                        <a:latin typeface="Times New Roman" panose="02020603050405020304" pitchFamily="18" charset="0"/>
                        <a:cs typeface="Times New Roman" panose="02020603050405020304" pitchFamily="18" charset="0"/>
                      </a:endParaRPr>
                    </a:p>
                  </a:txBody>
                  <a:tcPr/>
                </a:tc>
                <a:tc gridSpan="2">
                  <a:txBody>
                    <a:bodyPr/>
                    <a:lstStyle/>
                    <a:p>
                      <a:pPr algn="ctr"/>
                      <a:r>
                        <a:rPr lang="en-US" sz="1000" b="1" dirty="0" err="1" smtClean="0">
                          <a:latin typeface="Times New Roman" panose="02020603050405020304" pitchFamily="18" charset="0"/>
                          <a:cs typeface="Times New Roman" panose="02020603050405020304" pitchFamily="18" charset="0"/>
                        </a:rPr>
                        <a:t>dT</a:t>
                      </a:r>
                      <a:r>
                        <a:rPr lang="en-US" sz="1000" b="1" dirty="0" smtClean="0">
                          <a:latin typeface="Times New Roman" panose="02020603050405020304" pitchFamily="18" charset="0"/>
                          <a:cs typeface="Times New Roman" panose="02020603050405020304" pitchFamily="18" charset="0"/>
                        </a:rPr>
                        <a:t>/</a:t>
                      </a:r>
                      <a:r>
                        <a:rPr lang="en-US" sz="1000" b="1" dirty="0" err="1" smtClean="0">
                          <a:latin typeface="Times New Roman" panose="02020603050405020304" pitchFamily="18" charset="0"/>
                          <a:cs typeface="Times New Roman" panose="02020603050405020304" pitchFamily="18" charset="0"/>
                        </a:rPr>
                        <a:t>dt</a:t>
                      </a:r>
                      <a:r>
                        <a:rPr lang="en-US" sz="1000" b="1" dirty="0" smtClean="0">
                          <a:latin typeface="Times New Roman" panose="02020603050405020304" pitchFamily="18" charset="0"/>
                          <a:cs typeface="Times New Roman" panose="02020603050405020304" pitchFamily="18" charset="0"/>
                        </a:rPr>
                        <a:t> (</a:t>
                      </a:r>
                      <a:r>
                        <a:rPr lang="en-US" sz="1000" b="1" baseline="30000" dirty="0" err="1" smtClean="0">
                          <a:latin typeface="Times New Roman" panose="02020603050405020304" pitchFamily="18" charset="0"/>
                          <a:cs typeface="Times New Roman" panose="02020603050405020304" pitchFamily="18" charset="0"/>
                        </a:rPr>
                        <a:t>o</a:t>
                      </a:r>
                      <a:r>
                        <a:rPr lang="en-US" sz="1000" b="1" baseline="0" dirty="0" err="1" smtClean="0">
                          <a:latin typeface="Times New Roman" panose="02020603050405020304" pitchFamily="18" charset="0"/>
                          <a:cs typeface="Times New Roman" panose="02020603050405020304" pitchFamily="18" charset="0"/>
                        </a:rPr>
                        <a:t>c</a:t>
                      </a:r>
                      <a:r>
                        <a:rPr lang="en-US" sz="1000" b="1" baseline="0" dirty="0" smtClean="0">
                          <a:latin typeface="Times New Roman" panose="02020603050405020304" pitchFamily="18" charset="0"/>
                          <a:cs typeface="Times New Roman" panose="02020603050405020304" pitchFamily="18" charset="0"/>
                        </a:rPr>
                        <a:t>/s)</a:t>
                      </a:r>
                      <a:endParaRPr lang="en-US" sz="1000" b="1" dirty="0">
                        <a:latin typeface="Times New Roman" panose="02020603050405020304" pitchFamily="18" charset="0"/>
                        <a:cs typeface="Times New Roman" panose="02020603050405020304" pitchFamily="18" charset="0"/>
                      </a:endParaRPr>
                    </a:p>
                  </a:txBody>
                  <a:tcPr>
                    <a:lnB w="38100" cmpd="sng">
                      <a:noFill/>
                    </a:lnB>
                  </a:tcPr>
                </a:tc>
                <a:tc hMerge="1">
                  <a:txBody>
                    <a:bodyPr/>
                    <a:lstStyle/>
                    <a:p>
                      <a:pPr algn="ctr"/>
                      <a:endParaRPr lang="en-US" sz="1100" dirty="0"/>
                    </a:p>
                  </a:txBody>
                  <a:tcPr>
                    <a:lnL w="12700" cmpd="sng">
                      <a:noFill/>
                    </a:lnL>
                    <a:lnB w="38100" cmpd="sng">
                      <a:noFill/>
                    </a:lnB>
                  </a:tcPr>
                </a:tc>
                <a:tc gridSpan="2">
                  <a:txBody>
                    <a:bodyPr/>
                    <a:lstStyle/>
                    <a:p>
                      <a:pPr algn="ctr"/>
                      <a:r>
                        <a:rPr lang="en-US" sz="1000" b="1" dirty="0" smtClean="0">
                          <a:latin typeface="Times New Roman" panose="02020603050405020304" pitchFamily="18" charset="0"/>
                          <a:cs typeface="Times New Roman" panose="02020603050405020304" pitchFamily="18" charset="0"/>
                        </a:rPr>
                        <a:t>Estimated cooling /heating power (W)</a:t>
                      </a:r>
                      <a:endParaRPr lang="en-US" sz="1000" b="1" dirty="0">
                        <a:latin typeface="Times New Roman" panose="02020603050405020304" pitchFamily="18" charset="0"/>
                        <a:cs typeface="Times New Roman" panose="02020603050405020304" pitchFamily="18" charset="0"/>
                      </a:endParaRPr>
                    </a:p>
                  </a:txBody>
                  <a:tcPr>
                    <a:lnB w="38100" cmpd="sng">
                      <a:noFill/>
                    </a:lnB>
                  </a:tcPr>
                </a:tc>
                <a:tc hMerge="1">
                  <a:txBody>
                    <a:bodyPr/>
                    <a:lstStyle/>
                    <a:p>
                      <a:endParaRPr lang="en-US"/>
                    </a:p>
                  </a:txBody>
                  <a:tcPr/>
                </a:tc>
              </a:tr>
              <a:tr h="2129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00" b="1" dirty="0" smtClean="0">
                          <a:latin typeface="Times New Roman" panose="02020603050405020304" pitchFamily="18" charset="0"/>
                          <a:cs typeface="Times New Roman" panose="02020603050405020304" pitchFamily="18" charset="0"/>
                        </a:rPr>
                        <a:t>Upstream</a:t>
                      </a:r>
                      <a:endParaRPr lang="en-US" sz="1000" b="1" dirty="0">
                        <a:latin typeface="Times New Roman" panose="02020603050405020304" pitchFamily="18" charset="0"/>
                        <a:cs typeface="Times New Roman" panose="02020603050405020304" pitchFamily="18" charset="0"/>
                      </a:endParaRPr>
                    </a:p>
                  </a:txBody>
                  <a:tcPr>
                    <a:lnR w="12700" cmpd="sng">
                      <a:noFill/>
                    </a:lnR>
                    <a:lnT w="38100" cmpd="sng">
                      <a:noFill/>
                    </a:lnT>
                  </a:tcPr>
                </a:tc>
                <a:tc>
                  <a:txBody>
                    <a:bodyPr/>
                    <a:lstStyle/>
                    <a:p>
                      <a:pPr algn="ctr"/>
                      <a:r>
                        <a:rPr lang="en-US" sz="1000" b="1" dirty="0" smtClean="0">
                          <a:latin typeface="Times New Roman" panose="02020603050405020304" pitchFamily="18" charset="0"/>
                          <a:cs typeface="Times New Roman" panose="02020603050405020304" pitchFamily="18" charset="0"/>
                        </a:rPr>
                        <a:t>Downstream</a:t>
                      </a:r>
                      <a:endParaRPr lang="en-US" sz="1000" b="1" dirty="0">
                        <a:latin typeface="Times New Roman" panose="02020603050405020304" pitchFamily="18" charset="0"/>
                        <a:cs typeface="Times New Roman" panose="02020603050405020304" pitchFamily="18" charset="0"/>
                      </a:endParaRPr>
                    </a:p>
                  </a:txBody>
                  <a:tcPr>
                    <a:lnL w="12700" cmpd="sng">
                      <a:noFill/>
                    </a:lnL>
                    <a:lnT w="38100" cmpd="sng">
                      <a:noFill/>
                    </a:lnT>
                  </a:tcPr>
                </a:tc>
                <a:tc>
                  <a:txBody>
                    <a:bodyPr/>
                    <a:lstStyle/>
                    <a:p>
                      <a:pPr algn="ctr"/>
                      <a:r>
                        <a:rPr lang="en-US" sz="1000" b="1" dirty="0" smtClean="0">
                          <a:latin typeface="Times New Roman" panose="02020603050405020304" pitchFamily="18" charset="0"/>
                          <a:cs typeface="Times New Roman" panose="02020603050405020304" pitchFamily="18" charset="0"/>
                        </a:rPr>
                        <a:t>Upstream</a:t>
                      </a:r>
                      <a:endParaRPr lang="en-US" sz="1000" b="1" dirty="0">
                        <a:latin typeface="Times New Roman" panose="02020603050405020304" pitchFamily="18" charset="0"/>
                        <a:cs typeface="Times New Roman" panose="02020603050405020304" pitchFamily="18" charset="0"/>
                      </a:endParaRPr>
                    </a:p>
                  </a:txBody>
                  <a:tcPr>
                    <a:lnR w="12700" cmpd="sng">
                      <a:noFill/>
                    </a:lnR>
                    <a:lnT w="38100" cmpd="sng">
                      <a:noFill/>
                    </a:lnT>
                  </a:tcPr>
                </a:tc>
                <a:tc>
                  <a:txBody>
                    <a:bodyPr/>
                    <a:lstStyle/>
                    <a:p>
                      <a:pPr algn="ctr"/>
                      <a:r>
                        <a:rPr lang="en-US" sz="1000" b="1" dirty="0" smtClean="0">
                          <a:latin typeface="Times New Roman" panose="02020603050405020304" pitchFamily="18" charset="0"/>
                          <a:cs typeface="Times New Roman" panose="02020603050405020304" pitchFamily="18" charset="0"/>
                        </a:rPr>
                        <a:t>Downstream</a:t>
                      </a:r>
                      <a:endParaRPr lang="en-US" sz="1000" b="1" dirty="0">
                        <a:latin typeface="Times New Roman" panose="02020603050405020304" pitchFamily="18" charset="0"/>
                        <a:cs typeface="Times New Roman" panose="02020603050405020304" pitchFamily="18" charset="0"/>
                      </a:endParaRPr>
                    </a:p>
                  </a:txBody>
                  <a:tcPr>
                    <a:lnL w="12700" cmpd="sng">
                      <a:noFill/>
                    </a:lnL>
                    <a:lnT w="38100" cmpd="sng">
                      <a:noFill/>
                    </a:lnT>
                  </a:tcPr>
                </a:tc>
              </a:tr>
              <a:tr h="236112">
                <a:tc>
                  <a:txBody>
                    <a:bodyPr/>
                    <a:lstStyle/>
                    <a:p>
                      <a:r>
                        <a:rPr lang="en-US" sz="1100" b="1" dirty="0" smtClean="0">
                          <a:latin typeface="Times New Roman" panose="02020603050405020304" pitchFamily="18" charset="0"/>
                          <a:cs typeface="Times New Roman" panose="02020603050405020304" pitchFamily="18" charset="0"/>
                        </a:rPr>
                        <a:t>1</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Off</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Applied, </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-2.31e-4</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-2.10e-4</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-22.4</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-20.4</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2</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On, high </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Removed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2.49e-3</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2.38e-3</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241.5</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230.8</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3</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On, high</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Applied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1.24e-3</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-1.29e-4</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-121.2(equivalent)</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smtClean="0">
                          <a:latin typeface="Times New Roman" panose="02020603050405020304" pitchFamily="18" charset="0"/>
                          <a:cs typeface="Times New Roman" panose="02020603050405020304" pitchFamily="18" charset="0"/>
                        </a:rPr>
                        <a:t>-243.3(equivalent)</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4</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On, high</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Removed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1.89e-3</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2.26e-3</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183.3</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219.2</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5</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On, medium</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Removed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6.58e-4</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8.37e-4</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63.8</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81.2</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6</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On, medium</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Applied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-5.9e-5 </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-2.44e-4</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-69.5(equivalent)</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-102.9(equivalent)</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7</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On, medium</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Applied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2.88e-5</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-1.22e-4</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-61.0(equivalent)</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-93.0(equivalent)</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8</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On, high</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Removed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9.58e-4</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1.24e-3</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93.0</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120.2</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9</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Off</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Applied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-1.44e-3 </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-1.58e-3</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-139.6</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-153.2</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10</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Off</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Removed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1.58e-4</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-1.46e-4</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15.3</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-14.2</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r h="236112">
                <a:tc>
                  <a:txBody>
                    <a:bodyPr/>
                    <a:lstStyle/>
                    <a:p>
                      <a:r>
                        <a:rPr lang="en-US" sz="1100" b="1" dirty="0" smtClean="0">
                          <a:latin typeface="Times New Roman" panose="02020603050405020304" pitchFamily="18" charset="0"/>
                          <a:cs typeface="Times New Roman" panose="02020603050405020304" pitchFamily="18" charset="0"/>
                        </a:rPr>
                        <a:t>11</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Off</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Applied</a:t>
                      </a:r>
                      <a:endParaRPr lang="en-US" sz="1100" b="1" dirty="0">
                        <a:latin typeface="Times New Roman" panose="02020603050405020304" pitchFamily="18" charset="0"/>
                        <a:cs typeface="Times New Roman" panose="02020603050405020304" pitchFamily="18" charset="0"/>
                      </a:endParaRPr>
                    </a:p>
                  </a:txBody>
                  <a:tcPr/>
                </a:tc>
                <a:tc>
                  <a:txBody>
                    <a:bodyPr/>
                    <a:lstStyle/>
                    <a:p>
                      <a:r>
                        <a:rPr lang="en-US" sz="1100" b="1" dirty="0" smtClean="0">
                          <a:latin typeface="Times New Roman" panose="02020603050405020304" pitchFamily="18" charset="0"/>
                          <a:cs typeface="Times New Roman" panose="02020603050405020304" pitchFamily="18" charset="0"/>
                        </a:rPr>
                        <a:t>-1.21e-3 </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-1.65e-3</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c>
                  <a:txBody>
                    <a:bodyPr/>
                    <a:lstStyle/>
                    <a:p>
                      <a:r>
                        <a:rPr lang="en-US" sz="1100" b="1" dirty="0" smtClean="0">
                          <a:latin typeface="Times New Roman" panose="02020603050405020304" pitchFamily="18" charset="0"/>
                          <a:cs typeface="Times New Roman" panose="02020603050405020304" pitchFamily="18" charset="0"/>
                        </a:rPr>
                        <a:t>-117.3</a:t>
                      </a:r>
                      <a:endParaRPr lang="en-US" sz="1100" b="1"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tcPr>
                </a:tc>
                <a:tc>
                  <a:txBody>
                    <a:bodyPr/>
                    <a:lstStyle/>
                    <a:p>
                      <a:r>
                        <a:rPr lang="en-US" sz="1100" b="1" dirty="0" smtClean="0">
                          <a:latin typeface="Times New Roman" panose="02020603050405020304" pitchFamily="18" charset="0"/>
                          <a:cs typeface="Times New Roman" panose="02020603050405020304" pitchFamily="18" charset="0"/>
                        </a:rPr>
                        <a:t>-160.0</a:t>
                      </a:r>
                      <a:endParaRPr lang="en-US" sz="11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407761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853" y="825501"/>
            <a:ext cx="4038599" cy="269239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25501"/>
            <a:ext cx="4038600" cy="2692400"/>
          </a:xfrm>
          <a:prstGeom prst="rect">
            <a:avLst/>
          </a:prstGeom>
        </p:spPr>
      </p:pic>
      <p:sp>
        <p:nvSpPr>
          <p:cNvPr id="2" name="Title 1"/>
          <p:cNvSpPr>
            <a:spLocks noGrp="1"/>
          </p:cNvSpPr>
          <p:nvPr>
            <p:ph type="title"/>
          </p:nvPr>
        </p:nvSpPr>
        <p:spPr>
          <a:xfrm>
            <a:off x="457200" y="152400"/>
            <a:ext cx="8458200" cy="792162"/>
          </a:xfrm>
        </p:spPr>
        <p:txBody>
          <a:bodyPr>
            <a:noAutofit/>
          </a:bodyPr>
          <a:lstStyle/>
          <a:p>
            <a:r>
              <a:rPr lang="en-US" sz="2000" dirty="0"/>
              <a:t>Measured temperature from upstream and downstream </a:t>
            </a:r>
            <a:r>
              <a:rPr lang="en-US" sz="2000" dirty="0" smtClean="0"/>
              <a:t>sensor(Repeated at different date with different heater settings)</a:t>
            </a:r>
            <a:endParaRPr lang="en-US" sz="2000" dirty="0"/>
          </a:p>
        </p:txBody>
      </p:sp>
      <p:graphicFrame>
        <p:nvGraphicFramePr>
          <p:cNvPr id="10" name="Table 9"/>
          <p:cNvGraphicFramePr>
            <a:graphicFrameLocks noGrp="1"/>
          </p:cNvGraphicFramePr>
          <p:nvPr>
            <p:extLst>
              <p:ext uri="{D42A27DB-BD31-4B8C-83A1-F6EECF244321}">
                <p14:modId xmlns:p14="http://schemas.microsoft.com/office/powerpoint/2010/main" val="1340444147"/>
              </p:ext>
            </p:extLst>
          </p:nvPr>
        </p:nvGraphicFramePr>
        <p:xfrm>
          <a:off x="647853" y="3517901"/>
          <a:ext cx="7620000" cy="2819400"/>
        </p:xfrm>
        <a:graphic>
          <a:graphicData uri="http://schemas.openxmlformats.org/drawingml/2006/table">
            <a:tbl>
              <a:tblPr firstRow="1" bandRow="1">
                <a:tableStyleId>{5C22544A-7EE6-4342-B048-85BDC9FD1C3A}</a:tableStyleId>
              </a:tblPr>
              <a:tblGrid>
                <a:gridCol w="533400"/>
                <a:gridCol w="957470"/>
                <a:gridCol w="1099930"/>
                <a:gridCol w="1066800"/>
                <a:gridCol w="1143000"/>
                <a:gridCol w="1447800"/>
                <a:gridCol w="1371600"/>
              </a:tblGrid>
              <a:tr h="212936">
                <a:tc rowSpan="2">
                  <a:txBody>
                    <a:bodyPr/>
                    <a:lstStyle/>
                    <a:p>
                      <a:r>
                        <a:rPr lang="en-US" sz="1000" baseline="0" dirty="0" smtClean="0"/>
                        <a:t>stage</a:t>
                      </a:r>
                      <a:endParaRPr lang="en-US" sz="1000" baseline="0" dirty="0"/>
                    </a:p>
                  </a:txBody>
                  <a:tcPr/>
                </a:tc>
                <a:tc rowSpan="2">
                  <a:txBody>
                    <a:bodyPr/>
                    <a:lstStyle/>
                    <a:p>
                      <a:r>
                        <a:rPr lang="en-US" sz="1000" dirty="0" smtClean="0"/>
                        <a:t>heater</a:t>
                      </a:r>
                      <a:endParaRPr lang="en-US" sz="1000" dirty="0"/>
                    </a:p>
                  </a:txBody>
                  <a:tcPr/>
                </a:tc>
                <a:tc rowSpan="2">
                  <a:txBody>
                    <a:bodyPr/>
                    <a:lstStyle/>
                    <a:p>
                      <a:r>
                        <a:rPr lang="en-US" sz="1000" dirty="0" smtClean="0"/>
                        <a:t>Cooling pads</a:t>
                      </a:r>
                      <a:endParaRPr lang="en-US" sz="1000" dirty="0"/>
                    </a:p>
                  </a:txBody>
                  <a:tcPr/>
                </a:tc>
                <a:tc gridSpan="2">
                  <a:txBody>
                    <a:bodyPr/>
                    <a:lstStyle/>
                    <a:p>
                      <a:pPr algn="ctr"/>
                      <a:r>
                        <a:rPr lang="en-US" sz="1000" dirty="0" err="1" smtClean="0"/>
                        <a:t>dT</a:t>
                      </a:r>
                      <a:r>
                        <a:rPr lang="en-US" sz="1000" dirty="0" smtClean="0"/>
                        <a:t>/</a:t>
                      </a:r>
                      <a:r>
                        <a:rPr lang="en-US" sz="1000" dirty="0" err="1" smtClean="0"/>
                        <a:t>dt</a:t>
                      </a:r>
                      <a:r>
                        <a:rPr lang="en-US" sz="1000" dirty="0" smtClean="0"/>
                        <a:t> (</a:t>
                      </a:r>
                      <a:r>
                        <a:rPr lang="en-US" sz="1000" baseline="30000" dirty="0" err="1" smtClean="0"/>
                        <a:t>o</a:t>
                      </a:r>
                      <a:r>
                        <a:rPr lang="en-US" sz="1000" baseline="0" dirty="0" err="1" smtClean="0"/>
                        <a:t>c</a:t>
                      </a:r>
                      <a:r>
                        <a:rPr lang="en-US" sz="1000" baseline="0" dirty="0" smtClean="0"/>
                        <a:t>/s)</a:t>
                      </a:r>
                      <a:endParaRPr lang="en-US" sz="1000" dirty="0"/>
                    </a:p>
                  </a:txBody>
                  <a:tcPr>
                    <a:lnB w="38100" cmpd="sng">
                      <a:noFill/>
                    </a:lnB>
                  </a:tcPr>
                </a:tc>
                <a:tc hMerge="1">
                  <a:txBody>
                    <a:bodyPr/>
                    <a:lstStyle/>
                    <a:p>
                      <a:pPr algn="ctr"/>
                      <a:endParaRPr lang="en-US" sz="1100" dirty="0"/>
                    </a:p>
                  </a:txBody>
                  <a:tcPr>
                    <a:lnL w="12700" cmpd="sng">
                      <a:noFill/>
                    </a:lnL>
                    <a:lnB w="38100" cmpd="sng">
                      <a:noFill/>
                    </a:lnB>
                  </a:tcPr>
                </a:tc>
                <a:tc gridSpan="2">
                  <a:txBody>
                    <a:bodyPr/>
                    <a:lstStyle/>
                    <a:p>
                      <a:pPr algn="ctr"/>
                      <a:r>
                        <a:rPr lang="en-US" sz="1000" dirty="0" smtClean="0"/>
                        <a:t>Estimated cooling /heating power (W)</a:t>
                      </a:r>
                      <a:endParaRPr lang="en-US" sz="1000" dirty="0"/>
                    </a:p>
                  </a:txBody>
                  <a:tcPr>
                    <a:lnB w="38100" cmpd="sng">
                      <a:noFill/>
                    </a:lnB>
                  </a:tcPr>
                </a:tc>
                <a:tc hMerge="1">
                  <a:txBody>
                    <a:bodyPr/>
                    <a:lstStyle/>
                    <a:p>
                      <a:endParaRPr lang="en-US"/>
                    </a:p>
                  </a:txBody>
                  <a:tcPr/>
                </a:tc>
              </a:tr>
              <a:tr h="2129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00" dirty="0" smtClean="0"/>
                        <a:t>Upstream</a:t>
                      </a:r>
                      <a:endParaRPr lang="en-US" sz="1000" dirty="0"/>
                    </a:p>
                  </a:txBody>
                  <a:tcPr>
                    <a:lnR w="12700" cmpd="sng">
                      <a:noFill/>
                    </a:lnR>
                    <a:lnT w="38100" cmpd="sng">
                      <a:noFill/>
                    </a:lnT>
                  </a:tcPr>
                </a:tc>
                <a:tc>
                  <a:txBody>
                    <a:bodyPr/>
                    <a:lstStyle/>
                    <a:p>
                      <a:pPr algn="ctr"/>
                      <a:r>
                        <a:rPr lang="en-US" sz="1000" dirty="0" smtClean="0"/>
                        <a:t>Downstream</a:t>
                      </a:r>
                      <a:endParaRPr lang="en-US" sz="1000" dirty="0"/>
                    </a:p>
                  </a:txBody>
                  <a:tcPr>
                    <a:lnL w="12700" cmpd="sng">
                      <a:noFill/>
                    </a:lnL>
                    <a:lnT w="38100" cmpd="sng">
                      <a:noFill/>
                    </a:lnT>
                  </a:tcPr>
                </a:tc>
                <a:tc>
                  <a:txBody>
                    <a:bodyPr/>
                    <a:lstStyle/>
                    <a:p>
                      <a:pPr algn="ctr"/>
                      <a:r>
                        <a:rPr lang="en-US" sz="1000" dirty="0" smtClean="0"/>
                        <a:t>Upstream</a:t>
                      </a:r>
                      <a:endParaRPr lang="en-US" sz="1000" dirty="0"/>
                    </a:p>
                  </a:txBody>
                  <a:tcPr>
                    <a:lnR w="12700" cmpd="sng">
                      <a:noFill/>
                    </a:lnR>
                    <a:lnT w="38100" cmpd="sng">
                      <a:noFill/>
                    </a:lnT>
                  </a:tcPr>
                </a:tc>
                <a:tc>
                  <a:txBody>
                    <a:bodyPr/>
                    <a:lstStyle/>
                    <a:p>
                      <a:pPr algn="ctr"/>
                      <a:r>
                        <a:rPr lang="en-US" sz="1000" dirty="0" smtClean="0"/>
                        <a:t>Downstream</a:t>
                      </a:r>
                      <a:endParaRPr lang="en-US" sz="1000" dirty="0"/>
                    </a:p>
                  </a:txBody>
                  <a:tcPr>
                    <a:lnL w="12700" cmpd="sng">
                      <a:noFill/>
                    </a:lnL>
                    <a:lnT w="38100" cmpd="sng">
                      <a:noFill/>
                    </a:lnT>
                  </a:tcPr>
                </a:tc>
              </a:tr>
              <a:tr h="236112">
                <a:tc>
                  <a:txBody>
                    <a:bodyPr/>
                    <a:lstStyle/>
                    <a:p>
                      <a:r>
                        <a:rPr lang="en-US" sz="1100" dirty="0" smtClean="0"/>
                        <a:t>1</a:t>
                      </a:r>
                      <a:endParaRPr lang="en-US" sz="1100" dirty="0"/>
                    </a:p>
                  </a:txBody>
                  <a:tcPr/>
                </a:tc>
                <a:tc>
                  <a:txBody>
                    <a:bodyPr/>
                    <a:lstStyle/>
                    <a:p>
                      <a:r>
                        <a:rPr lang="en-US" sz="1100" dirty="0" smtClean="0"/>
                        <a:t>Off</a:t>
                      </a:r>
                      <a:endParaRPr lang="en-US" sz="1100" dirty="0"/>
                    </a:p>
                  </a:txBody>
                  <a:tcPr/>
                </a:tc>
                <a:tc>
                  <a:txBody>
                    <a:bodyPr/>
                    <a:lstStyle/>
                    <a:p>
                      <a:r>
                        <a:rPr lang="en-US" sz="1100" dirty="0" smtClean="0"/>
                        <a:t>Removed</a:t>
                      </a:r>
                      <a:endParaRPr lang="en-US" sz="1100" dirty="0"/>
                    </a:p>
                  </a:txBody>
                  <a:tcPr/>
                </a:tc>
                <a:tc>
                  <a:txBody>
                    <a:bodyPr/>
                    <a:lstStyle/>
                    <a:p>
                      <a:r>
                        <a:rPr lang="en-US" sz="1100" dirty="0" smtClean="0"/>
                        <a:t>9.36E-05</a:t>
                      </a:r>
                    </a:p>
                  </a:txBody>
                  <a:tcPr>
                    <a:lnR w="12700" cap="flat" cmpd="sng" algn="ctr">
                      <a:noFill/>
                      <a:prstDash val="solid"/>
                      <a:round/>
                      <a:headEnd type="none" w="med" len="med"/>
                      <a:tailEnd type="none" w="med" len="med"/>
                    </a:lnR>
                  </a:tcPr>
                </a:tc>
                <a:tc>
                  <a:txBody>
                    <a:bodyPr/>
                    <a:lstStyle/>
                    <a:p>
                      <a:r>
                        <a:rPr lang="en-US" sz="1100" dirty="0" smtClean="0"/>
                        <a:t>2.29E-05</a:t>
                      </a:r>
                    </a:p>
                  </a:txBody>
                  <a:tcPr>
                    <a:lnL w="12700" cap="flat" cmpd="sng" algn="ctr">
                      <a:noFill/>
                      <a:prstDash val="solid"/>
                      <a:round/>
                      <a:headEnd type="none" w="med" len="med"/>
                      <a:tailEnd type="none" w="med" len="med"/>
                    </a:lnL>
                  </a:tcPr>
                </a:tc>
                <a:tc>
                  <a:txBody>
                    <a:bodyPr/>
                    <a:lstStyle/>
                    <a:p>
                      <a:r>
                        <a:rPr lang="en-US" sz="1100" dirty="0" smtClean="0"/>
                        <a:t>---</a:t>
                      </a:r>
                      <a:endParaRPr lang="en-US" sz="1100" dirty="0"/>
                    </a:p>
                  </a:txBody>
                  <a:tcPr>
                    <a:lnR w="12700" cap="flat" cmpd="sng" algn="ctr">
                      <a:noFill/>
                      <a:prstDash val="solid"/>
                      <a:round/>
                      <a:headEnd type="none" w="med" len="med"/>
                      <a:tailEnd type="none" w="med" len="med"/>
                    </a:lnR>
                  </a:tcPr>
                </a:tc>
                <a:tc>
                  <a:txBody>
                    <a:bodyPr/>
                    <a:lstStyle/>
                    <a:p>
                      <a:r>
                        <a:rPr lang="en-US" sz="1100" dirty="0" smtClean="0"/>
                        <a:t>---</a:t>
                      </a:r>
                      <a:endParaRPr lang="en-US" sz="1100" dirty="0"/>
                    </a:p>
                  </a:txBody>
                  <a:tcPr>
                    <a:lnL w="12700" cap="flat" cmpd="sng" algn="ctr">
                      <a:noFill/>
                      <a:prstDash val="solid"/>
                      <a:round/>
                      <a:headEnd type="none" w="med" len="med"/>
                      <a:tailEnd type="none" w="med" len="med"/>
                    </a:lnL>
                  </a:tcPr>
                </a:tc>
              </a:tr>
              <a:tr h="236112">
                <a:tc>
                  <a:txBody>
                    <a:bodyPr/>
                    <a:lstStyle/>
                    <a:p>
                      <a:r>
                        <a:rPr lang="en-US" sz="1100" dirty="0" smtClean="0"/>
                        <a:t>2</a:t>
                      </a:r>
                      <a:endParaRPr lang="en-US" sz="1100" dirty="0"/>
                    </a:p>
                  </a:txBody>
                  <a:tcPr/>
                </a:tc>
                <a:tc>
                  <a:txBody>
                    <a:bodyPr/>
                    <a:lstStyle/>
                    <a:p>
                      <a:r>
                        <a:rPr lang="en-US" sz="1100" dirty="0" smtClean="0"/>
                        <a:t>Off</a:t>
                      </a:r>
                      <a:endParaRPr lang="en-US" sz="1100" dirty="0"/>
                    </a:p>
                  </a:txBody>
                  <a:tcPr/>
                </a:tc>
                <a:tc>
                  <a:txBody>
                    <a:bodyPr/>
                    <a:lstStyle/>
                    <a:p>
                      <a:r>
                        <a:rPr lang="en-US" sz="1100" dirty="0" smtClean="0"/>
                        <a:t>Applied</a:t>
                      </a:r>
                      <a:endParaRPr lang="en-US" sz="1100" dirty="0"/>
                    </a:p>
                  </a:txBody>
                  <a:tcPr/>
                </a:tc>
                <a:tc>
                  <a:txBody>
                    <a:bodyPr/>
                    <a:lstStyle/>
                    <a:p>
                      <a:r>
                        <a:rPr lang="en-US" sz="1100" dirty="0" smtClean="0"/>
                        <a:t>-1.51E-04</a:t>
                      </a:r>
                    </a:p>
                  </a:txBody>
                  <a:tcPr>
                    <a:lnR w="12700" cap="flat" cmpd="sng" algn="ctr">
                      <a:noFill/>
                      <a:prstDash val="solid"/>
                      <a:round/>
                      <a:headEnd type="none" w="med" len="med"/>
                      <a:tailEnd type="none" w="med" len="med"/>
                    </a:lnR>
                  </a:tcPr>
                </a:tc>
                <a:tc>
                  <a:txBody>
                    <a:bodyPr/>
                    <a:lstStyle/>
                    <a:p>
                      <a:r>
                        <a:rPr lang="en-US" sz="1100" dirty="0" smtClean="0"/>
                        <a:t>-2.83E-04</a:t>
                      </a:r>
                    </a:p>
                  </a:txBody>
                  <a:tcPr>
                    <a:lnL w="12700" cap="flat" cmpd="sng" algn="ctr">
                      <a:noFill/>
                      <a:prstDash val="solid"/>
                      <a:round/>
                      <a:headEnd type="none" w="med" len="med"/>
                      <a:tailEnd type="none" w="med" len="med"/>
                    </a:lnL>
                  </a:tcPr>
                </a:tc>
                <a:tc>
                  <a:txBody>
                    <a:bodyPr/>
                    <a:lstStyle/>
                    <a:p>
                      <a:r>
                        <a:rPr lang="en-US" sz="1100" dirty="0" smtClean="0"/>
                        <a:t>-14.6</a:t>
                      </a:r>
                      <a:endParaRPr lang="en-US" sz="1100" dirty="0"/>
                    </a:p>
                  </a:txBody>
                  <a:tcPr>
                    <a:lnR w="12700" cap="flat" cmpd="sng" algn="ctr">
                      <a:noFill/>
                      <a:prstDash val="solid"/>
                      <a:round/>
                      <a:headEnd type="none" w="med" len="med"/>
                      <a:tailEnd type="none" w="med" len="med"/>
                    </a:lnR>
                  </a:tcPr>
                </a:tc>
                <a:tc>
                  <a:txBody>
                    <a:bodyPr/>
                    <a:lstStyle/>
                    <a:p>
                      <a:r>
                        <a:rPr lang="en-US" sz="1100" dirty="0" smtClean="0"/>
                        <a:t>-27.4</a:t>
                      </a:r>
                      <a:endParaRPr lang="en-US" sz="1100" dirty="0"/>
                    </a:p>
                  </a:txBody>
                  <a:tcPr>
                    <a:lnL w="12700" cap="flat" cmpd="sng" algn="ctr">
                      <a:noFill/>
                      <a:prstDash val="solid"/>
                      <a:round/>
                      <a:headEnd type="none" w="med" len="med"/>
                      <a:tailEnd type="none" w="med" len="med"/>
                    </a:lnL>
                  </a:tcPr>
                </a:tc>
              </a:tr>
              <a:tr h="236112">
                <a:tc>
                  <a:txBody>
                    <a:bodyPr/>
                    <a:lstStyle/>
                    <a:p>
                      <a:r>
                        <a:rPr lang="en-US" sz="1100" dirty="0" smtClean="0"/>
                        <a:t>3</a:t>
                      </a:r>
                      <a:endParaRPr lang="en-US" sz="1100" dirty="0"/>
                    </a:p>
                  </a:txBody>
                  <a:tcPr/>
                </a:tc>
                <a:tc>
                  <a:txBody>
                    <a:bodyPr/>
                    <a:lstStyle/>
                    <a:p>
                      <a:r>
                        <a:rPr lang="en-US" sz="1100" dirty="0" smtClean="0"/>
                        <a:t>On, medium</a:t>
                      </a:r>
                      <a:endParaRPr lang="en-US" sz="1100" dirty="0"/>
                    </a:p>
                  </a:txBody>
                  <a:tcPr/>
                </a:tc>
                <a:tc>
                  <a:txBody>
                    <a:bodyPr/>
                    <a:lstStyle/>
                    <a:p>
                      <a:r>
                        <a:rPr lang="en-US" sz="1100" dirty="0" smtClean="0"/>
                        <a:t>Removed</a:t>
                      </a:r>
                      <a:endParaRPr lang="en-US" sz="1100" dirty="0"/>
                    </a:p>
                  </a:txBody>
                  <a:tcPr/>
                </a:tc>
                <a:tc>
                  <a:txBody>
                    <a:bodyPr/>
                    <a:lstStyle/>
                    <a:p>
                      <a:r>
                        <a:rPr lang="en-US" sz="1100" dirty="0" smtClean="0"/>
                        <a:t>1.17E-03</a:t>
                      </a:r>
                    </a:p>
                  </a:txBody>
                  <a:tcPr>
                    <a:lnR w="12700" cap="flat" cmpd="sng" algn="ctr">
                      <a:noFill/>
                      <a:prstDash val="solid"/>
                      <a:round/>
                      <a:headEnd type="none" w="med" len="med"/>
                      <a:tailEnd type="none" w="med" len="med"/>
                    </a:lnR>
                  </a:tcPr>
                </a:tc>
                <a:tc>
                  <a:txBody>
                    <a:bodyPr/>
                    <a:lstStyle/>
                    <a:p>
                      <a:r>
                        <a:rPr lang="en-US" sz="1100" dirty="0" smtClean="0"/>
                        <a:t>1.38E-03</a:t>
                      </a:r>
                    </a:p>
                  </a:txBody>
                  <a:tcPr>
                    <a:lnL w="12700" cap="flat" cmpd="sng" algn="ctr">
                      <a:noFill/>
                      <a:prstDash val="solid"/>
                      <a:round/>
                      <a:headEnd type="none" w="med" len="med"/>
                      <a:tailEnd type="none" w="med" len="med"/>
                    </a:lnL>
                  </a:tcPr>
                </a:tc>
                <a:tc>
                  <a:txBody>
                    <a:bodyPr/>
                    <a:lstStyle/>
                    <a:p>
                      <a:r>
                        <a:rPr lang="en-US" sz="1100" dirty="0" smtClean="0"/>
                        <a:t>113.5</a:t>
                      </a:r>
                      <a:endParaRPr lang="en-US" sz="1100" dirty="0"/>
                    </a:p>
                  </a:txBody>
                  <a:tcPr>
                    <a:lnR w="12700" cap="flat" cmpd="sng" algn="ctr">
                      <a:noFill/>
                      <a:prstDash val="solid"/>
                      <a:round/>
                      <a:headEnd type="none" w="med" len="med"/>
                      <a:tailEnd type="none" w="med" len="med"/>
                    </a:lnR>
                  </a:tcPr>
                </a:tc>
                <a:tc>
                  <a:txBody>
                    <a:bodyPr/>
                    <a:lstStyle/>
                    <a:p>
                      <a:r>
                        <a:rPr lang="en-US" sz="1100" dirty="0" smtClean="0"/>
                        <a:t>133.8</a:t>
                      </a:r>
                      <a:endParaRPr lang="en-US" sz="1100" dirty="0"/>
                    </a:p>
                  </a:txBody>
                  <a:tcPr>
                    <a:lnL w="12700" cap="flat" cmpd="sng" algn="ctr">
                      <a:noFill/>
                      <a:prstDash val="solid"/>
                      <a:round/>
                      <a:headEnd type="none" w="med" len="med"/>
                      <a:tailEnd type="none" w="med" len="med"/>
                    </a:lnL>
                  </a:tcPr>
                </a:tc>
              </a:tr>
              <a:tr h="236112">
                <a:tc>
                  <a:txBody>
                    <a:bodyPr/>
                    <a:lstStyle/>
                    <a:p>
                      <a:r>
                        <a:rPr lang="en-US" sz="1100" dirty="0" smtClean="0"/>
                        <a:t>4</a:t>
                      </a:r>
                      <a:endParaRPr lang="en-US" sz="1100" dirty="0"/>
                    </a:p>
                  </a:txBody>
                  <a:tcPr/>
                </a:tc>
                <a:tc>
                  <a:txBody>
                    <a:bodyPr/>
                    <a:lstStyle/>
                    <a:p>
                      <a:r>
                        <a:rPr lang="en-US" sz="1100" dirty="0" smtClean="0"/>
                        <a:t>On, medium</a:t>
                      </a:r>
                      <a:endParaRPr lang="en-US" sz="1100" dirty="0"/>
                    </a:p>
                  </a:txBody>
                  <a:tcPr/>
                </a:tc>
                <a:tc>
                  <a:txBody>
                    <a:bodyPr/>
                    <a:lstStyle/>
                    <a:p>
                      <a:r>
                        <a:rPr lang="en-US" sz="1100" dirty="0" smtClean="0"/>
                        <a:t>Applied</a:t>
                      </a:r>
                      <a:endParaRPr lang="en-US" sz="1100" dirty="0"/>
                    </a:p>
                  </a:txBody>
                  <a:tcPr/>
                </a:tc>
                <a:tc>
                  <a:txBody>
                    <a:bodyPr/>
                    <a:lstStyle/>
                    <a:p>
                      <a:r>
                        <a:rPr lang="en-US" sz="1100" dirty="0" smtClean="0"/>
                        <a:t>4.18E-04</a:t>
                      </a:r>
                    </a:p>
                  </a:txBody>
                  <a:tcPr>
                    <a:lnR w="12700" cap="flat" cmpd="sng" algn="ctr">
                      <a:noFill/>
                      <a:prstDash val="solid"/>
                      <a:round/>
                      <a:headEnd type="none" w="med" len="med"/>
                      <a:tailEnd type="none" w="med" len="med"/>
                    </a:lnR>
                  </a:tcPr>
                </a:tc>
                <a:tc>
                  <a:txBody>
                    <a:bodyPr/>
                    <a:lstStyle/>
                    <a:p>
                      <a:r>
                        <a:rPr lang="en-US" sz="1100" dirty="0" smtClean="0"/>
                        <a:t>4.40E-04</a:t>
                      </a:r>
                    </a:p>
                  </a:txBody>
                  <a:tcPr>
                    <a:lnL w="12700" cap="flat" cmpd="sng" algn="ctr">
                      <a:noFill/>
                      <a:prstDash val="solid"/>
                      <a:round/>
                      <a:headEnd type="none" w="med" len="med"/>
                      <a:tailEnd type="none" w="med" len="med"/>
                    </a:lnL>
                  </a:tcPr>
                </a:tc>
                <a:tc>
                  <a:txBody>
                    <a:bodyPr/>
                    <a:lstStyle/>
                    <a:p>
                      <a:r>
                        <a:rPr lang="en-US" sz="1100" dirty="0" smtClean="0"/>
                        <a:t>-72.9(equivalent)</a:t>
                      </a:r>
                      <a:endParaRPr lang="en-US" sz="1100" dirty="0"/>
                    </a:p>
                  </a:txBody>
                  <a:tcPr>
                    <a:lnR w="12700" cap="flat" cmpd="sng" algn="ctr">
                      <a:noFill/>
                      <a:prstDash val="solid"/>
                      <a:round/>
                      <a:headEnd type="none" w="med" len="med"/>
                      <a:tailEnd type="none" w="med" len="med"/>
                    </a:lnR>
                  </a:tcPr>
                </a:tc>
                <a:tc>
                  <a:txBody>
                    <a:bodyPr/>
                    <a:lstStyle/>
                    <a:p>
                      <a:r>
                        <a:rPr lang="en-US" sz="1100" dirty="0" smtClean="0"/>
                        <a:t>-91.2(equivalent)</a:t>
                      </a:r>
                      <a:endParaRPr lang="en-US" sz="1100" dirty="0"/>
                    </a:p>
                  </a:txBody>
                  <a:tcPr>
                    <a:lnL w="12700" cap="flat" cmpd="sng" algn="ctr">
                      <a:noFill/>
                      <a:prstDash val="solid"/>
                      <a:round/>
                      <a:headEnd type="none" w="med" len="med"/>
                      <a:tailEnd type="none" w="med" len="med"/>
                    </a:lnL>
                  </a:tcPr>
                </a:tc>
              </a:tr>
              <a:tr h="236112">
                <a:tc>
                  <a:txBody>
                    <a:bodyPr/>
                    <a:lstStyle/>
                    <a:p>
                      <a:r>
                        <a:rPr lang="en-US" sz="1100" dirty="0" smtClean="0"/>
                        <a:t>5</a:t>
                      </a:r>
                      <a:endParaRPr lang="en-US" sz="1100" dirty="0"/>
                    </a:p>
                  </a:txBody>
                  <a:tcPr/>
                </a:tc>
                <a:tc>
                  <a:txBody>
                    <a:bodyPr/>
                    <a:lstStyle/>
                    <a:p>
                      <a:r>
                        <a:rPr lang="en-US" sz="1100" dirty="0" smtClean="0"/>
                        <a:t>On, medium</a:t>
                      </a:r>
                      <a:endParaRPr lang="en-US" sz="1100" dirty="0"/>
                    </a:p>
                  </a:txBody>
                  <a:tcPr/>
                </a:tc>
                <a:tc>
                  <a:txBody>
                    <a:bodyPr/>
                    <a:lstStyle/>
                    <a:p>
                      <a:r>
                        <a:rPr lang="en-US" sz="1100" dirty="0" smtClean="0"/>
                        <a:t>Removed</a:t>
                      </a:r>
                      <a:endParaRPr lang="en-US" sz="1100" dirty="0"/>
                    </a:p>
                  </a:txBody>
                  <a:tcPr/>
                </a:tc>
                <a:tc>
                  <a:txBody>
                    <a:bodyPr/>
                    <a:lstStyle/>
                    <a:p>
                      <a:r>
                        <a:rPr lang="en-US" sz="1100" dirty="0" smtClean="0"/>
                        <a:t>1.26E-03</a:t>
                      </a:r>
                    </a:p>
                  </a:txBody>
                  <a:tcPr>
                    <a:lnR w="12700" cap="flat" cmpd="sng" algn="ctr">
                      <a:noFill/>
                      <a:prstDash val="solid"/>
                      <a:round/>
                      <a:headEnd type="none" w="med" len="med"/>
                      <a:tailEnd type="none" w="med" len="med"/>
                    </a:lnR>
                  </a:tcPr>
                </a:tc>
                <a:tc>
                  <a:txBody>
                    <a:bodyPr/>
                    <a:lstStyle/>
                    <a:p>
                      <a:r>
                        <a:rPr lang="en-US" sz="1100" dirty="0" smtClean="0"/>
                        <a:t>1.41E-03</a:t>
                      </a:r>
                    </a:p>
                  </a:txBody>
                  <a:tcPr>
                    <a:lnL w="12700" cap="flat" cmpd="sng" algn="ctr">
                      <a:noFill/>
                      <a:prstDash val="solid"/>
                      <a:round/>
                      <a:headEnd type="none" w="med" len="med"/>
                      <a:tailEnd type="none" w="med" len="med"/>
                    </a:lnL>
                  </a:tcPr>
                </a:tc>
                <a:tc>
                  <a:txBody>
                    <a:bodyPr/>
                    <a:lstStyle/>
                    <a:p>
                      <a:r>
                        <a:rPr lang="en-US" sz="1100" dirty="0" smtClean="0"/>
                        <a:t>122.2</a:t>
                      </a:r>
                      <a:endParaRPr lang="en-US" sz="1100" dirty="0"/>
                    </a:p>
                  </a:txBody>
                  <a:tcPr>
                    <a:lnR w="12700" cap="flat" cmpd="sng" algn="ctr">
                      <a:noFill/>
                      <a:prstDash val="solid"/>
                      <a:round/>
                      <a:headEnd type="none" w="med" len="med"/>
                      <a:tailEnd type="none" w="med" len="med"/>
                    </a:lnR>
                  </a:tcPr>
                </a:tc>
                <a:tc>
                  <a:txBody>
                    <a:bodyPr/>
                    <a:lstStyle/>
                    <a:p>
                      <a:r>
                        <a:rPr lang="en-US" sz="1100" dirty="0" smtClean="0"/>
                        <a:t>136.7</a:t>
                      </a:r>
                      <a:endParaRPr lang="en-US" sz="1100" dirty="0"/>
                    </a:p>
                  </a:txBody>
                  <a:tcPr>
                    <a:lnL w="12700" cap="flat" cmpd="sng" algn="ctr">
                      <a:noFill/>
                      <a:prstDash val="solid"/>
                      <a:round/>
                      <a:headEnd type="none" w="med" len="med"/>
                      <a:tailEnd type="none" w="med" len="med"/>
                    </a:lnL>
                  </a:tcPr>
                </a:tc>
              </a:tr>
              <a:tr h="236112">
                <a:tc>
                  <a:txBody>
                    <a:bodyPr/>
                    <a:lstStyle/>
                    <a:p>
                      <a:r>
                        <a:rPr lang="en-US" sz="1100" dirty="0" smtClean="0"/>
                        <a:t>6</a:t>
                      </a:r>
                      <a:endParaRPr lang="en-US" sz="1100" dirty="0"/>
                    </a:p>
                  </a:txBody>
                  <a:tcPr/>
                </a:tc>
                <a:tc>
                  <a:txBody>
                    <a:bodyPr/>
                    <a:lstStyle/>
                    <a:p>
                      <a:r>
                        <a:rPr lang="en-US" sz="1100" dirty="0" smtClean="0"/>
                        <a:t>On, medium</a:t>
                      </a:r>
                      <a:endParaRPr lang="en-US" sz="1100" dirty="0"/>
                    </a:p>
                  </a:txBody>
                  <a:tcPr/>
                </a:tc>
                <a:tc>
                  <a:txBody>
                    <a:bodyPr/>
                    <a:lstStyle/>
                    <a:p>
                      <a:r>
                        <a:rPr lang="en-US" sz="1100" dirty="0" smtClean="0"/>
                        <a:t>Applied</a:t>
                      </a:r>
                      <a:endParaRPr lang="en-US" sz="1100" dirty="0"/>
                    </a:p>
                  </a:txBody>
                  <a:tcPr/>
                </a:tc>
                <a:tc>
                  <a:txBody>
                    <a:bodyPr/>
                    <a:lstStyle/>
                    <a:p>
                      <a:r>
                        <a:rPr lang="en-US" sz="1100" dirty="0" smtClean="0"/>
                        <a:t>2.26E-04</a:t>
                      </a:r>
                    </a:p>
                  </a:txBody>
                  <a:tcPr>
                    <a:lnR w="12700" cap="flat" cmpd="sng" algn="ctr">
                      <a:noFill/>
                      <a:prstDash val="solid"/>
                      <a:round/>
                      <a:headEnd type="none" w="med" len="med"/>
                      <a:tailEnd type="none" w="med" len="med"/>
                    </a:lnR>
                  </a:tcPr>
                </a:tc>
                <a:tc>
                  <a:txBody>
                    <a:bodyPr/>
                    <a:lstStyle/>
                    <a:p>
                      <a:r>
                        <a:rPr lang="en-US" sz="1100" dirty="0" smtClean="0"/>
                        <a:t>2.51E-04</a:t>
                      </a:r>
                    </a:p>
                  </a:txBody>
                  <a:tcPr>
                    <a:lnL w="12700" cap="flat" cmpd="sng" algn="ctr">
                      <a:noFill/>
                      <a:prstDash val="solid"/>
                      <a:round/>
                      <a:headEnd type="none" w="med" len="med"/>
                      <a:tailEnd type="none" w="med" len="med"/>
                    </a:lnL>
                  </a:tcPr>
                </a:tc>
                <a:tc>
                  <a:txBody>
                    <a:bodyPr/>
                    <a:lstStyle/>
                    <a:p>
                      <a:r>
                        <a:rPr lang="en-US" sz="1100" dirty="0" smtClean="0"/>
                        <a:t>-100.3(equivalent)</a:t>
                      </a:r>
                      <a:endParaRPr lang="en-US" sz="1100" dirty="0"/>
                    </a:p>
                  </a:txBody>
                  <a:tcPr>
                    <a:lnR w="12700" cap="flat" cmpd="sng" algn="ctr">
                      <a:noFill/>
                      <a:prstDash val="solid"/>
                      <a:round/>
                      <a:headEnd type="none" w="med" len="med"/>
                      <a:tailEnd type="none" w="med" len="med"/>
                    </a:lnR>
                  </a:tcPr>
                </a:tc>
                <a:tc>
                  <a:txBody>
                    <a:bodyPr/>
                    <a:lstStyle/>
                    <a:p>
                      <a:r>
                        <a:rPr lang="en-US" sz="1100" dirty="0" smtClean="0"/>
                        <a:t>-112.4(equivalent)</a:t>
                      </a:r>
                      <a:endParaRPr lang="en-US" sz="1100" dirty="0"/>
                    </a:p>
                  </a:txBody>
                  <a:tcPr>
                    <a:lnL w="12700" cap="flat" cmpd="sng" algn="ctr">
                      <a:noFill/>
                      <a:prstDash val="solid"/>
                      <a:round/>
                      <a:headEnd type="none" w="med" len="med"/>
                      <a:tailEnd type="none" w="med" len="med"/>
                    </a:lnL>
                  </a:tcPr>
                </a:tc>
              </a:tr>
              <a:tr h="236112">
                <a:tc>
                  <a:txBody>
                    <a:bodyPr/>
                    <a:lstStyle/>
                    <a:p>
                      <a:r>
                        <a:rPr lang="en-US" sz="1100" dirty="0" smtClean="0"/>
                        <a:t>7</a:t>
                      </a:r>
                      <a:endParaRPr lang="en-US" sz="1100" dirty="0"/>
                    </a:p>
                  </a:txBody>
                  <a:tcPr/>
                </a:tc>
                <a:tc>
                  <a:txBody>
                    <a:bodyPr/>
                    <a:lstStyle/>
                    <a:p>
                      <a:r>
                        <a:rPr lang="en-US" sz="1100" dirty="0" smtClean="0"/>
                        <a:t>On, medium</a:t>
                      </a:r>
                      <a:endParaRPr lang="en-US" sz="1100" dirty="0"/>
                    </a:p>
                  </a:txBody>
                  <a:tcPr/>
                </a:tc>
                <a:tc>
                  <a:txBody>
                    <a:bodyPr/>
                    <a:lstStyle/>
                    <a:p>
                      <a:r>
                        <a:rPr lang="en-US" sz="1100" dirty="0" smtClean="0"/>
                        <a:t>Removed</a:t>
                      </a:r>
                      <a:endParaRPr lang="en-US" sz="1100" dirty="0"/>
                    </a:p>
                  </a:txBody>
                  <a:tcPr/>
                </a:tc>
                <a:tc>
                  <a:txBody>
                    <a:bodyPr/>
                    <a:lstStyle/>
                    <a:p>
                      <a:r>
                        <a:rPr lang="en-US" sz="1100" dirty="0" smtClean="0"/>
                        <a:t>1.01E-03</a:t>
                      </a:r>
                    </a:p>
                  </a:txBody>
                  <a:tcPr>
                    <a:lnR w="12700" cap="flat" cmpd="sng" algn="ctr">
                      <a:noFill/>
                      <a:prstDash val="solid"/>
                      <a:round/>
                      <a:headEnd type="none" w="med" len="med"/>
                      <a:tailEnd type="none" w="med" len="med"/>
                    </a:lnR>
                  </a:tcPr>
                </a:tc>
                <a:tc>
                  <a:txBody>
                    <a:bodyPr/>
                    <a:lstStyle/>
                    <a:p>
                      <a:r>
                        <a:rPr lang="en-US" sz="1100" dirty="0" smtClean="0"/>
                        <a:t>1.24E-03</a:t>
                      </a:r>
                    </a:p>
                  </a:txBody>
                  <a:tcPr>
                    <a:lnL w="12700" cap="flat" cmpd="sng" algn="ctr">
                      <a:noFill/>
                      <a:prstDash val="solid"/>
                      <a:round/>
                      <a:headEnd type="none" w="med" len="med"/>
                      <a:tailEnd type="none" w="med" len="med"/>
                    </a:lnL>
                  </a:tcPr>
                </a:tc>
                <a:tc>
                  <a:txBody>
                    <a:bodyPr/>
                    <a:lstStyle/>
                    <a:p>
                      <a:r>
                        <a:rPr lang="en-US" sz="1100" dirty="0" smtClean="0"/>
                        <a:t>97.8</a:t>
                      </a:r>
                      <a:endParaRPr lang="en-US" sz="1100" dirty="0"/>
                    </a:p>
                  </a:txBody>
                  <a:tcPr>
                    <a:lnR w="12700" cap="flat" cmpd="sng" algn="ctr">
                      <a:noFill/>
                      <a:prstDash val="solid"/>
                      <a:round/>
                      <a:headEnd type="none" w="med" len="med"/>
                      <a:tailEnd type="none" w="med" len="med"/>
                    </a:lnR>
                  </a:tcPr>
                </a:tc>
                <a:tc>
                  <a:txBody>
                    <a:bodyPr/>
                    <a:lstStyle/>
                    <a:p>
                      <a:r>
                        <a:rPr lang="en-US" sz="1100" dirty="0" smtClean="0"/>
                        <a:t>120.2</a:t>
                      </a:r>
                      <a:endParaRPr lang="en-US" sz="1100" dirty="0"/>
                    </a:p>
                  </a:txBody>
                  <a:tcPr>
                    <a:lnL w="12700" cap="flat" cmpd="sng" algn="ctr">
                      <a:noFill/>
                      <a:prstDash val="solid"/>
                      <a:round/>
                      <a:headEnd type="none" w="med" len="med"/>
                      <a:tailEnd type="none" w="med" len="med"/>
                    </a:lnL>
                  </a:tcPr>
                </a:tc>
              </a:tr>
              <a:tr h="236112">
                <a:tc>
                  <a:txBody>
                    <a:bodyPr/>
                    <a:lstStyle/>
                    <a:p>
                      <a:r>
                        <a:rPr lang="en-US" sz="1100" dirty="0" smtClean="0"/>
                        <a:t>8</a:t>
                      </a:r>
                      <a:endParaRPr lang="en-US" sz="1100" dirty="0"/>
                    </a:p>
                  </a:txBody>
                  <a:tcPr/>
                </a:tc>
                <a:tc>
                  <a:txBody>
                    <a:bodyPr/>
                    <a:lstStyle/>
                    <a:p>
                      <a:r>
                        <a:rPr lang="en-US" sz="1100" dirty="0" smtClean="0"/>
                        <a:t>On, medium</a:t>
                      </a:r>
                      <a:endParaRPr lang="en-US" sz="1100" dirty="0"/>
                    </a:p>
                  </a:txBody>
                  <a:tcPr/>
                </a:tc>
                <a:tc>
                  <a:txBody>
                    <a:bodyPr/>
                    <a:lstStyle/>
                    <a:p>
                      <a:r>
                        <a:rPr lang="en-US" sz="1100" dirty="0" smtClean="0"/>
                        <a:t>Applied</a:t>
                      </a:r>
                      <a:endParaRPr lang="en-US" sz="1100" dirty="0"/>
                    </a:p>
                  </a:txBody>
                  <a:tcPr/>
                </a:tc>
                <a:tc>
                  <a:txBody>
                    <a:bodyPr/>
                    <a:lstStyle/>
                    <a:p>
                      <a:r>
                        <a:rPr lang="en-US" sz="1100" dirty="0" smtClean="0"/>
                        <a:t>-3.73E-04</a:t>
                      </a:r>
                    </a:p>
                  </a:txBody>
                  <a:tcPr>
                    <a:lnR w="12700" cap="flat" cmpd="sng" algn="ctr">
                      <a:noFill/>
                      <a:prstDash val="solid"/>
                      <a:round/>
                      <a:headEnd type="none" w="med" len="med"/>
                      <a:tailEnd type="none" w="med" len="med"/>
                    </a:lnR>
                  </a:tcPr>
                </a:tc>
                <a:tc>
                  <a:txBody>
                    <a:bodyPr/>
                    <a:lstStyle/>
                    <a:p>
                      <a:r>
                        <a:rPr lang="en-US" sz="1100" dirty="0" smtClean="0"/>
                        <a:t>-4.66E-04</a:t>
                      </a:r>
                    </a:p>
                  </a:txBody>
                  <a:tcPr>
                    <a:lnL w="12700" cap="flat" cmpd="sng" algn="ctr">
                      <a:noFill/>
                      <a:prstDash val="solid"/>
                      <a:round/>
                      <a:headEnd type="none" w="med" len="med"/>
                      <a:tailEnd type="none" w="med" len="med"/>
                    </a:lnL>
                  </a:tcPr>
                </a:tc>
                <a:tc>
                  <a:txBody>
                    <a:bodyPr/>
                    <a:lstStyle/>
                    <a:p>
                      <a:r>
                        <a:rPr lang="en-US" sz="1100" dirty="0" smtClean="0"/>
                        <a:t>-36.2(net)</a:t>
                      </a:r>
                      <a:endParaRPr lang="en-US" sz="1100" dirty="0"/>
                    </a:p>
                  </a:txBody>
                  <a:tcPr>
                    <a:lnR w="12700" cap="flat" cmpd="sng" algn="ctr">
                      <a:noFill/>
                      <a:prstDash val="solid"/>
                      <a:round/>
                      <a:headEnd type="none" w="med" len="med"/>
                      <a:tailEnd type="none" w="med" len="med"/>
                    </a:lnR>
                  </a:tcPr>
                </a:tc>
                <a:tc>
                  <a:txBody>
                    <a:bodyPr/>
                    <a:lstStyle/>
                    <a:p>
                      <a:r>
                        <a:rPr lang="en-US" sz="1100" dirty="0" smtClean="0"/>
                        <a:t>-45.2(net)</a:t>
                      </a:r>
                      <a:endParaRPr lang="en-US" sz="1100" dirty="0"/>
                    </a:p>
                  </a:txBody>
                  <a:tcPr>
                    <a:lnL w="12700" cap="flat" cmpd="sng" algn="ctr">
                      <a:noFill/>
                      <a:prstDash val="solid"/>
                      <a:round/>
                      <a:headEnd type="none" w="med" len="med"/>
                      <a:tailEnd type="none" w="med" len="med"/>
                    </a:lnL>
                  </a:tcPr>
                </a:tc>
              </a:tr>
              <a:tr h="236112">
                <a:tc>
                  <a:txBody>
                    <a:bodyPr/>
                    <a:lstStyle/>
                    <a:p>
                      <a:r>
                        <a:rPr lang="en-US" sz="1100" dirty="0" smtClean="0"/>
                        <a:t>9</a:t>
                      </a:r>
                      <a:endParaRPr lang="en-US" sz="1100" dirty="0"/>
                    </a:p>
                  </a:txBody>
                  <a:tcPr/>
                </a:tc>
                <a:tc>
                  <a:txBody>
                    <a:bodyPr/>
                    <a:lstStyle/>
                    <a:p>
                      <a:r>
                        <a:rPr lang="en-US" sz="1100" dirty="0" smtClean="0"/>
                        <a:t>Off</a:t>
                      </a:r>
                      <a:endParaRPr lang="en-US" sz="1100" dirty="0"/>
                    </a:p>
                  </a:txBody>
                  <a:tcPr/>
                </a:tc>
                <a:tc>
                  <a:txBody>
                    <a:bodyPr/>
                    <a:lstStyle/>
                    <a:p>
                      <a:r>
                        <a:rPr lang="en-US" sz="1100" dirty="0" smtClean="0"/>
                        <a:t>Applied</a:t>
                      </a:r>
                      <a:endParaRPr lang="en-US" sz="1100" dirty="0"/>
                    </a:p>
                  </a:txBody>
                  <a:tcPr/>
                </a:tc>
                <a:tc>
                  <a:txBody>
                    <a:bodyPr/>
                    <a:lstStyle/>
                    <a:p>
                      <a:r>
                        <a:rPr lang="en-US" sz="1100" dirty="0" smtClean="0"/>
                        <a:t>-1.16E-03</a:t>
                      </a:r>
                    </a:p>
                  </a:txBody>
                  <a:tcPr>
                    <a:lnR w="12700" cap="flat" cmpd="sng" algn="ctr">
                      <a:noFill/>
                      <a:prstDash val="solid"/>
                      <a:round/>
                      <a:headEnd type="none" w="med" len="med"/>
                      <a:tailEnd type="none" w="med" len="med"/>
                    </a:lnR>
                  </a:tcPr>
                </a:tc>
                <a:tc>
                  <a:txBody>
                    <a:bodyPr/>
                    <a:lstStyle/>
                    <a:p>
                      <a:r>
                        <a:rPr lang="en-US" sz="1100" dirty="0" smtClean="0"/>
                        <a:t>-1.32E-03</a:t>
                      </a:r>
                    </a:p>
                  </a:txBody>
                  <a:tcPr>
                    <a:lnL w="12700" cap="flat" cmpd="sng" algn="ctr">
                      <a:noFill/>
                      <a:prstDash val="solid"/>
                      <a:round/>
                      <a:headEnd type="none" w="med" len="med"/>
                      <a:tailEnd type="none" w="med" len="med"/>
                    </a:lnL>
                  </a:tcPr>
                </a:tc>
                <a:tc>
                  <a:txBody>
                    <a:bodyPr/>
                    <a:lstStyle/>
                    <a:p>
                      <a:r>
                        <a:rPr lang="en-US" sz="1100" dirty="0" smtClean="0"/>
                        <a:t>-112.5</a:t>
                      </a:r>
                      <a:endParaRPr lang="en-US" sz="1100" dirty="0"/>
                    </a:p>
                  </a:txBody>
                  <a:tcPr>
                    <a:lnR w="12700" cap="flat" cmpd="sng" algn="ctr">
                      <a:noFill/>
                      <a:prstDash val="solid"/>
                      <a:round/>
                      <a:headEnd type="none" w="med" len="med"/>
                      <a:tailEnd type="none" w="med" len="med"/>
                    </a:lnR>
                  </a:tcPr>
                </a:tc>
                <a:tc>
                  <a:txBody>
                    <a:bodyPr/>
                    <a:lstStyle/>
                    <a:p>
                      <a:r>
                        <a:rPr lang="en-US" sz="1100" dirty="0" smtClean="0"/>
                        <a:t>-128.0</a:t>
                      </a:r>
                      <a:endParaRPr lang="en-US" sz="1100" dirty="0"/>
                    </a:p>
                  </a:txBody>
                  <a:tcPr>
                    <a:lnL w="12700" cap="flat" cmpd="sng" algn="ctr">
                      <a:no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3264903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 of phase one</a:t>
            </a:r>
            <a:endParaRPr lang="en-US" dirty="0"/>
          </a:p>
        </p:txBody>
      </p:sp>
      <p:sp>
        <p:nvSpPr>
          <p:cNvPr id="6" name="Content Placeholder 5"/>
          <p:cNvSpPr>
            <a:spLocks noGrp="1"/>
          </p:cNvSpPr>
          <p:nvPr>
            <p:ph idx="1"/>
          </p:nvPr>
        </p:nvSpPr>
        <p:spPr/>
        <p:txBody>
          <a:bodyPr>
            <a:normAutofit/>
          </a:bodyPr>
          <a:lstStyle/>
          <a:p>
            <a:r>
              <a:rPr lang="en-US" dirty="0" smtClean="0"/>
              <a:t>The measured data clearly demonstrated that sliding contact cooling concept.</a:t>
            </a:r>
          </a:p>
          <a:p>
            <a:r>
              <a:rPr lang="en-US" dirty="0" smtClean="0"/>
              <a:t>The data also shows that the newer cooling pad fixture(downstream) is better than the older cooling pad fixture(upstream)</a:t>
            </a:r>
          </a:p>
          <a:p>
            <a:r>
              <a:rPr lang="en-US" dirty="0" smtClean="0"/>
              <a:t>Since the current setup is not capable of isolating the system from the surrounding environments, an accurate calculation of the cooling capacity is impossible.  </a:t>
            </a:r>
          </a:p>
          <a:p>
            <a:r>
              <a:rPr lang="en-US" dirty="0" smtClean="0"/>
              <a:t>A rough estimate on the cooling capacity from different measurements is ranging from about 14W to 240W has indicated that we need better mechanical design on the cooling pads support system and there are still rooms for performance improvements on the cooling pads.</a:t>
            </a:r>
          </a:p>
          <a:p>
            <a:endParaRPr lang="en-US" dirty="0"/>
          </a:p>
        </p:txBody>
      </p:sp>
    </p:spTree>
    <p:extLst>
      <p:ext uri="{BB962C8B-B14F-4D97-AF65-F5344CB8AC3E}">
        <p14:creationId xmlns:p14="http://schemas.microsoft.com/office/powerpoint/2010/main" val="11317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Phase 2 :</a:t>
            </a:r>
          </a:p>
          <a:p>
            <a:r>
              <a:rPr lang="en-US" dirty="0" smtClean="0"/>
              <a:t>A fully functional prototype running at full speed over long periods of time in vacuum</a:t>
            </a:r>
          </a:p>
        </p:txBody>
      </p:sp>
    </p:spTree>
    <p:extLst>
      <p:ext uri="{BB962C8B-B14F-4D97-AF65-F5344CB8AC3E}">
        <p14:creationId xmlns:p14="http://schemas.microsoft.com/office/powerpoint/2010/main" val="1881703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24</a:t>
            </a:fld>
            <a:endParaRPr lang="en-US" dirty="0"/>
          </a:p>
        </p:txBody>
      </p:sp>
      <p:sp>
        <p:nvSpPr>
          <p:cNvPr id="8" name="Text Placeholder 7"/>
          <p:cNvSpPr>
            <a:spLocks noGrp="1"/>
          </p:cNvSpPr>
          <p:nvPr>
            <p:ph type="body" sz="quarter" idx="13"/>
          </p:nvPr>
        </p:nvSpPr>
        <p:spPr>
          <a:xfrm>
            <a:off x="3045308" y="1731526"/>
            <a:ext cx="5814529" cy="3221473"/>
          </a:xfrm>
        </p:spPr>
        <p:txBody>
          <a:bodyPr/>
          <a:lstStyle/>
          <a:p>
            <a:r>
              <a:rPr lang="en-US" dirty="0" smtClean="0"/>
              <a:t>Although we have a conceptual design for Phase 2, the reality is that Phase 2 needs funding for engineering and design to be performed in conjunction with safety analysis. Engineering solutions that satisfy the safety requirements will drive the overall design of Phase 2.</a:t>
            </a:r>
          </a:p>
          <a:p>
            <a:r>
              <a:rPr lang="en-US" dirty="0" smtClean="0"/>
              <a:t>Phase 2 will also need significant funding for vacuum components, drive components, controls, chillers, hardware, infrastructure, effort, etc.</a:t>
            </a:r>
          </a:p>
          <a:p>
            <a:r>
              <a:rPr lang="en-US" dirty="0" smtClean="0"/>
              <a:t>While implementing what we have learned from Phase 1, we are confident that Phase 2 will be successful. </a:t>
            </a:r>
            <a:endParaRPr lang="en-US" dirty="0"/>
          </a:p>
        </p:txBody>
      </p:sp>
      <p:sp>
        <p:nvSpPr>
          <p:cNvPr id="14" name="Title 6"/>
          <p:cNvSpPr>
            <a:spLocks noGrp="1"/>
          </p:cNvSpPr>
          <p:nvPr>
            <p:ph type="title"/>
          </p:nvPr>
        </p:nvSpPr>
        <p:spPr>
          <a:xfrm>
            <a:off x="457200" y="274638"/>
            <a:ext cx="8372901" cy="828948"/>
          </a:xfrm>
        </p:spPr>
        <p:txBody>
          <a:bodyPr/>
          <a:lstStyle/>
          <a:p>
            <a:r>
              <a:rPr lang="en-US" dirty="0"/>
              <a:t>ILC </a:t>
            </a:r>
            <a:r>
              <a:rPr lang="en-US" dirty="0" err="1" smtClean="0"/>
              <a:t>ascc</a:t>
            </a:r>
            <a:r>
              <a:rPr lang="en-US" dirty="0" smtClean="0"/>
              <a:t> phase 2 concept</a:t>
            </a:r>
            <a:endParaRPr lang="en-US" dirty="0"/>
          </a:p>
        </p:txBody>
      </p:sp>
      <p:sp>
        <p:nvSpPr>
          <p:cNvPr id="15" name="Text Placeholder 8"/>
          <p:cNvSpPr>
            <a:spLocks noGrp="1"/>
          </p:cNvSpPr>
          <p:nvPr>
            <p:ph type="body" sz="quarter" idx="12"/>
          </p:nvPr>
        </p:nvSpPr>
        <p:spPr>
          <a:xfrm>
            <a:off x="457200" y="1168748"/>
            <a:ext cx="8372901" cy="499715"/>
          </a:xfrm>
        </p:spPr>
        <p:txBody>
          <a:bodyPr/>
          <a:lstStyle/>
          <a:p>
            <a:r>
              <a:rPr lang="en-US" dirty="0" smtClean="0"/>
              <a:t>Conceptual Designs and Phase 2 Needs</a:t>
            </a:r>
            <a:endParaRPr lang="en-US" dirty="0"/>
          </a:p>
        </p:txBody>
      </p:sp>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06" t="28889" r="60938" b="8888"/>
          <a:stretch/>
        </p:blipFill>
        <p:spPr bwMode="auto">
          <a:xfrm>
            <a:off x="503238" y="1600200"/>
            <a:ext cx="2002895" cy="154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28" t="19167" r="60938" b="8611"/>
          <a:stretch/>
        </p:blipFill>
        <p:spPr bwMode="auto">
          <a:xfrm>
            <a:off x="503238" y="3155906"/>
            <a:ext cx="2011362" cy="179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703" t="30278" r="55157" b="12778"/>
          <a:stretch/>
        </p:blipFill>
        <p:spPr bwMode="auto">
          <a:xfrm>
            <a:off x="503238" y="5025940"/>
            <a:ext cx="3382962" cy="158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a:stCxn id="20" idx="1"/>
          </p:cNvCxnSpPr>
          <p:nvPr/>
        </p:nvCxnSpPr>
        <p:spPr>
          <a:xfrm flipH="1" flipV="1">
            <a:off x="3886200" y="5181603"/>
            <a:ext cx="533400" cy="444785"/>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4419600" y="5334000"/>
            <a:ext cx="1981200"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Concept Shows AWA Bunker Wall</a:t>
            </a:r>
            <a:endParaRPr lang="en-US" sz="1600" dirty="0"/>
          </a:p>
        </p:txBody>
      </p:sp>
    </p:spTree>
    <p:extLst>
      <p:ext uri="{BB962C8B-B14F-4D97-AF65-F5344CB8AC3E}">
        <p14:creationId xmlns:p14="http://schemas.microsoft.com/office/powerpoint/2010/main" val="86884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parameters</a:t>
            </a:r>
            <a:endParaRPr lang="en-US" dirty="0"/>
          </a:p>
        </p:txBody>
      </p:sp>
      <p:sp>
        <p:nvSpPr>
          <p:cNvPr id="3" name="Content Placeholder 2"/>
          <p:cNvSpPr>
            <a:spLocks noGrp="1"/>
          </p:cNvSpPr>
          <p:nvPr>
            <p:ph idx="1"/>
          </p:nvPr>
        </p:nvSpPr>
        <p:spPr>
          <a:xfrm>
            <a:off x="304800" y="1524000"/>
            <a:ext cx="8610600" cy="4953000"/>
          </a:xfrm>
        </p:spPr>
        <p:txBody>
          <a:bodyPr/>
          <a:lstStyle/>
          <a:p>
            <a:r>
              <a:rPr lang="en-US" sz="1600" b="1" dirty="0"/>
              <a:t>The target will be a 1 meter diameter solid disc with a rim of about 2cm wide and 1.4cm thick titanium alloy for positron production.   </a:t>
            </a:r>
          </a:p>
          <a:p>
            <a:r>
              <a:rPr lang="en-US" sz="1600" b="1" dirty="0"/>
              <a:t>The disc surface area contacting with cooling pad will be coated with vacuum compatible low friction lubricant.</a:t>
            </a:r>
          </a:p>
          <a:p>
            <a:r>
              <a:rPr lang="en-US" sz="1600" b="1" dirty="0"/>
              <a:t>The cooling pad will be spring loaded and also coated with vacuum compatible low friction lubricant.</a:t>
            </a:r>
          </a:p>
          <a:p>
            <a:r>
              <a:rPr lang="en-US" sz="1600" b="1" dirty="0"/>
              <a:t>The contacting area is assumed to be 300cm^2 with a contact pressure of 1N/cm^2 .   Assuming a friction coefficient of 0.1, the heat generated by the friction is estimated to be 3kW when target is rotating at full speed (~2000RPM).</a:t>
            </a:r>
          </a:p>
          <a:p>
            <a:r>
              <a:rPr lang="en-US" sz="1600" b="1" dirty="0"/>
              <a:t>If Tungsten(173 W/m/K) is used for the cooling pads, then the temperature at the surface of target will </a:t>
            </a:r>
            <a:r>
              <a:rPr lang="en-US" sz="1600" b="1" dirty="0" smtClean="0"/>
              <a:t>be roughly </a:t>
            </a:r>
            <a:r>
              <a:rPr lang="en-US" sz="1600" b="1" dirty="0"/>
              <a:t>estimated at about 38 K above ambient for 20kW total power </a:t>
            </a:r>
            <a:r>
              <a:rPr lang="en-US" sz="1600" b="1" dirty="0" smtClean="0"/>
              <a:t>removal( the highest power deposited in target by photon beams is about 8kW).  </a:t>
            </a:r>
            <a:endParaRPr lang="en-US" sz="1600" b="1" dirty="0"/>
          </a:p>
          <a:p>
            <a:r>
              <a:rPr lang="en-US" sz="1600" b="1" dirty="0"/>
              <a:t>The cooling pad will have cooling channel inside and connected with cooling </a:t>
            </a:r>
            <a:r>
              <a:rPr lang="en-US" sz="1600" b="1" dirty="0" smtClean="0"/>
              <a:t>liquid  </a:t>
            </a:r>
            <a:r>
              <a:rPr lang="en-US" sz="1600" b="1" dirty="0"/>
              <a:t>manifolds.  As the cooling pad is stationary, a vacuum compatible cooling water manifold should be easily implemented.</a:t>
            </a:r>
          </a:p>
        </p:txBody>
      </p:sp>
      <p:sp>
        <p:nvSpPr>
          <p:cNvPr id="4" name="Slide Number Placeholder 3"/>
          <p:cNvSpPr>
            <a:spLocks noGrp="1"/>
          </p:cNvSpPr>
          <p:nvPr>
            <p:ph type="sldNum" sz="quarter" idx="12"/>
          </p:nvPr>
        </p:nvSpPr>
        <p:spPr>
          <a:xfrm>
            <a:off x="4343400" y="6473709"/>
            <a:ext cx="457200" cy="182880"/>
          </a:xfrm>
        </p:spPr>
        <p:txBody>
          <a:bodyPr/>
          <a:lstStyle/>
          <a:p>
            <a:fld id="{3CC78738-A83A-4C36-8635-6E857FE1BF63}" type="slidenum">
              <a:rPr lang="en-US" smtClean="0"/>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results presented </a:t>
            </a:r>
            <a:br>
              <a:rPr lang="en-US" dirty="0" smtClean="0"/>
            </a:br>
            <a:r>
              <a:rPr lang="en-US" dirty="0" smtClean="0"/>
              <a:t>@ LCws2015</a:t>
            </a:r>
            <a:endParaRPr lang="en-US" dirty="0"/>
          </a:p>
        </p:txBody>
      </p:sp>
      <p:sp>
        <p:nvSpPr>
          <p:cNvPr id="4" name="Slide Number Placeholder 3"/>
          <p:cNvSpPr>
            <a:spLocks noGrp="1"/>
          </p:cNvSpPr>
          <p:nvPr>
            <p:ph type="sldNum" sz="quarter" idx="12"/>
          </p:nvPr>
        </p:nvSpPr>
        <p:spPr/>
        <p:txBody>
          <a:bodyPr/>
          <a:lstStyle/>
          <a:p>
            <a:fld id="{3CC78738-A83A-4C36-8635-6E857FE1BF63}" type="slidenum">
              <a:rPr lang="en-US" smtClean="0"/>
              <a:pPr/>
              <a:t>4</a:t>
            </a:fld>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914400" y="1066800"/>
            <a:ext cx="5891672" cy="4422775"/>
          </a:xfrm>
          <a:prstGeom prst="rect">
            <a:avLst/>
          </a:prstGeom>
          <a:noFill/>
          <a:ln w="9525">
            <a:noFill/>
            <a:miter lim="800000"/>
            <a:headEnd/>
            <a:tailEnd/>
          </a:ln>
        </p:spPr>
      </p:pic>
      <p:sp>
        <p:nvSpPr>
          <p:cNvPr id="6" name="TextBox 5"/>
          <p:cNvSpPr txBox="1"/>
          <p:nvPr/>
        </p:nvSpPr>
        <p:spPr>
          <a:xfrm>
            <a:off x="381000" y="5562600"/>
            <a:ext cx="8382000" cy="646331"/>
          </a:xfrm>
          <a:prstGeom prst="rect">
            <a:avLst/>
          </a:prstGeom>
          <a:noFill/>
        </p:spPr>
        <p:txBody>
          <a:bodyPr wrap="square" rtlCol="0">
            <a:spAutoFit/>
          </a:bodyPr>
          <a:lstStyle/>
          <a:p>
            <a:r>
              <a:rPr lang="en-US" dirty="0" smtClean="0"/>
              <a:t>The initial short test run of phase 1 setup prior to LCWS2015 has showing encouraging results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5</a:t>
            </a:fld>
            <a:endParaRPr lang="en-US" dirty="0"/>
          </a:p>
        </p:txBody>
      </p:sp>
      <p:sp>
        <p:nvSpPr>
          <p:cNvPr id="8" name="Content Placeholder 7"/>
          <p:cNvSpPr>
            <a:spLocks noGrp="1"/>
          </p:cNvSpPr>
          <p:nvPr>
            <p:ph type="body" sz="quarter" idx="13"/>
          </p:nvPr>
        </p:nvSpPr>
        <p:spPr>
          <a:xfrm>
            <a:off x="4503575" y="1699994"/>
            <a:ext cx="4319750" cy="4700806"/>
          </a:xfrm>
        </p:spPr>
        <p:txBody>
          <a:bodyPr/>
          <a:lstStyle/>
          <a:p>
            <a:r>
              <a:rPr lang="en-US" dirty="0" smtClean="0"/>
              <a:t>Operate </a:t>
            </a:r>
            <a:r>
              <a:rPr lang="en-US" dirty="0"/>
              <a:t>the target wheel continuously for </a:t>
            </a:r>
            <a:r>
              <a:rPr lang="en-US" dirty="0" smtClean="0"/>
              <a:t>a period </a:t>
            </a:r>
            <a:r>
              <a:rPr lang="en-US" dirty="0"/>
              <a:t>of </a:t>
            </a:r>
            <a:r>
              <a:rPr lang="en-US" dirty="0" smtClean="0"/>
              <a:t>time longer than the initial test runs prior </a:t>
            </a:r>
            <a:r>
              <a:rPr lang="en-US" dirty="0"/>
              <a:t>to </a:t>
            </a:r>
            <a:r>
              <a:rPr lang="en-US" dirty="0" err="1"/>
              <a:t>LCWS2015</a:t>
            </a:r>
            <a:r>
              <a:rPr lang="en-US" dirty="0"/>
              <a:t> </a:t>
            </a:r>
            <a:r>
              <a:rPr lang="en-US" dirty="0" smtClean="0"/>
              <a:t>to </a:t>
            </a:r>
            <a:r>
              <a:rPr lang="en-US" dirty="0"/>
              <a:t>confirm </a:t>
            </a:r>
            <a:r>
              <a:rPr lang="en-US" dirty="0" smtClean="0"/>
              <a:t>improvements </a:t>
            </a:r>
            <a:r>
              <a:rPr lang="en-US" dirty="0"/>
              <a:t>and </a:t>
            </a:r>
            <a:r>
              <a:rPr lang="en-US" dirty="0" smtClean="0"/>
              <a:t>stability of system.</a:t>
            </a:r>
          </a:p>
          <a:p>
            <a:endParaRPr lang="en-US" dirty="0"/>
          </a:p>
          <a:p>
            <a:r>
              <a:rPr lang="en-US" dirty="0" smtClean="0"/>
              <a:t>The initial test runs were 15-30 minutes long. These test runs will be approximately 3 hours.</a:t>
            </a:r>
            <a:endParaRPr lang="en-US" dirty="0"/>
          </a:p>
          <a:p>
            <a:endParaRPr lang="en-US" dirty="0"/>
          </a:p>
          <a:p>
            <a:r>
              <a:rPr lang="en-US" dirty="0" smtClean="0"/>
              <a:t>Verify machine stability while simultaneously and clearly demonstrating </a:t>
            </a:r>
            <a:r>
              <a:rPr lang="en-US" dirty="0"/>
              <a:t>contact cooling and/or contact heating.</a:t>
            </a:r>
          </a:p>
        </p:txBody>
      </p:sp>
      <p:sp>
        <p:nvSpPr>
          <p:cNvPr id="7" name="Title 6"/>
          <p:cNvSpPr>
            <a:spLocks noGrp="1"/>
          </p:cNvSpPr>
          <p:nvPr>
            <p:ph type="title"/>
          </p:nvPr>
        </p:nvSpPr>
        <p:spPr/>
        <p:txBody>
          <a:bodyPr/>
          <a:lstStyle/>
          <a:p>
            <a:r>
              <a:rPr lang="en-US" dirty="0" smtClean="0"/>
              <a:t>More test runs were planned and carried out</a:t>
            </a:r>
            <a:endParaRPr lang="en-US" dirty="0"/>
          </a:p>
        </p:txBody>
      </p:sp>
      <p:sp>
        <p:nvSpPr>
          <p:cNvPr id="9" name="Text Placeholder 8"/>
          <p:cNvSpPr>
            <a:spLocks noGrp="1"/>
          </p:cNvSpPr>
          <p:nvPr>
            <p:ph type="body" sz="quarter" idx="12"/>
          </p:nvPr>
        </p:nvSpPr>
        <p:spPr/>
        <p:txBody>
          <a:bodyPr/>
          <a:lstStyle/>
          <a:p>
            <a:r>
              <a:rPr lang="en-US" dirty="0" smtClean="0"/>
              <a:t>Test Goals</a:t>
            </a:r>
            <a:endParaRPr lang="en-US" dirty="0"/>
          </a:p>
        </p:txBody>
      </p:sp>
      <p:pic>
        <p:nvPicPr>
          <p:cNvPr id="3" name="Picture Placeholder 2"/>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9149" b="9149"/>
          <a:stretch>
            <a:fillRect/>
          </a:stretch>
        </p:blipFill>
        <p:spPr/>
        <p:style>
          <a:lnRef idx="3">
            <a:schemeClr val="lt1"/>
          </a:lnRef>
          <a:fillRef idx="1">
            <a:schemeClr val="accent2"/>
          </a:fillRef>
          <a:effectRef idx="1">
            <a:schemeClr val="accent2"/>
          </a:effectRef>
          <a:fontRef idx="minor">
            <a:schemeClr val="lt1"/>
          </a:fontRef>
        </p:style>
      </p:pic>
      <p:pic>
        <p:nvPicPr>
          <p:cNvPr id="6" name="Picture Placeholder 5"/>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9149" b="9149"/>
          <a:stretch>
            <a:fillRect/>
          </a:stretch>
        </p:blipFill>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1525801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3"/>
          </p:nvPr>
        </p:nvSpPr>
        <p:spPr/>
        <p:txBody>
          <a:bodyPr/>
          <a:lstStyle/>
          <a:p>
            <a:pPr marL="342900" indent="-342900">
              <a:buFont typeface="+mj-lt"/>
              <a:buAutoNum type="arabicPeriod"/>
            </a:pPr>
            <a:r>
              <a:rPr lang="en-US" dirty="0" smtClean="0"/>
              <a:t>Repeat test from prior to </a:t>
            </a:r>
            <a:r>
              <a:rPr lang="en-US" dirty="0" err="1" smtClean="0"/>
              <a:t>LCWS2015</a:t>
            </a:r>
            <a:r>
              <a:rPr lang="en-US" dirty="0" smtClean="0"/>
              <a:t>.</a:t>
            </a:r>
            <a:r>
              <a:rPr lang="en-US" dirty="0"/>
              <a:t> </a:t>
            </a:r>
            <a:r>
              <a:rPr lang="en-US" dirty="0" smtClean="0"/>
              <a:t>Cool the wheel from ambient temperature with cooling pads.</a:t>
            </a:r>
          </a:p>
          <a:p>
            <a:pPr marL="342900" indent="-342900">
              <a:buFont typeface="+mj-lt"/>
              <a:buAutoNum type="arabicPeriod"/>
            </a:pPr>
            <a:endParaRPr lang="en-US" dirty="0" smtClean="0"/>
          </a:p>
          <a:p>
            <a:pPr marL="342900" indent="-342900">
              <a:buFont typeface="+mj-lt"/>
              <a:buAutoNum type="arabicPeriod"/>
            </a:pPr>
            <a:r>
              <a:rPr lang="en-US" dirty="0" smtClean="0"/>
              <a:t>Heat the wheel from ambient temperature with cooling pads.</a:t>
            </a:r>
            <a:endParaRPr lang="en-US" dirty="0"/>
          </a:p>
          <a:p>
            <a:pPr marL="342900" indent="-342900">
              <a:buFont typeface="+mj-lt"/>
              <a:buAutoNum type="arabicPeriod"/>
            </a:pPr>
            <a:endParaRPr lang="en-US" dirty="0" smtClean="0"/>
          </a:p>
          <a:p>
            <a:pPr marL="342900" indent="-342900">
              <a:buFont typeface="+mj-lt"/>
              <a:buAutoNum type="arabicPeriod"/>
            </a:pPr>
            <a:r>
              <a:rPr lang="en-US" dirty="0"/>
              <a:t>Cool the wheel with cooling pads while external heat source (radiant heater) is applied to wheel.  The goal of Phase 1.</a:t>
            </a:r>
          </a:p>
          <a:p>
            <a:pPr marL="0" indent="0">
              <a:buNone/>
            </a:pPr>
            <a:endParaRPr lang="en-US" dirty="0" smtClean="0"/>
          </a:p>
        </p:txBody>
      </p:sp>
      <p:sp>
        <p:nvSpPr>
          <p:cNvPr id="5" name="Slide Number Placeholder 4"/>
          <p:cNvSpPr>
            <a:spLocks noGrp="1"/>
          </p:cNvSpPr>
          <p:nvPr>
            <p:ph type="sldNum" sz="quarter" idx="10"/>
          </p:nvPr>
        </p:nvSpPr>
        <p:spPr/>
        <p:txBody>
          <a:bodyPr/>
          <a:lstStyle/>
          <a:p>
            <a:fld id="{AEFAAC5A-9C4F-4278-920D-DF2BAB595749}" type="slidenum">
              <a:rPr lang="en-US" smtClean="0"/>
              <a:pPr/>
              <a:t>6</a:t>
            </a:fld>
            <a:endParaRPr lang="en-US" dirty="0"/>
          </a:p>
        </p:txBody>
      </p:sp>
      <p:sp>
        <p:nvSpPr>
          <p:cNvPr id="9" name="Text Placeholder 8"/>
          <p:cNvSpPr>
            <a:spLocks noGrp="1"/>
          </p:cNvSpPr>
          <p:nvPr>
            <p:ph type="body" sz="quarter" idx="12"/>
          </p:nvPr>
        </p:nvSpPr>
        <p:spPr/>
        <p:txBody>
          <a:bodyPr/>
          <a:lstStyle/>
          <a:p>
            <a:r>
              <a:rPr lang="en-US" dirty="0" smtClean="0"/>
              <a:t>Test Approach</a:t>
            </a:r>
            <a:endParaRPr lang="en-US" dirty="0"/>
          </a:p>
        </p:txBody>
      </p:sp>
      <p:sp>
        <p:nvSpPr>
          <p:cNvPr id="4" name="Text Placeholder 3"/>
          <p:cNvSpPr>
            <a:spLocks noGrp="1"/>
          </p:cNvSpPr>
          <p:nvPr>
            <p:ph type="body" sz="quarter" idx="15"/>
          </p:nvPr>
        </p:nvSpPr>
        <p:spPr/>
        <p:txBody>
          <a:bodyPr/>
          <a:lstStyle/>
          <a:p>
            <a:r>
              <a:rPr lang="en-US" dirty="0" smtClean="0"/>
              <a:t>Approaches taken</a:t>
            </a:r>
            <a:endParaRPr lang="en-US" dirty="0"/>
          </a:p>
        </p:txBody>
      </p:sp>
      <p:sp>
        <p:nvSpPr>
          <p:cNvPr id="7" name="Title 6"/>
          <p:cNvSpPr>
            <a:spLocks noGrp="1"/>
          </p:cNvSpPr>
          <p:nvPr>
            <p:ph type="title"/>
          </p:nvPr>
        </p:nvSpPr>
        <p:spPr/>
        <p:txBody>
          <a:bodyPr/>
          <a:lstStyle/>
          <a:p>
            <a:r>
              <a:rPr lang="en-US" dirty="0" smtClean="0"/>
              <a:t>More test runs were planned and carried out</a:t>
            </a:r>
            <a:endParaRPr lang="en-US" dirty="0"/>
          </a:p>
        </p:txBody>
      </p:sp>
    </p:spTree>
    <p:extLst>
      <p:ext uri="{BB962C8B-B14F-4D97-AF65-F5344CB8AC3E}">
        <p14:creationId xmlns:p14="http://schemas.microsoft.com/office/powerpoint/2010/main" val="360480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7</a:t>
            </a:fld>
            <a:endParaRPr lang="en-US" dirty="0"/>
          </a:p>
        </p:txBody>
      </p:sp>
      <p:sp>
        <p:nvSpPr>
          <p:cNvPr id="7" name="Title 6"/>
          <p:cNvSpPr>
            <a:spLocks noGrp="1"/>
          </p:cNvSpPr>
          <p:nvPr>
            <p:ph type="title"/>
          </p:nvPr>
        </p:nvSpPr>
        <p:spPr/>
        <p:txBody>
          <a:bodyPr/>
          <a:lstStyle/>
          <a:p>
            <a:r>
              <a:rPr lang="en-US" dirty="0" smtClean="0"/>
              <a:t>More test runs were planned and carried out</a:t>
            </a:r>
            <a:endParaRPr lang="en-US" dirty="0"/>
          </a:p>
        </p:txBody>
      </p:sp>
      <p:sp>
        <p:nvSpPr>
          <p:cNvPr id="9" name="Text Placeholder 8"/>
          <p:cNvSpPr>
            <a:spLocks noGrp="1"/>
          </p:cNvSpPr>
          <p:nvPr>
            <p:ph type="body" sz="quarter" idx="12"/>
          </p:nvPr>
        </p:nvSpPr>
        <p:spPr/>
        <p:txBody>
          <a:bodyPr/>
          <a:lstStyle/>
          <a:p>
            <a:r>
              <a:rPr lang="en-US" dirty="0" smtClean="0"/>
              <a:t>Test Set Ups</a:t>
            </a:r>
            <a:endParaRPr lang="en-US" dirty="0"/>
          </a:p>
        </p:txBody>
      </p:sp>
      <p:pic>
        <p:nvPicPr>
          <p:cNvPr id="11" name="Content Placeholder 3"/>
          <p:cNvPicPr>
            <a:picLocks noGrp="1" noChangeAspect="1"/>
          </p:cNvPicPr>
          <p:nvPr>
            <p:ph type="pic" sz="quarter" idx="15"/>
          </p:nvPr>
        </p:nvPicPr>
        <p:blipFill>
          <a:blip r:embed="rId2" cstate="print">
            <a:extLst>
              <a:ext uri="{BEBA8EAE-BF5A-486C-A8C5-ECC9F3942E4B}">
                <a14:imgProps xmlns:a14="http://schemas.microsoft.com/office/drawing/2010/main">
                  <a14:imgLayer r:embed="rId3">
                    <a14:imgEffect>
                      <a14:brightnessContrast bright="20000" contrast="10000"/>
                    </a14:imgEffect>
                  </a14:imgLayer>
                </a14:imgProps>
              </a:ext>
              <a:ext uri="{28A0092B-C50C-407E-A947-70E740481C1C}">
                <a14:useLocalDpi xmlns:a14="http://schemas.microsoft.com/office/drawing/2010/main" val="0"/>
              </a:ext>
            </a:extLst>
          </a:blip>
          <a:srcRect l="4102" r="4102"/>
          <a:stretch>
            <a:fillRect/>
          </a:stretch>
        </p:blipFill>
        <p:spPr>
          <a:xfrm>
            <a:off x="503238" y="4038600"/>
            <a:ext cx="3729481" cy="2286000"/>
          </a:xfrm>
          <a:ln/>
        </p:spPr>
        <p:style>
          <a:lnRef idx="3">
            <a:schemeClr val="lt1"/>
          </a:lnRef>
          <a:fillRef idx="1">
            <a:schemeClr val="accent2"/>
          </a:fillRef>
          <a:effectRef idx="1">
            <a:schemeClr val="accent2"/>
          </a:effectRef>
          <a:fontRef idx="minor">
            <a:schemeClr val="lt1"/>
          </a:fontRef>
        </p:style>
      </p:pic>
      <p:pic>
        <p:nvPicPr>
          <p:cNvPr id="12" name="Content Placeholder 3"/>
          <p:cNvPicPr>
            <a:picLocks noGrp="1" noChangeAspect="1"/>
          </p:cNvPicPr>
          <p:nvPr>
            <p:ph type="pic" sz="quarter" idx="16"/>
          </p:nvPr>
        </p:nvPicPr>
        <p:blipFill>
          <a:blip r:embed="rId4" cstate="print">
            <a:extLst>
              <a:ext uri="{BEBA8EAE-BF5A-486C-A8C5-ECC9F3942E4B}">
                <a14:imgProps xmlns:a14="http://schemas.microsoft.com/office/drawing/2010/main">
                  <a14:imgLayer r:embed="rId5">
                    <a14:imgEffect>
                      <a14:colorTemperature colorTemp="5300"/>
                    </a14:imgEffect>
                    <a14:imgEffect>
                      <a14:saturation sat="66000"/>
                    </a14:imgEffect>
                    <a14:imgEffect>
                      <a14:brightnessContrast bright="20000" contrast="10000"/>
                    </a14:imgEffect>
                  </a14:imgLayer>
                </a14:imgProps>
              </a:ext>
              <a:ext uri="{28A0092B-C50C-407E-A947-70E740481C1C}">
                <a14:useLocalDpi xmlns:a14="http://schemas.microsoft.com/office/drawing/2010/main" val="0"/>
              </a:ext>
            </a:extLst>
          </a:blip>
          <a:srcRect l="4102" r="4102"/>
          <a:stretch>
            <a:fillRect/>
          </a:stretch>
        </p:blipFill>
        <p:spPr>
          <a:xfrm>
            <a:off x="503238" y="1676400"/>
            <a:ext cx="3729481" cy="2286000"/>
          </a:xfrm>
          <a:ln/>
        </p:spPr>
        <p:style>
          <a:lnRef idx="3">
            <a:schemeClr val="lt1"/>
          </a:lnRef>
          <a:fillRef idx="1">
            <a:schemeClr val="accent2"/>
          </a:fillRef>
          <a:effectRef idx="1">
            <a:schemeClr val="accent2"/>
          </a:effectRef>
          <a:fontRef idx="minor">
            <a:schemeClr val="lt1"/>
          </a:fontRef>
        </p:style>
      </p:pic>
      <p:cxnSp>
        <p:nvCxnSpPr>
          <p:cNvPr id="31" name="Straight Arrow Connector 30"/>
          <p:cNvCxnSpPr>
            <a:stCxn id="29" idx="1"/>
          </p:cNvCxnSpPr>
          <p:nvPr/>
        </p:nvCxnSpPr>
        <p:spPr>
          <a:xfrm flipH="1">
            <a:off x="1676400" y="4207877"/>
            <a:ext cx="2895600" cy="897523"/>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a:stCxn id="36" idx="1"/>
          </p:cNvCxnSpPr>
          <p:nvPr/>
        </p:nvCxnSpPr>
        <p:spPr>
          <a:xfrm flipH="1">
            <a:off x="1600200" y="1659523"/>
            <a:ext cx="2979359" cy="1464677"/>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cxnSp>
        <p:nvCxnSpPr>
          <p:cNvPr id="44" name="Straight Arrow Connector 43"/>
          <p:cNvCxnSpPr>
            <a:stCxn id="45" idx="1"/>
          </p:cNvCxnSpPr>
          <p:nvPr/>
        </p:nvCxnSpPr>
        <p:spPr>
          <a:xfrm flipH="1">
            <a:off x="3657600" y="2573923"/>
            <a:ext cx="921959" cy="474077"/>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54" name="TextBox 53"/>
          <p:cNvSpPr txBox="1"/>
          <p:nvPr/>
        </p:nvSpPr>
        <p:spPr>
          <a:xfrm>
            <a:off x="4114800" y="3429000"/>
            <a:ext cx="1752600" cy="27699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dirty="0" smtClean="0"/>
              <a:t>Test Set Up #1, 2, &amp; 3</a:t>
            </a:r>
            <a:endParaRPr lang="en-US" sz="1200" dirty="0"/>
          </a:p>
        </p:txBody>
      </p:sp>
      <p:cxnSp>
        <p:nvCxnSpPr>
          <p:cNvPr id="55" name="Straight Arrow Connector 54"/>
          <p:cNvCxnSpPr>
            <a:stCxn id="56" idx="1"/>
          </p:cNvCxnSpPr>
          <p:nvPr/>
        </p:nvCxnSpPr>
        <p:spPr>
          <a:xfrm flipH="1">
            <a:off x="1752600" y="2116723"/>
            <a:ext cx="2819400" cy="1159877"/>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29" name="TextBox 28"/>
          <p:cNvSpPr txBox="1"/>
          <p:nvPr/>
        </p:nvSpPr>
        <p:spPr>
          <a:xfrm>
            <a:off x="4572000" y="4038600"/>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Cooling Pad</a:t>
            </a:r>
            <a:endParaRPr lang="en-US" sz="1600" dirty="0"/>
          </a:p>
        </p:txBody>
      </p:sp>
      <p:sp>
        <p:nvSpPr>
          <p:cNvPr id="36" name="TextBox 35"/>
          <p:cNvSpPr txBox="1"/>
          <p:nvPr/>
        </p:nvSpPr>
        <p:spPr>
          <a:xfrm>
            <a:off x="4579559" y="14902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IR Thermal Sensor</a:t>
            </a:r>
            <a:endParaRPr lang="en-US" sz="1600" dirty="0"/>
          </a:p>
        </p:txBody>
      </p:sp>
      <p:sp>
        <p:nvSpPr>
          <p:cNvPr id="45" name="TextBox 44"/>
          <p:cNvSpPr txBox="1"/>
          <p:nvPr/>
        </p:nvSpPr>
        <p:spPr>
          <a:xfrm>
            <a:off x="4579559" y="24046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Computer Controls</a:t>
            </a:r>
            <a:endParaRPr lang="en-US" sz="1600" dirty="0"/>
          </a:p>
        </p:txBody>
      </p:sp>
      <p:sp>
        <p:nvSpPr>
          <p:cNvPr id="56" name="TextBox 55"/>
          <p:cNvSpPr txBox="1"/>
          <p:nvPr/>
        </p:nvSpPr>
        <p:spPr>
          <a:xfrm>
            <a:off x="4572000" y="19474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Laser Tachometer </a:t>
            </a:r>
            <a:endParaRPr lang="en-US" sz="1600" dirty="0"/>
          </a:p>
        </p:txBody>
      </p:sp>
      <p:sp>
        <p:nvSpPr>
          <p:cNvPr id="60" name="TextBox 59"/>
          <p:cNvSpPr txBox="1"/>
          <p:nvPr/>
        </p:nvSpPr>
        <p:spPr>
          <a:xfrm>
            <a:off x="4572000" y="28618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Ins="0" rtlCol="0">
            <a:spAutoFit/>
          </a:bodyPr>
          <a:lstStyle/>
          <a:p>
            <a:r>
              <a:rPr lang="en-US" sz="1600" dirty="0" smtClean="0"/>
              <a:t>Spring Loaded Pads</a:t>
            </a:r>
            <a:endParaRPr lang="en-US" sz="1600" dirty="0"/>
          </a:p>
        </p:txBody>
      </p:sp>
      <p:sp>
        <p:nvSpPr>
          <p:cNvPr id="61" name="TextBox 60"/>
          <p:cNvSpPr txBox="1"/>
          <p:nvPr/>
        </p:nvSpPr>
        <p:spPr>
          <a:xfrm>
            <a:off x="6705600" y="14902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Precision Slides</a:t>
            </a:r>
            <a:endParaRPr lang="en-US" sz="1600" dirty="0"/>
          </a:p>
        </p:txBody>
      </p:sp>
      <p:sp>
        <p:nvSpPr>
          <p:cNvPr id="62" name="TextBox 61"/>
          <p:cNvSpPr txBox="1"/>
          <p:nvPr/>
        </p:nvSpPr>
        <p:spPr>
          <a:xfrm>
            <a:off x="6705600" y="19474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Load Cells</a:t>
            </a:r>
            <a:endParaRPr lang="en-US" sz="1600" dirty="0"/>
          </a:p>
        </p:txBody>
      </p:sp>
      <p:sp>
        <p:nvSpPr>
          <p:cNvPr id="63" name="TextBox 62"/>
          <p:cNvSpPr txBox="1"/>
          <p:nvPr/>
        </p:nvSpPr>
        <p:spPr>
          <a:xfrm>
            <a:off x="6705600" y="24046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Dry Lubrication</a:t>
            </a:r>
            <a:endParaRPr lang="en-US" sz="1600" dirty="0"/>
          </a:p>
        </p:txBody>
      </p:sp>
      <p:sp>
        <p:nvSpPr>
          <p:cNvPr id="64" name="TextBox 63"/>
          <p:cNvSpPr txBox="1"/>
          <p:nvPr/>
        </p:nvSpPr>
        <p:spPr>
          <a:xfrm>
            <a:off x="6705600" y="28618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Magnetic Coupling</a:t>
            </a:r>
            <a:endParaRPr lang="en-US" sz="1600" dirty="0"/>
          </a:p>
        </p:txBody>
      </p:sp>
    </p:spTree>
    <p:extLst>
      <p:ext uri="{BB962C8B-B14F-4D97-AF65-F5344CB8AC3E}">
        <p14:creationId xmlns:p14="http://schemas.microsoft.com/office/powerpoint/2010/main" val="2885395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8</a:t>
            </a:fld>
            <a:endParaRPr lang="en-US" dirty="0"/>
          </a:p>
        </p:txBody>
      </p:sp>
      <p:sp>
        <p:nvSpPr>
          <p:cNvPr id="7" name="Title 6"/>
          <p:cNvSpPr>
            <a:spLocks noGrp="1"/>
          </p:cNvSpPr>
          <p:nvPr>
            <p:ph type="title"/>
          </p:nvPr>
        </p:nvSpPr>
        <p:spPr/>
        <p:txBody>
          <a:bodyPr/>
          <a:lstStyle/>
          <a:p>
            <a:r>
              <a:rPr lang="en-US" dirty="0" smtClean="0"/>
              <a:t>More test runs were planned and carried out</a:t>
            </a:r>
            <a:endParaRPr lang="en-US" dirty="0"/>
          </a:p>
        </p:txBody>
      </p:sp>
      <p:sp>
        <p:nvSpPr>
          <p:cNvPr id="9" name="Text Placeholder 8"/>
          <p:cNvSpPr>
            <a:spLocks noGrp="1"/>
          </p:cNvSpPr>
          <p:nvPr>
            <p:ph type="body" sz="quarter" idx="12"/>
          </p:nvPr>
        </p:nvSpPr>
        <p:spPr/>
        <p:txBody>
          <a:bodyPr/>
          <a:lstStyle/>
          <a:p>
            <a:r>
              <a:rPr lang="en-US" dirty="0" smtClean="0"/>
              <a:t>Test Set Ups</a:t>
            </a:r>
            <a:endParaRPr lang="en-US" dirty="0"/>
          </a:p>
        </p:txBody>
      </p:sp>
      <p:pic>
        <p:nvPicPr>
          <p:cNvPr id="11" name="Content Placeholder 3"/>
          <p:cNvPicPr>
            <a:picLocks noGrp="1" noChangeAspect="1"/>
          </p:cNvPicPr>
          <p:nvPr>
            <p:ph type="pic" sz="quarter" idx="15"/>
          </p:nvPr>
        </p:nvPicPr>
        <p:blipFill>
          <a:blip r:embed="rId2" cstate="print">
            <a:extLst>
              <a:ext uri="{BEBA8EAE-BF5A-486C-A8C5-ECC9F3942E4B}">
                <a14:imgProps xmlns:a14="http://schemas.microsoft.com/office/drawing/2010/main">
                  <a14:imgLayer r:embed="rId3">
                    <a14:imgEffect>
                      <a14:brightnessContrast bright="20000" contrast="10000"/>
                    </a14:imgEffect>
                  </a14:imgLayer>
                </a14:imgProps>
              </a:ext>
              <a:ext uri="{28A0092B-C50C-407E-A947-70E740481C1C}">
                <a14:useLocalDpi xmlns:a14="http://schemas.microsoft.com/office/drawing/2010/main" val="0"/>
              </a:ext>
            </a:extLst>
          </a:blip>
          <a:srcRect l="4102" r="4102"/>
          <a:stretch>
            <a:fillRect/>
          </a:stretch>
        </p:blipFill>
        <p:spPr>
          <a:xfrm>
            <a:off x="503238" y="4038600"/>
            <a:ext cx="3729481" cy="2286000"/>
          </a:xfrm>
          <a:ln/>
        </p:spPr>
        <p:style>
          <a:lnRef idx="3">
            <a:schemeClr val="lt1"/>
          </a:lnRef>
          <a:fillRef idx="1">
            <a:schemeClr val="accent2"/>
          </a:fillRef>
          <a:effectRef idx="1">
            <a:schemeClr val="accent2"/>
          </a:effectRef>
          <a:fontRef idx="minor">
            <a:schemeClr val="lt1"/>
          </a:fontRef>
        </p:style>
      </p:pic>
      <p:pic>
        <p:nvPicPr>
          <p:cNvPr id="12" name="Content Placeholder 3"/>
          <p:cNvPicPr>
            <a:picLocks noGrp="1" noChangeAspect="1"/>
          </p:cNvPicPr>
          <p:nvPr>
            <p:ph type="pic" sz="quarter" idx="16"/>
          </p:nvPr>
        </p:nvPicPr>
        <p:blipFill>
          <a:blip r:embed="rId4" cstate="print">
            <a:extLst>
              <a:ext uri="{BEBA8EAE-BF5A-486C-A8C5-ECC9F3942E4B}">
                <a14:imgProps xmlns:a14="http://schemas.microsoft.com/office/drawing/2010/main">
                  <a14:imgLayer r:embed="rId5">
                    <a14:imgEffect>
                      <a14:colorTemperature colorTemp="5300"/>
                    </a14:imgEffect>
                    <a14:imgEffect>
                      <a14:saturation sat="66000"/>
                    </a14:imgEffect>
                    <a14:imgEffect>
                      <a14:brightnessContrast bright="20000" contrast="10000"/>
                    </a14:imgEffect>
                  </a14:imgLayer>
                </a14:imgProps>
              </a:ext>
              <a:ext uri="{28A0092B-C50C-407E-A947-70E740481C1C}">
                <a14:useLocalDpi xmlns:a14="http://schemas.microsoft.com/office/drawing/2010/main" val="0"/>
              </a:ext>
            </a:extLst>
          </a:blip>
          <a:srcRect l="4102" r="4102"/>
          <a:stretch>
            <a:fillRect/>
          </a:stretch>
        </p:blipFill>
        <p:spPr>
          <a:xfrm>
            <a:off x="503238" y="1676400"/>
            <a:ext cx="3729481" cy="2286000"/>
          </a:xfrm>
          <a:ln/>
        </p:spPr>
        <p:style>
          <a:lnRef idx="3">
            <a:schemeClr val="lt1"/>
          </a:lnRef>
          <a:fillRef idx="1">
            <a:schemeClr val="accent2"/>
          </a:fillRef>
          <a:effectRef idx="1">
            <a:schemeClr val="accent2"/>
          </a:effectRef>
          <a:fontRef idx="minor">
            <a:schemeClr val="lt1"/>
          </a:fontRef>
        </p:style>
      </p:pic>
      <p:cxnSp>
        <p:nvCxnSpPr>
          <p:cNvPr id="16" name="Straight Arrow Connector 15"/>
          <p:cNvCxnSpPr>
            <a:stCxn id="20" idx="1"/>
          </p:cNvCxnSpPr>
          <p:nvPr/>
        </p:nvCxnSpPr>
        <p:spPr>
          <a:xfrm flipH="1">
            <a:off x="3276600" y="4665077"/>
            <a:ext cx="1295400" cy="440323"/>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a:stCxn id="29" idx="1"/>
          </p:cNvCxnSpPr>
          <p:nvPr/>
        </p:nvCxnSpPr>
        <p:spPr>
          <a:xfrm flipH="1">
            <a:off x="1676400" y="4207877"/>
            <a:ext cx="2895600" cy="897523"/>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53" name="TextBox 52"/>
          <p:cNvSpPr txBox="1"/>
          <p:nvPr/>
        </p:nvSpPr>
        <p:spPr>
          <a:xfrm>
            <a:off x="4114800" y="5791200"/>
            <a:ext cx="1752600" cy="27699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dirty="0" smtClean="0"/>
              <a:t>Test Set Up #3</a:t>
            </a:r>
            <a:endParaRPr lang="en-US" sz="1200" dirty="0"/>
          </a:p>
        </p:txBody>
      </p:sp>
      <p:sp>
        <p:nvSpPr>
          <p:cNvPr id="54" name="TextBox 53"/>
          <p:cNvSpPr txBox="1"/>
          <p:nvPr/>
        </p:nvSpPr>
        <p:spPr>
          <a:xfrm>
            <a:off x="4114800" y="3429000"/>
            <a:ext cx="1752600" cy="27699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200" dirty="0" smtClean="0"/>
              <a:t>Test Set Up #1, 2, &amp; 3</a:t>
            </a:r>
            <a:endParaRPr lang="en-US" sz="1200" dirty="0"/>
          </a:p>
        </p:txBody>
      </p:sp>
      <p:sp>
        <p:nvSpPr>
          <p:cNvPr id="20" name="TextBox 19"/>
          <p:cNvSpPr txBox="1"/>
          <p:nvPr/>
        </p:nvSpPr>
        <p:spPr>
          <a:xfrm>
            <a:off x="4572000" y="4495800"/>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Radiant Heater</a:t>
            </a:r>
            <a:endParaRPr lang="en-US" sz="1600" dirty="0"/>
          </a:p>
        </p:txBody>
      </p:sp>
      <p:sp>
        <p:nvSpPr>
          <p:cNvPr id="29" name="TextBox 28"/>
          <p:cNvSpPr txBox="1"/>
          <p:nvPr/>
        </p:nvSpPr>
        <p:spPr>
          <a:xfrm>
            <a:off x="4572000" y="4038600"/>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Cooling Pad</a:t>
            </a:r>
            <a:endParaRPr lang="en-US" sz="1600" dirty="0"/>
          </a:p>
        </p:txBody>
      </p:sp>
      <p:cxnSp>
        <p:nvCxnSpPr>
          <p:cNvPr id="24" name="Straight Arrow Connector 23"/>
          <p:cNvCxnSpPr>
            <a:stCxn id="27" idx="1"/>
          </p:cNvCxnSpPr>
          <p:nvPr/>
        </p:nvCxnSpPr>
        <p:spPr>
          <a:xfrm flipH="1">
            <a:off x="1600200" y="1659523"/>
            <a:ext cx="2979359" cy="1388477"/>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a:stCxn id="28" idx="1"/>
          </p:cNvCxnSpPr>
          <p:nvPr/>
        </p:nvCxnSpPr>
        <p:spPr>
          <a:xfrm flipH="1">
            <a:off x="3657600" y="2573923"/>
            <a:ext cx="921959" cy="474077"/>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a:stCxn id="30" idx="1"/>
          </p:cNvCxnSpPr>
          <p:nvPr/>
        </p:nvCxnSpPr>
        <p:spPr>
          <a:xfrm flipH="1">
            <a:off x="1828800" y="2116723"/>
            <a:ext cx="2743200" cy="1083677"/>
          </a:xfrm>
          <a:prstGeom prst="straightConnector1">
            <a:avLst/>
          </a:prstGeom>
          <a:ln w="25400">
            <a:solidFill>
              <a:schemeClr val="accent1"/>
            </a:solidFill>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4579559" y="14902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IR Thermal Sensor</a:t>
            </a:r>
            <a:endParaRPr lang="en-US" sz="1600" dirty="0"/>
          </a:p>
        </p:txBody>
      </p:sp>
      <p:sp>
        <p:nvSpPr>
          <p:cNvPr id="28" name="TextBox 27"/>
          <p:cNvSpPr txBox="1"/>
          <p:nvPr/>
        </p:nvSpPr>
        <p:spPr>
          <a:xfrm>
            <a:off x="4579559" y="24046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Computer Controls</a:t>
            </a:r>
            <a:endParaRPr lang="en-US" sz="1600" dirty="0"/>
          </a:p>
        </p:txBody>
      </p:sp>
      <p:sp>
        <p:nvSpPr>
          <p:cNvPr id="30" name="TextBox 29"/>
          <p:cNvSpPr txBox="1"/>
          <p:nvPr/>
        </p:nvSpPr>
        <p:spPr>
          <a:xfrm>
            <a:off x="4572000" y="19474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Laser Tachometer </a:t>
            </a:r>
            <a:endParaRPr lang="en-US" sz="1600" dirty="0"/>
          </a:p>
        </p:txBody>
      </p:sp>
      <p:sp>
        <p:nvSpPr>
          <p:cNvPr id="32" name="TextBox 31"/>
          <p:cNvSpPr txBox="1"/>
          <p:nvPr/>
        </p:nvSpPr>
        <p:spPr>
          <a:xfrm>
            <a:off x="4572000" y="28618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Ins="0" rtlCol="0">
            <a:spAutoFit/>
          </a:bodyPr>
          <a:lstStyle/>
          <a:p>
            <a:r>
              <a:rPr lang="en-US" sz="1600" dirty="0" smtClean="0"/>
              <a:t>Spring Loaded Pads</a:t>
            </a:r>
            <a:endParaRPr lang="en-US" sz="1600" dirty="0"/>
          </a:p>
        </p:txBody>
      </p:sp>
      <p:sp>
        <p:nvSpPr>
          <p:cNvPr id="33" name="TextBox 32"/>
          <p:cNvSpPr txBox="1"/>
          <p:nvPr/>
        </p:nvSpPr>
        <p:spPr>
          <a:xfrm>
            <a:off x="6705600" y="14902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Precision Slides</a:t>
            </a:r>
            <a:endParaRPr lang="en-US" sz="1600" dirty="0"/>
          </a:p>
        </p:txBody>
      </p:sp>
      <p:sp>
        <p:nvSpPr>
          <p:cNvPr id="34" name="TextBox 33"/>
          <p:cNvSpPr txBox="1"/>
          <p:nvPr/>
        </p:nvSpPr>
        <p:spPr>
          <a:xfrm>
            <a:off x="6705600" y="19474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Load Cells</a:t>
            </a:r>
            <a:endParaRPr lang="en-US" sz="1600" dirty="0"/>
          </a:p>
        </p:txBody>
      </p:sp>
      <p:sp>
        <p:nvSpPr>
          <p:cNvPr id="35" name="TextBox 34"/>
          <p:cNvSpPr txBox="1"/>
          <p:nvPr/>
        </p:nvSpPr>
        <p:spPr>
          <a:xfrm>
            <a:off x="6705600" y="24046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Dry Lubrication</a:t>
            </a:r>
            <a:endParaRPr lang="en-US" sz="1600" dirty="0"/>
          </a:p>
        </p:txBody>
      </p:sp>
      <p:sp>
        <p:nvSpPr>
          <p:cNvPr id="38" name="TextBox 37"/>
          <p:cNvSpPr txBox="1"/>
          <p:nvPr/>
        </p:nvSpPr>
        <p:spPr>
          <a:xfrm>
            <a:off x="6705600" y="2861846"/>
            <a:ext cx="19812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smtClean="0"/>
              <a:t>Magnetic Coupling</a:t>
            </a:r>
            <a:endParaRPr lang="en-US" sz="1600" dirty="0"/>
          </a:p>
        </p:txBody>
      </p:sp>
    </p:spTree>
    <p:extLst>
      <p:ext uri="{BB962C8B-B14F-4D97-AF65-F5344CB8AC3E}">
        <p14:creationId xmlns:p14="http://schemas.microsoft.com/office/powerpoint/2010/main" val="3953954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3"/>
          </p:nvPr>
        </p:nvSpPr>
        <p:spPr/>
        <p:txBody>
          <a:bodyPr/>
          <a:lstStyle/>
          <a:p>
            <a:pPr marL="342900" indent="-342900">
              <a:buFont typeface="+mj-lt"/>
              <a:buAutoNum type="arabicPeriod"/>
            </a:pPr>
            <a:r>
              <a:rPr lang="en-US" dirty="0" smtClean="0"/>
              <a:t>Repeat test from prior to </a:t>
            </a:r>
            <a:r>
              <a:rPr lang="en-US" dirty="0" err="1" smtClean="0"/>
              <a:t>LCWS2015</a:t>
            </a:r>
            <a:r>
              <a:rPr lang="en-US" dirty="0" smtClean="0"/>
              <a:t>.</a:t>
            </a:r>
            <a:r>
              <a:rPr lang="en-US" dirty="0"/>
              <a:t> </a:t>
            </a:r>
            <a:r>
              <a:rPr lang="en-US" dirty="0" smtClean="0"/>
              <a:t>Cool the wheel from ambient temperature with cooling pads.</a:t>
            </a:r>
          </a:p>
          <a:p>
            <a:pPr marL="342900" indent="-342900">
              <a:buFont typeface="+mj-lt"/>
              <a:buAutoNum type="arabicPeriod"/>
            </a:pPr>
            <a:endParaRPr lang="en-US" dirty="0" smtClean="0"/>
          </a:p>
          <a:p>
            <a:pPr marL="342900" indent="-342900">
              <a:buFont typeface="+mj-lt"/>
              <a:buAutoNum type="arabicPeriod"/>
            </a:pPr>
            <a:r>
              <a:rPr lang="en-US" dirty="0" smtClean="0"/>
              <a:t>Heat the wheel from ambient temperature with cooling pads.</a:t>
            </a:r>
            <a:endParaRPr lang="en-US" dirty="0"/>
          </a:p>
          <a:p>
            <a:pPr marL="342900" indent="-342900">
              <a:buFont typeface="+mj-lt"/>
              <a:buAutoNum type="arabicPeriod"/>
            </a:pPr>
            <a:endParaRPr lang="en-US" dirty="0" smtClean="0"/>
          </a:p>
          <a:p>
            <a:pPr marL="342900" indent="-342900">
              <a:buFont typeface="+mj-lt"/>
              <a:buAutoNum type="arabicPeriod"/>
            </a:pPr>
            <a:r>
              <a:rPr lang="en-US" dirty="0"/>
              <a:t>Cool the wheel with cooling pads while external heat source </a:t>
            </a:r>
            <a:r>
              <a:rPr lang="en-US" dirty="0" smtClean="0"/>
              <a:t>(radiant </a:t>
            </a:r>
            <a:r>
              <a:rPr lang="en-US" dirty="0"/>
              <a:t>heater) is applied to wheel.  The goal of Phase 1</a:t>
            </a:r>
            <a:r>
              <a:rPr lang="en-US" dirty="0" smtClean="0"/>
              <a:t>.</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9</a:t>
            </a:fld>
            <a:endParaRPr lang="en-US" dirty="0"/>
          </a:p>
        </p:txBody>
      </p:sp>
      <p:sp>
        <p:nvSpPr>
          <p:cNvPr id="9" name="Text Placeholder 8"/>
          <p:cNvSpPr>
            <a:spLocks noGrp="1"/>
          </p:cNvSpPr>
          <p:nvPr>
            <p:ph type="body" sz="quarter" idx="12"/>
          </p:nvPr>
        </p:nvSpPr>
        <p:spPr/>
        <p:txBody>
          <a:bodyPr/>
          <a:lstStyle/>
          <a:p>
            <a:r>
              <a:rPr lang="en-US" dirty="0" smtClean="0"/>
              <a:t>Test Approach and Operational Stability Results</a:t>
            </a:r>
            <a:endParaRPr lang="en-US" dirty="0"/>
          </a:p>
        </p:txBody>
      </p:sp>
      <p:sp>
        <p:nvSpPr>
          <p:cNvPr id="4" name="Text Placeholder 3"/>
          <p:cNvSpPr>
            <a:spLocks noGrp="1"/>
          </p:cNvSpPr>
          <p:nvPr>
            <p:ph type="body" sz="quarter" idx="15"/>
          </p:nvPr>
        </p:nvSpPr>
        <p:spPr/>
        <p:txBody>
          <a:bodyPr/>
          <a:lstStyle/>
          <a:p>
            <a:r>
              <a:rPr lang="en-US" dirty="0" smtClean="0"/>
              <a:t>Approaches taken</a:t>
            </a:r>
            <a:endParaRPr lang="en-US" dirty="0"/>
          </a:p>
        </p:txBody>
      </p:sp>
      <p:sp>
        <p:nvSpPr>
          <p:cNvPr id="7" name="Title 6"/>
          <p:cNvSpPr>
            <a:spLocks noGrp="1"/>
          </p:cNvSpPr>
          <p:nvPr>
            <p:ph type="title"/>
          </p:nvPr>
        </p:nvSpPr>
        <p:spPr/>
        <p:txBody>
          <a:bodyPr/>
          <a:lstStyle/>
          <a:p>
            <a:r>
              <a:rPr lang="en-US" dirty="0" smtClean="0"/>
              <a:t>More test runs were planned and carried out</a:t>
            </a:r>
            <a:endParaRPr lang="en-US" dirty="0"/>
          </a:p>
        </p:txBody>
      </p:sp>
      <p:sp>
        <p:nvSpPr>
          <p:cNvPr id="10" name="Text Placeholder 9"/>
          <p:cNvSpPr>
            <a:spLocks noGrp="1"/>
          </p:cNvSpPr>
          <p:nvPr>
            <p:ph type="body" sz="quarter" idx="14"/>
          </p:nvPr>
        </p:nvSpPr>
        <p:spPr/>
        <p:txBody>
          <a:bodyPr/>
          <a:lstStyle/>
          <a:p>
            <a:r>
              <a:rPr lang="en-US" dirty="0" smtClean="0"/>
              <a:t>While we ran each test for several hours, the drive mechanics and controls worked very smoothly. After careful alignment and support of shafts, calibration of controls, lubrication of bearings and slides, and alignment of cooling pads, there were no unplanned events and no audible grinding noise from the internal motor bearings.</a:t>
            </a:r>
            <a:endParaRPr lang="en-US" dirty="0"/>
          </a:p>
        </p:txBody>
      </p:sp>
      <p:sp>
        <p:nvSpPr>
          <p:cNvPr id="11" name="Text Placeholder 10"/>
          <p:cNvSpPr>
            <a:spLocks noGrp="1"/>
          </p:cNvSpPr>
          <p:nvPr>
            <p:ph type="body" sz="quarter" idx="16"/>
          </p:nvPr>
        </p:nvSpPr>
        <p:spPr/>
        <p:txBody>
          <a:bodyPr/>
          <a:lstStyle/>
          <a:p>
            <a:r>
              <a:rPr lang="en-US" dirty="0" smtClean="0"/>
              <a:t>Operational stability</a:t>
            </a:r>
            <a:endParaRPr lang="en-US" dirty="0"/>
          </a:p>
        </p:txBody>
      </p:sp>
    </p:spTree>
    <p:extLst>
      <p:ext uri="{BB962C8B-B14F-4D97-AF65-F5344CB8AC3E}">
        <p14:creationId xmlns:p14="http://schemas.microsoft.com/office/powerpoint/2010/main" val="3879899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presentation_4x3</Template>
  <TotalTime>1068</TotalTime>
  <Words>1830</Words>
  <Application>Microsoft Office PowerPoint</Application>
  <PresentationFormat>On-screen Show (4:3)</PresentationFormat>
  <Paragraphs>348</Paragraphs>
  <Slides>24</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 New Roman</vt:lpstr>
      <vt:lpstr>Wingdings</vt:lpstr>
      <vt:lpstr>presentation_4x3</vt:lpstr>
      <vt:lpstr>ILC Active sliding contact cooling Target R&amp;D update</vt:lpstr>
      <vt:lpstr>PowerPoint Presentation</vt:lpstr>
      <vt:lpstr>Proposed parameters</vt:lpstr>
      <vt:lpstr>Review of results presented  @ LCws2015</vt:lpstr>
      <vt:lpstr>More test runs were planned and carried out</vt:lpstr>
      <vt:lpstr>More test runs were planned and carried out</vt:lpstr>
      <vt:lpstr>More test runs were planned and carried out</vt:lpstr>
      <vt:lpstr>More test runs were planned and carried out</vt:lpstr>
      <vt:lpstr>More test runs were planned and carried out</vt:lpstr>
      <vt:lpstr>More test runs were planned and carried out</vt:lpstr>
      <vt:lpstr>More test runs were planned and carried out</vt:lpstr>
      <vt:lpstr>More test runs were planned and carried out</vt:lpstr>
      <vt:lpstr>More test runs were planned and carried out</vt:lpstr>
      <vt:lpstr>More test runs were planned and carried out</vt:lpstr>
      <vt:lpstr>PowerPoint Presentation</vt:lpstr>
      <vt:lpstr>ILC ascc phase 1 update</vt:lpstr>
      <vt:lpstr>ILC ascc phase 1 update</vt:lpstr>
      <vt:lpstr>ILC ascc phase 1 update</vt:lpstr>
      <vt:lpstr>Short video showing spinning wheel with cooling and heating</vt:lpstr>
      <vt:lpstr>Measured temperature from upstream and downstream IR thermal sensor</vt:lpstr>
      <vt:lpstr>Measured temperature from upstream and downstream sensor(Repeated at different date with different heater settings)</vt:lpstr>
      <vt:lpstr>Summary of phase one</vt:lpstr>
      <vt:lpstr>PowerPoint Presentation</vt:lpstr>
      <vt:lpstr>ILC ascc phase 2 concept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Doran, D. Scott</dc:creator>
  <cp:lastModifiedBy>Wanming Liu</cp:lastModifiedBy>
  <cp:revision>145</cp:revision>
  <cp:lastPrinted>2015-09-08T15:35:42Z</cp:lastPrinted>
  <dcterms:created xsi:type="dcterms:W3CDTF">2016-01-26T17:15:15Z</dcterms:created>
  <dcterms:modified xsi:type="dcterms:W3CDTF">2016-09-12T16:30:24Z</dcterms:modified>
</cp:coreProperties>
</file>