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66" r:id="rId10"/>
    <p:sldId id="268" r:id="rId11"/>
    <p:sldId id="275" r:id="rId12"/>
    <p:sldId id="269" r:id="rId13"/>
    <p:sldId id="270" r:id="rId14"/>
    <p:sldId id="271" r:id="rId15"/>
    <p:sldId id="272" r:id="rId16"/>
    <p:sldId id="276" r:id="rId17"/>
    <p:sldId id="273" r:id="rId18"/>
    <p:sldId id="274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35BFF-8479-4453-856E-73817ACE79D4}" type="datetimeFigureOut">
              <a:rPr lang="en-GB" smtClean="0"/>
              <a:t>11/09/2016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50F6D-490E-4808-9FD7-7F3DF3A5778F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3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836C-EBAE-4960-9E51-D3AD4333A924}" type="datetime1">
              <a:rPr lang="en-GB" smtClean="0"/>
              <a:t>11/09/2016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C11-E410-42F5-970F-D576C9BC34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2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4902-304C-49EA-83FD-6179C54F6993}" type="datetime1">
              <a:rPr lang="en-GB" smtClean="0"/>
              <a:t>11/09/2016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C11-E410-42F5-970F-D576C9BC34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30F47-724B-4923-9210-4E3B73A2CE86}" type="datetime1">
              <a:rPr lang="en-GB" smtClean="0"/>
              <a:t>11/09/2016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C11-E410-42F5-970F-D576C9BC34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03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D1FA-F819-4542-8D2D-55EAC34F4B7A}" type="datetime1">
              <a:rPr lang="en-GB" smtClean="0"/>
              <a:t>11/09/2016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C11-E410-42F5-970F-D576C9BC34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8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0D1E-4BE4-47A0-BA89-3A6F5E154736}" type="datetime1">
              <a:rPr lang="en-GB" smtClean="0"/>
              <a:t>11/09/2016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C11-E410-42F5-970F-D576C9BC34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4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63CF8-15EB-4F3C-9C5D-E3873EC0E356}" type="datetime1">
              <a:rPr lang="en-GB" smtClean="0"/>
              <a:t>11/09/2016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C11-E410-42F5-970F-D576C9BC34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3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A1C8-7D35-4D8B-8393-11E8E73791AF}" type="datetime1">
              <a:rPr lang="en-GB" smtClean="0"/>
              <a:t>11/09/2016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C11-E410-42F5-970F-D576C9BC34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48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46F5-FECD-4ABD-8EEA-61F3E7C2B244}" type="datetime1">
              <a:rPr lang="en-GB" smtClean="0"/>
              <a:t>11/09/2016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C11-E410-42F5-970F-D576C9BC34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10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EBC6-999D-4969-AB18-27EDA1BAC877}" type="datetime1">
              <a:rPr lang="en-GB" smtClean="0"/>
              <a:t>11/09/2016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C11-E410-42F5-970F-D576C9BC34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5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91DEC-0BA2-4A60-A91C-C43CBD7EA958}" type="datetime1">
              <a:rPr lang="en-GB" smtClean="0"/>
              <a:t>11/09/2016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C11-E410-42F5-970F-D576C9BC34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6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4F23D-076E-4549-9DCA-96D07F53C182}" type="datetime1">
              <a:rPr lang="en-GB" smtClean="0"/>
              <a:t>11/09/2016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DC11-E410-42F5-970F-D576C9BC34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4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E0AE-1EF4-4C3F-93CF-35CD982B40A9}" type="datetime1">
              <a:rPr lang="en-GB" smtClean="0"/>
              <a:t>11/09/2016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DC11-E410-42F5-970F-D576C9BC34D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9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Design Options for e- and </a:t>
            </a:r>
            <a:r>
              <a:rPr lang="en-GB" dirty="0" err="1" smtClean="0"/>
              <a:t>Undulator</a:t>
            </a:r>
            <a:r>
              <a:rPr lang="en-GB" dirty="0" smtClean="0"/>
              <a:t> driven Positron Targets for the ILC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POSIPOL 2016 at </a:t>
            </a:r>
            <a:r>
              <a:rPr lang="en-GB" dirty="0" smtClean="0"/>
              <a:t>LAL/Paris,               14-16 Sept. 2016</a:t>
            </a:r>
            <a:endParaRPr lang="en-GB" dirty="0" smtClean="0"/>
          </a:p>
          <a:p>
            <a:r>
              <a:rPr lang="en-GB" dirty="0" smtClean="0"/>
              <a:t>Peter </a:t>
            </a:r>
            <a:r>
              <a:rPr lang="en-GB" dirty="0" err="1" smtClean="0"/>
              <a:t>Sievers</a:t>
            </a:r>
            <a:r>
              <a:rPr lang="en-GB" dirty="0" smtClean="0"/>
              <a:t>-CERN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17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Liquid Metal Target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Inspired by the recent article of                          A. </a:t>
            </a:r>
            <a:r>
              <a:rPr lang="en-GB" dirty="0" err="1" smtClean="0"/>
              <a:t>Mikhailichenkov</a:t>
            </a:r>
            <a:r>
              <a:rPr lang="en-GB" dirty="0" smtClean="0"/>
              <a:t>, Usage of liquid metals in the positron production …..,CLASSE, Ithaca, NY, 14853., Nov. 2015.</a:t>
            </a:r>
          </a:p>
          <a:p>
            <a:r>
              <a:rPr lang="en-GB" dirty="0" smtClean="0"/>
              <a:t>Spinning wheels, driven by metal jets and free flowing target jets, Hg, </a:t>
            </a:r>
            <a:r>
              <a:rPr lang="en-GB" dirty="0" err="1" smtClean="0"/>
              <a:t>Pb</a:t>
            </a:r>
            <a:r>
              <a:rPr lang="en-GB" dirty="0" smtClean="0"/>
              <a:t>-Bi, In-Ga,… are considered.</a:t>
            </a:r>
          </a:p>
          <a:p>
            <a:r>
              <a:rPr lang="en-GB" dirty="0" smtClean="0"/>
              <a:t>Here a liquid Hg-pendulum is considered.</a:t>
            </a: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84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Liquid Metal Pendulum Target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6" y="1600200"/>
            <a:ext cx="7778247" cy="4525963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297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Liquid Metal, Hg-Pendulum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fluid, Hg, is driven through a container at a velocity of several meters, 5-10 m/s.</a:t>
            </a:r>
          </a:p>
          <a:p>
            <a:r>
              <a:rPr lang="en-GB" dirty="0" smtClean="0"/>
              <a:t>This avoids pile up of shock and temperatures in the liquid due to each 1 µs pulse, spaced by 3.3.ms.</a:t>
            </a:r>
          </a:p>
          <a:p>
            <a:r>
              <a:rPr lang="en-GB" dirty="0" smtClean="0"/>
              <a:t>Thin </a:t>
            </a:r>
            <a:r>
              <a:rPr lang="en-GB" dirty="0" err="1" smtClean="0"/>
              <a:t>Ti</a:t>
            </a:r>
            <a:r>
              <a:rPr lang="en-GB" dirty="0" smtClean="0"/>
              <a:t>-windows can efficiently be cooled  by the flowing liquid metal. The cooling time constant is of the order of several </a:t>
            </a:r>
            <a:r>
              <a:rPr lang="en-GB" dirty="0" err="1" smtClean="0"/>
              <a:t>ms</a:t>
            </a:r>
            <a:r>
              <a:rPr lang="en-GB" dirty="0" smtClean="0"/>
              <a:t>, i.e. cooling occurs during the time between pulses.</a:t>
            </a:r>
            <a:endParaRPr lang="en-GB" dirty="0"/>
          </a:p>
          <a:p>
            <a:r>
              <a:rPr lang="en-GB" dirty="0" smtClean="0"/>
              <a:t>The container can “nearly” be stationary.</a:t>
            </a: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554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However, radiation damage in the container windows will occur.</a:t>
            </a:r>
          </a:p>
          <a:p>
            <a:r>
              <a:rPr lang="en-GB" dirty="0" smtClean="0"/>
              <a:t>Therefore, by a slow movement of the pendulum, say 10 cm at 0.5 m/s, the radiation damage can be diluted over a larger surface.</a:t>
            </a:r>
          </a:p>
          <a:p>
            <a:r>
              <a:rPr lang="en-GB" dirty="0" smtClean="0"/>
              <a:t>The container window has to be qualified.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But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FF0000"/>
                </a:solidFill>
              </a:rPr>
              <a:t>no rotating seal is required! 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710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However: each 1 µs pulse will create a shock wave in the liquid as well as in the window.</a:t>
            </a:r>
          </a:p>
          <a:p>
            <a:r>
              <a:rPr lang="en-GB" dirty="0" smtClean="0"/>
              <a:t>Plenty of liquid metal volume around the actual target volume should be provided to dissipate, dilute the shock energy and to protect thus the container wall.</a:t>
            </a:r>
          </a:p>
          <a:p>
            <a:r>
              <a:rPr lang="en-GB" dirty="0" smtClean="0"/>
              <a:t>Severe damage, pitting, in the Hg-container of the JPARK spallation source were experienced.</a:t>
            </a:r>
          </a:p>
          <a:p>
            <a:r>
              <a:rPr lang="en-GB" dirty="0" smtClean="0"/>
              <a:t>This was successfully mitigated by injecting He-gas bubbles into the Hg.</a:t>
            </a:r>
          </a:p>
          <a:p>
            <a:r>
              <a:rPr lang="en-GB" dirty="0" smtClean="0"/>
              <a:t>This technique could also be adopted to protect the Ti-windows against shocks in the pendulum target. 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4.1  Undulator driven Target Wheel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Basic Parameters are still valid:  A segmented Ti-ring of 1 m diameter, 2 cm height and 14 mm thickness is mounted onto a Cu-wheel and spinning at a velocity of about 100 m/s.</a:t>
            </a:r>
          </a:p>
          <a:p>
            <a:r>
              <a:rPr lang="en-GB" dirty="0" smtClean="0"/>
              <a:t>Cooling of several kW, 4 kW, average power dissipated by heat radiation from Cu-radiators into stationary, water cooled coolers.</a:t>
            </a:r>
          </a:p>
          <a:p>
            <a:r>
              <a:rPr lang="en-GB" dirty="0" smtClean="0"/>
              <a:t>Magnetic bearings and drives are placed inside the vacuum.</a:t>
            </a:r>
          </a:p>
          <a:p>
            <a:r>
              <a:rPr lang="en-GB" dirty="0" smtClean="0"/>
              <a:t>The weight of the wheel has to be optimised with respect to the surface available for heat radiation.</a:t>
            </a:r>
          </a:p>
          <a:p>
            <a:r>
              <a:rPr lang="en-GB" dirty="0" smtClean="0"/>
              <a:t>No vacuum tight rotating seal is required.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24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089377" cy="4525963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477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Elevated temperatures are caused, among other things, by the very low thermal conductivity of the Ti-alloy.</a:t>
            </a:r>
          </a:p>
          <a:p>
            <a:r>
              <a:rPr lang="en-GB" dirty="0" smtClean="0"/>
              <a:t>The thermal Ti-Cu contact is again an issue. As a pragmatic approach, spring loaded bolts are considered.</a:t>
            </a:r>
          </a:p>
          <a:p>
            <a:r>
              <a:rPr lang="en-GB" dirty="0" smtClean="0"/>
              <a:t>These offer a good safety margin against high temperatures, thermal transients, bake out temperatures or accidents. 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875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4.2 What could be improved?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Shorten the heat path from the Ti-target towards the Cu-radiator. </a:t>
            </a:r>
          </a:p>
          <a:p>
            <a:r>
              <a:rPr lang="en-GB" dirty="0" smtClean="0"/>
              <a:t>Replace the bolted contact by direct Ti-Cu bonding. This has, however, to be severely qualified under all circumstances.</a:t>
            </a:r>
          </a:p>
          <a:p>
            <a:r>
              <a:rPr lang="en-GB" dirty="0" smtClean="0"/>
              <a:t>Find a target material with higher thermal conductivity, like Vanadium??</a:t>
            </a:r>
          </a:p>
          <a:p>
            <a:r>
              <a:rPr lang="en-GB" dirty="0" smtClean="0"/>
              <a:t>Reduce the PEDD and the average power by about one half, by using a shorter target of 0.2 Xo. See the study of Andriy. The loss of positron yield is </a:t>
            </a:r>
            <a:r>
              <a:rPr lang="en-GB" dirty="0" smtClean="0"/>
              <a:t>marginal at 150 GeV.</a:t>
            </a:r>
            <a:endParaRPr lang="en-GB" dirty="0" smtClean="0"/>
          </a:p>
          <a:p>
            <a:r>
              <a:rPr lang="en-GB" dirty="0" smtClean="0"/>
              <a:t>This could be acceptable at least for the wheel of the first generation. Later consolidation programs for further operational options will be readily accepted by the user community!  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83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5. Conclusion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57403"/>
          </a:xfrm>
        </p:spPr>
        <p:txBody>
          <a:bodyPr>
            <a:normAutofit fontScale="85000" lnSpcReduction="20000"/>
          </a:bodyPr>
          <a:lstStyle/>
          <a:p>
            <a:r>
              <a:rPr lang="fr-CH" dirty="0" smtClean="0"/>
              <a:t>5.1 e-driven target wheel</a:t>
            </a:r>
          </a:p>
          <a:p>
            <a:r>
              <a:rPr lang="fr-CH" dirty="0" smtClean="0"/>
              <a:t>The proposed principal design, including bolted </a:t>
            </a:r>
            <a:r>
              <a:rPr lang="fr-CH" dirty="0" err="1" smtClean="0"/>
              <a:t>W-Cu</a:t>
            </a:r>
            <a:r>
              <a:rPr lang="fr-CH" dirty="0" smtClean="0"/>
              <a:t> contact,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realised</a:t>
            </a:r>
            <a:r>
              <a:rPr lang="fr-CH" dirty="0" smtClean="0"/>
              <a:t> </a:t>
            </a:r>
            <a:r>
              <a:rPr lang="fr-CH" dirty="0" err="1" smtClean="0"/>
              <a:t>without</a:t>
            </a:r>
            <a:r>
              <a:rPr lang="fr-CH" dirty="0" smtClean="0"/>
              <a:t> major R+D.</a:t>
            </a:r>
          </a:p>
          <a:p>
            <a:r>
              <a:rPr lang="fr-CH" dirty="0" smtClean="0"/>
              <a:t>Qualification of the </a:t>
            </a:r>
            <a:r>
              <a:rPr lang="fr-CH" dirty="0" err="1" smtClean="0"/>
              <a:t>rotating</a:t>
            </a:r>
            <a:r>
              <a:rPr lang="fr-CH" dirty="0" smtClean="0"/>
              <a:t> </a:t>
            </a:r>
            <a:r>
              <a:rPr lang="fr-CH" dirty="0" err="1" smtClean="0"/>
              <a:t>seal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well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way</a:t>
            </a:r>
            <a:r>
              <a:rPr lang="fr-CH" dirty="0" smtClean="0"/>
              <a:t>. No show stopper </a:t>
            </a:r>
            <a:r>
              <a:rPr lang="fr-CH" dirty="0" err="1" smtClean="0"/>
              <a:t>appeared</a:t>
            </a:r>
            <a:r>
              <a:rPr lang="fr-CH" dirty="0" smtClean="0"/>
              <a:t> (</a:t>
            </a:r>
            <a:r>
              <a:rPr lang="fr-CH" dirty="0" err="1" smtClean="0"/>
              <a:t>yet</a:t>
            </a:r>
            <a:r>
              <a:rPr lang="fr-CH" dirty="0" smtClean="0"/>
              <a:t>).</a:t>
            </a:r>
          </a:p>
          <a:p>
            <a:r>
              <a:rPr lang="fr-CH" dirty="0" err="1" smtClean="0"/>
              <a:t>Temperatures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35 kW </a:t>
            </a:r>
            <a:r>
              <a:rPr lang="fr-CH" dirty="0" err="1" smtClean="0"/>
              <a:t>average</a:t>
            </a:r>
            <a:r>
              <a:rPr lang="fr-CH" dirty="0" smtClean="0"/>
              <a:t> power input are high. </a:t>
            </a:r>
            <a:r>
              <a:rPr lang="fr-CH" dirty="0" err="1" smtClean="0"/>
              <a:t>They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reduced</a:t>
            </a:r>
            <a:r>
              <a:rPr lang="fr-CH" dirty="0" smtClean="0"/>
              <a:t> by a </a:t>
            </a:r>
            <a:r>
              <a:rPr lang="fr-CH" dirty="0" err="1" smtClean="0"/>
              <a:t>bonded</a:t>
            </a:r>
            <a:r>
              <a:rPr lang="fr-CH" dirty="0" smtClean="0"/>
              <a:t> </a:t>
            </a:r>
            <a:r>
              <a:rPr lang="fr-CH" dirty="0" err="1" smtClean="0"/>
              <a:t>W-Cu</a:t>
            </a:r>
            <a:r>
              <a:rPr lang="fr-CH" dirty="0" smtClean="0"/>
              <a:t> </a:t>
            </a:r>
            <a:r>
              <a:rPr lang="fr-CH" dirty="0" err="1" smtClean="0"/>
              <a:t>junction</a:t>
            </a:r>
            <a:r>
              <a:rPr lang="fr-CH" dirty="0" smtClean="0"/>
              <a:t>, </a:t>
            </a:r>
            <a:r>
              <a:rPr lang="fr-CH" dirty="0" err="1" smtClean="0"/>
              <a:t>still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qualified</a:t>
            </a:r>
            <a:r>
              <a:rPr lang="fr-CH" dirty="0" smtClean="0"/>
              <a:t> for the </a:t>
            </a:r>
            <a:r>
              <a:rPr lang="fr-CH" dirty="0" err="1" smtClean="0"/>
              <a:t>prevailing</a:t>
            </a:r>
            <a:r>
              <a:rPr lang="fr-CH" dirty="0" smtClean="0"/>
              <a:t> conditions and by </a:t>
            </a:r>
            <a:r>
              <a:rPr lang="fr-CH" dirty="0" err="1" smtClean="0"/>
              <a:t>increasing</a:t>
            </a:r>
            <a:r>
              <a:rPr lang="fr-CH" dirty="0" smtClean="0"/>
              <a:t> the </a:t>
            </a:r>
            <a:r>
              <a:rPr lang="fr-CH" dirty="0" err="1" smtClean="0"/>
              <a:t>diameter</a:t>
            </a:r>
            <a:r>
              <a:rPr lang="fr-CH" dirty="0" smtClean="0"/>
              <a:t> of the </a:t>
            </a:r>
            <a:r>
              <a:rPr lang="fr-CH" dirty="0" err="1" smtClean="0"/>
              <a:t>wheel</a:t>
            </a:r>
            <a:r>
              <a:rPr lang="fr-CH" dirty="0" smtClean="0"/>
              <a:t>.</a:t>
            </a:r>
          </a:p>
          <a:p>
            <a:r>
              <a:rPr lang="fr-CH" dirty="0" smtClean="0"/>
              <a:t>Life time of the W-</a:t>
            </a:r>
            <a:r>
              <a:rPr lang="fr-CH" dirty="0" err="1" smtClean="0"/>
              <a:t>slabs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thermal </a:t>
            </a:r>
            <a:r>
              <a:rPr lang="fr-CH" dirty="0" err="1" smtClean="0"/>
              <a:t>cyclic</a:t>
            </a:r>
            <a:r>
              <a:rPr lang="fr-CH" dirty="0" smtClean="0"/>
              <a:t> </a:t>
            </a:r>
            <a:r>
              <a:rPr lang="fr-CH" dirty="0" err="1" smtClean="0"/>
              <a:t>load</a:t>
            </a:r>
            <a:r>
              <a:rPr lang="fr-CH" dirty="0" smtClean="0"/>
              <a:t> and </a:t>
            </a:r>
            <a:r>
              <a:rPr lang="fr-CH" dirty="0" err="1" smtClean="0"/>
              <a:t>shock</a:t>
            </a:r>
            <a:r>
              <a:rPr lang="fr-CH" dirty="0" smtClean="0"/>
              <a:t> must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studied</a:t>
            </a:r>
            <a:r>
              <a:rPr lang="fr-CH" dirty="0" smtClean="0"/>
              <a:t> </a:t>
            </a:r>
            <a:r>
              <a:rPr lang="fr-CH" dirty="0" err="1" smtClean="0"/>
              <a:t>further</a:t>
            </a:r>
            <a:r>
              <a:rPr lang="fr-CH" dirty="0" smtClean="0"/>
              <a:t>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30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e-driven Target Wheel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1810" y="490775"/>
            <a:ext cx="4978527" cy="6946589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47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When</a:t>
            </a:r>
            <a:r>
              <a:rPr lang="fr-CH" dirty="0" smtClean="0"/>
              <a:t> the life time of the W-</a:t>
            </a:r>
            <a:r>
              <a:rPr lang="fr-CH" dirty="0" err="1" smtClean="0"/>
              <a:t>target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the </a:t>
            </a:r>
            <a:r>
              <a:rPr lang="fr-CH" dirty="0" err="1" smtClean="0"/>
              <a:t>limiting</a:t>
            </a:r>
            <a:r>
              <a:rPr lang="fr-CH" dirty="0" smtClean="0"/>
              <a:t> factor, a </a:t>
            </a:r>
            <a:r>
              <a:rPr lang="fr-CH" dirty="0" err="1" smtClean="0"/>
              <a:t>granular</a:t>
            </a:r>
            <a:r>
              <a:rPr lang="fr-CH" dirty="0" smtClean="0"/>
              <a:t>, He-</a:t>
            </a:r>
            <a:r>
              <a:rPr lang="fr-CH" dirty="0" err="1" smtClean="0"/>
              <a:t>cooled</a:t>
            </a:r>
            <a:r>
              <a:rPr lang="fr-CH" dirty="0" smtClean="0"/>
              <a:t> </a:t>
            </a:r>
            <a:r>
              <a:rPr lang="fr-CH" dirty="0" err="1" smtClean="0"/>
              <a:t>target</a:t>
            </a:r>
            <a:r>
              <a:rPr lang="fr-CH" dirty="0" smtClean="0"/>
              <a:t> </a:t>
            </a:r>
            <a:r>
              <a:rPr lang="fr-CH" dirty="0" err="1" smtClean="0"/>
              <a:t>wheel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an option.</a:t>
            </a:r>
          </a:p>
          <a:p>
            <a:r>
              <a:rPr lang="fr-CH" dirty="0" err="1" smtClean="0"/>
              <a:t>When</a:t>
            </a:r>
            <a:r>
              <a:rPr lang="fr-CH" dirty="0" smtClean="0"/>
              <a:t> the </a:t>
            </a:r>
            <a:r>
              <a:rPr lang="fr-CH" dirty="0" err="1" smtClean="0"/>
              <a:t>rotating</a:t>
            </a:r>
            <a:r>
              <a:rPr lang="fr-CH" dirty="0" smtClean="0"/>
              <a:t> vacuum </a:t>
            </a:r>
            <a:r>
              <a:rPr lang="fr-CH" dirty="0" err="1" smtClean="0"/>
              <a:t>seal</a:t>
            </a:r>
            <a:r>
              <a:rPr lang="fr-CH" dirty="0" smtClean="0"/>
              <a:t> </a:t>
            </a:r>
            <a:r>
              <a:rPr lang="fr-CH" dirty="0" err="1" smtClean="0"/>
              <a:t>becomes</a:t>
            </a:r>
            <a:r>
              <a:rPr lang="fr-CH" dirty="0" smtClean="0"/>
              <a:t> the </a:t>
            </a:r>
            <a:r>
              <a:rPr lang="fr-CH" dirty="0" err="1" smtClean="0"/>
              <a:t>limiting</a:t>
            </a:r>
            <a:r>
              <a:rPr lang="fr-CH" dirty="0" smtClean="0"/>
              <a:t> factor, a </a:t>
            </a:r>
            <a:r>
              <a:rPr lang="fr-CH" dirty="0" err="1" smtClean="0"/>
              <a:t>liquid</a:t>
            </a:r>
            <a:r>
              <a:rPr lang="fr-CH" dirty="0" smtClean="0"/>
              <a:t> </a:t>
            </a:r>
            <a:r>
              <a:rPr lang="fr-CH" dirty="0" err="1" smtClean="0"/>
              <a:t>metal</a:t>
            </a:r>
            <a:r>
              <a:rPr lang="fr-CH" dirty="0" smtClean="0"/>
              <a:t> </a:t>
            </a:r>
            <a:r>
              <a:rPr lang="fr-CH" dirty="0" err="1" smtClean="0"/>
              <a:t>pendulum</a:t>
            </a:r>
            <a:r>
              <a:rPr lang="fr-CH" dirty="0" smtClean="0"/>
              <a:t> </a:t>
            </a:r>
            <a:r>
              <a:rPr lang="fr-CH" dirty="0" err="1" smtClean="0"/>
              <a:t>target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studied</a:t>
            </a:r>
            <a:r>
              <a:rPr lang="fr-CH" dirty="0" smtClean="0"/>
              <a:t>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3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5.2 Undulator driven, radiation </a:t>
            </a:r>
            <a:r>
              <a:rPr lang="fr-CH" dirty="0" err="1" smtClean="0"/>
              <a:t>cooled</a:t>
            </a:r>
            <a:r>
              <a:rPr lang="fr-CH" dirty="0" smtClean="0"/>
              <a:t> </a:t>
            </a:r>
            <a:r>
              <a:rPr lang="fr-CH" dirty="0" err="1" smtClean="0"/>
              <a:t>wheel</a:t>
            </a:r>
            <a:r>
              <a:rPr lang="fr-CH" dirty="0" smtClean="0"/>
              <a:t>.</a:t>
            </a:r>
          </a:p>
          <a:p>
            <a:r>
              <a:rPr lang="fr-CH" dirty="0" err="1" smtClean="0"/>
              <a:t>Mechanical</a:t>
            </a:r>
            <a:r>
              <a:rPr lang="fr-CH" dirty="0" smtClean="0"/>
              <a:t> design, </a:t>
            </a:r>
            <a:r>
              <a:rPr lang="fr-CH" dirty="0" err="1" smtClean="0"/>
              <a:t>including</a:t>
            </a:r>
            <a:r>
              <a:rPr lang="fr-CH" dirty="0" smtClean="0"/>
              <a:t> </a:t>
            </a:r>
            <a:r>
              <a:rPr lang="fr-CH" dirty="0" err="1" smtClean="0"/>
              <a:t>bolted</a:t>
            </a:r>
            <a:r>
              <a:rPr lang="fr-CH" dirty="0" smtClean="0"/>
              <a:t> Ti-Cu contact,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made </a:t>
            </a:r>
            <a:r>
              <a:rPr lang="fr-CH" dirty="0" err="1" smtClean="0"/>
              <a:t>without</a:t>
            </a:r>
            <a:r>
              <a:rPr lang="fr-CH" dirty="0" smtClean="0"/>
              <a:t> major R+D.</a:t>
            </a:r>
          </a:p>
          <a:p>
            <a:r>
              <a:rPr lang="fr-CH" dirty="0" smtClean="0"/>
              <a:t>Vacuum compatible drive and </a:t>
            </a:r>
            <a:r>
              <a:rPr lang="fr-CH" dirty="0" err="1" smtClean="0"/>
              <a:t>bearings</a:t>
            </a:r>
            <a:r>
              <a:rPr lang="fr-CH" dirty="0" smtClean="0"/>
              <a:t> have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validated</a:t>
            </a:r>
            <a:r>
              <a:rPr lang="fr-CH" dirty="0" smtClean="0"/>
              <a:t>, </a:t>
            </a:r>
            <a:r>
              <a:rPr lang="fr-CH" dirty="0" err="1" smtClean="0"/>
              <a:t>also</a:t>
            </a:r>
            <a:r>
              <a:rPr lang="fr-CH" dirty="0" smtClean="0"/>
              <a:t> in </a:t>
            </a:r>
            <a:r>
              <a:rPr lang="fr-CH" dirty="0" err="1" smtClean="0"/>
              <a:t>view</a:t>
            </a:r>
            <a:r>
              <a:rPr lang="fr-CH" dirty="0" smtClean="0"/>
              <a:t> of rotation </a:t>
            </a:r>
            <a:r>
              <a:rPr lang="fr-CH" dirty="0" err="1" smtClean="0"/>
              <a:t>stability</a:t>
            </a:r>
            <a:r>
              <a:rPr lang="fr-CH" dirty="0" smtClean="0"/>
              <a:t> and </a:t>
            </a:r>
            <a:r>
              <a:rPr lang="fr-CH" dirty="0" err="1" smtClean="0"/>
              <a:t>weight</a:t>
            </a:r>
            <a:r>
              <a:rPr lang="fr-CH" dirty="0" smtClean="0"/>
              <a:t> of the </a:t>
            </a:r>
            <a:r>
              <a:rPr lang="fr-CH" dirty="0" err="1" smtClean="0"/>
              <a:t>wheel</a:t>
            </a:r>
            <a:r>
              <a:rPr lang="fr-CH" dirty="0" smtClean="0"/>
              <a:t>.</a:t>
            </a:r>
          </a:p>
          <a:p>
            <a:r>
              <a:rPr lang="fr-CH" dirty="0" smtClean="0"/>
              <a:t>To </a:t>
            </a:r>
            <a:r>
              <a:rPr lang="fr-CH" dirty="0" err="1" smtClean="0"/>
              <a:t>reduce</a:t>
            </a:r>
            <a:r>
              <a:rPr lang="fr-CH" dirty="0" smtClean="0"/>
              <a:t> the </a:t>
            </a:r>
            <a:r>
              <a:rPr lang="fr-CH" dirty="0" err="1" smtClean="0"/>
              <a:t>target</a:t>
            </a:r>
            <a:r>
              <a:rPr lang="fr-CH" dirty="0" smtClean="0"/>
              <a:t> </a:t>
            </a:r>
            <a:r>
              <a:rPr lang="fr-CH" dirty="0" err="1" smtClean="0"/>
              <a:t>temperatures</a:t>
            </a:r>
            <a:r>
              <a:rPr lang="fr-CH" dirty="0" smtClean="0"/>
              <a:t>, direct Ti-Cu </a:t>
            </a:r>
            <a:r>
              <a:rPr lang="fr-CH" dirty="0" err="1" smtClean="0"/>
              <a:t>bondings</a:t>
            </a:r>
            <a:r>
              <a:rPr lang="fr-CH" dirty="0" smtClean="0"/>
              <a:t> </a:t>
            </a:r>
            <a:r>
              <a:rPr lang="fr-CH" dirty="0" err="1" smtClean="0"/>
              <a:t>would</a:t>
            </a:r>
            <a:r>
              <a:rPr lang="fr-CH" dirty="0" smtClean="0"/>
              <a:t> have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devised</a:t>
            </a:r>
            <a:r>
              <a:rPr lang="fr-CH" dirty="0" smtClean="0"/>
              <a:t> and </a:t>
            </a:r>
            <a:r>
              <a:rPr lang="fr-CH" dirty="0" err="1" smtClean="0"/>
              <a:t>qualified</a:t>
            </a:r>
            <a:r>
              <a:rPr lang="fr-CH" dirty="0" smtClean="0"/>
              <a:t>.</a:t>
            </a: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508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To </a:t>
            </a:r>
            <a:r>
              <a:rPr lang="fr-CH" dirty="0" err="1" smtClean="0"/>
              <a:t>evaluate</a:t>
            </a:r>
            <a:r>
              <a:rPr lang="fr-CH" dirty="0" smtClean="0"/>
              <a:t> the life time of the Ti </a:t>
            </a:r>
            <a:r>
              <a:rPr lang="fr-CH" dirty="0" err="1" smtClean="0"/>
              <a:t>target</a:t>
            </a:r>
            <a:r>
              <a:rPr lang="fr-CH" dirty="0" smtClean="0"/>
              <a:t>, </a:t>
            </a:r>
            <a:r>
              <a:rPr lang="fr-CH" dirty="0" err="1" smtClean="0"/>
              <a:t>studies</a:t>
            </a:r>
            <a:r>
              <a:rPr lang="fr-CH" dirty="0" smtClean="0"/>
              <a:t> of </a:t>
            </a:r>
            <a:r>
              <a:rPr lang="fr-CH" dirty="0" err="1" smtClean="0"/>
              <a:t>its</a:t>
            </a:r>
            <a:r>
              <a:rPr lang="fr-CH" dirty="0" smtClean="0"/>
              <a:t> </a:t>
            </a:r>
            <a:r>
              <a:rPr lang="fr-CH" dirty="0" err="1" smtClean="0"/>
              <a:t>resistance</a:t>
            </a:r>
            <a:r>
              <a:rPr lang="fr-CH" dirty="0" smtClean="0"/>
              <a:t> to thermal cycles and </a:t>
            </a:r>
            <a:r>
              <a:rPr lang="fr-CH" dirty="0" err="1" smtClean="0"/>
              <a:t>shocks</a:t>
            </a:r>
            <a:r>
              <a:rPr lang="fr-CH" dirty="0" smtClean="0"/>
              <a:t>  are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way</a:t>
            </a:r>
            <a:r>
              <a:rPr lang="fr-CH" dirty="0" smtClean="0"/>
              <a:t> (DESY).</a:t>
            </a:r>
          </a:p>
          <a:p>
            <a:r>
              <a:rPr lang="fr-CH" dirty="0" err="1" smtClean="0"/>
              <a:t>Proceed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a first </a:t>
            </a:r>
            <a:r>
              <a:rPr lang="fr-CH" dirty="0" err="1" smtClean="0"/>
              <a:t>generation</a:t>
            </a:r>
            <a:r>
              <a:rPr lang="fr-CH" dirty="0" smtClean="0"/>
              <a:t> design (</a:t>
            </a:r>
            <a:r>
              <a:rPr lang="fr-CH" dirty="0" err="1" smtClean="0"/>
              <a:t>Xo</a:t>
            </a:r>
            <a:r>
              <a:rPr lang="fr-CH" dirty="0" smtClean="0"/>
              <a:t>=0.2?) and </a:t>
            </a:r>
            <a:r>
              <a:rPr lang="fr-CH" dirty="0" err="1" smtClean="0"/>
              <a:t>postpone</a:t>
            </a:r>
            <a:r>
              <a:rPr lang="fr-CH" dirty="0" smtClean="0"/>
              <a:t> </a:t>
            </a:r>
            <a:r>
              <a:rPr lang="fr-CH" dirty="0" err="1" smtClean="0"/>
              <a:t>further</a:t>
            </a:r>
            <a:r>
              <a:rPr lang="fr-CH" dirty="0" smtClean="0"/>
              <a:t> </a:t>
            </a:r>
            <a:r>
              <a:rPr lang="fr-CH" dirty="0" err="1" smtClean="0"/>
              <a:t>upgradings</a:t>
            </a:r>
            <a:r>
              <a:rPr lang="fr-CH" dirty="0" smtClean="0"/>
              <a:t> to a consolidation program at a </a:t>
            </a:r>
            <a:r>
              <a:rPr lang="fr-CH" dirty="0" err="1" smtClean="0"/>
              <a:t>later</a:t>
            </a:r>
            <a:r>
              <a:rPr lang="fr-CH" dirty="0" smtClean="0"/>
              <a:t> stage.</a:t>
            </a:r>
          </a:p>
          <a:p>
            <a:endParaRPr lang="fr-CH" dirty="0"/>
          </a:p>
          <a:p>
            <a:r>
              <a:rPr lang="fr-CH" dirty="0" err="1" smtClean="0"/>
              <a:t>Thank</a:t>
            </a:r>
            <a:r>
              <a:rPr lang="fr-CH" dirty="0" smtClean="0"/>
              <a:t> </a:t>
            </a:r>
            <a:r>
              <a:rPr lang="fr-CH" dirty="0" err="1" smtClean="0"/>
              <a:t>you</a:t>
            </a:r>
            <a:r>
              <a:rPr lang="fr-CH" dirty="0" smtClean="0"/>
              <a:t> for </a:t>
            </a:r>
            <a:r>
              <a:rPr lang="fr-CH" dirty="0" err="1" smtClean="0"/>
              <a:t>your</a:t>
            </a:r>
            <a:r>
              <a:rPr lang="fr-CH" dirty="0" smtClean="0"/>
              <a:t> attention.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dirty="0" smtClean="0"/>
              <a:t>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86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Parameters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300 Hz scheme: 20 bunches, each 1 µs and spaced by 3.3 </a:t>
            </a:r>
            <a:r>
              <a:rPr lang="en-GB" dirty="0" err="1" smtClean="0"/>
              <a:t>ms</a:t>
            </a:r>
            <a:r>
              <a:rPr lang="en-GB" dirty="0" smtClean="0"/>
              <a:t>. Rep. rate 5 Hz.</a:t>
            </a:r>
          </a:p>
          <a:p>
            <a:r>
              <a:rPr lang="en-GB" dirty="0" smtClean="0"/>
              <a:t>Average heat input of 35 kW into a W-target ring of  20 mm height, 15 mm thickness and a diameter of 500 mm.</a:t>
            </a:r>
          </a:p>
          <a:p>
            <a:r>
              <a:rPr lang="en-GB" dirty="0" smtClean="0"/>
              <a:t>Water cooling is arranged with in- and outlets through the rotating axis.</a:t>
            </a:r>
          </a:p>
          <a:p>
            <a:r>
              <a:rPr lang="en-GB" dirty="0" smtClean="0"/>
              <a:t>A vacuum tight, radiation resistant, rotating seal is required. Being investigated by KEK.</a:t>
            </a: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11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optimal uniform occupation of the wheel by the 63 µs pulses of 95 %, a velocity of     4.71 m/s, 180 rpm., is required.</a:t>
            </a:r>
          </a:p>
          <a:p>
            <a:r>
              <a:rPr lang="en-GB" dirty="0" smtClean="0"/>
              <a:t>Five sectors around the wheel will be </a:t>
            </a:r>
            <a:r>
              <a:rPr lang="en-GB" dirty="0" smtClean="0"/>
              <a:t>hit in sequence  </a:t>
            </a:r>
            <a:r>
              <a:rPr lang="en-GB" dirty="0" smtClean="0"/>
              <a:t>by the pulses.</a:t>
            </a:r>
          </a:p>
          <a:p>
            <a:r>
              <a:rPr lang="en-GB" dirty="0" smtClean="0"/>
              <a:t>Each spot on the target will be hit once per second.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99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W-target is submitted to thermal shocks, under study by Song </a:t>
            </a:r>
            <a:r>
              <a:rPr lang="en-GB" dirty="0" err="1" smtClean="0"/>
              <a:t>Jin</a:t>
            </a:r>
            <a:r>
              <a:rPr lang="en-GB" dirty="0" smtClean="0"/>
              <a:t>-IHEP.</a:t>
            </a:r>
          </a:p>
          <a:p>
            <a:r>
              <a:rPr lang="en-GB" dirty="0" smtClean="0"/>
              <a:t>Cyclic thermal heating and thermal quasi static stresses by the pulsed beam and transients, like beam trips, are under study.</a:t>
            </a:r>
          </a:p>
          <a:p>
            <a:r>
              <a:rPr lang="en-GB" dirty="0" smtClean="0"/>
              <a:t>The thermal contact between the target and the cooling water is of prime importance.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17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Bolted Thermal Contact.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Spring loaded bolts provide a robust and about constant thermal contact between the W-sectors and the water cooled Cu-wheel.</a:t>
            </a:r>
          </a:p>
          <a:p>
            <a:r>
              <a:rPr lang="en-GB" dirty="0" smtClean="0"/>
              <a:t>This W-Cu-thermal contact is resistant to differential thermal and transient expansions.</a:t>
            </a:r>
          </a:p>
          <a:p>
            <a:r>
              <a:rPr lang="en-GB" dirty="0" smtClean="0"/>
              <a:t>The temperature jump across the W-Cu interface can, however, be of the order of 100 </a:t>
            </a:r>
            <a:r>
              <a:rPr lang="en-GB" dirty="0" err="1" smtClean="0"/>
              <a:t>oC.</a:t>
            </a:r>
            <a:r>
              <a:rPr lang="en-GB" dirty="0" smtClean="0"/>
              <a:t> </a:t>
            </a:r>
          </a:p>
          <a:p>
            <a:r>
              <a:rPr lang="en-GB" dirty="0" smtClean="0"/>
              <a:t>To provide the space for the bolts, the heat path to the water channel is relatively long.</a:t>
            </a:r>
          </a:p>
          <a:p>
            <a:r>
              <a:rPr lang="en-GB" dirty="0" smtClean="0"/>
              <a:t>Average temperatures in the W-target can approach 400 </a:t>
            </a:r>
            <a:r>
              <a:rPr lang="en-GB" dirty="0" err="1" smtClean="0"/>
              <a:t>oC.</a:t>
            </a:r>
            <a:endParaRPr lang="en-GB" dirty="0" smtClean="0"/>
          </a:p>
          <a:p>
            <a:r>
              <a:rPr lang="en-GB" dirty="0" smtClean="0"/>
              <a:t>Detailed thermal analysis has still to be done.</a:t>
            </a: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28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1.2 Options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Replace bolted contact by brazing, </a:t>
            </a:r>
            <a:r>
              <a:rPr lang="en-GB" dirty="0" smtClean="0"/>
              <a:t>friction or diffusion bonding,…..</a:t>
            </a:r>
            <a:r>
              <a:rPr lang="en-GB" dirty="0" smtClean="0"/>
              <a:t>Technology, available in industry. Could it be adapted to the specific conditions of the target?</a:t>
            </a:r>
          </a:p>
          <a:p>
            <a:r>
              <a:rPr lang="en-GB" dirty="0" smtClean="0"/>
              <a:t>Requires however R+D, to qualify the resistance of alternative joining techniques.</a:t>
            </a:r>
          </a:p>
          <a:p>
            <a:r>
              <a:rPr lang="en-GB" dirty="0" smtClean="0"/>
              <a:t>Direct bonding would lead to lower average temperatures.</a:t>
            </a:r>
          </a:p>
          <a:p>
            <a:r>
              <a:rPr lang="en-GB" dirty="0" smtClean="0"/>
              <a:t>Check with RIGAKU.</a:t>
            </a:r>
          </a:p>
          <a:p>
            <a:r>
              <a:rPr lang="en-GB" dirty="0" smtClean="0"/>
              <a:t>Increasing the diameter of the wheel to 800 mm, would lower the average temperature by 0.63. Keep this option open!</a:t>
            </a: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53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He-Cooled Granular Target.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7219" y="-213931"/>
            <a:ext cx="4679529" cy="8078946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00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Basic lay out of the wheel as before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46449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Thermal shock in 2 mm W-spheres with 1 µs pulses is much lower than in bulk material, see Song </a:t>
            </a:r>
            <a:r>
              <a:rPr lang="en-GB" dirty="0" err="1" smtClean="0"/>
              <a:t>Jin</a:t>
            </a:r>
            <a:r>
              <a:rPr lang="en-GB" dirty="0" smtClean="0"/>
              <a:t>-IHEP.</a:t>
            </a:r>
          </a:p>
          <a:p>
            <a:r>
              <a:rPr lang="en-GB" dirty="0" smtClean="0"/>
              <a:t>Dynamic response of spheres is tolerable.</a:t>
            </a:r>
          </a:p>
          <a:p>
            <a:r>
              <a:rPr lang="en-GB" dirty="0" smtClean="0"/>
              <a:t>He-leak tight </a:t>
            </a:r>
            <a:r>
              <a:rPr lang="en-GB" dirty="0" err="1" smtClean="0"/>
              <a:t>Ti</a:t>
            </a:r>
            <a:r>
              <a:rPr lang="en-GB" dirty="0" smtClean="0"/>
              <a:t>-windows are required: temperature jumps of 70 </a:t>
            </a:r>
            <a:r>
              <a:rPr lang="en-GB" dirty="0" err="1" smtClean="0"/>
              <a:t>oC</a:t>
            </a:r>
            <a:r>
              <a:rPr lang="en-GB" dirty="0" smtClean="0"/>
              <a:t>/pulse at 35 J/g.</a:t>
            </a:r>
          </a:p>
          <a:p>
            <a:r>
              <a:rPr lang="en-GB" dirty="0" smtClean="0"/>
              <a:t>Cooling of the spheres and the 0.2 mm thick windows by the flowing He is sufficient.</a:t>
            </a:r>
          </a:p>
          <a:p>
            <a:r>
              <a:rPr lang="en-GB" dirty="0" smtClean="0"/>
              <a:t>Life time of W-spheres is expected to be longer than W-bulk material.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4349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1332</Words>
  <Application>Microsoft Office PowerPoint</Application>
  <PresentationFormat>Affichage à l'écran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Design Options for e- and Undulator driven Positron Targets for the ILC</vt:lpstr>
      <vt:lpstr>1. e-driven Target Wheel</vt:lpstr>
      <vt:lpstr>Design Parameters</vt:lpstr>
      <vt:lpstr>Présentation PowerPoint</vt:lpstr>
      <vt:lpstr>Présentation PowerPoint</vt:lpstr>
      <vt:lpstr>Bolted Thermal Contact. </vt:lpstr>
      <vt:lpstr> 1.2 Options</vt:lpstr>
      <vt:lpstr>2. He-Cooled Granular Target.</vt:lpstr>
      <vt:lpstr>Basic lay out of the wheel as before </vt:lpstr>
      <vt:lpstr>3. Liquid Metal Target</vt:lpstr>
      <vt:lpstr>Liquid Metal Pendulum Target</vt:lpstr>
      <vt:lpstr>Liquid Metal, Hg-Pendulum</vt:lpstr>
      <vt:lpstr>Présentation PowerPoint</vt:lpstr>
      <vt:lpstr>Présentation PowerPoint</vt:lpstr>
      <vt:lpstr>4.1  Undulator driven Target Wheel</vt:lpstr>
      <vt:lpstr>Présentation PowerPoint</vt:lpstr>
      <vt:lpstr>Présentation PowerPoint</vt:lpstr>
      <vt:lpstr>4.2 What could be improved?</vt:lpstr>
      <vt:lpstr>5. Conclusion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</dc:title>
  <dc:creator>Peter Sievers</dc:creator>
  <cp:lastModifiedBy>Peter Sievers</cp:lastModifiedBy>
  <cp:revision>47</cp:revision>
  <dcterms:created xsi:type="dcterms:W3CDTF">2016-09-03T20:55:46Z</dcterms:created>
  <dcterms:modified xsi:type="dcterms:W3CDTF">2016-09-11T15:16:49Z</dcterms:modified>
</cp:coreProperties>
</file>