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1" r:id="rId4"/>
    <p:sldId id="260" r:id="rId5"/>
    <p:sldId id="263" r:id="rId6"/>
    <p:sldId id="262" r:id="rId7"/>
    <p:sldId id="259" r:id="rId8"/>
    <p:sldId id="267" r:id="rId9"/>
    <p:sldId id="258" r:id="rId10"/>
    <p:sldId id="265" r:id="rId11"/>
    <p:sldId id="264" r:id="rId12"/>
    <p:sldId id="266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336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C6ED4-7080-4EC0-8483-B9C198A78C31}" type="datetimeFigureOut">
              <a:rPr lang="fr-FR" smtClean="0"/>
              <a:t>14/09/16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4B2B5-DE40-4DB5-A64E-5F48D89F13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86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98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57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375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08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8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51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87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26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94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83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10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979A9-C35F-48E6-9BB7-636ACAF08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76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020388"/>
            <a:ext cx="9144000" cy="1341529"/>
          </a:xfrm>
        </p:spPr>
        <p:txBody>
          <a:bodyPr/>
          <a:lstStyle/>
          <a:p>
            <a:r>
              <a:rPr lang="fr-FR" dirty="0" err="1" smtClean="0"/>
              <a:t>xxxxxx</a:t>
            </a:r>
            <a:r>
              <a:rPr lang="fr-FR" dirty="0" smtClean="0"/>
              <a:t> </a:t>
            </a:r>
            <a:r>
              <a:rPr lang="fr-FR" dirty="0" err="1" smtClean="0"/>
              <a:t>sub</a:t>
            </a:r>
            <a:r>
              <a:rPr lang="fr-FR" dirty="0" smtClean="0"/>
              <a:t>-system for QUBIC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947912"/>
            <a:ext cx="9144000" cy="1655762"/>
          </a:xfrm>
        </p:spPr>
        <p:txBody>
          <a:bodyPr/>
          <a:lstStyle/>
          <a:p>
            <a:r>
              <a:rPr lang="en-US" dirty="0" smtClean="0"/>
              <a:t>For Technological Demonstrator  (T.D.)</a:t>
            </a:r>
          </a:p>
          <a:p>
            <a:r>
              <a:rPr lang="en-US" dirty="0" smtClean="0"/>
              <a:t>And</a:t>
            </a:r>
          </a:p>
          <a:p>
            <a:r>
              <a:rPr lang="en-US" dirty="0" smtClean="0"/>
              <a:t>For Final Instrument (F.I.)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1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168" y="146384"/>
            <a:ext cx="1854935" cy="1940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07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77240" y="112577"/>
            <a:ext cx="10515600" cy="697321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Annex 1: list of main-sub-system and WP leaders</a:t>
            </a:r>
            <a:endParaRPr lang="en-US" sz="4000" dirty="0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921" y="809898"/>
            <a:ext cx="9580312" cy="6048102"/>
          </a:xfr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592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13211"/>
            <a:ext cx="10515600" cy="801189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Annex 2 : Target schedule</a:t>
            </a:r>
            <a:endParaRPr lang="en-US" sz="4000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395" y="757646"/>
            <a:ext cx="4916668" cy="6092567"/>
          </a:xfr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681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Annex 3: examples of possibly needed major tools or utilities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6423" y="1506583"/>
            <a:ext cx="6583680" cy="467038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High voltage (380 V) power</a:t>
            </a:r>
          </a:p>
          <a:p>
            <a:r>
              <a:rPr lang="en-US" sz="2200" dirty="0" smtClean="0"/>
              <a:t>Cold water</a:t>
            </a:r>
          </a:p>
          <a:p>
            <a:r>
              <a:rPr lang="en-US" sz="2200" dirty="0" smtClean="0"/>
              <a:t>Liquid or gaseous N2 / He</a:t>
            </a:r>
          </a:p>
          <a:p>
            <a:r>
              <a:rPr lang="en-US" sz="2200" dirty="0" smtClean="0"/>
              <a:t>Compressed air</a:t>
            </a:r>
          </a:p>
          <a:p>
            <a:r>
              <a:rPr lang="en-US" sz="2200" dirty="0" smtClean="0"/>
              <a:t>Clean air laminar flow / clean room / conditioned air</a:t>
            </a:r>
          </a:p>
          <a:p>
            <a:r>
              <a:rPr lang="en-US" sz="2200" dirty="0" smtClean="0"/>
              <a:t>Assembly Hall</a:t>
            </a:r>
          </a:p>
          <a:p>
            <a:r>
              <a:rPr lang="en-US" sz="2200" dirty="0" smtClean="0"/>
              <a:t>Mechanical workshop</a:t>
            </a:r>
          </a:p>
          <a:p>
            <a:r>
              <a:rPr lang="en-US" sz="2200" dirty="0" smtClean="0"/>
              <a:t>IT network or </a:t>
            </a:r>
            <a:r>
              <a:rPr lang="en-US" sz="2200" dirty="0" err="1" smtClean="0"/>
              <a:t>Wifi</a:t>
            </a:r>
            <a:endParaRPr lang="en-US" sz="2200" dirty="0" smtClean="0"/>
          </a:p>
          <a:p>
            <a:r>
              <a:rPr lang="en-US" sz="2200" dirty="0" smtClean="0"/>
              <a:t>Chemicals</a:t>
            </a:r>
          </a:p>
          <a:p>
            <a:endParaRPr lang="en-US" sz="22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12</a:t>
            </a:fld>
            <a:endParaRPr lang="fr-FR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925491" y="1506583"/>
            <a:ext cx="5173980" cy="4670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ESD </a:t>
            </a:r>
            <a:r>
              <a:rPr lang="en-US" sz="2200" dirty="0" err="1" smtClean="0"/>
              <a:t>equipments</a:t>
            </a:r>
            <a:endParaRPr lang="en-US" sz="2200" dirty="0" smtClean="0"/>
          </a:p>
          <a:p>
            <a:r>
              <a:rPr lang="en-US" sz="2200" dirty="0" smtClean="0"/>
              <a:t>Crane or heavy handling systems</a:t>
            </a:r>
          </a:p>
          <a:p>
            <a:r>
              <a:rPr lang="en-US" sz="2200" dirty="0" smtClean="0"/>
              <a:t>Metrology systems (Faro, MMT, Laser…)</a:t>
            </a:r>
          </a:p>
          <a:p>
            <a:r>
              <a:rPr lang="en-US" sz="2200" dirty="0" smtClean="0"/>
              <a:t>VNA</a:t>
            </a:r>
          </a:p>
          <a:p>
            <a:r>
              <a:rPr lang="en-US" sz="2200" dirty="0" smtClean="0"/>
              <a:t>Calibration source</a:t>
            </a:r>
          </a:p>
          <a:p>
            <a:r>
              <a:rPr lang="en-US" sz="2200" dirty="0" smtClean="0"/>
              <a:t>Mount (or fake)</a:t>
            </a:r>
          </a:p>
          <a:p>
            <a:r>
              <a:rPr lang="en-US" sz="2200" dirty="0" smtClean="0"/>
              <a:t>Vacuum systems (including degassing)</a:t>
            </a:r>
          </a:p>
          <a:p>
            <a:r>
              <a:rPr lang="en-US" sz="2200" dirty="0" smtClean="0"/>
              <a:t>Acquisition systems</a:t>
            </a:r>
          </a:p>
          <a:p>
            <a:r>
              <a:rPr lang="en-US" sz="2200" dirty="0" smtClean="0"/>
              <a:t>Computers / data </a:t>
            </a:r>
            <a:r>
              <a:rPr lang="en-US" sz="2200" dirty="0" err="1" smtClean="0"/>
              <a:t>acq</a:t>
            </a:r>
            <a:r>
              <a:rPr lang="en-US" sz="2200" dirty="0" smtClean="0"/>
              <a:t>. systems</a:t>
            </a:r>
          </a:p>
          <a:p>
            <a:r>
              <a:rPr lang="en-US" sz="2200" dirty="0" smtClean="0"/>
              <a:t>Electrical test with probe station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05183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/>
              <a:t>Status</a:t>
            </a:r>
            <a:r>
              <a:rPr lang="fr-FR" dirty="0" smtClean="0"/>
              <a:t> of the </a:t>
            </a:r>
            <a:r>
              <a:rPr lang="fr-FR" dirty="0" err="1" smtClean="0"/>
              <a:t>sub</a:t>
            </a:r>
            <a:r>
              <a:rPr lang="fr-FR" dirty="0" smtClean="0"/>
              <a:t>-system : </a:t>
            </a:r>
            <a:br>
              <a:rPr lang="fr-FR" dirty="0" smtClean="0"/>
            </a:br>
            <a:r>
              <a:rPr lang="fr-FR" dirty="0" err="1" smtClean="0"/>
              <a:t>blocking</a:t>
            </a:r>
            <a:r>
              <a:rPr lang="fr-FR" dirty="0" smtClean="0"/>
              <a:t> points and </a:t>
            </a:r>
            <a:r>
              <a:rPr lang="fr-FR" dirty="0" err="1" smtClean="0"/>
              <a:t>schedule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23900" y="1711324"/>
            <a:ext cx="10896600" cy="4702175"/>
          </a:xfrm>
        </p:spPr>
        <p:txBody>
          <a:bodyPr>
            <a:normAutofit fontScale="62500" lnSpcReduction="20000"/>
          </a:bodyPr>
          <a:lstStyle/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What is the status of the sub-system ? </a:t>
            </a:r>
          </a:p>
          <a:p>
            <a:pPr lvl="2"/>
            <a:r>
              <a:rPr lang="en-US" dirty="0" smtClean="0"/>
              <a:t>Design/manufacturing (home made/industry)/assembly/tests ?</a:t>
            </a:r>
          </a:p>
          <a:p>
            <a:pPr lvl="2"/>
            <a:r>
              <a:rPr lang="en-US" dirty="0" smtClean="0"/>
              <a:t>When is this phase supposed to be finished ?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If you are still designing the sub-system:</a:t>
            </a:r>
          </a:p>
          <a:p>
            <a:pPr lvl="2"/>
            <a:r>
              <a:rPr lang="en-US" dirty="0" smtClean="0"/>
              <a:t>Which inputs / specifications / requirements, needed to finish the detailed design of your sub-systems, are not yet delivered ? </a:t>
            </a:r>
          </a:p>
          <a:p>
            <a:pPr lvl="3"/>
            <a:r>
              <a:rPr lang="en-US" dirty="0" smtClean="0"/>
              <a:t>For D.T.</a:t>
            </a:r>
          </a:p>
          <a:p>
            <a:pPr lvl="3"/>
            <a:r>
              <a:rPr lang="en-US" dirty="0" smtClean="0"/>
              <a:t>For F.I.	</a:t>
            </a:r>
          </a:p>
          <a:p>
            <a:pPr lvl="1"/>
            <a:endParaRPr lang="en-US" dirty="0" smtClean="0"/>
          </a:p>
          <a:p>
            <a:pPr lvl="2"/>
            <a:r>
              <a:rPr lang="en-US" dirty="0"/>
              <a:t>W</a:t>
            </a:r>
            <a:r>
              <a:rPr lang="en-US" dirty="0" smtClean="0"/>
              <a:t>hich other working group should deliver these inputs (see annex 1 for list of main WP) ?</a:t>
            </a:r>
          </a:p>
          <a:p>
            <a:pPr lvl="3"/>
            <a:r>
              <a:rPr lang="en-US" dirty="0" smtClean="0"/>
              <a:t>For D.T.</a:t>
            </a:r>
          </a:p>
          <a:p>
            <a:pPr lvl="3"/>
            <a:r>
              <a:rPr lang="en-US" dirty="0" smtClean="0"/>
              <a:t>For F.I.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/>
              <a:t>W</a:t>
            </a:r>
            <a:r>
              <a:rPr lang="en-US" dirty="0" smtClean="0"/>
              <a:t>hat time is still needed in order to (for D.T.) – assume that the above inputs are provided if needed -  :</a:t>
            </a:r>
          </a:p>
          <a:p>
            <a:pPr lvl="2"/>
            <a:r>
              <a:rPr lang="en-US" dirty="0" smtClean="0"/>
              <a:t>Finish the whole detailed design of D.T. ?</a:t>
            </a:r>
          </a:p>
          <a:p>
            <a:pPr lvl="2"/>
            <a:r>
              <a:rPr lang="en-US" dirty="0" smtClean="0"/>
              <a:t>Manufacture the sub-system ?</a:t>
            </a:r>
          </a:p>
          <a:p>
            <a:pPr lvl="2"/>
            <a:r>
              <a:rPr lang="en-US" dirty="0" smtClean="0"/>
              <a:t>Test the sub-system in your premises before delivery to APC / ROMA ?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Idem for F.I.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Do you think you can comply to the target schedule (see annex 2) ?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33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Interfaces with other sub-systems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and describe needed interfaces with other systems. Mechanical</a:t>
            </a:r>
          </a:p>
          <a:p>
            <a:pPr lvl="1"/>
            <a:r>
              <a:rPr lang="en-US" dirty="0" smtClean="0"/>
              <a:t>Electrical / Signal</a:t>
            </a:r>
          </a:p>
          <a:p>
            <a:pPr lvl="1"/>
            <a:r>
              <a:rPr lang="en-US" dirty="0" smtClean="0"/>
              <a:t>Vacuum</a:t>
            </a:r>
          </a:p>
          <a:p>
            <a:pPr lvl="1"/>
            <a:r>
              <a:rPr lang="en-US" dirty="0" smtClean="0"/>
              <a:t>Thermal</a:t>
            </a:r>
          </a:p>
          <a:p>
            <a:pPr lvl="1"/>
            <a:r>
              <a:rPr lang="en-US" dirty="0" smtClean="0"/>
              <a:t>Etc…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Are these interfaces currently </a:t>
            </a:r>
            <a:r>
              <a:rPr lang="en-US" dirty="0"/>
              <a:t>frozen ? 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6437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86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Test, Delivery, Assembly, Calibration Operations</a:t>
            </a:r>
            <a:endParaRPr lang="en-US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59865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Tests of the sub-system in your premises before delivery at APC or ROMA:</a:t>
            </a:r>
          </a:p>
          <a:p>
            <a:pPr lvl="1"/>
            <a:r>
              <a:rPr lang="en-US" dirty="0" smtClean="0"/>
              <a:t>What is the rationale for testing the sub-systems ? </a:t>
            </a:r>
          </a:p>
          <a:p>
            <a:pPr lvl="1"/>
            <a:r>
              <a:rPr lang="en-US" dirty="0" smtClean="0"/>
              <a:t>Which specifications will be tested ? </a:t>
            </a:r>
          </a:p>
          <a:p>
            <a:pPr lvl="1"/>
            <a:r>
              <a:rPr lang="en-US" dirty="0" smtClean="0"/>
              <a:t>What are the criterion for fail / pass ?  </a:t>
            </a:r>
          </a:p>
          <a:p>
            <a:pPr lvl="1"/>
            <a:endParaRPr lang="en-US" dirty="0"/>
          </a:p>
          <a:p>
            <a:r>
              <a:rPr lang="en-US" dirty="0" smtClean="0"/>
              <a:t>Delivery to APC or ROMA:</a:t>
            </a:r>
          </a:p>
          <a:p>
            <a:pPr lvl="1"/>
            <a:r>
              <a:rPr lang="en-US" dirty="0" smtClean="0"/>
              <a:t>Special care needed for the transportation and handling of the goods ?</a:t>
            </a:r>
          </a:p>
          <a:p>
            <a:pPr lvl="1"/>
            <a:endParaRPr lang="en-US" dirty="0"/>
          </a:p>
          <a:p>
            <a:r>
              <a:rPr lang="en-US" dirty="0" smtClean="0"/>
              <a:t>Assembly Operations in APC or/and ROMA:</a:t>
            </a:r>
          </a:p>
          <a:p>
            <a:pPr lvl="1"/>
            <a:r>
              <a:rPr lang="en-US" dirty="0" smtClean="0"/>
              <a:t>Same questions as first point above.</a:t>
            </a:r>
          </a:p>
          <a:p>
            <a:pPr lvl="1"/>
            <a:r>
              <a:rPr lang="en-US" dirty="0" smtClean="0"/>
              <a:t>+ which other sub-systems should be integrated before yours? After yours ?</a:t>
            </a:r>
          </a:p>
          <a:p>
            <a:pPr lvl="1"/>
            <a:r>
              <a:rPr lang="en-US" dirty="0" smtClean="0"/>
              <a:t>+ Is there any specific material needed for assembly ? (see annex 3 for help)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What are the test sequences needed to be performed during/after integration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+ How many FTE will you send people at APC / ROMA for help during assembly ?</a:t>
            </a:r>
          </a:p>
          <a:p>
            <a:pPr lvl="1"/>
            <a:endParaRPr lang="en-US" dirty="0"/>
          </a:p>
          <a:p>
            <a:r>
              <a:rPr lang="en-US" dirty="0" smtClean="0"/>
              <a:t>Calibration Operations  at APC:</a:t>
            </a:r>
          </a:p>
          <a:p>
            <a:pPr lvl="1"/>
            <a:r>
              <a:rPr lang="en-US" dirty="0" smtClean="0"/>
              <a:t>Same questions as for Assembly operations.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426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ATRIUM and Documentation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(with reference ATRIUM-</a:t>
            </a:r>
            <a:r>
              <a:rPr lang="en-US" dirty="0" err="1" smtClean="0"/>
              <a:t>xxxxx</a:t>
            </a:r>
            <a:r>
              <a:rPr lang="en-US" dirty="0" smtClean="0"/>
              <a:t>) the technical documents related to your sub-system already in the ATRIUM repository.</a:t>
            </a:r>
          </a:p>
          <a:p>
            <a:endParaRPr lang="en-US" dirty="0" smtClean="0"/>
          </a:p>
          <a:p>
            <a:r>
              <a:rPr lang="en-US" dirty="0" smtClean="0"/>
              <a:t>Are these documents definitive ? Should we update the status of the document from “in project” to “validated” ?</a:t>
            </a:r>
          </a:p>
          <a:p>
            <a:endParaRPr lang="en-US" dirty="0" smtClean="0"/>
          </a:p>
          <a:p>
            <a:r>
              <a:rPr lang="en-US" dirty="0" smtClean="0"/>
              <a:t>Missing documents from other sub-systems ?</a:t>
            </a:r>
          </a:p>
          <a:p>
            <a:endParaRPr lang="en-US" dirty="0" smtClean="0"/>
          </a:p>
          <a:p>
            <a:r>
              <a:rPr lang="en-US" dirty="0" smtClean="0"/>
              <a:t>Future documents to be downloaded by you ?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362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Last news, program for late 2016 and 2017 and other useful information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7125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Budget (excluding salaries)for T.D. + F.I.</a:t>
            </a:r>
            <a:endParaRPr lang="en-US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227766"/>
              </p:ext>
            </p:extLst>
          </p:nvPr>
        </p:nvGraphicFramePr>
        <p:xfrm>
          <a:off x="838200" y="1825625"/>
          <a:ext cx="10515600" cy="2026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="" xmlns:a16="http://schemas.microsoft.com/office/drawing/2014/main" val="3493009914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49002308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327964225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3530613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Spendings</a:t>
                      </a:r>
                      <a:r>
                        <a:rPr lang="en-US" dirty="0" smtClean="0"/>
                        <a:t> (type and amount)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Funding (source and amount)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 of funding (granted / under examination)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4813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75428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06446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18978414"/>
                  </a:ext>
                </a:extLst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930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86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Manpower</a:t>
            </a:r>
            <a:endParaRPr lang="en-US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68202"/>
              </p:ext>
            </p:extLst>
          </p:nvPr>
        </p:nvGraphicFramePr>
        <p:xfrm>
          <a:off x="838200" y="1825625"/>
          <a:ext cx="10515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="" xmlns:a16="http://schemas.microsoft.com/office/drawing/2014/main" val="215043372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3127279367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169849362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429402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 and responsibility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FTE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FTE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FTE 2018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0138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13985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9054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3294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32023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23564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1801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35300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19019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97409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7522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FTE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08950466"/>
                  </a:ext>
                </a:extLst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0789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Risks analysis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up to three major risks that can impact performances, schedule, costs for the delivery of your sub-systems.</a:t>
            </a:r>
          </a:p>
          <a:p>
            <a:endParaRPr lang="en-US" dirty="0" smtClean="0"/>
          </a:p>
          <a:p>
            <a:r>
              <a:rPr lang="en-US" dirty="0" smtClean="0"/>
              <a:t>Describe strategies dedicated to mitigate the probability of occurrence or the consequence of the risks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QUBIC Collaboration Meeting, September 26 / 27, LAL - Orsay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79A9-C35F-48E6-9BB7-636ACAF08A71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64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697</Words>
  <Application>Microsoft Macintosh PowerPoint</Application>
  <PresentationFormat>Personnalisé</PresentationFormat>
  <Paragraphs>127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xxxxxx sub-system for QUBIC </vt:lpstr>
      <vt:lpstr>Status of the sub-system :  blocking points and schedule</vt:lpstr>
      <vt:lpstr>Interfaces with other sub-systems</vt:lpstr>
      <vt:lpstr>Test, Delivery, Assembly, Calibration Operations</vt:lpstr>
      <vt:lpstr>ATRIUM and Documentation</vt:lpstr>
      <vt:lpstr>Last news, program for late 2016 and 2017 and other useful information</vt:lpstr>
      <vt:lpstr>Budget (excluding salaries)for T.D. + F.I.</vt:lpstr>
      <vt:lpstr>Manpower</vt:lpstr>
      <vt:lpstr>Risks analysis</vt:lpstr>
      <vt:lpstr>Annex 1: list of main-sub-system and WP leaders</vt:lpstr>
      <vt:lpstr>Annex 2 : Target schedule</vt:lpstr>
      <vt:lpstr>Annex 3: examples of possibly needed major tools or utilities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xxxxxx sub-system for QUBIC</dc:title>
  <dc:creator>Laurent Grandsire</dc:creator>
  <cp:lastModifiedBy>Sophie Henrot</cp:lastModifiedBy>
  <cp:revision>25</cp:revision>
  <dcterms:created xsi:type="dcterms:W3CDTF">2016-09-12T14:14:28Z</dcterms:created>
  <dcterms:modified xsi:type="dcterms:W3CDTF">2016-09-14T13:40:17Z</dcterms:modified>
</cp:coreProperties>
</file>