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2504" y="-7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1AAB33-8946-5C47-A0EF-61565F93F077}" type="datetimeFigureOut">
              <a:rPr lang="fr-FR" smtClean="0"/>
              <a:t>27/09/16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F48812-C858-F041-A356-EDE657A675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11367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641636-E2D1-F448-9CC6-A5DFDEF67BFE}" type="datetimeFigureOut">
              <a:rPr lang="fr-FR" smtClean="0"/>
              <a:t>27/09/16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4B0FFA-9CCD-2E41-BD68-BB37D1022C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7355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4F86C-5BEB-CB41-8745-868F8983B5F8}" type="datetime1">
              <a:rPr lang="en-US" smtClean="0"/>
              <a:t>27/09/16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QUBIC Meeting LAL Sept 2016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0C30-D2C1-1A44-983C-C634D9366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388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CE370-83A0-5148-89EB-F8F5B3906D55}" type="datetime1">
              <a:rPr lang="en-US" smtClean="0"/>
              <a:t>27/09/16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QUBIC Meeting LAL Sept 2016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0C30-D2C1-1A44-983C-C634D9366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627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C0D52-B81E-614F-A7D8-57943C26C5C0}" type="datetime1">
              <a:rPr lang="en-US" smtClean="0"/>
              <a:t>27/09/16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QUBIC Meeting LAL Sept 2016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0C30-D2C1-1A44-983C-C634D9366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697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501BF-AA68-994C-802A-63CA9D5F0C54}" type="datetime1">
              <a:rPr lang="en-US" smtClean="0"/>
              <a:t>27/09/16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QUBIC Meeting LAL Sept 2016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0C30-D2C1-1A44-983C-C634D9366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14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DF52D-B627-B044-A857-474F1541DD5F}" type="datetime1">
              <a:rPr lang="en-US" smtClean="0"/>
              <a:t>27/09/16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QUBIC Meeting LAL Sept 2016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0C30-D2C1-1A44-983C-C634D9366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645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B1F7C-2BE6-7E40-98D8-7D3A3828034E}" type="datetime1">
              <a:rPr lang="en-US" smtClean="0"/>
              <a:t>27/09/16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QUBIC Meeting LAL Sept 2016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0C30-D2C1-1A44-983C-C634D9366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1367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400BC-5FDC-A743-96A3-182A9F9058A4}" type="datetime1">
              <a:rPr lang="en-US" smtClean="0"/>
              <a:t>27/09/16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QUBIC Meeting LAL Sept 2016</a:t>
            </a:r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0C30-D2C1-1A44-983C-C634D9366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56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B66F-B9D2-BA48-AAC2-5C2AF0205358}" type="datetime1">
              <a:rPr lang="en-US" smtClean="0"/>
              <a:t>27/09/16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QUBIC Meeting LAL Sept 2016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0C30-D2C1-1A44-983C-C634D9366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458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DC602-D307-964F-9F9B-25C47B1F665B}" type="datetime1">
              <a:rPr lang="en-US" smtClean="0"/>
              <a:t>27/09/16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QUBIC Meeting LAL Sept 2016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0C30-D2C1-1A44-983C-C634D9366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939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E6A5B-C01B-0147-BCA4-EC0BA8D38870}" type="datetime1">
              <a:rPr lang="en-US" smtClean="0"/>
              <a:t>27/09/16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QUBIC Meeting LAL Sept 2016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0C30-D2C1-1A44-983C-C634D9366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742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18016-AA9F-CC49-9378-4B3813438008}" type="datetime1">
              <a:rPr lang="en-US" smtClean="0"/>
              <a:t>27/09/16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QUBIC Meeting LAL Sept 2016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B0C30-D2C1-1A44-983C-C634D9366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621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6D13F-29A6-194B-8B49-10676C67A579}" type="datetime1">
              <a:rPr lang="en-US" smtClean="0"/>
              <a:t>27/09/16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QUBIC Meeting LAL Sept 2016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B0C30-D2C1-1A44-983C-C634D93667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780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Active Calibration Sources</a:t>
            </a:r>
            <a:endParaRPr lang="en-GB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777" y="170591"/>
            <a:ext cx="920735" cy="963128"/>
          </a:xfrm>
          <a:prstGeom prst="rect">
            <a:avLst/>
          </a:prstGeom>
        </p:spPr>
      </p:pic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E5AA-65D8-9841-B6BA-6C45A8DDDDCF}" type="datetime1">
              <a:rPr lang="en-US" smtClean="0"/>
              <a:t>27/09/16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QUBIC Meeting LAL Sept 2016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977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Status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Call for tender almost ready (ask Laurent for the latest news!)</a:t>
            </a:r>
          </a:p>
          <a:p>
            <a:r>
              <a:rPr lang="en-GB" dirty="0" smtClean="0"/>
              <a:t>Two or three companies can fill the requirements</a:t>
            </a:r>
          </a:p>
          <a:p>
            <a:pPr>
              <a:buFont typeface="Wingdings" charset="2"/>
              <a:buChar char="Ø"/>
            </a:pPr>
            <a:r>
              <a:rPr lang="en-GB" dirty="0">
                <a:solidFill>
                  <a:srgbClr val="008000"/>
                </a:solidFill>
              </a:rPr>
              <a:t> </a:t>
            </a:r>
            <a:r>
              <a:rPr lang="en-GB" dirty="0" smtClean="0">
                <a:solidFill>
                  <a:srgbClr val="008000"/>
                </a:solidFill>
              </a:rPr>
              <a:t>basically off-the shelf components =&gt; delivery &lt; 6 months after the end of the call</a:t>
            </a:r>
            <a:endParaRPr lang="en-GB" dirty="0">
              <a:solidFill>
                <a:srgbClr val="008000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501BF-AA68-994C-802A-63CA9D5F0C54}" type="datetime1">
              <a:rPr lang="en-US" smtClean="0"/>
              <a:t>27/09/16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QUBIC Meeting LAL Sept 2016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228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Principle</a:t>
            </a:r>
            <a:endParaRPr lang="en-GB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501BF-AA68-994C-802A-63CA9D5F0C54}" type="datetime1">
              <a:rPr lang="en-US" smtClean="0"/>
              <a:t>27/09/16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QUBIC Meeting LAL Sept 2016</a:t>
            </a:r>
            <a:endParaRPr lang="en-GB"/>
          </a:p>
        </p:txBody>
      </p:sp>
      <p:sp>
        <p:nvSpPr>
          <p:cNvPr id="6" name="ZoneTexte 5"/>
          <p:cNvSpPr txBox="1"/>
          <p:nvPr/>
        </p:nvSpPr>
        <p:spPr>
          <a:xfrm>
            <a:off x="673100" y="5975866"/>
            <a:ext cx="787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PS: companies are allowed to propose something different, if it fits power level.</a:t>
            </a:r>
            <a:endParaRPr lang="en-GB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588303" y="1417638"/>
            <a:ext cx="135890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Synth </a:t>
            </a:r>
            <a:r>
              <a:rPr lang="en-GB" dirty="0" smtClean="0"/>
              <a:t>(5-15 </a:t>
            </a:r>
            <a:r>
              <a:rPr lang="en-GB" dirty="0" smtClean="0"/>
              <a:t>GHz, or 1-20 GHz)</a:t>
            </a:r>
            <a:endParaRPr lang="en-GB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2794000" y="1417638"/>
            <a:ext cx="115570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Ampli</a:t>
            </a:r>
            <a:endParaRPr lang="en-GB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4699000" y="1417638"/>
            <a:ext cx="134620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Multipliers</a:t>
            </a:r>
          </a:p>
          <a:p>
            <a:pPr algn="ctr"/>
            <a:r>
              <a:rPr lang="en-GB" dirty="0" smtClean="0"/>
              <a:t>(x10, x12…)</a:t>
            </a:r>
            <a:endParaRPr lang="en-GB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588303" y="3094038"/>
            <a:ext cx="135890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Control</a:t>
            </a:r>
            <a:endParaRPr lang="en-GB" dirty="0"/>
          </a:p>
        </p:txBody>
      </p:sp>
      <p:cxnSp>
        <p:nvCxnSpPr>
          <p:cNvPr id="12" name="Connecteur droit avec flèche 11"/>
          <p:cNvCxnSpPr/>
          <p:nvPr/>
        </p:nvCxnSpPr>
        <p:spPr>
          <a:xfrm>
            <a:off x="1282700" y="2459038"/>
            <a:ext cx="0" cy="533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2044700" y="1874838"/>
            <a:ext cx="6223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>
            <a:off x="3987800" y="1849438"/>
            <a:ext cx="6223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>
            <a:off x="6134100" y="1862138"/>
            <a:ext cx="6223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6896100" y="1677472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m</a:t>
            </a:r>
            <a:r>
              <a:rPr lang="en-GB" dirty="0" smtClean="0"/>
              <a:t>m-waves</a:t>
            </a:r>
            <a:endParaRPr lang="en-GB" dirty="0"/>
          </a:p>
        </p:txBody>
      </p:sp>
      <p:sp>
        <p:nvSpPr>
          <p:cNvPr id="3" name="ZoneTexte 2"/>
          <p:cNvSpPr txBox="1"/>
          <p:nvPr/>
        </p:nvSpPr>
        <p:spPr>
          <a:xfrm>
            <a:off x="588303" y="4385733"/>
            <a:ext cx="721223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charset="2"/>
              <a:buChar char="u"/>
            </a:pPr>
            <a:r>
              <a:rPr lang="en-GB" dirty="0" smtClean="0"/>
              <a:t> Power </a:t>
            </a:r>
            <a:r>
              <a:rPr lang="en-GB" dirty="0" err="1" smtClean="0"/>
              <a:t>typ</a:t>
            </a:r>
            <a:r>
              <a:rPr lang="en-GB" dirty="0" smtClean="0"/>
              <a:t> 1 </a:t>
            </a:r>
            <a:r>
              <a:rPr lang="en-GB" dirty="0" err="1" smtClean="0"/>
              <a:t>mW</a:t>
            </a:r>
            <a:endParaRPr lang="en-GB" dirty="0" smtClean="0"/>
          </a:p>
          <a:p>
            <a:pPr marL="285750" indent="-285750">
              <a:buFont typeface="Wingdings" charset="2"/>
              <a:buChar char="u"/>
            </a:pPr>
            <a:r>
              <a:rPr lang="en-GB" dirty="0" smtClean="0"/>
              <a:t>Flatness 3dB</a:t>
            </a:r>
          </a:p>
          <a:p>
            <a:pPr marL="285750" indent="-285750">
              <a:buFont typeface="Wingdings" charset="2"/>
              <a:buChar char="u"/>
            </a:pPr>
            <a:r>
              <a:rPr lang="en-GB" dirty="0" smtClean="0"/>
              <a:t>F Coverage: 130-170 GHz and 190-245 GHz at least</a:t>
            </a:r>
          </a:p>
          <a:p>
            <a:pPr marL="285750" indent="-285750">
              <a:buFont typeface="Wingdings" charset="2"/>
              <a:buChar char="u"/>
            </a:pPr>
            <a:r>
              <a:rPr lang="en-GB" dirty="0" smtClean="0"/>
              <a:t>Frequency resolution: usually much higher than what we need (&lt; 1 GHz)</a:t>
            </a:r>
          </a:p>
          <a:p>
            <a:pPr marL="285750" indent="-285750">
              <a:buFont typeface="Wingdings" charset="2"/>
              <a:buChar char="u"/>
            </a:pPr>
            <a:r>
              <a:rPr lang="en-GB" dirty="0" smtClean="0"/>
              <a:t>CW mode (and modulation possibilities…)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4446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Option (to be investigated)</a:t>
            </a:r>
            <a:endParaRPr lang="en-GB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501BF-AA68-994C-802A-63CA9D5F0C54}" type="datetime1">
              <a:rPr lang="en-US" smtClean="0"/>
              <a:t>27/09/16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QUBIC Meeting LAL Sept 2016</a:t>
            </a:r>
            <a:endParaRPr lang="en-GB"/>
          </a:p>
        </p:txBody>
      </p:sp>
      <p:sp>
        <p:nvSpPr>
          <p:cNvPr id="7" name="Rectangle à coins arrondis 6"/>
          <p:cNvSpPr/>
          <p:nvPr/>
        </p:nvSpPr>
        <p:spPr>
          <a:xfrm>
            <a:off x="588303" y="2978666"/>
            <a:ext cx="135890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Synth (1-10 GHz, or 1-20 GHz)</a:t>
            </a:r>
            <a:endParaRPr lang="en-GB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2794000" y="2978666"/>
            <a:ext cx="115570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Ampli</a:t>
            </a:r>
            <a:endParaRPr lang="en-GB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4851400" y="3867666"/>
            <a:ext cx="134620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Multipliers</a:t>
            </a:r>
            <a:endParaRPr lang="en-GB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588303" y="4655066"/>
            <a:ext cx="135890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Control</a:t>
            </a:r>
            <a:endParaRPr lang="en-GB" dirty="0"/>
          </a:p>
        </p:txBody>
      </p:sp>
      <p:cxnSp>
        <p:nvCxnSpPr>
          <p:cNvPr id="12" name="Connecteur droit avec flèche 11"/>
          <p:cNvCxnSpPr/>
          <p:nvPr/>
        </p:nvCxnSpPr>
        <p:spPr>
          <a:xfrm>
            <a:off x="1282700" y="4020066"/>
            <a:ext cx="0" cy="533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2044700" y="3435866"/>
            <a:ext cx="6223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en angle 10"/>
          <p:cNvCxnSpPr/>
          <p:nvPr/>
        </p:nvCxnSpPr>
        <p:spPr>
          <a:xfrm>
            <a:off x="3949700" y="3435866"/>
            <a:ext cx="914400" cy="914400"/>
          </a:xfrm>
          <a:prstGeom prst="bent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à coins arrondis 18"/>
          <p:cNvSpPr/>
          <p:nvPr/>
        </p:nvSpPr>
        <p:spPr>
          <a:xfrm>
            <a:off x="4851400" y="1848366"/>
            <a:ext cx="134620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Multipliers</a:t>
            </a:r>
            <a:endParaRPr lang="en-GB" dirty="0"/>
          </a:p>
        </p:txBody>
      </p:sp>
      <p:cxnSp>
        <p:nvCxnSpPr>
          <p:cNvPr id="15" name="Connecteur en angle 14"/>
          <p:cNvCxnSpPr>
            <a:stCxn id="8" idx="3"/>
            <a:endCxn id="19" idx="1"/>
          </p:cNvCxnSpPr>
          <p:nvPr/>
        </p:nvCxnSpPr>
        <p:spPr>
          <a:xfrm flipV="1">
            <a:off x="3949700" y="2305566"/>
            <a:ext cx="901700" cy="1130300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6832600" y="2120900"/>
            <a:ext cx="96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150 GHz</a:t>
            </a:r>
            <a:endParaRPr lang="en-GB" dirty="0"/>
          </a:p>
        </p:txBody>
      </p:sp>
      <p:cxnSp>
        <p:nvCxnSpPr>
          <p:cNvPr id="26" name="Connecteur droit avec flèche 25"/>
          <p:cNvCxnSpPr>
            <a:stCxn id="19" idx="3"/>
          </p:cNvCxnSpPr>
          <p:nvPr/>
        </p:nvCxnSpPr>
        <p:spPr>
          <a:xfrm>
            <a:off x="6197600" y="2305566"/>
            <a:ext cx="5207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>
            <a:off x="6197600" y="4350266"/>
            <a:ext cx="5207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6832600" y="4165600"/>
            <a:ext cx="96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220 GHz</a:t>
            </a:r>
            <a:endParaRPr lang="en-GB" dirty="0"/>
          </a:p>
        </p:txBody>
      </p:sp>
      <p:sp>
        <p:nvSpPr>
          <p:cNvPr id="30" name="Rectangle à coins arrondis 29"/>
          <p:cNvSpPr/>
          <p:nvPr/>
        </p:nvSpPr>
        <p:spPr>
          <a:xfrm>
            <a:off x="4334933" y="3132667"/>
            <a:ext cx="127000" cy="635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ZoneTexte 30"/>
          <p:cNvSpPr txBox="1"/>
          <p:nvPr/>
        </p:nvSpPr>
        <p:spPr>
          <a:xfrm>
            <a:off x="4505067" y="3251200"/>
            <a:ext cx="1980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m</a:t>
            </a:r>
            <a:r>
              <a:rPr lang="en-GB" dirty="0" smtClean="0"/>
              <a:t>icrowave switch?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058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Injection scheme (to be discussed!)</a:t>
            </a:r>
            <a:endParaRPr lang="en-GB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501BF-AA68-994C-802A-63CA9D5F0C54}" type="datetime1">
              <a:rPr lang="en-US" smtClean="0"/>
              <a:t>27/09/16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QUBIC Meeting LAL Sept 2016</a:t>
            </a:r>
            <a:endParaRPr lang="en-GB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413" y="1656066"/>
            <a:ext cx="4335573" cy="4287534"/>
          </a:xfrm>
          <a:prstGeom prst="rect">
            <a:avLst/>
          </a:prstGeom>
        </p:spPr>
      </p:pic>
      <p:cxnSp>
        <p:nvCxnSpPr>
          <p:cNvPr id="9" name="Connecteur droit 8"/>
          <p:cNvCxnSpPr/>
          <p:nvPr/>
        </p:nvCxnSpPr>
        <p:spPr>
          <a:xfrm>
            <a:off x="457200" y="1417638"/>
            <a:ext cx="5672667" cy="4287534"/>
          </a:xfrm>
          <a:prstGeom prst="line">
            <a:avLst/>
          </a:prstGeom>
          <a:ln cap="flat">
            <a:gradFill flip="none" rotWithShape="1">
              <a:gsLst>
                <a:gs pos="0">
                  <a:srgbClr val="FF0000"/>
                </a:gs>
                <a:gs pos="100000">
                  <a:prstClr val="white"/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H="1">
            <a:off x="33866" y="1417638"/>
            <a:ext cx="6180667" cy="4700284"/>
          </a:xfrm>
          <a:prstGeom prst="line">
            <a:avLst/>
          </a:prstGeom>
          <a:ln cap="flat">
            <a:gradFill flip="none" rotWithShape="1">
              <a:gsLst>
                <a:gs pos="0">
                  <a:srgbClr val="FF0000"/>
                </a:gs>
                <a:gs pos="100000">
                  <a:prstClr val="white"/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5" name="Flèche vers la droite 14"/>
          <p:cNvSpPr/>
          <p:nvPr/>
        </p:nvSpPr>
        <p:spPr>
          <a:xfrm>
            <a:off x="5325534" y="3742266"/>
            <a:ext cx="914400" cy="44026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ZoneTexte 15"/>
          <p:cNvSpPr txBox="1"/>
          <p:nvPr/>
        </p:nvSpPr>
        <p:spPr>
          <a:xfrm>
            <a:off x="6477000" y="3183466"/>
            <a:ext cx="2667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err="1" smtClean="0"/>
              <a:t>Paraboloidal</a:t>
            </a:r>
            <a:r>
              <a:rPr lang="en-GB" sz="3200" dirty="0" smtClean="0"/>
              <a:t> </a:t>
            </a:r>
          </a:p>
          <a:p>
            <a:r>
              <a:rPr lang="en-GB" sz="3200" dirty="0"/>
              <a:t>m</a:t>
            </a:r>
            <a:r>
              <a:rPr lang="en-GB" sz="3200" dirty="0" smtClean="0"/>
              <a:t>irror for flat </a:t>
            </a:r>
            <a:r>
              <a:rPr lang="en-GB" sz="3200" dirty="0" err="1" smtClean="0"/>
              <a:t>wavefront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1942942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204</Words>
  <Application>Microsoft Macintosh PowerPoint</Application>
  <PresentationFormat>Présentation à l'écran (4:3)</PresentationFormat>
  <Paragraphs>40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Active Calibration Sources</vt:lpstr>
      <vt:lpstr>Status</vt:lpstr>
      <vt:lpstr>Principle</vt:lpstr>
      <vt:lpstr>Option (to be investigated)</vt:lpstr>
      <vt:lpstr>Injection scheme (to be discussed!)</vt:lpstr>
    </vt:vector>
  </TitlesOfParts>
  <Company>Laboratoire APC - PCCP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Horns &amp; Switches: status</dc:title>
  <dc:creator>Andrea Tartari</dc:creator>
  <cp:lastModifiedBy>Andrea Tartari</cp:lastModifiedBy>
  <cp:revision>65</cp:revision>
  <dcterms:created xsi:type="dcterms:W3CDTF">2016-06-08T08:46:29Z</dcterms:created>
  <dcterms:modified xsi:type="dcterms:W3CDTF">2016-09-27T08:39:20Z</dcterms:modified>
</cp:coreProperties>
</file>