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85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2" r:id="rId12"/>
    <p:sldId id="273" r:id="rId13"/>
    <p:sldId id="286" r:id="rId14"/>
    <p:sldId id="274" r:id="rId15"/>
    <p:sldId id="275" r:id="rId16"/>
    <p:sldId id="277" r:id="rId17"/>
    <p:sldId id="294" r:id="rId18"/>
    <p:sldId id="287" r:id="rId19"/>
    <p:sldId id="278" r:id="rId20"/>
    <p:sldId id="283" r:id="rId21"/>
    <p:sldId id="300" r:id="rId22"/>
    <p:sldId id="296" r:id="rId23"/>
    <p:sldId id="281" r:id="rId24"/>
    <p:sldId id="297" r:id="rId25"/>
    <p:sldId id="288" r:id="rId26"/>
    <p:sldId id="284" r:id="rId27"/>
    <p:sldId id="292" r:id="rId28"/>
  </p:sldIdLst>
  <p:sldSz cx="9144000" cy="6858000" type="screen4x3"/>
  <p:notesSz cx="8686800" cy="6400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7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764888" cy="320858"/>
          </a:xfrm>
          <a:prstGeom prst="rect">
            <a:avLst/>
          </a:prstGeom>
        </p:spPr>
        <p:txBody>
          <a:bodyPr vert="horz" lIns="82359" tIns="41179" rIns="82359" bIns="41179" rtlCol="0"/>
          <a:lstStyle>
            <a:lvl1pPr algn="l">
              <a:defRPr sz="10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19887" y="0"/>
            <a:ext cx="3764888" cy="320858"/>
          </a:xfrm>
          <a:prstGeom prst="rect">
            <a:avLst/>
          </a:prstGeom>
        </p:spPr>
        <p:txBody>
          <a:bodyPr vert="horz" lIns="82359" tIns="41179" rIns="82359" bIns="41179" rtlCol="0"/>
          <a:lstStyle>
            <a:lvl1pPr algn="r">
              <a:defRPr sz="1000"/>
            </a:lvl1pPr>
          </a:lstStyle>
          <a:p>
            <a:fld id="{5FFB2FB6-9AE9-47AC-84E6-946F801F78A0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079943"/>
            <a:ext cx="3764888" cy="320858"/>
          </a:xfrm>
          <a:prstGeom prst="rect">
            <a:avLst/>
          </a:prstGeom>
        </p:spPr>
        <p:txBody>
          <a:bodyPr vert="horz" lIns="82359" tIns="41179" rIns="82359" bIns="41179" rtlCol="0" anchor="b"/>
          <a:lstStyle>
            <a:lvl1pPr algn="l">
              <a:defRPr sz="10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919887" y="6079943"/>
            <a:ext cx="3764888" cy="320858"/>
          </a:xfrm>
          <a:prstGeom prst="rect">
            <a:avLst/>
          </a:prstGeom>
        </p:spPr>
        <p:txBody>
          <a:bodyPr vert="horz" lIns="82359" tIns="41179" rIns="82359" bIns="41179" rtlCol="0" anchor="b"/>
          <a:lstStyle>
            <a:lvl1pPr algn="r">
              <a:defRPr sz="1000"/>
            </a:lvl1pPr>
          </a:lstStyle>
          <a:p>
            <a:fld id="{D9066290-9A9B-49BC-A1FC-51C28AB5173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2824530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88326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41514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716714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431" y="6330576"/>
            <a:ext cx="1104878" cy="46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4348" y="214290"/>
            <a:ext cx="7560890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6778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 flipV="1">
            <a:off x="403845" y="6211863"/>
            <a:ext cx="8316912" cy="71437"/>
          </a:xfrm>
          <a:prstGeom prst="rect">
            <a:avLst/>
          </a:prstGeom>
          <a:solidFill>
            <a:srgbClr val="006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8583935" y="641985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2C7712-619D-4211-BC8B-1ECE2542A3CF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227660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46311" y="620688"/>
            <a:ext cx="7560890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6778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755650" y="1844675"/>
            <a:ext cx="7561263" cy="38163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431" y="6330576"/>
            <a:ext cx="1104878" cy="46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 flipV="1">
            <a:off x="403845" y="6211863"/>
            <a:ext cx="8316912" cy="71437"/>
          </a:xfrm>
          <a:prstGeom prst="rect">
            <a:avLst/>
          </a:prstGeom>
          <a:solidFill>
            <a:srgbClr val="006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583935" y="641985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2C7712-619D-4211-BC8B-1ECE2542A3CF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30975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39991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250247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74678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48349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46236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377575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79509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3D3B0-41D6-445E-94B2-88D2C92B7E0B}" type="datetimeFigureOut">
              <a:rPr lang="en-IE" smtClean="0"/>
              <a:pPr/>
              <a:t>27/09/2016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53268-95E7-4B1A-B118-51F6EEAD9667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4621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1038"/>
            <a:ext cx="7772400" cy="2387600"/>
          </a:xfrm>
        </p:spPr>
        <p:txBody>
          <a:bodyPr/>
          <a:lstStyle/>
          <a:p>
            <a:r>
              <a:rPr lang="en-IE" dirty="0" smtClean="0"/>
              <a:t>Update on Optical Modelling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773613"/>
            <a:ext cx="6858000" cy="1655762"/>
          </a:xfrm>
        </p:spPr>
        <p:txBody>
          <a:bodyPr/>
          <a:lstStyle/>
          <a:p>
            <a:r>
              <a:rPr lang="en-IE" dirty="0" smtClean="0"/>
              <a:t>Créidhe O’Sullivan, Stephen Scully, </a:t>
            </a:r>
            <a:r>
              <a:rPr lang="en-IE" dirty="0" err="1" smtClean="0"/>
              <a:t>Donnacha</a:t>
            </a:r>
            <a:r>
              <a:rPr lang="en-IE" dirty="0" smtClean="0"/>
              <a:t> Gayer, David Burke at </a:t>
            </a:r>
            <a:r>
              <a:rPr lang="en-IE" dirty="0" err="1" smtClean="0"/>
              <a:t>Maynooth</a:t>
            </a:r>
            <a:endParaRPr lang="en-IE" dirty="0" smtClean="0"/>
          </a:p>
          <a:p>
            <a:r>
              <a:rPr lang="en-IE" dirty="0" smtClean="0"/>
              <a:t>Marco De </a:t>
            </a:r>
            <a:r>
              <a:rPr lang="en-IE" dirty="0" err="1" smtClean="0"/>
              <a:t>Petris</a:t>
            </a:r>
            <a:r>
              <a:rPr lang="en-IE" dirty="0" smtClean="0"/>
              <a:t> and colleagues at Roma</a:t>
            </a:r>
            <a:endParaRPr lang="en-IE" dirty="0"/>
          </a:p>
        </p:txBody>
      </p:sp>
      <p:pic>
        <p:nvPicPr>
          <p:cNvPr id="4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69" y="346409"/>
            <a:ext cx="1854935" cy="194034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688" y="6120075"/>
            <a:ext cx="1476375" cy="61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54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375" t="34291" r="30472" b="19622"/>
          <a:stretch>
            <a:fillRect/>
          </a:stretch>
        </p:blipFill>
        <p:spPr bwMode="auto">
          <a:xfrm>
            <a:off x="4860032" y="476672"/>
            <a:ext cx="3672408" cy="350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9644" t="21567" r="30653" b="8242"/>
          <a:stretch>
            <a:fillRect/>
          </a:stretch>
        </p:blipFill>
        <p:spPr bwMode="auto">
          <a:xfrm>
            <a:off x="683568" y="476672"/>
            <a:ext cx="3528392" cy="521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303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Beam Footprint</a:t>
            </a:r>
            <a:endParaRPr lang="en-IE" sz="3200" b="1" dirty="0">
              <a:solidFill>
                <a:srgbClr val="006778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7872" t="19886" r="54329" b="19635"/>
          <a:stretch>
            <a:fillRect/>
          </a:stretch>
        </p:blipFill>
        <p:spPr bwMode="auto">
          <a:xfrm>
            <a:off x="683568" y="980728"/>
            <a:ext cx="36004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3858543" cy="3600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11560" y="486916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footprint of 400 antenna beams on the secondary mirror (finite focal plane captures 72% of power)</a:t>
            </a:r>
          </a:p>
          <a:p>
            <a:endParaRPr lang="en-GB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71600" y="270892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 </a:t>
            </a:r>
            <a:r>
              <a:rPr lang="en-IE" i="1" dirty="0" smtClean="0">
                <a:solidFill>
                  <a:schemeClr val="bg1"/>
                </a:solidFill>
              </a:rPr>
              <a:t>r </a:t>
            </a:r>
            <a:r>
              <a:rPr lang="en-IE" dirty="0" smtClean="0">
                <a:solidFill>
                  <a:schemeClr val="bg1"/>
                </a:solidFill>
              </a:rPr>
              <a:t>= 0.8w</a:t>
            </a:r>
            <a:br>
              <a:rPr lang="en-IE" dirty="0" smtClean="0">
                <a:solidFill>
                  <a:schemeClr val="bg1"/>
                </a:solidFill>
              </a:rPr>
            </a:br>
            <a:r>
              <a:rPr lang="en-IE" dirty="0" smtClean="0">
                <a:solidFill>
                  <a:schemeClr val="bg1"/>
                </a:solidFill>
              </a:rPr>
              <a:t>(72%)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40050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 </a:t>
            </a:r>
            <a:r>
              <a:rPr lang="en-IE" i="1" dirty="0" smtClean="0">
                <a:solidFill>
                  <a:schemeClr val="bg1"/>
                </a:solidFill>
              </a:rPr>
              <a:t>r </a:t>
            </a:r>
            <a:r>
              <a:rPr lang="en-IE" dirty="0" smtClean="0">
                <a:solidFill>
                  <a:schemeClr val="bg1"/>
                </a:solidFill>
              </a:rPr>
              <a:t>= w</a:t>
            </a:r>
            <a:endParaRPr lang="en-IE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105025" y="4057650"/>
            <a:ext cx="90711" cy="9143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71800" y="11247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 </a:t>
            </a:r>
            <a:r>
              <a:rPr lang="en-IE" i="1" dirty="0" smtClean="0">
                <a:solidFill>
                  <a:schemeClr val="bg1"/>
                </a:solidFill>
              </a:rPr>
              <a:t>r </a:t>
            </a:r>
            <a:r>
              <a:rPr lang="en-IE" dirty="0" smtClean="0">
                <a:solidFill>
                  <a:schemeClr val="bg1"/>
                </a:solidFill>
              </a:rPr>
              <a:t>= 2w (99%)</a:t>
            </a:r>
            <a:endParaRPr lang="en-IE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09850" y="1333500"/>
            <a:ext cx="266700" cy="12382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04248" y="36450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beams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4716016" y="4869160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PO beam ‘edges’ added to CAD model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="" xmlns:p14="http://schemas.microsoft.com/office/powerpoint/2010/main" val="1370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34421" t="17726" r="24629" b="16755"/>
          <a:stretch>
            <a:fillRect/>
          </a:stretch>
        </p:blipFill>
        <p:spPr bwMode="auto">
          <a:xfrm>
            <a:off x="827584" y="188640"/>
            <a:ext cx="40324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l="32621" t="21326" r="24629" b="20355"/>
          <a:stretch>
            <a:fillRect/>
          </a:stretch>
        </p:blipFill>
        <p:spPr bwMode="auto">
          <a:xfrm>
            <a:off x="4932040" y="2564904"/>
            <a:ext cx="4104456" cy="3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5576" y="4293096"/>
            <a:ext cx="3456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Maps of the beam pattern from each of 400 input horns on the circular focal plane showing the effect of reducing mirror sizes to &lt;420 mm</a:t>
            </a:r>
            <a:endParaRPr lang="en-IE" i="1" dirty="0"/>
          </a:p>
        </p:txBody>
      </p:sp>
      <p:sp>
        <p:nvSpPr>
          <p:cNvPr id="5" name="Rectangle 4"/>
          <p:cNvSpPr/>
          <p:nvPr/>
        </p:nvSpPr>
        <p:spPr>
          <a:xfrm>
            <a:off x="4572000" y="476672"/>
            <a:ext cx="4139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Once all the component sizes and locations are chosen, the 400 antenna beams are propagated through the system to the focal plane. 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19426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6572" t="32171" r="19684" b="11335"/>
          <a:stretch/>
        </p:blipFill>
        <p:spPr>
          <a:xfrm>
            <a:off x="226465" y="1504549"/>
            <a:ext cx="8714313" cy="4172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1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Performance</a:t>
            </a:r>
            <a:endParaRPr lang="en-IE" sz="3200" b="1" dirty="0">
              <a:solidFill>
                <a:srgbClr val="00677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90872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smtClean="0"/>
              <a:t>We would like to produce diffraction-limited images over a </a:t>
            </a:r>
            <a:r>
              <a:rPr lang="en-GB" sz="2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14° (later 12.9°) </a:t>
            </a:r>
            <a:r>
              <a:rPr lang="en-GB" sz="20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fov</a:t>
            </a:r>
            <a:r>
              <a:rPr lang="en-GB" sz="2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. We could not achieve this in the plane of asymmetry.</a:t>
            </a:r>
            <a:endParaRPr lang="en-IE" sz="2000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660" t="26596" r="43142" b="28457"/>
          <a:stretch>
            <a:fillRect/>
          </a:stretch>
        </p:blipFill>
        <p:spPr bwMode="auto">
          <a:xfrm>
            <a:off x="5220072" y="764704"/>
            <a:ext cx="33123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4272" t="29966" r="48029" b="33315"/>
          <a:stretch>
            <a:fillRect/>
          </a:stretch>
        </p:blipFill>
        <p:spPr bwMode="auto">
          <a:xfrm>
            <a:off x="467544" y="2996952"/>
            <a:ext cx="523822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652120" y="3429000"/>
            <a:ext cx="3059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+mn-lt"/>
                <a:ea typeface="Times New Roman" pitchFamily="18" charset="0"/>
                <a:cs typeface="Times New Roman" pitchFamily="18" charset="0"/>
              </a:rPr>
              <a:t>fringe patterns generated by two orthogonal 27.5-</a:t>
            </a:r>
            <a:r>
              <a:rPr lang="en-GB" sz="2000" i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λ</a:t>
            </a:r>
            <a:r>
              <a:rPr lang="en-GB" i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smtClean="0">
                <a:latin typeface="+mn-lt"/>
                <a:ea typeface="Times New Roman" pitchFamily="18" charset="0"/>
                <a:cs typeface="Times New Roman" pitchFamily="18" charset="0"/>
              </a:rPr>
              <a:t>baselines (l</a:t>
            </a:r>
            <a:r>
              <a:rPr lang="en-GB" sz="2000" i="1" dirty="0" smtClean="0">
                <a:latin typeface="+mn-lt"/>
                <a:ea typeface="Times New Roman" pitchFamily="18" charset="0"/>
                <a:cs typeface="Times New Roman" pitchFamily="18" charset="0"/>
                <a:sym typeface="Symbol"/>
              </a:rPr>
              <a:t> 173) along and perpendicular to the plane of </a:t>
            </a:r>
            <a:r>
              <a:rPr lang="en-GB" sz="2000" i="1" dirty="0" err="1" smtClean="0">
                <a:latin typeface="+mn-lt"/>
                <a:ea typeface="Times New Roman" pitchFamily="18" charset="0"/>
                <a:cs typeface="Times New Roman" pitchFamily="18" charset="0"/>
                <a:sym typeface="Symbol"/>
              </a:rPr>
              <a:t>symmety</a:t>
            </a:r>
            <a:endParaRPr lang="en-IE" sz="2000" i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5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1508" t="881" r="1106" b="3084"/>
          <a:stretch>
            <a:fillRect/>
          </a:stretch>
        </p:blipFill>
        <p:spPr bwMode="auto">
          <a:xfrm>
            <a:off x="1259632" y="1412776"/>
            <a:ext cx="60486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03648" y="620688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Effect of aberrations is to reduce the fringe visibility</a:t>
            </a:r>
            <a:endParaRPr lang="en-IE" sz="20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21202" t="-48254" r="74087" b="-44764"/>
          <a:stretch>
            <a:fillRect/>
          </a:stretch>
        </p:blipFill>
        <p:spPr bwMode="auto">
          <a:xfrm>
            <a:off x="6228184" y="1484784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15869" y="153010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= 50</a:t>
            </a:r>
            <a:endParaRPr lang="en-IE" sz="2000" dirty="0"/>
          </a:p>
        </p:txBody>
      </p:sp>
    </p:spTree>
    <p:extLst>
      <p:ext uri="{BB962C8B-B14F-4D97-AF65-F5344CB8AC3E}">
        <p14:creationId xmlns="" xmlns:p14="http://schemas.microsoft.com/office/powerpoint/2010/main" val="16810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Point Spread Function</a:t>
            </a:r>
            <a:endParaRPr lang="en-IE" sz="3200" b="1" dirty="0">
              <a:solidFill>
                <a:srgbClr val="006778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5319"/>
          <a:stretch>
            <a:fillRect/>
          </a:stretch>
        </p:blipFill>
        <p:spPr bwMode="auto">
          <a:xfrm>
            <a:off x="5006329" y="473990"/>
            <a:ext cx="3322067" cy="219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2918023" cy="183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ight Arrow 10"/>
          <p:cNvSpPr/>
          <p:nvPr/>
        </p:nvSpPr>
        <p:spPr>
          <a:xfrm>
            <a:off x="3907916" y="1399344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/>
          <p:cNvSpPr txBox="1"/>
          <p:nvPr/>
        </p:nvSpPr>
        <p:spPr>
          <a:xfrm>
            <a:off x="4014986" y="175502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FT</a:t>
            </a:r>
            <a:endParaRPr lang="en-IE" dirty="0"/>
          </a:p>
        </p:txBody>
      </p:sp>
      <p:pic>
        <p:nvPicPr>
          <p:cNvPr id="23" name="Picture 22"/>
          <p:cNvPicPr/>
          <p:nvPr/>
        </p:nvPicPr>
        <p:blipFill>
          <a:blip r:embed="rId4" cstate="print"/>
          <a:srcRect l="33194" t="36289" r="28457" b="17938"/>
          <a:stretch>
            <a:fillRect/>
          </a:stretch>
        </p:blipFill>
        <p:spPr bwMode="auto">
          <a:xfrm>
            <a:off x="2454882" y="2914650"/>
            <a:ext cx="4202212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3265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Point Spread Function</a:t>
            </a:r>
            <a:endParaRPr lang="en-IE" sz="3200" b="1" dirty="0">
              <a:solidFill>
                <a:srgbClr val="00677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38873" t="31786" r="13608" b="28466"/>
          <a:stretch/>
        </p:blipFill>
        <p:spPr>
          <a:xfrm>
            <a:off x="2114872" y="1388447"/>
            <a:ext cx="6435778" cy="33645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305175" y="3743325"/>
            <a:ext cx="46672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917627" y="3743324"/>
            <a:ext cx="46672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59831" y="3450936"/>
            <a:ext cx="991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no. of horns</a:t>
            </a:r>
            <a:endParaRPr lang="en-IE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491422" y="4746765"/>
            <a:ext cx="46672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551243" y="4746764"/>
            <a:ext cx="46672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9899" y="4548746"/>
            <a:ext cx="1896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separation of horns</a:t>
            </a:r>
            <a:endParaRPr lang="en-IE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52500" y="2390775"/>
            <a:ext cx="248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1">
                    <a:lumMod val="75000"/>
                  </a:schemeClr>
                </a:solidFill>
              </a:rPr>
              <a:t>on-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7030A0"/>
                </a:solidFill>
              </a:rPr>
              <a:t>off-</a:t>
            </a:r>
            <a:r>
              <a:rPr lang="en-IE" dirty="0" smtClean="0"/>
              <a:t>axis horn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3100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Point Spread Function</a:t>
            </a:r>
            <a:endParaRPr lang="en-IE" sz="3200" b="1" dirty="0">
              <a:solidFill>
                <a:srgbClr val="006778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l="29765" t="29250" r="34279" b="29703"/>
          <a:stretch>
            <a:fillRect/>
          </a:stretch>
        </p:blipFill>
        <p:spPr bwMode="auto">
          <a:xfrm>
            <a:off x="1218878" y="731123"/>
            <a:ext cx="3229842" cy="230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26143" t="26949" r="26153" b="14003"/>
          <a:stretch>
            <a:fillRect/>
          </a:stretch>
        </p:blipFill>
        <p:spPr bwMode="auto">
          <a:xfrm>
            <a:off x="4531246" y="862911"/>
            <a:ext cx="2952328" cy="228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41518" t="30919" r="20953" b="29543"/>
          <a:stretch/>
        </p:blipFill>
        <p:spPr>
          <a:xfrm>
            <a:off x="2136072" y="3146788"/>
            <a:ext cx="4623471" cy="3044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44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35938" t="25466" r="33333" b="25000"/>
          <a:stretch>
            <a:fillRect/>
          </a:stretch>
        </p:blipFill>
        <p:spPr bwMode="auto">
          <a:xfrm>
            <a:off x="4211960" y="692696"/>
            <a:ext cx="41044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275" t="26645" r="76266" b="2672"/>
          <a:stretch>
            <a:fillRect/>
          </a:stretch>
        </p:blipFill>
        <p:spPr bwMode="auto">
          <a:xfrm>
            <a:off x="683568" y="692696"/>
            <a:ext cx="28800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4653136"/>
            <a:ext cx="7488832" cy="707886"/>
          </a:xfrm>
          <a:prstGeom prst="rect">
            <a:avLst/>
          </a:prstGeom>
          <a:solidFill>
            <a:srgbClr val="DDFAFF"/>
          </a:solidFill>
          <a:ln w="28575">
            <a:solidFill>
              <a:srgbClr val="006778"/>
            </a:solidFill>
          </a:ln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rgbClr val="006778"/>
                </a:solidFill>
              </a:rPr>
              <a:t>Aberrations in the (14</a:t>
            </a:r>
            <a:r>
              <a:rPr lang="en-GB" sz="2000" b="1" dirty="0" smtClean="0">
                <a:solidFill>
                  <a:srgbClr val="006778"/>
                </a:solidFill>
                <a:ea typeface="Times New Roman" pitchFamily="18" charset="0"/>
                <a:cs typeface="Times New Roman" pitchFamily="18" charset="0"/>
              </a:rPr>
              <a:t>°</a:t>
            </a:r>
            <a:r>
              <a:rPr lang="en-IE" sz="2000" dirty="0" smtClean="0">
                <a:solidFill>
                  <a:srgbClr val="006778"/>
                </a:solidFill>
              </a:rPr>
              <a:t>) beam combiner result in a loss of sensitivity of 10%</a:t>
            </a:r>
            <a:endParaRPr lang="en-IE" sz="2000" dirty="0">
              <a:solidFill>
                <a:srgbClr val="00677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31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3674640"/>
            <a:ext cx="781236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543100" y="1107009"/>
            <a:ext cx="6562675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Reminder: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Optical design of th</a:t>
            </a:r>
            <a:r>
              <a:rPr lang="en-GB" sz="2000" dirty="0" smtClean="0">
                <a:latin typeface="+mn-lt"/>
                <a:ea typeface="Times New Roman" pitchFamily="18" charset="0"/>
                <a:cs typeface="Times New Roman" pitchFamily="18" charset="0"/>
              </a:rPr>
              <a:t>e beam combiner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Optical analysis of the beam combiner performance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8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	methods</a:t>
            </a:r>
            <a:endParaRPr kumimoji="0" lang="en-GB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800" baseline="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	instrument PSF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aseline="0" dirty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	dual-band operation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aseline="0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aseline="0" dirty="0" smtClean="0">
                <a:ea typeface="Times New Roman" pitchFamily="18" charset="0"/>
                <a:cs typeface="Times New Roman" pitchFamily="18" charset="0"/>
              </a:rPr>
              <a:t>Next?</a:t>
            </a: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 smtClean="0">
              <a:latin typeface="Times New Roman MT Std Bd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Outline</a:t>
            </a:r>
            <a:endParaRPr lang="en-IE" sz="3200" b="1" dirty="0">
              <a:solidFill>
                <a:srgbClr val="00677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1340768"/>
            <a:ext cx="72008" cy="72008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611560" y="2060848"/>
            <a:ext cx="72008" cy="72008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613792" y="2804542"/>
            <a:ext cx="72008" cy="72008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13792" y="3543300"/>
            <a:ext cx="72008" cy="72008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626418" y="4249663"/>
            <a:ext cx="72008" cy="72008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620949" y="4895294"/>
            <a:ext cx="72008" cy="72008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375892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1586" t="3497" r="2868" b="1536"/>
          <a:stretch>
            <a:fillRect/>
          </a:stretch>
        </p:blipFill>
        <p:spPr bwMode="auto">
          <a:xfrm>
            <a:off x="5510905" y="1659601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275" t="26645" r="76266" b="2672"/>
          <a:stretch>
            <a:fillRect/>
          </a:stretch>
        </p:blipFill>
        <p:spPr bwMode="auto">
          <a:xfrm>
            <a:off x="1207168" y="1587593"/>
            <a:ext cx="24482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99592" y="4797152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The slightly smaller beam of the later (12.9</a:t>
            </a:r>
            <a:r>
              <a:rPr lang="en-GB" sz="2000" dirty="0" smtClean="0">
                <a:sym typeface="Symbol"/>
              </a:rPr>
              <a:t> </a:t>
            </a:r>
            <a:r>
              <a:rPr lang="en-GB" sz="2000" dirty="0" smtClean="0"/>
              <a:t>) design improves the performance of the combiner.</a:t>
            </a:r>
            <a:endParaRPr lang="en-IE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134641" y="108653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150 GHz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Point Spread Function</a:t>
            </a:r>
            <a:endParaRPr lang="en-IE" sz="3200" b="1" dirty="0">
              <a:solidFill>
                <a:srgbClr val="00677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69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Point Spread Function</a:t>
            </a:r>
            <a:endParaRPr lang="en-IE" sz="3200" b="1" dirty="0">
              <a:solidFill>
                <a:srgbClr val="006778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2" cstate="print"/>
          <a:srcRect l="33194" t="36289" r="28457" b="17938"/>
          <a:stretch>
            <a:fillRect/>
          </a:stretch>
        </p:blipFill>
        <p:spPr bwMode="auto">
          <a:xfrm>
            <a:off x="107504" y="1653640"/>
            <a:ext cx="4202212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52466" t="30824" r="14872" b="17977"/>
          <a:stretch/>
        </p:blipFill>
        <p:spPr>
          <a:xfrm>
            <a:off x="4845669" y="1540044"/>
            <a:ext cx="3595686" cy="35228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9625" y="2009774"/>
            <a:ext cx="2196000" cy="2196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7356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35203" t="22451" r="10962" b="17110"/>
          <a:stretch/>
        </p:blipFill>
        <p:spPr>
          <a:xfrm>
            <a:off x="191306" y="289730"/>
            <a:ext cx="5682171" cy="3987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8953" y="2414232"/>
            <a:ext cx="1962150" cy="1960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4438651" y="2414232"/>
            <a:ext cx="4343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 dirty="0">
                <a:ea typeface="Times New Roman" panose="02020603050405020304" pitchFamily="18" charset="0"/>
              </a:rPr>
              <a:t>We </a:t>
            </a:r>
            <a:r>
              <a:rPr lang="en-IE" sz="2000" dirty="0" smtClean="0">
                <a:ea typeface="Times New Roman" panose="02020603050405020304" pitchFamily="18" charset="0"/>
              </a:rPr>
              <a:t>reduced </a:t>
            </a:r>
            <a:r>
              <a:rPr lang="en-IE" sz="2000" dirty="0">
                <a:ea typeface="Times New Roman" panose="02020603050405020304" pitchFamily="18" charset="0"/>
              </a:rPr>
              <a:t>the size of the secondary mirror and added, in sequence, the cold stop, the dichroic and the blockages cause by the off-axis focal plane and associated electronics. </a:t>
            </a:r>
            <a:endParaRPr lang="en-IE" sz="2000" dirty="0"/>
          </a:p>
        </p:txBody>
      </p:sp>
      <p:sp>
        <p:nvSpPr>
          <p:cNvPr id="6" name="Rectangle 5"/>
          <p:cNvSpPr/>
          <p:nvPr/>
        </p:nvSpPr>
        <p:spPr>
          <a:xfrm>
            <a:off x="295278" y="4541370"/>
            <a:ext cx="8486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IE" sz="2000" dirty="0">
                <a:ea typeface="Times New Roman" panose="02020603050405020304" pitchFamily="18" charset="0"/>
              </a:rPr>
              <a:t>T</a:t>
            </a:r>
            <a:r>
              <a:rPr lang="en-IE" sz="2000" dirty="0" smtClean="0">
                <a:ea typeface="Times New Roman" panose="02020603050405020304" pitchFamily="18" charset="0"/>
              </a:rPr>
              <a:t>he </a:t>
            </a:r>
            <a:r>
              <a:rPr lang="en-IE" sz="2000" dirty="0">
                <a:ea typeface="Times New Roman" panose="02020603050405020304" pitchFamily="18" charset="0"/>
              </a:rPr>
              <a:t>addition of the </a:t>
            </a:r>
            <a:r>
              <a:rPr lang="en-IE" sz="2000" dirty="0" smtClean="0">
                <a:ea typeface="Times New Roman" panose="02020603050405020304" pitchFamily="18" charset="0"/>
              </a:rPr>
              <a:t>optical </a:t>
            </a:r>
            <a:r>
              <a:rPr lang="en-IE" sz="2000" dirty="0">
                <a:ea typeface="Times New Roman" panose="02020603050405020304" pitchFamily="18" charset="0"/>
              </a:rPr>
              <a:t>components </a:t>
            </a:r>
            <a:r>
              <a:rPr lang="en-IE" sz="2000" dirty="0" smtClean="0">
                <a:ea typeface="Times New Roman" panose="02020603050405020304" pitchFamily="18" charset="0"/>
              </a:rPr>
              <a:t>did not </a:t>
            </a:r>
            <a:r>
              <a:rPr lang="en-IE" sz="2000" dirty="0">
                <a:ea typeface="Times New Roman" panose="02020603050405020304" pitchFamily="18" charset="0"/>
              </a:rPr>
              <a:t>degrade the sensitivity of the instrument to any significant </a:t>
            </a:r>
            <a:r>
              <a:rPr lang="en-IE" sz="2000" dirty="0" smtClean="0">
                <a:ea typeface="Times New Roman" panose="02020603050405020304" pitchFamily="18" charset="0"/>
              </a:rPr>
              <a:t>extent.  </a:t>
            </a:r>
            <a:r>
              <a:rPr lang="en-IE" sz="2000" dirty="0">
                <a:ea typeface="Times New Roman" panose="02020603050405020304" pitchFamily="18" charset="0"/>
              </a:rPr>
              <a:t>The off-axis focal plane, </a:t>
            </a:r>
            <a:r>
              <a:rPr lang="en-IE" sz="2000" dirty="0" smtClean="0">
                <a:ea typeface="Times New Roman" panose="02020603050405020304" pitchFamily="18" charset="0"/>
              </a:rPr>
              <a:t>did </a:t>
            </a:r>
            <a:r>
              <a:rPr lang="en-IE" sz="2000" dirty="0">
                <a:ea typeface="Times New Roman" panose="02020603050405020304" pitchFamily="18" charset="0"/>
              </a:rPr>
              <a:t>block power from a small number of horns and reduced the average power that reaches the focal plane by about 1%.</a:t>
            </a:r>
            <a:endParaRPr lang="en-IE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00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Dual-Band Instrument</a:t>
            </a:r>
            <a:endParaRPr lang="en-IE" sz="3200" b="1" dirty="0">
              <a:solidFill>
                <a:srgbClr val="006778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636" y="973832"/>
            <a:ext cx="36145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The design of the back-to-back horn antennas was changed from the original so that they could operate over 130 – 250 GHz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39172" t="32364" r="10060" b="17302"/>
          <a:stretch/>
        </p:blipFill>
        <p:spPr>
          <a:xfrm>
            <a:off x="3867151" y="586344"/>
            <a:ext cx="5010150" cy="3104630"/>
          </a:xfrm>
          <a:prstGeom prst="rect">
            <a:avLst/>
          </a:prstGeom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3" cstate="print"/>
          <a:srcRect l="6072" t="43646" r="9329" b="23235"/>
          <a:stretch>
            <a:fillRect/>
          </a:stretch>
        </p:blipFill>
        <p:spPr bwMode="auto">
          <a:xfrm>
            <a:off x="320477" y="3835524"/>
            <a:ext cx="8424936" cy="206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3413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9"/>
          <p:cNvPicPr>
            <a:picLocks noChangeAspect="1" noChangeArrowheads="1"/>
          </p:cNvPicPr>
          <p:nvPr/>
        </p:nvPicPr>
        <p:blipFill>
          <a:blip r:embed="rId2" cstate="print"/>
          <a:srcRect l="7422" t="33566" r="7979" b="14595"/>
          <a:stretch>
            <a:fillRect/>
          </a:stretch>
        </p:blipFill>
        <p:spPr bwMode="auto">
          <a:xfrm>
            <a:off x="429643" y="1539652"/>
            <a:ext cx="7967538" cy="305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Dual-Band Instrument</a:t>
            </a:r>
            <a:endParaRPr lang="en-IE" sz="3200" b="1" dirty="0">
              <a:solidFill>
                <a:srgbClr val="00677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61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1586" t="3497" r="2868" b="1536"/>
          <a:stretch>
            <a:fillRect/>
          </a:stretch>
        </p:blipFill>
        <p:spPr bwMode="auto">
          <a:xfrm>
            <a:off x="3347864" y="980728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275" t="26645" r="76266" b="2672"/>
          <a:stretch>
            <a:fillRect/>
          </a:stretch>
        </p:blipFill>
        <p:spPr bwMode="auto">
          <a:xfrm>
            <a:off x="539552" y="908720"/>
            <a:ext cx="24482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99592" y="4797152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The slightly smaller beam of the new design improves the performance of the combiner.</a:t>
            </a:r>
            <a:endParaRPr lang="en-IE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37890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150 GHz single band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37890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150 GHz dual band</a:t>
            </a:r>
            <a:endParaRPr lang="en-IE" dirty="0"/>
          </a:p>
        </p:txBody>
      </p:sp>
      <p:pic>
        <p:nvPicPr>
          <p:cNvPr id="8" name="Picture 7" descr="220 GHz on-axi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4168" y="836712"/>
            <a:ext cx="2664296" cy="2664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184" y="37890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220 GHz dual band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24935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3674640"/>
            <a:ext cx="781236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579647" y="1432051"/>
            <a:ext cx="705173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Demonstrator:  	model warm mirrors (</a:t>
            </a:r>
            <a:r>
              <a:rPr kumimoji="0" lang="en-GB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Zemax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ea typeface="Times New Roman" pitchFamily="18" charset="0"/>
                <a:cs typeface="Times New Roman" pitchFamily="18" charset="0"/>
              </a:rPr>
              <a:t>	</a:t>
            </a:r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	</a:t>
            </a:r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model</a:t>
            </a:r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room temp </a:t>
            </a:r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tests?</a:t>
            </a:r>
            <a:endParaRPr lang="en-GB" sz="2000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ea typeface="Times New Roman" pitchFamily="18" charset="0"/>
                <a:cs typeface="Times New Roman" pitchFamily="18" charset="0"/>
              </a:rPr>
              <a:t>	</a:t>
            </a:r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	tolerance analysis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Multi-mode behaviour, choke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2000" dirty="0" smtClean="0">
                <a:solidFill>
                  <a:srgbClr val="006778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Wideband synthesised beam, including aberrations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2000" dirty="0" smtClean="0">
                <a:solidFill>
                  <a:srgbClr val="006778"/>
                </a:solidFill>
                <a:ea typeface="Times New Roman" pitchFamily="18" charset="0"/>
                <a:cs typeface="Times New Roman" pitchFamily="18" charset="0"/>
              </a:rPr>
              <a:t>Effect of near- </a:t>
            </a:r>
            <a:r>
              <a:rPr lang="en-IE" sz="2000" dirty="0" err="1" smtClean="0">
                <a:solidFill>
                  <a:srgbClr val="006778"/>
                </a:solidFill>
                <a:ea typeface="Times New Roman" pitchFamily="18" charset="0"/>
                <a:cs typeface="Times New Roman" pitchFamily="18" charset="0"/>
              </a:rPr>
              <a:t>vs</a:t>
            </a:r>
            <a:r>
              <a:rPr lang="en-IE" sz="2000" dirty="0" smtClean="0">
                <a:solidFill>
                  <a:srgbClr val="006778"/>
                </a:solidFill>
                <a:ea typeface="Times New Roman" pitchFamily="18" charset="0"/>
                <a:cs typeface="Times New Roman" pitchFamily="18" charset="0"/>
              </a:rPr>
              <a:t> far-field calibration source illumination of horns</a:t>
            </a:r>
            <a:endParaRPr lang="en-GB" sz="2000" dirty="0" smtClean="0">
              <a:solidFill>
                <a:srgbClr val="006778"/>
              </a:solidFill>
              <a:latin typeface="+mn-lt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Next</a:t>
            </a:r>
            <a:endParaRPr lang="en-IE" sz="3200" b="1" dirty="0">
              <a:solidFill>
                <a:srgbClr val="00677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7044" y="1575023"/>
            <a:ext cx="72008" cy="72008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1177044" y="3089929"/>
            <a:ext cx="72008" cy="72008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1178321" y="4061479"/>
            <a:ext cx="72008" cy="72008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41457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32606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5405" t="6629" r="25156" b="7806"/>
          <a:stretch>
            <a:fillRect/>
          </a:stretch>
        </p:blipFill>
        <p:spPr bwMode="auto">
          <a:xfrm>
            <a:off x="593254" y="889645"/>
            <a:ext cx="367240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201" y="188884"/>
            <a:ext cx="6177357" cy="5872967"/>
            <a:chOff x="6680" y="8274"/>
            <a:chExt cx="3854" cy="6493"/>
          </a:xfrm>
        </p:grpSpPr>
        <p:sp>
          <p:nvSpPr>
            <p:cNvPr id="16387" name="Oval 3"/>
            <p:cNvSpPr>
              <a:spLocks noChangeArrowheads="1"/>
            </p:cNvSpPr>
            <p:nvPr/>
          </p:nvSpPr>
          <p:spPr bwMode="auto">
            <a:xfrm>
              <a:off x="7608" y="10165"/>
              <a:ext cx="1213" cy="159"/>
            </a:xfrm>
            <a:prstGeom prst="ellipse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88" name="Oval 4"/>
            <p:cNvSpPr>
              <a:spLocks noChangeArrowheads="1"/>
            </p:cNvSpPr>
            <p:nvPr/>
          </p:nvSpPr>
          <p:spPr bwMode="auto">
            <a:xfrm>
              <a:off x="7103" y="11534"/>
              <a:ext cx="2246" cy="159"/>
            </a:xfrm>
            <a:prstGeom prst="ellipse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7062" y="9915"/>
              <a:ext cx="2381" cy="194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0" name="AutoShape 6"/>
            <p:cNvSpPr>
              <a:spLocks noChangeArrowheads="1"/>
            </p:cNvSpPr>
            <p:nvPr/>
          </p:nvSpPr>
          <p:spPr bwMode="auto">
            <a:xfrm>
              <a:off x="7724" y="9194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1" name="AutoShape 7"/>
            <p:cNvSpPr>
              <a:spLocks noChangeArrowheads="1"/>
            </p:cNvSpPr>
            <p:nvPr/>
          </p:nvSpPr>
          <p:spPr bwMode="auto">
            <a:xfrm>
              <a:off x="7964" y="9193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2" name="AutoShape 8"/>
            <p:cNvSpPr>
              <a:spLocks noChangeArrowheads="1"/>
            </p:cNvSpPr>
            <p:nvPr/>
          </p:nvSpPr>
          <p:spPr bwMode="auto">
            <a:xfrm>
              <a:off x="8152" y="9194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3" name="AutoShape 9"/>
            <p:cNvSpPr>
              <a:spLocks noChangeArrowheads="1"/>
            </p:cNvSpPr>
            <p:nvPr/>
          </p:nvSpPr>
          <p:spPr bwMode="auto">
            <a:xfrm>
              <a:off x="8348" y="9193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8587" y="9194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7726" y="8858"/>
              <a:ext cx="1006" cy="362"/>
              <a:chOff x="8151" y="6539"/>
              <a:chExt cx="1006" cy="391"/>
            </a:xfrm>
          </p:grpSpPr>
          <p:sp>
            <p:nvSpPr>
              <p:cNvPr id="16396" name="AutoShape 12"/>
              <p:cNvSpPr>
                <a:spLocks noChangeArrowheads="1"/>
              </p:cNvSpPr>
              <p:nvPr/>
            </p:nvSpPr>
            <p:spPr bwMode="auto">
              <a:xfrm flipV="1">
                <a:off x="8151" y="6540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397" name="AutoShape 13"/>
              <p:cNvSpPr>
                <a:spLocks noChangeArrowheads="1"/>
              </p:cNvSpPr>
              <p:nvPr/>
            </p:nvSpPr>
            <p:spPr bwMode="auto">
              <a:xfrm flipV="1">
                <a:off x="8386" y="6539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398" name="AutoShape 14"/>
              <p:cNvSpPr>
                <a:spLocks noChangeArrowheads="1"/>
              </p:cNvSpPr>
              <p:nvPr/>
            </p:nvSpPr>
            <p:spPr bwMode="auto">
              <a:xfrm flipV="1">
                <a:off x="8579" y="6540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399" name="AutoShape 15"/>
              <p:cNvSpPr>
                <a:spLocks noChangeArrowheads="1"/>
              </p:cNvSpPr>
              <p:nvPr/>
            </p:nvSpPr>
            <p:spPr bwMode="auto">
              <a:xfrm flipV="1">
                <a:off x="8775" y="6539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400" name="AutoShape 16"/>
              <p:cNvSpPr>
                <a:spLocks noChangeArrowheads="1"/>
              </p:cNvSpPr>
              <p:nvPr/>
            </p:nvSpPr>
            <p:spPr bwMode="auto">
              <a:xfrm flipV="1">
                <a:off x="9014" y="6540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</p:grp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7765" y="9176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8009" y="9184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3" name="Rectangle 19"/>
            <p:cNvSpPr>
              <a:spLocks noChangeArrowheads="1"/>
            </p:cNvSpPr>
            <p:nvPr/>
          </p:nvSpPr>
          <p:spPr bwMode="auto">
            <a:xfrm>
              <a:off x="8198" y="9181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8393" y="9176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8629" y="9181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7196" y="13926"/>
              <a:ext cx="2164" cy="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beams superimposed </a:t>
              </a:r>
              <a:b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on the focal plane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8" name="Text Box 24"/>
            <p:cNvSpPr txBox="1">
              <a:spLocks noChangeArrowheads="1"/>
            </p:cNvSpPr>
            <p:nvPr/>
          </p:nvSpPr>
          <p:spPr bwMode="auto">
            <a:xfrm>
              <a:off x="6747" y="8990"/>
              <a:ext cx="1119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re-emitting horn </a:t>
              </a:r>
              <a:b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array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9" name="Text Box 25"/>
            <p:cNvSpPr txBox="1">
              <a:spLocks noChangeArrowheads="1"/>
            </p:cNvSpPr>
            <p:nvPr/>
          </p:nvSpPr>
          <p:spPr bwMode="auto">
            <a:xfrm>
              <a:off x="8499" y="8513"/>
              <a:ext cx="2035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sky horn array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0" name="Text Box 26"/>
            <p:cNvSpPr txBox="1">
              <a:spLocks noChangeArrowheads="1"/>
            </p:cNvSpPr>
            <p:nvPr/>
          </p:nvSpPr>
          <p:spPr bwMode="auto">
            <a:xfrm>
              <a:off x="7556" y="8353"/>
              <a:ext cx="576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sky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411" name="AutoShape 27"/>
            <p:cNvCxnSpPr>
              <a:cxnSpLocks noChangeShapeType="1"/>
            </p:cNvCxnSpPr>
            <p:nvPr/>
          </p:nvCxnSpPr>
          <p:spPr bwMode="auto">
            <a:xfrm flipV="1">
              <a:off x="7556" y="8274"/>
              <a:ext cx="14" cy="4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6680" y="12652"/>
              <a:ext cx="1303" cy="1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imaging optics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(beam combiner) 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39552" y="3429000"/>
            <a:ext cx="144016" cy="792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896484" y="899955"/>
            <a:ext cx="37903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QUBIC operates as a </a:t>
            </a:r>
            <a:r>
              <a:rPr lang="en-GB" sz="2000" dirty="0" err="1" smtClean="0">
                <a:solidFill>
                  <a:srgbClr val="006778"/>
                </a:solidFill>
                <a:ea typeface="Times New Roman" pitchFamily="18" charset="0"/>
                <a:cs typeface="Times New Roman" pitchFamily="18" charset="0"/>
              </a:rPr>
              <a:t>Fizeau</a:t>
            </a:r>
            <a:r>
              <a:rPr lang="en-GB" sz="2000" dirty="0" smtClean="0">
                <a:solidFill>
                  <a:srgbClr val="006778"/>
                </a:solidFill>
                <a:ea typeface="Times New Roman" pitchFamily="18" charset="0"/>
                <a:cs typeface="Times New Roman" pitchFamily="18" charset="0"/>
              </a:rPr>
              <a:t> interferometer</a:t>
            </a:r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: the beams from an array of back-to-back horns at the entrance aperture are superimposed on a focal plane by the beam combiner.  </a:t>
            </a:r>
          </a:p>
          <a:p>
            <a:pPr lvl="0"/>
            <a:endParaRPr lang="en-GB" sz="2000" dirty="0" smtClean="0"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en-GB" sz="2000" dirty="0" smtClean="0"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en-GB" sz="2000" dirty="0" smtClean="0"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GB" sz="2000" dirty="0" smtClean="0">
                <a:ea typeface="Times New Roman" pitchFamily="18" charset="0"/>
                <a:cs typeface="Times New Roman" pitchFamily="18" charset="0"/>
              </a:rPr>
              <a:t>Each pair of horns produces a fringe pattern on this focal plane (depends on baseline length and direction).  </a:t>
            </a:r>
          </a:p>
          <a:p>
            <a:pPr lvl="0"/>
            <a:endParaRPr lang="en-GB" sz="2000" dirty="0" smtClean="0"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1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9578" t="26141" r="25898" b="18716"/>
          <a:stretch>
            <a:fillRect/>
          </a:stretch>
        </p:blipFill>
        <p:spPr bwMode="auto">
          <a:xfrm>
            <a:off x="395536" y="404664"/>
            <a:ext cx="2983246" cy="29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39578" t="26141" r="25898" b="18716"/>
          <a:stretch>
            <a:fillRect/>
          </a:stretch>
        </p:blipFill>
        <p:spPr bwMode="auto">
          <a:xfrm>
            <a:off x="396000" y="396000"/>
            <a:ext cx="2983246" cy="29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9547" t="24860" r="25928" b="20283"/>
          <a:stretch>
            <a:fillRect/>
          </a:stretch>
        </p:blipFill>
        <p:spPr bwMode="auto">
          <a:xfrm>
            <a:off x="396000" y="396000"/>
            <a:ext cx="2983333" cy="296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9583" t="26190" r="25952" b="18667"/>
          <a:stretch>
            <a:fillRect/>
          </a:stretch>
        </p:blipFill>
        <p:spPr bwMode="auto">
          <a:xfrm>
            <a:off x="396000" y="396000"/>
            <a:ext cx="2978148" cy="29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39621" t="23333" r="25914" b="21524"/>
          <a:stretch>
            <a:fillRect/>
          </a:stretch>
        </p:blipFill>
        <p:spPr bwMode="auto">
          <a:xfrm>
            <a:off x="396000" y="396000"/>
            <a:ext cx="2978148" cy="29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33874" y="404664"/>
            <a:ext cx="412655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 smtClean="0"/>
          </a:p>
          <a:p>
            <a:endParaRPr lang="en-IE" sz="2000" dirty="0" smtClean="0"/>
          </a:p>
          <a:p>
            <a:endParaRPr lang="en-IE" sz="2000" dirty="0" smtClean="0"/>
          </a:p>
          <a:p>
            <a:r>
              <a:rPr lang="en-IE" sz="2000" i="1" dirty="0" smtClean="0"/>
              <a:t>Focal plane image for one baseline (pair of horns)</a:t>
            </a:r>
          </a:p>
          <a:p>
            <a:endParaRPr lang="en-IE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7544" y="4404592"/>
            <a:ext cx="83529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The combined fringe pattern is simply an image of the sky convolved with the synthesised beam of the instrument. </a:t>
            </a:r>
            <a:endParaRPr kumimoji="0" lang="en-I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15522" t="24206" r="44879" b="12435"/>
          <a:stretch>
            <a:fillRect/>
          </a:stretch>
        </p:blipFill>
        <p:spPr bwMode="auto">
          <a:xfrm>
            <a:off x="396000" y="396000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151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5405" t="6629" r="25156" b="7806"/>
          <a:stretch>
            <a:fillRect/>
          </a:stretch>
        </p:blipFill>
        <p:spPr bwMode="auto">
          <a:xfrm>
            <a:off x="593254" y="889645"/>
            <a:ext cx="367240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612085" y="405062"/>
            <a:ext cx="5565071" cy="5656790"/>
            <a:chOff x="7062" y="8513"/>
            <a:chExt cx="3472" cy="6254"/>
          </a:xfrm>
        </p:grpSpPr>
        <p:sp>
          <p:nvSpPr>
            <p:cNvPr id="16387" name="Oval 3"/>
            <p:cNvSpPr>
              <a:spLocks noChangeArrowheads="1"/>
            </p:cNvSpPr>
            <p:nvPr/>
          </p:nvSpPr>
          <p:spPr bwMode="auto">
            <a:xfrm>
              <a:off x="7608" y="10165"/>
              <a:ext cx="1213" cy="159"/>
            </a:xfrm>
            <a:prstGeom prst="ellipse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88" name="Oval 4"/>
            <p:cNvSpPr>
              <a:spLocks noChangeArrowheads="1"/>
            </p:cNvSpPr>
            <p:nvPr/>
          </p:nvSpPr>
          <p:spPr bwMode="auto">
            <a:xfrm>
              <a:off x="7103" y="11534"/>
              <a:ext cx="2246" cy="159"/>
            </a:xfrm>
            <a:prstGeom prst="ellipse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7062" y="9915"/>
              <a:ext cx="2381" cy="194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0" name="AutoShape 6"/>
            <p:cNvSpPr>
              <a:spLocks noChangeArrowheads="1"/>
            </p:cNvSpPr>
            <p:nvPr/>
          </p:nvSpPr>
          <p:spPr bwMode="auto">
            <a:xfrm>
              <a:off x="7724" y="9194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1" name="AutoShape 7"/>
            <p:cNvSpPr>
              <a:spLocks noChangeArrowheads="1"/>
            </p:cNvSpPr>
            <p:nvPr/>
          </p:nvSpPr>
          <p:spPr bwMode="auto">
            <a:xfrm>
              <a:off x="7964" y="9193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2" name="AutoShape 8"/>
            <p:cNvSpPr>
              <a:spLocks noChangeArrowheads="1"/>
            </p:cNvSpPr>
            <p:nvPr/>
          </p:nvSpPr>
          <p:spPr bwMode="auto">
            <a:xfrm>
              <a:off x="8152" y="9194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3" name="AutoShape 9"/>
            <p:cNvSpPr>
              <a:spLocks noChangeArrowheads="1"/>
            </p:cNvSpPr>
            <p:nvPr/>
          </p:nvSpPr>
          <p:spPr bwMode="auto">
            <a:xfrm>
              <a:off x="8348" y="9193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8587" y="9194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grpSp>
          <p:nvGrpSpPr>
            <p:cNvPr id="16395" name="Group 11"/>
            <p:cNvGrpSpPr>
              <a:grpSpLocks/>
            </p:cNvGrpSpPr>
            <p:nvPr/>
          </p:nvGrpSpPr>
          <p:grpSpPr bwMode="auto">
            <a:xfrm>
              <a:off x="7726" y="8858"/>
              <a:ext cx="1006" cy="362"/>
              <a:chOff x="8151" y="6539"/>
              <a:chExt cx="1006" cy="391"/>
            </a:xfrm>
          </p:grpSpPr>
          <p:sp>
            <p:nvSpPr>
              <p:cNvPr id="16396" name="AutoShape 12"/>
              <p:cNvSpPr>
                <a:spLocks noChangeArrowheads="1"/>
              </p:cNvSpPr>
              <p:nvPr/>
            </p:nvSpPr>
            <p:spPr bwMode="auto">
              <a:xfrm flipV="1">
                <a:off x="8151" y="6540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397" name="AutoShape 13"/>
              <p:cNvSpPr>
                <a:spLocks noChangeArrowheads="1"/>
              </p:cNvSpPr>
              <p:nvPr/>
            </p:nvSpPr>
            <p:spPr bwMode="auto">
              <a:xfrm flipV="1">
                <a:off x="8386" y="6539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398" name="AutoShape 14"/>
              <p:cNvSpPr>
                <a:spLocks noChangeArrowheads="1"/>
              </p:cNvSpPr>
              <p:nvPr/>
            </p:nvSpPr>
            <p:spPr bwMode="auto">
              <a:xfrm flipV="1">
                <a:off x="8579" y="6540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399" name="AutoShape 15"/>
              <p:cNvSpPr>
                <a:spLocks noChangeArrowheads="1"/>
              </p:cNvSpPr>
              <p:nvPr/>
            </p:nvSpPr>
            <p:spPr bwMode="auto">
              <a:xfrm flipV="1">
                <a:off x="8775" y="6539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400" name="AutoShape 16"/>
              <p:cNvSpPr>
                <a:spLocks noChangeArrowheads="1"/>
              </p:cNvSpPr>
              <p:nvPr/>
            </p:nvSpPr>
            <p:spPr bwMode="auto">
              <a:xfrm flipV="1">
                <a:off x="9014" y="6540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</p:grp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7765" y="9176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8009" y="9184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3" name="Rectangle 19"/>
            <p:cNvSpPr>
              <a:spLocks noChangeArrowheads="1"/>
            </p:cNvSpPr>
            <p:nvPr/>
          </p:nvSpPr>
          <p:spPr bwMode="auto">
            <a:xfrm>
              <a:off x="8198" y="9181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8393" y="9176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8629" y="9181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7196" y="13926"/>
              <a:ext cx="2164" cy="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beams superimposed </a:t>
              </a:r>
              <a:b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on the focal plane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8" name="Text Box 24"/>
            <p:cNvSpPr txBox="1">
              <a:spLocks noChangeArrowheads="1"/>
            </p:cNvSpPr>
            <p:nvPr/>
          </p:nvSpPr>
          <p:spPr bwMode="auto">
            <a:xfrm>
              <a:off x="8769" y="9229"/>
              <a:ext cx="1119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re-emitting horn </a:t>
              </a:r>
              <a:b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array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9" name="Text Box 25"/>
            <p:cNvSpPr txBox="1">
              <a:spLocks noChangeArrowheads="1"/>
            </p:cNvSpPr>
            <p:nvPr/>
          </p:nvSpPr>
          <p:spPr bwMode="auto">
            <a:xfrm>
              <a:off x="8499" y="8513"/>
              <a:ext cx="2035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sky horn array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0" name="Text Box 26"/>
            <p:cNvSpPr txBox="1">
              <a:spLocks noChangeArrowheads="1"/>
            </p:cNvSpPr>
            <p:nvPr/>
          </p:nvSpPr>
          <p:spPr bwMode="auto">
            <a:xfrm>
              <a:off x="7196" y="9388"/>
              <a:ext cx="576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sky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411" name="AutoShape 27"/>
            <p:cNvCxnSpPr>
              <a:cxnSpLocks noChangeShapeType="1"/>
            </p:cNvCxnSpPr>
            <p:nvPr/>
          </p:nvCxnSpPr>
          <p:spPr bwMode="auto">
            <a:xfrm flipV="1">
              <a:off x="7376" y="8990"/>
              <a:ext cx="14" cy="4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8949" y="12334"/>
              <a:ext cx="1303" cy="1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imaging optics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(beam combiner) 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4283968" y="3501008"/>
            <a:ext cx="21602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Optical Design</a:t>
            </a:r>
            <a:endParaRPr lang="en-IE" sz="3200" b="1" dirty="0">
              <a:solidFill>
                <a:srgbClr val="006778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52120" y="692696"/>
            <a:ext cx="32038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The combiner must be a focusing system (imager) so that beams from each of the re-emitting horns are superimposed on the focal plane. </a:t>
            </a:r>
          </a:p>
          <a:p>
            <a:endParaRPr lang="en-GB" sz="2000" dirty="0" smtClean="0"/>
          </a:p>
          <a:p>
            <a:r>
              <a:rPr lang="en-GB" sz="2000" dirty="0"/>
              <a:t>I</a:t>
            </a:r>
            <a:r>
              <a:rPr lang="en-GB" sz="2000" dirty="0" smtClean="0"/>
              <a:t>n the absence of aberrations, equivalent baselines (same length and direction) produce identical fringe patterns.</a:t>
            </a:r>
          </a:p>
          <a:p>
            <a:endParaRPr lang="en-GB" sz="2000" dirty="0"/>
          </a:p>
          <a:p>
            <a:r>
              <a:rPr lang="en-GB" sz="2000" dirty="0" smtClean="0">
                <a:solidFill>
                  <a:srgbClr val="006778"/>
                </a:solidFill>
              </a:rPr>
              <a:t>This is a very fast optical system with a wide field-of-view.  </a:t>
            </a:r>
          </a:p>
          <a:p>
            <a:endParaRPr lang="en-GB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65085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/>
          <p:nvPr/>
        </p:nvPicPr>
        <p:blipFill>
          <a:blip r:embed="rId2" cstate="print"/>
          <a:srcRect l="46532" t="35372" r="17572" b="26330"/>
          <a:stretch>
            <a:fillRect/>
          </a:stretch>
        </p:blipFill>
        <p:spPr bwMode="auto">
          <a:xfrm rot="5400000">
            <a:off x="4716015" y="1484785"/>
            <a:ext cx="424847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/>
          <p:nvPr/>
        </p:nvPicPr>
        <p:blipFill>
          <a:blip r:embed="rId3" cstate="print"/>
          <a:srcRect l="5405" t="6629" r="25156" b="7806"/>
          <a:stretch>
            <a:fillRect/>
          </a:stretch>
        </p:blipFill>
        <p:spPr bwMode="auto">
          <a:xfrm>
            <a:off x="593254" y="889645"/>
            <a:ext cx="367240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2085" y="405062"/>
            <a:ext cx="5565071" cy="5656790"/>
            <a:chOff x="7062" y="8513"/>
            <a:chExt cx="3472" cy="6254"/>
          </a:xfrm>
        </p:grpSpPr>
        <p:sp>
          <p:nvSpPr>
            <p:cNvPr id="16387" name="Oval 3"/>
            <p:cNvSpPr>
              <a:spLocks noChangeArrowheads="1"/>
            </p:cNvSpPr>
            <p:nvPr/>
          </p:nvSpPr>
          <p:spPr bwMode="auto">
            <a:xfrm>
              <a:off x="7608" y="10165"/>
              <a:ext cx="1213" cy="159"/>
            </a:xfrm>
            <a:prstGeom prst="ellipse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88" name="Oval 4"/>
            <p:cNvSpPr>
              <a:spLocks noChangeArrowheads="1"/>
            </p:cNvSpPr>
            <p:nvPr/>
          </p:nvSpPr>
          <p:spPr bwMode="auto">
            <a:xfrm>
              <a:off x="7103" y="11534"/>
              <a:ext cx="2246" cy="159"/>
            </a:xfrm>
            <a:prstGeom prst="ellipse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7062" y="9915"/>
              <a:ext cx="2381" cy="194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0" name="AutoShape 6"/>
            <p:cNvSpPr>
              <a:spLocks noChangeArrowheads="1"/>
            </p:cNvSpPr>
            <p:nvPr/>
          </p:nvSpPr>
          <p:spPr bwMode="auto">
            <a:xfrm>
              <a:off x="7724" y="9194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1" name="AutoShape 7"/>
            <p:cNvSpPr>
              <a:spLocks noChangeArrowheads="1"/>
            </p:cNvSpPr>
            <p:nvPr/>
          </p:nvSpPr>
          <p:spPr bwMode="auto">
            <a:xfrm>
              <a:off x="7964" y="9193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2" name="AutoShape 8"/>
            <p:cNvSpPr>
              <a:spLocks noChangeArrowheads="1"/>
            </p:cNvSpPr>
            <p:nvPr/>
          </p:nvSpPr>
          <p:spPr bwMode="auto">
            <a:xfrm>
              <a:off x="8152" y="9194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3" name="AutoShape 9"/>
            <p:cNvSpPr>
              <a:spLocks noChangeArrowheads="1"/>
            </p:cNvSpPr>
            <p:nvPr/>
          </p:nvSpPr>
          <p:spPr bwMode="auto">
            <a:xfrm>
              <a:off x="8348" y="9193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8587" y="9194"/>
              <a:ext cx="143" cy="361"/>
            </a:xfrm>
            <a:prstGeom prst="triangle">
              <a:avLst>
                <a:gd name="adj" fmla="val 50000"/>
              </a:avLst>
            </a:prstGeom>
            <a:solidFill>
              <a:srgbClr val="D8D8D8">
                <a:alpha val="64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7726" y="8858"/>
              <a:ext cx="1006" cy="362"/>
              <a:chOff x="8151" y="6539"/>
              <a:chExt cx="1006" cy="391"/>
            </a:xfrm>
          </p:grpSpPr>
          <p:sp>
            <p:nvSpPr>
              <p:cNvPr id="16396" name="AutoShape 12"/>
              <p:cNvSpPr>
                <a:spLocks noChangeArrowheads="1"/>
              </p:cNvSpPr>
              <p:nvPr/>
            </p:nvSpPr>
            <p:spPr bwMode="auto">
              <a:xfrm flipV="1">
                <a:off x="8151" y="6540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397" name="AutoShape 13"/>
              <p:cNvSpPr>
                <a:spLocks noChangeArrowheads="1"/>
              </p:cNvSpPr>
              <p:nvPr/>
            </p:nvSpPr>
            <p:spPr bwMode="auto">
              <a:xfrm flipV="1">
                <a:off x="8386" y="6539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398" name="AutoShape 14"/>
              <p:cNvSpPr>
                <a:spLocks noChangeArrowheads="1"/>
              </p:cNvSpPr>
              <p:nvPr/>
            </p:nvSpPr>
            <p:spPr bwMode="auto">
              <a:xfrm flipV="1">
                <a:off x="8579" y="6540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399" name="AutoShape 15"/>
              <p:cNvSpPr>
                <a:spLocks noChangeArrowheads="1"/>
              </p:cNvSpPr>
              <p:nvPr/>
            </p:nvSpPr>
            <p:spPr bwMode="auto">
              <a:xfrm flipV="1">
                <a:off x="8775" y="6539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6400" name="AutoShape 16"/>
              <p:cNvSpPr>
                <a:spLocks noChangeArrowheads="1"/>
              </p:cNvSpPr>
              <p:nvPr/>
            </p:nvSpPr>
            <p:spPr bwMode="auto">
              <a:xfrm flipV="1">
                <a:off x="9014" y="6540"/>
                <a:ext cx="143" cy="390"/>
              </a:xfrm>
              <a:prstGeom prst="triangle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</p:grp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7765" y="9176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8009" y="9184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3" name="Rectangle 19"/>
            <p:cNvSpPr>
              <a:spLocks noChangeArrowheads="1"/>
            </p:cNvSpPr>
            <p:nvPr/>
          </p:nvSpPr>
          <p:spPr bwMode="auto">
            <a:xfrm>
              <a:off x="8198" y="9181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8393" y="9176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8629" y="9181"/>
              <a:ext cx="57" cy="2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7196" y="13926"/>
              <a:ext cx="2164" cy="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beams superimposed </a:t>
              </a:r>
              <a:b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on the focal plane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8" name="Text Box 24"/>
            <p:cNvSpPr txBox="1">
              <a:spLocks noChangeArrowheads="1"/>
            </p:cNvSpPr>
            <p:nvPr/>
          </p:nvSpPr>
          <p:spPr bwMode="auto">
            <a:xfrm>
              <a:off x="8769" y="9229"/>
              <a:ext cx="1119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re-emitting horn </a:t>
              </a:r>
              <a:b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array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9" name="Text Box 25"/>
            <p:cNvSpPr txBox="1">
              <a:spLocks noChangeArrowheads="1"/>
            </p:cNvSpPr>
            <p:nvPr/>
          </p:nvSpPr>
          <p:spPr bwMode="auto">
            <a:xfrm>
              <a:off x="8499" y="8513"/>
              <a:ext cx="2035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sky horn array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0" name="Text Box 26"/>
            <p:cNvSpPr txBox="1">
              <a:spLocks noChangeArrowheads="1"/>
            </p:cNvSpPr>
            <p:nvPr/>
          </p:nvSpPr>
          <p:spPr bwMode="auto">
            <a:xfrm>
              <a:off x="7196" y="9388"/>
              <a:ext cx="576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sky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411" name="AutoShape 27"/>
            <p:cNvCxnSpPr>
              <a:cxnSpLocks noChangeShapeType="1"/>
            </p:cNvCxnSpPr>
            <p:nvPr/>
          </p:nvCxnSpPr>
          <p:spPr bwMode="auto">
            <a:xfrm flipV="1">
              <a:off x="7376" y="8990"/>
              <a:ext cx="14" cy="4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8949" y="12334"/>
              <a:ext cx="1303" cy="1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imaging optics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IE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(beam combiner) 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413" name="Oval 29"/>
          <p:cNvSpPr>
            <a:spLocks noChangeArrowheads="1"/>
          </p:cNvSpPr>
          <p:nvPr/>
        </p:nvSpPr>
        <p:spPr bwMode="auto">
          <a:xfrm>
            <a:off x="4920302" y="3111063"/>
            <a:ext cx="3721973" cy="200586"/>
          </a:xfrm>
          <a:prstGeom prst="ellipse">
            <a:avLst/>
          </a:prstGeom>
          <a:solidFill>
            <a:srgbClr val="D8D8D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6414" name="Oval 30"/>
          <p:cNvSpPr>
            <a:spLocks noChangeArrowheads="1"/>
          </p:cNvSpPr>
          <p:nvPr/>
        </p:nvSpPr>
        <p:spPr bwMode="auto">
          <a:xfrm>
            <a:off x="5919664" y="1885528"/>
            <a:ext cx="1845894" cy="157193"/>
          </a:xfrm>
          <a:prstGeom prst="ellipse">
            <a:avLst/>
          </a:prstGeom>
          <a:solidFill>
            <a:srgbClr val="D8D8D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4819651" y="1685926"/>
            <a:ext cx="3933824" cy="1724024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cxnSp>
        <p:nvCxnSpPr>
          <p:cNvPr id="36" name="Straight Connector 35"/>
          <p:cNvCxnSpPr/>
          <p:nvPr/>
        </p:nvCxnSpPr>
        <p:spPr>
          <a:xfrm>
            <a:off x="4283968" y="3501008"/>
            <a:ext cx="21602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88224" y="6206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traditional imager</a:t>
            </a:r>
            <a:endParaRPr lang="en-IE" dirty="0"/>
          </a:p>
        </p:txBody>
      </p:sp>
      <p:sp>
        <p:nvSpPr>
          <p:cNvPr id="35" name="TextBox 34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Optical Design</a:t>
            </a:r>
            <a:endParaRPr lang="en-IE" sz="3200" b="1" dirty="0">
              <a:solidFill>
                <a:srgbClr val="00677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6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09253" y="950238"/>
            <a:ext cx="3648397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006778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compensated off-axis Gregorian design 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was chosen.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 smtClean="0">
              <a:solidFill>
                <a:srgbClr val="000000"/>
              </a:solidFill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A further optimisation of the mirror surfaces was carried out with the aid of commercial ray-tracing.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solidFill>
                  <a:srgbClr val="000000"/>
                </a:solidFill>
                <a:cs typeface="Times New Roman" pitchFamily="18" charset="0"/>
              </a:rPr>
              <a:t>Aberrations were expected to be an issue.</a:t>
            </a: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9849" t="16286" r="46243" b="17475"/>
          <a:stretch>
            <a:fillRect/>
          </a:stretch>
        </p:blipFill>
        <p:spPr bwMode="auto">
          <a:xfrm>
            <a:off x="4355976" y="620688"/>
            <a:ext cx="46085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20272" y="55172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f </a:t>
            </a:r>
            <a:r>
              <a:rPr lang="en-IE" dirty="0" smtClean="0"/>
              <a:t>= 300 mm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Optical Design</a:t>
            </a:r>
            <a:endParaRPr lang="en-IE" sz="3200" b="1" dirty="0">
              <a:solidFill>
                <a:srgbClr val="00677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23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9222" t="39326" r="42857" b="31428"/>
          <a:stretch>
            <a:fillRect/>
          </a:stretch>
        </p:blipFill>
        <p:spPr bwMode="auto">
          <a:xfrm>
            <a:off x="2411760" y="692696"/>
            <a:ext cx="4248472" cy="162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5451" t="31280" r="35150" b="11121"/>
          <a:stretch>
            <a:fillRect/>
          </a:stretch>
        </p:blipFill>
        <p:spPr bwMode="auto">
          <a:xfrm>
            <a:off x="323528" y="2636912"/>
            <a:ext cx="4608512" cy="301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3443" t="30549" r="26603" b="15717"/>
          <a:stretch>
            <a:fillRect/>
          </a:stretch>
        </p:blipFill>
        <p:spPr bwMode="auto">
          <a:xfrm>
            <a:off x="5076056" y="2636912"/>
            <a:ext cx="38164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Gaussian Beam Mode Analysis</a:t>
            </a:r>
            <a:endParaRPr lang="en-IE" sz="3200" b="1" dirty="0">
              <a:solidFill>
                <a:srgbClr val="00677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8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9375" t="17729" r="23722" b="57115"/>
          <a:stretch>
            <a:fillRect/>
          </a:stretch>
        </p:blipFill>
        <p:spPr bwMode="auto">
          <a:xfrm>
            <a:off x="4535860" y="491764"/>
            <a:ext cx="4428492" cy="188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9375" t="66696" r="27022" b="10261"/>
          <a:stretch>
            <a:fillRect/>
          </a:stretch>
        </p:blipFill>
        <p:spPr bwMode="auto">
          <a:xfrm>
            <a:off x="4535860" y="2363972"/>
            <a:ext cx="40324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9644" t="22106" r="30653" b="55278"/>
          <a:stretch>
            <a:fillRect/>
          </a:stretch>
        </p:blipFill>
        <p:spPr bwMode="auto">
          <a:xfrm>
            <a:off x="4572000" y="4077072"/>
            <a:ext cx="3564953" cy="169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504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6778"/>
                </a:solidFill>
              </a:rPr>
              <a:t>Physical Optics</a:t>
            </a:r>
            <a:endParaRPr lang="en-IE" sz="3200" b="1" dirty="0">
              <a:solidFill>
                <a:srgbClr val="00677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052736"/>
            <a:ext cx="31683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MODAL (in-house-software tested against GRASP) is used to calculate beam patterns at various planes in the system.</a:t>
            </a:r>
          </a:p>
          <a:p>
            <a:endParaRPr lang="en-IE" sz="2000" dirty="0" smtClean="0"/>
          </a:p>
          <a:p>
            <a:endParaRPr lang="en-IE" sz="2000" dirty="0" smtClean="0"/>
          </a:p>
          <a:p>
            <a:r>
              <a:rPr lang="en-IE" sz="2000" dirty="0" smtClean="0"/>
              <a:t>GBM gives a good estimate of beam size but PO is needed, especially where beams are </a:t>
            </a:r>
            <a:r>
              <a:rPr lang="en-IE" sz="2000" dirty="0" err="1" smtClean="0"/>
              <a:t>aberrated</a:t>
            </a:r>
            <a:r>
              <a:rPr lang="en-IE" sz="2000" dirty="0" smtClean="0"/>
              <a:t>.</a:t>
            </a:r>
          </a:p>
          <a:p>
            <a:endParaRPr lang="en-IE" sz="2000" dirty="0" smtClean="0"/>
          </a:p>
          <a:p>
            <a:endParaRPr lang="en-IE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262162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5920</TotalTime>
  <Words>670</Words>
  <Application>Microsoft Office PowerPoint</Application>
  <PresentationFormat>On-screen Show (4:3)</PresentationFormat>
  <Paragraphs>121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Update on Optical Modelling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Optical Modelling</dc:title>
  <dc:creator>Creidhe O'Sullivan</dc:creator>
  <cp:lastModifiedBy>Créidhe</cp:lastModifiedBy>
  <cp:revision>19</cp:revision>
  <cp:lastPrinted>2016-09-23T16:28:20Z</cp:lastPrinted>
  <dcterms:created xsi:type="dcterms:W3CDTF">2016-09-19T16:54:05Z</dcterms:created>
  <dcterms:modified xsi:type="dcterms:W3CDTF">2016-09-27T09:54:15Z</dcterms:modified>
</cp:coreProperties>
</file>