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1" r:id="rId4"/>
    <p:sldId id="268" r:id="rId5"/>
    <p:sldId id="269" r:id="rId6"/>
    <p:sldId id="261" r:id="rId7"/>
    <p:sldId id="260" r:id="rId8"/>
    <p:sldId id="263" r:id="rId9"/>
    <p:sldId id="270" r:id="rId10"/>
    <p:sldId id="258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50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6931" autoAdjust="0"/>
  </p:normalViewPr>
  <p:slideViewPr>
    <p:cSldViewPr snapToGrid="0">
      <p:cViewPr varScale="1">
        <p:scale>
          <a:sx n="129" d="100"/>
          <a:sy n="129" d="100"/>
        </p:scale>
        <p:origin x="4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C6ED4-7080-4EC0-8483-B9C198A78C31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4B2B5-DE40-4DB5-A64E-5F48D89F137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8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QUBIC Collaboration Meeting, September 26 / 27, LAL - Orsay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98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QUBIC Collaboration Meeting, September 26 / 27, LAL - Orsay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57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QUBIC Collaboration Meeting, September 26 / 27, LAL - Orsay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37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QUBIC Collaboration Meeting, September 26 / 27, LAL - Orsay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08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QUBIC Collaboration Meeting, September 26 / 27, LAL - Orsay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8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QUBIC Collaboration Meeting, September 26 / 27, LAL - Orsay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51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QUBIC Collaboration Meeting, September 26 / 27, LAL - Orsay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87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QUBIC Collaboration Meeting, September 26 / 27, LAL - Orsay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26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QUBIC Collaboration Meeting, September 26 / 27, LAL - Orsay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94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QUBIC Collaboration Meeting, September 26 / 27, LAL - Orsay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83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QUBIC Collaboration Meeting, September 26 / 27, LAL - Orsay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0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QUBIC Collaboration Meeting, September 26 / 27, LAL - Orsay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79A9-C35F-48E6-9BB7-636ACAF08A7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76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020388"/>
            <a:ext cx="9144000" cy="134152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Cryostat </a:t>
            </a:r>
            <a:r>
              <a:rPr lang="fr-FR" dirty="0" err="1" smtClean="0"/>
              <a:t>sub</a:t>
            </a:r>
            <a:r>
              <a:rPr lang="fr-FR" dirty="0" smtClean="0"/>
              <a:t>-system for QUBIC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60770" y="3690129"/>
            <a:ext cx="9144000" cy="16557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Silvia </a:t>
            </a:r>
            <a:r>
              <a:rPr lang="en-US" dirty="0" err="1" smtClean="0"/>
              <a:t>Masi</a:t>
            </a:r>
            <a:r>
              <a:rPr lang="en-US" dirty="0" smtClean="0"/>
              <a:t>, </a:t>
            </a:r>
            <a:r>
              <a:rPr lang="en-US" dirty="0" err="1" smtClean="0"/>
              <a:t>Sapienza</a:t>
            </a:r>
            <a:r>
              <a:rPr lang="en-US" dirty="0" smtClean="0"/>
              <a:t> University of Rome </a:t>
            </a:r>
          </a:p>
          <a:p>
            <a:r>
              <a:rPr lang="en-US" dirty="0" smtClean="0"/>
              <a:t>Remote presentation, 26 Sept. 2016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QUBIC Collaboration Meeting, September 26 / 27, LAL - Orsay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68" y="146384"/>
            <a:ext cx="1854935" cy="19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Risks analysis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Risks / solutions:</a:t>
            </a:r>
          </a:p>
          <a:p>
            <a:pPr lvl="1"/>
            <a:r>
              <a:rPr lang="en-US" dirty="0" smtClean="0"/>
              <a:t>Leaks in the vacuum shell welding / Fixable with 1 month delay redoing welds or using </a:t>
            </a:r>
            <a:r>
              <a:rPr lang="en-US" dirty="0" err="1" smtClean="0"/>
              <a:t>stycast</a:t>
            </a:r>
            <a:r>
              <a:rPr lang="en-US" dirty="0" smtClean="0"/>
              <a:t> as the last resource.</a:t>
            </a:r>
          </a:p>
          <a:p>
            <a:pPr lvl="1"/>
            <a:r>
              <a:rPr lang="en-US" dirty="0" smtClean="0"/>
              <a:t>Leaks in thermal filters / Fixable adding and or modifying filters</a:t>
            </a:r>
          </a:p>
          <a:p>
            <a:pPr lvl="1"/>
            <a:r>
              <a:rPr lang="en-US" dirty="0" smtClean="0"/>
              <a:t>Long cooling time / Fixable reducing mass and or adding additional stage to be defined.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10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82418" y="6359034"/>
            <a:ext cx="4879157" cy="365125"/>
          </a:xfrm>
        </p:spPr>
        <p:txBody>
          <a:bodyPr/>
          <a:lstStyle/>
          <a:p>
            <a:r>
              <a:rPr lang="en-US" dirty="0" smtClean="0"/>
              <a:t>QUBIC Collaboration Meeting, September 26 / 27, LAL – </a:t>
            </a:r>
            <a:r>
              <a:rPr lang="en-US" dirty="0" err="1" smtClean="0"/>
              <a:t>Orsay</a:t>
            </a:r>
            <a:r>
              <a:rPr lang="en-US" dirty="0" smtClean="0"/>
              <a:t> – S. </a:t>
            </a:r>
            <a:r>
              <a:rPr lang="en-US" dirty="0" err="1" smtClean="0"/>
              <a:t>Masi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7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7966" y="97615"/>
            <a:ext cx="10515600" cy="1325563"/>
          </a:xfrm>
        </p:spPr>
        <p:txBody>
          <a:bodyPr/>
          <a:lstStyle/>
          <a:p>
            <a:pPr algn="ctr"/>
            <a:r>
              <a:rPr lang="en-US" sz="3200" dirty="0" smtClean="0"/>
              <a:t>Annex 3: </a:t>
            </a:r>
            <a:r>
              <a:rPr lang="en-US" sz="3200" dirty="0" smtClean="0"/>
              <a:t>needed </a:t>
            </a:r>
            <a:r>
              <a:rPr lang="en-US" sz="3200" dirty="0" smtClean="0"/>
              <a:t>major tools or </a:t>
            </a:r>
            <a:r>
              <a:rPr lang="en-US" sz="3200" dirty="0" smtClean="0"/>
              <a:t>utilities for the cryostat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1910" y="1586769"/>
            <a:ext cx="10082720" cy="467038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Three-phase (400 </a:t>
            </a:r>
            <a:r>
              <a:rPr lang="en-US" sz="2200" dirty="0" smtClean="0"/>
              <a:t>V) </a:t>
            </a:r>
            <a:r>
              <a:rPr lang="en-US" sz="2200" dirty="0" smtClean="0"/>
              <a:t>power (PT power supply)</a:t>
            </a:r>
            <a:endParaRPr lang="en-US" sz="2200" dirty="0" smtClean="0"/>
          </a:p>
          <a:p>
            <a:r>
              <a:rPr lang="en-US" sz="2200" dirty="0" smtClean="0"/>
              <a:t>Cold </a:t>
            </a:r>
            <a:r>
              <a:rPr lang="en-US" sz="2200" dirty="0" smtClean="0"/>
              <a:t>water (cooling of PT)</a:t>
            </a:r>
            <a:endParaRPr lang="en-US" sz="2200" dirty="0" smtClean="0"/>
          </a:p>
          <a:p>
            <a:r>
              <a:rPr lang="en-US" sz="2200" dirty="0"/>
              <a:t>G</a:t>
            </a:r>
            <a:r>
              <a:rPr lang="en-US" sz="2200" dirty="0" smtClean="0"/>
              <a:t>aseous He (1 bottle for He leak test)</a:t>
            </a:r>
          </a:p>
          <a:p>
            <a:r>
              <a:rPr lang="en-US" sz="2200" dirty="0" smtClean="0"/>
              <a:t>4He/3He mass spectrometer (leak checking)</a:t>
            </a:r>
            <a:endParaRPr lang="en-US" sz="2200" dirty="0" smtClean="0"/>
          </a:p>
          <a:p>
            <a:r>
              <a:rPr lang="en-US" sz="2200" dirty="0" smtClean="0"/>
              <a:t>A-frame with winch (cryostat integration)</a:t>
            </a:r>
            <a:endParaRPr lang="en-US" sz="2200" dirty="0" smtClean="0"/>
          </a:p>
          <a:p>
            <a:r>
              <a:rPr lang="en-US" sz="2200" dirty="0" smtClean="0"/>
              <a:t>Turbo pump / roughing pump and pressure gauges (cryostat vacuum)</a:t>
            </a:r>
          </a:p>
          <a:p>
            <a:r>
              <a:rPr lang="en-US" sz="2200" dirty="0" smtClean="0"/>
              <a:t>Assembly Hall (cryostat integration)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11</a:t>
            </a:fld>
            <a:endParaRPr lang="fr-FR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82418" y="6359034"/>
            <a:ext cx="4879157" cy="365125"/>
          </a:xfrm>
        </p:spPr>
        <p:txBody>
          <a:bodyPr/>
          <a:lstStyle/>
          <a:p>
            <a:r>
              <a:rPr lang="en-US" dirty="0" smtClean="0"/>
              <a:t>QUBIC Collaboration Meeting, September 26 / 27, LAL – </a:t>
            </a:r>
            <a:r>
              <a:rPr lang="en-US" dirty="0" err="1" smtClean="0"/>
              <a:t>Orsay</a:t>
            </a:r>
            <a:r>
              <a:rPr lang="en-US" dirty="0" smtClean="0"/>
              <a:t> – S. </a:t>
            </a:r>
            <a:r>
              <a:rPr lang="en-US" dirty="0" err="1" smtClean="0"/>
              <a:t>Masi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1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4613"/>
            <a:ext cx="10515600" cy="1325563"/>
          </a:xfrm>
        </p:spPr>
        <p:txBody>
          <a:bodyPr/>
          <a:lstStyle/>
          <a:p>
            <a:pPr algn="ctr"/>
            <a:r>
              <a:rPr lang="fr-FR" dirty="0" err="1" smtClean="0"/>
              <a:t>Status</a:t>
            </a:r>
            <a:r>
              <a:rPr lang="fr-FR" dirty="0" smtClean="0"/>
              <a:t> of the </a:t>
            </a:r>
            <a:r>
              <a:rPr lang="fr-FR" dirty="0" err="1" smtClean="0"/>
              <a:t>sub</a:t>
            </a:r>
            <a:r>
              <a:rPr lang="fr-FR" dirty="0" smtClean="0"/>
              <a:t>-system : </a:t>
            </a:r>
            <a:br>
              <a:rPr lang="fr-FR" dirty="0" smtClean="0"/>
            </a:br>
            <a:r>
              <a:rPr lang="fr-FR" dirty="0" err="1" smtClean="0"/>
              <a:t>blocking</a:t>
            </a:r>
            <a:r>
              <a:rPr lang="fr-FR" dirty="0" smtClean="0"/>
              <a:t> points and </a:t>
            </a:r>
            <a:r>
              <a:rPr lang="fr-FR" dirty="0" err="1" smtClean="0"/>
              <a:t>schedule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29304"/>
            <a:ext cx="3013827" cy="550960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 large cryostat with large (1m</a:t>
            </a:r>
            <a:r>
              <a:rPr lang="en-US" baseline="30000" dirty="0" smtClean="0"/>
              <a:t>3</a:t>
            </a:r>
            <a:r>
              <a:rPr lang="en-US" dirty="0" smtClean="0"/>
              <a:t>) cold volume at T&lt;1K. </a:t>
            </a:r>
          </a:p>
          <a:p>
            <a:pPr lvl="1"/>
            <a:r>
              <a:rPr lang="en-US" dirty="0" smtClean="0"/>
              <a:t>Main cryostat (described here) based on pulse tubes and Al shells.</a:t>
            </a:r>
          </a:p>
          <a:p>
            <a:pPr lvl="1"/>
            <a:r>
              <a:rPr lang="en-US" dirty="0" smtClean="0"/>
              <a:t>Sub-K coolers provided by Manchester (see presentation).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82418" y="6359034"/>
            <a:ext cx="4879157" cy="365125"/>
          </a:xfrm>
        </p:spPr>
        <p:txBody>
          <a:bodyPr/>
          <a:lstStyle/>
          <a:p>
            <a:r>
              <a:rPr lang="en-US" dirty="0" smtClean="0"/>
              <a:t>QUBIC Collaboration Meeting, September 26 / 27, LAL – </a:t>
            </a:r>
            <a:r>
              <a:rPr lang="en-US" dirty="0" err="1" smtClean="0"/>
              <a:t>Orsay</a:t>
            </a:r>
            <a:r>
              <a:rPr lang="en-US" dirty="0" smtClean="0"/>
              <a:t> – S. </a:t>
            </a:r>
            <a:r>
              <a:rPr lang="en-US" dirty="0" err="1" smtClean="0"/>
              <a:t>Masi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2</a:t>
            </a:fld>
            <a:endParaRPr lang="fr-FR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706" y="1320723"/>
            <a:ext cx="8396897" cy="4675695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>
            <a:off x="4342016" y="6108525"/>
            <a:ext cx="3284925" cy="11686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716080" y="6108525"/>
            <a:ext cx="92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1.4 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0416619" y="1849755"/>
            <a:ext cx="17257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prstClr val="black"/>
                </a:solidFill>
              </a:rPr>
              <a:t>3D-Drawing by Giuseppe D’Alessandro</a:t>
            </a:r>
          </a:p>
        </p:txBody>
      </p:sp>
      <p:sp>
        <p:nvSpPr>
          <p:cNvPr id="12" name="Titolo 6"/>
          <p:cNvSpPr txBox="1">
            <a:spLocks/>
          </p:cNvSpPr>
          <p:nvPr/>
        </p:nvSpPr>
        <p:spPr>
          <a:xfrm>
            <a:off x="3528563" y="1473146"/>
            <a:ext cx="3965747" cy="39775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92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114" y="56832"/>
            <a:ext cx="2262207" cy="112314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5" t="13489" r="11997" b="15962"/>
          <a:stretch/>
        </p:blipFill>
        <p:spPr>
          <a:xfrm>
            <a:off x="1932702" y="835757"/>
            <a:ext cx="8901516" cy="5619244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-3612204" y="2039358"/>
            <a:ext cx="19435864" cy="5434578"/>
          </a:xfrm>
          <a:prstGeom prst="ellipse">
            <a:avLst/>
          </a:prstGeom>
          <a:noFill/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197685" y="1214119"/>
            <a:ext cx="12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prstClr val="black"/>
                </a:solidFill>
              </a:rPr>
              <a:t>Step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motor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088354" y="2435485"/>
            <a:ext cx="154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prstClr val="black"/>
                </a:solidFill>
              </a:rPr>
              <a:t>Magnetic</a:t>
            </a:r>
            <a:r>
              <a:rPr lang="it-IT" dirty="0">
                <a:solidFill>
                  <a:prstClr val="black"/>
                </a:solidFill>
              </a:rPr>
              <a:t> joint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830524" y="2032437"/>
            <a:ext cx="226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4472C4">
                    <a:lumMod val="75000"/>
                  </a:srgbClr>
                </a:solidFill>
              </a:rPr>
              <a:t>Cryostat</a:t>
            </a:r>
            <a:r>
              <a:rPr lang="it-IT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it-IT" dirty="0" err="1">
                <a:solidFill>
                  <a:srgbClr val="4472C4">
                    <a:lumMod val="75000"/>
                  </a:srgbClr>
                </a:solidFill>
              </a:rPr>
              <a:t>Vacuum</a:t>
            </a:r>
            <a:r>
              <a:rPr lang="it-IT" dirty="0">
                <a:solidFill>
                  <a:srgbClr val="4472C4">
                    <a:lumMod val="75000"/>
                  </a:srgbClr>
                </a:solidFill>
              </a:rPr>
              <a:t> Shell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956389" y="5544826"/>
            <a:ext cx="93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prstClr val="black"/>
                </a:solidFill>
              </a:rPr>
              <a:t>Capstan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990446" y="3215756"/>
            <a:ext cx="216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prstClr val="black"/>
                </a:solidFill>
              </a:rPr>
              <a:t>Low-friction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bearings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354642" y="44976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white"/>
                </a:solidFill>
              </a:rPr>
              <a:t>HWP</a:t>
            </a:r>
          </a:p>
        </p:txBody>
      </p:sp>
      <p:sp>
        <p:nvSpPr>
          <p:cNvPr id="14" name="CasellaDiTesto 13"/>
          <p:cNvSpPr txBox="1"/>
          <p:nvPr/>
        </p:nvSpPr>
        <p:spPr>
          <a:xfrm rot="575338">
            <a:off x="7295180" y="4072706"/>
            <a:ext cx="125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Kevlar </a:t>
            </a:r>
            <a:r>
              <a:rPr lang="it-IT" dirty="0" err="1">
                <a:solidFill>
                  <a:prstClr val="black"/>
                </a:solidFill>
              </a:rPr>
              <a:t>rope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698440" y="3400422"/>
            <a:ext cx="108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G10 </a:t>
            </a:r>
            <a:r>
              <a:rPr lang="it-IT" dirty="0" err="1">
                <a:solidFill>
                  <a:prstClr val="black"/>
                </a:solidFill>
              </a:rPr>
              <a:t>shaft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948837" y="6225432"/>
            <a:ext cx="96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4472C4">
                    <a:lumMod val="75000"/>
                  </a:srgbClr>
                </a:solidFill>
              </a:rPr>
              <a:t>4K stage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375676" y="5233635"/>
            <a:ext cx="96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4472C4">
                    <a:lumMod val="75000"/>
                  </a:srgbClr>
                </a:solidFill>
              </a:rPr>
              <a:t>4K stage</a:t>
            </a:r>
          </a:p>
        </p:txBody>
      </p:sp>
      <p:sp>
        <p:nvSpPr>
          <p:cNvPr id="18" name="Titolo 6"/>
          <p:cNvSpPr txBox="1">
            <a:spLocks/>
          </p:cNvSpPr>
          <p:nvPr/>
        </p:nvSpPr>
        <p:spPr>
          <a:xfrm>
            <a:off x="1085974" y="110000"/>
            <a:ext cx="8140631" cy="4978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prstClr val="black"/>
                </a:solidFill>
              </a:rPr>
              <a:t>The </a:t>
            </a:r>
            <a:r>
              <a:rPr lang="it-IT" sz="2800" dirty="0" smtClean="0">
                <a:solidFill>
                  <a:prstClr val="black"/>
                </a:solidFill>
              </a:rPr>
              <a:t>QUBIC </a:t>
            </a:r>
            <a:r>
              <a:rPr lang="it-IT" sz="2800" dirty="0" err="1" smtClean="0">
                <a:solidFill>
                  <a:prstClr val="black"/>
                </a:solidFill>
              </a:rPr>
              <a:t>Cryogenic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err="1">
                <a:solidFill>
                  <a:prstClr val="black"/>
                </a:solidFill>
              </a:rPr>
              <a:t>Polarization</a:t>
            </a:r>
            <a:r>
              <a:rPr lang="it-IT" sz="2800" dirty="0">
                <a:solidFill>
                  <a:prstClr val="black"/>
                </a:solidFill>
              </a:rPr>
              <a:t> </a:t>
            </a:r>
            <a:r>
              <a:rPr lang="it-IT" sz="2800" dirty="0" smtClean="0">
                <a:solidFill>
                  <a:prstClr val="black"/>
                </a:solidFill>
              </a:rPr>
              <a:t>Modulator</a:t>
            </a:r>
            <a:endParaRPr lang="it-IT" sz="2800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63557" y="699266"/>
            <a:ext cx="4787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prstClr val="black"/>
                </a:solidFill>
              </a:rPr>
              <a:t>Not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shown</a:t>
            </a:r>
            <a:r>
              <a:rPr lang="it-IT" dirty="0">
                <a:solidFill>
                  <a:prstClr val="black"/>
                </a:solidFill>
              </a:rPr>
              <a:t>: </a:t>
            </a:r>
            <a:r>
              <a:rPr lang="it-IT" dirty="0" err="1">
                <a:solidFill>
                  <a:prstClr val="black"/>
                </a:solidFill>
              </a:rPr>
              <a:t>fiber-optics</a:t>
            </a:r>
            <a:r>
              <a:rPr lang="it-IT" dirty="0">
                <a:solidFill>
                  <a:prstClr val="black"/>
                </a:solidFill>
              </a:rPr>
              <a:t> and </a:t>
            </a:r>
            <a:r>
              <a:rPr lang="it-IT" dirty="0" err="1">
                <a:solidFill>
                  <a:prstClr val="black"/>
                </a:solidFill>
              </a:rPr>
              <a:t>cryogenic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optical</a:t>
            </a:r>
            <a:r>
              <a:rPr lang="it-IT" dirty="0">
                <a:solidFill>
                  <a:prstClr val="black"/>
                </a:solidFill>
              </a:rPr>
              <a:t> encoder to </a:t>
            </a:r>
            <a:r>
              <a:rPr lang="it-IT" dirty="0" err="1">
                <a:solidFill>
                  <a:prstClr val="black"/>
                </a:solidFill>
              </a:rPr>
              <a:t>read</a:t>
            </a:r>
            <a:r>
              <a:rPr lang="it-IT" dirty="0">
                <a:solidFill>
                  <a:prstClr val="black"/>
                </a:solidFill>
              </a:rPr>
              <a:t> and control </a:t>
            </a:r>
            <a:r>
              <a:rPr lang="it-IT" dirty="0" err="1">
                <a:solidFill>
                  <a:prstClr val="black"/>
                </a:solidFill>
              </a:rPr>
              <a:t>positioning</a:t>
            </a:r>
            <a:r>
              <a:rPr lang="it-IT" dirty="0" smtClean="0">
                <a:solidFill>
                  <a:prstClr val="black"/>
                </a:solidFill>
              </a:rPr>
              <a:t>.</a:t>
            </a:r>
          </a:p>
          <a:p>
            <a:r>
              <a:rPr lang="it-IT" dirty="0" err="1" smtClean="0">
                <a:solidFill>
                  <a:prstClr val="black"/>
                </a:solidFill>
              </a:rPr>
              <a:t>Parts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 err="1" smtClean="0">
                <a:solidFill>
                  <a:prstClr val="black"/>
                </a:solidFill>
              </a:rPr>
              <a:t>fabricated</a:t>
            </a:r>
            <a:r>
              <a:rPr lang="it-IT" dirty="0" smtClean="0">
                <a:solidFill>
                  <a:prstClr val="black"/>
                </a:solidFill>
              </a:rPr>
              <a:t> and </a:t>
            </a:r>
            <a:r>
              <a:rPr lang="it-IT" dirty="0" err="1" smtClean="0">
                <a:solidFill>
                  <a:prstClr val="black"/>
                </a:solidFill>
              </a:rPr>
              <a:t>delivered</a:t>
            </a:r>
            <a:r>
              <a:rPr lang="it-IT" dirty="0" smtClean="0">
                <a:solidFill>
                  <a:prstClr val="black"/>
                </a:solidFill>
              </a:rPr>
              <a:t>.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Assembly </a:t>
            </a:r>
            <a:r>
              <a:rPr lang="it-IT" dirty="0" err="1" smtClean="0">
                <a:solidFill>
                  <a:prstClr val="black"/>
                </a:solidFill>
              </a:rPr>
              <a:t>started</a:t>
            </a:r>
            <a:r>
              <a:rPr lang="it-IT" dirty="0" smtClean="0">
                <a:solidFill>
                  <a:prstClr val="black"/>
                </a:solidFill>
              </a:rPr>
              <a:t>.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6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4613"/>
            <a:ext cx="10515600" cy="1325563"/>
          </a:xfrm>
        </p:spPr>
        <p:txBody>
          <a:bodyPr/>
          <a:lstStyle/>
          <a:p>
            <a:pPr algn="ctr"/>
            <a:r>
              <a:rPr lang="fr-FR" dirty="0" err="1" smtClean="0"/>
              <a:t>Status</a:t>
            </a:r>
            <a:r>
              <a:rPr lang="fr-FR" dirty="0" smtClean="0"/>
              <a:t> of the </a:t>
            </a:r>
            <a:r>
              <a:rPr lang="fr-FR" dirty="0" err="1" smtClean="0"/>
              <a:t>sub</a:t>
            </a:r>
            <a:r>
              <a:rPr lang="fr-FR" dirty="0" smtClean="0"/>
              <a:t>-system : </a:t>
            </a:r>
            <a:br>
              <a:rPr lang="fr-FR" dirty="0" smtClean="0"/>
            </a:br>
            <a:r>
              <a:rPr lang="fr-FR" dirty="0" err="1" smtClean="0"/>
              <a:t>blocking</a:t>
            </a:r>
            <a:r>
              <a:rPr lang="fr-FR" dirty="0" smtClean="0"/>
              <a:t> points and </a:t>
            </a:r>
            <a:r>
              <a:rPr lang="fr-FR" dirty="0" err="1" smtClean="0"/>
              <a:t>schedule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50436" y="1259288"/>
            <a:ext cx="6506458" cy="5509608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Mechanical/Structural/Cryogenic Design completed (</a:t>
            </a:r>
            <a:r>
              <a:rPr lang="en-US" dirty="0" err="1" smtClean="0"/>
              <a:t>Masi</a:t>
            </a:r>
            <a:r>
              <a:rPr lang="en-US" dirty="0" smtClean="0"/>
              <a:t>, D’Alessandro, de Bernardis)</a:t>
            </a:r>
          </a:p>
          <a:p>
            <a:pPr lvl="1"/>
            <a:r>
              <a:rPr lang="en-US" dirty="0" smtClean="0"/>
              <a:t>Blue-prints prepared by company from our 3D drawing </a:t>
            </a:r>
          </a:p>
          <a:p>
            <a:pPr lvl="1"/>
            <a:r>
              <a:rPr lang="en-US" dirty="0" smtClean="0"/>
              <a:t>Detailed structural </a:t>
            </a:r>
            <a:r>
              <a:rPr lang="en-US" dirty="0"/>
              <a:t>analysis </a:t>
            </a:r>
            <a:r>
              <a:rPr lang="en-US" dirty="0" smtClean="0"/>
              <a:t>completed (collaborative effort </a:t>
            </a:r>
            <a:r>
              <a:rPr lang="en-US" dirty="0" err="1" smtClean="0"/>
              <a:t>Sapienza</a:t>
            </a:r>
            <a:r>
              <a:rPr lang="en-US" dirty="0" smtClean="0"/>
              <a:t>/Company: D’Alessandro/</a:t>
            </a:r>
            <a:r>
              <a:rPr lang="en-US" dirty="0" err="1" smtClean="0"/>
              <a:t>Tarallo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Manufacturing of parts started at a precision mechanics company in Rome</a:t>
            </a:r>
          </a:p>
          <a:p>
            <a:pPr lvl="1"/>
            <a:r>
              <a:rPr lang="en-US" dirty="0" smtClean="0"/>
              <a:t>Machining proceeds smoothly. Larger parts (cylinder, top and bottom flanges) </a:t>
            </a: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elivery of parts still confirmed for the end of this year</a:t>
            </a:r>
          </a:p>
          <a:p>
            <a:pPr lvl="1"/>
            <a:r>
              <a:rPr lang="en-US" dirty="0" smtClean="0"/>
              <a:t>2 Pulse-Tube refrigerators procured and stored in our lab.</a:t>
            </a:r>
            <a:endParaRPr lang="en-US" dirty="0"/>
          </a:p>
          <a:p>
            <a:pPr lvl="1"/>
            <a:r>
              <a:rPr lang="en-US" dirty="0" smtClean="0"/>
              <a:t>Tests confirmed for first months of 2017</a:t>
            </a:r>
          </a:p>
          <a:p>
            <a:pPr lvl="1"/>
            <a:r>
              <a:rPr lang="en-US" dirty="0" smtClean="0"/>
              <a:t>This manufacturing has been paid with PNRA funds and cannot go to Argentina: expected to go to Dome-C for a CMB polarization measurement.</a:t>
            </a:r>
          </a:p>
          <a:p>
            <a:pPr lvl="1"/>
            <a:r>
              <a:rPr lang="en-US" dirty="0" smtClean="0"/>
              <a:t>Need permission from PNRA to use it for the demonstrator in Paris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4</a:t>
            </a:fld>
            <a:endParaRPr lang="fr-FR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622" y="1550710"/>
            <a:ext cx="5382705" cy="4474924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82418" y="6359034"/>
            <a:ext cx="4879157" cy="365125"/>
          </a:xfrm>
        </p:spPr>
        <p:txBody>
          <a:bodyPr/>
          <a:lstStyle/>
          <a:p>
            <a:r>
              <a:rPr lang="en-US" dirty="0" smtClean="0"/>
              <a:t>QUBIC Collaboration Meeting, September 26 / 27, LAL – </a:t>
            </a:r>
            <a:r>
              <a:rPr lang="en-US" dirty="0" err="1" smtClean="0"/>
              <a:t>Orsay</a:t>
            </a:r>
            <a:r>
              <a:rPr lang="en-US" dirty="0" smtClean="0"/>
              <a:t> – S. </a:t>
            </a:r>
            <a:r>
              <a:rPr lang="en-US" dirty="0" err="1" smtClean="0"/>
              <a:t>Masi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8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4613"/>
            <a:ext cx="10515600" cy="1325563"/>
          </a:xfrm>
        </p:spPr>
        <p:txBody>
          <a:bodyPr/>
          <a:lstStyle/>
          <a:p>
            <a:pPr algn="ctr"/>
            <a:r>
              <a:rPr lang="fr-FR" dirty="0" err="1" smtClean="0"/>
              <a:t>Status</a:t>
            </a:r>
            <a:r>
              <a:rPr lang="fr-FR" dirty="0" smtClean="0"/>
              <a:t> of the </a:t>
            </a:r>
            <a:r>
              <a:rPr lang="fr-FR" dirty="0" err="1" smtClean="0"/>
              <a:t>sub</a:t>
            </a:r>
            <a:r>
              <a:rPr lang="fr-FR" dirty="0" smtClean="0"/>
              <a:t>-system : </a:t>
            </a:r>
            <a:br>
              <a:rPr lang="fr-FR" dirty="0" smtClean="0"/>
            </a:br>
            <a:r>
              <a:rPr lang="fr-FR" dirty="0" err="1" smtClean="0"/>
              <a:t>blocking</a:t>
            </a:r>
            <a:r>
              <a:rPr lang="fr-FR" dirty="0" smtClean="0"/>
              <a:t> points and </a:t>
            </a:r>
            <a:r>
              <a:rPr lang="fr-FR" dirty="0" err="1" smtClean="0"/>
              <a:t>schedule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51454" y="1952158"/>
            <a:ext cx="6046902" cy="550960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Funds for building a clone of the cryostat for F.I. in Argentina (excluding PTs) requested to INFN – CSN2.</a:t>
            </a:r>
          </a:p>
          <a:p>
            <a:pPr lvl="1"/>
            <a:r>
              <a:rPr lang="en-US" dirty="0" smtClean="0"/>
              <a:t>Funds allocated </a:t>
            </a:r>
            <a:r>
              <a:rPr lang="en-US" i="1" dirty="0" smtClean="0"/>
              <a:t>sub-</a:t>
            </a:r>
            <a:r>
              <a:rPr lang="en-US" i="1" dirty="0" err="1" smtClean="0"/>
              <a:t>judice</a:t>
            </a:r>
            <a:r>
              <a:rPr lang="en-US" dirty="0" smtClean="0"/>
              <a:t> for 2017, pending a discussion between INFN and PNRA. Outcome will be communicated around spring 2017.</a:t>
            </a:r>
          </a:p>
          <a:p>
            <a:pPr lvl="1"/>
            <a:r>
              <a:rPr lang="en-US" dirty="0" smtClean="0"/>
              <a:t>If funds released, we will be ready with the F.I. cryostat at the end of 2017.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5</a:t>
            </a:fld>
            <a:endParaRPr lang="fr-FR"/>
          </a:p>
        </p:txBody>
      </p:sp>
      <p:pic>
        <p:nvPicPr>
          <p:cNvPr id="7" name="Picture 2" descr="Risultati immagini per logo sezione di roma inf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75" y="1433976"/>
            <a:ext cx="5906611" cy="75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251" y="1952158"/>
            <a:ext cx="8396897" cy="467569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830" y="1263203"/>
            <a:ext cx="8396897" cy="467569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983446" y="1263203"/>
            <a:ext cx="3930484" cy="44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981778" y="1968296"/>
            <a:ext cx="2406484" cy="44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82418" y="6359034"/>
            <a:ext cx="4879157" cy="365125"/>
          </a:xfrm>
        </p:spPr>
        <p:txBody>
          <a:bodyPr/>
          <a:lstStyle/>
          <a:p>
            <a:r>
              <a:rPr lang="en-US" dirty="0" smtClean="0"/>
              <a:t>QUBIC Collaboration Meeting, September 26 / 27, LAL – </a:t>
            </a:r>
            <a:r>
              <a:rPr lang="en-US" dirty="0" err="1" smtClean="0"/>
              <a:t>Orsay</a:t>
            </a:r>
            <a:r>
              <a:rPr lang="en-US" dirty="0" smtClean="0"/>
              <a:t> – S. </a:t>
            </a:r>
            <a:r>
              <a:rPr lang="en-US" dirty="0" err="1" smtClean="0"/>
              <a:t>Masi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5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174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Interfaces with other sub-systems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5780" y="156342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Mechanical:</a:t>
            </a:r>
          </a:p>
          <a:p>
            <a:pPr lvl="1"/>
            <a:r>
              <a:rPr lang="en-US" dirty="0" smtClean="0"/>
              <a:t>Towards 4K structure and 1K box – well defined</a:t>
            </a:r>
          </a:p>
          <a:p>
            <a:pPr lvl="1"/>
            <a:r>
              <a:rPr lang="en-US" dirty="0" smtClean="0"/>
              <a:t>Towards mount – well defined – pending structural verification</a:t>
            </a:r>
          </a:p>
          <a:p>
            <a:r>
              <a:rPr lang="en-US" dirty="0" smtClean="0"/>
              <a:t>Electrical / Signal</a:t>
            </a:r>
          </a:p>
          <a:p>
            <a:pPr lvl="1"/>
            <a:r>
              <a:rPr lang="en-US" dirty="0" smtClean="0"/>
              <a:t>Connectors, cables, readout to be confirmed</a:t>
            </a:r>
          </a:p>
          <a:p>
            <a:r>
              <a:rPr lang="en-US" dirty="0" smtClean="0"/>
              <a:t>Vacuum</a:t>
            </a:r>
          </a:p>
          <a:p>
            <a:pPr lvl="1"/>
            <a:r>
              <a:rPr lang="en-US" dirty="0" smtClean="0"/>
              <a:t>Valve to be procured. Vacuum/</a:t>
            </a:r>
            <a:r>
              <a:rPr lang="en-US" dirty="0" err="1" smtClean="0"/>
              <a:t>leaktest</a:t>
            </a:r>
            <a:r>
              <a:rPr lang="en-US" dirty="0" smtClean="0"/>
              <a:t> systems for Paris/Argentina to be procured/assured.</a:t>
            </a:r>
          </a:p>
          <a:p>
            <a:r>
              <a:rPr lang="en-US" dirty="0" smtClean="0"/>
              <a:t>Optical</a:t>
            </a:r>
          </a:p>
          <a:p>
            <a:pPr lvl="1"/>
            <a:r>
              <a:rPr lang="en-US" dirty="0" smtClean="0"/>
              <a:t>Vacuum/optical window being procured – ARC to be defined</a:t>
            </a:r>
          </a:p>
          <a:p>
            <a:pPr lvl="1"/>
            <a:r>
              <a:rPr lang="en-US" dirty="0" smtClean="0"/>
              <a:t>Thermal filters: interfaces defined, filters to be produced in Cardiff</a:t>
            </a:r>
          </a:p>
          <a:p>
            <a:pPr lvl="1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6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82418" y="6359034"/>
            <a:ext cx="4879157" cy="365125"/>
          </a:xfrm>
        </p:spPr>
        <p:txBody>
          <a:bodyPr/>
          <a:lstStyle/>
          <a:p>
            <a:r>
              <a:rPr lang="en-US" dirty="0" smtClean="0"/>
              <a:t>QUBIC Collaboration Meeting, September 26 / 27, LAL – </a:t>
            </a:r>
            <a:r>
              <a:rPr lang="en-US" dirty="0" err="1" smtClean="0"/>
              <a:t>Orsay</a:t>
            </a:r>
            <a:r>
              <a:rPr lang="en-US" dirty="0" smtClean="0"/>
              <a:t> – S. </a:t>
            </a:r>
            <a:r>
              <a:rPr lang="en-US" dirty="0" err="1" smtClean="0"/>
              <a:t>Masi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64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7344" y="350535"/>
            <a:ext cx="10515600" cy="74086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Test, Delivery, Assembly, Calibration Operations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694" y="1328540"/>
            <a:ext cx="10515600" cy="47561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Tests of the sub-system in Rome premises before delivery at APC</a:t>
            </a:r>
          </a:p>
          <a:p>
            <a:pPr lvl="1"/>
            <a:r>
              <a:rPr lang="en-US" dirty="0" smtClean="0"/>
              <a:t>Vacuum test for leaks. Pass if leak &lt; 10</a:t>
            </a:r>
            <a:r>
              <a:rPr lang="en-US" baseline="30000" dirty="0" smtClean="0"/>
              <a:t>-9</a:t>
            </a:r>
            <a:r>
              <a:rPr lang="en-US" dirty="0" smtClean="0"/>
              <a:t> mbar l s</a:t>
            </a:r>
          </a:p>
          <a:p>
            <a:pPr lvl="1"/>
            <a:r>
              <a:rPr lang="en-US" dirty="0" smtClean="0"/>
              <a:t>Integrate with temperatures readout, use calibrated thermometers (from?)</a:t>
            </a:r>
          </a:p>
          <a:p>
            <a:pPr lvl="1"/>
            <a:r>
              <a:rPr lang="en-US" dirty="0" smtClean="0"/>
              <a:t>Integrate with instrument cabling (should be removed after demonstration finished and PNRA cryostat is returned to Rome. Is this possible or should we prepare two cablings ?)</a:t>
            </a:r>
          </a:p>
          <a:p>
            <a:pPr lvl="1"/>
            <a:r>
              <a:rPr lang="en-US" dirty="0" smtClean="0"/>
              <a:t>First cryogenic test with blocked windows and filters: pass if T (2</a:t>
            </a:r>
            <a:r>
              <a:rPr lang="en-US" baseline="30000" dirty="0" smtClean="0"/>
              <a:t>nd</a:t>
            </a:r>
            <a:r>
              <a:rPr lang="en-US" dirty="0" smtClean="0"/>
              <a:t> stage) &lt; 4.2K. Also measure load curve for the two </a:t>
            </a:r>
            <a:r>
              <a:rPr lang="en-US" dirty="0" err="1" smtClean="0"/>
              <a:t>cryo</a:t>
            </a:r>
            <a:r>
              <a:rPr lang="en-US" dirty="0" smtClean="0"/>
              <a:t> stages.</a:t>
            </a:r>
          </a:p>
          <a:p>
            <a:pPr lvl="1"/>
            <a:r>
              <a:rPr lang="en-US" dirty="0" smtClean="0"/>
              <a:t>Mount 1K and sub-K coolers and </a:t>
            </a:r>
            <a:r>
              <a:rPr lang="en-US" dirty="0" err="1" smtClean="0"/>
              <a:t>cryo</a:t>
            </a:r>
            <a:r>
              <a:rPr lang="en-US" dirty="0" smtClean="0"/>
              <a:t> test with blocked windows and filters. Pass if T (1K stage) &lt; 1K, T (0.3K stage) &lt; 0.35K</a:t>
            </a:r>
          </a:p>
          <a:p>
            <a:pPr lvl="1"/>
            <a:r>
              <a:rPr lang="en-US" dirty="0" smtClean="0"/>
              <a:t>Test with open window and thermal filters if available (if available). Same pass </a:t>
            </a:r>
            <a:r>
              <a:rPr lang="en-US" dirty="0" err="1" smtClean="0"/>
              <a:t>criterium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Delivery to APC:</a:t>
            </a:r>
          </a:p>
          <a:p>
            <a:pPr lvl="1"/>
            <a:r>
              <a:rPr lang="en-US" dirty="0" smtClean="0"/>
              <a:t>Need to procure special box for shipment and special vibration damping system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82418" y="6359034"/>
            <a:ext cx="4879157" cy="365125"/>
          </a:xfrm>
        </p:spPr>
        <p:txBody>
          <a:bodyPr/>
          <a:lstStyle/>
          <a:p>
            <a:r>
              <a:rPr lang="en-US" dirty="0" smtClean="0"/>
              <a:t>QUBIC Collaboration Meeting, September 26 / 27, LAL – </a:t>
            </a:r>
            <a:r>
              <a:rPr lang="en-US" dirty="0" err="1" smtClean="0"/>
              <a:t>Orsay</a:t>
            </a:r>
            <a:r>
              <a:rPr lang="en-US" dirty="0" smtClean="0"/>
              <a:t> – S. </a:t>
            </a:r>
            <a:r>
              <a:rPr lang="en-US" dirty="0" err="1" smtClean="0"/>
              <a:t>Masi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64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ATRIUM and Documentation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drawing available</a:t>
            </a:r>
          </a:p>
          <a:p>
            <a:r>
              <a:rPr lang="en-US" dirty="0" smtClean="0"/>
              <a:t>Future documents to be prepared and downloaded: </a:t>
            </a:r>
          </a:p>
          <a:p>
            <a:pPr lvl="1"/>
            <a:r>
              <a:rPr lang="en-US" dirty="0" smtClean="0"/>
              <a:t>cryostat design report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ryostat assembly report</a:t>
            </a:r>
          </a:p>
          <a:p>
            <a:pPr lvl="1"/>
            <a:r>
              <a:rPr lang="en-US" dirty="0" smtClean="0"/>
              <a:t>Cryostat operation manual</a:t>
            </a:r>
          </a:p>
          <a:p>
            <a:pPr lvl="1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79A9-C35F-48E6-9BB7-636ACAF08A71}" type="slidenum">
              <a:rPr lang="fr-FR" smtClean="0"/>
              <a:t>8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82418" y="6359034"/>
            <a:ext cx="4879157" cy="365125"/>
          </a:xfrm>
        </p:spPr>
        <p:txBody>
          <a:bodyPr/>
          <a:lstStyle/>
          <a:p>
            <a:r>
              <a:rPr lang="en-US" dirty="0" smtClean="0"/>
              <a:t>QUBIC Collaboration Meeting, September 26 / 27, LAL – </a:t>
            </a:r>
            <a:r>
              <a:rPr lang="en-US" dirty="0" err="1" smtClean="0"/>
              <a:t>Orsay</a:t>
            </a:r>
            <a:r>
              <a:rPr lang="en-US" dirty="0" smtClean="0"/>
              <a:t> – S. </a:t>
            </a:r>
            <a:r>
              <a:rPr lang="en-US" dirty="0" err="1" smtClean="0"/>
              <a:t>Masi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43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928" y="142673"/>
            <a:ext cx="7886700" cy="1325563"/>
          </a:xfrm>
        </p:spPr>
        <p:txBody>
          <a:bodyPr/>
          <a:lstStyle/>
          <a:p>
            <a:pPr algn="ctr"/>
            <a:r>
              <a:rPr lang="it-IT" dirty="0" smtClean="0"/>
              <a:t>Man </a:t>
            </a:r>
            <a:r>
              <a:rPr lang="it-IT" dirty="0" err="1" smtClean="0"/>
              <a:t>Power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1598942" y="1593049"/>
          <a:ext cx="897774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1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89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5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75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835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4600">
                <a:tc>
                  <a:txBody>
                    <a:bodyPr/>
                    <a:lstStyle/>
                    <a:p>
                      <a:r>
                        <a:rPr lang="it-IT" dirty="0"/>
                        <a:t>Cognome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Ruolo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Attività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600">
                <a:tc>
                  <a:txBody>
                    <a:bodyPr/>
                    <a:lstStyle/>
                    <a:p>
                      <a:r>
                        <a:rPr lang="it-IT" sz="1600" dirty="0"/>
                        <a:t>Battistelli</a:t>
                      </a:r>
                      <a:r>
                        <a:rPr lang="it-IT" sz="1600" baseline="0" dirty="0"/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Elia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RTDB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Calibrazioni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600">
                <a:tc>
                  <a:txBody>
                    <a:bodyPr/>
                    <a:lstStyle/>
                    <a:p>
                      <a:r>
                        <a:rPr lang="it-IT" sz="1600" dirty="0" err="1"/>
                        <a:t>Coppolecchia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Alessandro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Ass.Ric</a:t>
                      </a:r>
                      <a:r>
                        <a:rPr lang="it-IT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Criogenia, </a:t>
                      </a:r>
                      <a:r>
                        <a:rPr lang="it-IT" sz="1600" dirty="0" err="1"/>
                        <a:t>Tests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600">
                <a:tc>
                  <a:txBody>
                    <a:bodyPr/>
                    <a:lstStyle/>
                    <a:p>
                      <a:r>
                        <a:rPr lang="it-IT" sz="1600" dirty="0"/>
                        <a:t>D’Alessandro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Giuseppe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Ass.Ric</a:t>
                      </a:r>
                      <a:r>
                        <a:rPr lang="it-IT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Polarization</a:t>
                      </a:r>
                      <a:r>
                        <a:rPr lang="it-IT" sz="1600" dirty="0"/>
                        <a:t> modulator</a:t>
                      </a:r>
                      <a:r>
                        <a:rPr lang="it-IT" sz="1600" baseline="0" dirty="0"/>
                        <a:t>, </a:t>
                      </a:r>
                      <a:r>
                        <a:rPr lang="it-IT" sz="1600" baseline="0" dirty="0" err="1"/>
                        <a:t>tests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600">
                <a:tc>
                  <a:txBody>
                    <a:bodyPr/>
                    <a:lstStyle/>
                    <a:p>
                      <a:r>
                        <a:rPr lang="it-IT" sz="1600" dirty="0"/>
                        <a:t>De Bernardis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Paolo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Prof. </a:t>
                      </a:r>
                      <a:r>
                        <a:rPr lang="it-IT" sz="1600" dirty="0" err="1"/>
                        <a:t>Ord</a:t>
                      </a:r>
                      <a:r>
                        <a:rPr lang="it-IT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Polarization</a:t>
                      </a:r>
                      <a:r>
                        <a:rPr lang="it-IT" sz="1600" dirty="0"/>
                        <a:t> modulator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4600">
                <a:tc>
                  <a:txBody>
                    <a:bodyPr/>
                    <a:lstStyle/>
                    <a:p>
                      <a:r>
                        <a:rPr lang="it-IT" sz="1600" dirty="0"/>
                        <a:t>De Petris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Marco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Ric.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Simulazioni</a:t>
                      </a:r>
                      <a:r>
                        <a:rPr lang="it-IT" sz="1600" baseline="0" dirty="0"/>
                        <a:t> e test ottiche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4600">
                <a:tc>
                  <a:txBody>
                    <a:bodyPr/>
                    <a:lstStyle/>
                    <a:p>
                      <a:r>
                        <a:rPr lang="it-IT" sz="1600" dirty="0"/>
                        <a:t>Lamagna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Luca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RTDA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Criogenia, </a:t>
                      </a:r>
                      <a:r>
                        <a:rPr lang="it-IT" sz="1600" dirty="0" err="1"/>
                        <a:t>tests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4600">
                <a:tc>
                  <a:txBody>
                    <a:bodyPr/>
                    <a:lstStyle/>
                    <a:p>
                      <a:r>
                        <a:rPr lang="it-IT" sz="1600" dirty="0"/>
                        <a:t>Masi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Silvia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Prof. </a:t>
                      </a:r>
                      <a:r>
                        <a:rPr lang="it-IT" sz="1600" dirty="0" err="1"/>
                        <a:t>Ass</a:t>
                      </a:r>
                      <a:r>
                        <a:rPr lang="it-IT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Criogenia</a:t>
                      </a:r>
                      <a:r>
                        <a:rPr lang="it-IT" sz="1600" baseline="0" dirty="0"/>
                        <a:t>, </a:t>
                      </a:r>
                      <a:r>
                        <a:rPr lang="it-IT" sz="1600" baseline="0" dirty="0" err="1"/>
                        <a:t>tests</a:t>
                      </a:r>
                      <a:r>
                        <a:rPr lang="it-IT" sz="1600" baseline="0" dirty="0"/>
                        <a:t>, </a:t>
                      </a:r>
                      <a:r>
                        <a:rPr lang="it-IT" sz="1600" baseline="0" dirty="0" err="1"/>
                        <a:t>Coord</a:t>
                      </a:r>
                      <a:r>
                        <a:rPr lang="it-IT" sz="1600" baseline="0" dirty="0"/>
                        <a:t>.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4600">
                <a:tc>
                  <a:txBody>
                    <a:bodyPr/>
                    <a:lstStyle/>
                    <a:p>
                      <a:r>
                        <a:rPr lang="it-IT" sz="1600" dirty="0"/>
                        <a:t>Paiella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Alessandro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Dottorando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Progettazione, </a:t>
                      </a:r>
                      <a:r>
                        <a:rPr lang="it-IT" sz="1600" dirty="0" err="1"/>
                        <a:t>Tests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4600">
                <a:tc>
                  <a:txBody>
                    <a:bodyPr/>
                    <a:lstStyle/>
                    <a:p>
                      <a:r>
                        <a:rPr lang="it-IT" sz="1600" dirty="0"/>
                        <a:t>Piacentini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Francesco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Prof. </a:t>
                      </a:r>
                      <a:r>
                        <a:rPr lang="it-IT" sz="1600" dirty="0" err="1"/>
                        <a:t>Ass</a:t>
                      </a:r>
                      <a:r>
                        <a:rPr lang="it-IT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Simulazioni, Analisi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4600">
                <a:tc>
                  <a:txBody>
                    <a:bodyPr/>
                    <a:lstStyle/>
                    <a:p>
                      <a:r>
                        <a:rPr lang="it-IT" sz="1600" dirty="0"/>
                        <a:t>Polenta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Gianluca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Ass</a:t>
                      </a:r>
                      <a:r>
                        <a:rPr lang="it-IT" sz="1600" dirty="0"/>
                        <a:t>. Ric.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Simulazioni, Analisi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82418" y="6359034"/>
            <a:ext cx="4879157" cy="365125"/>
          </a:xfrm>
        </p:spPr>
        <p:txBody>
          <a:bodyPr/>
          <a:lstStyle/>
          <a:p>
            <a:r>
              <a:rPr lang="en-US" dirty="0" smtClean="0"/>
              <a:t>QUBIC Collaboration Meeting, September 26 / 27, LAL – </a:t>
            </a:r>
            <a:r>
              <a:rPr lang="en-US" dirty="0" err="1" smtClean="0"/>
              <a:t>Orsay</a:t>
            </a:r>
            <a:r>
              <a:rPr lang="en-US" dirty="0" smtClean="0"/>
              <a:t> – S. </a:t>
            </a:r>
            <a:r>
              <a:rPr lang="en-US" dirty="0" err="1" smtClean="0"/>
              <a:t>Masi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91355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951</Words>
  <Application>Microsoft Office PowerPoint</Application>
  <PresentationFormat>Widescreen</PresentationFormat>
  <Paragraphs>162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Cryostat sub-system for QUBIC </vt:lpstr>
      <vt:lpstr>Status of the sub-system :  blocking points and schedule</vt:lpstr>
      <vt:lpstr>Presentazione standard di PowerPoint</vt:lpstr>
      <vt:lpstr>Status of the sub-system :  blocking points and schedule</vt:lpstr>
      <vt:lpstr>Status of the sub-system :  blocking points and schedule</vt:lpstr>
      <vt:lpstr>Interfaces with other sub-systems</vt:lpstr>
      <vt:lpstr>Test, Delivery, Assembly, Calibration Operations</vt:lpstr>
      <vt:lpstr>ATRIUM and Documentation</vt:lpstr>
      <vt:lpstr>Man Power</vt:lpstr>
      <vt:lpstr>Risks analysis</vt:lpstr>
      <vt:lpstr>Annex 3: needed major tools or utilities for the cryostat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xxxxxx sub-system for QUBIC</dc:title>
  <dc:creator>Laurent Grandsire</dc:creator>
  <cp:lastModifiedBy>paolo de bernardis</cp:lastModifiedBy>
  <cp:revision>40</cp:revision>
  <dcterms:created xsi:type="dcterms:W3CDTF">2016-09-12T14:14:28Z</dcterms:created>
  <dcterms:modified xsi:type="dcterms:W3CDTF">2016-09-26T06:30:42Z</dcterms:modified>
</cp:coreProperties>
</file>