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6" r:id="rId1"/>
  </p:sldMasterIdLst>
  <p:notesMasterIdLst>
    <p:notesMasterId r:id="rId23"/>
  </p:notesMasterIdLst>
  <p:sldIdLst>
    <p:sldId id="256" r:id="rId2"/>
    <p:sldId id="264" r:id="rId3"/>
    <p:sldId id="257" r:id="rId4"/>
    <p:sldId id="261" r:id="rId5"/>
    <p:sldId id="258" r:id="rId6"/>
    <p:sldId id="259" r:id="rId7"/>
    <p:sldId id="266" r:id="rId8"/>
    <p:sldId id="267" r:id="rId9"/>
    <p:sldId id="262" r:id="rId10"/>
    <p:sldId id="260" r:id="rId11"/>
    <p:sldId id="279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8296AB-FCC8-874C-8FD6-E12958E979F4}" type="datetimeFigureOut">
              <a:rPr lang="fr-FR"/>
              <a:pPr>
                <a:defRPr/>
              </a:pPr>
              <a:t>26/09/2016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D75037-2F6D-524E-AE07-CDE81C27B8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2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B02B7-D1F3-A746-9440-E131C244F0FE}" type="slidenum">
              <a:rPr lang="fr-FR" altLang="fr-FR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BF8214-ADD3-C34D-BD82-98EB1F206179}" type="slidenum">
              <a:rPr lang="fr-FR" altLang="fr-FR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2711FA-85CD-2946-9E55-395201AE1DD6}" type="slidenum">
              <a:rPr lang="fr-FR" altLang="fr-FR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5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D9E2-818E-9141-AC73-B8DE253007BC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B2CE-0300-F542-A6EE-4290C4AD0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2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A84C-6979-BF46-9863-DA61D15049D0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4D4E-0148-3B43-87A6-74F1B71BC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5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4C7C-8C0E-214D-9017-36C37EA80E36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35EA-F390-2D4C-98C5-81D9BCF9D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1E3D-4FB5-9C40-94D8-03AAA77E5EFD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85A8-8525-4F4E-A61A-5D76579B4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3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7E45-332F-6742-B90B-2F5C053C83F8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A021-9159-4247-8BDF-CE0AD2C20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B89C-F318-F14E-B9F7-1012DD4AF0CA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3BE6-5CF0-0D41-A631-FACC39D7B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9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096D-C298-2F4B-897E-BFA566CF77E3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F108-B546-9547-BE6E-69E60149F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0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93C9-C5D5-9D4E-9E18-2689C0B9E559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25F9-64DD-8E42-8B51-07024A30B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3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BC1E-08A5-D84F-910D-7A1E59CE4722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3064-9538-8046-96FF-1DDFAF35B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4B06-0BA2-3E42-8117-4741A9715025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9F5D-EE48-8341-A4BE-D4FD30EEE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2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B1B5-99F2-494C-BD15-FA72147D6B99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CA5A-4919-7D4A-B8FB-6D223DB63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C4E0-2987-0B44-BA25-620C14F6E7E7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07E-9132-1341-9F9C-CEB1A5207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8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81B3-3F54-6C43-B9FB-D27832A11FDD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C45A5-67CF-E54A-85BD-49FD075B9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13D7-C119-394D-9709-2F3F79580323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731C-5B57-FF47-BD41-F8D76E4F8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ACF9-B504-3749-8218-FF443338BA23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17CA-1AC1-574E-8F69-176C3A0FE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6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E04A-1385-C143-A7C0-649963BB0A0B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7B58-3FC3-D24B-B820-1EDEDCEBC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2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8EE0-E3B4-604F-9A9B-45EB1541B8A2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6C56-6918-A243-95BD-DB73B306B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BB6C16D-E29E-1147-BC50-261A966974BB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9CE009F-EFA4-4149-896B-10B4F2B80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91" r:id="rId9"/>
    <p:sldLayoutId id="2147483985" r:id="rId10"/>
    <p:sldLayoutId id="2147483986" r:id="rId11"/>
    <p:sldLayoutId id="2147483992" r:id="rId12"/>
    <p:sldLayoutId id="2147483987" r:id="rId13"/>
    <p:sldLayoutId id="2147483993" r:id="rId14"/>
    <p:sldLayoutId id="2147483988" r:id="rId15"/>
    <p:sldLayoutId id="2147483989" r:id="rId16"/>
    <p:sldLayoutId id="2147483990" r:id="rId17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center.umd.edu/fablab/equipment/detail.php?id=sc150ab8abeb2c5c" TargetMode="Externa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nocenter.umd.edu/fablab/equipment/detail.php?id=sc145a3ab8d2a41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://www.nanocenter.umd.edu/fablab/equipment/detail.php?id=sc150ab8abeb2c5c" TargetMode="External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tiff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hyperlink" Target="mailto:diego.rubi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Last news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argentina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en-US" dirty="0" smtClean="0"/>
              <a:t>M. C. Medina </a:t>
            </a:r>
          </a:p>
          <a:p>
            <a:pPr fontAlgn="auto">
              <a:buFont typeface="Arial"/>
              <a:buNone/>
              <a:defRPr/>
            </a:pPr>
            <a:r>
              <a:rPr lang="en-US" dirty="0" smtClean="0"/>
              <a:t>for the Argentinean </a:t>
            </a:r>
            <a:r>
              <a:rPr lang="en-US" dirty="0" err="1" smtClean="0"/>
              <a:t>Qubic</a:t>
            </a:r>
            <a:r>
              <a:rPr lang="en-US" dirty="0" smtClean="0"/>
              <a:t> Collaboration</a:t>
            </a:r>
          </a:p>
        </p:txBody>
      </p:sp>
      <p:pic>
        <p:nvPicPr>
          <p:cNvPr id="1027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685" y="5770432"/>
            <a:ext cx="991852" cy="830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8" name="Image 7" descr="logo_I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439" y="5770038"/>
            <a:ext cx="1053360" cy="83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591" y="5770038"/>
            <a:ext cx="596129" cy="831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701" y="5770038"/>
            <a:ext cx="2180988" cy="8316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Picture 7" descr="Logo_CNEA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8279622" y="5770038"/>
            <a:ext cx="875187" cy="831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chemeClr val="bg1"/>
            </a:innerShdw>
            <a:softEdge rad="12700"/>
          </a:effectLst>
          <a:extLst/>
        </p:spPr>
      </p:pic>
      <p:pic>
        <p:nvPicPr>
          <p:cNvPr id="16" name="1 Imagen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916275" y="5225889"/>
            <a:ext cx="7413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8711" y="5770038"/>
            <a:ext cx="571114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3200"/>
            <a:ext cx="11228293" cy="4318000"/>
          </a:xfrm>
        </p:spPr>
        <p:txBody>
          <a:bodyPr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1800" b="1" dirty="0" smtClean="0"/>
              <a:t>Argentinean community interest </a:t>
            </a:r>
            <a:r>
              <a:rPr lang="en-US" sz="1800" dirty="0" smtClean="0"/>
              <a:t>on </a:t>
            </a:r>
            <a:r>
              <a:rPr lang="en-US" sz="1800" dirty="0" err="1" smtClean="0"/>
              <a:t>Qubic</a:t>
            </a:r>
            <a:r>
              <a:rPr lang="en-US" sz="1800" dirty="0" smtClean="0"/>
              <a:t> has grown quickly in the last months.</a:t>
            </a:r>
          </a:p>
          <a:p>
            <a:pPr fontAlgn="auto">
              <a:buFont typeface="Arial"/>
              <a:buChar char="•"/>
              <a:defRPr/>
            </a:pPr>
            <a:r>
              <a:rPr lang="en-US" sz="1800" b="1" dirty="0" smtClean="0"/>
              <a:t>Argentinean contribution on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 smtClean="0"/>
              <a:t>Site development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 smtClean="0"/>
              <a:t>Mount Design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 smtClean="0"/>
              <a:t>T.E.S.  Backup production </a:t>
            </a:r>
          </a:p>
          <a:p>
            <a:pPr fontAlgn="auto">
              <a:buFont typeface="Arial"/>
              <a:buChar char="•"/>
              <a:defRPr/>
            </a:pPr>
            <a:r>
              <a:rPr lang="en-US" sz="1800" b="1" dirty="0" smtClean="0"/>
              <a:t>Remarkable progress on political support: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 smtClean="0"/>
              <a:t>Very Important parties Commitment with QUBIC: </a:t>
            </a:r>
            <a:r>
              <a:rPr lang="en-US" sz="1600" dirty="0" err="1" smtClean="0"/>
              <a:t>MinCyT</a:t>
            </a:r>
            <a:r>
              <a:rPr lang="en-US" sz="1600" dirty="0" smtClean="0"/>
              <a:t>, CNEA, CONICET, Province of Salta. </a:t>
            </a:r>
          </a:p>
          <a:p>
            <a:pPr fontAlgn="auto">
              <a:buFont typeface="Arial"/>
              <a:buChar char="•"/>
              <a:defRPr/>
            </a:pPr>
            <a:r>
              <a:rPr lang="en-US" sz="1800" b="1" dirty="0" smtClean="0"/>
              <a:t>Financial support: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 smtClean="0"/>
              <a:t>500 KU$S by </a:t>
            </a:r>
            <a:r>
              <a:rPr lang="en-US" sz="1600" dirty="0" err="1" smtClean="0"/>
              <a:t>MINCyT</a:t>
            </a:r>
            <a:r>
              <a:rPr lang="en-US" sz="1600" dirty="0"/>
              <a:t> </a:t>
            </a:r>
            <a:r>
              <a:rPr lang="en-US" sz="1600" dirty="0" smtClean="0"/>
              <a:t>(already approved but  not yet materialized)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/>
              <a:t>T</a:t>
            </a:r>
            <a:r>
              <a:rPr lang="en-US" sz="1600" dirty="0" smtClean="0"/>
              <a:t>he Province of Salta will provide infrastructure on site.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 err="1" smtClean="0"/>
              <a:t>Conicet</a:t>
            </a:r>
            <a:r>
              <a:rPr lang="en-US" sz="1600" dirty="0" smtClean="0"/>
              <a:t> would contribute with human resources (Salaries and scholarships)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sz="1600" dirty="0" smtClean="0"/>
              <a:t>Argentina would finance half of the mount (after agreement signed)</a:t>
            </a:r>
          </a:p>
        </p:txBody>
      </p:sp>
      <p:pic>
        <p:nvPicPr>
          <p:cNvPr id="1638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F1149B-13EB-CA4C-B4E1-335988F07740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QUBIC Collaboration Meeting - LAL -Orsay - France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FA46B-6048-484D-A5A1-D3F89AAB826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 Ii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3200"/>
            <a:ext cx="11228293" cy="4318000"/>
          </a:xfrm>
        </p:spPr>
        <p:txBody>
          <a:bodyPr>
            <a:norm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b="1" dirty="0" smtClean="0"/>
              <a:t>Site development: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Work in progress.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We expect a to be more independent of LLAMA, thanks to CNEA-Salta support.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b="1" dirty="0" smtClean="0"/>
              <a:t>Proposal: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dirty="0" smtClean="0"/>
              <a:t>Next </a:t>
            </a:r>
            <a:r>
              <a:rPr lang="en-US" dirty="0" err="1" smtClean="0"/>
              <a:t>Qubic</a:t>
            </a:r>
            <a:r>
              <a:rPr lang="en-US" dirty="0" smtClean="0"/>
              <a:t> Collaboration </a:t>
            </a:r>
            <a:r>
              <a:rPr lang="en-US" dirty="0" smtClean="0"/>
              <a:t>meeting in </a:t>
            </a:r>
            <a:r>
              <a:rPr lang="en-US" dirty="0" smtClean="0"/>
              <a:t>Argentina?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dirty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dirty="0" smtClean="0"/>
          </a:p>
        </p:txBody>
      </p:sp>
      <p:pic>
        <p:nvPicPr>
          <p:cNvPr id="1638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F1149B-13EB-CA4C-B4E1-335988F07740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FA46B-6048-484D-A5A1-D3F89AAB826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6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E4B06-0BA2-3E42-8117-4741A9715025}" type="datetime1">
              <a:rPr lang="fr-FR" smtClean="0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QUBIC Collaboration Meeting - LAL -</a:t>
            </a:r>
            <a:r>
              <a:rPr lang="en-US" dirty="0" err="1" smtClean="0"/>
              <a:t>Orsay</a:t>
            </a:r>
            <a:r>
              <a:rPr lang="en-US" dirty="0" smtClean="0"/>
              <a:t> - France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69F5D-EE48-8341-A4BE-D4FD30EEE2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2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slides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EB1B5-99F2-494C-BD15-FA72147D6B99}" type="datetime1">
              <a:rPr lang="fr-FR" smtClean="0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QUBIC Collaboration Meeting - LAL -Orsay - France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DCA5A-4919-7D4A-B8FB-6D223DB635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0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495550" y="765175"/>
          <a:ext cx="7200800" cy="2016224"/>
        </p:xfrm>
        <a:graphic>
          <a:graphicData uri="http://schemas.openxmlformats.org/drawingml/2006/table">
            <a:tbl>
              <a:tblPr/>
              <a:tblGrid>
                <a:gridCol w="1406033"/>
                <a:gridCol w="3998710"/>
                <a:gridCol w="1796057"/>
              </a:tblGrid>
              <a:tr h="3948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Litografía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6615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Ubicación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6615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L-01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Alineador de Máscaras EVG 620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Litografía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06615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L-02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Soldador de obleas EVG 501 </a:t>
                      </a:r>
                      <a:r>
                        <a:rPr lang="es-AR" sz="1000" u="none" strike="noStrike" dirty="0">
                          <a:solidFill>
                            <a:srgbClr val="990000"/>
                          </a:solidFill>
                          <a:latin typeface="Helvetica"/>
                          <a:ea typeface="Times New Roman"/>
                          <a:cs typeface="Times New Roman"/>
                          <a:hlinkClick r:id="rId2"/>
                        </a:rPr>
                        <a:t>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Litografía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06615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L-03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Mesada de </a:t>
                      </a:r>
                      <a:r>
                        <a:rPr lang="es-ES" sz="10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Litografia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Litografía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881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L-04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Generador de Máscaras </a:t>
                      </a:r>
                      <a:r>
                        <a:rPr lang="es-ES" sz="1000" u="none" strike="noStrike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  <a:hlinkClick r:id="rId3"/>
                        </a:rPr>
                        <a:t>HEIDELBERG</a:t>
                      </a: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DWL66fs</a:t>
                      </a:r>
                      <a:r>
                        <a:rPr lang="es-ES" sz="1000" dirty="0">
                          <a:solidFill>
                            <a:srgbClr val="99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</a:t>
                      </a:r>
                      <a:r>
                        <a:rPr lang="es-ES" sz="10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Masterizador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2319" name="Picture 7" descr="D:\DSCN2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997200"/>
            <a:ext cx="37449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1 Imagen" descr="DSCN27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5639" y="2997200"/>
            <a:ext cx="23764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7 Imagen" descr="DSCN27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6589" y="2997200"/>
            <a:ext cx="2232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2" name="11 CuadroTexto"/>
          <p:cNvSpPr txBox="1">
            <a:spLocks noChangeArrowheads="1"/>
          </p:cNvSpPr>
          <p:nvPr/>
        </p:nvSpPr>
        <p:spPr bwMode="auto">
          <a:xfrm>
            <a:off x="1774825" y="6165850"/>
            <a:ext cx="31686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1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Generador de Máscaras </a:t>
            </a:r>
            <a:r>
              <a:rPr lang="es-ES" sz="11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  <a:hlinkClick r:id="rId3"/>
              </a:rPr>
              <a:t>HEIDELBERG</a:t>
            </a:r>
            <a:r>
              <a:rPr lang="es-ES" sz="11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 DWL66fs</a:t>
            </a:r>
            <a:r>
              <a:rPr lang="es-ES" sz="1100">
                <a:solidFill>
                  <a:srgbClr val="990000"/>
                </a:solidFill>
                <a:latin typeface="Helvetica" pitchFamily="34" charset="0"/>
                <a:cs typeface="Times New Roman" pitchFamily="18" charset="0"/>
              </a:rPr>
              <a:t> </a:t>
            </a:r>
            <a:endParaRPr lang="es-ES" sz="11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23" name="12 CuadroTexto"/>
          <p:cNvSpPr txBox="1">
            <a:spLocks noChangeArrowheads="1"/>
          </p:cNvSpPr>
          <p:nvPr/>
        </p:nvSpPr>
        <p:spPr bwMode="auto">
          <a:xfrm>
            <a:off x="5735639" y="6165850"/>
            <a:ext cx="22320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1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Alineador de Máscaras EVG 620 </a:t>
            </a:r>
            <a:endParaRPr lang="es-ES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24" name="13 CuadroTexto"/>
          <p:cNvSpPr txBox="1">
            <a:spLocks noChangeArrowheads="1"/>
          </p:cNvSpPr>
          <p:nvPr/>
        </p:nvSpPr>
        <p:spPr bwMode="auto">
          <a:xfrm>
            <a:off x="8256589" y="6165850"/>
            <a:ext cx="22320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1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Soldador de obleas EVG 501</a:t>
            </a:r>
            <a:endParaRPr lang="es-ES" sz="140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pic>
        <p:nvPicPr>
          <p:cNvPr id="12319" name="Picture 7" descr="D:\DSCN2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20" y="568434"/>
            <a:ext cx="3643338" cy="33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1 Imagen" descr="DSCN2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1" y="4071942"/>
            <a:ext cx="2018123" cy="26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524496" y="568435"/>
          <a:ext cx="4714908" cy="164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734"/>
                <a:gridCol w="2867174"/>
              </a:tblGrid>
              <a:tr h="3733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Generador de Máscaras </a:t>
                      </a:r>
                      <a:r>
                        <a:rPr lang="es-ES" sz="1400" u="none" strike="noStrike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  <a:hlinkClick r:id="rId4"/>
                        </a:rPr>
                        <a:t>HEIDELBERG</a:t>
                      </a:r>
                      <a:r>
                        <a:rPr lang="es-ES" sz="1400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DWL66fs</a:t>
                      </a:r>
                      <a:r>
                        <a:rPr lang="es-ES" sz="1400" dirty="0" smtClean="0">
                          <a:solidFill>
                            <a:srgbClr val="99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endParaRPr lang="es-E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Laser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Estado</a:t>
                      </a:r>
                      <a:r>
                        <a:rPr lang="es-ES" sz="1200" baseline="0" dirty="0" smtClean="0"/>
                        <a:t> Solido, </a:t>
                      </a:r>
                      <a:r>
                        <a:rPr lang="es-ES" sz="1200" baseline="0" dirty="0" smtClean="0">
                          <a:sym typeface="Symbol"/>
                        </a:rPr>
                        <a:t>=</a:t>
                      </a:r>
                      <a:r>
                        <a:rPr lang="es-ES" sz="1200" baseline="0" dirty="0" smtClean="0"/>
                        <a:t>405nm</a:t>
                      </a:r>
                      <a:endParaRPr lang="es-ES" sz="12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Resolución mínima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Cabezal de 10mm: &gt;4um</a:t>
                      </a:r>
                    </a:p>
                    <a:p>
                      <a:r>
                        <a:rPr lang="es-ES" sz="1200" dirty="0" smtClean="0"/>
                        <a:t>Cabezal de 2mm &gt;1um</a:t>
                      </a:r>
                      <a:endParaRPr lang="es-ES" sz="12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Velocidad de escritura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Cabezal de 10mm: 119mm</a:t>
                      </a:r>
                      <a:r>
                        <a:rPr lang="es-ES" sz="1200" baseline="30000" dirty="0" smtClean="0"/>
                        <a:t>2</a:t>
                      </a:r>
                      <a:r>
                        <a:rPr lang="es-ES" sz="1200" dirty="0" smtClean="0"/>
                        <a:t>/min</a:t>
                      </a:r>
                    </a:p>
                    <a:p>
                      <a:r>
                        <a:rPr lang="es-ES" sz="1200" dirty="0" smtClean="0"/>
                        <a:t>Cabezal </a:t>
                      </a:r>
                      <a:r>
                        <a:rPr lang="es-ES" sz="1200" smtClean="0"/>
                        <a:t>de 2mm: 8mm</a:t>
                      </a:r>
                      <a:r>
                        <a:rPr lang="es-ES" sz="1200" baseline="30000" smtClean="0"/>
                        <a:t>2</a:t>
                      </a:r>
                      <a:r>
                        <a:rPr lang="es-ES" sz="1200" smtClean="0"/>
                        <a:t>/min</a:t>
                      </a:r>
                      <a:endParaRPr lang="es-ES" sz="12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F:\dwl66\Acep_cam0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60555" y="1992806"/>
            <a:ext cx="1357324" cy="2229445"/>
          </a:xfrm>
          <a:prstGeom prst="rect">
            <a:avLst/>
          </a:prstGeom>
          <a:noFill/>
        </p:spPr>
      </p:pic>
      <p:pic>
        <p:nvPicPr>
          <p:cNvPr id="13" name="12 Imagen" descr="estructura_prueb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1991" y="2428865"/>
            <a:ext cx="1757779" cy="1357322"/>
          </a:xfrm>
          <a:prstGeom prst="rect">
            <a:avLst/>
          </a:prstGeom>
        </p:spPr>
      </p:pic>
      <p:pic>
        <p:nvPicPr>
          <p:cNvPr id="14" name="Picture 8" descr="D:\d1_CS2_004-Pt E_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22" y="4071943"/>
            <a:ext cx="2928958" cy="269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952860" y="4071942"/>
          <a:ext cx="3286148" cy="148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815"/>
                <a:gridCol w="1998333"/>
              </a:tblGrid>
              <a:tr h="145124">
                <a:tc gridSpan="2"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Alineador</a:t>
                      </a:r>
                      <a:r>
                        <a:rPr lang="es-ES" sz="1400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de Máscaras EVG 620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Lámpara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i-line</a:t>
                      </a:r>
                      <a:r>
                        <a:rPr lang="es-ES" sz="1200" baseline="0" dirty="0" smtClean="0"/>
                        <a:t>, </a:t>
                      </a:r>
                      <a:r>
                        <a:rPr lang="es-ES" sz="1200" baseline="0" dirty="0" smtClean="0">
                          <a:sym typeface="Symbol"/>
                        </a:rPr>
                        <a:t>=36</a:t>
                      </a:r>
                      <a:r>
                        <a:rPr lang="es-ES" sz="1200" baseline="0" dirty="0" smtClean="0"/>
                        <a:t>5nm</a:t>
                      </a:r>
                      <a:endParaRPr lang="es-ES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Resolución mínima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CD &gt;1um</a:t>
                      </a:r>
                      <a:endParaRPr lang="es-ES" sz="12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Velocidad de escritura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Alineación Front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to</a:t>
                      </a:r>
                      <a:r>
                        <a:rPr lang="es-ES" sz="1200" baseline="0" dirty="0" smtClean="0"/>
                        <a:t> Front y Front </a:t>
                      </a:r>
                      <a:r>
                        <a:rPr lang="es-ES" sz="1200" baseline="0" dirty="0" err="1" smtClean="0"/>
                        <a:t>to</a:t>
                      </a:r>
                      <a:r>
                        <a:rPr lang="es-ES" sz="1200" baseline="0" dirty="0" smtClean="0"/>
                        <a:t> Back</a:t>
                      </a:r>
                      <a:endParaRPr lang="es-E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2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sp>
        <p:nvSpPr>
          <p:cNvPr id="13315" name="11 CuadroTexto"/>
          <p:cNvSpPr txBox="1">
            <a:spLocks noChangeArrowheads="1"/>
          </p:cNvSpPr>
          <p:nvPr/>
        </p:nvSpPr>
        <p:spPr bwMode="auto">
          <a:xfrm>
            <a:off x="1774825" y="5805489"/>
            <a:ext cx="31686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latin typeface="Helvetica" pitchFamily="34" charset="0"/>
                <a:cs typeface="Times New Roman" pitchFamily="18" charset="0"/>
              </a:rPr>
              <a:t>Sputtering AJA Orion 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6" name="12 CuadroTexto"/>
          <p:cNvSpPr txBox="1">
            <a:spLocks noChangeArrowheads="1"/>
          </p:cNvSpPr>
          <p:nvPr/>
        </p:nvSpPr>
        <p:spPr bwMode="auto">
          <a:xfrm>
            <a:off x="5448301" y="5805489"/>
            <a:ext cx="22320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PECVD </a:t>
            </a:r>
            <a:r>
              <a:rPr lang="es-ES" sz="1400" b="1">
                <a:latin typeface="Helvetica" pitchFamily="34" charset="0"/>
                <a:cs typeface="Times New Roman" pitchFamily="18" charset="0"/>
              </a:rPr>
              <a:t>Vision</a:t>
            </a:r>
            <a:r>
              <a:rPr lang="es-ES" sz="14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 310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13 CuadroTexto"/>
          <p:cNvSpPr txBox="1">
            <a:spLocks noChangeArrowheads="1"/>
          </p:cNvSpPr>
          <p:nvPr/>
        </p:nvSpPr>
        <p:spPr bwMode="auto">
          <a:xfrm>
            <a:off x="7967664" y="5805488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Celda Electroplating</a:t>
            </a:r>
          </a:p>
          <a:p>
            <a:pPr>
              <a:lnSpc>
                <a:spcPts val="1463"/>
              </a:lnSpc>
            </a:pPr>
            <a:r>
              <a:rPr lang="es-ES" sz="14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 SEMCOM 1000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495551" y="836613"/>
          <a:ext cx="7200799" cy="1710690"/>
        </p:xfrm>
        <a:graphic>
          <a:graphicData uri="http://schemas.openxmlformats.org/drawingml/2006/table">
            <a:tbl>
              <a:tblPr/>
              <a:tblGrid>
                <a:gridCol w="1405964"/>
                <a:gridCol w="3998055"/>
                <a:gridCol w="1796780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Deposición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Ubicación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D-01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Sputtering</a:t>
                      </a: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AJA </a:t>
                      </a:r>
                      <a:r>
                        <a:rPr lang="es-ES" sz="10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Orion</a:t>
                      </a: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de Ataques por Plasma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D-02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PECVD ADVANCED VACUUM VISION 310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de Ataques por Plasma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D-03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Celda Electroplating SEMCOM 1000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Ataques Químicos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3342" name="16 Imagen" descr="\\labserver\Carpeta publica\FOTOS - IMÁGENES\Equipos de Sala Limpia\DSCN02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6" y="2924176"/>
            <a:ext cx="31146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17 Imagen" descr="\\labserver\Carpeta publica\FOTOS - IMÁGENES\Equipos de Sala Limpia\DSCN05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6239" y="2924176"/>
            <a:ext cx="21605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21 Imagen" descr="\\labserver\Carpeta publica\FOTOS - IMÁGENES\Equipos de Sala Limpia\DSCN27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689" y="2924176"/>
            <a:ext cx="21605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4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2495550" y="692150"/>
          <a:ext cx="7200800" cy="2785110"/>
        </p:xfrm>
        <a:graphic>
          <a:graphicData uri="http://schemas.openxmlformats.org/drawingml/2006/table">
            <a:tbl>
              <a:tblPr/>
              <a:tblGrid>
                <a:gridCol w="1224627"/>
                <a:gridCol w="4141147"/>
                <a:gridCol w="1796054"/>
                <a:gridCol w="38972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Ataque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ID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Ubicación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A-01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RIE OXFORD INSTRUMENTS PLASMALAB80+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de Ataques por Plasma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A-02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D-RIE OXFORD INSTRUMENTS PLASMAPRO COBRA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de Ataques por Plasma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A-03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Asher  SPEC AURA1000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de Ataques por Plasma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630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A-04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Mesada de ataques químicos AMERIMADE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Ataques </a:t>
                      </a:r>
                      <a:r>
                        <a:rPr lang="es-ES" sz="1000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Químicos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A-05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Mesada de Limpieza AMERIMADE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Ataques </a:t>
                      </a:r>
                      <a:r>
                        <a:rPr lang="es-ES" sz="1000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Químicos</a:t>
                      </a: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378" name="18 Imagen" descr="\\labserver\Carpeta publica\FOTOS - IMÁGENES\Equipos de Sala Limpia\DSCN2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964" y="3535364"/>
            <a:ext cx="18637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438" y="3535364"/>
            <a:ext cx="1947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19 Imagen" descr="\\labserver\Carpeta publica\FOTOS - IMÁGENES\Equipos de Sala Limpia\DSCN27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4826" y="3535364"/>
            <a:ext cx="20177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20 Imagen" descr="http://www.oxford-instruments.com/OxfordInstruments/media/plasma-technology/Product%20Pictures/Gallery%20Images/PlasmaPro%20100/PlasmaPro100-Cob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3789363"/>
            <a:ext cx="22923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7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sp>
        <p:nvSpPr>
          <p:cNvPr id="15363" name="11 CuadroTexto"/>
          <p:cNvSpPr txBox="1">
            <a:spLocks noChangeArrowheads="1"/>
          </p:cNvSpPr>
          <p:nvPr/>
        </p:nvSpPr>
        <p:spPr bwMode="auto">
          <a:xfrm>
            <a:off x="1774825" y="6308726"/>
            <a:ext cx="3168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latin typeface="Helvetica" pitchFamily="34" charset="0"/>
                <a:cs typeface="Times New Roman" pitchFamily="18" charset="0"/>
              </a:rPr>
              <a:t>SEM-FIB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12 CuadroTexto"/>
          <p:cNvSpPr txBox="1">
            <a:spLocks noChangeArrowheads="1"/>
          </p:cNvSpPr>
          <p:nvPr/>
        </p:nvSpPr>
        <p:spPr bwMode="auto">
          <a:xfrm>
            <a:off x="5519739" y="6308726"/>
            <a:ext cx="2232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Perfilómetro óptico 3D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13 CuadroTexto"/>
          <p:cNvSpPr txBox="1">
            <a:spLocks noChangeArrowheads="1"/>
          </p:cNvSpPr>
          <p:nvPr/>
        </p:nvSpPr>
        <p:spPr bwMode="auto">
          <a:xfrm>
            <a:off x="7751764" y="630872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Elipsometro AUTO-SE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351088" y="765175"/>
          <a:ext cx="7344816" cy="2706508"/>
        </p:xfrm>
        <a:graphic>
          <a:graphicData uri="http://schemas.openxmlformats.org/drawingml/2006/table">
            <a:tbl>
              <a:tblPr/>
              <a:tblGrid>
                <a:gridCol w="613978"/>
                <a:gridCol w="4649773"/>
                <a:gridCol w="2016652"/>
                <a:gridCol w="64413"/>
              </a:tblGrid>
              <a:tr h="17978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Metrología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356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ID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Ubicación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M-01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Microscopio Óptico </a:t>
                      </a:r>
                      <a:r>
                        <a:rPr lang="es-ES" sz="1200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MITUTOYO FS70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Litografía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M-02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Perfilómetro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Óptico 3D, </a:t>
                      </a: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Veeco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Wyco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NT1100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Metro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M-03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Perfilómetro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por contacto KLA-TENCOR ALPHA STEP D120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Metro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M-04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Elipsometro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Horiba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AUTO-SE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Metro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M-05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Dual Beam SEM-FIB FEI Quanta 3D 200i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Metro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M-06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Microscopio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óptico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LEICA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Ataques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por</a:t>
                      </a:r>
                      <a:r>
                        <a:rPr lang="en-U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Plasma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657" marR="95657" marT="19131" marB="1913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7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410" name="Picture 1" descr="D:\DSCN3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3573464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14 Imagen" descr="\\labserver\Carpeta publica\FOTOS - IMÁGENES\Equipos de Sala Limpia\DSCN2732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5645151" y="3752850"/>
            <a:ext cx="18907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18 Imagen" descr="\\labserver\Carpeta publica\FOTOS - IMÁGENES\Equipos de Sala Limpia\DSCN27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1763" y="4327526"/>
            <a:ext cx="23161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4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pic>
        <p:nvPicPr>
          <p:cNvPr id="15410" name="Picture 1" descr="D:\DSCN3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406" y="642918"/>
            <a:ext cx="37861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453058" y="642918"/>
          <a:ext cx="5072098" cy="348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714"/>
                <a:gridCol w="3084384"/>
              </a:tblGrid>
              <a:tr h="269015">
                <a:tc gridSpan="2"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Dual Beam SEM-FIB FEI Quanta 3D 200i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744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SEM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FIB</a:t>
                      </a:r>
                      <a:endParaRPr lang="es-ES" sz="1200" dirty="0"/>
                    </a:p>
                  </a:txBody>
                  <a:tcPr/>
                </a:tc>
              </a:tr>
              <a:tr h="4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Emisión</a:t>
                      </a:r>
                      <a:r>
                        <a:rPr lang="es-ES" sz="1200" baseline="0" dirty="0" smtClean="0"/>
                        <a:t> termoiónica</a:t>
                      </a:r>
                      <a:endParaRPr lang="es-ES" sz="1200" dirty="0" smtClean="0"/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Columna de Galio de alta corriente con fuente de emisión de metal liquido.</a:t>
                      </a:r>
                      <a:endParaRPr lang="es-ES" sz="1200" dirty="0"/>
                    </a:p>
                  </a:txBody>
                  <a:tcPr/>
                </a:tc>
              </a:tr>
              <a:tr h="61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Resolución: – 3.0 </a:t>
                      </a:r>
                      <a:r>
                        <a:rPr lang="es-ES" sz="1200" dirty="0" err="1" smtClean="0"/>
                        <a:t>nm</a:t>
                      </a:r>
                      <a:r>
                        <a:rPr lang="es-ES" sz="1200" dirty="0" smtClean="0"/>
                        <a:t> @ 30 </a:t>
                      </a:r>
                      <a:r>
                        <a:rPr lang="es-ES" sz="1200" dirty="0" err="1" smtClean="0"/>
                        <a:t>kV</a:t>
                      </a:r>
                      <a:r>
                        <a:rPr lang="es-ES" sz="12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Resolución al punto de coincidencia 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9 </a:t>
                      </a:r>
                      <a:r>
                        <a:rPr lang="es-ES" sz="1200" dirty="0" err="1" smtClean="0"/>
                        <a:t>nm</a:t>
                      </a:r>
                      <a:r>
                        <a:rPr lang="es-ES" sz="1200" dirty="0" smtClean="0"/>
                        <a:t> @ 30 </a:t>
                      </a:r>
                      <a:r>
                        <a:rPr lang="es-ES" sz="1200" dirty="0" err="1" smtClean="0"/>
                        <a:t>kV</a:t>
                      </a:r>
                      <a:r>
                        <a:rPr lang="es-ES" sz="1200" dirty="0" smtClean="0"/>
                        <a:t> @ 1 </a:t>
                      </a:r>
                      <a:r>
                        <a:rPr lang="es-ES" sz="1200" dirty="0" err="1" smtClean="0"/>
                        <a:t>pA</a:t>
                      </a:r>
                      <a:r>
                        <a:rPr lang="es-ES" sz="1200" dirty="0" smtClean="0"/>
                        <a:t> </a:t>
                      </a:r>
                    </a:p>
                  </a:txBody>
                  <a:tcPr/>
                </a:tc>
              </a:tr>
              <a:tr h="4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Voltajes de</a:t>
                      </a:r>
                      <a:r>
                        <a:rPr lang="es-ES" sz="1200" baseline="0" dirty="0" smtClean="0"/>
                        <a:t> aceleración: 200v a 30Kv</a:t>
                      </a:r>
                      <a:endParaRPr lang="es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Voltajes de</a:t>
                      </a:r>
                      <a:r>
                        <a:rPr lang="es-ES" sz="1200" baseline="0" dirty="0" smtClean="0"/>
                        <a:t> aceleración: 2 a 30Kv</a:t>
                      </a:r>
                      <a:endParaRPr lang="es-ES" sz="1200" dirty="0" smtClean="0"/>
                    </a:p>
                    <a:p>
                      <a:endParaRPr lang="es-ES" sz="1200" dirty="0" smtClean="0"/>
                    </a:p>
                  </a:txBody>
                  <a:tcPr/>
                </a:tc>
              </a:tr>
              <a:tr h="4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Campo máximo</a:t>
                      </a:r>
                      <a:r>
                        <a:rPr lang="es-ES" sz="1200" baseline="0" dirty="0" smtClean="0"/>
                        <a:t> horizontal: 10mm</a:t>
                      </a:r>
                      <a:endParaRPr lang="es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Campo máximo</a:t>
                      </a:r>
                      <a:r>
                        <a:rPr lang="es-ES" sz="1200" baseline="0" dirty="0" smtClean="0"/>
                        <a:t> horizontal: 2.5mm</a:t>
                      </a:r>
                      <a:endParaRPr lang="es-ES" sz="1200" dirty="0" smtClean="0"/>
                    </a:p>
                    <a:p>
                      <a:endParaRPr lang="es-ES" sz="1200" dirty="0" smtClean="0"/>
                    </a:p>
                  </a:txBody>
                  <a:tcPr/>
                </a:tc>
              </a:tr>
              <a:tr h="26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Corriente</a:t>
                      </a:r>
                      <a:r>
                        <a:rPr lang="es-ES" sz="1200" baseline="0" dirty="0" smtClean="0"/>
                        <a:t> del haz: 1pA a 65nA</a:t>
                      </a:r>
                      <a:endParaRPr lang="es-ES" sz="1200" dirty="0" smtClean="0"/>
                    </a:p>
                  </a:txBody>
                  <a:tcPr/>
                </a:tc>
              </a:tr>
              <a:tr h="26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15</a:t>
                      </a:r>
                      <a:r>
                        <a:rPr lang="es-ES" sz="1200" baseline="0" dirty="0" smtClean="0"/>
                        <a:t> tamaños de aperturas</a:t>
                      </a:r>
                      <a:endParaRPr lang="es-ES" sz="12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12 Imagen" descr="CK PR2 CS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5704" y="4000504"/>
            <a:ext cx="2160000" cy="2520000"/>
          </a:xfrm>
          <a:prstGeom prst="rect">
            <a:avLst/>
          </a:prstGeom>
        </p:spPr>
      </p:pic>
      <p:pic>
        <p:nvPicPr>
          <p:cNvPr id="14" name="13 Imagen" descr="Serquis SC4D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84" y="4000504"/>
            <a:ext cx="2160000" cy="2520000"/>
          </a:xfrm>
          <a:prstGeom prst="rect">
            <a:avLst/>
          </a:prstGeom>
        </p:spPr>
      </p:pic>
      <p:pic>
        <p:nvPicPr>
          <p:cNvPr id="15" name="14 Imagen" descr="Aleacion alta entropia CS_004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9140" y="4000504"/>
            <a:ext cx="2231438" cy="2520000"/>
          </a:xfrm>
          <a:prstGeom prst="rect">
            <a:avLst/>
          </a:prstGeom>
        </p:spPr>
      </p:pic>
      <p:pic>
        <p:nvPicPr>
          <p:cNvPr id="16" name="15 Imagen" descr="Aleacion alta entropia CS_007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16" y="4000504"/>
            <a:ext cx="224763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Political</a:t>
            </a:r>
            <a:r>
              <a:rPr lang="fr-FR" dirty="0" smtClean="0"/>
              <a:t> News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2885" y="1329600"/>
            <a:ext cx="10671586" cy="3012138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Several meetings with local authorities expressing their support 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Governor and Minister of Education Science and Technology of Salta, Dr. </a:t>
            </a:r>
            <a:r>
              <a:rPr lang="en-US" dirty="0" err="1" smtClean="0"/>
              <a:t>Urtubey</a:t>
            </a:r>
            <a:r>
              <a:rPr lang="en-US" dirty="0" smtClean="0"/>
              <a:t> </a:t>
            </a:r>
            <a:r>
              <a:rPr lang="en-US" dirty="0"/>
              <a:t>and Prof</a:t>
            </a:r>
            <a:r>
              <a:rPr lang="en-US" dirty="0" smtClean="0"/>
              <a:t>. </a:t>
            </a:r>
            <a:r>
              <a:rPr lang="en-US" dirty="0" err="1"/>
              <a:t>Berruezo</a:t>
            </a:r>
            <a:r>
              <a:rPr lang="en-US" dirty="0"/>
              <a:t> </a:t>
            </a:r>
            <a:r>
              <a:rPr lang="en-US" dirty="0" smtClean="0"/>
              <a:t>Sánchez.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Director of the Department Of Scientific And Technological Articulation of the </a:t>
            </a:r>
            <a:r>
              <a:rPr lang="en-US" dirty="0" err="1" smtClean="0"/>
              <a:t>MINCyT</a:t>
            </a:r>
            <a:r>
              <a:rPr lang="en-US" dirty="0" smtClean="0"/>
              <a:t> (National Ministry of Science and Technology), </a:t>
            </a:r>
            <a:r>
              <a:rPr lang="en-US" dirty="0" err="1" smtClean="0"/>
              <a:t>Lic</a:t>
            </a:r>
            <a:r>
              <a:rPr lang="en-US" dirty="0" smtClean="0"/>
              <a:t>. </a:t>
            </a:r>
            <a:r>
              <a:rPr lang="en-US" dirty="0" err="1" smtClean="0"/>
              <a:t>Campero</a:t>
            </a:r>
            <a:r>
              <a:rPr lang="en-US" dirty="0"/>
              <a:t>.</a:t>
            </a:r>
            <a:endParaRPr lang="en-US" dirty="0" smtClean="0"/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Actual Vice- president of CNEA (National Commission of Atomic Energy), Dr. </a:t>
            </a:r>
            <a:r>
              <a:rPr lang="en-US" dirty="0" err="1" smtClean="0"/>
              <a:t>Lamagna</a:t>
            </a:r>
            <a:r>
              <a:rPr lang="en-US" dirty="0" smtClean="0"/>
              <a:t>.  </a:t>
            </a:r>
          </a:p>
          <a:p>
            <a:pPr lvl="1" fontAlgn="auto"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819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EA109C-E853-5F4D-AC24-B74EDA401C4D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A8579-86B5-CA4D-A281-36303A22A79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03" y="3958241"/>
            <a:ext cx="3893167" cy="250970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271" y="3958241"/>
            <a:ext cx="3772418" cy="250970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sp>
        <p:nvSpPr>
          <p:cNvPr id="16387" name="11 CuadroTexto"/>
          <p:cNvSpPr txBox="1">
            <a:spLocks noChangeArrowheads="1"/>
          </p:cNvSpPr>
          <p:nvPr/>
        </p:nvSpPr>
        <p:spPr bwMode="auto">
          <a:xfrm>
            <a:off x="2566989" y="5589589"/>
            <a:ext cx="1368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latin typeface="Helvetica" pitchFamily="34" charset="0"/>
                <a:cs typeface="Times New Roman" pitchFamily="18" charset="0"/>
              </a:rPr>
              <a:t>Dicer Disco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13 CuadroTexto"/>
          <p:cNvSpPr txBox="1">
            <a:spLocks noChangeArrowheads="1"/>
          </p:cNvSpPr>
          <p:nvPr/>
        </p:nvSpPr>
        <p:spPr bwMode="auto">
          <a:xfrm>
            <a:off x="6672264" y="5589588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ts val="1463"/>
              </a:lnSpc>
            </a:pPr>
            <a:r>
              <a:rPr lang="es-ES" sz="14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Wire bonder</a:t>
            </a:r>
            <a:endParaRPr lang="es-ES" sz="14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9" name="10 Imagen" descr="\\labserver\Carpeta publica\FOTOS - IMÁGENES\Equipos de Sala Limpia\DSCN2723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6672264" y="3500439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15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550" y="2276475"/>
            <a:ext cx="1830388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495550" y="765175"/>
          <a:ext cx="7128792" cy="1268730"/>
        </p:xfrm>
        <a:graphic>
          <a:graphicData uri="http://schemas.openxmlformats.org/drawingml/2006/table">
            <a:tbl>
              <a:tblPr/>
              <a:tblGrid>
                <a:gridCol w="1212380"/>
                <a:gridCol w="4099735"/>
                <a:gridCol w="1778094"/>
                <a:gridCol w="38583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BackSide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ID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Ubicación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DS-01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Sierra de corte de obleas DISCO DAD3240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Lab C220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DS-02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Wire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Bonder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Hybond</a:t>
                      </a: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 912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Sala de ataques por plasma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5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981200" y="-24"/>
            <a:ext cx="8229600" cy="7969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i="1" dirty="0"/>
              <a:t>Equipamiento</a:t>
            </a:r>
            <a:endParaRPr lang="es-AR" i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03389" y="633396"/>
            <a:ext cx="7936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 u="sng" dirty="0"/>
              <a:t>Crecimiento de films delgados por Ablación Láser asistida por RHEED </a:t>
            </a:r>
          </a:p>
        </p:txBody>
      </p:sp>
      <p:pic>
        <p:nvPicPr>
          <p:cNvPr id="10" name="Picture 4" descr="IMG_0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9" y="1121637"/>
            <a:ext cx="2747952" cy="2061325"/>
          </a:xfrm>
          <a:prstGeom prst="rect">
            <a:avLst/>
          </a:prstGeom>
          <a:noFill/>
        </p:spPr>
      </p:pic>
      <p:pic>
        <p:nvPicPr>
          <p:cNvPr id="11" name="6 Imagen" descr="2012-10-26_10-14-15_4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90" y="3425100"/>
            <a:ext cx="2749395" cy="20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01" y="5644886"/>
            <a:ext cx="1373255" cy="12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48301" y="1119186"/>
            <a:ext cx="4392613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s-AR" b="1" dirty="0"/>
              <a:t> Cámara dedicada a óxidos</a:t>
            </a:r>
          </a:p>
          <a:p>
            <a:pPr algn="ctr">
              <a:buFontTx/>
              <a:buChar char="•"/>
            </a:pPr>
            <a:r>
              <a:rPr lang="es-AR" b="1" dirty="0"/>
              <a:t> Crecimiento congruente, aún para óxidos complejos</a:t>
            </a:r>
          </a:p>
          <a:p>
            <a:pPr algn="ctr">
              <a:buFontTx/>
              <a:buChar char="•"/>
            </a:pPr>
            <a:r>
              <a:rPr lang="es-AR" b="1" dirty="0"/>
              <a:t> El RHEED (difracción de electrones) permite monitorear en tiempo real </a:t>
            </a:r>
            <a:r>
              <a:rPr lang="es-AR" b="1" dirty="0" err="1"/>
              <a:t>cristalinidad</a:t>
            </a:r>
            <a:r>
              <a:rPr lang="es-AR" b="1" dirty="0"/>
              <a:t>, epitaxia, morfología. mecanismos de crecimiento</a:t>
            </a:r>
            <a:endParaRPr lang="es-ES" b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48301" y="3429001"/>
            <a:ext cx="4392613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b="1" dirty="0"/>
              <a:t>Sistema abierto a usuarios INN, que deberán proveer:</a:t>
            </a:r>
          </a:p>
          <a:p>
            <a:pPr algn="ctr">
              <a:buFontTx/>
              <a:buChar char="•"/>
            </a:pPr>
            <a:r>
              <a:rPr lang="es-ES_tradnl" b="1" dirty="0"/>
              <a:t> Blanco (cerámico sinterizado de 1’’ de diámetro y hasta 4mm de espesor)</a:t>
            </a:r>
          </a:p>
          <a:p>
            <a:pPr algn="ctr">
              <a:buFontTx/>
              <a:buChar char="•"/>
            </a:pPr>
            <a:r>
              <a:rPr lang="es-ES_tradnl" b="1" dirty="0"/>
              <a:t> Substratos</a:t>
            </a:r>
            <a:endParaRPr lang="es-ES" b="1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519738" y="5084764"/>
            <a:ext cx="4392612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AR" b="1" dirty="0"/>
              <a:t>Responsable de la facilidad:</a:t>
            </a:r>
          </a:p>
          <a:p>
            <a:pPr algn="ctr"/>
            <a:endParaRPr lang="es-AR" b="1" dirty="0"/>
          </a:p>
          <a:p>
            <a:pPr algn="ctr"/>
            <a:r>
              <a:rPr lang="es-AR" b="1" dirty="0"/>
              <a:t>Diego </a:t>
            </a:r>
            <a:r>
              <a:rPr lang="es-AR" b="1" dirty="0" err="1"/>
              <a:t>Rubi</a:t>
            </a:r>
            <a:endParaRPr lang="es-AR" b="1" dirty="0"/>
          </a:p>
          <a:p>
            <a:pPr algn="ctr"/>
            <a:r>
              <a:rPr lang="es-AR" b="1" dirty="0">
                <a:hlinkClick r:id="rId5"/>
              </a:rPr>
              <a:t>diego.rubi@gmail.com</a:t>
            </a:r>
            <a:endParaRPr lang="es-AR" b="1" dirty="0"/>
          </a:p>
          <a:p>
            <a:pPr algn="ctr"/>
            <a:r>
              <a:rPr lang="es-AR" b="1" dirty="0"/>
              <a:t>Ext. 7092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172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Political News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548" y="1329600"/>
            <a:ext cx="10865223" cy="4769986"/>
          </a:xfrm>
        </p:spPr>
        <p:txBody>
          <a:bodyPr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dirty="0"/>
              <a:t>four-party </a:t>
            </a:r>
            <a:r>
              <a:rPr lang="en-US" b="1" dirty="0" smtClean="0"/>
              <a:t>agreement (5 years) in preparation to be signed by: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MINCyT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(National Minister of Science and technology)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CNEA</a:t>
            </a:r>
            <a:r>
              <a:rPr lang="en-US" dirty="0" smtClean="0"/>
              <a:t> (National Commission of Atomic Energy)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CONICET</a:t>
            </a:r>
            <a:r>
              <a:rPr lang="en-US" dirty="0" smtClean="0"/>
              <a:t> (National Council of Science and Technology)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Province of Salta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b="1" dirty="0" smtClean="0"/>
              <a:t>Main points: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Creation of a </a:t>
            </a:r>
            <a:r>
              <a:rPr lang="en-US" dirty="0"/>
              <a:t>Council of </a:t>
            </a:r>
            <a:r>
              <a:rPr lang="en-US" dirty="0" smtClean="0"/>
              <a:t>Representatives advised by a Scientific Council. 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err="1" smtClean="0"/>
              <a:t>Qubic</a:t>
            </a:r>
            <a:r>
              <a:rPr lang="en-US" dirty="0" smtClean="0"/>
              <a:t> considered as a strategic scientific project. 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Argentinean commitment to participate on construction and operation of QUBIC and to form local human resources. 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Salta province </a:t>
            </a:r>
            <a:r>
              <a:rPr lang="en-US" dirty="0" smtClean="0"/>
              <a:t>will </a:t>
            </a:r>
            <a:r>
              <a:rPr lang="en-US" dirty="0" smtClean="0"/>
              <a:t>provide infrastructure in the site. 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Contributions from different parties to be defined in following acts.</a:t>
            </a:r>
          </a:p>
          <a:p>
            <a:pPr lvl="1" fontAlgn="auto"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9219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EA109C-E853-5F4D-AC24-B74EDA401C4D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5BFFE-7195-E34E-B80D-3741D0B4B8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Political</a:t>
            </a:r>
            <a:r>
              <a:rPr lang="fr-FR" dirty="0" smtClean="0"/>
              <a:t> news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640" y="1570620"/>
            <a:ext cx="11026588" cy="4328161"/>
          </a:xfrm>
        </p:spPr>
        <p:txBody>
          <a:bodyPr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Creation of an International </a:t>
            </a:r>
            <a:r>
              <a:rPr lang="en-US" b="1" dirty="0"/>
              <a:t>Joint </a:t>
            </a:r>
            <a:r>
              <a:rPr lang="en-US" b="1" dirty="0" smtClean="0"/>
              <a:t>Laboratory (</a:t>
            </a:r>
            <a:r>
              <a:rPr lang="en-US" b="1" dirty="0" err="1"/>
              <a:t>Laboratoire</a:t>
            </a:r>
            <a:r>
              <a:rPr lang="en-US" b="1" dirty="0"/>
              <a:t> </a:t>
            </a:r>
            <a:r>
              <a:rPr lang="en-US" b="1" dirty="0" smtClean="0"/>
              <a:t>International </a:t>
            </a:r>
            <a:r>
              <a:rPr lang="en-US" b="1" dirty="0" err="1" smtClean="0"/>
              <a:t>Associé</a:t>
            </a:r>
            <a:r>
              <a:rPr lang="en-US" b="1" dirty="0" smtClean="0"/>
              <a:t>) proposal in preparation to be signed by: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CNRS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IN2P3 </a:t>
            </a:r>
          </a:p>
          <a:p>
            <a:pPr lvl="2" fontAlgn="auto">
              <a:buFont typeface="Arial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effectLst/>
              </a:rPr>
              <a:t>USPC (</a:t>
            </a:r>
            <a:r>
              <a:rPr lang="en-GB" b="1" dirty="0" err="1">
                <a:solidFill>
                  <a:srgbClr val="FF0000"/>
                </a:solidFill>
                <a:effectLst/>
              </a:rPr>
              <a:t>Université</a:t>
            </a:r>
            <a:r>
              <a:rPr lang="en-GB" b="1" dirty="0">
                <a:solidFill>
                  <a:srgbClr val="FF0000"/>
                </a:solidFill>
                <a:effectLst/>
              </a:rPr>
              <a:t> Sorbonne Paris </a:t>
            </a:r>
            <a:r>
              <a:rPr lang="en-GB" b="1" dirty="0" err="1" smtClean="0">
                <a:solidFill>
                  <a:srgbClr val="FF0000"/>
                </a:solidFill>
                <a:effectLst/>
              </a:rPr>
              <a:t>Cité</a:t>
            </a:r>
            <a:r>
              <a:rPr lang="en-GB" b="1" dirty="0" smtClean="0">
                <a:solidFill>
                  <a:srgbClr val="FF0000"/>
                </a:solidFill>
                <a:effectLst/>
              </a:rPr>
              <a:t>)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CONICET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CNEA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/>
              <a:t>“virtual” laboratory named “</a:t>
            </a:r>
            <a:r>
              <a:rPr lang="en-US" dirty="0" smtClean="0"/>
              <a:t>ALFA-AC”:</a:t>
            </a:r>
            <a:endParaRPr lang="en-US" dirty="0"/>
          </a:p>
          <a:p>
            <a:pPr lvl="2" fontAlgn="auto">
              <a:buFont typeface="Arial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Pierre Auger international Observatory for Ultra High Energy Cosmic </a:t>
            </a:r>
            <a:r>
              <a:rPr lang="en-US" dirty="0" smtClean="0"/>
              <a:t>Rays. </a:t>
            </a:r>
            <a:endParaRPr lang="en-US" dirty="0"/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Cosmological Microwave Background Telescope QUBIC in Altos </a:t>
            </a:r>
            <a:r>
              <a:rPr lang="en-US" dirty="0" err="1"/>
              <a:t>Chorillos</a:t>
            </a:r>
            <a:r>
              <a:rPr lang="en-US" dirty="0"/>
              <a:t>, </a:t>
            </a:r>
            <a:r>
              <a:rPr lang="en-US" dirty="0" smtClean="0"/>
              <a:t>Salta/</a:t>
            </a:r>
            <a:r>
              <a:rPr lang="en-US" dirty="0" err="1" smtClean="0"/>
              <a:t>ArgentinA</a:t>
            </a:r>
            <a:endParaRPr lang="en-US" dirty="0" smtClean="0"/>
          </a:p>
          <a:p>
            <a:pPr lvl="2" fontAlgn="auto">
              <a:buFont typeface="Arial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two underground </a:t>
            </a:r>
            <a:r>
              <a:rPr lang="en-US" dirty="0" smtClean="0"/>
              <a:t>laboratories: the  </a:t>
            </a:r>
            <a:r>
              <a:rPr lang="en-US" dirty="0" err="1"/>
              <a:t>Laboratoire</a:t>
            </a:r>
            <a:r>
              <a:rPr lang="en-US" dirty="0"/>
              <a:t> </a:t>
            </a:r>
            <a:r>
              <a:rPr lang="en-US" dirty="0" err="1"/>
              <a:t>Souterrain</a:t>
            </a:r>
            <a:r>
              <a:rPr lang="en-US" dirty="0"/>
              <a:t> de </a:t>
            </a:r>
            <a:r>
              <a:rPr lang="en-US" dirty="0" err="1"/>
              <a:t>Modane</a:t>
            </a:r>
            <a:r>
              <a:rPr lang="en-US" dirty="0"/>
              <a:t> (LSM) in the </a:t>
            </a:r>
            <a:r>
              <a:rPr lang="en-US" dirty="0" err="1"/>
              <a:t>Modane</a:t>
            </a:r>
            <a:r>
              <a:rPr lang="en-US" dirty="0"/>
              <a:t> tunnel between France and Italy and the planned Agua </a:t>
            </a:r>
            <a:r>
              <a:rPr lang="en-US" dirty="0" err="1"/>
              <a:t>Negra</a:t>
            </a:r>
            <a:r>
              <a:rPr lang="en-US" dirty="0"/>
              <a:t> Deep Experiment Site (ANDES)  in the Agua </a:t>
            </a:r>
            <a:r>
              <a:rPr lang="en-US" dirty="0" err="1"/>
              <a:t>Negra</a:t>
            </a:r>
            <a:r>
              <a:rPr lang="en-US" dirty="0"/>
              <a:t> tunnel between Argentina and Chile.</a:t>
            </a:r>
          </a:p>
          <a:p>
            <a:pPr lvl="1" fontAlgn="auto"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10243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EA109C-E853-5F4D-AC24-B74EDA401C4D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CB544-42BC-C34E-B040-39A180E79BB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0641" y="111157"/>
            <a:ext cx="4672363" cy="472798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SITE development status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679" y="1447736"/>
            <a:ext cx="7690615" cy="4963615"/>
          </a:xfrm>
        </p:spPr>
        <p:txBody>
          <a:bodyPr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August, 2016: visit to the site (Alto </a:t>
            </a:r>
            <a:r>
              <a:rPr lang="en-US" b="1" dirty="0" err="1" smtClean="0"/>
              <a:t>Chorillos</a:t>
            </a:r>
            <a:r>
              <a:rPr lang="en-US" b="1" dirty="0" smtClean="0"/>
              <a:t>)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Definition of the final position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Check on Infrastructure progress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Contact with local community</a:t>
            </a:r>
          </a:p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October 2016: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Installation of weather station by ITEDA &amp; CNEA.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Demarcation of the selected area </a:t>
            </a:r>
          </a:p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LLAMA Infrastructure: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Access Road; Housing + Labs @ San Antonio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Cobres</a:t>
            </a:r>
            <a:r>
              <a:rPr lang="en-US" dirty="0" smtClean="0"/>
              <a:t>; power </a:t>
            </a:r>
            <a:r>
              <a:rPr lang="en-US" dirty="0" smtClean="0">
                <a:sym typeface="Wingdings"/>
              </a:rPr>
              <a:t> following the same schedule mentioned on the TDR. </a:t>
            </a:r>
          </a:p>
          <a:p>
            <a:pPr fontAlgn="auto">
              <a:buFont typeface="Arial"/>
              <a:buChar char="•"/>
              <a:defRPr/>
            </a:pPr>
            <a:r>
              <a:rPr lang="en-US" b="1" dirty="0" smtClean="0">
                <a:sym typeface="Wingdings"/>
              </a:rPr>
              <a:t>Local Support: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Available CNEA installations @ Salta City for instrument integration (Lab and hangar). 2 People working for QUBIC.  </a:t>
            </a:r>
          </a:p>
        </p:txBody>
      </p:sp>
      <p:pic>
        <p:nvPicPr>
          <p:cNvPr id="11268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497968-6FF8-5A47-84C4-BA6E8B892502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3" y="6411351"/>
            <a:ext cx="7543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EC99-B5F6-F341-830D-3EE099DB161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247" y="4375872"/>
            <a:ext cx="3656908" cy="22180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2" y="2134217"/>
            <a:ext cx="1908699" cy="143152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Argentinean participation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1447437"/>
            <a:ext cx="10382718" cy="4435838"/>
          </a:xfrm>
        </p:spPr>
        <p:txBody>
          <a:bodyPr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Mount (+ building) design </a:t>
            </a:r>
            <a:r>
              <a:rPr lang="en-US" dirty="0" smtClean="0"/>
              <a:t>: GEMA (Applied Mechanics Testing Group) of </a:t>
            </a:r>
            <a:r>
              <a:rPr lang="en-US" dirty="0"/>
              <a:t>the  Department of Aeronautics, School of Engineering of the National University of La </a:t>
            </a:r>
            <a:r>
              <a:rPr lang="en-US" dirty="0" smtClean="0"/>
              <a:t>Plata, in close collaboration with Roma groups </a:t>
            </a:r>
            <a:r>
              <a:rPr lang="en-US" dirty="0"/>
              <a:t>(See dedicated presentation later today). </a:t>
            </a:r>
            <a:endParaRPr lang="en-US" dirty="0" smtClean="0"/>
          </a:p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Data analysis and simulations </a:t>
            </a:r>
            <a:r>
              <a:rPr lang="en-US" dirty="0" smtClean="0"/>
              <a:t>: Interested people from  the </a:t>
            </a:r>
            <a:r>
              <a:rPr lang="en-US" dirty="0"/>
              <a:t>A</a:t>
            </a:r>
            <a:r>
              <a:rPr lang="en-US" dirty="0" smtClean="0"/>
              <a:t>rgentinean </a:t>
            </a:r>
            <a:r>
              <a:rPr lang="en-US" dirty="0" err="1"/>
              <a:t>I</a:t>
            </a:r>
            <a:r>
              <a:rPr lang="en-US" dirty="0" err="1" smtClean="0"/>
              <a:t>nstitut</a:t>
            </a:r>
            <a:r>
              <a:rPr lang="en-US" dirty="0" smtClean="0"/>
              <a:t> of </a:t>
            </a:r>
            <a:r>
              <a:rPr lang="en-US" dirty="0" err="1" smtClean="0"/>
              <a:t>Radioastronomy</a:t>
            </a:r>
            <a:r>
              <a:rPr lang="en-US" dirty="0" smtClean="0"/>
              <a:t> and the Faculty of Astronomy of The National university of la </a:t>
            </a:r>
            <a:r>
              <a:rPr lang="en-US" dirty="0" err="1" smtClean="0"/>
              <a:t>plata</a:t>
            </a:r>
            <a:r>
              <a:rPr lang="en-US" dirty="0" smtClean="0"/>
              <a:t>. First discussion between  Claudia </a:t>
            </a:r>
            <a:r>
              <a:rPr lang="en-US" dirty="0" err="1" smtClean="0"/>
              <a:t>Scoccola</a:t>
            </a:r>
            <a:r>
              <a:rPr lang="en-US" dirty="0" smtClean="0"/>
              <a:t>, Leonardo </a:t>
            </a:r>
            <a:r>
              <a:rPr lang="en-US" dirty="0" err="1" smtClean="0"/>
              <a:t>Pelliza</a:t>
            </a:r>
            <a:r>
              <a:rPr lang="en-US" dirty="0" smtClean="0"/>
              <a:t> &amp; Jean Christophe on August.  </a:t>
            </a:r>
          </a:p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T.E.S. </a:t>
            </a:r>
            <a:r>
              <a:rPr lang="en-US" b="1" dirty="0"/>
              <a:t>Development</a:t>
            </a:r>
            <a:r>
              <a:rPr lang="en-US" dirty="0"/>
              <a:t> by the </a:t>
            </a:r>
            <a:r>
              <a:rPr lang="en-US" dirty="0" smtClean="0"/>
              <a:t>Department of Micro and Nanotechnology of CNEA (Atomic center </a:t>
            </a:r>
            <a:r>
              <a:rPr lang="en-US" dirty="0" err="1" smtClean="0"/>
              <a:t>Constituyentes</a:t>
            </a:r>
            <a:r>
              <a:rPr lang="en-US" dirty="0" smtClean="0"/>
              <a:t>), </a:t>
            </a:r>
            <a:r>
              <a:rPr lang="en-US" b="1" dirty="0" smtClean="0"/>
              <a:t>as a support backup to CSNSM/IEF historical effort</a:t>
            </a:r>
            <a:r>
              <a:rPr lang="en-US" dirty="0"/>
              <a:t> </a:t>
            </a:r>
            <a:r>
              <a:rPr lang="en-US" dirty="0" smtClean="0"/>
              <a:t>given the closing of IEF in mid 2017. In close collaboration with </a:t>
            </a:r>
            <a:r>
              <a:rPr lang="en-US" dirty="0" err="1" smtClean="0"/>
              <a:t>Stefanos</a:t>
            </a:r>
            <a:r>
              <a:rPr lang="en-US" dirty="0" smtClean="0"/>
              <a:t> </a:t>
            </a:r>
            <a:r>
              <a:rPr lang="en-US" dirty="0" err="1" smtClean="0"/>
              <a:t>Marnieros</a:t>
            </a:r>
            <a:r>
              <a:rPr lang="en-US" dirty="0" smtClean="0"/>
              <a:t>, Benoit Belier &amp; Michel </a:t>
            </a:r>
            <a:r>
              <a:rPr lang="en-US" dirty="0" err="1" smtClean="0"/>
              <a:t>Piat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effectLst/>
              </a:rPr>
              <a:t>Possible development of MKIDs </a:t>
            </a:r>
            <a:r>
              <a:rPr lang="en-US" dirty="0" smtClean="0">
                <a:effectLst/>
              </a:rPr>
              <a:t>for future bolometers by the Laboratory of Low Temperatures @ CAB-CNEA. </a:t>
            </a:r>
            <a:endParaRPr lang="en-US" dirty="0">
              <a:effectLst/>
            </a:endParaRPr>
          </a:p>
        </p:txBody>
      </p:sp>
      <p:pic>
        <p:nvPicPr>
          <p:cNvPr id="1331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AE0958-9755-C64A-B75C-1A7049F24499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</a:t>
            </a:r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2E59-7E05-3245-9112-B114AAB7CBA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275" y="609600"/>
            <a:ext cx="10660136" cy="720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T.E.S. Development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/>
              <a:t>Alejandro </a:t>
            </a:r>
            <a:r>
              <a:rPr lang="en-US" sz="2700" b="1" dirty="0" err="1" smtClean="0"/>
              <a:t>Fasciszewski</a:t>
            </a:r>
            <a:r>
              <a:rPr lang="en-US" sz="2700" b="1" dirty="0" smtClean="0"/>
              <a:t>, Juan BONAPARTE</a:t>
            </a:r>
            <a:endParaRPr lang="en-US" sz="2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378" y="1585732"/>
            <a:ext cx="7498081" cy="4318000"/>
          </a:xfrm>
        </p:spPr>
        <p:txBody>
          <a:bodyPr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Department of Micro and Nanotechnology of CNEA </a:t>
            </a:r>
            <a:r>
              <a:rPr lang="en-US" dirty="0" smtClean="0"/>
              <a:t>(DMN-CNEA)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/>
              <a:t>12 people working on microfabrication</a:t>
            </a:r>
            <a:endParaRPr lang="en-US" dirty="0"/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135 m</a:t>
            </a:r>
            <a:r>
              <a:rPr lang="en-US" baseline="30000" dirty="0" smtClean="0"/>
              <a:t>2</a:t>
            </a:r>
            <a:r>
              <a:rPr lang="en-US" dirty="0" smtClean="0"/>
              <a:t>  Clean Room  (Class </a:t>
            </a:r>
            <a:r>
              <a:rPr lang="en-US" dirty="0"/>
              <a:t>1.000 </a:t>
            </a:r>
            <a:r>
              <a:rPr lang="en-US" dirty="0" smtClean="0"/>
              <a:t>&amp; 10.000)</a:t>
            </a:r>
            <a:endParaRPr lang="en-US" dirty="0"/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35 m</a:t>
            </a:r>
            <a:r>
              <a:rPr lang="en-US" baseline="30000" dirty="0" smtClean="0"/>
              <a:t>2</a:t>
            </a:r>
            <a:r>
              <a:rPr lang="en-US" dirty="0" smtClean="0"/>
              <a:t> Auxiliary services  area.</a:t>
            </a:r>
            <a:endParaRPr lang="en-US" dirty="0"/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75 m</a:t>
            </a:r>
            <a:r>
              <a:rPr lang="en-US" baseline="30000" dirty="0" smtClean="0"/>
              <a:t>2</a:t>
            </a:r>
            <a:r>
              <a:rPr lang="en-US" dirty="0" smtClean="0"/>
              <a:t>  Bottom-UP laboratories &amp; electrical characterization.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Capabilities for doing: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Lithography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Deposition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Chemical Attack </a:t>
            </a:r>
            <a:endParaRPr lang="en-US" sz="1800" dirty="0"/>
          </a:p>
          <a:p>
            <a:pPr lvl="2" fontAlgn="auto">
              <a:buFont typeface="Arial"/>
              <a:buChar char="•"/>
              <a:defRPr/>
            </a:pPr>
            <a:r>
              <a:rPr lang="en-US" sz="1800" dirty="0" smtClean="0"/>
              <a:t>Metrology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sz="1800" dirty="0" smtClean="0"/>
              <a:t>Laser –Assisted Thin layer growth </a:t>
            </a:r>
          </a:p>
        </p:txBody>
      </p:sp>
      <p:pic>
        <p:nvPicPr>
          <p:cNvPr id="1331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AE0958-9755-C64A-B75C-1A7049F24499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113" y="6159864"/>
            <a:ext cx="7543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2E59-7E05-3245-9112-B114AAB7CBA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4" descr="D:\DSCN3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155" y="138057"/>
            <a:ext cx="2901632" cy="20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lejandro\Desktop\Alejandro\Equipos - Clean Room\_presentaciones y Fotos Clean Room\fotos clean room\Fotos cleanroom\DSCN0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7982" y="994576"/>
            <a:ext cx="1202345" cy="17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:\DSCN2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461" y="2292607"/>
            <a:ext cx="2150181" cy="18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4859" y="4213367"/>
            <a:ext cx="1475083" cy="196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D:\DSCN38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5946" y="4743369"/>
            <a:ext cx="2019236" cy="16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6 Imagen" descr="\\labserver\Carpeta publica\FOTOS - IMÁGENES\Equipos de Sala Limpia\DSCN025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12251" y="2860608"/>
            <a:ext cx="1911462" cy="176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82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275" y="609600"/>
            <a:ext cx="10660136" cy="720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T.E.S. Development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/>
              <a:t>Alejandro </a:t>
            </a:r>
            <a:r>
              <a:rPr lang="en-US" sz="2700" b="1" dirty="0" err="1" smtClean="0"/>
              <a:t>Fasciszewski</a:t>
            </a:r>
            <a:r>
              <a:rPr lang="en-US" sz="2700" b="1" dirty="0" smtClean="0"/>
              <a:t>, Juan BONAPARTE</a:t>
            </a:r>
            <a:endParaRPr lang="en-US" sz="2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774" y="1447437"/>
            <a:ext cx="7498081" cy="4609118"/>
          </a:xfrm>
        </p:spPr>
        <p:txBody>
          <a:bodyPr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Schedule</a:t>
            </a:r>
            <a:r>
              <a:rPr lang="en-US" sz="1800" b="1" dirty="0" smtClean="0"/>
              <a:t>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Teleconferences evert Tuesday.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First tests on micro-fabrication using QUBIC photo-masks.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Visit of people from CNEA to the  IEF for discussing about the details on T.E.S. fabrication.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Visit of Camille </a:t>
            </a:r>
            <a:r>
              <a:rPr lang="en-US" dirty="0" err="1" smtClean="0"/>
              <a:t>Perbost</a:t>
            </a:r>
            <a:r>
              <a:rPr lang="en-US" dirty="0" smtClean="0"/>
              <a:t> to DMN-CNEA the first months </a:t>
            </a:r>
            <a:r>
              <a:rPr lang="en-US" dirty="0" err="1" smtClean="0"/>
              <a:t>oF</a:t>
            </a:r>
            <a:r>
              <a:rPr lang="en-US" dirty="0" smtClean="0"/>
              <a:t> 2017.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@ the end 2016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be able to have: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Results of microfabrication tests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Acquisition planning for missing equipment. 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/>
              <a:t>Realistic estimation of Fabrication time. </a:t>
            </a:r>
            <a:endParaRPr lang="en-US" dirty="0"/>
          </a:p>
        </p:txBody>
      </p:sp>
      <p:pic>
        <p:nvPicPr>
          <p:cNvPr id="1331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AE0958-9755-C64A-B75C-1A7049F24499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2E59-7E05-3245-9112-B114AAB7CBA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4" descr="D:\DSCN3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155" y="138057"/>
            <a:ext cx="2901632" cy="20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lejandro\Desktop\Alejandro\Equipos - Clean Room\_presentaciones y Fotos Clean Room\fotos clean room\Fotos cleanroom\DSCN0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7982" y="994576"/>
            <a:ext cx="1202345" cy="17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:\DSCN2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461" y="2292607"/>
            <a:ext cx="2150181" cy="18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4859" y="4213367"/>
            <a:ext cx="1475083" cy="196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D:\DSCN38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5946" y="4743369"/>
            <a:ext cx="2019236" cy="16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6 Imagen" descr="\\labserver\Carpeta publica\FOTOS - IMÁGENES\Equipos de Sala Limpia\DSCN025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12251" y="2860608"/>
            <a:ext cx="1911462" cy="176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689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046" y="629375"/>
            <a:ext cx="9905998" cy="72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5046" y="1468221"/>
            <a:ext cx="10938732" cy="4435539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en-US" b="1" dirty="0" err="1" smtClean="0"/>
              <a:t>Qubic</a:t>
            </a:r>
            <a:r>
              <a:rPr lang="en-US" b="1" dirty="0" smtClean="0"/>
              <a:t>-Argentinean collaboration constitution: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7 institutions and about 20 people involved. </a:t>
            </a:r>
          </a:p>
          <a:p>
            <a:pPr fontAlgn="auto">
              <a:buFont typeface="Arial"/>
              <a:buChar char="•"/>
              <a:defRPr/>
            </a:pPr>
            <a:r>
              <a:rPr lang="en-US" b="1" dirty="0" smtClean="0"/>
              <a:t>“Primordial Universe and </a:t>
            </a:r>
            <a:r>
              <a:rPr lang="en-US" b="1" dirty="0"/>
              <a:t>Cosmology Data </a:t>
            </a:r>
            <a:r>
              <a:rPr lang="en-US" b="1" dirty="0" smtClean="0"/>
              <a:t>Analysis Cosmology” </a:t>
            </a:r>
            <a:r>
              <a:rPr lang="en-US" dirty="0" smtClean="0"/>
              <a:t>Lectures given by J. C. Hamilton @ </a:t>
            </a:r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Sabato</a:t>
            </a:r>
            <a:r>
              <a:rPr lang="en-US" dirty="0" smtClean="0"/>
              <a:t> - University of San Martin (Buenos Aires):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/>
              <a:t>2 weeks, August 2016. 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more than 25 attendees.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Big interest from different groups:</a:t>
            </a:r>
            <a:endParaRPr lang="en-US" dirty="0">
              <a:sym typeface="Wingdings"/>
            </a:endParaRPr>
          </a:p>
          <a:p>
            <a:pPr lvl="2" fontAlgn="auto">
              <a:buFont typeface="Arial"/>
              <a:buChar char="•"/>
              <a:defRPr/>
            </a:pPr>
            <a:r>
              <a:rPr lang="en-US" dirty="0" smtClean="0">
                <a:sym typeface="Wingdings"/>
              </a:rPr>
              <a:t>IAFE, University of Buenos Aires, FCAGLP, etc.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/>
              <a:t>Presentation of </a:t>
            </a:r>
            <a:r>
              <a:rPr lang="en-US" dirty="0" err="1" smtClean="0"/>
              <a:t>qubic</a:t>
            </a:r>
            <a:r>
              <a:rPr lang="en-US" dirty="0" smtClean="0"/>
              <a:t>-Argentina at the Annual Reunion of the Argentinean astronomical society (By B. Garcia).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/>
              <a:t>Paper in preparation for a local review of scientific outreach (</a:t>
            </a:r>
            <a:r>
              <a:rPr lang="en-US" dirty="0" err="1" smtClean="0"/>
              <a:t>Ciencia</a:t>
            </a:r>
            <a:r>
              <a:rPr lang="en-US" dirty="0" smtClean="0"/>
              <a:t> hoy). </a:t>
            </a:r>
          </a:p>
        </p:txBody>
      </p:sp>
      <p:pic>
        <p:nvPicPr>
          <p:cNvPr id="14339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50" y="282575"/>
            <a:ext cx="102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497968-6FF8-5A47-84C4-BA6E8B892502}" type="datetime1">
              <a:rPr lang="fr-FR"/>
              <a:pPr>
                <a:defRPr/>
              </a:pPr>
              <a:t>26/09/2016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QUBIC Collaboration Meeting - LAL -</a:t>
            </a:r>
            <a:r>
              <a:rPr lang="en-US" dirty="0" err="1"/>
              <a:t>Orsay</a:t>
            </a:r>
            <a:r>
              <a:rPr lang="en-US" dirty="0"/>
              <a:t> - 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C0982-0BFF-C14A-9B9F-4B465EC63B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1758</TotalTime>
  <Words>1509</Words>
  <Application>Microsoft Macintosh PowerPoint</Application>
  <PresentationFormat>Grand écran</PresentationFormat>
  <Paragraphs>285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Calibri</vt:lpstr>
      <vt:lpstr>Century Gothic</vt:lpstr>
      <vt:lpstr>Helvetica</vt:lpstr>
      <vt:lpstr>Symbol</vt:lpstr>
      <vt:lpstr>Times New Roman</vt:lpstr>
      <vt:lpstr>Wingdings</vt:lpstr>
      <vt:lpstr>Arial</vt:lpstr>
      <vt:lpstr>Maillage</vt:lpstr>
      <vt:lpstr>Last news from argentina</vt:lpstr>
      <vt:lpstr>Political News</vt:lpstr>
      <vt:lpstr>Political News</vt:lpstr>
      <vt:lpstr>Political news</vt:lpstr>
      <vt:lpstr>SITE development status</vt:lpstr>
      <vt:lpstr>Argentinean participation</vt:lpstr>
      <vt:lpstr>T.E.S. Development  Alejandro Fasciszewski, Juan BONAPARTE</vt:lpstr>
      <vt:lpstr>T.E.S. Development  Alejandro Fasciszewski, Juan BONAPARTE</vt:lpstr>
      <vt:lpstr>Miscellaneous</vt:lpstr>
      <vt:lpstr>Conclusions i</vt:lpstr>
      <vt:lpstr>Conclusions Ii</vt:lpstr>
      <vt:lpstr>Thanks!</vt:lpstr>
      <vt:lpstr>Backup slides </vt:lpstr>
      <vt:lpstr>Equipamiento</vt:lpstr>
      <vt:lpstr>Equipamiento</vt:lpstr>
      <vt:lpstr>Equipamiento</vt:lpstr>
      <vt:lpstr>Equipamiento</vt:lpstr>
      <vt:lpstr>Equipamiento</vt:lpstr>
      <vt:lpstr>Equipamiento</vt:lpstr>
      <vt:lpstr>Equipamiento</vt:lpstr>
      <vt:lpstr>Equipamiento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news from argentina</dc:title>
  <dc:creator>Maria Clementina Medina</dc:creator>
  <cp:lastModifiedBy>Maria Clementina Medina</cp:lastModifiedBy>
  <cp:revision>70</cp:revision>
  <cp:lastPrinted>2016-09-25T23:17:09Z</cp:lastPrinted>
  <dcterms:created xsi:type="dcterms:W3CDTF">2016-09-22T12:37:01Z</dcterms:created>
  <dcterms:modified xsi:type="dcterms:W3CDTF">2016-09-26T08:19:32Z</dcterms:modified>
</cp:coreProperties>
</file>