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92" r:id="rId3"/>
    <p:sldId id="345" r:id="rId4"/>
    <p:sldId id="346" r:id="rId5"/>
    <p:sldId id="344" r:id="rId6"/>
    <p:sldId id="360" r:id="rId7"/>
    <p:sldId id="361" r:id="rId8"/>
    <p:sldId id="374" r:id="rId9"/>
    <p:sldId id="371" r:id="rId10"/>
    <p:sldId id="387" r:id="rId11"/>
    <p:sldId id="398" r:id="rId12"/>
    <p:sldId id="382" r:id="rId13"/>
    <p:sldId id="394" r:id="rId14"/>
    <p:sldId id="396" r:id="rId15"/>
    <p:sldId id="350" r:id="rId16"/>
    <p:sldId id="370" r:id="rId17"/>
    <p:sldId id="372" r:id="rId18"/>
    <p:sldId id="373" r:id="rId19"/>
    <p:sldId id="367" r:id="rId20"/>
    <p:sldId id="368" r:id="rId21"/>
    <p:sldId id="354" r:id="rId22"/>
    <p:sldId id="388" r:id="rId23"/>
    <p:sldId id="390" r:id="rId24"/>
    <p:sldId id="389" r:id="rId25"/>
    <p:sldId id="391" r:id="rId26"/>
    <p:sldId id="399" r:id="rId27"/>
    <p:sldId id="392" r:id="rId28"/>
    <p:sldId id="384" r:id="rId29"/>
    <p:sldId id="395" r:id="rId30"/>
    <p:sldId id="397" r:id="rId31"/>
    <p:sldId id="323" r:id="rId32"/>
    <p:sldId id="393" r:id="rId33"/>
    <p:sldId id="400" r:id="rId34"/>
    <p:sldId id="401" r:id="rId3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6B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97AAF0-7DC0-4A97-94D5-85F1018366B8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7D32411-8AB6-4052-9B95-20723E8A94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37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2411-8AB6-4052-9B95-20723E8A946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77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2411-8AB6-4052-9B95-20723E8A9465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90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2411-8AB6-4052-9B95-20723E8A9465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90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2411-8AB6-4052-9B95-20723E8A9465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90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2411-8AB6-4052-9B95-20723E8A9465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90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2411-8AB6-4052-9B95-20723E8A9465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908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2411-8AB6-4052-9B95-20723E8A9465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90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2411-8AB6-4052-9B95-20723E8A9465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90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F8B6-FA40-492F-A0D8-7FBCB03422FD}" type="datetime1">
              <a:rPr lang="it-IT" smtClean="0"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74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C5C-1B84-40C5-91A4-B9360AFEC439}" type="datetime1">
              <a:rPr lang="it-IT" smtClean="0"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33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65C8-A380-47DC-A206-99581ADE8ED0}" type="datetime1">
              <a:rPr lang="it-IT" smtClean="0"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08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0218-5F4F-4692-9382-FDA6579DE68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1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F80D-6659-46AB-A77A-1A37497DCC8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5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8CC-4671-4EC9-B141-94FA56B27CF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D168-BCEF-4A10-AE75-88B6EAE185A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8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CF88-C67A-4E75-AD60-608EE0B7BB8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8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6F1-9EA0-4272-8035-797C5C2B2EE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22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B28F-9145-47C4-B0F2-9C90D27D5CD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96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6AB7-8910-4874-8B25-103EC2C9162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8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063B-4C1F-4A87-BAF3-681C9D48ADCF}" type="datetime1">
              <a:rPr lang="it-IT" smtClean="0"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95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3D1F-3E49-4049-ACFB-20AC7F9F8FD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1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6D07-5BD4-4ABC-B376-494BB40EA61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70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67A6-115E-4682-BC17-07A9C96BF09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1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BFB1-C7F4-44EE-873D-CF5A0A184389}" type="datetime1">
              <a:rPr lang="it-IT" smtClean="0"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80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652D-3EC5-496A-81E8-4CA1189C2462}" type="datetime1">
              <a:rPr lang="it-IT" smtClean="0"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9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47B0-A9FD-4454-A337-D3DB02EB8D90}" type="datetime1">
              <a:rPr lang="it-IT" smtClean="0"/>
              <a:t>27/09/2016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88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D4D-5F28-4162-9F36-CADB8AEA122F}" type="datetime1">
              <a:rPr lang="it-IT" smtClean="0"/>
              <a:t>27/09/2016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2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376-AFF1-408A-B43D-EA0046E3CA5D}" type="datetime1">
              <a:rPr lang="it-IT" smtClean="0"/>
              <a:t>27/09/2016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09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A16-726E-4089-8CEF-ECE08FA5C0F0}" type="datetime1">
              <a:rPr lang="it-IT" smtClean="0"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95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894-D7D0-4C3A-975E-D32674A38769}" type="datetime1">
              <a:rPr lang="it-IT" smtClean="0"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09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903D-C4D4-4BB4-BF22-33D200AEB054}" type="datetime1">
              <a:rPr lang="it-IT" smtClean="0"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785E-82BD-4C6C-AB9F-8266CF9467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5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1E99-50E2-4E6C-93D8-356D365A621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1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phys.uniroma1.i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603900" y="1622410"/>
            <a:ext cx="4856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QUBIC </a:t>
            </a:r>
            <a:r>
              <a:rPr lang="it-IT" sz="4400" dirty="0" err="1" smtClean="0">
                <a:solidFill>
                  <a:srgbClr val="FFFF00"/>
                </a:solidFill>
              </a:rPr>
              <a:t>Optics</a:t>
            </a:r>
            <a:endParaRPr lang="it-IT" sz="4400" dirty="0">
              <a:solidFill>
                <a:srgbClr val="FFFF00"/>
              </a:solidFill>
            </a:endParaRPr>
          </a:p>
          <a:p>
            <a:r>
              <a:rPr lang="it-IT" sz="2400" dirty="0" err="1" smtClean="0">
                <a:solidFill>
                  <a:srgbClr val="FFFF00"/>
                </a:solidFill>
              </a:rPr>
              <a:t>Baffling</a:t>
            </a:r>
            <a:r>
              <a:rPr lang="it-IT" sz="2400" dirty="0" smtClean="0">
                <a:solidFill>
                  <a:srgbClr val="FFFF00"/>
                </a:solidFill>
              </a:rPr>
              <a:t> &amp; </a:t>
            </a:r>
            <a:r>
              <a:rPr lang="it-IT" sz="2400" dirty="0" err="1" smtClean="0">
                <a:solidFill>
                  <a:srgbClr val="FFFF00"/>
                </a:solidFill>
              </a:rPr>
              <a:t>Combiner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tests</a:t>
            </a:r>
            <a:r>
              <a:rPr lang="it-IT" sz="4400" dirty="0" smtClean="0">
                <a:solidFill>
                  <a:srgbClr val="FFFF00"/>
                </a:solidFill>
              </a:rPr>
              <a:t> </a:t>
            </a:r>
            <a:endParaRPr lang="it-IT" sz="4400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27" y="1484784"/>
            <a:ext cx="1732785" cy="1812568"/>
          </a:xfrm>
          <a:prstGeom prst="rect">
            <a:avLst/>
          </a:prstGeom>
        </p:spPr>
      </p:pic>
      <p:pic>
        <p:nvPicPr>
          <p:cNvPr id="8" name="Picture 10" descr="logo_sapien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132" y="3824466"/>
            <a:ext cx="1040080" cy="8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oberon.roma1.infn.it/images/logodipfisica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7760" y="4695966"/>
            <a:ext cx="571504" cy="57150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3603901" y="4293096"/>
            <a:ext cx="34042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00B0F0"/>
                </a:solidFill>
              </a:rPr>
              <a:t>Marco De </a:t>
            </a:r>
            <a:r>
              <a:rPr lang="en-GB" sz="2400" dirty="0" err="1" smtClean="0">
                <a:solidFill>
                  <a:srgbClr val="00B0F0"/>
                </a:solidFill>
              </a:rPr>
              <a:t>Petris</a:t>
            </a:r>
            <a:endParaRPr lang="en-GB" sz="2400" dirty="0" smtClean="0">
              <a:solidFill>
                <a:srgbClr val="00B0F0"/>
              </a:solidFill>
            </a:endParaRPr>
          </a:p>
          <a:p>
            <a:r>
              <a:rPr lang="it-IT" i="1" dirty="0" smtClean="0">
                <a:solidFill>
                  <a:srgbClr val="00B0F0"/>
                </a:solidFill>
              </a:rPr>
              <a:t>“Sapienza” </a:t>
            </a:r>
            <a:r>
              <a:rPr lang="it-IT" i="1" dirty="0" err="1" smtClean="0">
                <a:solidFill>
                  <a:srgbClr val="00B0F0"/>
                </a:solidFill>
              </a:rPr>
              <a:t>University</a:t>
            </a:r>
            <a:r>
              <a:rPr lang="it-IT" i="1" dirty="0" smtClean="0">
                <a:solidFill>
                  <a:srgbClr val="00B0F0"/>
                </a:solidFill>
              </a:rPr>
              <a:t> , Rome, </a:t>
            </a:r>
            <a:r>
              <a:rPr lang="it-IT" i="1" dirty="0" err="1" smtClean="0">
                <a:solidFill>
                  <a:srgbClr val="00B0F0"/>
                </a:solidFill>
              </a:rPr>
              <a:t>Italy</a:t>
            </a:r>
            <a:endParaRPr lang="it-IT" i="1" dirty="0" smtClean="0">
              <a:solidFill>
                <a:srgbClr val="00B0F0"/>
              </a:solidFill>
            </a:endParaRPr>
          </a:p>
          <a:p>
            <a:r>
              <a:rPr lang="it-IT" i="1" dirty="0" err="1" smtClean="0">
                <a:solidFill>
                  <a:srgbClr val="00B0F0"/>
                </a:solidFill>
              </a:rPr>
              <a:t>Department</a:t>
            </a:r>
            <a:r>
              <a:rPr lang="it-IT" i="1" dirty="0" smtClean="0">
                <a:solidFill>
                  <a:srgbClr val="00B0F0"/>
                </a:solidFill>
              </a:rPr>
              <a:t> </a:t>
            </a:r>
            <a:r>
              <a:rPr lang="it-IT" i="1" dirty="0" err="1" smtClean="0">
                <a:solidFill>
                  <a:srgbClr val="00B0F0"/>
                </a:solidFill>
              </a:rPr>
              <a:t>of</a:t>
            </a:r>
            <a:r>
              <a:rPr lang="it-IT" i="1" dirty="0" smtClean="0">
                <a:solidFill>
                  <a:srgbClr val="00B0F0"/>
                </a:solidFill>
              </a:rPr>
              <a:t> </a:t>
            </a:r>
            <a:r>
              <a:rPr lang="it-IT" i="1" dirty="0" err="1" smtClean="0">
                <a:solidFill>
                  <a:srgbClr val="00B0F0"/>
                </a:solidFill>
              </a:rPr>
              <a:t>Physics</a:t>
            </a:r>
            <a:endParaRPr lang="en-GB" i="1" dirty="0">
              <a:solidFill>
                <a:srgbClr val="00B0F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8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2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2060848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 smtClean="0"/>
              <a:t>After</a:t>
            </a:r>
            <a:r>
              <a:rPr lang="it-IT" dirty="0"/>
              <a:t> </a:t>
            </a:r>
            <a:r>
              <a:rPr lang="it-IT" dirty="0" err="1"/>
              <a:t>choosing</a:t>
            </a:r>
            <a:r>
              <a:rPr lang="it-IT" dirty="0"/>
              <a:t> the </a:t>
            </a:r>
            <a:r>
              <a:rPr lang="it-IT" dirty="0" err="1"/>
              <a:t>elevation</a:t>
            </a:r>
            <a:r>
              <a:rPr lang="it-IT" dirty="0"/>
              <a:t> </a:t>
            </a:r>
            <a:r>
              <a:rPr lang="it-IT" dirty="0" err="1" smtClean="0"/>
              <a:t>axis</a:t>
            </a:r>
            <a:r>
              <a:rPr lang="it-IT" dirty="0" smtClean="0"/>
              <a:t> (</a:t>
            </a:r>
            <a:r>
              <a:rPr lang="it-IT" dirty="0" err="1" smtClean="0"/>
              <a:t>see</a:t>
            </a:r>
            <a:r>
              <a:rPr lang="it-IT" dirty="0" smtClean="0"/>
              <a:t> GEMA </a:t>
            </a:r>
            <a:r>
              <a:rPr lang="it-IT" dirty="0" err="1" smtClean="0"/>
              <a:t>mount</a:t>
            </a:r>
            <a:r>
              <a:rPr lang="it-IT" dirty="0" smtClean="0"/>
              <a:t>/</a:t>
            </a:r>
            <a:r>
              <a:rPr lang="it-IT" dirty="0" err="1" smtClean="0"/>
              <a:t>laboratory</a:t>
            </a:r>
            <a:r>
              <a:rPr lang="it-IT" dirty="0" smtClean="0"/>
              <a:t> </a:t>
            </a:r>
            <a:r>
              <a:rPr lang="it-IT" dirty="0" err="1" smtClean="0"/>
              <a:t>roof</a:t>
            </a:r>
            <a:r>
              <a:rPr lang="it-IT" dirty="0" smtClean="0"/>
              <a:t>):</a:t>
            </a:r>
            <a:endParaRPr lang="en-GB" dirty="0" smtClean="0"/>
          </a:p>
          <a:p>
            <a:pPr marL="800100" lvl="1" indent="-342900">
              <a:buFont typeface="+mj-lt"/>
              <a:buAutoNum type="alphaLcParenR"/>
            </a:pPr>
            <a:endParaRPr lang="it-IT" dirty="0" smtClean="0"/>
          </a:p>
          <a:p>
            <a:pPr marL="800100" lvl="1" indent="-342900">
              <a:buFont typeface="+mj-lt"/>
              <a:buAutoNum type="alphaLcParenR"/>
            </a:pPr>
            <a:r>
              <a:rPr lang="it-IT" dirty="0" smtClean="0"/>
              <a:t>re-model </a:t>
            </a:r>
            <a:r>
              <a:rPr lang="it-IT" dirty="0" err="1" smtClean="0"/>
              <a:t>beam</a:t>
            </a:r>
            <a:r>
              <a:rPr lang="it-IT" dirty="0" smtClean="0"/>
              <a:t> pattern with </a:t>
            </a:r>
            <a:r>
              <a:rPr lang="it-IT" dirty="0" err="1" smtClean="0"/>
              <a:t>correct</a:t>
            </a:r>
            <a:r>
              <a:rPr lang="it-IT" dirty="0" smtClean="0"/>
              <a:t> FB and GS positions</a:t>
            </a:r>
          </a:p>
          <a:p>
            <a:pPr lvl="4"/>
            <a:r>
              <a:rPr lang="it-IT" dirty="0" smtClean="0"/>
              <a:t>[GS </a:t>
            </a:r>
            <a:r>
              <a:rPr lang="it-IT" dirty="0" err="1" smtClean="0"/>
              <a:t>geometry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consistently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]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After </a:t>
            </a:r>
            <a:r>
              <a:rPr lang="en-GB" dirty="0"/>
              <a:t>the change of the observation </a:t>
            </a:r>
            <a:r>
              <a:rPr lang="en-GB" dirty="0" smtClean="0"/>
              <a:t>site (DC -&gt; </a:t>
            </a:r>
            <a:r>
              <a:rPr lang="en-GB" dirty="0" err="1" smtClean="0"/>
              <a:t>Chorillos</a:t>
            </a:r>
            <a:r>
              <a:rPr lang="en-GB" dirty="0" smtClean="0"/>
              <a:t>):</a:t>
            </a:r>
          </a:p>
          <a:p>
            <a:endParaRPr lang="it-IT" dirty="0"/>
          </a:p>
          <a:p>
            <a:pPr marL="800100" lvl="1" indent="-342900">
              <a:buFont typeface="+mj-lt"/>
              <a:buAutoNum type="alphaLcParenR"/>
            </a:pPr>
            <a:r>
              <a:rPr lang="en-GB" dirty="0"/>
              <a:t>Constraints on the weight, can we relax them</a:t>
            </a:r>
            <a:r>
              <a:rPr lang="en-GB" dirty="0" smtClean="0"/>
              <a:t>?                         		[material </a:t>
            </a:r>
            <a:r>
              <a:rPr lang="en-GB" dirty="0"/>
              <a:t>(Al) and lightening the ribs]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dirty="0"/>
              <a:t>Maximum size component limitations for transportation</a:t>
            </a:r>
          </a:p>
          <a:p>
            <a:pPr lvl="4"/>
            <a:r>
              <a:rPr lang="it-IT" dirty="0"/>
              <a:t>[from </a:t>
            </a:r>
            <a:r>
              <a:rPr lang="it-IT" dirty="0" err="1"/>
              <a:t>Basler</a:t>
            </a:r>
            <a:r>
              <a:rPr lang="it-IT" dirty="0"/>
              <a:t> to container</a:t>
            </a:r>
            <a:r>
              <a:rPr lang="it-IT" dirty="0" smtClean="0"/>
              <a:t>?]</a:t>
            </a:r>
            <a:endParaRPr lang="en-GB" dirty="0" smtClean="0"/>
          </a:p>
          <a:p>
            <a:pPr marL="800100" lvl="1" indent="-342900">
              <a:buFont typeface="+mj-lt"/>
              <a:buAutoNum type="alphaLcParenR"/>
            </a:pPr>
            <a:r>
              <a:rPr lang="en-GB" dirty="0" smtClean="0"/>
              <a:t>Some protection on the FB to cover </a:t>
            </a:r>
            <a:r>
              <a:rPr lang="en-GB" dirty="0"/>
              <a:t>cryostat window in case of </a:t>
            </a:r>
            <a:r>
              <a:rPr lang="en-GB" dirty="0" smtClean="0"/>
              <a:t>necessity or for the whole mount [TBD]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23416" y="1464829"/>
            <a:ext cx="7925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Current Ground Shield: </a:t>
            </a:r>
            <a:r>
              <a:rPr lang="en-GB" sz="2400" dirty="0">
                <a:solidFill>
                  <a:srgbClr val="92D050"/>
                </a:solidFill>
              </a:rPr>
              <a:t>preliminary </a:t>
            </a:r>
            <a:r>
              <a:rPr lang="en-GB" sz="2400" dirty="0" smtClean="0">
                <a:solidFill>
                  <a:srgbClr val="92D050"/>
                </a:solidFill>
              </a:rPr>
              <a:t>structural analysis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4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 rot="19945879">
            <a:off x="545939" y="3609503"/>
            <a:ext cx="8208912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sz="6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till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preparation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…</a:t>
            </a:r>
            <a:endParaRPr lang="en-GB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924" y="1711327"/>
            <a:ext cx="8349555" cy="4702175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What is the status of the sub-system ? </a:t>
            </a:r>
          </a:p>
          <a:p>
            <a:pPr lvl="2"/>
            <a:r>
              <a:rPr lang="en-US" dirty="0" smtClean="0"/>
              <a:t>Design </a:t>
            </a:r>
            <a:r>
              <a:rPr lang="en-US" b="1" dirty="0" smtClean="0">
                <a:solidFill>
                  <a:srgbClr val="FF0000"/>
                </a:solidFill>
              </a:rPr>
              <a:t>and modeling on going</a:t>
            </a:r>
            <a:r>
              <a:rPr lang="en-US" dirty="0" smtClean="0"/>
              <a:t>/manufacturing  </a:t>
            </a:r>
            <a:r>
              <a:rPr lang="en-US" b="1" dirty="0" smtClean="0">
                <a:solidFill>
                  <a:srgbClr val="FF0000"/>
                </a:solidFill>
              </a:rPr>
              <a:t>by outside firm</a:t>
            </a:r>
            <a:r>
              <a:rPr lang="en-US" dirty="0" smtClean="0"/>
              <a:t>/assembly and test </a:t>
            </a:r>
            <a:r>
              <a:rPr lang="en-US" b="1" dirty="0" smtClean="0">
                <a:solidFill>
                  <a:srgbClr val="FF0000"/>
                </a:solidFill>
              </a:rPr>
              <a:t>@</a:t>
            </a:r>
            <a:r>
              <a:rPr lang="en-US" b="1" dirty="0">
                <a:solidFill>
                  <a:srgbClr val="FF0000"/>
                </a:solidFill>
              </a:rPr>
              <a:t>outside </a:t>
            </a:r>
            <a:r>
              <a:rPr lang="en-US" b="1" dirty="0" smtClean="0">
                <a:solidFill>
                  <a:srgbClr val="FF0000"/>
                </a:solidFill>
              </a:rPr>
              <a:t>firm</a:t>
            </a:r>
            <a:endParaRPr lang="en-US" dirty="0" smtClean="0"/>
          </a:p>
          <a:p>
            <a:pPr lvl="2"/>
            <a:r>
              <a:rPr lang="en-US" dirty="0" smtClean="0"/>
              <a:t>When is this phase supposed to be finished ? </a:t>
            </a:r>
            <a:r>
              <a:rPr lang="en-US" sz="2200" b="1" dirty="0" smtClean="0">
                <a:solidFill>
                  <a:srgbClr val="FF0000"/>
                </a:solidFill>
              </a:rPr>
              <a:t>FB (for T.D. and F.I.) and GS (only for F.I.) drawings 12/2016 </a:t>
            </a:r>
          </a:p>
          <a:p>
            <a:pPr marL="3657600" lvl="8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Forebaffle</a:t>
            </a:r>
            <a:r>
              <a:rPr lang="en-US" sz="2200" b="1" dirty="0" smtClean="0">
                <a:solidFill>
                  <a:srgbClr val="FF0000"/>
                </a:solidFill>
              </a:rPr>
              <a:t> manufacturing 05/2017, to ship to APC</a:t>
            </a:r>
          </a:p>
          <a:p>
            <a:pPr marL="3657600" lvl="8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 Ground Shield manufacturing 03/2018, to ship to the site (? </a:t>
            </a:r>
            <a:r>
              <a:rPr lang="en-US" sz="2200" b="1" dirty="0">
                <a:solidFill>
                  <a:srgbClr val="FF0000"/>
                </a:solidFill>
              </a:rPr>
              <a:t>o</a:t>
            </a:r>
            <a:r>
              <a:rPr lang="en-US" sz="2200" b="1" dirty="0" smtClean="0">
                <a:solidFill>
                  <a:srgbClr val="FF0000"/>
                </a:solidFill>
              </a:rPr>
              <a:t>r APC)</a:t>
            </a:r>
          </a:p>
          <a:p>
            <a:pPr lvl="1"/>
            <a:r>
              <a:rPr lang="en-US" dirty="0" smtClean="0"/>
              <a:t>If you are still designing the sub-system:</a:t>
            </a:r>
          </a:p>
          <a:p>
            <a:pPr lvl="2"/>
            <a:r>
              <a:rPr lang="en-US" dirty="0" smtClean="0"/>
              <a:t>Which inputs / specifications / requirements, needed to finish the detailed design of your sub-systems, are not yet delivered ? </a:t>
            </a:r>
          </a:p>
          <a:p>
            <a:pPr lvl="3"/>
            <a:r>
              <a:rPr lang="en-US" sz="2200" b="1" dirty="0" smtClean="0">
                <a:solidFill>
                  <a:srgbClr val="FF0000"/>
                </a:solidFill>
              </a:rPr>
              <a:t>For T.D. </a:t>
            </a:r>
            <a:r>
              <a:rPr lang="en-US" sz="2200" b="1" dirty="0" err="1" smtClean="0">
                <a:solidFill>
                  <a:srgbClr val="FF0000"/>
                </a:solidFill>
              </a:rPr>
              <a:t>Forebaffle</a:t>
            </a:r>
            <a:r>
              <a:rPr lang="en-US" sz="2200" b="1" dirty="0" smtClean="0">
                <a:solidFill>
                  <a:srgbClr val="FF0000"/>
                </a:solidFill>
              </a:rPr>
              <a:t>: geometry frozen (reflective inner surface as first version to test performances)</a:t>
            </a:r>
          </a:p>
          <a:p>
            <a:pPr lvl="3"/>
            <a:r>
              <a:rPr lang="en-US" sz="2200" b="1" dirty="0" smtClean="0">
                <a:solidFill>
                  <a:srgbClr val="FF0000"/>
                </a:solidFill>
              </a:rPr>
              <a:t>For F.I. Ground Shield: geometry to be interfaced with mount/site location and manufacturing cost</a:t>
            </a:r>
            <a:endParaRPr lang="en-US" dirty="0" smtClean="0"/>
          </a:p>
          <a:p>
            <a:pPr lvl="2"/>
            <a:r>
              <a:rPr lang="en-US" dirty="0" smtClean="0"/>
              <a:t>Which other working group should deliver these inputs (see annex 1 for list of main WP) ?</a:t>
            </a:r>
          </a:p>
          <a:p>
            <a:pPr lvl="3"/>
            <a:r>
              <a:rPr lang="en-US" sz="2200" b="1" dirty="0" smtClean="0">
                <a:solidFill>
                  <a:srgbClr val="FF0000"/>
                </a:solidFill>
              </a:rPr>
              <a:t>For T.D. no one</a:t>
            </a:r>
          </a:p>
          <a:p>
            <a:pPr lvl="3"/>
            <a:r>
              <a:rPr lang="en-US" sz="2200" b="1" dirty="0" smtClean="0">
                <a:solidFill>
                  <a:srgbClr val="FF0000"/>
                </a:solidFill>
              </a:rPr>
              <a:t>For F.I. GEMA, IAR, ITEDA, APC</a:t>
            </a:r>
          </a:p>
          <a:p>
            <a:pPr lvl="1"/>
            <a:r>
              <a:rPr lang="en-US" dirty="0" smtClean="0"/>
              <a:t>What time is still needed in order to (for D.T.) – assume that the above inputs are provided if needed -  :</a:t>
            </a:r>
          </a:p>
          <a:p>
            <a:pPr lvl="2"/>
            <a:r>
              <a:rPr lang="en-US" dirty="0" smtClean="0"/>
              <a:t>Finish the whole detailed design of D.T. ? </a:t>
            </a:r>
            <a:r>
              <a:rPr lang="en-US" sz="2200" b="1" dirty="0">
                <a:solidFill>
                  <a:srgbClr val="FF0000"/>
                </a:solidFill>
              </a:rPr>
              <a:t>FB </a:t>
            </a:r>
            <a:r>
              <a:rPr lang="en-US" sz="2200" b="1" dirty="0" smtClean="0">
                <a:solidFill>
                  <a:srgbClr val="FF0000"/>
                </a:solidFill>
              </a:rPr>
              <a:t>drawings </a:t>
            </a:r>
            <a:r>
              <a:rPr lang="en-US" sz="2200" b="1" dirty="0">
                <a:solidFill>
                  <a:srgbClr val="FF0000"/>
                </a:solidFill>
              </a:rPr>
              <a:t>12/2016 </a:t>
            </a:r>
            <a:endParaRPr lang="en-US" sz="2200" dirty="0" smtClean="0"/>
          </a:p>
          <a:p>
            <a:pPr lvl="2"/>
            <a:r>
              <a:rPr lang="en-US" dirty="0" smtClean="0"/>
              <a:t>Manufacture the sub-system ? </a:t>
            </a:r>
            <a:r>
              <a:rPr lang="en-US" sz="2200" b="1" dirty="0" err="1">
                <a:solidFill>
                  <a:srgbClr val="FF0000"/>
                </a:solidFill>
              </a:rPr>
              <a:t>Forebaffle</a:t>
            </a:r>
            <a:r>
              <a:rPr lang="en-US" sz="2200" b="1" dirty="0">
                <a:solidFill>
                  <a:srgbClr val="FF0000"/>
                </a:solidFill>
              </a:rPr>
              <a:t> manufacturing </a:t>
            </a:r>
            <a:r>
              <a:rPr lang="en-US" sz="2200" b="1" dirty="0" smtClean="0">
                <a:solidFill>
                  <a:srgbClr val="FF0000"/>
                </a:solidFill>
              </a:rPr>
              <a:t>05/2017 - </a:t>
            </a:r>
            <a:r>
              <a:rPr lang="en-US" sz="2200" b="1" dirty="0">
                <a:solidFill>
                  <a:srgbClr val="FF0000"/>
                </a:solidFill>
              </a:rPr>
              <a:t>Ground Shield manufacturing 03/2018</a:t>
            </a:r>
            <a:endParaRPr lang="en-US" sz="2200" dirty="0" smtClean="0"/>
          </a:p>
          <a:p>
            <a:pPr lvl="2"/>
            <a:r>
              <a:rPr lang="en-US" dirty="0" smtClean="0"/>
              <a:t>Test the sub-system in your premises before delivery to APC / ROMA ? </a:t>
            </a:r>
            <a:r>
              <a:rPr lang="en-US" sz="2200" b="1" dirty="0" smtClean="0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US" dirty="0" smtClean="0"/>
              <a:t>Idem for F.I.</a:t>
            </a:r>
          </a:p>
          <a:p>
            <a:pPr lvl="2"/>
            <a:r>
              <a:rPr lang="en-US" dirty="0"/>
              <a:t>Finish the whole detailed design of D.T. ? </a:t>
            </a:r>
            <a:r>
              <a:rPr lang="en-US" sz="2200" b="1" dirty="0" smtClean="0">
                <a:solidFill>
                  <a:srgbClr val="FF0000"/>
                </a:solidFill>
              </a:rPr>
              <a:t>GS </a:t>
            </a:r>
            <a:r>
              <a:rPr lang="en-US" sz="2200" b="1" dirty="0">
                <a:solidFill>
                  <a:srgbClr val="FF0000"/>
                </a:solidFill>
              </a:rPr>
              <a:t>drawings 12/2016 </a:t>
            </a:r>
            <a:endParaRPr lang="en-US" sz="2200" dirty="0"/>
          </a:p>
          <a:p>
            <a:pPr lvl="2"/>
            <a:r>
              <a:rPr lang="en-US" dirty="0"/>
              <a:t>Manufacture the sub-system ? </a:t>
            </a:r>
            <a:r>
              <a:rPr lang="en-US" sz="2200" b="1" dirty="0" smtClean="0">
                <a:solidFill>
                  <a:srgbClr val="FF0000"/>
                </a:solidFill>
              </a:rPr>
              <a:t>Ground </a:t>
            </a:r>
            <a:r>
              <a:rPr lang="en-US" sz="2200" b="1" dirty="0">
                <a:solidFill>
                  <a:srgbClr val="FF0000"/>
                </a:solidFill>
              </a:rPr>
              <a:t>Shield manufacturing 03/2018</a:t>
            </a:r>
            <a:endParaRPr lang="en-US" sz="2200" dirty="0"/>
          </a:p>
          <a:p>
            <a:pPr lvl="2"/>
            <a:r>
              <a:rPr lang="en-US" dirty="0"/>
              <a:t>Test the sub-system in your premises before delivery to APC / ROMA ? </a:t>
            </a:r>
            <a:r>
              <a:rPr lang="en-US" sz="2200" b="1" dirty="0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US" dirty="0" smtClean="0"/>
              <a:t>Do you think you can comply to the target schedule (see annex 2) ? </a:t>
            </a:r>
            <a:r>
              <a:rPr lang="en-US" b="1" dirty="0" smtClean="0">
                <a:solidFill>
                  <a:srgbClr val="FF0000"/>
                </a:solidFill>
              </a:rPr>
              <a:t>It’s dependent on the (INFN?) funds: 					                  scheduled time and total amount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 smtClean="0"/>
              <a:t>Status</a:t>
            </a:r>
            <a:r>
              <a:rPr lang="fr-FR" dirty="0" smtClean="0"/>
              <a:t> of the </a:t>
            </a:r>
            <a:r>
              <a:rPr lang="fr-FR" dirty="0" err="1" smtClean="0"/>
              <a:t>sub</a:t>
            </a:r>
            <a:r>
              <a:rPr lang="fr-FR" dirty="0" smtClean="0"/>
              <a:t>-system </a:t>
            </a:r>
            <a:r>
              <a:rPr lang="fr-FR" b="1" dirty="0" err="1">
                <a:solidFill>
                  <a:srgbClr val="FF0000"/>
                </a:solidFill>
              </a:rPr>
              <a:t>Shielding</a:t>
            </a:r>
            <a:r>
              <a:rPr lang="fr-FR" dirty="0"/>
              <a:t> 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blocking</a:t>
            </a:r>
            <a:r>
              <a:rPr lang="fr-FR" dirty="0" smtClean="0"/>
              <a:t> points and </a:t>
            </a:r>
            <a:r>
              <a:rPr lang="fr-FR" dirty="0" err="1" smtClean="0"/>
              <a:t>schedule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19945879">
            <a:off x="545939" y="3609503"/>
            <a:ext cx="8208912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sz="6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till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preparation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…</a:t>
            </a:r>
            <a:endParaRPr lang="en-GB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Interfaces with other sub-systems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FF0000"/>
                </a:solidFill>
              </a:rPr>
              <a:t>Forebaffle</a:t>
            </a:r>
            <a:endParaRPr lang="en-US" sz="3200" dirty="0" smtClean="0"/>
          </a:p>
          <a:p>
            <a:r>
              <a:rPr lang="en-US" sz="2400" dirty="0" smtClean="0"/>
              <a:t>List and describe needed interfaces with other systems.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Mechanical with cryostat</a:t>
            </a:r>
          </a:p>
          <a:p>
            <a:r>
              <a:rPr lang="en-US" sz="2400" dirty="0" smtClean="0"/>
              <a:t>Are these interfaces currently </a:t>
            </a:r>
            <a:r>
              <a:rPr lang="en-US" sz="2400" dirty="0"/>
              <a:t>frozen ? </a:t>
            </a:r>
            <a:r>
              <a:rPr lang="en-US" sz="2400" dirty="0" smtClean="0">
                <a:solidFill>
                  <a:srgbClr val="FF0000"/>
                </a:solidFill>
              </a:rPr>
              <a:t>yes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Ground Shield</a:t>
            </a:r>
            <a:endParaRPr lang="en-US" sz="3200" dirty="0"/>
          </a:p>
          <a:p>
            <a:r>
              <a:rPr lang="en-US" sz="2400" dirty="0"/>
              <a:t>List and describe needed interfaces with other systems.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Mechanical with </a:t>
            </a:r>
            <a:r>
              <a:rPr lang="en-US" sz="2000" dirty="0" smtClean="0">
                <a:solidFill>
                  <a:srgbClr val="FF0000"/>
                </a:solidFill>
              </a:rPr>
              <a:t>laboratory roof/ground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dirty="0"/>
              <a:t>Are these interfaces currently frozen ?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19945879">
            <a:off x="545939" y="3609503"/>
            <a:ext cx="8208912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sz="6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till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preparation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…</a:t>
            </a:r>
            <a:endParaRPr lang="en-GB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86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Test, Delivery, Assembly, Calibration Operations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59865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Tests of the sub-system in your premises before delivery at APC or ROMA:</a:t>
            </a:r>
          </a:p>
          <a:p>
            <a:pPr lvl="1"/>
            <a:r>
              <a:rPr lang="en-US" dirty="0" smtClean="0"/>
              <a:t>What is the rationale for testing the sub-systems ? </a:t>
            </a:r>
          </a:p>
          <a:p>
            <a:pPr lvl="1"/>
            <a:r>
              <a:rPr lang="en-US" dirty="0" smtClean="0"/>
              <a:t>Which specifications will be tested ? </a:t>
            </a:r>
          </a:p>
          <a:p>
            <a:pPr lvl="1"/>
            <a:r>
              <a:rPr lang="en-US" dirty="0" smtClean="0"/>
              <a:t>What are the criterion for fail / pass ?  </a:t>
            </a:r>
          </a:p>
          <a:p>
            <a:pPr lvl="1"/>
            <a:endParaRPr lang="en-US" dirty="0"/>
          </a:p>
          <a:p>
            <a:r>
              <a:rPr lang="en-US" dirty="0" smtClean="0"/>
              <a:t>Delivery to APC or ROMA:</a:t>
            </a:r>
          </a:p>
          <a:p>
            <a:pPr lvl="1"/>
            <a:r>
              <a:rPr lang="en-US" dirty="0" smtClean="0"/>
              <a:t>Special care needed for the transportation and handling of the goods ?</a:t>
            </a:r>
          </a:p>
          <a:p>
            <a:pPr lvl="1"/>
            <a:endParaRPr lang="en-US" dirty="0"/>
          </a:p>
          <a:p>
            <a:r>
              <a:rPr lang="en-US" dirty="0" smtClean="0"/>
              <a:t>Assembly Operations in APC or/and ROMA:</a:t>
            </a:r>
          </a:p>
          <a:p>
            <a:pPr lvl="1"/>
            <a:r>
              <a:rPr lang="en-US" dirty="0" smtClean="0"/>
              <a:t>Same questions as first point above.</a:t>
            </a:r>
          </a:p>
          <a:p>
            <a:pPr lvl="1"/>
            <a:r>
              <a:rPr lang="en-US" dirty="0" smtClean="0"/>
              <a:t>+ which other sub-systems should be integrated before yours? After yours ?</a:t>
            </a:r>
          </a:p>
          <a:p>
            <a:pPr lvl="1"/>
            <a:r>
              <a:rPr lang="en-US" dirty="0" smtClean="0"/>
              <a:t>+ Is there any specific material needed for assembly ? (see annex 3 for help)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are the test sequences needed to be performed during/after integration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+ How many FTE will you send people at APC / ROMA for help during assembly ?</a:t>
            </a:r>
          </a:p>
          <a:p>
            <a:pPr lvl="1"/>
            <a:endParaRPr lang="en-US" dirty="0"/>
          </a:p>
          <a:p>
            <a:r>
              <a:rPr lang="en-US" dirty="0" smtClean="0"/>
              <a:t>Calibration Operations  at APC:</a:t>
            </a:r>
          </a:p>
          <a:p>
            <a:pPr lvl="1"/>
            <a:r>
              <a:rPr lang="en-US" dirty="0" smtClean="0"/>
              <a:t>Same questions as for Assembly operations.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2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16832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45386" y="1989415"/>
            <a:ext cx="4387342" cy="3996294"/>
            <a:chOff x="2015490" y="675174"/>
            <a:chExt cx="5113020" cy="4975056"/>
          </a:xfrm>
        </p:grpSpPr>
        <p:pic>
          <p:nvPicPr>
            <p:cNvPr id="21" name="Immagine 2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490" y="1207770"/>
              <a:ext cx="5113020" cy="44424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ttangolo 21"/>
            <p:cNvSpPr/>
            <p:nvPr/>
          </p:nvSpPr>
          <p:spPr>
            <a:xfrm>
              <a:off x="4269514" y="1052736"/>
              <a:ext cx="1805940" cy="1021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123728" y="675174"/>
              <a:ext cx="2263140" cy="1950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dirty="0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723626" y="2688739"/>
            <a:ext cx="123576" cy="8676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35767" y="2304799"/>
            <a:ext cx="1099294" cy="29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He-Ne laser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267744" y="206084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X-Y </a:t>
            </a:r>
            <a:r>
              <a:rPr lang="it-IT" sz="1600" dirty="0" err="1" smtClean="0"/>
              <a:t>translation</a:t>
            </a:r>
            <a:r>
              <a:rPr lang="it-IT" sz="1600" dirty="0" smtClean="0"/>
              <a:t> </a:t>
            </a:r>
            <a:r>
              <a:rPr lang="it-IT" sz="1600" dirty="0" err="1" smtClean="0"/>
              <a:t>stages</a:t>
            </a:r>
            <a:endParaRPr lang="it-IT" sz="1600" dirty="0" smtClean="0"/>
          </a:p>
          <a:p>
            <a:r>
              <a:rPr lang="it-IT" sz="1600" dirty="0"/>
              <a:t>o</a:t>
            </a:r>
            <a:r>
              <a:rPr lang="it-IT" sz="1600" dirty="0" smtClean="0"/>
              <a:t>n a </a:t>
            </a:r>
            <a:r>
              <a:rPr lang="it-IT" sz="1600" dirty="0" err="1" smtClean="0"/>
              <a:t>mount</a:t>
            </a:r>
            <a:r>
              <a:rPr lang="it-IT" sz="1600" dirty="0" smtClean="0"/>
              <a:t> </a:t>
            </a:r>
            <a:r>
              <a:rPr lang="it-IT" sz="1600" dirty="0" err="1" smtClean="0"/>
              <a:t>fixed</a:t>
            </a:r>
            <a:r>
              <a:rPr lang="it-IT" sz="1600" dirty="0" smtClean="0"/>
              <a:t> on the top flange </a:t>
            </a:r>
            <a:r>
              <a:rPr lang="it-IT" sz="1600" dirty="0"/>
              <a:t>o</a:t>
            </a:r>
            <a:r>
              <a:rPr lang="it-IT" sz="1600" dirty="0" smtClean="0"/>
              <a:t>f the «1K box»</a:t>
            </a:r>
            <a:endParaRPr lang="it-IT" sz="1600" dirty="0"/>
          </a:p>
        </p:txBody>
      </p:sp>
      <p:cxnSp>
        <p:nvCxnSpPr>
          <p:cNvPr id="16" name="Connettore 1 15"/>
          <p:cNvCxnSpPr>
            <a:stCxn id="10" idx="2"/>
          </p:cNvCxnSpPr>
          <p:nvPr/>
        </p:nvCxnSpPr>
        <p:spPr>
          <a:xfrm>
            <a:off x="785414" y="3556363"/>
            <a:ext cx="0" cy="694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 flipV="1">
            <a:off x="785415" y="4250462"/>
            <a:ext cx="3642569" cy="186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3113230" y="4437112"/>
            <a:ext cx="1314754" cy="1143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467544" y="148478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Test </a:t>
            </a:r>
            <a:r>
              <a:rPr lang="en-GB" sz="2400" dirty="0">
                <a:solidFill>
                  <a:srgbClr val="92D050"/>
                </a:solidFill>
              </a:rPr>
              <a:t>of combiner </a:t>
            </a:r>
            <a:r>
              <a:rPr lang="en-GB" sz="2400" dirty="0" smtClean="0">
                <a:solidFill>
                  <a:srgbClr val="92D050"/>
                </a:solidFill>
              </a:rPr>
              <a:t>alignment by check the «misalignment</a:t>
            </a:r>
            <a:r>
              <a:rPr lang="en-GB" sz="2400" dirty="0">
                <a:solidFill>
                  <a:srgbClr val="92D050"/>
                </a:solidFill>
              </a:rPr>
              <a:t>» </a:t>
            </a:r>
            <a:r>
              <a:rPr lang="en-GB" sz="2400" dirty="0" smtClean="0">
                <a:solidFill>
                  <a:srgbClr val="92D050"/>
                </a:solidFill>
              </a:rPr>
              <a:t>@ </a:t>
            </a:r>
            <a:r>
              <a:rPr lang="en-GB" sz="2400" dirty="0">
                <a:solidFill>
                  <a:srgbClr val="92D050"/>
                </a:solidFill>
              </a:rPr>
              <a:t>300K</a:t>
            </a:r>
            <a:endParaRPr lang="it-IT" dirty="0"/>
          </a:p>
        </p:txBody>
      </p:sp>
      <p:cxnSp>
        <p:nvCxnSpPr>
          <p:cNvPr id="27" name="Connettore 1 26"/>
          <p:cNvCxnSpPr/>
          <p:nvPr/>
        </p:nvCxnSpPr>
        <p:spPr>
          <a:xfrm>
            <a:off x="2195736" y="3573016"/>
            <a:ext cx="10220" cy="151216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>
            <a:off x="2195737" y="3212976"/>
            <a:ext cx="792087" cy="18722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2987824" y="3212976"/>
            <a:ext cx="0" cy="23042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785916" y="1916832"/>
            <a:ext cx="274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Cart</a:t>
            </a:r>
            <a:r>
              <a:rPr lang="it-IT" dirty="0" smtClean="0"/>
              <a:t> to </a:t>
            </a:r>
            <a:r>
              <a:rPr lang="it-IT" dirty="0" err="1" smtClean="0"/>
              <a:t>align</a:t>
            </a:r>
            <a:r>
              <a:rPr lang="it-IT" dirty="0" smtClean="0"/>
              <a:t> and to </a:t>
            </a:r>
            <a:r>
              <a:rPr lang="it-IT" dirty="0" err="1" smtClean="0"/>
              <a:t>assemble</a:t>
            </a:r>
            <a:r>
              <a:rPr lang="it-IT" dirty="0" smtClean="0"/>
              <a:t> the </a:t>
            </a:r>
            <a:r>
              <a:rPr lang="it-IT" dirty="0" err="1" smtClean="0"/>
              <a:t>combiner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339372" cy="333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5496" y="57239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Comparison</a:t>
            </a:r>
            <a:r>
              <a:rPr lang="it-IT" dirty="0" smtClean="0"/>
              <a:t> of full </a:t>
            </a:r>
            <a:r>
              <a:rPr lang="it-IT" dirty="0" err="1" smtClean="0"/>
              <a:t>field</a:t>
            </a:r>
            <a:r>
              <a:rPr lang="it-IT" dirty="0" smtClean="0"/>
              <a:t> spot </a:t>
            </a:r>
            <a:r>
              <a:rPr lang="it-IT" dirty="0" err="1" smtClean="0"/>
              <a:t>diagrams</a:t>
            </a:r>
            <a:r>
              <a:rPr lang="it-IT" dirty="0" smtClean="0"/>
              <a:t> with </a:t>
            </a:r>
            <a:r>
              <a:rPr lang="it-IT" dirty="0" err="1" smtClean="0"/>
              <a:t>Zemax</a:t>
            </a:r>
            <a:r>
              <a:rPr lang="it-IT" dirty="0" smtClean="0"/>
              <a:t> </a:t>
            </a:r>
            <a:r>
              <a:rPr lang="it-IT" dirty="0" err="1" smtClean="0"/>
              <a:t>simulations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300K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707904" y="2924944"/>
            <a:ext cx="143795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/>
              <a:t>s</a:t>
            </a:r>
            <a:r>
              <a:rPr lang="it-IT" sz="1400" dirty="0" err="1" smtClean="0"/>
              <a:t>econdary</a:t>
            </a:r>
            <a:r>
              <a:rPr lang="it-IT" sz="1400" dirty="0" smtClean="0"/>
              <a:t> </a:t>
            </a:r>
            <a:r>
              <a:rPr lang="it-IT" sz="1400" dirty="0" err="1" smtClean="0"/>
              <a:t>mirror</a:t>
            </a:r>
            <a:endParaRPr lang="it-IT" sz="1400" dirty="0" smtClean="0"/>
          </a:p>
          <a:p>
            <a:r>
              <a:rPr lang="it-IT" sz="1400" dirty="0" smtClean="0"/>
              <a:t>@300K</a:t>
            </a:r>
            <a:endParaRPr lang="en-GB" sz="14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22612" y="5057599"/>
            <a:ext cx="12614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primary</a:t>
            </a:r>
            <a:r>
              <a:rPr lang="it-IT" sz="1400" dirty="0" smtClean="0"/>
              <a:t> </a:t>
            </a:r>
            <a:r>
              <a:rPr lang="it-IT" sz="1400" dirty="0" err="1" smtClean="0"/>
              <a:t>mirror</a:t>
            </a:r>
            <a:endParaRPr lang="it-IT" sz="1400" dirty="0" smtClean="0"/>
          </a:p>
          <a:p>
            <a:r>
              <a:rPr lang="it-IT" sz="1400" dirty="0" smtClean="0"/>
              <a:t>@300K</a:t>
            </a:r>
            <a:endParaRPr lang="en-GB" sz="1400" dirty="0"/>
          </a:p>
        </p:txBody>
      </p:sp>
      <p:sp>
        <p:nvSpPr>
          <p:cNvPr id="33" name="Rettangolo 32"/>
          <p:cNvSpPr/>
          <p:nvPr/>
        </p:nvSpPr>
        <p:spPr>
          <a:xfrm>
            <a:off x="2134120" y="2691536"/>
            <a:ext cx="123576" cy="8676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bidirezionale orizzontale 11"/>
          <p:cNvSpPr/>
          <p:nvPr/>
        </p:nvSpPr>
        <p:spPr>
          <a:xfrm>
            <a:off x="445386" y="2852936"/>
            <a:ext cx="2034814" cy="182852"/>
          </a:xfrm>
          <a:prstGeom prst="leftRightArrow">
            <a:avLst>
              <a:gd name="adj1" fmla="val 46691"/>
              <a:gd name="adj2" fmla="val 66688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7236296" y="2564903"/>
            <a:ext cx="61788" cy="599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7832415" y="2567700"/>
            <a:ext cx="61788" cy="599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bidirezionale orizzontale 34"/>
          <p:cNvSpPr/>
          <p:nvPr/>
        </p:nvSpPr>
        <p:spPr>
          <a:xfrm>
            <a:off x="7082985" y="2582544"/>
            <a:ext cx="1017407" cy="126376"/>
          </a:xfrm>
          <a:prstGeom prst="leftRightArrow">
            <a:avLst>
              <a:gd name="adj1" fmla="val 46691"/>
              <a:gd name="adj2" fmla="val 66688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0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67544" y="148478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Test </a:t>
            </a:r>
            <a:r>
              <a:rPr lang="en-GB" sz="2400" dirty="0">
                <a:solidFill>
                  <a:srgbClr val="92D050"/>
                </a:solidFill>
              </a:rPr>
              <a:t>of combiner </a:t>
            </a:r>
            <a:r>
              <a:rPr lang="en-GB" sz="2400" dirty="0" smtClean="0">
                <a:solidFill>
                  <a:srgbClr val="92D050"/>
                </a:solidFill>
              </a:rPr>
              <a:t>alignment by check the «misalignment</a:t>
            </a:r>
            <a:r>
              <a:rPr lang="en-GB" sz="2400" dirty="0">
                <a:solidFill>
                  <a:srgbClr val="92D050"/>
                </a:solidFill>
              </a:rPr>
              <a:t>» </a:t>
            </a:r>
            <a:r>
              <a:rPr lang="en-GB" sz="2400" dirty="0" smtClean="0">
                <a:solidFill>
                  <a:srgbClr val="92D050"/>
                </a:solidFill>
              </a:rPr>
              <a:t>@ </a:t>
            </a:r>
            <a:r>
              <a:rPr lang="en-GB" sz="2400" dirty="0">
                <a:solidFill>
                  <a:srgbClr val="92D050"/>
                </a:solidFill>
              </a:rPr>
              <a:t>300K</a:t>
            </a:r>
            <a:endParaRPr lang="it-IT" dirty="0"/>
          </a:p>
        </p:txBody>
      </p:sp>
      <p:sp>
        <p:nvSpPr>
          <p:cNvPr id="2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28" y="2420888"/>
            <a:ext cx="528451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3568" y="206084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Upgrades</a:t>
            </a:r>
            <a:r>
              <a:rPr lang="it-IT" dirty="0" smtClean="0"/>
              <a:t> </a:t>
            </a:r>
            <a:r>
              <a:rPr lang="it-IT" dirty="0" err="1" smtClean="0"/>
              <a:t>since</a:t>
            </a:r>
            <a:r>
              <a:rPr lang="it-IT" dirty="0" smtClean="0"/>
              <a:t> first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sz="1600" i="1" dirty="0" smtClean="0"/>
              <a:t>(</a:t>
            </a:r>
            <a:r>
              <a:rPr lang="it-IT" sz="1600" i="1" dirty="0" err="1" smtClean="0"/>
              <a:t>following</a:t>
            </a:r>
            <a:r>
              <a:rPr lang="it-IT" sz="1600" i="1" dirty="0" smtClean="0"/>
              <a:t> Claude et </a:t>
            </a:r>
            <a:r>
              <a:rPr lang="it-IT" sz="1600" i="1" dirty="0" err="1" smtClean="0"/>
              <a:t>al.’s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suggestions</a:t>
            </a:r>
            <a:r>
              <a:rPr lang="it-IT" sz="1600" i="1" dirty="0" smtClean="0"/>
              <a:t>)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T</a:t>
            </a:r>
            <a:r>
              <a:rPr lang="it-IT" dirty="0" err="1" smtClean="0"/>
              <a:t>iltable</a:t>
            </a:r>
            <a:r>
              <a:rPr lang="it-IT" dirty="0" smtClean="0"/>
              <a:t> flange 0°- 60° </a:t>
            </a:r>
            <a:endParaRPr lang="it-IT" dirty="0"/>
          </a:p>
          <a:p>
            <a:pPr lvl="1"/>
            <a:r>
              <a:rPr lang="it-IT" i="1" dirty="0" smtClean="0"/>
              <a:t>i.e. </a:t>
            </a:r>
            <a:r>
              <a:rPr lang="it-IT" i="1" dirty="0" err="1" smtClean="0"/>
              <a:t>elevation</a:t>
            </a:r>
            <a:r>
              <a:rPr lang="it-IT" i="1" dirty="0" smtClean="0"/>
              <a:t> 90°-30° </a:t>
            </a:r>
          </a:p>
          <a:p>
            <a:pPr lvl="1"/>
            <a:r>
              <a:rPr lang="it-IT" i="1" dirty="0" err="1" smtClean="0"/>
              <a:t>exploring</a:t>
            </a:r>
            <a:r>
              <a:rPr lang="it-IT" i="1" dirty="0" smtClean="0"/>
              <a:t> </a:t>
            </a:r>
            <a:r>
              <a:rPr lang="it-IT" i="1" dirty="0" err="1" smtClean="0"/>
              <a:t>operational</a:t>
            </a:r>
            <a:r>
              <a:rPr lang="it-IT" i="1" dirty="0" smtClean="0"/>
              <a:t> </a:t>
            </a:r>
            <a:r>
              <a:rPr lang="it-IT" i="1" dirty="0" err="1" smtClean="0"/>
              <a:t>configs</a:t>
            </a:r>
            <a:endParaRPr lang="it-IT" i="1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Car </a:t>
            </a:r>
            <a:r>
              <a:rPr lang="it-IT" dirty="0" err="1" smtClean="0"/>
              <a:t>taller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endParaRPr lang="it-IT" dirty="0" smtClean="0"/>
          </a:p>
          <a:p>
            <a:pPr lvl="1"/>
            <a:r>
              <a:rPr lang="it-IT" i="1" dirty="0" smtClean="0"/>
              <a:t>to work </a:t>
            </a:r>
            <a:r>
              <a:rPr lang="it-IT" i="1" dirty="0"/>
              <a:t>more </a:t>
            </a:r>
            <a:r>
              <a:rPr lang="it-IT" i="1" dirty="0" err="1" smtClean="0"/>
              <a:t>easily</a:t>
            </a:r>
            <a:r>
              <a:rPr lang="it-IT" i="1" dirty="0" smtClean="0"/>
              <a:t> on </a:t>
            </a:r>
            <a:r>
              <a:rPr lang="it-IT" i="1" dirty="0" err="1" smtClean="0"/>
              <a:t>it</a:t>
            </a:r>
            <a:endParaRPr lang="it-IT" i="1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Fully</a:t>
            </a:r>
            <a:r>
              <a:rPr lang="it-IT" dirty="0" smtClean="0"/>
              <a:t> </a:t>
            </a:r>
            <a:r>
              <a:rPr lang="it-IT" dirty="0" err="1" smtClean="0"/>
              <a:t>accessible</a:t>
            </a:r>
            <a:r>
              <a:rPr lang="it-IT" dirty="0" smtClean="0"/>
              <a:t> </a:t>
            </a:r>
            <a:r>
              <a:rPr lang="it-IT" dirty="0" err="1" smtClean="0"/>
              <a:t>sides</a:t>
            </a:r>
            <a:endParaRPr lang="it-IT" dirty="0"/>
          </a:p>
          <a:p>
            <a:pPr lvl="1"/>
            <a:r>
              <a:rPr lang="it-IT" i="1" dirty="0" err="1" smtClean="0"/>
              <a:t>ditto</a:t>
            </a:r>
            <a:endParaRPr lang="it-IT" i="1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… </a:t>
            </a:r>
            <a:r>
              <a:rPr lang="it-IT" dirty="0" err="1" smtClean="0">
                <a:solidFill>
                  <a:srgbClr val="FF0000"/>
                </a:solidFill>
              </a:rPr>
              <a:t>still</a:t>
            </a:r>
            <a:r>
              <a:rPr lang="it-IT" dirty="0" smtClean="0">
                <a:solidFill>
                  <a:srgbClr val="FF0000"/>
                </a:solidFill>
              </a:rPr>
              <a:t> to </a:t>
            </a:r>
            <a:r>
              <a:rPr lang="it-IT" dirty="0" err="1" smtClean="0">
                <a:solidFill>
                  <a:srgbClr val="FF0000"/>
                </a:solidFill>
              </a:rPr>
              <a:t>find</a:t>
            </a:r>
            <a:r>
              <a:rPr lang="it-IT" dirty="0" smtClean="0">
                <a:solidFill>
                  <a:srgbClr val="FF0000"/>
                </a:solidFill>
              </a:rPr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solution</a:t>
            </a:r>
            <a:r>
              <a:rPr lang="it-IT" dirty="0" smtClean="0">
                <a:solidFill>
                  <a:srgbClr val="FF0000"/>
                </a:solidFill>
              </a:rPr>
              <a:t> to </a:t>
            </a:r>
            <a:r>
              <a:rPr lang="it-IT" dirty="0" err="1" smtClean="0">
                <a:solidFill>
                  <a:srgbClr val="FF0000"/>
                </a:solidFill>
              </a:rPr>
              <a:t>support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     the </a:t>
            </a:r>
            <a:r>
              <a:rPr lang="it-IT" dirty="0" err="1" smtClean="0">
                <a:solidFill>
                  <a:srgbClr val="FF0000"/>
                </a:solidFill>
              </a:rPr>
              <a:t>second</a:t>
            </a:r>
            <a:r>
              <a:rPr lang="it-IT" dirty="0" smtClean="0">
                <a:solidFill>
                  <a:srgbClr val="FF0000"/>
                </a:solidFill>
              </a:rPr>
              <a:t> flange (the </a:t>
            </a:r>
            <a:r>
              <a:rPr lang="it-IT" dirty="0" err="1" smtClean="0">
                <a:solidFill>
                  <a:srgbClr val="FF0000"/>
                </a:solidFill>
              </a:rPr>
              <a:t>support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belt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r>
              <a:rPr lang="it-IT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60655" y="220005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1.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101038" y="33477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.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0192" y="493187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.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075408" y="316797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4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436096" y="3686553"/>
            <a:ext cx="165618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4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67544" y="148478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Test </a:t>
            </a:r>
            <a:r>
              <a:rPr lang="en-GB" sz="2400" dirty="0">
                <a:solidFill>
                  <a:srgbClr val="92D050"/>
                </a:solidFill>
              </a:rPr>
              <a:t>of combiner </a:t>
            </a:r>
            <a:r>
              <a:rPr lang="en-GB" sz="2400" dirty="0" smtClean="0">
                <a:solidFill>
                  <a:srgbClr val="92D050"/>
                </a:solidFill>
              </a:rPr>
              <a:t>alignment by check the «misalignment</a:t>
            </a:r>
            <a:r>
              <a:rPr lang="en-GB" sz="2400" dirty="0">
                <a:solidFill>
                  <a:srgbClr val="92D050"/>
                </a:solidFill>
              </a:rPr>
              <a:t>» </a:t>
            </a:r>
            <a:r>
              <a:rPr lang="en-GB" sz="2400" dirty="0" smtClean="0">
                <a:solidFill>
                  <a:srgbClr val="92D050"/>
                </a:solidFill>
              </a:rPr>
              <a:t>@ </a:t>
            </a:r>
            <a:r>
              <a:rPr lang="en-GB" sz="2400" dirty="0">
                <a:solidFill>
                  <a:srgbClr val="92D050"/>
                </a:solidFill>
              </a:rPr>
              <a:t>300K</a:t>
            </a:r>
            <a:endParaRPr lang="it-IT" dirty="0"/>
          </a:p>
        </p:txBody>
      </p:sp>
      <p:sp>
        <p:nvSpPr>
          <p:cNvPr id="2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7625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A. Pelosi INFN RM1</a:t>
            </a:r>
            <a:endParaRPr lang="en-GB" sz="1400" dirty="0">
              <a:solidFill>
                <a:srgbClr val="00B0F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10426"/>
            <a:ext cx="4655948" cy="36668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53" y="2210426"/>
            <a:ext cx="4115123" cy="3666846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9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67544" y="148478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Test </a:t>
            </a:r>
            <a:r>
              <a:rPr lang="en-GB" sz="2400" dirty="0">
                <a:solidFill>
                  <a:srgbClr val="92D050"/>
                </a:solidFill>
              </a:rPr>
              <a:t>of combiner </a:t>
            </a:r>
            <a:r>
              <a:rPr lang="en-GB" sz="2400" dirty="0" smtClean="0">
                <a:solidFill>
                  <a:srgbClr val="92D050"/>
                </a:solidFill>
              </a:rPr>
              <a:t>alignment by check the «misalignment</a:t>
            </a:r>
            <a:r>
              <a:rPr lang="en-GB" sz="2400" dirty="0">
                <a:solidFill>
                  <a:srgbClr val="92D050"/>
                </a:solidFill>
              </a:rPr>
              <a:t>» </a:t>
            </a:r>
            <a:r>
              <a:rPr lang="en-GB" sz="2400" dirty="0" smtClean="0">
                <a:solidFill>
                  <a:srgbClr val="92D050"/>
                </a:solidFill>
              </a:rPr>
              <a:t>@ </a:t>
            </a:r>
            <a:r>
              <a:rPr lang="en-GB" sz="2400" dirty="0">
                <a:solidFill>
                  <a:srgbClr val="92D050"/>
                </a:solidFill>
              </a:rPr>
              <a:t>300K</a:t>
            </a:r>
            <a:endParaRPr lang="it-IT" dirty="0"/>
          </a:p>
        </p:txBody>
      </p:sp>
      <p:sp>
        <p:nvSpPr>
          <p:cNvPr id="2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7625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A. Pelosi INFN RM1</a:t>
            </a:r>
            <a:endParaRPr lang="en-GB" sz="1400" dirty="0">
              <a:solidFill>
                <a:srgbClr val="00B0F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19" y="1989797"/>
            <a:ext cx="4165550" cy="40251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380312" y="5589240"/>
            <a:ext cx="149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FFFF00"/>
                </a:solidFill>
              </a:rPr>
              <a:t>Elev</a:t>
            </a:r>
            <a:r>
              <a:rPr lang="it-IT" sz="1400" dirty="0" smtClean="0">
                <a:solidFill>
                  <a:srgbClr val="FFFF00"/>
                </a:solidFill>
              </a:rPr>
              <a:t> = 90 </a:t>
            </a:r>
            <a:r>
              <a:rPr lang="it-IT" sz="1400" dirty="0" err="1" smtClean="0">
                <a:solidFill>
                  <a:srgbClr val="FFFF00"/>
                </a:solidFill>
              </a:rPr>
              <a:t>deg</a:t>
            </a:r>
            <a:endParaRPr lang="en-GB" sz="1400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3" y="1988840"/>
            <a:ext cx="4022911" cy="187125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05073" y="4002347"/>
            <a:ext cx="402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2-axes linear </a:t>
            </a:r>
            <a:r>
              <a:rPr lang="it-IT" dirty="0" err="1">
                <a:solidFill>
                  <a:srgbClr val="FF0000"/>
                </a:solidFill>
              </a:rPr>
              <a:t>stages</a:t>
            </a:r>
            <a:r>
              <a:rPr lang="it-IT" dirty="0">
                <a:solidFill>
                  <a:srgbClr val="FF0000"/>
                </a:solidFill>
              </a:rPr>
              <a:t> 300x300 mm </a:t>
            </a:r>
            <a:r>
              <a:rPr lang="it-IT" dirty="0" err="1">
                <a:solidFill>
                  <a:srgbClr val="FF0000"/>
                </a:solidFill>
              </a:rPr>
              <a:t>range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with He-Ne </a:t>
            </a:r>
            <a:r>
              <a:rPr lang="it-IT" dirty="0">
                <a:solidFill>
                  <a:srgbClr val="FF0000"/>
                </a:solidFill>
              </a:rPr>
              <a:t>laser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allout 1 2"/>
          <p:cNvSpPr/>
          <p:nvPr/>
        </p:nvSpPr>
        <p:spPr>
          <a:xfrm>
            <a:off x="1619672" y="2276872"/>
            <a:ext cx="1656184" cy="831680"/>
          </a:xfrm>
          <a:prstGeom prst="borderCallout1">
            <a:avLst>
              <a:gd name="adj1" fmla="val 99900"/>
              <a:gd name="adj2" fmla="val 20693"/>
              <a:gd name="adj3" fmla="val 210666"/>
              <a:gd name="adj4" fmla="val -171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1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67544" y="148478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Test </a:t>
            </a:r>
            <a:r>
              <a:rPr lang="en-GB" sz="2400" dirty="0">
                <a:solidFill>
                  <a:srgbClr val="92D050"/>
                </a:solidFill>
              </a:rPr>
              <a:t>of combiner </a:t>
            </a:r>
            <a:r>
              <a:rPr lang="en-GB" sz="2400" dirty="0" smtClean="0">
                <a:solidFill>
                  <a:srgbClr val="92D050"/>
                </a:solidFill>
              </a:rPr>
              <a:t>alignment by check the «misalignment</a:t>
            </a:r>
            <a:r>
              <a:rPr lang="en-GB" sz="2400" dirty="0">
                <a:solidFill>
                  <a:srgbClr val="92D050"/>
                </a:solidFill>
              </a:rPr>
              <a:t>» </a:t>
            </a:r>
            <a:r>
              <a:rPr lang="en-GB" sz="2400" dirty="0" smtClean="0">
                <a:solidFill>
                  <a:srgbClr val="92D050"/>
                </a:solidFill>
              </a:rPr>
              <a:t>@ </a:t>
            </a:r>
            <a:r>
              <a:rPr lang="en-GB" sz="2400" dirty="0">
                <a:solidFill>
                  <a:srgbClr val="92D050"/>
                </a:solidFill>
              </a:rPr>
              <a:t>300K</a:t>
            </a:r>
            <a:endParaRPr lang="it-IT" dirty="0"/>
          </a:p>
        </p:txBody>
      </p:sp>
      <p:sp>
        <p:nvSpPr>
          <p:cNvPr id="2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7625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A. Pelosi INFN RM1</a:t>
            </a:r>
            <a:endParaRPr lang="en-GB" sz="14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2" y="1989797"/>
            <a:ext cx="3803395" cy="4025101"/>
          </a:xfrm>
          <a:prstGeom prst="rect">
            <a:avLst/>
          </a:prstGeom>
        </p:spPr>
      </p:pic>
      <p:sp>
        <p:nvSpPr>
          <p:cNvPr id="4" name="Arco 3"/>
          <p:cNvSpPr/>
          <p:nvPr/>
        </p:nvSpPr>
        <p:spPr>
          <a:xfrm rot="14057162">
            <a:off x="2623649" y="3111783"/>
            <a:ext cx="718028" cy="712671"/>
          </a:xfrm>
          <a:prstGeom prst="arc">
            <a:avLst>
              <a:gd name="adj1" fmla="val 15743801"/>
              <a:gd name="adj2" fmla="val 95400"/>
            </a:avLst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2772471" y="5589240"/>
            <a:ext cx="149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FFFF00"/>
                </a:solidFill>
              </a:rPr>
              <a:t>Elev</a:t>
            </a:r>
            <a:r>
              <a:rPr lang="it-IT" sz="1400" dirty="0" smtClean="0">
                <a:solidFill>
                  <a:srgbClr val="FFFF00"/>
                </a:solidFill>
              </a:rPr>
              <a:t> = 30 </a:t>
            </a:r>
            <a:r>
              <a:rPr lang="it-IT" sz="1400" dirty="0" err="1" smtClean="0">
                <a:solidFill>
                  <a:srgbClr val="FFFF00"/>
                </a:solidFill>
              </a:rPr>
              <a:t>deg</a:t>
            </a:r>
            <a:endParaRPr lang="en-GB" sz="1400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94" y="1989797"/>
            <a:ext cx="4764886" cy="402510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1" y="5304881"/>
            <a:ext cx="948462" cy="137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331640" y="63995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UID-GEMA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7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67544" y="148478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Test </a:t>
            </a:r>
            <a:r>
              <a:rPr lang="en-GB" sz="2400" dirty="0">
                <a:solidFill>
                  <a:srgbClr val="92D050"/>
                </a:solidFill>
              </a:rPr>
              <a:t>of combiner </a:t>
            </a:r>
            <a:r>
              <a:rPr lang="en-GB" sz="2400" dirty="0" smtClean="0">
                <a:solidFill>
                  <a:srgbClr val="92D050"/>
                </a:solidFill>
              </a:rPr>
              <a:t>alignment by check the «misalignment</a:t>
            </a:r>
            <a:r>
              <a:rPr lang="en-GB" sz="2400" dirty="0">
                <a:solidFill>
                  <a:srgbClr val="92D050"/>
                </a:solidFill>
              </a:rPr>
              <a:t>» </a:t>
            </a:r>
            <a:r>
              <a:rPr lang="en-GB" sz="2400" dirty="0" smtClean="0">
                <a:solidFill>
                  <a:srgbClr val="92D050"/>
                </a:solidFill>
              </a:rPr>
              <a:t>@ </a:t>
            </a:r>
            <a:r>
              <a:rPr lang="en-GB" sz="2400" dirty="0">
                <a:solidFill>
                  <a:srgbClr val="92D050"/>
                </a:solidFill>
              </a:rPr>
              <a:t>300K</a:t>
            </a:r>
            <a:endParaRPr lang="it-IT" dirty="0"/>
          </a:p>
        </p:txBody>
      </p:sp>
      <p:sp>
        <p:nvSpPr>
          <p:cNvPr id="2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71600" y="213285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Alignment</a:t>
            </a:r>
            <a:r>
              <a:rPr lang="it-IT" dirty="0"/>
              <a:t> </a:t>
            </a:r>
            <a:r>
              <a:rPr lang="it-IT" dirty="0" smtClean="0"/>
              <a:t>setup </a:t>
            </a:r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components</a:t>
            </a:r>
            <a:r>
              <a:rPr lang="it-IT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</a:rPr>
              <a:t>Car</a:t>
            </a:r>
            <a:r>
              <a:rPr lang="it-IT" dirty="0" smtClean="0"/>
              <a:t> to </a:t>
            </a:r>
            <a:r>
              <a:rPr lang="it-IT" dirty="0" err="1" smtClean="0"/>
              <a:t>mount</a:t>
            </a:r>
            <a:r>
              <a:rPr lang="it-IT" dirty="0" smtClean="0"/>
              <a:t> the 1K box and to </a:t>
            </a:r>
            <a:r>
              <a:rPr lang="it-IT" dirty="0" err="1" smtClean="0"/>
              <a:t>align</a:t>
            </a:r>
            <a:r>
              <a:rPr lang="it-IT" dirty="0" smtClean="0"/>
              <a:t> the </a:t>
            </a:r>
            <a:r>
              <a:rPr lang="it-IT" dirty="0" err="1" smtClean="0"/>
              <a:t>combiner</a:t>
            </a:r>
            <a:r>
              <a:rPr lang="it-IT" dirty="0" smtClean="0"/>
              <a:t> (</a:t>
            </a:r>
            <a:r>
              <a:rPr lang="it-IT" dirty="0" err="1" smtClean="0"/>
              <a:t>drawings</a:t>
            </a:r>
            <a:r>
              <a:rPr lang="it-IT" dirty="0" smtClean="0"/>
              <a:t> on-</a:t>
            </a:r>
            <a:r>
              <a:rPr lang="it-IT" dirty="0" err="1" smtClean="0"/>
              <a:t>going</a:t>
            </a:r>
            <a:r>
              <a:rPr lang="it-IT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</a:rPr>
              <a:t>2-axes linear </a:t>
            </a:r>
            <a:r>
              <a:rPr lang="it-IT" b="1" dirty="0" err="1" smtClean="0">
                <a:solidFill>
                  <a:srgbClr val="FF0000"/>
                </a:solidFill>
              </a:rPr>
              <a:t>stages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300x300 mm </a:t>
            </a:r>
            <a:r>
              <a:rPr lang="it-IT" dirty="0" err="1" smtClean="0"/>
              <a:t>range</a:t>
            </a:r>
            <a:r>
              <a:rPr lang="it-IT" dirty="0" smtClean="0"/>
              <a:t> to </a:t>
            </a:r>
            <a:r>
              <a:rPr lang="it-IT" dirty="0" err="1" smtClean="0"/>
              <a:t>move</a:t>
            </a:r>
            <a:r>
              <a:rPr lang="it-IT" dirty="0" smtClean="0"/>
              <a:t> He-Ne laser output </a:t>
            </a:r>
            <a:r>
              <a:rPr lang="it-IT" dirty="0" err="1" smtClean="0"/>
              <a:t>along</a:t>
            </a:r>
            <a:r>
              <a:rPr lang="it-IT" dirty="0" smtClean="0"/>
              <a:t>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horn</a:t>
            </a:r>
            <a:r>
              <a:rPr lang="it-IT" dirty="0" smtClean="0"/>
              <a:t> </a:t>
            </a:r>
            <a:r>
              <a:rPr lang="it-IT" dirty="0" err="1" smtClean="0"/>
              <a:t>apertures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 (</a:t>
            </a:r>
            <a:r>
              <a:rPr lang="it-IT" dirty="0" err="1" smtClean="0"/>
              <a:t>allocated</a:t>
            </a:r>
            <a:r>
              <a:rPr lang="it-IT" dirty="0" smtClean="0"/>
              <a:t> </a:t>
            </a:r>
            <a:r>
              <a:rPr lang="it-IT" dirty="0" err="1" smtClean="0"/>
              <a:t>money</a:t>
            </a:r>
            <a:r>
              <a:rPr lang="it-IT" dirty="0" smtClean="0"/>
              <a:t> from PNRA);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</a:rPr>
              <a:t>1 screen </a:t>
            </a:r>
            <a:r>
              <a:rPr lang="it-IT" dirty="0" smtClean="0"/>
              <a:t>to be </a:t>
            </a:r>
            <a:r>
              <a:rPr lang="it-IT" dirty="0" err="1" smtClean="0"/>
              <a:t>positioned</a:t>
            </a:r>
            <a:r>
              <a:rPr lang="it-IT" dirty="0" smtClean="0"/>
              <a:t> </a:t>
            </a:r>
            <a:r>
              <a:rPr lang="it-IT" dirty="0" err="1" smtClean="0"/>
              <a:t>instead</a:t>
            </a:r>
            <a:r>
              <a:rPr lang="it-IT" dirty="0" smtClean="0"/>
              <a:t> of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array </a:t>
            </a:r>
            <a:r>
              <a:rPr lang="it-IT" dirty="0" err="1" smtClean="0"/>
              <a:t>surface</a:t>
            </a:r>
            <a:r>
              <a:rPr lang="it-IT" dirty="0" smtClean="0"/>
              <a:t> (APC?);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</a:rPr>
              <a:t>1 </a:t>
            </a:r>
            <a:r>
              <a:rPr lang="it-IT" b="1" dirty="0" err="1" smtClean="0">
                <a:solidFill>
                  <a:srgbClr val="FF0000"/>
                </a:solidFill>
              </a:rPr>
              <a:t>flat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mirror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to be </a:t>
            </a:r>
            <a:r>
              <a:rPr lang="it-IT" dirty="0" err="1" smtClean="0"/>
              <a:t>installed</a:t>
            </a:r>
            <a:r>
              <a:rPr lang="it-IT" dirty="0" smtClean="0"/>
              <a:t> </a:t>
            </a:r>
            <a:r>
              <a:rPr lang="it-IT" dirty="0" err="1" smtClean="0"/>
              <a:t>instead</a:t>
            </a:r>
            <a:r>
              <a:rPr lang="it-IT" dirty="0" smtClean="0"/>
              <a:t> of </a:t>
            </a:r>
            <a:r>
              <a:rPr lang="it-IT" dirty="0" err="1" smtClean="0"/>
              <a:t>dichroic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to </a:t>
            </a:r>
            <a:r>
              <a:rPr lang="it-IT" dirty="0" err="1" smtClean="0"/>
              <a:t>map</a:t>
            </a:r>
            <a:r>
              <a:rPr lang="it-IT" dirty="0" smtClean="0"/>
              <a:t> the off-</a:t>
            </a:r>
            <a:r>
              <a:rPr lang="it-IT" dirty="0" err="1" smtClean="0"/>
              <a:t>axis</a:t>
            </a:r>
            <a:r>
              <a:rPr lang="it-IT" dirty="0" smtClean="0"/>
              <a:t>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(more info </a:t>
            </a:r>
            <a:r>
              <a:rPr lang="it-IT" dirty="0" err="1" smtClean="0"/>
              <a:t>needed</a:t>
            </a:r>
            <a:r>
              <a:rPr lang="it-IT" dirty="0" smtClean="0"/>
              <a:t> to </a:t>
            </a:r>
            <a:r>
              <a:rPr lang="it-IT" dirty="0" err="1" smtClean="0"/>
              <a:t>draw</a:t>
            </a:r>
            <a:r>
              <a:rPr lang="it-IT" dirty="0" smtClean="0"/>
              <a:t> from Cardiff).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351706"/>
            <a:ext cx="68407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35496" y="2870050"/>
            <a:ext cx="9144000" cy="163907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Sub-systems</a:t>
            </a:r>
            <a:r>
              <a:rPr lang="fr-FR" dirty="0" smtClean="0"/>
              <a:t> </a:t>
            </a:r>
            <a:r>
              <a:rPr lang="fr-FR" dirty="0"/>
              <a:t>for </a:t>
            </a:r>
            <a:r>
              <a:rPr lang="fr-FR" dirty="0" smtClean="0"/>
              <a:t>QUBIC: </a:t>
            </a:r>
            <a:r>
              <a:rPr lang="fr-FR" dirty="0"/>
              <a:t/>
            </a:r>
            <a:br>
              <a:rPr lang="fr-FR" dirty="0"/>
            </a:br>
            <a:r>
              <a:rPr lang="fr-FR" sz="4000" dirty="0" err="1">
                <a:solidFill>
                  <a:srgbClr val="FF0000"/>
                </a:solidFill>
              </a:rPr>
              <a:t>Shielding</a:t>
            </a:r>
            <a:r>
              <a:rPr lang="fr-FR" sz="4000" dirty="0">
                <a:solidFill>
                  <a:srgbClr val="FF0000"/>
                </a:solidFill>
              </a:rPr>
              <a:t> (</a:t>
            </a:r>
            <a:r>
              <a:rPr lang="fr-FR" sz="4000" dirty="0" err="1" smtClean="0">
                <a:solidFill>
                  <a:srgbClr val="FF0000"/>
                </a:solidFill>
              </a:rPr>
              <a:t>baffling</a:t>
            </a:r>
            <a:r>
              <a:rPr lang="fr-FR" sz="4000" dirty="0" smtClean="0">
                <a:solidFill>
                  <a:srgbClr val="FF0000"/>
                </a:solidFill>
              </a:rPr>
              <a:t>)</a:t>
            </a:r>
            <a:br>
              <a:rPr lang="fr-FR" sz="4000" dirty="0" smtClean="0">
                <a:solidFill>
                  <a:srgbClr val="FF0000"/>
                </a:solidFill>
              </a:rPr>
            </a:br>
            <a:r>
              <a:rPr lang="fr-FR" sz="4000" dirty="0" smtClean="0">
                <a:solidFill>
                  <a:srgbClr val="FF0000"/>
                </a:solidFill>
              </a:rPr>
              <a:t> &amp; Combiner </a:t>
            </a:r>
            <a:r>
              <a:rPr lang="fr-FR" sz="4000" dirty="0">
                <a:solidFill>
                  <a:srgbClr val="FF0000"/>
                </a:solidFill>
              </a:rPr>
              <a:t>tests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35496" y="4437534"/>
            <a:ext cx="9144000" cy="1655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Technological Demonstrator  (T.D.)</a:t>
            </a:r>
          </a:p>
          <a:p>
            <a:r>
              <a:rPr lang="en-US" sz="2400" dirty="0" smtClean="0"/>
              <a:t>And</a:t>
            </a:r>
          </a:p>
          <a:p>
            <a:r>
              <a:rPr lang="en-US" sz="2400" dirty="0" smtClean="0"/>
              <a:t>For Final Instrument (F.I.)</a:t>
            </a:r>
            <a:endParaRPr lang="en-US" sz="2400" dirty="0"/>
          </a:p>
        </p:txBody>
      </p:sp>
      <p:pic>
        <p:nvPicPr>
          <p:cNvPr id="10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64" y="636006"/>
            <a:ext cx="1854935" cy="1940342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3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382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7"/>
            <a:ext cx="3102448" cy="131015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39" y="2060848"/>
            <a:ext cx="1694656" cy="1310155"/>
          </a:xfrm>
          <a:prstGeom prst="rect">
            <a:avLst/>
          </a:prstGeom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47" y="2060849"/>
            <a:ext cx="1726104" cy="1322926"/>
          </a:xfrm>
          <a:prstGeom prst="rect">
            <a:avLst/>
          </a:prstGeom>
        </p:spPr>
      </p:pic>
      <p:pic>
        <p:nvPicPr>
          <p:cNvPr id="12" name="Espace réservé du contenu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51" y="2060848"/>
            <a:ext cx="1713508" cy="1295425"/>
          </a:xfrm>
          <a:prstGeom prst="rect">
            <a:avLst/>
          </a:prstGeom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5" y="3501008"/>
            <a:ext cx="1653175" cy="1295423"/>
          </a:xfrm>
          <a:prstGeom prst="rect">
            <a:avLst/>
          </a:prstGeom>
        </p:spPr>
      </p:pic>
      <p:pic>
        <p:nvPicPr>
          <p:cNvPr id="14" name="Espace réservé du contenu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57" y="3523084"/>
            <a:ext cx="1664388" cy="1273347"/>
          </a:xfrm>
          <a:prstGeom prst="rect">
            <a:avLst/>
          </a:prstGeom>
        </p:spPr>
      </p:pic>
      <p:pic>
        <p:nvPicPr>
          <p:cNvPr id="15" name="Espace réservé du contenu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42" y="3501008"/>
            <a:ext cx="1713507" cy="1295423"/>
          </a:xfrm>
          <a:prstGeom prst="rect">
            <a:avLst/>
          </a:prstGeom>
        </p:spPr>
      </p:pic>
      <p:pic>
        <p:nvPicPr>
          <p:cNvPr id="16" name="Espace réservé du contenu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65" y="3501008"/>
            <a:ext cx="1213136" cy="1295423"/>
          </a:xfrm>
          <a:prstGeom prst="rect">
            <a:avLst/>
          </a:prstGeom>
        </p:spPr>
      </p:pic>
      <p:pic>
        <p:nvPicPr>
          <p:cNvPr id="17" name="Espace réservé du contenu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17" y="3523085"/>
            <a:ext cx="1580447" cy="1273346"/>
          </a:xfrm>
          <a:prstGeom prst="rect">
            <a:avLst/>
          </a:prstGeom>
        </p:spPr>
      </p:pic>
      <p:pic>
        <p:nvPicPr>
          <p:cNvPr id="18" name="Espace réservé du contenu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" y="4941168"/>
            <a:ext cx="1443571" cy="1273346"/>
          </a:xfrm>
          <a:prstGeom prst="rect">
            <a:avLst/>
          </a:prstGeom>
        </p:spPr>
      </p:pic>
      <p:pic>
        <p:nvPicPr>
          <p:cNvPr id="19" name="Espace réservé du contenu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89" y="4941169"/>
            <a:ext cx="1482664" cy="1273346"/>
          </a:xfrm>
          <a:prstGeom prst="rect">
            <a:avLst/>
          </a:prstGeom>
        </p:spPr>
      </p:pic>
      <p:pic>
        <p:nvPicPr>
          <p:cNvPr id="20" name="Espace réservé du contenu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69" y="4941790"/>
            <a:ext cx="1508886" cy="1272726"/>
          </a:xfrm>
          <a:prstGeom prst="rect">
            <a:avLst/>
          </a:prstGeom>
        </p:spPr>
      </p:pic>
      <p:pic>
        <p:nvPicPr>
          <p:cNvPr id="21" name="Espace réservé du contenu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84" y="4941790"/>
            <a:ext cx="1347679" cy="1272724"/>
          </a:xfrm>
          <a:prstGeom prst="rect">
            <a:avLst/>
          </a:prstGeom>
        </p:spPr>
      </p:pic>
      <p:pic>
        <p:nvPicPr>
          <p:cNvPr id="23" name="Espace réservé du contenu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68" y="4941790"/>
            <a:ext cx="1315528" cy="1272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Espace réservé du contenu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79" y="4944150"/>
            <a:ext cx="1308985" cy="1270364"/>
          </a:xfrm>
          <a:prstGeom prst="rect">
            <a:avLst/>
          </a:prstGeom>
        </p:spPr>
      </p:pic>
      <p:pic>
        <p:nvPicPr>
          <p:cNvPr id="26" name="Imag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52005" y="5378243"/>
            <a:ext cx="345411" cy="239540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467544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Steps to integrate the 1K box (+ combiner) inside the cart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7200800" y="62895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L. Grandsire/C. </a:t>
            </a:r>
            <a:r>
              <a:rPr lang="en-GB" sz="1400" dirty="0" err="1" smtClean="0">
                <a:solidFill>
                  <a:srgbClr val="00B0F0"/>
                </a:solidFill>
              </a:rPr>
              <a:t>Chapron</a:t>
            </a:r>
            <a:r>
              <a:rPr lang="en-GB" sz="1400" dirty="0" smtClean="0">
                <a:solidFill>
                  <a:srgbClr val="00B0F0"/>
                </a:solidFill>
              </a:rPr>
              <a:t> 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2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2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382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7"/>
            <a:ext cx="3102448" cy="131015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39" y="2060848"/>
            <a:ext cx="1694656" cy="1310155"/>
          </a:xfrm>
          <a:prstGeom prst="rect">
            <a:avLst/>
          </a:prstGeom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47" y="2060849"/>
            <a:ext cx="1726104" cy="1322926"/>
          </a:xfrm>
          <a:prstGeom prst="rect">
            <a:avLst/>
          </a:prstGeom>
        </p:spPr>
      </p:pic>
      <p:pic>
        <p:nvPicPr>
          <p:cNvPr id="12" name="Espace réservé du contenu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51" y="2060848"/>
            <a:ext cx="1713508" cy="1295425"/>
          </a:xfrm>
          <a:prstGeom prst="rect">
            <a:avLst/>
          </a:prstGeom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5" y="3501008"/>
            <a:ext cx="1653175" cy="1295423"/>
          </a:xfrm>
          <a:prstGeom prst="rect">
            <a:avLst/>
          </a:prstGeom>
        </p:spPr>
      </p:pic>
      <p:pic>
        <p:nvPicPr>
          <p:cNvPr id="14" name="Espace réservé du contenu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57" y="3523084"/>
            <a:ext cx="1664388" cy="1273347"/>
          </a:xfrm>
          <a:prstGeom prst="rect">
            <a:avLst/>
          </a:prstGeom>
        </p:spPr>
      </p:pic>
      <p:pic>
        <p:nvPicPr>
          <p:cNvPr id="15" name="Espace réservé du contenu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42" y="3501008"/>
            <a:ext cx="1713507" cy="1295423"/>
          </a:xfrm>
          <a:prstGeom prst="rect">
            <a:avLst/>
          </a:prstGeom>
        </p:spPr>
      </p:pic>
      <p:pic>
        <p:nvPicPr>
          <p:cNvPr id="16" name="Espace réservé du contenu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65" y="3501008"/>
            <a:ext cx="1213136" cy="1295423"/>
          </a:xfrm>
          <a:prstGeom prst="rect">
            <a:avLst/>
          </a:prstGeom>
        </p:spPr>
      </p:pic>
      <p:pic>
        <p:nvPicPr>
          <p:cNvPr id="17" name="Espace réservé du contenu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17" y="3523085"/>
            <a:ext cx="1580447" cy="1273346"/>
          </a:xfrm>
          <a:prstGeom prst="rect">
            <a:avLst/>
          </a:prstGeom>
        </p:spPr>
      </p:pic>
      <p:pic>
        <p:nvPicPr>
          <p:cNvPr id="18" name="Espace réservé du contenu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" y="4941168"/>
            <a:ext cx="1443571" cy="1273346"/>
          </a:xfrm>
          <a:prstGeom prst="rect">
            <a:avLst/>
          </a:prstGeom>
        </p:spPr>
      </p:pic>
      <p:pic>
        <p:nvPicPr>
          <p:cNvPr id="19" name="Espace réservé du contenu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89" y="4941169"/>
            <a:ext cx="1482664" cy="1273346"/>
          </a:xfrm>
          <a:prstGeom prst="rect">
            <a:avLst/>
          </a:prstGeom>
        </p:spPr>
      </p:pic>
      <p:pic>
        <p:nvPicPr>
          <p:cNvPr id="20" name="Espace réservé du contenu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69" y="4941790"/>
            <a:ext cx="1508886" cy="1272726"/>
          </a:xfrm>
          <a:prstGeom prst="rect">
            <a:avLst/>
          </a:prstGeom>
        </p:spPr>
      </p:pic>
      <p:pic>
        <p:nvPicPr>
          <p:cNvPr id="21" name="Espace réservé du contenu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84" y="4941790"/>
            <a:ext cx="1347679" cy="1272724"/>
          </a:xfrm>
          <a:prstGeom prst="rect">
            <a:avLst/>
          </a:prstGeom>
        </p:spPr>
      </p:pic>
      <p:pic>
        <p:nvPicPr>
          <p:cNvPr id="23" name="Espace réservé du contenu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68" y="4941790"/>
            <a:ext cx="1315528" cy="1272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Espace réservé du contenu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79" y="4944150"/>
            <a:ext cx="1308985" cy="1270364"/>
          </a:xfrm>
          <a:prstGeom prst="rect">
            <a:avLst/>
          </a:prstGeom>
        </p:spPr>
      </p:pic>
      <p:pic>
        <p:nvPicPr>
          <p:cNvPr id="26" name="Imag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52005" y="5378243"/>
            <a:ext cx="345411" cy="239540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467544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Steps to integrate the 1K box (+ combiner) inside the cart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7200800" y="62895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L. Grandsire/C. </a:t>
            </a:r>
            <a:r>
              <a:rPr lang="en-GB" sz="1400" dirty="0" err="1" smtClean="0">
                <a:solidFill>
                  <a:srgbClr val="00B0F0"/>
                </a:solidFill>
              </a:rPr>
              <a:t>Chapron</a:t>
            </a:r>
            <a:r>
              <a:rPr lang="en-GB" sz="1400" dirty="0" smtClean="0">
                <a:solidFill>
                  <a:srgbClr val="00B0F0"/>
                </a:solidFill>
              </a:rPr>
              <a:t> 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2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049955" y="3584234"/>
            <a:ext cx="2970996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Only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at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this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step</a:t>
            </a:r>
            <a:r>
              <a:rPr lang="it-IT" dirty="0" smtClean="0">
                <a:solidFill>
                  <a:srgbClr val="002060"/>
                </a:solidFill>
              </a:rPr>
              <a:t> the 1K box </a:t>
            </a:r>
            <a:r>
              <a:rPr lang="it-IT" dirty="0" err="1" smtClean="0">
                <a:solidFill>
                  <a:srgbClr val="002060"/>
                </a:solidFill>
              </a:rPr>
              <a:t>could</a:t>
            </a:r>
            <a:r>
              <a:rPr lang="it-IT" dirty="0" smtClean="0">
                <a:solidFill>
                  <a:srgbClr val="002060"/>
                </a:solidFill>
              </a:rPr>
              <a:t> be </a:t>
            </a:r>
            <a:r>
              <a:rPr lang="it-IT" dirty="0" err="1" smtClean="0">
                <a:solidFill>
                  <a:srgbClr val="002060"/>
                </a:solidFill>
              </a:rPr>
              <a:t>mounted</a:t>
            </a:r>
            <a:r>
              <a:rPr lang="it-IT" dirty="0" smtClean="0">
                <a:solidFill>
                  <a:srgbClr val="002060"/>
                </a:solidFill>
              </a:rPr>
              <a:t> inside the </a:t>
            </a:r>
            <a:r>
              <a:rPr lang="it-IT" dirty="0" err="1" smtClean="0">
                <a:solidFill>
                  <a:srgbClr val="FF0000"/>
                </a:solidFill>
              </a:rPr>
              <a:t>current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version</a:t>
            </a:r>
            <a:r>
              <a:rPr lang="it-IT" dirty="0" smtClean="0">
                <a:solidFill>
                  <a:srgbClr val="002060"/>
                </a:solidFill>
              </a:rPr>
              <a:t> of the </a:t>
            </a:r>
            <a:r>
              <a:rPr lang="it-IT" dirty="0" err="1" smtClean="0">
                <a:solidFill>
                  <a:srgbClr val="002060"/>
                </a:solidFill>
              </a:rPr>
              <a:t>cart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5148064" y="4509120"/>
            <a:ext cx="648072" cy="504056"/>
          </a:xfrm>
          <a:prstGeom prst="down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31" y="3094323"/>
            <a:ext cx="1887147" cy="1823518"/>
          </a:xfrm>
          <a:prstGeom prst="rect">
            <a:avLst/>
          </a:prstGeom>
        </p:spPr>
      </p:pic>
      <p:cxnSp>
        <p:nvCxnSpPr>
          <p:cNvPr id="22" name="Connettore 2 21"/>
          <p:cNvCxnSpPr/>
          <p:nvPr/>
        </p:nvCxnSpPr>
        <p:spPr>
          <a:xfrm flipV="1">
            <a:off x="5940152" y="3717032"/>
            <a:ext cx="1806027" cy="13681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4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382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7"/>
            <a:ext cx="3102448" cy="131015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39" y="2060848"/>
            <a:ext cx="1694656" cy="1310155"/>
          </a:xfrm>
          <a:prstGeom prst="rect">
            <a:avLst/>
          </a:prstGeom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47" y="2060849"/>
            <a:ext cx="1726104" cy="1322926"/>
          </a:xfrm>
          <a:prstGeom prst="rect">
            <a:avLst/>
          </a:prstGeom>
        </p:spPr>
      </p:pic>
      <p:pic>
        <p:nvPicPr>
          <p:cNvPr id="12" name="Espace réservé du contenu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51" y="2060848"/>
            <a:ext cx="1713508" cy="1295425"/>
          </a:xfrm>
          <a:prstGeom prst="rect">
            <a:avLst/>
          </a:prstGeom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5" y="3501008"/>
            <a:ext cx="1653175" cy="1295423"/>
          </a:xfrm>
          <a:prstGeom prst="rect">
            <a:avLst/>
          </a:prstGeom>
        </p:spPr>
      </p:pic>
      <p:pic>
        <p:nvPicPr>
          <p:cNvPr id="14" name="Espace réservé du contenu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57" y="3523084"/>
            <a:ext cx="1664388" cy="1273347"/>
          </a:xfrm>
          <a:prstGeom prst="rect">
            <a:avLst/>
          </a:prstGeom>
        </p:spPr>
      </p:pic>
      <p:pic>
        <p:nvPicPr>
          <p:cNvPr id="15" name="Espace réservé du contenu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42" y="3501008"/>
            <a:ext cx="1713507" cy="1295423"/>
          </a:xfrm>
          <a:prstGeom prst="rect">
            <a:avLst/>
          </a:prstGeom>
        </p:spPr>
      </p:pic>
      <p:pic>
        <p:nvPicPr>
          <p:cNvPr id="16" name="Espace réservé du contenu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65" y="3501008"/>
            <a:ext cx="1213136" cy="1295423"/>
          </a:xfrm>
          <a:prstGeom prst="rect">
            <a:avLst/>
          </a:prstGeom>
        </p:spPr>
      </p:pic>
      <p:pic>
        <p:nvPicPr>
          <p:cNvPr id="17" name="Espace réservé du contenu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17" y="3523085"/>
            <a:ext cx="1580447" cy="1273346"/>
          </a:xfrm>
          <a:prstGeom prst="rect">
            <a:avLst/>
          </a:prstGeom>
        </p:spPr>
      </p:pic>
      <p:pic>
        <p:nvPicPr>
          <p:cNvPr id="18" name="Espace réservé du contenu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" y="4941168"/>
            <a:ext cx="1443571" cy="1273346"/>
          </a:xfrm>
          <a:prstGeom prst="rect">
            <a:avLst/>
          </a:prstGeom>
        </p:spPr>
      </p:pic>
      <p:pic>
        <p:nvPicPr>
          <p:cNvPr id="19" name="Espace réservé du contenu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89" y="4941169"/>
            <a:ext cx="1482664" cy="1273346"/>
          </a:xfrm>
          <a:prstGeom prst="rect">
            <a:avLst/>
          </a:prstGeom>
        </p:spPr>
      </p:pic>
      <p:pic>
        <p:nvPicPr>
          <p:cNvPr id="20" name="Espace réservé du contenu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69" y="4941790"/>
            <a:ext cx="1508886" cy="1272726"/>
          </a:xfrm>
          <a:prstGeom prst="rect">
            <a:avLst/>
          </a:prstGeom>
        </p:spPr>
      </p:pic>
      <p:pic>
        <p:nvPicPr>
          <p:cNvPr id="21" name="Espace réservé du contenu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84" y="4941790"/>
            <a:ext cx="1347679" cy="1272724"/>
          </a:xfrm>
          <a:prstGeom prst="rect">
            <a:avLst/>
          </a:prstGeom>
        </p:spPr>
      </p:pic>
      <p:pic>
        <p:nvPicPr>
          <p:cNvPr id="23" name="Espace réservé du contenu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68" y="4941790"/>
            <a:ext cx="1315528" cy="1272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Espace réservé du contenu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79" y="4944150"/>
            <a:ext cx="1308985" cy="1270364"/>
          </a:xfrm>
          <a:prstGeom prst="rect">
            <a:avLst/>
          </a:prstGeom>
        </p:spPr>
      </p:pic>
      <p:pic>
        <p:nvPicPr>
          <p:cNvPr id="26" name="Imag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52005" y="5378243"/>
            <a:ext cx="345411" cy="239540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467544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Steps to integrate the 1K box (+ combiner) inside the cart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7200800" y="62895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L. Grandsire/C. </a:t>
            </a:r>
            <a:r>
              <a:rPr lang="en-GB" sz="1400" dirty="0" err="1" smtClean="0">
                <a:solidFill>
                  <a:srgbClr val="00B0F0"/>
                </a:solidFill>
              </a:rPr>
              <a:t>Chapron</a:t>
            </a:r>
            <a:r>
              <a:rPr lang="en-GB" sz="1400" dirty="0" smtClean="0">
                <a:solidFill>
                  <a:srgbClr val="00B0F0"/>
                </a:solidFill>
              </a:rPr>
              <a:t> 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2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85581" y="548680"/>
            <a:ext cx="3058244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Shall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we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modify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current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version</a:t>
            </a:r>
            <a:r>
              <a:rPr lang="it-IT" dirty="0" smtClean="0">
                <a:solidFill>
                  <a:srgbClr val="002060"/>
                </a:solidFill>
              </a:rPr>
              <a:t> of the </a:t>
            </a:r>
            <a:r>
              <a:rPr lang="it-IT" dirty="0" err="1" smtClean="0">
                <a:solidFill>
                  <a:srgbClr val="002060"/>
                </a:solidFill>
              </a:rPr>
              <a:t>cart</a:t>
            </a:r>
            <a:r>
              <a:rPr lang="it-IT" dirty="0" smtClean="0">
                <a:solidFill>
                  <a:srgbClr val="002060"/>
                </a:solidFill>
              </a:rPr>
              <a:t> to start from </a:t>
            </a:r>
            <a:r>
              <a:rPr lang="it-IT" dirty="0" err="1" smtClean="0">
                <a:solidFill>
                  <a:srgbClr val="002060"/>
                </a:solidFill>
              </a:rPr>
              <a:t>this</a:t>
            </a:r>
            <a:r>
              <a:rPr lang="it-IT" dirty="0" smtClean="0">
                <a:solidFill>
                  <a:srgbClr val="002060"/>
                </a:solidFill>
              </a:rPr>
              <a:t> flange?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6287960" y="1482032"/>
            <a:ext cx="648072" cy="722832"/>
          </a:xfrm>
          <a:prstGeom prst="down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1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382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pic>
        <p:nvPicPr>
          <p:cNvPr id="12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3905157" cy="2952328"/>
          </a:xfrm>
          <a:prstGeom prst="rect">
            <a:avLst/>
          </a:prstGeom>
        </p:spPr>
      </p:pic>
      <p:pic>
        <p:nvPicPr>
          <p:cNvPr id="14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51" y="2780928"/>
            <a:ext cx="3858979" cy="2952328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467544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Steps to align the combiner inside the cart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7200800" y="62895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L. Grandsire/C. </a:t>
            </a:r>
            <a:r>
              <a:rPr lang="en-GB" sz="1400" dirty="0" err="1" smtClean="0">
                <a:solidFill>
                  <a:srgbClr val="00B0F0"/>
                </a:solidFill>
              </a:rPr>
              <a:t>Chapron</a:t>
            </a:r>
            <a:r>
              <a:rPr lang="en-GB" sz="1400" dirty="0" smtClean="0">
                <a:solidFill>
                  <a:srgbClr val="00B0F0"/>
                </a:solidFill>
              </a:rPr>
              <a:t> 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2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2060848"/>
            <a:ext cx="8715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1 STEP: The </a:t>
            </a:r>
            <a:r>
              <a:rPr lang="it-IT" dirty="0" err="1" smtClean="0"/>
              <a:t>hexapods</a:t>
            </a:r>
            <a:r>
              <a:rPr lang="it-IT" dirty="0" smtClean="0"/>
              <a:t>, and so the </a:t>
            </a:r>
            <a:r>
              <a:rPr lang="it-IT" dirty="0" err="1" smtClean="0"/>
              <a:t>mirrors</a:t>
            </a:r>
            <a:r>
              <a:rPr lang="it-IT" dirty="0" smtClean="0"/>
              <a:t>, </a:t>
            </a:r>
            <a:r>
              <a:rPr lang="it-IT" dirty="0" err="1" smtClean="0"/>
              <a:t>have</a:t>
            </a:r>
            <a:r>
              <a:rPr lang="it-IT" dirty="0" smtClean="0"/>
              <a:t> to be </a:t>
            </a:r>
            <a:r>
              <a:rPr lang="it-IT" dirty="0" err="1" smtClean="0"/>
              <a:t>tuned</a:t>
            </a:r>
            <a:r>
              <a:rPr lang="it-IT" dirty="0" smtClean="0"/>
              <a:t> to be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near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/>
              <a:t> </a:t>
            </a:r>
            <a:r>
              <a:rPr lang="it-IT" dirty="0" smtClean="0"/>
              <a:t>to the </a:t>
            </a:r>
            <a:r>
              <a:rPr lang="it-IT" dirty="0" err="1" smtClean="0">
                <a:solidFill>
                  <a:srgbClr val="00B050"/>
                </a:solidFill>
              </a:rPr>
              <a:t>nominal</a:t>
            </a:r>
            <a:r>
              <a:rPr lang="it-IT" dirty="0" smtClean="0">
                <a:solidFill>
                  <a:srgbClr val="00B050"/>
                </a:solidFill>
              </a:rPr>
              <a:t> positions,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before</a:t>
            </a:r>
            <a:r>
              <a:rPr lang="it-IT" dirty="0" smtClean="0">
                <a:solidFill>
                  <a:srgbClr val="FF0000"/>
                </a:solidFill>
              </a:rPr>
              <a:t> laser </a:t>
            </a:r>
            <a:r>
              <a:rPr lang="it-IT" dirty="0" err="1" smtClean="0">
                <a:solidFill>
                  <a:srgbClr val="FF0000"/>
                </a:solidFill>
              </a:rPr>
              <a:t>alignment</a:t>
            </a:r>
            <a:r>
              <a:rPr lang="it-IT" dirty="0" smtClean="0">
                <a:solidFill>
                  <a:srgbClr val="FF0000"/>
                </a:solidFill>
              </a:rPr>
              <a:t> procedure </a:t>
            </a:r>
            <a:r>
              <a:rPr lang="it-IT" dirty="0" smtClean="0"/>
              <a:t>(FARO </a:t>
            </a:r>
            <a:r>
              <a:rPr lang="it-IT" dirty="0" err="1" smtClean="0"/>
              <a:t>arm</a:t>
            </a:r>
            <a:r>
              <a:rPr lang="it-IT" dirty="0" smtClean="0"/>
              <a:t> or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approaches</a:t>
            </a:r>
            <a:r>
              <a:rPr lang="it-IT" dirty="0" smtClean="0"/>
              <a:t>?)</a:t>
            </a:r>
            <a:endParaRPr lang="en-GB" dirty="0"/>
          </a:p>
        </p:txBody>
      </p:sp>
      <p:sp>
        <p:nvSpPr>
          <p:cNvPr id="3" name="Ovale 2"/>
          <p:cNvSpPr/>
          <p:nvPr/>
        </p:nvSpPr>
        <p:spPr>
          <a:xfrm rot="409625">
            <a:off x="1547664" y="4846443"/>
            <a:ext cx="1512168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e 28"/>
          <p:cNvSpPr/>
          <p:nvPr/>
        </p:nvSpPr>
        <p:spPr>
          <a:xfrm rot="409625">
            <a:off x="2345466" y="3156029"/>
            <a:ext cx="1512168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9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382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67544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Steps to align the combiner inside the cart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7200800" y="62895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L. Grandsire/C. </a:t>
            </a:r>
            <a:r>
              <a:rPr lang="en-GB" sz="1400" dirty="0" err="1" smtClean="0">
                <a:solidFill>
                  <a:srgbClr val="00B0F0"/>
                </a:solidFill>
              </a:rPr>
              <a:t>Chapron</a:t>
            </a:r>
            <a:r>
              <a:rPr lang="en-GB" sz="1400" dirty="0" smtClean="0">
                <a:solidFill>
                  <a:srgbClr val="00B0F0"/>
                </a:solidFill>
              </a:rPr>
              <a:t> 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2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2060848"/>
            <a:ext cx="7900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2</a:t>
            </a:r>
            <a:r>
              <a:rPr lang="it-IT" dirty="0" smtClean="0"/>
              <a:t> STEP: </a:t>
            </a:r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screen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nominal</a:t>
            </a:r>
            <a:r>
              <a:rPr lang="it-IT" dirty="0" smtClean="0"/>
              <a:t> position of the </a:t>
            </a:r>
            <a:r>
              <a:rPr lang="it-IT" dirty="0" smtClean="0">
                <a:solidFill>
                  <a:srgbClr val="0070C0"/>
                </a:solidFill>
              </a:rPr>
              <a:t>on-</a:t>
            </a:r>
            <a:r>
              <a:rPr lang="it-IT" dirty="0" err="1" smtClean="0">
                <a:solidFill>
                  <a:srgbClr val="0070C0"/>
                </a:solidFill>
              </a:rPr>
              <a:t>axis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focal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plane</a:t>
            </a:r>
            <a:r>
              <a:rPr lang="it-IT" dirty="0" smtClean="0">
                <a:solidFill>
                  <a:srgbClr val="0070C0"/>
                </a:solidFill>
              </a:rPr>
              <a:t> array</a:t>
            </a:r>
            <a:r>
              <a:rPr lang="it-IT" dirty="0" smtClean="0"/>
              <a:t>;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08920"/>
            <a:ext cx="3384376" cy="327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45732"/>
            <a:ext cx="2376264" cy="2537446"/>
          </a:xfrm>
          <a:prstGeom prst="rect">
            <a:avLst/>
          </a:prstGeom>
        </p:spPr>
      </p:pic>
      <p:sp>
        <p:nvSpPr>
          <p:cNvPr id="4" name="Parallelogramma 3"/>
          <p:cNvSpPr/>
          <p:nvPr/>
        </p:nvSpPr>
        <p:spPr>
          <a:xfrm rot="424844">
            <a:off x="7178313" y="4589606"/>
            <a:ext cx="681975" cy="242657"/>
          </a:xfrm>
          <a:prstGeom prst="parallelogram">
            <a:avLst>
              <a:gd name="adj" fmla="val 100500"/>
            </a:avLst>
          </a:prstGeom>
          <a:solidFill>
            <a:srgbClr val="FFFF00">
              <a:alpha val="3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ttore 1 7"/>
          <p:cNvCxnSpPr/>
          <p:nvPr/>
        </p:nvCxnSpPr>
        <p:spPr>
          <a:xfrm flipH="1">
            <a:off x="6948265" y="4798427"/>
            <a:ext cx="217692" cy="7920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7621454" y="4830668"/>
            <a:ext cx="142346" cy="86409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7868452" y="4635161"/>
            <a:ext cx="375956" cy="62755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 flipV="1">
            <a:off x="6948265" y="5590515"/>
            <a:ext cx="815535" cy="10424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>
            <a:off x="7763800" y="5262716"/>
            <a:ext cx="480608" cy="43204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6110901" y="2710093"/>
            <a:ext cx="2816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screen with </a:t>
            </a:r>
            <a:r>
              <a:rPr lang="it-IT" dirty="0" err="1" smtClean="0">
                <a:solidFill>
                  <a:srgbClr val="FF0000"/>
                </a:solidFill>
              </a:rPr>
              <a:t>support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t</a:t>
            </a:r>
            <a:r>
              <a:rPr lang="it-IT" dirty="0" smtClean="0">
                <a:solidFill>
                  <a:srgbClr val="FF0000"/>
                </a:solidFill>
              </a:rPr>
              <a:t>o </a:t>
            </a:r>
            <a:r>
              <a:rPr lang="it-IT" dirty="0" err="1" smtClean="0">
                <a:solidFill>
                  <a:srgbClr val="FF0000"/>
                </a:solidFill>
              </a:rPr>
              <a:t>map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focal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plane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footprint</a:t>
            </a:r>
            <a:endParaRPr lang="en-GB" dirty="0"/>
          </a:p>
        </p:txBody>
      </p:sp>
      <p:cxnSp>
        <p:nvCxnSpPr>
          <p:cNvPr id="35" name="Connettore 2 34"/>
          <p:cNvCxnSpPr/>
          <p:nvPr/>
        </p:nvCxnSpPr>
        <p:spPr>
          <a:xfrm flipH="1">
            <a:off x="7692627" y="3343996"/>
            <a:ext cx="311477" cy="1120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e 35"/>
          <p:cNvSpPr/>
          <p:nvPr/>
        </p:nvSpPr>
        <p:spPr>
          <a:xfrm rot="409625">
            <a:off x="2669502" y="5062913"/>
            <a:ext cx="1512168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tangolo 36"/>
          <p:cNvSpPr/>
          <p:nvPr/>
        </p:nvSpPr>
        <p:spPr>
          <a:xfrm>
            <a:off x="3541075" y="5969074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ONA_FP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38" name="Connettore 2 37"/>
          <p:cNvCxnSpPr/>
          <p:nvPr/>
        </p:nvCxnSpPr>
        <p:spPr>
          <a:xfrm flipH="1" flipV="1">
            <a:off x="3541075" y="5590515"/>
            <a:ext cx="432047" cy="4165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2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382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67544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Steps to align the combiner inside the cart</a:t>
            </a:r>
            <a:endParaRPr lang="it-IT" dirty="0"/>
          </a:p>
        </p:txBody>
      </p:sp>
      <p:sp>
        <p:nvSpPr>
          <p:cNvPr id="2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grpSp>
        <p:nvGrpSpPr>
          <p:cNvPr id="57" name="Gruppo 56"/>
          <p:cNvGrpSpPr/>
          <p:nvPr/>
        </p:nvGrpSpPr>
        <p:grpSpPr>
          <a:xfrm>
            <a:off x="460687" y="2006151"/>
            <a:ext cx="4387342" cy="3996294"/>
            <a:chOff x="2015490" y="675174"/>
            <a:chExt cx="5113020" cy="4975056"/>
          </a:xfrm>
        </p:grpSpPr>
        <p:pic>
          <p:nvPicPr>
            <p:cNvPr id="58" name="Immagine 5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490" y="1207770"/>
              <a:ext cx="5113020" cy="44424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Rettangolo 58"/>
            <p:cNvSpPr/>
            <p:nvPr/>
          </p:nvSpPr>
          <p:spPr>
            <a:xfrm>
              <a:off x="4269514" y="1052736"/>
              <a:ext cx="1805940" cy="1021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2123728" y="675174"/>
              <a:ext cx="2263140" cy="1950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dirty="0"/>
            </a:p>
          </p:txBody>
        </p:sp>
      </p:grpSp>
      <p:sp>
        <p:nvSpPr>
          <p:cNvPr id="61" name="Rettangolo 60"/>
          <p:cNvSpPr/>
          <p:nvPr/>
        </p:nvSpPr>
        <p:spPr>
          <a:xfrm>
            <a:off x="723626" y="2688739"/>
            <a:ext cx="123576" cy="8676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235767" y="2304799"/>
            <a:ext cx="1099294" cy="29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He-Ne laser</a:t>
            </a:r>
            <a:endParaRPr lang="it-IT" dirty="0"/>
          </a:p>
        </p:txBody>
      </p:sp>
      <p:cxnSp>
        <p:nvCxnSpPr>
          <p:cNvPr id="63" name="Connettore 1 62"/>
          <p:cNvCxnSpPr>
            <a:stCxn id="61" idx="2"/>
          </p:cNvCxnSpPr>
          <p:nvPr/>
        </p:nvCxnSpPr>
        <p:spPr>
          <a:xfrm>
            <a:off x="785414" y="3556363"/>
            <a:ext cx="0" cy="694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 flipH="1" flipV="1">
            <a:off x="785415" y="4250462"/>
            <a:ext cx="3642569" cy="186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H="1">
            <a:off x="3113230" y="4437112"/>
            <a:ext cx="1314754" cy="1143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2195736" y="3573016"/>
            <a:ext cx="1022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 flipH="1">
            <a:off x="2195737" y="3212976"/>
            <a:ext cx="792087" cy="18722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2987824" y="3212976"/>
            <a:ext cx="0" cy="2304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>
            <a:off x="3491880" y="2774178"/>
            <a:ext cx="143795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/>
              <a:t>s</a:t>
            </a:r>
            <a:r>
              <a:rPr lang="it-IT" sz="1400" dirty="0" err="1" smtClean="0"/>
              <a:t>econdary</a:t>
            </a:r>
            <a:r>
              <a:rPr lang="it-IT" sz="1400" dirty="0" smtClean="0"/>
              <a:t> </a:t>
            </a:r>
            <a:r>
              <a:rPr lang="it-IT" sz="1400" dirty="0" err="1" smtClean="0"/>
              <a:t>mirror</a:t>
            </a:r>
            <a:endParaRPr lang="it-IT" sz="1400" dirty="0" smtClean="0"/>
          </a:p>
          <a:p>
            <a:r>
              <a:rPr lang="it-IT" sz="1400" dirty="0" smtClean="0"/>
              <a:t>@300K</a:t>
            </a:r>
            <a:endParaRPr lang="en-GB" sz="1400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122612" y="5057599"/>
            <a:ext cx="12614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primary</a:t>
            </a:r>
            <a:r>
              <a:rPr lang="it-IT" sz="1400" dirty="0" smtClean="0"/>
              <a:t> </a:t>
            </a:r>
            <a:r>
              <a:rPr lang="it-IT" sz="1400" dirty="0" err="1" smtClean="0"/>
              <a:t>mirror</a:t>
            </a:r>
            <a:endParaRPr lang="it-IT" sz="1400" dirty="0" smtClean="0"/>
          </a:p>
          <a:p>
            <a:r>
              <a:rPr lang="it-IT" sz="1400" dirty="0" smtClean="0"/>
              <a:t>@300K</a:t>
            </a:r>
            <a:endParaRPr lang="en-GB" sz="1400" dirty="0"/>
          </a:p>
        </p:txBody>
      </p:sp>
      <p:sp>
        <p:nvSpPr>
          <p:cNvPr id="71" name="Rettangolo 70"/>
          <p:cNvSpPr/>
          <p:nvPr/>
        </p:nvSpPr>
        <p:spPr>
          <a:xfrm>
            <a:off x="2134120" y="2691536"/>
            <a:ext cx="123576" cy="8676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Freccia bidirezionale orizzontale 71"/>
          <p:cNvSpPr/>
          <p:nvPr/>
        </p:nvSpPr>
        <p:spPr>
          <a:xfrm>
            <a:off x="445386" y="2852936"/>
            <a:ext cx="2034814" cy="182852"/>
          </a:xfrm>
          <a:prstGeom prst="leftRightArrow">
            <a:avLst>
              <a:gd name="adj1" fmla="val 46691"/>
              <a:gd name="adj2" fmla="val 66688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683568" y="2018066"/>
            <a:ext cx="7900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 STEP: Laser </a:t>
            </a:r>
            <a:r>
              <a:rPr lang="it-IT" dirty="0" err="1"/>
              <a:t>scans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pointing</a:t>
            </a:r>
            <a:r>
              <a:rPr lang="it-IT" dirty="0"/>
              <a:t> </a:t>
            </a:r>
            <a:r>
              <a:rPr lang="it-IT" dirty="0" err="1"/>
              <a:t>directions</a:t>
            </a:r>
            <a:endParaRPr lang="en-GB" dirty="0"/>
          </a:p>
          <a:p>
            <a:endParaRPr lang="en-GB" dirty="0"/>
          </a:p>
        </p:txBody>
      </p:sp>
      <p:sp>
        <p:nvSpPr>
          <p:cNvPr id="73" name="Rettangolo 72"/>
          <p:cNvSpPr/>
          <p:nvPr/>
        </p:nvSpPr>
        <p:spPr>
          <a:xfrm>
            <a:off x="642195" y="2692792"/>
            <a:ext cx="123576" cy="8676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051720" y="2698760"/>
            <a:ext cx="123576" cy="8676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5" name="Connettore 1 74"/>
          <p:cNvCxnSpPr/>
          <p:nvPr/>
        </p:nvCxnSpPr>
        <p:spPr>
          <a:xfrm>
            <a:off x="785415" y="3573016"/>
            <a:ext cx="114177" cy="7920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 flipH="1" flipV="1">
            <a:off x="899593" y="4365104"/>
            <a:ext cx="3662252" cy="5040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 flipH="1">
            <a:off x="2915816" y="4871481"/>
            <a:ext cx="1635099" cy="5737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2195908" y="3566384"/>
            <a:ext cx="215852" cy="15919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 flipH="1">
            <a:off x="2411760" y="3212976"/>
            <a:ext cx="432049" cy="19453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>
            <a:off x="2845063" y="3227515"/>
            <a:ext cx="0" cy="221770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8698">
            <a:off x="5897800" y="4167683"/>
            <a:ext cx="2106986" cy="153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ttangolo 34"/>
          <p:cNvSpPr/>
          <p:nvPr/>
        </p:nvSpPr>
        <p:spPr>
          <a:xfrm>
            <a:off x="5220072" y="2183897"/>
            <a:ext cx="4067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/>
              <a:t>300K model of </a:t>
            </a:r>
            <a:r>
              <a:rPr lang="it-IT" dirty="0" err="1" smtClean="0"/>
              <a:t>combiner</a:t>
            </a:r>
            <a:r>
              <a:rPr lang="it-IT" dirty="0" smtClean="0"/>
              <a:t> with </a:t>
            </a:r>
            <a:r>
              <a:rPr lang="it-IT" dirty="0" err="1" smtClean="0"/>
              <a:t>Zemax</a:t>
            </a:r>
            <a:endParaRPr lang="it-IT" dirty="0" smtClean="0"/>
          </a:p>
          <a:p>
            <a:r>
              <a:rPr lang="it-IT" sz="1600" dirty="0"/>
              <a:t> </a:t>
            </a:r>
            <a:r>
              <a:rPr lang="it-IT" sz="1600" dirty="0" smtClean="0"/>
              <a:t>     [GRASP </a:t>
            </a:r>
            <a:r>
              <a:rPr lang="it-IT" sz="1600" dirty="0" err="1" smtClean="0"/>
              <a:t>mirrors</a:t>
            </a:r>
            <a:r>
              <a:rPr lang="it-IT" sz="1600" dirty="0" smtClean="0"/>
              <a:t> to be </a:t>
            </a:r>
            <a:r>
              <a:rPr lang="it-IT" sz="1600" dirty="0" err="1" smtClean="0"/>
              <a:t>converted</a:t>
            </a:r>
            <a:r>
              <a:rPr lang="it-IT" sz="1600" dirty="0" smtClean="0"/>
              <a:t> in </a:t>
            </a:r>
            <a:r>
              <a:rPr lang="it-IT" sz="1600" dirty="0" err="1" smtClean="0"/>
              <a:t>Zemax</a:t>
            </a:r>
            <a:r>
              <a:rPr lang="it-IT" sz="1600" dirty="0" smtClean="0"/>
              <a:t>]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 smtClean="0"/>
              <a:t>Footprints</a:t>
            </a:r>
            <a:r>
              <a:rPr lang="it-IT" dirty="0" smtClean="0"/>
              <a:t>  on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planes</a:t>
            </a:r>
            <a:r>
              <a:rPr lang="it-IT" dirty="0" smtClean="0"/>
              <a:t> for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incidence</a:t>
            </a:r>
            <a:r>
              <a:rPr lang="it-IT" dirty="0" smtClean="0"/>
              <a:t> </a:t>
            </a:r>
            <a:r>
              <a:rPr lang="it-IT" dirty="0" err="1" smtClean="0"/>
              <a:t>angles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/>
              <a:t>.. and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elevation</a:t>
            </a:r>
            <a:r>
              <a:rPr lang="it-IT" dirty="0" smtClean="0"/>
              <a:t> </a:t>
            </a:r>
            <a:r>
              <a:rPr lang="it-IT" dirty="0" err="1" smtClean="0"/>
              <a:t>angles</a:t>
            </a:r>
            <a:endParaRPr lang="en-GB" dirty="0"/>
          </a:p>
        </p:txBody>
      </p:sp>
      <p:sp>
        <p:nvSpPr>
          <p:cNvPr id="21" name="Rettangolo 20"/>
          <p:cNvSpPr/>
          <p:nvPr/>
        </p:nvSpPr>
        <p:spPr>
          <a:xfrm>
            <a:off x="5625962" y="4250462"/>
            <a:ext cx="871297" cy="75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ttangolo 80"/>
          <p:cNvSpPr/>
          <p:nvPr/>
        </p:nvSpPr>
        <p:spPr>
          <a:xfrm>
            <a:off x="7582890" y="4888853"/>
            <a:ext cx="654618" cy="75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ttangolo 81"/>
          <p:cNvSpPr/>
          <p:nvPr/>
        </p:nvSpPr>
        <p:spPr>
          <a:xfrm rot="19810513">
            <a:off x="6278224" y="5077306"/>
            <a:ext cx="271160" cy="861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5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382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Combiner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tests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67544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Steps to align the combiner inside the cart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7200800" y="62895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L. Grandsire/C. </a:t>
            </a:r>
            <a:r>
              <a:rPr lang="en-GB" sz="1400" dirty="0" err="1" smtClean="0">
                <a:solidFill>
                  <a:srgbClr val="00B0F0"/>
                </a:solidFill>
              </a:rPr>
              <a:t>Chapron</a:t>
            </a:r>
            <a:r>
              <a:rPr lang="en-GB" sz="1400" dirty="0" smtClean="0">
                <a:solidFill>
                  <a:srgbClr val="00B0F0"/>
                </a:solidFill>
              </a:rPr>
              <a:t> 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2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2060848"/>
            <a:ext cx="7900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4 STEP: </a:t>
            </a:r>
            <a:r>
              <a:rPr lang="it-IT" dirty="0" err="1" smtClean="0"/>
              <a:t>Move</a:t>
            </a:r>
            <a:r>
              <a:rPr lang="it-IT" dirty="0" smtClean="0"/>
              <a:t> the </a:t>
            </a:r>
            <a:r>
              <a:rPr lang="it-IT" dirty="0" smtClean="0">
                <a:solidFill>
                  <a:srgbClr val="FF0000"/>
                </a:solidFill>
              </a:rPr>
              <a:t>screen</a:t>
            </a:r>
            <a:r>
              <a:rPr lang="it-IT" dirty="0" smtClean="0"/>
              <a:t> to the </a:t>
            </a:r>
            <a:r>
              <a:rPr lang="it-IT" dirty="0" err="1" smtClean="0"/>
              <a:t>nominal</a:t>
            </a:r>
            <a:r>
              <a:rPr lang="it-IT" dirty="0" smtClean="0"/>
              <a:t> position of the </a:t>
            </a:r>
            <a:r>
              <a:rPr lang="it-IT" dirty="0" smtClean="0">
                <a:solidFill>
                  <a:srgbClr val="0070C0"/>
                </a:solidFill>
              </a:rPr>
              <a:t>off-</a:t>
            </a:r>
            <a:r>
              <a:rPr lang="it-IT" dirty="0" err="1" smtClean="0">
                <a:solidFill>
                  <a:srgbClr val="0070C0"/>
                </a:solidFill>
              </a:rPr>
              <a:t>axis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focal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plane</a:t>
            </a:r>
            <a:r>
              <a:rPr lang="it-IT" dirty="0" smtClean="0">
                <a:solidFill>
                  <a:srgbClr val="0070C0"/>
                </a:solidFill>
              </a:rPr>
              <a:t> array</a:t>
            </a:r>
            <a:r>
              <a:rPr lang="it-IT" dirty="0" smtClean="0"/>
              <a:t>;</a:t>
            </a:r>
          </a:p>
          <a:p>
            <a:pPr algn="ctr"/>
            <a:r>
              <a:rPr lang="it-IT" dirty="0" err="1" smtClean="0"/>
              <a:t>Insert</a:t>
            </a:r>
            <a:r>
              <a:rPr lang="it-IT" dirty="0" smtClean="0"/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flat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mirror</a:t>
            </a:r>
            <a:r>
              <a:rPr lang="it-IT" dirty="0" smtClean="0"/>
              <a:t> </a:t>
            </a:r>
            <a:r>
              <a:rPr lang="it-IT" dirty="0" err="1" smtClean="0"/>
              <a:t>instead</a:t>
            </a:r>
            <a:r>
              <a:rPr lang="it-IT" dirty="0" smtClean="0"/>
              <a:t> of </a:t>
            </a:r>
            <a:r>
              <a:rPr lang="it-IT" dirty="0" err="1" smtClean="0"/>
              <a:t>dichroic</a:t>
            </a:r>
            <a:r>
              <a:rPr lang="it-IT" dirty="0" smtClean="0"/>
              <a:t>; STEP 3 </a:t>
            </a:r>
            <a:r>
              <a:rPr lang="it-IT" dirty="0" err="1" smtClean="0"/>
              <a:t>again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4586930" y="4701762"/>
            <a:ext cx="91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OFA_FP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3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45732"/>
            <a:ext cx="2376264" cy="2537446"/>
          </a:xfrm>
          <a:prstGeom prst="rect">
            <a:avLst/>
          </a:prstGeom>
        </p:spPr>
      </p:pic>
      <p:sp>
        <p:nvSpPr>
          <p:cNvPr id="26" name="Parallelogramma 25"/>
          <p:cNvSpPr/>
          <p:nvPr/>
        </p:nvSpPr>
        <p:spPr>
          <a:xfrm rot="19146234">
            <a:off x="6881423" y="4170660"/>
            <a:ext cx="632339" cy="416389"/>
          </a:xfrm>
          <a:prstGeom prst="parallelogram">
            <a:avLst>
              <a:gd name="adj" fmla="val 68594"/>
            </a:avLst>
          </a:prstGeom>
          <a:solidFill>
            <a:srgbClr val="FFFF00">
              <a:alpha val="3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Connettore 1 28"/>
          <p:cNvCxnSpPr/>
          <p:nvPr/>
        </p:nvCxnSpPr>
        <p:spPr>
          <a:xfrm flipH="1" flipV="1">
            <a:off x="6444208" y="4117907"/>
            <a:ext cx="589276" cy="12161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H="1" flipV="1">
            <a:off x="7033484" y="3645024"/>
            <a:ext cx="238816" cy="369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>
            <a:off x="6588224" y="4743222"/>
            <a:ext cx="504056" cy="33267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 flipV="1">
            <a:off x="6444209" y="4117907"/>
            <a:ext cx="144015" cy="9531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H="1">
            <a:off x="6444209" y="3645024"/>
            <a:ext cx="589275" cy="47288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6110901" y="2710093"/>
            <a:ext cx="2816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screen with </a:t>
            </a:r>
            <a:r>
              <a:rPr lang="it-IT" dirty="0" err="1" smtClean="0">
                <a:solidFill>
                  <a:srgbClr val="FF0000"/>
                </a:solidFill>
              </a:rPr>
              <a:t>support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t</a:t>
            </a:r>
            <a:r>
              <a:rPr lang="it-IT" dirty="0" smtClean="0">
                <a:solidFill>
                  <a:srgbClr val="FF0000"/>
                </a:solidFill>
              </a:rPr>
              <a:t>o </a:t>
            </a:r>
            <a:r>
              <a:rPr lang="it-IT" dirty="0" err="1" smtClean="0">
                <a:solidFill>
                  <a:srgbClr val="FF0000"/>
                </a:solidFill>
              </a:rPr>
              <a:t>map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focal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plane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footprint</a:t>
            </a:r>
            <a:endParaRPr lang="en-GB" dirty="0"/>
          </a:p>
        </p:txBody>
      </p:sp>
      <p:cxnSp>
        <p:nvCxnSpPr>
          <p:cNvPr id="40" name="Connettore 2 39"/>
          <p:cNvCxnSpPr/>
          <p:nvPr/>
        </p:nvCxnSpPr>
        <p:spPr>
          <a:xfrm flipH="1">
            <a:off x="7416914" y="3337781"/>
            <a:ext cx="827258" cy="975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08920"/>
            <a:ext cx="3384376" cy="327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Ovale 35"/>
          <p:cNvSpPr/>
          <p:nvPr/>
        </p:nvSpPr>
        <p:spPr>
          <a:xfrm rot="409625">
            <a:off x="2741510" y="4152453"/>
            <a:ext cx="1512168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e 41"/>
          <p:cNvSpPr/>
          <p:nvPr/>
        </p:nvSpPr>
        <p:spPr>
          <a:xfrm rot="409625">
            <a:off x="3090198" y="4585676"/>
            <a:ext cx="814789" cy="3679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ttore 2 42"/>
          <p:cNvCxnSpPr/>
          <p:nvPr/>
        </p:nvCxnSpPr>
        <p:spPr>
          <a:xfrm flipH="1" flipV="1">
            <a:off x="4036815" y="4501639"/>
            <a:ext cx="571189" cy="3290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4551771" y="5075892"/>
            <a:ext cx="1168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strike="sngStrike" dirty="0" err="1" smtClean="0">
                <a:solidFill>
                  <a:srgbClr val="FF0000"/>
                </a:solidFill>
              </a:rPr>
              <a:t>dichroic</a:t>
            </a:r>
            <a:endParaRPr lang="it-IT" b="1" strike="sngStrike" dirty="0" smtClean="0">
              <a:solidFill>
                <a:srgbClr val="FF0000"/>
              </a:solidFill>
            </a:endParaRPr>
          </a:p>
          <a:p>
            <a:r>
              <a:rPr lang="it-IT" b="1" dirty="0" err="1">
                <a:solidFill>
                  <a:srgbClr val="FF0000"/>
                </a:solidFill>
              </a:rPr>
              <a:t>f</a:t>
            </a:r>
            <a:r>
              <a:rPr lang="it-IT" b="1" dirty="0" err="1" smtClean="0">
                <a:solidFill>
                  <a:srgbClr val="FF0000"/>
                </a:solidFill>
              </a:rPr>
              <a:t>lat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mirror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45" name="Connettore 2 44"/>
          <p:cNvCxnSpPr>
            <a:stCxn id="44" idx="1"/>
          </p:cNvCxnSpPr>
          <p:nvPr/>
        </p:nvCxnSpPr>
        <p:spPr>
          <a:xfrm flipH="1" flipV="1">
            <a:off x="3707905" y="4875770"/>
            <a:ext cx="843866" cy="5232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3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19945879">
            <a:off x="545939" y="3609503"/>
            <a:ext cx="8208912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sz="6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till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preparation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…</a:t>
            </a:r>
            <a:endParaRPr lang="en-GB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634" y="365126"/>
            <a:ext cx="81918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Status</a:t>
            </a:r>
            <a:r>
              <a:rPr lang="fr-FR" dirty="0" smtClean="0"/>
              <a:t> of the </a:t>
            </a:r>
            <a:r>
              <a:rPr lang="fr-FR" dirty="0" err="1" smtClean="0"/>
              <a:t>sub</a:t>
            </a:r>
            <a:r>
              <a:rPr lang="fr-FR" dirty="0" smtClean="0"/>
              <a:t>-system </a:t>
            </a:r>
            <a:r>
              <a:rPr lang="fr-FR" b="1" dirty="0" smtClean="0">
                <a:solidFill>
                  <a:srgbClr val="FF0000"/>
                </a:solidFill>
              </a:rPr>
              <a:t>Combiner test</a:t>
            </a:r>
            <a:r>
              <a:rPr lang="fr-FR" dirty="0" smtClean="0"/>
              <a:t>  </a:t>
            </a:r>
            <a:br>
              <a:rPr lang="fr-FR" dirty="0" smtClean="0"/>
            </a:br>
            <a:r>
              <a:rPr lang="fr-FR" dirty="0" err="1" smtClean="0"/>
              <a:t>blocking</a:t>
            </a:r>
            <a:r>
              <a:rPr lang="fr-FR" dirty="0" smtClean="0"/>
              <a:t> points and </a:t>
            </a:r>
            <a:r>
              <a:rPr lang="fr-FR" dirty="0" err="1" smtClean="0"/>
              <a:t>schedule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925" y="1711327"/>
            <a:ext cx="8172450" cy="4702175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What is the status of the sub-system ? </a:t>
            </a:r>
          </a:p>
          <a:p>
            <a:pPr lvl="2"/>
            <a:r>
              <a:rPr lang="en-US" dirty="0" smtClean="0"/>
              <a:t>Design </a:t>
            </a:r>
            <a:r>
              <a:rPr lang="en-US" b="1" dirty="0" smtClean="0">
                <a:solidFill>
                  <a:srgbClr val="FF0000"/>
                </a:solidFill>
              </a:rPr>
              <a:t>on going</a:t>
            </a:r>
            <a:r>
              <a:rPr lang="en-US" dirty="0" smtClean="0"/>
              <a:t>/manufacturing (</a:t>
            </a:r>
            <a:r>
              <a:rPr lang="en-US" b="1" dirty="0" smtClean="0">
                <a:solidFill>
                  <a:srgbClr val="FF0000"/>
                </a:solidFill>
              </a:rPr>
              <a:t>home made, i.e. INFN/</a:t>
            </a:r>
            <a:r>
              <a:rPr lang="en-US" b="1" dirty="0" err="1" smtClean="0">
                <a:solidFill>
                  <a:srgbClr val="FF0000"/>
                </a:solidFill>
              </a:rPr>
              <a:t>Dept</a:t>
            </a:r>
            <a:r>
              <a:rPr lang="en-US" b="1" dirty="0" smtClean="0">
                <a:solidFill>
                  <a:srgbClr val="FF0000"/>
                </a:solidFill>
              </a:rPr>
              <a:t> machine shop</a:t>
            </a:r>
            <a:r>
              <a:rPr lang="en-US" dirty="0" smtClean="0"/>
              <a:t>)/assembly </a:t>
            </a:r>
            <a:r>
              <a:rPr lang="en-US" b="1" dirty="0" smtClean="0">
                <a:solidFill>
                  <a:srgbClr val="FF0000"/>
                </a:solidFill>
              </a:rPr>
              <a:t>(in lab)</a:t>
            </a:r>
            <a:endParaRPr lang="en-US" dirty="0" smtClean="0"/>
          </a:p>
          <a:p>
            <a:pPr lvl="2"/>
            <a:r>
              <a:rPr lang="en-US" dirty="0" smtClean="0"/>
              <a:t>When is this phase supposed to be finished ? </a:t>
            </a:r>
            <a:r>
              <a:rPr lang="en-US" b="1" dirty="0" smtClean="0">
                <a:solidFill>
                  <a:srgbClr val="FF0000"/>
                </a:solidFill>
              </a:rPr>
              <a:t>04/2017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If you are still designing the sub-system:</a:t>
            </a:r>
          </a:p>
          <a:p>
            <a:pPr lvl="2"/>
            <a:r>
              <a:rPr lang="en-US" dirty="0" smtClean="0"/>
              <a:t>Which inputs / specifications / requirements, needed to finish the detailed design of your sub-systems, are not yet delivered ? </a:t>
            </a:r>
          </a:p>
          <a:p>
            <a:pPr lvl="3"/>
            <a:r>
              <a:rPr lang="en-US" dirty="0" smtClean="0"/>
              <a:t>For T.D. and F.I.</a:t>
            </a:r>
            <a:r>
              <a:rPr lang="en-US" dirty="0"/>
              <a:t>  </a:t>
            </a:r>
            <a:r>
              <a:rPr lang="en-US" sz="2100" b="1" dirty="0" err="1" smtClean="0">
                <a:solidFill>
                  <a:srgbClr val="FF0000"/>
                </a:solidFill>
              </a:rPr>
              <a:t>Zemax</a:t>
            </a:r>
            <a:r>
              <a:rPr lang="en-US" sz="2100" b="1" dirty="0" smtClean="0">
                <a:solidFill>
                  <a:srgbClr val="FF0000"/>
                </a:solidFill>
              </a:rPr>
              <a:t> model/ Dichroic -&gt; mirror/screens at focal plane/combiner assembly procedure/FARO arm or other metrology </a:t>
            </a:r>
            <a:r>
              <a:rPr lang="en-US" sz="2100" b="1" dirty="0" err="1" smtClean="0">
                <a:solidFill>
                  <a:srgbClr val="FF0000"/>
                </a:solidFill>
              </a:rPr>
              <a:t>sistems</a:t>
            </a:r>
            <a:endParaRPr lang="en-US" sz="2100" b="1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2"/>
            <a:r>
              <a:rPr lang="en-US" dirty="0"/>
              <a:t>W</a:t>
            </a:r>
            <a:r>
              <a:rPr lang="en-US" dirty="0" smtClean="0"/>
              <a:t>hich other working group should deliver these inputs (see annex 1 for list of main WP) ?</a:t>
            </a:r>
          </a:p>
          <a:p>
            <a:pPr lvl="3"/>
            <a:r>
              <a:rPr lang="en-US" dirty="0"/>
              <a:t>For T.D. and F.I. </a:t>
            </a:r>
            <a:r>
              <a:rPr lang="en-US" dirty="0" smtClean="0"/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Cardiff/APC/</a:t>
            </a:r>
            <a:r>
              <a:rPr lang="en-US" sz="2100" b="1" dirty="0" err="1" smtClean="0">
                <a:solidFill>
                  <a:srgbClr val="FF0000"/>
                </a:solidFill>
              </a:rPr>
              <a:t>Maynooth</a:t>
            </a:r>
            <a:r>
              <a:rPr lang="en-US" sz="2100" b="1" dirty="0" smtClean="0">
                <a:solidFill>
                  <a:srgbClr val="FF0000"/>
                </a:solidFill>
              </a:rPr>
              <a:t>/Milano-Bicocca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hat time is still needed in order to (for D.T.) – assume that the above inputs are provided if needed -  :</a:t>
            </a:r>
          </a:p>
          <a:p>
            <a:pPr lvl="2"/>
            <a:r>
              <a:rPr lang="en-US" dirty="0" smtClean="0"/>
              <a:t>Finish the whole detailed design of T.D./F.I. ? </a:t>
            </a:r>
            <a:r>
              <a:rPr lang="en-US" b="1" dirty="0" smtClean="0">
                <a:solidFill>
                  <a:srgbClr val="FF0000"/>
                </a:solidFill>
              </a:rPr>
              <a:t>12/2016</a:t>
            </a:r>
          </a:p>
          <a:p>
            <a:pPr lvl="2"/>
            <a:r>
              <a:rPr lang="en-US" dirty="0" smtClean="0"/>
              <a:t>Manufacture the sub-system ? </a:t>
            </a:r>
            <a:r>
              <a:rPr lang="en-US" b="1" dirty="0" smtClean="0">
                <a:solidFill>
                  <a:srgbClr val="FF0000"/>
                </a:solidFill>
              </a:rPr>
              <a:t>03/2017</a:t>
            </a:r>
          </a:p>
          <a:p>
            <a:pPr lvl="2"/>
            <a:r>
              <a:rPr lang="en-US" dirty="0" smtClean="0"/>
              <a:t>Test the sub-system in your premises before delivery to APC? </a:t>
            </a:r>
            <a:r>
              <a:rPr lang="en-US" b="1" dirty="0" smtClean="0">
                <a:solidFill>
                  <a:srgbClr val="FF0000"/>
                </a:solidFill>
              </a:rPr>
              <a:t>Yes, to check the laser control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Idem for F.I. </a:t>
            </a:r>
            <a:r>
              <a:rPr lang="en-US" b="1" dirty="0" smtClean="0">
                <a:solidFill>
                  <a:srgbClr val="FF0000"/>
                </a:solidFill>
              </a:rPr>
              <a:t>The combiner test setup is the same for T.D. and for F.I.</a:t>
            </a:r>
          </a:p>
          <a:p>
            <a:pPr lvl="1"/>
            <a:r>
              <a:rPr lang="en-US" dirty="0" smtClean="0"/>
              <a:t>Do you think you can comply to the target schedule (see annex 2) ? </a:t>
            </a:r>
            <a:r>
              <a:rPr lang="en-US" b="1" dirty="0" smtClean="0">
                <a:solidFill>
                  <a:srgbClr val="FF0000"/>
                </a:solidFill>
              </a:rPr>
              <a:t>Yes, with PNRA funds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QUBIC Meeting MDP Sept 27 2016 LAL - Orsay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19945879">
            <a:off x="545939" y="3609503"/>
            <a:ext cx="8208912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sz="6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till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preparation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…</a:t>
            </a:r>
            <a:endParaRPr lang="en-GB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Interfaces with other sub-systems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Combiner test</a:t>
            </a:r>
            <a:endParaRPr lang="en-US" sz="3200" dirty="0" smtClean="0"/>
          </a:p>
          <a:p>
            <a:r>
              <a:rPr lang="en-US" sz="2400" dirty="0" smtClean="0"/>
              <a:t>List and describe needed interfaces with other systems.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Mechanical with 1K box</a:t>
            </a:r>
          </a:p>
          <a:p>
            <a:r>
              <a:rPr lang="en-US" sz="2400" dirty="0" smtClean="0"/>
              <a:t>Are these interfaces currently </a:t>
            </a:r>
            <a:r>
              <a:rPr lang="en-US" sz="2400" dirty="0"/>
              <a:t>frozen ? 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Under discussion the possibility to interface the cart with two flanges of 1K box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0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19945879">
            <a:off x="545939" y="3609503"/>
            <a:ext cx="8208912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sz="6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till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it-IT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preparation</a:t>
            </a:r>
            <a:r>
              <a:rPr lang="it-IT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…</a:t>
            </a:r>
            <a:endParaRPr lang="en-GB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86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Test, Delivery, Assembly, Calibration Operations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59865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Tests of the sub-system in your premises before delivery at APC: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Assembly the cart and check the laser 2-axes movements control in Rome</a:t>
            </a:r>
          </a:p>
          <a:p>
            <a:pPr lvl="1"/>
            <a:endParaRPr lang="en-US" dirty="0"/>
          </a:p>
          <a:p>
            <a:r>
              <a:rPr lang="en-US" dirty="0" smtClean="0"/>
              <a:t>Delivery to APC :</a:t>
            </a:r>
          </a:p>
          <a:p>
            <a:pPr lvl="1"/>
            <a:r>
              <a:rPr lang="en-US" dirty="0" smtClean="0"/>
              <a:t>Special care needed for the transportation and handling of the goods ?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 lvl="1"/>
            <a:endParaRPr lang="en-US" dirty="0"/>
          </a:p>
          <a:p>
            <a:r>
              <a:rPr lang="en-US" dirty="0" smtClean="0"/>
              <a:t>Assembly Operations in APC 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cart should be used to assemble the 1K box and to check the consistency of the subsystems to be mounted on it (see focal plane arrays, dichroic, mirrors,..)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cart doesn’t need special tools to be assembled.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combiner test needs: 1 screen as fake focal plane array and 1 flat mirror as fake dichroic.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See before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+ How many FTE will you send people at APC / ROMA for help during assembly ?</a:t>
            </a:r>
          </a:p>
          <a:p>
            <a:pPr lvl="1"/>
            <a:endParaRPr lang="en-US" dirty="0"/>
          </a:p>
          <a:p>
            <a:r>
              <a:rPr lang="en-US" dirty="0" smtClean="0"/>
              <a:t>Calibration Operations  at APC:</a:t>
            </a:r>
          </a:p>
          <a:p>
            <a:pPr lvl="1"/>
            <a:r>
              <a:rPr lang="en-US" dirty="0" smtClean="0"/>
              <a:t>Same questions as for Assembly operations.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3" y="1124744"/>
            <a:ext cx="8305711" cy="524343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en-GB" sz="2000" i="1" dirty="0">
                <a:solidFill>
                  <a:srgbClr val="FFFF00"/>
                </a:solidFill>
              </a:rPr>
              <a:t>Annex 1: list of main-sub-system and WP leaders</a:t>
            </a:r>
            <a:endParaRPr lang="it-IT" sz="1600" dirty="0">
              <a:solidFill>
                <a:srgbClr val="FFFF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3203848" y="5758656"/>
            <a:ext cx="93610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e 12"/>
          <p:cNvSpPr/>
          <p:nvPr/>
        </p:nvSpPr>
        <p:spPr>
          <a:xfrm>
            <a:off x="4211960" y="5758656"/>
            <a:ext cx="93610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9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187624" y="105485"/>
            <a:ext cx="388843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3200" dirty="0" smtClean="0">
                <a:solidFill>
                  <a:srgbClr val="FFFF00"/>
                </a:solidFill>
              </a:rPr>
              <a:t> 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275856" y="2924944"/>
            <a:ext cx="38884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err="1" smtClean="0">
                <a:solidFill>
                  <a:srgbClr val="FFFF00"/>
                </a:solidFill>
              </a:rPr>
              <a:t>Thank</a:t>
            </a:r>
            <a:r>
              <a:rPr lang="it-IT" sz="3200" dirty="0" smtClean="0">
                <a:solidFill>
                  <a:srgbClr val="FFFF00"/>
                </a:solidFill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</a:rPr>
              <a:t>you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MDP Sept 27 2016 LAL - Orsay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757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187624" y="105485"/>
            <a:ext cx="388843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3200" dirty="0" smtClean="0">
                <a:solidFill>
                  <a:srgbClr val="FFFF00"/>
                </a:solidFill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</a:rPr>
              <a:t>CalLamp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9040"/>
            <a:ext cx="4788024" cy="25146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3" y="1340768"/>
            <a:ext cx="4788024" cy="285764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1848395" y="2802093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3415639" y="2804233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e 4"/>
          <p:cNvSpPr/>
          <p:nvPr/>
        </p:nvSpPr>
        <p:spPr>
          <a:xfrm>
            <a:off x="4139952" y="5373216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8388424" y="5373216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2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187624" y="105485"/>
            <a:ext cx="388843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3200" dirty="0" smtClean="0">
                <a:solidFill>
                  <a:srgbClr val="FFFF00"/>
                </a:solidFill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</a:rPr>
              <a:t>CalLamp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97" y="2209428"/>
            <a:ext cx="4364361" cy="348044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364361" cy="34804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19945879">
            <a:off x="545939" y="3609503"/>
            <a:ext cx="8208912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sz="6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Working</a:t>
            </a:r>
            <a:r>
              <a:rPr lang="it-IT" sz="6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progress…</a:t>
            </a:r>
            <a:endParaRPr lang="en-GB" sz="6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7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Shielding</a:t>
            </a:r>
            <a:endParaRPr lang="it-IT" sz="2000" dirty="0">
              <a:solidFill>
                <a:srgbClr val="FFFF00"/>
              </a:solidFill>
            </a:endParaRPr>
          </a:p>
        </p:txBody>
      </p:sp>
      <p:pic>
        <p:nvPicPr>
          <p:cNvPr id="7" name="Immagine 6" descr="fb_con_flare150_ref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4874" y="2039413"/>
            <a:ext cx="3177366" cy="197668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5496" y="2261771"/>
            <a:ext cx="5072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conical shape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1 meter height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aperture angle 14 degrees (</a:t>
            </a:r>
            <a:r>
              <a:rPr lang="en-US" i="1" dirty="0" smtClean="0">
                <a:solidFill>
                  <a:srgbClr val="000000"/>
                </a:solidFill>
              </a:rPr>
              <a:t>FWHM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flared edge with curvature radius 50mm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base diameter 350 mm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absorbing inner surface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191683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ForeBaffle</a:t>
            </a:r>
            <a:r>
              <a:rPr lang="en-US" sz="2400" b="1" dirty="0" smtClean="0">
                <a:solidFill>
                  <a:srgbClr val="C00000"/>
                </a:solidFill>
              </a:rPr>
              <a:t> (FB)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92690" y="400506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Ground Shield (GS)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9119" y="4407378"/>
            <a:ext cx="2677097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35495" y="4348574"/>
            <a:ext cx="464243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conical shape 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>
                <a:solidFill>
                  <a:srgbClr val="3F36B0"/>
                </a:solidFill>
              </a:rPr>
              <a:t>TBC, </a:t>
            </a:r>
            <a:r>
              <a:rPr lang="en-US" sz="1400" dirty="0" smtClean="0">
                <a:solidFill>
                  <a:srgbClr val="3F36B0"/>
                </a:solidFill>
              </a:rPr>
              <a:t>petals?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aperture angle 45 degrees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flared </a:t>
            </a:r>
            <a:r>
              <a:rPr lang="en-US" dirty="0">
                <a:solidFill>
                  <a:srgbClr val="000000"/>
                </a:solidFill>
              </a:rPr>
              <a:t>edge with </a:t>
            </a:r>
            <a:r>
              <a:rPr lang="en-US" dirty="0" smtClean="0">
                <a:solidFill>
                  <a:srgbClr val="000000"/>
                </a:solidFill>
              </a:rPr>
              <a:t>curvature </a:t>
            </a:r>
            <a:r>
              <a:rPr lang="en-US" dirty="0">
                <a:solidFill>
                  <a:srgbClr val="000000"/>
                </a:solidFill>
              </a:rPr>
              <a:t>radius </a:t>
            </a:r>
            <a:r>
              <a:rPr lang="en-US" dirty="0" smtClean="0">
                <a:solidFill>
                  <a:srgbClr val="000000"/>
                </a:solidFill>
              </a:rPr>
              <a:t>50mm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base diameter 3 m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(</a:t>
            </a:r>
            <a:r>
              <a:rPr lang="en-US" sz="1400" dirty="0" smtClean="0">
                <a:solidFill>
                  <a:srgbClr val="3F36B0"/>
                </a:solidFill>
              </a:rPr>
              <a:t>TBC, see cryostat mount and experimental module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reflecting inner surface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20272" y="242603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(Acknowledgment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NIKHEF/TNO)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823416" y="1464829"/>
            <a:ext cx="7709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Current shielding baseline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0199">
            <a:off x="4480276" y="2440311"/>
            <a:ext cx="5768477" cy="3281186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 rot="16200000">
            <a:off x="7652574" y="3974700"/>
            <a:ext cx="1779476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G. D’Alessandro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1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Shielding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3416" y="1464829"/>
            <a:ext cx="7709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Current </a:t>
            </a:r>
            <a:r>
              <a:rPr lang="en-GB" sz="2400" dirty="0" err="1" smtClean="0">
                <a:solidFill>
                  <a:srgbClr val="92D050"/>
                </a:solidFill>
              </a:rPr>
              <a:t>Forebaffle</a:t>
            </a:r>
            <a:r>
              <a:rPr lang="en-GB" sz="2400" dirty="0" smtClean="0">
                <a:solidFill>
                  <a:srgbClr val="92D050"/>
                </a:solidFill>
              </a:rPr>
              <a:t>: preliminary drawings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87625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A. Pelosi INFN RM1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1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21" y="2060848"/>
            <a:ext cx="3660287" cy="380453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37" y="2060848"/>
            <a:ext cx="3735779" cy="380453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832888" y="4640068"/>
            <a:ext cx="169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C000"/>
                </a:solidFill>
              </a:rPr>
              <a:t>Height</a:t>
            </a:r>
            <a:r>
              <a:rPr lang="it-IT" dirty="0" smtClean="0">
                <a:solidFill>
                  <a:srgbClr val="FFC000"/>
                </a:solidFill>
              </a:rPr>
              <a:t> 1 m</a:t>
            </a:r>
            <a:endParaRPr lang="it-IT" dirty="0" smtClean="0">
              <a:solidFill>
                <a:srgbClr val="FFC000"/>
              </a:solidFill>
            </a:endParaRPr>
          </a:p>
          <a:p>
            <a:r>
              <a:rPr lang="it-IT" dirty="0">
                <a:solidFill>
                  <a:srgbClr val="FFC000"/>
                </a:solidFill>
              </a:rPr>
              <a:t>a</a:t>
            </a:r>
            <a:r>
              <a:rPr lang="it-IT" dirty="0" smtClean="0">
                <a:solidFill>
                  <a:srgbClr val="FFC000"/>
                </a:solidFill>
              </a:rPr>
              <a:t>perture </a:t>
            </a:r>
            <a:r>
              <a:rPr lang="it-IT" dirty="0" smtClean="0">
                <a:solidFill>
                  <a:srgbClr val="FFC000"/>
                </a:solidFill>
              </a:rPr>
              <a:t>28 </a:t>
            </a:r>
            <a:r>
              <a:rPr lang="it-IT" dirty="0" err="1" smtClean="0">
                <a:solidFill>
                  <a:srgbClr val="FFC000"/>
                </a:solidFill>
              </a:rPr>
              <a:t>deg</a:t>
            </a:r>
            <a:endParaRPr lang="it-IT" dirty="0" smtClean="0">
              <a:solidFill>
                <a:srgbClr val="FFC000"/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2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Shielding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3416" y="1464829"/>
            <a:ext cx="7709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Current Ground Shield: </a:t>
            </a:r>
            <a:r>
              <a:rPr lang="en-GB" sz="2400" dirty="0">
                <a:solidFill>
                  <a:srgbClr val="92D050"/>
                </a:solidFill>
              </a:rPr>
              <a:t>preliminary drawings</a:t>
            </a:r>
            <a:endParaRPr lang="en-GB" sz="2400" dirty="0" smtClean="0">
              <a:solidFill>
                <a:srgbClr val="92D050"/>
              </a:solidFill>
            </a:endParaRPr>
          </a:p>
        </p:txBody>
      </p:sp>
      <p:sp>
        <p:nvSpPr>
          <p:cNvPr id="2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87625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A. Pelosi INFN RM1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2072801"/>
            <a:ext cx="8640960" cy="3804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6m in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2801"/>
            <a:ext cx="6660232" cy="38044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85082"/>
            <a:ext cx="2736304" cy="249219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876256" y="2228671"/>
            <a:ext cx="1690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C000"/>
                </a:solidFill>
              </a:rPr>
              <a:t>o</a:t>
            </a:r>
            <a:r>
              <a:rPr lang="it-IT" dirty="0" err="1" smtClean="0">
                <a:solidFill>
                  <a:srgbClr val="FFC000"/>
                </a:solidFill>
              </a:rPr>
              <a:t>uter</a:t>
            </a:r>
            <a:r>
              <a:rPr lang="it-IT" dirty="0" smtClean="0">
                <a:solidFill>
                  <a:srgbClr val="FFC000"/>
                </a:solidFill>
              </a:rPr>
              <a:t> dia. 6m</a:t>
            </a:r>
          </a:p>
          <a:p>
            <a:r>
              <a:rPr lang="it-IT" dirty="0" err="1">
                <a:solidFill>
                  <a:srgbClr val="FFC000"/>
                </a:solidFill>
              </a:rPr>
              <a:t>i</a:t>
            </a:r>
            <a:r>
              <a:rPr lang="it-IT" dirty="0" err="1" smtClean="0">
                <a:solidFill>
                  <a:srgbClr val="FFC000"/>
                </a:solidFill>
              </a:rPr>
              <a:t>nner</a:t>
            </a:r>
            <a:r>
              <a:rPr lang="it-IT" dirty="0" smtClean="0">
                <a:solidFill>
                  <a:srgbClr val="FFC000"/>
                </a:solidFill>
              </a:rPr>
              <a:t> dia. 3m</a:t>
            </a:r>
          </a:p>
          <a:p>
            <a:r>
              <a:rPr lang="it-IT" dirty="0">
                <a:solidFill>
                  <a:srgbClr val="FFC000"/>
                </a:solidFill>
              </a:rPr>
              <a:t>a</a:t>
            </a:r>
            <a:r>
              <a:rPr lang="it-IT" dirty="0" smtClean="0">
                <a:solidFill>
                  <a:srgbClr val="FFC000"/>
                </a:solidFill>
              </a:rPr>
              <a:t>perture 90 </a:t>
            </a:r>
            <a:r>
              <a:rPr lang="it-IT" dirty="0" err="1" smtClean="0">
                <a:solidFill>
                  <a:srgbClr val="FFC000"/>
                </a:solidFill>
              </a:rPr>
              <a:t>deg</a:t>
            </a:r>
            <a:endParaRPr lang="it-IT" dirty="0" smtClean="0">
              <a:solidFill>
                <a:srgbClr val="FFC000"/>
              </a:solidFill>
            </a:endParaRPr>
          </a:p>
          <a:p>
            <a:r>
              <a:rPr lang="it-IT" dirty="0" smtClean="0">
                <a:solidFill>
                  <a:srgbClr val="FFC000"/>
                </a:solidFill>
              </a:rPr>
              <a:t>18 </a:t>
            </a:r>
            <a:r>
              <a:rPr lang="it-IT" dirty="0" err="1" smtClean="0">
                <a:solidFill>
                  <a:srgbClr val="FFC000"/>
                </a:solidFill>
              </a:rPr>
              <a:t>petals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1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Shielding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3416" y="1464829"/>
            <a:ext cx="7709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Current Ground Shield: </a:t>
            </a:r>
            <a:r>
              <a:rPr lang="en-GB" sz="2400" dirty="0">
                <a:solidFill>
                  <a:srgbClr val="92D050"/>
                </a:solidFill>
              </a:rPr>
              <a:t>preliminary drawings</a:t>
            </a:r>
            <a:endParaRPr lang="en-GB" sz="2400" dirty="0" smtClean="0">
              <a:solidFill>
                <a:srgbClr val="92D050"/>
              </a:solidFill>
            </a:endParaRPr>
          </a:p>
        </p:txBody>
      </p:sp>
      <p:sp>
        <p:nvSpPr>
          <p:cNvPr id="2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87625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A. Pelosi INFN RM1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2072801"/>
            <a:ext cx="8640960" cy="3804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1600" y="2043361"/>
            <a:ext cx="4558546" cy="354587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60033" y="4509120"/>
            <a:ext cx="3888432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4 </a:t>
            </a:r>
            <a:r>
              <a:rPr lang="it-IT" dirty="0" err="1" smtClean="0">
                <a:solidFill>
                  <a:srgbClr val="FFC000"/>
                </a:solidFill>
              </a:rPr>
              <a:t>flanges</a:t>
            </a:r>
            <a:r>
              <a:rPr lang="it-IT" dirty="0" smtClean="0">
                <a:solidFill>
                  <a:srgbClr val="FFC000"/>
                </a:solidFill>
              </a:rPr>
              <a:t> to </a:t>
            </a:r>
            <a:r>
              <a:rPr lang="it-IT" dirty="0" err="1" smtClean="0">
                <a:solidFill>
                  <a:srgbClr val="FFC000"/>
                </a:solidFill>
              </a:rPr>
              <a:t>install</a:t>
            </a:r>
            <a:r>
              <a:rPr lang="it-IT" dirty="0" smtClean="0">
                <a:solidFill>
                  <a:srgbClr val="FFC000"/>
                </a:solidFill>
              </a:rPr>
              <a:t> the </a:t>
            </a:r>
            <a:r>
              <a:rPr lang="it-IT" dirty="0" err="1" smtClean="0">
                <a:solidFill>
                  <a:srgbClr val="FFC000"/>
                </a:solidFill>
              </a:rPr>
              <a:t>shield</a:t>
            </a:r>
            <a:r>
              <a:rPr lang="it-IT" dirty="0" smtClean="0">
                <a:solidFill>
                  <a:srgbClr val="FFC000"/>
                </a:solidFill>
              </a:rPr>
              <a:t> on the </a:t>
            </a:r>
            <a:r>
              <a:rPr lang="it-IT" dirty="0" err="1" smtClean="0">
                <a:solidFill>
                  <a:srgbClr val="FFC000"/>
                </a:solidFill>
              </a:rPr>
              <a:t>ground</a:t>
            </a:r>
            <a:r>
              <a:rPr lang="it-IT" dirty="0" smtClean="0">
                <a:solidFill>
                  <a:srgbClr val="FFC000"/>
                </a:solidFill>
              </a:rPr>
              <a:t>/</a:t>
            </a:r>
            <a:r>
              <a:rPr lang="it-IT" dirty="0" err="1" smtClean="0">
                <a:solidFill>
                  <a:srgbClr val="FFC000"/>
                </a:solidFill>
              </a:rPr>
              <a:t>roof</a:t>
            </a:r>
            <a:endParaRPr lang="it-IT" dirty="0" smtClean="0">
              <a:solidFill>
                <a:srgbClr val="FFC000"/>
              </a:solidFill>
            </a:endParaRPr>
          </a:p>
          <a:p>
            <a:r>
              <a:rPr lang="it-IT" dirty="0" smtClean="0">
                <a:solidFill>
                  <a:srgbClr val="FFC000"/>
                </a:solidFill>
              </a:rPr>
              <a:t>TBD ... </a:t>
            </a:r>
            <a:r>
              <a:rPr lang="it-IT" i="1" dirty="0" smtClean="0">
                <a:solidFill>
                  <a:srgbClr val="FFC000"/>
                </a:solidFill>
              </a:rPr>
              <a:t>under </a:t>
            </a:r>
            <a:r>
              <a:rPr lang="it-IT" i="1" dirty="0" err="1" smtClean="0">
                <a:solidFill>
                  <a:srgbClr val="FFC000"/>
                </a:solidFill>
              </a:rPr>
              <a:t>discussion</a:t>
            </a:r>
            <a:r>
              <a:rPr lang="it-IT" i="1" dirty="0" smtClean="0">
                <a:solidFill>
                  <a:srgbClr val="FFC000"/>
                </a:solidFill>
              </a:rPr>
              <a:t> with GEMA</a:t>
            </a:r>
            <a:endParaRPr lang="en-GB" i="1" dirty="0">
              <a:solidFill>
                <a:srgbClr val="FFC00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4022606" y="4716646"/>
            <a:ext cx="864096" cy="24738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1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Shielding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3416" y="1464829"/>
            <a:ext cx="7925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Current Ground Shield: </a:t>
            </a:r>
            <a:r>
              <a:rPr lang="en-GB" sz="2400" dirty="0">
                <a:solidFill>
                  <a:srgbClr val="92D050"/>
                </a:solidFill>
              </a:rPr>
              <a:t>preliminary </a:t>
            </a:r>
            <a:r>
              <a:rPr lang="en-GB" sz="2400" dirty="0" smtClean="0">
                <a:solidFill>
                  <a:srgbClr val="92D050"/>
                </a:solidFill>
              </a:rPr>
              <a:t>structural analysis</a:t>
            </a:r>
          </a:p>
        </p:txBody>
      </p:sp>
      <p:sp>
        <p:nvSpPr>
          <p:cNvPr id="2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87625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A. </a:t>
            </a:r>
            <a:r>
              <a:rPr lang="en-GB" sz="1400" dirty="0" err="1" smtClean="0">
                <a:solidFill>
                  <a:srgbClr val="00B0F0"/>
                </a:solidFill>
              </a:rPr>
              <a:t>Zullo</a:t>
            </a:r>
            <a:r>
              <a:rPr lang="en-GB" sz="1400" dirty="0" smtClean="0">
                <a:solidFill>
                  <a:srgbClr val="00B0F0"/>
                </a:solidFill>
              </a:rPr>
              <a:t> INFN RM1</a:t>
            </a:r>
            <a:endParaRPr lang="en-GB" sz="1400" dirty="0">
              <a:solidFill>
                <a:srgbClr val="00B0F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060848"/>
            <a:ext cx="6674325" cy="381642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980753" cy="240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02536" y="490832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c</a:t>
            </a:r>
            <a:r>
              <a:rPr lang="it-IT" sz="1200" dirty="0" err="1" smtClean="0"/>
              <a:t>redits</a:t>
            </a:r>
            <a:r>
              <a:rPr lang="it-IT" sz="1200" dirty="0" smtClean="0"/>
              <a:t> C. Medina</a:t>
            </a:r>
            <a:endParaRPr lang="en-GB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04365" y="2276871"/>
            <a:ext cx="282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solidFill>
                  <a:srgbClr val="002060"/>
                </a:solidFill>
              </a:rPr>
              <a:t>w</a:t>
            </a:r>
            <a:r>
              <a:rPr lang="it-IT" dirty="0" err="1" smtClean="0">
                <a:solidFill>
                  <a:srgbClr val="002060"/>
                </a:solidFill>
              </a:rPr>
              <a:t>ind</a:t>
            </a:r>
            <a:r>
              <a:rPr lang="it-IT" dirty="0" smtClean="0">
                <a:solidFill>
                  <a:srgbClr val="002060"/>
                </a:solidFill>
              </a:rPr>
              <a:t> 25 m/s</a:t>
            </a:r>
          </a:p>
          <a:p>
            <a:pPr algn="ctr"/>
            <a:r>
              <a:rPr lang="it-IT" dirty="0" err="1">
                <a:solidFill>
                  <a:srgbClr val="002060"/>
                </a:solidFill>
              </a:rPr>
              <a:t>m</a:t>
            </a:r>
            <a:r>
              <a:rPr lang="it-IT" dirty="0" err="1" smtClean="0">
                <a:solidFill>
                  <a:srgbClr val="002060"/>
                </a:solidFill>
              </a:rPr>
              <a:t>ax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total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deformation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1mm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783935" y="3501008"/>
            <a:ext cx="13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FF0000"/>
                </a:solidFill>
              </a:rPr>
              <a:t>m</a:t>
            </a:r>
            <a:r>
              <a:rPr lang="it-IT" sz="1400" dirty="0" err="1" smtClean="0">
                <a:solidFill>
                  <a:srgbClr val="FF0000"/>
                </a:solidFill>
              </a:rPr>
              <a:t>ax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wind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velox</a:t>
            </a:r>
            <a:endParaRPr lang="it-IT" sz="1400" dirty="0" smtClean="0">
              <a:solidFill>
                <a:srgbClr val="FF0000"/>
              </a:solidFill>
            </a:endParaRPr>
          </a:p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@</a:t>
            </a:r>
            <a:r>
              <a:rPr lang="it-IT" sz="1400" dirty="0" err="1" smtClean="0">
                <a:solidFill>
                  <a:srgbClr val="FF0000"/>
                </a:solidFill>
              </a:rPr>
              <a:t>Chorillos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Callout 1 7"/>
          <p:cNvSpPr/>
          <p:nvPr/>
        </p:nvSpPr>
        <p:spPr>
          <a:xfrm>
            <a:off x="8257660" y="4594381"/>
            <a:ext cx="360040" cy="216023"/>
          </a:xfrm>
          <a:prstGeom prst="borderCallout1">
            <a:avLst>
              <a:gd name="adj1" fmla="val -5022"/>
              <a:gd name="adj2" fmla="val 49869"/>
              <a:gd name="adj3" fmla="val -243787"/>
              <a:gd name="adj4" fmla="val 5000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4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6494"/>
            <a:ext cx="9144000" cy="415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190952"/>
            <a:ext cx="866393" cy="9062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87624" y="197818"/>
            <a:ext cx="684076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QUBIC: </a:t>
            </a:r>
            <a:r>
              <a:rPr lang="it-IT" sz="3200" dirty="0" err="1" smtClean="0">
                <a:solidFill>
                  <a:srgbClr val="FFFF00"/>
                </a:solidFill>
              </a:rPr>
              <a:t>Optics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000" i="1" dirty="0" err="1" smtClean="0">
                <a:solidFill>
                  <a:srgbClr val="FFFF00"/>
                </a:solidFill>
              </a:rPr>
              <a:t>Shielding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3416" y="1464829"/>
            <a:ext cx="7925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Current Ground Shield: </a:t>
            </a:r>
            <a:r>
              <a:rPr lang="en-GB" sz="2400" dirty="0">
                <a:solidFill>
                  <a:srgbClr val="92D050"/>
                </a:solidFill>
              </a:rPr>
              <a:t>preliminary </a:t>
            </a:r>
            <a:r>
              <a:rPr lang="en-GB" sz="2400" dirty="0" smtClean="0">
                <a:solidFill>
                  <a:srgbClr val="92D050"/>
                </a:solidFill>
              </a:rPr>
              <a:t>structural analysis</a:t>
            </a:r>
          </a:p>
        </p:txBody>
      </p:sp>
      <p:sp>
        <p:nvSpPr>
          <p:cNvPr id="2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100" smtClean="0">
                <a:solidFill>
                  <a:srgbClr val="FFFF00"/>
                </a:solidFill>
              </a:rPr>
              <a:t>QUBIC Meeting MDP Sept 27 2016 LAL - Orsay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87625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A. </a:t>
            </a:r>
            <a:r>
              <a:rPr lang="en-GB" sz="1400" dirty="0" err="1" smtClean="0">
                <a:solidFill>
                  <a:srgbClr val="00B0F0"/>
                </a:solidFill>
              </a:rPr>
              <a:t>Zullo</a:t>
            </a:r>
            <a:r>
              <a:rPr lang="en-GB" sz="1400" dirty="0" smtClean="0">
                <a:solidFill>
                  <a:srgbClr val="00B0F0"/>
                </a:solidFill>
              </a:rPr>
              <a:t> INFN RM1</a:t>
            </a:r>
            <a:endParaRPr lang="en-GB" sz="1400" dirty="0">
              <a:solidFill>
                <a:srgbClr val="00B0F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4783495" cy="273523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01" y="2636912"/>
            <a:ext cx="4783495" cy="273523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54427" y="5517232"/>
            <a:ext cx="325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max</a:t>
            </a:r>
            <a:r>
              <a:rPr lang="it-IT" dirty="0" smtClean="0"/>
              <a:t> x-</a:t>
            </a:r>
            <a:r>
              <a:rPr lang="it-IT" dirty="0" err="1" smtClean="0"/>
              <a:t>axis</a:t>
            </a:r>
            <a:r>
              <a:rPr lang="it-IT" dirty="0" smtClean="0"/>
              <a:t> </a:t>
            </a:r>
            <a:r>
              <a:rPr lang="it-IT" dirty="0" err="1" smtClean="0"/>
              <a:t>deformation</a:t>
            </a:r>
            <a:r>
              <a:rPr lang="it-IT" dirty="0" smtClean="0"/>
              <a:t> = 0.7mm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20072" y="5517232"/>
            <a:ext cx="312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max</a:t>
            </a:r>
            <a:r>
              <a:rPr lang="it-IT" dirty="0" smtClean="0"/>
              <a:t> Von-</a:t>
            </a:r>
            <a:r>
              <a:rPr lang="it-IT" dirty="0" err="1" smtClean="0"/>
              <a:t>Mises</a:t>
            </a:r>
            <a:r>
              <a:rPr lang="it-IT" dirty="0" smtClean="0"/>
              <a:t> stress = 30 </a:t>
            </a:r>
            <a:r>
              <a:rPr lang="it-IT" dirty="0" err="1" smtClean="0"/>
              <a:t>MPa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785E-82BD-4C6C-AB9F-8266CF94677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7021</TotalTime>
  <Words>2273</Words>
  <Application>Microsoft Office PowerPoint</Application>
  <PresentationFormat>Presentazione su schermo (4:3)</PresentationFormat>
  <Paragraphs>383</Paragraphs>
  <Slides>33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Tema di Office</vt:lpstr>
      <vt:lpstr>Thème Office</vt:lpstr>
      <vt:lpstr>Presentazione standard di PowerPoint</vt:lpstr>
      <vt:lpstr>Sub-systems for QUBIC:  Shielding (baffling)  &amp; Combiner tests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Status of the sub-system Shielding   blocking points and schedule</vt:lpstr>
      <vt:lpstr>Interfaces with other sub-systems</vt:lpstr>
      <vt:lpstr>Test, Delivery, Assembly, Calibration Operations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Status of the sub-system Combiner test   blocking points and schedule</vt:lpstr>
      <vt:lpstr>Interfaces with other sub-systems</vt:lpstr>
      <vt:lpstr>Test, Delivery, Assembly, Calibration Operations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De Petris</dc:creator>
  <cp:lastModifiedBy>Marco De Petris</cp:lastModifiedBy>
  <cp:revision>560</cp:revision>
  <cp:lastPrinted>2016-09-27T07:29:32Z</cp:lastPrinted>
  <dcterms:created xsi:type="dcterms:W3CDTF">2015-11-21T16:31:29Z</dcterms:created>
  <dcterms:modified xsi:type="dcterms:W3CDTF">2016-09-27T09:51:47Z</dcterms:modified>
</cp:coreProperties>
</file>