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59" r:id="rId4"/>
    <p:sldId id="261" r:id="rId5"/>
    <p:sldId id="267" r:id="rId6"/>
    <p:sldId id="266" r:id="rId7"/>
    <p:sldId id="265" r:id="rId8"/>
    <p:sldId id="268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4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AAB33-8946-5C47-A0EF-61565F93F077}" type="datetimeFigureOut">
              <a:rPr lang="fr-FR" smtClean="0"/>
              <a:t>27/09/16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8812-C858-F041-A356-EDE657A6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36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41636-E2D1-F448-9CC6-A5DFDEF67BFE}" type="datetimeFigureOut">
              <a:rPr lang="fr-FR" smtClean="0"/>
              <a:t>27/09/16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B0FFA-9CCD-2E41-BD68-BB37D1022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35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976C-8059-7E41-AFCF-BDBEBCF6FA51}" type="datetime1">
              <a:rPr lang="en-US" smtClean="0"/>
              <a:t>27/09/16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8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206A-4E99-CE44-870E-63041C39EEC4}" type="datetime1">
              <a:rPr lang="en-US" smtClean="0"/>
              <a:t>27/09/16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2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EAFE-9EC4-AC4F-8175-4430A6FB35B9}" type="datetime1">
              <a:rPr lang="en-US" smtClean="0"/>
              <a:t>27/09/16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9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0728-1211-6D46-BE93-DE83BD4BDF1D}" type="datetime1">
              <a:rPr lang="en-US" smtClean="0"/>
              <a:t>27/09/16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4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C5D8-A158-E84D-BE3E-5D89FBEB80D0}" type="datetime1">
              <a:rPr lang="en-US" smtClean="0"/>
              <a:t>27/09/16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4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161-4F79-2F4D-93B9-46771EBA422B}" type="datetime1">
              <a:rPr lang="en-US" smtClean="0"/>
              <a:t>27/09/16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6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04A2-A2DF-E645-ACAA-AB1A10F2743A}" type="datetime1">
              <a:rPr lang="en-US" smtClean="0"/>
              <a:t>27/09/16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6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2299-6A7A-1F4B-BEFE-4EE2882741A8}" type="datetime1">
              <a:rPr lang="en-US" smtClean="0"/>
              <a:t>27/09/16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CF9-4809-554F-A793-D508055372E8}" type="datetime1">
              <a:rPr lang="en-US" smtClean="0"/>
              <a:t>27/09/16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B492-C0C2-A648-BB06-49F5FD5423B9}" type="datetime1">
              <a:rPr lang="en-US" smtClean="0"/>
              <a:t>27/09/16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66F2-1E29-8A45-970D-1D7A4E8C7E01}" type="datetime1">
              <a:rPr lang="en-US" smtClean="0"/>
              <a:t>27/09/16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101F-03F7-344B-8CAC-B04FC0B373D0}" type="datetime1">
              <a:rPr lang="en-US" smtClean="0"/>
              <a:t>27/09/16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0C30-D2C1-1A44-983C-C634D9366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8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Horns &amp; </a:t>
            </a:r>
            <a:r>
              <a:rPr lang="en-GB" dirty="0" smtClean="0"/>
              <a:t>Switches: </a:t>
            </a:r>
            <a:r>
              <a:rPr lang="en-GB" dirty="0" smtClean="0"/>
              <a:t>status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" y="170591"/>
            <a:ext cx="920735" cy="96312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E82-8AF2-C44D-8FCA-C1A83BF7D719}" type="datetime1">
              <a:rPr lang="en-US" smtClean="0"/>
              <a:t>27/09/16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1614258" y="4023993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Inputs from: APC, NUIM, U Cardiff, U Manchester, UNIMI, UNIMIB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97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" y="170591"/>
            <a:ext cx="920735" cy="96312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264320" y="910135"/>
            <a:ext cx="661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64320" y="488221"/>
            <a:ext cx="15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Horns 150/220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6D4C-F65C-8042-B6EB-3088216B6DB5}" type="datetime1">
              <a:rPr lang="en-US" smtClean="0"/>
              <a:t>27/09/16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pic>
        <p:nvPicPr>
          <p:cNvPr id="10" name="Image 9" descr="Horn8x8_comple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7" y="1665451"/>
            <a:ext cx="3718805" cy="3718805"/>
          </a:xfrm>
          <a:prstGeom prst="rect">
            <a:avLst/>
          </a:prstGeom>
        </p:spPr>
      </p:pic>
      <p:pic>
        <p:nvPicPr>
          <p:cNvPr id="11" name="Image 10" descr="Horn8x8_detai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0" y="1665451"/>
            <a:ext cx="4960174" cy="371880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055134" y="1627408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17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" y="170591"/>
            <a:ext cx="920735" cy="96312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264320" y="910135"/>
            <a:ext cx="661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64320" y="488221"/>
            <a:ext cx="15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Horns 150/220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1052512" y="1626156"/>
            <a:ext cx="7163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Characterisation:</a:t>
            </a:r>
          </a:p>
          <a:p>
            <a:endParaRPr lang="en-GB" b="1" dirty="0"/>
          </a:p>
          <a:p>
            <a:endParaRPr lang="en-GB" b="1" dirty="0" smtClean="0"/>
          </a:p>
          <a:p>
            <a:pPr marL="342900" indent="-342900">
              <a:buAutoNum type="arabicPeriod"/>
            </a:pPr>
            <a:r>
              <a:rPr lang="en-GB" dirty="0" smtClean="0"/>
              <a:t>VNA test @ 150 GHz  of the horns alone is foreseen. An interface flange built on purpose is available.</a:t>
            </a:r>
          </a:p>
          <a:p>
            <a:pPr marL="342900" indent="-342900">
              <a:buAutoNum type="arabicPeriod"/>
            </a:pPr>
            <a:r>
              <a:rPr lang="en-GB" dirty="0" smtClean="0"/>
              <a:t>VNA test @ 220 GHz is possible (UNIMIB), although a very difficult measurement. </a:t>
            </a:r>
          </a:p>
          <a:p>
            <a:pPr marL="342900" indent="-342900">
              <a:buAutoNum type="arabicPeriod"/>
            </a:pPr>
            <a:r>
              <a:rPr lang="en-GB" dirty="0" smtClean="0"/>
              <a:t>Possible test with incoherent detectors and thermal (or active) sources? (to be discussed with </a:t>
            </a:r>
            <a:r>
              <a:rPr lang="en-GB" dirty="0" err="1" smtClean="0"/>
              <a:t>B.Maffei</a:t>
            </a:r>
            <a:r>
              <a:rPr lang="en-GB" dirty="0" smtClean="0"/>
              <a:t>).</a:t>
            </a:r>
          </a:p>
          <a:p>
            <a:pPr marL="342900" indent="-342900">
              <a:buAutoNum type="arabicPeriod"/>
            </a:pPr>
            <a:r>
              <a:rPr lang="en-GB" dirty="0" smtClean="0"/>
              <a:t>Use the 8x8 Demonstrator as a test bench. 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 smtClean="0"/>
              <a:t>Philosophy: as long as this activity doesn’t retard/interfere with Demonstrator assembly, let’s try to learn as much as we can!  </a:t>
            </a:r>
          </a:p>
          <a:p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C6F8-DBD5-254D-87A1-0204ED6A8268}" type="datetime1">
              <a:rPr lang="en-US" smtClean="0"/>
              <a:t>27/09/16</a:t>
            </a:fld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8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" y="170591"/>
            <a:ext cx="920735" cy="96312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264320" y="910135"/>
            <a:ext cx="661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64320" y="48822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Switch/Horn </a:t>
            </a:r>
            <a:r>
              <a:rPr lang="en-GB" dirty="0" smtClean="0"/>
              <a:t>Assembly: the TD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1264320" y="129379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 smtClean="0"/>
          </a:p>
          <a:p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59-176F-1842-8A12-80A2965132F1}" type="datetime1">
              <a:rPr lang="en-US" smtClean="0"/>
              <a:t>27/09/16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2590800" y="1109124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Assembly of the 64 elements </a:t>
            </a:r>
            <a:r>
              <a:rPr lang="en-GB" dirty="0">
                <a:solidFill>
                  <a:srgbClr val="008000"/>
                </a:solidFill>
              </a:rPr>
              <a:t>b</a:t>
            </a:r>
            <a:r>
              <a:rPr lang="en-GB" dirty="0" smtClean="0">
                <a:solidFill>
                  <a:srgbClr val="008000"/>
                </a:solidFill>
              </a:rPr>
              <a:t>ack-to-back</a:t>
            </a:r>
            <a:endParaRPr lang="en-GB" dirty="0">
              <a:solidFill>
                <a:srgbClr val="008000"/>
              </a:solidFill>
            </a:endParaRPr>
          </a:p>
        </p:txBody>
      </p:sp>
      <p:pic>
        <p:nvPicPr>
          <p:cNvPr id="6" name="Image 5" descr="HornSwitch8x8_comple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86" y="1701395"/>
            <a:ext cx="5705202" cy="427890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4572000" y="2870200"/>
            <a:ext cx="2806700" cy="176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378700" y="2232221"/>
            <a:ext cx="176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block will</a:t>
            </a:r>
          </a:p>
          <a:p>
            <a:r>
              <a:rPr lang="en-GB" dirty="0"/>
              <a:t>s</a:t>
            </a:r>
            <a:r>
              <a:rPr lang="en-GB" dirty="0" smtClean="0"/>
              <a:t>oon be populated with switches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3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" y="170591"/>
            <a:ext cx="920735" cy="96312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264320" y="910135"/>
            <a:ext cx="661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64320" y="48822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Switch/Horn </a:t>
            </a:r>
            <a:r>
              <a:rPr lang="en-GB" dirty="0" smtClean="0"/>
              <a:t>Assembly: the TD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1264320" y="129379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 smtClean="0"/>
          </a:p>
          <a:p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59-176F-1842-8A12-80A2965132F1}" type="datetime1">
              <a:rPr lang="en-US" smtClean="0"/>
              <a:t>27/09/16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12" name="CasellaDiTesto 6"/>
          <p:cNvSpPr txBox="1"/>
          <p:nvPr/>
        </p:nvSpPr>
        <p:spPr>
          <a:xfrm>
            <a:off x="457200" y="1237001"/>
            <a:ext cx="41044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Horn Test are made at </a:t>
            </a:r>
            <a:r>
              <a:rPr lang="en-US" dirty="0" err="1" smtClean="0"/>
              <a:t>UniMiB</a:t>
            </a:r>
            <a:r>
              <a:rPr lang="en-US" dirty="0" smtClean="0"/>
              <a:t> lab at room temperature in D band (110-170 GHz) both on 2x2 platelet prototype and 8x8 technological demonstrator manufactured by </a:t>
            </a:r>
            <a:r>
              <a:rPr lang="en-US" dirty="0" err="1" smtClean="0"/>
              <a:t>UniMi</a:t>
            </a:r>
            <a:endParaRPr lang="en-US" dirty="0"/>
          </a:p>
          <a:p>
            <a:endParaRPr lang="en-US" dirty="0"/>
          </a:p>
        </p:txBody>
      </p:sp>
      <p:pic>
        <p:nvPicPr>
          <p:cNvPr id="14" name="Immagine 3" descr="P610066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065" y="3783378"/>
            <a:ext cx="3237235" cy="2427927"/>
          </a:xfrm>
          <a:prstGeom prst="rect">
            <a:avLst/>
          </a:prstGeom>
        </p:spPr>
      </p:pic>
      <p:pic>
        <p:nvPicPr>
          <p:cNvPr id="15" name="Immagine 4" descr="DSC_078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965" y="1085355"/>
            <a:ext cx="3402335" cy="2271239"/>
          </a:xfrm>
          <a:prstGeom prst="rect">
            <a:avLst/>
          </a:prstGeom>
        </p:spPr>
      </p:pic>
      <p:pic>
        <p:nvPicPr>
          <p:cNvPr id="16" name="Immagine 7" descr="P610069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91328"/>
            <a:ext cx="4293302" cy="32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5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" y="170591"/>
            <a:ext cx="920735" cy="96312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264320" y="910135"/>
            <a:ext cx="661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59-176F-1842-8A12-80A2965132F1}" type="datetime1">
              <a:rPr lang="en-US" smtClean="0"/>
              <a:t>27/09/16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9" name="CasellaDiTesto 6"/>
          <p:cNvSpPr txBox="1"/>
          <p:nvPr/>
        </p:nvSpPr>
        <p:spPr>
          <a:xfrm>
            <a:off x="502221" y="1333153"/>
            <a:ext cx="410445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board designed and assembled in-house</a:t>
            </a:r>
          </a:p>
          <a:p>
            <a:endParaRPr lang="en-US" dirty="0"/>
          </a:p>
          <a:p>
            <a:r>
              <a:rPr lang="en-US" dirty="0" smtClean="0"/>
              <a:t>Principle of operation: inductive reactance depends on the ferrite position inside the coil.</a:t>
            </a:r>
          </a:p>
          <a:p>
            <a:r>
              <a:rPr lang="en-US" dirty="0" smtClean="0"/>
              <a:t>Real and Imaginary part of impedance is determined by few kHz monitor signal</a:t>
            </a:r>
          </a:p>
          <a:p>
            <a:endParaRPr lang="en-US" dirty="0"/>
          </a:p>
          <a:p>
            <a:r>
              <a:rPr lang="en-US" dirty="0"/>
              <a:t>Spartan-6 FPGA operated</a:t>
            </a:r>
          </a:p>
          <a:p>
            <a:endParaRPr lang="en-US" dirty="0"/>
          </a:p>
          <a:p>
            <a:r>
              <a:rPr lang="en-US" dirty="0"/>
              <a:t>Able to control 16 switches</a:t>
            </a:r>
          </a:p>
          <a:p>
            <a:endParaRPr lang="en-US" dirty="0"/>
          </a:p>
          <a:p>
            <a:r>
              <a:rPr lang="en-US" dirty="0"/>
              <a:t>4 boards for 64 </a:t>
            </a:r>
            <a:r>
              <a:rPr lang="en-US" dirty="0" smtClean="0"/>
              <a:t>switches</a:t>
            </a:r>
          </a:p>
          <a:p>
            <a:endParaRPr lang="en-US" dirty="0"/>
          </a:p>
          <a:p>
            <a:r>
              <a:rPr lang="en-US" dirty="0" smtClean="0"/>
              <a:t>Scalable design</a:t>
            </a:r>
          </a:p>
          <a:p>
            <a:endParaRPr lang="en-US" dirty="0"/>
          </a:p>
          <a:p>
            <a:r>
              <a:rPr lang="en-US" dirty="0" smtClean="0"/>
              <a:t>VI interface</a:t>
            </a:r>
            <a:endParaRPr lang="en-US" dirty="0"/>
          </a:p>
        </p:txBody>
      </p:sp>
      <p:pic>
        <p:nvPicPr>
          <p:cNvPr id="10" name="Immagine 3" descr="Sys_assembl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33" y="1333153"/>
            <a:ext cx="3753867" cy="2116150"/>
          </a:xfrm>
          <a:prstGeom prst="rect">
            <a:avLst/>
          </a:prstGeom>
        </p:spPr>
      </p:pic>
      <p:pic>
        <p:nvPicPr>
          <p:cNvPr id="11" name="Immagine 4" descr="DSCN46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33" y="3583332"/>
            <a:ext cx="3816424" cy="277301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264320" y="48822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Switch/Horn </a:t>
            </a:r>
            <a:r>
              <a:rPr lang="en-GB" dirty="0" smtClean="0"/>
              <a:t>Assembly: the 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94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" y="170591"/>
            <a:ext cx="920735" cy="96312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264320" y="910135"/>
            <a:ext cx="661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64320" y="488221"/>
            <a:ext cx="197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Towards the 20x20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59-176F-1842-8A12-80A2965132F1}" type="datetime1">
              <a:rPr lang="en-US" smtClean="0"/>
              <a:t>27/09/16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14" name="ZoneTexte 13"/>
          <p:cNvSpPr txBox="1"/>
          <p:nvPr/>
        </p:nvSpPr>
        <p:spPr>
          <a:xfrm>
            <a:off x="3674105" y="1133719"/>
            <a:ext cx="21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footprint (</a:t>
            </a:r>
            <a:r>
              <a:rPr lang="en-GB" dirty="0" err="1" smtClean="0"/>
              <a:t>UniMi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5" name="Image 14" descr="Qubic400_Horn_BottomFlange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20" y="1423135"/>
            <a:ext cx="6977980" cy="49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7" y="170591"/>
            <a:ext cx="920735" cy="963128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264320" y="910135"/>
            <a:ext cx="6615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64320" y="488221"/>
            <a:ext cx="197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Towards the 20x20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5D59-176F-1842-8A12-80A2965132F1}" type="datetime1">
              <a:rPr lang="en-US" smtClean="0"/>
              <a:t>27/09/16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QUBIC Meeting LAL sept 2016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9612" y="1389935"/>
            <a:ext cx="764698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en-GB" dirty="0"/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Platelets ready to be manufactured. Critical point is the horn-switch interfaces (UNIMI). </a:t>
            </a:r>
          </a:p>
          <a:p>
            <a:pPr marL="285750" indent="-285750">
              <a:buFont typeface="Wingdings" charset="2"/>
              <a:buChar char="Ø"/>
            </a:pPr>
            <a:endParaRPr lang="en-GB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Planarity requirements of the interface with horns to be defined.</a:t>
            </a:r>
          </a:p>
          <a:p>
            <a:endParaRPr lang="en-GB" dirty="0"/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  </a:t>
            </a:r>
            <a:r>
              <a:rPr lang="en-GB" dirty="0" err="1" smtClean="0"/>
              <a:t>Centering</a:t>
            </a:r>
            <a:r>
              <a:rPr lang="en-GB" dirty="0" smtClean="0"/>
              <a:t> pins? How many? Where?</a:t>
            </a:r>
          </a:p>
          <a:p>
            <a:endParaRPr lang="en-GB" dirty="0"/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Simulate </a:t>
            </a:r>
            <a:r>
              <a:rPr lang="en-GB" dirty="0" err="1" smtClean="0"/>
              <a:t>misalignement</a:t>
            </a:r>
            <a:r>
              <a:rPr lang="en-GB" dirty="0" smtClean="0"/>
              <a:t> effects at 150 GHz (use these results for </a:t>
            </a:r>
            <a:r>
              <a:rPr lang="en-GB" dirty="0" err="1" smtClean="0"/>
              <a:t>tolerancing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Integration of the system into cryostat should be checked </a:t>
            </a:r>
            <a:r>
              <a:rPr lang="en-GB" dirty="0" smtClean="0"/>
              <a:t>(APC &amp; La </a:t>
            </a:r>
            <a:r>
              <a:rPr lang="en-GB" dirty="0" err="1" smtClean="0"/>
              <a:t>Sapienza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Assembly and wiring of 400 switches may be a tricky task. The current assembly of 8x8 will help define a good strategy</a:t>
            </a:r>
            <a:endParaRPr lang="en-GB" dirty="0" smtClean="0"/>
          </a:p>
          <a:p>
            <a:pPr marL="285750" indent="-285750">
              <a:buFont typeface="Wingdings" charset="2"/>
              <a:buChar char="Ø"/>
            </a:pP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2658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398</Words>
  <Application>Microsoft Macintosh PowerPoint</Application>
  <PresentationFormat>Présentation à l'écran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Horns &amp; Switches: 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Laboratoire APC - PCCP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Horns &amp; Switches: status</dc:title>
  <dc:creator>Andrea Tartari</dc:creator>
  <cp:lastModifiedBy>Andrea Tartari</cp:lastModifiedBy>
  <cp:revision>66</cp:revision>
  <dcterms:created xsi:type="dcterms:W3CDTF">2016-06-08T08:46:29Z</dcterms:created>
  <dcterms:modified xsi:type="dcterms:W3CDTF">2016-09-27T12:15:10Z</dcterms:modified>
</cp:coreProperties>
</file>