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9" r:id="rId4"/>
    <p:sldId id="261" r:id="rId5"/>
    <p:sldId id="260" r:id="rId6"/>
    <p:sldId id="263" r:id="rId7"/>
    <p:sldId id="262" r:id="rId8"/>
    <p:sldId id="267" r:id="rId9"/>
    <p:sldId id="259" r:id="rId10"/>
    <p:sldId id="268" r:id="rId11"/>
    <p:sldId id="258" r:id="rId12"/>
    <p:sldId id="265" r:id="rId13"/>
    <p:sldId id="264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A50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-83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C6ED4-7080-4EC0-8483-B9C198A78C31}" type="datetimeFigureOut">
              <a:rPr lang="fr-FR" smtClean="0"/>
              <a:t>25/09/16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4B2B5-DE40-4DB5-A64E-5F48D89F13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8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9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57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37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08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8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1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87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26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94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83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0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76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020388"/>
            <a:ext cx="9144000" cy="134152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Detectors </a:t>
            </a:r>
            <a:r>
              <a:rPr lang="fr-FR" dirty="0" err="1" smtClean="0"/>
              <a:t>sub</a:t>
            </a:r>
            <a:r>
              <a:rPr lang="fr-FR" dirty="0" smtClean="0"/>
              <a:t>-system for QUBIC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947912"/>
            <a:ext cx="9144000" cy="1655762"/>
          </a:xfrm>
        </p:spPr>
        <p:txBody>
          <a:bodyPr/>
          <a:lstStyle/>
          <a:p>
            <a:r>
              <a:rPr lang="en-US" dirty="0" smtClean="0"/>
              <a:t>For Technological Demonstrator  (T.D.)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For Final Instrument (F.I.)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68" y="146384"/>
            <a:ext cx="1854935" cy="19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6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Manpower</a:t>
            </a:r>
            <a:endParaRPr lang="en-US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458163"/>
              </p:ext>
            </p:extLst>
          </p:nvPr>
        </p:nvGraphicFramePr>
        <p:xfrm>
          <a:off x="838200" y="1825625"/>
          <a:ext cx="10515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="" xmlns:a16="http://schemas.microsoft.com/office/drawing/2014/main" val="215043372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3127279367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169849362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429402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 and responsibility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FTE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FTE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FTE 2018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138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Stefanos</a:t>
                      </a:r>
                      <a:r>
                        <a:rPr lang="en-US" dirty="0" smtClean="0"/>
                        <a:t> MARNIEROS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398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Laurent BERGE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0548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Louis DUMOULIN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32942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202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Benoit Belier (IEF)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23564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801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5300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9019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97409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752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FTE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8950466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60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Risks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97630"/>
          </a:xfrm>
        </p:spPr>
        <p:txBody>
          <a:bodyPr/>
          <a:lstStyle/>
          <a:p>
            <a:r>
              <a:rPr lang="en-US" dirty="0" smtClean="0"/>
              <a:t>List up to three major risks that can impact performances, schedule, costs for the delivery of your sub-systems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Failure – repair delays of clean room machines used for the fabrication process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2017 IN2P3 funding</a:t>
            </a:r>
            <a:endParaRPr lang="en-US" dirty="0" smtClean="0"/>
          </a:p>
          <a:p>
            <a:r>
              <a:rPr lang="en-US" dirty="0" smtClean="0"/>
              <a:t>Describe strategies dedicated to mitigate the probability of occurrence or the consequence of the </a:t>
            </a:r>
            <a:r>
              <a:rPr lang="en-US" dirty="0" smtClean="0"/>
              <a:t>risks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alternative fabrication process not using the specific machine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alternative micro-fabrication manufacturing sites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alternative funding??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6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7240" y="112577"/>
            <a:ext cx="10515600" cy="6973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Annex 1: list of main-sub-system and WP leaders</a:t>
            </a:r>
            <a:endParaRPr lang="en-US" sz="40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21" y="809898"/>
            <a:ext cx="9580312" cy="6048102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59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3211"/>
            <a:ext cx="10515600" cy="801189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Annex 2 : Target schedule</a:t>
            </a:r>
            <a:endParaRPr lang="en-US" sz="4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95" y="757646"/>
            <a:ext cx="4916668" cy="6092567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68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Annex 3: examples of possibly needed major tools or utilities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6423" y="1506583"/>
            <a:ext cx="6583680" cy="467038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High voltage (380 V) power</a:t>
            </a:r>
          </a:p>
          <a:p>
            <a:r>
              <a:rPr lang="en-US" sz="2200" dirty="0" smtClean="0"/>
              <a:t>Cold water</a:t>
            </a:r>
          </a:p>
          <a:p>
            <a:r>
              <a:rPr lang="en-US" sz="2200" dirty="0" smtClean="0"/>
              <a:t>Liquid or gaseous N2 / He</a:t>
            </a:r>
          </a:p>
          <a:p>
            <a:r>
              <a:rPr lang="en-US" sz="2200" dirty="0" smtClean="0"/>
              <a:t>Compressed air</a:t>
            </a:r>
          </a:p>
          <a:p>
            <a:r>
              <a:rPr lang="en-US" sz="2200" dirty="0" smtClean="0"/>
              <a:t>Clean air laminar flow / clean room / conditioned air</a:t>
            </a:r>
          </a:p>
          <a:p>
            <a:r>
              <a:rPr lang="en-US" sz="2200" dirty="0" smtClean="0"/>
              <a:t>Assembly Hall</a:t>
            </a:r>
          </a:p>
          <a:p>
            <a:r>
              <a:rPr lang="en-US" sz="2200" dirty="0" smtClean="0"/>
              <a:t>Mechanical workshop</a:t>
            </a:r>
          </a:p>
          <a:p>
            <a:r>
              <a:rPr lang="en-US" sz="2200" dirty="0" smtClean="0"/>
              <a:t>IT network or </a:t>
            </a:r>
            <a:r>
              <a:rPr lang="en-US" sz="2200" dirty="0" err="1" smtClean="0"/>
              <a:t>Wifi</a:t>
            </a:r>
            <a:endParaRPr lang="en-US" sz="2200" dirty="0" smtClean="0"/>
          </a:p>
          <a:p>
            <a:r>
              <a:rPr lang="en-US" sz="2200" dirty="0" smtClean="0"/>
              <a:t>Chemicals</a:t>
            </a:r>
          </a:p>
          <a:p>
            <a:endParaRPr lang="en-US" sz="2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14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925491" y="1506583"/>
            <a:ext cx="5173980" cy="467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ESD </a:t>
            </a:r>
            <a:r>
              <a:rPr lang="en-US" sz="2200" dirty="0" err="1" smtClean="0"/>
              <a:t>equipments</a:t>
            </a:r>
            <a:endParaRPr lang="en-US" sz="2200" dirty="0" smtClean="0"/>
          </a:p>
          <a:p>
            <a:r>
              <a:rPr lang="en-US" sz="2200" dirty="0" smtClean="0"/>
              <a:t>Crane or heavy handling systems</a:t>
            </a:r>
          </a:p>
          <a:p>
            <a:r>
              <a:rPr lang="en-US" sz="2200" dirty="0" smtClean="0"/>
              <a:t>Metrology systems (Faro, MMT, Laser…)</a:t>
            </a:r>
          </a:p>
          <a:p>
            <a:r>
              <a:rPr lang="en-US" sz="2200" dirty="0" smtClean="0"/>
              <a:t>VNA</a:t>
            </a:r>
          </a:p>
          <a:p>
            <a:r>
              <a:rPr lang="en-US" sz="2200" dirty="0" smtClean="0"/>
              <a:t>Calibration source</a:t>
            </a:r>
          </a:p>
          <a:p>
            <a:r>
              <a:rPr lang="en-US" sz="2200" dirty="0" smtClean="0"/>
              <a:t>Mount (or fake)</a:t>
            </a:r>
          </a:p>
          <a:p>
            <a:r>
              <a:rPr lang="en-US" sz="2200" dirty="0" smtClean="0"/>
              <a:t>Vacuum systems (including degassing)</a:t>
            </a:r>
          </a:p>
          <a:p>
            <a:r>
              <a:rPr lang="en-US" sz="2200" dirty="0" smtClean="0"/>
              <a:t>Acquisition systems</a:t>
            </a:r>
          </a:p>
          <a:p>
            <a:r>
              <a:rPr lang="en-US" sz="2200" dirty="0" smtClean="0"/>
              <a:t>Computers / data </a:t>
            </a:r>
            <a:r>
              <a:rPr lang="en-US" sz="2200" dirty="0" err="1" smtClean="0"/>
              <a:t>acq</a:t>
            </a:r>
            <a:r>
              <a:rPr lang="en-US" sz="2200" dirty="0" smtClean="0"/>
              <a:t>. systems</a:t>
            </a:r>
          </a:p>
          <a:p>
            <a:r>
              <a:rPr lang="en-US" sz="2200" dirty="0" smtClean="0"/>
              <a:t>Electrical test with probe station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0518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/>
          <a:lstStyle/>
          <a:p>
            <a:pPr algn="ctr"/>
            <a:r>
              <a:rPr lang="fr-FR" dirty="0" smtClean="0"/>
              <a:t>QUBIC detector </a:t>
            </a:r>
            <a:r>
              <a:rPr lang="fr-FR" dirty="0" err="1" smtClean="0"/>
              <a:t>sub</a:t>
            </a:r>
            <a:r>
              <a:rPr lang="fr-FR" dirty="0" smtClean="0"/>
              <a:t>-system :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0808" y="1187563"/>
            <a:ext cx="10896600" cy="959858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Technological Demonstrator : 	1 x TES array  (248 + </a:t>
            </a:r>
            <a:r>
              <a:rPr lang="en-US" dirty="0"/>
              <a:t>8 TES </a:t>
            </a:r>
            <a:r>
              <a:rPr lang="en-US" dirty="0" smtClean="0"/>
              <a:t>pixels @ </a:t>
            </a:r>
            <a:r>
              <a:rPr lang="en-US" dirty="0"/>
              <a:t>150 </a:t>
            </a:r>
            <a:r>
              <a:rPr lang="en-US" dirty="0" smtClean="0"/>
              <a:t>GHz)</a:t>
            </a:r>
            <a:endParaRPr lang="en-US" dirty="0" smtClean="0"/>
          </a:p>
          <a:p>
            <a:pPr lvl="1"/>
            <a:r>
              <a:rPr lang="en-US" dirty="0" smtClean="0"/>
              <a:t>Final Instrument : 		8 x TES arrays (150 &amp; 220 GHz)</a:t>
            </a:r>
            <a:endParaRPr lang="en-US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452" y="2396207"/>
            <a:ext cx="4276307" cy="3288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94" y="2396735"/>
            <a:ext cx="3815970" cy="3287101"/>
          </a:xfrm>
          <a:prstGeom prst="rect">
            <a:avLst/>
          </a:prstGeom>
        </p:spPr>
      </p:pic>
      <p:pic>
        <p:nvPicPr>
          <p:cNvPr id="8" name="Image 4" descr="demi_plan 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89" y="2717289"/>
            <a:ext cx="3498485" cy="284836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79923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Status</a:t>
            </a:r>
            <a:r>
              <a:rPr lang="fr-FR" dirty="0" smtClean="0"/>
              <a:t> of the </a:t>
            </a:r>
            <a:r>
              <a:rPr lang="fr-FR" dirty="0" err="1" smtClean="0"/>
              <a:t>sub</a:t>
            </a:r>
            <a:r>
              <a:rPr lang="fr-FR" dirty="0" smtClean="0"/>
              <a:t>-system : </a:t>
            </a:r>
            <a:br>
              <a:rPr lang="fr-FR" dirty="0" smtClean="0"/>
            </a:br>
            <a:r>
              <a:rPr lang="fr-FR" dirty="0" err="1" smtClean="0"/>
              <a:t>blocking</a:t>
            </a:r>
            <a:r>
              <a:rPr lang="fr-FR" dirty="0" smtClean="0"/>
              <a:t> points and </a:t>
            </a:r>
            <a:r>
              <a:rPr lang="fr-FR" dirty="0" err="1" smtClean="0"/>
              <a:t>schedule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0" y="1711324"/>
            <a:ext cx="10896600" cy="4702175"/>
          </a:xfrm>
        </p:spPr>
        <p:txBody>
          <a:bodyPr>
            <a:normAutofit fontScale="70000" lnSpcReduction="20000"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What is the status of the sub-system ?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D.T.</a:t>
            </a:r>
            <a:r>
              <a:rPr lang="en-US" dirty="0" smtClean="0">
                <a:solidFill>
                  <a:srgbClr val="0000FF"/>
                </a:solidFill>
              </a:rPr>
              <a:t> phase : Home made manufacturing of TES arrays (CSNSM &amp; CTU IEF-C2N). </a:t>
            </a:r>
            <a:r>
              <a:rPr lang="en-US" dirty="0" smtClean="0">
                <a:solidFill>
                  <a:srgbClr val="0000FF"/>
                </a:solidFill>
              </a:rPr>
              <a:t>Room temperature tests (signal rooting) and 300mK electrical calibration tests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/>
              <a:t>When </a:t>
            </a:r>
            <a:r>
              <a:rPr lang="en-US" dirty="0" smtClean="0"/>
              <a:t>is this phase supposed to be finished </a:t>
            </a:r>
            <a:r>
              <a:rPr lang="en-US" dirty="0" smtClean="0"/>
              <a:t>? 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D.T. 6 arrays end 2016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F.I. 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6 arrays march 2107, 10 arrays end 2017. The best of them will be selected for the F.I.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If you are still designing the sub-system:</a:t>
            </a:r>
          </a:p>
          <a:p>
            <a:pPr lvl="2"/>
            <a:r>
              <a:rPr lang="en-US" dirty="0" smtClean="0"/>
              <a:t>Which inputs / specifications / requirements, needed to finish the detailed design of your sub-systems, are not yet delivered ? </a:t>
            </a:r>
          </a:p>
          <a:p>
            <a:pPr lvl="3"/>
            <a:r>
              <a:rPr lang="en-US" dirty="0" smtClean="0"/>
              <a:t>For D.T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00FF"/>
                </a:solidFill>
              </a:rPr>
              <a:t>Fine tuning of the membrane fabrication process is foreseen. Input from 300mK TES tests</a:t>
            </a:r>
          </a:p>
          <a:p>
            <a:pPr lvl="3"/>
            <a:r>
              <a:rPr lang="en-US" dirty="0" smtClean="0"/>
              <a:t>For F.I</a:t>
            </a:r>
            <a:r>
              <a:rPr lang="en-US" dirty="0" smtClean="0">
                <a:solidFill>
                  <a:srgbClr val="0000FF"/>
                </a:solidFill>
              </a:rPr>
              <a:t>.  </a:t>
            </a:r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eedback from optical calibration of the D.T. to check absorption efficiency of the grid</a:t>
            </a:r>
            <a:r>
              <a:rPr lang="en-US" dirty="0" smtClean="0">
                <a:solidFill>
                  <a:srgbClr val="0000FF"/>
                </a:solidFill>
              </a:rPr>
              <a:t> is recommended.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 smtClean="0"/>
          </a:p>
          <a:p>
            <a:pPr lvl="2"/>
            <a:r>
              <a:rPr lang="en-US" dirty="0"/>
              <a:t>W</a:t>
            </a:r>
            <a:r>
              <a:rPr lang="en-US" dirty="0" smtClean="0"/>
              <a:t>hich other working group should deliver these inputs (see annex 1 for list of main WP) ?</a:t>
            </a:r>
          </a:p>
          <a:p>
            <a:pPr lvl="3"/>
            <a:r>
              <a:rPr lang="en-US" dirty="0" smtClean="0"/>
              <a:t>For D.T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00FF"/>
                </a:solidFill>
              </a:rPr>
              <a:t>Assembly Integration Tests group</a:t>
            </a:r>
            <a:endParaRPr lang="en-US" dirty="0" smtClean="0">
              <a:solidFill>
                <a:srgbClr val="0000FF"/>
              </a:solidFill>
            </a:endParaRPr>
          </a:p>
          <a:p>
            <a:pPr lvl="3"/>
            <a:r>
              <a:rPr lang="en-US" dirty="0" smtClean="0"/>
              <a:t>For F.I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00FF"/>
                </a:solidFill>
              </a:rPr>
              <a:t>Calibration and tests of integrated instrument group</a:t>
            </a:r>
            <a:endParaRPr lang="en-US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Do you think you can comply to the target schedule (see annex 2) </a:t>
            </a:r>
            <a:r>
              <a:rPr lang="en-US" dirty="0" smtClean="0"/>
              <a:t>?</a:t>
            </a:r>
          </a:p>
          <a:p>
            <a:pPr lvl="3"/>
            <a:r>
              <a:rPr lang="en-US" dirty="0" smtClean="0"/>
              <a:t>D.T. </a:t>
            </a:r>
            <a:r>
              <a:rPr lang="en-US" dirty="0" smtClean="0">
                <a:solidFill>
                  <a:srgbClr val="0000FF"/>
                </a:solidFill>
              </a:rPr>
              <a:t>O.K</a:t>
            </a:r>
          </a:p>
          <a:p>
            <a:pPr lvl="3"/>
            <a:r>
              <a:rPr lang="en-US" dirty="0" smtClean="0"/>
              <a:t>F.I. </a:t>
            </a:r>
            <a:r>
              <a:rPr lang="en-US" dirty="0" smtClean="0">
                <a:solidFill>
                  <a:srgbClr val="0000FF"/>
                </a:solidFill>
              </a:rPr>
              <a:t>Shifted to 12-2017</a:t>
            </a:r>
            <a:endParaRPr lang="en-US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QUBIC Collaboration Meeting, September 26 / 27, LAL - </a:t>
            </a:r>
            <a:r>
              <a:rPr lang="en-US" dirty="0" err="1" smtClean="0"/>
              <a:t>Orsay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35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Interfaces with other sub-systems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and describe needed interfaces with other systems. Mechanical</a:t>
            </a:r>
          </a:p>
          <a:p>
            <a:pPr lvl="1"/>
            <a:r>
              <a:rPr lang="en-US" dirty="0" smtClean="0"/>
              <a:t>Electrical / </a:t>
            </a:r>
            <a:r>
              <a:rPr lang="en-US" dirty="0" smtClean="0"/>
              <a:t>Signal : </a:t>
            </a:r>
            <a:r>
              <a:rPr lang="en-US" dirty="0" smtClean="0">
                <a:solidFill>
                  <a:srgbClr val="0000FF"/>
                </a:solidFill>
              </a:rPr>
              <a:t>TES multiplexing read-out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Vacuum</a:t>
            </a:r>
          </a:p>
          <a:p>
            <a:pPr lvl="1"/>
            <a:r>
              <a:rPr lang="en-US" dirty="0" smtClean="0"/>
              <a:t>Thermal</a:t>
            </a:r>
          </a:p>
          <a:p>
            <a:pPr lvl="1"/>
            <a:r>
              <a:rPr lang="en-US" dirty="0" smtClean="0"/>
              <a:t>Etc…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Are these interfaces currently </a:t>
            </a:r>
            <a:r>
              <a:rPr lang="en-US" dirty="0"/>
              <a:t>frozen ? </a:t>
            </a:r>
            <a:r>
              <a:rPr lang="en-US" dirty="0" smtClean="0">
                <a:solidFill>
                  <a:srgbClr val="0000FF"/>
                </a:solidFill>
              </a:rPr>
              <a:t>No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43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864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Test, Delivery, Assembly, Calibration Operations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59864"/>
            <a:ext cx="10515600" cy="472051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Tests of the sub-system in your premises before delivery at APC or ROMA:</a:t>
            </a:r>
          </a:p>
          <a:p>
            <a:pPr lvl="1"/>
            <a:r>
              <a:rPr lang="en-US" dirty="0" smtClean="0"/>
              <a:t>Which </a:t>
            </a:r>
            <a:r>
              <a:rPr lang="en-US" dirty="0" smtClean="0"/>
              <a:t>specifications will be tested ? </a:t>
            </a:r>
            <a:r>
              <a:rPr lang="en-US" dirty="0" smtClean="0"/>
              <a:t>Signal </a:t>
            </a:r>
            <a:r>
              <a:rPr lang="en-US" dirty="0"/>
              <a:t>r</a:t>
            </a:r>
            <a:r>
              <a:rPr lang="en-US" dirty="0" smtClean="0"/>
              <a:t>outing, </a:t>
            </a:r>
            <a:r>
              <a:rPr lang="en-US" dirty="0" smtClean="0"/>
              <a:t>TES quality, overall array structure</a:t>
            </a:r>
          </a:p>
          <a:p>
            <a:pPr lvl="1"/>
            <a:r>
              <a:rPr lang="en-US" dirty="0" smtClean="0"/>
              <a:t>What </a:t>
            </a:r>
            <a:r>
              <a:rPr lang="en-US" dirty="0" smtClean="0"/>
              <a:t>are the criterion for fail / pass ?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&lt;15% lost pixels, &lt;30 </a:t>
            </a:r>
            <a:r>
              <a:rPr lang="en-US" dirty="0" err="1" smtClean="0">
                <a:solidFill>
                  <a:srgbClr val="0000FF"/>
                </a:solidFill>
              </a:rPr>
              <a:t>mK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Tc</a:t>
            </a:r>
            <a:r>
              <a:rPr lang="en-US" dirty="0" smtClean="0">
                <a:solidFill>
                  <a:srgbClr val="0000FF"/>
                </a:solidFill>
              </a:rPr>
              <a:t> spread between pixels, no major visual defaults of the membranes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/>
              <a:t>Delivery to APC or ROMA:</a:t>
            </a:r>
          </a:p>
          <a:p>
            <a:pPr lvl="1"/>
            <a:r>
              <a:rPr lang="en-US" dirty="0" smtClean="0"/>
              <a:t>Special care needed for the transportation and handling of the goods </a:t>
            </a:r>
            <a:r>
              <a:rPr lang="en-US" dirty="0" smtClean="0"/>
              <a:t>? </a:t>
            </a:r>
            <a:r>
              <a:rPr lang="en-US" dirty="0" smtClean="0">
                <a:solidFill>
                  <a:srgbClr val="0000FF"/>
                </a:solidFill>
              </a:rPr>
              <a:t>Very fragile before integration.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/>
              <a:t>Assembly Operations in APC or/and ROMA:</a:t>
            </a:r>
          </a:p>
          <a:p>
            <a:pPr lvl="1"/>
            <a:r>
              <a:rPr lang="en-US" dirty="0" smtClean="0"/>
              <a:t>Same questions as first point above.</a:t>
            </a:r>
          </a:p>
          <a:p>
            <a:pPr lvl="1"/>
            <a:r>
              <a:rPr lang="en-US" dirty="0" smtClean="0"/>
              <a:t>+ which other sub-systems should be integrated before yours? After yours ?</a:t>
            </a:r>
          </a:p>
          <a:p>
            <a:pPr lvl="1"/>
            <a:r>
              <a:rPr lang="en-US" dirty="0" smtClean="0"/>
              <a:t>+ Is there any specific material needed for assembly ? (see annex 3 for help)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What are the test sequences needed to be performed during/after integration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+ How many FTE will you send people at APC / ROMA for help during assembly ?</a:t>
            </a:r>
          </a:p>
          <a:p>
            <a:pPr lvl="1"/>
            <a:endParaRPr lang="en-US" dirty="0"/>
          </a:p>
          <a:p>
            <a:r>
              <a:rPr lang="en-US" dirty="0" smtClean="0"/>
              <a:t>Calibration Operations  at APC:</a:t>
            </a:r>
          </a:p>
          <a:p>
            <a:pPr lvl="1"/>
            <a:r>
              <a:rPr lang="en-US" dirty="0" smtClean="0"/>
              <a:t>Same questions as for Assembly </a:t>
            </a:r>
            <a:r>
              <a:rPr lang="en-US" dirty="0" smtClean="0"/>
              <a:t>operations.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Optical calibration, optical and electrical NEP, thermal coupling of membranes and homogeneity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42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ATRIUM and Documentation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List (with reference ATRIUM-</a:t>
            </a:r>
            <a:r>
              <a:rPr lang="en-US" sz="2400" dirty="0" err="1" smtClean="0"/>
              <a:t>xxxxx</a:t>
            </a:r>
            <a:r>
              <a:rPr lang="en-US" sz="2400" dirty="0" smtClean="0"/>
              <a:t>) the technical documents related to your sub-system already in the ATRIUM repository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r>
              <a:rPr lang="en-US" sz="2400" dirty="0" smtClean="0"/>
              <a:t>Are these documents definitive ? Should we update the status of the document from “in project” to “validated” </a:t>
            </a:r>
            <a:r>
              <a:rPr lang="en-US" sz="2400" dirty="0" smtClean="0"/>
              <a:t>?</a:t>
            </a:r>
            <a:endParaRPr lang="en-US" sz="2400" dirty="0" smtClean="0"/>
          </a:p>
          <a:p>
            <a:r>
              <a:rPr lang="en-US" sz="2400" dirty="0" smtClean="0"/>
              <a:t>Missing documents from other sub-systems </a:t>
            </a:r>
            <a:r>
              <a:rPr lang="en-US" sz="2400" dirty="0" smtClean="0"/>
              <a:t>?</a:t>
            </a:r>
          </a:p>
          <a:p>
            <a:endParaRPr lang="en-US" sz="2400" dirty="0" smtClean="0"/>
          </a:p>
          <a:p>
            <a:r>
              <a:rPr lang="en-US" sz="2400" dirty="0" smtClean="0"/>
              <a:t>Future documents to be downloaded by you </a:t>
            </a:r>
            <a:r>
              <a:rPr lang="en-US" sz="2400" dirty="0" smtClean="0"/>
              <a:t>?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0000FF"/>
                </a:solidFill>
              </a:rPr>
              <a:t>F</a:t>
            </a:r>
            <a:r>
              <a:rPr lang="en-US" sz="2400" dirty="0" smtClean="0">
                <a:solidFill>
                  <a:srgbClr val="0000FF"/>
                </a:solidFill>
              </a:rPr>
              <a:t>abrication process </a:t>
            </a:r>
            <a:r>
              <a:rPr lang="en-US" sz="2400" dirty="0" smtClean="0">
                <a:solidFill>
                  <a:srgbClr val="0000FF"/>
                </a:solidFill>
              </a:rPr>
              <a:t>mask file (GDS file)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- Fabrication process remarks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- Test data (TES R-T curves…)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36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Last news, program for late 2016 and 2017 and other useful information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6 wafers at stand-by for Deep-RIE (4x 150 GHz, 2x 220 GHz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6 additional SOI wafers will be processed </a:t>
            </a:r>
            <a:r>
              <a:rPr lang="en-US" dirty="0" smtClean="0">
                <a:solidFill>
                  <a:srgbClr val="0000FF"/>
                </a:solidFill>
              </a:rPr>
              <a:t>by march 2017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10 new SOI wafers by end 2017 (optimized membranes for 220 GHz?)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He-free cryostat under construction, will allow quick testing of the TES before Deep-RIE (R-T curves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Deep-RIE + XeF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: fine-tuning and reliability of the </a:t>
            </a:r>
            <a:r>
              <a:rPr lang="en-US" dirty="0" smtClean="0">
                <a:solidFill>
                  <a:srgbClr val="0000FF"/>
                </a:solidFill>
              </a:rPr>
              <a:t>process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Optical calibration feed-back from </a:t>
            </a:r>
            <a:r>
              <a:rPr lang="en-US" dirty="0" smtClean="0">
                <a:solidFill>
                  <a:srgbClr val="0000FF"/>
                </a:solidFill>
              </a:rPr>
              <a:t>D.T.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: photon absorption grid OK?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12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61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Fabrication </a:t>
            </a:r>
            <a:r>
              <a:rPr lang="en-US" sz="3200" dirty="0"/>
              <a:t>p</a:t>
            </a:r>
            <a:r>
              <a:rPr lang="en-US" sz="3200" dirty="0" smtClean="0"/>
              <a:t>rocess schedule</a:t>
            </a:r>
            <a:endParaRPr lang="en-US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QUBIC Collaboration Meeting, September 26 / 27, LAL - </a:t>
            </a:r>
            <a:r>
              <a:rPr lang="en-US" dirty="0" err="1" smtClean="0"/>
              <a:t>Orsay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8</a:t>
            </a:fld>
            <a:endParaRPr lang="fr-FR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019566"/>
              </p:ext>
            </p:extLst>
          </p:nvPr>
        </p:nvGraphicFramePr>
        <p:xfrm>
          <a:off x="536773" y="1031393"/>
          <a:ext cx="11219920" cy="509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5690"/>
                <a:gridCol w="801423"/>
                <a:gridCol w="801423"/>
                <a:gridCol w="801423"/>
                <a:gridCol w="801423"/>
                <a:gridCol w="801423"/>
                <a:gridCol w="801423"/>
                <a:gridCol w="801423"/>
                <a:gridCol w="801423"/>
                <a:gridCol w="801423"/>
                <a:gridCol w="801423"/>
              </a:tblGrid>
              <a:tr h="377297"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P_56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P_57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P_58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P_59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P_60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P_61</a:t>
                      </a:r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dirty="0" smtClean="0"/>
                        <a:t>P_62 to P_67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dirty="0" smtClean="0"/>
                        <a:t>P_68</a:t>
                      </a:r>
                      <a:r>
                        <a:rPr lang="fr-FR" baseline="0" dirty="0" smtClean="0"/>
                        <a:t> to P_78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7297">
                <a:tc>
                  <a:txBody>
                    <a:bodyPr/>
                    <a:lstStyle/>
                    <a:p>
                      <a:r>
                        <a:rPr lang="en-GB" sz="1600" noProof="0" dirty="0" smtClean="0"/>
                        <a:t>Wafer</a:t>
                      </a:r>
                      <a:r>
                        <a:rPr lang="en-GB" sz="1600" baseline="0" noProof="0" dirty="0" smtClean="0"/>
                        <a:t> </a:t>
                      </a:r>
                      <a:r>
                        <a:rPr lang="en-GB" sz="1600" noProof="0" dirty="0" smtClean="0"/>
                        <a:t>Delivery SOI +</a:t>
                      </a:r>
                      <a:r>
                        <a:rPr lang="en-GB" sz="1600" baseline="0" noProof="0" dirty="0" smtClean="0"/>
                        <a:t> </a:t>
                      </a:r>
                      <a:r>
                        <a:rPr lang="en-GB" sz="1600" baseline="0" noProof="0" dirty="0" err="1" smtClean="0"/>
                        <a:t>SiN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6 SOI wafers</a:t>
                      </a:r>
                      <a:endParaRPr lang="fr-FR" sz="1600" dirty="0"/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SOI wafers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7388">
                <a:tc>
                  <a:txBody>
                    <a:bodyPr/>
                    <a:lstStyle/>
                    <a:p>
                      <a:r>
                        <a:rPr lang="en-GB" sz="1600" noProof="0" dirty="0" err="1" smtClean="0"/>
                        <a:t>NbSi</a:t>
                      </a:r>
                      <a:r>
                        <a:rPr lang="en-GB" sz="1600" noProof="0" dirty="0" smtClean="0"/>
                        <a:t> + Al</a:t>
                      </a:r>
                      <a:r>
                        <a:rPr lang="en-GB" sz="1600" baseline="0" noProof="0" dirty="0" smtClean="0"/>
                        <a:t> deposition </a:t>
                      </a:r>
                    </a:p>
                    <a:p>
                      <a:r>
                        <a:rPr lang="en-GB" sz="1600" baseline="0" noProof="0" dirty="0" smtClean="0"/>
                        <a:t>(e-beam)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150 GHz</a:t>
                      </a:r>
                      <a:endParaRPr lang="fr-FR" sz="1400" dirty="0"/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150 GHz</a:t>
                      </a: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150 GHz</a:t>
                      </a: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150 GHz</a:t>
                      </a: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220 GHz</a:t>
                      </a: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220 GHz</a:t>
                      </a: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597388">
                <a:tc>
                  <a:txBody>
                    <a:bodyPr/>
                    <a:lstStyle/>
                    <a:p>
                      <a:r>
                        <a:rPr lang="en-GB" sz="1600" noProof="0" dirty="0" smtClean="0"/>
                        <a:t>Al etching - signal routing</a:t>
                      </a:r>
                    </a:p>
                    <a:p>
                      <a:r>
                        <a:rPr lang="en-GB" sz="1600" noProof="0" dirty="0" smtClean="0"/>
                        <a:t>(wet)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597388">
                <a:tc>
                  <a:txBody>
                    <a:bodyPr/>
                    <a:lstStyle/>
                    <a:p>
                      <a:r>
                        <a:rPr lang="en-GB" sz="1600" noProof="0" dirty="0" err="1" smtClean="0"/>
                        <a:t>NbSi</a:t>
                      </a:r>
                      <a:r>
                        <a:rPr lang="en-GB" sz="1600" noProof="0" dirty="0" smtClean="0"/>
                        <a:t> etching - TES</a:t>
                      </a:r>
                    </a:p>
                    <a:p>
                      <a:r>
                        <a:rPr lang="en-GB" sz="1600" noProof="0" dirty="0" smtClean="0"/>
                        <a:t>(XeF</a:t>
                      </a:r>
                      <a:r>
                        <a:rPr lang="en-GB" sz="1600" baseline="-25000" noProof="0" dirty="0" smtClean="0"/>
                        <a:t>2</a:t>
                      </a:r>
                      <a:r>
                        <a:rPr lang="en-GB" sz="1600" noProof="0" dirty="0" smtClean="0"/>
                        <a:t>)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597388">
                <a:tc>
                  <a:txBody>
                    <a:bodyPr/>
                    <a:lstStyle/>
                    <a:p>
                      <a:r>
                        <a:rPr lang="en-GB" sz="1600" noProof="0" dirty="0" err="1" smtClean="0"/>
                        <a:t>Pd</a:t>
                      </a:r>
                      <a:r>
                        <a:rPr lang="en-GB" sz="1600" noProof="0" dirty="0" smtClean="0"/>
                        <a:t> grid deposition &amp; lift-off</a:t>
                      </a:r>
                    </a:p>
                    <a:p>
                      <a:r>
                        <a:rPr lang="en-GB" sz="1600" noProof="0" dirty="0" smtClean="0"/>
                        <a:t>(e-beam)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597388">
                <a:tc>
                  <a:txBody>
                    <a:bodyPr/>
                    <a:lstStyle/>
                    <a:p>
                      <a:r>
                        <a:rPr lang="en-GB" sz="1600" noProof="0" smtClean="0"/>
                        <a:t>Intermediate</a:t>
                      </a:r>
                      <a:r>
                        <a:rPr lang="en-GB" sz="1600" baseline="0" noProof="0" smtClean="0"/>
                        <a:t> tests</a:t>
                      </a:r>
                    </a:p>
                    <a:p>
                      <a:r>
                        <a:rPr lang="en-GB" sz="1600" baseline="0" noProof="0" smtClean="0"/>
                        <a:t>TES + signal routing</a:t>
                      </a:r>
                      <a:endParaRPr lang="en-GB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80395">
                <a:tc>
                  <a:txBody>
                    <a:bodyPr/>
                    <a:lstStyle/>
                    <a:p>
                      <a:r>
                        <a:rPr lang="en-GB" sz="1600" noProof="0" dirty="0" err="1" smtClean="0"/>
                        <a:t>SiN</a:t>
                      </a:r>
                      <a:r>
                        <a:rPr lang="en-GB" sz="1600" noProof="0" dirty="0" smtClean="0"/>
                        <a:t> membrane etching (RIE)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7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smtClean="0"/>
                        <a:t>Deep-RIE</a:t>
                      </a:r>
                      <a:r>
                        <a:rPr lang="en-GB" sz="1600" baseline="0" noProof="0" dirty="0" smtClean="0"/>
                        <a:t> (</a:t>
                      </a:r>
                      <a:r>
                        <a:rPr lang="en-GB" sz="1600" noProof="0" dirty="0" smtClean="0"/>
                        <a:t>Si + SiO</a:t>
                      </a:r>
                      <a:r>
                        <a:rPr lang="en-GB" sz="1600" baseline="-25000" noProof="0" dirty="0" smtClean="0"/>
                        <a:t>2</a:t>
                      </a:r>
                      <a:r>
                        <a:rPr lang="en-GB" sz="1600" noProof="0" dirty="0" smtClean="0"/>
                        <a:t> </a:t>
                      </a:r>
                      <a:r>
                        <a:rPr lang="en-GB" sz="1600" baseline="0" noProof="0" dirty="0" smtClean="0"/>
                        <a:t>backside)</a:t>
                      </a:r>
                      <a:endParaRPr lang="en-GB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597388">
                <a:tc>
                  <a:txBody>
                    <a:bodyPr/>
                    <a:lstStyle/>
                    <a:p>
                      <a:r>
                        <a:rPr lang="en-GB" sz="1600" noProof="0" dirty="0" smtClean="0"/>
                        <a:t>Si</a:t>
                      </a:r>
                      <a:r>
                        <a:rPr lang="en-GB" sz="1600" baseline="0" noProof="0" dirty="0" smtClean="0"/>
                        <a:t> etching – suspended membrane</a:t>
                      </a:r>
                    </a:p>
                    <a:p>
                      <a:r>
                        <a:rPr lang="en-GB" sz="1600" baseline="0" noProof="0" dirty="0" smtClean="0"/>
                        <a:t>(XeF</a:t>
                      </a:r>
                      <a:r>
                        <a:rPr lang="en-GB" sz="1600" baseline="-25000" noProof="0" dirty="0" smtClean="0"/>
                        <a:t>2</a:t>
                      </a:r>
                      <a:r>
                        <a:rPr lang="en-GB" sz="1600" baseline="0" noProof="0" dirty="0" smtClean="0"/>
                        <a:t> + resist removal)</a:t>
                      </a:r>
                      <a:endParaRPr lang="en-GB" sz="1600" noProof="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end</a:t>
                      </a:r>
                      <a:r>
                        <a:rPr lang="fr-FR" baseline="0" dirty="0" smtClean="0"/>
                        <a:t> 2016</a:t>
                      </a:r>
                      <a:endParaRPr lang="fr-F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march</a:t>
                      </a:r>
                      <a:r>
                        <a:rPr lang="fr-FR" dirty="0" smtClean="0"/>
                        <a:t> 2017</a:t>
                      </a:r>
                      <a:endParaRPr lang="fr-F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end 2017</a:t>
                      </a:r>
                      <a:endParaRPr lang="fr-F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78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Budget (excluding salaries)for T.D. + F.I.</a:t>
            </a:r>
            <a:endParaRPr lang="en-US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619746"/>
              </p:ext>
            </p:extLst>
          </p:nvPr>
        </p:nvGraphicFramePr>
        <p:xfrm>
          <a:off x="838200" y="1825625"/>
          <a:ext cx="10515600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="" xmlns:a16="http://schemas.microsoft.com/office/drawing/2014/main" val="3493009914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49002308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327964225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3530613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Spendings</a:t>
                      </a:r>
                      <a:r>
                        <a:rPr lang="en-US" dirty="0" smtClean="0"/>
                        <a:t> (type and amount)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Funding (source and amount)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 of funding (granted / under examination)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813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7542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k€ (mainly clean-room)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IN2P3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under</a:t>
                      </a:r>
                      <a:r>
                        <a:rPr lang="en-US" baseline="0" dirty="0" smtClean="0"/>
                        <a:t> examination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644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18978414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93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1220</Words>
  <Application>Microsoft Macintosh PowerPoint</Application>
  <PresentationFormat>Custom</PresentationFormat>
  <Paragraphs>196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Thème Office</vt:lpstr>
      <vt:lpstr>Detectors sub-system for QUBIC </vt:lpstr>
      <vt:lpstr>QUBIC detector sub-system : </vt:lpstr>
      <vt:lpstr>Status of the sub-system :  blocking points and schedule</vt:lpstr>
      <vt:lpstr>Interfaces with other sub-systems</vt:lpstr>
      <vt:lpstr>Test, Delivery, Assembly, Calibration Operations</vt:lpstr>
      <vt:lpstr>ATRIUM and Documentation</vt:lpstr>
      <vt:lpstr>Last news, program for late 2016 and 2017 and other useful information</vt:lpstr>
      <vt:lpstr>Fabrication process schedule</vt:lpstr>
      <vt:lpstr>Budget (excluding salaries)for T.D. + F.I.</vt:lpstr>
      <vt:lpstr>Manpower</vt:lpstr>
      <vt:lpstr>Risks analysis</vt:lpstr>
      <vt:lpstr>Annex 1: list of main-sub-system and WP leaders</vt:lpstr>
      <vt:lpstr>Annex 2 : Target schedule</vt:lpstr>
      <vt:lpstr>Annex 3: examples of possibly needed major tools or utilities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xxxxxx sub-system for QUBIC</dc:title>
  <dc:creator>Laurent Grandsire</dc:creator>
  <cp:lastModifiedBy>S M</cp:lastModifiedBy>
  <cp:revision>51</cp:revision>
  <dcterms:created xsi:type="dcterms:W3CDTF">2016-09-12T14:14:28Z</dcterms:created>
  <dcterms:modified xsi:type="dcterms:W3CDTF">2016-09-25T22:50:44Z</dcterms:modified>
</cp:coreProperties>
</file>