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1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3" r:id="rId15"/>
    <p:sldId id="257" r:id="rId16"/>
    <p:sldId id="261" r:id="rId17"/>
    <p:sldId id="280" r:id="rId18"/>
    <p:sldId id="282" r:id="rId19"/>
    <p:sldId id="267" r:id="rId20"/>
    <p:sldId id="279" r:id="rId21"/>
    <p:sldId id="263" r:id="rId22"/>
    <p:sldId id="262" r:id="rId23"/>
    <p:sldId id="259" r:id="rId24"/>
    <p:sldId id="258" r:id="rId25"/>
    <p:sldId id="265" r:id="rId26"/>
    <p:sldId id="264" r:id="rId27"/>
    <p:sldId id="266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0" y="-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C6ED4-7080-4EC0-8483-B9C198A78C31}" type="datetimeFigureOut">
              <a:rPr lang="fr-FR" smtClean="0"/>
              <a:t>26/09/16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4B2B5-DE40-4DB5-A64E-5F48D89F13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86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988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57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37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08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8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15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87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26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194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83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0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9A9-C35F-48E6-9BB7-636ACAF08A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76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020388"/>
            <a:ext cx="9144000" cy="1858018"/>
          </a:xfrm>
        </p:spPr>
        <p:txBody>
          <a:bodyPr>
            <a:normAutofit/>
          </a:bodyPr>
          <a:lstStyle/>
          <a:p>
            <a:r>
              <a:rPr lang="fr-FR" b="1" dirty="0" err="1"/>
              <a:t>Integration</a:t>
            </a:r>
            <a:r>
              <a:rPr lang="fr-FR" b="1" dirty="0"/>
              <a:t> Plan for the TD @APC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947912"/>
            <a:ext cx="9144000" cy="1655762"/>
          </a:xfrm>
        </p:spPr>
        <p:txBody>
          <a:bodyPr/>
          <a:lstStyle/>
          <a:p>
            <a:r>
              <a:rPr lang="en-US" dirty="0" smtClean="0"/>
              <a:t>For Technological Demonstrator  (T.D.)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For Final Instrument (F.I.)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68" y="146384"/>
            <a:ext cx="1854935" cy="19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10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950750" y="1157329"/>
            <a:ext cx="5965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 smtClean="0"/>
              <a:t>6th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mounting</a:t>
            </a:r>
            <a:r>
              <a:rPr lang="fr-FR" sz="2000" b="1" i="1" dirty="0" smtClean="0"/>
              <a:t> of the 300mK </a:t>
            </a:r>
            <a:r>
              <a:rPr lang="fr-FR" sz="2000" b="1" i="1" dirty="0" err="1" smtClean="0"/>
              <a:t>passageway</a:t>
            </a:r>
            <a:r>
              <a:rPr lang="fr-FR" sz="2000" b="1" i="1" dirty="0" smtClean="0"/>
              <a:t> and </a:t>
            </a:r>
            <a:endParaRPr lang="fr-FR" sz="2000" b="1" i="1" dirty="0"/>
          </a:p>
        </p:txBody>
      </p:sp>
      <p:grpSp>
        <p:nvGrpSpPr>
          <p:cNvPr id="27" name="Groupe 26"/>
          <p:cNvGrpSpPr/>
          <p:nvPr/>
        </p:nvGrpSpPr>
        <p:grpSpPr>
          <a:xfrm>
            <a:off x="6590347" y="2001961"/>
            <a:ext cx="3596426" cy="3791957"/>
            <a:chOff x="6590347" y="2001961"/>
            <a:chExt cx="3596426" cy="379195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47" y="2001961"/>
              <a:ext cx="3596426" cy="33467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6920850" y="5270698"/>
              <a:ext cx="29354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19 – (</a:t>
              </a:r>
              <a:r>
                <a:rPr lang="fr-FR" sz="1400" dirty="0" err="1" smtClean="0"/>
                <a:t>Re</a:t>
              </a:r>
              <a:r>
                <a:rPr lang="fr-FR" sz="1400" dirty="0" smtClean="0"/>
                <a:t>)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ONA-FP and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the OFA-FP</a:t>
              </a:r>
              <a:endParaRPr lang="fr-FR" sz="1400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797881" y="5916699"/>
            <a:ext cx="179279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ONA-FP : ONA focal plane</a:t>
            </a:r>
          </a:p>
          <a:p>
            <a:r>
              <a:rPr lang="fr-FR" sz="1200" dirty="0" smtClean="0"/>
              <a:t>OFA-FP : OFA focal plane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2285552" y="2001961"/>
            <a:ext cx="3596425" cy="3576514"/>
            <a:chOff x="2285552" y="2001961"/>
            <a:chExt cx="3596425" cy="357651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552" y="2001961"/>
              <a:ext cx="3596425" cy="33467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2487686" y="5270698"/>
              <a:ext cx="319215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18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300mK </a:t>
              </a:r>
              <a:r>
                <a:rPr lang="fr-FR" sz="1400" dirty="0" err="1" smtClean="0"/>
                <a:t>passageway</a:t>
              </a:r>
              <a:endParaRPr lang="fr-FR" sz="1400" dirty="0"/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V="1">
              <a:off x="2659380" y="4602481"/>
              <a:ext cx="693420" cy="5029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H="1" flipV="1">
              <a:off x="4587240" y="4792981"/>
              <a:ext cx="708660" cy="3124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642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11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950750" y="1004355"/>
            <a:ext cx="9668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/>
              <a:t>7</a:t>
            </a:r>
            <a:r>
              <a:rPr lang="fr-FR" sz="2000" b="1" i="1" dirty="0" smtClean="0"/>
              <a:t>th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mounting</a:t>
            </a:r>
            <a:r>
              <a:rPr lang="fr-FR" sz="2000" b="1" i="1" dirty="0" smtClean="0"/>
              <a:t> of the « top </a:t>
            </a:r>
            <a:r>
              <a:rPr lang="fr-FR" sz="2000" b="1" i="1" dirty="0" err="1" smtClean="0"/>
              <a:t>lid</a:t>
            </a:r>
            <a:r>
              <a:rPr lang="fr-FR" sz="2000" b="1" i="1" dirty="0" smtClean="0"/>
              <a:t> » and the </a:t>
            </a:r>
            <a:r>
              <a:rPr lang="fr-FR" sz="2000" b="1" i="1" dirty="0" err="1" smtClean="0"/>
              <a:t>upper</a:t>
            </a:r>
            <a:r>
              <a:rPr lang="fr-FR" sz="2000" b="1" i="1" dirty="0" smtClean="0"/>
              <a:t> support frame </a:t>
            </a:r>
            <a:r>
              <a:rPr lang="fr-FR" sz="2000" b="1" i="1" dirty="0" err="1" smtClean="0"/>
              <a:t>with</a:t>
            </a:r>
            <a:r>
              <a:rPr lang="fr-FR" sz="2000" b="1" i="1" dirty="0" smtClean="0"/>
              <a:t> the 6 </a:t>
            </a:r>
            <a:r>
              <a:rPr lang="fr-FR" sz="2000" b="1" i="1" dirty="0" err="1"/>
              <a:t>p</a:t>
            </a:r>
            <a:r>
              <a:rPr lang="fr-FR" sz="2000" b="1" i="1" dirty="0" err="1" smtClean="0"/>
              <a:t>illars</a:t>
            </a:r>
            <a:endParaRPr lang="fr-FR" sz="2000" b="1" i="1" dirty="0"/>
          </a:p>
        </p:txBody>
      </p:sp>
      <p:grpSp>
        <p:nvGrpSpPr>
          <p:cNvPr id="31" name="Groupe 30"/>
          <p:cNvGrpSpPr/>
          <p:nvPr/>
        </p:nvGrpSpPr>
        <p:grpSpPr>
          <a:xfrm>
            <a:off x="2059904" y="1913239"/>
            <a:ext cx="3533068" cy="3564627"/>
            <a:chOff x="2059904" y="1913239"/>
            <a:chExt cx="3533068" cy="3564627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904" y="1913239"/>
              <a:ext cx="3533068" cy="33373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2808467" y="5170089"/>
              <a:ext cx="203594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20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top </a:t>
              </a:r>
              <a:r>
                <a:rPr lang="fr-FR" sz="1400" dirty="0" err="1" smtClean="0"/>
                <a:t>lid</a:t>
              </a:r>
              <a:endParaRPr lang="fr-FR" sz="1400" dirty="0" smtClean="0"/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3345180" y="1973580"/>
              <a:ext cx="358140" cy="3657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6522209" y="1519937"/>
            <a:ext cx="3708023" cy="4606483"/>
            <a:chOff x="6522209" y="1519937"/>
            <a:chExt cx="3708023" cy="460648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209" y="1519937"/>
              <a:ext cx="3708023" cy="41239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6642668" y="5603200"/>
              <a:ext cx="3527056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21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</a:t>
              </a:r>
              <a:r>
                <a:rPr lang="fr-FR" sz="1400" dirty="0" err="1" smtClean="0"/>
                <a:t>upper</a:t>
              </a:r>
              <a:r>
                <a:rPr lang="fr-FR" sz="1400" dirty="0" smtClean="0"/>
                <a:t> support frame </a:t>
              </a:r>
              <a:r>
                <a:rPr lang="fr-FR" sz="1400" dirty="0" err="1" smtClean="0"/>
                <a:t>with</a:t>
              </a:r>
              <a:endParaRPr lang="fr-FR" sz="1400" dirty="0" smtClean="0"/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the 6 </a:t>
              </a:r>
              <a:r>
                <a:rPr lang="fr-FR" sz="1400" dirty="0" err="1" smtClean="0"/>
                <a:t>pillars</a:t>
              </a:r>
              <a:r>
                <a:rPr lang="fr-FR" sz="1400" dirty="0" smtClean="0"/>
                <a:t> (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tools</a:t>
              </a:r>
              <a:r>
                <a:rPr lang="fr-FR" sz="1400" dirty="0" smtClean="0"/>
                <a:t> – to </a:t>
              </a:r>
              <a:r>
                <a:rPr lang="fr-FR" sz="1400" dirty="0" err="1" smtClean="0"/>
                <a:t>be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defined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>
              <a:off x="6995160" y="1573981"/>
              <a:ext cx="769620" cy="2852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6995160" y="1573981"/>
              <a:ext cx="487680" cy="13063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3337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12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2034441" y="1569192"/>
            <a:ext cx="3708023" cy="4568602"/>
            <a:chOff x="2034441" y="1569192"/>
            <a:chExt cx="3708023" cy="4568602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441" y="1569192"/>
              <a:ext cx="3708023" cy="41239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ZoneTexte 11"/>
            <p:cNvSpPr txBox="1"/>
            <p:nvPr/>
          </p:nvSpPr>
          <p:spPr>
            <a:xfrm>
              <a:off x="2530580" y="5614574"/>
              <a:ext cx="271574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22 – </a:t>
              </a:r>
              <a:r>
                <a:rPr lang="fr-FR" sz="1400" dirty="0" err="1" smtClean="0"/>
                <a:t>Dismounting</a:t>
              </a:r>
              <a:r>
                <a:rPr lang="fr-FR" sz="1400" dirty="0" smtClean="0"/>
                <a:t> the ONA-FP and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the OFA-FP for </a:t>
              </a:r>
              <a:r>
                <a:rPr lang="fr-FR" sz="1400" dirty="0" err="1" smtClean="0"/>
                <a:t>wiring</a:t>
              </a:r>
              <a:endParaRPr lang="fr-FR" sz="1400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830437" y="1569192"/>
            <a:ext cx="3708024" cy="4587795"/>
            <a:chOff x="6830437" y="1569192"/>
            <a:chExt cx="3708024" cy="458779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437" y="1569192"/>
              <a:ext cx="3708024" cy="41239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7240528" y="5633767"/>
              <a:ext cx="288784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23 – (</a:t>
              </a:r>
              <a:r>
                <a:rPr lang="fr-FR" sz="1400" dirty="0" err="1" smtClean="0"/>
                <a:t>Re</a:t>
              </a:r>
              <a:r>
                <a:rPr lang="fr-FR" sz="1400" dirty="0" smtClean="0"/>
                <a:t>)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ONA-FP and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the OFA-FP </a:t>
              </a:r>
              <a:r>
                <a:rPr lang="fr-FR" sz="1400" dirty="0" err="1" smtClean="0"/>
                <a:t>after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wiring</a:t>
              </a:r>
              <a:endParaRPr lang="fr-FR" sz="1400" dirty="0" smtClean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950750" y="1004355"/>
            <a:ext cx="4126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 smtClean="0"/>
              <a:t>8th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wiring</a:t>
            </a:r>
            <a:r>
              <a:rPr lang="fr-FR" sz="2000" b="1" i="1" dirty="0" smtClean="0"/>
              <a:t> of the focal plan</a:t>
            </a:r>
            <a:endParaRPr lang="fr-FR" sz="2000" b="1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41643" y="5906962"/>
            <a:ext cx="179279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ONA-FP : ONA focal plane</a:t>
            </a:r>
          </a:p>
          <a:p>
            <a:r>
              <a:rPr lang="fr-FR" sz="1200" dirty="0" smtClean="0"/>
              <a:t>OFA-FP : OFA focal plane</a:t>
            </a:r>
          </a:p>
        </p:txBody>
      </p:sp>
    </p:spTree>
    <p:extLst>
      <p:ext uri="{BB962C8B-B14F-4D97-AF65-F5344CB8AC3E}">
        <p14:creationId xmlns:p14="http://schemas.microsoft.com/office/powerpoint/2010/main" val="186709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13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950750" y="1004355"/>
            <a:ext cx="5162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/>
              <a:t>9</a:t>
            </a:r>
            <a:r>
              <a:rPr lang="fr-FR" sz="2000" b="1" i="1" dirty="0" smtClean="0"/>
              <a:t>th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mounting</a:t>
            </a:r>
            <a:r>
              <a:rPr lang="fr-FR" sz="2000" b="1" i="1" dirty="0" smtClean="0"/>
              <a:t> the </a:t>
            </a:r>
            <a:r>
              <a:rPr lang="fr-FR" sz="2000" b="1" i="1" dirty="0" err="1" smtClean="0"/>
              <a:t>lids</a:t>
            </a:r>
            <a:r>
              <a:rPr lang="fr-FR" sz="2000" b="1" i="1" dirty="0" smtClean="0"/>
              <a:t> and the </a:t>
            </a:r>
            <a:r>
              <a:rPr lang="fr-FR" sz="2000" b="1" i="1" dirty="0" err="1" smtClean="0"/>
              <a:t>covers</a:t>
            </a:r>
            <a:endParaRPr lang="fr-FR" sz="2000" b="1" i="1" dirty="0"/>
          </a:p>
        </p:txBody>
      </p:sp>
      <p:grpSp>
        <p:nvGrpSpPr>
          <p:cNvPr id="29" name="Groupe 28"/>
          <p:cNvGrpSpPr/>
          <p:nvPr/>
        </p:nvGrpSpPr>
        <p:grpSpPr>
          <a:xfrm>
            <a:off x="1950750" y="1546861"/>
            <a:ext cx="3725557" cy="4424929"/>
            <a:chOff x="1950750" y="1546861"/>
            <a:chExt cx="3725557" cy="442492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750" y="1546861"/>
              <a:ext cx="3725557" cy="41716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2619868" y="5664013"/>
              <a:ext cx="238732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24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</a:t>
              </a:r>
              <a:r>
                <a:rPr lang="fr-FR" sz="1400" dirty="0" err="1" smtClean="0"/>
                <a:t>rear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covers</a:t>
              </a:r>
              <a:endParaRPr lang="fr-FR" sz="1400" dirty="0"/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 flipV="1">
              <a:off x="2194560" y="4960620"/>
              <a:ext cx="655320" cy="7033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flipV="1">
              <a:off x="2194560" y="4099560"/>
              <a:ext cx="384810" cy="156445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6530340" y="1496725"/>
            <a:ext cx="4145280" cy="4942968"/>
            <a:chOff x="6530340" y="1496725"/>
            <a:chExt cx="4145280" cy="494296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9719" y="1546861"/>
              <a:ext cx="3752917" cy="41716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7303192" y="5673364"/>
              <a:ext cx="260597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25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</a:t>
              </a:r>
              <a:r>
                <a:rPr lang="fr-FR" sz="1400" dirty="0" err="1" smtClean="0"/>
                <a:t>remaining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lids</a:t>
              </a:r>
              <a:endParaRPr lang="fr-FR" sz="1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30340" y="1496725"/>
              <a:ext cx="4145280" cy="4680316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688332" y="6070361"/>
              <a:ext cx="185774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i="1" dirty="0" smtClean="0"/>
                <a:t>1K box </a:t>
              </a:r>
              <a:r>
                <a:rPr lang="fr-FR" b="1" i="1" dirty="0" err="1" smtClean="0"/>
                <a:t>equipped</a:t>
              </a:r>
              <a:endParaRPr lang="fr-FR" b="1" i="1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H="1" flipV="1">
              <a:off x="8688332" y="4411980"/>
              <a:ext cx="928874" cy="10896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V="1">
              <a:off x="9617206" y="4008120"/>
              <a:ext cx="227834" cy="14935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989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Comments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1K </a:t>
            </a:r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optimised</a:t>
            </a:r>
            <a:endParaRPr lang="fr-FR" dirty="0" smtClean="0"/>
          </a:p>
          <a:p>
            <a:pPr lvl="1"/>
            <a:r>
              <a:rPr lang="fr-FR" dirty="0" err="1" smtClean="0"/>
              <a:t>Reduction</a:t>
            </a:r>
            <a:r>
              <a:rPr lang="fr-FR" dirty="0" smtClean="0"/>
              <a:t> of </a:t>
            </a:r>
            <a:r>
              <a:rPr lang="fr-FR" dirty="0" err="1" smtClean="0"/>
              <a:t>mounting</a:t>
            </a:r>
            <a:r>
              <a:rPr lang="fr-FR" dirty="0" smtClean="0"/>
              <a:t>/</a:t>
            </a:r>
            <a:r>
              <a:rPr lang="fr-FR" dirty="0" err="1" smtClean="0"/>
              <a:t>dismounting</a:t>
            </a:r>
            <a:r>
              <a:rPr lang="fr-FR" dirty="0" smtClean="0"/>
              <a:t> </a:t>
            </a:r>
            <a:r>
              <a:rPr lang="fr-FR" dirty="0" err="1" smtClean="0"/>
              <a:t>procedures</a:t>
            </a:r>
            <a:endParaRPr lang="fr-FR" dirty="0" smtClean="0"/>
          </a:p>
          <a:p>
            <a:pPr lvl="1"/>
            <a:r>
              <a:rPr lang="fr-FR" dirty="0" smtClean="0"/>
              <a:t>Laser alignement </a:t>
            </a:r>
            <a:r>
              <a:rPr lang="fr-FR" dirty="0" err="1" smtClean="0"/>
              <a:t>procedure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added</a:t>
            </a:r>
            <a:r>
              <a:rPr lang="fr-FR" dirty="0" smtClean="0"/>
              <a:t> (in configuration 16?)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598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 smtClean="0"/>
              <a:t>Status</a:t>
            </a:r>
            <a:r>
              <a:rPr lang="fr-FR" dirty="0" smtClean="0"/>
              <a:t> of the </a:t>
            </a:r>
            <a:r>
              <a:rPr lang="fr-FR" dirty="0" err="1" smtClean="0"/>
              <a:t>sub</a:t>
            </a:r>
            <a:r>
              <a:rPr lang="fr-FR" dirty="0" smtClean="0"/>
              <a:t>-system : </a:t>
            </a:r>
            <a:br>
              <a:rPr lang="fr-FR" dirty="0" smtClean="0"/>
            </a:br>
            <a:r>
              <a:rPr lang="fr-FR" dirty="0" err="1" smtClean="0"/>
              <a:t>blocking</a:t>
            </a:r>
            <a:r>
              <a:rPr lang="fr-FR" dirty="0" smtClean="0"/>
              <a:t> points and </a:t>
            </a:r>
            <a:r>
              <a:rPr lang="fr-FR" dirty="0" err="1" smtClean="0"/>
              <a:t>schedule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0" y="1711324"/>
            <a:ext cx="10896600" cy="4702175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</a:t>
            </a:r>
            <a:r>
              <a:rPr lang="en-US" dirty="0" smtClean="0"/>
              <a:t>tatus : </a:t>
            </a:r>
            <a:r>
              <a:rPr lang="en-US" dirty="0" smtClean="0">
                <a:solidFill>
                  <a:srgbClr val="FF0000"/>
                </a:solidFill>
              </a:rPr>
              <a:t>under definition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Integration of FP is missing (</a:t>
            </a:r>
            <a:r>
              <a:rPr lang="en-US" dirty="0" smtClean="0"/>
              <a:t>at APC clean room)</a:t>
            </a:r>
          </a:p>
          <a:p>
            <a:pPr lvl="2"/>
            <a:r>
              <a:rPr lang="en-US" dirty="0" err="1" smtClean="0"/>
              <a:t>Intgr</a:t>
            </a:r>
            <a:r>
              <a:rPr lang="en-US" dirty="0" err="1" smtClean="0"/>
              <a:t>ation</a:t>
            </a:r>
            <a:r>
              <a:rPr lang="en-US" dirty="0" smtClean="0"/>
              <a:t> of instrument: in the integration hall of APC</a:t>
            </a:r>
            <a:endParaRPr lang="en-US" dirty="0" smtClean="0"/>
          </a:p>
          <a:p>
            <a:pPr lvl="1"/>
            <a:r>
              <a:rPr lang="en-US" dirty="0" smtClean="0"/>
              <a:t>Design: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Tools needs to be designed </a:t>
            </a:r>
            <a:r>
              <a:rPr lang="en-US" dirty="0" smtClean="0"/>
              <a:t>(see Claude presentation)</a:t>
            </a:r>
            <a:endParaRPr lang="en-US" dirty="0" smtClean="0"/>
          </a:p>
          <a:p>
            <a:pPr lvl="1"/>
            <a:r>
              <a:rPr lang="en-US" dirty="0"/>
              <a:t>W</a:t>
            </a:r>
            <a:r>
              <a:rPr lang="en-US" dirty="0" smtClean="0"/>
              <a:t>hat time is still needed in order to (for D.T.</a:t>
            </a:r>
            <a:r>
              <a:rPr lang="en-US" dirty="0" smtClean="0"/>
              <a:t>): </a:t>
            </a:r>
            <a:endParaRPr lang="en-US" dirty="0" smtClean="0"/>
          </a:p>
          <a:p>
            <a:pPr lvl="2"/>
            <a:r>
              <a:rPr lang="en-US" dirty="0" smtClean="0"/>
              <a:t>Finish the whole detailed design of D.T. ?</a:t>
            </a:r>
          </a:p>
          <a:p>
            <a:pPr lvl="2"/>
            <a:r>
              <a:rPr lang="en-US" dirty="0" smtClean="0"/>
              <a:t>Manufacture the sub-system ?</a:t>
            </a:r>
          </a:p>
          <a:p>
            <a:pPr lvl="2"/>
            <a:r>
              <a:rPr lang="en-US" dirty="0" smtClean="0"/>
              <a:t>Test the sub-system in your premises before delivery to APC / ROMA </a:t>
            </a:r>
            <a:r>
              <a:rPr lang="en-US" dirty="0" smtClean="0"/>
              <a:t>?</a:t>
            </a:r>
            <a:endParaRPr lang="en-US" dirty="0" smtClean="0"/>
          </a:p>
          <a:p>
            <a:pPr lvl="1"/>
            <a:r>
              <a:rPr lang="en-US" dirty="0" smtClean="0"/>
              <a:t>Idem for F.I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Same tools for F.I.!</a:t>
            </a:r>
            <a:endParaRPr lang="en-US" dirty="0"/>
          </a:p>
          <a:p>
            <a:pPr lvl="1"/>
            <a:r>
              <a:rPr lang="en-US" dirty="0" smtClean="0"/>
              <a:t>Do you think you can comply to the target schedule (see annex 2) </a:t>
            </a:r>
            <a:r>
              <a:rPr lang="en-US" dirty="0" smtClean="0"/>
              <a:t>? </a:t>
            </a:r>
            <a:r>
              <a:rPr lang="en-US" dirty="0" smtClean="0">
                <a:solidFill>
                  <a:srgbClr val="FF0000"/>
                </a:solidFill>
              </a:rPr>
              <a:t>Under </a:t>
            </a:r>
            <a:r>
              <a:rPr lang="en-US" dirty="0" smtClean="0">
                <a:solidFill>
                  <a:srgbClr val="FF0000"/>
                </a:solidFill>
              </a:rPr>
              <a:t>study</a:t>
            </a:r>
            <a:endParaRPr lang="en-US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15</a:t>
            </a:fld>
            <a:endParaRPr lang="fr-FR"/>
          </a:p>
        </p:txBody>
      </p:sp>
      <p:pic>
        <p:nvPicPr>
          <p:cNvPr id="6" name="Image 5" descr="Capture d’écran 2016-09-27 à 09.50.4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42" y="1681788"/>
            <a:ext cx="3677986" cy="305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Interfaces with other sub-systems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4825513" cy="4351338"/>
          </a:xfrm>
        </p:spPr>
        <p:txBody>
          <a:bodyPr/>
          <a:lstStyle/>
          <a:p>
            <a:r>
              <a:rPr lang="en-US" dirty="0" smtClean="0"/>
              <a:t>APC integration hall is being prepared to receive QUBIC:</a:t>
            </a:r>
          </a:p>
          <a:p>
            <a:pPr lvl="1"/>
            <a:r>
              <a:rPr lang="en-US" dirty="0" smtClean="0"/>
              <a:t>Closed loop cold water line about to be implemented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All other needed instrumentation needed (see Silvia’s talk) are available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16</a:t>
            </a:fld>
            <a:endParaRPr lang="fr-FR"/>
          </a:p>
        </p:txBody>
      </p:sp>
      <p:pic>
        <p:nvPicPr>
          <p:cNvPr id="6" name="Image 5" descr="Plan_hall_montag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37202" y="692697"/>
            <a:ext cx="5028063" cy="62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Test</a:t>
            </a:r>
            <a:r>
              <a:rPr lang="en-US" sz="4000" dirty="0" smtClean="0"/>
              <a:t>s and calibration</a:t>
            </a:r>
            <a:endParaRPr lang="en-US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5986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See the docume</a:t>
            </a:r>
            <a:r>
              <a:rPr lang="en-US" sz="2400" dirty="0" smtClean="0"/>
              <a:t>nt : </a:t>
            </a:r>
            <a:r>
              <a:rPr lang="en-US" sz="2400" b="1" dirty="0"/>
              <a:t>QUBIC Technological Demonstrator Integration Plan </a:t>
            </a:r>
            <a:endParaRPr lang="en-US" sz="2400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 descr="Capture d’écran 2016-09-27 à 10.00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32" y="1914009"/>
            <a:ext cx="7211433" cy="47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3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and calibration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18</a:t>
            </a:fld>
            <a:endParaRPr lang="fr-FR"/>
          </a:p>
        </p:txBody>
      </p:sp>
      <p:pic>
        <p:nvPicPr>
          <p:cNvPr id="6" name="Image 5" descr="Capture d’écran 2016-09-27 à 10.00.5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6" y="1276189"/>
            <a:ext cx="11413239" cy="52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0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6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Manpower</a:t>
            </a:r>
            <a:endParaRPr lang="en-US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6347610"/>
              </p:ext>
            </p:extLst>
          </p:nvPr>
        </p:nvGraphicFramePr>
        <p:xfrm>
          <a:off x="838200" y="1825625"/>
          <a:ext cx="1051560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1504337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312727936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16984936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429402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 and responsibility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FTE 2018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138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Claude </a:t>
                      </a:r>
                      <a:r>
                        <a:rPr lang="en-US" dirty="0" err="1" smtClean="0"/>
                        <a:t>Chapron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398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Michel </a:t>
                      </a:r>
                      <a:r>
                        <a:rPr lang="en-US" dirty="0" err="1" smtClean="0"/>
                        <a:t>Piat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0548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Damien </a:t>
                      </a:r>
                      <a:r>
                        <a:rPr lang="en-US" dirty="0" err="1" smtClean="0"/>
                        <a:t>Pr</a:t>
                      </a:r>
                      <a:r>
                        <a:rPr lang="en-US" dirty="0" err="1" smtClean="0"/>
                        <a:t>êle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2942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Fabrice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Voisin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3202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+LAL, </a:t>
                      </a:r>
                      <a:r>
                        <a:rPr lang="en-US" smtClean="0"/>
                        <a:t>IRAP, Roma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Milano, </a:t>
                      </a:r>
                      <a:r>
                        <a:rPr lang="en-US" baseline="0" dirty="0" err="1" smtClean="0"/>
                        <a:t>Maynooth</a:t>
                      </a:r>
                      <a:r>
                        <a:rPr lang="en-US" baseline="0" dirty="0" smtClean="0"/>
                        <a:t>, Manchester</a:t>
                      </a:r>
                      <a:r>
                        <a:rPr lang="is-IS" baseline="0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	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7522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FTE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8950466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78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QUBIC Technological Demonstrator Integration Plan 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dirty="0" smtClean="0"/>
              <a:t>draft document </a:t>
            </a:r>
            <a:r>
              <a:rPr lang="en-US" dirty="0"/>
              <a:t>d</a:t>
            </a:r>
            <a:r>
              <a:rPr lang="en-US" dirty="0" smtClean="0"/>
              <a:t>istributed </a:t>
            </a:r>
            <a:r>
              <a:rPr lang="en-US" dirty="0"/>
              <a:t>by Olivier on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smtClean="0"/>
              <a:t>September</a:t>
            </a:r>
          </a:p>
          <a:p>
            <a:r>
              <a:rPr lang="en-US" dirty="0" smtClean="0"/>
              <a:t>Content:</a:t>
            </a:r>
          </a:p>
          <a:p>
            <a:pPr lvl="1"/>
            <a:r>
              <a:rPr lang="en-US" dirty="0" smtClean="0"/>
              <a:t>Integration</a:t>
            </a:r>
          </a:p>
          <a:p>
            <a:pPr lvl="2"/>
            <a:r>
              <a:rPr lang="en-US" dirty="0" smtClean="0"/>
              <a:t>Strategy</a:t>
            </a:r>
          </a:p>
          <a:p>
            <a:pPr lvl="2"/>
            <a:r>
              <a:rPr lang="en-US" dirty="0" smtClean="0"/>
              <a:t>Procedure</a:t>
            </a:r>
          </a:p>
          <a:p>
            <a:pPr lvl="2"/>
            <a:r>
              <a:rPr lang="en-US" dirty="0" smtClean="0"/>
              <a:t>Implementation</a:t>
            </a:r>
            <a:endParaRPr lang="en-US" dirty="0"/>
          </a:p>
          <a:p>
            <a:pPr lvl="1"/>
            <a:r>
              <a:rPr lang="en-US" dirty="0" smtClean="0"/>
              <a:t>Test plan	</a:t>
            </a:r>
          </a:p>
          <a:p>
            <a:pPr lvl="2"/>
            <a:r>
              <a:rPr lang="en-US" dirty="0" smtClean="0"/>
              <a:t>At sub-system level</a:t>
            </a:r>
          </a:p>
          <a:p>
            <a:pPr lvl="2"/>
            <a:r>
              <a:rPr lang="en-US" dirty="0" smtClean="0"/>
              <a:t>Before integration</a:t>
            </a:r>
          </a:p>
          <a:p>
            <a:pPr lvl="2"/>
            <a:r>
              <a:rPr lang="en-US" dirty="0" smtClean="0"/>
              <a:t>After integration</a:t>
            </a:r>
          </a:p>
          <a:p>
            <a:pPr lvl="1"/>
            <a:r>
              <a:rPr lang="en-US" dirty="0" smtClean="0"/>
              <a:t>Calibration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852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000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ATRIUM and Documentation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(with reference ATRIUM-</a:t>
            </a:r>
            <a:r>
              <a:rPr lang="en-US" dirty="0" err="1" smtClean="0"/>
              <a:t>xxxxx</a:t>
            </a:r>
            <a:r>
              <a:rPr lang="en-US" dirty="0" smtClean="0"/>
              <a:t>) the technical documents related to your sub-system already in the ATRIUM repository.</a:t>
            </a:r>
          </a:p>
          <a:p>
            <a:endParaRPr lang="en-US" dirty="0" smtClean="0"/>
          </a:p>
          <a:p>
            <a:r>
              <a:rPr lang="en-US" dirty="0" smtClean="0"/>
              <a:t>Are these documents definitive ? Should we update the status of the document from “in project” to “validated” ?</a:t>
            </a:r>
          </a:p>
          <a:p>
            <a:endParaRPr lang="en-US" dirty="0" smtClean="0"/>
          </a:p>
          <a:p>
            <a:r>
              <a:rPr lang="en-US" dirty="0" smtClean="0"/>
              <a:t>Missing documents from other sub-systems ?</a:t>
            </a:r>
          </a:p>
          <a:p>
            <a:endParaRPr lang="en-US" dirty="0" smtClean="0"/>
          </a:p>
          <a:p>
            <a:r>
              <a:rPr lang="en-US" dirty="0" smtClean="0"/>
              <a:t>Future documents to be downloaded by you ?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362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Last news, program for late 2016 and 2017 and other useful information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12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Budget (excluding salaries)for T.D. + F.I.</a:t>
            </a:r>
            <a:endParaRPr lang="en-US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227766"/>
              </p:ext>
            </p:extLst>
          </p:nvPr>
        </p:nvGraphicFramePr>
        <p:xfrm>
          <a:off x="838200" y="1825625"/>
          <a:ext cx="10515600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349300991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4900230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32796422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353061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Spendings</a:t>
                      </a:r>
                      <a:r>
                        <a:rPr lang="en-US" dirty="0" smtClean="0"/>
                        <a:t> (type and amount)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Funding (source and amount)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 of funding (granted / under examination)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813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542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0644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8978414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93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Risks analysis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up to three major risks that can impact performances, schedule, costs for the delivery of your sub-systems.</a:t>
            </a:r>
          </a:p>
          <a:p>
            <a:endParaRPr lang="en-US" dirty="0" smtClean="0"/>
          </a:p>
          <a:p>
            <a:r>
              <a:rPr lang="en-US" dirty="0" smtClean="0"/>
              <a:t>Describe strategies dedicated to mitigate the probability of occurrence or the consequence of the risks</a:t>
            </a:r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6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7240" y="112577"/>
            <a:ext cx="10515600" cy="69732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Annex 1: list of main-sub-system and WP leaders</a:t>
            </a:r>
            <a:endParaRPr lang="en-US" sz="40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21" y="809898"/>
            <a:ext cx="9580312" cy="6048102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59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13211"/>
            <a:ext cx="10515600" cy="80118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Annex 2 : Target schedule</a:t>
            </a:r>
            <a:endParaRPr lang="en-US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95" y="757646"/>
            <a:ext cx="4916668" cy="6092567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68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Annex 3: examples of possibly needed major tools or utilities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6423" y="1506583"/>
            <a:ext cx="6583680" cy="467038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High voltage (380 V) power</a:t>
            </a:r>
          </a:p>
          <a:p>
            <a:r>
              <a:rPr lang="en-US" sz="2200" dirty="0" smtClean="0"/>
              <a:t>Cold water</a:t>
            </a:r>
          </a:p>
          <a:p>
            <a:r>
              <a:rPr lang="en-US" sz="2200" dirty="0" smtClean="0"/>
              <a:t>Liquid or gaseous N2 / He</a:t>
            </a:r>
          </a:p>
          <a:p>
            <a:r>
              <a:rPr lang="en-US" sz="2200" dirty="0" smtClean="0"/>
              <a:t>Compressed air</a:t>
            </a:r>
          </a:p>
          <a:p>
            <a:r>
              <a:rPr lang="en-US" sz="2200" dirty="0" smtClean="0"/>
              <a:t>Clean air laminar flow / clean room / conditioned air</a:t>
            </a:r>
          </a:p>
          <a:p>
            <a:r>
              <a:rPr lang="en-US" sz="2200" dirty="0" smtClean="0"/>
              <a:t>Assembly Hall</a:t>
            </a:r>
          </a:p>
          <a:p>
            <a:r>
              <a:rPr lang="en-US" sz="2200" dirty="0" smtClean="0"/>
              <a:t>Mechanical workshop</a:t>
            </a:r>
          </a:p>
          <a:p>
            <a:r>
              <a:rPr lang="en-US" sz="2200" dirty="0" smtClean="0"/>
              <a:t>IT network or </a:t>
            </a:r>
            <a:r>
              <a:rPr lang="en-US" sz="2200" dirty="0" err="1" smtClean="0"/>
              <a:t>Wifi</a:t>
            </a:r>
            <a:endParaRPr lang="en-US" sz="2200" dirty="0" smtClean="0"/>
          </a:p>
          <a:p>
            <a:r>
              <a:rPr lang="en-US" sz="2200" dirty="0" smtClean="0"/>
              <a:t>Chemicals</a:t>
            </a:r>
          </a:p>
          <a:p>
            <a:endParaRPr lang="en-US" sz="2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27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925491" y="1506583"/>
            <a:ext cx="5173980" cy="467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ESD </a:t>
            </a:r>
            <a:r>
              <a:rPr lang="en-US" sz="2200" dirty="0" err="1" smtClean="0"/>
              <a:t>equipments</a:t>
            </a:r>
            <a:endParaRPr lang="en-US" sz="2200" dirty="0" smtClean="0"/>
          </a:p>
          <a:p>
            <a:r>
              <a:rPr lang="en-US" sz="2200" dirty="0" smtClean="0"/>
              <a:t>Crane or heavy handling systems</a:t>
            </a:r>
          </a:p>
          <a:p>
            <a:r>
              <a:rPr lang="en-US" sz="2200" dirty="0" smtClean="0"/>
              <a:t>Metrology systems (Faro, MMT, Laser…)</a:t>
            </a:r>
          </a:p>
          <a:p>
            <a:r>
              <a:rPr lang="en-US" sz="2200" dirty="0" smtClean="0"/>
              <a:t>VNA</a:t>
            </a:r>
          </a:p>
          <a:p>
            <a:r>
              <a:rPr lang="en-US" sz="2200" dirty="0" smtClean="0"/>
              <a:t>Calibration source</a:t>
            </a:r>
          </a:p>
          <a:p>
            <a:r>
              <a:rPr lang="en-US" sz="2200" dirty="0" smtClean="0"/>
              <a:t>Mount (or fake)</a:t>
            </a:r>
          </a:p>
          <a:p>
            <a:r>
              <a:rPr lang="en-US" sz="2200" dirty="0" smtClean="0"/>
              <a:t>Vacuum systems (including degassing)</a:t>
            </a:r>
          </a:p>
          <a:p>
            <a:r>
              <a:rPr lang="en-US" sz="2200" dirty="0" smtClean="0"/>
              <a:t>Acquisition systems</a:t>
            </a:r>
          </a:p>
          <a:p>
            <a:r>
              <a:rPr lang="en-US" sz="2200" dirty="0" smtClean="0"/>
              <a:t>Computers / data </a:t>
            </a:r>
            <a:r>
              <a:rPr lang="en-US" sz="2200" dirty="0" err="1" smtClean="0"/>
              <a:t>acq</a:t>
            </a:r>
            <a:r>
              <a:rPr lang="en-US" sz="2200" dirty="0" smtClean="0"/>
              <a:t>. systems</a:t>
            </a:r>
          </a:p>
          <a:p>
            <a:r>
              <a:rPr lang="en-US" sz="2200" dirty="0" smtClean="0"/>
              <a:t>Electrical test with probe station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0518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6970" y="176431"/>
            <a:ext cx="10515600" cy="1325563"/>
          </a:xfrm>
        </p:spPr>
        <p:txBody>
          <a:bodyPr/>
          <a:lstStyle/>
          <a:p>
            <a:pPr algn="ctr"/>
            <a:r>
              <a:rPr lang="fr-FR" dirty="0" smtClean="0"/>
              <a:t>1K box </a:t>
            </a:r>
            <a:r>
              <a:rPr lang="fr-FR" dirty="0" err="1" smtClean="0"/>
              <a:t>sub</a:t>
            </a:r>
            <a:r>
              <a:rPr lang="fr-FR" dirty="0" smtClean="0"/>
              <a:t>-system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723900" y="1711325"/>
            <a:ext cx="10896600" cy="1405255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dirty="0"/>
              <a:t>T</a:t>
            </a:r>
            <a:r>
              <a:rPr lang="en-US" dirty="0" smtClean="0"/>
              <a:t>he mains components of the 1K box are :</a:t>
            </a:r>
          </a:p>
          <a:p>
            <a:pPr lvl="2"/>
            <a:r>
              <a:rPr lang="en-US" dirty="0" smtClean="0"/>
              <a:t>The 2 focal planes and their supports</a:t>
            </a:r>
          </a:p>
          <a:p>
            <a:pPr lvl="2"/>
            <a:r>
              <a:rPr lang="en-US" dirty="0" smtClean="0"/>
              <a:t>The mirrors M1 and M2 and their supports</a:t>
            </a:r>
          </a:p>
          <a:p>
            <a:pPr lvl="2"/>
            <a:r>
              <a:rPr lang="en-US" dirty="0" smtClean="0"/>
              <a:t>The 300mK passageway and links</a:t>
            </a:r>
          </a:p>
          <a:p>
            <a:pPr lvl="2"/>
            <a:r>
              <a:rPr lang="en-US" dirty="0" smtClean="0"/>
              <a:t>The filters : 300mK filters, dichroic filter, cold stop filter.</a:t>
            </a:r>
          </a:p>
          <a:p>
            <a:pPr lvl="2"/>
            <a:r>
              <a:rPr lang="en-US" dirty="0" smtClean="0"/>
              <a:t>And the 1K box itself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grpSp>
        <p:nvGrpSpPr>
          <p:cNvPr id="55" name="Groupe 54"/>
          <p:cNvGrpSpPr/>
          <p:nvPr/>
        </p:nvGrpSpPr>
        <p:grpSpPr>
          <a:xfrm>
            <a:off x="4729807" y="806451"/>
            <a:ext cx="7398374" cy="5593348"/>
            <a:chOff x="4729807" y="806451"/>
            <a:chExt cx="7398374" cy="559334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917" y="1300244"/>
              <a:ext cx="4893454" cy="5099555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10386060" y="5868888"/>
              <a:ext cx="1357616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ONA focal plane</a:t>
              </a:r>
              <a:endParaRPr lang="fr-FR" sz="14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820671" y="4538455"/>
              <a:ext cx="1313886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OFA focal plane</a:t>
              </a:r>
              <a:endParaRPr lang="fr-FR" sz="1400" dirty="0"/>
            </a:p>
          </p:txBody>
        </p:sp>
        <p:cxnSp>
          <p:nvCxnSpPr>
            <p:cNvPr id="11" name="Connecteur droit avec flèche 10"/>
            <p:cNvCxnSpPr>
              <a:stCxn id="9" idx="3"/>
            </p:cNvCxnSpPr>
            <p:nvPr/>
          </p:nvCxnSpPr>
          <p:spPr>
            <a:xfrm>
              <a:off x="6134557" y="4692344"/>
              <a:ext cx="1040170" cy="54916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>
              <a:stCxn id="7" idx="1"/>
            </p:cNvCxnSpPr>
            <p:nvPr/>
          </p:nvCxnSpPr>
          <p:spPr>
            <a:xfrm flipH="1" flipV="1">
              <a:off x="8740140" y="5297390"/>
              <a:ext cx="1645920" cy="725387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4993065" y="5900677"/>
              <a:ext cx="1606850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300mK </a:t>
              </a:r>
              <a:r>
                <a:rPr lang="fr-FR" sz="1400" dirty="0" err="1" smtClean="0"/>
                <a:t>passageway</a:t>
              </a:r>
              <a:endParaRPr lang="fr-FR" sz="1400" dirty="0"/>
            </a:p>
          </p:txBody>
        </p:sp>
        <p:cxnSp>
          <p:nvCxnSpPr>
            <p:cNvPr id="16" name="Connecteur droit avec flèche 15"/>
            <p:cNvCxnSpPr>
              <a:stCxn id="15" idx="3"/>
            </p:cNvCxnSpPr>
            <p:nvPr/>
          </p:nvCxnSpPr>
          <p:spPr>
            <a:xfrm flipV="1">
              <a:off x="6599915" y="5581382"/>
              <a:ext cx="1149625" cy="473184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4820671" y="3875859"/>
              <a:ext cx="944810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Mirror M2</a:t>
              </a:r>
              <a:endParaRPr lang="fr-FR" sz="1400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1183371" y="4029747"/>
              <a:ext cx="944810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Mirror M1</a:t>
              </a:r>
              <a:endParaRPr lang="fr-FR" sz="1400" dirty="0"/>
            </a:p>
          </p:txBody>
        </p:sp>
        <p:cxnSp>
          <p:nvCxnSpPr>
            <p:cNvPr id="27" name="Connecteur droit avec flèche 26"/>
            <p:cNvCxnSpPr>
              <a:stCxn id="25" idx="1"/>
            </p:cNvCxnSpPr>
            <p:nvPr/>
          </p:nvCxnSpPr>
          <p:spPr>
            <a:xfrm flipH="1" flipV="1">
              <a:off x="9966960" y="3875859"/>
              <a:ext cx="1216411" cy="307777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>
              <a:stCxn id="24" idx="3"/>
            </p:cNvCxnSpPr>
            <p:nvPr/>
          </p:nvCxnSpPr>
          <p:spPr>
            <a:xfrm>
              <a:off x="5765481" y="4029748"/>
              <a:ext cx="1352058" cy="153887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/>
            <p:cNvSpPr txBox="1"/>
            <p:nvPr/>
          </p:nvSpPr>
          <p:spPr>
            <a:xfrm>
              <a:off x="10634103" y="5273605"/>
              <a:ext cx="1257845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Cold stop </a:t>
              </a:r>
              <a:r>
                <a:rPr lang="fr-FR" sz="1400" dirty="0" err="1" smtClean="0"/>
                <a:t>filter</a:t>
              </a:r>
              <a:endParaRPr lang="fr-FR" sz="1400" dirty="0"/>
            </a:p>
          </p:txBody>
        </p:sp>
        <p:cxnSp>
          <p:nvCxnSpPr>
            <p:cNvPr id="35" name="Connecteur droit avec flèche 34"/>
            <p:cNvCxnSpPr>
              <a:stCxn id="34" idx="1"/>
            </p:cNvCxnSpPr>
            <p:nvPr/>
          </p:nvCxnSpPr>
          <p:spPr>
            <a:xfrm flipH="1" flipV="1">
              <a:off x="8915400" y="3779520"/>
              <a:ext cx="1718703" cy="1647974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5122610" y="5352306"/>
              <a:ext cx="1167307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Dichroic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filter</a:t>
              </a:r>
              <a:endParaRPr lang="fr-FR" sz="1400" dirty="0"/>
            </a:p>
          </p:txBody>
        </p:sp>
        <p:cxnSp>
          <p:nvCxnSpPr>
            <p:cNvPr id="40" name="Connecteur droit avec flèche 39"/>
            <p:cNvCxnSpPr>
              <a:stCxn id="38" idx="3"/>
            </p:cNvCxnSpPr>
            <p:nvPr/>
          </p:nvCxnSpPr>
          <p:spPr>
            <a:xfrm flipV="1">
              <a:off x="6289917" y="4546329"/>
              <a:ext cx="2069223" cy="959866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10261927" y="806451"/>
              <a:ext cx="1726306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Upper</a:t>
              </a:r>
              <a:r>
                <a:rPr lang="fr-FR" sz="1400" dirty="0" smtClean="0"/>
                <a:t> support frame</a:t>
              </a:r>
              <a:endParaRPr lang="fr-FR" sz="1400" dirty="0"/>
            </a:p>
          </p:txBody>
        </p:sp>
        <p:cxnSp>
          <p:nvCxnSpPr>
            <p:cNvPr id="45" name="Connecteur droit avec flèche 44"/>
            <p:cNvCxnSpPr>
              <a:stCxn id="44" idx="2"/>
            </p:cNvCxnSpPr>
            <p:nvPr/>
          </p:nvCxnSpPr>
          <p:spPr>
            <a:xfrm flipH="1">
              <a:off x="10751820" y="1114228"/>
              <a:ext cx="373260" cy="775532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4729807" y="3273879"/>
              <a:ext cx="743280" cy="33855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1K box</a:t>
              </a:r>
              <a:endParaRPr lang="fr-FR" sz="1600" dirty="0"/>
            </a:p>
          </p:txBody>
        </p:sp>
        <p:cxnSp>
          <p:nvCxnSpPr>
            <p:cNvPr id="49" name="Connecteur droit avec flèche 48"/>
            <p:cNvCxnSpPr>
              <a:stCxn id="48" idx="3"/>
            </p:cNvCxnSpPr>
            <p:nvPr/>
          </p:nvCxnSpPr>
          <p:spPr>
            <a:xfrm>
              <a:off x="5473087" y="3443156"/>
              <a:ext cx="968423" cy="84904"/>
            </a:xfrm>
            <a:prstGeom prst="straightConnector1">
              <a:avLst/>
            </a:prstGeom>
            <a:ln w="127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/>
          <p:cNvGrpSpPr/>
          <p:nvPr/>
        </p:nvGrpSpPr>
        <p:grpSpPr>
          <a:xfrm>
            <a:off x="806970" y="3127398"/>
            <a:ext cx="3290327" cy="3251338"/>
            <a:chOff x="806970" y="3127398"/>
            <a:chExt cx="3290327" cy="3251338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70" y="3127398"/>
              <a:ext cx="3019019" cy="30792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3" name="ZoneTexte 52"/>
            <p:cNvSpPr txBox="1"/>
            <p:nvPr/>
          </p:nvSpPr>
          <p:spPr>
            <a:xfrm>
              <a:off x="2689860" y="6070959"/>
              <a:ext cx="140743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1K box </a:t>
              </a:r>
              <a:r>
                <a:rPr lang="fr-FR" sz="1400" dirty="0" err="1" smtClean="0"/>
                <a:t>equipped</a:t>
              </a:r>
              <a:endParaRPr lang="fr-F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075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50750" y="1469749"/>
            <a:ext cx="471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/>
              <a:t>1</a:t>
            </a:r>
            <a:r>
              <a:rPr lang="fr-FR" sz="2000" b="1" i="1" dirty="0" smtClean="0"/>
              <a:t>st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assembly</a:t>
            </a:r>
            <a:r>
              <a:rPr lang="fr-FR" sz="2000" b="1" i="1" dirty="0" smtClean="0"/>
              <a:t> the 1K box structure</a:t>
            </a:r>
            <a:endParaRPr lang="fr-FR" sz="2000" b="1" i="1" dirty="0"/>
          </a:p>
        </p:txBody>
      </p:sp>
      <p:grpSp>
        <p:nvGrpSpPr>
          <p:cNvPr id="21" name="Groupe 20"/>
          <p:cNvGrpSpPr/>
          <p:nvPr/>
        </p:nvGrpSpPr>
        <p:grpSpPr>
          <a:xfrm>
            <a:off x="288354" y="1867539"/>
            <a:ext cx="11606939" cy="3472365"/>
            <a:chOff x="288354" y="1867539"/>
            <a:chExt cx="11606939" cy="347236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4" y="2701493"/>
              <a:ext cx="3288388" cy="13658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ZoneTexte 10"/>
            <p:cNvSpPr txBox="1"/>
            <p:nvPr/>
          </p:nvSpPr>
          <p:spPr>
            <a:xfrm>
              <a:off x="880946" y="4053432"/>
              <a:ext cx="210320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 – first part : support </a:t>
              </a:r>
              <a:r>
                <a:rPr lang="fr-FR" sz="1400" dirty="0" err="1" smtClean="0"/>
                <a:t>belt</a:t>
              </a:r>
              <a:endParaRPr lang="fr-FR" sz="1400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434" y="2561548"/>
              <a:ext cx="3776663" cy="16457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4266725" y="4163386"/>
              <a:ext cx="3194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2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support plate for M2</a:t>
              </a:r>
              <a:endParaRPr lang="fr-FR" sz="1400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68" y="1867539"/>
              <a:ext cx="3715225" cy="3033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8743223" y="4816684"/>
              <a:ext cx="258891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3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Support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</a:t>
              </a:r>
              <a:r>
                <a:rPr lang="fr-FR" sz="1400" dirty="0" err="1" smtClean="0"/>
                <a:t>side</a:t>
              </a:r>
              <a:r>
                <a:rPr lang="fr-FR" sz="1400" dirty="0" smtClean="0"/>
                <a:t> plate for OFA focal plane</a:t>
              </a:r>
              <a:endParaRPr lang="fr-FR" sz="1400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4130040" y="2701493"/>
              <a:ext cx="502920" cy="3312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H="1" flipV="1">
              <a:off x="10136740" y="3853934"/>
              <a:ext cx="615080" cy="3533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811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QUBIC Collaboration Meeting, September 26 / 27, LAL - </a:t>
            </a:r>
            <a:r>
              <a:rPr lang="en-US" dirty="0" err="1" smtClean="0"/>
              <a:t>Orsay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950750" y="1469749"/>
            <a:ext cx="471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/>
              <a:t>1</a:t>
            </a:r>
            <a:r>
              <a:rPr lang="fr-FR" sz="2000" b="1" i="1" dirty="0" smtClean="0"/>
              <a:t>st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assembly</a:t>
            </a:r>
            <a:r>
              <a:rPr lang="fr-FR" sz="2000" b="1" i="1" dirty="0" smtClean="0"/>
              <a:t> the 1K box structure</a:t>
            </a:r>
            <a:endParaRPr lang="fr-FR" sz="2000" b="1" i="1" dirty="0"/>
          </a:p>
        </p:txBody>
      </p:sp>
      <p:grpSp>
        <p:nvGrpSpPr>
          <p:cNvPr id="27" name="Groupe 26"/>
          <p:cNvGrpSpPr/>
          <p:nvPr/>
        </p:nvGrpSpPr>
        <p:grpSpPr>
          <a:xfrm>
            <a:off x="534050" y="1669804"/>
            <a:ext cx="11330290" cy="4528828"/>
            <a:chOff x="534050" y="1669804"/>
            <a:chExt cx="11330290" cy="4528828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438" y="1982980"/>
              <a:ext cx="3409062" cy="33836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80" y="1980649"/>
              <a:ext cx="3413760" cy="33882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ZoneTexte 18"/>
            <p:cNvSpPr txBox="1"/>
            <p:nvPr/>
          </p:nvSpPr>
          <p:spPr>
            <a:xfrm>
              <a:off x="4980532" y="5325688"/>
              <a:ext cx="225087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5</a:t>
              </a:r>
              <a:r>
                <a:rPr lang="fr-FR" sz="1400" dirty="0" smtClean="0"/>
                <a:t>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support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plate ONA-M1</a:t>
              </a:r>
              <a:endParaRPr lang="fr-FR" sz="14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730070" y="5330940"/>
              <a:ext cx="239757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6</a:t>
              </a:r>
              <a:r>
                <a:rPr lang="fr-FR" sz="1400" dirty="0" smtClean="0"/>
                <a:t>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front </a:t>
              </a:r>
              <a:r>
                <a:rPr lang="fr-FR" sz="1400" dirty="0" err="1" smtClean="0"/>
                <a:t>arch</a:t>
              </a:r>
              <a:endParaRPr lang="fr-FR" sz="1400" dirty="0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50" y="1973136"/>
              <a:ext cx="3467905" cy="3385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1207487" y="5330940"/>
              <a:ext cx="212103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4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</a:t>
              </a:r>
              <a:r>
                <a:rPr lang="fr-FR" sz="1400" dirty="0" err="1" smtClean="0"/>
                <a:t>other</a:t>
              </a:r>
              <a:r>
                <a:rPr lang="fr-FR" sz="1400" dirty="0" smtClean="0"/>
                <a:t>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support </a:t>
              </a:r>
              <a:r>
                <a:rPr lang="fr-FR" sz="1400" dirty="0" err="1" smtClean="0"/>
                <a:t>side</a:t>
              </a:r>
              <a:r>
                <a:rPr lang="fr-FR" sz="1400" dirty="0" smtClean="0"/>
                <a:t> plate</a:t>
              </a:r>
              <a:endParaRPr lang="fr-FR" sz="14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8069580" y="1669804"/>
              <a:ext cx="3794760" cy="4252233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9966960" y="5829300"/>
              <a:ext cx="1743234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92D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i="1" dirty="0" smtClean="0"/>
                <a:t>1K box structure</a:t>
              </a:r>
              <a:endParaRPr lang="fr-FR" b="1" i="1" dirty="0"/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H="1" flipV="1">
              <a:off x="2948940" y="4488180"/>
              <a:ext cx="590550" cy="4800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flipV="1">
              <a:off x="4686300" y="4800600"/>
              <a:ext cx="640080" cy="3276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H="1">
              <a:off x="11231880" y="2061413"/>
              <a:ext cx="297181" cy="43032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555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950750" y="1157329"/>
            <a:ext cx="625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/>
              <a:t>2</a:t>
            </a:r>
            <a:r>
              <a:rPr lang="fr-FR" sz="2000" b="1" i="1" dirty="0" smtClean="0"/>
              <a:t>nd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mounting</a:t>
            </a:r>
            <a:r>
              <a:rPr lang="fr-FR" sz="2000" b="1" i="1" dirty="0" smtClean="0"/>
              <a:t> and </a:t>
            </a:r>
            <a:r>
              <a:rPr lang="fr-FR" sz="2000" b="1" i="1" dirty="0" err="1" smtClean="0"/>
              <a:t>alignment</a:t>
            </a:r>
            <a:r>
              <a:rPr lang="fr-FR" sz="2000" b="1" i="1" dirty="0" smtClean="0"/>
              <a:t> of the focal planes</a:t>
            </a:r>
            <a:endParaRPr lang="fr-FR" sz="2000" b="1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930899" y="6132715"/>
            <a:ext cx="179279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ONA-FP : ONA focal plane</a:t>
            </a:r>
          </a:p>
          <a:p>
            <a:r>
              <a:rPr lang="fr-FR" sz="1200" dirty="0" smtClean="0"/>
              <a:t>OFA-FP : OFA focal plane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447758" y="1755769"/>
            <a:ext cx="11370302" cy="4285084"/>
            <a:chOff x="447758" y="1755769"/>
            <a:chExt cx="11370302" cy="428508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58" y="1755769"/>
              <a:ext cx="3601831" cy="33639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ZoneTexte 21"/>
            <p:cNvSpPr txBox="1"/>
            <p:nvPr/>
          </p:nvSpPr>
          <p:spPr>
            <a:xfrm>
              <a:off x="525348" y="5086746"/>
              <a:ext cx="3446649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7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support of the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</a:t>
              </a:r>
              <a:r>
                <a:rPr lang="fr-FR" sz="1400" dirty="0" err="1" smtClean="0"/>
                <a:t>mirror</a:t>
              </a:r>
              <a:r>
                <a:rPr lang="fr-FR" sz="1400" dirty="0" smtClean="0"/>
                <a:t> M1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The support </a:t>
              </a:r>
              <a:r>
                <a:rPr lang="fr-FR" sz="1400" dirty="0" err="1" smtClean="0"/>
                <a:t>is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assumed</a:t>
              </a:r>
              <a:r>
                <a:rPr lang="fr-FR" sz="1400" dirty="0" smtClean="0"/>
                <a:t> to </a:t>
              </a:r>
              <a:r>
                <a:rPr lang="fr-FR" sz="1400" dirty="0" err="1" smtClean="0"/>
                <a:t>be</a:t>
              </a:r>
              <a:r>
                <a:rPr lang="fr-FR" sz="1400" dirty="0" smtClean="0"/>
                <a:t> « </a:t>
              </a:r>
              <a:r>
                <a:rPr lang="fr-FR" sz="1400" dirty="0" err="1" smtClean="0"/>
                <a:t>aligned</a:t>
              </a:r>
              <a:r>
                <a:rPr lang="fr-FR" sz="1400" dirty="0" smtClean="0"/>
                <a:t> »</a:t>
              </a:r>
            </a:p>
            <a:p>
              <a:r>
                <a:rPr lang="fr-FR" sz="1400" dirty="0" smtClean="0"/>
                <a:t>       (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tools</a:t>
              </a:r>
              <a:r>
                <a:rPr lang="fr-FR" sz="1400" dirty="0" smtClean="0"/>
                <a:t> – to </a:t>
              </a:r>
              <a:r>
                <a:rPr lang="fr-FR" sz="1400" dirty="0" err="1" smtClean="0"/>
                <a:t>be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defined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835" y="1765614"/>
              <a:ext cx="3615025" cy="33442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4371036" y="5086746"/>
              <a:ext cx="3440622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8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ONA-FP and </a:t>
              </a:r>
              <a:r>
                <a:rPr lang="fr-FR" sz="1400" dirty="0" err="1" smtClean="0"/>
                <a:t>its</a:t>
              </a:r>
              <a:r>
                <a:rPr lang="fr-FR" sz="1400" dirty="0" smtClean="0"/>
                <a:t> support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</a:t>
              </a:r>
              <a:r>
                <a:rPr lang="fr-FR" sz="1400" dirty="0" err="1" smtClean="0"/>
                <a:t>Alignment</a:t>
              </a:r>
              <a:r>
                <a:rPr lang="fr-FR" sz="1400" dirty="0" smtClean="0"/>
                <a:t> of the ONA-FP 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mirror</a:t>
              </a:r>
              <a:r>
                <a:rPr lang="fr-FR" sz="1400" dirty="0" smtClean="0"/>
                <a:t> M1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(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Tools - to </a:t>
              </a:r>
              <a:r>
                <a:rPr lang="fr-FR" sz="1400" dirty="0" err="1" smtClean="0"/>
                <a:t>be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defined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554" y="1755769"/>
              <a:ext cx="3612506" cy="33419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ZoneTexte 23"/>
            <p:cNvSpPr txBox="1"/>
            <p:nvPr/>
          </p:nvSpPr>
          <p:spPr>
            <a:xfrm>
              <a:off x="8339971" y="5074922"/>
              <a:ext cx="3343672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9</a:t>
              </a:r>
              <a:r>
                <a:rPr lang="fr-FR" sz="1400" dirty="0" smtClean="0"/>
                <a:t>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of the OFA-FP and </a:t>
              </a:r>
              <a:r>
                <a:rPr lang="fr-FR" sz="1400" dirty="0" err="1" smtClean="0"/>
                <a:t>its</a:t>
              </a:r>
              <a:r>
                <a:rPr lang="fr-FR" sz="1400" dirty="0" smtClean="0"/>
                <a:t> support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</a:t>
              </a:r>
              <a:r>
                <a:rPr lang="fr-FR" sz="1400" dirty="0" err="1" smtClean="0"/>
                <a:t>Alignment</a:t>
              </a:r>
              <a:r>
                <a:rPr lang="fr-FR" sz="1400" dirty="0" smtClean="0"/>
                <a:t> of the OFA-FP 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ONA-FP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(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Tools - to </a:t>
              </a:r>
              <a:r>
                <a:rPr lang="fr-FR" sz="1400" dirty="0" err="1" smtClean="0"/>
                <a:t>be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defined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H="1" flipV="1">
              <a:off x="3261360" y="3426722"/>
              <a:ext cx="281940" cy="10385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 flipV="1">
              <a:off x="6091348" y="4145281"/>
              <a:ext cx="980012" cy="5638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V="1">
              <a:off x="8435340" y="3726181"/>
              <a:ext cx="640080" cy="73913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472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140781" y="5916699"/>
            <a:ext cx="179279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ONA-FP : ONA focal plane</a:t>
            </a:r>
          </a:p>
          <a:p>
            <a:r>
              <a:rPr lang="fr-FR" sz="1200" dirty="0" smtClean="0"/>
              <a:t>OFA-FP : OFA focal plane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950750" y="1157329"/>
            <a:ext cx="6256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 smtClean="0"/>
              <a:t>3rd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mounting</a:t>
            </a:r>
            <a:r>
              <a:rPr lang="fr-FR" sz="2000" b="1" i="1" dirty="0" smtClean="0"/>
              <a:t> and </a:t>
            </a:r>
            <a:r>
              <a:rPr lang="fr-FR" sz="2000" b="1" i="1" dirty="0" err="1" smtClean="0"/>
              <a:t>alignment</a:t>
            </a:r>
            <a:r>
              <a:rPr lang="fr-FR" sz="2000" b="1" i="1" dirty="0" smtClean="0"/>
              <a:t> of the </a:t>
            </a:r>
            <a:r>
              <a:rPr lang="fr-FR" sz="2000" b="1" i="1" dirty="0" err="1" smtClean="0"/>
              <a:t>mirror</a:t>
            </a:r>
            <a:r>
              <a:rPr lang="fr-FR" sz="2000" b="1" i="1" dirty="0" smtClean="0"/>
              <a:t> M2</a:t>
            </a:r>
            <a:endParaRPr lang="fr-FR" sz="2000" b="1" i="1" dirty="0"/>
          </a:p>
        </p:txBody>
      </p:sp>
      <p:grpSp>
        <p:nvGrpSpPr>
          <p:cNvPr id="24" name="Groupe 23"/>
          <p:cNvGrpSpPr/>
          <p:nvPr/>
        </p:nvGrpSpPr>
        <p:grpSpPr>
          <a:xfrm>
            <a:off x="512403" y="1682630"/>
            <a:ext cx="11336698" cy="4013004"/>
            <a:chOff x="512403" y="1682630"/>
            <a:chExt cx="11336698" cy="40130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03" y="1682631"/>
              <a:ext cx="3476934" cy="33084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ZoneTexte 21"/>
            <p:cNvSpPr txBox="1"/>
            <p:nvPr/>
          </p:nvSpPr>
          <p:spPr>
            <a:xfrm>
              <a:off x="1070932" y="4961011"/>
              <a:ext cx="235987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10 – </a:t>
              </a:r>
              <a:r>
                <a:rPr lang="fr-FR" sz="1400" dirty="0" err="1" smtClean="0"/>
                <a:t>Dismounting</a:t>
              </a:r>
              <a:r>
                <a:rPr lang="fr-FR" sz="1400" dirty="0" smtClean="0"/>
                <a:t> the ONA-FP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and the OFA-FP</a:t>
              </a:r>
              <a:endParaRPr lang="fr-FR" sz="1400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273" y="1682631"/>
              <a:ext cx="3512871" cy="33084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4415835" y="4956970"/>
              <a:ext cx="3613746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11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support of the </a:t>
              </a:r>
              <a:r>
                <a:rPr lang="fr-FR" sz="1400" dirty="0" err="1" smtClean="0"/>
                <a:t>mirror</a:t>
              </a:r>
              <a:r>
                <a:rPr lang="fr-FR" sz="1400" dirty="0" smtClean="0"/>
                <a:t> M2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</a:t>
              </a:r>
              <a:r>
                <a:rPr lang="fr-FR" sz="1400" dirty="0" err="1" smtClean="0"/>
                <a:t>Alignment</a:t>
              </a:r>
              <a:r>
                <a:rPr lang="fr-FR" sz="1400" dirty="0" smtClean="0"/>
                <a:t> of the </a:t>
              </a:r>
              <a:r>
                <a:rPr lang="fr-FR" sz="1400" dirty="0" err="1" smtClean="0"/>
                <a:t>mirror</a:t>
              </a:r>
              <a:r>
                <a:rPr lang="fr-FR" sz="1400" dirty="0" smtClean="0"/>
                <a:t> M2 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the </a:t>
              </a:r>
              <a:r>
                <a:rPr lang="fr-FR" sz="1400" dirty="0" err="1" smtClean="0"/>
                <a:t>mirror</a:t>
              </a:r>
              <a:r>
                <a:rPr lang="fr-FR" sz="1400" dirty="0" smtClean="0"/>
                <a:t> M1 (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tools</a:t>
              </a:r>
              <a:r>
                <a:rPr lang="fr-FR" sz="1400" dirty="0" smtClean="0"/>
                <a:t> – To </a:t>
              </a:r>
              <a:r>
                <a:rPr lang="fr-FR" sz="1400" dirty="0" err="1" smtClean="0"/>
                <a:t>be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defined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6230" y="1682630"/>
              <a:ext cx="3512871" cy="33084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ZoneTexte 16"/>
            <p:cNvSpPr txBox="1"/>
            <p:nvPr/>
          </p:nvSpPr>
          <p:spPr>
            <a:xfrm>
              <a:off x="8869028" y="4961011"/>
              <a:ext cx="248177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12 – (</a:t>
              </a:r>
              <a:r>
                <a:rPr lang="fr-FR" sz="1400" dirty="0" err="1"/>
                <a:t>R</a:t>
              </a:r>
              <a:r>
                <a:rPr lang="fr-FR" sz="1400" dirty="0" err="1" smtClean="0"/>
                <a:t>e</a:t>
              </a:r>
              <a:r>
                <a:rPr lang="fr-FR" sz="1400" dirty="0" smtClean="0"/>
                <a:t>)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ONA-FP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and the OFA-FP</a:t>
              </a:r>
              <a:endParaRPr lang="fr-FR" sz="1400" dirty="0"/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V="1">
              <a:off x="4655820" y="3124201"/>
              <a:ext cx="586740" cy="14401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558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950750" y="1157329"/>
            <a:ext cx="6336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 smtClean="0"/>
              <a:t>4th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mounting</a:t>
            </a:r>
            <a:r>
              <a:rPr lang="fr-FR" sz="2000" b="1" i="1" dirty="0" smtClean="0"/>
              <a:t> and </a:t>
            </a:r>
            <a:r>
              <a:rPr lang="fr-FR" sz="2000" b="1" i="1" dirty="0" err="1" smtClean="0"/>
              <a:t>alignment</a:t>
            </a:r>
            <a:r>
              <a:rPr lang="fr-FR" sz="2000" b="1" i="1" dirty="0" smtClean="0"/>
              <a:t> of the </a:t>
            </a:r>
            <a:r>
              <a:rPr lang="fr-FR" sz="2000" b="1" i="1" dirty="0" err="1" smtClean="0"/>
              <a:t>dichroic</a:t>
            </a:r>
            <a:r>
              <a:rPr lang="fr-FR" sz="2000" b="1" i="1" dirty="0" smtClean="0"/>
              <a:t> </a:t>
            </a:r>
            <a:r>
              <a:rPr lang="fr-FR" sz="2000" b="1" i="1" dirty="0" err="1" smtClean="0"/>
              <a:t>filter</a:t>
            </a:r>
            <a:r>
              <a:rPr lang="fr-FR" sz="2000" b="1" i="1" dirty="0" smtClean="0"/>
              <a:t> </a:t>
            </a:r>
            <a:endParaRPr lang="fr-FR" sz="2000" b="1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97881" y="5916699"/>
            <a:ext cx="179279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ONA-FP : ONA focal plane</a:t>
            </a:r>
          </a:p>
          <a:p>
            <a:r>
              <a:rPr lang="fr-FR" sz="1200" dirty="0" smtClean="0"/>
              <a:t>OFA-FP : OFA focal plane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2144516" y="1758828"/>
            <a:ext cx="8017514" cy="4052192"/>
            <a:chOff x="2144516" y="1758828"/>
            <a:chExt cx="8017514" cy="405219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516" y="1758828"/>
              <a:ext cx="3574234" cy="33662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ZoneTexte 12"/>
            <p:cNvSpPr txBox="1"/>
            <p:nvPr/>
          </p:nvSpPr>
          <p:spPr>
            <a:xfrm>
              <a:off x="2243863" y="5056314"/>
              <a:ext cx="3375539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13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</a:t>
              </a:r>
              <a:r>
                <a:rPr lang="fr-FR" sz="1400" dirty="0" err="1" smtClean="0"/>
                <a:t>Dichroic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filter</a:t>
              </a:r>
              <a:endParaRPr lang="fr-FR" sz="1400" dirty="0" smtClean="0"/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</a:t>
              </a:r>
              <a:r>
                <a:rPr lang="fr-FR" sz="1400" dirty="0" err="1" smtClean="0"/>
                <a:t>Alignment</a:t>
              </a:r>
              <a:r>
                <a:rPr lang="fr-FR" sz="1400" dirty="0" smtClean="0"/>
                <a:t> of </a:t>
              </a:r>
              <a:r>
                <a:rPr lang="fr-FR" sz="1400" dirty="0" err="1" smtClean="0"/>
                <a:t>its</a:t>
              </a:r>
              <a:r>
                <a:rPr lang="fr-FR" sz="1400" dirty="0" smtClean="0"/>
                <a:t> support </a:t>
              </a:r>
              <a:r>
                <a:rPr lang="fr-FR" sz="1400" dirty="0" err="1" smtClean="0"/>
                <a:t>with</a:t>
              </a:r>
              <a:endParaRPr lang="fr-FR" sz="1400" dirty="0" smtClean="0"/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the OFA-FP (</a:t>
              </a:r>
              <a:r>
                <a:rPr lang="fr-FR" sz="1400" dirty="0" err="1" smtClean="0"/>
                <a:t>with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tools</a:t>
              </a:r>
              <a:r>
                <a:rPr lang="fr-FR" sz="1400" dirty="0" smtClean="0"/>
                <a:t> – to </a:t>
              </a:r>
              <a:r>
                <a:rPr lang="fr-FR" sz="1400" dirty="0" err="1" smtClean="0"/>
                <a:t>be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defined</a:t>
              </a:r>
              <a:r>
                <a:rPr lang="fr-FR" sz="1400" dirty="0" smtClean="0"/>
                <a:t>)</a:t>
              </a:r>
              <a:endParaRPr lang="fr-FR" sz="1400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628" y="1758828"/>
              <a:ext cx="3617402" cy="33662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ZoneTexte 15"/>
            <p:cNvSpPr txBox="1"/>
            <p:nvPr/>
          </p:nvSpPr>
          <p:spPr>
            <a:xfrm>
              <a:off x="6778827" y="5072356"/>
              <a:ext cx="3149004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14 – </a:t>
              </a:r>
              <a:r>
                <a:rPr lang="fr-FR" sz="1400" dirty="0" err="1"/>
                <a:t>D</a:t>
              </a:r>
              <a:r>
                <a:rPr lang="fr-FR" sz="1400" dirty="0" err="1" smtClean="0"/>
                <a:t>ismounting</a:t>
              </a:r>
              <a:r>
                <a:rPr lang="fr-FR" sz="1400" dirty="0" smtClean="0"/>
                <a:t> the </a:t>
              </a:r>
              <a:r>
                <a:rPr lang="fr-FR" sz="1400" dirty="0" err="1" smtClean="0"/>
                <a:t>Dichroic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filter</a:t>
              </a:r>
              <a:r>
                <a:rPr lang="fr-FR" sz="1400" dirty="0" smtClean="0"/>
                <a:t>, the 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ONA-FP, the OFA-FP, the </a:t>
              </a:r>
              <a:r>
                <a:rPr lang="fr-FR" sz="1400" dirty="0" err="1" smtClean="0"/>
                <a:t>mirrors</a:t>
              </a:r>
              <a:r>
                <a:rPr lang="fr-FR" sz="1400" dirty="0" smtClean="0"/>
                <a:t> M1</a:t>
              </a:r>
            </a:p>
            <a:p>
              <a:r>
                <a:rPr lang="fr-FR" sz="1400" dirty="0"/>
                <a:t> </a:t>
              </a:r>
              <a:r>
                <a:rPr lang="fr-FR" sz="1400" dirty="0" smtClean="0"/>
                <a:t>         and M2</a:t>
              </a:r>
              <a:endParaRPr lang="fr-FR" sz="1400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 flipV="1">
              <a:off x="3581400" y="3558540"/>
              <a:ext cx="1424940" cy="10363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59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9374" y="293358"/>
            <a:ext cx="9286326" cy="74086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1K box -  Assembly Operations</a:t>
            </a:r>
            <a:endParaRPr lang="en-US" sz="3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QUBIC Collaboration Meeting, September 26 / 27, LAL - Orsay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979A9-C35F-48E6-9BB7-636ACAF08A71}" type="slidenum">
              <a:rPr lang="fr-FR" smtClean="0"/>
              <a:t>9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6" y="293358"/>
            <a:ext cx="1281218" cy="133396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950750" y="1157329"/>
            <a:ext cx="443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000" b="1" i="1" dirty="0"/>
              <a:t>5</a:t>
            </a:r>
            <a:r>
              <a:rPr lang="fr-FR" sz="2000" b="1" i="1" dirty="0" smtClean="0"/>
              <a:t>th </a:t>
            </a:r>
            <a:r>
              <a:rPr lang="fr-FR" sz="2000" b="1" i="1" dirty="0" err="1" smtClean="0"/>
              <a:t>step</a:t>
            </a:r>
            <a:r>
              <a:rPr lang="fr-FR" sz="2000" b="1" i="1" dirty="0" smtClean="0"/>
              <a:t> : </a:t>
            </a:r>
            <a:r>
              <a:rPr lang="fr-FR" sz="2000" b="1" i="1" dirty="0" err="1" smtClean="0"/>
              <a:t>mounting</a:t>
            </a:r>
            <a:r>
              <a:rPr lang="fr-FR" sz="2000" b="1" i="1" dirty="0" smtClean="0"/>
              <a:t> of the cold stop</a:t>
            </a:r>
            <a:endParaRPr lang="fr-FR" sz="2000" b="1" i="1" dirty="0"/>
          </a:p>
        </p:txBody>
      </p:sp>
      <p:grpSp>
        <p:nvGrpSpPr>
          <p:cNvPr id="16" name="Groupe 15"/>
          <p:cNvGrpSpPr/>
          <p:nvPr/>
        </p:nvGrpSpPr>
        <p:grpSpPr>
          <a:xfrm>
            <a:off x="402087" y="2001375"/>
            <a:ext cx="11386053" cy="3679826"/>
            <a:chOff x="402087" y="2001375"/>
            <a:chExt cx="11386053" cy="367982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87" y="2001376"/>
              <a:ext cx="3623622" cy="33720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1092661" y="5358562"/>
              <a:ext cx="224247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15 – </a:t>
              </a:r>
              <a:r>
                <a:rPr lang="fr-FR" sz="1400" dirty="0" err="1" smtClean="0"/>
                <a:t>Mounting</a:t>
              </a:r>
              <a:r>
                <a:rPr lang="fr-FR" sz="1400" dirty="0" smtClean="0"/>
                <a:t> the cold stop</a:t>
              </a:r>
              <a:endParaRPr lang="fr-FR" sz="1400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039" y="2001375"/>
              <a:ext cx="3618791" cy="33675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4410888" y="5367883"/>
              <a:ext cx="337509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16 – (</a:t>
              </a:r>
              <a:r>
                <a:rPr lang="fr-FR" sz="1400" dirty="0" err="1" smtClean="0"/>
                <a:t>Re</a:t>
              </a:r>
              <a:r>
                <a:rPr lang="fr-FR" sz="1400" dirty="0" smtClean="0"/>
                <a:t>)</a:t>
              </a:r>
              <a:r>
                <a:rPr lang="fr-FR" sz="1400" dirty="0" err="1"/>
                <a:t>m</a:t>
              </a:r>
              <a:r>
                <a:rPr lang="fr-FR" sz="1400" dirty="0" err="1" smtClean="0"/>
                <a:t>ounting</a:t>
              </a:r>
              <a:r>
                <a:rPr lang="fr-FR" sz="1400" dirty="0" smtClean="0"/>
                <a:t> the </a:t>
              </a:r>
              <a:r>
                <a:rPr lang="fr-FR" sz="1400" dirty="0" err="1" smtClean="0"/>
                <a:t>mirrors</a:t>
              </a:r>
              <a:r>
                <a:rPr lang="fr-FR" sz="1400" dirty="0" smtClean="0"/>
                <a:t> M1 and M2</a:t>
              </a:r>
              <a:endParaRPr lang="fr-FR" sz="1400" dirty="0"/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447" y="2001376"/>
              <a:ext cx="3635693" cy="33832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ZoneTexte 16"/>
            <p:cNvSpPr txBox="1"/>
            <p:nvPr/>
          </p:nvSpPr>
          <p:spPr>
            <a:xfrm>
              <a:off x="8509797" y="5373424"/>
              <a:ext cx="282962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17 – (</a:t>
              </a:r>
              <a:r>
                <a:rPr lang="fr-FR" sz="1400" dirty="0" err="1" smtClean="0"/>
                <a:t>Re</a:t>
              </a:r>
              <a:r>
                <a:rPr lang="fr-FR" sz="1400" dirty="0" smtClean="0"/>
                <a:t>)</a:t>
              </a:r>
              <a:r>
                <a:rPr lang="fr-FR" sz="1400" dirty="0" err="1"/>
                <a:t>m</a:t>
              </a:r>
              <a:r>
                <a:rPr lang="fr-FR" sz="1400" dirty="0" err="1" smtClean="0"/>
                <a:t>ounting</a:t>
              </a:r>
              <a:r>
                <a:rPr lang="fr-FR" sz="1400" dirty="0" smtClean="0"/>
                <a:t> the </a:t>
              </a:r>
              <a:r>
                <a:rPr lang="fr-FR" sz="1400" dirty="0" err="1" smtClean="0"/>
                <a:t>dichroic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filter</a:t>
              </a:r>
              <a:endParaRPr lang="fr-FR" sz="1400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H="1" flipV="1">
              <a:off x="2278380" y="3520441"/>
              <a:ext cx="472440" cy="16459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170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1528</Words>
  <Application>Microsoft Macintosh PowerPoint</Application>
  <PresentationFormat>Personnalisé</PresentationFormat>
  <Paragraphs>257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Thème Office</vt:lpstr>
      <vt:lpstr>Integration Plan for the TD @APC</vt:lpstr>
      <vt:lpstr>QUBIC Technological Demonstrator Integration Plan  </vt:lpstr>
      <vt:lpstr>1K box sub-system</vt:lpstr>
      <vt:lpstr>1K box -  Assembly Operations</vt:lpstr>
      <vt:lpstr>1K box -  Assembly Operations</vt:lpstr>
      <vt:lpstr>1K box -  Assembly Operations</vt:lpstr>
      <vt:lpstr>1K box -  Assembly Operations</vt:lpstr>
      <vt:lpstr>1K box -  Assembly Operations</vt:lpstr>
      <vt:lpstr>1K box -  Assembly Operations</vt:lpstr>
      <vt:lpstr>1K box -  Assembly Operations</vt:lpstr>
      <vt:lpstr>1K box -  Assembly Operations</vt:lpstr>
      <vt:lpstr>1K box -  Assembly Operations</vt:lpstr>
      <vt:lpstr>1K box -  Assembly Operations</vt:lpstr>
      <vt:lpstr>Comments</vt:lpstr>
      <vt:lpstr>Status of the sub-system :  blocking points and schedule</vt:lpstr>
      <vt:lpstr>Interfaces with other sub-systems</vt:lpstr>
      <vt:lpstr>Tests and calibration</vt:lpstr>
      <vt:lpstr>Tests and calibration</vt:lpstr>
      <vt:lpstr>Manpower</vt:lpstr>
      <vt:lpstr>Présentation PowerPoint</vt:lpstr>
      <vt:lpstr>ATRIUM and Documentation</vt:lpstr>
      <vt:lpstr>Last news, program for late 2016 and 2017 and other useful information</vt:lpstr>
      <vt:lpstr>Budget (excluding salaries)for T.D. + F.I.</vt:lpstr>
      <vt:lpstr>Risks analysis</vt:lpstr>
      <vt:lpstr>Annex 1: list of main-sub-system and WP leaders</vt:lpstr>
      <vt:lpstr>Annex 2 : Target schedule</vt:lpstr>
      <vt:lpstr>Annex 3: examples of possibly needed major tools or utilities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xxxxxx sub-system for QUBIC</dc:title>
  <dc:creator>Laurent Grandsire</dc:creator>
  <cp:lastModifiedBy>Michel Piat</cp:lastModifiedBy>
  <cp:revision>36</cp:revision>
  <dcterms:created xsi:type="dcterms:W3CDTF">2016-09-12T14:14:28Z</dcterms:created>
  <dcterms:modified xsi:type="dcterms:W3CDTF">2016-09-27T12:15:41Z</dcterms:modified>
</cp:coreProperties>
</file>