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9" r:id="rId2"/>
    <p:sldId id="369" r:id="rId3"/>
    <p:sldId id="374" r:id="rId4"/>
    <p:sldId id="377" r:id="rId5"/>
    <p:sldId id="375" r:id="rId6"/>
    <p:sldId id="301" r:id="rId7"/>
    <p:sldId id="376" r:id="rId8"/>
    <p:sldId id="378" r:id="rId9"/>
    <p:sldId id="366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DF"/>
    <a:srgbClr val="00CF00"/>
    <a:srgbClr val="FD930A"/>
    <a:srgbClr val="261748"/>
    <a:srgbClr val="008000"/>
    <a:srgbClr val="E0E0E0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854" autoAdjust="0"/>
  </p:normalViewPr>
  <p:slideViewPr>
    <p:cSldViewPr snapToGrid="0">
      <p:cViewPr>
        <p:scale>
          <a:sx n="112" d="100"/>
          <a:sy n="112" d="100"/>
        </p:scale>
        <p:origin x="-1360" y="-23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928" y="40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7452" y="114300"/>
            <a:ext cx="773501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66" y="126693"/>
            <a:ext cx="1143982" cy="88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6955" y="114300"/>
            <a:ext cx="780847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209233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1" hangingPunct="1">
              <a:buNone/>
              <a:defRPr/>
            </a:pPr>
            <a:r>
              <a:rPr lang="fr-FR" sz="1000" b="1" noProof="0" dirty="0" smtClean="0">
                <a:solidFill>
                  <a:schemeClr val="bg1"/>
                </a:solidFill>
              </a:rPr>
              <a:t>Assemblée</a:t>
            </a:r>
            <a:r>
              <a:rPr lang="fr-FR" sz="1000" b="1" baseline="0" noProof="0" dirty="0" smtClean="0">
                <a:solidFill>
                  <a:schemeClr val="bg1"/>
                </a:solidFill>
              </a:rPr>
              <a:t> du Département Accélérateur</a:t>
            </a:r>
            <a:endParaRPr lang="fr-FR" sz="1000" b="1" noProof="0" dirty="0" smtClean="0">
              <a:solidFill>
                <a:schemeClr val="bg1"/>
              </a:solidFill>
            </a:endParaRPr>
          </a:p>
        </p:txBody>
      </p:sp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21972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GB" dirty="0" smtClean="0"/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117474" y="6537325"/>
            <a:ext cx="89074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W.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KAABI-LAL/Orsay</a:t>
            </a: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	 	                                                                      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                           Assemblée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du DEPACC, 1</a:t>
            </a:r>
            <a:r>
              <a:rPr lang="fr-FR" sz="1000" baseline="30000" noProof="0" dirty="0" smtClean="0">
                <a:solidFill>
                  <a:srgbClr val="000000"/>
                </a:solidFill>
                <a:latin typeface="Helvetica" charset="0"/>
              </a:rPr>
              <a:t>er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Décembre 2016</a:t>
            </a:r>
            <a:endParaRPr lang="fr-FR" sz="1000" noProof="0" dirty="0" smtClean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83" y="157445"/>
            <a:ext cx="1117679" cy="8606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280421" y="244337"/>
            <a:ext cx="7680591" cy="611187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b="1" dirty="0" smtClean="0">
                <a:solidFill>
                  <a:srgbClr val="FD930A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Assemblée du Département Accélérateur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5000" y="1578077"/>
            <a:ext cx="7874000" cy="355459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fr-FR" sz="2400" dirty="0" smtClean="0">
                <a:solidFill>
                  <a:schemeClr val="tx1"/>
                </a:solidFill>
              </a:rPr>
              <a:t>Ordre du jour</a:t>
            </a:r>
          </a:p>
          <a:p>
            <a:pPr eaLnBrk="1" hangingPunct="1">
              <a:lnSpc>
                <a:spcPct val="120000"/>
              </a:lnSpc>
              <a:defRPr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20000"/>
              </a:lnSpc>
              <a:buFontTx/>
              <a:buChar char="-"/>
            </a:pPr>
            <a:r>
              <a:rPr lang="fr-FR" sz="2000" dirty="0" smtClean="0"/>
              <a:t>Nouvelles générales</a:t>
            </a:r>
          </a:p>
          <a:p>
            <a:pPr marL="285750" indent="-285750" algn="l">
              <a:lnSpc>
                <a:spcPct val="120000"/>
              </a:lnSpc>
              <a:buFontTx/>
              <a:buChar char="-"/>
            </a:pPr>
            <a:r>
              <a:rPr lang="fr-FR" sz="2000" dirty="0" smtClean="0"/>
              <a:t>Mise à jour ISIS</a:t>
            </a:r>
          </a:p>
          <a:p>
            <a:pPr marL="285750" indent="-285750" algn="l">
              <a:lnSpc>
                <a:spcPct val="120000"/>
              </a:lnSpc>
              <a:buFontTx/>
              <a:buChar char="-"/>
            </a:pPr>
            <a:r>
              <a:rPr lang="fr-FR" sz="2000" dirty="0" err="1" smtClean="0"/>
              <a:t>AoB</a:t>
            </a:r>
            <a:endParaRPr lang="fr-FR" sz="2000" dirty="0" smtClean="0"/>
          </a:p>
          <a:p>
            <a:pPr marL="285750" indent="-285750" algn="l">
              <a:lnSpc>
                <a:spcPct val="120000"/>
              </a:lnSpc>
              <a:buFontTx/>
              <a:buChar char="-"/>
            </a:pPr>
            <a:r>
              <a:rPr lang="fr-FR" sz="2000" dirty="0" smtClean="0"/>
              <a:t>Retour des </a:t>
            </a:r>
            <a:r>
              <a:rPr lang="fr-FR" sz="2000" dirty="0" smtClean="0"/>
              <a:t>réunions </a:t>
            </a:r>
            <a:r>
              <a:rPr lang="fr-FR" sz="2000" dirty="0" smtClean="0"/>
              <a:t>Infrastructures et COMITI</a:t>
            </a:r>
          </a:p>
          <a:p>
            <a:pPr marL="285750" indent="-285750" algn="l">
              <a:lnSpc>
                <a:spcPct val="120000"/>
              </a:lnSpc>
              <a:buFontTx/>
              <a:buChar char="-"/>
            </a:pPr>
            <a:r>
              <a:rPr lang="fr-FR" sz="2000" dirty="0" smtClean="0"/>
              <a:t>Tour de table des projets</a:t>
            </a:r>
          </a:p>
          <a:p>
            <a:pPr algn="l" eaLnBrk="1" hangingPunct="1">
              <a:lnSpc>
                <a:spcPct val="120000"/>
              </a:lnSpc>
              <a:defRPr/>
            </a:pPr>
            <a:endParaRPr lang="fr-FR" sz="2100" dirty="0" smtClean="0">
              <a:solidFill>
                <a:schemeClr val="tx1"/>
              </a:solidFill>
            </a:endParaRPr>
          </a:p>
          <a:p>
            <a:pPr algn="l" eaLnBrk="1" hangingPunct="1">
              <a:lnSpc>
                <a:spcPct val="120000"/>
              </a:lnSpc>
              <a:defRPr/>
            </a:pPr>
            <a:endParaRPr lang="fr-FR" sz="18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l" eaLnBrk="1" hangingPunct="1">
              <a:lnSpc>
                <a:spcPct val="120000"/>
              </a:lnSpc>
              <a:defRPr/>
            </a:pPr>
            <a:endParaRPr lang="fr-FR" sz="21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5" name="ZoneTexte 2"/>
          <p:cNvSpPr txBox="1">
            <a:spLocks noChangeArrowheads="1"/>
          </p:cNvSpPr>
          <p:nvPr/>
        </p:nvSpPr>
        <p:spPr bwMode="auto">
          <a:xfrm>
            <a:off x="2414572" y="5278281"/>
            <a:ext cx="4356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fr-FR" sz="1800" dirty="0" smtClean="0"/>
              <a:t>Orsay, 1</a:t>
            </a:r>
            <a:r>
              <a:rPr lang="fr-FR" sz="1800" baseline="30000" dirty="0" smtClean="0"/>
              <a:t>er</a:t>
            </a:r>
            <a:r>
              <a:rPr lang="fr-FR" sz="1800" dirty="0" smtClean="0"/>
              <a:t> Décembre 2016</a:t>
            </a:r>
          </a:p>
        </p:txBody>
      </p:sp>
    </p:spTree>
    <p:extLst>
      <p:ext uri="{BB962C8B-B14F-4D97-AF65-F5344CB8AC3E}">
        <p14:creationId xmlns:p14="http://schemas.microsoft.com/office/powerpoint/2010/main" val="1231722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3444" y="1298225"/>
            <a:ext cx="8593667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charset="2"/>
              <a:buChar char="Ø"/>
            </a:pPr>
            <a:r>
              <a:rPr lang="fr-FR" sz="2000" dirty="0" smtClean="0"/>
              <a:t>Résultats </a:t>
            </a:r>
            <a:r>
              <a:rPr lang="fr-FR" sz="2000" dirty="0" smtClean="0"/>
              <a:t>des concours internes:</a:t>
            </a:r>
          </a:p>
          <a:p>
            <a:pPr marL="742950" lvl="1" indent="-28575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Cynthia </a:t>
            </a:r>
            <a:r>
              <a:rPr lang="fr-FR" sz="1800" dirty="0" err="1" smtClean="0"/>
              <a:t>Vallerand</a:t>
            </a:r>
            <a:endParaRPr lang="fr-FR" sz="1800" dirty="0"/>
          </a:p>
          <a:p>
            <a:pPr marL="742950" lvl="1" indent="-28575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Angeles </a:t>
            </a:r>
            <a:r>
              <a:rPr lang="fr-FR" sz="1800" dirty="0" err="1" smtClean="0"/>
              <a:t>Fauss</a:t>
            </a:r>
            <a:r>
              <a:rPr lang="fr-FR" sz="1800" dirty="0" smtClean="0"/>
              <a:t>-Golfe</a:t>
            </a:r>
          </a:p>
          <a:p>
            <a:pPr marL="742950" lvl="1" indent="-28575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Gabriel </a:t>
            </a:r>
            <a:r>
              <a:rPr lang="fr-FR" sz="1800" dirty="0" err="1" smtClean="0"/>
              <a:t>Mercadier</a:t>
            </a:r>
            <a:r>
              <a:rPr lang="fr-FR" sz="1800" dirty="0" smtClean="0"/>
              <a:t> (TCN au SDTM-Atelier) </a:t>
            </a:r>
            <a:endParaRPr lang="fr-FR" sz="1800" dirty="0"/>
          </a:p>
          <a:p>
            <a:pPr marL="342900" indent="-342900" algn="just">
              <a:lnSpc>
                <a:spcPct val="120000"/>
              </a:lnSpc>
              <a:buFont typeface="Wingdings" charset="2"/>
              <a:buChar char="Ø"/>
            </a:pPr>
            <a:r>
              <a:rPr lang="fr-FR" sz="2000" dirty="0" smtClean="0"/>
              <a:t>Attribution des postes pour 2017: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2 postes NOEMI: IR2 BAP C + IE BAP C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2 Postes FSEP: IE BAP E + AI BAP C </a:t>
            </a:r>
          </a:p>
          <a:p>
            <a:pPr marL="342900" indent="-342900" algn="just">
              <a:lnSpc>
                <a:spcPct val="120000"/>
              </a:lnSpc>
              <a:buFont typeface="Wingdings" charset="2"/>
              <a:buChar char="Ø"/>
            </a:pPr>
            <a:r>
              <a:rPr lang="fr-FR" sz="2000" dirty="0" smtClean="0"/>
              <a:t>Demande de CDD et post-Doc à l’IN2P3: </a:t>
            </a:r>
            <a:r>
              <a:rPr lang="fr-FR" sz="1800" dirty="0" smtClean="0"/>
              <a:t>En </a:t>
            </a:r>
            <a:r>
              <a:rPr lang="fr-FR" sz="1800" dirty="0"/>
              <a:t>attente du résultat </a:t>
            </a:r>
            <a:r>
              <a:rPr lang="fr-FR" sz="1800" dirty="0" smtClean="0"/>
              <a:t>d’arbitrage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/>
              <a:t>29 post-</a:t>
            </a:r>
            <a:r>
              <a:rPr lang="fr-FR" sz="1800" dirty="0" smtClean="0"/>
              <a:t>doc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12 </a:t>
            </a:r>
            <a:r>
              <a:rPr lang="fr-FR" sz="1800" dirty="0" err="1" smtClean="0"/>
              <a:t>CDDs</a:t>
            </a:r>
            <a:r>
              <a:rPr lang="fr-FR" sz="1800" dirty="0" smtClean="0"/>
              <a:t> </a:t>
            </a:r>
            <a:r>
              <a:rPr lang="fr-FR" sz="1800" dirty="0" smtClean="0"/>
              <a:t>ITA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29 </a:t>
            </a:r>
            <a:r>
              <a:rPr lang="fr-FR" sz="1800" dirty="0"/>
              <a:t>demi-bourses de thèse</a:t>
            </a:r>
            <a:r>
              <a:rPr lang="fr-FR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014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3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3444" y="1467557"/>
            <a:ext cx="8593667" cy="4609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dirty="0" smtClean="0"/>
              <a:t>Les directeurs de thèse sont invités à inclure les demandes de thèse sur « ADOUM »</a:t>
            </a:r>
          </a:p>
          <a:p>
            <a:pPr marL="342900" indent="-342900" algn="just">
              <a:lnSpc>
                <a:spcPct val="120000"/>
              </a:lnSpc>
              <a:buFont typeface="Wingdings" charset="2"/>
              <a:buChar char="§"/>
            </a:pPr>
            <a:r>
              <a:rPr lang="fr-FR" sz="1800" b="1" dirty="0" smtClean="0"/>
              <a:t>Journées </a:t>
            </a:r>
            <a:r>
              <a:rPr lang="fr-FR" sz="1800" b="1" dirty="0"/>
              <a:t>prospectives de </a:t>
            </a:r>
            <a:r>
              <a:rPr lang="fr-FR" sz="1800" b="1" dirty="0" err="1"/>
              <a:t>Seillac</a:t>
            </a:r>
            <a:r>
              <a:rPr lang="fr-FR" sz="1800" b="1" dirty="0"/>
              <a:t>: </a:t>
            </a:r>
            <a:r>
              <a:rPr lang="fr-FR" sz="2000" dirty="0" smtClean="0"/>
              <a:t>du </a:t>
            </a:r>
            <a:r>
              <a:rPr lang="fr-FR" sz="2000" dirty="0"/>
              <a:t>3 au 5 Mai 2017, avec une possibilité d'arriver le 2 Mai au soir pour le diner</a:t>
            </a:r>
            <a:r>
              <a:rPr lang="fr-FR" sz="2000" dirty="0" smtClean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fr-FR" sz="2000" dirty="0" smtClean="0">
                <a:sym typeface="Wingdings"/>
              </a:rPr>
              <a:t>	 Ouverture des inscriptions bientôt.</a:t>
            </a:r>
          </a:p>
          <a:p>
            <a:pPr marL="342900" indent="-342900" algn="just">
              <a:lnSpc>
                <a:spcPct val="120000"/>
              </a:lnSpc>
              <a:buFont typeface="Wingdings" charset="2"/>
              <a:buChar char="§"/>
            </a:pPr>
            <a:r>
              <a:rPr lang="fr-FR" sz="2000" dirty="0" smtClean="0">
                <a:sym typeface="Wingdings"/>
              </a:rPr>
              <a:t>Compagne d’évacuation d’appareils informatiques/électriques obsolètes ou </a:t>
            </a:r>
            <a:r>
              <a:rPr lang="fr-FR" sz="2000" dirty="0" smtClean="0">
                <a:sym typeface="Wingdings"/>
              </a:rPr>
              <a:t>hors-service</a:t>
            </a:r>
            <a:r>
              <a:rPr lang="fr-FR" sz="2000" dirty="0" smtClean="0">
                <a:sym typeface="Wingdings"/>
              </a:rPr>
              <a:t>:</a:t>
            </a:r>
          </a:p>
          <a:p>
            <a:pPr lvl="1" algn="just">
              <a:lnSpc>
                <a:spcPct val="120000"/>
              </a:lnSpc>
              <a:buNone/>
            </a:pPr>
            <a:r>
              <a:rPr lang="fr-FR" sz="2000" dirty="0">
                <a:sym typeface="Wingdings"/>
              </a:rPr>
              <a:t>	</a:t>
            </a:r>
            <a:r>
              <a:rPr lang="fr-FR" sz="2000" dirty="0" smtClean="0">
                <a:sym typeface="Wingdings"/>
              </a:rPr>
              <a:t> Benne prévue le 12 Décembre 2016</a:t>
            </a:r>
          </a:p>
          <a:p>
            <a:pPr lvl="1" algn="just">
              <a:lnSpc>
                <a:spcPct val="120000"/>
              </a:lnSpc>
              <a:buNone/>
            </a:pPr>
            <a:r>
              <a:rPr lang="fr-FR" sz="2000" dirty="0">
                <a:sym typeface="Wingdings"/>
              </a:rPr>
              <a:t>	</a:t>
            </a:r>
            <a:r>
              <a:rPr lang="fr-FR" sz="2000" dirty="0" smtClean="0">
                <a:sym typeface="Wingdings"/>
              </a:rPr>
              <a:t> Document d’évacuation à remplir.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>
                <a:sym typeface="Wingdings"/>
              </a:rPr>
              <a:t>Accès Exceptionnel au </a:t>
            </a:r>
            <a:r>
              <a:rPr lang="fr-FR" sz="2000" dirty="0" smtClean="0">
                <a:sym typeface="Wingdings"/>
              </a:rPr>
              <a:t>laboratoire </a:t>
            </a:r>
            <a:r>
              <a:rPr lang="fr-FR" sz="2000" dirty="0">
                <a:sym typeface="Wingdings"/>
              </a:rPr>
              <a:t>(les </a:t>
            </a:r>
            <a:r>
              <a:rPr lang="fr-FR" sz="2000" dirty="0" err="1">
                <a:sym typeface="Wingdings"/>
              </a:rPr>
              <a:t>WEs</a:t>
            </a:r>
            <a:r>
              <a:rPr lang="fr-FR" sz="2000" dirty="0" smtClean="0">
                <a:sym typeface="Wingdings"/>
              </a:rPr>
              <a:t>): bientôt les badges seront réactivés à part dans certaines zones jugés « dangereuses </a:t>
            </a:r>
            <a:r>
              <a:rPr lang="fr-FR" sz="2000" dirty="0" smtClean="0">
                <a:sym typeface="Wingdings"/>
              </a:rPr>
              <a:t>» à définir.  </a:t>
            </a:r>
            <a:endParaRPr lang="fr-FR" sz="20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484222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4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218401"/>
            <a:ext cx="8711070" cy="4652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  <a:buNone/>
            </a:pPr>
            <a:r>
              <a:rPr lang="fr-FR" sz="2000" b="1" dirty="0" smtClean="0"/>
              <a:t>Refonte des labos d’Orsay:</a:t>
            </a:r>
            <a:endParaRPr lang="fr-FR" sz="2000" dirty="0" smtClean="0"/>
          </a:p>
          <a:p>
            <a:pPr marL="342900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 smtClean="0"/>
              <a:t>Formation du CILO: 30 membres environ</a:t>
            </a:r>
          </a:p>
          <a:p>
            <a:pPr marL="800100" lvl="1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 smtClean="0"/>
              <a:t>Membres du CL de chaque labo (4 pour le LAL)</a:t>
            </a:r>
          </a:p>
          <a:p>
            <a:pPr marL="1257300" lvl="2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/>
              <a:t>Marie-Hélène </a:t>
            </a:r>
            <a:r>
              <a:rPr lang="fr-FR" sz="2000" dirty="0" err="1"/>
              <a:t>Schune</a:t>
            </a:r>
            <a:endParaRPr lang="fr-FR" sz="2000" dirty="0"/>
          </a:p>
          <a:p>
            <a:pPr marL="1257300" lvl="2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/>
              <a:t>François </a:t>
            </a:r>
            <a:r>
              <a:rPr lang="fr-FR" sz="2000" dirty="0" err="1"/>
              <a:t>Wicek</a:t>
            </a:r>
            <a:endParaRPr lang="fr-FR" sz="2000" dirty="0"/>
          </a:p>
          <a:p>
            <a:pPr marL="1257300" lvl="2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/>
              <a:t>Florent Robinet</a:t>
            </a:r>
          </a:p>
          <a:p>
            <a:pPr marL="1257300" lvl="2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/>
              <a:t>Walid </a:t>
            </a:r>
            <a:r>
              <a:rPr lang="fr-FR" sz="2000" dirty="0" smtClean="0"/>
              <a:t>Kaabi</a:t>
            </a:r>
          </a:p>
          <a:p>
            <a:pPr marL="800100" lvl="1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 smtClean="0"/>
              <a:t>Personnes nommé par les directions (4 pour le LAL</a:t>
            </a:r>
            <a:r>
              <a:rPr lang="fr-FR" sz="2000" dirty="0" smtClean="0"/>
              <a:t>): Pas encore fait pour le LAL.</a:t>
            </a: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20254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5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smtClean="0">
                <a:solidFill>
                  <a:srgbClr val="FF6600"/>
                </a:solidFill>
              </a:rPr>
              <a:t>Nouvelles générales: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67" y="1763639"/>
            <a:ext cx="7699621" cy="505702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9381" y="1179383"/>
            <a:ext cx="8912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sz="1500" dirty="0" smtClean="0"/>
              <a:t>Tableau </a:t>
            </a:r>
            <a:r>
              <a:rPr lang="fr-FR" sz="1500" dirty="0" err="1" smtClean="0"/>
              <a:t>MàJ</a:t>
            </a:r>
            <a:r>
              <a:rPr lang="fr-FR" sz="1500" dirty="0" smtClean="0"/>
              <a:t> des Non-conformités électriques des appareils du DEPACC suite au contrôle par DEKRA + Actions correctives à mettre en place :  </a:t>
            </a:r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136603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6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smtClean="0">
                <a:solidFill>
                  <a:srgbClr val="FF6600"/>
                </a:solidFill>
              </a:rPr>
              <a:t>Mise à jour ISIS: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260734"/>
            <a:ext cx="8711070" cy="486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q"/>
            </a:pPr>
            <a:r>
              <a:rPr lang="fr-FR" sz="1800" dirty="0" smtClean="0"/>
              <a:t>Dès </a:t>
            </a:r>
            <a:r>
              <a:rPr lang="fr-FR" sz="1800" dirty="0"/>
              <a:t>que les nouveaux codes seront en place (décembre 2016), la direction sollicitera les chefs de projet et les chefs de service pour remplir ISIS 2016 qui sera la photo initiale à mettre à jour dans le futur</a:t>
            </a:r>
            <a:r>
              <a:rPr lang="fr-FR" sz="1800" dirty="0" smtClean="0"/>
              <a:t>.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q"/>
            </a:pPr>
            <a:r>
              <a:rPr lang="fr-FR" sz="1800" dirty="0"/>
              <a:t>Dans la nouvelle répartition (2016), il y aura des codes Administration, enseignement, services généraux…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q"/>
            </a:pPr>
            <a:r>
              <a:rPr lang="fr-FR" sz="1800" dirty="0"/>
              <a:t>Si nécessaire, création par l’administration de nouveaux codes (après consultation avec l’IN2P3)</a:t>
            </a:r>
            <a:r>
              <a:rPr lang="fr-FR" sz="1800" dirty="0" smtClean="0"/>
              <a:t>.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q"/>
            </a:pPr>
            <a:r>
              <a:rPr lang="fr-FR" sz="1800" dirty="0" smtClean="0"/>
              <a:t>Mise à jour trimestrielle </a:t>
            </a:r>
            <a:r>
              <a:rPr lang="fr-FR" sz="1800" dirty="0"/>
              <a:t>par les chefs de projet (</a:t>
            </a:r>
            <a:r>
              <a:rPr lang="fr-FR" sz="1800" dirty="0" smtClean="0"/>
              <a:t>Fin </a:t>
            </a:r>
            <a:r>
              <a:rPr lang="fr-FR" sz="1800" dirty="0"/>
              <a:t>D</a:t>
            </a:r>
            <a:r>
              <a:rPr lang="fr-FR" sz="1800" dirty="0" smtClean="0"/>
              <a:t>écembre, fin Mars, fin Juin et fin Septembre).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q"/>
            </a:pPr>
            <a:r>
              <a:rPr lang="fr-FR" sz="1800" dirty="0" smtClean="0"/>
              <a:t>Vérification des chiffres par les chefs de service et validation définitive par l’administration.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674573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7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err="1" smtClean="0">
                <a:solidFill>
                  <a:srgbClr val="FF6600"/>
                </a:solidFill>
              </a:rPr>
              <a:t>AoB</a:t>
            </a:r>
            <a:r>
              <a:rPr lang="fr-FR" sz="2000" dirty="0" smtClean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2057" y="1440208"/>
            <a:ext cx="8844917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fr-FR" sz="1800" dirty="0" smtClean="0"/>
              <a:t>Renouvellement des licences </a:t>
            </a:r>
            <a:r>
              <a:rPr lang="fr-FR" sz="1800" dirty="0" smtClean="0"/>
              <a:t>CST (une autre tentative de mutualisation sera faite, appuyée par le nouveau DAS accélérateur et le nouveau directeur technique)</a:t>
            </a:r>
            <a:endParaRPr lang="fr-FR" sz="1800" dirty="0" smtClean="0"/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fr-FR" sz="1800" dirty="0" smtClean="0"/>
              <a:t>Acquisition de la licence OPERA (10 modules) 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fr-FR" sz="1800" dirty="0" smtClean="0"/>
              <a:t>Contrôle Amiante dans les bureaux du DEPACC: Rapport à venir. </a:t>
            </a:r>
          </a:p>
          <a:p>
            <a:pPr>
              <a:lnSpc>
                <a:spcPct val="150000"/>
              </a:lnSpc>
              <a:buNone/>
            </a:pPr>
            <a:r>
              <a:rPr lang="fr-FR" sz="1800" dirty="0"/>
              <a:t>	</a:t>
            </a:r>
            <a:r>
              <a:rPr lang="fr-FR" sz="1800" dirty="0">
                <a:sym typeface="Wingdings"/>
              </a:rPr>
              <a:t> </a:t>
            </a:r>
            <a:r>
              <a:rPr lang="fr-FR" sz="1800" dirty="0"/>
              <a:t>Pas de risque détecté. </a:t>
            </a:r>
            <a:endParaRPr lang="fr-FR" sz="1800" dirty="0" smtClean="0"/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fr-FR" sz="1800" dirty="0" smtClean="0"/>
              <a:t>Utilisation des voiture de fonction: les DU seront obligé de donner les noms des agents en cas d’infraction au code de la route </a:t>
            </a:r>
            <a:r>
              <a:rPr lang="fr-FR" sz="1800" dirty="0" smtClean="0"/>
              <a:t>(pour retrait </a:t>
            </a:r>
            <a:r>
              <a:rPr lang="fr-FR" sz="1800" dirty="0" smtClean="0"/>
              <a:t>de </a:t>
            </a:r>
            <a:r>
              <a:rPr lang="fr-FR" sz="1800" dirty="0" smtClean="0"/>
              <a:t>point sous peine d’une lourde amande s’ils ne le font pas)</a:t>
            </a:r>
            <a:r>
              <a:rPr lang="fr-FR" sz="1800" dirty="0" smtClean="0"/>
              <a:t>. Les amandes seront toujours payé par le labo. 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§"/>
            </a:pPr>
            <a:r>
              <a:rPr lang="fr-FR" sz="1800" dirty="0" smtClean="0"/>
              <a:t>Accueil des stagiaires et locaux disponibles en </a:t>
            </a:r>
            <a:r>
              <a:rPr lang="fr-FR" sz="1800" dirty="0" smtClean="0"/>
              <a:t>2017</a:t>
            </a:r>
            <a:r>
              <a:rPr lang="fr-FR" sz="1800" dirty="0"/>
              <a:t>.</a:t>
            </a: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3537869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8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err="1" smtClean="0">
                <a:solidFill>
                  <a:srgbClr val="FF6600"/>
                </a:solidFill>
              </a:rPr>
              <a:t>AoB</a:t>
            </a:r>
            <a:r>
              <a:rPr lang="fr-FR" sz="2000" dirty="0" smtClean="0">
                <a:solidFill>
                  <a:srgbClr val="FF6600"/>
                </a:solidFill>
              </a:rPr>
              <a:t>: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27" y="1061438"/>
            <a:ext cx="8130520" cy="540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07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9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218401"/>
            <a:ext cx="8711070" cy="348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  <a:buNone/>
            </a:pPr>
            <a:r>
              <a:rPr lang="fr-FR" sz="2000" b="1" dirty="0" smtClean="0"/>
              <a:t>Participation aux conférences 2017:</a:t>
            </a:r>
            <a:endParaRPr lang="fr-FR" sz="2000" dirty="0" smtClean="0"/>
          </a:p>
          <a:p>
            <a:pPr marL="342900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 smtClean="0"/>
              <a:t>Concertation au niveau des projets/ groupes thématiques 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 smtClean="0"/>
              <a:t>Toutes les publications doivent être communiquées au secrétariat du DEPACC pour publication </a:t>
            </a:r>
            <a:r>
              <a:rPr lang="fr-FR" sz="2000" dirty="0" smtClean="0"/>
              <a:t>sur </a:t>
            </a:r>
            <a:r>
              <a:rPr lang="fr-FR" sz="2000" dirty="0" smtClean="0"/>
              <a:t>le site web du département (publication par projet/activités R&amp;D.</a:t>
            </a:r>
          </a:p>
          <a:p>
            <a:pPr marL="342900" indent="-3429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2000" dirty="0" smtClean="0"/>
              <a:t>Relance de l’idée d’une identité visuelle unique pour les posters/présentations du DEPACC.  </a:t>
            </a:r>
          </a:p>
        </p:txBody>
      </p:sp>
    </p:spTree>
    <p:extLst>
      <p:ext uri="{BB962C8B-B14F-4D97-AF65-F5344CB8AC3E}">
        <p14:creationId xmlns:p14="http://schemas.microsoft.com/office/powerpoint/2010/main" val="1034648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25589</TotalTime>
  <Words>492</Words>
  <Application>Microsoft Macintosh PowerPoint</Application>
  <PresentationFormat>Présentation à l'écran (4:3)</PresentationFormat>
  <Paragraphs>74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DESY European XFEL</vt:lpstr>
      <vt:lpstr>Assemblée du Département Accélérateur</vt:lpstr>
      <vt:lpstr>Nouvelles générales:</vt:lpstr>
      <vt:lpstr>Nouvelles générales:</vt:lpstr>
      <vt:lpstr>Nouvelles générales:</vt:lpstr>
      <vt:lpstr>Nouvelles générales:</vt:lpstr>
      <vt:lpstr>Mise à jour ISIS:</vt:lpstr>
      <vt:lpstr>AoB:</vt:lpstr>
      <vt:lpstr>AoB:</vt:lpstr>
      <vt:lpstr>Nouvelles générales: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Vogel, Elmar</dc:creator>
  <cp:lastModifiedBy>Walid Kaabi</cp:lastModifiedBy>
  <cp:revision>641</cp:revision>
  <cp:lastPrinted>2015-09-17T16:27:40Z</cp:lastPrinted>
  <dcterms:modified xsi:type="dcterms:W3CDTF">2016-12-06T09:34:09Z</dcterms:modified>
</cp:coreProperties>
</file>