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tiff" ContentType="image/tiff"/>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60" r:id="rId5"/>
    <p:sldId id="262" r:id="rId6"/>
    <p:sldId id="263" r:id="rId7"/>
    <p:sldId id="265" r:id="rId8"/>
    <p:sldId id="266"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78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4B412-28D0-4027-9FBB-CA329049D30C}" type="datetimeFigureOut">
              <a:rPr lang="en-US" smtClean="0"/>
              <a:pPr/>
              <a:t>10/4/2017</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4238AE-C861-498A-8B3A-D48ED18CDF4D}"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6AB02-6EA1-42E9-BD32-2495191791F6}" type="datetimeFigureOut">
              <a:rPr lang="en-US" smtClean="0"/>
              <a:pPr/>
              <a:t>10/4/2017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D32F6-85D0-4530-B289-8A311A13A954}"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E27BC30-EAD4-446D-BCBC-B758FD4590F0}" type="datetimeFigureOut">
              <a:rPr lang="en-US" smtClean="0"/>
              <a:pPr/>
              <a:t>10/4/2017</a:t>
            </a:fld>
            <a:endParaRPr lang="en-US"/>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90D19B3C-241F-4E67-A625-B09C0C72A63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6546850"/>
            <a:ext cx="4318000" cy="36513"/>
          </a:xfrm>
          <a:prstGeom prst="rect">
            <a:avLst/>
          </a:prstGeom>
          <a:gradFill flip="none" rotWithShape="1">
            <a:gsLst>
              <a:gs pos="0">
                <a:schemeClr val="bg1">
                  <a:lumMod val="50000"/>
                </a:schemeClr>
              </a:gs>
              <a:gs pos="100000">
                <a:srgbClr val="FFFFFF"/>
              </a:gs>
            </a:gsLst>
            <a:lin ang="0" scaled="1"/>
            <a:tileRect/>
          </a:gradFill>
          <a:ln w="9525">
            <a:noFill/>
            <a:miter lim="800000"/>
            <a:headEnd/>
            <a:tailEnd/>
          </a:ln>
        </p:spPr>
        <p:txBody>
          <a:bodyPr wrap="none" anchor="ctr"/>
          <a:lstStyle/>
          <a:p>
            <a:pPr eaLnBrk="0" hangingPunct="0">
              <a:defRPr/>
            </a:pPr>
            <a:endParaRPr lang="fr-FR">
              <a:ea typeface="+mn-ea"/>
            </a:endParaRPr>
          </a:p>
        </p:txBody>
      </p:sp>
      <p:sp>
        <p:nvSpPr>
          <p:cNvPr id="1038" name="Rectangle 14"/>
          <p:cNvSpPr>
            <a:spLocks noChangeArrowheads="1"/>
          </p:cNvSpPr>
          <p:nvPr/>
        </p:nvSpPr>
        <p:spPr bwMode="auto">
          <a:xfrm>
            <a:off x="0" y="6592888"/>
            <a:ext cx="4318000" cy="36512"/>
          </a:xfrm>
          <a:prstGeom prst="rect">
            <a:avLst/>
          </a:prstGeom>
          <a:gradFill flip="none" rotWithShape="1">
            <a:gsLst>
              <a:gs pos="0">
                <a:srgbClr val="502185"/>
              </a:gs>
              <a:gs pos="100000">
                <a:srgbClr val="FFFFFF"/>
              </a:gs>
            </a:gsLst>
            <a:lin ang="0" scaled="0"/>
            <a:tileRect/>
          </a:gradFill>
          <a:ln w="9525">
            <a:noFill/>
            <a:miter lim="800000"/>
            <a:headEnd/>
            <a:tailEnd/>
          </a:ln>
        </p:spPr>
        <p:txBody>
          <a:bodyPr wrap="none" anchor="ctr"/>
          <a:lstStyle/>
          <a:p>
            <a:pPr eaLnBrk="0" hangingPunct="0">
              <a:defRPr/>
            </a:pPr>
            <a:endParaRPr lang="fr-FR">
              <a:ea typeface="+mn-ea"/>
            </a:endParaRPr>
          </a:p>
        </p:txBody>
      </p:sp>
      <p:pic>
        <p:nvPicPr>
          <p:cNvPr id="7" name="Picture 9" descr="C:\Users\chautard\Downloads\IPAC20\Logo5.tif"/>
          <p:cNvPicPr>
            <a:picLocks noChangeAspect="1" noChangeArrowheads="1"/>
          </p:cNvPicPr>
          <p:nvPr userDrawn="1"/>
        </p:nvPicPr>
        <p:blipFill>
          <a:blip r:embed="rId3" cstate="print"/>
          <a:srcRect/>
          <a:stretch>
            <a:fillRect/>
          </a:stretch>
        </p:blipFill>
        <p:spPr bwMode="auto">
          <a:xfrm>
            <a:off x="6948264" y="0"/>
            <a:ext cx="2195736" cy="1180530"/>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tiff"/><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6597352"/>
            <a:ext cx="8172400" cy="332656"/>
          </a:xfrm>
        </p:spPr>
        <p:txBody>
          <a:bodyPr/>
          <a:lstStyle/>
          <a:p>
            <a:pPr algn="l"/>
            <a:r>
              <a:rPr lang="fr-FR" sz="1400" dirty="0" smtClean="0">
                <a:solidFill>
                  <a:srgbClr val="7030A0"/>
                </a:solidFill>
              </a:rPr>
              <a:t>Frédéric CHAUTARD </a:t>
            </a:r>
            <a:r>
              <a:rPr lang="fr-FR" sz="1400" smtClean="0">
                <a:solidFill>
                  <a:srgbClr val="7030A0"/>
                </a:solidFill>
              </a:rPr>
              <a:t>journées </a:t>
            </a:r>
            <a:r>
              <a:rPr lang="fr-FR" sz="1400" smtClean="0">
                <a:solidFill>
                  <a:srgbClr val="7030A0"/>
                </a:solidFill>
              </a:rPr>
              <a:t>accélérateurs </a:t>
            </a:r>
            <a:r>
              <a:rPr lang="fr-FR" sz="1400" dirty="0" smtClean="0">
                <a:solidFill>
                  <a:srgbClr val="7030A0"/>
                </a:solidFill>
              </a:rPr>
              <a:t>Roscoff  5/10/17</a:t>
            </a:r>
          </a:p>
          <a:p>
            <a:pPr algn="l"/>
            <a:endParaRPr lang="fr-FR" sz="2400" dirty="0" smtClean="0">
              <a:solidFill>
                <a:srgbClr val="7030A0"/>
              </a:solidFill>
            </a:endParaRPr>
          </a:p>
        </p:txBody>
      </p:sp>
      <p:pic>
        <p:nvPicPr>
          <p:cNvPr id="33793" name="Picture 1" descr="C:\Users\chautard\Downloads\IPAC20\Logos et visuels\IPAC20_homepage_v0.jpg"/>
          <p:cNvPicPr>
            <a:picLocks noChangeAspect="1" noChangeArrowheads="1"/>
          </p:cNvPicPr>
          <p:nvPr/>
        </p:nvPicPr>
        <p:blipFill>
          <a:blip r:embed="rId2" cstate="print"/>
          <a:srcRect/>
          <a:stretch>
            <a:fillRect/>
          </a:stretch>
        </p:blipFill>
        <p:spPr bwMode="auto">
          <a:xfrm>
            <a:off x="3423996" y="665757"/>
            <a:ext cx="5180452" cy="5643563"/>
          </a:xfrm>
          <a:prstGeom prst="rect">
            <a:avLst/>
          </a:prstGeom>
          <a:noFill/>
        </p:spPr>
      </p:pic>
      <p:sp>
        <p:nvSpPr>
          <p:cNvPr id="7" name="Rectangle 6"/>
          <p:cNvSpPr/>
          <p:nvPr/>
        </p:nvSpPr>
        <p:spPr>
          <a:xfrm>
            <a:off x="0" y="5733256"/>
            <a:ext cx="3168352" cy="400110"/>
          </a:xfrm>
          <a:prstGeom prst="rect">
            <a:avLst/>
          </a:prstGeom>
        </p:spPr>
        <p:txBody>
          <a:bodyPr wrap="square">
            <a:spAutoFit/>
          </a:bodyPr>
          <a:lstStyle/>
          <a:p>
            <a:r>
              <a:rPr lang="fr-FR" sz="2000" b="1" dirty="0" smtClean="0">
                <a:solidFill>
                  <a:srgbClr val="7030A0"/>
                </a:solidFill>
                <a:effectLst>
                  <a:outerShdw blurRad="38100" dist="38100" dir="2700000" algn="tl">
                    <a:srgbClr val="000000">
                      <a:alpha val="43137"/>
                    </a:srgbClr>
                  </a:outerShdw>
                </a:effectLst>
              </a:rPr>
              <a:t>http://www.ipac20.org/</a:t>
            </a:r>
            <a:endParaRPr lang="fr-FR" sz="2000" b="1" dirty="0">
              <a:solidFill>
                <a:srgbClr val="7030A0"/>
              </a:solidFill>
              <a:effectLst>
                <a:outerShdw blurRad="38100" dist="38100" dir="2700000" algn="tl">
                  <a:srgbClr val="000000">
                    <a:alpha val="43137"/>
                  </a:srgbClr>
                </a:outerShdw>
              </a:effectLst>
            </a:endParaRPr>
          </a:p>
        </p:txBody>
      </p:sp>
      <p:pic>
        <p:nvPicPr>
          <p:cNvPr id="33794" name="Picture 2" descr="C:\Users\chautard\Downloads\IPAC20\Logos et visuels\logo_soleil-2.jpg"/>
          <p:cNvPicPr>
            <a:picLocks noChangeAspect="1" noChangeArrowheads="1"/>
          </p:cNvPicPr>
          <p:nvPr/>
        </p:nvPicPr>
        <p:blipFill>
          <a:blip r:embed="rId3" cstate="print"/>
          <a:srcRect/>
          <a:stretch>
            <a:fillRect/>
          </a:stretch>
        </p:blipFill>
        <p:spPr bwMode="auto">
          <a:xfrm>
            <a:off x="0" y="3212976"/>
            <a:ext cx="951976" cy="462607"/>
          </a:xfrm>
          <a:prstGeom prst="rect">
            <a:avLst/>
          </a:prstGeom>
          <a:noFill/>
        </p:spPr>
      </p:pic>
      <p:pic>
        <p:nvPicPr>
          <p:cNvPr id="33795" name="Picture 3" descr="C:\Users\chautard\Downloads\IPAC20\Logos et visuels\ESRF-LogoBaseline-RGB.jpg"/>
          <p:cNvPicPr>
            <a:picLocks noChangeAspect="1" noChangeArrowheads="1"/>
          </p:cNvPicPr>
          <p:nvPr/>
        </p:nvPicPr>
        <p:blipFill>
          <a:blip r:embed="rId4" cstate="print"/>
          <a:srcRect/>
          <a:stretch>
            <a:fillRect/>
          </a:stretch>
        </p:blipFill>
        <p:spPr bwMode="auto">
          <a:xfrm>
            <a:off x="1115616" y="2204864"/>
            <a:ext cx="672075" cy="855744"/>
          </a:xfrm>
          <a:prstGeom prst="rect">
            <a:avLst/>
          </a:prstGeom>
          <a:noFill/>
        </p:spPr>
      </p:pic>
      <p:pic>
        <p:nvPicPr>
          <p:cNvPr id="33796" name="Picture 4" descr="C:\Users\chautard\Downloads\IPAC20\Logos et visuels\2014_MENESRlogo_vertic_hdef.jpg"/>
          <p:cNvPicPr>
            <a:picLocks noChangeAspect="1" noChangeArrowheads="1"/>
          </p:cNvPicPr>
          <p:nvPr/>
        </p:nvPicPr>
        <p:blipFill>
          <a:blip r:embed="rId5" cstate="print"/>
          <a:srcRect/>
          <a:stretch>
            <a:fillRect/>
          </a:stretch>
        </p:blipFill>
        <p:spPr bwMode="auto">
          <a:xfrm>
            <a:off x="243840" y="2060848"/>
            <a:ext cx="535187" cy="779746"/>
          </a:xfrm>
          <a:prstGeom prst="rect">
            <a:avLst/>
          </a:prstGeom>
          <a:noFill/>
        </p:spPr>
      </p:pic>
      <p:pic>
        <p:nvPicPr>
          <p:cNvPr id="33797" name="Picture 5" descr="C:\Users\chautard\Downloads\IPAC20\Logos et visuels\caen-event-logo-principal.jpg"/>
          <p:cNvPicPr>
            <a:picLocks noChangeAspect="1" noChangeArrowheads="1"/>
          </p:cNvPicPr>
          <p:nvPr/>
        </p:nvPicPr>
        <p:blipFill>
          <a:blip r:embed="rId6" cstate="print"/>
          <a:srcRect/>
          <a:stretch>
            <a:fillRect/>
          </a:stretch>
        </p:blipFill>
        <p:spPr bwMode="auto">
          <a:xfrm>
            <a:off x="1187624" y="3140968"/>
            <a:ext cx="934724" cy="565887"/>
          </a:xfrm>
          <a:prstGeom prst="rect">
            <a:avLst/>
          </a:prstGeom>
          <a:noFill/>
        </p:spPr>
      </p:pic>
      <p:pic>
        <p:nvPicPr>
          <p:cNvPr id="33798" name="Picture 6" descr="C:\Users\chautard\Downloads\IPAC20\Logos et visuels\CEA_logotype.jpg"/>
          <p:cNvPicPr>
            <a:picLocks noChangeAspect="1" noChangeArrowheads="1"/>
          </p:cNvPicPr>
          <p:nvPr/>
        </p:nvPicPr>
        <p:blipFill>
          <a:blip r:embed="rId7" cstate="print"/>
          <a:srcRect/>
          <a:stretch>
            <a:fillRect/>
          </a:stretch>
        </p:blipFill>
        <p:spPr bwMode="auto">
          <a:xfrm>
            <a:off x="971600" y="1412776"/>
            <a:ext cx="941562" cy="768085"/>
          </a:xfrm>
          <a:prstGeom prst="rect">
            <a:avLst/>
          </a:prstGeom>
          <a:noFill/>
        </p:spPr>
      </p:pic>
      <p:pic>
        <p:nvPicPr>
          <p:cNvPr id="33799" name="Picture 7" descr="C:\Users\chautard\Downloads\IPAC20\Logos et visuels\CNRSfr-grand.jpg"/>
          <p:cNvPicPr>
            <a:picLocks noChangeAspect="1" noChangeArrowheads="1"/>
          </p:cNvPicPr>
          <p:nvPr/>
        </p:nvPicPr>
        <p:blipFill>
          <a:blip r:embed="rId8" cstate="print"/>
          <a:srcRect/>
          <a:stretch>
            <a:fillRect/>
          </a:stretch>
        </p:blipFill>
        <p:spPr bwMode="auto">
          <a:xfrm>
            <a:off x="179512" y="1412776"/>
            <a:ext cx="576064" cy="576064"/>
          </a:xfrm>
          <a:prstGeom prst="rect">
            <a:avLst/>
          </a:prstGeom>
          <a:noFill/>
        </p:spPr>
      </p:pic>
      <p:pic>
        <p:nvPicPr>
          <p:cNvPr id="33800" name="Picture 8" descr="C:\Users\chautard\Downloads\IPAC20\Logos et visuels\logo GANIL couleurs 30 cm.jpeg"/>
          <p:cNvPicPr>
            <a:picLocks noChangeAspect="1" noChangeArrowheads="1"/>
          </p:cNvPicPr>
          <p:nvPr/>
        </p:nvPicPr>
        <p:blipFill>
          <a:blip r:embed="rId9" cstate="print"/>
          <a:srcRect/>
          <a:stretch>
            <a:fillRect/>
          </a:stretch>
        </p:blipFill>
        <p:spPr bwMode="auto">
          <a:xfrm>
            <a:off x="107504" y="4005065"/>
            <a:ext cx="1913518" cy="432048"/>
          </a:xfrm>
          <a:prstGeom prst="rect">
            <a:avLst/>
          </a:prstGeom>
          <a:noFill/>
        </p:spPr>
      </p:pic>
      <p:pic>
        <p:nvPicPr>
          <p:cNvPr id="33801" name="Picture 9" descr="C:\Users\chautard\Downloads\IPAC20\Logo5.tif"/>
          <p:cNvPicPr>
            <a:picLocks noChangeAspect="1" noChangeArrowheads="1"/>
          </p:cNvPicPr>
          <p:nvPr/>
        </p:nvPicPr>
        <p:blipFill>
          <a:blip r:embed="rId10" cstate="print"/>
          <a:srcRect/>
          <a:stretch>
            <a:fillRect/>
          </a:stretch>
        </p:blipFill>
        <p:spPr bwMode="auto">
          <a:xfrm>
            <a:off x="0" y="0"/>
            <a:ext cx="1835696" cy="9869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5724128" cy="764704"/>
          </a:xfrm>
        </p:spPr>
        <p:txBody>
          <a:bodyPr/>
          <a:lstStyle/>
          <a:p>
            <a:pPr algn="l"/>
            <a:r>
              <a:rPr lang="fr-FR" sz="3600" dirty="0" smtClean="0">
                <a:solidFill>
                  <a:srgbClr val="7030A0"/>
                </a:solidFill>
                <a:effectLst>
                  <a:outerShdw blurRad="38100" dist="38100" dir="2700000" algn="tl">
                    <a:srgbClr val="000000">
                      <a:alpha val="43137"/>
                    </a:srgbClr>
                  </a:outerShdw>
                </a:effectLst>
              </a:rPr>
              <a:t>Contexte / Historique </a:t>
            </a:r>
            <a:endParaRPr lang="en-US" sz="3600" dirty="0">
              <a:solidFill>
                <a:srgbClr val="7030A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79512" y="1296144"/>
            <a:ext cx="8424936" cy="5013176"/>
          </a:xfrm>
        </p:spPr>
        <p:txBody>
          <a:bodyPr/>
          <a:lstStyle/>
          <a:p>
            <a:pPr algn="just">
              <a:spcAft>
                <a:spcPts val="0"/>
              </a:spcAft>
              <a:tabLst>
                <a:tab pos="5671185" algn="l"/>
              </a:tabLst>
            </a:pPr>
            <a:r>
              <a:rPr lang="fr-FR" sz="1600" b="1" dirty="0" smtClean="0">
                <a:solidFill>
                  <a:srgbClr val="7030A0"/>
                </a:solidFill>
                <a:latin typeface="Calibri" pitchFamily="34" charset="0"/>
                <a:ea typeface="Times New Roman"/>
              </a:rPr>
              <a:t>Conférence Internationale</a:t>
            </a:r>
            <a:r>
              <a:rPr lang="fr-FR" sz="1600" dirty="0" smtClean="0">
                <a:solidFill>
                  <a:srgbClr val="7030A0"/>
                </a:solidFill>
                <a:latin typeface="Calibri" pitchFamily="34" charset="0"/>
                <a:ea typeface="Times New Roman"/>
              </a:rPr>
              <a:t> réunissant </a:t>
            </a:r>
            <a:r>
              <a:rPr lang="fr-FR" sz="1600" b="1" dirty="0" smtClean="0">
                <a:solidFill>
                  <a:srgbClr val="7030A0"/>
                </a:solidFill>
                <a:latin typeface="Calibri" pitchFamily="34" charset="0"/>
                <a:ea typeface="Times New Roman"/>
              </a:rPr>
              <a:t>1300 scientifiques</a:t>
            </a:r>
            <a:r>
              <a:rPr lang="fr-FR" sz="1600" dirty="0" smtClean="0">
                <a:solidFill>
                  <a:srgbClr val="7030A0"/>
                </a:solidFill>
                <a:latin typeface="Calibri" pitchFamily="34" charset="0"/>
                <a:ea typeface="Times New Roman"/>
              </a:rPr>
              <a:t> spécialisés dans la physique des accélérateurs de particules</a:t>
            </a:r>
          </a:p>
          <a:p>
            <a:pPr algn="just">
              <a:spcAft>
                <a:spcPts val="0"/>
              </a:spcAft>
              <a:tabLst>
                <a:tab pos="5671185" algn="l"/>
              </a:tabLst>
            </a:pPr>
            <a:r>
              <a:rPr lang="fr-FR" sz="1600" dirty="0" smtClean="0">
                <a:solidFill>
                  <a:srgbClr val="7030A0"/>
                </a:solidFill>
                <a:latin typeface="Calibri" pitchFamily="34" charset="0"/>
                <a:ea typeface="Times New Roman"/>
              </a:rPr>
              <a:t>Se déroule tous les 3 ans en Europe. C’est la plus importante conférence mondiale dans le domaine. </a:t>
            </a:r>
          </a:p>
          <a:p>
            <a:pPr algn="just">
              <a:spcAft>
                <a:spcPts val="0"/>
              </a:spcAft>
              <a:tabLst>
                <a:tab pos="5671185" algn="l"/>
              </a:tabLst>
            </a:pPr>
            <a:endParaRPr lang="fr-FR" sz="1600" dirty="0" smtClean="0">
              <a:solidFill>
                <a:srgbClr val="7030A0"/>
              </a:solidFill>
              <a:latin typeface="Calibri" pitchFamily="34" charset="0"/>
              <a:ea typeface="Times New Roman"/>
            </a:endParaRPr>
          </a:p>
          <a:p>
            <a:pPr algn="just">
              <a:spcAft>
                <a:spcPts val="0"/>
              </a:spcAft>
              <a:buFont typeface="Arial" pitchFamily="34" charset="0"/>
              <a:buChar char="•"/>
              <a:tabLst>
                <a:tab pos="5671185" algn="l"/>
              </a:tabLst>
            </a:pPr>
            <a:r>
              <a:rPr lang="fr-FR" sz="1600" dirty="0" smtClean="0">
                <a:solidFill>
                  <a:srgbClr val="7030A0"/>
                </a:solidFill>
                <a:latin typeface="Calibri" pitchFamily="34" charset="0"/>
                <a:ea typeface="Times New Roman"/>
              </a:rPr>
              <a:t> </a:t>
            </a:r>
            <a:r>
              <a:rPr lang="fr-FR" sz="1600" b="1" dirty="0" smtClean="0">
                <a:solidFill>
                  <a:srgbClr val="7030A0"/>
                </a:solidFill>
                <a:latin typeface="Calibri" pitchFamily="34" charset="0"/>
                <a:ea typeface="Times New Roman"/>
              </a:rPr>
              <a:t>Février 2015 </a:t>
            </a:r>
            <a:r>
              <a:rPr lang="fr-FR" sz="1600" dirty="0" smtClean="0">
                <a:solidFill>
                  <a:srgbClr val="7030A0"/>
                </a:solidFill>
                <a:latin typeface="Calibri" pitchFamily="34" charset="0"/>
                <a:ea typeface="Times New Roman"/>
              </a:rPr>
              <a:t>: A l’initiative du GANIL, le projet de candidature de Caen</a:t>
            </a:r>
          </a:p>
          <a:p>
            <a:pPr algn="just">
              <a:spcAft>
                <a:spcPts val="0"/>
              </a:spcAft>
              <a:buFont typeface="Arial" pitchFamily="34" charset="0"/>
              <a:buChar char="•"/>
              <a:tabLst>
                <a:tab pos="5671185" algn="l"/>
              </a:tabLst>
            </a:pPr>
            <a:r>
              <a:rPr lang="fr-FR" sz="1600" b="1" dirty="0" smtClean="0">
                <a:solidFill>
                  <a:srgbClr val="7030A0"/>
                </a:solidFill>
                <a:latin typeface="Calibri" pitchFamily="34" charset="0"/>
                <a:ea typeface="Times New Roman"/>
              </a:rPr>
              <a:t> Avril 2015 </a:t>
            </a:r>
            <a:r>
              <a:rPr lang="fr-FR" sz="1600" dirty="0" smtClean="0">
                <a:solidFill>
                  <a:srgbClr val="7030A0"/>
                </a:solidFill>
                <a:latin typeface="Calibri" pitchFamily="34" charset="0"/>
                <a:ea typeface="Times New Roman"/>
              </a:rPr>
              <a:t>:</a:t>
            </a:r>
            <a:r>
              <a:rPr lang="fr-FR" sz="1600" b="1" dirty="0" smtClean="0">
                <a:solidFill>
                  <a:srgbClr val="7030A0"/>
                </a:solidFill>
                <a:latin typeface="Calibri" pitchFamily="34" charset="0"/>
                <a:ea typeface="Times New Roman"/>
              </a:rPr>
              <a:t> </a:t>
            </a:r>
            <a:r>
              <a:rPr lang="fr-FR" sz="1600" dirty="0" smtClean="0">
                <a:solidFill>
                  <a:srgbClr val="7030A0"/>
                </a:solidFill>
                <a:latin typeface="Calibri" pitchFamily="34" charset="0"/>
                <a:ea typeface="Times New Roman"/>
              </a:rPr>
              <a:t>Les équipes de Caen Event et du GANIL travaillent ensemble pour présenter la candidature de la ville de Caen et remporte une première sélection régionale contre Deauville</a:t>
            </a:r>
          </a:p>
          <a:p>
            <a:pPr algn="just">
              <a:spcAft>
                <a:spcPts val="0"/>
              </a:spcAft>
              <a:buFont typeface="Arial" pitchFamily="34" charset="0"/>
              <a:buChar char="•"/>
              <a:tabLst>
                <a:tab pos="5671185" algn="l"/>
              </a:tabLst>
            </a:pPr>
            <a:r>
              <a:rPr lang="fr-FR" sz="1600" dirty="0" smtClean="0">
                <a:solidFill>
                  <a:srgbClr val="7030A0"/>
                </a:solidFill>
                <a:latin typeface="Calibri" pitchFamily="34" charset="0"/>
                <a:ea typeface="Times New Roman"/>
              </a:rPr>
              <a:t> </a:t>
            </a:r>
            <a:r>
              <a:rPr lang="fr-FR" sz="1600" b="1" dirty="0" smtClean="0">
                <a:solidFill>
                  <a:srgbClr val="7030A0"/>
                </a:solidFill>
                <a:latin typeface="Calibri" pitchFamily="34" charset="0"/>
                <a:ea typeface="Times New Roman"/>
              </a:rPr>
              <a:t>Octobre 2015</a:t>
            </a:r>
            <a:r>
              <a:rPr lang="fr-FR" sz="1600" dirty="0" smtClean="0">
                <a:solidFill>
                  <a:srgbClr val="7030A0"/>
                </a:solidFill>
                <a:latin typeface="Calibri" pitchFamily="34" charset="0"/>
                <a:ea typeface="Times New Roman"/>
              </a:rPr>
              <a:t>: Caen Event et le GANIL viennent défendre au siège du CNRS la candidature de Caen devant des représentants du CEA et du CNRS. Notre dossier est retenu face aux villes de Lyon, Grenoble et Strasbourg. </a:t>
            </a:r>
          </a:p>
          <a:p>
            <a:pPr algn="just">
              <a:spcAft>
                <a:spcPts val="0"/>
              </a:spcAft>
              <a:buFont typeface="Arial" pitchFamily="34" charset="0"/>
              <a:buChar char="•"/>
              <a:tabLst>
                <a:tab pos="5671185" algn="l"/>
              </a:tabLst>
            </a:pPr>
            <a:r>
              <a:rPr lang="fr-FR" sz="1600" dirty="0" smtClean="0">
                <a:solidFill>
                  <a:srgbClr val="7030A0"/>
                </a:solidFill>
                <a:latin typeface="Calibri" pitchFamily="34" charset="0"/>
                <a:ea typeface="Times New Roman"/>
              </a:rPr>
              <a:t> </a:t>
            </a:r>
            <a:r>
              <a:rPr lang="fr-FR" sz="1600" b="1" dirty="0" smtClean="0">
                <a:solidFill>
                  <a:srgbClr val="7030A0"/>
                </a:solidFill>
                <a:latin typeface="Calibri" pitchFamily="34" charset="0"/>
                <a:ea typeface="Times New Roman"/>
              </a:rPr>
              <a:t>4 décembre 2015 </a:t>
            </a:r>
            <a:r>
              <a:rPr lang="fr-FR" sz="1600" dirty="0" smtClean="0">
                <a:solidFill>
                  <a:srgbClr val="7030A0"/>
                </a:solidFill>
                <a:latin typeface="Calibri" pitchFamily="34" charset="0"/>
                <a:ea typeface="Times New Roman"/>
              </a:rPr>
              <a:t>: à Lund, Suède, après les votes des 35 représentants de 15 pays, la candidature française est retenue à celles de l’Italie, l’Angleterre et la Pologne.</a:t>
            </a:r>
          </a:p>
          <a:p>
            <a:pPr algn="just">
              <a:spcAft>
                <a:spcPts val="0"/>
              </a:spcAft>
              <a:buFont typeface="Arial" pitchFamily="34" charset="0"/>
              <a:buChar char="•"/>
              <a:tabLst>
                <a:tab pos="5671185" algn="l"/>
              </a:tabLst>
            </a:pPr>
            <a:r>
              <a:rPr lang="fr-FR" sz="1600" b="1" dirty="0" smtClean="0">
                <a:solidFill>
                  <a:srgbClr val="7030A0"/>
                </a:solidFill>
                <a:latin typeface="Calibri" pitchFamily="34" charset="0"/>
                <a:ea typeface="Times New Roman"/>
              </a:rPr>
              <a:t>23 février 2016 : </a:t>
            </a:r>
            <a:r>
              <a:rPr lang="fr-FR" sz="1600" dirty="0" smtClean="0">
                <a:solidFill>
                  <a:srgbClr val="7030A0"/>
                </a:solidFill>
                <a:latin typeface="Calibri" pitchFamily="34" charset="0"/>
                <a:ea typeface="Times New Roman"/>
              </a:rPr>
              <a:t>Lettre de l’</a:t>
            </a:r>
            <a:r>
              <a:rPr lang="fr-FR" sz="1600" dirty="0" err="1" smtClean="0">
                <a:solidFill>
                  <a:srgbClr val="7030A0"/>
                </a:solidFill>
                <a:latin typeface="Calibri" pitchFamily="34" charset="0"/>
                <a:ea typeface="Times New Roman"/>
              </a:rPr>
              <a:t>European</a:t>
            </a:r>
            <a:r>
              <a:rPr lang="fr-FR" sz="1600" dirty="0" smtClean="0">
                <a:solidFill>
                  <a:srgbClr val="7030A0"/>
                </a:solidFill>
                <a:latin typeface="Calibri" pitchFamily="34" charset="0"/>
                <a:ea typeface="Times New Roman"/>
              </a:rPr>
              <a:t> </a:t>
            </a:r>
            <a:r>
              <a:rPr lang="fr-FR" sz="1600" dirty="0" err="1" smtClean="0">
                <a:solidFill>
                  <a:srgbClr val="7030A0"/>
                </a:solidFill>
                <a:latin typeface="Calibri" pitchFamily="34" charset="0"/>
                <a:ea typeface="Times New Roman"/>
              </a:rPr>
              <a:t>Physics</a:t>
            </a:r>
            <a:r>
              <a:rPr lang="fr-FR" sz="1600" dirty="0" smtClean="0">
                <a:solidFill>
                  <a:srgbClr val="7030A0"/>
                </a:solidFill>
                <a:latin typeface="Calibri" pitchFamily="34" charset="0"/>
                <a:ea typeface="Times New Roman"/>
              </a:rPr>
              <a:t> Society confirmant Caen comme ville d’accueil d’IPAC2020</a:t>
            </a:r>
          </a:p>
          <a:p>
            <a:pPr algn="just">
              <a:spcAft>
                <a:spcPts val="0"/>
              </a:spcAft>
              <a:buFont typeface="Arial" pitchFamily="34" charset="0"/>
              <a:buChar char="•"/>
              <a:tabLst>
                <a:tab pos="5671185" algn="l"/>
              </a:tabLst>
            </a:pPr>
            <a:r>
              <a:rPr lang="fr-FR" sz="1600" b="1" dirty="0" smtClean="0">
                <a:solidFill>
                  <a:srgbClr val="7030A0"/>
                </a:solidFill>
                <a:latin typeface="Calibri" pitchFamily="34" charset="0"/>
                <a:ea typeface="Times New Roman"/>
              </a:rPr>
              <a:t>30 mars 2016 : </a:t>
            </a:r>
            <a:r>
              <a:rPr lang="fr-FR" sz="1600" dirty="0" smtClean="0">
                <a:solidFill>
                  <a:srgbClr val="7030A0"/>
                </a:solidFill>
                <a:latin typeface="Calibri" pitchFamily="34" charset="0"/>
                <a:ea typeface="Times New Roman"/>
              </a:rPr>
              <a:t>Lettre d’engagement du GANIL (DIR-2016-036)</a:t>
            </a:r>
          </a:p>
          <a:p>
            <a:pPr lvl="0" algn="just">
              <a:spcAft>
                <a:spcPts val="0"/>
              </a:spcAft>
              <a:buFont typeface="Arial" pitchFamily="34" charset="0"/>
              <a:buChar char="•"/>
              <a:tabLst>
                <a:tab pos="5671185" algn="l"/>
              </a:tabLst>
            </a:pPr>
            <a:r>
              <a:rPr lang="fr-FR" sz="1600" b="1" dirty="0" smtClean="0">
                <a:solidFill>
                  <a:srgbClr val="7030A0"/>
                </a:solidFill>
                <a:latin typeface="Calibri" pitchFamily="34" charset="0"/>
                <a:ea typeface="Times New Roman" pitchFamily="18" charset="0"/>
                <a:cs typeface="Arial" pitchFamily="34" charset="0"/>
              </a:rPr>
              <a:t>18-19 janvier 2017 : </a:t>
            </a:r>
            <a:r>
              <a:rPr lang="fr-FR" sz="1600" dirty="0" smtClean="0">
                <a:solidFill>
                  <a:srgbClr val="7030A0"/>
                </a:solidFill>
                <a:latin typeface="Calibri" pitchFamily="34" charset="0"/>
                <a:ea typeface="Times New Roman" pitchFamily="18" charset="0"/>
                <a:cs typeface="Arial" pitchFamily="34" charset="0"/>
              </a:rPr>
              <a:t>Venue du comité international à Caen pour la visite des installations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5724128" cy="764704"/>
          </a:xfrm>
        </p:spPr>
        <p:txBody>
          <a:bodyPr/>
          <a:lstStyle/>
          <a:p>
            <a:pPr algn="l"/>
            <a:r>
              <a:rPr lang="fr-FR" sz="3600" b="1" dirty="0" smtClean="0">
                <a:solidFill>
                  <a:srgbClr val="7030A0"/>
                </a:solidFill>
                <a:effectLst>
                  <a:outerShdw blurRad="38100" dist="38100" dir="2700000" algn="tl">
                    <a:srgbClr val="000000">
                      <a:alpha val="43137"/>
                    </a:srgbClr>
                  </a:outerShdw>
                </a:effectLst>
                <a:latin typeface="Calibri" pitchFamily="34" charset="0"/>
                <a:ea typeface="Times New Roman"/>
              </a:rPr>
              <a:t>Calendrier IPAC </a:t>
            </a:r>
            <a:r>
              <a:rPr lang="en-US" sz="3600" dirty="0" smtClean="0"/>
              <a:t/>
            </a:r>
            <a:br>
              <a:rPr lang="en-US" sz="3600" dirty="0" smtClean="0"/>
            </a:br>
            <a:r>
              <a:rPr lang="fr-FR" sz="3600" dirty="0" smtClean="0">
                <a:solidFill>
                  <a:srgbClr val="7030A0"/>
                </a:solidFill>
              </a:rPr>
              <a:t> </a:t>
            </a:r>
            <a:endParaRPr lang="en-US" sz="3600" dirty="0">
              <a:solidFill>
                <a:srgbClr val="7030A0"/>
              </a:solidFill>
            </a:endParaRPr>
          </a:p>
        </p:txBody>
      </p:sp>
      <p:sp>
        <p:nvSpPr>
          <p:cNvPr id="3" name="Sous-titre 2"/>
          <p:cNvSpPr>
            <a:spLocks noGrp="1"/>
          </p:cNvSpPr>
          <p:nvPr>
            <p:ph type="subTitle" idx="1"/>
          </p:nvPr>
        </p:nvSpPr>
        <p:spPr>
          <a:xfrm>
            <a:off x="323528" y="908720"/>
            <a:ext cx="8424936" cy="5949280"/>
          </a:xfrm>
        </p:spPr>
        <p:txBody>
          <a:bodyPr/>
          <a:lstStyle/>
          <a:p>
            <a:pPr marL="342900" lvl="0" indent="-342900" algn="l">
              <a:tabLst>
                <a:tab pos="5671185" algn="l"/>
              </a:tabLst>
            </a:pPr>
            <a:r>
              <a:rPr lang="fr-FR" sz="2400" dirty="0" smtClean="0">
                <a:solidFill>
                  <a:srgbClr val="7030A0"/>
                </a:solidFill>
                <a:latin typeface="Calibri" pitchFamily="34" charset="0"/>
                <a:ea typeface="Times New Roman"/>
              </a:rPr>
              <a:t>2010 : Kyoto (Japon)</a:t>
            </a:r>
          </a:p>
          <a:p>
            <a:pPr marL="342900" lvl="0" indent="-342900" algn="l">
              <a:tabLst>
                <a:tab pos="5671185" algn="l"/>
              </a:tabLst>
            </a:pPr>
            <a:r>
              <a:rPr lang="fr-FR" sz="2400" dirty="0" smtClean="0">
                <a:solidFill>
                  <a:srgbClr val="7030A0"/>
                </a:solidFill>
                <a:latin typeface="Calibri" pitchFamily="34" charset="0"/>
                <a:ea typeface="Times New Roman"/>
              </a:rPr>
              <a:t>2011 : San Sébastian (Espagne)</a:t>
            </a:r>
          </a:p>
          <a:p>
            <a:pPr marL="342900" lvl="0" indent="-342900" algn="l">
              <a:tabLst>
                <a:tab pos="5671185" algn="l"/>
              </a:tabLst>
            </a:pPr>
            <a:r>
              <a:rPr lang="fr-FR" sz="2400" dirty="0" smtClean="0">
                <a:solidFill>
                  <a:srgbClr val="7030A0"/>
                </a:solidFill>
                <a:latin typeface="Calibri" pitchFamily="34" charset="0"/>
                <a:ea typeface="Times New Roman"/>
              </a:rPr>
              <a:t>2012 : Nouvelles Orléans (USA)</a:t>
            </a:r>
          </a:p>
          <a:p>
            <a:pPr marL="342900" lvl="0" indent="-342900" algn="l">
              <a:tabLst>
                <a:tab pos="5671185" algn="l"/>
              </a:tabLst>
            </a:pPr>
            <a:r>
              <a:rPr lang="fr-FR" sz="2400" dirty="0" smtClean="0">
                <a:solidFill>
                  <a:srgbClr val="7030A0"/>
                </a:solidFill>
                <a:latin typeface="Calibri" pitchFamily="34" charset="0"/>
                <a:ea typeface="Times New Roman"/>
              </a:rPr>
              <a:t>2013 : Shanghai (Chine)</a:t>
            </a:r>
          </a:p>
          <a:p>
            <a:pPr marL="342900" lvl="0" indent="-342900" algn="l">
              <a:tabLst>
                <a:tab pos="5671185" algn="l"/>
              </a:tabLst>
            </a:pPr>
            <a:r>
              <a:rPr lang="fr-FR" sz="2400" dirty="0" smtClean="0">
                <a:solidFill>
                  <a:srgbClr val="7030A0"/>
                </a:solidFill>
                <a:latin typeface="Calibri" pitchFamily="34" charset="0"/>
                <a:ea typeface="Times New Roman"/>
              </a:rPr>
              <a:t>2014 : Dresde (Allemagne)</a:t>
            </a:r>
          </a:p>
          <a:p>
            <a:pPr marL="342900" lvl="0" indent="-342900" algn="l">
              <a:tabLst>
                <a:tab pos="5671185" algn="l"/>
              </a:tabLst>
            </a:pPr>
            <a:r>
              <a:rPr lang="fr-FR" sz="2400" dirty="0" smtClean="0">
                <a:solidFill>
                  <a:srgbClr val="7030A0"/>
                </a:solidFill>
                <a:latin typeface="Calibri" pitchFamily="34" charset="0"/>
                <a:ea typeface="Times New Roman"/>
              </a:rPr>
              <a:t>2015 : Richmond (USA)</a:t>
            </a:r>
          </a:p>
          <a:p>
            <a:pPr marL="342900" lvl="0" indent="-342900" algn="l">
              <a:tabLst>
                <a:tab pos="5671185" algn="l"/>
              </a:tabLst>
            </a:pPr>
            <a:r>
              <a:rPr lang="fr-FR" sz="2400" dirty="0" smtClean="0">
                <a:solidFill>
                  <a:srgbClr val="7030A0"/>
                </a:solidFill>
                <a:latin typeface="Calibri" pitchFamily="34" charset="0"/>
                <a:ea typeface="Times New Roman"/>
              </a:rPr>
              <a:t>2016 : Busan (Corée du sud) </a:t>
            </a:r>
          </a:p>
          <a:p>
            <a:pPr marL="342900" lvl="0" indent="-342900" algn="l">
              <a:tabLst>
                <a:tab pos="5671185" algn="l"/>
              </a:tabLst>
            </a:pPr>
            <a:r>
              <a:rPr lang="fr-FR" sz="2400" dirty="0" smtClean="0">
                <a:solidFill>
                  <a:srgbClr val="7030A0"/>
                </a:solidFill>
                <a:latin typeface="Calibri" pitchFamily="34" charset="0"/>
                <a:ea typeface="Times New Roman"/>
              </a:rPr>
              <a:t>2017 : Copenhague (Danemark)</a:t>
            </a:r>
          </a:p>
          <a:p>
            <a:pPr marL="342900" lvl="0" indent="-342900" algn="l">
              <a:tabLst>
                <a:tab pos="5671185" algn="l"/>
              </a:tabLst>
            </a:pPr>
            <a:r>
              <a:rPr lang="fr-FR" sz="2400" dirty="0" smtClean="0">
                <a:solidFill>
                  <a:srgbClr val="7030A0"/>
                </a:solidFill>
                <a:latin typeface="Calibri" pitchFamily="34" charset="0"/>
                <a:ea typeface="Times New Roman"/>
              </a:rPr>
              <a:t>2018 : Vancouver (Canada)</a:t>
            </a:r>
          </a:p>
          <a:p>
            <a:pPr marL="342900" lvl="0" indent="-342900" algn="l">
              <a:tabLst>
                <a:tab pos="5671185" algn="l"/>
              </a:tabLst>
            </a:pPr>
            <a:r>
              <a:rPr lang="fr-FR" sz="2400" dirty="0" smtClean="0">
                <a:solidFill>
                  <a:srgbClr val="7030A0"/>
                </a:solidFill>
                <a:latin typeface="Calibri" pitchFamily="34" charset="0"/>
                <a:ea typeface="Times New Roman"/>
              </a:rPr>
              <a:t>2019 : Melbourne (Australie)</a:t>
            </a:r>
          </a:p>
          <a:p>
            <a:pPr marL="342900" lvl="0" indent="-342900" algn="l">
              <a:tabLst>
                <a:tab pos="5671185" algn="l"/>
              </a:tabLst>
            </a:pPr>
            <a:r>
              <a:rPr lang="fr-FR" sz="2400" dirty="0" smtClean="0">
                <a:solidFill>
                  <a:srgbClr val="7030A0"/>
                </a:solidFill>
                <a:effectLst>
                  <a:outerShdw blurRad="38100" dist="38100" dir="2700000" algn="tl">
                    <a:srgbClr val="000000">
                      <a:alpha val="43137"/>
                    </a:srgbClr>
                  </a:outerShdw>
                </a:effectLst>
                <a:latin typeface="Calibri" pitchFamily="34" charset="0"/>
                <a:ea typeface="Times New Roman"/>
              </a:rPr>
              <a:t>2020 : Caen (</a:t>
            </a:r>
            <a:r>
              <a:rPr lang="fr-FR" sz="2400" dirty="0" smtClean="0">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11-15 mai 2020)</a:t>
            </a:r>
            <a:endParaRPr lang="fr-FR" sz="2400" dirty="0" smtClean="0">
              <a:solidFill>
                <a:srgbClr val="7030A0"/>
              </a:solidFill>
              <a:effectLst>
                <a:outerShdw blurRad="38100" dist="38100" dir="2700000" algn="tl">
                  <a:srgbClr val="000000">
                    <a:alpha val="43137"/>
                  </a:srgbClr>
                </a:outerShdw>
              </a:effectLst>
              <a:latin typeface="Calibri" pitchFamily="34" charset="0"/>
              <a:ea typeface="Times New Roman"/>
            </a:endParaRPr>
          </a:p>
          <a:p>
            <a:pPr algn="l">
              <a:spcAft>
                <a:spcPts val="0"/>
              </a:spcAft>
              <a:tabLst>
                <a:tab pos="5671185" algn="l"/>
              </a:tabLst>
            </a:pPr>
            <a:endParaRPr lang="en-US" sz="2400" dirty="0">
              <a:solidFill>
                <a:srgbClr val="7030A0"/>
              </a:solidFill>
              <a:latin typeface="Calibri" pitchFamily="34" charset="0"/>
            </a:endParaRPr>
          </a:p>
        </p:txBody>
      </p:sp>
      <p:sp>
        <p:nvSpPr>
          <p:cNvPr id="8" name="ZoneTexte 7"/>
          <p:cNvSpPr txBox="1"/>
          <p:nvPr/>
        </p:nvSpPr>
        <p:spPr>
          <a:xfrm>
            <a:off x="6156176" y="4221088"/>
            <a:ext cx="2323778" cy="2031325"/>
          </a:xfrm>
          <a:prstGeom prst="rect">
            <a:avLst/>
          </a:prstGeom>
          <a:noFill/>
        </p:spPr>
        <p:txBody>
          <a:bodyPr wrap="none" rtlCol="0">
            <a:spAutoFit/>
          </a:bodyPr>
          <a:lstStyle/>
          <a:p>
            <a:pPr>
              <a:tabLst>
                <a:tab pos="5671185" algn="l"/>
              </a:tabLst>
            </a:pPr>
            <a:r>
              <a:rPr lang="fr-FR" b="1" dirty="0" smtClean="0">
                <a:solidFill>
                  <a:srgbClr val="7030A0"/>
                </a:solidFill>
                <a:effectLst>
                  <a:outerShdw blurRad="38100" dist="38100" dir="2700000" algn="tl">
                    <a:srgbClr val="000000">
                      <a:alpha val="43137"/>
                    </a:srgbClr>
                  </a:outerShdw>
                </a:effectLst>
                <a:latin typeface="Calibri" pitchFamily="34" charset="0"/>
                <a:ea typeface="Times New Roman"/>
              </a:rPr>
              <a:t>IPAC :</a:t>
            </a:r>
          </a:p>
          <a:p>
            <a:pPr marL="342900" lvl="0" indent="-342900">
              <a:buFont typeface="Symbol"/>
              <a:buChar char=""/>
              <a:tabLst>
                <a:tab pos="5671185" algn="l"/>
              </a:tabLst>
            </a:pPr>
            <a:r>
              <a:rPr lang="fr-FR" dirty="0" smtClean="0">
                <a:solidFill>
                  <a:srgbClr val="7030A0"/>
                </a:solidFill>
                <a:latin typeface="Calibri" pitchFamily="34" charset="0"/>
                <a:ea typeface="Times New Roman"/>
              </a:rPr>
              <a:t>6 jours</a:t>
            </a:r>
          </a:p>
          <a:p>
            <a:pPr marL="342900" lvl="0" indent="-342900">
              <a:buFont typeface="Symbol"/>
              <a:buChar char=""/>
              <a:tabLst>
                <a:tab pos="5671185" algn="l"/>
              </a:tabLst>
            </a:pPr>
            <a:r>
              <a:rPr lang="fr-FR" dirty="0" smtClean="0">
                <a:solidFill>
                  <a:srgbClr val="7030A0"/>
                </a:solidFill>
                <a:latin typeface="Calibri" pitchFamily="34" charset="0"/>
                <a:ea typeface="Times New Roman"/>
              </a:rPr>
              <a:t>1300 congressistes</a:t>
            </a:r>
          </a:p>
          <a:p>
            <a:pPr marL="342900" lvl="0" indent="-342900">
              <a:buFont typeface="Symbol"/>
              <a:buChar char=""/>
              <a:tabLst>
                <a:tab pos="5671185" algn="l"/>
              </a:tabLst>
            </a:pPr>
            <a:r>
              <a:rPr lang="fr-FR" dirty="0" smtClean="0">
                <a:solidFill>
                  <a:srgbClr val="7030A0"/>
                </a:solidFill>
                <a:latin typeface="Calibri" pitchFamily="34" charset="0"/>
                <a:ea typeface="Times New Roman"/>
              </a:rPr>
              <a:t>150 exposants</a:t>
            </a:r>
          </a:p>
          <a:p>
            <a:pPr marL="342900" lvl="0" indent="-342900">
              <a:buFont typeface="Symbol"/>
              <a:buChar char=""/>
              <a:tabLst>
                <a:tab pos="5671185" algn="l"/>
              </a:tabLst>
            </a:pPr>
            <a:r>
              <a:rPr lang="fr-FR" dirty="0" smtClean="0">
                <a:solidFill>
                  <a:srgbClr val="7030A0"/>
                </a:solidFill>
                <a:latin typeface="Calibri" pitchFamily="34" charset="0"/>
                <a:ea typeface="Times New Roman"/>
              </a:rPr>
              <a:t>7500 nuitées</a:t>
            </a:r>
          </a:p>
          <a:p>
            <a:pPr marL="342900" lvl="0" indent="-342900">
              <a:buFont typeface="Symbol"/>
              <a:buChar char=""/>
              <a:tabLst>
                <a:tab pos="5671185" algn="l"/>
              </a:tabLst>
            </a:pPr>
            <a:r>
              <a:rPr lang="fr-FR" dirty="0" smtClean="0">
                <a:solidFill>
                  <a:srgbClr val="7030A0"/>
                </a:solidFill>
                <a:latin typeface="Calibri" pitchFamily="34" charset="0"/>
                <a:ea typeface="Times New Roman"/>
              </a:rPr>
              <a:t>13 000 repas servis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6948264" cy="764704"/>
          </a:xfrm>
        </p:spPr>
        <p:txBody>
          <a:bodyPr/>
          <a:lstStyle/>
          <a:p>
            <a:pPr algn="l"/>
            <a:r>
              <a:rPr lang="en-US" sz="3600" b="1" dirty="0" err="1" smtClean="0">
                <a:solidFill>
                  <a:srgbClr val="7030A0"/>
                </a:solidFill>
                <a:effectLst>
                  <a:outerShdw blurRad="38100" dist="38100" dir="2700000" algn="tl">
                    <a:srgbClr val="000000">
                      <a:alpha val="43137"/>
                    </a:srgbClr>
                  </a:outerShdw>
                </a:effectLst>
                <a:latin typeface="Calibri" pitchFamily="34" charset="0"/>
              </a:rPr>
              <a:t>Objectifs</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fr-FR" sz="3600" b="1" dirty="0" smtClean="0">
                <a:solidFill>
                  <a:srgbClr val="7030A0"/>
                </a:solidFill>
                <a:effectLst>
                  <a:outerShdw blurRad="38100" dist="38100" dir="2700000" algn="tl">
                    <a:srgbClr val="000000">
                      <a:alpha val="43137"/>
                    </a:srgbClr>
                  </a:outerShdw>
                </a:effectLst>
              </a:rPr>
              <a:t> </a:t>
            </a:r>
            <a:endParaRPr lang="en-US" sz="3600" b="1" dirty="0">
              <a:solidFill>
                <a:srgbClr val="7030A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23528" y="1340768"/>
            <a:ext cx="8424936" cy="1008112"/>
          </a:xfrm>
        </p:spPr>
        <p:txBody>
          <a:bodyPr numCol="1"/>
          <a:lstStyle/>
          <a:p>
            <a:pPr marL="457200" lvl="0" indent="-457200" algn="l">
              <a:spcAft>
                <a:spcPts val="0"/>
              </a:spcAft>
              <a:buFont typeface="+mj-lt"/>
              <a:buAutoNum type="arabicPeriod"/>
              <a:tabLst>
                <a:tab pos="5671185" algn="l"/>
              </a:tabLst>
            </a:pPr>
            <a:r>
              <a:rPr lang="fr-FR" sz="2400" dirty="0" smtClean="0">
                <a:solidFill>
                  <a:srgbClr val="7030A0"/>
                </a:solidFill>
                <a:latin typeface="Calibri" pitchFamily="34" charset="0"/>
              </a:rPr>
              <a:t>Organiser l’accueil de 1300 congressistes et 150 exposants du 11 au 15 mai 2020 au Parc expo de Caen </a:t>
            </a:r>
          </a:p>
          <a:p>
            <a:pPr marL="457200" lvl="0" indent="-457200" algn="l">
              <a:spcAft>
                <a:spcPts val="0"/>
              </a:spcAft>
              <a:buFont typeface="+mj-lt"/>
              <a:buAutoNum type="arabicPeriod"/>
              <a:tabLst>
                <a:tab pos="5671185" algn="l"/>
              </a:tabLst>
            </a:pPr>
            <a:endParaRPr lang="fr-FR" sz="2400" dirty="0" smtClean="0">
              <a:solidFill>
                <a:srgbClr val="7030A0"/>
              </a:solidFill>
              <a:latin typeface="Calibri" pitchFamily="34" charset="0"/>
            </a:endParaRPr>
          </a:p>
          <a:p>
            <a:pPr marL="457200" lvl="0" indent="-457200" algn="l">
              <a:spcAft>
                <a:spcPts val="0"/>
              </a:spcAft>
              <a:buFont typeface="+mj-lt"/>
              <a:buAutoNum type="arabicPeriod"/>
              <a:tabLst>
                <a:tab pos="5671185" algn="l"/>
              </a:tabLst>
            </a:pPr>
            <a:r>
              <a:rPr lang="fr-FR" sz="2400" dirty="0" smtClean="0">
                <a:solidFill>
                  <a:srgbClr val="7030A0"/>
                </a:solidFill>
                <a:latin typeface="Calibri" pitchFamily="34" charset="0"/>
              </a:rPr>
              <a:t>Faire participer 16 laboratoires français : </a:t>
            </a:r>
          </a:p>
          <a:p>
            <a:pPr marL="457200" indent="-457200" algn="l">
              <a:spcAft>
                <a:spcPts val="0"/>
              </a:spcAft>
              <a:buFont typeface="+mj-lt"/>
              <a:buAutoNum type="arabicPeriod"/>
              <a:tabLst>
                <a:tab pos="5671185" algn="l"/>
              </a:tabLst>
            </a:pPr>
            <a:endParaRPr lang="fr-FR" sz="2400" dirty="0" smtClean="0">
              <a:solidFill>
                <a:srgbClr val="7030A0"/>
              </a:solidFill>
              <a:latin typeface="Calibri" pitchFamily="34" charset="0"/>
            </a:endParaRPr>
          </a:p>
          <a:p>
            <a:pPr marL="457200" indent="-457200" algn="l">
              <a:spcAft>
                <a:spcPts val="0"/>
              </a:spcAft>
              <a:buFont typeface="+mj-lt"/>
              <a:buAutoNum type="arabicPeriod"/>
              <a:tabLst>
                <a:tab pos="5671185" algn="l"/>
              </a:tabLst>
            </a:pPr>
            <a:endParaRPr lang="fr-FR" sz="1600" dirty="0" smtClean="0">
              <a:solidFill>
                <a:srgbClr val="7030A0"/>
              </a:solidFill>
              <a:latin typeface="Calibri" pitchFamily="34" charset="0"/>
            </a:endParaRPr>
          </a:p>
          <a:p>
            <a:pPr algn="l">
              <a:spcAft>
                <a:spcPts val="0"/>
              </a:spcAft>
              <a:tabLst>
                <a:tab pos="5671185" algn="l"/>
              </a:tabLst>
            </a:pPr>
            <a:endParaRPr lang="fr-FR" sz="1600" dirty="0" smtClean="0">
              <a:solidFill>
                <a:srgbClr val="7030A0"/>
              </a:solidFill>
              <a:latin typeface="Calibri" pitchFamily="34" charset="0"/>
              <a:cs typeface="ＭＳ Ｐゴシック"/>
            </a:endParaRPr>
          </a:p>
          <a:p>
            <a:pPr algn="l">
              <a:spcAft>
                <a:spcPts val="0"/>
              </a:spcAft>
              <a:tabLst>
                <a:tab pos="5671185" algn="l"/>
              </a:tabLst>
            </a:pPr>
            <a:endParaRPr lang="fr-FR" sz="2400" dirty="0">
              <a:solidFill>
                <a:srgbClr val="7030A0"/>
              </a:solidFill>
              <a:latin typeface="Calibri" pitchFamily="34" charset="0"/>
            </a:endParaRPr>
          </a:p>
        </p:txBody>
      </p:sp>
      <p:sp>
        <p:nvSpPr>
          <p:cNvPr id="4" name="Sous-titre 2"/>
          <p:cNvSpPr txBox="1">
            <a:spLocks/>
          </p:cNvSpPr>
          <p:nvPr/>
        </p:nvSpPr>
        <p:spPr>
          <a:xfrm>
            <a:off x="251520" y="3140968"/>
            <a:ext cx="8424936" cy="2808312"/>
          </a:xfrm>
          <a:prstGeom prst="rect">
            <a:avLst/>
          </a:prstGeom>
        </p:spPr>
        <p:txBody>
          <a:bodyPr numCol="2"/>
          <a:lstStyle/>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GANIL Caen</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CENBG</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CSNSM</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INMC</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IPHC</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IPN Lyon</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IPN Orsay </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LAL </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LAPP </a:t>
            </a:r>
            <a:r>
              <a:rPr lang="fr-FR" sz="1600" kern="0" dirty="0" err="1" smtClean="0">
                <a:solidFill>
                  <a:srgbClr val="7030A0"/>
                </a:solidFill>
                <a:latin typeface="Calibri" pitchFamily="34" charset="0"/>
                <a:cs typeface="ＭＳ Ｐゴシック"/>
              </a:rPr>
              <a:t>A</a:t>
            </a:r>
            <a:r>
              <a:rPr kumimoji="0" lang="fr-FR" sz="1600" b="0" i="0" u="none" strike="noStrike" kern="0" cap="none" spc="0" normalizeH="0" baseline="0" noProof="0" dirty="0" err="1" smtClean="0">
                <a:ln>
                  <a:noFill/>
                </a:ln>
                <a:solidFill>
                  <a:srgbClr val="7030A0"/>
                </a:solidFill>
                <a:effectLst/>
                <a:uLnTx/>
                <a:uFillTx/>
                <a:latin typeface="Calibri" pitchFamily="34" charset="0"/>
                <a:ea typeface="+mn-ea"/>
                <a:cs typeface="ＭＳ Ｐゴシック"/>
              </a:rPr>
              <a:t>nnecy</a:t>
            </a: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 </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LLR</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LPC Caen</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LPSC Grenoble </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SUBATECH</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ARRONAX </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SOLEIL</a:t>
            </a:r>
          </a:p>
          <a:p>
            <a:pPr marL="1257300" marR="0" lvl="2" indent="-342900" algn="l" defTabSz="914400" rtl="0" eaLnBrk="1" fontAlgn="base" latinLnBrk="0" hangingPunct="1">
              <a:lnSpc>
                <a:spcPct val="100000"/>
              </a:lnSpc>
              <a:spcBef>
                <a:spcPct val="20000"/>
              </a:spcBef>
              <a:spcAft>
                <a:spcPts val="0"/>
              </a:spcAft>
              <a:buClrTx/>
              <a:buSzTx/>
              <a:buFont typeface="+mj-lt"/>
              <a:buAutoNum type="arabicPeriod"/>
              <a:tabLst>
                <a:tab pos="5671185" algn="l"/>
              </a:tabLst>
              <a:defRPr/>
            </a:pPr>
            <a:r>
              <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rPr>
              <a:t>ESRF</a:t>
            </a:r>
          </a:p>
          <a:p>
            <a:pPr marL="0" marR="0" lvl="0" indent="0" algn="l" defTabSz="914400" rtl="0" eaLnBrk="1" fontAlgn="base" latinLnBrk="0" hangingPunct="1">
              <a:lnSpc>
                <a:spcPct val="100000"/>
              </a:lnSpc>
              <a:spcBef>
                <a:spcPct val="20000"/>
              </a:spcBef>
              <a:spcAft>
                <a:spcPts val="0"/>
              </a:spcAft>
              <a:buClrTx/>
              <a:buSzTx/>
              <a:buFontTx/>
              <a:buNone/>
              <a:tabLst>
                <a:tab pos="5671185" algn="l"/>
              </a:tabLst>
              <a:defRPr/>
            </a:pPr>
            <a:endParaRPr kumimoji="0" lang="fr-FR" sz="1600" b="0" i="0" u="none" strike="noStrike" kern="0" cap="none" spc="0" normalizeH="0" baseline="0" noProof="0" dirty="0" smtClean="0">
              <a:ln>
                <a:noFill/>
              </a:ln>
              <a:solidFill>
                <a:srgbClr val="7030A0"/>
              </a:solidFill>
              <a:effectLst/>
              <a:uLnTx/>
              <a:uFillTx/>
              <a:latin typeface="Calibri" pitchFamily="34" charset="0"/>
              <a:ea typeface="+mn-ea"/>
              <a:cs typeface="ＭＳ Ｐゴシック"/>
            </a:endParaRPr>
          </a:p>
          <a:p>
            <a:pPr marL="0" marR="0" lvl="0" indent="0" algn="l" defTabSz="914400" rtl="0" eaLnBrk="1" fontAlgn="base" latinLnBrk="0" hangingPunct="1">
              <a:lnSpc>
                <a:spcPct val="100000"/>
              </a:lnSpc>
              <a:spcBef>
                <a:spcPct val="20000"/>
              </a:spcBef>
              <a:spcAft>
                <a:spcPts val="0"/>
              </a:spcAft>
              <a:buClrTx/>
              <a:buSzTx/>
              <a:buFontTx/>
              <a:buNone/>
              <a:tabLst>
                <a:tab pos="5671185" algn="l"/>
              </a:tabLst>
              <a:defRPr/>
            </a:pPr>
            <a:endParaRPr kumimoji="0" lang="fr-FR" sz="2400" b="0" i="0" u="none" strike="noStrike" kern="0" cap="none" spc="0" normalizeH="0" baseline="0" noProof="0" dirty="0">
              <a:ln>
                <a:noFill/>
              </a:ln>
              <a:solidFill>
                <a:srgbClr val="7030A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Object 3"/>
          <p:cNvGraphicFramePr>
            <a:graphicFrameLocks noChangeAspect="1"/>
          </p:cNvGraphicFramePr>
          <p:nvPr/>
        </p:nvGraphicFramePr>
        <p:xfrm>
          <a:off x="6092661" y="692696"/>
          <a:ext cx="3051340" cy="4320480"/>
        </p:xfrm>
        <a:graphic>
          <a:graphicData uri="http://schemas.openxmlformats.org/presentationml/2006/ole">
            <p:oleObj spid="_x0000_s28675" name="Acrobat Document" r:id="rId3" imgW="5657143" imgH="8009524" progId="AcroExch.Document.DC">
              <p:embed/>
            </p:oleObj>
          </a:graphicData>
        </a:graphic>
      </p:graphicFrame>
      <p:sp>
        <p:nvSpPr>
          <p:cNvPr id="2" name="Titre 1"/>
          <p:cNvSpPr>
            <a:spLocks noGrp="1"/>
          </p:cNvSpPr>
          <p:nvPr>
            <p:ph type="ctrTitle"/>
          </p:nvPr>
        </p:nvSpPr>
        <p:spPr>
          <a:xfrm>
            <a:off x="0" y="1"/>
            <a:ext cx="6948264" cy="764704"/>
          </a:xfrm>
        </p:spPr>
        <p:txBody>
          <a:bodyPr/>
          <a:lstStyle/>
          <a:p>
            <a:pPr algn="l"/>
            <a:r>
              <a:rPr lang="fr-FR" sz="3600" b="1" smtClean="0">
                <a:solidFill>
                  <a:srgbClr val="7030A0"/>
                </a:solidFill>
                <a:effectLst>
                  <a:outerShdw blurRad="38100" dist="38100" dir="2700000" algn="tl">
                    <a:srgbClr val="000000">
                      <a:alpha val="43137"/>
                    </a:srgbClr>
                  </a:outerShdw>
                </a:effectLst>
                <a:latin typeface="Calibri" pitchFamily="34" charset="0"/>
              </a:rPr>
              <a:t>Jalons principaux </a:t>
            </a:r>
            <a:br>
              <a:rPr lang="fr-FR" sz="3600" b="1" smtClean="0">
                <a:solidFill>
                  <a:srgbClr val="7030A0"/>
                </a:solidFill>
                <a:effectLst>
                  <a:outerShdw blurRad="38100" dist="38100" dir="2700000" algn="tl">
                    <a:srgbClr val="000000">
                      <a:alpha val="43137"/>
                    </a:srgbClr>
                  </a:outerShdw>
                </a:effectLst>
                <a:latin typeface="Calibri" pitchFamily="34" charset="0"/>
              </a:rPr>
            </a:br>
            <a:r>
              <a:rPr lang="fr-FR" sz="3600" b="1" smtClean="0">
                <a:solidFill>
                  <a:srgbClr val="7030A0"/>
                </a:solidFill>
                <a:effectLst>
                  <a:outerShdw blurRad="38100" dist="38100" dir="2700000" algn="tl">
                    <a:srgbClr val="000000">
                      <a:alpha val="43137"/>
                    </a:srgbClr>
                  </a:outerShdw>
                </a:effectLst>
                <a:latin typeface="Calibri" pitchFamily="34" charset="0"/>
              </a:rPr>
              <a:t> </a:t>
            </a:r>
            <a:br>
              <a:rPr lang="fr-FR" sz="3600" b="1" smtClean="0">
                <a:solidFill>
                  <a:srgbClr val="7030A0"/>
                </a:solidFill>
                <a:effectLst>
                  <a:outerShdw blurRad="38100" dist="38100" dir="2700000" algn="tl">
                    <a:srgbClr val="000000">
                      <a:alpha val="43137"/>
                    </a:srgbClr>
                  </a:outerShdw>
                </a:effectLst>
                <a:latin typeface="Calibri" pitchFamily="34" charset="0"/>
              </a:rPr>
            </a:br>
            <a:r>
              <a:rPr lang="fr-FR" sz="3600" b="1" smtClean="0">
                <a:solidFill>
                  <a:srgbClr val="7030A0"/>
                </a:solidFill>
                <a:effectLst>
                  <a:outerShdw blurRad="38100" dist="38100" dir="2700000" algn="tl">
                    <a:srgbClr val="000000">
                      <a:alpha val="43137"/>
                    </a:srgbClr>
                  </a:outerShdw>
                </a:effectLst>
              </a:rPr>
              <a:t> </a:t>
            </a:r>
            <a:endParaRPr lang="fr-FR" sz="3600" b="1">
              <a:solidFill>
                <a:srgbClr val="7030A0"/>
              </a:solidFill>
              <a:effectLst>
                <a:outerShdw blurRad="38100" dist="38100" dir="2700000" algn="tl">
                  <a:srgbClr val="000000">
                    <a:alpha val="43137"/>
                  </a:srgbClr>
                </a:outerShdw>
              </a:effectLst>
            </a:endParaRPr>
          </a:p>
        </p:txBody>
      </p:sp>
      <p:sp>
        <p:nvSpPr>
          <p:cNvPr id="7" name="Rectangle 6"/>
          <p:cNvSpPr>
            <a:spLocks noChangeAspect="1"/>
          </p:cNvSpPr>
          <p:nvPr/>
        </p:nvSpPr>
        <p:spPr>
          <a:xfrm>
            <a:off x="107504" y="908720"/>
            <a:ext cx="8508215" cy="3785652"/>
          </a:xfrm>
          <a:prstGeom prst="rect">
            <a:avLst/>
          </a:prstGeom>
        </p:spPr>
        <p:txBody>
          <a:bodyPr wrap="square">
            <a:spAutoFit/>
          </a:bodyPr>
          <a:lstStyle/>
          <a:p>
            <a:pPr lvl="0" fontAlgn="base">
              <a:spcBef>
                <a:spcPct val="0"/>
              </a:spcBef>
              <a:spcAft>
                <a:spcPct val="0"/>
              </a:spcAft>
              <a:tabLst>
                <a:tab pos="5670550" algn="l"/>
              </a:tabLst>
            </a:pPr>
            <a:r>
              <a:rPr lang="fr-FR" sz="2000" dirty="0">
                <a:solidFill>
                  <a:srgbClr val="7030A0"/>
                </a:solidFill>
                <a:latin typeface="Calibri" pitchFamily="34" charset="0"/>
                <a:ea typeface="Times New Roman" pitchFamily="18" charset="0"/>
                <a:cs typeface="Arial" pitchFamily="34" charset="0"/>
              </a:rPr>
              <a:t> </a:t>
            </a:r>
            <a:r>
              <a:rPr lang="fr-FR" sz="2000" b="1" dirty="0" smtClean="0">
                <a:solidFill>
                  <a:srgbClr val="7030A0"/>
                </a:solidFill>
                <a:latin typeface="Calibri" pitchFamily="34" charset="0"/>
                <a:ea typeface="Times New Roman" pitchFamily="18" charset="0"/>
                <a:cs typeface="Arial" pitchFamily="34" charset="0"/>
              </a:rPr>
              <a:t> Juin 2017 : </a:t>
            </a:r>
            <a:r>
              <a:rPr lang="fr-FR" sz="2000" dirty="0" smtClean="0">
                <a:solidFill>
                  <a:srgbClr val="7030A0"/>
                </a:solidFill>
                <a:latin typeface="Calibri" pitchFamily="34" charset="0"/>
                <a:ea typeface="Times New Roman" pitchFamily="18" charset="0"/>
                <a:cs typeface="Arial" pitchFamily="34" charset="0"/>
              </a:rPr>
              <a:t>Envoi lettre pour participation :</a:t>
            </a:r>
          </a:p>
          <a:p>
            <a:pPr lvl="1" eaLnBrk="0" fontAlgn="base" hangingPunct="0">
              <a:spcBef>
                <a:spcPct val="0"/>
              </a:spcBef>
              <a:spcAft>
                <a:spcPct val="0"/>
              </a:spcAft>
              <a:buFontTx/>
              <a:buChar char="•"/>
              <a:tabLst>
                <a:tab pos="5670550" algn="l"/>
              </a:tabLst>
            </a:pPr>
            <a:r>
              <a:rPr lang="fr-FR" sz="2000" dirty="0" smtClean="0">
                <a:solidFill>
                  <a:srgbClr val="7030A0"/>
                </a:solidFill>
                <a:latin typeface="Calibri" pitchFamily="34" charset="0"/>
                <a:ea typeface="Times New Roman" pitchFamily="18" charset="0"/>
                <a:cs typeface="Arial" pitchFamily="34" charset="0"/>
              </a:rPr>
              <a:t> aux DU IN2P3, IRFU, SOLEIL et ESRF</a:t>
            </a:r>
            <a:r>
              <a:rPr lang="fr-FR" sz="2000" dirty="0">
                <a:solidFill>
                  <a:srgbClr val="7030A0"/>
                </a:solidFill>
                <a:latin typeface="Calibri" pitchFamily="34" charset="0"/>
                <a:ea typeface="Times New Roman" pitchFamily="18" charset="0"/>
                <a:cs typeface="Arial" pitchFamily="34" charset="0"/>
              </a:rPr>
              <a:t> </a:t>
            </a:r>
          </a:p>
          <a:p>
            <a:pPr lvl="1" eaLnBrk="0" fontAlgn="base" hangingPunct="0">
              <a:spcBef>
                <a:spcPct val="0"/>
              </a:spcBef>
              <a:spcAft>
                <a:spcPct val="0"/>
              </a:spcAft>
              <a:buFontTx/>
              <a:buChar char="•"/>
              <a:tabLst>
                <a:tab pos="5670550" algn="l"/>
              </a:tabLst>
            </a:pPr>
            <a:r>
              <a:rPr lang="fr-FR" sz="2000" dirty="0" smtClean="0">
                <a:solidFill>
                  <a:srgbClr val="7030A0"/>
                </a:solidFill>
                <a:latin typeface="Calibri" pitchFamily="34" charset="0"/>
                <a:ea typeface="Times New Roman" pitchFamily="18" charset="0"/>
                <a:cs typeface="Arial" pitchFamily="34" charset="0"/>
              </a:rPr>
              <a:t> aux correspondants SFP</a:t>
            </a:r>
          </a:p>
          <a:p>
            <a:pPr lvl="1" eaLnBrk="0" fontAlgn="base" hangingPunct="0">
              <a:spcBef>
                <a:spcPct val="0"/>
              </a:spcBef>
              <a:spcAft>
                <a:spcPct val="0"/>
              </a:spcAft>
              <a:buFontTx/>
              <a:buChar char="•"/>
              <a:tabLst>
                <a:tab pos="5670550" algn="l"/>
              </a:tabLst>
            </a:pPr>
            <a:endParaRPr lang="fr-FR" sz="2000" dirty="0" smtClean="0">
              <a:solidFill>
                <a:srgbClr val="7030A0"/>
              </a:solidFill>
              <a:latin typeface="Calibri" pitchFamily="34" charset="0"/>
              <a:ea typeface="Times New Roman" pitchFamily="18" charset="0"/>
              <a:cs typeface="Arial" pitchFamily="34" charset="0"/>
            </a:endParaRPr>
          </a:p>
          <a:p>
            <a:pPr lvl="1" eaLnBrk="0" fontAlgn="base" hangingPunct="0">
              <a:spcBef>
                <a:spcPct val="0"/>
              </a:spcBef>
              <a:spcAft>
                <a:spcPct val="0"/>
              </a:spcAft>
              <a:buFontTx/>
              <a:buChar char="•"/>
              <a:tabLst>
                <a:tab pos="5670550" algn="l"/>
              </a:tabLst>
            </a:pPr>
            <a:endParaRPr lang="fr-FR" sz="2000" dirty="0" smtClean="0">
              <a:solidFill>
                <a:srgbClr val="7030A0"/>
              </a:solidFill>
              <a:latin typeface="Calibri" pitchFamily="34" charset="0"/>
              <a:ea typeface="Times New Roman" pitchFamily="18" charset="0"/>
              <a:cs typeface="Arial" pitchFamily="34" charset="0"/>
            </a:endParaRPr>
          </a:p>
          <a:p>
            <a:pPr lvl="0" eaLnBrk="0" fontAlgn="base" hangingPunct="0">
              <a:spcBef>
                <a:spcPct val="0"/>
              </a:spcBef>
              <a:spcAft>
                <a:spcPct val="0"/>
              </a:spcAft>
              <a:tabLst>
                <a:tab pos="5670550" algn="l"/>
              </a:tabLst>
            </a:pPr>
            <a:r>
              <a:rPr lang="fr-FR" sz="2000" b="1" dirty="0">
                <a:solidFill>
                  <a:srgbClr val="7030A0"/>
                </a:solidFill>
                <a:latin typeface="Calibri" pitchFamily="34" charset="0"/>
                <a:ea typeface="Times New Roman" pitchFamily="18" charset="0"/>
                <a:cs typeface="Arial" pitchFamily="34" charset="0"/>
              </a:rPr>
              <a:t>S</a:t>
            </a:r>
            <a:r>
              <a:rPr lang="fr-FR" sz="2000" b="1" dirty="0" smtClean="0">
                <a:solidFill>
                  <a:srgbClr val="7030A0"/>
                </a:solidFill>
                <a:latin typeface="Calibri" pitchFamily="34" charset="0"/>
                <a:ea typeface="Times New Roman" pitchFamily="18" charset="0"/>
                <a:cs typeface="Arial" pitchFamily="34" charset="0"/>
              </a:rPr>
              <a:t>eptembre 2017 :</a:t>
            </a:r>
            <a:r>
              <a:rPr lang="fr-FR" sz="2000" dirty="0" smtClean="0">
                <a:solidFill>
                  <a:srgbClr val="7030A0"/>
                </a:solidFill>
                <a:latin typeface="Calibri" pitchFamily="34" charset="0"/>
                <a:ea typeface="Times New Roman" pitchFamily="18" charset="0"/>
                <a:cs typeface="Arial" pitchFamily="34" charset="0"/>
              </a:rPr>
              <a:t> Relance</a:t>
            </a:r>
            <a:endParaRPr lang="fr-FR" sz="1000" dirty="0" smtClean="0">
              <a:solidFill>
                <a:srgbClr val="7030A0"/>
              </a:solidFill>
              <a:latin typeface="Calibri" pitchFamily="34" charset="0"/>
              <a:cs typeface="Arial" pitchFamily="34" charset="0"/>
            </a:endParaRPr>
          </a:p>
          <a:p>
            <a:pPr eaLnBrk="0" fontAlgn="base" hangingPunct="0">
              <a:spcBef>
                <a:spcPct val="0"/>
              </a:spcBef>
              <a:spcAft>
                <a:spcPct val="0"/>
              </a:spcAft>
              <a:buFontTx/>
              <a:buChar char="•"/>
              <a:tabLst>
                <a:tab pos="5670550" algn="l"/>
              </a:tabLst>
            </a:pPr>
            <a:endParaRPr lang="fr-FR" sz="1000" dirty="0">
              <a:solidFill>
                <a:srgbClr val="7030A0"/>
              </a:solidFill>
              <a:latin typeface="Calibri" pitchFamily="34" charset="0"/>
              <a:cs typeface="Arial" pitchFamily="34" charset="0"/>
            </a:endParaRPr>
          </a:p>
          <a:p>
            <a:pPr eaLnBrk="0" fontAlgn="base" hangingPunct="0">
              <a:spcBef>
                <a:spcPct val="0"/>
              </a:spcBef>
              <a:spcAft>
                <a:spcPct val="0"/>
              </a:spcAft>
              <a:buFontTx/>
              <a:buChar char="•"/>
              <a:tabLst>
                <a:tab pos="5670550" algn="l"/>
              </a:tabLst>
            </a:pPr>
            <a:endParaRPr lang="fr-FR" sz="1000" dirty="0" smtClean="0">
              <a:solidFill>
                <a:srgbClr val="7030A0"/>
              </a:solidFill>
              <a:latin typeface="Calibri" pitchFamily="34" charset="0"/>
              <a:cs typeface="Arial" pitchFamily="34" charset="0"/>
            </a:endParaRPr>
          </a:p>
          <a:p>
            <a:pPr lvl="0" eaLnBrk="0" fontAlgn="base" hangingPunct="0">
              <a:spcBef>
                <a:spcPct val="0"/>
              </a:spcBef>
              <a:spcAft>
                <a:spcPct val="0"/>
              </a:spcAft>
              <a:tabLst>
                <a:tab pos="5670550" algn="l"/>
              </a:tabLst>
            </a:pPr>
            <a:r>
              <a:rPr lang="fr-FR" sz="2000" b="1" dirty="0" smtClean="0">
                <a:solidFill>
                  <a:srgbClr val="7030A0"/>
                </a:solidFill>
                <a:latin typeface="Calibri" pitchFamily="34" charset="0"/>
                <a:cs typeface="Arial" pitchFamily="34" charset="0"/>
              </a:rPr>
              <a:t>Octobre 2017 : </a:t>
            </a:r>
            <a:r>
              <a:rPr lang="fr-FR" sz="2000" dirty="0" smtClean="0">
                <a:solidFill>
                  <a:srgbClr val="7030A0"/>
                </a:solidFill>
                <a:latin typeface="Calibri" pitchFamily="34" charset="0"/>
                <a:cs typeface="Arial" pitchFamily="34" charset="0"/>
              </a:rPr>
              <a:t>Présentation à la communauté accélérateurs </a:t>
            </a:r>
          </a:p>
          <a:p>
            <a:pPr lvl="0" eaLnBrk="0" fontAlgn="base" hangingPunct="0">
              <a:spcBef>
                <a:spcPct val="0"/>
              </a:spcBef>
              <a:spcAft>
                <a:spcPct val="0"/>
              </a:spcAft>
              <a:tabLst>
                <a:tab pos="5670550" algn="l"/>
              </a:tabLst>
            </a:pPr>
            <a:r>
              <a:rPr lang="fr-FR" sz="2000" dirty="0" smtClean="0">
                <a:solidFill>
                  <a:srgbClr val="7030A0"/>
                </a:solidFill>
                <a:latin typeface="Calibri" pitchFamily="34" charset="0"/>
                <a:cs typeface="Arial" pitchFamily="34" charset="0"/>
              </a:rPr>
              <a:t>(SFP, Roscoff)</a:t>
            </a:r>
            <a:endParaRPr lang="fr-FR" sz="1000" dirty="0">
              <a:solidFill>
                <a:srgbClr val="7030A0"/>
              </a:solidFill>
              <a:latin typeface="Calibri" pitchFamily="34" charset="0"/>
              <a:cs typeface="Arial" pitchFamily="34" charset="0"/>
            </a:endParaRPr>
          </a:p>
          <a:p>
            <a:pPr lvl="0" eaLnBrk="0" fontAlgn="base" hangingPunct="0">
              <a:spcBef>
                <a:spcPct val="0"/>
              </a:spcBef>
              <a:spcAft>
                <a:spcPct val="0"/>
              </a:spcAft>
              <a:buFontTx/>
              <a:buChar char="•"/>
              <a:tabLst>
                <a:tab pos="5670550" algn="l"/>
              </a:tabLst>
            </a:pPr>
            <a:endParaRPr lang="fr-FR" sz="2000" dirty="0" smtClean="0">
              <a:solidFill>
                <a:srgbClr val="7030A0"/>
              </a:solidFill>
              <a:latin typeface="Calibri" pitchFamily="34" charset="0"/>
              <a:ea typeface="Times New Roman" pitchFamily="18" charset="0"/>
              <a:cs typeface="Arial" pitchFamily="34" charset="0"/>
            </a:endParaRPr>
          </a:p>
          <a:p>
            <a:pPr lvl="0" eaLnBrk="0" fontAlgn="base" hangingPunct="0">
              <a:spcBef>
                <a:spcPct val="0"/>
              </a:spcBef>
              <a:spcAft>
                <a:spcPct val="0"/>
              </a:spcAft>
              <a:tabLst>
                <a:tab pos="5670550" algn="l"/>
              </a:tabLst>
            </a:pPr>
            <a:r>
              <a:rPr lang="fr-FR" sz="2000" b="1" dirty="0" smtClean="0">
                <a:solidFill>
                  <a:srgbClr val="7030A0"/>
                </a:solidFill>
                <a:latin typeface="Calibri" pitchFamily="34" charset="0"/>
                <a:ea typeface="Times New Roman" pitchFamily="18" charset="0"/>
                <a:cs typeface="Arial" pitchFamily="34" charset="0"/>
              </a:rPr>
              <a:t>Décembre 2017: </a:t>
            </a:r>
            <a:r>
              <a:rPr lang="fr-FR" sz="2000" dirty="0" smtClean="0">
                <a:solidFill>
                  <a:srgbClr val="7030A0"/>
                </a:solidFill>
                <a:latin typeface="Calibri" pitchFamily="34" charset="0"/>
                <a:ea typeface="Times New Roman" pitchFamily="18" charset="0"/>
                <a:cs typeface="Arial" pitchFamily="34" charset="0"/>
              </a:rPr>
              <a:t>Constitution de l’équipe</a:t>
            </a:r>
          </a:p>
          <a:p>
            <a:pPr lvl="0" eaLnBrk="0" fontAlgn="base" hangingPunct="0">
              <a:spcBef>
                <a:spcPct val="0"/>
              </a:spcBef>
              <a:spcAft>
                <a:spcPct val="0"/>
              </a:spcAft>
              <a:tabLst>
                <a:tab pos="5670550" algn="l"/>
              </a:tabLst>
            </a:pPr>
            <a:endParaRPr lang="fr-FR" sz="2000" dirty="0" smtClean="0">
              <a:solidFill>
                <a:srgbClr val="7030A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6948264" cy="764704"/>
          </a:xfrm>
        </p:spPr>
        <p:txBody>
          <a:bodyPr/>
          <a:lstStyle/>
          <a:p>
            <a:pPr algn="l"/>
            <a:r>
              <a:rPr lang="en-US" sz="3600" b="1" dirty="0" smtClean="0">
                <a:solidFill>
                  <a:srgbClr val="7030A0"/>
                </a:solidFill>
                <a:effectLst>
                  <a:outerShdw blurRad="38100" dist="38100" dir="2700000" algn="tl">
                    <a:srgbClr val="000000">
                      <a:alpha val="43137"/>
                    </a:srgbClr>
                  </a:outerShdw>
                </a:effectLst>
                <a:latin typeface="Calibri" pitchFamily="34" charset="0"/>
              </a:rPr>
              <a:t>Budget</a:t>
            </a:r>
            <a:br>
              <a:rPr lang="en-US" sz="3600" b="1" dirty="0" smtClean="0">
                <a:solidFill>
                  <a:srgbClr val="7030A0"/>
                </a:solidFill>
                <a:effectLst>
                  <a:outerShdw blurRad="38100" dist="38100" dir="2700000" algn="tl">
                    <a:srgbClr val="000000">
                      <a:alpha val="43137"/>
                    </a:srgbClr>
                  </a:outerShdw>
                </a:effectLst>
                <a:latin typeface="Calibri" pitchFamily="34" charset="0"/>
              </a:rPr>
            </a:br>
            <a:r>
              <a:rPr lang="en-US" sz="3600" b="1" dirty="0" smtClean="0">
                <a:solidFill>
                  <a:srgbClr val="7030A0"/>
                </a:solidFill>
                <a:effectLst>
                  <a:outerShdw blurRad="38100" dist="38100" dir="2700000" algn="tl">
                    <a:srgbClr val="000000">
                      <a:alpha val="43137"/>
                    </a:srgbClr>
                  </a:outerShdw>
                </a:effectLst>
                <a:latin typeface="Calibri" pitchFamily="34" charset="0"/>
              </a:rPr>
              <a:t> </a:t>
            </a:r>
            <a:br>
              <a:rPr lang="en-US" sz="3600" b="1" dirty="0" smtClean="0">
                <a:solidFill>
                  <a:srgbClr val="7030A0"/>
                </a:solidFill>
                <a:effectLst>
                  <a:outerShdw blurRad="38100" dist="38100" dir="2700000" algn="tl">
                    <a:srgbClr val="000000">
                      <a:alpha val="43137"/>
                    </a:srgbClr>
                  </a:outerShdw>
                </a:effectLst>
                <a:latin typeface="Calibri" pitchFamily="34" charset="0"/>
              </a:rPr>
            </a:br>
            <a:r>
              <a:rPr lang="fr-FR" sz="3600" b="1" dirty="0" smtClean="0">
                <a:solidFill>
                  <a:srgbClr val="7030A0"/>
                </a:solidFill>
                <a:effectLst>
                  <a:outerShdw blurRad="38100" dist="38100" dir="2700000" algn="tl">
                    <a:srgbClr val="000000">
                      <a:alpha val="43137"/>
                    </a:srgbClr>
                  </a:outerShdw>
                </a:effectLst>
              </a:rPr>
              <a:t> </a:t>
            </a:r>
            <a:endParaRPr lang="en-US" sz="3600" b="1" dirty="0">
              <a:solidFill>
                <a:srgbClr val="7030A0"/>
              </a:solidFill>
              <a:effectLst>
                <a:outerShdw blurRad="38100" dist="38100" dir="2700000" algn="tl">
                  <a:srgbClr val="000000">
                    <a:alpha val="43137"/>
                  </a:srgbClr>
                </a:outerShdw>
              </a:effectLst>
            </a:endParaRPr>
          </a:p>
        </p:txBody>
      </p:sp>
      <p:sp>
        <p:nvSpPr>
          <p:cNvPr id="7" name="Rectangle 6"/>
          <p:cNvSpPr>
            <a:spLocks noChangeAspect="1"/>
          </p:cNvSpPr>
          <p:nvPr/>
        </p:nvSpPr>
        <p:spPr>
          <a:xfrm>
            <a:off x="179512" y="548680"/>
            <a:ext cx="8508215" cy="646331"/>
          </a:xfrm>
          <a:prstGeom prst="rect">
            <a:avLst/>
          </a:prstGeom>
        </p:spPr>
        <p:txBody>
          <a:bodyPr wrap="square">
            <a:spAutoFit/>
          </a:bodyPr>
          <a:lstStyle/>
          <a:p>
            <a:pPr lvl="0" fontAlgn="base">
              <a:spcBef>
                <a:spcPct val="0"/>
              </a:spcBef>
              <a:spcAft>
                <a:spcPct val="0"/>
              </a:spcAft>
              <a:tabLst>
                <a:tab pos="5670550" algn="l"/>
              </a:tabLst>
            </a:pPr>
            <a:r>
              <a:rPr lang="fr-FR" dirty="0" smtClean="0">
                <a:solidFill>
                  <a:srgbClr val="7030A0"/>
                </a:solidFill>
                <a:latin typeface="Calibri" pitchFamily="34" charset="0"/>
                <a:ea typeface="Times New Roman" pitchFamily="18" charset="0"/>
                <a:cs typeface="Arial" pitchFamily="34" charset="0"/>
              </a:rPr>
              <a:t>Ce projet doit s’autofinancer par les frais d’inscription des participants. </a:t>
            </a:r>
          </a:p>
          <a:p>
            <a:pPr lvl="0" fontAlgn="base">
              <a:spcBef>
                <a:spcPct val="0"/>
              </a:spcBef>
              <a:spcAft>
                <a:spcPct val="0"/>
              </a:spcAft>
              <a:tabLst>
                <a:tab pos="5670550" algn="l"/>
              </a:tabLst>
            </a:pPr>
            <a:r>
              <a:rPr lang="fr-FR" dirty="0" smtClean="0">
                <a:solidFill>
                  <a:srgbClr val="7030A0"/>
                </a:solidFill>
                <a:latin typeface="Calibri" pitchFamily="34" charset="0"/>
                <a:ea typeface="Times New Roman" pitchFamily="18" charset="0"/>
                <a:cs typeface="Arial" pitchFamily="34" charset="0"/>
              </a:rPr>
              <a:t>Néanmoins des frais sont à prévoir pour le GANIL : missions, sous-traitances éventuelles </a:t>
            </a:r>
          </a:p>
        </p:txBody>
      </p:sp>
      <p:pic>
        <p:nvPicPr>
          <p:cNvPr id="29699" name="Picture 3"/>
          <p:cNvPicPr>
            <a:picLocks noChangeAspect="1" noChangeArrowheads="1"/>
          </p:cNvPicPr>
          <p:nvPr/>
        </p:nvPicPr>
        <p:blipFill>
          <a:blip r:embed="rId2" cstate="print"/>
          <a:srcRect/>
          <a:stretch>
            <a:fillRect/>
          </a:stretch>
        </p:blipFill>
        <p:spPr bwMode="auto">
          <a:xfrm>
            <a:off x="323528" y="1237828"/>
            <a:ext cx="8420100" cy="5143500"/>
          </a:xfrm>
          <a:prstGeom prst="rect">
            <a:avLst/>
          </a:prstGeom>
          <a:noFill/>
          <a:ln w="9525">
            <a:noFill/>
            <a:miter lim="800000"/>
            <a:headEnd/>
            <a:tailEnd/>
          </a:ln>
          <a:effectLst/>
        </p:spPr>
      </p:pic>
      <p:sp>
        <p:nvSpPr>
          <p:cNvPr id="34" name="ZoneTexte 33"/>
          <p:cNvSpPr txBox="1"/>
          <p:nvPr/>
        </p:nvSpPr>
        <p:spPr>
          <a:xfrm>
            <a:off x="38100" y="6488668"/>
            <a:ext cx="8872492" cy="369332"/>
          </a:xfrm>
          <a:prstGeom prst="rect">
            <a:avLst/>
          </a:prstGeom>
          <a:noFill/>
        </p:spPr>
        <p:txBody>
          <a:bodyPr wrap="square" rtlCol="0">
            <a:spAutoFit/>
          </a:bodyPr>
          <a:lstStyle/>
          <a:p>
            <a:pPr algn="ctr"/>
            <a:r>
              <a:rPr lang="fr-FR" b="1" dirty="0" smtClean="0">
                <a:solidFill>
                  <a:srgbClr val="7030A0"/>
                </a:solidFill>
              </a:rPr>
              <a:t>Registration </a:t>
            </a:r>
            <a:r>
              <a:rPr lang="fr-FR" b="1" dirty="0" err="1" smtClean="0">
                <a:solidFill>
                  <a:srgbClr val="7030A0"/>
                </a:solidFill>
              </a:rPr>
              <a:t>fees</a:t>
            </a:r>
            <a:r>
              <a:rPr lang="fr-FR" b="1" dirty="0" smtClean="0">
                <a:solidFill>
                  <a:srgbClr val="7030A0"/>
                </a:solidFill>
              </a:rPr>
              <a:t>: 365 € TTC / </a:t>
            </a:r>
            <a:r>
              <a:rPr lang="fr-FR" b="1" dirty="0" err="1" smtClean="0">
                <a:solidFill>
                  <a:srgbClr val="7030A0"/>
                </a:solidFill>
              </a:rPr>
              <a:t>delegates</a:t>
            </a:r>
            <a:endParaRPr lang="fr-FR" b="1"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6948264" cy="764704"/>
          </a:xfrm>
        </p:spPr>
        <p:txBody>
          <a:bodyPr/>
          <a:lstStyle/>
          <a:p>
            <a:pPr algn="l"/>
            <a:r>
              <a:rPr lang="fr-FR" sz="3600" b="1" smtClean="0">
                <a:solidFill>
                  <a:srgbClr val="7030A0"/>
                </a:solidFill>
                <a:effectLst>
                  <a:outerShdw blurRad="38100" dist="38100" dir="2700000" algn="tl">
                    <a:srgbClr val="000000">
                      <a:alpha val="43137"/>
                    </a:srgbClr>
                  </a:outerShdw>
                </a:effectLst>
                <a:latin typeface="Calibri" pitchFamily="34" charset="0"/>
              </a:rPr>
              <a:t>Tâches</a:t>
            </a:r>
            <a:br>
              <a:rPr lang="fr-FR" sz="3600" b="1" smtClean="0">
                <a:solidFill>
                  <a:srgbClr val="7030A0"/>
                </a:solidFill>
                <a:effectLst>
                  <a:outerShdw blurRad="38100" dist="38100" dir="2700000" algn="tl">
                    <a:srgbClr val="000000">
                      <a:alpha val="43137"/>
                    </a:srgbClr>
                  </a:outerShdw>
                </a:effectLst>
                <a:latin typeface="Calibri" pitchFamily="34" charset="0"/>
              </a:rPr>
            </a:br>
            <a:r>
              <a:rPr lang="fr-FR" sz="3600" b="1" smtClean="0">
                <a:solidFill>
                  <a:srgbClr val="7030A0"/>
                </a:solidFill>
                <a:effectLst>
                  <a:outerShdw blurRad="38100" dist="38100" dir="2700000" algn="tl">
                    <a:srgbClr val="000000">
                      <a:alpha val="43137"/>
                    </a:srgbClr>
                  </a:outerShdw>
                </a:effectLst>
                <a:latin typeface="Calibri" pitchFamily="34" charset="0"/>
              </a:rPr>
              <a:t> </a:t>
            </a:r>
            <a:br>
              <a:rPr lang="fr-FR" sz="3600" b="1" smtClean="0">
                <a:solidFill>
                  <a:srgbClr val="7030A0"/>
                </a:solidFill>
                <a:effectLst>
                  <a:outerShdw blurRad="38100" dist="38100" dir="2700000" algn="tl">
                    <a:srgbClr val="000000">
                      <a:alpha val="43137"/>
                    </a:srgbClr>
                  </a:outerShdw>
                </a:effectLst>
                <a:latin typeface="Calibri" pitchFamily="34" charset="0"/>
              </a:rPr>
            </a:br>
            <a:r>
              <a:rPr lang="fr-FR" sz="3600" b="1" smtClean="0">
                <a:solidFill>
                  <a:srgbClr val="7030A0"/>
                </a:solidFill>
                <a:effectLst>
                  <a:outerShdw blurRad="38100" dist="38100" dir="2700000" algn="tl">
                    <a:srgbClr val="000000">
                      <a:alpha val="43137"/>
                    </a:srgbClr>
                  </a:outerShdw>
                </a:effectLst>
              </a:rPr>
              <a:t> </a:t>
            </a:r>
            <a:endParaRPr lang="fr-FR" sz="3600" b="1">
              <a:solidFill>
                <a:srgbClr val="7030A0"/>
              </a:solidFill>
              <a:effectLst>
                <a:outerShdw blurRad="38100" dist="38100" dir="2700000" algn="tl">
                  <a:srgbClr val="000000">
                    <a:alpha val="43137"/>
                  </a:srgbClr>
                </a:outerShdw>
              </a:effectLst>
            </a:endParaRPr>
          </a:p>
        </p:txBody>
      </p:sp>
      <p:graphicFrame>
        <p:nvGraphicFramePr>
          <p:cNvPr id="5" name="Tableau 4"/>
          <p:cNvGraphicFramePr>
            <a:graphicFrameLocks noGrp="1"/>
          </p:cNvGraphicFramePr>
          <p:nvPr/>
        </p:nvGraphicFramePr>
        <p:xfrm>
          <a:off x="215007" y="620688"/>
          <a:ext cx="8928993" cy="5734201"/>
        </p:xfrm>
        <a:graphic>
          <a:graphicData uri="http://schemas.openxmlformats.org/drawingml/2006/table">
            <a:tbl>
              <a:tblPr/>
              <a:tblGrid>
                <a:gridCol w="364359"/>
                <a:gridCol w="1507848"/>
                <a:gridCol w="1332658"/>
                <a:gridCol w="504056"/>
                <a:gridCol w="272565"/>
                <a:gridCol w="292241"/>
                <a:gridCol w="423206"/>
                <a:gridCol w="423206"/>
                <a:gridCol w="423206"/>
                <a:gridCol w="423206"/>
                <a:gridCol w="423206"/>
                <a:gridCol w="423206"/>
                <a:gridCol w="423206"/>
                <a:gridCol w="423206"/>
                <a:gridCol w="423206"/>
                <a:gridCol w="423206"/>
                <a:gridCol w="423206"/>
              </a:tblGrid>
              <a:tr h="217415">
                <a:tc>
                  <a:txBody>
                    <a:bodyPr/>
                    <a:lstStyle/>
                    <a:p>
                      <a:pPr algn="ctr" fontAlgn="ctr"/>
                      <a:r>
                        <a:rPr lang="fr-FR" sz="800" b="0" i="0" u="none" strike="noStrike" dirty="0">
                          <a:solidFill>
                            <a:srgbClr val="000000"/>
                          </a:solidFill>
                          <a:latin typeface="Calibri"/>
                        </a:rPr>
                        <a:t>Taches</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Intitulé</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Descriptif</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GANIL</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MENSR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PCO</a:t>
                      </a:r>
                      <a:br>
                        <a:rPr lang="fr-FR" sz="800" b="0" i="0" u="none" strike="noStrike">
                          <a:solidFill>
                            <a:srgbClr val="000000"/>
                          </a:solidFill>
                          <a:latin typeface="Calibri"/>
                        </a:rPr>
                      </a:br>
                      <a:r>
                        <a:rPr lang="fr-FR" sz="800" b="0" i="0" u="none" strike="noStrike">
                          <a:solidFill>
                            <a:srgbClr val="000000"/>
                          </a:solidFill>
                          <a:latin typeface="Calibri"/>
                        </a:rPr>
                        <a:t>(CaenEvent)</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SOLEIL</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CENBG</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LAL</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ESRF</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IPHC</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LPSC</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IPN</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CSNSM</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a:solidFill>
                            <a:srgbClr val="000000"/>
                          </a:solidFill>
                          <a:latin typeface="Calibri"/>
                        </a:rPr>
                        <a:t>Saclay</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dirty="0" err="1" smtClean="0">
                          <a:solidFill>
                            <a:srgbClr val="000000"/>
                          </a:solidFill>
                          <a:latin typeface="Calibri"/>
                        </a:rPr>
                        <a:t>Etc</a:t>
                      </a:r>
                      <a:r>
                        <a:rPr lang="fr-FR" sz="800" b="0" i="0" u="none" strike="noStrike" dirty="0" smtClean="0">
                          <a:solidFill>
                            <a:srgbClr val="000000"/>
                          </a:solidFill>
                          <a:latin typeface="Calibri"/>
                        </a:rPr>
                        <a:t>…</a:t>
                      </a: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08708">
                <a:tc>
                  <a:txBody>
                    <a:bodyPr/>
                    <a:lstStyle/>
                    <a:p>
                      <a:pPr algn="ctr" fontAlgn="ctr"/>
                      <a:r>
                        <a:rPr lang="fr-FR" sz="800" b="0" i="0" u="none" strike="noStrike">
                          <a:solidFill>
                            <a:srgbClr val="000000"/>
                          </a:solidFill>
                          <a:latin typeface="Calibri"/>
                        </a:rPr>
                        <a:t>1</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LOC Chair/ </a:t>
                      </a:r>
                      <a:r>
                        <a:rPr lang="fr-FR" sz="900" b="0" i="0" u="none" strike="noStrike" dirty="0" err="1">
                          <a:solidFill>
                            <a:srgbClr val="000000"/>
                          </a:solidFill>
                          <a:latin typeface="Calibri"/>
                        </a:rPr>
                        <a:t>deputy</a:t>
                      </a:r>
                      <a:endParaRPr lang="fr-FR" sz="9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F. Chautard</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a:txBody>
                    <a:bodyPr/>
                    <a:lstStyle/>
                    <a:p>
                      <a:pPr algn="ctr" fontAlgn="ctr"/>
                      <a:r>
                        <a:rPr lang="fr-FR" sz="800" b="0" i="0" u="none" strike="noStrike">
                          <a:solidFill>
                            <a:srgbClr val="000000"/>
                          </a:solidFill>
                          <a:latin typeface="Calibri"/>
                        </a:rPr>
                        <a:t>2</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Ressource Manager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Gestion du budget</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rowSpan="4">
                  <a:txBody>
                    <a:bodyPr/>
                    <a:lstStyle/>
                    <a:p>
                      <a:pPr algn="ctr" fontAlgn="ctr"/>
                      <a:r>
                        <a:rPr lang="fr-FR" sz="800" b="0" i="0" u="none" strike="noStrike">
                          <a:solidFill>
                            <a:srgbClr val="000000"/>
                          </a:solidFill>
                          <a:latin typeface="Calibri"/>
                        </a:rPr>
                        <a:t>3</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fr-FR" sz="900" b="0" i="0" u="none" strike="noStrike" dirty="0" err="1">
                          <a:solidFill>
                            <a:srgbClr val="000000"/>
                          </a:solidFill>
                          <a:latin typeface="Calibri"/>
                        </a:rPr>
                        <a:t>Scientific</a:t>
                      </a:r>
                      <a:r>
                        <a:rPr lang="fr-FR" sz="900" b="0" i="0" u="none" strike="noStrike" dirty="0">
                          <a:solidFill>
                            <a:srgbClr val="000000"/>
                          </a:solidFill>
                          <a:latin typeface="Calibri"/>
                        </a:rPr>
                        <a:t> </a:t>
                      </a:r>
                      <a:r>
                        <a:rPr lang="fr-FR" sz="900" b="0" i="0" u="none" strike="noStrike" dirty="0" err="1">
                          <a:solidFill>
                            <a:srgbClr val="000000"/>
                          </a:solidFill>
                          <a:latin typeface="Calibri"/>
                        </a:rPr>
                        <a:t>Secretary</a:t>
                      </a:r>
                      <a:r>
                        <a:rPr lang="fr-FR" sz="9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Responsable calendrier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800" b="0" i="0" u="none" strike="noStrike" dirty="0">
                          <a:solidFill>
                            <a:srgbClr val="000000"/>
                          </a:solidFill>
                          <a:latin typeface="Calibri"/>
                        </a:rPr>
                        <a:t>K. Turzo</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800" b="0" i="0" u="none" strike="noStrike">
                          <a:solidFill>
                            <a:srgbClr val="000000"/>
                          </a:solidFill>
                          <a:latin typeface="Arial"/>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fr-FR" sz="800" b="0" i="0" u="none" strike="noStrike" dirty="0">
                          <a:solidFill>
                            <a:srgbClr val="000000"/>
                          </a:solidFill>
                          <a:latin typeface="Arial"/>
                        </a:rPr>
                        <a:t>x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fr-FR" sz="800" b="0" i="0" u="none" strike="noStrike">
                          <a:solidFill>
                            <a:srgbClr val="000000"/>
                          </a:solidFill>
                          <a:latin typeface="Arial"/>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vMerge="1">
                  <a:txBody>
                    <a:bodyPr/>
                    <a:lstStyle/>
                    <a:p>
                      <a:endParaRPr lang="fr-FR"/>
                    </a:p>
                  </a:txBody>
                  <a:tcPr/>
                </a:tc>
                <a:tc vMerge="1">
                  <a:txBody>
                    <a:bodyPr/>
                    <a:lstStyle/>
                    <a:p>
                      <a:endParaRPr lang="fr-FR"/>
                    </a:p>
                  </a:txBody>
                  <a:tcPr/>
                </a:tc>
                <a:tc>
                  <a:txBody>
                    <a:bodyPr/>
                    <a:lstStyle/>
                    <a:p>
                      <a:pPr algn="l" fontAlgn="ctr"/>
                      <a:r>
                        <a:rPr lang="fr-FR" sz="800" b="0" i="0" u="none" strike="noStrike" dirty="0">
                          <a:solidFill>
                            <a:srgbClr val="000000"/>
                          </a:solidFill>
                          <a:latin typeface="Calibri"/>
                        </a:rPr>
                        <a:t>Suivi des taches</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198790">
                <a:tc vMerge="1">
                  <a:txBody>
                    <a:bodyPr/>
                    <a:lstStyle/>
                    <a:p>
                      <a:endParaRPr lang="fr-FR"/>
                    </a:p>
                  </a:txBody>
                  <a:tcPr/>
                </a:tc>
                <a:tc vMerge="1">
                  <a:txBody>
                    <a:bodyPr/>
                    <a:lstStyle/>
                    <a:p>
                      <a:endParaRPr lang="fr-FR"/>
                    </a:p>
                  </a:txBody>
                  <a:tcPr/>
                </a:tc>
                <a:tc>
                  <a:txBody>
                    <a:bodyPr/>
                    <a:lstStyle/>
                    <a:p>
                      <a:pPr algn="l" fontAlgn="ctr"/>
                      <a:r>
                        <a:rPr lang="fr-FR" sz="800" b="0" i="0" u="none" strike="noStrike" dirty="0">
                          <a:solidFill>
                            <a:srgbClr val="000000"/>
                          </a:solidFill>
                          <a:latin typeface="Calibri"/>
                        </a:rPr>
                        <a:t>Organiser les réunions de coordination</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108708">
                <a:tc vMerge="1">
                  <a:txBody>
                    <a:bodyPr/>
                    <a:lstStyle/>
                    <a:p>
                      <a:endParaRPr lang="fr-FR"/>
                    </a:p>
                  </a:txBody>
                  <a:tcPr/>
                </a:tc>
                <a:tc vMerge="1">
                  <a:txBody>
                    <a:bodyPr/>
                    <a:lstStyle/>
                    <a:p>
                      <a:endParaRPr lang="fr-FR"/>
                    </a:p>
                  </a:txBody>
                  <a:tcPr/>
                </a:tc>
                <a:tc>
                  <a:txBody>
                    <a:bodyPr/>
                    <a:lstStyle/>
                    <a:p>
                      <a:pPr algn="l" fontAlgn="ctr"/>
                      <a:r>
                        <a:rPr lang="fr-FR" sz="800" b="0" i="0" u="none" strike="noStrike" dirty="0">
                          <a:solidFill>
                            <a:srgbClr val="000000"/>
                          </a:solidFill>
                          <a:latin typeface="Calibri"/>
                        </a:rPr>
                        <a:t>Interface avec le IOC/SAB/SPC/EB</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488821">
                <a:tc>
                  <a:txBody>
                    <a:bodyPr/>
                    <a:lstStyle/>
                    <a:p>
                      <a:pPr algn="ctr" fontAlgn="ctr"/>
                      <a:r>
                        <a:rPr lang="fr-FR" sz="800" b="0" i="0" u="none" strike="noStrike">
                          <a:solidFill>
                            <a:srgbClr val="000000"/>
                          </a:solidFill>
                          <a:latin typeface="Calibri"/>
                        </a:rPr>
                        <a:t>4</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Editorial </a:t>
                      </a:r>
                      <a:r>
                        <a:rPr lang="fr-FR" sz="900" b="0" i="0" u="none" strike="noStrike" dirty="0" err="1">
                          <a:solidFill>
                            <a:srgbClr val="000000"/>
                          </a:solidFill>
                          <a:latin typeface="Calibri"/>
                        </a:rPr>
                        <a:t>Board</a:t>
                      </a:r>
                      <a:r>
                        <a:rPr lang="fr-FR" sz="900" b="0" i="0" u="none" strike="noStrike" dirty="0">
                          <a:solidFill>
                            <a:srgbClr val="000000"/>
                          </a:solidFill>
                          <a:latin typeface="Calibri"/>
                        </a:rPr>
                        <a:t> support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Soutien à l’équipe JACOW. Joint la conférence avec l’équipe JACOW. Il est la liaison entre JACOW et le LOC. Déplacements à prévoir à Vancouver et Melbourne</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144">
                <a:tc>
                  <a:txBody>
                    <a:bodyPr/>
                    <a:lstStyle/>
                    <a:p>
                      <a:pPr algn="ctr" fontAlgn="ctr"/>
                      <a:r>
                        <a:rPr lang="fr-FR" sz="800" b="0" i="0" u="none" strike="noStrike">
                          <a:solidFill>
                            <a:srgbClr val="000000"/>
                          </a:solidFill>
                          <a:latin typeface="Calibri"/>
                        </a:rPr>
                        <a:t>5</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err="1">
                          <a:solidFill>
                            <a:srgbClr val="000000"/>
                          </a:solidFill>
                          <a:latin typeface="Calibri"/>
                        </a:rPr>
                        <a:t>Industry</a:t>
                      </a:r>
                      <a:r>
                        <a:rPr lang="fr-FR" sz="900" b="0" i="0" u="none" strike="noStrike" dirty="0">
                          <a:solidFill>
                            <a:srgbClr val="000000"/>
                          </a:solidFill>
                          <a:latin typeface="Calibri"/>
                        </a:rPr>
                        <a:t> Exhibition Manager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Avec l’industrie and promeut la conférence et les stands. Pendant la conférence contact avec les partenaires industriels</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 Dael</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rowSpan="4">
                  <a:txBody>
                    <a:bodyPr/>
                    <a:lstStyle/>
                    <a:p>
                      <a:pPr algn="ctr" fontAlgn="ctr"/>
                      <a:r>
                        <a:rPr lang="fr-FR" sz="800" b="0" i="0" u="none" strike="noStrike">
                          <a:solidFill>
                            <a:srgbClr val="000000"/>
                          </a:solidFill>
                          <a:latin typeface="Calibri"/>
                        </a:rPr>
                        <a:t>6</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Sponsoring manager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fr-FR" sz="800" b="0" i="0" u="none" strike="noStrike">
                          <a:solidFill>
                            <a:srgbClr val="000000"/>
                          </a:solidFill>
                          <a:latin typeface="Calibri"/>
                        </a:rPr>
                        <a:t>A. Dael</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0">
                <a:tc vMerge="1">
                  <a:txBody>
                    <a:bodyPr/>
                    <a:lstStyle/>
                    <a:p>
                      <a:endParaRPr lang="fr-FR"/>
                    </a:p>
                  </a:txBody>
                  <a:tcPr/>
                </a:tc>
                <a:tc>
                  <a:txBody>
                    <a:bodyPr/>
                    <a:lstStyle/>
                    <a:p>
                      <a:pPr algn="l" fontAlgn="ctr"/>
                      <a:r>
                        <a:rPr lang="fr-FR" sz="900" b="0" i="0" u="none" strike="noStrike" dirty="0">
                          <a:solidFill>
                            <a:srgbClr val="000000"/>
                          </a:solidFill>
                          <a:latin typeface="Calibri"/>
                        </a:rPr>
                        <a:t>-Support </a:t>
                      </a:r>
                      <a:r>
                        <a:rPr lang="fr-FR" sz="900" b="0" i="0" u="none" strike="noStrike" dirty="0" err="1">
                          <a:solidFill>
                            <a:srgbClr val="000000"/>
                          </a:solidFill>
                          <a:latin typeface="Calibri"/>
                        </a:rPr>
                        <a:t>Industrial</a:t>
                      </a:r>
                      <a:r>
                        <a:rPr lang="fr-FR" sz="900" b="0" i="0" u="none" strike="noStrike" dirty="0">
                          <a:solidFill>
                            <a:srgbClr val="000000"/>
                          </a:solidFill>
                          <a:latin typeface="Calibri"/>
                        </a:rPr>
                        <a:t> Sponsoring</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0">
                <a:tc vMerge="1">
                  <a:txBody>
                    <a:bodyPr/>
                    <a:lstStyle/>
                    <a:p>
                      <a:endParaRPr lang="fr-FR"/>
                    </a:p>
                  </a:txBody>
                  <a:tcPr/>
                </a:tc>
                <a:tc>
                  <a:txBody>
                    <a:bodyPr/>
                    <a:lstStyle/>
                    <a:p>
                      <a:pPr algn="l" fontAlgn="ctr"/>
                      <a:r>
                        <a:rPr lang="fr-FR" sz="900" b="0" i="0" u="none" strike="noStrike" dirty="0">
                          <a:solidFill>
                            <a:srgbClr val="000000"/>
                          </a:solidFill>
                          <a:latin typeface="Calibri"/>
                        </a:rPr>
                        <a:t>-Support Sponsoring </a:t>
                      </a:r>
                      <a:r>
                        <a:rPr lang="fr-FR" sz="900" b="0" i="0" u="none" strike="noStrike" dirty="0" err="1">
                          <a:solidFill>
                            <a:srgbClr val="000000"/>
                          </a:solidFill>
                          <a:latin typeface="Calibri"/>
                        </a:rPr>
                        <a:t>Institutional</a:t>
                      </a:r>
                      <a:endParaRPr lang="fr-FR" sz="9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vMerge="1">
                  <a:txBody>
                    <a:bodyPr/>
                    <a:lstStyle/>
                    <a:p>
                      <a:endParaRPr lang="fr-FR"/>
                    </a:p>
                  </a:txBody>
                  <a:tcPr/>
                </a:tc>
                <a:tc>
                  <a:txBody>
                    <a:bodyPr/>
                    <a:lstStyle/>
                    <a:p>
                      <a:pPr algn="l" fontAlgn="ctr"/>
                      <a:r>
                        <a:rPr lang="fr-FR" sz="900" b="0" i="0" u="none" strike="noStrike" dirty="0">
                          <a:solidFill>
                            <a:srgbClr val="000000"/>
                          </a:solidFill>
                          <a:latin typeface="Calibri"/>
                        </a:rPr>
                        <a:t>-Support Local Sponsoring</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821">
                <a:tc>
                  <a:txBody>
                    <a:bodyPr/>
                    <a:lstStyle/>
                    <a:p>
                      <a:pPr algn="ctr" fontAlgn="ctr"/>
                      <a:r>
                        <a:rPr lang="fr-FR" sz="800" b="0" i="0" u="none" strike="noStrike">
                          <a:solidFill>
                            <a:srgbClr val="000000"/>
                          </a:solidFill>
                          <a:latin typeface="Calibri"/>
                        </a:rPr>
                        <a:t>7</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Présentation Manager support</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Soutien aux orateurs- vérifie la qualité des présentations, la gestion du transfert vers les serveurs. Reste avec l’équipe de JACOW</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a:txBody>
                    <a:bodyPr/>
                    <a:lstStyle/>
                    <a:p>
                      <a:pPr algn="ctr" fontAlgn="ctr"/>
                      <a:r>
                        <a:rPr lang="fr-FR" sz="800" b="0" i="0" u="none" strike="noStrike">
                          <a:solidFill>
                            <a:srgbClr val="000000"/>
                          </a:solidFill>
                          <a:latin typeface="Calibri"/>
                        </a:rPr>
                        <a:t>8</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err="1">
                          <a:solidFill>
                            <a:srgbClr val="000000"/>
                          </a:solidFill>
                          <a:latin typeface="Calibri"/>
                        </a:rPr>
                        <a:t>Website</a:t>
                      </a:r>
                      <a:r>
                        <a:rPr lang="fr-FR" sz="900" b="0" i="0" u="none" strike="noStrike" dirty="0">
                          <a:solidFill>
                            <a:srgbClr val="000000"/>
                          </a:solidFill>
                          <a:latin typeface="Calibri"/>
                        </a:rPr>
                        <a:t> Manager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Soutien logistique IN2P3</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a:txBody>
                    <a:bodyPr/>
                    <a:lstStyle/>
                    <a:p>
                      <a:pPr algn="ctr" fontAlgn="ctr"/>
                      <a:r>
                        <a:rPr lang="fr-FR" sz="800" b="0" i="0" u="none" strike="noStrike">
                          <a:solidFill>
                            <a:srgbClr val="000000"/>
                          </a:solidFill>
                          <a:latin typeface="Calibri"/>
                        </a:rPr>
                        <a:t>9</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err="1">
                          <a:solidFill>
                            <a:srgbClr val="000000"/>
                          </a:solidFill>
                          <a:latin typeface="Calibri"/>
                        </a:rPr>
                        <a:t>Proceedings</a:t>
                      </a:r>
                      <a:r>
                        <a:rPr lang="fr-FR" sz="900" b="0" i="0" u="none" strike="noStrike" dirty="0">
                          <a:solidFill>
                            <a:srgbClr val="000000"/>
                          </a:solidFill>
                          <a:latin typeface="Calibri"/>
                        </a:rPr>
                        <a:t> Office Support</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Soutien aux auteurs</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0">
                <a:tc>
                  <a:txBody>
                    <a:bodyPr/>
                    <a:lstStyle/>
                    <a:p>
                      <a:pPr algn="ctr" fontAlgn="ctr"/>
                      <a:r>
                        <a:rPr lang="fr-FR" sz="800" b="0" i="0" u="none" strike="noStrike">
                          <a:solidFill>
                            <a:srgbClr val="000000"/>
                          </a:solidFill>
                          <a:latin typeface="Calibri"/>
                        </a:rPr>
                        <a:t>10</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Information Technologie Manager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Compétence en informatique réseaux pendant la conférence</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a:txBody>
                    <a:bodyPr/>
                    <a:lstStyle/>
                    <a:p>
                      <a:pPr algn="ctr" fontAlgn="ctr"/>
                      <a:r>
                        <a:rPr lang="fr-FR" sz="800" b="0" i="0" u="none" strike="noStrike">
                          <a:solidFill>
                            <a:srgbClr val="000000"/>
                          </a:solidFill>
                          <a:latin typeface="Calibri"/>
                        </a:rPr>
                        <a:t>11</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Satellite meeting Manager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0">
                <a:tc>
                  <a:txBody>
                    <a:bodyPr/>
                    <a:lstStyle/>
                    <a:p>
                      <a:pPr algn="ctr" fontAlgn="ctr"/>
                      <a:r>
                        <a:rPr lang="fr-FR" sz="800" b="0" i="0" u="none" strike="noStrike">
                          <a:solidFill>
                            <a:srgbClr val="000000"/>
                          </a:solidFill>
                          <a:latin typeface="Calibri"/>
                        </a:rPr>
                        <a:t>12</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err="1">
                          <a:solidFill>
                            <a:srgbClr val="000000"/>
                          </a:solidFill>
                          <a:latin typeface="Calibri"/>
                        </a:rPr>
                        <a:t>Student</a:t>
                      </a:r>
                      <a:r>
                        <a:rPr lang="fr-FR" sz="900" b="0" i="0" u="none" strike="noStrike" dirty="0">
                          <a:solidFill>
                            <a:srgbClr val="000000"/>
                          </a:solidFill>
                          <a:latin typeface="Calibri"/>
                        </a:rPr>
                        <a:t> Program Manager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Subventions étudiants</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a:txBody>
                    <a:bodyPr/>
                    <a:lstStyle/>
                    <a:p>
                      <a:pPr algn="ctr" fontAlgn="ctr"/>
                      <a:r>
                        <a:rPr lang="fr-FR" sz="800" b="0" i="0" u="none" strike="noStrike">
                          <a:solidFill>
                            <a:srgbClr val="000000"/>
                          </a:solidFill>
                          <a:latin typeface="Calibri"/>
                        </a:rPr>
                        <a:t>13</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Poster Session Manager</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 </a:t>
                      </a: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rowSpan="5">
                  <a:txBody>
                    <a:bodyPr/>
                    <a:lstStyle/>
                    <a:p>
                      <a:pPr algn="ctr" fontAlgn="ctr"/>
                      <a:r>
                        <a:rPr lang="fr-FR" sz="800" b="0" i="0" u="none" strike="noStrike">
                          <a:solidFill>
                            <a:srgbClr val="000000"/>
                          </a:solidFill>
                          <a:latin typeface="Calibri"/>
                        </a:rPr>
                        <a:t>14</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Calibri"/>
                        </a:rPr>
                        <a:t>Event Manager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endParaRPr lang="fr-FR" sz="7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fr-FR" sz="700" b="0" i="0" u="none" strike="noStrike" dirty="0" smtClean="0">
                          <a:solidFill>
                            <a:srgbClr val="000000"/>
                          </a:solidFill>
                          <a:latin typeface="Calibri"/>
                        </a:rPr>
                        <a:t>PC0/ SOLEIL ?</a:t>
                      </a:r>
                      <a:endParaRPr lang="fr-FR" sz="700" b="0" i="0" u="none" strike="noStrike" dirty="0">
                        <a:solidFill>
                          <a:srgbClr val="000000"/>
                        </a:solidFill>
                        <a:latin typeface="Calibri"/>
                      </a:endParaRPr>
                    </a:p>
                  </a:txBody>
                  <a:tcPr marL="3427" marR="3427" marT="3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vMerge="1">
                  <a:txBody>
                    <a:bodyPr/>
                    <a:lstStyle/>
                    <a:p>
                      <a:endParaRPr lang="fr-FR"/>
                    </a:p>
                  </a:txBody>
                  <a:tcPr/>
                </a:tc>
                <a:tc>
                  <a:txBody>
                    <a:bodyPr/>
                    <a:lstStyle/>
                    <a:p>
                      <a:pPr algn="l" fontAlgn="ctr"/>
                      <a:r>
                        <a:rPr lang="fr-FR" sz="900" b="0" i="0" u="none" strike="noStrike" dirty="0">
                          <a:solidFill>
                            <a:srgbClr val="000000"/>
                          </a:solidFill>
                          <a:latin typeface="Calibri"/>
                        </a:rPr>
                        <a:t>-Public </a:t>
                      </a:r>
                      <a:r>
                        <a:rPr lang="fr-FR" sz="900" b="0" i="0" u="none" strike="noStrike" dirty="0" err="1">
                          <a:solidFill>
                            <a:srgbClr val="000000"/>
                          </a:solidFill>
                          <a:latin typeface="Calibri"/>
                        </a:rPr>
                        <a:t>event</a:t>
                      </a:r>
                      <a:endParaRPr lang="fr-FR" sz="9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vMerge="1">
                  <a:txBody>
                    <a:bodyPr/>
                    <a:lstStyle/>
                    <a:p>
                      <a:endParaRPr lang="fr-FR"/>
                    </a:p>
                  </a:txBody>
                  <a:tcPr/>
                </a:tc>
                <a:tc>
                  <a:txBody>
                    <a:bodyPr/>
                    <a:lstStyle/>
                    <a:p>
                      <a:pPr algn="l" fontAlgn="ctr"/>
                      <a:r>
                        <a:rPr lang="fr-FR" sz="900" b="0" i="0" u="none" strike="noStrike" dirty="0">
                          <a:solidFill>
                            <a:srgbClr val="000000"/>
                          </a:solidFill>
                          <a:latin typeface="Calibri"/>
                        </a:rPr>
                        <a:t>-</a:t>
                      </a:r>
                      <a:r>
                        <a:rPr lang="fr-FR" sz="900" b="0" i="0" u="none" strike="noStrike" dirty="0" err="1">
                          <a:solidFill>
                            <a:srgbClr val="000000"/>
                          </a:solidFill>
                          <a:latin typeface="Calibri"/>
                        </a:rPr>
                        <a:t>Special</a:t>
                      </a:r>
                      <a:r>
                        <a:rPr lang="fr-FR" sz="900" b="0" i="0" u="none" strike="noStrike" dirty="0">
                          <a:solidFill>
                            <a:srgbClr val="000000"/>
                          </a:solidFill>
                          <a:latin typeface="Calibri"/>
                        </a:rPr>
                        <a:t> </a:t>
                      </a:r>
                      <a:r>
                        <a:rPr lang="fr-FR" sz="900" b="0" i="0" u="none" strike="noStrike" dirty="0" err="1">
                          <a:solidFill>
                            <a:srgbClr val="000000"/>
                          </a:solidFill>
                          <a:latin typeface="Calibri"/>
                        </a:rPr>
                        <a:t>event</a:t>
                      </a:r>
                      <a:endParaRPr lang="fr-FR" sz="9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vMerge="1">
                  <a:txBody>
                    <a:bodyPr/>
                    <a:lstStyle/>
                    <a:p>
                      <a:endParaRPr lang="fr-FR"/>
                    </a:p>
                  </a:txBody>
                  <a:tcPr/>
                </a:tc>
                <a:tc>
                  <a:txBody>
                    <a:bodyPr/>
                    <a:lstStyle/>
                    <a:p>
                      <a:pPr algn="l" fontAlgn="ctr"/>
                      <a:r>
                        <a:rPr lang="fr-FR" sz="900" b="0" i="0" u="none" strike="noStrike" dirty="0">
                          <a:solidFill>
                            <a:srgbClr val="000000"/>
                          </a:solidFill>
                          <a:latin typeface="Calibri"/>
                        </a:rPr>
                        <a:t>-</a:t>
                      </a:r>
                      <a:r>
                        <a:rPr lang="fr-FR" sz="900" b="0" i="0" u="none" strike="noStrike" dirty="0" err="1">
                          <a:solidFill>
                            <a:srgbClr val="000000"/>
                          </a:solidFill>
                          <a:latin typeface="Calibri"/>
                        </a:rPr>
                        <a:t>Visits</a:t>
                      </a:r>
                      <a:r>
                        <a:rPr lang="fr-FR" sz="900" b="0" i="0" u="none" strike="noStrike" dirty="0">
                          <a:solidFill>
                            <a:srgbClr val="000000"/>
                          </a:solidFill>
                          <a:latin typeface="Calibri"/>
                        </a:rPr>
                        <a:t> : </a:t>
                      </a:r>
                      <a:r>
                        <a:rPr lang="fr-FR" sz="900" b="0" i="0" u="none" strike="noStrike" dirty="0" err="1">
                          <a:solidFill>
                            <a:srgbClr val="000000"/>
                          </a:solidFill>
                          <a:latin typeface="Calibri"/>
                        </a:rPr>
                        <a:t>Ganil</a:t>
                      </a:r>
                      <a:r>
                        <a:rPr lang="fr-FR" sz="900" b="0" i="0" u="none" strike="noStrike" dirty="0">
                          <a:solidFill>
                            <a:srgbClr val="000000"/>
                          </a:solidFill>
                          <a:latin typeface="Calibri"/>
                        </a:rPr>
                        <a:t>, SOLEIL…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08">
                <a:tc vMerge="1">
                  <a:txBody>
                    <a:bodyPr/>
                    <a:lstStyle/>
                    <a:p>
                      <a:endParaRPr lang="fr-FR"/>
                    </a:p>
                  </a:txBody>
                  <a:tcPr/>
                </a:tc>
                <a:tc>
                  <a:txBody>
                    <a:bodyPr/>
                    <a:lstStyle/>
                    <a:p>
                      <a:pPr algn="l" fontAlgn="ctr"/>
                      <a:r>
                        <a:rPr lang="fr-FR" sz="900" b="0" i="0" u="none" strike="noStrike" dirty="0">
                          <a:solidFill>
                            <a:srgbClr val="000000"/>
                          </a:solidFill>
                          <a:latin typeface="Calibri"/>
                        </a:rPr>
                        <a:t>-Social </a:t>
                      </a:r>
                      <a:r>
                        <a:rPr lang="fr-FR" sz="900" b="0" i="0" u="none" strike="noStrike" dirty="0" err="1">
                          <a:solidFill>
                            <a:srgbClr val="000000"/>
                          </a:solidFill>
                          <a:latin typeface="Calibri"/>
                        </a:rPr>
                        <a:t>dinners</a:t>
                      </a:r>
                      <a:r>
                        <a:rPr lang="fr-FR" sz="900" b="0" i="0" u="none" strike="noStrike" dirty="0">
                          <a:solidFill>
                            <a:srgbClr val="000000"/>
                          </a:solidFill>
                          <a:latin typeface="Calibri"/>
                        </a:rPr>
                        <a:t> et </a:t>
                      </a:r>
                      <a:r>
                        <a:rPr lang="fr-FR" sz="900" b="0" i="0" u="none" strike="noStrike" dirty="0" err="1">
                          <a:solidFill>
                            <a:srgbClr val="000000"/>
                          </a:solidFill>
                          <a:latin typeface="Calibri"/>
                        </a:rPr>
                        <a:t>receptions</a:t>
                      </a:r>
                      <a:endParaRPr lang="fr-FR" sz="900" b="0" i="0" u="none" strike="noStrike" dirty="0">
                        <a:solidFill>
                          <a:srgbClr val="000000"/>
                        </a:solidFill>
                        <a:latin typeface="Calibri"/>
                      </a:endParaRP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0" i="0" u="none" strike="noStrike">
                          <a:solidFill>
                            <a:srgbClr val="000000"/>
                          </a:solidFill>
                          <a:latin typeface="Calibri"/>
                        </a:rPr>
                        <a:t>x</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 </a:t>
                      </a:r>
                    </a:p>
                  </a:txBody>
                  <a:tcPr marL="3427" marR="3427" marT="3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183111"/>
            <a:ext cx="7772400" cy="1470025"/>
          </a:xfrm>
        </p:spPr>
        <p:txBody>
          <a:bodyPr/>
          <a:lstStyle/>
          <a:p>
            <a:r>
              <a:rPr lang="fr-FR" dirty="0" smtClean="0">
                <a:solidFill>
                  <a:srgbClr val="7030A0"/>
                </a:solidFill>
              </a:rPr>
              <a:t>N’hésitez pas à me contacter</a:t>
            </a:r>
            <a:endParaRPr lang="fr-FR" dirty="0">
              <a:solidFill>
                <a:srgbClr val="7030A0"/>
              </a:solidFill>
            </a:endParaRPr>
          </a:p>
        </p:txBody>
      </p:sp>
      <p:sp>
        <p:nvSpPr>
          <p:cNvPr id="3" name="Sous-titre 2"/>
          <p:cNvSpPr>
            <a:spLocks noGrp="1"/>
          </p:cNvSpPr>
          <p:nvPr>
            <p:ph type="subTitle" idx="1"/>
          </p:nvPr>
        </p:nvSpPr>
        <p:spPr/>
        <p:txBody>
          <a:bodyPr/>
          <a:lstStyle/>
          <a:p>
            <a:r>
              <a:rPr lang="fr-FR" sz="4400" dirty="0" smtClean="0">
                <a:solidFill>
                  <a:srgbClr val="7030A0"/>
                </a:solidFill>
                <a:latin typeface="+mj-lt"/>
                <a:ea typeface="+mj-ea"/>
                <a:cs typeface="+mj-cs"/>
              </a:rPr>
              <a:t>Merci</a:t>
            </a:r>
          </a:p>
        </p:txBody>
      </p:sp>
      <p:pic>
        <p:nvPicPr>
          <p:cNvPr id="4" name="Picture 1" descr="C:\Users\chautard\Downloads\IPAC20\Logos et visuels\IPAC20_homepage_v0.jpg"/>
          <p:cNvPicPr>
            <a:picLocks noChangeAspect="1" noChangeArrowheads="1"/>
          </p:cNvPicPr>
          <p:nvPr/>
        </p:nvPicPr>
        <p:blipFill>
          <a:blip r:embed="rId2" cstate="print"/>
          <a:srcRect/>
          <a:stretch>
            <a:fillRect/>
          </a:stretch>
        </p:blipFill>
        <p:spPr bwMode="auto">
          <a:xfrm>
            <a:off x="0" y="0"/>
            <a:ext cx="2445664" cy="26642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1 GANIL">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 GANIL</Template>
  <TotalTime>127</TotalTime>
  <Words>568</Words>
  <Application>Microsoft Office PowerPoint</Application>
  <PresentationFormat>Affichage à l'écran (4:3)</PresentationFormat>
  <Paragraphs>407</Paragraphs>
  <Slides>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Thème1 GANIL</vt:lpstr>
      <vt:lpstr>Acrobat Document</vt:lpstr>
      <vt:lpstr>Diapositive 1</vt:lpstr>
      <vt:lpstr>Contexte / Historique </vt:lpstr>
      <vt:lpstr>Calendrier IPAC   </vt:lpstr>
      <vt:lpstr>Objectifs  </vt:lpstr>
      <vt:lpstr>Jalons principaux     </vt:lpstr>
      <vt:lpstr>Budget    </vt:lpstr>
      <vt:lpstr>Tâches    </vt:lpstr>
      <vt:lpstr>N’hésitez pas à me contacter</vt:lpstr>
    </vt:vector>
  </TitlesOfParts>
  <Company>GANIL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Chautard</dc:creator>
  <cp:lastModifiedBy>chautard</cp:lastModifiedBy>
  <cp:revision>35</cp:revision>
  <dcterms:created xsi:type="dcterms:W3CDTF">2017-06-29T14:25:59Z</dcterms:created>
  <dcterms:modified xsi:type="dcterms:W3CDTF">2017-10-04T13:22:09Z</dcterms:modified>
</cp:coreProperties>
</file>