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323" r:id="rId2"/>
    <p:sldId id="388" r:id="rId3"/>
    <p:sldId id="389" r:id="rId4"/>
    <p:sldId id="390" r:id="rId5"/>
    <p:sldId id="387" r:id="rId6"/>
    <p:sldId id="391" r:id="rId7"/>
    <p:sldId id="392" r:id="rId8"/>
    <p:sldId id="393" r:id="rId9"/>
    <p:sldId id="365" r:id="rId10"/>
    <p:sldId id="366" r:id="rId11"/>
    <p:sldId id="367" r:id="rId12"/>
    <p:sldId id="368" r:id="rId13"/>
    <p:sldId id="369" r:id="rId14"/>
    <p:sldId id="370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40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54" autoAdjust="0"/>
    <p:restoredTop sz="94660"/>
  </p:normalViewPr>
  <p:slideViewPr>
    <p:cSldViewPr>
      <p:cViewPr varScale="1">
        <p:scale>
          <a:sx n="88" d="100"/>
          <a:sy n="88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DFA60-5A81-4550-8049-AFA5500B0A4E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C6A4E-3875-4B9E-A25B-93397003B4D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3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3375F-34B1-4B58-8C62-B160D33A967A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3375F-34B1-4B58-8C62-B160D33A967A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3375F-34B1-4B58-8C62-B160D33A967A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3375F-34B1-4B58-8C62-B160D33A967A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3375F-34B1-4B58-8C62-B160D33A967A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3375F-34B1-4B58-8C62-B160D33A967A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3375F-34B1-4B58-8C62-B160D33A967A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bg>
      <p:bgPr>
        <a:blipFill dpi="0" rotWithShape="1">
          <a:blip r:embed="rId2" cstate="screen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214546" y="214290"/>
            <a:ext cx="5572164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dirty="0" smtClean="0"/>
              <a:t>Titre présentation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 hasCustomPrompt="1"/>
          </p:nvPr>
        </p:nvSpPr>
        <p:spPr>
          <a:xfrm>
            <a:off x="2500298" y="1714489"/>
            <a:ext cx="6143668" cy="2071701"/>
          </a:xfrm>
        </p:spPr>
        <p:txBody>
          <a:bodyPr>
            <a:normAutofit/>
          </a:bodyPr>
          <a:lstStyle>
            <a:lvl1pPr>
              <a:buFontTx/>
              <a:buNone/>
              <a:defRPr sz="1200" b="0" i="0" baseline="0">
                <a:solidFill>
                  <a:srgbClr val="AB757F"/>
                </a:solidFill>
                <a:latin typeface="Arial Bold"/>
              </a:defRPr>
            </a:lvl1pPr>
            <a:lvl2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/>
            <a:r>
              <a:rPr lang="fr-FR" dirty="0" smtClean="0"/>
              <a:t>Texte d’introduction. xxxxxxxxxxxxxxxxxxxxxxxxxxxxxxxxxxxxxxxxxxxxxxxxxxxxxxxxxxxxxxxxxxxxxxxxxxxxxxxxxxxxxxxxxxxxxxxxxxxxxxxxxxxxxxxxxxxxxxxxxxxxxxxxxxxxxxxxxxxxxxxxxxxxxxxxxxxxxxxxxxxxxxxxxxxxxxxxxxxxxxxxxxxxxxxxxxxxxxxxxxxxxx</a:t>
            </a:r>
            <a:endParaRPr lang="fr-FR" dirty="0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500298" y="4143380"/>
            <a:ext cx="6143668" cy="2143140"/>
          </a:xfrm>
        </p:spPr>
        <p:txBody>
          <a:bodyPr>
            <a:normAutofit/>
          </a:bodyPr>
          <a:lstStyle>
            <a:lvl1pPr>
              <a:buNone/>
              <a:defRPr sz="1600" baseline="0">
                <a:latin typeface="Arial Bold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11" name="Image 10" descr="logoipn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-178359" y="57188"/>
            <a:ext cx="2407920" cy="15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3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7800" y="-71438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Calibri" pitchFamily="34" charset="0"/>
              <a:sym typeface="Wingdings" pitchFamily="2" charset="2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5250012-1899-4CF7-8DA0-ACB1274A6867}" type="slidenum">
              <a:rPr lang="fr-FR" sz="1200" smtClean="0">
                <a:solidFill>
                  <a:srgbClr val="C3004A"/>
                </a:solidFill>
                <a:latin typeface="Calibri" pitchFamily="34" charset="0"/>
                <a:sym typeface="Wingdings" pitchFamily="2" charset="2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z="1200" smtClean="0">
              <a:solidFill>
                <a:srgbClr val="C3004A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2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0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0"/>
            <a:ext cx="3571900" cy="357190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6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 sz="1000" b="0" i="1" baseline="0" smtClean="0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6350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835696" y="692696"/>
            <a:ext cx="7308304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age 4" descr="IPN_gif64trans_L200px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33908"/>
            <a:ext cx="1152128" cy="67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9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ide">
    <p:bg>
      <p:bgPr>
        <a:blipFill>
          <a:blip r:embed="rId2" cstate="screen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25"/>
            <a:ext cx="9144000" cy="68579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>
          <a:xfrm>
            <a:off x="25878" y="25878"/>
            <a:ext cx="1142948" cy="692696"/>
          </a:xfrm>
          <a:prstGeom prst="rect">
            <a:avLst/>
          </a:prstGeom>
        </p:spPr>
      </p:pic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1835696" y="620688"/>
            <a:ext cx="7003742" cy="0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91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/>
          </p:cNvSpPr>
          <p:nvPr userDrawn="1"/>
        </p:nvSpPr>
        <p:spPr>
          <a:xfrm>
            <a:off x="8172400" y="6500834"/>
            <a:ext cx="899624" cy="357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- </a:t>
            </a:r>
            <a:fld id="{827C2CF4-5274-451A-B5B2-DDFF816FA3BB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-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835696" y="620688"/>
            <a:ext cx="5616624" cy="0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age 4" descr="IPN_gif64trans_L200px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112" y="32048"/>
            <a:ext cx="1252403" cy="7326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11560" y="6530999"/>
            <a:ext cx="7632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en-US" sz="1600" b="1" i="1" kern="0" dirty="0" err="1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xxxxxxxxxxxxxxxxxxxxxxxxxxxxxxxxxxxxxxxxxxx</a:t>
            </a:r>
            <a:endParaRPr lang="en-US" sz="1600" b="1" i="1" kern="0" dirty="0" smtClean="0">
              <a:solidFill>
                <a:srgbClr val="5F2987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POWERPOINTfond_suite (2)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25"/>
            <a:ext cx="9144000" cy="6857999"/>
          </a:xfrm>
          <a:prstGeom prst="rect">
            <a:avLst/>
          </a:prstGeom>
        </p:spPr>
      </p:pic>
      <p:sp>
        <p:nvSpPr>
          <p:cNvPr id="7" name="Espace réservé du numéro de diapositive 4"/>
          <p:cNvSpPr txBox="1">
            <a:spLocks/>
          </p:cNvSpPr>
          <p:nvPr userDrawn="1"/>
        </p:nvSpPr>
        <p:spPr>
          <a:xfrm>
            <a:off x="8172400" y="6500834"/>
            <a:ext cx="899624" cy="357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- </a:t>
            </a:r>
            <a:fld id="{827C2CF4-5274-451A-B5B2-DDFF816FA3BB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-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763688" y="620688"/>
            <a:ext cx="5904656" cy="0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age 4" descr="IPN_gif64trans_L200px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7870" y="42806"/>
            <a:ext cx="1252403" cy="7326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11560" y="6530999"/>
            <a:ext cx="7632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fr-FR" sz="1600" b="1" i="1" kern="0" noProof="0" dirty="0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Journées Accélérateurs de Roscoff – 4 </a:t>
            </a:r>
            <a:r>
              <a:rPr lang="fr-FR" sz="1600" b="1" i="1" kern="0" noProof="0" dirty="0" err="1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Oct</a:t>
            </a:r>
            <a:r>
              <a:rPr lang="fr-FR" sz="1600" b="1" i="1" kern="0" noProof="0" dirty="0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 2017</a:t>
            </a:r>
          </a:p>
        </p:txBody>
      </p:sp>
      <p:pic>
        <p:nvPicPr>
          <p:cNvPr id="8" name="Picture 2" descr="Résultat de recherche d'images pour &quot;logo european spallation source&quot;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0830"/>
            <a:ext cx="1130073" cy="60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/>
          </p:cNvSpPr>
          <p:nvPr userDrawn="1"/>
        </p:nvSpPr>
        <p:spPr>
          <a:xfrm>
            <a:off x="8172400" y="6500834"/>
            <a:ext cx="899624" cy="357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- </a:t>
            </a:r>
            <a:fld id="{827C2CF4-5274-451A-B5B2-DDFF816FA3BB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-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835696" y="620688"/>
            <a:ext cx="7308304" cy="1588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age 4" descr="IPN_gif64trans_L200px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44623"/>
            <a:ext cx="1224136" cy="716119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54B59-32B5-4701-8CB6-27648AB7E4E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0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4" r:id="rId3"/>
    <p:sldLayoutId id="2147483683" r:id="rId4"/>
    <p:sldLayoutId id="2147483703" r:id="rId5"/>
    <p:sldLayoutId id="2147483709" r:id="rId6"/>
    <p:sldLayoutId id="2147483714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7236296" y="5312131"/>
            <a:ext cx="1714480" cy="1357298"/>
          </a:xfrm>
          <a:prstGeom prst="rect">
            <a:avLst/>
          </a:prstGeom>
        </p:spPr>
        <p:txBody>
          <a:bodyPr/>
          <a:lstStyle>
            <a:lvl1pPr>
              <a:defRPr sz="1000" b="0" i="0" baseline="0">
                <a:solidFill>
                  <a:srgbClr val="FF0000"/>
                </a:solidFill>
              </a:defRPr>
            </a:lvl1pPr>
          </a:lstStyle>
          <a:p>
            <a:pPr algn="l"/>
            <a:r>
              <a:rPr lang="fr-FR" b="1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rPr>
              <a:t>Unité mixte de recherche </a:t>
            </a:r>
            <a:br>
              <a:rPr lang="fr-FR" b="1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rPr>
            </a:br>
            <a:r>
              <a:rPr lang="fr-FR" b="1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rPr>
              <a:t>CNRS-IN2P3</a:t>
            </a:r>
          </a:p>
          <a:p>
            <a:pPr algn="l"/>
            <a:r>
              <a:rPr lang="fr-FR" b="1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rPr>
              <a:t>Université Paris-Sud 11</a:t>
            </a:r>
            <a:r>
              <a:rPr lang="fr-FR" dirty="0" smtClean="0">
                <a:solidFill>
                  <a:srgbClr val="AB757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dirty="0" smtClean="0">
                <a:solidFill>
                  <a:srgbClr val="AB757F"/>
                </a:solidFill>
                <a:latin typeface="Arial" pitchFamily="34" charset="0"/>
                <a:cs typeface="Arial" pitchFamily="34" charset="0"/>
              </a:rPr>
            </a:br>
            <a:r>
              <a:rPr lang="fr-FR" dirty="0" smtClean="0">
                <a:latin typeface="Arial" pitchFamily="34" charset="0"/>
                <a:cs typeface="Arial" pitchFamily="34" charset="0"/>
              </a:rPr>
              <a:t/>
            </a:r>
            <a:br>
              <a:rPr lang="fr-FR" dirty="0" smtClean="0">
                <a:latin typeface="Arial" pitchFamily="34" charset="0"/>
                <a:cs typeface="Arial" pitchFamily="34" charset="0"/>
              </a:rPr>
            </a:br>
            <a:r>
              <a:rPr lang="fr-FR" dirty="0" smtClean="0">
                <a:solidFill>
                  <a:srgbClr val="501F74"/>
                </a:solidFill>
                <a:latin typeface="Arial" pitchFamily="34" charset="0"/>
                <a:cs typeface="Arial" pitchFamily="34" charset="0"/>
              </a:rPr>
              <a:t>91406 Orsay cedex</a:t>
            </a:r>
          </a:p>
          <a:p>
            <a:pPr algn="l"/>
            <a:r>
              <a:rPr lang="fr-FR" dirty="0" smtClean="0">
                <a:solidFill>
                  <a:srgbClr val="501F74"/>
                </a:solidFill>
                <a:latin typeface="Arial" pitchFamily="34" charset="0"/>
                <a:cs typeface="Arial" pitchFamily="34" charset="0"/>
              </a:rPr>
              <a:t>Tél. : +33 1 69 15 73 40</a:t>
            </a:r>
          </a:p>
          <a:p>
            <a:pPr algn="l"/>
            <a:r>
              <a:rPr lang="fr-FR" dirty="0" smtClean="0">
                <a:solidFill>
                  <a:srgbClr val="501F74"/>
                </a:solidFill>
                <a:latin typeface="Arial" pitchFamily="34" charset="0"/>
                <a:cs typeface="Arial" pitchFamily="34" charset="0"/>
              </a:rPr>
              <a:t>Fax : +33 1 69 15 64 70</a:t>
            </a:r>
          </a:p>
          <a:p>
            <a:pPr algn="l"/>
            <a:r>
              <a:rPr lang="fr-FR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rPr>
              <a:t>http://ipnweb.in2p3.fr</a:t>
            </a:r>
          </a:p>
          <a:p>
            <a:endParaRPr lang="fr-FR" dirty="0"/>
          </a:p>
        </p:txBody>
      </p:sp>
      <p:sp>
        <p:nvSpPr>
          <p:cNvPr id="6" name="Titre 12"/>
          <p:cNvSpPr>
            <a:spLocks noGrp="1"/>
          </p:cNvSpPr>
          <p:nvPr>
            <p:ph type="title"/>
          </p:nvPr>
        </p:nvSpPr>
        <p:spPr>
          <a:xfrm>
            <a:off x="251520" y="1828616"/>
            <a:ext cx="8271164" cy="1487998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fr-FR" sz="4000" cap="none" dirty="0" smtClean="0">
                <a:solidFill>
                  <a:srgbClr val="501F7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contribution CNRS à l’accélérateur d’ESS</a:t>
            </a:r>
          </a:p>
        </p:txBody>
      </p:sp>
      <p:sp>
        <p:nvSpPr>
          <p:cNvPr id="7" name="Espace réservé de la date 8"/>
          <p:cNvSpPr>
            <a:spLocks noGrp="1"/>
          </p:cNvSpPr>
          <p:nvPr>
            <p:ph type="dt" sz="quarter" idx="4294967295"/>
          </p:nvPr>
        </p:nvSpPr>
        <p:spPr>
          <a:xfrm>
            <a:off x="3347864" y="5805771"/>
            <a:ext cx="3449759" cy="79342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00" i="1" u="none" dirty="0" smtClean="0">
                <a:solidFill>
                  <a:srgbClr val="501F74"/>
                </a:solidFill>
                <a:latin typeface="Calibri" pitchFamily="34" charset="0"/>
              </a:rPr>
              <a:t>Mercredi 4 Octobre</a:t>
            </a:r>
            <a:r>
              <a:rPr lang="fr-FR" sz="1800" i="1" dirty="0" smtClean="0">
                <a:solidFill>
                  <a:srgbClr val="501F74"/>
                </a:solidFill>
                <a:latin typeface="Calibri" pitchFamily="34" charset="0"/>
              </a:rPr>
              <a:t> 2017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800" i="1" u="none" dirty="0" smtClean="0">
                <a:solidFill>
                  <a:srgbClr val="501F74"/>
                </a:solidFill>
                <a:latin typeface="Calibri" pitchFamily="34" charset="0"/>
              </a:rPr>
              <a:t>Journées Accélérateurs de Roscoff</a:t>
            </a:r>
          </a:p>
        </p:txBody>
      </p:sp>
      <p:sp>
        <p:nvSpPr>
          <p:cNvPr id="9" name="Titre 3"/>
          <p:cNvSpPr>
            <a:spLocks/>
          </p:cNvSpPr>
          <p:nvPr/>
        </p:nvSpPr>
        <p:spPr bwMode="auto">
          <a:xfrm>
            <a:off x="2139864" y="3412792"/>
            <a:ext cx="6320568" cy="124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ct val="0"/>
              </a:spcBef>
            </a:pPr>
            <a:r>
              <a:rPr lang="fr-FR" sz="3200" b="1" i="1" dirty="0">
                <a:solidFill>
                  <a:srgbClr val="501F74"/>
                </a:solidFill>
                <a:latin typeface="Calibri" pitchFamily="34" charset="0"/>
              </a:rPr>
              <a:t>Sébastien BOUSSON</a:t>
            </a:r>
          </a:p>
          <a:p>
            <a:pPr algn="r">
              <a:spcBef>
                <a:spcPct val="0"/>
              </a:spcBef>
            </a:pPr>
            <a:endParaRPr lang="fr-FR" sz="1000" i="1" dirty="0" smtClean="0">
              <a:solidFill>
                <a:srgbClr val="C3004A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>
              <a:spcBef>
                <a:spcPct val="0"/>
              </a:spcBef>
            </a:pPr>
            <a:r>
              <a:rPr lang="fr-FR" sz="2400" i="1" dirty="0" smtClean="0">
                <a:solidFill>
                  <a:srgbClr val="C3004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Institut de Physique Nucléaire d’Orsay</a:t>
            </a:r>
            <a:endParaRPr lang="fr-FR" sz="2400" i="1" dirty="0">
              <a:solidFill>
                <a:srgbClr val="C3004A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908" y="260649"/>
            <a:ext cx="936104" cy="9472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52" y="188640"/>
            <a:ext cx="948420" cy="1019213"/>
          </a:xfrm>
          <a:prstGeom prst="rect">
            <a:avLst/>
          </a:prstGeom>
        </p:spPr>
      </p:pic>
      <p:pic>
        <p:nvPicPr>
          <p:cNvPr id="7170" name="Picture 2" descr="http://journees.accelerateurs.fr/journees_2017/affiche/affiche_Roscoff_2017_reduction600pixe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2" y="5071799"/>
            <a:ext cx="2444890" cy="172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2139864" y="406868"/>
            <a:ext cx="1627740" cy="888323"/>
            <a:chOff x="3851920" y="367648"/>
            <a:chExt cx="1627740" cy="888323"/>
          </a:xfrm>
        </p:grpSpPr>
        <p:sp>
          <p:nvSpPr>
            <p:cNvPr id="11" name="Rektangel 6"/>
            <p:cNvSpPr/>
            <p:nvPr/>
          </p:nvSpPr>
          <p:spPr>
            <a:xfrm>
              <a:off x="3851920" y="367648"/>
              <a:ext cx="1627740" cy="888323"/>
            </a:xfrm>
            <a:prstGeom prst="rect">
              <a:avLst/>
            </a:prstGeom>
            <a:solidFill>
              <a:srgbClr val="0094C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0094CA"/>
                </a:solidFill>
              </a:endParaRPr>
            </a:p>
          </p:txBody>
        </p:sp>
        <p:pic>
          <p:nvPicPr>
            <p:cNvPr id="12" name="Bildobjekt 5" descr="ESS-vit-logga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322" y="445206"/>
              <a:ext cx="1370480" cy="733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142059" y="0"/>
            <a:ext cx="3001941" cy="1238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e 9"/>
          <p:cNvGrpSpPr/>
          <p:nvPr/>
        </p:nvGrpSpPr>
        <p:grpSpPr>
          <a:xfrm>
            <a:off x="108520" y="692696"/>
            <a:ext cx="9144000" cy="1765544"/>
            <a:chOff x="35496" y="3697287"/>
            <a:chExt cx="9144000" cy="1765544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091370"/>
              <a:ext cx="9144000" cy="1371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e 8"/>
            <p:cNvGrpSpPr/>
            <p:nvPr/>
          </p:nvGrpSpPr>
          <p:grpSpPr>
            <a:xfrm>
              <a:off x="3951949" y="3721042"/>
              <a:ext cx="4464496" cy="1741789"/>
              <a:chOff x="3851920" y="4205844"/>
              <a:chExt cx="4536504" cy="1887452"/>
            </a:xfrm>
          </p:grpSpPr>
          <p:sp>
            <p:nvSpPr>
              <p:cNvPr id="27" name="Rectangle à coins arrondis 26"/>
              <p:cNvSpPr/>
              <p:nvPr/>
            </p:nvSpPr>
            <p:spPr>
              <a:xfrm>
                <a:off x="3851920" y="4607143"/>
                <a:ext cx="4536504" cy="1486153"/>
              </a:xfrm>
              <a:prstGeom prst="roundRect">
                <a:avLst/>
              </a:prstGeom>
              <a:solidFill>
                <a:srgbClr val="0000FF">
                  <a:alpha val="5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3851920" y="4205844"/>
                <a:ext cx="4536504" cy="333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0000FF"/>
                    </a:solidFill>
                  </a:rPr>
                  <a:t>SCRF </a:t>
                </a:r>
                <a:r>
                  <a:rPr lang="fr-FR" sz="1400" b="1" dirty="0" err="1" smtClean="0">
                    <a:solidFill>
                      <a:srgbClr val="0000FF"/>
                    </a:solidFill>
                  </a:rPr>
                  <a:t>linac</a:t>
                </a:r>
                <a:r>
                  <a:rPr lang="fr-FR" sz="1400" b="1" smtClean="0">
                    <a:solidFill>
                      <a:srgbClr val="0000FF"/>
                    </a:solidFill>
                  </a:rPr>
                  <a:t> (T=2K)</a:t>
                </a:r>
                <a:endParaRPr lang="fr-FR" sz="14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5" name="Rectangle à coins arrondis 24"/>
            <p:cNvSpPr/>
            <p:nvPr/>
          </p:nvSpPr>
          <p:spPr>
            <a:xfrm>
              <a:off x="855605" y="4091369"/>
              <a:ext cx="3024336" cy="1371461"/>
            </a:xfrm>
            <a:prstGeom prst="roundRect">
              <a:avLst/>
            </a:prstGeom>
            <a:solidFill>
              <a:srgbClr val="FF0000">
                <a:alpha val="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16263" y="3697287"/>
              <a:ext cx="113499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</a:rPr>
                <a:t>Warm </a:t>
              </a:r>
              <a:r>
                <a:rPr lang="fr-FR" sz="1400" b="1" dirty="0" err="1">
                  <a:solidFill>
                    <a:srgbClr val="FF0000"/>
                  </a:solidFill>
                </a:rPr>
                <a:t>linac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e 28"/>
          <p:cNvGrpSpPr/>
          <p:nvPr/>
        </p:nvGrpSpPr>
        <p:grpSpPr>
          <a:xfrm>
            <a:off x="2303748" y="1052736"/>
            <a:ext cx="4500500" cy="1728192"/>
            <a:chOff x="2303748" y="1052736"/>
            <a:chExt cx="4500500" cy="1728192"/>
          </a:xfrm>
        </p:grpSpPr>
        <p:sp>
          <p:nvSpPr>
            <p:cNvPr id="30" name="Ellipse 29"/>
            <p:cNvSpPr/>
            <p:nvPr/>
          </p:nvSpPr>
          <p:spPr>
            <a:xfrm>
              <a:off x="3779912" y="1052736"/>
              <a:ext cx="1368152" cy="1368152"/>
            </a:xfrm>
            <a:prstGeom prst="ellipse">
              <a:avLst/>
            </a:prstGeom>
            <a:solidFill>
              <a:srgbClr val="00B050">
                <a:alpha val="4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avec flèche 30"/>
            <p:cNvCxnSpPr>
              <a:stCxn id="30" idx="4"/>
            </p:cNvCxnSpPr>
            <p:nvPr/>
          </p:nvCxnSpPr>
          <p:spPr>
            <a:xfrm flipH="1">
              <a:off x="2303748" y="2420888"/>
              <a:ext cx="2160240" cy="3600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stCxn id="30" idx="4"/>
            </p:cNvCxnSpPr>
            <p:nvPr/>
          </p:nvCxnSpPr>
          <p:spPr>
            <a:xfrm>
              <a:off x="4463988" y="2420888"/>
              <a:ext cx="2340260" cy="3600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3" descr="C:\Users\nikolaosgazis\Documents\SPK Tunnel Se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9"/>
          <a:stretch>
            <a:fillRect/>
          </a:stretch>
        </p:blipFill>
        <p:spPr bwMode="auto">
          <a:xfrm>
            <a:off x="1187090" y="2492896"/>
            <a:ext cx="6625270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contribution CNRS/IPNO à ESS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142059" y="0"/>
            <a:ext cx="3001941" cy="1238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e 9"/>
          <p:cNvGrpSpPr/>
          <p:nvPr/>
        </p:nvGrpSpPr>
        <p:grpSpPr>
          <a:xfrm>
            <a:off x="108520" y="692696"/>
            <a:ext cx="9144000" cy="1765544"/>
            <a:chOff x="35496" y="3697287"/>
            <a:chExt cx="9144000" cy="176554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091370"/>
              <a:ext cx="9144000" cy="1371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e 8"/>
            <p:cNvGrpSpPr/>
            <p:nvPr/>
          </p:nvGrpSpPr>
          <p:grpSpPr>
            <a:xfrm>
              <a:off x="3951949" y="3721042"/>
              <a:ext cx="4464496" cy="1741789"/>
              <a:chOff x="3851920" y="4205844"/>
              <a:chExt cx="4536504" cy="1887452"/>
            </a:xfrm>
          </p:grpSpPr>
          <p:sp>
            <p:nvSpPr>
              <p:cNvPr id="36" name="Rectangle à coins arrondis 35"/>
              <p:cNvSpPr/>
              <p:nvPr/>
            </p:nvSpPr>
            <p:spPr>
              <a:xfrm>
                <a:off x="3851920" y="4607143"/>
                <a:ext cx="4536504" cy="1486153"/>
              </a:xfrm>
              <a:prstGeom prst="roundRect">
                <a:avLst/>
              </a:prstGeom>
              <a:solidFill>
                <a:srgbClr val="0000FF">
                  <a:alpha val="5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3851920" y="4205844"/>
                <a:ext cx="4536504" cy="333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0000FF"/>
                    </a:solidFill>
                  </a:rPr>
                  <a:t>SCRF </a:t>
                </a:r>
                <a:r>
                  <a:rPr lang="fr-FR" sz="1400" b="1" dirty="0" err="1" smtClean="0">
                    <a:solidFill>
                      <a:srgbClr val="0000FF"/>
                    </a:solidFill>
                  </a:rPr>
                  <a:t>linac</a:t>
                </a:r>
                <a:r>
                  <a:rPr lang="fr-FR" sz="1400" b="1" smtClean="0">
                    <a:solidFill>
                      <a:srgbClr val="0000FF"/>
                    </a:solidFill>
                  </a:rPr>
                  <a:t> (T=2K)</a:t>
                </a:r>
                <a:endParaRPr lang="fr-FR" sz="14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4" name="Rectangle à coins arrondis 23"/>
            <p:cNvSpPr/>
            <p:nvPr/>
          </p:nvSpPr>
          <p:spPr>
            <a:xfrm>
              <a:off x="855605" y="4091369"/>
              <a:ext cx="3024336" cy="1371461"/>
            </a:xfrm>
            <a:prstGeom prst="roundRect">
              <a:avLst/>
            </a:prstGeom>
            <a:solidFill>
              <a:srgbClr val="FF0000">
                <a:alpha val="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16263" y="3697287"/>
              <a:ext cx="113499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</a:rPr>
                <a:t>Warm </a:t>
              </a:r>
              <a:r>
                <a:rPr lang="fr-FR" sz="1400" b="1" dirty="0" err="1">
                  <a:solidFill>
                    <a:srgbClr val="FF0000"/>
                  </a:solidFill>
                </a:rPr>
                <a:t>linac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e 17"/>
          <p:cNvGrpSpPr/>
          <p:nvPr/>
        </p:nvGrpSpPr>
        <p:grpSpPr>
          <a:xfrm>
            <a:off x="519290" y="2071733"/>
            <a:ext cx="8301181" cy="4381603"/>
            <a:chOff x="611560" y="1927171"/>
            <a:chExt cx="8064896" cy="4161761"/>
          </a:xfrm>
        </p:grpSpPr>
        <p:grpSp>
          <p:nvGrpSpPr>
            <p:cNvPr id="5" name="Groupe 37"/>
            <p:cNvGrpSpPr/>
            <p:nvPr/>
          </p:nvGrpSpPr>
          <p:grpSpPr>
            <a:xfrm>
              <a:off x="611560" y="1927171"/>
              <a:ext cx="8064896" cy="4161761"/>
              <a:chOff x="611560" y="1928597"/>
              <a:chExt cx="8064896" cy="4735797"/>
            </a:xfrm>
          </p:grpSpPr>
          <p:sp>
            <p:nvSpPr>
              <p:cNvPr id="39" name="Text Box 18"/>
              <p:cNvSpPr txBox="1">
                <a:spLocks noChangeArrowheads="1"/>
              </p:cNvSpPr>
              <p:nvPr/>
            </p:nvSpPr>
            <p:spPr bwMode="auto">
              <a:xfrm>
                <a:off x="611560" y="2928608"/>
                <a:ext cx="8064896" cy="3735786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ct val="30000"/>
                  </a:spcAft>
                  <a:tabLst>
                    <a:tab pos="806450" algn="l"/>
                  </a:tabLst>
                  <a:defRPr/>
                </a:pPr>
                <a:r>
                  <a:rPr lang="fr-FR" sz="2000" b="1" dirty="0">
                    <a:latin typeface="Calibri" pitchFamily="34" charset="0"/>
                  </a:rPr>
                  <a:t>L’ensemble du système de contrôle et commande cryogénique de la section « froide » de l’accélérateur  (</a:t>
                </a:r>
                <a:r>
                  <a:rPr lang="fr-FR" sz="2000" b="1" dirty="0" err="1">
                    <a:latin typeface="Calibri" pitchFamily="34" charset="0"/>
                  </a:rPr>
                  <a:t>spoke</a:t>
                </a:r>
                <a:r>
                  <a:rPr lang="fr-FR" sz="2000" b="1" dirty="0">
                    <a:latin typeface="Calibri" pitchFamily="34" charset="0"/>
                  </a:rPr>
                  <a:t>, medium </a:t>
                </a:r>
                <a:r>
                  <a:rPr lang="fr-FR" sz="2000" b="1" dirty="0">
                    <a:latin typeface="Symbol" pitchFamily="18" charset="2"/>
                  </a:rPr>
                  <a:t>b</a:t>
                </a:r>
                <a:r>
                  <a:rPr lang="fr-FR" sz="2000" b="1" dirty="0">
                    <a:latin typeface="Calibri" pitchFamily="34" charset="0"/>
                  </a:rPr>
                  <a:t> and high </a:t>
                </a:r>
                <a:r>
                  <a:rPr lang="fr-FR" sz="2000" b="1" dirty="0">
                    <a:latin typeface="Symbol" pitchFamily="18" charset="2"/>
                  </a:rPr>
                  <a:t>b</a:t>
                </a:r>
                <a:r>
                  <a:rPr lang="fr-FR" sz="2000" b="1" dirty="0">
                    <a:latin typeface="Calibri" pitchFamily="34" charset="0"/>
                  </a:rPr>
                  <a:t>).</a:t>
                </a:r>
              </a:p>
            </p:txBody>
          </p:sp>
          <p:cxnSp>
            <p:nvCxnSpPr>
              <p:cNvPr id="40" name="Connecteur droit avec flèche 39"/>
              <p:cNvCxnSpPr>
                <a:stCxn id="41" idx="4"/>
                <a:endCxn id="39" idx="0"/>
              </p:cNvCxnSpPr>
              <p:nvPr/>
            </p:nvCxnSpPr>
            <p:spPr>
              <a:xfrm flipH="1">
                <a:off x="4644008" y="2402804"/>
                <a:ext cx="1120224" cy="52580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Ellipse 40"/>
              <p:cNvSpPr/>
              <p:nvPr/>
            </p:nvSpPr>
            <p:spPr>
              <a:xfrm>
                <a:off x="3995935" y="1928597"/>
                <a:ext cx="3536594" cy="474207"/>
              </a:xfrm>
              <a:prstGeom prst="ellipse">
                <a:avLst/>
              </a:prstGeom>
              <a:solidFill>
                <a:srgbClr val="00B050">
                  <a:alpha val="4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2" name="Picture 2" descr="http://plcbangladesh.com/wp-content/uploads/2014/04/PLC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1582" y="3695104"/>
              <a:ext cx="1656184" cy="1009320"/>
            </a:xfrm>
            <a:prstGeom prst="rect">
              <a:avLst/>
            </a:prstGeom>
            <a:noFill/>
          </p:spPr>
        </p:pic>
        <p:pic>
          <p:nvPicPr>
            <p:cNvPr id="43" name="Picture 6" descr="http://www.sdelcc.com/wp-content/uploads/2015/05/d%E2%80%99armoires-d%E2%80%99interface-et-d%E2%80%99automate.jpg"/>
            <p:cNvPicPr>
              <a:picLocks noChangeAspect="1" noChangeArrowheads="1"/>
            </p:cNvPicPr>
            <p:nvPr/>
          </p:nvPicPr>
          <p:blipFill>
            <a:blip r:embed="rId4" cstate="print"/>
            <a:srcRect l="15314" t="2288" r="20372" b="10787"/>
            <a:stretch>
              <a:fillRect/>
            </a:stretch>
          </p:blipFill>
          <p:spPr bwMode="auto">
            <a:xfrm>
              <a:off x="3008086" y="3604760"/>
              <a:ext cx="1296144" cy="2345404"/>
            </a:xfrm>
            <a:prstGeom prst="rect">
              <a:avLst/>
            </a:prstGeom>
            <a:noFill/>
          </p:spPr>
        </p:pic>
        <p:pic>
          <p:nvPicPr>
            <p:cNvPr id="44" name="Picture 8" descr="http://irfu.cea.fr/Images/astImg/823_1.jpg"/>
            <p:cNvPicPr>
              <a:picLocks noChangeAspect="1" noChangeArrowheads="1"/>
            </p:cNvPicPr>
            <p:nvPr/>
          </p:nvPicPr>
          <p:blipFill>
            <a:blip r:embed="rId5" cstate="print"/>
            <a:srcRect t="5813" r="4658" b="18611"/>
            <a:stretch>
              <a:fillRect/>
            </a:stretch>
          </p:blipFill>
          <p:spPr bwMode="auto">
            <a:xfrm>
              <a:off x="1081582" y="4775224"/>
              <a:ext cx="1728192" cy="898660"/>
            </a:xfrm>
            <a:prstGeom prst="rect">
              <a:avLst/>
            </a:prstGeom>
            <a:noFill/>
          </p:spPr>
        </p:pic>
      </p:grp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contribution CNRS/IPNO à ESS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857592"/>
            <a:ext cx="3742092" cy="252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835546" y="4934476"/>
            <a:ext cx="2294335" cy="787854"/>
          </a:xfrm>
          <a:prstGeom prst="rect">
            <a:avLst/>
          </a:prstGeom>
          <a:solidFill>
            <a:srgbClr val="FF0000">
              <a:alpha val="32000"/>
            </a:srgbClr>
          </a:solidFill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0"/>
          <p:cNvGrpSpPr/>
          <p:nvPr/>
        </p:nvGrpSpPr>
        <p:grpSpPr>
          <a:xfrm>
            <a:off x="2835759" y="3068960"/>
            <a:ext cx="4544553" cy="3312368"/>
            <a:chOff x="2051720" y="3212976"/>
            <a:chExt cx="4536503" cy="3306501"/>
          </a:xfrm>
        </p:grpSpPr>
        <p:pic>
          <p:nvPicPr>
            <p:cNvPr id="18" name="Picture 2" descr="C:\D\Projets\ESS\CALHI\Project3&amp;8\images\images ECCTD 20150529\Cryomodule ESS 05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3212976"/>
              <a:ext cx="4536503" cy="3306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2195736" y="3284984"/>
              <a:ext cx="309634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6142059" y="0"/>
            <a:ext cx="3001941" cy="1238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Groupe 9"/>
          <p:cNvGrpSpPr/>
          <p:nvPr/>
        </p:nvGrpSpPr>
        <p:grpSpPr>
          <a:xfrm>
            <a:off x="108520" y="692696"/>
            <a:ext cx="9144000" cy="1765544"/>
            <a:chOff x="35496" y="3697287"/>
            <a:chExt cx="9144000" cy="176554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091370"/>
              <a:ext cx="9144000" cy="1371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e 8"/>
            <p:cNvGrpSpPr/>
            <p:nvPr/>
          </p:nvGrpSpPr>
          <p:grpSpPr>
            <a:xfrm>
              <a:off x="3951949" y="3721042"/>
              <a:ext cx="4464496" cy="1741789"/>
              <a:chOff x="3851920" y="4205844"/>
              <a:chExt cx="4536504" cy="1887452"/>
            </a:xfrm>
          </p:grpSpPr>
          <p:sp>
            <p:nvSpPr>
              <p:cNvPr id="36" name="Rectangle à coins arrondis 35"/>
              <p:cNvSpPr/>
              <p:nvPr/>
            </p:nvSpPr>
            <p:spPr>
              <a:xfrm>
                <a:off x="3851920" y="4607143"/>
                <a:ext cx="4536504" cy="1486153"/>
              </a:xfrm>
              <a:prstGeom prst="roundRect">
                <a:avLst/>
              </a:prstGeom>
              <a:solidFill>
                <a:srgbClr val="0000FF">
                  <a:alpha val="5000"/>
                </a:srgbClr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3851920" y="4205844"/>
                <a:ext cx="4536504" cy="333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0000FF"/>
                    </a:solidFill>
                  </a:rPr>
                  <a:t>SCRF </a:t>
                </a:r>
                <a:r>
                  <a:rPr lang="fr-FR" sz="1400" b="1" dirty="0" err="1" smtClean="0">
                    <a:solidFill>
                      <a:srgbClr val="0000FF"/>
                    </a:solidFill>
                  </a:rPr>
                  <a:t>linac</a:t>
                </a:r>
                <a:r>
                  <a:rPr lang="fr-FR" sz="1400" b="1" smtClean="0">
                    <a:solidFill>
                      <a:srgbClr val="0000FF"/>
                    </a:solidFill>
                  </a:rPr>
                  <a:t> (T=2K)</a:t>
                </a:r>
                <a:endParaRPr lang="fr-FR" sz="14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4" name="Rectangle à coins arrondis 23"/>
            <p:cNvSpPr/>
            <p:nvPr/>
          </p:nvSpPr>
          <p:spPr>
            <a:xfrm>
              <a:off x="855605" y="4091369"/>
              <a:ext cx="3024336" cy="1371461"/>
            </a:xfrm>
            <a:prstGeom prst="roundRect">
              <a:avLst/>
            </a:prstGeom>
            <a:solidFill>
              <a:srgbClr val="FF0000">
                <a:alpha val="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16263" y="3697287"/>
              <a:ext cx="113499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</a:rPr>
                <a:t>Warm </a:t>
              </a:r>
              <a:r>
                <a:rPr lang="fr-FR" sz="1400" b="1" dirty="0" err="1">
                  <a:solidFill>
                    <a:srgbClr val="FF0000"/>
                  </a:solidFill>
                </a:rPr>
                <a:t>linac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e 37"/>
          <p:cNvGrpSpPr/>
          <p:nvPr/>
        </p:nvGrpSpPr>
        <p:grpSpPr>
          <a:xfrm>
            <a:off x="251520" y="1556792"/>
            <a:ext cx="8712968" cy="4968551"/>
            <a:chOff x="251520" y="1507132"/>
            <a:chExt cx="8712968" cy="4841278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251520" y="2629747"/>
              <a:ext cx="8712968" cy="3718663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ct val="30000"/>
                </a:spcAft>
                <a:tabLst>
                  <a:tab pos="806450" algn="l"/>
                </a:tabLst>
                <a:defRPr/>
              </a:pPr>
              <a:r>
                <a:rPr lang="fr-FR" sz="2000" b="1" dirty="0" smtClean="0">
                  <a:latin typeface="Calibri" pitchFamily="34" charset="0"/>
                </a:rPr>
                <a:t>En collaboration avec le CEA/</a:t>
              </a:r>
              <a:r>
                <a:rPr lang="fr-FR" sz="2000" b="1" dirty="0" err="1" smtClean="0">
                  <a:latin typeface="Calibri" pitchFamily="34" charset="0"/>
                </a:rPr>
                <a:t>Irfu</a:t>
              </a:r>
              <a:r>
                <a:rPr lang="fr-FR" sz="2000" b="1" dirty="0" smtClean="0">
                  <a:latin typeface="Calibri" pitchFamily="34" charset="0"/>
                </a:rPr>
                <a:t>: Design des </a:t>
              </a:r>
              <a:r>
                <a:rPr lang="fr-FR" sz="2000" b="1" dirty="0" err="1" smtClean="0">
                  <a:latin typeface="Calibri" pitchFamily="34" charset="0"/>
                </a:rPr>
                <a:t>cryomodules</a:t>
              </a:r>
              <a:r>
                <a:rPr lang="fr-FR" sz="2000" b="1" dirty="0" smtClean="0">
                  <a:latin typeface="Calibri" pitchFamily="34" charset="0"/>
                </a:rPr>
                <a:t> elliptiques (medium </a:t>
              </a:r>
              <a:r>
                <a:rPr lang="fr-FR" sz="2000" b="1" dirty="0" smtClean="0">
                  <a:latin typeface="Symbol" pitchFamily="18" charset="2"/>
                </a:rPr>
                <a:t>b</a:t>
              </a:r>
              <a:r>
                <a:rPr lang="fr-FR" sz="2000" b="1" dirty="0" smtClean="0">
                  <a:latin typeface="Calibri" pitchFamily="34" charset="0"/>
                </a:rPr>
                <a:t> et high </a:t>
              </a:r>
              <a:r>
                <a:rPr lang="fr-FR" sz="2000" b="1" dirty="0" smtClean="0">
                  <a:latin typeface="Symbol" pitchFamily="18" charset="2"/>
                </a:rPr>
                <a:t>b) &amp; </a:t>
              </a:r>
              <a:r>
                <a:rPr lang="fr-FR" sz="2000" b="1" dirty="0" smtClean="0">
                  <a:latin typeface="Calibri" pitchFamily="34" charset="0"/>
                </a:rPr>
                <a:t>suivi </a:t>
              </a:r>
              <a:r>
                <a:rPr lang="fr-FR" sz="2000" b="1" dirty="0">
                  <a:latin typeface="Calibri" pitchFamily="34" charset="0"/>
                </a:rPr>
                <a:t>de conception </a:t>
              </a:r>
              <a:r>
                <a:rPr lang="fr-FR" sz="2000" b="1" dirty="0" smtClean="0">
                  <a:latin typeface="Calibri" pitchFamily="34" charset="0"/>
                </a:rPr>
                <a:t>pour la série</a:t>
              </a:r>
              <a:endParaRPr lang="fr-FR" sz="2000" b="1" dirty="0">
                <a:latin typeface="Calibri" pitchFamily="34" charset="0"/>
              </a:endParaRPr>
            </a:p>
          </p:txBody>
        </p:sp>
        <p:cxnSp>
          <p:nvCxnSpPr>
            <p:cNvPr id="40" name="Connecteur droit avec flèche 39"/>
            <p:cNvCxnSpPr>
              <a:stCxn id="41" idx="4"/>
              <a:endCxn id="39" idx="0"/>
            </p:cNvCxnSpPr>
            <p:nvPr/>
          </p:nvCxnSpPr>
          <p:spPr>
            <a:xfrm flipH="1">
              <a:off x="4608004" y="1998773"/>
              <a:ext cx="1260140" cy="63097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e 40"/>
            <p:cNvSpPr/>
            <p:nvPr/>
          </p:nvSpPr>
          <p:spPr>
            <a:xfrm>
              <a:off x="4716016" y="1507132"/>
              <a:ext cx="2304256" cy="491641"/>
            </a:xfrm>
            <a:prstGeom prst="ellipse">
              <a:avLst/>
            </a:prstGeom>
            <a:solidFill>
              <a:srgbClr val="00B050">
                <a:alpha val="4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Picture 2" descr="\\Dapdc5\bosland\Desktop\irfulogoversion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7155" r="38577" b="9222"/>
          <a:stretch/>
        </p:blipFill>
        <p:spPr bwMode="auto">
          <a:xfrm>
            <a:off x="683567" y="3861048"/>
            <a:ext cx="123084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logo CE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797152"/>
            <a:ext cx="795068" cy="648072"/>
          </a:xfrm>
          <a:prstGeom prst="rect">
            <a:avLst/>
          </a:prstGeom>
          <a:noFill/>
        </p:spPr>
      </p:pic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28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CNRS/IN2P3/IPNO Contributions to ESS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1170336" y="4971463"/>
            <a:ext cx="2709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Coupleurs RF de puissance</a:t>
            </a:r>
            <a:endParaRPr lang="fr-FR" b="1" u="sng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398" y="4599594"/>
            <a:ext cx="2351895" cy="208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ZoneTexte 27"/>
          <p:cNvSpPr txBox="1"/>
          <p:nvPr/>
        </p:nvSpPr>
        <p:spPr>
          <a:xfrm>
            <a:off x="5016297" y="4094653"/>
            <a:ext cx="282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Cold Tuning System</a:t>
            </a:r>
            <a:endParaRPr lang="fr-FR" b="1" u="sng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171036" y="5333492"/>
            <a:ext cx="3626955" cy="1485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Disque céramique, 100 mm de diamètre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13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400 kW puissance crête (335 kW nominal)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Antenne &amp; fenêtre refroidie par eau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Conducteur </a:t>
            </a:r>
            <a:r>
              <a:rPr lang="fr-FR" sz="1300" b="1" dirty="0" err="1" smtClean="0">
                <a:latin typeface="Calibri" pitchFamily="34" charset="0"/>
                <a:cs typeface="Calibri" pitchFamily="34" charset="0"/>
              </a:rPr>
              <a:t>ext</a:t>
            </a: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. refroidi en hélium supercritique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Transition du type « </a:t>
            </a:r>
            <a:r>
              <a:rPr lang="fr-FR" sz="1300" b="1" dirty="0" err="1" smtClean="0">
                <a:latin typeface="Calibri" pitchFamily="34" charset="0"/>
                <a:cs typeface="Calibri" pitchFamily="34" charset="0"/>
              </a:rPr>
              <a:t>Doorknob</a:t>
            </a: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 » avec guide</a:t>
            </a:r>
          </a:p>
          <a:p>
            <a:pPr>
              <a:spcAft>
                <a:spcPts val="300"/>
              </a:spcAft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d’onde  ½ hauteur WR2300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588225" y="4685164"/>
            <a:ext cx="263874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1300" b="1" dirty="0" err="1" smtClean="0">
                <a:latin typeface="Calibri" pitchFamily="34" charset="0"/>
                <a:cs typeface="Calibri" pitchFamily="34" charset="0"/>
              </a:rPr>
              <a:t>Tuning</a:t>
            </a: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« lent » (moteur pas à pas)</a:t>
            </a:r>
          </a:p>
          <a:p>
            <a:pPr indent="177800">
              <a:spcAft>
                <a:spcPts val="300"/>
              </a:spcAft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Course max: ~ 1.3 mm</a:t>
            </a:r>
          </a:p>
          <a:p>
            <a:pPr indent="177800">
              <a:spcAft>
                <a:spcPts val="300"/>
              </a:spcAft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Plage d’accord: ~ 170 kHz</a:t>
            </a:r>
          </a:p>
          <a:p>
            <a:pPr indent="177800">
              <a:spcAft>
                <a:spcPts val="300"/>
              </a:spcAft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Résolution: 1.1 Hz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1300" b="1" dirty="0" err="1" smtClean="0">
                <a:latin typeface="Calibri" pitchFamily="34" charset="0"/>
                <a:cs typeface="Calibri" pitchFamily="34" charset="0"/>
              </a:rPr>
              <a:t>Tuning</a:t>
            </a: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rapide(</a:t>
            </a:r>
            <a:r>
              <a:rPr lang="fr-FR" sz="1300" b="1" dirty="0" err="1" smtClean="0">
                <a:latin typeface="Calibri" pitchFamily="34" charset="0"/>
                <a:cs typeface="Calibri" pitchFamily="34" charset="0"/>
              </a:rPr>
              <a:t>piezo</a:t>
            </a: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):</a:t>
            </a:r>
          </a:p>
          <a:p>
            <a:pPr indent="177800">
              <a:spcAft>
                <a:spcPts val="300"/>
              </a:spcAft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Tension </a:t>
            </a:r>
            <a:r>
              <a:rPr lang="fr-FR" sz="1300" b="1" dirty="0" err="1" smtClean="0">
                <a:latin typeface="Calibri" pitchFamily="34" charset="0"/>
                <a:cs typeface="Calibri" pitchFamily="34" charset="0"/>
              </a:rPr>
              <a:t>jusqu</a:t>
            </a: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 ’à +/- 120V </a:t>
            </a:r>
          </a:p>
          <a:p>
            <a:pPr indent="177800">
              <a:spcAft>
                <a:spcPts val="300"/>
              </a:spcAft>
            </a:pPr>
            <a:r>
              <a:rPr lang="fr-FR" sz="13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Plage d’accord à 2K: </a:t>
            </a:r>
          </a:p>
          <a:p>
            <a:pPr indent="177800">
              <a:spcAft>
                <a:spcPts val="300"/>
              </a:spcAft>
            </a:pPr>
            <a:r>
              <a:rPr lang="fr-FR" sz="13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675 Hz (minimum)</a:t>
            </a:r>
          </a:p>
        </p:txBody>
      </p:sp>
      <p:sp>
        <p:nvSpPr>
          <p:cNvPr id="31" name="Flèche vers le bas 30"/>
          <p:cNvSpPr/>
          <p:nvPr/>
        </p:nvSpPr>
        <p:spPr>
          <a:xfrm rot="523150">
            <a:off x="2272299" y="4397846"/>
            <a:ext cx="432048" cy="537990"/>
          </a:xfrm>
          <a:prstGeom prst="downArrow">
            <a:avLst>
              <a:gd name="adj1" fmla="val 38528"/>
              <a:gd name="adj2" fmla="val 50000"/>
            </a:avLst>
          </a:prstGeom>
          <a:solidFill>
            <a:srgbClr val="F537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vers le bas 31"/>
          <p:cNvSpPr/>
          <p:nvPr/>
        </p:nvSpPr>
        <p:spPr>
          <a:xfrm rot="17919382">
            <a:off x="4318145" y="3759709"/>
            <a:ext cx="432048" cy="666960"/>
          </a:xfrm>
          <a:prstGeom prst="downArrow">
            <a:avLst>
              <a:gd name="adj1" fmla="val 38528"/>
              <a:gd name="adj2" fmla="val 50000"/>
            </a:avLst>
          </a:prstGeom>
          <a:solidFill>
            <a:srgbClr val="AC75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vers le bas 32"/>
          <p:cNvSpPr/>
          <p:nvPr/>
        </p:nvSpPr>
        <p:spPr>
          <a:xfrm rot="15447371">
            <a:off x="4235157" y="1580343"/>
            <a:ext cx="432048" cy="666960"/>
          </a:xfrm>
          <a:prstGeom prst="downArrow">
            <a:avLst>
              <a:gd name="adj1" fmla="val 38528"/>
              <a:gd name="adj2" fmla="val 50000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4757252" y="1307362"/>
            <a:ext cx="1670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Cavité double </a:t>
            </a:r>
            <a:r>
              <a:rPr lang="fr-FR" b="1" u="sng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spoke</a:t>
            </a:r>
            <a:endParaRPr lang="fr-FR" b="1" u="sng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220072" y="2348880"/>
            <a:ext cx="3888432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Cavité double </a:t>
            </a:r>
            <a:r>
              <a:rPr lang="fr-FR" sz="1300" b="1" dirty="0" err="1" smtClean="0">
                <a:latin typeface="Calibri" pitchFamily="34" charset="0"/>
                <a:cs typeface="Calibri" pitchFamily="34" charset="0"/>
              </a:rPr>
              <a:t>spoke</a:t>
            </a: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(3-gaps), 352.2 MHz, </a:t>
            </a:r>
            <a:r>
              <a:rPr lang="fr-FR" sz="1300" b="1" dirty="0" smtClean="0">
                <a:latin typeface="Symbol" pitchFamily="18" charset="2"/>
                <a:cs typeface="Calibri" pitchFamily="34" charset="0"/>
              </a:rPr>
              <a:t>b</a:t>
            </a: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=0.50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13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Objectif: </a:t>
            </a:r>
            <a:r>
              <a:rPr lang="fr-FR" sz="13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Eacc</a:t>
            </a:r>
            <a:r>
              <a:rPr lang="fr-FR" sz="13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= 9 MV/m </a:t>
            </a:r>
            <a:r>
              <a:rPr lang="fr-FR" sz="13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fr-FR" sz="13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Bp</a:t>
            </a:r>
            <a:r>
              <a:rPr lang="fr-FR" sz="13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= 62 </a:t>
            </a:r>
            <a:r>
              <a:rPr lang="fr-FR" sz="13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mT</a:t>
            </a:r>
            <a:r>
              <a:rPr lang="fr-FR" sz="13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; </a:t>
            </a:r>
            <a:r>
              <a:rPr lang="fr-FR" sz="1300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Ep</a:t>
            </a:r>
            <a:r>
              <a:rPr lang="fr-FR" sz="13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= 39 MV/m]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4.2 mm (nominal)  d’épaisseur en Niobium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Tank hélium et renforts mécaniques en Titane</a:t>
            </a: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1300" b="1" dirty="0" err="1" smtClean="0">
                <a:latin typeface="Calibri" pitchFamily="34" charset="0"/>
                <a:cs typeface="Calibri" pitchFamily="34" charset="0"/>
              </a:rPr>
              <a:t>Coeff</a:t>
            </a: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de Lorentz : </a:t>
            </a:r>
            <a:r>
              <a:rPr lang="fr-FR" sz="1400" b="1" dirty="0" smtClean="0">
                <a:latin typeface="Calibri" pitchFamily="34" charset="0"/>
                <a:cs typeface="Calibri" pitchFamily="34" charset="0"/>
              </a:rPr>
              <a:t>~-5.5 Hz/(MV/m)</a:t>
            </a:r>
            <a:r>
              <a:rPr lang="fr-FR" sz="1400" b="1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fr-FR" sz="1400" b="1" dirty="0" smtClean="0">
              <a:latin typeface="Calibri" pitchFamily="34" charset="0"/>
              <a:cs typeface="Calibri" pitchFamily="34" charset="0"/>
            </a:endParaRP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fr-FR" sz="1300" b="1" dirty="0" smtClean="0">
                <a:latin typeface="Calibri" pitchFamily="34" charset="0"/>
                <a:cs typeface="Calibri" pitchFamily="34" charset="0"/>
              </a:rPr>
              <a:t> Sensibilité à l’accord: </a:t>
            </a:r>
            <a:r>
              <a:rPr lang="fr-FR" sz="1400" dirty="0" err="1" smtClean="0">
                <a:latin typeface="Symbol" pitchFamily="18" charset="2"/>
              </a:rPr>
              <a:t>D</a:t>
            </a:r>
            <a:r>
              <a:rPr lang="fr-FR" sz="1400" dirty="0" err="1" smtClean="0"/>
              <a:t>f</a:t>
            </a:r>
            <a:r>
              <a:rPr lang="fr-FR" sz="1400" dirty="0" smtClean="0"/>
              <a:t>/</a:t>
            </a:r>
            <a:r>
              <a:rPr lang="fr-FR" sz="1400" dirty="0" smtClean="0">
                <a:latin typeface="Symbol" pitchFamily="18" charset="2"/>
              </a:rPr>
              <a:t>D</a:t>
            </a:r>
            <a:r>
              <a:rPr lang="fr-FR" sz="1400" dirty="0" smtClean="0"/>
              <a:t>z = </a:t>
            </a:r>
            <a:r>
              <a:rPr lang="fr-FR" sz="1400" b="1" dirty="0" smtClean="0">
                <a:latin typeface="Calibri" pitchFamily="34" charset="0"/>
                <a:cs typeface="Calibri" pitchFamily="34" charset="0"/>
              </a:rPr>
              <a:t>130 kHz/mm</a:t>
            </a:r>
            <a:endParaRPr lang="fr-FR" sz="13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Picture 2" descr="D:\cav4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76672"/>
            <a:ext cx="2552954" cy="1818902"/>
          </a:xfrm>
          <a:prstGeom prst="rect">
            <a:avLst/>
          </a:prstGeom>
          <a:noFill/>
        </p:spPr>
      </p:pic>
      <p:pic>
        <p:nvPicPr>
          <p:cNvPr id="37" name="Image 7" descr="Coupleur3 11-09-13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217037"/>
            <a:ext cx="1185534" cy="25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603625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1187624" y="43947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Les composants du </a:t>
            </a:r>
            <a:r>
              <a:rPr lang="fr-FR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</a:t>
            </a: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fr-FR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</a:t>
            </a: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5" y="692696"/>
            <a:ext cx="9035179" cy="607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e 17"/>
          <p:cNvGrpSpPr/>
          <p:nvPr/>
        </p:nvGrpSpPr>
        <p:grpSpPr>
          <a:xfrm>
            <a:off x="1187381" y="4653136"/>
            <a:ext cx="6952615" cy="1464160"/>
            <a:chOff x="395859" y="2247846"/>
            <a:chExt cx="10463786" cy="216000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7" b="32480"/>
            <a:stretch>
              <a:fillRect/>
            </a:stretch>
          </p:blipFill>
          <p:spPr>
            <a:xfrm>
              <a:off x="395859" y="2247846"/>
              <a:ext cx="4480437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Zone de texte 6"/>
            <p:cNvSpPr txBox="1"/>
            <p:nvPr/>
          </p:nvSpPr>
          <p:spPr>
            <a:xfrm>
              <a:off x="3276565" y="3717032"/>
              <a:ext cx="1187863" cy="637193"/>
            </a:xfrm>
            <a:prstGeom prst="round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effectLst/>
                  <a:latin typeface="Arial"/>
                  <a:ea typeface="Calibri"/>
                  <a:cs typeface="Times New Roman"/>
                </a:rPr>
                <a:t>ZA 02</a:t>
              </a:r>
            </a:p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Calibri"/>
                  <a:cs typeface="Times New Roman"/>
                </a:rPr>
                <a:t>Giulietta</a:t>
              </a:r>
              <a:endParaRPr lang="fr-FR" sz="1100" dirty="0">
                <a:solidFill>
                  <a:schemeClr val="accent2">
                    <a:lumMod val="75000"/>
                  </a:schemeClr>
                </a:solidFill>
                <a:effectLst/>
                <a:ea typeface="Calibri"/>
                <a:cs typeface="Times New Roman"/>
              </a:endParaRPr>
            </a:p>
          </p:txBody>
        </p:sp>
        <p:sp>
          <p:nvSpPr>
            <p:cNvPr id="21" name="Zone de texte 6"/>
            <p:cNvSpPr txBox="1"/>
            <p:nvPr/>
          </p:nvSpPr>
          <p:spPr>
            <a:xfrm>
              <a:off x="1026061" y="3727911"/>
              <a:ext cx="1187864" cy="637193"/>
            </a:xfrm>
            <a:prstGeom prst="round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effectLst/>
                  <a:latin typeface="Arial"/>
                  <a:ea typeface="Calibri"/>
                  <a:cs typeface="Times New Roman"/>
                </a:rPr>
                <a:t>ZA 01</a:t>
              </a:r>
            </a:p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Calibri"/>
                  <a:cs typeface="Times New Roman"/>
                </a:rPr>
                <a:t>Romea</a:t>
              </a:r>
              <a:endParaRPr lang="fr-FR" sz="1100" dirty="0">
                <a:solidFill>
                  <a:schemeClr val="accent2">
                    <a:lumMod val="75000"/>
                  </a:schemeClr>
                </a:solidFill>
                <a:effectLst/>
                <a:ea typeface="Calibri"/>
                <a:cs typeface="Times New Roman"/>
              </a:endParaRPr>
            </a:p>
          </p:txBody>
        </p:sp>
        <p:pic>
          <p:nvPicPr>
            <p:cNvPr id="22" name="Picture 2" descr="C:\Users\bousson\AppData\Local\Microsoft\Windows\Temporary Internet Files\Content.Outlook\5YZ7TAU1\IMG_0006 (2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79645" y="2247846"/>
              <a:ext cx="2880000" cy="2160000"/>
            </a:xfrm>
            <a:prstGeom prst="rect">
              <a:avLst/>
            </a:prstGeom>
            <a:noFill/>
          </p:spPr>
        </p:pic>
        <p:sp>
          <p:nvSpPr>
            <p:cNvPr id="23" name="Zone de texte 6"/>
            <p:cNvSpPr txBox="1"/>
            <p:nvPr/>
          </p:nvSpPr>
          <p:spPr>
            <a:xfrm>
              <a:off x="8757983" y="3706292"/>
              <a:ext cx="1323322" cy="637193"/>
            </a:xfrm>
            <a:prstGeom prst="round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effectLst/>
                  <a:latin typeface="Arial"/>
                  <a:ea typeface="Calibri"/>
                  <a:cs typeface="Times New Roman"/>
                </a:rPr>
                <a:t>SD 01</a:t>
              </a:r>
            </a:p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Calibri"/>
                  <a:cs typeface="Times New Roman"/>
                </a:rPr>
                <a:t>Germaine</a:t>
              </a:r>
              <a:endParaRPr lang="fr-FR" sz="1100" dirty="0">
                <a:solidFill>
                  <a:schemeClr val="accent2">
                    <a:lumMod val="75000"/>
                  </a:schemeClr>
                </a:solidFill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779838" y="2708920"/>
            <a:ext cx="224210" cy="64807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4499992" y="2420888"/>
            <a:ext cx="136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FF0000"/>
                </a:solidFill>
              </a:rPr>
              <a:t>Pcav</a:t>
            </a:r>
            <a:r>
              <a:rPr lang="fr-FR" sz="1200" b="1" dirty="0" smtClean="0">
                <a:solidFill>
                  <a:srgbClr val="FF0000"/>
                </a:solidFill>
              </a:rPr>
              <a:t>&lt;0.5W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1187624" y="43947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Excellents résultats sur les prototypes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1187624" y="43947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Excellents résultats sur les prototypes</a:t>
            </a:r>
          </a:p>
        </p:txBody>
      </p:sp>
      <p:pic>
        <p:nvPicPr>
          <p:cNvPr id="14" name="Picture 2" descr="C:\Users\bousson\AppData\Local\Microsoft\Windows\Temporary Internet Files\Content.Outlook\UPTSG64A\Résumé Q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0" y="2132856"/>
            <a:ext cx="6320914" cy="436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35496" y="764704"/>
            <a:ext cx="9108504" cy="2322258"/>
            <a:chOff x="35496" y="764704"/>
            <a:chExt cx="9108504" cy="2322258"/>
          </a:xfrm>
        </p:grpSpPr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5496" y="836712"/>
              <a:ext cx="9108504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ct val="30000"/>
                </a:spcAft>
                <a:tabLst>
                  <a:tab pos="806450" algn="l"/>
                </a:tabLst>
                <a:defRPr/>
              </a:pPr>
              <a:r>
                <a:rPr lang="en-US" sz="2400" b="1" dirty="0" err="1" smtClean="0">
                  <a:solidFill>
                    <a:srgbClr val="5F298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Effet</a:t>
              </a:r>
              <a:r>
                <a:rPr lang="en-US" sz="2400" b="1" dirty="0" smtClean="0">
                  <a:solidFill>
                    <a:srgbClr val="5F298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 du </a:t>
              </a:r>
              <a:r>
                <a:rPr lang="en-US" sz="2400" b="1" dirty="0" err="1" smtClean="0">
                  <a:solidFill>
                    <a:srgbClr val="5F298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traitement</a:t>
              </a:r>
              <a:r>
                <a:rPr lang="en-US" sz="2400" b="1" dirty="0" smtClean="0">
                  <a:solidFill>
                    <a:srgbClr val="5F298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5F298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thermique</a:t>
              </a:r>
              <a:r>
                <a:rPr lang="en-US" sz="2400" b="1" dirty="0" smtClean="0">
                  <a:solidFill>
                    <a:srgbClr val="5F298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: </a:t>
              </a:r>
            </a:p>
            <a:p>
              <a:pPr>
                <a:spcAft>
                  <a:spcPct val="30000"/>
                </a:spcAft>
                <a:tabLst>
                  <a:tab pos="806450" algn="l"/>
                </a:tabLst>
                <a:defRPr/>
              </a:pPr>
              <a:r>
                <a:rPr lang="en-US" sz="2400" b="1" dirty="0">
                  <a:solidFill>
                    <a:srgbClr val="5F298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 </a:t>
              </a:r>
              <a:r>
                <a:rPr lang="en-US" sz="2400" b="1" dirty="0" smtClean="0">
                  <a:solidFill>
                    <a:srgbClr val="5F298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   </a:t>
              </a:r>
              <a:r>
                <a:rPr lang="en-US" sz="2200" b="1" dirty="0" err="1" smtClean="0">
                  <a:latin typeface="Calibri" pitchFamily="34" charset="0"/>
                </a:rPr>
                <a:t>dégazage</a:t>
              </a:r>
              <a:r>
                <a:rPr lang="en-US" sz="2200" b="1" dirty="0" smtClean="0">
                  <a:latin typeface="Calibri" pitchFamily="34" charset="0"/>
                </a:rPr>
                <a:t> </a:t>
              </a:r>
              <a:r>
                <a:rPr lang="en-US" sz="2200" b="1" dirty="0" err="1" smtClean="0">
                  <a:latin typeface="Calibri" pitchFamily="34" charset="0"/>
                </a:rPr>
                <a:t>hydrogène</a:t>
              </a:r>
              <a:r>
                <a:rPr lang="en-US" sz="2200" b="1" dirty="0" smtClean="0">
                  <a:latin typeface="Calibri" pitchFamily="34" charset="0"/>
                </a:rPr>
                <a:t> @ 600°C </a:t>
              </a:r>
            </a:p>
          </p:txBody>
        </p:sp>
        <p:pic>
          <p:nvPicPr>
            <p:cNvPr id="13" name="Picture 2" descr="E:\Photos diverses\Sept 2015 - Four ESS\IMG_001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28" y="764704"/>
              <a:ext cx="3096344" cy="232225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683486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1187624" y="43947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Fabrication de série des cavités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5496" y="836712"/>
            <a:ext cx="91085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tabLst>
                <a:tab pos="806450" algn="l"/>
              </a:tabLst>
              <a:defRPr/>
            </a:pPr>
            <a:r>
              <a:rPr lang="fr-FR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Près de 4 tonnes de Niobium fabriqué et livré (Tokyo </a:t>
            </a:r>
            <a:r>
              <a:rPr lang="fr-FR" sz="24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Denkaï</a:t>
            </a:r>
            <a:r>
              <a:rPr lang="fr-FR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  <a:p>
            <a:pPr>
              <a:spcAft>
                <a:spcPct val="30000"/>
              </a:spcAft>
              <a:tabLst>
                <a:tab pos="806450" algn="l"/>
              </a:tabLst>
              <a:defRPr/>
            </a:pPr>
            <a:r>
              <a:rPr lang="fr-FR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26 + 3 cavités </a:t>
            </a:r>
            <a:r>
              <a:rPr lang="fr-FR" sz="24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</a:t>
            </a:r>
            <a:r>
              <a:rPr lang="fr-FR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en fabrication @ ZANON</a:t>
            </a:r>
          </a:p>
          <a:p>
            <a:pPr marL="533400">
              <a:defRPr/>
            </a:pPr>
            <a:r>
              <a:rPr lang="fr-FR" sz="2200" b="1" dirty="0" smtClean="0">
                <a:latin typeface="Calibri" pitchFamily="34" charset="0"/>
              </a:rPr>
              <a:t>Démarrage du contrat: Janvier 2017</a:t>
            </a:r>
          </a:p>
          <a:p>
            <a:pPr marL="533400">
              <a:defRPr/>
            </a:pPr>
            <a:r>
              <a:rPr lang="fr-FR" sz="2200" b="1" dirty="0" smtClean="0">
                <a:latin typeface="Calibri" pitchFamily="34" charset="0"/>
              </a:rPr>
              <a:t>4 cavités de présérie qui seront livrées en Février 2018</a:t>
            </a:r>
          </a:p>
          <a:p>
            <a:pPr marL="533400">
              <a:defRPr/>
            </a:pPr>
            <a:r>
              <a:rPr lang="fr-FR" sz="2200" b="1" dirty="0" smtClean="0">
                <a:latin typeface="Calibri" pitchFamily="34" charset="0"/>
              </a:rPr>
              <a:t>26</a:t>
            </a:r>
            <a:r>
              <a:rPr lang="fr-FR" sz="2200" b="1" baseline="30000" dirty="0" smtClean="0">
                <a:latin typeface="Calibri" pitchFamily="34" charset="0"/>
              </a:rPr>
              <a:t>ème</a:t>
            </a:r>
            <a:r>
              <a:rPr lang="fr-FR" sz="2200" b="1" dirty="0" smtClean="0">
                <a:latin typeface="Calibri" pitchFamily="34" charset="0"/>
              </a:rPr>
              <a:t> cavité livrée en Mai 2019</a:t>
            </a:r>
          </a:p>
          <a:p>
            <a:pPr>
              <a:spcAft>
                <a:spcPct val="30000"/>
              </a:spcAft>
              <a:tabLst>
                <a:tab pos="806450" algn="l"/>
              </a:tabLst>
              <a:defRPr/>
            </a:pPr>
            <a:endParaRPr lang="fr-FR" sz="2200" b="1" dirty="0" smtClean="0">
              <a:latin typeface="Calibri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270248" y="3047581"/>
            <a:ext cx="8735099" cy="3617221"/>
            <a:chOff x="270248" y="3047581"/>
            <a:chExt cx="8735099" cy="361722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88" y="3208453"/>
              <a:ext cx="2834952" cy="2907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48" y="6116293"/>
              <a:ext cx="2552335" cy="242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660" y="3484897"/>
              <a:ext cx="2080680" cy="2547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660" y="6032154"/>
              <a:ext cx="2182817" cy="246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253" y="3047581"/>
              <a:ext cx="2212943" cy="3228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915" y="6232605"/>
              <a:ext cx="2599432" cy="432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4977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1187624" y="43947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Système d’accord à froid (SAF)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" y="2941190"/>
            <a:ext cx="6444000" cy="300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3252" y="764704"/>
            <a:ext cx="662473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fr-FR" b="1" dirty="0" smtClean="0">
                <a:solidFill>
                  <a:srgbClr val="7030A0"/>
                </a:solidFill>
                <a:latin typeface="Calibri"/>
              </a:rPr>
              <a:t>SAF de type double levier (« type </a:t>
            </a:r>
            <a:r>
              <a:rPr lang="fr-FR" b="1" dirty="0" err="1" smtClean="0">
                <a:solidFill>
                  <a:srgbClr val="7030A0"/>
                </a:solidFill>
                <a:latin typeface="Calibri"/>
              </a:rPr>
              <a:t>saclay</a:t>
            </a:r>
            <a:r>
              <a:rPr lang="fr-FR" b="1" dirty="0" smtClean="0">
                <a:solidFill>
                  <a:srgbClr val="7030A0"/>
                </a:solidFill>
                <a:latin typeface="Calibri"/>
              </a:rPr>
              <a:t> »), avec moteur pas à pas (</a:t>
            </a:r>
            <a:r>
              <a:rPr lang="fr-FR" b="1" dirty="0" err="1" smtClean="0">
                <a:solidFill>
                  <a:srgbClr val="7030A0"/>
                </a:solidFill>
                <a:latin typeface="Calibri"/>
              </a:rPr>
              <a:t>tuning</a:t>
            </a:r>
            <a:r>
              <a:rPr lang="fr-FR" b="1" dirty="0" smtClean="0">
                <a:solidFill>
                  <a:srgbClr val="7030A0"/>
                </a:solidFill>
                <a:latin typeface="Calibri"/>
              </a:rPr>
              <a:t> lent, large course) et 2 </a:t>
            </a:r>
            <a:r>
              <a:rPr lang="fr-FR" b="1" dirty="0" err="1" smtClean="0">
                <a:solidFill>
                  <a:srgbClr val="7030A0"/>
                </a:solidFill>
                <a:latin typeface="Calibri"/>
              </a:rPr>
              <a:t>piézos</a:t>
            </a:r>
            <a:r>
              <a:rPr lang="fr-FR" b="1" dirty="0" smtClean="0">
                <a:solidFill>
                  <a:srgbClr val="7030A0"/>
                </a:solidFill>
                <a:latin typeface="Calibri"/>
              </a:rPr>
              <a:t> (</a:t>
            </a:r>
            <a:r>
              <a:rPr lang="fr-FR" b="1" dirty="0" err="1" smtClean="0">
                <a:solidFill>
                  <a:srgbClr val="7030A0"/>
                </a:solidFill>
                <a:latin typeface="Calibri"/>
              </a:rPr>
              <a:t>tuning</a:t>
            </a:r>
            <a:r>
              <a:rPr lang="fr-FR" b="1" dirty="0" smtClean="0">
                <a:solidFill>
                  <a:srgbClr val="7030A0"/>
                </a:solidFill>
                <a:latin typeface="Calibri"/>
              </a:rPr>
              <a:t> rapide, faible course) 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fr-FR" b="1" dirty="0" smtClean="0">
                <a:solidFill>
                  <a:srgbClr val="7030A0"/>
                </a:solidFill>
                <a:latin typeface="Calibri"/>
              </a:rPr>
              <a:t>4 prototypes fabriqués et testés (</a:t>
            </a:r>
            <a:r>
              <a:rPr lang="fr-FR" b="1" dirty="0" err="1" smtClean="0">
                <a:solidFill>
                  <a:srgbClr val="7030A0"/>
                </a:solidFill>
                <a:latin typeface="Calibri"/>
              </a:rPr>
              <a:t>Cryo</a:t>
            </a:r>
            <a:r>
              <a:rPr lang="fr-FR" b="1" dirty="0" smtClean="0">
                <a:solidFill>
                  <a:srgbClr val="7030A0"/>
                </a:solidFill>
                <a:latin typeface="Calibri"/>
              </a:rPr>
              <a:t>, VT)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  <a:latin typeface="Calibri"/>
              </a:rPr>
              <a:t>avec </a:t>
            </a:r>
            <a:r>
              <a:rPr lang="fr-FR" dirty="0" err="1" smtClean="0">
                <a:solidFill>
                  <a:prstClr val="black"/>
                </a:solidFill>
                <a:latin typeface="Calibri"/>
              </a:rPr>
              <a:t>piezos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>
                <a:solidFill>
                  <a:prstClr val="black"/>
                </a:solidFill>
              </a:rPr>
              <a:t>50 mm </a:t>
            </a:r>
            <a:r>
              <a:rPr lang="fr-FR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fr-FR" b="1" dirty="0" smtClean="0">
                <a:solidFill>
                  <a:srgbClr val="669900"/>
                </a:solidFill>
                <a:latin typeface="Calibri"/>
                <a:sym typeface="Wingdings" panose="05000000000000000000" pitchFamily="2" charset="2"/>
              </a:rPr>
              <a:t>Toutes les </a:t>
            </a:r>
            <a:r>
              <a:rPr lang="fr-FR" b="1" dirty="0" err="1" smtClean="0">
                <a:solidFill>
                  <a:srgbClr val="669900"/>
                </a:solidFill>
                <a:latin typeface="Calibri"/>
                <a:sym typeface="Wingdings" panose="05000000000000000000" pitchFamily="2" charset="2"/>
              </a:rPr>
              <a:t>specifications</a:t>
            </a:r>
            <a:r>
              <a:rPr lang="fr-FR" b="1" dirty="0" smtClean="0">
                <a:solidFill>
                  <a:srgbClr val="669900"/>
                </a:solidFill>
                <a:latin typeface="Calibri"/>
                <a:sym typeface="Wingdings" panose="05000000000000000000" pitchFamily="2" charset="2"/>
              </a:rPr>
              <a:t> sont atteintes 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r-FR" dirty="0" smtClean="0">
                <a:latin typeface="Calibri"/>
                <a:sym typeface="Wingdings" panose="05000000000000000000" pitchFamily="2" charset="2"/>
              </a:rPr>
              <a:t>En R&amp;D: </a:t>
            </a:r>
            <a:r>
              <a:rPr lang="fr-FR" dirty="0" err="1" smtClean="0">
                <a:latin typeface="Calibri"/>
                <a:sym typeface="Wingdings" panose="05000000000000000000" pitchFamily="2" charset="2"/>
              </a:rPr>
              <a:t>piézos</a:t>
            </a:r>
            <a:r>
              <a:rPr lang="fr-FR" dirty="0" smtClean="0">
                <a:latin typeface="Calibri"/>
              </a:rPr>
              <a:t> 90 </a:t>
            </a:r>
            <a:r>
              <a:rPr lang="fr-FR" dirty="0" smtClean="0">
                <a:solidFill>
                  <a:prstClr val="black"/>
                </a:solidFill>
                <a:latin typeface="Calibri"/>
              </a:rPr>
              <a:t>mm (but: marge supplémentaire) </a:t>
            </a:r>
            <a:r>
              <a:rPr lang="fr-FR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performances mitigées (en cours d’analyse)</a:t>
            </a:r>
            <a:r>
              <a:rPr lang="fr-FR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...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41" y="3068960"/>
            <a:ext cx="2640013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7020272" y="270892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latin typeface="Calibri" pitchFamily="34" charset="0"/>
                <a:cs typeface="Calibri" pitchFamily="34" charset="0"/>
              </a:rPr>
              <a:t>Coarse</a:t>
            </a:r>
            <a:r>
              <a:rPr lang="fr-F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1600" dirty="0" err="1" smtClean="0">
                <a:latin typeface="Calibri" pitchFamily="34" charset="0"/>
                <a:cs typeface="Calibri" pitchFamily="34" charset="0"/>
              </a:rPr>
              <a:t>tuning</a:t>
            </a:r>
            <a:r>
              <a:rPr lang="fr-FR" sz="1600" dirty="0" smtClean="0">
                <a:latin typeface="Calibri" pitchFamily="34" charset="0"/>
                <a:cs typeface="Calibri" pitchFamily="34" charset="0"/>
              </a:rPr>
              <a:t> range</a:t>
            </a:r>
            <a:endParaRPr lang="fr-FR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2" descr="D:\ESS\SAF\IMG_0611.JPG"/>
          <p:cNvPicPr>
            <a:picLocks noChangeAspect="1" noChangeArrowheads="1"/>
          </p:cNvPicPr>
          <p:nvPr/>
        </p:nvPicPr>
        <p:blipFill>
          <a:blip r:embed="rId4" cstate="print"/>
          <a:srcRect r="16318"/>
          <a:stretch>
            <a:fillRect/>
          </a:stretch>
        </p:blipFill>
        <p:spPr bwMode="auto">
          <a:xfrm>
            <a:off x="6351150" y="818170"/>
            <a:ext cx="2738439" cy="1840616"/>
          </a:xfrm>
          <a:prstGeom prst="rect">
            <a:avLst/>
          </a:prstGeom>
          <a:noFill/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-31289" y="6013989"/>
            <a:ext cx="9108504" cy="51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tabLst>
                <a:tab pos="806450" algn="l"/>
              </a:tabLst>
              <a:defRPr/>
            </a:pP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Fabrication de </a:t>
            </a:r>
            <a:r>
              <a:rPr lang="en-US" sz="24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série</a:t>
            </a:r>
            <a:r>
              <a:rPr lang="en-US" sz="24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</a:t>
            </a:r>
            <a:r>
              <a:rPr lang="en-US" sz="2200" b="1" dirty="0" smtClean="0">
                <a:latin typeface="Calibri" pitchFamily="34" charset="0"/>
              </a:rPr>
              <a:t>26 </a:t>
            </a:r>
            <a:r>
              <a:rPr lang="en-US" sz="2200" b="1" dirty="0" err="1" smtClean="0">
                <a:latin typeface="Calibri" pitchFamily="34" charset="0"/>
              </a:rPr>
              <a:t>moteurs</a:t>
            </a:r>
            <a:r>
              <a:rPr lang="en-US" sz="2200" b="1" dirty="0" smtClean="0">
                <a:latin typeface="Calibri" pitchFamily="34" charset="0"/>
              </a:rPr>
              <a:t> en </a:t>
            </a:r>
            <a:r>
              <a:rPr lang="en-US" sz="2200" b="1" dirty="0" err="1" smtClean="0">
                <a:latin typeface="Calibri" pitchFamily="34" charset="0"/>
              </a:rPr>
              <a:t>cours</a:t>
            </a:r>
            <a:r>
              <a:rPr lang="en-US" sz="2200" b="1" dirty="0" smtClean="0">
                <a:latin typeface="Calibri" pitchFamily="34" charset="0"/>
              </a:rPr>
              <a:t> de fabrication</a:t>
            </a:r>
          </a:p>
        </p:txBody>
      </p:sp>
    </p:spTree>
    <p:extLst>
      <p:ext uri="{BB962C8B-B14F-4D97-AF65-F5344CB8AC3E}">
        <p14:creationId xmlns:p14="http://schemas.microsoft.com/office/powerpoint/2010/main" val="19646090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038" y="755412"/>
            <a:ext cx="807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70000"/>
            </a:pPr>
            <a:r>
              <a:rPr lang="en-US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Couplers de puissance RF:</a:t>
            </a: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4 proto. réalisés par 2 entreprises françaises (SCT &amp; PMB)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70223" y="3032320"/>
            <a:ext cx="2161517" cy="460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4000"/>
              </a:lnSpc>
              <a:buSzPct val="70000"/>
            </a:pP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Banc de conditionnement RF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18129" y="3026438"/>
            <a:ext cx="4881629" cy="3786938"/>
            <a:chOff x="9144000" y="2625031"/>
            <a:chExt cx="4881629" cy="3786938"/>
          </a:xfrm>
        </p:grpSpPr>
        <p:sp>
          <p:nvSpPr>
            <p:cNvPr id="5" name="ZoneTexte 4"/>
            <p:cNvSpPr txBox="1"/>
            <p:nvPr/>
          </p:nvSpPr>
          <p:spPr>
            <a:xfrm>
              <a:off x="11568757" y="4914486"/>
              <a:ext cx="2456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latin typeface="Calibri" pitchFamily="34" charset="0"/>
                  <a:cs typeface="Calibri" pitchFamily="34" charset="0"/>
                </a:rPr>
                <a:t>Double-</a:t>
              </a:r>
              <a:r>
                <a:rPr lang="fr-FR" sz="1600" b="1" dirty="0" err="1" smtClean="0">
                  <a:latin typeface="Calibri" pitchFamily="34" charset="0"/>
                  <a:cs typeface="Calibri" pitchFamily="34" charset="0"/>
                </a:rPr>
                <a:t>walled</a:t>
              </a:r>
              <a:r>
                <a:rPr lang="fr-FR" sz="1600" b="1" dirty="0" smtClean="0">
                  <a:latin typeface="Calibri" pitchFamily="34" charset="0"/>
                  <a:cs typeface="Calibri" pitchFamily="34" charset="0"/>
                </a:rPr>
                <a:t> tube </a:t>
              </a:r>
              <a:endParaRPr lang="fr-FR" sz="16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1656330" y="5585549"/>
              <a:ext cx="22604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latin typeface="Calibri" pitchFamily="34" charset="0"/>
                  <a:cs typeface="Calibri" pitchFamily="34" charset="0"/>
                </a:rPr>
                <a:t>RF </a:t>
              </a:r>
              <a:r>
                <a:rPr lang="fr-FR" sz="1600" b="1" dirty="0" err="1" smtClean="0">
                  <a:latin typeface="Calibri" pitchFamily="34" charset="0"/>
                  <a:cs typeface="Calibri" pitchFamily="34" charset="0"/>
                </a:rPr>
                <a:t>conditioning</a:t>
              </a:r>
              <a:r>
                <a:rPr lang="fr-FR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b="1" dirty="0" err="1" smtClean="0">
                  <a:latin typeface="Calibri" pitchFamily="34" charset="0"/>
                  <a:cs typeface="Calibri" pitchFamily="34" charset="0"/>
                </a:rPr>
                <a:t>cavity</a:t>
              </a:r>
              <a:endParaRPr lang="fr-FR" sz="1600" b="1" dirty="0" smtClean="0">
                <a:latin typeface="Calibri" pitchFamily="34" charset="0"/>
                <a:cs typeface="Calibri" pitchFamily="34" charset="0"/>
              </a:endParaRPr>
            </a:p>
            <a:p>
              <a:r>
                <a:rPr lang="fr-FR" sz="1600" b="1" dirty="0" err="1" smtClean="0">
                  <a:latin typeface="Calibri" pitchFamily="34" charset="0"/>
                  <a:cs typeface="Calibri" pitchFamily="34" charset="0"/>
                </a:rPr>
                <a:t>with</a:t>
              </a:r>
              <a:r>
                <a:rPr lang="fr-FR" sz="1600" b="1" dirty="0" smtClean="0">
                  <a:latin typeface="Calibri" pitchFamily="34" charset="0"/>
                  <a:cs typeface="Calibri" pitchFamily="34" charset="0"/>
                </a:rPr>
                <a:t> water </a:t>
              </a:r>
              <a:r>
                <a:rPr lang="fr-FR" sz="1600" b="1" dirty="0" err="1" smtClean="0">
                  <a:latin typeface="Calibri" pitchFamily="34" charset="0"/>
                  <a:cs typeface="Calibri" pitchFamily="34" charset="0"/>
                </a:rPr>
                <a:t>cooling</a:t>
              </a:r>
              <a:r>
                <a:rPr lang="fr-FR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b="1" dirty="0" err="1" smtClean="0">
                  <a:latin typeface="Calibri" pitchFamily="34" charset="0"/>
                  <a:cs typeface="Calibri" pitchFamily="34" charset="0"/>
                </a:rPr>
                <a:t>loop</a:t>
              </a:r>
              <a:r>
                <a:rPr lang="fr-FR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endParaRPr lang="fr-FR" sz="1600" b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0" y="2625031"/>
              <a:ext cx="2399311" cy="3786938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1568757" y="4475905"/>
              <a:ext cx="21888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latin typeface="Calibri" pitchFamily="34" charset="0"/>
                  <a:cs typeface="Calibri" pitchFamily="34" charset="0"/>
                </a:rPr>
                <a:t>Power coupler </a:t>
              </a:r>
              <a:r>
                <a:rPr lang="fr-FR" sz="1600" b="1" dirty="0" err="1" smtClean="0">
                  <a:latin typeface="Calibri" pitchFamily="34" charset="0"/>
                  <a:cs typeface="Calibri" pitchFamily="34" charset="0"/>
                </a:rPr>
                <a:t>window</a:t>
              </a:r>
              <a:endParaRPr lang="fr-FR" sz="16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9" name="Connecteur droit avec flèche 8"/>
            <p:cNvCxnSpPr>
              <a:stCxn id="8" idx="1"/>
            </p:cNvCxnSpPr>
            <p:nvPr/>
          </p:nvCxnSpPr>
          <p:spPr>
            <a:xfrm flipH="1">
              <a:off x="10768006" y="4645182"/>
              <a:ext cx="800751" cy="689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>
              <a:stCxn id="5" idx="1"/>
            </p:cNvCxnSpPr>
            <p:nvPr/>
          </p:nvCxnSpPr>
          <p:spPr>
            <a:xfrm flipH="1">
              <a:off x="10695999" y="5083763"/>
              <a:ext cx="872758" cy="8855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>
              <a:stCxn id="6" idx="1"/>
            </p:cNvCxnSpPr>
            <p:nvPr/>
          </p:nvCxnSpPr>
          <p:spPr>
            <a:xfrm flipH="1" flipV="1">
              <a:off x="10322662" y="5714663"/>
              <a:ext cx="1333668" cy="1632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11673293" y="3938436"/>
              <a:ext cx="19797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err="1" smtClean="0">
                  <a:latin typeface="Calibri" pitchFamily="34" charset="0"/>
                  <a:cs typeface="Calibri" pitchFamily="34" charset="0"/>
                </a:rPr>
                <a:t>Doorknob</a:t>
              </a:r>
              <a:endParaRPr lang="fr-FR" sz="16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3" name="Connecteur droit avec flèche 12"/>
            <p:cNvCxnSpPr>
              <a:stCxn id="12" idx="1"/>
            </p:cNvCxnSpPr>
            <p:nvPr/>
          </p:nvCxnSpPr>
          <p:spPr>
            <a:xfrm flipH="1" flipV="1">
              <a:off x="9781447" y="3704114"/>
              <a:ext cx="1891846" cy="4035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>
              <a:stCxn id="35" idx="1"/>
            </p:cNvCxnSpPr>
            <p:nvPr/>
          </p:nvCxnSpPr>
          <p:spPr>
            <a:xfrm flipH="1" flipV="1">
              <a:off x="10510736" y="2955585"/>
              <a:ext cx="1135850" cy="7324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>
              <a:stCxn id="35" idx="1"/>
            </p:cNvCxnSpPr>
            <p:nvPr/>
          </p:nvCxnSpPr>
          <p:spPr>
            <a:xfrm flipH="1" flipV="1">
              <a:off x="9853455" y="3491298"/>
              <a:ext cx="1793131" cy="1967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5041262" y="3679891"/>
            <a:ext cx="4427282" cy="2873662"/>
            <a:chOff x="5041262" y="3679891"/>
            <a:chExt cx="4427282" cy="2873662"/>
          </a:xfrm>
        </p:grpSpPr>
        <p:grpSp>
          <p:nvGrpSpPr>
            <p:cNvPr id="18" name="Groupe 17"/>
            <p:cNvGrpSpPr/>
            <p:nvPr/>
          </p:nvGrpSpPr>
          <p:grpSpPr>
            <a:xfrm>
              <a:off x="5041262" y="3679891"/>
              <a:ext cx="2123026" cy="2873662"/>
              <a:chOff x="6459272" y="3844933"/>
              <a:chExt cx="2123026" cy="2873662"/>
            </a:xfrm>
          </p:grpSpPr>
          <p:pic>
            <p:nvPicPr>
              <p:cNvPr id="20" name="Picture 3" descr="F:\Sauvegarde PC903 IPNO\Disque D du PC903\00_IPNO_WORKS\00_PROJETS\ESS\98_Manip Conditionnement Cpls\01_Etuvage_CdC\03_Photos\2015_08_Cpls_SCT\DSCN0339.JPG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59272" y="4270563"/>
                <a:ext cx="1653499" cy="2448032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6484821" y="3844933"/>
                <a:ext cx="2097477" cy="425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4000"/>
                  </a:lnSpc>
                  <a:buSzPct val="70000"/>
                </a:pPr>
                <a:r>
                  <a:rPr lang="fr-FR" sz="19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Banc d’étuvage</a:t>
                </a:r>
                <a:endParaRPr lang="fr-FR" sz="19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6660232" y="4509120"/>
              <a:ext cx="2808312" cy="934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  <a:buSzPct val="75000"/>
                <a:buFont typeface="Wingdings" pitchFamily="2" charset="2"/>
                <a:buChar char="Ø"/>
              </a:pPr>
              <a:r>
                <a:rPr lang="fr-FR" sz="1600" dirty="0" smtClean="0">
                  <a:latin typeface="Calibri" pitchFamily="34" charset="0"/>
                  <a:cs typeface="Calibri" pitchFamily="34" charset="0"/>
                </a:rPr>
                <a:t>  montée à 155°C in 24 h</a:t>
              </a:r>
            </a:p>
            <a:p>
              <a:pPr>
                <a:lnSpc>
                  <a:spcPct val="114000"/>
                </a:lnSpc>
                <a:buSzPct val="75000"/>
                <a:buFont typeface="Wingdings" pitchFamily="2" charset="2"/>
                <a:buChar char="Ø"/>
              </a:pPr>
              <a:r>
                <a:rPr lang="fr-FR" sz="1600" dirty="0" smtClean="0">
                  <a:latin typeface="Calibri" pitchFamily="34" charset="0"/>
                  <a:cs typeface="Calibri" pitchFamily="34" charset="0"/>
                </a:rPr>
                <a:t>  155°C pendant 24h</a:t>
              </a:r>
            </a:p>
            <a:p>
              <a:pPr>
                <a:lnSpc>
                  <a:spcPct val="114000"/>
                </a:lnSpc>
                <a:buSzPct val="75000"/>
                <a:buFont typeface="Wingdings" pitchFamily="2" charset="2"/>
                <a:buChar char="Ø"/>
              </a:pPr>
              <a:r>
                <a:rPr lang="fr-FR" sz="16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dirty="0" smtClean="0">
                  <a:latin typeface="Calibri" pitchFamily="34" charset="0"/>
                  <a:cs typeface="Calibri" pitchFamily="34" charset="0"/>
                </a:rPr>
                <a:t> 10</a:t>
              </a:r>
              <a:r>
                <a:rPr lang="fr-FR" sz="1600" baseline="30000" dirty="0" smtClean="0">
                  <a:latin typeface="Calibri" pitchFamily="34" charset="0"/>
                  <a:cs typeface="Calibri" pitchFamily="34" charset="0"/>
                </a:rPr>
                <a:t>-9</a:t>
              </a:r>
              <a:r>
                <a:rPr lang="fr-FR" sz="1600" dirty="0" smtClean="0">
                  <a:latin typeface="Calibri" pitchFamily="34" charset="0"/>
                  <a:cs typeface="Calibri" pitchFamily="34" charset="0"/>
                </a:rPr>
                <a:t> mbar atteint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17547" y="1123844"/>
            <a:ext cx="3274333" cy="1823288"/>
            <a:chOff x="2072665" y="2276872"/>
            <a:chExt cx="3879013" cy="21600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665" y="2276872"/>
              <a:ext cx="929232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792" y="2276872"/>
              <a:ext cx="2870886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Groupe 25"/>
          <p:cNvGrpSpPr/>
          <p:nvPr/>
        </p:nvGrpSpPr>
        <p:grpSpPr>
          <a:xfrm>
            <a:off x="4842562" y="1365362"/>
            <a:ext cx="3906507" cy="2160001"/>
            <a:chOff x="6219686" y="2403539"/>
            <a:chExt cx="3906507" cy="2160001"/>
          </a:xfrm>
        </p:grpSpPr>
        <p:pic>
          <p:nvPicPr>
            <p:cNvPr id="27" name="Picture 4" descr="F:\Sauvegarde PC903 IPNO\Disque D du PC903\00_IPNO_WORKS\00_PROJETS\ESS\03_Coupleur HF 352MHz\09_Suivi_de_fabrication\PMB Alcen\Photos\2015_06_12_Recette_PMB\DSCN0253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11548" y="3011678"/>
              <a:ext cx="2160000" cy="943723"/>
            </a:xfrm>
            <a:prstGeom prst="rect">
              <a:avLst/>
            </a:prstGeom>
            <a:noFill/>
          </p:spPr>
        </p:pic>
        <p:pic>
          <p:nvPicPr>
            <p:cNvPr id="28" name="Picture 5" descr="F:\Sauvegarde PC903 IPNO\Disque D du PC903\00_IPNO_WORKS\00_PROJETS\ESS\03_Coupleur HF 352MHz\09_Suivi_de_fabrication\PMB Alcen\Photos\2015_06_12_Recette_PMB\DSCN0255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519" y="2403539"/>
              <a:ext cx="2879674" cy="2160000"/>
            </a:xfrm>
            <a:prstGeom prst="rect">
              <a:avLst/>
            </a:prstGeom>
            <a:noFill/>
          </p:spPr>
        </p:pic>
      </p:grpSp>
      <p:sp>
        <p:nvSpPr>
          <p:cNvPr id="29" name="ZoneTexte 28"/>
          <p:cNvSpPr txBox="1"/>
          <p:nvPr/>
        </p:nvSpPr>
        <p:spPr>
          <a:xfrm>
            <a:off x="4016797" y="2568988"/>
            <a:ext cx="95917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200" i="1" dirty="0" err="1" smtClean="0"/>
              <a:t>TiN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coating</a:t>
            </a:r>
            <a:endParaRPr lang="fr-FR" sz="1200" i="1" dirty="0"/>
          </a:p>
        </p:txBody>
      </p:sp>
      <p:cxnSp>
        <p:nvCxnSpPr>
          <p:cNvPr id="30" name="Connecteur droit avec flèche 29"/>
          <p:cNvCxnSpPr>
            <a:stCxn id="29" idx="1"/>
          </p:cNvCxnSpPr>
          <p:nvPr/>
        </p:nvCxnSpPr>
        <p:spPr>
          <a:xfrm flipH="1" flipV="1">
            <a:off x="2647422" y="1916832"/>
            <a:ext cx="1369375" cy="79065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29" idx="3"/>
          </p:cNvCxnSpPr>
          <p:nvPr/>
        </p:nvCxnSpPr>
        <p:spPr>
          <a:xfrm>
            <a:off x="4975970" y="2707488"/>
            <a:ext cx="1900286" cy="28946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3708918" y="1156251"/>
            <a:ext cx="1133644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200" i="1" dirty="0" err="1" smtClean="0"/>
              <a:t>Electropolished</a:t>
            </a:r>
            <a:endParaRPr lang="fr-FR" sz="1200" i="1" dirty="0"/>
          </a:p>
          <a:p>
            <a:pPr algn="ctr"/>
            <a:r>
              <a:rPr lang="fr-FR" sz="1200" i="1" dirty="0" err="1" smtClean="0"/>
              <a:t>antenna</a:t>
            </a:r>
            <a:endParaRPr lang="fr-FR" sz="1200" i="1" dirty="0"/>
          </a:p>
        </p:txBody>
      </p:sp>
      <p:cxnSp>
        <p:nvCxnSpPr>
          <p:cNvPr id="33" name="Connecteur droit avec flèche 32"/>
          <p:cNvCxnSpPr>
            <a:stCxn id="32" idx="1"/>
          </p:cNvCxnSpPr>
          <p:nvPr/>
        </p:nvCxnSpPr>
        <p:spPr>
          <a:xfrm flipH="1">
            <a:off x="755576" y="1387084"/>
            <a:ext cx="295334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32" idx="3"/>
          </p:cNvCxnSpPr>
          <p:nvPr/>
        </p:nvCxnSpPr>
        <p:spPr>
          <a:xfrm>
            <a:off x="4842562" y="1387084"/>
            <a:ext cx="305502" cy="13713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2620715" y="3920157"/>
            <a:ext cx="1979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1/2 </a:t>
            </a:r>
            <a:r>
              <a:rPr lang="fr-FR" sz="1600" b="1" dirty="0" err="1" smtClean="0">
                <a:latin typeface="Calibri" pitchFamily="34" charset="0"/>
                <a:cs typeface="Calibri" pitchFamily="34" charset="0"/>
              </a:rPr>
              <a:t>height</a:t>
            </a:r>
            <a:r>
              <a:rPr lang="fr-FR" sz="1600" b="1" dirty="0" smtClean="0">
                <a:latin typeface="Calibri" pitchFamily="34" charset="0"/>
                <a:cs typeface="Calibri" pitchFamily="34" charset="0"/>
              </a:rPr>
              <a:t> WR 2300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187624" y="43947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Coupleurs de puissance RF</a:t>
            </a:r>
          </a:p>
        </p:txBody>
      </p:sp>
    </p:spTree>
    <p:extLst>
      <p:ext uri="{BB962C8B-B14F-4D97-AF65-F5344CB8AC3E}">
        <p14:creationId xmlns:p14="http://schemas.microsoft.com/office/powerpoint/2010/main" val="941525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F:\Professionnel\IPNO\Projets\ESS\Banc de Conditionnement\Photos\DSCN0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575" y="836712"/>
            <a:ext cx="2568913" cy="192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187624" y="43947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Coupleurs de puissance RF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65463" y="836712"/>
            <a:ext cx="6230112" cy="300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2200" b="1" dirty="0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De la réussite et de la casse…</a:t>
            </a:r>
          </a:p>
          <a:p>
            <a:pPr marL="361950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Pendant le conditionnement RF: casse d’une fenêtre (système d’interlock accidentellement désactivé…)</a:t>
            </a:r>
          </a:p>
          <a:p>
            <a:pPr marL="361950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Pendant l’étuvage: montée trop forte en température sur un des coupleurs   -&gt; la brasure d’une traversée a coulé -&gt; pollution coupleur</a:t>
            </a:r>
          </a:p>
          <a:p>
            <a:pPr marL="361950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Un conditionnement réussit à la puissance nominale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: 110 kW en standing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wave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, soit l’équivalent de 400 kW en travelling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wave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37" name="Picture 8" descr="F:\Sauvegarde PC903 IPNO\Disque D du PC903\00_IPNO_WORKS\00_PROJETS\ESS\98_Manip Conditionnement Cpls\04_Conditionnement_Coupleurs\02_Conditionnement_n1\Photos\0000007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7889" y="3212976"/>
            <a:ext cx="2496277" cy="1872208"/>
          </a:xfrm>
          <a:prstGeom prst="rect">
            <a:avLst/>
          </a:prstGeom>
          <a:noFill/>
        </p:spPr>
      </p:pic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6691687" y="4694440"/>
            <a:ext cx="2101671" cy="41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Crack </a:t>
            </a:r>
            <a:r>
              <a:rPr lang="en-US" sz="1600" b="1" dirty="0" err="1" smtClean="0">
                <a:solidFill>
                  <a:schemeClr val="bg1"/>
                </a:solidFill>
                <a:latin typeface="Calibri" pitchFamily="34" charset="0"/>
              </a:rPr>
              <a:t>céramique</a:t>
            </a:r>
            <a:endParaRPr lang="en-US" sz="16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9" name="Picture 2" descr="D:\ESS\Photo-montage-103\novembre\P10302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77434"/>
            <a:ext cx="2406498" cy="180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059832" y="4716843"/>
            <a:ext cx="1825007" cy="182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ZoneTexte 40"/>
          <p:cNvSpPr txBox="1"/>
          <p:nvPr/>
        </p:nvSpPr>
        <p:spPr>
          <a:xfrm>
            <a:off x="49417" y="3986554"/>
            <a:ext cx="6277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2000" b="1" dirty="0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2 nouveaux prototypes fabriqués (PMB) et en test actuellement à l’IPNO (nouvelle source RF 2.8 MW)</a:t>
            </a:r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6467889" y="802297"/>
            <a:ext cx="2278989" cy="41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1600" b="1" dirty="0" smtClean="0">
                <a:latin typeface="Calibri" pitchFamily="34" charset="0"/>
              </a:rPr>
              <a:t>Test proto @ </a:t>
            </a:r>
            <a:r>
              <a:rPr lang="en-US" sz="1600" b="1" dirty="0" err="1" smtClean="0">
                <a:latin typeface="Calibri" pitchFamily="34" charset="0"/>
              </a:rPr>
              <a:t>Cea</a:t>
            </a:r>
            <a:r>
              <a:rPr lang="en-US" sz="1600" b="1" dirty="0" smtClean="0">
                <a:latin typeface="Calibri" pitchFamily="34" charset="0"/>
              </a:rPr>
              <a:t> </a:t>
            </a:r>
            <a:r>
              <a:rPr lang="en-US" sz="1600" b="1" dirty="0" err="1" smtClean="0">
                <a:latin typeface="Calibri" pitchFamily="34" charset="0"/>
              </a:rPr>
              <a:t>Saclay</a:t>
            </a:r>
            <a:endParaRPr lang="en-US" sz="1600" b="1" dirty="0" smtClean="0">
              <a:latin typeface="Calibri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5148064" y="5301208"/>
            <a:ext cx="388843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20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Série de 26+3 coupleurs: </a:t>
            </a:r>
          </a:p>
          <a:p>
            <a:pPr>
              <a:spcAft>
                <a:spcPts val="300"/>
              </a:spcAft>
            </a:pPr>
            <a:r>
              <a:rPr lang="fr-FR" sz="20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marché lancé, offres reçues,</a:t>
            </a:r>
          </a:p>
          <a:p>
            <a:pPr>
              <a:spcAft>
                <a:spcPts val="300"/>
              </a:spcAft>
            </a:pPr>
            <a:r>
              <a:rPr lang="fr-FR" sz="20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analyse des offres en cours… </a:t>
            </a:r>
          </a:p>
        </p:txBody>
      </p:sp>
    </p:spTree>
    <p:extLst>
      <p:ext uri="{BB962C8B-B14F-4D97-AF65-F5344CB8AC3E}">
        <p14:creationId xmlns:p14="http://schemas.microsoft.com/office/powerpoint/2010/main" val="16469259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49" y="980728"/>
            <a:ext cx="8846647" cy="52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2" y="980728"/>
            <a:ext cx="8827504" cy="5256584"/>
          </a:xfrm>
          <a:prstGeom prst="rect">
            <a:avLst/>
          </a:prstGeom>
        </p:spPr>
      </p:pic>
      <p:grpSp>
        <p:nvGrpSpPr>
          <p:cNvPr id="3097" name="Groupe 3096"/>
          <p:cNvGrpSpPr/>
          <p:nvPr/>
        </p:nvGrpSpPr>
        <p:grpSpPr>
          <a:xfrm>
            <a:off x="628629" y="3983292"/>
            <a:ext cx="1010982" cy="659392"/>
            <a:chOff x="628629" y="3983292"/>
            <a:chExt cx="1010982" cy="659392"/>
          </a:xfrm>
        </p:grpSpPr>
        <p:sp>
          <p:nvSpPr>
            <p:cNvPr id="31" name="Ellipse 30"/>
            <p:cNvSpPr/>
            <p:nvPr/>
          </p:nvSpPr>
          <p:spPr>
            <a:xfrm>
              <a:off x="971600" y="3983292"/>
              <a:ext cx="216024" cy="2160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93" name="ZoneTexte 3092"/>
            <p:cNvSpPr txBox="1"/>
            <p:nvPr/>
          </p:nvSpPr>
          <p:spPr>
            <a:xfrm>
              <a:off x="628629" y="4242574"/>
              <a:ext cx="10109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Protons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99" name="Groupe 3098"/>
          <p:cNvGrpSpPr/>
          <p:nvPr/>
        </p:nvGrpSpPr>
        <p:grpSpPr>
          <a:xfrm>
            <a:off x="5877460" y="1974782"/>
            <a:ext cx="1227452" cy="1038084"/>
            <a:chOff x="5877460" y="1974782"/>
            <a:chExt cx="1227452" cy="1038084"/>
          </a:xfrm>
        </p:grpSpPr>
        <p:sp>
          <p:nvSpPr>
            <p:cNvPr id="71" name="Ellipse 70"/>
            <p:cNvSpPr/>
            <p:nvPr/>
          </p:nvSpPr>
          <p:spPr>
            <a:xfrm>
              <a:off x="6166927" y="1974782"/>
              <a:ext cx="216024" cy="216024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5877460" y="2304980"/>
              <a:ext cx="12274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</a:rPr>
                <a:t>Cible de </a:t>
              </a:r>
            </a:p>
            <a:p>
              <a:pPr algn="ctr"/>
              <a:r>
                <a:rPr lang="fr-FR" sz="2000" b="1" dirty="0" smtClean="0">
                  <a:solidFill>
                    <a:schemeClr val="bg1"/>
                  </a:solidFill>
                </a:rPr>
                <a:t>spallation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00" name="Groupe 3099"/>
          <p:cNvGrpSpPr/>
          <p:nvPr/>
        </p:nvGrpSpPr>
        <p:grpSpPr>
          <a:xfrm>
            <a:off x="5453108" y="1300698"/>
            <a:ext cx="3437235" cy="1268120"/>
            <a:chOff x="5453108" y="1300698"/>
            <a:chExt cx="3437235" cy="1268120"/>
          </a:xfrm>
        </p:grpSpPr>
        <p:grpSp>
          <p:nvGrpSpPr>
            <p:cNvPr id="3090" name="Groupe 3089"/>
            <p:cNvGrpSpPr/>
            <p:nvPr/>
          </p:nvGrpSpPr>
          <p:grpSpPr>
            <a:xfrm>
              <a:off x="5835486" y="1700808"/>
              <a:ext cx="1930685" cy="737658"/>
              <a:chOff x="5835486" y="1700808"/>
              <a:chExt cx="1930685" cy="737658"/>
            </a:xfrm>
          </p:grpSpPr>
          <p:cxnSp>
            <p:nvCxnSpPr>
              <p:cNvPr id="72" name="Connecteur droit avec flèche 71"/>
              <p:cNvCxnSpPr/>
              <p:nvPr/>
            </p:nvCxnSpPr>
            <p:spPr>
              <a:xfrm>
                <a:off x="6274939" y="2158148"/>
                <a:ext cx="1470474" cy="280318"/>
              </a:xfrm>
              <a:prstGeom prst="straightConnector1">
                <a:avLst/>
              </a:prstGeom>
              <a:ln w="317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avec flèche 74"/>
              <p:cNvCxnSpPr>
                <a:stCxn id="71" idx="6"/>
              </p:cNvCxnSpPr>
              <p:nvPr/>
            </p:nvCxnSpPr>
            <p:spPr>
              <a:xfrm>
                <a:off x="6382951" y="2082794"/>
                <a:ext cx="1383220" cy="194165"/>
              </a:xfrm>
              <a:prstGeom prst="straightConnector1">
                <a:avLst/>
              </a:prstGeom>
              <a:ln w="317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/>
              <p:cNvCxnSpPr/>
              <p:nvPr/>
            </p:nvCxnSpPr>
            <p:spPr>
              <a:xfrm flipV="1">
                <a:off x="6373087" y="1866596"/>
                <a:ext cx="691610" cy="151817"/>
              </a:xfrm>
              <a:prstGeom prst="straightConnector1">
                <a:avLst/>
              </a:prstGeom>
              <a:ln w="317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avec flèche 81"/>
              <p:cNvCxnSpPr/>
              <p:nvPr/>
            </p:nvCxnSpPr>
            <p:spPr>
              <a:xfrm flipH="1" flipV="1">
                <a:off x="6166927" y="1700808"/>
                <a:ext cx="108012" cy="273977"/>
              </a:xfrm>
              <a:prstGeom prst="straightConnector1">
                <a:avLst/>
              </a:prstGeom>
              <a:ln w="317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avec flèche 86"/>
              <p:cNvCxnSpPr/>
              <p:nvPr/>
            </p:nvCxnSpPr>
            <p:spPr>
              <a:xfrm flipH="1" flipV="1">
                <a:off x="5835486" y="1953390"/>
                <a:ext cx="314859" cy="75910"/>
              </a:xfrm>
              <a:prstGeom prst="straightConnector1">
                <a:avLst/>
              </a:prstGeom>
              <a:ln w="317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avec flèche 97"/>
              <p:cNvCxnSpPr>
                <a:stCxn id="71" idx="7"/>
              </p:cNvCxnSpPr>
              <p:nvPr/>
            </p:nvCxnSpPr>
            <p:spPr>
              <a:xfrm flipV="1">
                <a:off x="6351315" y="1700808"/>
                <a:ext cx="246723" cy="305610"/>
              </a:xfrm>
              <a:prstGeom prst="straightConnector1">
                <a:avLst/>
              </a:prstGeom>
              <a:ln w="317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ZoneTexte 94"/>
            <p:cNvSpPr txBox="1"/>
            <p:nvPr/>
          </p:nvSpPr>
          <p:spPr>
            <a:xfrm>
              <a:off x="7172949" y="1480131"/>
              <a:ext cx="11449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</a:rPr>
                <a:t>neutrons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7745413" y="2168708"/>
              <a:ext cx="11449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</a:rPr>
                <a:t>neutrons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5453108" y="1300698"/>
              <a:ext cx="11449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</a:rPr>
                <a:t>neutrons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98" name="Groupe 3097"/>
          <p:cNvGrpSpPr/>
          <p:nvPr/>
        </p:nvGrpSpPr>
        <p:grpSpPr>
          <a:xfrm>
            <a:off x="1187624" y="2136202"/>
            <a:ext cx="4915415" cy="1878726"/>
            <a:chOff x="1187624" y="2136202"/>
            <a:chExt cx="4915415" cy="1878726"/>
          </a:xfrm>
        </p:grpSpPr>
        <p:cxnSp>
          <p:nvCxnSpPr>
            <p:cNvPr id="35" name="Connecteur droit avec flèche 34"/>
            <p:cNvCxnSpPr/>
            <p:nvPr/>
          </p:nvCxnSpPr>
          <p:spPr>
            <a:xfrm flipV="1">
              <a:off x="1187624" y="2136202"/>
              <a:ext cx="4915415" cy="187872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ZoneTexte 100"/>
            <p:cNvSpPr txBox="1"/>
            <p:nvPr/>
          </p:nvSpPr>
          <p:spPr>
            <a:xfrm>
              <a:off x="2879704" y="2438466"/>
              <a:ext cx="15312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chemeClr val="bg1"/>
                  </a:solidFill>
                </a:rPr>
                <a:t>Accélérateur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6" name="Text Box 18"/>
          <p:cNvSpPr txBox="1">
            <a:spLocks noChangeArrowheads="1"/>
          </p:cNvSpPr>
          <p:nvPr/>
        </p:nvSpPr>
        <p:spPr bwMode="auto">
          <a:xfrm>
            <a:off x="1475656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0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European</a:t>
            </a:r>
            <a:r>
              <a:rPr lang="fr-FR" sz="3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Spallation Source (ESS)</a:t>
            </a:r>
            <a:endParaRPr lang="fr-FR" sz="3000" b="1" baseline="30000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867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187624" y="43947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</a:t>
            </a: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fr-FR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</a:t>
            </a:r>
            <a:endParaRPr lang="fr-FR" sz="32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953265"/>
            <a:ext cx="4006292" cy="371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5907907" y="4061847"/>
            <a:ext cx="2015039" cy="1823667"/>
            <a:chOff x="4205804" y="4760145"/>
            <a:chExt cx="2015039" cy="1823667"/>
          </a:xfrm>
        </p:grpSpPr>
        <p:pic>
          <p:nvPicPr>
            <p:cNvPr id="14" name="Picture 5" descr="D:\ESS\Photo-montage-103\P1000285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16644" y="4760145"/>
              <a:ext cx="1719814" cy="1477085"/>
            </a:xfrm>
            <a:prstGeom prst="rect">
              <a:avLst/>
            </a:prstGeom>
            <a:noFill/>
          </p:spPr>
        </p:pic>
        <p:sp>
          <p:nvSpPr>
            <p:cNvPr id="15" name="ZoneTexte 14"/>
            <p:cNvSpPr txBox="1"/>
            <p:nvPr/>
          </p:nvSpPr>
          <p:spPr>
            <a:xfrm>
              <a:off x="4205804" y="6245258"/>
              <a:ext cx="2015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Cold/warm transition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7922676" y="4068331"/>
            <a:ext cx="1157946" cy="2457013"/>
            <a:chOff x="2859706" y="3911565"/>
            <a:chExt cx="1157946" cy="2457013"/>
          </a:xfrm>
        </p:grpSpPr>
        <p:pic>
          <p:nvPicPr>
            <p:cNvPr id="17" name="Picture 7" descr="D:\ESS\Photo-montage-103\P1000257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385496" y="4887126"/>
              <a:ext cx="2118459" cy="844445"/>
            </a:xfrm>
            <a:prstGeom prst="rect">
              <a:avLst/>
            </a:prstGeom>
            <a:noFill/>
          </p:spPr>
        </p:pic>
        <p:sp>
          <p:nvSpPr>
            <p:cNvPr id="18" name="ZoneTexte 17"/>
            <p:cNvSpPr txBox="1"/>
            <p:nvPr/>
          </p:nvSpPr>
          <p:spPr>
            <a:xfrm>
              <a:off x="2859706" y="3911565"/>
              <a:ext cx="11579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err="1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Gate</a:t>
              </a:r>
              <a:r>
                <a:rPr lang="fr-FR" sz="16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 valves</a:t>
              </a:r>
            </a:p>
          </p:txBody>
        </p:sp>
      </p:grpSp>
      <p:pic>
        <p:nvPicPr>
          <p:cNvPr id="19" name="Picture 4" descr="D:\ESS\Photo-montage-103\P1000289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3743" y="4793957"/>
            <a:ext cx="1345888" cy="1220190"/>
          </a:xfrm>
          <a:prstGeom prst="rect">
            <a:avLst/>
          </a:prstGeom>
          <a:noFill/>
        </p:spPr>
      </p:pic>
      <p:sp>
        <p:nvSpPr>
          <p:cNvPr id="20" name="ZoneTexte 19"/>
          <p:cNvSpPr txBox="1"/>
          <p:nvPr/>
        </p:nvSpPr>
        <p:spPr>
          <a:xfrm>
            <a:off x="2267744" y="6042774"/>
            <a:ext cx="1969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Inter-</a:t>
            </a:r>
            <a:r>
              <a:rPr lang="fr-FR" sz="16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cavity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6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belows</a:t>
            </a:r>
            <a:endParaRPr lang="fr-FR" sz="1600" b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009631" y="4712063"/>
            <a:ext cx="196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Coupler/vacuum  </a:t>
            </a:r>
            <a:r>
              <a:rPr lang="fr-FR" sz="16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vessel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interface</a:t>
            </a:r>
          </a:p>
        </p:txBody>
      </p:sp>
      <p:grpSp>
        <p:nvGrpSpPr>
          <p:cNvPr id="22" name="Groupe 4"/>
          <p:cNvGrpSpPr/>
          <p:nvPr/>
        </p:nvGrpSpPr>
        <p:grpSpPr>
          <a:xfrm>
            <a:off x="4362901" y="986868"/>
            <a:ext cx="2153315" cy="1973704"/>
            <a:chOff x="251078" y="1196752"/>
            <a:chExt cx="2592509" cy="2376264"/>
          </a:xfrm>
        </p:grpSpPr>
        <p:sp>
          <p:nvSpPr>
            <p:cNvPr id="23" name="ZoneTexte 22"/>
            <p:cNvSpPr txBox="1"/>
            <p:nvPr/>
          </p:nvSpPr>
          <p:spPr>
            <a:xfrm>
              <a:off x="755355" y="1196752"/>
              <a:ext cx="14414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Thermal </a:t>
              </a:r>
              <a:r>
                <a:rPr lang="fr-FR" sz="1600" b="1" dirty="0" err="1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shield</a:t>
              </a:r>
              <a:endParaRPr lang="fr-FR" sz="16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1078" y="1570449"/>
              <a:ext cx="2592509" cy="2002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e 24"/>
          <p:cNvGrpSpPr/>
          <p:nvPr/>
        </p:nvGrpSpPr>
        <p:grpSpPr>
          <a:xfrm>
            <a:off x="6516216" y="953265"/>
            <a:ext cx="2322288" cy="2924673"/>
            <a:chOff x="3359193" y="847162"/>
            <a:chExt cx="3001981" cy="3780673"/>
          </a:xfrm>
        </p:grpSpPr>
        <p:sp>
          <p:nvSpPr>
            <p:cNvPr id="26" name="ZoneTexte 11"/>
            <p:cNvSpPr txBox="1"/>
            <p:nvPr/>
          </p:nvSpPr>
          <p:spPr>
            <a:xfrm>
              <a:off x="3359193" y="847162"/>
              <a:ext cx="3001981" cy="755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V</a:t>
              </a:r>
              <a:r>
                <a:rPr lang="fr-FR" sz="16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acuum </a:t>
              </a:r>
              <a:r>
                <a:rPr lang="fr-FR" sz="1600" b="1" dirty="0" err="1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vessel</a:t>
              </a:r>
              <a:r>
                <a:rPr lang="fr-FR" sz="1600" b="1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 &amp; </a:t>
              </a:r>
              <a:r>
                <a:rPr lang="fr-FR" sz="1600" b="1" dirty="0" err="1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its</a:t>
              </a:r>
              <a:endParaRPr lang="fr-FR" sz="16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fr-FR" sz="1600" b="1" dirty="0" err="1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Mechanical</a:t>
              </a:r>
              <a:r>
                <a:rPr lang="fr-FR" sz="16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 support</a:t>
              </a: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796" y="1565019"/>
              <a:ext cx="2699378" cy="3062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2901" y="3246583"/>
            <a:ext cx="147365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162" y="4669905"/>
            <a:ext cx="1440160" cy="135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86708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187624" y="43947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Cryomodule</a:t>
            </a: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fr-FR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</a:t>
            </a:r>
            <a:endParaRPr lang="fr-FR" sz="32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" name="Picture 2" descr="C:\Users\bousson\Desktop\IMG_2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9" y="836712"/>
            <a:ext cx="3828865" cy="28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D:\IPNO\ESS\CDS\SUIVI\REPORTING\ESS_MEETINGS\20170321\20170317_1525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t="2248" r="12371" b="8852"/>
          <a:stretch/>
        </p:blipFill>
        <p:spPr bwMode="auto">
          <a:xfrm rot="5400000">
            <a:off x="4313684" y="1691850"/>
            <a:ext cx="5433933" cy="386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35495" y="3645024"/>
            <a:ext cx="51845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2200" b="1" dirty="0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Prototype du </a:t>
            </a:r>
            <a:r>
              <a:rPr lang="fr-FR" sz="2200" b="1" dirty="0" err="1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cryomodule</a:t>
            </a:r>
            <a:r>
              <a:rPr lang="fr-FR" sz="2200" b="1" dirty="0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200" b="1" dirty="0" err="1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spoke</a:t>
            </a:r>
            <a:endParaRPr lang="fr-FR" sz="2200" b="1" dirty="0" smtClean="0">
              <a:solidFill>
                <a:srgbClr val="5F2987"/>
              </a:solidFill>
              <a:latin typeface="Calibri" pitchFamily="34" charset="0"/>
              <a:cs typeface="Calibri" pitchFamily="34" charset="0"/>
            </a:endParaRPr>
          </a:p>
          <a:p>
            <a:pPr marL="274638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Test d’assemblage / désassemblage qui confirment le design du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cryomodule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et des outillages associés</a:t>
            </a:r>
          </a:p>
          <a:p>
            <a:pPr marL="274638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Test cryogénique (pas/peu de RF) en cours (avec boite à vannes prototype)</a:t>
            </a:r>
          </a:p>
          <a:p>
            <a:pPr marL="274638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Test complet en puissance à Uppsala aura lieu en janvier 2018. 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pPr marL="274638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Série: dernier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cryomodule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@ Lund: Oct. 2019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503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187624" y="43947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Cryodistribution</a:t>
            </a: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fr-FR" sz="32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</a:t>
            </a:r>
            <a:endParaRPr lang="fr-FR" sz="32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" descr="D:\IPNO\ESS\CDS\SUIVI\REPORTING\ESS_MEETINGS\20170321\20170317_1525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t="2248" r="12371" b="8852"/>
          <a:stretch/>
        </p:blipFill>
        <p:spPr bwMode="auto">
          <a:xfrm rot="5400000">
            <a:off x="4603589" y="3331136"/>
            <a:ext cx="2318818" cy="16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35495" y="4941168"/>
            <a:ext cx="910850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2200" b="1" dirty="0" err="1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Cryodistribution</a:t>
            </a:r>
            <a:r>
              <a:rPr lang="fr-FR" sz="2200" b="1" dirty="0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200" b="1" dirty="0" err="1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spoke</a:t>
            </a:r>
            <a:endParaRPr lang="fr-FR" sz="2200" b="1" dirty="0" smtClean="0">
              <a:solidFill>
                <a:srgbClr val="5F2987"/>
              </a:solidFill>
              <a:latin typeface="Calibri" pitchFamily="34" charset="0"/>
              <a:cs typeface="Calibri" pitchFamily="34" charset="0"/>
            </a:endParaRPr>
          </a:p>
          <a:p>
            <a:pPr marL="274638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Test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cryogénque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du prototype connecté au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cryomodule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en cours actuellement: fonctionnement  très satisfaisant, régulation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LHe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OK, mesures pertes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cryo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en cours</a:t>
            </a:r>
          </a:p>
          <a:p>
            <a:pPr marL="274638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Série: publication du marché de fabrication de 13 ensembles sous 15 jours. L’installation à Lund est prévue à partir de l’été 2019 !</a:t>
            </a:r>
          </a:p>
        </p:txBody>
      </p:sp>
      <p:pic>
        <p:nvPicPr>
          <p:cNvPr id="6" name="Image 5" descr="D:\IPNO\ESS\CDS\SUIVI\PDR\Images Linac Spoke\hd7.pn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627" y="836712"/>
            <a:ext cx="8273130" cy="2424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8311393" y="2976626"/>
            <a:ext cx="579937" cy="154879"/>
          </a:xfrm>
          <a:prstGeom prst="straightConnector1">
            <a:avLst/>
          </a:prstGeom>
          <a:ln w="19050">
            <a:solidFill>
              <a:srgbClr val="00B05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 de texte 1579"/>
          <p:cNvSpPr txBox="1"/>
          <p:nvPr/>
        </p:nvSpPr>
        <p:spPr>
          <a:xfrm rot="1080000">
            <a:off x="7654408" y="2299625"/>
            <a:ext cx="1228708" cy="32610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fr-FR" sz="1400" dirty="0" err="1">
                <a:solidFill>
                  <a:srgbClr val="00B050"/>
                </a:solidFill>
                <a:effectLst/>
                <a:ea typeface="Times New Roman"/>
                <a:cs typeface="Times New Roman"/>
              </a:rPr>
              <a:t>Beam</a:t>
            </a:r>
            <a:r>
              <a:rPr lang="fr-FR" sz="1400" dirty="0">
                <a:solidFill>
                  <a:srgbClr val="00B050"/>
                </a:solidFill>
                <a:effectLst/>
                <a:ea typeface="Times New Roman"/>
                <a:cs typeface="Times New Roman"/>
              </a:rPr>
              <a:t> direction</a:t>
            </a:r>
            <a:endParaRPr lang="fr-FR" sz="1400" dirty="0">
              <a:effectLst/>
              <a:ea typeface="Times New Roman"/>
              <a:cs typeface="Times New Roman"/>
            </a:endParaRPr>
          </a:p>
        </p:txBody>
      </p:sp>
      <p:sp>
        <p:nvSpPr>
          <p:cNvPr id="9" name="Zone de texte 1580"/>
          <p:cNvSpPr txBox="1"/>
          <p:nvPr/>
        </p:nvSpPr>
        <p:spPr>
          <a:xfrm>
            <a:off x="6794726" y="3193995"/>
            <a:ext cx="2097753" cy="29685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18000" tIns="18000" rIns="18000" bIns="1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1400" dirty="0">
                <a:effectLst/>
                <a:ea typeface="Times New Roman"/>
              </a:rPr>
              <a:t>To the CDS-EL and ACCP</a:t>
            </a:r>
            <a:r>
              <a:rPr lang="fr-FR" sz="1400" dirty="0">
                <a:effectLst/>
                <a:ea typeface="Times New Roman"/>
                <a:sym typeface="Symbol"/>
              </a:rPr>
              <a:t></a:t>
            </a:r>
            <a:endParaRPr lang="fr-FR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Zone de texte 1580"/>
          <p:cNvSpPr txBox="1"/>
          <p:nvPr/>
        </p:nvSpPr>
        <p:spPr>
          <a:xfrm rot="16200000">
            <a:off x="205188" y="1708338"/>
            <a:ext cx="902602" cy="32610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fr-FR" sz="1400" dirty="0">
                <a:effectLst/>
                <a:ea typeface="Times New Roman"/>
              </a:rPr>
              <a:t>End box </a:t>
            </a:r>
            <a:r>
              <a:rPr lang="fr-FR" sz="1400" dirty="0">
                <a:effectLst/>
                <a:ea typeface="Times New Roman"/>
                <a:sym typeface="Symbol"/>
              </a:rPr>
              <a:t></a:t>
            </a:r>
            <a:endParaRPr lang="fr-FR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1" name="AutoShape 392"/>
          <p:cNvSpPr>
            <a:spLocks/>
          </p:cNvSpPr>
          <p:nvPr/>
        </p:nvSpPr>
        <p:spPr bwMode="auto">
          <a:xfrm>
            <a:off x="5868144" y="1163319"/>
            <a:ext cx="1489283" cy="834627"/>
          </a:xfrm>
          <a:prstGeom prst="callout2">
            <a:avLst>
              <a:gd name="adj1" fmla="val 18556"/>
              <a:gd name="adj2" fmla="val -8500"/>
              <a:gd name="adj3" fmla="val 18556"/>
              <a:gd name="adj4" fmla="val -13741"/>
              <a:gd name="adj5" fmla="val 98347"/>
              <a:gd name="adj6" fmla="val -32509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18000" tIns="45720" rIns="1800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effectLst/>
                <a:latin typeface="Calibri"/>
                <a:ea typeface="Times New Roman"/>
              </a:rPr>
              <a:t>Spoke cryomodule</a:t>
            </a:r>
            <a:endParaRPr lang="fr-FR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2" name="AutoShape 392"/>
          <p:cNvSpPr>
            <a:spLocks/>
          </p:cNvSpPr>
          <p:nvPr/>
        </p:nvSpPr>
        <p:spPr bwMode="auto">
          <a:xfrm flipH="1">
            <a:off x="3563887" y="2507794"/>
            <a:ext cx="1489283" cy="346103"/>
          </a:xfrm>
          <a:prstGeom prst="callout2">
            <a:avLst>
              <a:gd name="adj1" fmla="val 51999"/>
              <a:gd name="adj2" fmla="val -1505"/>
              <a:gd name="adj3" fmla="val 51999"/>
              <a:gd name="adj4" fmla="val -16849"/>
              <a:gd name="adj5" fmla="val -45457"/>
              <a:gd name="adj6" fmla="val -34063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18000" tIns="45720" rIns="18000" bIns="45720" anchor="t" anchorCtr="0" upright="1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1400" dirty="0" smtClean="0">
                <a:effectLst/>
                <a:latin typeface="Calibri"/>
                <a:ea typeface="Times New Roman"/>
              </a:rPr>
              <a:t>Valve box</a:t>
            </a:r>
            <a:endParaRPr lang="fr-FR" sz="1400" dirty="0">
              <a:effectLst/>
              <a:latin typeface="Times New Roman"/>
              <a:ea typeface="Times New Roman"/>
            </a:endParaRPr>
          </a:p>
        </p:txBody>
      </p:sp>
      <p:grpSp>
        <p:nvGrpSpPr>
          <p:cNvPr id="13" name="Zone de dessin 20"/>
          <p:cNvGrpSpPr/>
          <p:nvPr/>
        </p:nvGrpSpPr>
        <p:grpSpPr>
          <a:xfrm>
            <a:off x="899592" y="2132856"/>
            <a:ext cx="3672408" cy="2796016"/>
            <a:chOff x="0" y="0"/>
            <a:chExt cx="5763260" cy="4782902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5763260" cy="4782185"/>
            </a:xfrm>
            <a:prstGeom prst="rect">
              <a:avLst/>
            </a:prstGeom>
          </p:spPr>
        </p:sp>
        <p:pic>
          <p:nvPicPr>
            <p:cNvPr id="15" name="Image 14" descr="\\Da-tacsolcalcul\partage\ESS\CDS\BV_02.png"/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9" t="3791"/>
            <a:stretch/>
          </p:blipFill>
          <p:spPr bwMode="auto">
            <a:xfrm>
              <a:off x="66674" y="35988"/>
              <a:ext cx="3405033" cy="47469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AutoShape 392"/>
            <p:cNvSpPr>
              <a:spLocks/>
            </p:cNvSpPr>
            <p:nvPr/>
          </p:nvSpPr>
          <p:spPr bwMode="auto">
            <a:xfrm>
              <a:off x="1276350" y="4453934"/>
              <a:ext cx="1743075" cy="328968"/>
            </a:xfrm>
            <a:prstGeom prst="callout2">
              <a:avLst>
                <a:gd name="adj1" fmla="val 50406"/>
                <a:gd name="adj2" fmla="val -1951"/>
                <a:gd name="adj3" fmla="val 53302"/>
                <a:gd name="adj4" fmla="val -18653"/>
                <a:gd name="adj5" fmla="val -89113"/>
                <a:gd name="adj6" fmla="val -35198"/>
              </a:avLst>
            </a:prstGeom>
            <a:noFill/>
            <a:ln w="19050">
              <a:solidFill>
                <a:srgbClr val="CC00FF"/>
              </a:solidFill>
              <a:miter lim="800000"/>
              <a:headE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18000" tIns="45720" rIns="1800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 dirty="0">
                  <a:effectLst/>
                  <a:latin typeface="Calibri"/>
                  <a:ea typeface="Times New Roman"/>
                </a:rPr>
                <a:t>Valve box support</a:t>
              </a:r>
              <a:endParaRPr lang="fr-FR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7" name="AutoShape 392"/>
            <p:cNvSpPr>
              <a:spLocks/>
            </p:cNvSpPr>
            <p:nvPr/>
          </p:nvSpPr>
          <p:spPr bwMode="auto">
            <a:xfrm>
              <a:off x="3019425" y="2334002"/>
              <a:ext cx="1163320" cy="328930"/>
            </a:xfrm>
            <a:prstGeom prst="callout2">
              <a:avLst>
                <a:gd name="adj1" fmla="val 47513"/>
                <a:gd name="adj2" fmla="val -2769"/>
                <a:gd name="adj3" fmla="val 50409"/>
                <a:gd name="adj4" fmla="val -17835"/>
                <a:gd name="adj5" fmla="val 290207"/>
                <a:gd name="adj6" fmla="val -62216"/>
              </a:avLst>
            </a:prstGeom>
            <a:noFill/>
            <a:ln w="19050">
              <a:solidFill>
                <a:srgbClr val="CC00FF"/>
              </a:solidFill>
              <a:miter lim="800000"/>
              <a:headE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18000" tIns="45720" rIns="1800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>
                  <a:effectLst/>
                  <a:latin typeface="Calibri"/>
                  <a:ea typeface="Times New Roman"/>
                </a:rPr>
                <a:t>Positioning frame</a:t>
              </a:r>
              <a:endParaRPr lang="fr-FR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8" name="AutoShape 392"/>
            <p:cNvSpPr>
              <a:spLocks/>
            </p:cNvSpPr>
            <p:nvPr/>
          </p:nvSpPr>
          <p:spPr bwMode="auto">
            <a:xfrm>
              <a:off x="3643158" y="1800602"/>
              <a:ext cx="1843242" cy="328930"/>
            </a:xfrm>
            <a:prstGeom prst="callout2">
              <a:avLst>
                <a:gd name="adj1" fmla="val 50406"/>
                <a:gd name="adj2" fmla="val -1951"/>
                <a:gd name="adj3" fmla="val 53302"/>
                <a:gd name="adj4" fmla="val -18653"/>
                <a:gd name="adj5" fmla="val 6424"/>
                <a:gd name="adj6" fmla="val -38821"/>
              </a:avLst>
            </a:prstGeom>
            <a:noFill/>
            <a:ln w="19050">
              <a:solidFill>
                <a:srgbClr val="CC00FF"/>
              </a:solidFill>
              <a:miter lim="800000"/>
              <a:headE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18000" tIns="45720" rIns="1800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>
                  <a:effectLst/>
                  <a:latin typeface="Calibri"/>
                  <a:ea typeface="Times New Roman"/>
                </a:rPr>
                <a:t>Interface with the Header unit</a:t>
              </a:r>
              <a:endParaRPr lang="fr-FR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9" name="AutoShape 392"/>
            <p:cNvSpPr>
              <a:spLocks/>
            </p:cNvSpPr>
            <p:nvPr/>
          </p:nvSpPr>
          <p:spPr bwMode="auto">
            <a:xfrm>
              <a:off x="3303769" y="2062857"/>
              <a:ext cx="1842770" cy="328930"/>
            </a:xfrm>
            <a:prstGeom prst="callout2">
              <a:avLst>
                <a:gd name="adj1" fmla="val 50406"/>
                <a:gd name="adj2" fmla="val -1951"/>
                <a:gd name="adj3" fmla="val 53302"/>
                <a:gd name="adj4" fmla="val -18653"/>
                <a:gd name="adj5" fmla="val 6424"/>
                <a:gd name="adj6" fmla="val -38821"/>
              </a:avLst>
            </a:prstGeom>
            <a:noFill/>
            <a:ln w="19050">
              <a:solidFill>
                <a:srgbClr val="CC00FF"/>
              </a:solidFill>
              <a:miter lim="800000"/>
              <a:headE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18000" tIns="45720" rIns="1800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>
                  <a:effectLst/>
                  <a:latin typeface="Calibri"/>
                  <a:ea typeface="Times New Roman"/>
                </a:rPr>
                <a:t>Fiducials supports</a:t>
              </a:r>
              <a:endParaRPr lang="fr-FR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 flipH="1" flipV="1">
              <a:off x="1409700" y="2120007"/>
              <a:ext cx="1609725" cy="119720"/>
            </a:xfrm>
            <a:prstGeom prst="straightConnector1">
              <a:avLst/>
            </a:prstGeom>
            <a:ln w="19050">
              <a:solidFill>
                <a:srgbClr val="CC00FF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H="1" flipV="1">
              <a:off x="2105025" y="1800602"/>
              <a:ext cx="409575" cy="391500"/>
            </a:xfrm>
            <a:prstGeom prst="straightConnector1">
              <a:avLst/>
            </a:prstGeom>
            <a:ln w="19050">
              <a:solidFill>
                <a:srgbClr val="CC00FF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H="1">
              <a:off x="1276350" y="2192102"/>
              <a:ext cx="961051" cy="257175"/>
            </a:xfrm>
            <a:prstGeom prst="straightConnector1">
              <a:avLst/>
            </a:prstGeom>
            <a:ln w="19050">
              <a:solidFill>
                <a:srgbClr val="CC00FF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utoShape 392"/>
            <p:cNvSpPr>
              <a:spLocks/>
            </p:cNvSpPr>
            <p:nvPr/>
          </p:nvSpPr>
          <p:spPr bwMode="auto">
            <a:xfrm flipH="1">
              <a:off x="66727" y="36009"/>
              <a:ext cx="1118870" cy="328930"/>
            </a:xfrm>
            <a:prstGeom prst="callout2">
              <a:avLst>
                <a:gd name="adj1" fmla="val 50406"/>
                <a:gd name="adj2" fmla="val -1951"/>
                <a:gd name="adj3" fmla="val 53302"/>
                <a:gd name="adj4" fmla="val -18653"/>
                <a:gd name="adj5" fmla="val 155131"/>
                <a:gd name="adj6" fmla="val -38836"/>
              </a:avLst>
            </a:prstGeom>
            <a:noFill/>
            <a:ln w="19050">
              <a:solidFill>
                <a:srgbClr val="CC00FF"/>
              </a:solidFill>
              <a:miter lim="800000"/>
              <a:headE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18000" tIns="45720" rIns="18000" bIns="45720" anchor="t" anchorCtr="0" upright="1"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en-US" sz="1100">
                  <a:effectLst/>
                  <a:latin typeface="Calibri"/>
                  <a:ea typeface="Times New Roman"/>
                </a:rPr>
                <a:t>Cryogenic valves</a:t>
              </a:r>
              <a:endParaRPr lang="fr-FR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4" name="AutoShape 392"/>
            <p:cNvSpPr>
              <a:spLocks/>
            </p:cNvSpPr>
            <p:nvPr/>
          </p:nvSpPr>
          <p:spPr bwMode="auto">
            <a:xfrm>
              <a:off x="3770494" y="361987"/>
              <a:ext cx="1842770" cy="328930"/>
            </a:xfrm>
            <a:prstGeom prst="callout2">
              <a:avLst>
                <a:gd name="adj1" fmla="val 50406"/>
                <a:gd name="adj2" fmla="val -1951"/>
                <a:gd name="adj3" fmla="val 53302"/>
                <a:gd name="adj4" fmla="val -18653"/>
                <a:gd name="adj5" fmla="val 235189"/>
                <a:gd name="adj6" fmla="val -64149"/>
              </a:avLst>
            </a:prstGeom>
            <a:noFill/>
            <a:ln w="19050">
              <a:solidFill>
                <a:srgbClr val="CC00FF"/>
              </a:solidFill>
              <a:miter lim="800000"/>
              <a:headE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18000" tIns="45720" rIns="1800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>
                  <a:effectLst/>
                  <a:latin typeface="Calibri"/>
                  <a:ea typeface="Times New Roman"/>
                </a:rPr>
                <a:t>Interface with the cryomodule</a:t>
              </a:r>
              <a:endParaRPr lang="fr-FR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5" name="AutoShape 392"/>
            <p:cNvSpPr>
              <a:spLocks/>
            </p:cNvSpPr>
            <p:nvPr/>
          </p:nvSpPr>
          <p:spPr bwMode="auto">
            <a:xfrm>
              <a:off x="3529336" y="36004"/>
              <a:ext cx="1842770" cy="328930"/>
            </a:xfrm>
            <a:prstGeom prst="callout2">
              <a:avLst>
                <a:gd name="adj1" fmla="val 50406"/>
                <a:gd name="adj2" fmla="val -1951"/>
                <a:gd name="adj3" fmla="val 53302"/>
                <a:gd name="adj4" fmla="val -18653"/>
                <a:gd name="adj5" fmla="val 119611"/>
                <a:gd name="adj6" fmla="val -55508"/>
              </a:avLst>
            </a:prstGeom>
            <a:noFill/>
            <a:ln w="19050">
              <a:solidFill>
                <a:srgbClr val="CC00FF"/>
              </a:solidFill>
              <a:miter lim="800000"/>
              <a:headE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18000" tIns="45720" rIns="1800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100">
                  <a:effectLst/>
                  <a:latin typeface="Calibri"/>
                  <a:ea typeface="Times New Roman"/>
                </a:rPr>
                <a:t>He relief branch line</a:t>
              </a:r>
              <a:endParaRPr lang="fr-FR" sz="1200">
                <a:effectLst/>
                <a:latin typeface="Times New Roman"/>
                <a:ea typeface="Times New Roman"/>
              </a:endParaRPr>
            </a:p>
          </p:txBody>
        </p:sp>
      </p:grpSp>
      <p:pic>
        <p:nvPicPr>
          <p:cNvPr id="26" name="Picture 2" descr="D:\ESS\Photo-montage-103\novembre\P10304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4"/>
            <a:ext cx="2301483" cy="172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060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908720"/>
            <a:ext cx="8244408" cy="5496272"/>
          </a:xfrm>
          <a:prstGeom prst="rect">
            <a:avLst/>
          </a:prstGeom>
        </p:spPr>
      </p:pic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115616" y="1052736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suivre…</a:t>
            </a:r>
          </a:p>
        </p:txBody>
      </p:sp>
    </p:spTree>
    <p:extLst>
      <p:ext uri="{BB962C8B-B14F-4D97-AF65-F5344CB8AC3E}">
        <p14:creationId xmlns:p14="http://schemas.microsoft.com/office/powerpoint/2010/main" val="20423256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1475656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000" b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European</a:t>
            </a:r>
            <a:r>
              <a:rPr lang="fr-FR" sz="3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Spallation Source (ESS)</a:t>
            </a:r>
            <a:endParaRPr lang="fr-FR" sz="3000" b="1" baseline="30000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49" y="980728"/>
            <a:ext cx="8846647" cy="52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/>
          <p:nvPr/>
        </p:nvSpPr>
        <p:spPr>
          <a:xfrm rot="21028079">
            <a:off x="1294396" y="2713070"/>
            <a:ext cx="446449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5 MW de puissance moyenne</a:t>
            </a:r>
          </a:p>
          <a:p>
            <a:pPr algn="ctr"/>
            <a:r>
              <a:rPr lang="fr-FR" b="1" dirty="0" smtClean="0"/>
              <a:t>125 MW crête!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388794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1403648" y="1"/>
            <a:ext cx="655272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ESS: pays contributeurs et financement</a:t>
            </a:r>
            <a:endParaRPr lang="fr-FR" sz="3000" b="1" baseline="30000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2" cy="483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314498" y="5733256"/>
            <a:ext cx="8361958" cy="907287"/>
            <a:chOff x="314498" y="5733256"/>
            <a:chExt cx="8361958" cy="907287"/>
          </a:xfrm>
        </p:grpSpPr>
        <p:grpSp>
          <p:nvGrpSpPr>
            <p:cNvPr id="2" name="Groupe 1"/>
            <p:cNvGrpSpPr/>
            <p:nvPr/>
          </p:nvGrpSpPr>
          <p:grpSpPr>
            <a:xfrm>
              <a:off x="314498" y="5733256"/>
              <a:ext cx="8361958" cy="907287"/>
              <a:chOff x="314498" y="5733256"/>
              <a:chExt cx="8361958" cy="907287"/>
            </a:xfrm>
          </p:grpSpPr>
          <p:sp>
            <p:nvSpPr>
              <p:cNvPr id="8" name="ZoneTexte 7"/>
              <p:cNvSpPr txBox="1"/>
              <p:nvPr/>
            </p:nvSpPr>
            <p:spPr>
              <a:xfrm>
                <a:off x="1260067" y="5733256"/>
                <a:ext cx="74163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0C38F2"/>
                    </a:solidFill>
                  </a:rPr>
                  <a:t>France: 147 M€ dont 90 % en in-</a:t>
                </a:r>
                <a:r>
                  <a:rPr lang="fr-FR" b="1" dirty="0" err="1" smtClean="0">
                    <a:solidFill>
                      <a:srgbClr val="0C38F2"/>
                    </a:solidFill>
                  </a:rPr>
                  <a:t>kind</a:t>
                </a:r>
                <a:r>
                  <a:rPr lang="fr-FR" b="1" dirty="0">
                    <a:solidFill>
                      <a:srgbClr val="0C38F2"/>
                    </a:solidFill>
                  </a:rPr>
                  <a:t> </a:t>
                </a:r>
                <a:r>
                  <a:rPr lang="fr-FR" b="1" dirty="0" smtClean="0">
                    <a:solidFill>
                      <a:srgbClr val="0C38F2"/>
                    </a:solidFill>
                  </a:rPr>
                  <a:t>- ~ ¾ sur accélérateur et ¼ instruments</a:t>
                </a:r>
              </a:p>
              <a:p>
                <a:r>
                  <a:rPr lang="fr-FR" b="1" dirty="0">
                    <a:solidFill>
                      <a:srgbClr val="0C38F2"/>
                    </a:solidFill>
                  </a:rPr>
                  <a:t> </a:t>
                </a:r>
                <a:r>
                  <a:rPr lang="fr-FR" b="1" dirty="0" smtClean="0">
                    <a:solidFill>
                      <a:srgbClr val="0C38F2"/>
                    </a:solidFill>
                  </a:rPr>
                  <a:t>     </a:t>
                </a:r>
                <a:r>
                  <a:rPr lang="fr-FR" b="1" dirty="0" smtClean="0"/>
                  <a:t>Accélérateur: ~ 75 M€ CEA et 24 M€ CNRS/IN2P3 (IPNO)</a:t>
                </a:r>
                <a:endParaRPr lang="fr-FR" b="1" dirty="0"/>
              </a:p>
            </p:txBody>
          </p:sp>
          <p:pic>
            <p:nvPicPr>
              <p:cNvPr id="8194" name="Picture 2" descr="Résultat de recherche d'images pour &quot;drapeau français&quot;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91" t="20000"/>
              <a:stretch/>
            </p:blipFill>
            <p:spPr bwMode="auto">
              <a:xfrm>
                <a:off x="314498" y="5778171"/>
                <a:ext cx="934683" cy="862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t="10599"/>
            <a:stretch>
              <a:fillRect/>
            </a:stretch>
          </p:blipFill>
          <p:spPr bwMode="auto">
            <a:xfrm>
              <a:off x="7092280" y="6116939"/>
              <a:ext cx="752660" cy="480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" descr="logo CE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59198" y="6093296"/>
              <a:ext cx="601123" cy="4899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8740645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6"/>
          <a:stretch/>
        </p:blipFill>
        <p:spPr>
          <a:xfrm>
            <a:off x="13724" y="867167"/>
            <a:ext cx="9103384" cy="5514161"/>
          </a:xfrm>
          <a:prstGeom prst="rect">
            <a:avLst/>
          </a:prstGeom>
        </p:spPr>
      </p:pic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206375" y="1053108"/>
            <a:ext cx="8743950" cy="5062537"/>
            <a:chOff x="206261" y="1602495"/>
            <a:chExt cx="8743541" cy="5062003"/>
          </a:xfrm>
        </p:grpSpPr>
        <p:cxnSp>
          <p:nvCxnSpPr>
            <p:cNvPr id="9" name="Straight Connector 96"/>
            <p:cNvCxnSpPr/>
            <p:nvPr/>
          </p:nvCxnSpPr>
          <p:spPr>
            <a:xfrm>
              <a:off x="7876702" y="2372351"/>
              <a:ext cx="0" cy="369849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1"/>
            <p:cNvCxnSpPr/>
            <p:nvPr/>
          </p:nvCxnSpPr>
          <p:spPr>
            <a:xfrm>
              <a:off x="4339918" y="3934286"/>
              <a:ext cx="0" cy="19206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87"/>
            <p:cNvCxnSpPr/>
            <p:nvPr/>
          </p:nvCxnSpPr>
          <p:spPr>
            <a:xfrm>
              <a:off x="1984178" y="4813668"/>
              <a:ext cx="0" cy="19206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3"/>
            <p:cNvSpPr txBox="1">
              <a:spLocks noChangeArrowheads="1"/>
            </p:cNvSpPr>
            <p:nvPr/>
          </p:nvSpPr>
          <p:spPr bwMode="auto">
            <a:xfrm>
              <a:off x="2815819" y="3160280"/>
              <a:ext cx="1764796" cy="769360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56877"/>
              <a:r>
                <a:rPr lang="en-US" sz="1600" b="1" dirty="0">
                  <a:solidFill>
                    <a:srgbClr val="0094CA"/>
                  </a:solidFill>
                </a:rPr>
                <a:t>2014</a:t>
              </a:r>
            </a:p>
            <a:p>
              <a:pPr defTabSz="456877"/>
              <a:r>
                <a:rPr lang="en-US" sz="1400" b="1" dirty="0">
                  <a:solidFill>
                    <a:srgbClr val="000000"/>
                  </a:solidFill>
                </a:rPr>
                <a:t>Construction 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starts on green field site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36"/>
            <p:cNvSpPr txBox="1">
              <a:spLocks noChangeArrowheads="1"/>
            </p:cNvSpPr>
            <p:nvPr/>
          </p:nvSpPr>
          <p:spPr bwMode="auto">
            <a:xfrm>
              <a:off x="749731" y="4044425"/>
              <a:ext cx="1563932" cy="769360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56877"/>
              <a:r>
                <a:rPr lang="en-US" sz="1600" b="1" dirty="0">
                  <a:solidFill>
                    <a:srgbClr val="0094CA"/>
                  </a:solidFill>
                </a:rPr>
                <a:t>2009</a:t>
              </a:r>
            </a:p>
            <a:p>
              <a:pPr defTabSz="456877"/>
              <a:r>
                <a:rPr lang="en-US" sz="1400" b="1" dirty="0" smtClean="0">
                  <a:solidFill>
                    <a:srgbClr val="000000"/>
                  </a:solidFill>
                </a:rPr>
                <a:t>Decision to site </a:t>
              </a:r>
              <a:r>
                <a:rPr lang="en-US" sz="1400" b="1" dirty="0">
                  <a:solidFill>
                    <a:srgbClr val="000000"/>
                  </a:solidFill>
                </a:rPr>
                <a:t>ESS 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in </a:t>
              </a:r>
              <a:r>
                <a:rPr lang="en-US" sz="1400" b="1" dirty="0">
                  <a:solidFill>
                    <a:srgbClr val="000000"/>
                  </a:solidFill>
                </a:rPr>
                <a:t>Lund</a:t>
              </a:r>
            </a:p>
          </p:txBody>
        </p:sp>
        <p:grpSp>
          <p:nvGrpSpPr>
            <p:cNvPr id="3" name="Group 84"/>
            <p:cNvGrpSpPr>
              <a:grpSpLocks/>
            </p:cNvGrpSpPr>
            <p:nvPr/>
          </p:nvGrpSpPr>
          <p:grpSpPr bwMode="auto">
            <a:xfrm>
              <a:off x="509589" y="2439056"/>
              <a:ext cx="8219880" cy="3290515"/>
              <a:chOff x="509589" y="2248826"/>
              <a:chExt cx="8219880" cy="3425699"/>
            </a:xfrm>
          </p:grpSpPr>
          <p:grpSp>
            <p:nvGrpSpPr>
              <p:cNvPr id="4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6" name="Straight Connector 73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74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75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77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5" name="Straight Arrow Connector 21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10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3" name="Straight Connector 61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62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al 63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77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8" name="Straight Connector 80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0" name="Straight Connector 57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8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59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77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0" name="Straight Connector 79"/>
              <p:cNvCxnSpPr/>
              <p:nvPr/>
            </p:nvCxnSpPr>
            <p:spPr>
              <a:xfrm flipH="1">
                <a:off x="4627242" y="3646840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52"/>
              <p:cNvGrpSpPr>
                <a:grpSpLocks/>
              </p:cNvGrpSpPr>
              <p:nvPr/>
            </p:nvGrpSpPr>
            <p:grpSpPr bwMode="auto">
              <a:xfrm>
                <a:off x="4037531" y="3996109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7" name="Straight Connector 53"/>
                <p:cNvCxnSpPr/>
                <p:nvPr/>
              </p:nvCxnSpPr>
              <p:spPr>
                <a:xfrm flipH="1">
                  <a:off x="1665132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54"/>
                <p:cNvCxnSpPr/>
                <p:nvPr/>
              </p:nvCxnSpPr>
              <p:spPr>
                <a:xfrm flipH="1">
                  <a:off x="2115961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55"/>
                <p:cNvSpPr/>
                <p:nvPr/>
              </p:nvSpPr>
              <p:spPr>
                <a:xfrm>
                  <a:off x="1834986" y="4914670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77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2" name="Straight Connector 81"/>
              <p:cNvCxnSpPr/>
              <p:nvPr/>
            </p:nvCxnSpPr>
            <p:spPr>
              <a:xfrm flipH="1">
                <a:off x="3452547" y="4121121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4" name="Straight Connector 45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6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47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77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4" name="Straight Connector 82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1" name="Straight Connector 39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2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27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77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6" name="Straight Connector 83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8" name="Straight Connector 65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66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Oval 67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77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15" name="TextBox 32"/>
            <p:cNvSpPr txBox="1">
              <a:spLocks noChangeArrowheads="1"/>
            </p:cNvSpPr>
            <p:nvPr/>
          </p:nvSpPr>
          <p:spPr bwMode="auto">
            <a:xfrm>
              <a:off x="7373945" y="1602495"/>
              <a:ext cx="1575857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56877"/>
              <a:r>
                <a:rPr lang="en-US" sz="1600" b="1" dirty="0">
                  <a:solidFill>
                    <a:srgbClr val="0094CA"/>
                  </a:solidFill>
                </a:rPr>
                <a:t>2025</a:t>
              </a:r>
            </a:p>
            <a:p>
              <a:pPr defTabSz="456877"/>
              <a:r>
                <a:rPr lang="en-US" sz="1400" b="1" dirty="0">
                  <a:solidFill>
                    <a:srgbClr val="000000"/>
                  </a:solidFill>
                </a:rPr>
                <a:t>ESS construction 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phase complete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Connector 85"/>
            <p:cNvCxnSpPr/>
            <p:nvPr/>
          </p:nvCxnSpPr>
          <p:spPr>
            <a:xfrm>
              <a:off x="815832" y="5729560"/>
              <a:ext cx="0" cy="158733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35"/>
            <p:cNvSpPr txBox="1">
              <a:spLocks noChangeArrowheads="1"/>
            </p:cNvSpPr>
            <p:nvPr/>
          </p:nvSpPr>
          <p:spPr bwMode="auto">
            <a:xfrm>
              <a:off x="206261" y="5895057"/>
              <a:ext cx="2085021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56877"/>
              <a:r>
                <a:rPr lang="en-US" sz="1600" b="1" dirty="0">
                  <a:solidFill>
                    <a:srgbClr val="0094CA"/>
                  </a:solidFill>
                </a:rPr>
                <a:t>2003</a:t>
              </a:r>
            </a:p>
            <a:p>
              <a:pPr defTabSz="456877"/>
              <a:r>
                <a:rPr lang="en-US" sz="1400" b="1" dirty="0" smtClean="0">
                  <a:solidFill>
                    <a:srgbClr val="000000"/>
                  </a:solidFill>
                </a:rPr>
                <a:t>European </a:t>
              </a:r>
              <a:r>
                <a:rPr lang="en-US" sz="1400" b="1" dirty="0">
                  <a:solidFill>
                    <a:srgbClr val="000000"/>
                  </a:solidFill>
                </a:rPr>
                <a:t>design 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of</a:t>
              </a:r>
            </a:p>
            <a:p>
              <a:pPr defTabSz="456877"/>
              <a:r>
                <a:rPr lang="en-US" sz="1400" b="1" dirty="0" smtClean="0">
                  <a:solidFill>
                    <a:srgbClr val="000000"/>
                  </a:solidFill>
                </a:rPr>
                <a:t>ESS </a:t>
              </a:r>
              <a:r>
                <a:rPr lang="en-US" sz="1400" b="1" dirty="0">
                  <a:solidFill>
                    <a:srgbClr val="000000"/>
                  </a:solidFill>
                </a:rPr>
                <a:t>completed</a:t>
              </a:r>
            </a:p>
          </p:txBody>
        </p:sp>
        <p:cxnSp>
          <p:nvCxnSpPr>
            <p:cNvPr id="18" name="Straight Connector 89"/>
            <p:cNvCxnSpPr/>
            <p:nvPr/>
          </p:nvCxnSpPr>
          <p:spPr>
            <a:xfrm>
              <a:off x="3171572" y="4827955"/>
              <a:ext cx="0" cy="31270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4"/>
            <p:cNvSpPr txBox="1">
              <a:spLocks noChangeArrowheads="1"/>
            </p:cNvSpPr>
            <p:nvPr/>
          </p:nvSpPr>
          <p:spPr bwMode="auto">
            <a:xfrm>
              <a:off x="2585547" y="5143565"/>
              <a:ext cx="1878218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56877"/>
              <a:r>
                <a:rPr lang="en-US" sz="1600" b="1">
                  <a:solidFill>
                    <a:srgbClr val="0094CA"/>
                  </a:solidFill>
                </a:rPr>
                <a:t>2012</a:t>
              </a:r>
            </a:p>
            <a:p>
              <a:pPr defTabSz="456877"/>
              <a:r>
                <a:rPr lang="en-US" sz="1400" b="1">
                  <a:solidFill>
                    <a:prstClr val="black"/>
                  </a:solidFill>
                </a:rPr>
                <a:t>ESS Design Update phase complete</a:t>
              </a:r>
            </a:p>
          </p:txBody>
        </p:sp>
        <p:cxnSp>
          <p:nvCxnSpPr>
            <p:cNvPr id="20" name="Straight Connector 92"/>
            <p:cNvCxnSpPr/>
            <p:nvPr/>
          </p:nvCxnSpPr>
          <p:spPr>
            <a:xfrm>
              <a:off x="5520962" y="3929525"/>
              <a:ext cx="0" cy="747633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5040914" y="4677757"/>
              <a:ext cx="1746495" cy="769360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56877"/>
              <a:r>
                <a:rPr lang="en-US" sz="1600" b="1" dirty="0" smtClean="0">
                  <a:solidFill>
                    <a:srgbClr val="0094CA"/>
                  </a:solidFill>
                </a:rPr>
                <a:t>2019-20</a:t>
              </a:r>
              <a:endParaRPr lang="en-US" sz="1600" b="1" dirty="0">
                <a:solidFill>
                  <a:srgbClr val="0094CA"/>
                </a:solidFill>
              </a:endParaRPr>
            </a:p>
            <a:p>
              <a:pPr defTabSz="456877"/>
              <a:r>
                <a:rPr lang="en-US" sz="1400" b="1" dirty="0" smtClean="0">
                  <a:solidFill>
                    <a:prstClr val="black"/>
                  </a:solidFill>
                </a:rPr>
                <a:t>Machine ready for first beam on target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cxnSp>
          <p:nvCxnSpPr>
            <p:cNvPr id="22" name="Straight Connector 94"/>
            <p:cNvCxnSpPr/>
            <p:nvPr/>
          </p:nvCxnSpPr>
          <p:spPr>
            <a:xfrm>
              <a:off x="6702007" y="3464436"/>
              <a:ext cx="0" cy="25714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6394218" y="3721188"/>
              <a:ext cx="1695862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56877"/>
              <a:r>
                <a:rPr lang="en-US" sz="1600" b="1">
                  <a:solidFill>
                    <a:srgbClr val="0094CA"/>
                  </a:solidFill>
                </a:rPr>
                <a:t>2023</a:t>
              </a:r>
            </a:p>
            <a:p>
              <a:pPr defTabSz="456877"/>
              <a:r>
                <a:rPr lang="en-US" sz="1400" b="1">
                  <a:solidFill>
                    <a:srgbClr val="000000"/>
                  </a:solidFill>
                </a:rPr>
                <a:t>ESS starts</a:t>
              </a:r>
            </a:p>
            <a:p>
              <a:pPr defTabSz="456877"/>
              <a:r>
                <a:rPr lang="en-US" sz="1400" b="1">
                  <a:solidFill>
                    <a:srgbClr val="000000"/>
                  </a:solidFill>
                </a:rPr>
                <a:t>user program</a:t>
              </a:r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35496" y="843404"/>
            <a:ext cx="65043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Dernières nouvelles planning:</a:t>
            </a:r>
          </a:p>
          <a:p>
            <a:pPr marL="354013" lvl="1" indent="-169863">
              <a:buFont typeface="Arial" panose="020B0604020202020204" pitchFamily="34" charset="0"/>
              <a:buChar char="•"/>
            </a:pPr>
            <a:r>
              <a:rPr lang="fr-FR" b="1" dirty="0" smtClean="0"/>
              <a:t>Démarrage </a:t>
            </a:r>
            <a:r>
              <a:rPr lang="fr-FR" b="1" dirty="0" err="1" smtClean="0"/>
              <a:t>linac</a:t>
            </a:r>
            <a:r>
              <a:rPr lang="fr-FR" b="1" dirty="0" smtClean="0"/>
              <a:t> chaud: Août 2019</a:t>
            </a:r>
          </a:p>
          <a:p>
            <a:pPr marL="354013" lvl="1" indent="-169863">
              <a:buFont typeface="Arial" panose="020B0604020202020204" pitchFamily="34" charset="0"/>
              <a:buChar char="•"/>
            </a:pPr>
            <a:r>
              <a:rPr lang="fr-FR" b="1" dirty="0" smtClean="0"/>
              <a:t>Démarrage </a:t>
            </a:r>
            <a:r>
              <a:rPr lang="fr-FR" b="1" dirty="0" err="1" smtClean="0"/>
              <a:t>Linac</a:t>
            </a:r>
            <a:r>
              <a:rPr lang="fr-FR" b="1" dirty="0" smtClean="0"/>
              <a:t> supra @ 572 MeV (</a:t>
            </a:r>
            <a:r>
              <a:rPr lang="fr-FR" b="1" dirty="0" err="1" smtClean="0"/>
              <a:t>spoke</a:t>
            </a:r>
            <a:r>
              <a:rPr lang="fr-FR" b="1" dirty="0" smtClean="0"/>
              <a:t> + </a:t>
            </a:r>
            <a:r>
              <a:rPr lang="fr-FR" b="1" dirty="0" err="1" smtClean="0"/>
              <a:t>med.</a:t>
            </a:r>
            <a:r>
              <a:rPr lang="fr-FR" b="1" dirty="0" err="1" smtClean="0">
                <a:latin typeface="Symbol" panose="05050102010706020507" pitchFamily="18" charset="2"/>
              </a:rPr>
              <a:t>b</a:t>
            </a:r>
            <a:r>
              <a:rPr lang="fr-FR" b="1" dirty="0" smtClean="0"/>
              <a:t> ): </a:t>
            </a:r>
            <a:r>
              <a:rPr lang="fr-FR" b="1" dirty="0" err="1" smtClean="0"/>
              <a:t>Oct</a:t>
            </a:r>
            <a:r>
              <a:rPr lang="fr-FR" b="1" dirty="0" smtClean="0"/>
              <a:t> 2020</a:t>
            </a:r>
          </a:p>
          <a:p>
            <a:pPr marL="354013" lvl="1" indent="-169863">
              <a:buFont typeface="Arial" panose="020B0604020202020204" pitchFamily="34" charset="0"/>
              <a:buChar char="•"/>
            </a:pPr>
            <a:r>
              <a:rPr lang="fr-FR" b="1" dirty="0" smtClean="0"/>
              <a:t>Full </a:t>
            </a:r>
            <a:r>
              <a:rPr lang="fr-FR" b="1" dirty="0" err="1" smtClean="0"/>
              <a:t>linac</a:t>
            </a:r>
            <a:r>
              <a:rPr lang="fr-FR" b="1" dirty="0" smtClean="0"/>
              <a:t> (2 </a:t>
            </a:r>
            <a:r>
              <a:rPr lang="fr-FR" b="1" dirty="0" err="1" smtClean="0"/>
              <a:t>GeV</a:t>
            </a:r>
            <a:r>
              <a:rPr lang="fr-FR" b="1" dirty="0" smtClean="0"/>
              <a:t>): 2022 </a:t>
            </a:r>
          </a:p>
          <a:p>
            <a:endParaRPr lang="fr-FR" b="1" dirty="0"/>
          </a:p>
        </p:txBody>
      </p:sp>
      <p:sp>
        <p:nvSpPr>
          <p:cNvPr id="61" name="Text Box 18"/>
          <p:cNvSpPr txBox="1">
            <a:spLocks noChangeArrowheads="1"/>
          </p:cNvSpPr>
          <p:nvPr/>
        </p:nvSpPr>
        <p:spPr bwMode="auto">
          <a:xfrm>
            <a:off x="1403648" y="1"/>
            <a:ext cx="655272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ESS: planning général</a:t>
            </a:r>
            <a:endParaRPr lang="fr-FR" sz="3000" b="1" baseline="30000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677863" y="2051556"/>
            <a:ext cx="3804613" cy="369332"/>
            <a:chOff x="677863" y="2051556"/>
            <a:chExt cx="3804613" cy="369332"/>
          </a:xfrm>
        </p:grpSpPr>
        <p:sp>
          <p:nvSpPr>
            <p:cNvPr id="33" name="Flèche droite 32"/>
            <p:cNvSpPr/>
            <p:nvPr/>
          </p:nvSpPr>
          <p:spPr>
            <a:xfrm>
              <a:off x="677863" y="2112852"/>
              <a:ext cx="457629" cy="2784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00FF"/>
                </a:solidFill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1235690" y="2051556"/>
              <a:ext cx="3246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</a:rPr>
                <a:t>~ 1 an de retard / planning 2013</a:t>
              </a:r>
              <a:endParaRPr lang="fr-FR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202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pic>
        <p:nvPicPr>
          <p:cNvPr id="59" name="Picture 2" descr="https://europeanspallationsource.se/sites/default/files/essaerial_march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88" y="836712"/>
            <a:ext cx="8532948" cy="5688632"/>
          </a:xfrm>
          <a:prstGeom prst="rect">
            <a:avLst/>
          </a:prstGeom>
          <a:noFill/>
        </p:spPr>
      </p:pic>
      <p:sp>
        <p:nvSpPr>
          <p:cNvPr id="61" name="Text Box 18"/>
          <p:cNvSpPr txBox="1">
            <a:spLocks noChangeArrowheads="1"/>
          </p:cNvSpPr>
          <p:nvPr/>
        </p:nvSpPr>
        <p:spPr bwMode="auto">
          <a:xfrm>
            <a:off x="1403648" y="1"/>
            <a:ext cx="655272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ESS: vues du site de construction</a:t>
            </a:r>
            <a:endParaRPr lang="fr-FR" sz="3000" b="1" baseline="30000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2" name="Text Box 18"/>
          <p:cNvSpPr txBox="1">
            <a:spLocks noChangeArrowheads="1"/>
          </p:cNvSpPr>
          <p:nvPr/>
        </p:nvSpPr>
        <p:spPr bwMode="auto">
          <a:xfrm>
            <a:off x="2195736" y="1016901"/>
            <a:ext cx="453650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Mars 2014</a:t>
            </a:r>
            <a:endParaRPr lang="fr-FR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4780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836712"/>
            <a:ext cx="8460432" cy="5640288"/>
          </a:xfrm>
          <a:prstGeom prst="rect">
            <a:avLst/>
          </a:prstGeom>
        </p:spPr>
      </p:pic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sp>
        <p:nvSpPr>
          <p:cNvPr id="61" name="Text Box 18"/>
          <p:cNvSpPr txBox="1">
            <a:spLocks noChangeArrowheads="1"/>
          </p:cNvSpPr>
          <p:nvPr/>
        </p:nvSpPr>
        <p:spPr bwMode="auto">
          <a:xfrm>
            <a:off x="1403648" y="1"/>
            <a:ext cx="655272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ESS: vues du site de construction</a:t>
            </a:r>
            <a:endParaRPr lang="fr-FR" sz="3000" b="1" baseline="30000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2" name="Text Box 18"/>
          <p:cNvSpPr txBox="1">
            <a:spLocks noChangeArrowheads="1"/>
          </p:cNvSpPr>
          <p:nvPr/>
        </p:nvSpPr>
        <p:spPr bwMode="auto">
          <a:xfrm>
            <a:off x="2267744" y="936104"/>
            <a:ext cx="453650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Août 2017</a:t>
            </a:r>
            <a:endParaRPr lang="fr-FR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80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sp>
        <p:nvSpPr>
          <p:cNvPr id="61" name="Text Box 18"/>
          <p:cNvSpPr txBox="1">
            <a:spLocks noChangeArrowheads="1"/>
          </p:cNvSpPr>
          <p:nvPr/>
        </p:nvSpPr>
        <p:spPr bwMode="auto">
          <a:xfrm>
            <a:off x="1403648" y="1"/>
            <a:ext cx="655272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3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ESS: vues du site de construction</a:t>
            </a:r>
            <a:endParaRPr lang="fr-FR" sz="3000" b="1" baseline="30000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2" name="Text Box 18"/>
          <p:cNvSpPr txBox="1">
            <a:spLocks noChangeArrowheads="1"/>
          </p:cNvSpPr>
          <p:nvPr/>
        </p:nvSpPr>
        <p:spPr bwMode="auto">
          <a:xfrm>
            <a:off x="2286202" y="764704"/>
            <a:ext cx="453650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Oct. 2017</a:t>
            </a:r>
            <a:endParaRPr lang="fr-FR" sz="24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57456"/>
            <a:ext cx="3758155" cy="281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70" y="4663440"/>
            <a:ext cx="2422718" cy="181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39966"/>
            <a:ext cx="2854018" cy="214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3013" y="1826822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63733" y="5325204"/>
            <a:ext cx="2423164" cy="55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2400" b="1" dirty="0" smtClean="0">
                <a:solidFill>
                  <a:schemeClr val="bg1"/>
                </a:solidFill>
                <a:latin typeface="Calibri" pitchFamily="34" charset="0"/>
              </a:rPr>
              <a:t>Tunnel </a:t>
            </a:r>
            <a:r>
              <a:rPr lang="fr-FR" sz="2400" b="1" dirty="0" err="1" smtClean="0">
                <a:solidFill>
                  <a:schemeClr val="bg1"/>
                </a:solidFill>
                <a:latin typeface="Calibri" pitchFamily="34" charset="0"/>
              </a:rPr>
              <a:t>Linac</a:t>
            </a:r>
            <a:endParaRPr lang="fr-F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139952" y="3813036"/>
            <a:ext cx="2423164" cy="55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2200" b="1" dirty="0" smtClean="0">
                <a:latin typeface="Calibri" pitchFamily="34" charset="0"/>
              </a:rPr>
              <a:t>Galerie klystrons</a:t>
            </a:r>
            <a:endParaRPr lang="fr-FR" sz="2200" b="1" dirty="0">
              <a:latin typeface="Calibri" pitchFamily="34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665375" y="6117292"/>
            <a:ext cx="2423164" cy="55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2000" b="1" dirty="0" smtClean="0">
                <a:latin typeface="Calibri" pitchFamily="34" charset="0"/>
              </a:rPr>
              <a:t>Bât Liquéfacteur</a:t>
            </a:r>
            <a:endParaRPr lang="fr-FR" sz="2000" b="1" dirty="0">
              <a:latin typeface="Calibri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345898" y="6117292"/>
            <a:ext cx="2423164" cy="55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</a:rPr>
              <a:t>Bât compresseurs</a:t>
            </a:r>
            <a:endParaRPr lang="fr-FR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907" y="2199237"/>
            <a:ext cx="2259240" cy="169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7583559" y="3813036"/>
            <a:ext cx="1560442" cy="55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A2T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705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142059" y="0"/>
            <a:ext cx="3001941" cy="1238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 contribution CNRS/IPNO à ESS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0" y="1086779"/>
            <a:ext cx="9144000" cy="137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e 8"/>
          <p:cNvGrpSpPr/>
          <p:nvPr/>
        </p:nvGrpSpPr>
        <p:grpSpPr>
          <a:xfrm>
            <a:off x="4024973" y="716451"/>
            <a:ext cx="4464496" cy="1741789"/>
            <a:chOff x="3851920" y="4205844"/>
            <a:chExt cx="4536504" cy="1887452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3851920" y="4607143"/>
              <a:ext cx="4536504" cy="1486153"/>
            </a:xfrm>
            <a:prstGeom prst="roundRect">
              <a:avLst/>
            </a:prstGeom>
            <a:solidFill>
              <a:srgbClr val="0000FF">
                <a:alpha val="5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851920" y="4205844"/>
              <a:ext cx="4536504" cy="333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0000FF"/>
                  </a:solidFill>
                </a:rPr>
                <a:t>SCRF </a:t>
              </a:r>
              <a:r>
                <a:rPr lang="fr-FR" sz="1400" b="1" dirty="0" err="1" smtClean="0">
                  <a:solidFill>
                    <a:srgbClr val="0000FF"/>
                  </a:solidFill>
                </a:rPr>
                <a:t>linac</a:t>
              </a:r>
              <a:r>
                <a:rPr lang="fr-FR" sz="1400" b="1" smtClean="0">
                  <a:solidFill>
                    <a:srgbClr val="0000FF"/>
                  </a:solidFill>
                </a:rPr>
                <a:t> (T=2K)</a:t>
              </a:r>
              <a:endParaRPr lang="fr-FR" sz="1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Groupe 18"/>
          <p:cNvGrpSpPr/>
          <p:nvPr/>
        </p:nvGrpSpPr>
        <p:grpSpPr>
          <a:xfrm>
            <a:off x="928629" y="692696"/>
            <a:ext cx="3024336" cy="1765543"/>
            <a:chOff x="928629" y="692696"/>
            <a:chExt cx="3024336" cy="1765543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928629" y="1086778"/>
              <a:ext cx="3024336" cy="1371461"/>
            </a:xfrm>
            <a:prstGeom prst="roundRect">
              <a:avLst/>
            </a:prstGeom>
            <a:solidFill>
              <a:srgbClr val="FF0000">
                <a:alpha val="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89287" y="692696"/>
              <a:ext cx="113499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</a:rPr>
                <a:t>Warm </a:t>
              </a:r>
              <a:r>
                <a:rPr lang="fr-FR" sz="1400" b="1" dirty="0" err="1">
                  <a:solidFill>
                    <a:srgbClr val="FF0000"/>
                  </a:solidFill>
                </a:rPr>
                <a:t>linac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e 28"/>
          <p:cNvGrpSpPr/>
          <p:nvPr/>
        </p:nvGrpSpPr>
        <p:grpSpPr>
          <a:xfrm>
            <a:off x="1943709" y="1052736"/>
            <a:ext cx="4515018" cy="1728192"/>
            <a:chOff x="1943709" y="1052736"/>
            <a:chExt cx="4515018" cy="1728192"/>
          </a:xfrm>
        </p:grpSpPr>
        <p:sp>
          <p:nvSpPr>
            <p:cNvPr id="30" name="Ellipse 29"/>
            <p:cNvSpPr/>
            <p:nvPr/>
          </p:nvSpPr>
          <p:spPr>
            <a:xfrm>
              <a:off x="3779912" y="1052736"/>
              <a:ext cx="1368152" cy="1368152"/>
            </a:xfrm>
            <a:prstGeom prst="ellipse">
              <a:avLst/>
            </a:prstGeom>
            <a:solidFill>
              <a:srgbClr val="00B050">
                <a:alpha val="4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avec flèche 30"/>
            <p:cNvCxnSpPr>
              <a:stCxn id="30" idx="4"/>
              <a:endCxn id="21" idx="0"/>
            </p:cNvCxnSpPr>
            <p:nvPr/>
          </p:nvCxnSpPr>
          <p:spPr>
            <a:xfrm flipH="1">
              <a:off x="1943709" y="2420888"/>
              <a:ext cx="2520279" cy="3600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stCxn id="30" idx="4"/>
              <a:endCxn id="33" idx="0"/>
            </p:cNvCxnSpPr>
            <p:nvPr/>
          </p:nvCxnSpPr>
          <p:spPr>
            <a:xfrm>
              <a:off x="4463988" y="2420888"/>
              <a:ext cx="1994739" cy="3600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19"/>
          <p:cNvGrpSpPr/>
          <p:nvPr/>
        </p:nvGrpSpPr>
        <p:grpSpPr>
          <a:xfrm>
            <a:off x="107505" y="2780928"/>
            <a:ext cx="3672408" cy="3672408"/>
            <a:chOff x="107505" y="2780928"/>
            <a:chExt cx="3702759" cy="36724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107505" y="2780928"/>
              <a:ext cx="3702759" cy="3672408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ct val="30000"/>
                </a:spcAft>
                <a:tabLst>
                  <a:tab pos="806450" algn="l"/>
                </a:tabLst>
                <a:defRPr/>
              </a:pPr>
              <a:r>
                <a:rPr lang="fr-FR" sz="2000" b="1" dirty="0">
                  <a:latin typeface="Calibri" pitchFamily="34" charset="0"/>
                </a:rPr>
                <a:t>Les 13 </a:t>
              </a:r>
              <a:r>
                <a:rPr lang="fr-FR" sz="2000" b="1" dirty="0" err="1">
                  <a:latin typeface="Calibri" pitchFamily="34" charset="0"/>
                </a:rPr>
                <a:t>cryomodules</a:t>
              </a:r>
              <a:r>
                <a:rPr lang="fr-FR" sz="2000" b="1" dirty="0">
                  <a:latin typeface="Calibri" pitchFamily="34" charset="0"/>
                </a:rPr>
                <a:t> </a:t>
              </a:r>
              <a:r>
                <a:rPr lang="fr-FR" sz="2000" b="1" dirty="0" err="1">
                  <a:latin typeface="Calibri" pitchFamily="34" charset="0"/>
                </a:rPr>
                <a:t>spoke</a:t>
              </a:r>
              <a:r>
                <a:rPr lang="fr-FR" sz="2000" b="1" dirty="0">
                  <a:latin typeface="Calibri" pitchFamily="34" charset="0"/>
                </a:rPr>
                <a:t> qui couvrent la gamme 90 MeV – 216 MeV</a:t>
              </a: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726" y="3573016"/>
              <a:ext cx="2976728" cy="2808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3952965" y="2780928"/>
            <a:ext cx="5011523" cy="3672408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ct val="30000"/>
              </a:spcAft>
              <a:tabLst>
                <a:tab pos="806450" algn="l"/>
              </a:tabLst>
              <a:defRPr/>
            </a:pPr>
            <a:r>
              <a:rPr lang="fr-FR" sz="2000" b="1" dirty="0">
                <a:latin typeface="Calibri" pitchFamily="34" charset="0"/>
              </a:rPr>
              <a:t>La </a:t>
            </a:r>
            <a:r>
              <a:rPr lang="fr-FR" sz="2000" b="1" dirty="0" err="1">
                <a:latin typeface="Calibri" pitchFamily="34" charset="0"/>
              </a:rPr>
              <a:t>cryodistribution</a:t>
            </a:r>
            <a:r>
              <a:rPr lang="fr-FR" sz="2000" b="1" dirty="0">
                <a:latin typeface="Calibri" pitchFamily="34" charset="0"/>
              </a:rPr>
              <a:t> cryogénique de la section </a:t>
            </a:r>
            <a:r>
              <a:rPr lang="fr-FR" sz="2000" b="1" dirty="0" err="1">
                <a:latin typeface="Calibri" pitchFamily="34" charset="0"/>
              </a:rPr>
              <a:t>spoke</a:t>
            </a:r>
            <a:r>
              <a:rPr lang="fr-FR" sz="2000" b="1" dirty="0">
                <a:latin typeface="Calibri" pitchFamily="34" charset="0"/>
              </a:rPr>
              <a:t> (13 boites à vannes, lignes de distribution </a:t>
            </a:r>
            <a:r>
              <a:rPr lang="fr-FR" sz="2000" b="1" dirty="0" err="1">
                <a:latin typeface="Calibri" pitchFamily="34" charset="0"/>
              </a:rPr>
              <a:t>cryo</a:t>
            </a:r>
            <a:r>
              <a:rPr lang="fr-FR" sz="2000" b="1" dirty="0">
                <a:latin typeface="Calibri" pitchFamily="34" charset="0"/>
              </a:rPr>
              <a:t>, « end box »)</a:t>
            </a:r>
          </a:p>
        </p:txBody>
      </p:sp>
      <p:pic>
        <p:nvPicPr>
          <p:cNvPr id="41" name="Image 40" descr="\\Da-tacsolcalcul\partage\ESS\CDS\Image ESS 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3165" r="13847" b="2632"/>
          <a:stretch/>
        </p:blipFill>
        <p:spPr bwMode="auto">
          <a:xfrm>
            <a:off x="4211960" y="3798672"/>
            <a:ext cx="4536504" cy="2654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6962</TotalTime>
  <Words>913</Words>
  <Application>Microsoft Office PowerPoint</Application>
  <PresentationFormat>Affichage à l'écran (4:3)</PresentationFormat>
  <Paragraphs>187</Paragraphs>
  <Slides>23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La contribution CNRS à l’accélérateur d’ESS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Saïd ESSABAA</dc:creator>
  <cp:lastModifiedBy>BOUSSON Sebastien</cp:lastModifiedBy>
  <cp:revision>479</cp:revision>
  <dcterms:created xsi:type="dcterms:W3CDTF">2014-09-30T06:30:01Z</dcterms:created>
  <dcterms:modified xsi:type="dcterms:W3CDTF">2017-10-04T07:19:01Z</dcterms:modified>
</cp:coreProperties>
</file>