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9" r:id="rId1"/>
    <p:sldMasterId id="2147483694" r:id="rId2"/>
    <p:sldMasterId id="2147483727" r:id="rId3"/>
    <p:sldMasterId id="2147483731" r:id="rId4"/>
    <p:sldMasterId id="2147483749" r:id="rId5"/>
    <p:sldMasterId id="2147483862" r:id="rId6"/>
  </p:sldMasterIdLst>
  <p:notesMasterIdLst>
    <p:notesMasterId r:id="rId36"/>
  </p:notesMasterIdLst>
  <p:handoutMasterIdLst>
    <p:handoutMasterId r:id="rId37"/>
  </p:handoutMasterIdLst>
  <p:sldIdLst>
    <p:sldId id="394" r:id="rId7"/>
    <p:sldId id="788" r:id="rId8"/>
    <p:sldId id="668" r:id="rId9"/>
    <p:sldId id="671" r:id="rId10"/>
    <p:sldId id="641" r:id="rId11"/>
    <p:sldId id="617" r:id="rId12"/>
    <p:sldId id="808" r:id="rId13"/>
    <p:sldId id="648" r:id="rId14"/>
    <p:sldId id="765" r:id="rId15"/>
    <p:sldId id="806" r:id="rId16"/>
    <p:sldId id="767" r:id="rId17"/>
    <p:sldId id="768" r:id="rId18"/>
    <p:sldId id="769" r:id="rId19"/>
    <p:sldId id="770" r:id="rId20"/>
    <p:sldId id="771" r:id="rId21"/>
    <p:sldId id="772" r:id="rId22"/>
    <p:sldId id="773" r:id="rId23"/>
    <p:sldId id="775" r:id="rId24"/>
    <p:sldId id="807" r:id="rId25"/>
    <p:sldId id="777" r:id="rId26"/>
    <p:sldId id="776" r:id="rId27"/>
    <p:sldId id="810" r:id="rId28"/>
    <p:sldId id="778" r:id="rId29"/>
    <p:sldId id="779" r:id="rId30"/>
    <p:sldId id="780" r:id="rId31"/>
    <p:sldId id="781" r:id="rId32"/>
    <p:sldId id="782" r:id="rId33"/>
    <p:sldId id="783" r:id="rId34"/>
    <p:sldId id="805" r:id="rId35"/>
  </p:sldIdLst>
  <p:sldSz cx="9144000" cy="6858000" type="screen4x3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dellier-Desages Florence" initials="AF" lastIdx="9" clrIdx="0">
    <p:extLst>
      <p:ext uri="{19B8F6BF-5375-455C-9EA6-DF929625EA0E}">
        <p15:presenceInfo xmlns:p15="http://schemas.microsoft.com/office/powerpoint/2012/main" userId="S-1-5-21-343818398-2000478354-839522115-24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EA"/>
    <a:srgbClr val="FF3300"/>
    <a:srgbClr val="DBD600"/>
    <a:srgbClr val="666666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78" autoAdjust="0"/>
    <p:restoredTop sz="94075" autoAdjust="0"/>
  </p:normalViewPr>
  <p:slideViewPr>
    <p:cSldViewPr snapToGrid="0">
      <p:cViewPr varScale="1">
        <p:scale>
          <a:sx n="71" d="100"/>
          <a:sy n="71" d="100"/>
        </p:scale>
        <p:origin x="16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396"/>
    </p:cViewPr>
  </p:sorterViewPr>
  <p:notesViewPr>
    <p:cSldViewPr snapToGrid="0">
      <p:cViewPr varScale="1">
        <p:scale>
          <a:sx n="52" d="100"/>
          <a:sy n="52" d="100"/>
        </p:scale>
        <p:origin x="2592" y="78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03/10/2017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3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5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70463" cy="37274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4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3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Project d’envergure avec</a:t>
            </a:r>
            <a:r>
              <a:rPr lang="fr-FR" baseline="0" dirty="0" smtClean="0"/>
              <a:t> une </a:t>
            </a:r>
            <a:r>
              <a:rPr lang="fr-FR" dirty="0" smtClean="0"/>
              <a:t>équipe</a:t>
            </a:r>
            <a:r>
              <a:rPr lang="fr-FR" baseline="0" dirty="0" smtClean="0"/>
              <a:t> de plus de 80 personnes qu’il faut organiser le travail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7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4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57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3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81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12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6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1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1" cap="all" baseline="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279" y="32420"/>
            <a:ext cx="1009994" cy="1092324"/>
          </a:xfrm>
          <a:prstGeom prst="rect">
            <a:avLst/>
          </a:prstGeom>
          <a:noFill/>
        </p:spPr>
      </p:pic>
      <p:pic>
        <p:nvPicPr>
          <p:cNvPr id="29" name="Bild 9" descr="Macintosh HD:Users:mathiasbrandin:Documents:Bilder:ESS-Logos:Logo2.jpeg"/>
          <p:cNvPicPr/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0418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3512"/>
            <a:ext cx="9144000" cy="13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1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7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1" y="5445228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1" y="5877276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5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95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1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algn="ctr"/>
            <a:r>
              <a:rPr lang="fr-FR" dirty="0" smtClean="0"/>
              <a:t>Florence ARDELLIER – ESSI – 29 janvier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391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9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" name="Ellipse 1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rgbClr val="33CC33"/>
          </a:solidFill>
        </p:spPr>
        <p:txBody>
          <a:bodyPr wrap="square" rtlCol="0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fr-FR" dirty="0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6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fr-FR" dirty="0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8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5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71538" y="6356350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Arial" charset="0"/>
              </a:rPr>
              <a:t>Assemblée Générale ESSI - 8/9/2017</a:t>
            </a:r>
            <a:endParaRPr lang="fr-FR" dirty="0" smtClean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417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mtClean="0">
                <a:solidFill>
                  <a:srgbClr val="000000"/>
                </a:solidFill>
                <a:latin typeface="Arial" charset="0"/>
              </a:rPr>
              <a:t>Assemblée Générale ESSI - 8/9/2017</a:t>
            </a:r>
            <a:endParaRPr lang="fr-F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6" name="Image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524" y="21600"/>
            <a:ext cx="900000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14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mtClean="0">
                <a:solidFill>
                  <a:srgbClr val="000000"/>
                </a:solidFill>
                <a:latin typeface="Arial" charset="0"/>
              </a:rPr>
              <a:t>Assemblée Générale ESSI - 8/9/2017</a:t>
            </a:r>
            <a:endParaRPr lang="fr-F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23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602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1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1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6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8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9" y="32420"/>
            <a:ext cx="1009994" cy="1092324"/>
          </a:xfrm>
          <a:prstGeom prst="rect">
            <a:avLst/>
          </a:prstGeom>
          <a:noFill/>
        </p:spPr>
      </p:pic>
      <p:pic>
        <p:nvPicPr>
          <p:cNvPr id="10" name="Bild 9" descr="Macintosh HD:Users:mathiasbrandin:Documents:Bilder:ESS-Logos:Logo2.jpeg"/>
          <p:cNvPicPr/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2209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84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mtClean="0">
                <a:solidFill>
                  <a:srgbClr val="000000"/>
                </a:solidFill>
                <a:latin typeface="Arial" charset="0"/>
              </a:rPr>
              <a:t>Assemblée Générale ESSI - 8/9/2017</a:t>
            </a:r>
            <a:endParaRPr lang="fr-F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93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 / 153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460432" y="116632"/>
            <a:ext cx="576635" cy="486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</a:rPr>
              <a:t>N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038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2653832"/>
          </a:xfrm>
        </p:spPr>
        <p:txBody>
          <a:bodyPr anchor="t" anchorCtr="0"/>
          <a:lstStyle>
            <a:lvl1pPr>
              <a:lnSpc>
                <a:spcPts val="3508"/>
              </a:lnSpc>
              <a:defRPr sz="2585" b="0" cap="all" baseline="0">
                <a:solidFill>
                  <a:srgbClr val="66666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431" cap="all" baseline="0">
                <a:solidFill>
                  <a:srgbClr val="666666"/>
                </a:solidFill>
                <a:latin typeface="Calibri" panose="020F050202020403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785" b="0">
                <a:solidFill>
                  <a:srgbClr val="66666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4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  <a:latin typeface="Times" pitchFamily="18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600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68589B-C4D5-466F-8788-6D7A32B7C8AA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4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5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1268760"/>
            <a:ext cx="8172464" cy="500141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 lang="en-US" sz="1477" kern="1200" dirty="0" smtClean="0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97892" indent="-263776">
              <a:defRPr/>
            </a:lvl4pPr>
            <a:lvl5pPr>
              <a:defRPr>
                <a:latin typeface="Calibri" panose="020F0502020204030204" pitchFamily="34" charset="0"/>
              </a:defRPr>
            </a:lvl5pPr>
            <a:lvl6pPr>
              <a:defRPr>
                <a:latin typeface="Calibri" panose="020F0502020204030204" pitchFamily="34" charset="0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Espace réservé de la date 9"/>
          <p:cNvSpPr txBox="1">
            <a:spLocks/>
          </p:cNvSpPr>
          <p:nvPr/>
        </p:nvSpPr>
        <p:spPr>
          <a:xfrm>
            <a:off x="576001" y="6577460"/>
            <a:ext cx="2613894" cy="24172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831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Ph GASTINEL - IRFU/SACM</a:t>
            </a:r>
          </a:p>
        </p:txBody>
      </p:sp>
      <p:sp>
        <p:nvSpPr>
          <p:cNvPr id="8" name="Espace réservé du numéro de diapositive 10"/>
          <p:cNvSpPr txBox="1">
            <a:spLocks/>
          </p:cNvSpPr>
          <p:nvPr/>
        </p:nvSpPr>
        <p:spPr>
          <a:xfrm>
            <a:off x="8025304" y="6577460"/>
            <a:ext cx="744167" cy="2401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68589B-C4D5-466F-8788-6D7A32B7C8AA}" type="slidenum">
              <a:rPr lang="fr-FR" sz="969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pPr>
                <a:defRPr/>
              </a:pPr>
              <a:t>‹N°›</a:t>
            </a:fld>
            <a:endParaRPr lang="fr-FR" sz="969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3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215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604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2653832"/>
          </a:xfrm>
        </p:spPr>
        <p:txBody>
          <a:bodyPr anchor="t" anchorCtr="0"/>
          <a:lstStyle>
            <a:lvl1pPr>
              <a:lnSpc>
                <a:spcPts val="3508"/>
              </a:lnSpc>
              <a:defRPr sz="2585" b="0" cap="all" baseline="0">
                <a:solidFill>
                  <a:srgbClr val="66666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431" cap="all" baseline="0">
                <a:solidFill>
                  <a:srgbClr val="666666"/>
                </a:solidFill>
                <a:latin typeface="Calibri" panose="020F050202020403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785" b="0">
                <a:solidFill>
                  <a:srgbClr val="66666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4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  <a:latin typeface="Times" pitchFamily="18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600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68589B-C4D5-466F-8788-6D7A32B7C8AA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4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7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1268760"/>
            <a:ext cx="8172464" cy="500141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 lang="en-US" sz="1477" kern="1200" dirty="0" smtClean="0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97892" indent="-263776">
              <a:defRPr/>
            </a:lvl4pPr>
            <a:lvl5pPr>
              <a:defRPr>
                <a:latin typeface="Calibri" panose="020F0502020204030204" pitchFamily="34" charset="0"/>
              </a:defRPr>
            </a:lvl5pPr>
            <a:lvl6pPr>
              <a:defRPr>
                <a:latin typeface="Calibri" panose="020F0502020204030204" pitchFamily="34" charset="0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Espace réservé de la date 9"/>
          <p:cNvSpPr txBox="1">
            <a:spLocks/>
          </p:cNvSpPr>
          <p:nvPr/>
        </p:nvSpPr>
        <p:spPr>
          <a:xfrm>
            <a:off x="576001" y="6577460"/>
            <a:ext cx="2613894" cy="24172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831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Ph GASTINEL - IRFU/SACM</a:t>
            </a:r>
          </a:p>
        </p:txBody>
      </p:sp>
      <p:sp>
        <p:nvSpPr>
          <p:cNvPr id="8" name="Espace réservé du numéro de diapositive 10"/>
          <p:cNvSpPr txBox="1">
            <a:spLocks/>
          </p:cNvSpPr>
          <p:nvPr/>
        </p:nvSpPr>
        <p:spPr>
          <a:xfrm>
            <a:off x="8025304" y="6577460"/>
            <a:ext cx="744167" cy="2401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68589B-C4D5-466F-8788-6D7A32B7C8AA}" type="slidenum">
              <a:rPr lang="fr-FR" sz="969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pPr>
                <a:defRPr/>
              </a:pPr>
              <a:t>‹N°›</a:t>
            </a:fld>
            <a:endParaRPr lang="fr-FR" sz="969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A18B84-9EFD-41B6-A5E4-D37CFBDD82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/ 153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pic>
        <p:nvPicPr>
          <p:cNvPr id="7" name="Picture 2" descr="\\dapnia\data\manip\SARAF\Projet\WP1a_Management\documents_officiels\LOGO\SARAF-LINAC_LOGO_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8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6" name="Picture 2" descr="\\dapnia\data\manip\SARAF\Projet\WP1a_Management\documents_officiels\LOGO\SARAF-LINAC_LOGO_small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058" y="169797"/>
            <a:ext cx="1552950" cy="596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347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1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1" cap="all" baseline="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279" y="32420"/>
            <a:ext cx="1009994" cy="1092324"/>
          </a:xfrm>
          <a:prstGeom prst="rect">
            <a:avLst/>
          </a:prstGeom>
          <a:noFill/>
        </p:spPr>
      </p:pic>
      <p:pic>
        <p:nvPicPr>
          <p:cNvPr id="29" name="Bild 9" descr="Macintosh HD:Users:mathiasbrandin:Documents:Bilder:ESS-Logos:Logo2.jpeg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8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e 29"/>
          <p:cNvGrpSpPr/>
          <p:nvPr userDrawn="1"/>
        </p:nvGrpSpPr>
        <p:grpSpPr>
          <a:xfrm>
            <a:off x="0" y="3429000"/>
            <a:ext cx="9055546" cy="1651426"/>
            <a:chOff x="105658" y="3573016"/>
            <a:chExt cx="8930838" cy="1482139"/>
          </a:xfrm>
        </p:grpSpPr>
        <p:pic>
          <p:nvPicPr>
            <p:cNvPr id="31" name="Picture 2" descr="\\Dapdc5\abruniqu\My Documents\My Pictures\op_linac_c_0.jpg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58" y="3573016"/>
              <a:ext cx="8930838" cy="148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 userDrawn="1"/>
          </p:nvSpPr>
          <p:spPr>
            <a:xfrm>
              <a:off x="4236245" y="3573016"/>
              <a:ext cx="12718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1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algn="ctr"/>
            <a:r>
              <a:rPr lang="fr-FR" smtClean="0"/>
              <a:t>Assemblée Générale ESSI - 8/9/2017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283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602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1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1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6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8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9" y="32420"/>
            <a:ext cx="1009994" cy="1092324"/>
          </a:xfrm>
          <a:prstGeom prst="rect">
            <a:avLst/>
          </a:prstGeom>
          <a:noFill/>
        </p:spPr>
      </p:pic>
      <p:pic>
        <p:nvPicPr>
          <p:cNvPr id="10" name="Bild 9" descr="Macintosh HD:Users:mathiasbrandin:Documents:Bilder:ESS-Logos:Logo2.jpeg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09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4"/>
          <p:cNvSpPr txBox="1">
            <a:spLocks/>
          </p:cNvSpPr>
          <p:nvPr userDrawn="1"/>
        </p:nvSpPr>
        <p:spPr>
          <a:xfrm>
            <a:off x="3126415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mtClean="0"/>
              <a:t>Florence ARDELLIER – ESSI – 29 janvier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906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2pPr>
            <a:lvl3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3pPr>
            <a:lvl4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4pPr>
            <a:lvl5pPr marL="361942" indent="0" algn="just">
              <a:lnSpc>
                <a:spcPts val="2800"/>
              </a:lnSpc>
              <a:buNone/>
              <a:tabLst>
                <a:tab pos="8076998" algn="r"/>
              </a:tabLst>
              <a:defRPr sz="2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079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2pPr>
            <a:lvl3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3pPr>
            <a:lvl4pPr marL="361942" indent="0" algn="just">
              <a:lnSpc>
                <a:spcPts val="2800"/>
              </a:lnSpc>
              <a:buFont typeface="Arial" pitchFamily="34" charset="0"/>
              <a:buNone/>
              <a:tabLst>
                <a:tab pos="8076998" algn="r"/>
              </a:tabLst>
              <a:defRPr sz="2200"/>
            </a:lvl4pPr>
            <a:lvl5pPr marL="361942" indent="0" algn="just">
              <a:lnSpc>
                <a:spcPts val="2800"/>
              </a:lnSpc>
              <a:buNone/>
              <a:tabLst>
                <a:tab pos="8076998" algn="r"/>
              </a:tabLst>
              <a:defRPr sz="2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Assemblée Générale ESSI - 8/9/2017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39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1" y="6305196"/>
            <a:ext cx="5939824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Assemblée Générale ESSI - 8/9/2017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63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631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927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3707510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549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6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769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6" y="846241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1498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1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7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1" y="5445228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1" y="5877276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36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1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algn="ctr"/>
            <a:r>
              <a:rPr lang="fr-FR" smtClean="0"/>
              <a:t>Assemblée Générale ESSI - 8/9/2017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4384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1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1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1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1" cap="all" baseline="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279" y="32420"/>
            <a:ext cx="1009994" cy="1092324"/>
          </a:xfrm>
          <a:prstGeom prst="rect">
            <a:avLst/>
          </a:prstGeom>
          <a:noFill/>
        </p:spPr>
      </p:pic>
      <p:pic>
        <p:nvPicPr>
          <p:cNvPr id="29" name="Bild 9" descr="Macintosh HD:Users:mathiasbrandin:Documents:Bilder:ESS-Logos:Logo2.jpeg"/>
          <p:cNvPicPr/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04183" y="32420"/>
            <a:ext cx="2004322" cy="9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e 29"/>
          <p:cNvGrpSpPr/>
          <p:nvPr userDrawn="1"/>
        </p:nvGrpSpPr>
        <p:grpSpPr>
          <a:xfrm>
            <a:off x="0" y="3429000"/>
            <a:ext cx="9055546" cy="1651426"/>
            <a:chOff x="105658" y="3573016"/>
            <a:chExt cx="8930838" cy="1482139"/>
          </a:xfrm>
        </p:grpSpPr>
        <p:pic>
          <p:nvPicPr>
            <p:cNvPr id="31" name="Picture 2" descr="\\Dapdc5\abruniqu\My Documents\My Pictures\op_linac_c_0.jpg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58" y="3573016"/>
              <a:ext cx="8930838" cy="148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 userDrawn="1"/>
          </p:nvSpPr>
          <p:spPr>
            <a:xfrm>
              <a:off x="4236245" y="3573016"/>
              <a:ext cx="12718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06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83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6043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37"/>
            <a:ext cx="8229600" cy="603264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Assemblée Générale ESSI - 8/9/2017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  <a:prstGeom prst="rect">
            <a:avLst/>
          </a:prstGeom>
        </p:spPr>
        <p:txBody>
          <a:bodyPr/>
          <a:lstStyle>
            <a:lvl4pPr marL="1371212" indent="0">
              <a:buNone/>
              <a:defRPr/>
            </a:lvl4pPr>
            <a:lvl5pPr marL="1828282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04618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45599" y="6402879"/>
            <a:ext cx="58748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85156"/>
                </a:solidFill>
              </a:defRPr>
            </a:lvl1pPr>
          </a:lstStyle>
          <a:p>
            <a:r>
              <a:rPr lang="fr-FR" smtClean="0"/>
              <a:t>Assemblée Générale ESSI - 8/9/2017</a:t>
            </a:r>
            <a:endParaRPr lang="da-DK" dirty="0"/>
          </a:p>
        </p:txBody>
      </p:sp>
      <p:sp>
        <p:nvSpPr>
          <p:cNvPr id="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623050" y="6402879"/>
            <a:ext cx="21336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85156"/>
                </a:solidFill>
              </a:defRPr>
            </a:lvl1pPr>
          </a:lstStyle>
          <a:p>
            <a:fld id="{C7A1488B-9794-DE45-9F52-F2C98C1DA640}" type="slidenum">
              <a:rPr lang="da-DK" smtClean="0"/>
              <a:pPr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055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89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7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" name="Ellipse 1"/>
          <p:cNvSpPr/>
          <p:nvPr userDrawn="1"/>
        </p:nvSpPr>
        <p:spPr>
          <a:xfrm>
            <a:off x="8460433" y="330904"/>
            <a:ext cx="504056" cy="363545"/>
          </a:xfrm>
          <a:prstGeom prst="ellipse">
            <a:avLst/>
          </a:prstGeom>
          <a:solidFill>
            <a:srgbClr val="33CC33"/>
          </a:solidFill>
        </p:spPr>
        <p:txBody>
          <a:bodyPr wrap="square" rtlCol="0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fr-FR" sz="1350" dirty="0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7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7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8460433" y="330904"/>
            <a:ext cx="504056" cy="363545"/>
          </a:xfrm>
          <a:prstGeom prst="ellipse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fr-FR" sz="1350" dirty="0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0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7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95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627" y="6479248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6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>
                <a:latin typeface="Arial" charset="0"/>
              </a:rPr>
              <a:t>08/09/2017</a:t>
            </a:r>
            <a:endParaRPr dirty="0">
              <a:latin typeface="Arial" charset="0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89126" y="6479247"/>
            <a:ext cx="342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6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>
                <a:latin typeface="Arial" charset="0"/>
              </a:rPr>
              <a:t>AG ESS-Irfu</a:t>
            </a:r>
            <a:endParaRPr dirty="0">
              <a:latin typeface="Arial" charset="0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4659" y="647456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fr-FR" sz="788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‹N°›</a:t>
            </a:fld>
            <a:endParaRPr dirty="0"/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889126" y="52752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10" name="Image 9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8042" y="177666"/>
            <a:ext cx="570218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010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1268760"/>
            <a:ext cx="8172464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1" y="6305194"/>
            <a:ext cx="5939824" cy="365125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mtClean="0">
                <a:solidFill>
                  <a:srgbClr val="000000"/>
                </a:solidFill>
                <a:latin typeface="Arial" charset="0"/>
              </a:rPr>
              <a:t>AG ESS-Irfu</a:t>
            </a:r>
            <a:endParaRPr lang="fr-F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6" name="Image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524" y="21600"/>
            <a:ext cx="900000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943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2051721" y="6305194"/>
            <a:ext cx="5939824" cy="365125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mtClean="0">
                <a:solidFill>
                  <a:srgbClr val="000000"/>
                </a:solidFill>
                <a:latin typeface="Arial" charset="0"/>
              </a:rPr>
              <a:t>AG ESS-Irfu</a:t>
            </a:r>
            <a:endParaRPr lang="fr-F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5"/>
            <a:ext cx="8460000" cy="5184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39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542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>
          <a:xfrm>
            <a:off x="2051721" y="6305194"/>
            <a:ext cx="5939824" cy="365125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mtClean="0">
                <a:solidFill>
                  <a:srgbClr val="000000"/>
                </a:solidFill>
                <a:latin typeface="Arial" charset="0"/>
              </a:rPr>
              <a:t>AG ESS-Irfu</a:t>
            </a:r>
            <a:endParaRPr lang="fr-F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397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 / 153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460433" y="116633"/>
            <a:ext cx="576635" cy="3877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7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91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83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3707510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083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6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38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6" y="846241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6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openxmlformats.org/officeDocument/2006/relationships/theme" Target="../theme/theme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22.jpe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5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" y="-830"/>
            <a:ext cx="9144000" cy="955548"/>
          </a:xfrm>
          <a:prstGeom prst="rect">
            <a:avLst/>
          </a:prstGeom>
        </p:spPr>
      </p:pic>
      <p:pic>
        <p:nvPicPr>
          <p:cNvPr id="10" name="Bild 9" descr="Macintosh HD:Users:mathiasbrandin:Documents:Bilder:ESS-Logos:Logo2.jpeg"/>
          <p:cNvPicPr/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12"/>
          <a:stretch/>
        </p:blipFill>
        <p:spPr bwMode="auto">
          <a:xfrm>
            <a:off x="8460434" y="85332"/>
            <a:ext cx="646549" cy="60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3601" y="56786"/>
            <a:ext cx="574541" cy="645439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8" y="52752"/>
            <a:ext cx="6727983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1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1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602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727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1" r:id="rId11"/>
    <p:sldLayoutId id="2147483766" r:id="rId12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02" indent="0" algn="l" defTabSz="914377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54" indent="-360354" algn="l" defTabSz="914377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42" indent="0" algn="l" defTabSz="914377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25" indent="-238119" algn="l" defTabSz="914377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8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46" indent="-114297" algn="l" defTabSz="914377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7500"/>
            <a:ext cx="5143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fld id="{6424A34A-A9B6-40AE-A3E4-8676718D1476}" type="slidenum">
              <a:rPr lang="fr-FR">
                <a:solidFill>
                  <a:srgbClr val="000000"/>
                </a:solidFill>
              </a:rPr>
              <a:pPr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"/>
            <a:ext cx="840267" cy="9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45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0" kern="1200" cap="all" baseline="0" dirty="0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1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1" y="1268760"/>
            <a:ext cx="8172464" cy="50964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marL="1046311" lvl="4" indent="-263776" algn="l" defTabSz="844083" rtl="0" eaLnBrk="1" latinLnBrk="0" hangingPunct="1">
              <a:lnSpc>
                <a:spcPts val="1846"/>
              </a:lnSpc>
              <a:spcBef>
                <a:spcPts val="0"/>
              </a:spcBef>
              <a:buSzPct val="36000"/>
              <a:buFont typeface="Courier New" pitchFamily="49" charset="0"/>
              <a:buChar char="o"/>
            </a:pPr>
            <a:r>
              <a:rPr lang="fr-FR" dirty="0" smtClean="0"/>
              <a:t>Quatrième niveau</a:t>
            </a:r>
          </a:p>
          <a:p>
            <a:pPr lvl="5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576001" y="6464171"/>
            <a:ext cx="2613894" cy="365125"/>
          </a:xfrm>
          <a:prstGeom prst="rect">
            <a:avLst/>
          </a:prstGeom>
        </p:spPr>
        <p:txBody>
          <a:bodyPr/>
          <a:lstStyle>
            <a:lvl1pPr>
              <a:defRPr sz="5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b="1" dirty="0" smtClean="0">
              <a:solidFill>
                <a:prstClr val="black">
                  <a:lumMod val="50000"/>
                  <a:lumOff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16" name="Espace réservé du numéro de diapositive 10"/>
          <p:cNvSpPr>
            <a:spLocks noGrp="1"/>
          </p:cNvSpPr>
          <p:nvPr>
            <p:ph type="sldNum" sz="quarter" idx="4"/>
          </p:nvPr>
        </p:nvSpPr>
        <p:spPr>
          <a:xfrm>
            <a:off x="8025304" y="6398600"/>
            <a:ext cx="744167" cy="365125"/>
          </a:xfrm>
          <a:prstGeom prst="rect">
            <a:avLst/>
          </a:prstGeom>
        </p:spPr>
        <p:txBody>
          <a:bodyPr/>
          <a:lstStyle>
            <a:lvl1pPr algn="r">
              <a:defRPr sz="9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68589B-C4D5-466F-8788-6D7A32B7C8AA}" type="slidenum">
              <a:rPr lang="fr-FR" b="1" smtClean="0">
                <a:solidFill>
                  <a:prstClr val="black">
                    <a:lumMod val="50000"/>
                    <a:lumOff val="50000"/>
                  </a:prstClr>
                </a:solidFill>
                <a:latin typeface="Comic Sans MS" pitchFamily="66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b="1" dirty="0">
              <a:solidFill>
                <a:prstClr val="black">
                  <a:lumMod val="50000"/>
                  <a:lumOff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17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222780" y="6400194"/>
            <a:ext cx="4768764" cy="365125"/>
          </a:xfrm>
          <a:prstGeom prst="rect">
            <a:avLst/>
          </a:prstGeom>
        </p:spPr>
        <p:txBody>
          <a:bodyPr/>
          <a:lstStyle>
            <a:lvl1pPr algn="ctr">
              <a:defRPr sz="9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smtClean="0">
                <a:solidFill>
                  <a:prstClr val="black">
                    <a:lumMod val="50000"/>
                    <a:lumOff val="50000"/>
                  </a:prstClr>
                </a:solidFill>
                <a:latin typeface="Comic Sans MS" pitchFamily="66" charset="0"/>
              </a:rPr>
              <a:t>Assemblée Générale ESSI - 8/9/2017</a:t>
            </a:r>
            <a:endParaRPr lang="fr-FR" b="1" dirty="0" smtClean="0">
              <a:solidFill>
                <a:prstClr val="black">
                  <a:lumMod val="50000"/>
                  <a:lumOff val="50000"/>
                </a:prstClr>
              </a:solidFill>
              <a:latin typeface="Comic Sans MS" pitchFamily="66" charset="0"/>
            </a:endParaRPr>
          </a:p>
        </p:txBody>
      </p:sp>
      <p:pic>
        <p:nvPicPr>
          <p:cNvPr id="10" name="Bild 9" descr="Macintosh HD:Users:mathiasbrandin:Documents:Bilder:ESS-Logos:Logo2.jpeg"/>
          <p:cNvPicPr/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12"/>
          <a:stretch/>
        </p:blipFill>
        <p:spPr bwMode="auto">
          <a:xfrm>
            <a:off x="8465978" y="178470"/>
            <a:ext cx="596814" cy="60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8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593" y="149921"/>
            <a:ext cx="530346" cy="645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77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844083" rtl="0" eaLnBrk="1" latinLnBrk="0" hangingPunct="1">
        <a:spcBef>
          <a:spcPct val="0"/>
        </a:spcBef>
        <a:buNone/>
        <a:defRPr sz="2031" b="1" kern="1200" cap="all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852875" indent="0" algn="l" defTabSz="844083" rtl="0" eaLnBrk="1" latinLnBrk="0" hangingPunct="1">
        <a:lnSpc>
          <a:spcPct val="100000"/>
        </a:lnSpc>
        <a:spcBef>
          <a:spcPts val="0"/>
        </a:spcBef>
        <a:spcAft>
          <a:spcPts val="369"/>
        </a:spcAft>
        <a:buFont typeface="Arial" pitchFamily="34" charset="0"/>
        <a:buNone/>
        <a:defRPr sz="2031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332651" indent="-332651" algn="l" defTabSz="844083" rtl="0" eaLnBrk="1" latinLnBrk="0" hangingPunct="1">
        <a:lnSpc>
          <a:spcPts val="1846"/>
        </a:lnSpc>
        <a:spcBef>
          <a:spcPts val="0"/>
        </a:spcBef>
        <a:buSzPct val="90000"/>
        <a:buFontTx/>
        <a:buBlip>
          <a:blip r:embed="rId8"/>
        </a:buBlip>
        <a:defRPr sz="1477" kern="1200">
          <a:solidFill>
            <a:srgbClr val="666666"/>
          </a:solidFill>
          <a:latin typeface="Calibri" panose="020F0502020204030204" pitchFamily="34" charset="0"/>
          <a:ea typeface="+mn-ea"/>
          <a:cs typeface="+mn-cs"/>
        </a:defRPr>
      </a:lvl2pPr>
      <a:lvl3pPr marL="597892" indent="-263776" algn="l" defTabSz="844083" rtl="0" eaLnBrk="1" latinLnBrk="0" hangingPunct="1">
        <a:lnSpc>
          <a:spcPts val="1846"/>
        </a:lnSpc>
        <a:spcBef>
          <a:spcPts val="0"/>
        </a:spcBef>
        <a:buSzPct val="36000"/>
        <a:buFont typeface="Courier New" pitchFamily="49" charset="0"/>
        <a:buChar char="o"/>
        <a:defRPr lang="fr-FR" sz="1477" kern="1200" dirty="0" smtClean="0">
          <a:solidFill>
            <a:srgbClr val="666666"/>
          </a:solidFill>
          <a:latin typeface="Calibri" panose="020F0502020204030204" pitchFamily="34" charset="0"/>
          <a:ea typeface="+mn-ea"/>
          <a:cs typeface="+mn-cs"/>
        </a:defRPr>
      </a:lvl3pPr>
      <a:lvl4pPr marL="597892" indent="-263776" algn="l" defTabSz="844083" rtl="0" eaLnBrk="1" latinLnBrk="0" hangingPunct="1">
        <a:lnSpc>
          <a:spcPts val="1846"/>
        </a:lnSpc>
        <a:spcBef>
          <a:spcPts val="0"/>
        </a:spcBef>
        <a:buClr>
          <a:srgbClr val="666666"/>
        </a:buClr>
        <a:buSzPct val="36000"/>
        <a:buFontTx/>
        <a:buBlip>
          <a:blip r:embed="rId9"/>
        </a:buBlip>
        <a:defRPr lang="fr-FR" sz="1477" kern="1200" dirty="0" smtClean="0">
          <a:solidFill>
            <a:srgbClr val="666666"/>
          </a:solidFill>
          <a:latin typeface="+mn-lt"/>
          <a:ea typeface="+mn-ea"/>
          <a:cs typeface="+mn-cs"/>
        </a:defRPr>
      </a:lvl4pPr>
      <a:lvl5pPr marL="1046311" indent="-105510" algn="l" defTabSz="844083" rtl="0" eaLnBrk="1" latinLnBrk="0" hangingPunct="1">
        <a:lnSpc>
          <a:spcPts val="1846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477" kern="1200">
          <a:solidFill>
            <a:srgbClr val="666666"/>
          </a:solidFill>
          <a:latin typeface="Calibri" panose="020F0502020204030204" pitchFamily="34" charset="0"/>
          <a:ea typeface="+mn-ea"/>
          <a:cs typeface="+mn-cs"/>
        </a:defRPr>
      </a:lvl5pPr>
      <a:lvl6pPr marL="1490334" indent="-164127" algn="l" defTabSz="844083" rtl="0" eaLnBrk="1" latinLnBrk="0" hangingPunct="1">
        <a:spcBef>
          <a:spcPct val="20000"/>
        </a:spcBef>
        <a:buFont typeface="Arial" pitchFamily="34" charset="0"/>
        <a:buChar char="•"/>
        <a:defRPr sz="1477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1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1" y="1268760"/>
            <a:ext cx="8172464" cy="50964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marL="1046311" lvl="4" indent="-263776" algn="l" defTabSz="844083" rtl="0" eaLnBrk="1" latinLnBrk="0" hangingPunct="1">
              <a:lnSpc>
                <a:spcPts val="1846"/>
              </a:lnSpc>
              <a:spcBef>
                <a:spcPts val="0"/>
              </a:spcBef>
              <a:buSzPct val="36000"/>
              <a:buFont typeface="Courier New" pitchFamily="49" charset="0"/>
              <a:buChar char="o"/>
            </a:pPr>
            <a:r>
              <a:rPr lang="fr-FR" dirty="0" smtClean="0"/>
              <a:t>Quatrième niveau</a:t>
            </a:r>
          </a:p>
          <a:p>
            <a:pPr lvl="5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576001" y="6464171"/>
            <a:ext cx="2613894" cy="365125"/>
          </a:xfrm>
          <a:prstGeom prst="rect">
            <a:avLst/>
          </a:prstGeom>
        </p:spPr>
        <p:txBody>
          <a:bodyPr/>
          <a:lstStyle>
            <a:lvl1pPr>
              <a:defRPr sz="5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b="1" dirty="0" smtClean="0">
              <a:solidFill>
                <a:prstClr val="black">
                  <a:lumMod val="50000"/>
                  <a:lumOff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16" name="Espace réservé du numéro de diapositive 10"/>
          <p:cNvSpPr>
            <a:spLocks noGrp="1"/>
          </p:cNvSpPr>
          <p:nvPr>
            <p:ph type="sldNum" sz="quarter" idx="4"/>
          </p:nvPr>
        </p:nvSpPr>
        <p:spPr>
          <a:xfrm>
            <a:off x="8025304" y="6398600"/>
            <a:ext cx="744167" cy="365125"/>
          </a:xfrm>
          <a:prstGeom prst="rect">
            <a:avLst/>
          </a:prstGeom>
        </p:spPr>
        <p:txBody>
          <a:bodyPr/>
          <a:lstStyle>
            <a:lvl1pPr algn="r">
              <a:defRPr sz="9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68589B-C4D5-466F-8788-6D7A32B7C8AA}" type="slidenum">
              <a:rPr lang="fr-FR" b="1" smtClean="0">
                <a:solidFill>
                  <a:prstClr val="black">
                    <a:lumMod val="50000"/>
                    <a:lumOff val="50000"/>
                  </a:prstClr>
                </a:solidFill>
                <a:latin typeface="Comic Sans MS" pitchFamily="66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b="1" dirty="0">
              <a:solidFill>
                <a:prstClr val="black">
                  <a:lumMod val="50000"/>
                  <a:lumOff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17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222780" y="6400194"/>
            <a:ext cx="4768764" cy="365125"/>
          </a:xfrm>
          <a:prstGeom prst="rect">
            <a:avLst/>
          </a:prstGeom>
        </p:spPr>
        <p:txBody>
          <a:bodyPr/>
          <a:lstStyle>
            <a:lvl1pPr algn="ctr">
              <a:defRPr sz="9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smtClean="0">
                <a:solidFill>
                  <a:prstClr val="black">
                    <a:lumMod val="50000"/>
                    <a:lumOff val="50000"/>
                  </a:prstClr>
                </a:solidFill>
                <a:latin typeface="Comic Sans MS" pitchFamily="66" charset="0"/>
              </a:rPr>
              <a:t>Assemblée Générale ESSI - 8/9/2017</a:t>
            </a:r>
            <a:endParaRPr lang="fr-FR" b="1" dirty="0" smtClean="0">
              <a:solidFill>
                <a:prstClr val="black">
                  <a:lumMod val="50000"/>
                  <a:lumOff val="50000"/>
                </a:prstClr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870" y="139844"/>
            <a:ext cx="116490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5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844083" rtl="0" eaLnBrk="1" latinLnBrk="0" hangingPunct="1">
        <a:spcBef>
          <a:spcPct val="0"/>
        </a:spcBef>
        <a:buNone/>
        <a:defRPr sz="2031" b="1" kern="1200" cap="all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852875" indent="0" algn="l" defTabSz="844083" rtl="0" eaLnBrk="1" latinLnBrk="0" hangingPunct="1">
        <a:lnSpc>
          <a:spcPct val="100000"/>
        </a:lnSpc>
        <a:spcBef>
          <a:spcPts val="0"/>
        </a:spcBef>
        <a:spcAft>
          <a:spcPts val="369"/>
        </a:spcAft>
        <a:buFont typeface="Arial" pitchFamily="34" charset="0"/>
        <a:buNone/>
        <a:defRPr sz="2031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332651" indent="-332651" algn="l" defTabSz="844083" rtl="0" eaLnBrk="1" latinLnBrk="0" hangingPunct="1">
        <a:lnSpc>
          <a:spcPts val="1846"/>
        </a:lnSpc>
        <a:spcBef>
          <a:spcPts val="0"/>
        </a:spcBef>
        <a:buSzPct val="90000"/>
        <a:buFontTx/>
        <a:buBlip>
          <a:blip r:embed="rId7"/>
        </a:buBlip>
        <a:defRPr sz="1477" kern="1200">
          <a:solidFill>
            <a:srgbClr val="666666"/>
          </a:solidFill>
          <a:latin typeface="Calibri" panose="020F0502020204030204" pitchFamily="34" charset="0"/>
          <a:ea typeface="+mn-ea"/>
          <a:cs typeface="+mn-cs"/>
        </a:defRPr>
      </a:lvl2pPr>
      <a:lvl3pPr marL="597892" indent="-263776" algn="l" defTabSz="844083" rtl="0" eaLnBrk="1" latinLnBrk="0" hangingPunct="1">
        <a:lnSpc>
          <a:spcPts val="1846"/>
        </a:lnSpc>
        <a:spcBef>
          <a:spcPts val="0"/>
        </a:spcBef>
        <a:buSzPct val="36000"/>
        <a:buFont typeface="Courier New" pitchFamily="49" charset="0"/>
        <a:buChar char="o"/>
        <a:defRPr lang="fr-FR" sz="1477" kern="1200" dirty="0" smtClean="0">
          <a:solidFill>
            <a:srgbClr val="666666"/>
          </a:solidFill>
          <a:latin typeface="Calibri" panose="020F0502020204030204" pitchFamily="34" charset="0"/>
          <a:ea typeface="+mn-ea"/>
          <a:cs typeface="+mn-cs"/>
        </a:defRPr>
      </a:lvl3pPr>
      <a:lvl4pPr marL="597892" indent="-263776" algn="l" defTabSz="844083" rtl="0" eaLnBrk="1" latinLnBrk="0" hangingPunct="1">
        <a:lnSpc>
          <a:spcPts val="1846"/>
        </a:lnSpc>
        <a:spcBef>
          <a:spcPts val="0"/>
        </a:spcBef>
        <a:buClr>
          <a:srgbClr val="666666"/>
        </a:buClr>
        <a:buSzPct val="36000"/>
        <a:buFontTx/>
        <a:buBlip>
          <a:blip r:embed="rId8"/>
        </a:buBlip>
        <a:defRPr lang="fr-FR" sz="1477" kern="1200" dirty="0" smtClean="0">
          <a:solidFill>
            <a:srgbClr val="666666"/>
          </a:solidFill>
          <a:latin typeface="+mn-lt"/>
          <a:ea typeface="+mn-ea"/>
          <a:cs typeface="+mn-cs"/>
        </a:defRPr>
      </a:lvl4pPr>
      <a:lvl5pPr marL="1046311" indent="-105510" algn="l" defTabSz="844083" rtl="0" eaLnBrk="1" latinLnBrk="0" hangingPunct="1">
        <a:lnSpc>
          <a:spcPts val="1846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477" kern="1200">
          <a:solidFill>
            <a:srgbClr val="666666"/>
          </a:solidFill>
          <a:latin typeface="Calibri" panose="020F0502020204030204" pitchFamily="34" charset="0"/>
          <a:ea typeface="+mn-ea"/>
          <a:cs typeface="+mn-cs"/>
        </a:defRPr>
      </a:lvl5pPr>
      <a:lvl6pPr marL="1490334" indent="-164127" algn="l" defTabSz="844083" rtl="0" eaLnBrk="1" latinLnBrk="0" hangingPunct="1">
        <a:spcBef>
          <a:spcPct val="20000"/>
        </a:spcBef>
        <a:buFont typeface="Arial" pitchFamily="34" charset="0"/>
        <a:buChar char="•"/>
        <a:defRPr sz="1477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" y="-830"/>
            <a:ext cx="9144000" cy="955548"/>
          </a:xfrm>
          <a:prstGeom prst="rect">
            <a:avLst/>
          </a:prstGeom>
        </p:spPr>
      </p:pic>
      <p:pic>
        <p:nvPicPr>
          <p:cNvPr id="10" name="Bild 9" descr="Macintosh HD:Users:mathiasbrandin:Documents:Bilder:ESS-Logos:Logo2.jpeg"/>
          <p:cNvPicPr/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0434" y="85332"/>
            <a:ext cx="646549" cy="60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3601" y="56786"/>
            <a:ext cx="574541" cy="645439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5618" y="52752"/>
            <a:ext cx="6727983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1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1" y="6305196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algn="ctr"/>
            <a:r>
              <a:rPr lang="fr-FR" smtClean="0"/>
              <a:t>Assemblée Générale ESSI - 8/9/2017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602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16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02" indent="0" algn="l" defTabSz="914377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54" indent="-360354" algn="l" defTabSz="914377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20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42" indent="0" algn="l" defTabSz="914377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25" indent="-238119" algn="l" defTabSz="914377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21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46" indent="-114297" algn="l" defTabSz="914377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exte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7206916" cy="955548"/>
          </a:xfrm>
          <a:prstGeom prst="rect">
            <a:avLst/>
          </a:prstGeom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7500"/>
            <a:ext cx="5143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latin typeface="Arial" pitchFamily="34" charset="0"/>
              </a:defRPr>
            </a:lvl1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fld id="{6424A34A-A9B6-40AE-A3E4-8676718D1476}" type="slidenum">
              <a:rPr lang="fr-FR">
                <a:solidFill>
                  <a:srgbClr val="000000"/>
                </a:solidFill>
              </a:rPr>
              <a:pPr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bandeau_texte.png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48"/>
          <a:stretch/>
        </p:blipFill>
        <p:spPr bwMode="gray">
          <a:xfrm>
            <a:off x="1046747" y="0"/>
            <a:ext cx="8097253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7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377" y="41096"/>
            <a:ext cx="407267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488" y="608350"/>
            <a:ext cx="427509" cy="2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72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fontAlgn="base" latinLnBrk="0" hangingPunct="1">
        <a:spcBef>
          <a:spcPct val="0"/>
        </a:spcBef>
        <a:spcAft>
          <a:spcPct val="0"/>
        </a:spcAft>
        <a:buNone/>
        <a:defRPr lang="fr-FR" sz="1650" b="1" i="0" kern="1200" cap="all" baseline="0" dirty="0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omic Sans MS" pitchFamily="66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omic Sans MS" pitchFamily="66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omic Sans MS" pitchFamily="66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omic Sans MS" pitchFamily="66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1.png"/><Relationship Id="rId4" Type="http://schemas.openxmlformats.org/officeDocument/2006/relationships/image" Target="../media/image16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5.jpeg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9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00.emf"/><Relationship Id="rId4" Type="http://schemas.openxmlformats.org/officeDocument/2006/relationships/image" Target="../media/image1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jpeg"/><Relationship Id="rId21" Type="http://schemas.openxmlformats.org/officeDocument/2006/relationships/image" Target="../media/image57.jpeg"/><Relationship Id="rId42" Type="http://schemas.openxmlformats.org/officeDocument/2006/relationships/image" Target="../media/image78.jpeg"/><Relationship Id="rId47" Type="http://schemas.openxmlformats.org/officeDocument/2006/relationships/image" Target="../media/image83.jpeg"/><Relationship Id="rId63" Type="http://schemas.openxmlformats.org/officeDocument/2006/relationships/image" Target="../media/image99.jpeg"/><Relationship Id="rId68" Type="http://schemas.openxmlformats.org/officeDocument/2006/relationships/image" Target="../media/image104.jpeg"/><Relationship Id="rId84" Type="http://schemas.openxmlformats.org/officeDocument/2006/relationships/image" Target="../media/image119.jpeg"/><Relationship Id="rId89" Type="http://schemas.openxmlformats.org/officeDocument/2006/relationships/image" Target="../media/image124.jpeg"/><Relationship Id="rId112" Type="http://schemas.openxmlformats.org/officeDocument/2006/relationships/image" Target="../media/image14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jpeg"/><Relationship Id="rId29" Type="http://schemas.openxmlformats.org/officeDocument/2006/relationships/image" Target="../media/image65.jpeg"/><Relationship Id="rId107" Type="http://schemas.openxmlformats.org/officeDocument/2006/relationships/image" Target="../media/image142.jpeg"/><Relationship Id="rId11" Type="http://schemas.openxmlformats.org/officeDocument/2006/relationships/image" Target="../media/image47.jpeg"/><Relationship Id="rId24" Type="http://schemas.openxmlformats.org/officeDocument/2006/relationships/image" Target="../media/image60.jpeg"/><Relationship Id="rId32" Type="http://schemas.openxmlformats.org/officeDocument/2006/relationships/image" Target="../media/image68.jpeg"/><Relationship Id="rId37" Type="http://schemas.openxmlformats.org/officeDocument/2006/relationships/image" Target="../media/image73.jpeg"/><Relationship Id="rId40" Type="http://schemas.openxmlformats.org/officeDocument/2006/relationships/image" Target="../media/image76.jpeg"/><Relationship Id="rId45" Type="http://schemas.openxmlformats.org/officeDocument/2006/relationships/image" Target="../media/image81.jpeg"/><Relationship Id="rId53" Type="http://schemas.openxmlformats.org/officeDocument/2006/relationships/image" Target="../media/image89.jpeg"/><Relationship Id="rId58" Type="http://schemas.openxmlformats.org/officeDocument/2006/relationships/image" Target="../media/image94.jpeg"/><Relationship Id="rId66" Type="http://schemas.openxmlformats.org/officeDocument/2006/relationships/image" Target="../media/image102.jpeg"/><Relationship Id="rId74" Type="http://schemas.openxmlformats.org/officeDocument/2006/relationships/image" Target="../media/image110.jpeg"/><Relationship Id="rId79" Type="http://schemas.openxmlformats.org/officeDocument/2006/relationships/image" Target="../media/image115.jpeg"/><Relationship Id="rId87" Type="http://schemas.openxmlformats.org/officeDocument/2006/relationships/image" Target="../media/image122.jpeg"/><Relationship Id="rId102" Type="http://schemas.openxmlformats.org/officeDocument/2006/relationships/image" Target="../media/image137.jpeg"/><Relationship Id="rId110" Type="http://schemas.openxmlformats.org/officeDocument/2006/relationships/image" Target="../media/image145.jpeg"/><Relationship Id="rId5" Type="http://schemas.openxmlformats.org/officeDocument/2006/relationships/image" Target="../media/image41.jpeg"/><Relationship Id="rId61" Type="http://schemas.openxmlformats.org/officeDocument/2006/relationships/image" Target="../media/image97.jpeg"/><Relationship Id="rId82" Type="http://schemas.openxmlformats.org/officeDocument/2006/relationships/image" Target="../media/image118.jpeg"/><Relationship Id="rId90" Type="http://schemas.openxmlformats.org/officeDocument/2006/relationships/image" Target="../media/image125.jpeg"/><Relationship Id="rId95" Type="http://schemas.openxmlformats.org/officeDocument/2006/relationships/image" Target="../media/image130.jpeg"/><Relationship Id="rId19" Type="http://schemas.openxmlformats.org/officeDocument/2006/relationships/image" Target="../media/image55.jpeg"/><Relationship Id="rId14" Type="http://schemas.openxmlformats.org/officeDocument/2006/relationships/image" Target="../media/image50.png"/><Relationship Id="rId22" Type="http://schemas.openxmlformats.org/officeDocument/2006/relationships/image" Target="../media/image58.jpe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Relationship Id="rId43" Type="http://schemas.openxmlformats.org/officeDocument/2006/relationships/image" Target="../media/image79.jpeg"/><Relationship Id="rId48" Type="http://schemas.openxmlformats.org/officeDocument/2006/relationships/image" Target="../media/image84.jpeg"/><Relationship Id="rId56" Type="http://schemas.openxmlformats.org/officeDocument/2006/relationships/image" Target="../media/image92.jpeg"/><Relationship Id="rId64" Type="http://schemas.openxmlformats.org/officeDocument/2006/relationships/image" Target="../media/image100.jpeg"/><Relationship Id="rId69" Type="http://schemas.openxmlformats.org/officeDocument/2006/relationships/image" Target="../media/image105.jpeg"/><Relationship Id="rId77" Type="http://schemas.openxmlformats.org/officeDocument/2006/relationships/image" Target="../media/image113.jpeg"/><Relationship Id="rId100" Type="http://schemas.openxmlformats.org/officeDocument/2006/relationships/image" Target="../media/image135.jpeg"/><Relationship Id="rId105" Type="http://schemas.openxmlformats.org/officeDocument/2006/relationships/image" Target="../media/image140.jpeg"/><Relationship Id="rId113" Type="http://schemas.openxmlformats.org/officeDocument/2006/relationships/image" Target="../media/image148.jpeg"/><Relationship Id="rId8" Type="http://schemas.openxmlformats.org/officeDocument/2006/relationships/image" Target="../media/image44.jpeg"/><Relationship Id="rId51" Type="http://schemas.openxmlformats.org/officeDocument/2006/relationships/image" Target="../media/image87.jpeg"/><Relationship Id="rId72" Type="http://schemas.openxmlformats.org/officeDocument/2006/relationships/image" Target="../media/image108.jpeg"/><Relationship Id="rId80" Type="http://schemas.openxmlformats.org/officeDocument/2006/relationships/image" Target="../media/image116.jpeg"/><Relationship Id="rId85" Type="http://schemas.openxmlformats.org/officeDocument/2006/relationships/image" Target="../media/image120.jpeg"/><Relationship Id="rId93" Type="http://schemas.openxmlformats.org/officeDocument/2006/relationships/image" Target="../media/image128.jpeg"/><Relationship Id="rId98" Type="http://schemas.openxmlformats.org/officeDocument/2006/relationships/image" Target="../media/image133.jpeg"/><Relationship Id="rId3" Type="http://schemas.openxmlformats.org/officeDocument/2006/relationships/image" Target="../media/image39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5" Type="http://schemas.openxmlformats.org/officeDocument/2006/relationships/image" Target="../media/image61.jpeg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59" Type="http://schemas.openxmlformats.org/officeDocument/2006/relationships/image" Target="../media/image95.jpeg"/><Relationship Id="rId67" Type="http://schemas.openxmlformats.org/officeDocument/2006/relationships/image" Target="../media/image103.jpeg"/><Relationship Id="rId103" Type="http://schemas.openxmlformats.org/officeDocument/2006/relationships/image" Target="../media/image138.jpeg"/><Relationship Id="rId108" Type="http://schemas.openxmlformats.org/officeDocument/2006/relationships/image" Target="../media/image143.jpeg"/><Relationship Id="rId20" Type="http://schemas.openxmlformats.org/officeDocument/2006/relationships/image" Target="../media/image56.jpeg"/><Relationship Id="rId41" Type="http://schemas.openxmlformats.org/officeDocument/2006/relationships/image" Target="../media/image77.jpeg"/><Relationship Id="rId54" Type="http://schemas.openxmlformats.org/officeDocument/2006/relationships/image" Target="../media/image90.jpeg"/><Relationship Id="rId62" Type="http://schemas.openxmlformats.org/officeDocument/2006/relationships/image" Target="../media/image98.jpeg"/><Relationship Id="rId70" Type="http://schemas.openxmlformats.org/officeDocument/2006/relationships/image" Target="../media/image106.jpeg"/><Relationship Id="rId75" Type="http://schemas.openxmlformats.org/officeDocument/2006/relationships/image" Target="../media/image111.jpeg"/><Relationship Id="rId83" Type="http://schemas.openxmlformats.org/officeDocument/2006/relationships/hyperlink" Target="http://irfu-i.cea.fr/Images/astImg/3513_3.jpg" TargetMode="External"/><Relationship Id="rId88" Type="http://schemas.openxmlformats.org/officeDocument/2006/relationships/image" Target="../media/image123.jpeg"/><Relationship Id="rId91" Type="http://schemas.openxmlformats.org/officeDocument/2006/relationships/image" Target="../media/image126.jpeg"/><Relationship Id="rId96" Type="http://schemas.openxmlformats.org/officeDocument/2006/relationships/image" Target="../media/image131.jpeg"/><Relationship Id="rId111" Type="http://schemas.openxmlformats.org/officeDocument/2006/relationships/image" Target="../media/image14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jpeg"/><Relationship Id="rId15" Type="http://schemas.openxmlformats.org/officeDocument/2006/relationships/image" Target="../media/image51.jpeg"/><Relationship Id="rId23" Type="http://schemas.openxmlformats.org/officeDocument/2006/relationships/image" Target="../media/image59.jpeg"/><Relationship Id="rId28" Type="http://schemas.openxmlformats.org/officeDocument/2006/relationships/image" Target="../media/image64.jpeg"/><Relationship Id="rId36" Type="http://schemas.openxmlformats.org/officeDocument/2006/relationships/image" Target="../media/image72.jpeg"/><Relationship Id="rId49" Type="http://schemas.openxmlformats.org/officeDocument/2006/relationships/image" Target="../media/image85.jpeg"/><Relationship Id="rId57" Type="http://schemas.openxmlformats.org/officeDocument/2006/relationships/image" Target="../media/image93.jpeg"/><Relationship Id="rId106" Type="http://schemas.openxmlformats.org/officeDocument/2006/relationships/image" Target="../media/image141.jpeg"/><Relationship Id="rId114" Type="http://schemas.openxmlformats.org/officeDocument/2006/relationships/image" Target="../media/image149.jpeg"/><Relationship Id="rId10" Type="http://schemas.openxmlformats.org/officeDocument/2006/relationships/image" Target="../media/image46.jpeg"/><Relationship Id="rId31" Type="http://schemas.openxmlformats.org/officeDocument/2006/relationships/image" Target="../media/image67.jpeg"/><Relationship Id="rId44" Type="http://schemas.openxmlformats.org/officeDocument/2006/relationships/image" Target="../media/image80.jpeg"/><Relationship Id="rId52" Type="http://schemas.openxmlformats.org/officeDocument/2006/relationships/image" Target="../media/image88.jpeg"/><Relationship Id="rId60" Type="http://schemas.openxmlformats.org/officeDocument/2006/relationships/image" Target="../media/image96.jpeg"/><Relationship Id="rId65" Type="http://schemas.openxmlformats.org/officeDocument/2006/relationships/image" Target="../media/image101.jpeg"/><Relationship Id="rId73" Type="http://schemas.openxmlformats.org/officeDocument/2006/relationships/image" Target="../media/image109.jpeg"/><Relationship Id="rId78" Type="http://schemas.openxmlformats.org/officeDocument/2006/relationships/image" Target="../media/image114.jpeg"/><Relationship Id="rId81" Type="http://schemas.openxmlformats.org/officeDocument/2006/relationships/image" Target="../media/image117.jpeg"/><Relationship Id="rId86" Type="http://schemas.openxmlformats.org/officeDocument/2006/relationships/image" Target="../media/image121.jpeg"/><Relationship Id="rId94" Type="http://schemas.openxmlformats.org/officeDocument/2006/relationships/image" Target="../media/image129.jpeg"/><Relationship Id="rId99" Type="http://schemas.openxmlformats.org/officeDocument/2006/relationships/image" Target="../media/image134.jpeg"/><Relationship Id="rId101" Type="http://schemas.openxmlformats.org/officeDocument/2006/relationships/image" Target="../media/image13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9" Type="http://schemas.openxmlformats.org/officeDocument/2006/relationships/image" Target="../media/image75.jpeg"/><Relationship Id="rId109" Type="http://schemas.openxmlformats.org/officeDocument/2006/relationships/image" Target="../media/image144.jpeg"/><Relationship Id="rId34" Type="http://schemas.openxmlformats.org/officeDocument/2006/relationships/image" Target="../media/image70.jpeg"/><Relationship Id="rId50" Type="http://schemas.openxmlformats.org/officeDocument/2006/relationships/image" Target="../media/image86.jpeg"/><Relationship Id="rId55" Type="http://schemas.openxmlformats.org/officeDocument/2006/relationships/image" Target="../media/image91.jpeg"/><Relationship Id="rId76" Type="http://schemas.openxmlformats.org/officeDocument/2006/relationships/image" Target="../media/image112.jpeg"/><Relationship Id="rId97" Type="http://schemas.openxmlformats.org/officeDocument/2006/relationships/image" Target="../media/image132.jpeg"/><Relationship Id="rId104" Type="http://schemas.openxmlformats.org/officeDocument/2006/relationships/image" Target="../media/image139.jpeg"/><Relationship Id="rId7" Type="http://schemas.openxmlformats.org/officeDocument/2006/relationships/image" Target="../media/image43.jpeg"/><Relationship Id="rId71" Type="http://schemas.openxmlformats.org/officeDocument/2006/relationships/image" Target="../media/image107.jpeg"/><Relationship Id="rId92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95606" y="1627332"/>
            <a:ext cx="5019793" cy="1429696"/>
          </a:xfrm>
        </p:spPr>
        <p:txBody>
          <a:bodyPr/>
          <a:lstStyle/>
          <a:p>
            <a:pPr algn="ctr"/>
            <a:r>
              <a:rPr lang="fr-FR" sz="2400" dirty="0"/>
              <a:t>Les cryomodules ESS à cavités medium et haut beta développés au CEA Saclay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80925" y="5678407"/>
            <a:ext cx="556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prstClr val="black"/>
                </a:solidFill>
              </a:rPr>
              <a:t>Pierre Bosland - pour l’équipe ESSI (ESS Irfu)</a:t>
            </a:r>
          </a:p>
          <a:p>
            <a:endParaRPr lang="fr-FR" sz="1600" dirty="0">
              <a:solidFill>
                <a:prstClr val="black"/>
              </a:solidFill>
            </a:endParaRPr>
          </a:p>
          <a:p>
            <a:r>
              <a:rPr lang="fr-FR" sz="1600" dirty="0" smtClean="0">
                <a:solidFill>
                  <a:prstClr val="black"/>
                </a:solidFill>
              </a:rPr>
              <a:t>Journées </a:t>
            </a:r>
            <a:r>
              <a:rPr lang="fr-FR" sz="1600" dirty="0">
                <a:solidFill>
                  <a:prstClr val="black"/>
                </a:solidFill>
              </a:rPr>
              <a:t>Accélérateurs </a:t>
            </a:r>
            <a:r>
              <a:rPr lang="fr-FR" sz="1600" dirty="0" smtClean="0">
                <a:solidFill>
                  <a:prstClr val="black"/>
                </a:solidFill>
              </a:rPr>
              <a:t>2017 - Roscoff</a:t>
            </a:r>
          </a:p>
        </p:txBody>
      </p:sp>
    </p:spTree>
    <p:extLst>
      <p:ext uri="{BB962C8B-B14F-4D97-AF65-F5344CB8AC3E}">
        <p14:creationId xmlns:p14="http://schemas.microsoft.com/office/powerpoint/2010/main" val="12291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en-US" smtClean="0"/>
              <a:pPr>
                <a:buFontTx/>
                <a:buNone/>
              </a:pPr>
              <a:t>10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852833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Le cryomodule prototype M-ECCTD</a:t>
            </a:r>
            <a:br>
              <a:rPr lang="en-US" sz="2400" dirty="0" smtClean="0"/>
            </a:br>
            <a:r>
              <a:rPr lang="en-US" sz="2400" dirty="0" smtClean="0"/>
              <a:t>à </a:t>
            </a:r>
            <a:r>
              <a:rPr lang="en-US" sz="2400" dirty="0" err="1" smtClean="0"/>
              <a:t>cavités</a:t>
            </a:r>
            <a:r>
              <a:rPr lang="en-US" sz="2400" dirty="0" smtClean="0"/>
              <a:t> medium beta</a:t>
            </a:r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833" y="2349996"/>
            <a:ext cx="5581934" cy="31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11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51585" y="1317969"/>
            <a:ext cx="6059827" cy="681540"/>
          </a:xfrm>
        </p:spPr>
        <p:txBody>
          <a:bodyPr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Performances des 4 </a:t>
            </a:r>
            <a:r>
              <a:rPr lang="fr-FR" sz="1600" dirty="0" err="1" smtClean="0">
                <a:solidFill>
                  <a:schemeClr val="tx1"/>
                </a:solidFill>
              </a:rPr>
              <a:t>Cavites</a:t>
            </a:r>
            <a:r>
              <a:rPr lang="fr-FR" sz="1600" dirty="0" smtClean="0">
                <a:solidFill>
                  <a:schemeClr val="tx1"/>
                </a:solidFill>
              </a:rPr>
              <a:t> testées en cryostat vertical avant montage dans le cryomodule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37" y="2862368"/>
            <a:ext cx="2408132" cy="36121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417" y="3226543"/>
            <a:ext cx="5105943" cy="3516202"/>
          </a:xfrm>
          <a:prstGeom prst="rect">
            <a:avLst/>
          </a:prstGeom>
        </p:spPr>
      </p:pic>
      <p:sp>
        <p:nvSpPr>
          <p:cNvPr id="9" name="ZoneTexte 54"/>
          <p:cNvSpPr txBox="1">
            <a:spLocks noChangeArrowheads="1"/>
          </p:cNvSpPr>
          <p:nvPr/>
        </p:nvSpPr>
        <p:spPr bwMode="auto">
          <a:xfrm>
            <a:off x="4651942" y="2322197"/>
            <a:ext cx="3097143" cy="8074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cavités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“CEA”</a:t>
            </a:r>
            <a:endParaRPr lang="en-US" altLang="fr-FR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cavity INFN LASA (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cavités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série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fr-FR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302" y="3386832"/>
            <a:ext cx="384220" cy="3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/>
          <p:cNvCxnSpPr/>
          <p:nvPr/>
        </p:nvCxnSpPr>
        <p:spPr>
          <a:xfrm flipH="1">
            <a:off x="7580705" y="3805544"/>
            <a:ext cx="61415" cy="21495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re 4"/>
          <p:cNvSpPr txBox="1">
            <a:spLocks/>
          </p:cNvSpPr>
          <p:nvPr/>
        </p:nvSpPr>
        <p:spPr bwMode="gray">
          <a:xfrm>
            <a:off x="2042121" y="0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smtClean="0"/>
              <a:t>Le cryomodule prototype M-ECCTD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735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784727" y="6314680"/>
            <a:ext cx="2133600" cy="365125"/>
          </a:xfrm>
        </p:spPr>
        <p:txBody>
          <a:bodyPr/>
          <a:lstStyle/>
          <a:p>
            <a:pPr>
              <a:buFontTx/>
              <a:buNone/>
            </a:pPr>
            <a:fld id="{03A18B84-9EFD-41B6-A5E4-D37CFBDD82D6}" type="slidenum">
              <a:rPr>
                <a:solidFill>
                  <a:schemeClr val="tx1"/>
                </a:solidFill>
              </a:rPr>
              <a:pPr>
                <a:buFontTx/>
                <a:buNone/>
              </a:pPr>
              <a:t>12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61437" y="1310819"/>
            <a:ext cx="6208295" cy="681540"/>
          </a:xfrm>
        </p:spPr>
        <p:txBody>
          <a:bodyPr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Conditionnement RF des coupleurs de puissance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97" y="4282106"/>
            <a:ext cx="2568540" cy="17125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674" y="3920309"/>
            <a:ext cx="3012653" cy="2373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809" y="2042520"/>
            <a:ext cx="2770382" cy="19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981363" y="3791043"/>
            <a:ext cx="1310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sz="1500" b="1" u="sng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1.1 </a:t>
            </a:r>
            <a:r>
              <a:rPr lang="fr-FR" sz="1500" b="1" u="sng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MW </a:t>
            </a:r>
            <a:r>
              <a:rPr lang="fr-FR" sz="1500" b="1" u="sng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pic</a:t>
            </a:r>
            <a:endParaRPr lang="fr-FR" sz="1500" b="1" u="sng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40" y="2124710"/>
            <a:ext cx="2566595" cy="1954790"/>
          </a:xfrm>
          <a:prstGeom prst="rect">
            <a:avLst/>
          </a:prstGeom>
        </p:spPr>
      </p:pic>
      <p:sp>
        <p:nvSpPr>
          <p:cNvPr id="11" name="ZoneTexte 54"/>
          <p:cNvSpPr txBox="1">
            <a:spLocks noChangeArrowheads="1"/>
          </p:cNvSpPr>
          <p:nvPr/>
        </p:nvSpPr>
        <p:spPr bwMode="auto">
          <a:xfrm>
            <a:off x="3079211" y="2356957"/>
            <a:ext cx="2713121" cy="1061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</a:pPr>
            <a:r>
              <a:rPr lang="en-US" altLang="fr-FR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altLang="fr-FR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paires</a:t>
            </a:r>
            <a:r>
              <a:rPr lang="en-US" altLang="fr-FR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coupleurs</a:t>
            </a:r>
            <a:r>
              <a:rPr lang="en-US" altLang="fr-FR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conditionnées</a:t>
            </a:r>
            <a:r>
              <a:rPr lang="en-US" altLang="fr-FR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avec </a:t>
            </a:r>
            <a:r>
              <a:rPr lang="en-US" altLang="fr-FR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succès</a:t>
            </a:r>
            <a:r>
              <a:rPr lang="en-US" altLang="fr-FR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jusqu’à</a:t>
            </a:r>
            <a:r>
              <a:rPr lang="en-US" altLang="fr-FR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1.1 MW pic</a:t>
            </a:r>
            <a:endParaRPr lang="en-US" altLang="fr-FR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8232219" y="3998873"/>
            <a:ext cx="180472" cy="1980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33" r="38318"/>
          <a:stretch/>
        </p:blipFill>
        <p:spPr>
          <a:xfrm>
            <a:off x="4118609" y="4270899"/>
            <a:ext cx="853181" cy="1734948"/>
          </a:xfrm>
          <a:prstGeom prst="rect">
            <a:avLst/>
          </a:prstGeom>
        </p:spPr>
      </p:pic>
      <p:sp>
        <p:nvSpPr>
          <p:cNvPr id="14" name="Titre 4"/>
          <p:cNvSpPr txBox="1">
            <a:spLocks/>
          </p:cNvSpPr>
          <p:nvPr/>
        </p:nvSpPr>
        <p:spPr bwMode="gray">
          <a:xfrm>
            <a:off x="2042121" y="0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dirty="0" smtClean="0"/>
              <a:t>Le cryomodule prototype M-ECCTD</a:t>
            </a:r>
            <a:endParaRPr lang="en-US" sz="2400" dirty="0"/>
          </a:p>
        </p:txBody>
      </p:sp>
      <p:sp>
        <p:nvSpPr>
          <p:cNvPr id="16" name="ZoneTexte 54"/>
          <p:cNvSpPr txBox="1">
            <a:spLocks noChangeArrowheads="1"/>
          </p:cNvSpPr>
          <p:nvPr/>
        </p:nvSpPr>
        <p:spPr bwMode="auto">
          <a:xfrm>
            <a:off x="3160761" y="3385380"/>
            <a:ext cx="2550019" cy="3407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</a:pP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coupleurs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montés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M-ECCTD</a:t>
            </a:r>
            <a:endParaRPr lang="en-US" alt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906" y="0"/>
            <a:ext cx="731309" cy="9592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32653" y="1013231"/>
            <a:ext cx="2710018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2" algn="ctr" eaLnBrk="0" hangingPunct="0"/>
            <a:r>
              <a:rPr lang="fr-FR" sz="1200" b="1" i="1" kern="0" dirty="0" smtClean="0">
                <a:sym typeface="Lucida Grande" charset="0"/>
              </a:rPr>
              <a:t>Présentation de Thibault Hamelin</a:t>
            </a:r>
            <a:endParaRPr lang="fr-FR" sz="1200" b="1" i="1" kern="0" dirty="0"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13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67776" y="1267216"/>
            <a:ext cx="5902266" cy="591073"/>
          </a:xfrm>
        </p:spPr>
        <p:txBody>
          <a:bodyPr/>
          <a:lstStyle/>
          <a:p>
            <a:pPr algn="ctr"/>
            <a:r>
              <a:rPr lang="en-US" sz="1800" kern="0" dirty="0" smtClean="0">
                <a:solidFill>
                  <a:schemeClr val="tx1"/>
                </a:solidFill>
              </a:rPr>
              <a:t>Assemblage du train de </a:t>
            </a:r>
            <a:r>
              <a:rPr lang="en-US" sz="1800" kern="0" dirty="0" err="1" smtClean="0">
                <a:solidFill>
                  <a:schemeClr val="tx1"/>
                </a:solidFill>
              </a:rPr>
              <a:t>cavités</a:t>
            </a:r>
            <a:r>
              <a:rPr lang="en-US" sz="1800" kern="0" dirty="0" smtClean="0">
                <a:solidFill>
                  <a:schemeClr val="tx1"/>
                </a:solidFill>
              </a:rPr>
              <a:t> </a:t>
            </a:r>
            <a:r>
              <a:rPr lang="en-US" sz="1800" kern="0" dirty="0" err="1" smtClean="0">
                <a:solidFill>
                  <a:schemeClr val="tx1"/>
                </a:solidFill>
              </a:rPr>
              <a:t>en</a:t>
            </a:r>
            <a:r>
              <a:rPr lang="en-US" sz="1800" kern="0" dirty="0" smtClean="0">
                <a:solidFill>
                  <a:schemeClr val="tx1"/>
                </a:solidFill>
              </a:rPr>
              <a:t> sale blanche ISO 4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1"/>
          <a:stretch/>
        </p:blipFill>
        <p:spPr>
          <a:xfrm>
            <a:off x="3156833" y="2561836"/>
            <a:ext cx="5313647" cy="35414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7246580" y="2303304"/>
            <a:ext cx="1031788" cy="262701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350" dirty="0" smtClean="0">
                <a:solidFill>
                  <a:srgbClr val="000000"/>
                </a:solidFill>
              </a:rPr>
              <a:t>Mars </a:t>
            </a:r>
            <a:r>
              <a:rPr lang="en-US" sz="1350" dirty="0">
                <a:solidFill>
                  <a:srgbClr val="000000"/>
                </a:solidFill>
              </a:rPr>
              <a:t>2017</a:t>
            </a:r>
          </a:p>
        </p:txBody>
      </p:sp>
      <p:pic>
        <p:nvPicPr>
          <p:cNvPr id="8" name="Imag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9" y="3660836"/>
            <a:ext cx="1829118" cy="269038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04" y="2167355"/>
            <a:ext cx="2604827" cy="1466421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642814" y="3541043"/>
            <a:ext cx="849191" cy="25853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</a:rPr>
              <a:t>Jan. 2017</a:t>
            </a:r>
          </a:p>
        </p:txBody>
      </p:sp>
      <p:sp>
        <p:nvSpPr>
          <p:cNvPr id="12" name="Titre 4"/>
          <p:cNvSpPr txBox="1">
            <a:spLocks/>
          </p:cNvSpPr>
          <p:nvPr/>
        </p:nvSpPr>
        <p:spPr bwMode="gray">
          <a:xfrm>
            <a:off x="2042121" y="0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smtClean="0"/>
              <a:t>Le cryomodule prototype M-ECCTD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851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14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63472" y="1138541"/>
            <a:ext cx="6629400" cy="681540"/>
          </a:xfrm>
        </p:spPr>
        <p:txBody>
          <a:bodyPr/>
          <a:lstStyle/>
          <a:p>
            <a:pPr algn="ctr"/>
            <a:r>
              <a:rPr lang="fr-FR" sz="2100" dirty="0" smtClean="0">
                <a:solidFill>
                  <a:schemeClr val="tx1"/>
                </a:solidFill>
              </a:rPr>
              <a:t>Assemblage hors salle blanche</a:t>
            </a:r>
            <a:endParaRPr lang="fr-FR" sz="21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2" y="2125158"/>
            <a:ext cx="5370456" cy="3248919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393466" y="2196543"/>
            <a:ext cx="1031788" cy="25853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350" dirty="0" smtClean="0">
                <a:solidFill>
                  <a:srgbClr val="000000"/>
                </a:solidFill>
              </a:rPr>
              <a:t>Avril </a:t>
            </a:r>
            <a:r>
              <a:rPr lang="en-US" sz="1350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8" name="ZoneTexte 54"/>
          <p:cNvSpPr txBox="1">
            <a:spLocks noChangeArrowheads="1"/>
          </p:cNvSpPr>
          <p:nvPr/>
        </p:nvSpPr>
        <p:spPr bwMode="auto">
          <a:xfrm>
            <a:off x="428487" y="5591269"/>
            <a:ext cx="4952071" cy="877420"/>
          </a:xfrm>
          <a:prstGeom prst="rect">
            <a:avLst/>
          </a:prstGeom>
          <a:solidFill>
            <a:srgbClr val="CCF9C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soudure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tube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diphasique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titane</a:t>
            </a:r>
            <a:endParaRPr lang="en-US" altLang="fr-FR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Manteaux de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superisolant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MLI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blindages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magnétiques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système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d’accord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fréquence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circuits </a:t>
            </a:r>
            <a:r>
              <a:rPr lang="en-US" altLang="fr-FR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cryogéniques</a:t>
            </a:r>
            <a:r>
              <a:rPr lang="en-US" altLang="fr-FR" sz="10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etc.</a:t>
            </a:r>
            <a:endParaRPr lang="en-US" altLang="fr-FR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647" y="2106941"/>
            <a:ext cx="3397612" cy="19111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647" y="4160692"/>
            <a:ext cx="3393814" cy="1909020"/>
          </a:xfrm>
          <a:prstGeom prst="rect">
            <a:avLst/>
          </a:prstGeom>
        </p:spPr>
      </p:pic>
      <p:sp>
        <p:nvSpPr>
          <p:cNvPr id="11" name="Titre 4"/>
          <p:cNvSpPr txBox="1">
            <a:spLocks/>
          </p:cNvSpPr>
          <p:nvPr/>
        </p:nvSpPr>
        <p:spPr bwMode="gray">
          <a:xfrm>
            <a:off x="2042121" y="0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smtClean="0"/>
              <a:t>Le cryomodule prototype M-ECCTD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564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15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389309" y="1279564"/>
            <a:ext cx="6404938" cy="681540"/>
          </a:xfrm>
        </p:spPr>
        <p:txBody>
          <a:bodyPr/>
          <a:lstStyle/>
          <a:p>
            <a:pPr algn="ctr"/>
            <a:r>
              <a:rPr lang="fr-FR" sz="2100" dirty="0" smtClean="0">
                <a:solidFill>
                  <a:schemeClr val="tx1"/>
                </a:solidFill>
              </a:rPr>
              <a:t>insertion dans le </a:t>
            </a:r>
            <a:r>
              <a:rPr lang="fr-FR" sz="2100" dirty="0" err="1" smtClean="0">
                <a:solidFill>
                  <a:schemeClr val="tx1"/>
                </a:solidFill>
              </a:rPr>
              <a:t>spaceframe</a:t>
            </a:r>
            <a:endParaRPr lang="fr-FR" sz="21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774" y="2522865"/>
            <a:ext cx="5554536" cy="3124427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6762459" y="2180812"/>
            <a:ext cx="1031788" cy="25853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350" dirty="0" smtClean="0">
                <a:solidFill>
                  <a:srgbClr val="000000"/>
                </a:solidFill>
              </a:rPr>
              <a:t>Mai </a:t>
            </a:r>
            <a:r>
              <a:rPr lang="en-US" sz="1350" dirty="0">
                <a:solidFill>
                  <a:srgbClr val="000000"/>
                </a:solidFill>
              </a:rPr>
              <a:t>2017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17" t="19602" r="46848" b="27854"/>
          <a:stretch/>
        </p:blipFill>
        <p:spPr>
          <a:xfrm rot="5400000">
            <a:off x="481255" y="1915005"/>
            <a:ext cx="2409266" cy="27246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111" y="4923693"/>
            <a:ext cx="1447199" cy="723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66" t="2341" r="14763" b="23784"/>
          <a:stretch/>
        </p:blipFill>
        <p:spPr>
          <a:xfrm>
            <a:off x="264043" y="4546472"/>
            <a:ext cx="2784178" cy="1772536"/>
          </a:xfrm>
          <a:prstGeom prst="rect">
            <a:avLst/>
          </a:prstGeom>
        </p:spPr>
      </p:pic>
      <p:sp>
        <p:nvSpPr>
          <p:cNvPr id="12" name="Titre 4"/>
          <p:cNvSpPr txBox="1">
            <a:spLocks/>
          </p:cNvSpPr>
          <p:nvPr/>
        </p:nvSpPr>
        <p:spPr bwMode="gray">
          <a:xfrm>
            <a:off x="2042121" y="0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smtClean="0"/>
              <a:t>Le cryomodule prototype M-ECCTD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34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16</a:t>
            </a:fld>
            <a:endParaRPr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48" y="1159524"/>
            <a:ext cx="7627577" cy="4290512"/>
          </a:xfrm>
          <a:prstGeom prst="rect">
            <a:avLst/>
          </a:prstGeom>
        </p:spPr>
      </p:pic>
      <p:sp>
        <p:nvSpPr>
          <p:cNvPr id="10" name="Titre 4"/>
          <p:cNvSpPr>
            <a:spLocks noGrp="1"/>
          </p:cNvSpPr>
          <p:nvPr>
            <p:ph type="title"/>
          </p:nvPr>
        </p:nvSpPr>
        <p:spPr>
          <a:xfrm>
            <a:off x="1924786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Le cryomodule prototype M-ECCTD</a:t>
            </a:r>
            <a:endParaRPr lang="en-US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032738" y="5744308"/>
            <a:ext cx="4372708" cy="8557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kern="0" dirty="0" smtClean="0">
                <a:latin typeface="+mj-lt"/>
              </a:rPr>
              <a:t>Franck Peauger</a:t>
            </a:r>
          </a:p>
          <a:p>
            <a:pPr>
              <a:lnSpc>
                <a:spcPct val="120000"/>
              </a:lnSpc>
            </a:pPr>
            <a:r>
              <a:rPr lang="en-US" sz="2000" kern="0" dirty="0" smtClean="0">
                <a:latin typeface="+mj-lt"/>
              </a:rPr>
              <a:t>WP leader des cryomodules à Saclay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166" y="2632737"/>
            <a:ext cx="892587" cy="11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" y="2010278"/>
            <a:ext cx="5303853" cy="397789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17</a:t>
            </a:fld>
            <a:endParaRPr dirty="0"/>
          </a:p>
        </p:txBody>
      </p:sp>
      <p:sp>
        <p:nvSpPr>
          <p:cNvPr id="7" name="TextBox 2"/>
          <p:cNvSpPr txBox="1"/>
          <p:nvPr/>
        </p:nvSpPr>
        <p:spPr>
          <a:xfrm>
            <a:off x="1277298" y="6058262"/>
            <a:ext cx="3153317" cy="42473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350" dirty="0" smtClean="0">
                <a:solidFill>
                  <a:srgbClr val="000000"/>
                </a:solidFill>
              </a:rPr>
              <a:t>Installation </a:t>
            </a:r>
            <a:r>
              <a:rPr lang="en-US" sz="1350" dirty="0" err="1" smtClean="0">
                <a:solidFill>
                  <a:srgbClr val="000000"/>
                </a:solidFill>
              </a:rPr>
              <a:t>dans</a:t>
            </a:r>
            <a:r>
              <a:rPr lang="en-US" sz="1350" dirty="0" smtClean="0">
                <a:solidFill>
                  <a:srgbClr val="000000"/>
                </a:solidFill>
              </a:rPr>
              <a:t> le bunker de test </a:t>
            </a:r>
            <a:r>
              <a:rPr lang="en-US" sz="1350" dirty="0" err="1" smtClean="0">
                <a:solidFill>
                  <a:srgbClr val="000000"/>
                </a:solidFill>
              </a:rPr>
              <a:t>en</a:t>
            </a:r>
            <a:r>
              <a:rPr lang="en-US" sz="1350" dirty="0" smtClean="0">
                <a:solidFill>
                  <a:srgbClr val="000000"/>
                </a:solidFill>
              </a:rPr>
              <a:t> </a:t>
            </a:r>
            <a:r>
              <a:rPr lang="en-US" sz="1350" dirty="0" err="1" smtClean="0">
                <a:solidFill>
                  <a:srgbClr val="000000"/>
                </a:solidFill>
              </a:rPr>
              <a:t>juillet</a:t>
            </a:r>
            <a:r>
              <a:rPr lang="en-US" sz="1350" dirty="0" smtClean="0">
                <a:solidFill>
                  <a:srgbClr val="000000"/>
                </a:solidFill>
              </a:rPr>
              <a:t> </a:t>
            </a:r>
            <a:r>
              <a:rPr lang="en-US" sz="1350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8" name="ZoneTexte 54"/>
          <p:cNvSpPr txBox="1">
            <a:spLocks noChangeArrowheads="1"/>
          </p:cNvSpPr>
          <p:nvPr/>
        </p:nvSpPr>
        <p:spPr bwMode="auto">
          <a:xfrm>
            <a:off x="5410907" y="2552137"/>
            <a:ext cx="3557352" cy="3106235"/>
          </a:xfrm>
          <a:prstGeom prst="rect">
            <a:avLst/>
          </a:prstGeom>
          <a:solidFill>
            <a:srgbClr val="CCF9C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1eres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mises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froid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4.2 </a:t>
            </a:r>
            <a:r>
              <a:rPr lang="en-US" altLang="fr-FR" sz="10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and 2K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Août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/Sept</a:t>
            </a:r>
            <a:r>
              <a:rPr lang="en-US" altLang="fr-FR" sz="10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</a:pPr>
            <a:endParaRPr lang="en-US" altLang="fr-FR" sz="105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Rupture de la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céramique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d’un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coupleur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lors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montage d’un door-knob</a:t>
            </a:r>
          </a:p>
          <a:p>
            <a:pPr defTabSz="273050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</a:pPr>
            <a:r>
              <a:rPr lang="en-US" altLang="fr-FR" sz="10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=&gt; remise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brutale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PA du vide 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cavités</a:t>
            </a:r>
            <a:endParaRPr lang="en-US" altLang="fr-FR" sz="105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6088" indent="-176213" defTabSz="273050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</a:pP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=&gt; pollution des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cavités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Impossibilité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réaliser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tests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puissance RF</a:t>
            </a:r>
          </a:p>
          <a:p>
            <a:pPr marL="446088" indent="-176213" defTabSz="273050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</a:pPr>
            <a:endParaRPr lang="en-US" altLang="fr-FR" sz="105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coupleur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cassé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été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démonté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la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cavité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refermée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bride pour continuer les tests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cryogéniques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à bas </a:t>
            </a:r>
            <a:r>
              <a:rPr lang="en-US" altLang="fr-FR" sz="105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niveaux</a:t>
            </a:r>
            <a:r>
              <a:rPr lang="en-US" altLang="fr-FR" sz="105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RF</a:t>
            </a:r>
            <a:endParaRPr lang="en-US" altLang="fr-FR" sz="105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re 4"/>
          <p:cNvSpPr>
            <a:spLocks noGrp="1"/>
          </p:cNvSpPr>
          <p:nvPr>
            <p:ph type="title"/>
          </p:nvPr>
        </p:nvSpPr>
        <p:spPr>
          <a:xfrm>
            <a:off x="2042121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Le cryomodule prototype M-ECCTD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78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18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42121" y="235087"/>
            <a:ext cx="5859338" cy="681540"/>
          </a:xfrm>
        </p:spPr>
        <p:txBody>
          <a:bodyPr/>
          <a:lstStyle/>
          <a:p>
            <a:r>
              <a:rPr lang="fr-FR" dirty="0" smtClean="0"/>
              <a:t>Acquisition, Control racks, software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63" y="1693975"/>
            <a:ext cx="2532808" cy="18996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7125"/>
            <a:ext cx="2535771" cy="19018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644" y="1665600"/>
            <a:ext cx="2532808" cy="1899606"/>
          </a:xfrm>
          <a:prstGeom prst="rect">
            <a:avLst/>
          </a:prstGeom>
        </p:spPr>
      </p:pic>
      <p:pic>
        <p:nvPicPr>
          <p:cNvPr id="10" name="Image 9" descr="C:\Users\fpeauger\AppData\Local\Microsoft\Windows\INetCache\Content.Word\capture1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79" r="12621" b="29686"/>
          <a:stretch>
            <a:fillRect/>
          </a:stretch>
        </p:blipFill>
        <p:spPr bwMode="auto">
          <a:xfrm>
            <a:off x="5611625" y="1665600"/>
            <a:ext cx="3356634" cy="189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625" y="4150565"/>
            <a:ext cx="3514992" cy="17149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771" y="4160072"/>
            <a:ext cx="3048793" cy="171494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07738" y="1137304"/>
            <a:ext cx="6328104" cy="458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kern="0" dirty="0" err="1" smtClean="0">
                <a:latin typeface="+mj-lt"/>
              </a:rPr>
              <a:t>Muscade</a:t>
            </a:r>
            <a:r>
              <a:rPr lang="en-US" sz="2000" kern="0" dirty="0" smtClean="0">
                <a:latin typeface="+mj-lt"/>
              </a:rPr>
              <a:t>: </a:t>
            </a:r>
            <a:r>
              <a:rPr lang="en-US" sz="2000" kern="0" dirty="0" err="1" smtClean="0">
                <a:latin typeface="+mj-lt"/>
              </a:rPr>
              <a:t>système</a:t>
            </a:r>
            <a:r>
              <a:rPr lang="en-US" sz="2000" kern="0" dirty="0" smtClean="0">
                <a:latin typeface="+mj-lt"/>
              </a:rPr>
              <a:t> de </a:t>
            </a:r>
            <a:r>
              <a:rPr lang="en-US" sz="2000" kern="0" dirty="0" err="1" smtClean="0">
                <a:latin typeface="+mj-lt"/>
              </a:rPr>
              <a:t>contrôle</a:t>
            </a:r>
            <a:r>
              <a:rPr lang="en-US" sz="2000" kern="0" dirty="0" smtClean="0">
                <a:latin typeface="+mj-lt"/>
              </a:rPr>
              <a:t> de la </a:t>
            </a:r>
            <a:r>
              <a:rPr lang="en-US" sz="2000" kern="0" dirty="0" err="1" smtClean="0">
                <a:latin typeface="+mj-lt"/>
              </a:rPr>
              <a:t>cryogénie</a:t>
            </a:r>
            <a:r>
              <a:rPr lang="en-US" sz="2000" kern="0" dirty="0" smtClean="0">
                <a:latin typeface="+mj-lt"/>
              </a:rPr>
              <a:t>, vide, …</a:t>
            </a:r>
            <a:endParaRPr lang="en-US" sz="2000" kern="0" dirty="0" smtClean="0"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92451" y="6095695"/>
            <a:ext cx="3990385" cy="458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kern="0" dirty="0" smtClean="0">
                <a:latin typeface="+mj-lt"/>
              </a:rPr>
              <a:t>EPICS: </a:t>
            </a:r>
            <a:r>
              <a:rPr lang="en-US" sz="2000" kern="0" dirty="0" err="1" smtClean="0">
                <a:latin typeface="+mj-lt"/>
              </a:rPr>
              <a:t>système</a:t>
            </a:r>
            <a:r>
              <a:rPr lang="en-US" sz="2000" kern="0" dirty="0" smtClean="0">
                <a:latin typeface="+mj-lt"/>
              </a:rPr>
              <a:t> de </a:t>
            </a:r>
            <a:r>
              <a:rPr lang="en-US" sz="2000" kern="0" dirty="0" err="1" smtClean="0">
                <a:latin typeface="+mj-lt"/>
              </a:rPr>
              <a:t>contrôle</a:t>
            </a:r>
            <a:r>
              <a:rPr lang="en-US" sz="2000" kern="0" dirty="0" smtClean="0">
                <a:latin typeface="+mj-lt"/>
              </a:rPr>
              <a:t> de la RF</a:t>
            </a:r>
          </a:p>
        </p:txBody>
      </p:sp>
    </p:spTree>
    <p:extLst>
      <p:ext uri="{BB962C8B-B14F-4D97-AF65-F5344CB8AC3E}">
        <p14:creationId xmlns:p14="http://schemas.microsoft.com/office/powerpoint/2010/main" val="8149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4"/>
          <p:cNvSpPr>
            <a:spLocks noGrp="1"/>
          </p:cNvSpPr>
          <p:nvPr>
            <p:ph type="title"/>
          </p:nvPr>
        </p:nvSpPr>
        <p:spPr>
          <a:xfrm>
            <a:off x="2042121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Le cryomodule prototype M-ECCTD</a:t>
            </a: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19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47" y="1467728"/>
            <a:ext cx="7981354" cy="52233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74970" y="3873494"/>
            <a:ext cx="402714" cy="23704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52122" y="1068807"/>
            <a:ext cx="1319852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Pressure in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diphasic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line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08359" y="4668677"/>
            <a:ext cx="216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400" dirty="0" err="1" smtClean="0">
                <a:solidFill>
                  <a:srgbClr val="FFCC00"/>
                </a:solidFill>
                <a:latin typeface="Calibri" panose="020F0502020204030204"/>
              </a:rPr>
              <a:t>Temperature</a:t>
            </a:r>
            <a:r>
              <a:rPr lang="fr-FR" sz="1400" dirty="0" smtClean="0">
                <a:solidFill>
                  <a:srgbClr val="FFCC00"/>
                </a:solidFill>
                <a:latin typeface="Calibri" panose="020F0502020204030204"/>
              </a:rPr>
              <a:t> on </a:t>
            </a:r>
            <a:r>
              <a:rPr lang="fr-FR" sz="1400" dirty="0" err="1" smtClean="0">
                <a:solidFill>
                  <a:srgbClr val="FFCC00"/>
                </a:solidFill>
                <a:latin typeface="Calibri" panose="020F0502020204030204"/>
              </a:rPr>
              <a:t>diphasic</a:t>
            </a:r>
            <a:r>
              <a:rPr lang="fr-FR" sz="1400" dirty="0" smtClean="0">
                <a:solidFill>
                  <a:srgbClr val="FFCC00"/>
                </a:solidFill>
                <a:latin typeface="Calibri" panose="020F0502020204030204"/>
              </a:rPr>
              <a:t> tube (</a:t>
            </a:r>
            <a:r>
              <a:rPr lang="fr-FR" sz="1400" dirty="0" err="1" smtClean="0">
                <a:solidFill>
                  <a:srgbClr val="FFCC00"/>
                </a:solidFill>
                <a:latin typeface="Calibri" panose="020F0502020204030204"/>
              </a:rPr>
              <a:t>cavity</a:t>
            </a:r>
            <a:r>
              <a:rPr lang="fr-FR" sz="1400" dirty="0" smtClean="0">
                <a:solidFill>
                  <a:srgbClr val="FFCC00"/>
                </a:solidFill>
                <a:latin typeface="Calibri" panose="020F0502020204030204"/>
              </a:rPr>
              <a:t>)</a:t>
            </a:r>
            <a:endParaRPr lang="fr-FR" sz="1400" dirty="0">
              <a:solidFill>
                <a:srgbClr val="FFCC00"/>
              </a:solidFill>
              <a:latin typeface="Calibri" panose="020F0502020204030204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715176" y="1327061"/>
            <a:ext cx="4151052" cy="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8" name="Connecteur droit 27"/>
          <p:cNvCxnSpPr/>
          <p:nvPr/>
        </p:nvCxnSpPr>
        <p:spPr>
          <a:xfrm>
            <a:off x="5866228" y="1068807"/>
            <a:ext cx="5446" cy="492391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29" name="Connecteur droit avec flèche 28"/>
          <p:cNvCxnSpPr/>
          <p:nvPr/>
        </p:nvCxnSpPr>
        <p:spPr>
          <a:xfrm>
            <a:off x="5914394" y="1327061"/>
            <a:ext cx="1146483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3087897" y="908260"/>
            <a:ext cx="1405610" cy="307777"/>
          </a:xfrm>
          <a:prstGeom prst="rect">
            <a:avLst/>
          </a:prstGeom>
          <a:solidFill>
            <a:sysClr val="window" lastClr="FFFFFF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LHe at 4.2 K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897045" y="322718"/>
            <a:ext cx="1087334" cy="738664"/>
          </a:xfrm>
          <a:prstGeom prst="rect">
            <a:avLst/>
          </a:prstGeom>
          <a:solidFill>
            <a:sysClr val="window" lastClr="FFFFFF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Pumping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on the LHe bath</a:t>
            </a:r>
          </a:p>
        </p:txBody>
      </p:sp>
      <p:cxnSp>
        <p:nvCxnSpPr>
          <p:cNvPr id="32" name="Connecteur droit 31"/>
          <p:cNvCxnSpPr/>
          <p:nvPr/>
        </p:nvCxnSpPr>
        <p:spPr>
          <a:xfrm>
            <a:off x="6735791" y="1755290"/>
            <a:ext cx="0" cy="404704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3" name="ZoneTexte 1"/>
          <p:cNvSpPr txBox="1"/>
          <p:nvPr/>
        </p:nvSpPr>
        <p:spPr>
          <a:xfrm>
            <a:off x="2691633" y="3241831"/>
            <a:ext cx="1210309" cy="6036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Shutdown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electrical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control system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H="1">
            <a:off x="2691633" y="4045283"/>
            <a:ext cx="193833" cy="1146614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ZoneTexte 1"/>
          <p:cNvSpPr txBox="1"/>
          <p:nvPr/>
        </p:nvSpPr>
        <p:spPr>
          <a:xfrm>
            <a:off x="3884640" y="3778814"/>
            <a:ext cx="1521738" cy="53293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Shutdown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compressed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air (and He </a:t>
            </a: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liquefier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4735272" y="4473072"/>
            <a:ext cx="291778" cy="8594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ZoneTexte 1"/>
          <p:cNvSpPr txBox="1"/>
          <p:nvPr/>
        </p:nvSpPr>
        <p:spPr>
          <a:xfrm>
            <a:off x="4416711" y="1954592"/>
            <a:ext cx="1170799" cy="5944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Pumping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LHe bath down to 27mbars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5406378" y="2303934"/>
            <a:ext cx="459850" cy="111464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Connecteur droit avec flèche 38"/>
          <p:cNvCxnSpPr/>
          <p:nvPr/>
        </p:nvCxnSpPr>
        <p:spPr>
          <a:xfrm flipH="1">
            <a:off x="6761549" y="2116880"/>
            <a:ext cx="24194" cy="189702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59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>
            <a:extLst/>
          </a:blip>
          <a:srcRect l="8598" t="7" r="3704" b="-37"/>
          <a:stretch/>
        </p:blipFill>
        <p:spPr>
          <a:xfrm>
            <a:off x="-32400" y="1144313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23747" y="1526426"/>
            <a:ext cx="2400176" cy="1384995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411403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Power</a:t>
            </a:r>
            <a:endParaRPr lang="en-GB" b="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411403"/>
            <a:r>
              <a:rPr lang="en-GB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85750" indent="-285750" defTabSz="411403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2 GeV</a:t>
            </a:r>
          </a:p>
          <a:p>
            <a:pPr marL="285750" indent="-285750" defTabSz="411403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marL="285750" indent="-285750" defTabSz="411403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</p:txBody>
      </p:sp>
      <p:sp>
        <p:nvSpPr>
          <p:cNvPr id="49" name="Shape 49"/>
          <p:cNvSpPr/>
          <p:nvPr/>
        </p:nvSpPr>
        <p:spPr>
          <a:xfrm>
            <a:off x="9043643" y="-892219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defTabSz="411403"/>
            <a:endParaRPr>
              <a:solidFill>
                <a:prstClr val="black"/>
              </a:solidFill>
            </a:endParaRPr>
          </a:p>
        </p:txBody>
      </p:sp>
      <p:sp>
        <p:nvSpPr>
          <p:cNvPr id="50" name="Shape 50"/>
          <p:cNvSpPr/>
          <p:nvPr/>
        </p:nvSpPr>
        <p:spPr>
          <a:xfrm>
            <a:off x="9265955" y="-382038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 flipV="1">
            <a:off x="187967" y="2468810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sym typeface="Helvetica"/>
            </a:endParaRPr>
          </a:p>
        </p:txBody>
      </p:sp>
      <p:grpSp>
        <p:nvGrpSpPr>
          <p:cNvPr id="73" name="Group 73"/>
          <p:cNvGrpSpPr/>
          <p:nvPr/>
        </p:nvGrpSpPr>
        <p:grpSpPr>
          <a:xfrm>
            <a:off x="5731249" y="2265325"/>
            <a:ext cx="3071476" cy="3969095"/>
            <a:chOff x="-1" y="-1"/>
            <a:chExt cx="3071475" cy="3969094"/>
          </a:xfrm>
        </p:grpSpPr>
        <p:sp>
          <p:nvSpPr>
            <p:cNvPr id="52" name="Shape 52"/>
            <p:cNvSpPr/>
            <p:nvPr/>
          </p:nvSpPr>
          <p:spPr>
            <a:xfrm>
              <a:off x="403263" y="1753102"/>
              <a:ext cx="2668211" cy="2215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in Construction </a:t>
              </a:r>
              <a:r>
                <a:rPr lang="en-US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</a:t>
              </a:r>
              <a:r>
                <a:rPr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udget</a:t>
              </a:r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2028</a:t>
              </a:r>
            </a:p>
            <a:p>
              <a:pPr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887648" y="1405146"/>
            <a:ext cx="3648185" cy="1384995"/>
            <a:chOff x="-204746" y="0"/>
            <a:chExt cx="2947474" cy="1384994"/>
          </a:xfrm>
        </p:grpSpPr>
        <p:grpSp>
          <p:nvGrpSpPr>
            <p:cNvPr id="78" name="Group 78"/>
            <p:cNvGrpSpPr/>
            <p:nvPr/>
          </p:nvGrpSpPr>
          <p:grpSpPr>
            <a:xfrm>
              <a:off x="-204746" y="0"/>
              <a:ext cx="2889069" cy="1384994"/>
              <a:chOff x="-204745" y="0"/>
              <a:chExt cx="2889067" cy="1384993"/>
            </a:xfrm>
          </p:grpSpPr>
          <p:grpSp>
            <p:nvGrpSpPr>
              <p:cNvPr id="76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7" name="Shape 77"/>
              <p:cNvSpPr/>
              <p:nvPr/>
            </p:nvSpPr>
            <p:spPr>
              <a:xfrm>
                <a:off x="-204745" y="0"/>
                <a:ext cx="2341568" cy="138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411403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marL="285750" indent="-285750" defTabSz="411403">
                  <a:buFont typeface="Arial" panose="020B0604020202020204" pitchFamily="34" charset="0"/>
                  <a:buChar char="•"/>
                </a:pP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cooled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rotating</a:t>
                </a:r>
                <a:endParaRPr lang="en-GB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defTabSz="411403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GB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W-target</a:t>
                </a: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(5MW average</a:t>
                </a:r>
              </a:p>
              <a:p>
                <a:pPr defTabSz="411403"/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power)</a:t>
                </a:r>
              </a:p>
              <a:p>
                <a:pPr marL="285750" indent="-285750" defTabSz="411403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42 beam ports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1" y="4636260"/>
            <a:ext cx="1120606" cy="422640"/>
            <a:chOff x="0" y="0"/>
            <a:chExt cx="1120605" cy="422639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Tx/>
                </a:defRPr>
              </a:pPr>
              <a:r>
                <a:rPr b="0" dirty="0">
                  <a:solidFill>
                    <a:schemeClr val="bg1"/>
                  </a:solidFill>
                  <a:uFillTx/>
                </a:rPr>
                <a:t>Ion Source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1247607" y="-131876"/>
            <a:ext cx="7139136" cy="1429887"/>
          </a:xfr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z="2000" dirty="0"/>
              <a:t> ESS </a:t>
            </a:r>
            <a:r>
              <a:rPr lang="en-US" sz="2000" dirty="0" smtClean="0"/>
              <a:t>: infrastructure de </a:t>
            </a:r>
            <a:r>
              <a:rPr lang="en-US" sz="2000" dirty="0" err="1" smtClean="0"/>
              <a:t>recherche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53806" y="6107270"/>
            <a:ext cx="310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1843 M€ </a:t>
            </a:r>
            <a:r>
              <a:rPr lang="en-US" sz="24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  <a:endParaRPr lang="en-US" sz="2400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1420134" y="2856500"/>
            <a:ext cx="725389" cy="1246320"/>
            <a:chOff x="0" y="0"/>
            <a:chExt cx="1280664" cy="1752667"/>
          </a:xfrm>
        </p:grpSpPr>
        <p:sp>
          <p:nvSpPr>
            <p:cNvPr id="43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1140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36906" y="4774131"/>
            <a:ext cx="3726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Environmental goal (“Sustainability”)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Energy responsible 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Renewable energy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Recyclable </a:t>
            </a:r>
            <a:r>
              <a:rPr lang="en-US" b="1" dirty="0" smtClean="0">
                <a:solidFill>
                  <a:schemeClr val="bg1"/>
                </a:solidFill>
              </a:rPr>
              <a:t>heat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 advAuto="0"/>
      <p:bldP spid="51" grpId="0" animBg="1" advAuto="0"/>
      <p:bldP spid="73" grpId="0" animBg="1" advAuto="0"/>
      <p:bldP spid="80" grpId="0" animBg="1" advAuto="0"/>
      <p:bldP spid="83" grpId="0" animBg="1" advAuto="0"/>
      <p:bldP spid="47" grpId="0" animBg="1" advAuto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20</a:t>
            </a:fld>
            <a:endParaRPr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7" t="7321" r="12804" b="29116"/>
          <a:stretch/>
        </p:blipFill>
        <p:spPr>
          <a:xfrm>
            <a:off x="1034723" y="2825394"/>
            <a:ext cx="7511566" cy="3649171"/>
          </a:xfrm>
          <a:prstGeom prst="rect">
            <a:avLst/>
          </a:prstGeom>
        </p:spPr>
      </p:pic>
      <p:sp>
        <p:nvSpPr>
          <p:cNvPr id="14" name="Espace réservé du contenu 1"/>
          <p:cNvSpPr txBox="1">
            <a:spLocks/>
          </p:cNvSpPr>
          <p:nvPr/>
        </p:nvSpPr>
        <p:spPr>
          <a:xfrm>
            <a:off x="1064732" y="1081430"/>
            <a:ext cx="7481557" cy="88980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kern="0" dirty="0" smtClean="0">
                <a:solidFill>
                  <a:srgbClr val="000000"/>
                </a:solidFill>
              </a:rPr>
              <a:t>Cryomodule </a:t>
            </a:r>
            <a:r>
              <a:rPr lang="en-US" sz="1800" kern="0" dirty="0" err="1" smtClean="0">
                <a:solidFill>
                  <a:srgbClr val="000000"/>
                </a:solidFill>
              </a:rPr>
              <a:t>maintenu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plusieurs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heures</a:t>
            </a:r>
            <a:r>
              <a:rPr lang="en-US" sz="1800" kern="0" dirty="0" smtClean="0">
                <a:solidFill>
                  <a:srgbClr val="000000"/>
                </a:solidFill>
              </a:rPr>
              <a:t> à </a:t>
            </a:r>
            <a:r>
              <a:rPr lang="en-US" sz="1800" kern="0" dirty="0">
                <a:solidFill>
                  <a:srgbClr val="000000"/>
                </a:solidFill>
              </a:rPr>
              <a:t>2 </a:t>
            </a:r>
            <a:r>
              <a:rPr lang="en-US" sz="1800" kern="0" dirty="0" smtClean="0">
                <a:solidFill>
                  <a:srgbClr val="000000"/>
                </a:solidFill>
              </a:rPr>
              <a:t>K  avec un </a:t>
            </a:r>
            <a:r>
              <a:rPr lang="en-US" sz="1800" kern="0" dirty="0" err="1" smtClean="0">
                <a:solidFill>
                  <a:srgbClr val="000000"/>
                </a:solidFill>
              </a:rPr>
              <a:t>niveau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d’helium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smtClean="0">
                <a:solidFill>
                  <a:srgbClr val="000000"/>
                </a:solidFill>
              </a:rPr>
              <a:t>stable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kern="0" dirty="0">
                <a:solidFill>
                  <a:srgbClr val="000000"/>
                </a:solidFill>
              </a:rPr>
              <a:t>1</a:t>
            </a:r>
            <a:r>
              <a:rPr lang="en-US" sz="1800" kern="0" baseline="30000" dirty="0">
                <a:solidFill>
                  <a:srgbClr val="000000"/>
                </a:solidFill>
              </a:rPr>
              <a:t>ères</a:t>
            </a:r>
            <a:r>
              <a:rPr lang="en-US" sz="1800" kern="0" dirty="0">
                <a:solidFill>
                  <a:srgbClr val="000000"/>
                </a:solidFill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</a:rPr>
              <a:t>mesures</a:t>
            </a:r>
            <a:r>
              <a:rPr lang="en-US" sz="1800" kern="0" dirty="0">
                <a:solidFill>
                  <a:srgbClr val="000000"/>
                </a:solidFill>
              </a:rPr>
              <a:t> des </a:t>
            </a:r>
            <a:r>
              <a:rPr lang="en-US" sz="1800" kern="0" dirty="0" err="1">
                <a:solidFill>
                  <a:srgbClr val="000000"/>
                </a:solidFill>
              </a:rPr>
              <a:t>pertes</a:t>
            </a:r>
            <a:r>
              <a:rPr lang="en-US" sz="1800" kern="0" dirty="0">
                <a:solidFill>
                  <a:srgbClr val="000000"/>
                </a:solidFill>
              </a:rPr>
              <a:t> à 2K: ~ 23W (estimations = 17W)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kern="0" dirty="0">
                <a:solidFill>
                  <a:srgbClr val="000000"/>
                </a:solidFill>
              </a:rPr>
              <a:t>Sans </a:t>
            </a:r>
            <a:r>
              <a:rPr lang="en-US" sz="1800" kern="0" dirty="0" err="1">
                <a:solidFill>
                  <a:srgbClr val="000000"/>
                </a:solidFill>
              </a:rPr>
              <a:t>réglage</a:t>
            </a:r>
            <a:r>
              <a:rPr lang="en-US" sz="1800" kern="0" dirty="0">
                <a:solidFill>
                  <a:srgbClr val="000000"/>
                </a:solidFill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</a:rPr>
              <a:t>ni</a:t>
            </a:r>
            <a:r>
              <a:rPr lang="en-US" sz="1800" kern="0" dirty="0">
                <a:solidFill>
                  <a:srgbClr val="000000"/>
                </a:solidFill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</a:rPr>
              <a:t>optimisation</a:t>
            </a:r>
            <a:r>
              <a:rPr lang="en-US" sz="1800" kern="0" dirty="0">
                <a:solidFill>
                  <a:srgbClr val="000000"/>
                </a:solidFill>
              </a:rPr>
              <a:t> des conditions de </a:t>
            </a:r>
            <a:r>
              <a:rPr lang="en-US" sz="1800" kern="0" dirty="0" err="1" smtClean="0">
                <a:solidFill>
                  <a:srgbClr val="000000"/>
                </a:solidFill>
              </a:rPr>
              <a:t>refroidissement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9" name="Titre 4"/>
          <p:cNvSpPr>
            <a:spLocks noGrp="1"/>
          </p:cNvSpPr>
          <p:nvPr>
            <p:ph type="title"/>
          </p:nvPr>
        </p:nvSpPr>
        <p:spPr>
          <a:xfrm>
            <a:off x="2042121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Le cryomodule prototype M-ECCTD</a:t>
            </a:r>
            <a:endParaRPr lang="en-US" sz="2400" dirty="0"/>
          </a:p>
        </p:txBody>
      </p:sp>
      <p:sp>
        <p:nvSpPr>
          <p:cNvPr id="2" name="Accolade fermante 1"/>
          <p:cNvSpPr/>
          <p:nvPr/>
        </p:nvSpPr>
        <p:spPr>
          <a:xfrm>
            <a:off x="7078482" y="1971231"/>
            <a:ext cx="223270" cy="639246"/>
          </a:xfrm>
          <a:prstGeom prst="rightBrac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45817" y="1946120"/>
            <a:ext cx="1698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err="1" smtClean="0">
                <a:solidFill>
                  <a:srgbClr val="000000"/>
                </a:solidFill>
              </a:rPr>
              <a:t>Valeur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</a:rPr>
              <a:t>très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</a:rPr>
              <a:t>satisfaisante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21</a:t>
            </a:fld>
            <a:endParaRPr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6" t="21734" r="20914" b="10138"/>
          <a:stretch/>
        </p:blipFill>
        <p:spPr>
          <a:xfrm>
            <a:off x="4971790" y="3909760"/>
            <a:ext cx="3465580" cy="2564805"/>
          </a:xfrm>
          <a:prstGeom prst="rect">
            <a:avLst/>
          </a:prstGeom>
        </p:spPr>
      </p:pic>
      <p:sp>
        <p:nvSpPr>
          <p:cNvPr id="14" name="Espace réservé du contenu 1"/>
          <p:cNvSpPr txBox="1">
            <a:spLocks/>
          </p:cNvSpPr>
          <p:nvPr/>
        </p:nvSpPr>
        <p:spPr>
          <a:xfrm>
            <a:off x="291166" y="1325029"/>
            <a:ext cx="8539790" cy="241325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kern="0" dirty="0" err="1" smtClean="0">
                <a:solidFill>
                  <a:srgbClr val="000000"/>
                </a:solidFill>
              </a:rPr>
              <a:t>Mesures</a:t>
            </a:r>
            <a:r>
              <a:rPr lang="en-US" sz="1800" kern="0" dirty="0" smtClean="0">
                <a:solidFill>
                  <a:srgbClr val="000000"/>
                </a:solidFill>
              </a:rPr>
              <a:t> RF “bas </a:t>
            </a:r>
            <a:r>
              <a:rPr lang="en-US" sz="1800" kern="0" dirty="0" err="1" smtClean="0">
                <a:solidFill>
                  <a:srgbClr val="000000"/>
                </a:solidFill>
              </a:rPr>
              <a:t>niveau</a:t>
            </a:r>
            <a:r>
              <a:rPr lang="en-US" sz="1800" kern="0" dirty="0" smtClean="0">
                <a:solidFill>
                  <a:srgbClr val="000000"/>
                </a:solidFill>
              </a:rPr>
              <a:t>”:</a:t>
            </a:r>
            <a:endParaRPr lang="en-US" sz="1800" kern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kern="0" dirty="0" err="1" smtClean="0">
                <a:solidFill>
                  <a:srgbClr val="000000"/>
                </a:solidFill>
              </a:rPr>
              <a:t>Mise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en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fréquence</a:t>
            </a:r>
            <a:r>
              <a:rPr lang="en-US" sz="1800" kern="0" dirty="0" smtClean="0">
                <a:solidFill>
                  <a:srgbClr val="000000"/>
                </a:solidFill>
              </a:rPr>
              <a:t> de la </a:t>
            </a:r>
            <a:r>
              <a:rPr lang="en-US" sz="1800" kern="0" dirty="0" err="1" smtClean="0">
                <a:solidFill>
                  <a:srgbClr val="000000"/>
                </a:solidFill>
              </a:rPr>
              <a:t>cavité</a:t>
            </a:r>
            <a:r>
              <a:rPr lang="en-US" sz="1800" kern="0" dirty="0" smtClean="0">
                <a:solidFill>
                  <a:srgbClr val="000000"/>
                </a:solidFill>
              </a:rPr>
              <a:t> à 704.42 </a:t>
            </a:r>
            <a:r>
              <a:rPr lang="en-US" sz="1800" kern="0" dirty="0">
                <a:solidFill>
                  <a:srgbClr val="000000"/>
                </a:solidFill>
              </a:rPr>
              <a:t>MHz at 4.2 </a:t>
            </a:r>
            <a:r>
              <a:rPr lang="en-US" sz="1800" kern="0" dirty="0" smtClean="0">
                <a:solidFill>
                  <a:srgbClr val="000000"/>
                </a:solidFill>
              </a:rPr>
              <a:t>K et 2 K avec le </a:t>
            </a:r>
            <a:r>
              <a:rPr lang="en-US" sz="1800" kern="0" dirty="0" err="1" smtClean="0">
                <a:solidFill>
                  <a:srgbClr val="000000"/>
                </a:solidFill>
              </a:rPr>
              <a:t>système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d’accord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en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fréquence</a:t>
            </a:r>
            <a:r>
              <a:rPr lang="en-US" sz="1800" kern="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800" kern="0" dirty="0" err="1" smtClean="0">
                <a:solidFill>
                  <a:srgbClr val="000000"/>
                </a:solidFill>
              </a:rPr>
              <a:t>Vérification</a:t>
            </a:r>
            <a:r>
              <a:rPr lang="en-US" sz="1800" kern="0" dirty="0" smtClean="0">
                <a:solidFill>
                  <a:srgbClr val="000000"/>
                </a:solidFill>
              </a:rPr>
              <a:t> du bon </a:t>
            </a:r>
            <a:r>
              <a:rPr lang="en-US" sz="1800" kern="0" dirty="0" err="1" smtClean="0">
                <a:solidFill>
                  <a:srgbClr val="000000"/>
                </a:solidFill>
              </a:rPr>
              <a:t>fonctionnement</a:t>
            </a:r>
            <a:r>
              <a:rPr lang="en-US" sz="1800" kern="0" dirty="0" smtClean="0">
                <a:solidFill>
                  <a:srgbClr val="000000"/>
                </a:solidFill>
              </a:rPr>
              <a:t> des systems piezo.</a:t>
            </a:r>
          </a:p>
          <a:p>
            <a:pPr marL="363538" indent="0">
              <a:lnSpc>
                <a:spcPct val="120000"/>
              </a:lnSpc>
              <a:buNone/>
            </a:pPr>
            <a:r>
              <a:rPr lang="en-US" sz="1800" kern="0" dirty="0" smtClean="0">
                <a:solidFill>
                  <a:srgbClr val="000000"/>
                </a:solidFill>
              </a:rPr>
              <a:t>(</a:t>
            </a:r>
            <a:r>
              <a:rPr lang="en-US" sz="1800" kern="0" dirty="0" err="1" smtClean="0">
                <a:solidFill>
                  <a:srgbClr val="000000"/>
                </a:solidFill>
              </a:rPr>
              <a:t>Leur</a:t>
            </a:r>
            <a:r>
              <a:rPr lang="en-US" sz="1800" kern="0" dirty="0" smtClean="0">
                <a:solidFill>
                  <a:srgbClr val="000000"/>
                </a:solidFill>
              </a:rPr>
              <a:t> veritable </a:t>
            </a:r>
            <a:r>
              <a:rPr lang="en-US" sz="1800" kern="0" dirty="0" err="1" smtClean="0">
                <a:solidFill>
                  <a:srgbClr val="000000"/>
                </a:solidFill>
              </a:rPr>
              <a:t>efficacité</a:t>
            </a:r>
            <a:r>
              <a:rPr lang="en-US" sz="1800" kern="0" dirty="0" smtClean="0">
                <a:solidFill>
                  <a:srgbClr val="000000"/>
                </a:solidFill>
              </a:rPr>
              <a:t> ne </a:t>
            </a:r>
            <a:r>
              <a:rPr lang="en-US" sz="1800" kern="0" dirty="0" err="1" smtClean="0">
                <a:solidFill>
                  <a:srgbClr val="000000"/>
                </a:solidFill>
              </a:rPr>
              <a:t>pourra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être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validée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qu’avec</a:t>
            </a:r>
            <a:r>
              <a:rPr lang="en-US" sz="1800" kern="0" dirty="0" smtClean="0">
                <a:solidFill>
                  <a:srgbClr val="000000"/>
                </a:solidFill>
              </a:rPr>
              <a:t> de la puissance RF)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5" t="16504" r="4295"/>
          <a:stretch/>
        </p:blipFill>
        <p:spPr>
          <a:xfrm>
            <a:off x="1013442" y="3738281"/>
            <a:ext cx="2765182" cy="2736283"/>
          </a:xfrm>
          <a:prstGeom prst="rect">
            <a:avLst/>
          </a:prstGeom>
        </p:spPr>
      </p:pic>
      <p:sp>
        <p:nvSpPr>
          <p:cNvPr id="10" name="Titre 4"/>
          <p:cNvSpPr>
            <a:spLocks noGrp="1"/>
          </p:cNvSpPr>
          <p:nvPr>
            <p:ph type="title"/>
          </p:nvPr>
        </p:nvSpPr>
        <p:spPr>
          <a:xfrm>
            <a:off x="2042121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Le cryomodule prototype M-ECCTD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92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en-US" smtClean="0"/>
              <a:pPr>
                <a:buFontTx/>
                <a:buNone/>
              </a:pPr>
              <a:t>22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852833" y="0"/>
            <a:ext cx="5859338" cy="908720"/>
          </a:xfrm>
        </p:spPr>
        <p:txBody>
          <a:bodyPr/>
          <a:lstStyle/>
          <a:p>
            <a:pPr algn="ctr"/>
            <a:r>
              <a:rPr lang="en-US" sz="2400" dirty="0" smtClean="0"/>
              <a:t>2ème cryomodule prototype H-ECCTD</a:t>
            </a:r>
            <a:br>
              <a:rPr lang="en-US" sz="2400" dirty="0" smtClean="0"/>
            </a:br>
            <a:r>
              <a:rPr lang="en-US" sz="2400" dirty="0" smtClean="0"/>
              <a:t>et</a:t>
            </a:r>
            <a:r>
              <a:rPr lang="en-US" sz="2400" dirty="0" smtClean="0"/>
              <a:t> cryomodules de </a:t>
            </a:r>
            <a:r>
              <a:rPr lang="en-US" sz="2400" dirty="0" err="1" smtClean="0"/>
              <a:t>serie</a:t>
            </a:r>
            <a:endParaRPr lang="en-US" sz="2400" dirty="0"/>
          </a:p>
        </p:txBody>
      </p:sp>
      <p:pic>
        <p:nvPicPr>
          <p:cNvPr id="7" name="Content Placeholder 6" descr="Screen Shot 2014-05-13 at 13.45.0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96"/>
          <a:stretch/>
        </p:blipFill>
        <p:spPr>
          <a:xfrm>
            <a:off x="545957" y="2058594"/>
            <a:ext cx="8114357" cy="44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7311877" y="6454231"/>
            <a:ext cx="1600200" cy="273844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/>
              <a:pPr>
                <a:buFontTx/>
                <a:buNone/>
                <a:defRPr/>
              </a:pPr>
              <a:t>23</a:t>
            </a:fld>
            <a:endParaRPr lang="en-US" dirty="0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993918" y="160259"/>
            <a:ext cx="5317959" cy="681540"/>
          </a:xfrm>
        </p:spPr>
        <p:txBody>
          <a:bodyPr/>
          <a:lstStyle/>
          <a:p>
            <a:pPr algn="ctr"/>
            <a:r>
              <a:rPr lang="fr-FR" sz="2800" dirty="0" smtClean="0">
                <a:latin typeface="+mn-lt"/>
              </a:rPr>
              <a:t>cryomodules de série</a:t>
            </a:r>
            <a:endParaRPr lang="fr-FR" sz="2800" dirty="0">
              <a:latin typeface="+mn-lt"/>
            </a:endParaRPr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270079" y="1511081"/>
            <a:ext cx="8765636" cy="494315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800" kern="0" dirty="0" smtClean="0">
                <a:solidFill>
                  <a:srgbClr val="000000"/>
                </a:solidFill>
              </a:rPr>
              <a:t>Contrats séparés pour la production </a:t>
            </a:r>
            <a:r>
              <a:rPr lang="fr-FR" sz="1800" kern="0" dirty="0" smtClean="0">
                <a:solidFill>
                  <a:srgbClr val="000000"/>
                </a:solidFill>
              </a:rPr>
              <a:t>des différents </a:t>
            </a:r>
            <a:r>
              <a:rPr lang="fr-FR" sz="1800" kern="0" dirty="0" smtClean="0">
                <a:solidFill>
                  <a:srgbClr val="000000"/>
                </a:solidFill>
              </a:rPr>
              <a:t>composant des </a:t>
            </a:r>
            <a:r>
              <a:rPr lang="fr-FR" sz="1800" kern="0" dirty="0" smtClean="0">
                <a:solidFill>
                  <a:srgbClr val="000000"/>
                </a:solidFill>
              </a:rPr>
              <a:t>cryomodules</a:t>
            </a:r>
            <a:endParaRPr lang="fr-FR" sz="1800" kern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800" kern="0" dirty="0" smtClean="0">
                <a:solidFill>
                  <a:srgbClr val="000000"/>
                </a:solidFill>
              </a:rPr>
              <a:t>La commande des composants du H-ECCTD fait partie des contrats pour la série</a:t>
            </a:r>
            <a:endParaRPr lang="fr-FR" sz="1800" kern="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800" kern="0" dirty="0" smtClean="0">
                <a:solidFill>
                  <a:srgbClr val="000000"/>
                </a:solidFill>
              </a:rPr>
              <a:t>Assemblage des cryomodules: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Par un industriel sur le site du CEA Saclay, sous la supervision du CEA</a:t>
            </a:r>
          </a:p>
          <a:p>
            <a:pPr lvl="1">
              <a:lnSpc>
                <a:spcPct val="120000"/>
              </a:lnSpc>
            </a:pPr>
            <a:r>
              <a:rPr lang="fr-FR" sz="1350" kern="0" dirty="0">
                <a:solidFill>
                  <a:srgbClr val="000000"/>
                </a:solidFill>
              </a:rPr>
              <a:t>Un cryomodule par mois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Le site du CEA est celui utilisés pour les cryomodules “XFEL” . Zone entièrement dédiée à l’industriel minimisant les interférences avec les autres </a:t>
            </a:r>
            <a:r>
              <a:rPr lang="fr-FR" sz="1350" kern="0" dirty="0" smtClean="0">
                <a:solidFill>
                  <a:srgbClr val="000000"/>
                </a:solidFill>
              </a:rPr>
              <a:t>projets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Assemblage du H-ECCTD par le CEA – industriel en observateur/formation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Assemblage des 3 premiers de série par l’industriel sous la supervision rapprochée du CEA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Assemblage des CM de série par l’industriel autonome</a:t>
            </a:r>
            <a:endParaRPr lang="fr-FR" sz="1350" kern="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800" kern="0" dirty="0" smtClean="0">
                <a:solidFill>
                  <a:srgbClr val="000000"/>
                </a:solidFill>
              </a:rPr>
              <a:t>Tests </a:t>
            </a:r>
            <a:r>
              <a:rPr lang="fr-FR" sz="1800" kern="0" dirty="0" smtClean="0">
                <a:solidFill>
                  <a:srgbClr val="000000"/>
                </a:solidFill>
              </a:rPr>
              <a:t>en puissance et à 2K de 8 cryomodule à Saclay: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2 cryomodules prototypes M-ECCTD et H-ECCTD</a:t>
            </a:r>
          </a:p>
          <a:p>
            <a:pPr lvl="1">
              <a:lnSpc>
                <a:spcPct val="120000"/>
              </a:lnSpc>
            </a:pPr>
            <a:r>
              <a:rPr lang="fr-FR" sz="1350" kern="0" dirty="0" smtClean="0">
                <a:solidFill>
                  <a:srgbClr val="000000"/>
                </a:solidFill>
              </a:rPr>
              <a:t>3 premiers cryomodules de série de chaque type medium et haut beta =&gt; 6 tests </a:t>
            </a:r>
          </a:p>
          <a:p>
            <a:pPr marL="714375" lvl="1" indent="0">
              <a:lnSpc>
                <a:spcPct val="120000"/>
              </a:lnSpc>
              <a:buNone/>
            </a:pPr>
            <a:r>
              <a:rPr lang="fr-FR" sz="1350" kern="0" dirty="0" smtClean="0">
                <a:solidFill>
                  <a:srgbClr val="000000"/>
                </a:solidFill>
              </a:rPr>
              <a:t>(pour </a:t>
            </a:r>
            <a:r>
              <a:rPr lang="fr-FR" sz="1350" kern="0" dirty="0" smtClean="0">
                <a:solidFill>
                  <a:srgbClr val="000000"/>
                </a:solidFill>
              </a:rPr>
              <a:t>le feedback rapide sur la qualité de l’assemblage </a:t>
            </a:r>
            <a:r>
              <a:rPr lang="fr-FR" sz="1350" kern="0" dirty="0" smtClean="0">
                <a:solidFill>
                  <a:srgbClr val="000000"/>
                </a:solidFill>
              </a:rPr>
              <a:t>par l’industriel </a:t>
            </a:r>
            <a:r>
              <a:rPr lang="fr-FR" sz="1350" kern="0" dirty="0" smtClean="0">
                <a:solidFill>
                  <a:srgbClr val="000000"/>
                </a:solidFill>
              </a:rPr>
              <a:t>de chaque type de cryomodule)</a:t>
            </a:r>
            <a:endParaRPr lang="fr-FR" sz="18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6037" y="968691"/>
            <a:ext cx="5657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b="1" cap="all" dirty="0">
                <a:ea typeface="+mj-ea"/>
                <a:cs typeface="+mj-cs"/>
              </a:rPr>
              <a:t>Principales lignes </a:t>
            </a:r>
            <a:r>
              <a:rPr lang="fr-FR" sz="2100" b="1" cap="all" dirty="0" smtClean="0">
                <a:ea typeface="+mj-ea"/>
                <a:cs typeface="+mj-cs"/>
              </a:rPr>
              <a:t>directrices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24</a:t>
            </a:fld>
            <a:endParaRPr dirty="0"/>
          </a:p>
        </p:txBody>
      </p:sp>
      <p:sp>
        <p:nvSpPr>
          <p:cNvPr id="9" name="Titre 4"/>
          <p:cNvSpPr>
            <a:spLocks noGrp="1"/>
          </p:cNvSpPr>
          <p:nvPr>
            <p:ph type="title"/>
          </p:nvPr>
        </p:nvSpPr>
        <p:spPr>
          <a:xfrm>
            <a:off x="1234772" y="1432517"/>
            <a:ext cx="2705216" cy="681540"/>
          </a:xfrm>
        </p:spPr>
        <p:txBody>
          <a:bodyPr/>
          <a:lstStyle/>
          <a:p>
            <a:r>
              <a:rPr lang="fr-FR" sz="2100" dirty="0" err="1">
                <a:solidFill>
                  <a:schemeClr val="tx1"/>
                </a:solidFill>
              </a:rPr>
              <a:t>Procurement</a:t>
            </a:r>
            <a:r>
              <a:rPr lang="fr-FR" sz="2100" dirty="0">
                <a:solidFill>
                  <a:schemeClr val="tx1"/>
                </a:solidFill>
              </a:rPr>
              <a:t> plan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22290"/>
              </p:ext>
            </p:extLst>
          </p:nvPr>
        </p:nvGraphicFramePr>
        <p:xfrm>
          <a:off x="5341844" y="1282388"/>
          <a:ext cx="3464718" cy="4751588"/>
        </p:xfrm>
        <a:graphic>
          <a:graphicData uri="http://schemas.openxmlformats.org/drawingml/2006/table">
            <a:tbl>
              <a:tblPr/>
              <a:tblGrid>
                <a:gridCol w="158186"/>
                <a:gridCol w="2070663"/>
                <a:gridCol w="550069"/>
                <a:gridCol w="685800"/>
              </a:tblGrid>
              <a:tr h="1401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Contract</a:t>
                      </a:r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574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Vacuum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+ 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ACPP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RF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PMB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Tuners (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parts)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YVON BOYER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Stepper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motors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tuners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120+2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PHYTRON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2K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exchangers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Coupling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boxes for coupler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conditioning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Diphasic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pipes,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cryogenic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circuits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Intercavity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belows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cold warm transitions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Titanium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belows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diphasic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78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assembly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at CEA 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Spaceframe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+ 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shieldings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MECA MAGNETICS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Thermal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shieldings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+ 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Multi Layer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Insulation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Screws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set (for clean room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assembly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Piezo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tuners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RF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RF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Aluminium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gaskets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Copper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gaskets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GAVARD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Internal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instrumentation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Vacuum gauge for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Cryogenic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valves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Thermal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sensors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Cernox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 + 480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valve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Pressure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sensor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Controled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valve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Rupture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disks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Vacuum components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</a:t>
                      </a:r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sensor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Thermal 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braids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2084538" y="4558497"/>
          <a:ext cx="1537507" cy="665923"/>
        </p:xfrm>
        <a:graphic>
          <a:graphicData uri="http://schemas.openxmlformats.org/drawingml/2006/table">
            <a:tbl>
              <a:tblPr/>
              <a:tblGrid>
                <a:gridCol w="1537507"/>
              </a:tblGrid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341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Tendering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launched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Tendering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stand by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40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Shared</a:t>
                      </a:r>
                      <a:r>
                        <a:rPr lang="fr-F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</a:t>
                      </a:r>
                      <a:r>
                        <a:rPr lang="fr-F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fr-F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Tendering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71972" y="2699179"/>
            <a:ext cx="4951357" cy="12741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rgbClr val="000000"/>
                </a:solidFill>
              </a:rPr>
              <a:t>40 </a:t>
            </a:r>
            <a:r>
              <a:rPr lang="en-US" sz="1200" b="1" dirty="0" err="1" smtClean="0">
                <a:solidFill>
                  <a:srgbClr val="000000"/>
                </a:solidFill>
              </a:rPr>
              <a:t>contrats</a:t>
            </a:r>
            <a:r>
              <a:rPr lang="en-US" sz="1200" b="1" dirty="0" smtClean="0">
                <a:solidFill>
                  <a:srgbClr val="000000"/>
                </a:solidFill>
              </a:rPr>
              <a:t>  </a:t>
            </a:r>
            <a:r>
              <a:rPr lang="en-US" sz="1200" b="1" dirty="0" err="1" smtClean="0">
                <a:solidFill>
                  <a:srgbClr val="000000"/>
                </a:solidFill>
              </a:rPr>
              <a:t>dont</a:t>
            </a:r>
            <a:r>
              <a:rPr lang="en-US" sz="1200" b="1" dirty="0" smtClean="0">
                <a:solidFill>
                  <a:srgbClr val="000000"/>
                </a:solidFill>
              </a:rPr>
              <a:t> 10 </a:t>
            </a:r>
            <a:r>
              <a:rPr lang="en-US" sz="1200" b="1" dirty="0" err="1" smtClean="0">
                <a:solidFill>
                  <a:srgbClr val="000000"/>
                </a:solidFill>
              </a:rPr>
              <a:t>supérieurs</a:t>
            </a:r>
            <a:r>
              <a:rPr lang="en-US" sz="1200" b="1" dirty="0" smtClean="0">
                <a:solidFill>
                  <a:srgbClr val="000000"/>
                </a:solidFill>
              </a:rPr>
              <a:t> à 1 </a:t>
            </a:r>
            <a:r>
              <a:rPr lang="en-US" sz="1200" b="1" dirty="0">
                <a:solidFill>
                  <a:srgbClr val="000000"/>
                </a:solidFill>
              </a:rPr>
              <a:t>M</a:t>
            </a:r>
            <a:r>
              <a:rPr lang="en-US" sz="1200" b="1" dirty="0" smtClean="0">
                <a:solidFill>
                  <a:srgbClr val="000000"/>
                </a:solidFill>
              </a:rPr>
              <a:t>€</a:t>
            </a: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solidFill>
                  <a:srgbClr val="000000"/>
                </a:solidFill>
              </a:rPr>
              <a:t>~60 </a:t>
            </a:r>
            <a:r>
              <a:rPr lang="fr-FR" sz="1200" dirty="0">
                <a:solidFill>
                  <a:srgbClr val="000000"/>
                </a:solidFill>
              </a:rPr>
              <a:t>% </a:t>
            </a:r>
            <a:r>
              <a:rPr lang="fr-FR" sz="1200" dirty="0" smtClean="0">
                <a:solidFill>
                  <a:srgbClr val="000000"/>
                </a:solidFill>
              </a:rPr>
              <a:t>des appels d’offres sont publiés et 28 </a:t>
            </a:r>
            <a:r>
              <a:rPr lang="fr-FR" sz="1200" dirty="0">
                <a:solidFill>
                  <a:srgbClr val="000000"/>
                </a:solidFill>
              </a:rPr>
              <a:t>% </a:t>
            </a:r>
            <a:r>
              <a:rPr lang="fr-FR" sz="1200" dirty="0" smtClean="0">
                <a:solidFill>
                  <a:srgbClr val="000000"/>
                </a:solidFill>
              </a:rPr>
              <a:t>notifiés (</a:t>
            </a:r>
            <a:r>
              <a:rPr lang="fr-FR" sz="1200" dirty="0" err="1" smtClean="0">
                <a:solidFill>
                  <a:srgbClr val="000000"/>
                </a:solidFill>
              </a:rPr>
              <a:t>nbre</a:t>
            </a:r>
            <a:r>
              <a:rPr lang="fr-FR" sz="1200" dirty="0" smtClean="0">
                <a:solidFill>
                  <a:srgbClr val="000000"/>
                </a:solidFill>
              </a:rPr>
              <a:t> de contrats)</a:t>
            </a: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solidFill>
                  <a:srgbClr val="000000"/>
                </a:solidFill>
              </a:rPr>
              <a:t>Quelques </a:t>
            </a:r>
            <a:r>
              <a:rPr lang="fr-FR" sz="1200" dirty="0" smtClean="0">
                <a:solidFill>
                  <a:srgbClr val="000000"/>
                </a:solidFill>
              </a:rPr>
              <a:t>appels d’offres jugés critiques sont en attente jusqu’à la validation par les tests du premier prototype M-ECCTD</a:t>
            </a:r>
            <a:endParaRPr lang="fr-FR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gray">
          <a:xfrm>
            <a:off x="1993918" y="160259"/>
            <a:ext cx="5317959" cy="6815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800" smtClean="0">
                <a:latin typeface="+mn-lt"/>
              </a:rPr>
              <a:t>cryomodules de série</a:t>
            </a:r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17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25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05218" y="1445665"/>
            <a:ext cx="6534253" cy="681540"/>
          </a:xfrm>
        </p:spPr>
        <p:txBody>
          <a:bodyPr/>
          <a:lstStyle/>
          <a:p>
            <a:pPr algn="ctr"/>
            <a:r>
              <a:rPr lang="fr-FR" sz="2100" dirty="0" smtClean="0">
                <a:solidFill>
                  <a:schemeClr val="tx1"/>
                </a:solidFill>
              </a:rPr>
              <a:t>Infrastructure pour le conditionnement RF des coupleurs de puissance</a:t>
            </a:r>
            <a:endParaRPr lang="fr-FR" sz="2100" dirty="0">
              <a:solidFill>
                <a:schemeClr val="tx1"/>
              </a:solidFill>
            </a:endParaRPr>
          </a:p>
        </p:txBody>
      </p:sp>
      <p:pic>
        <p:nvPicPr>
          <p:cNvPr id="31" name="Image 3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664" y="2418614"/>
            <a:ext cx="4941726" cy="3612833"/>
          </a:xfrm>
          <a:prstGeom prst="rect">
            <a:avLst/>
          </a:prstGeom>
        </p:spPr>
      </p:pic>
      <p:sp>
        <p:nvSpPr>
          <p:cNvPr id="32" name="Zone de texte 3"/>
          <p:cNvSpPr txBox="1"/>
          <p:nvPr/>
        </p:nvSpPr>
        <p:spPr>
          <a:xfrm>
            <a:off x="7162159" y="3457868"/>
            <a:ext cx="1359717" cy="28136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Cable trays</a:t>
            </a:r>
            <a:endParaRPr lang="fr-FR" sz="21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one de texte 3"/>
          <p:cNvSpPr txBox="1"/>
          <p:nvPr/>
        </p:nvSpPr>
        <p:spPr>
          <a:xfrm>
            <a:off x="3176378" y="5342458"/>
            <a:ext cx="1199783" cy="24818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Acquisition racks</a:t>
            </a:r>
            <a:endParaRPr lang="fr-F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4" name="Zone de texte 3"/>
          <p:cNvSpPr txBox="1"/>
          <p:nvPr/>
        </p:nvSpPr>
        <p:spPr>
          <a:xfrm>
            <a:off x="3635474" y="3912459"/>
            <a:ext cx="1048577" cy="4047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Coupler test stand #1</a:t>
            </a:r>
            <a:endParaRPr lang="fr-F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5" name="Zone de texte 3"/>
          <p:cNvSpPr txBox="1"/>
          <p:nvPr/>
        </p:nvSpPr>
        <p:spPr>
          <a:xfrm>
            <a:off x="5974616" y="3136550"/>
            <a:ext cx="1042076" cy="3213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Coupler test stand #2</a:t>
            </a:r>
            <a:endParaRPr lang="fr-F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5973904" y="3490725"/>
            <a:ext cx="203139" cy="421734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4684051" y="4240450"/>
            <a:ext cx="441284" cy="121923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 de texte 3"/>
          <p:cNvSpPr txBox="1"/>
          <p:nvPr/>
        </p:nvSpPr>
        <p:spPr>
          <a:xfrm>
            <a:off x="5161611" y="2573044"/>
            <a:ext cx="1081361" cy="2234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Baking system</a:t>
            </a:r>
            <a:endParaRPr lang="fr-FR" sz="300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flipH="1">
            <a:off x="5652898" y="2789747"/>
            <a:ext cx="119086" cy="420388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 de texte 3"/>
          <p:cNvSpPr txBox="1"/>
          <p:nvPr/>
        </p:nvSpPr>
        <p:spPr>
          <a:xfrm>
            <a:off x="7690854" y="3978276"/>
            <a:ext cx="1277405" cy="3389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704 MHz </a:t>
            </a:r>
            <a:r>
              <a:rPr lang="en-GB" sz="1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MW Klystrons (new)</a:t>
            </a:r>
            <a:endParaRPr lang="fr-F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6011180" y="4708385"/>
            <a:ext cx="142494" cy="8719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40" idx="2"/>
          </p:cNvCxnSpPr>
          <p:nvPr/>
        </p:nvCxnSpPr>
        <p:spPr>
          <a:xfrm flipH="1">
            <a:off x="7978295" y="4317208"/>
            <a:ext cx="351261" cy="591011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V="1">
            <a:off x="6427976" y="5566703"/>
            <a:ext cx="231400" cy="383236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6978198" y="3723168"/>
            <a:ext cx="387379" cy="399401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èche vers le bas 9"/>
          <p:cNvSpPr/>
          <p:nvPr/>
        </p:nvSpPr>
        <p:spPr>
          <a:xfrm rot="17829066">
            <a:off x="8526616" y="5367027"/>
            <a:ext cx="258374" cy="257657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fr-FR" sz="825" dirty="0">
              <a:solidFill>
                <a:srgbClr val="000000"/>
              </a:solidFill>
            </a:endParaRPr>
          </a:p>
        </p:txBody>
      </p:sp>
      <p:sp>
        <p:nvSpPr>
          <p:cNvPr id="25" name="Zone de texte 3"/>
          <p:cNvSpPr txBox="1"/>
          <p:nvPr/>
        </p:nvSpPr>
        <p:spPr>
          <a:xfrm>
            <a:off x="7782103" y="5789823"/>
            <a:ext cx="1094908" cy="3389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Waveguide  to </a:t>
            </a:r>
            <a:r>
              <a:rPr lang="en-GB" sz="1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cryomodule</a:t>
            </a:r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test station</a:t>
            </a:r>
            <a:endParaRPr lang="fr-FR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sp>
        <p:nvSpPr>
          <p:cNvPr id="28" name="Zone de texte 3"/>
          <p:cNvSpPr txBox="1"/>
          <p:nvPr/>
        </p:nvSpPr>
        <p:spPr>
          <a:xfrm>
            <a:off x="5923361" y="5879454"/>
            <a:ext cx="1352441" cy="3389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704 MHz 1.1 MW klystrons (existing)</a:t>
            </a:r>
            <a:endParaRPr lang="fr-F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3" name="Zone de texte 3"/>
          <p:cNvSpPr txBox="1"/>
          <p:nvPr/>
        </p:nvSpPr>
        <p:spPr>
          <a:xfrm>
            <a:off x="3722164" y="4683309"/>
            <a:ext cx="1179593" cy="4047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GB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Vacuum pumping group</a:t>
            </a:r>
            <a:endParaRPr lang="fr-FR" sz="3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44" name="Connecteur droit avec flèche 43"/>
          <p:cNvCxnSpPr>
            <a:stCxn id="43" idx="3"/>
          </p:cNvCxnSpPr>
          <p:nvPr/>
        </p:nvCxnSpPr>
        <p:spPr>
          <a:xfrm flipV="1">
            <a:off x="4901757" y="4708383"/>
            <a:ext cx="528066" cy="177300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54"/>
          <p:cNvSpPr txBox="1">
            <a:spLocks noChangeArrowheads="1"/>
          </p:cNvSpPr>
          <p:nvPr/>
        </p:nvSpPr>
        <p:spPr bwMode="auto">
          <a:xfrm>
            <a:off x="94689" y="3210135"/>
            <a:ext cx="2968490" cy="1776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Conditionnement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RF de puissance de 120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coupleurs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</a:t>
            </a:r>
            <a:endParaRPr lang="en-US" altLang="fr-FR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paires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coupleurs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parallèles</a:t>
            </a:r>
            <a:r>
              <a:rPr lang="en-US" altLang="fr-F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 sources RF)</a:t>
            </a:r>
            <a:endParaRPr lang="en-US" altLang="fr-FR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gray">
          <a:xfrm>
            <a:off x="1993918" y="160259"/>
            <a:ext cx="5317959" cy="6815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800" dirty="0" smtClean="0">
                <a:latin typeface="+mn-lt"/>
              </a:rPr>
              <a:t>cryomodules de </a:t>
            </a:r>
            <a:r>
              <a:rPr lang="en-US" sz="2800" dirty="0" err="1" smtClean="0">
                <a:latin typeface="+mn-lt"/>
              </a:rPr>
              <a:t>série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08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26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17874" y="1141753"/>
            <a:ext cx="4182098" cy="681540"/>
          </a:xfrm>
        </p:spPr>
        <p:txBody>
          <a:bodyPr/>
          <a:lstStyle/>
          <a:p>
            <a:pPr algn="ctr"/>
            <a:r>
              <a:rPr lang="fr-FR" sz="2100" dirty="0" smtClean="0">
                <a:solidFill>
                  <a:schemeClr val="tx1"/>
                </a:solidFill>
              </a:rPr>
              <a:t>nouvelle source RF à 704 </a:t>
            </a:r>
            <a:r>
              <a:rPr lang="fr-FR" sz="2100" dirty="0">
                <a:solidFill>
                  <a:schemeClr val="tx1"/>
                </a:solidFill>
              </a:rPr>
              <a:t>MHz RF </a:t>
            </a:r>
            <a:r>
              <a:rPr lang="fr-FR" sz="2100" dirty="0" smtClean="0">
                <a:solidFill>
                  <a:schemeClr val="tx1"/>
                </a:solidFill>
              </a:rPr>
              <a:t>1.5 </a:t>
            </a:r>
            <a:r>
              <a:rPr lang="fr-FR" sz="2100" dirty="0">
                <a:solidFill>
                  <a:schemeClr val="tx1"/>
                </a:solidFill>
              </a:rPr>
              <a:t>MW </a:t>
            </a:r>
            <a:r>
              <a:rPr lang="fr-FR" sz="2100" dirty="0" smtClean="0">
                <a:solidFill>
                  <a:schemeClr val="tx1"/>
                </a:solidFill>
              </a:rPr>
              <a:t>en cours d’Installation</a:t>
            </a:r>
            <a:endParaRPr lang="fr-FR" sz="2100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1"/>
          <p:cNvSpPr txBox="1">
            <a:spLocks/>
          </p:cNvSpPr>
          <p:nvPr/>
        </p:nvSpPr>
        <p:spPr bwMode="auto">
          <a:xfrm>
            <a:off x="6057899" y="6252311"/>
            <a:ext cx="16002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lang="fr-FR" sz="1200" kern="1200" smtClean="0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z="900"/>
              <a:pPr>
                <a:buFontTx/>
                <a:buNone/>
                <a:defRPr/>
              </a:pPr>
              <a:t>26</a:t>
            </a:fld>
            <a:endParaRPr lang="en-US" sz="9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0"/>
          <a:stretch/>
        </p:blipFill>
        <p:spPr>
          <a:xfrm>
            <a:off x="1579556" y="2920056"/>
            <a:ext cx="3551556" cy="1810754"/>
          </a:xfrm>
          <a:prstGeom prst="rect">
            <a:avLst/>
          </a:prstGeom>
        </p:spPr>
      </p:pic>
      <p:sp>
        <p:nvSpPr>
          <p:cNvPr id="19" name="TextBox 15"/>
          <p:cNvSpPr txBox="1"/>
          <p:nvPr/>
        </p:nvSpPr>
        <p:spPr>
          <a:xfrm>
            <a:off x="166626" y="1959254"/>
            <a:ext cx="4345938" cy="1040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57213" lvl="1" indent="-214313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000000"/>
                </a:solidFill>
                <a:cs typeface="Calibri" pitchFamily="34" charset="0"/>
              </a:rPr>
              <a:t>Source THALES </a:t>
            </a:r>
            <a:endParaRPr lang="fr-FR" sz="1400" dirty="0">
              <a:solidFill>
                <a:srgbClr val="000000"/>
              </a:solidFill>
              <a:cs typeface="Calibri" pitchFamily="34" charset="0"/>
            </a:endParaRPr>
          </a:p>
          <a:p>
            <a:pPr marL="557213" lvl="1" indent="-214313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0000"/>
                </a:solidFill>
                <a:cs typeface="Calibri" pitchFamily="34" charset="0"/>
              </a:rPr>
              <a:t>Installation </a:t>
            </a:r>
            <a:r>
              <a:rPr lang="fr-FR" sz="1400" dirty="0" smtClean="0">
                <a:solidFill>
                  <a:srgbClr val="000000"/>
                </a:solidFill>
                <a:cs typeface="Calibri" pitchFamily="34" charset="0"/>
              </a:rPr>
              <a:t>des composants en cours depuis juillet </a:t>
            </a:r>
            <a:r>
              <a:rPr lang="fr-FR" sz="1400" dirty="0">
                <a:solidFill>
                  <a:srgbClr val="000000"/>
                </a:solidFill>
                <a:cs typeface="Calibri" pitchFamily="34" charset="0"/>
              </a:rPr>
              <a:t>2017</a:t>
            </a:r>
          </a:p>
          <a:p>
            <a:pPr marL="557213" lvl="1" indent="-214313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000000"/>
                </a:solidFill>
                <a:cs typeface="Calibri" pitchFamily="34" charset="0"/>
              </a:rPr>
              <a:t>Opérationnelle en décembre </a:t>
            </a:r>
            <a:r>
              <a:rPr lang="fr-FR" sz="1400" dirty="0">
                <a:solidFill>
                  <a:srgbClr val="000000"/>
                </a:solidFill>
                <a:cs typeface="Calibri" pitchFamily="34" charset="0"/>
              </a:rPr>
              <a:t>2017</a:t>
            </a:r>
          </a:p>
        </p:txBody>
      </p:sp>
      <p:sp>
        <p:nvSpPr>
          <p:cNvPr id="20" name="Zone de texte 19"/>
          <p:cNvSpPr txBox="1"/>
          <p:nvPr/>
        </p:nvSpPr>
        <p:spPr>
          <a:xfrm>
            <a:off x="1138573" y="4262843"/>
            <a:ext cx="1464525" cy="17504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1.6 MW – 704 MHz klystron</a:t>
            </a:r>
            <a:endParaRPr lang="fr-FR" sz="82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Image 21" descr="IMG_10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703" y="1625106"/>
            <a:ext cx="3307556" cy="24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IMG_10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702" y="4103986"/>
            <a:ext cx="3300413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660703" y="708134"/>
            <a:ext cx="199414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FR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003602" y="3986262"/>
            <a:ext cx="199414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FR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003603" y="6873190"/>
            <a:ext cx="199414" cy="23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r-FR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Zone de texte 23"/>
          <p:cNvSpPr txBox="1"/>
          <p:nvPr/>
        </p:nvSpPr>
        <p:spPr>
          <a:xfrm>
            <a:off x="6106076" y="2576938"/>
            <a:ext cx="558165" cy="3505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Control rack</a:t>
            </a:r>
            <a:endParaRPr lang="fr-FR" sz="825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7789144" y="3529914"/>
            <a:ext cx="50006" cy="300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 de texte 25"/>
          <p:cNvSpPr txBox="1"/>
          <p:nvPr/>
        </p:nvSpPr>
        <p:spPr>
          <a:xfrm>
            <a:off x="7683893" y="3831380"/>
            <a:ext cx="507206" cy="2000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Klystron</a:t>
            </a:r>
            <a:endParaRPr lang="fr-FR" sz="825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6983329" y="2864117"/>
            <a:ext cx="207169" cy="477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 de texte 27"/>
          <p:cNvSpPr txBox="1"/>
          <p:nvPr/>
        </p:nvSpPr>
        <p:spPr>
          <a:xfrm>
            <a:off x="6552323" y="3342748"/>
            <a:ext cx="707231" cy="49101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Circulator and RF loads</a:t>
            </a:r>
            <a:endParaRPr lang="fr-FR" sz="825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6983329" y="6266923"/>
            <a:ext cx="300514" cy="33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 de texte 29"/>
          <p:cNvSpPr txBox="1"/>
          <p:nvPr/>
        </p:nvSpPr>
        <p:spPr>
          <a:xfrm>
            <a:off x="6323247" y="5576836"/>
            <a:ext cx="707231" cy="371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Place for the modulator</a:t>
            </a:r>
            <a:endParaRPr lang="fr-FR" sz="82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Zone de texte 30"/>
          <p:cNvSpPr txBox="1"/>
          <p:nvPr/>
        </p:nvSpPr>
        <p:spPr>
          <a:xfrm>
            <a:off x="6158940" y="6045942"/>
            <a:ext cx="988219" cy="4943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Electrical distribution rack</a:t>
            </a:r>
            <a:endParaRPr lang="fr-FR" sz="825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Image 3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842" y="4766093"/>
            <a:ext cx="3246984" cy="1836032"/>
          </a:xfrm>
          <a:prstGeom prst="rect">
            <a:avLst/>
          </a:prstGeom>
        </p:spPr>
      </p:pic>
      <p:sp>
        <p:nvSpPr>
          <p:cNvPr id="35" name="Zone de texte 19"/>
          <p:cNvSpPr txBox="1"/>
          <p:nvPr/>
        </p:nvSpPr>
        <p:spPr>
          <a:xfrm>
            <a:off x="3772523" y="6340970"/>
            <a:ext cx="740041" cy="222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ts val="750"/>
              </a:spcAft>
            </a:pPr>
            <a:r>
              <a:rPr lang="en-US" sz="82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Cooling skid</a:t>
            </a:r>
            <a:endParaRPr lang="fr-FR" sz="825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 bwMode="gray">
          <a:xfrm>
            <a:off x="1993918" y="160259"/>
            <a:ext cx="5317959" cy="6815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800" dirty="0" smtClean="0">
                <a:latin typeface="+mn-lt"/>
              </a:rPr>
              <a:t>cryomodules de </a:t>
            </a:r>
            <a:r>
              <a:rPr lang="en-US" sz="2800" dirty="0" err="1" smtClean="0">
                <a:latin typeface="+mn-lt"/>
              </a:rPr>
              <a:t>série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0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27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65335" y="1099938"/>
            <a:ext cx="6412832" cy="681540"/>
          </a:xfrm>
        </p:spPr>
        <p:txBody>
          <a:bodyPr/>
          <a:lstStyle/>
          <a:p>
            <a:pPr algn="ctr"/>
            <a:r>
              <a:rPr lang="fr-FR" sz="2100" dirty="0" smtClean="0">
                <a:solidFill>
                  <a:schemeClr val="tx1"/>
                </a:solidFill>
              </a:rPr>
              <a:t>Infrastructure d’assemblage des Cryomodules en cours de préparation à Saclay</a:t>
            </a:r>
            <a:endParaRPr lang="fr-FR" sz="210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925" y="3755025"/>
            <a:ext cx="2128830" cy="12112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77" y="5344323"/>
            <a:ext cx="1607723" cy="14305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812" y="1854896"/>
            <a:ext cx="2356943" cy="1266249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42605" y="4226669"/>
            <a:ext cx="2915700" cy="1444284"/>
            <a:chOff x="150053" y="3572854"/>
            <a:chExt cx="3249970" cy="163676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62" t="38706" r="16848" b="56178"/>
            <a:stretch/>
          </p:blipFill>
          <p:spPr>
            <a:xfrm>
              <a:off x="150053" y="3630349"/>
              <a:ext cx="1625738" cy="34455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62" t="47105" r="16848" b="46402"/>
            <a:stretch/>
          </p:blipFill>
          <p:spPr>
            <a:xfrm>
              <a:off x="153747" y="3964418"/>
              <a:ext cx="1625738" cy="43732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62" t="56609" r="16848" b="34221"/>
            <a:stretch/>
          </p:blipFill>
          <p:spPr>
            <a:xfrm>
              <a:off x="166626" y="4378372"/>
              <a:ext cx="1625738" cy="61762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762" t="75106" r="16848" b="21549"/>
            <a:stretch/>
          </p:blipFill>
          <p:spPr>
            <a:xfrm>
              <a:off x="166626" y="4984335"/>
              <a:ext cx="1625738" cy="225287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550129" y="3572854"/>
              <a:ext cx="2849894" cy="16367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 err="1">
                  <a:solidFill>
                    <a:srgbClr val="000000"/>
                  </a:solidFill>
                </a:rPr>
                <a:t>Ultra-sonic</a:t>
              </a:r>
              <a:r>
                <a:rPr lang="fr-FR" sz="1200" kern="0" dirty="0">
                  <a:solidFill>
                    <a:srgbClr val="000000"/>
                  </a:solidFill>
                </a:rPr>
                <a:t> bath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cleaning</a:t>
              </a:r>
              <a:endParaRPr lang="fr-FR" sz="1200" kern="0" dirty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 err="1">
                  <a:solidFill>
                    <a:srgbClr val="000000"/>
                  </a:solidFill>
                </a:rPr>
                <a:t>Industrial</a:t>
              </a:r>
              <a:r>
                <a:rPr lang="fr-FR" sz="1200" kern="0" dirty="0">
                  <a:solidFill>
                    <a:srgbClr val="000000"/>
                  </a:solidFill>
                </a:rPr>
                <a:t>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washer</a:t>
              </a:r>
              <a:endParaRPr lang="fr-FR" sz="1200" kern="0" dirty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 err="1">
                  <a:solidFill>
                    <a:srgbClr val="000000"/>
                  </a:solidFill>
                </a:rPr>
                <a:t>Cavity</a:t>
              </a:r>
              <a:r>
                <a:rPr lang="fr-FR" sz="1200" kern="0" dirty="0">
                  <a:solidFill>
                    <a:srgbClr val="000000"/>
                  </a:solidFill>
                </a:rPr>
                <a:t> - coupler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assembly</a:t>
              </a:r>
              <a:endParaRPr lang="fr-FR" sz="1200" kern="0" dirty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 err="1">
                  <a:solidFill>
                    <a:srgbClr val="000000"/>
                  </a:solidFill>
                </a:rPr>
                <a:t>Cavity</a:t>
              </a:r>
              <a:r>
                <a:rPr lang="fr-FR" sz="1200" kern="0" dirty="0">
                  <a:solidFill>
                    <a:srgbClr val="000000"/>
                  </a:solidFill>
                </a:rPr>
                <a:t> string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assembly</a:t>
              </a:r>
              <a:endParaRPr lang="fr-FR" sz="1200" kern="0" dirty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 err="1">
                  <a:solidFill>
                    <a:srgbClr val="000000"/>
                  </a:solidFill>
                </a:rPr>
                <a:t>Cavity</a:t>
              </a:r>
              <a:r>
                <a:rPr lang="fr-FR" sz="1200" kern="0" dirty="0">
                  <a:solidFill>
                    <a:srgbClr val="000000"/>
                  </a:solidFill>
                </a:rPr>
                <a:t> string dressing /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spaceframe</a:t>
              </a:r>
              <a:r>
                <a:rPr lang="fr-FR" sz="1200" kern="0" dirty="0">
                  <a:solidFill>
                    <a:srgbClr val="000000"/>
                  </a:solidFill>
                </a:rPr>
                <a:t> insertion</a:t>
              </a: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 err="1">
                  <a:solidFill>
                    <a:srgbClr val="000000"/>
                  </a:solidFill>
                </a:rPr>
                <a:t>Spaceframe</a:t>
              </a:r>
              <a:r>
                <a:rPr lang="fr-FR" sz="1200" kern="0" dirty="0">
                  <a:solidFill>
                    <a:srgbClr val="000000"/>
                  </a:solidFill>
                </a:rPr>
                <a:t>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preparation</a:t>
              </a:r>
              <a:r>
                <a:rPr lang="fr-FR" sz="1200" kern="0" dirty="0">
                  <a:solidFill>
                    <a:srgbClr val="000000"/>
                  </a:solidFill>
                </a:rPr>
                <a:t> / </a:t>
              </a:r>
              <a:r>
                <a:rPr lang="fr-FR" sz="1200" kern="0" dirty="0" err="1">
                  <a:solidFill>
                    <a:srgbClr val="000000"/>
                  </a:solidFill>
                </a:rPr>
                <a:t>cryostating</a:t>
              </a:r>
              <a:endParaRPr lang="fr-FR" sz="1200" kern="0" dirty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>
                  <a:solidFill>
                    <a:srgbClr val="000000"/>
                  </a:solidFill>
                </a:rPr>
                <a:t>Coupler dressing</a:t>
              </a: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200" kern="0" dirty="0">
                  <a:solidFill>
                    <a:srgbClr val="000000"/>
                  </a:solidFill>
                </a:rPr>
                <a:t>Cryomodule </a:t>
              </a:r>
              <a:r>
                <a:rPr lang="fr-FR" sz="1200" kern="0" dirty="0" err="1" smtClean="0">
                  <a:solidFill>
                    <a:srgbClr val="000000"/>
                  </a:solidFill>
                </a:rPr>
                <a:t>loading</a:t>
              </a:r>
              <a:endParaRPr lang="fr-FR" sz="1200" kern="0" dirty="0" smtClean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1200" kern="0" dirty="0" smtClean="0">
                <a:solidFill>
                  <a:srgbClr val="000000"/>
                </a:solidFill>
              </a:endParaRPr>
            </a:p>
            <a:p>
              <a:pPr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1200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ZoneTexte 54"/>
          <p:cNvSpPr txBox="1">
            <a:spLocks noChangeArrowheads="1"/>
          </p:cNvSpPr>
          <p:nvPr/>
        </p:nvSpPr>
        <p:spPr bwMode="auto">
          <a:xfrm>
            <a:off x="114900" y="2942724"/>
            <a:ext cx="2979089" cy="98591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Définition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Workstations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finalisée</a:t>
            </a:r>
            <a:endParaRPr lang="en-US" alt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fontAlgn="base">
              <a:lnSpc>
                <a:spcPct val="150000"/>
              </a:lnSpc>
              <a:spcBef>
                <a:spcPct val="20000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Upgrade des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outillages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d’assemblage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</a:t>
            </a:r>
            <a:r>
              <a:rPr lang="en-US" altLang="fr-FR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(après le prototype)</a:t>
            </a:r>
            <a:endParaRPr lang="en-US" altLang="fr-FR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105544" y="2039617"/>
            <a:ext cx="3201128" cy="4056897"/>
            <a:chOff x="3812110" y="2691816"/>
            <a:chExt cx="2141732" cy="313655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67" t="1448" r="40284" b="58473"/>
            <a:stretch/>
          </p:blipFill>
          <p:spPr>
            <a:xfrm>
              <a:off x="3812110" y="2691816"/>
              <a:ext cx="2141732" cy="3136558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4097607" y="4578369"/>
              <a:ext cx="798818" cy="4659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fontAlgn="base">
                <a:lnSpc>
                  <a:spcPts val="975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fr-FR" sz="1050" kern="0" dirty="0" err="1">
                  <a:solidFill>
                    <a:srgbClr val="FF0000"/>
                  </a:solidFill>
                </a:rPr>
                <a:t>Bld</a:t>
              </a:r>
              <a:r>
                <a:rPr lang="fr-FR" sz="1050" kern="0" dirty="0">
                  <a:solidFill>
                    <a:srgbClr val="FF0000"/>
                  </a:solidFill>
                </a:rPr>
                <a:t> 124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87897" y="3543567"/>
              <a:ext cx="676141" cy="1708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19" name="Flèche droite 18"/>
            <p:cNvSpPr/>
            <p:nvPr/>
          </p:nvSpPr>
          <p:spPr>
            <a:xfrm rot="4143519">
              <a:off x="5095967" y="4687898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0" name="Flèche droite 19"/>
            <p:cNvSpPr/>
            <p:nvPr/>
          </p:nvSpPr>
          <p:spPr>
            <a:xfrm>
              <a:off x="4953752" y="5214173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21584" y="5539426"/>
              <a:ext cx="90335" cy="170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1" name="Flèche droite 20"/>
            <p:cNvSpPr/>
            <p:nvPr/>
          </p:nvSpPr>
          <p:spPr>
            <a:xfrm rot="2845519">
              <a:off x="5306732" y="5394235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3" name="Flèche droite 22"/>
            <p:cNvSpPr/>
            <p:nvPr/>
          </p:nvSpPr>
          <p:spPr>
            <a:xfrm rot="17701648">
              <a:off x="5513158" y="5331647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4" name="Flèche droite 23"/>
            <p:cNvSpPr/>
            <p:nvPr/>
          </p:nvSpPr>
          <p:spPr>
            <a:xfrm rot="16200000">
              <a:off x="5536378" y="4299096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5" name="Flèche droite 24"/>
            <p:cNvSpPr/>
            <p:nvPr/>
          </p:nvSpPr>
          <p:spPr>
            <a:xfrm rot="16200000">
              <a:off x="5546603" y="3671076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6" name="Flèche droite 25"/>
            <p:cNvSpPr/>
            <p:nvPr/>
          </p:nvSpPr>
          <p:spPr>
            <a:xfrm rot="10800000">
              <a:off x="5316970" y="2844341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7" name="Flèche droite 26"/>
            <p:cNvSpPr/>
            <p:nvPr/>
          </p:nvSpPr>
          <p:spPr>
            <a:xfrm rot="5400000">
              <a:off x="4527003" y="2916875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8" name="Flèche droite 27"/>
            <p:cNvSpPr/>
            <p:nvPr/>
          </p:nvSpPr>
          <p:spPr>
            <a:xfrm rot="5400000">
              <a:off x="4547988" y="3243425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  <p:sp>
          <p:nvSpPr>
            <p:cNvPr id="29" name="Flèche droite 28"/>
            <p:cNvSpPr/>
            <p:nvPr/>
          </p:nvSpPr>
          <p:spPr>
            <a:xfrm rot="10959745">
              <a:off x="3861325" y="3554216"/>
              <a:ext cx="189000" cy="339319"/>
            </a:xfrm>
            <a:prstGeom prst="rightArrow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fr-FR" sz="825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1" name="Connecteur droit 30"/>
          <p:cNvCxnSpPr>
            <a:endCxn id="11" idx="1"/>
          </p:cNvCxnSpPr>
          <p:nvPr/>
        </p:nvCxnSpPr>
        <p:spPr>
          <a:xfrm flipV="1">
            <a:off x="6051498" y="2488021"/>
            <a:ext cx="441314" cy="466891"/>
          </a:xfrm>
          <a:prstGeom prst="line">
            <a:avLst/>
          </a:prstGeom>
          <a:ln w="3175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>
            <a:endCxn id="8" idx="1"/>
          </p:cNvCxnSpPr>
          <p:nvPr/>
        </p:nvCxnSpPr>
        <p:spPr>
          <a:xfrm flipV="1">
            <a:off x="5923433" y="4360649"/>
            <a:ext cx="797492" cy="941443"/>
          </a:xfrm>
          <a:prstGeom prst="line">
            <a:avLst/>
          </a:prstGeom>
          <a:ln w="3175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endCxn id="10" idx="1"/>
          </p:cNvCxnSpPr>
          <p:nvPr/>
        </p:nvCxnSpPr>
        <p:spPr>
          <a:xfrm>
            <a:off x="5832643" y="5936211"/>
            <a:ext cx="1479234" cy="123378"/>
          </a:xfrm>
          <a:prstGeom prst="line">
            <a:avLst/>
          </a:prstGeom>
          <a:ln w="3175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8134990" y="1474358"/>
            <a:ext cx="336166" cy="2726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fr-FR" sz="825" dirty="0">
              <a:solidFill>
                <a:srgbClr val="000000"/>
              </a:solidFill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 bwMode="gray">
          <a:xfrm>
            <a:off x="1993918" y="160259"/>
            <a:ext cx="5317959" cy="6815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165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800" dirty="0" smtClean="0">
                <a:latin typeface="+mn-lt"/>
              </a:rPr>
              <a:t>cryomodules de </a:t>
            </a:r>
            <a:r>
              <a:rPr lang="en-US" sz="2800" dirty="0" err="1" smtClean="0">
                <a:latin typeface="+mn-lt"/>
              </a:rPr>
              <a:t>série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5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28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32955" y="168082"/>
            <a:ext cx="6138027" cy="681540"/>
          </a:xfrm>
        </p:spPr>
        <p:txBody>
          <a:bodyPr/>
          <a:lstStyle/>
          <a:p>
            <a:pPr algn="ctr"/>
            <a:r>
              <a:rPr lang="fr-FR" sz="2100" dirty="0" smtClean="0"/>
              <a:t>Conclusions et Perspectives</a:t>
            </a:r>
            <a:endParaRPr lang="fr-FR" sz="2100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0" y="1649036"/>
            <a:ext cx="6298468" cy="42273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err="1" smtClean="0">
                <a:solidFill>
                  <a:srgbClr val="000000"/>
                </a:solidFill>
              </a:rPr>
              <a:t>L’Irfu</a:t>
            </a:r>
            <a:r>
              <a:rPr 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</a:rPr>
              <a:t>developpe</a:t>
            </a:r>
            <a:r>
              <a:rPr lang="en-US" sz="2000" kern="0" dirty="0" smtClean="0">
                <a:solidFill>
                  <a:srgbClr val="000000"/>
                </a:solidFill>
              </a:rPr>
              <a:t> des cryomodules à forts gradients, forte puissance et </a:t>
            </a:r>
            <a:r>
              <a:rPr lang="en-US" sz="2000" kern="0" dirty="0" smtClean="0">
                <a:solidFill>
                  <a:srgbClr val="000000"/>
                </a:solidFill>
              </a:rPr>
              <a:t>longs </a:t>
            </a:r>
            <a:r>
              <a:rPr lang="en-US" sz="2000" kern="0" dirty="0" smtClean="0">
                <a:solidFill>
                  <a:srgbClr val="000000"/>
                </a:solidFill>
              </a:rPr>
              <a:t>pulses pour </a:t>
            </a:r>
            <a:r>
              <a:rPr lang="en-US" sz="2000" kern="0" dirty="0" err="1" smtClean="0">
                <a:solidFill>
                  <a:srgbClr val="000000"/>
                </a:solidFill>
              </a:rPr>
              <a:t>l’accélérateur</a:t>
            </a:r>
            <a:r>
              <a:rPr lang="en-US" sz="2000" kern="0" dirty="0" smtClean="0">
                <a:solidFill>
                  <a:srgbClr val="000000"/>
                </a:solidFill>
              </a:rPr>
              <a:t> ESS </a:t>
            </a:r>
            <a:r>
              <a:rPr lang="en-US" sz="2000" kern="0" dirty="0" err="1" smtClean="0">
                <a:solidFill>
                  <a:srgbClr val="000000"/>
                </a:solidFill>
              </a:rPr>
              <a:t>en</a:t>
            </a:r>
            <a:r>
              <a:rPr lang="en-US" sz="2000" kern="0" dirty="0" smtClean="0">
                <a:solidFill>
                  <a:srgbClr val="000000"/>
                </a:solidFill>
              </a:rPr>
              <a:t> collaboration avec </a:t>
            </a:r>
            <a:r>
              <a:rPr lang="en-US" sz="2000" kern="0" dirty="0" err="1" smtClean="0">
                <a:solidFill>
                  <a:srgbClr val="000000"/>
                </a:solidFill>
              </a:rPr>
              <a:t>l’IPNO</a:t>
            </a:r>
            <a:r>
              <a:rPr 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</a:rPr>
              <a:t>en</a:t>
            </a:r>
            <a:r>
              <a:rPr lang="en-US" sz="2000" kern="0" dirty="0" smtClean="0">
                <a:solidFill>
                  <a:srgbClr val="000000"/>
                </a:solidFill>
              </a:rPr>
              <a:t> charge du design du cryostat.</a:t>
            </a:r>
            <a:endParaRPr lang="en-US" sz="2000" kern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kern="0" dirty="0">
                <a:solidFill>
                  <a:srgbClr val="000000"/>
                </a:solidFill>
              </a:rPr>
              <a:t>E</a:t>
            </a:r>
            <a:r>
              <a:rPr lang="en-US" sz="2000" kern="0" dirty="0" smtClean="0">
                <a:solidFill>
                  <a:srgbClr val="000000"/>
                </a:solidFill>
              </a:rPr>
              <a:t>ffort important pour </a:t>
            </a:r>
            <a:r>
              <a:rPr lang="en-US" sz="2000" kern="0" dirty="0" err="1" smtClean="0">
                <a:solidFill>
                  <a:srgbClr val="000000"/>
                </a:solidFill>
              </a:rPr>
              <a:t>mener</a:t>
            </a:r>
            <a:r>
              <a:rPr 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</a:rPr>
              <a:t>en</a:t>
            </a:r>
            <a:r>
              <a:rPr 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</a:rPr>
              <a:t>parallèle</a:t>
            </a:r>
            <a:r>
              <a:rPr lang="en-US" sz="2000" kern="0" dirty="0" smtClean="0">
                <a:solidFill>
                  <a:srgbClr val="000000"/>
                </a:solidFill>
              </a:rPr>
              <a:t> 4 </a:t>
            </a:r>
            <a:r>
              <a:rPr lang="en-US" sz="2000" kern="0" dirty="0" err="1" smtClean="0">
                <a:solidFill>
                  <a:srgbClr val="000000"/>
                </a:solidFill>
              </a:rPr>
              <a:t>activités</a:t>
            </a:r>
            <a:r>
              <a:rPr lang="en-US" sz="2000" kern="0" dirty="0" smtClean="0">
                <a:solidFill>
                  <a:srgbClr val="000000"/>
                </a:solidFill>
              </a:rPr>
              <a:t>:</a:t>
            </a:r>
            <a:endParaRPr lang="en-US" sz="2000" kern="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</a:rPr>
              <a:t>Prototype </a:t>
            </a:r>
            <a:r>
              <a:rPr lang="en-US" sz="1600" kern="0" dirty="0">
                <a:solidFill>
                  <a:srgbClr val="000000"/>
                </a:solidFill>
              </a:rPr>
              <a:t>M-ECCTD : </a:t>
            </a:r>
            <a:r>
              <a:rPr lang="en-US" sz="1600" kern="0" dirty="0" smtClean="0">
                <a:solidFill>
                  <a:srgbClr val="000000"/>
                </a:solidFill>
              </a:rPr>
              <a:t>assemblage et tests </a:t>
            </a:r>
            <a:r>
              <a:rPr lang="en-US" sz="1600" kern="0" dirty="0" err="1" smtClean="0">
                <a:solidFill>
                  <a:srgbClr val="000000"/>
                </a:solidFill>
              </a:rPr>
              <a:t>cryogeniques</a:t>
            </a:r>
            <a:r>
              <a:rPr lang="en-US" sz="1600" kern="0" dirty="0" smtClean="0">
                <a:solidFill>
                  <a:srgbClr val="000000"/>
                </a:solidFill>
              </a:rPr>
              <a:t> pendant </a:t>
            </a:r>
            <a:r>
              <a:rPr lang="en-US" sz="1600" kern="0" dirty="0" err="1" smtClean="0">
                <a:solidFill>
                  <a:srgbClr val="000000"/>
                </a:solidFill>
              </a:rPr>
              <a:t>l’été</a:t>
            </a:r>
            <a:r>
              <a:rPr lang="en-US" sz="1600" kern="0" dirty="0" smtClean="0">
                <a:solidFill>
                  <a:srgbClr val="000000"/>
                </a:solidFill>
              </a:rPr>
              <a:t> 2017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</a:rPr>
              <a:t>Fabrication des </a:t>
            </a:r>
            <a:r>
              <a:rPr lang="en-US" sz="1600" kern="0" dirty="0" err="1" smtClean="0">
                <a:solidFill>
                  <a:srgbClr val="000000"/>
                </a:solidFill>
              </a:rPr>
              <a:t>composants</a:t>
            </a:r>
            <a:r>
              <a:rPr lang="en-US" sz="1600" kern="0" dirty="0" smtClean="0">
                <a:solidFill>
                  <a:srgbClr val="000000"/>
                </a:solidFill>
              </a:rPr>
              <a:t> d’un 2ème prototype H-ECCTD </a:t>
            </a:r>
            <a:r>
              <a:rPr lang="en-US" sz="1600" kern="0" dirty="0" err="1" smtClean="0">
                <a:solidFill>
                  <a:srgbClr val="000000"/>
                </a:solidFill>
              </a:rPr>
              <a:t>en</a:t>
            </a:r>
            <a:r>
              <a:rPr lang="en-US" sz="1600" kern="0" dirty="0" smtClean="0">
                <a:solidFill>
                  <a:srgbClr val="000000"/>
                </a:solidFill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</a:rPr>
              <a:t>cours</a:t>
            </a:r>
            <a:endParaRPr lang="en-US" sz="1600" kern="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</a:rPr>
              <a:t>Anticipation </a:t>
            </a:r>
            <a:r>
              <a:rPr lang="en-US" sz="1600" kern="0" dirty="0" smtClean="0">
                <a:solidFill>
                  <a:srgbClr val="000000"/>
                </a:solidFill>
              </a:rPr>
              <a:t>de la </a:t>
            </a:r>
            <a:r>
              <a:rPr lang="en-US" sz="1600" kern="0" dirty="0" err="1" smtClean="0">
                <a:solidFill>
                  <a:srgbClr val="000000"/>
                </a:solidFill>
              </a:rPr>
              <a:t>commande</a:t>
            </a:r>
            <a:r>
              <a:rPr lang="en-US" sz="1600" kern="0" dirty="0" smtClean="0">
                <a:solidFill>
                  <a:srgbClr val="000000"/>
                </a:solidFill>
              </a:rPr>
              <a:t> des </a:t>
            </a:r>
            <a:r>
              <a:rPr lang="en-US" sz="1600" kern="0" dirty="0" err="1" smtClean="0">
                <a:solidFill>
                  <a:srgbClr val="000000"/>
                </a:solidFill>
              </a:rPr>
              <a:t>composants</a:t>
            </a:r>
            <a:r>
              <a:rPr lang="en-US" sz="1600" kern="0" dirty="0" smtClean="0">
                <a:solidFill>
                  <a:srgbClr val="000000"/>
                </a:solidFill>
              </a:rPr>
              <a:t> pour la </a:t>
            </a:r>
            <a:r>
              <a:rPr lang="en-US" sz="1600" kern="0" dirty="0" err="1" smtClean="0">
                <a:solidFill>
                  <a:srgbClr val="000000"/>
                </a:solidFill>
              </a:rPr>
              <a:t>série</a:t>
            </a:r>
            <a:r>
              <a:rPr lang="en-US" sz="1600" kern="0" dirty="0" smtClean="0">
                <a:solidFill>
                  <a:srgbClr val="000000"/>
                </a:solidFill>
              </a:rPr>
              <a:t>. Plus de </a:t>
            </a:r>
            <a:r>
              <a:rPr lang="en-US" sz="1600" kern="0" dirty="0">
                <a:solidFill>
                  <a:srgbClr val="000000"/>
                </a:solidFill>
              </a:rPr>
              <a:t>60% </a:t>
            </a:r>
            <a:r>
              <a:rPr lang="en-US" sz="1600" kern="0" dirty="0" smtClean="0">
                <a:solidFill>
                  <a:srgbClr val="000000"/>
                </a:solidFill>
              </a:rPr>
              <a:t> des </a:t>
            </a:r>
            <a:r>
              <a:rPr lang="en-US" sz="1600" kern="0" dirty="0" err="1" smtClean="0">
                <a:solidFill>
                  <a:srgbClr val="000000"/>
                </a:solidFill>
              </a:rPr>
              <a:t>contrats</a:t>
            </a:r>
            <a:r>
              <a:rPr lang="en-US" sz="1600" kern="0" dirty="0" smtClean="0">
                <a:solidFill>
                  <a:srgbClr val="000000"/>
                </a:solidFill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</a:rPr>
              <a:t>lancés</a:t>
            </a:r>
            <a:r>
              <a:rPr lang="en-US" sz="1600" kern="0" dirty="0" smtClean="0">
                <a:solidFill>
                  <a:srgbClr val="000000"/>
                </a:solidFill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</a:rPr>
              <a:t>ou</a:t>
            </a:r>
            <a:r>
              <a:rPr lang="en-US" sz="1600" kern="0" dirty="0" smtClean="0">
                <a:solidFill>
                  <a:srgbClr val="000000"/>
                </a:solidFill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</a:rPr>
              <a:t>préparés</a:t>
            </a:r>
            <a:endParaRPr lang="en-US" sz="1600" kern="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</a:rPr>
              <a:t>Preparation </a:t>
            </a:r>
            <a:r>
              <a:rPr lang="en-US" sz="1600" kern="0" dirty="0" smtClean="0">
                <a:solidFill>
                  <a:srgbClr val="000000"/>
                </a:solidFill>
              </a:rPr>
              <a:t>de </a:t>
            </a:r>
            <a:r>
              <a:rPr lang="en-US" sz="1600" kern="0" dirty="0" err="1" smtClean="0">
                <a:solidFill>
                  <a:srgbClr val="000000"/>
                </a:solidFill>
              </a:rPr>
              <a:t>l’assemblage</a:t>
            </a:r>
            <a:r>
              <a:rPr lang="en-US" sz="1600" kern="0" dirty="0" smtClean="0">
                <a:solidFill>
                  <a:srgbClr val="000000"/>
                </a:solidFill>
              </a:rPr>
              <a:t> de la </a:t>
            </a:r>
            <a:r>
              <a:rPr lang="en-US" sz="1600" kern="0" dirty="0" err="1" smtClean="0">
                <a:solidFill>
                  <a:srgbClr val="000000"/>
                </a:solidFill>
              </a:rPr>
              <a:t>série</a:t>
            </a:r>
            <a:r>
              <a:rPr lang="en-US" sz="1600" kern="0" dirty="0" smtClean="0">
                <a:solidFill>
                  <a:srgbClr val="000000"/>
                </a:solidFill>
              </a:rPr>
              <a:t> par un </a:t>
            </a:r>
            <a:r>
              <a:rPr lang="en-US" sz="1600" kern="0" dirty="0" err="1" smtClean="0">
                <a:solidFill>
                  <a:srgbClr val="000000"/>
                </a:solidFill>
              </a:rPr>
              <a:t>industriel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19"/>
          <a:stretch/>
        </p:blipFill>
        <p:spPr>
          <a:xfrm>
            <a:off x="6537571" y="2953392"/>
            <a:ext cx="2356164" cy="16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948796"/>
            <a:ext cx="9144793" cy="55112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36014" y="137838"/>
            <a:ext cx="587853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votre attention</a:t>
            </a:r>
            <a:endParaRPr lang="fr-FR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8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5"/>
          <p:cNvSpPr txBox="1">
            <a:spLocks/>
          </p:cNvSpPr>
          <p:nvPr/>
        </p:nvSpPr>
        <p:spPr>
          <a:xfrm>
            <a:off x="593638" y="7"/>
            <a:ext cx="8135268" cy="62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spcAft>
                <a:spcPts val="0"/>
              </a:spcAft>
              <a:tabLst>
                <a:tab pos="806450" algn="l"/>
              </a:tabLst>
            </a:pPr>
            <a:r>
              <a:rPr lang="sv-SE" sz="3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Linac specifications</a:t>
            </a:r>
            <a:endParaRPr lang="sv-SE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5496" y="1068104"/>
            <a:ext cx="9144000" cy="1765544"/>
            <a:chOff x="35496" y="3697287"/>
            <a:chExt cx="9144000" cy="176554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091370"/>
              <a:ext cx="9144000" cy="1371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e 5"/>
            <p:cNvGrpSpPr/>
            <p:nvPr/>
          </p:nvGrpSpPr>
          <p:grpSpPr>
            <a:xfrm>
              <a:off x="3951949" y="3721042"/>
              <a:ext cx="4464496" cy="1741789"/>
              <a:chOff x="3851920" y="4205844"/>
              <a:chExt cx="4536504" cy="1887452"/>
            </a:xfrm>
          </p:grpSpPr>
          <p:sp>
            <p:nvSpPr>
              <p:cNvPr id="9" name="Rectangle à coins arrondis 8"/>
              <p:cNvSpPr/>
              <p:nvPr/>
            </p:nvSpPr>
            <p:spPr>
              <a:xfrm>
                <a:off x="3851920" y="4607143"/>
                <a:ext cx="4536504" cy="1486153"/>
              </a:xfrm>
              <a:prstGeom prst="roundRect">
                <a:avLst/>
              </a:prstGeom>
              <a:solidFill>
                <a:srgbClr val="0000FF">
                  <a:alpha val="5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851920" y="4205844"/>
                <a:ext cx="4536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0000FF"/>
                    </a:solidFill>
                  </a:rPr>
                  <a:t>SCRF </a:t>
                </a:r>
                <a:r>
                  <a:rPr lang="fr-FR" sz="1400" b="1" dirty="0" err="1" smtClean="0">
                    <a:solidFill>
                      <a:srgbClr val="0000FF"/>
                    </a:solidFill>
                  </a:rPr>
                  <a:t>linac</a:t>
                </a:r>
                <a:endParaRPr lang="fr-FR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Rectangle à coins arrondis 6"/>
            <p:cNvSpPr/>
            <p:nvPr/>
          </p:nvSpPr>
          <p:spPr>
            <a:xfrm>
              <a:off x="855605" y="4091369"/>
              <a:ext cx="3024336" cy="1371461"/>
            </a:xfrm>
            <a:prstGeom prst="roundRect">
              <a:avLst/>
            </a:prstGeom>
            <a:solidFill>
              <a:srgbClr val="FF0000">
                <a:alpha val="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16263" y="3697287"/>
              <a:ext cx="11349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Warm </a:t>
              </a:r>
              <a:r>
                <a:rPr lang="fr-FR" sz="1400" b="1" dirty="0" err="1">
                  <a:solidFill>
                    <a:srgbClr val="FF0000"/>
                  </a:solidFill>
                </a:rPr>
                <a:t>linac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904949"/>
              </p:ext>
            </p:extLst>
          </p:nvPr>
        </p:nvGraphicFramePr>
        <p:xfrm>
          <a:off x="2757206" y="761112"/>
          <a:ext cx="375901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18930"/>
                <a:gridCol w="64008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Top-</a:t>
                      </a:r>
                      <a:r>
                        <a:rPr lang="fr-FR" b="1" dirty="0" err="1" smtClean="0">
                          <a:latin typeface="Calibri" pitchFamily="34" charset="0"/>
                          <a:cs typeface="Calibri" pitchFamily="34" charset="0"/>
                        </a:rPr>
                        <a:t>level</a:t>
                      </a: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fr-FR" b="1" dirty="0" err="1" smtClean="0">
                          <a:latin typeface="Calibri" pitchFamily="34" charset="0"/>
                          <a:cs typeface="Calibri" pitchFamily="34" charset="0"/>
                        </a:rPr>
                        <a:t>requirements</a:t>
                      </a:r>
                      <a:endParaRPr lang="fr-FR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Pulse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length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(ms)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2.86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Energy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GeV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Peak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current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(mA)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62.5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Pulse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repetition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frequency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(Hz)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Average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power (MW)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Peak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power (MW)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125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322638"/>
              </p:ext>
            </p:extLst>
          </p:nvPr>
        </p:nvGraphicFramePr>
        <p:xfrm>
          <a:off x="2350628" y="2908424"/>
          <a:ext cx="4436475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6475"/>
              </a:tblGrid>
              <a:tr h="358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95% of the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energy</a:t>
                      </a:r>
                      <a:r>
                        <a:rPr lang="fr-FR" b="0" baseline="0" dirty="0" smtClean="0">
                          <a:latin typeface="Calibri" pitchFamily="34" charset="0"/>
                          <a:cs typeface="Calibri" pitchFamily="34" charset="0"/>
                        </a:rPr>
                        <a:t> gain </a:t>
                      </a:r>
                      <a:r>
                        <a:rPr lang="fr-FR" b="0" baseline="0" dirty="0" err="1" smtClean="0">
                          <a:latin typeface="Calibri" pitchFamily="34" charset="0"/>
                          <a:cs typeface="Calibri" pitchFamily="34" charset="0"/>
                        </a:rPr>
                        <a:t>with</a:t>
                      </a:r>
                      <a:r>
                        <a:rPr lang="fr-FR" b="0" baseline="0" dirty="0" smtClean="0">
                          <a:latin typeface="Calibri" pitchFamily="34" charset="0"/>
                          <a:cs typeface="Calibri" pitchFamily="34" charset="0"/>
                        </a:rPr>
                        <a:t> 146 SCRF </a:t>
                      </a:r>
                      <a:r>
                        <a:rPr lang="fr-FR" b="0" baseline="0" dirty="0" err="1" smtClean="0">
                          <a:latin typeface="Calibri" pitchFamily="34" charset="0"/>
                          <a:cs typeface="Calibri" pitchFamily="34" charset="0"/>
                        </a:rPr>
                        <a:t>cavities</a:t>
                      </a:r>
                      <a:endParaRPr lang="fr-FR" b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2 types</a:t>
                      </a:r>
                      <a:r>
                        <a:rPr lang="fr-FR" b="0" baseline="0" dirty="0" smtClean="0"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fr-FR" b="0" baseline="0" dirty="0" err="1" smtClean="0">
                          <a:latin typeface="Calibri" pitchFamily="34" charset="0"/>
                          <a:cs typeface="Calibri" pitchFamily="34" charset="0"/>
                        </a:rPr>
                        <a:t>cavities</a:t>
                      </a:r>
                      <a:r>
                        <a:rPr lang="fr-FR" b="0" baseline="0" dirty="0" smtClean="0">
                          <a:latin typeface="Calibri" pitchFamily="34" charset="0"/>
                          <a:cs typeface="Calibri" pitchFamily="34" charset="0"/>
                        </a:rPr>
                        <a:t> &amp; 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3 beta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families</a:t>
                      </a:r>
                      <a:endParaRPr lang="fr-FR" b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81746"/>
              </p:ext>
            </p:extLst>
          </p:nvPr>
        </p:nvGraphicFramePr>
        <p:xfrm>
          <a:off x="187358" y="3789040"/>
          <a:ext cx="2905379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337"/>
                <a:gridCol w="467042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Beta 0.50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Spoke Cryomodules</a:t>
                      </a:r>
                    </a:p>
                  </a:txBody>
                  <a:tcP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Cryomodule #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Double-Spoke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cavity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#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Eacc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[MV/m]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373871"/>
              </p:ext>
            </p:extLst>
          </p:nvPr>
        </p:nvGraphicFramePr>
        <p:xfrm>
          <a:off x="3844445" y="3789040"/>
          <a:ext cx="2327084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7004"/>
                <a:gridCol w="64008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Beta</a:t>
                      </a:r>
                      <a:r>
                        <a:rPr lang="fr-FR" b="1" baseline="0" dirty="0" smtClean="0">
                          <a:latin typeface="Calibri" pitchFamily="34" charset="0"/>
                          <a:cs typeface="Calibri" pitchFamily="34" charset="0"/>
                        </a:rPr>
                        <a:t> 0.67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Calibri" pitchFamily="34" charset="0"/>
                          <a:cs typeface="Calibri" pitchFamily="34" charset="0"/>
                        </a:rPr>
                        <a:t>Elliptical</a:t>
                      </a: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 Cryomodules</a:t>
                      </a:r>
                    </a:p>
                  </a:txBody>
                  <a:tcP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Cryomodule</a:t>
                      </a:r>
                      <a:r>
                        <a:rPr lang="fr-FR" b="0" baseline="0" dirty="0" smtClean="0">
                          <a:latin typeface="Calibri" pitchFamily="34" charset="0"/>
                          <a:cs typeface="Calibri" pitchFamily="34" charset="0"/>
                        </a:rPr>
                        <a:t> #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6-cell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cavity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#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36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Eacc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[MV/m]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16.7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046151"/>
              </p:ext>
            </p:extLst>
          </p:nvPr>
        </p:nvGraphicFramePr>
        <p:xfrm>
          <a:off x="6566990" y="3789040"/>
          <a:ext cx="2327084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7004"/>
                <a:gridCol w="64008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Beta</a:t>
                      </a:r>
                      <a:r>
                        <a:rPr lang="fr-FR" b="1" baseline="0" dirty="0" smtClean="0">
                          <a:latin typeface="Calibri" pitchFamily="34" charset="0"/>
                          <a:cs typeface="Calibri" pitchFamily="34" charset="0"/>
                        </a:rPr>
                        <a:t> 0.86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Calibri" pitchFamily="34" charset="0"/>
                          <a:cs typeface="Calibri" pitchFamily="34" charset="0"/>
                        </a:rPr>
                        <a:t>Elliptical</a:t>
                      </a:r>
                      <a:r>
                        <a:rPr lang="fr-FR" b="1" dirty="0" smtClean="0">
                          <a:latin typeface="Calibri" pitchFamily="34" charset="0"/>
                          <a:cs typeface="Calibri" pitchFamily="34" charset="0"/>
                        </a:rPr>
                        <a:t> Cryomodules</a:t>
                      </a:r>
                    </a:p>
                  </a:txBody>
                  <a:tcP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Cryomodule</a:t>
                      </a:r>
                      <a:r>
                        <a:rPr lang="fr-FR" b="0" baseline="0" dirty="0" smtClean="0">
                          <a:latin typeface="Calibri" pitchFamily="34" charset="0"/>
                          <a:cs typeface="Calibri" pitchFamily="34" charset="0"/>
                        </a:rPr>
                        <a:t> #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21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5-cell </a:t>
                      </a:r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cavity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#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84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Calibri" pitchFamily="34" charset="0"/>
                          <a:cs typeface="Calibri" pitchFamily="34" charset="0"/>
                        </a:rPr>
                        <a:t>Eacc</a:t>
                      </a:r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 [MV/m]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" pitchFamily="34" charset="0"/>
                          <a:cs typeface="Calibri" pitchFamily="34" charset="0"/>
                        </a:rPr>
                        <a:t>19.9</a:t>
                      </a:r>
                      <a:endParaRPr lang="fr-FR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999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37083 -0.19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9353" y="155195"/>
            <a:ext cx="6767078" cy="547845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fr-FR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Lucida Grande" charset="0"/>
              </a:rPr>
              <a:t>Vue générale des contributions de l’Irfu à l’accélérateur ESS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81108" y="1861699"/>
            <a:ext cx="9074007" cy="327038"/>
            <a:chOff x="35496" y="5687670"/>
            <a:chExt cx="9074007" cy="327038"/>
          </a:xfrm>
        </p:grpSpPr>
        <p:pic>
          <p:nvPicPr>
            <p:cNvPr id="7" name="Picture 69" descr="Untitle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5733256"/>
              <a:ext cx="9074007" cy="258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900583" y="5726044"/>
              <a:ext cx="77457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05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99679" y="5726044"/>
              <a:ext cx="55175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05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" name="AutoShape 11"/>
            <p:cNvSpPr>
              <a:spLocks/>
            </p:cNvSpPr>
            <p:nvPr/>
          </p:nvSpPr>
          <p:spPr bwMode="auto">
            <a:xfrm>
              <a:off x="947210" y="5694819"/>
              <a:ext cx="636372" cy="314742"/>
            </a:xfrm>
            <a:prstGeom prst="roundRect">
              <a:avLst>
                <a:gd name="adj" fmla="val 29731"/>
              </a:avLst>
            </a:prstGeom>
            <a:extLst/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85952" y="5749127"/>
              <a:ext cx="103906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05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2321" y="5687670"/>
              <a:ext cx="3994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05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04068" y="5751079"/>
              <a:ext cx="103906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05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13762" y="5715524"/>
              <a:ext cx="570734" cy="2991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100" dirty="0">
                <a:cs typeface="Gill Sans Light" charset="0"/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1677677" y="1834473"/>
            <a:ext cx="4318726" cy="394037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145612" y="1845019"/>
            <a:ext cx="378833" cy="38349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Espace réservé du contenu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1698" y="2244768"/>
            <a:ext cx="2161518" cy="1263729"/>
          </a:xfrm>
          <a:prstGeom prst="rect">
            <a:avLst/>
          </a:prstGeom>
          <a:noFill/>
        </p:spPr>
      </p:pic>
      <p:pic>
        <p:nvPicPr>
          <p:cNvPr id="25" name="Picture 2" descr="C:\D\Projets\ESS\CALHI\Project3&amp;8\images\images ECCTD 20140828\2013-01-09 cryo-elliptique 1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294" y="2252786"/>
            <a:ext cx="2432695" cy="113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2" name="Connecteur droit avec flèche 181"/>
          <p:cNvCxnSpPr/>
          <p:nvPr/>
        </p:nvCxnSpPr>
        <p:spPr bwMode="auto">
          <a:xfrm flipH="1" flipV="1">
            <a:off x="356273" y="1938856"/>
            <a:ext cx="235743" cy="474774"/>
          </a:xfrm>
          <a:prstGeom prst="straightConnector1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6" name="ZoneTexte 185"/>
          <p:cNvSpPr txBox="1"/>
          <p:nvPr/>
        </p:nvSpPr>
        <p:spPr>
          <a:xfrm>
            <a:off x="5812337" y="2357285"/>
            <a:ext cx="32177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 cryomodules </a:t>
            </a:r>
            <a:r>
              <a:rPr lang="fr-FR" sz="1400" dirty="0" smtClean="0"/>
              <a:t>prototypes medium et haut beta (+ tests en puissance RF)</a:t>
            </a:r>
          </a:p>
          <a:p>
            <a:endParaRPr lang="fr-FR" sz="1400" dirty="0" smtClean="0"/>
          </a:p>
          <a:p>
            <a:r>
              <a:rPr lang="fr-FR" sz="1400" b="1" dirty="0" smtClean="0"/>
              <a:t>30 Cryomodules </a:t>
            </a:r>
            <a:r>
              <a:rPr lang="fr-FR" sz="1400" dirty="0" smtClean="0"/>
              <a:t>à cavités elliptiques</a:t>
            </a:r>
          </a:p>
          <a:p>
            <a:r>
              <a:rPr lang="fr-FR" sz="1400" dirty="0" smtClean="0"/>
              <a:t>(sauf cavités)</a:t>
            </a:r>
            <a:endParaRPr lang="fr-FR" sz="1400" dirty="0"/>
          </a:p>
        </p:txBody>
      </p:sp>
      <p:sp>
        <p:nvSpPr>
          <p:cNvPr id="191" name="ZoneTexte 190"/>
          <p:cNvSpPr txBox="1"/>
          <p:nvPr/>
        </p:nvSpPr>
        <p:spPr>
          <a:xfrm>
            <a:off x="316773" y="3119025"/>
            <a:ext cx="74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RFQ</a:t>
            </a:r>
            <a:endParaRPr lang="fr-FR" sz="1400" b="1" dirty="0"/>
          </a:p>
        </p:txBody>
      </p:sp>
      <p:sp>
        <p:nvSpPr>
          <p:cNvPr id="193" name="Rectangle 192"/>
          <p:cNvSpPr/>
          <p:nvPr/>
        </p:nvSpPr>
        <p:spPr>
          <a:xfrm>
            <a:off x="872575" y="4881691"/>
            <a:ext cx="6874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eaLnBrk="0" hangingPunct="0"/>
            <a:r>
              <a:rPr lang="fr-FR" b="1" kern="0" dirty="0" smtClean="0">
                <a:sym typeface="Lucida Grande" charset="0"/>
              </a:rPr>
              <a:t>Diagnostics</a:t>
            </a:r>
            <a:r>
              <a:rPr lang="fr-FR" kern="0" dirty="0" smtClean="0">
                <a:sym typeface="Lucida Grande" charset="0"/>
              </a:rPr>
              <a:t> (EMU &amp; Doppler sur la LEBT + NIPM + </a:t>
            </a:r>
            <a:r>
              <a:rPr lang="fr-FR" kern="0" dirty="0" err="1" smtClean="0">
                <a:sym typeface="Lucida Grande" charset="0"/>
              </a:rPr>
              <a:t>nBLM</a:t>
            </a:r>
            <a:r>
              <a:rPr lang="fr-FR" kern="0" dirty="0" smtClean="0">
                <a:sym typeface="Lucida Grande" charset="0"/>
              </a:rPr>
              <a:t>)</a:t>
            </a:r>
          </a:p>
          <a:p>
            <a:pPr marL="0" lvl="2" eaLnBrk="0" hangingPunct="0"/>
            <a:endParaRPr lang="fr-FR" kern="0" dirty="0">
              <a:sym typeface="Lucida Grande" charset="0"/>
            </a:endParaRPr>
          </a:p>
          <a:p>
            <a:pPr marL="0" lvl="2" eaLnBrk="0" hangingPunct="0"/>
            <a:r>
              <a:rPr lang="fr-FR" kern="0" dirty="0" smtClean="0">
                <a:sym typeface="Lucida Grande" charset="0"/>
              </a:rPr>
              <a:t>Parties du </a:t>
            </a:r>
            <a:r>
              <a:rPr lang="fr-FR" b="1" kern="0" dirty="0" smtClean="0">
                <a:sym typeface="Lucida Grande" charset="0"/>
              </a:rPr>
              <a:t>Control System </a:t>
            </a:r>
            <a:r>
              <a:rPr lang="fr-FR" kern="0" dirty="0" smtClean="0">
                <a:sym typeface="Lucida Grande" charset="0"/>
              </a:rPr>
              <a:t>(Source, LEBT, </a:t>
            </a:r>
            <a:r>
              <a:rPr lang="fr-FR" kern="0" dirty="0" smtClean="0">
                <a:sym typeface="Lucida Grande" charset="0"/>
              </a:rPr>
              <a:t>RFQ, </a:t>
            </a:r>
            <a:r>
              <a:rPr lang="fr-FR" kern="0" dirty="0" err="1" smtClean="0">
                <a:sym typeface="Lucida Grande" charset="0"/>
              </a:rPr>
              <a:t>nBLM</a:t>
            </a:r>
            <a:r>
              <a:rPr lang="fr-FR" kern="0" dirty="0" smtClean="0">
                <a:sym typeface="Lucida Grande" charset="0"/>
              </a:rPr>
              <a:t>)</a:t>
            </a:r>
            <a:endParaRPr lang="fr-FR" kern="0" dirty="0" smtClean="0">
              <a:sym typeface="Lucida Grande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 bwMode="auto">
          <a:xfrm flipH="1" flipV="1">
            <a:off x="3737193" y="2228513"/>
            <a:ext cx="187107" cy="366053"/>
          </a:xfrm>
          <a:prstGeom prst="straightConnector1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6463710" y="3542598"/>
            <a:ext cx="256639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2" algn="r" eaLnBrk="0" hangingPunct="0"/>
            <a:r>
              <a:rPr lang="fr-FR" sz="1200" kern="0" dirty="0" smtClean="0">
                <a:sym typeface="Lucida Grande" charset="0"/>
              </a:rPr>
              <a:t>Collaboration avec l’IPN Orsay en charge du design du cryostat des cryomodules à cavités elliptiques</a:t>
            </a:r>
            <a:endParaRPr lang="fr-FR" sz="1200" kern="0" dirty="0">
              <a:sym typeface="Lucida Grande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941" y="4188929"/>
            <a:ext cx="837908" cy="4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3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kern="0" cap="none" dirty="0" err="1" smtClean="0"/>
              <a:t>Details</a:t>
            </a:r>
            <a:r>
              <a:rPr lang="fr-FR" sz="2000" kern="0" cap="none" dirty="0" smtClean="0"/>
              <a:t> </a:t>
            </a:r>
            <a:r>
              <a:rPr lang="fr-FR" sz="2000" kern="0" cap="none" dirty="0"/>
              <a:t>du périmètre de la contribution de l’Irfu</a:t>
            </a:r>
            <a:endParaRPr lang="en-US" sz="2000" kern="0" cap="none" dirty="0"/>
          </a:p>
        </p:txBody>
      </p:sp>
      <p:sp>
        <p:nvSpPr>
          <p:cNvPr id="6" name="ZoneTexte 5"/>
          <p:cNvSpPr txBox="1"/>
          <p:nvPr/>
        </p:nvSpPr>
        <p:spPr>
          <a:xfrm>
            <a:off x="269021" y="1275693"/>
            <a:ext cx="8139822" cy="5152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Le RFQ</a:t>
            </a:r>
          </a:p>
          <a:p>
            <a:endParaRPr lang="fr-FR" sz="1600" dirty="0" smtClean="0"/>
          </a:p>
          <a:p>
            <a:r>
              <a:rPr lang="fr-FR" sz="1600" b="1" dirty="0" smtClean="0"/>
              <a:t>30 Cryomodules + </a:t>
            </a:r>
            <a:r>
              <a:rPr lang="fr-FR" sz="1600" b="1" dirty="0"/>
              <a:t>2 Cryomodules </a:t>
            </a:r>
            <a:r>
              <a:rPr lang="fr-FR" sz="1600" b="1" dirty="0" smtClean="0"/>
              <a:t>démonstrateurs</a:t>
            </a:r>
            <a:r>
              <a:rPr lang="fr-FR" sz="1600" dirty="0" smtClean="0"/>
              <a:t> (</a:t>
            </a:r>
            <a:r>
              <a:rPr lang="fr-FR" sz="1200" dirty="0" smtClean="0"/>
              <a:t>medium </a:t>
            </a:r>
            <a:r>
              <a:rPr lang="fr-FR" sz="1200" dirty="0">
                <a:latin typeface="Symbol" panose="05050102010706020507" pitchFamily="18" charset="2"/>
              </a:rPr>
              <a:t>b</a:t>
            </a:r>
            <a:r>
              <a:rPr lang="fr-FR" sz="1200" dirty="0"/>
              <a:t> </a:t>
            </a:r>
            <a:r>
              <a:rPr lang="fr-FR" sz="1200" dirty="0" smtClean="0"/>
              <a:t>M-ECCTD </a:t>
            </a:r>
            <a:r>
              <a:rPr lang="fr-FR" sz="1200" dirty="0"/>
              <a:t>et </a:t>
            </a:r>
            <a:r>
              <a:rPr lang="fr-FR" sz="1200" dirty="0" smtClean="0"/>
              <a:t>haut </a:t>
            </a:r>
            <a:r>
              <a:rPr lang="fr-FR" sz="1200" dirty="0">
                <a:latin typeface="Symbol" panose="05050102010706020507" pitchFamily="18" charset="2"/>
              </a:rPr>
              <a:t>b</a:t>
            </a:r>
            <a:r>
              <a:rPr lang="fr-FR" sz="1200" dirty="0"/>
              <a:t> </a:t>
            </a:r>
            <a:r>
              <a:rPr lang="fr-FR" sz="1200" dirty="0" smtClean="0"/>
              <a:t>H-ECCTD</a:t>
            </a:r>
            <a:r>
              <a:rPr lang="fr-FR" sz="1200" dirty="0"/>
              <a:t>)</a:t>
            </a:r>
            <a:endParaRPr lang="fr-FR" sz="1600" dirty="0"/>
          </a:p>
          <a:p>
            <a:pPr marL="715963" lvl="2" indent="-273050">
              <a:spcAft>
                <a:spcPct val="30000"/>
              </a:spcAft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fr-FR" sz="1200" dirty="0" smtClean="0">
                <a:latin typeface="Calibri" pitchFamily="34" charset="0"/>
              </a:rPr>
              <a:t>Développement et production des composants </a:t>
            </a:r>
            <a:r>
              <a:rPr lang="fr-FR" sz="1200" dirty="0">
                <a:latin typeface="Calibri" pitchFamily="34" charset="0"/>
              </a:rPr>
              <a:t>des 30 </a:t>
            </a:r>
            <a:r>
              <a:rPr lang="fr-FR" sz="1200" dirty="0" err="1" smtClean="0">
                <a:latin typeface="Calibri" pitchFamily="34" charset="0"/>
              </a:rPr>
              <a:t>Cryomodules</a:t>
            </a:r>
            <a:r>
              <a:rPr lang="fr-FR" sz="1200" dirty="0" smtClean="0">
                <a:latin typeface="Calibri" pitchFamily="34" charset="0"/>
              </a:rPr>
              <a:t> (hors cavités) :</a:t>
            </a:r>
            <a:endParaRPr lang="fr-FR" sz="1200" dirty="0">
              <a:latin typeface="Calibri" pitchFamily="34" charset="0"/>
            </a:endParaRPr>
          </a:p>
          <a:p>
            <a:pPr marL="1439863" lvl="3" indent="-273050">
              <a:spcAft>
                <a:spcPct val="30000"/>
              </a:spcAft>
              <a:buFont typeface="Wingdings" panose="05000000000000000000" pitchFamily="2" charset="2"/>
              <a:buChar char="q"/>
              <a:tabLst>
                <a:tab pos="806450" algn="l"/>
              </a:tabLst>
              <a:defRPr/>
            </a:pPr>
            <a:r>
              <a:rPr lang="fr-FR" sz="1200" dirty="0">
                <a:latin typeface="Calibri" pitchFamily="34" charset="0"/>
              </a:rPr>
              <a:t>120 coupleurs de puissance </a:t>
            </a:r>
            <a:r>
              <a:rPr lang="fr-FR" sz="1200" dirty="0" smtClean="0">
                <a:latin typeface="Calibri" pitchFamily="34" charset="0"/>
              </a:rPr>
              <a:t>et leurs conditionnements </a:t>
            </a:r>
            <a:r>
              <a:rPr lang="fr-FR" sz="1200" dirty="0">
                <a:latin typeface="Calibri" pitchFamily="34" charset="0"/>
              </a:rPr>
              <a:t>RF</a:t>
            </a:r>
          </a:p>
          <a:p>
            <a:pPr marL="1439863" lvl="3" indent="-273050">
              <a:spcAft>
                <a:spcPct val="30000"/>
              </a:spcAft>
              <a:buFont typeface="Wingdings" panose="05000000000000000000" pitchFamily="2" charset="2"/>
              <a:buChar char="q"/>
              <a:tabLst>
                <a:tab pos="806450" algn="l"/>
              </a:tabLst>
              <a:defRPr/>
            </a:pPr>
            <a:r>
              <a:rPr lang="fr-FR" sz="1200" dirty="0">
                <a:latin typeface="Calibri" pitchFamily="34" charset="0"/>
              </a:rPr>
              <a:t>120 systèmes d’accord </a:t>
            </a:r>
            <a:r>
              <a:rPr lang="fr-FR" sz="1200" dirty="0" smtClean="0">
                <a:latin typeface="Calibri" pitchFamily="34" charset="0"/>
              </a:rPr>
              <a:t>à froid en </a:t>
            </a:r>
            <a:r>
              <a:rPr lang="fr-FR" sz="1200" dirty="0">
                <a:latin typeface="Calibri" pitchFamily="34" charset="0"/>
              </a:rPr>
              <a:t>fréquence</a:t>
            </a:r>
          </a:p>
          <a:p>
            <a:pPr marL="1439863" lvl="3" indent="-273050">
              <a:spcAft>
                <a:spcPct val="30000"/>
              </a:spcAft>
              <a:buFont typeface="Wingdings" panose="05000000000000000000" pitchFamily="2" charset="2"/>
              <a:buChar char="q"/>
              <a:tabLst>
                <a:tab pos="806450" algn="l"/>
              </a:tabLst>
              <a:defRPr/>
            </a:pPr>
            <a:r>
              <a:rPr lang="fr-FR" sz="1200" dirty="0">
                <a:latin typeface="Calibri" pitchFamily="34" charset="0"/>
              </a:rPr>
              <a:t>Tous les autres composants des 30 </a:t>
            </a:r>
            <a:r>
              <a:rPr lang="fr-FR" sz="1200" dirty="0" err="1" smtClean="0">
                <a:latin typeface="Calibri" pitchFamily="34" charset="0"/>
              </a:rPr>
              <a:t>Cryomodules</a:t>
            </a:r>
            <a:r>
              <a:rPr lang="fr-FR" sz="1200" dirty="0" smtClean="0">
                <a:latin typeface="Calibri" pitchFamily="34" charset="0"/>
              </a:rPr>
              <a:t> </a:t>
            </a:r>
            <a:endParaRPr lang="fr-FR" sz="1200" dirty="0">
              <a:latin typeface="Calibri" pitchFamily="34" charset="0"/>
            </a:endParaRPr>
          </a:p>
          <a:p>
            <a:pPr marL="715963" lvl="2" indent="-273050">
              <a:spcAft>
                <a:spcPct val="30000"/>
              </a:spcAft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fr-FR" sz="1200" dirty="0">
                <a:latin typeface="Calibri" pitchFamily="34" charset="0"/>
              </a:rPr>
              <a:t>Assemblage des </a:t>
            </a:r>
            <a:r>
              <a:rPr lang="fr-FR" sz="1200" dirty="0" smtClean="0">
                <a:latin typeface="Calibri" pitchFamily="34" charset="0"/>
              </a:rPr>
              <a:t>démonstrateurs et des 30 </a:t>
            </a:r>
            <a:r>
              <a:rPr lang="fr-FR" sz="1200" dirty="0" err="1" smtClean="0">
                <a:latin typeface="Calibri" pitchFamily="34" charset="0"/>
              </a:rPr>
              <a:t>cryomodules</a:t>
            </a:r>
            <a:r>
              <a:rPr lang="fr-FR" sz="1200" dirty="0" smtClean="0">
                <a:latin typeface="Calibri" pitchFamily="34" charset="0"/>
              </a:rPr>
              <a:t> </a:t>
            </a:r>
          </a:p>
          <a:p>
            <a:pPr marL="715963" lvl="2" indent="-273050">
              <a:spcAft>
                <a:spcPct val="30000"/>
              </a:spcAft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fr-FR" sz="1200" dirty="0" smtClean="0">
                <a:latin typeface="Calibri" pitchFamily="34" charset="0"/>
              </a:rPr>
              <a:t>Tests RF de puissance des démonstrateurs, 3 </a:t>
            </a:r>
            <a:r>
              <a:rPr lang="fr-FR" sz="1200" dirty="0" err="1" smtClean="0">
                <a:latin typeface="Calibri" pitchFamily="34" charset="0"/>
              </a:rPr>
              <a:t>Cryomodules</a:t>
            </a:r>
            <a:r>
              <a:rPr lang="fr-FR" sz="1200" dirty="0">
                <a:latin typeface="Calibri" pitchFamily="34" charset="0"/>
              </a:rPr>
              <a:t> </a:t>
            </a:r>
            <a:r>
              <a:rPr lang="fr-FR" sz="1200" dirty="0" smtClean="0">
                <a:latin typeface="Calibri" pitchFamily="34" charset="0"/>
              </a:rPr>
              <a:t>medium </a:t>
            </a:r>
            <a:r>
              <a:rPr lang="fr-FR" sz="1200" dirty="0">
                <a:latin typeface="Symbol" panose="05050102010706020507" pitchFamily="18" charset="2"/>
              </a:rPr>
              <a:t>b</a:t>
            </a:r>
            <a:r>
              <a:rPr lang="fr-FR" sz="1200" dirty="0" smtClean="0">
                <a:latin typeface="Calibri" pitchFamily="34" charset="0"/>
              </a:rPr>
              <a:t> et 3 </a:t>
            </a:r>
            <a:r>
              <a:rPr lang="fr-FR" sz="1200" dirty="0" err="1" smtClean="0">
                <a:latin typeface="Calibri" pitchFamily="34" charset="0"/>
              </a:rPr>
              <a:t>Cryomodules</a:t>
            </a:r>
            <a:r>
              <a:rPr lang="fr-FR" sz="1200" dirty="0" smtClean="0">
                <a:latin typeface="Calibri" pitchFamily="34" charset="0"/>
              </a:rPr>
              <a:t> High </a:t>
            </a:r>
            <a:r>
              <a:rPr lang="fr-FR" sz="1200" dirty="0" smtClean="0">
                <a:latin typeface="Symbol" panose="05050102010706020507" pitchFamily="18" charset="2"/>
              </a:rPr>
              <a:t>b</a:t>
            </a:r>
          </a:p>
          <a:p>
            <a:pPr marL="715963" lvl="2" indent="-273050">
              <a:spcAft>
                <a:spcPct val="30000"/>
              </a:spcAft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fr-FR" sz="1200" dirty="0" smtClean="0">
                <a:latin typeface="Calibri" pitchFamily="34" charset="0"/>
              </a:rPr>
              <a:t>Assistance technique </a:t>
            </a:r>
            <a:r>
              <a:rPr lang="fr-FR" sz="1200" dirty="0">
                <a:latin typeface="Calibri" pitchFamily="34" charset="0"/>
              </a:rPr>
              <a:t>à ESS pour le suivi de la fabrication des cavités </a:t>
            </a:r>
            <a:r>
              <a:rPr lang="fr-FR" sz="1200" dirty="0" smtClean="0">
                <a:latin typeface="Calibri" pitchFamily="34" charset="0"/>
              </a:rPr>
              <a:t>de série 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smtClean="0">
                <a:latin typeface="Calibri" pitchFamily="34" charset="0"/>
              </a:rPr>
              <a:t>INFN &amp; STFC)</a:t>
            </a:r>
          </a:p>
          <a:p>
            <a:pPr marL="715963" lvl="2" indent="-273050">
              <a:spcAft>
                <a:spcPct val="30000"/>
              </a:spcAft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fr-FR" sz="1200" dirty="0" smtClean="0">
                <a:latin typeface="Calibri" pitchFamily="34" charset="0"/>
              </a:rPr>
              <a:t>Assistance technique à ESS pour l’installation et le </a:t>
            </a:r>
            <a:r>
              <a:rPr lang="fr-FR" sz="1200" dirty="0" err="1" smtClean="0">
                <a:latin typeface="Calibri" pitchFamily="34" charset="0"/>
              </a:rPr>
              <a:t>commissioning</a:t>
            </a:r>
            <a:r>
              <a:rPr lang="fr-FR" sz="1200" dirty="0" smtClean="0">
                <a:latin typeface="Calibri" pitchFamily="34" charset="0"/>
              </a:rPr>
              <a:t> des Cryomodules à Lund</a:t>
            </a:r>
          </a:p>
          <a:p>
            <a:endParaRPr lang="fr-FR" sz="1200" dirty="0" smtClean="0">
              <a:latin typeface="Calibri" pitchFamily="34" charset="0"/>
            </a:endParaRPr>
          </a:p>
          <a:p>
            <a:r>
              <a:rPr lang="fr-FR" sz="1600" b="1" dirty="0" smtClean="0"/>
              <a:t>Des </a:t>
            </a:r>
            <a:r>
              <a:rPr lang="fr-FR" sz="1600" b="1" dirty="0"/>
              <a:t>diagnostics</a:t>
            </a:r>
            <a:r>
              <a:rPr lang="fr-FR" b="1" dirty="0"/>
              <a:t> </a:t>
            </a:r>
            <a:r>
              <a:rPr lang="fr-FR" sz="1600" b="1" dirty="0"/>
              <a:t>faisceau: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alibri" panose="020F0502020204030204" pitchFamily="34" charset="0"/>
              </a:rPr>
              <a:t>1 système Doppler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alibri" panose="020F0502020204030204" pitchFamily="34" charset="0"/>
              </a:rPr>
              <a:t>2 systèmes Emittance-mètre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alibri" panose="020F0502020204030204" pitchFamily="34" charset="0"/>
              </a:rPr>
              <a:t>5 NPM (Non invasive Profile Monitors)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alibri" panose="020F0502020204030204" pitchFamily="34" charset="0"/>
              </a:rPr>
              <a:t>42 </a:t>
            </a:r>
            <a:r>
              <a:rPr lang="fr-FR" sz="1200" dirty="0" err="1">
                <a:latin typeface="Calibri" panose="020F0502020204030204" pitchFamily="34" charset="0"/>
              </a:rPr>
              <a:t>nBMLs</a:t>
            </a:r>
            <a:r>
              <a:rPr lang="fr-FR" sz="1200" dirty="0">
                <a:latin typeface="Calibri" panose="020F0502020204030204" pitchFamily="34" charset="0"/>
              </a:rPr>
              <a:t> (neutrons </a:t>
            </a:r>
            <a:r>
              <a:rPr lang="fr-FR" sz="1200" dirty="0" err="1">
                <a:latin typeface="Calibri" panose="020F0502020204030204" pitchFamily="34" charset="0"/>
              </a:rPr>
              <a:t>Beam</a:t>
            </a:r>
            <a:r>
              <a:rPr lang="fr-FR" sz="1200" dirty="0">
                <a:latin typeface="Calibri" panose="020F0502020204030204" pitchFamily="34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</a:rPr>
              <a:t>Loss</a:t>
            </a:r>
            <a:r>
              <a:rPr lang="fr-FR" sz="1200" dirty="0">
                <a:latin typeface="Calibri" panose="020F0502020204030204" pitchFamily="34" charset="0"/>
              </a:rPr>
              <a:t> Monitors) </a:t>
            </a:r>
          </a:p>
          <a:p>
            <a:endParaRPr lang="fr-FR" sz="1200" dirty="0">
              <a:latin typeface="Calibri" panose="020F0502020204030204" pitchFamily="34" charset="0"/>
            </a:endParaRPr>
          </a:p>
          <a:p>
            <a:r>
              <a:rPr lang="fr-FR" sz="1600" b="1" dirty="0" smtClean="0"/>
              <a:t>Control System</a:t>
            </a:r>
            <a:r>
              <a:rPr lang="fr-FR" b="1" dirty="0" smtClean="0"/>
              <a:t>: </a:t>
            </a:r>
            <a:endParaRPr lang="fr-FR" b="1" dirty="0"/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alibri" panose="020F0502020204030204" pitchFamily="34" charset="0"/>
              </a:rPr>
              <a:t>Source et LEBT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alibri" panose="020F0502020204030204" pitchFamily="34" charset="0"/>
              </a:rPr>
              <a:t>RFQ : SKID et vide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sz="1200" dirty="0" err="1" smtClean="0">
                <a:latin typeface="Calibri" panose="020F0502020204030204" pitchFamily="34" charset="0"/>
              </a:rPr>
              <a:t>nBMLs</a:t>
            </a:r>
            <a:r>
              <a:rPr lang="fr-FR" sz="1200" dirty="0" smtClean="0">
                <a:latin typeface="Calibri" panose="020F0502020204030204" pitchFamily="34" charset="0"/>
              </a:rPr>
              <a:t>: </a:t>
            </a:r>
            <a:r>
              <a:rPr lang="fr-FR" sz="1200" dirty="0">
                <a:latin typeface="Calibri" panose="020F0502020204030204" pitchFamily="34" charset="0"/>
              </a:rPr>
              <a:t>neutrons </a:t>
            </a:r>
            <a:r>
              <a:rPr lang="fr-FR" sz="1200" dirty="0" err="1">
                <a:latin typeface="Calibri" panose="020F0502020204030204" pitchFamily="34" charset="0"/>
              </a:rPr>
              <a:t>Beam</a:t>
            </a:r>
            <a:r>
              <a:rPr lang="fr-FR" sz="1200" dirty="0">
                <a:latin typeface="Calibri" panose="020F0502020204030204" pitchFamily="34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</a:rPr>
              <a:t>Loss</a:t>
            </a:r>
            <a:r>
              <a:rPr lang="fr-FR" sz="1200" dirty="0">
                <a:latin typeface="Calibri" panose="020F0502020204030204" pitchFamily="34" charset="0"/>
              </a:rPr>
              <a:t> </a:t>
            </a:r>
            <a:r>
              <a:rPr lang="fr-FR" sz="1200" dirty="0" smtClean="0">
                <a:latin typeface="Calibri" panose="020F0502020204030204" pitchFamily="34" charset="0"/>
              </a:rPr>
              <a:t>Monitors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65431" y="4927055"/>
            <a:ext cx="2356339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2" algn="ctr" eaLnBrk="0" hangingPunct="0"/>
            <a:r>
              <a:rPr lang="fr-FR" sz="1200" b="1" i="1" kern="0" dirty="0" smtClean="0">
                <a:sym typeface="Lucida Grande" charset="0"/>
              </a:rPr>
              <a:t>Présentation de Laura </a:t>
            </a:r>
            <a:r>
              <a:rPr lang="fr-FR" sz="1200" b="1" i="1" kern="0" dirty="0" err="1" smtClean="0">
                <a:sym typeface="Lucida Grande" charset="0"/>
              </a:rPr>
              <a:t>Segui</a:t>
            </a:r>
            <a:endParaRPr lang="fr-FR" sz="1200" b="1" i="1" kern="0" dirty="0">
              <a:sym typeface="Lucida Grande" charset="0"/>
            </a:endParaRPr>
          </a:p>
        </p:txBody>
      </p:sp>
      <p:cxnSp>
        <p:nvCxnSpPr>
          <p:cNvPr id="14" name="Connecteur droit avec flèche 13"/>
          <p:cNvCxnSpPr>
            <a:stCxn id="10" idx="1"/>
          </p:cNvCxnSpPr>
          <p:nvPr/>
        </p:nvCxnSpPr>
        <p:spPr>
          <a:xfrm flipH="1">
            <a:off x="4030733" y="5065555"/>
            <a:ext cx="26346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49392" y="2233759"/>
            <a:ext cx="2710018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lvl="2" algn="ctr" eaLnBrk="0" hangingPunct="0"/>
            <a:r>
              <a:rPr lang="fr-FR" sz="1200" b="1" i="1" kern="0" dirty="0" smtClean="0">
                <a:sym typeface="Lucida Grande" charset="0"/>
              </a:rPr>
              <a:t>Présentation de Thibault Hamelin</a:t>
            </a:r>
            <a:endParaRPr lang="fr-FR" sz="1200" b="1" i="1" kern="0" dirty="0">
              <a:sym typeface="Lucida Grande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5407270" y="2372258"/>
            <a:ext cx="842122" cy="10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5060" y="1724945"/>
            <a:ext cx="506437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/>
            <a:r>
              <a:rPr lang="fr-FR" sz="1600" b="1" dirty="0"/>
              <a:t>30 Cryomodules + 2 Cryomodules démonstrateurs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234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8756">
            <a:off x="6893733" y="2000215"/>
            <a:ext cx="498839" cy="571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4" descr="http://irfu-i.cea.fr/Images/Trombinoscope/ballest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31747">
            <a:off x="1230561" y="1032797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0" descr="http://irfu-i.cea.fr/Images/Trombinoscope/lmauric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1838">
            <a:off x="2493895" y="983158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2" descr="http://irfu-i.cea.fr/Images/Trombinoscope/marcha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6277969" y="1704336"/>
            <a:ext cx="456700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6" descr="http://irfu-i.cea.fr/Images/Trombinoscope/charrier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5747">
            <a:off x="5738733" y="1882414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0" descr="http://irfu-i.cea.fr/Images/Trombinoscope/dchirpaz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3744640" y="4484665"/>
            <a:ext cx="419177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6" descr="http://irfu-i.cea.fr/Images/Trombinoscope/pguih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4358387" y="1157370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4" descr="http://irfu-i.cea.fr/Images/Trombinoscope/jperrin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2428196" y="2078688"/>
            <a:ext cx="454779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http://irfu-i.cea.fr/Images/Trombinoscope/jfdenis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5106">
            <a:off x="1067717" y="3466042"/>
            <a:ext cx="44509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4" descr="http://irfu-i.cea.fr/Images/Trombinoscope/nmisiara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6641">
            <a:off x="3766811" y="1304798"/>
            <a:ext cx="496988" cy="6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6" descr="http://irfu-i.cea.fr/Images/Trombinoscope/monnereau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4419015" y="1905684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6" r="16793"/>
          <a:stretch/>
        </p:blipFill>
        <p:spPr bwMode="auto">
          <a:xfrm rot="19773562">
            <a:off x="5113182" y="920199"/>
            <a:ext cx="470774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8" descr="http://irfu-i.cea.fr/Images/Trombinoscope/fpeauger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5722542" y="1310993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0" descr="http://irfu-i.cea.fr/Images/Trombinoscope/aperolat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6196">
            <a:off x="6281624" y="2418858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2" descr="http://irfu-i.cea.fr/Images/Trombinoscope/gperreu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388">
            <a:off x="1198632" y="170005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6" descr="http://irfu-i.cea.fr/Images/Trombinoscope/opiquet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22514">
            <a:off x="3180343" y="929457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8" descr="http://irfu-i.cea.fr/Images/Trombinoscope/jplouin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3535950" y="1784067"/>
            <a:ext cx="439137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6" descr="http://irfu-i.cea.fr/Images/Trombinoscope/otuske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1532">
            <a:off x="1769332" y="1096559"/>
            <a:ext cx="50762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http://irfu-i.cea.fr/Images/Trombinoscope/carcamba.jp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1949572" y="1664025"/>
            <a:ext cx="510681" cy="65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4" descr="http://irfu-i.cea.fr/Images/Trombinoscope/loiseau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23674">
            <a:off x="7207524" y="2324577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6" descr="http://irfu-i.cea.fr/Images/Trombinoscope/lussi.jp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24793">
            <a:off x="230179" y="1704215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0" descr="http://irfu-i.cea.fr/Images/Trombinoscope/cmadec.jp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6105431" y="507576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4" descr="http://irfu-i.cea.fr/Images/Trombinoscope/ymariett.jp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7217">
            <a:off x="1416164" y="265724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6" descr="http://irfu-i.cea.fr/Images/Trombinoscope/mattei.jp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8923">
            <a:off x="1937631" y="2572444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8660">
            <a:off x="2580663" y="261304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Picture 6" descr="http://irfu-i.cea.fr/Images/Trombinoscope/barguede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3178746" y="2422718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2" descr="http://irfu-i.cea.fr/Images/Trombinoscope/ccloue.jp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0255">
            <a:off x="3706460" y="2789101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4" descr="http://irfu-i.cea.fr/Images/Trombinoscope/pcontrep.jp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53418">
            <a:off x="373297" y="2811369"/>
            <a:ext cx="488219" cy="650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6" descr="http://irfu-i.cea.fr/Images/Trombinoscope/feozenou.jp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8238">
            <a:off x="5187169" y="3858954"/>
            <a:ext cx="447532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8" descr="http://irfu-i.cea.fr/Images/Trombinoscope/mfontain.jpg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73">
            <a:off x="7462682" y="1595184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0" descr="http://irfu-i.cea.fr/Images/Trombinoscope/france.jpg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1734709" y="3103367"/>
            <a:ext cx="425626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2" descr="http://irfu-i.cea.fr/Images/Trombinoscope/agaget.jpg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2600">
            <a:off x="4372965" y="5081249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2" descr="http://irfu-i.cea.fr/Images/Trombinoscope/gomes.jpg"/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2275039" y="3194515"/>
            <a:ext cx="494321" cy="65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http://irfu-i.cea.fr/Images/Trombinoscope/bogard.jpg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4486">
            <a:off x="4828236" y="1384680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http://irfu-i.cea.fr/Images/Trombinoscope/abruniqu.jp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4880075" y="2750689"/>
            <a:ext cx="526026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irfu-i.cea.fr/Images/Trombinoscope/mbaudrie.jp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7101095" y="1027201"/>
            <a:ext cx="487643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irfu-i.cea.fr/Images/Trombinoscope/sberry.jp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7101095" y="3350997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http://irfu-i.cea.fr/Images/Trombinoscope/berton.jpg"/>
          <p:cNvPicPr>
            <a:picLocks noChangeAspect="1" noChangeArrowheads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534780">
            <a:off x="4722043" y="3331302"/>
            <a:ext cx="436659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2" descr="http://irfu-i.cea.fr/Images/Trombinoscope/ecenni.jpg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6024">
            <a:off x="5849648" y="3784207"/>
            <a:ext cx="512629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8" descr="http://irfu-i.cea.fr/Images/Trombinoscope/gauthier.jp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6436497" y="4577520"/>
            <a:ext cx="440303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 descr="http://irfu-i.cea.fr/Images/Trombinoscope/bourdelle.jpg"/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3135">
            <a:off x="4664346" y="3906579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4" descr="http://irfu-i.cea.fr/Images/Trombinoscope/charon.jpg"/>
          <p:cNvPicPr>
            <a:picLocks noChangeAspect="1" noChangeArrowheads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6988">
            <a:off x="3060243" y="3045003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0" descr="http://irfu-i.cea.fr/Images/Trombinoscope/desailly.jpg"/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3738">
            <a:off x="3702305" y="5781825"/>
            <a:ext cx="47397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4" descr="http://irfu-i.cea.fr/Images/Trombinoscope/ydrouen.jpg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8497">
            <a:off x="3456422" y="3475864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2" descr="http://irfu-i.cea.fr/Images/Trombinoscope/devanz.jpg"/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4221">
            <a:off x="5564489" y="2546879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4" descr="http://irfu-i.cea.fr/Images/Trombinoscope/brenard.jpg"/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7730">
            <a:off x="6462656" y="990510"/>
            <a:ext cx="462379" cy="6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6" descr="http://irfu-i.cea.fr/Images/Trombinoscope/roudier.jpg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6627723" y="2852855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8" descr="http://irfu-i.cea.fr/Images/Trombinoscope/sahuquet.jpg"/>
          <p:cNvPicPr>
            <a:picLocks noChangeAspect="1" noChangeArrowheads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2041">
            <a:off x="5678870" y="444307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8" descr="http://irfu-i.cea.fr/Images/Trombinoscope/cboulch.jpg"/>
          <p:cNvPicPr>
            <a:picLocks noChangeAspect="1" noChangeArrowheads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8749">
            <a:off x="346512" y="3586594"/>
            <a:ext cx="486697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http://irfu-i.cea.fr/Images/Trombinoscope/abouygue.jpg"/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9950">
            <a:off x="807262" y="5609154"/>
            <a:ext cx="487643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6" descr="http://irfu-i.cea.fr/Images/Trombinoscope/pgastine.jpg"/>
          <p:cNvPicPr>
            <a:picLocks noChangeAspect="1" noChangeArrowheads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17811">
            <a:off x="598586" y="1010585"/>
            <a:ext cx="486697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2" descr="http://irfu-i.cea.fr/Images/Trombinoscope/poupeau.jpg"/>
          <p:cNvPicPr>
            <a:picLocks noChangeAspect="1" noChangeArrowheads="1"/>
          </p:cNvPicPr>
          <p:nvPr/>
        </p:nvPicPr>
        <p:blipFill rotWithShape="1"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9687">
            <a:off x="245670" y="4466166"/>
            <a:ext cx="479410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6" descr="http://irfu-i.cea.fr/Images/Trombinoscope/abriand.jpg"/>
          <p:cNvPicPr>
            <a:picLocks noChangeAspect="1"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7871">
            <a:off x="2434376" y="5821884"/>
            <a:ext cx="439396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0" descr="http://irfu-i.cea.fr/Images/Trombinoscope/pcarbonn.jpg"/>
          <p:cNvPicPr>
            <a:picLocks noChangeAspect="1" noChangeArrowheads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7074">
            <a:off x="2049391" y="3825070"/>
            <a:ext cx="535034" cy="65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8" descr="http://irfu-i.cea.fr/Images/Trombinoscope/desmons.jpg"/>
          <p:cNvPicPr>
            <a:picLocks noChangeAspect="1" noChangeArrowheads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26512">
            <a:off x="2550590" y="4327085"/>
            <a:ext cx="432277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78" descr="http://irfu-i.cea.fr/Images/Trombinoscope/hamdi.jpg"/>
          <p:cNvPicPr>
            <a:picLocks noChangeAspect="1" noChangeArrowheads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0495">
            <a:off x="5907247" y="3140582"/>
            <a:ext cx="454156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0" descr="http://irfu-i.cea.fr/Images/Trombinoscope/thamelin.JPG"/>
          <p:cNvPicPr>
            <a:picLocks noChangeAspect="1" noChangeArrowheads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0247">
            <a:off x="3686667" y="5173416"/>
            <a:ext cx="496391" cy="65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4" descr="http://irfu-i.cea.fr/Images/Trombinoscope/phardy.jpg"/>
          <p:cNvPicPr>
            <a:picLocks noChangeAspect="1" noChangeArrowheads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1552">
            <a:off x="6548239" y="4013383"/>
            <a:ext cx="482189" cy="65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8" descr="http://irfu-i.cea.fr/Images/Trombinoscope/jacques.jpg"/>
          <p:cNvPicPr>
            <a:picLocks noChangeAspect="1" noChangeArrowheads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5035">
            <a:off x="5045726" y="5040687"/>
            <a:ext cx="435680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0" descr="http://irfu-i.cea.fr/Images/Trombinoscope/hjenhani.jpg"/>
          <p:cNvPicPr>
            <a:picLocks noChangeAspect="1" noChangeArrowheads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3084">
            <a:off x="6687374" y="5045601"/>
            <a:ext cx="436396" cy="6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96" descr="http://irfu-i.cea.fr/Images/Trombinoscope/lenoa.jpg"/>
          <p:cNvPicPr>
            <a:picLocks noChangeAspect="1" noChangeArrowheads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8880">
            <a:off x="6180100" y="5763842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0" descr="http://irfu-i.cea.fr/Images/Trombinoscope/leroy.jpg"/>
          <p:cNvPicPr>
            <a:picLocks noChangeAspect="1" noChangeArrowheads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773">
            <a:off x="6509465" y="3454281"/>
            <a:ext cx="432769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2" descr="http://irfu-i.cea.fr/Images/Trombinoscope/fleseign.jpg"/>
          <p:cNvPicPr>
            <a:picLocks noChangeAspect="1" noChangeArrowheads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0359">
            <a:off x="4429037" y="5671531"/>
            <a:ext cx="456812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52" descr="http://irfu-i.cea.fr/Images/Trombinoscope/cservoui.jpg"/>
          <p:cNvPicPr>
            <a:picLocks noChangeAspect="1" noChangeArrowheads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4080">
            <a:off x="4320170" y="4512487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54" descr="http://irfu-i.cea.fr/Images/Trombinoscope/ttrublet.jpg"/>
          <p:cNvPicPr>
            <a:picLocks noChangeAspect="1" noChangeArrowheads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90908">
            <a:off x="4910363" y="567430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0" descr="http://irfu-i.cea.fr/Images/Trombinoscope/thamelin.JPG"/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0876">
            <a:off x="8381697" y="2391617"/>
            <a:ext cx="496391" cy="65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2" descr="http://irfu-i.cea.fr/Images/Trombinoscope/hanus.jpg"/>
          <p:cNvPicPr>
            <a:picLocks noChangeAspect="1" noChangeArrowheads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99462">
            <a:off x="1281263" y="4437119"/>
            <a:ext cx="488218" cy="6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92" descr="http://irfu-i.cea.fr/Images/Trombinoscope/tjoannem.jpg"/>
          <p:cNvPicPr>
            <a:picLocks noChangeAspect="1" noChangeArrowheads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024">
            <a:off x="2480038" y="4946019"/>
            <a:ext cx="419177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94" descr="http://irfu-i.cea.fr/Images/Trombinoscope/mlacroix.jpg"/>
          <p:cNvPicPr>
            <a:picLocks noChangeAspect="1" noChangeArrowheads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79750">
            <a:off x="1421805" y="3850645"/>
            <a:ext cx="467589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98" descr="http://irfu-i.cea.fr/Images/Trombinoscope/plepouha.jpg"/>
          <p:cNvPicPr>
            <a:picLocks noChangeAspect="1" noChangeArrowheads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63230">
            <a:off x="750141" y="4069623"/>
            <a:ext cx="488218" cy="6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4" descr="http://irfu-i.cea.fr/Images/Trombinoscope/fgougna.jpg"/>
          <p:cNvPicPr>
            <a:picLocks noChangeAspect="1" noChangeArrowheads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68912">
            <a:off x="3011901" y="4597068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6" descr="http://irfu-i.cea.fr/Images/Trombinoscope/vhennion.jpg"/>
          <p:cNvPicPr>
            <a:picLocks noChangeAspect="1" noChangeArrowheads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9135">
            <a:off x="3070599" y="5790815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irfu-i.cea.fr/Images/Trombinoscope/fdesages.jpg"/>
          <p:cNvPicPr>
            <a:picLocks noChangeAspect="1" noChangeArrowheads="1"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2696380" y="3688440"/>
            <a:ext cx="467589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6" descr="http://irfu-i.cea.fr/Images/Trombinoscope/bosland.jpg"/>
          <p:cNvPicPr>
            <a:picLocks noChangeAspect="1" noChangeArrowheads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8362">
            <a:off x="1956804" y="5647605"/>
            <a:ext cx="434540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38" descr="http://irfu-i.cea.fr/Images/Trombinoscope/achauvea.jpg"/>
          <p:cNvPicPr>
            <a:picLocks noChangeAspect="1" noChangeArrowheads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48520">
            <a:off x="1940518" y="4422771"/>
            <a:ext cx="487357" cy="6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2" descr="http://irfu-i.cea.fr/Images/Trombinoscope/omeunier.jpg"/>
          <p:cNvPicPr>
            <a:picLocks noChangeAspect="1" noChangeArrowheads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4098">
            <a:off x="3819069" y="2072546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4" descr="http://irfu-i.cea.fr/Images/Trombinoscope/braud.jpg"/>
          <p:cNvPicPr>
            <a:picLocks noChangeAspect="1" noChangeArrowheads="1"/>
          </p:cNvPicPr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1683">
            <a:off x="4385880" y="2530039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4" descr="http://irfu-i.cea.fr/Images/Trombinoscope/gasser.jpg"/>
          <p:cNvPicPr>
            <a:picLocks noChangeAspect="1" noChangeArrowheads="1"/>
          </p:cNvPicPr>
          <p:nvPr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18439">
            <a:off x="204361" y="5359423"/>
            <a:ext cx="493170" cy="657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0" descr="http://irfu-i.cea.fr/Images/Trombinoscope/bpottin.jpg"/>
          <p:cNvPicPr>
            <a:picLocks noChangeAspect="1" noChangeArrowheads="1"/>
          </p:cNvPicPr>
          <p:nvPr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4780">
            <a:off x="1347047" y="5061897"/>
            <a:ext cx="43532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70" descr="http://irfu-i.cea.fr/Images/Trombinoscope/gobin.jpg"/>
          <p:cNvPicPr>
            <a:picLocks noChangeAspect="1" noChangeArrowheads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40568">
            <a:off x="4050227" y="3237894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http://irfu-i.cea.fr/Images/astImg/mr_3513_3.jpg?reload=4835">
            <a:hlinkClick r:id="rId83"/>
          </p:cNvPr>
          <p:cNvPicPr>
            <a:picLocks noChangeAspect="1" noChangeArrowheads="1"/>
          </p:cNvPicPr>
          <p:nvPr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0447">
            <a:off x="3166364" y="3982562"/>
            <a:ext cx="488218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0" descr="http://irfu-i.cea.fr/Images/Trombinoscope/senee.jpg"/>
          <p:cNvPicPr>
            <a:picLocks noChangeAspect="1" noChangeArrowheads="1"/>
          </p:cNvPicPr>
          <p:nvPr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21192">
            <a:off x="4924626" y="4451858"/>
            <a:ext cx="409862" cy="65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ZoneTexte 85"/>
          <p:cNvSpPr txBox="1"/>
          <p:nvPr/>
        </p:nvSpPr>
        <p:spPr>
          <a:xfrm>
            <a:off x="1234362" y="2473"/>
            <a:ext cx="686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white"/>
                </a:solidFill>
              </a:rPr>
              <a:t>Plus de 100 personnes impliquées à l’Irfu…</a:t>
            </a: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34780">
            <a:off x="4011455" y="3946702"/>
            <a:ext cx="451168" cy="60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1072">
            <a:off x="7626177" y="2879908"/>
            <a:ext cx="428908" cy="647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250" y="5673561"/>
            <a:ext cx="527963" cy="703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75" y="2140611"/>
            <a:ext cx="527963" cy="703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729" y="3976252"/>
            <a:ext cx="527963" cy="703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5593">
            <a:off x="7747939" y="4418454"/>
            <a:ext cx="445539" cy="669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4" name="Image 93"/>
          <p:cNvPicPr>
            <a:picLocks noChangeAspect="1"/>
          </p:cNvPicPr>
          <p:nvPr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319" y="1580604"/>
            <a:ext cx="515677" cy="68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9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883" y="5632591"/>
            <a:ext cx="514726" cy="686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709" y="983375"/>
            <a:ext cx="477449" cy="636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714" y="4605692"/>
            <a:ext cx="500657" cy="62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379" y="3684063"/>
            <a:ext cx="506940" cy="654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393" y="5708518"/>
            <a:ext cx="449075" cy="598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4403">
            <a:off x="7526299" y="5021532"/>
            <a:ext cx="461322" cy="689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365" y="3195972"/>
            <a:ext cx="488509" cy="626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98164" flipV="1">
            <a:off x="722599" y="2299638"/>
            <a:ext cx="494990" cy="596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10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9070" y="5664985"/>
            <a:ext cx="485574" cy="653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1637">
            <a:off x="8339591" y="3913874"/>
            <a:ext cx="472222" cy="629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10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5870">
            <a:off x="8224524" y="4620046"/>
            <a:ext cx="486482" cy="648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444" y="1554226"/>
            <a:ext cx="490081" cy="67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1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43" y="3172143"/>
            <a:ext cx="541092" cy="658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6231">
            <a:off x="8027203" y="5327026"/>
            <a:ext cx="496820" cy="662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10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539">
            <a:off x="5068618" y="1999529"/>
            <a:ext cx="461314" cy="647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10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649" y="5650329"/>
            <a:ext cx="454431" cy="605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10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82" y="4782208"/>
            <a:ext cx="505161" cy="75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1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085" y="4991953"/>
            <a:ext cx="434532" cy="619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1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50489">
            <a:off x="2909408" y="5236246"/>
            <a:ext cx="451913" cy="645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1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8248">
            <a:off x="988153" y="2910280"/>
            <a:ext cx="472030" cy="629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8" name="Image 117"/>
          <p:cNvPicPr>
            <a:picLocks noChangeAspect="1"/>
          </p:cNvPicPr>
          <p:nvPr/>
        </p:nvPicPr>
        <p:blipFill rotWithShape="1">
          <a:blip r:embed="rId1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0" t="61799" r="77808" b="11684"/>
          <a:stretch/>
        </p:blipFill>
        <p:spPr>
          <a:xfrm>
            <a:off x="1486733" y="2168898"/>
            <a:ext cx="497073" cy="61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1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19" t="6266" r="10363" b="65372"/>
          <a:stretch/>
        </p:blipFill>
        <p:spPr>
          <a:xfrm>
            <a:off x="5468747" y="5109774"/>
            <a:ext cx="561913" cy="615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3" name="Rectangle 102"/>
          <p:cNvSpPr/>
          <p:nvPr/>
        </p:nvSpPr>
        <p:spPr>
          <a:xfrm>
            <a:off x="2549546" y="430433"/>
            <a:ext cx="389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Chef de projet: Florence Ardellier </a:t>
            </a:r>
          </a:p>
        </p:txBody>
      </p:sp>
    </p:spTree>
    <p:extLst>
      <p:ext uri="{BB962C8B-B14F-4D97-AF65-F5344CB8AC3E}">
        <p14:creationId xmlns:p14="http://schemas.microsoft.com/office/powerpoint/2010/main" val="1550923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kern="0" cap="none" dirty="0" smtClean="0"/>
              <a:t>3 premiers lots livrés à ESS</a:t>
            </a:r>
            <a:br>
              <a:rPr lang="fr-FR" sz="2000" kern="0" cap="none" dirty="0" smtClean="0"/>
            </a:br>
            <a:r>
              <a:rPr lang="fr-FR" sz="2000" kern="0" cap="none" dirty="0" smtClean="0"/>
              <a:t>Testés à </a:t>
            </a:r>
            <a:r>
              <a:rPr lang="fr-FR" sz="2000" kern="0" cap="none" dirty="0" err="1" smtClean="0"/>
              <a:t>Catanes</a:t>
            </a:r>
            <a:endParaRPr lang="en-US" sz="2000" kern="0" cap="none" dirty="0"/>
          </a:p>
        </p:txBody>
      </p:sp>
      <p:sp>
        <p:nvSpPr>
          <p:cNvPr id="6" name="ZoneTexte 5"/>
          <p:cNvSpPr txBox="1"/>
          <p:nvPr/>
        </p:nvSpPr>
        <p:spPr>
          <a:xfrm>
            <a:off x="1082035" y="3363891"/>
            <a:ext cx="5057588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Diagnostics</a:t>
            </a:r>
            <a:r>
              <a:rPr lang="fr-FR" sz="2800" b="1" dirty="0" smtClean="0"/>
              <a:t> </a:t>
            </a:r>
            <a:r>
              <a:rPr lang="fr-FR" sz="2400" b="1" dirty="0"/>
              <a:t>faisceau: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</a:rPr>
              <a:t>1 système Doppler </a:t>
            </a:r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</a:rPr>
              <a:t>2 systèmes </a:t>
            </a:r>
            <a:r>
              <a:rPr lang="fr-FR" b="1" dirty="0" smtClean="0">
                <a:latin typeface="Calibri" panose="020F0502020204030204" pitchFamily="34" charset="0"/>
              </a:rPr>
              <a:t>Emittance-mètre (EMU) </a:t>
            </a:r>
            <a:endParaRPr lang="fr-FR" b="1" dirty="0">
              <a:latin typeface="Calibri" panose="020F0502020204030204" pitchFamily="34" charset="0"/>
            </a:endParaRP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2400" b="1" dirty="0" smtClean="0"/>
              <a:t>Control System</a:t>
            </a:r>
            <a:r>
              <a:rPr lang="fr-FR" sz="2800" b="1" dirty="0" smtClean="0"/>
              <a:t>: </a:t>
            </a:r>
            <a:endParaRPr lang="fr-FR" sz="2800" b="1" dirty="0"/>
          </a:p>
          <a:p>
            <a:pPr marL="728663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</a:rPr>
              <a:t>Source et LEBT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" y="584067"/>
            <a:ext cx="5125141" cy="278807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845" y="1342770"/>
            <a:ext cx="813557" cy="1446325"/>
          </a:xfrm>
          <a:prstGeom prst="rect">
            <a:avLst/>
          </a:prstGeom>
        </p:spPr>
      </p:pic>
      <p:pic>
        <p:nvPicPr>
          <p:cNvPr id="21" name="Picture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72" y="1659647"/>
            <a:ext cx="2511615" cy="124603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845" y="3087205"/>
            <a:ext cx="3087323" cy="10213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11972" y="4105366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Doppler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386532" y="1262719"/>
            <a:ext cx="68124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/>
            <a:r>
              <a:rPr lang="fr-FR" b="1" dirty="0">
                <a:latin typeface="Calibri" panose="020F0502020204030204" pitchFamily="34" charset="0"/>
                <a:sym typeface="Lucida Grande" charset="0"/>
              </a:rPr>
              <a:t>EMU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73" y="5392898"/>
            <a:ext cx="4314092" cy="134815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708" y="4953014"/>
            <a:ext cx="2915701" cy="178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5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5856" y="2550103"/>
            <a:ext cx="5760640" cy="219931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2400" dirty="0"/>
              <a:t>Les cryomodules </a:t>
            </a:r>
            <a:r>
              <a:rPr lang="fr-FR" sz="2400" dirty="0" smtClean="0"/>
              <a:t>ESS</a:t>
            </a:r>
            <a:br>
              <a:rPr lang="fr-FR" sz="2400" dirty="0" smtClean="0"/>
            </a:br>
            <a:r>
              <a:rPr lang="fr-FR" sz="2400" dirty="0" smtClean="0"/>
              <a:t>à </a:t>
            </a:r>
            <a:r>
              <a:rPr lang="fr-FR" sz="2400" dirty="0"/>
              <a:t>cavités </a:t>
            </a:r>
            <a:r>
              <a:rPr lang="fr-FR" sz="2400" dirty="0" smtClean="0"/>
              <a:t>medium </a:t>
            </a:r>
            <a:r>
              <a:rPr lang="fr-FR" sz="2400" dirty="0"/>
              <a:t>et haut </a:t>
            </a:r>
            <a:r>
              <a:rPr lang="fr-FR" sz="2400" dirty="0" smtClean="0"/>
              <a:t>beta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1400" kern="0" dirty="0">
                <a:solidFill>
                  <a:srgbClr val="000000"/>
                </a:solidFill>
              </a:rPr>
              <a:t>2 cryomodules prototypes + 30 cryomodules de série</a:t>
            </a:r>
            <a:r>
              <a:rPr lang="fr-FR" sz="2400" kern="0" dirty="0">
                <a:solidFill>
                  <a:srgbClr val="000000"/>
                </a:solidFill>
              </a:rPr>
              <a:t/>
            </a:r>
            <a:br>
              <a:rPr lang="fr-FR" sz="2400" kern="0" dirty="0">
                <a:solidFill>
                  <a:srgbClr val="000000"/>
                </a:solidFill>
              </a:rPr>
            </a:b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8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 smtClean="0">
                <a:solidFill>
                  <a:prstClr val="white"/>
                </a:solidFill>
              </a:rPr>
              <a:t>Assemblée Générale ESSI - 8/9/2017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/>
              <a:pPr>
                <a:buFontTx/>
                <a:buNone/>
              </a:pPr>
              <a:t>9</a:t>
            </a:fld>
            <a:endParaRPr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97138" y="168103"/>
            <a:ext cx="5859338" cy="681540"/>
          </a:xfrm>
        </p:spPr>
        <p:txBody>
          <a:bodyPr/>
          <a:lstStyle/>
          <a:p>
            <a:pPr algn="ctr"/>
            <a:r>
              <a:rPr lang="fr-FR" sz="2100" dirty="0" smtClean="0"/>
              <a:t>Les principales caractéristiques</a:t>
            </a:r>
            <a:endParaRPr lang="fr-FR" sz="18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061" y="1672649"/>
            <a:ext cx="2156956" cy="390287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430" y="3479755"/>
            <a:ext cx="5029388" cy="3356221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3764253" y="5602151"/>
            <a:ext cx="5102763" cy="8724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26206" indent="-126206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2133" y="1094095"/>
            <a:ext cx="5442048" cy="29620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26206" indent="-126206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</a:rPr>
              <a:t>4 </a:t>
            </a:r>
            <a:r>
              <a:rPr lang="en-US" sz="1400" kern="0" dirty="0" err="1">
                <a:solidFill>
                  <a:srgbClr val="000000"/>
                </a:solidFill>
              </a:rPr>
              <a:t>cavités</a:t>
            </a:r>
            <a:r>
              <a:rPr lang="en-US" sz="1400" kern="0" dirty="0">
                <a:solidFill>
                  <a:srgbClr val="000000"/>
                </a:solidFill>
              </a:rPr>
              <a:t> </a:t>
            </a:r>
            <a:r>
              <a:rPr lang="en-US" sz="1400" kern="0" dirty="0" err="1">
                <a:solidFill>
                  <a:srgbClr val="000000"/>
                </a:solidFill>
              </a:rPr>
              <a:t>supportées</a:t>
            </a:r>
            <a:r>
              <a:rPr lang="en-US" sz="1400" kern="0" dirty="0">
                <a:solidFill>
                  <a:srgbClr val="000000"/>
                </a:solidFill>
              </a:rPr>
              <a:t> par </a:t>
            </a:r>
            <a:r>
              <a:rPr lang="en-US" sz="1400" kern="0" dirty="0" err="1">
                <a:solidFill>
                  <a:srgbClr val="000000"/>
                </a:solidFill>
              </a:rPr>
              <a:t>une</a:t>
            </a:r>
            <a:r>
              <a:rPr lang="en-US" sz="1400" kern="0" dirty="0">
                <a:solidFill>
                  <a:srgbClr val="000000"/>
                </a:solidFill>
              </a:rPr>
              <a:t> structure spaceframe (concept JLAB/SNS)</a:t>
            </a:r>
          </a:p>
          <a:p>
            <a:pPr marL="126206" indent="-126206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0" dirty="0" err="1">
                <a:solidFill>
                  <a:srgbClr val="000000"/>
                </a:solidFill>
              </a:rPr>
              <a:t>Même</a:t>
            </a:r>
            <a:r>
              <a:rPr lang="en-US" sz="1400" kern="0" dirty="0">
                <a:solidFill>
                  <a:srgbClr val="000000"/>
                </a:solidFill>
              </a:rPr>
              <a:t> design pour medium et haut </a:t>
            </a:r>
            <a:r>
              <a:rPr lang="en-US" sz="1400" kern="0" dirty="0" smtClean="0">
                <a:solidFill>
                  <a:srgbClr val="000000"/>
                </a:solidFill>
              </a:rPr>
              <a:t>beta</a:t>
            </a:r>
            <a:endParaRPr lang="fr-FR" sz="1400" kern="0" dirty="0" smtClean="0">
              <a:solidFill>
                <a:srgbClr val="000000"/>
              </a:solidFill>
            </a:endParaRPr>
          </a:p>
          <a:p>
            <a:pPr marL="126206" indent="-126206" eaLnBrk="0" fontAlgn="base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kern="0" dirty="0" smtClean="0">
                <a:solidFill>
                  <a:srgbClr val="000000"/>
                </a:solidFill>
              </a:rPr>
              <a:t>704 </a:t>
            </a:r>
            <a:r>
              <a:rPr lang="fr-FR" sz="1400" kern="0" dirty="0">
                <a:solidFill>
                  <a:srgbClr val="000000"/>
                </a:solidFill>
              </a:rPr>
              <a:t>MHz, 3.6 ms RF pulse at 14 </a:t>
            </a:r>
            <a:r>
              <a:rPr lang="fr-FR" sz="1400" kern="0" dirty="0" smtClean="0">
                <a:solidFill>
                  <a:srgbClr val="000000"/>
                </a:solidFill>
              </a:rPr>
              <a:t>Hz (pulse faisceau 2.86ms)</a:t>
            </a:r>
            <a:r>
              <a:rPr lang="fr-FR" sz="1400" kern="0" dirty="0">
                <a:solidFill>
                  <a:srgbClr val="000000"/>
                </a:solidFill>
              </a:rPr>
              <a:t>	</a:t>
            </a:r>
          </a:p>
          <a:p>
            <a:pPr marL="126206" indent="-126206" eaLnBrk="0" fontAlgn="base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kern="0" dirty="0">
                <a:solidFill>
                  <a:srgbClr val="000000"/>
                </a:solidFill>
              </a:rPr>
              <a:t>T = 2 K</a:t>
            </a:r>
          </a:p>
          <a:p>
            <a:pPr marL="126206" indent="-126206" eaLnBrk="0" fontAlgn="base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000000"/>
                </a:solidFill>
              </a:rPr>
              <a:t>Eacc </a:t>
            </a:r>
            <a:r>
              <a:rPr lang="fr-FR" sz="1400" b="1" kern="0" dirty="0">
                <a:solidFill>
                  <a:srgbClr val="000000"/>
                </a:solidFill>
              </a:rPr>
              <a:t>= 16.7 MV/m (</a:t>
            </a:r>
            <a:r>
              <a:rPr lang="fr-FR" sz="1400" b="1" kern="0" dirty="0" smtClean="0">
                <a:solidFill>
                  <a:srgbClr val="000000"/>
                </a:solidFill>
              </a:rPr>
              <a:t>M</a:t>
            </a:r>
            <a:r>
              <a:rPr lang="fr-FR" sz="1400" b="1" kern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fr-FR" sz="1400" b="1" kern="0" dirty="0" smtClean="0">
                <a:solidFill>
                  <a:srgbClr val="000000"/>
                </a:solidFill>
              </a:rPr>
              <a:t>) </a:t>
            </a:r>
            <a:r>
              <a:rPr lang="fr-FR" sz="1400" b="1" kern="0" dirty="0">
                <a:solidFill>
                  <a:srgbClr val="000000"/>
                </a:solidFill>
              </a:rPr>
              <a:t>and 19.9 MV/m (</a:t>
            </a:r>
            <a:r>
              <a:rPr lang="fr-FR" sz="1400" b="1" kern="0" dirty="0" err="1" smtClean="0">
                <a:solidFill>
                  <a:srgbClr val="000000"/>
                </a:solidFill>
              </a:rPr>
              <a:t>H</a:t>
            </a:r>
            <a:r>
              <a:rPr lang="fr-FR" sz="1400" b="1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fr-FR" sz="1400" kern="0" dirty="0" smtClean="0">
                <a:solidFill>
                  <a:srgbClr val="000000"/>
                </a:solidFill>
              </a:rPr>
              <a:t>)    (</a:t>
            </a:r>
            <a:r>
              <a:rPr lang="fr-FR" sz="1400" kern="0" dirty="0">
                <a:solidFill>
                  <a:srgbClr val="000000"/>
                </a:solidFill>
              </a:rPr>
              <a:t>Epeak = 40/44 MV/m)</a:t>
            </a:r>
          </a:p>
          <a:p>
            <a:pPr marL="126206" indent="-126206" eaLnBrk="0" fontAlgn="base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kern="0" dirty="0" smtClean="0">
                <a:solidFill>
                  <a:srgbClr val="000000"/>
                </a:solidFill>
              </a:rPr>
              <a:t>Coupleur de puissance: </a:t>
            </a:r>
            <a:r>
              <a:rPr lang="fr-FR" sz="1400" b="1" kern="0" dirty="0" smtClean="0">
                <a:solidFill>
                  <a:srgbClr val="000000"/>
                </a:solidFill>
              </a:rPr>
              <a:t>1.1 </a:t>
            </a:r>
            <a:r>
              <a:rPr lang="fr-FR" sz="1400" b="1" kern="0" dirty="0">
                <a:solidFill>
                  <a:srgbClr val="000000"/>
                </a:solidFill>
              </a:rPr>
              <a:t>MW </a:t>
            </a:r>
            <a:r>
              <a:rPr lang="fr-FR" sz="1400" b="1" kern="0" dirty="0" smtClean="0">
                <a:solidFill>
                  <a:srgbClr val="000000"/>
                </a:solidFill>
              </a:rPr>
              <a:t>pic </a:t>
            </a:r>
            <a:r>
              <a:rPr lang="fr-FR" sz="1400" kern="0" dirty="0" smtClean="0">
                <a:solidFill>
                  <a:srgbClr val="000000"/>
                </a:solidFill>
              </a:rPr>
              <a:t>(55 </a:t>
            </a:r>
            <a:r>
              <a:rPr lang="fr-FR" sz="1400" kern="0" dirty="0">
                <a:solidFill>
                  <a:srgbClr val="000000"/>
                </a:solidFill>
              </a:rPr>
              <a:t>kW </a:t>
            </a:r>
            <a:r>
              <a:rPr lang="fr-FR" sz="1400" kern="0" dirty="0" smtClean="0">
                <a:solidFill>
                  <a:srgbClr val="000000"/>
                </a:solidFill>
              </a:rPr>
              <a:t>moyen)</a:t>
            </a:r>
            <a:endParaRPr lang="fr-FR" sz="1400" kern="0" dirty="0">
              <a:solidFill>
                <a:srgbClr val="000000"/>
              </a:solidFill>
            </a:endParaRPr>
          </a:p>
          <a:p>
            <a:pPr marL="126206" indent="-126206" eaLnBrk="0" fontAlgn="base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kern="0" dirty="0" smtClean="0">
                <a:solidFill>
                  <a:srgbClr val="000000"/>
                </a:solidFill>
              </a:rPr>
              <a:t>Système d’accord en fréquence équipé de piezo pour la compensation de forces de Lorentz</a:t>
            </a:r>
            <a:endParaRPr lang="fr-FR" sz="1400" kern="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20000"/>
              </a:spcBef>
            </a:pPr>
            <a:endParaRPr lang="fr-FR" sz="1400" kern="0" dirty="0">
              <a:solidFill>
                <a:srgbClr val="0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22828" y="6313442"/>
            <a:ext cx="172971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</a:rPr>
              <a:t>6.6 m long</a:t>
            </a:r>
          </a:p>
        </p:txBody>
      </p:sp>
    </p:spTree>
    <p:extLst>
      <p:ext uri="{BB962C8B-B14F-4D97-AF65-F5344CB8AC3E}">
        <p14:creationId xmlns:p14="http://schemas.microsoft.com/office/powerpoint/2010/main" val="31977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_powerpoint_CEA_Irfu (1)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6_IPHI_CP">
  <a:themeElements>
    <a:clrScheme name="IPHI_C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50800">
          <a:solidFill>
            <a:srgbClr val="FF0000"/>
          </a:solidFill>
        </a:ln>
      </a:spPr>
      <a:bodyPr wrap="square" rtlCol="0">
        <a:noAutofit/>
      </a:bodyPr>
      <a:lstStyle>
        <a:defPPr algn="ctr" fontAlgn="auto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sz="1400" b="1" dirty="0" smtClean="0">
            <a:solidFill>
              <a:srgbClr val="FF0000"/>
            </a:solidFill>
            <a:latin typeface="Arial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sque principa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Masque principa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Mod_powerpoint_CEA_Irfu (1)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7_IPHI_CP">
  <a:themeElements>
    <a:clrScheme name="IPHI_C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noAutofit/>
      </a:bodyPr>
      <a:lstStyle>
        <a:defPPr>
          <a:lnSpc>
            <a:spcPct val="120000"/>
          </a:lnSpc>
          <a:defRPr sz="2000" kern="0" dirty="0" smtClean="0">
            <a:latin typeface="+mj-lt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Mod_powerpoint_CEA_Irfu (1)</Template>
  <TotalTime>37904</TotalTime>
  <Words>1688</Words>
  <Application>Microsoft Office PowerPoint</Application>
  <PresentationFormat>Affichage à l'écran (4:3)</PresentationFormat>
  <Paragraphs>401</Paragraphs>
  <Slides>29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29</vt:i4>
      </vt:variant>
    </vt:vector>
  </HeadingPairs>
  <TitlesOfParts>
    <vt:vector size="48" baseType="lpstr">
      <vt:lpstr>ＭＳ Ｐゴシック</vt:lpstr>
      <vt:lpstr>Arial</vt:lpstr>
      <vt:lpstr>Calibri</vt:lpstr>
      <vt:lpstr>Comic Sans MS</vt:lpstr>
      <vt:lpstr>Courier New</vt:lpstr>
      <vt:lpstr>Gill Sans</vt:lpstr>
      <vt:lpstr>Gill Sans Light</vt:lpstr>
      <vt:lpstr>Helvetica</vt:lpstr>
      <vt:lpstr>Lucida Grande</vt:lpstr>
      <vt:lpstr>Symbol</vt:lpstr>
      <vt:lpstr>Times</vt:lpstr>
      <vt:lpstr>Times New Roman</vt:lpstr>
      <vt:lpstr>Wingdings</vt:lpstr>
      <vt:lpstr>1_Mod_powerpoint_CEA_Irfu (1)</vt:lpstr>
      <vt:lpstr>6_IPHI_CP</vt:lpstr>
      <vt:lpstr>1_Masque principal</vt:lpstr>
      <vt:lpstr>2_Masque principal</vt:lpstr>
      <vt:lpstr>3_Mod_powerpoint_CEA_Irfu (1)</vt:lpstr>
      <vt:lpstr>7_IPHI_CP</vt:lpstr>
      <vt:lpstr>Les cryomodules ESS à cavités medium et haut beta développés au CEA Saclay</vt:lpstr>
      <vt:lpstr> ESS : infrastructure de recherche</vt:lpstr>
      <vt:lpstr>Présentation PowerPoint</vt:lpstr>
      <vt:lpstr>Présentation PowerPoint</vt:lpstr>
      <vt:lpstr>Details du périmètre de la contribution de l’Irfu</vt:lpstr>
      <vt:lpstr>Présentation PowerPoint</vt:lpstr>
      <vt:lpstr>3 premiers lots livrés à ESS Testés à Catanes</vt:lpstr>
      <vt:lpstr>Les cryomodules ESS à cavités medium et haut beta  2 cryomodules prototypes + 30 cryomodules de série </vt:lpstr>
      <vt:lpstr>Les principales caractéristiques</vt:lpstr>
      <vt:lpstr>Le cryomodule prototype M-ECCTD à cavités medium beta</vt:lpstr>
      <vt:lpstr>Performances des 4 Cavites testées en cryostat vertical avant montage dans le cryomodule</vt:lpstr>
      <vt:lpstr>Conditionnement RF des coupleurs de puissance</vt:lpstr>
      <vt:lpstr>Assemblage du train de cavités en sale blanche ISO 4</vt:lpstr>
      <vt:lpstr>Assemblage hors salle blanche</vt:lpstr>
      <vt:lpstr>insertion dans le spaceframe</vt:lpstr>
      <vt:lpstr>Le cryomodule prototype M-ECCTD</vt:lpstr>
      <vt:lpstr>Le cryomodule prototype M-ECCTD</vt:lpstr>
      <vt:lpstr>Acquisition, Control racks, software</vt:lpstr>
      <vt:lpstr>Le cryomodule prototype M-ECCTD</vt:lpstr>
      <vt:lpstr>Le cryomodule prototype M-ECCTD</vt:lpstr>
      <vt:lpstr>Le cryomodule prototype M-ECCTD</vt:lpstr>
      <vt:lpstr>2ème cryomodule prototype H-ECCTD et cryomodules de serie</vt:lpstr>
      <vt:lpstr>cryomodules de série</vt:lpstr>
      <vt:lpstr>Procurement plan</vt:lpstr>
      <vt:lpstr>Infrastructure pour le conditionnement RF des coupleurs de puissance</vt:lpstr>
      <vt:lpstr>nouvelle source RF à 704 MHz RF 1.5 MW en cours d’Installation</vt:lpstr>
      <vt:lpstr>Infrastructure d’assemblage des Cryomodules en cours de préparation à Saclay</vt:lpstr>
      <vt:lpstr>Conclusions et Perspectives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BRUNIQUEL Anais</dc:creator>
  <cp:lastModifiedBy>BOSLAND Pierre</cp:lastModifiedBy>
  <cp:revision>1048</cp:revision>
  <cp:lastPrinted>2017-09-07T14:35:03Z</cp:lastPrinted>
  <dcterms:created xsi:type="dcterms:W3CDTF">2014-11-05T13:53:23Z</dcterms:created>
  <dcterms:modified xsi:type="dcterms:W3CDTF">2017-10-03T20:36:35Z</dcterms:modified>
</cp:coreProperties>
</file>