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6" r:id="rId6"/>
    <p:sldId id="267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79" autoAdjust="0"/>
  </p:normalViewPr>
  <p:slideViewPr>
    <p:cSldViewPr>
      <p:cViewPr varScale="1">
        <p:scale>
          <a:sx n="92" d="100"/>
          <a:sy n="92" d="100"/>
        </p:scale>
        <p:origin x="-13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790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855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3025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lvl2pPr>
              <a:defRPr>
                <a:solidFill>
                  <a:srgbClr val="00B050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rgbClr val="C00000"/>
                </a:solidFill>
              </a:defRPr>
            </a:lvl4pPr>
            <a:lvl5pPr>
              <a:defRPr>
                <a:solidFill>
                  <a:srgbClr val="7030A0"/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92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66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615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459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26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67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33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46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6C451-13DA-4D9F-AE7F-9788E91ABC15}" type="datetimeFigureOut">
              <a:rPr lang="fr-FR" smtClean="0"/>
              <a:t>19/01/2017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29782-9C31-40B8-83C1-05E9FA24CA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29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Spark</a:t>
            </a:r>
            <a:r>
              <a:rPr lang="fr-FR" dirty="0" smtClean="0"/>
              <a:t> et LSST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Christian Arnault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6348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</a:t>
            </a:r>
            <a:r>
              <a:rPr lang="fr-FR" dirty="0" err="1" smtClean="0"/>
              <a:t>process</a:t>
            </a:r>
            <a:r>
              <a:rPr lang="fr-FR" dirty="0"/>
              <a:t> </a:t>
            </a:r>
            <a:r>
              <a:rPr lang="fr-FR" dirty="0" smtClean="0"/>
              <a:t>étudié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923928" y="1124744"/>
            <a:ext cx="1800200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Images du ciel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1720" y="1916832"/>
            <a:ext cx="18002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Calibration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4644008" y="2492896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Détection des objets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2051720" y="2564904"/>
            <a:ext cx="1800200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Fond du ciel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5576" y="1124744"/>
            <a:ext cx="18002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Simulation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6588224" y="1124744"/>
            <a:ext cx="180020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Observation</a:t>
            </a:r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4283968" y="3501008"/>
            <a:ext cx="2592288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Objets {x, y, flux}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15616" y="3429000"/>
            <a:ext cx="1800200" cy="5760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Catalogues de référence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9872" y="4437112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Calage astrométrique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2699792" y="5373216"/>
            <a:ext cx="4536504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Objets mesurés {RA, DEC, flux, magnitude}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84168" y="4293096"/>
            <a:ext cx="18002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Calage photométrique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4067944" y="6237312"/>
            <a:ext cx="1800200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Catalogues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19" name="Connecteur droit avec flèche 18"/>
          <p:cNvCxnSpPr>
            <a:stCxn id="10" idx="3"/>
            <a:endCxn id="5" idx="1"/>
          </p:cNvCxnSpPr>
          <p:nvPr/>
        </p:nvCxnSpPr>
        <p:spPr>
          <a:xfrm>
            <a:off x="2555776" y="1340768"/>
            <a:ext cx="1368152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11" idx="1"/>
            <a:endCxn id="5" idx="3"/>
          </p:cNvCxnSpPr>
          <p:nvPr/>
        </p:nvCxnSpPr>
        <p:spPr>
          <a:xfrm flipH="1">
            <a:off x="5724128" y="1340768"/>
            <a:ext cx="864096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5" idx="2"/>
            <a:endCxn id="6" idx="0"/>
          </p:cNvCxnSpPr>
          <p:nvPr/>
        </p:nvCxnSpPr>
        <p:spPr>
          <a:xfrm flipH="1">
            <a:off x="2951820" y="1556792"/>
            <a:ext cx="1872208" cy="36004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5" idx="2"/>
            <a:endCxn id="7" idx="0"/>
          </p:cNvCxnSpPr>
          <p:nvPr/>
        </p:nvCxnSpPr>
        <p:spPr>
          <a:xfrm>
            <a:off x="4824028" y="1556792"/>
            <a:ext cx="720080" cy="936104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>
            <a:stCxn id="6" idx="2"/>
            <a:endCxn id="9" idx="0"/>
          </p:cNvCxnSpPr>
          <p:nvPr/>
        </p:nvCxnSpPr>
        <p:spPr>
          <a:xfrm>
            <a:off x="2951820" y="2348880"/>
            <a:ext cx="0" cy="216024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stCxn id="9" idx="3"/>
            <a:endCxn id="7" idx="1"/>
          </p:cNvCxnSpPr>
          <p:nvPr/>
        </p:nvCxnSpPr>
        <p:spPr>
          <a:xfrm>
            <a:off x="3851920" y="2780928"/>
            <a:ext cx="792088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>
            <a:stCxn id="7" idx="2"/>
            <a:endCxn id="12" idx="0"/>
          </p:cNvCxnSpPr>
          <p:nvPr/>
        </p:nvCxnSpPr>
        <p:spPr>
          <a:xfrm>
            <a:off x="5544108" y="3068960"/>
            <a:ext cx="36004" cy="432048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>
            <a:stCxn id="12" idx="2"/>
            <a:endCxn id="16" idx="0"/>
          </p:cNvCxnSpPr>
          <p:nvPr/>
        </p:nvCxnSpPr>
        <p:spPr>
          <a:xfrm>
            <a:off x="5580112" y="3933056"/>
            <a:ext cx="1404156" cy="36004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12" idx="2"/>
            <a:endCxn id="14" idx="0"/>
          </p:cNvCxnSpPr>
          <p:nvPr/>
        </p:nvCxnSpPr>
        <p:spPr>
          <a:xfrm flipH="1">
            <a:off x="4319972" y="3933056"/>
            <a:ext cx="1260140" cy="504056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>
            <a:stCxn id="13" idx="3"/>
            <a:endCxn id="14" idx="1"/>
          </p:cNvCxnSpPr>
          <p:nvPr/>
        </p:nvCxnSpPr>
        <p:spPr>
          <a:xfrm>
            <a:off x="2915816" y="3717032"/>
            <a:ext cx="504056" cy="1008112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avec flèche 49"/>
          <p:cNvCxnSpPr>
            <a:stCxn id="13" idx="3"/>
            <a:endCxn id="16" idx="1"/>
          </p:cNvCxnSpPr>
          <p:nvPr/>
        </p:nvCxnSpPr>
        <p:spPr>
          <a:xfrm>
            <a:off x="2915816" y="3717032"/>
            <a:ext cx="3168352" cy="864096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>
            <a:stCxn id="14" idx="2"/>
            <a:endCxn id="15" idx="0"/>
          </p:cNvCxnSpPr>
          <p:nvPr/>
        </p:nvCxnSpPr>
        <p:spPr>
          <a:xfrm>
            <a:off x="4319972" y="5013176"/>
            <a:ext cx="648072" cy="36004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stCxn id="16" idx="2"/>
            <a:endCxn id="15" idx="0"/>
          </p:cNvCxnSpPr>
          <p:nvPr/>
        </p:nvCxnSpPr>
        <p:spPr>
          <a:xfrm flipH="1">
            <a:off x="4968044" y="4869160"/>
            <a:ext cx="2016224" cy="504056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>
            <a:stCxn id="15" idx="2"/>
            <a:endCxn id="17" idx="0"/>
          </p:cNvCxnSpPr>
          <p:nvPr/>
        </p:nvCxnSpPr>
        <p:spPr>
          <a:xfrm>
            <a:off x="4968044" y="5805264"/>
            <a:ext cx="0" cy="432048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>
            <a:stCxn id="10" idx="2"/>
            <a:endCxn id="13" idx="0"/>
          </p:cNvCxnSpPr>
          <p:nvPr/>
        </p:nvCxnSpPr>
        <p:spPr>
          <a:xfrm>
            <a:off x="1655676" y="1556792"/>
            <a:ext cx="360040" cy="1872208"/>
          </a:xfrm>
          <a:prstGeom prst="straightConnector1">
            <a:avLst/>
          </a:prstGeom>
          <a:ln w="5715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3966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L’étude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L’impact du parallélisme et de la distribution</a:t>
            </a:r>
          </a:p>
          <a:p>
            <a:pPr lvl="1"/>
            <a:r>
              <a:rPr lang="fr-FR" dirty="0" smtClean="0"/>
              <a:t>Sur les données intermédiaires</a:t>
            </a:r>
          </a:p>
          <a:p>
            <a:pPr lvl="1"/>
            <a:r>
              <a:rPr lang="fr-FR" dirty="0" smtClean="0"/>
              <a:t>Sur les différentes étapes de production</a:t>
            </a:r>
          </a:p>
          <a:p>
            <a:pPr lvl="1"/>
            <a:r>
              <a:rPr lang="fr-FR" dirty="0" smtClean="0"/>
              <a:t>Sur la production du catalogue final</a:t>
            </a:r>
          </a:p>
          <a:p>
            <a:r>
              <a:rPr lang="fr-FR" dirty="0" smtClean="0"/>
              <a:t>Etude des formats de données</a:t>
            </a:r>
          </a:p>
          <a:p>
            <a:pPr lvl="1"/>
            <a:r>
              <a:rPr lang="fr-FR" dirty="0" err="1" smtClean="0"/>
              <a:t>Avro</a:t>
            </a:r>
            <a:r>
              <a:rPr lang="fr-FR" dirty="0"/>
              <a:t> </a:t>
            </a:r>
            <a:r>
              <a:rPr lang="fr-FR" dirty="0" smtClean="0"/>
              <a:t>(conversion du formats FITS ou HDF5)</a:t>
            </a:r>
            <a:endParaRPr lang="fr-FR" dirty="0" smtClean="0"/>
          </a:p>
          <a:p>
            <a:r>
              <a:rPr lang="fr-FR" dirty="0" smtClean="0"/>
              <a:t>Utilisation de </a:t>
            </a:r>
            <a:r>
              <a:rPr lang="fr-FR" dirty="0" err="1" smtClean="0"/>
              <a:t>MongoDb</a:t>
            </a:r>
            <a:r>
              <a:rPr lang="fr-FR" dirty="0" smtClean="0"/>
              <a:t> pour le catalogue de référence</a:t>
            </a:r>
          </a:p>
          <a:p>
            <a:pPr lvl="1"/>
            <a:r>
              <a:rPr lang="fr-FR" dirty="0" smtClean="0"/>
              <a:t>Pour </a:t>
            </a:r>
            <a:r>
              <a:rPr lang="fr-FR" dirty="0" smtClean="0"/>
              <a:t>le requêtes 2D géométriques </a:t>
            </a:r>
            <a:r>
              <a:rPr lang="fr-FR" dirty="0" smtClean="0"/>
              <a:t>lors de </a:t>
            </a:r>
            <a:r>
              <a:rPr lang="fr-FR" dirty="0" smtClean="0"/>
              <a:t>l’identification des objets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3479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Quelques chiffres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Camera</a:t>
            </a:r>
          </a:p>
          <a:p>
            <a:pPr lvl="1"/>
            <a:r>
              <a:rPr lang="fr-FR" dirty="0" smtClean="0"/>
              <a:t>3,2 </a:t>
            </a:r>
            <a:r>
              <a:rPr lang="fr-FR" dirty="0" err="1" smtClean="0"/>
              <a:t>Gpixels</a:t>
            </a:r>
            <a:endParaRPr lang="fr-FR" dirty="0" smtClean="0"/>
          </a:p>
          <a:p>
            <a:pPr lvl="1"/>
            <a:r>
              <a:rPr lang="fr-FR" dirty="0" smtClean="0"/>
              <a:t>15 To par nuit (x 10 ans de fonctionnement)</a:t>
            </a:r>
          </a:p>
          <a:p>
            <a:pPr lvl="1"/>
            <a:r>
              <a:rPr lang="fr-FR" dirty="0" smtClean="0"/>
              <a:t>Image</a:t>
            </a:r>
          </a:p>
          <a:p>
            <a:pPr lvl="2"/>
            <a:r>
              <a:rPr lang="fr-FR" dirty="0" smtClean="0"/>
              <a:t>Diamètre: 3.5° / 64cm -&gt; 9,6 °² (lune = 0,5°)</a:t>
            </a:r>
          </a:p>
          <a:p>
            <a:pPr lvl="2"/>
            <a:r>
              <a:rPr lang="fr-FR" dirty="0" smtClean="0"/>
              <a:t>~ 400 000 CCD pour le demi ciel</a:t>
            </a:r>
          </a:p>
          <a:p>
            <a:pPr lvl="1"/>
            <a:r>
              <a:rPr lang="fr-FR" dirty="0" smtClean="0"/>
              <a:t>189 </a:t>
            </a:r>
            <a:r>
              <a:rPr lang="fr-FR" dirty="0" err="1" smtClean="0"/>
              <a:t>CCDs</a:t>
            </a:r>
            <a:endParaRPr lang="fr-FR" dirty="0" smtClean="0"/>
          </a:p>
          <a:p>
            <a:r>
              <a:rPr lang="fr-FR" dirty="0" smtClean="0"/>
              <a:t>CCD</a:t>
            </a:r>
          </a:p>
          <a:p>
            <a:pPr lvl="1"/>
            <a:r>
              <a:rPr lang="fr-FR" dirty="0" smtClean="0"/>
              <a:t>16 </a:t>
            </a:r>
            <a:r>
              <a:rPr lang="fr-FR" dirty="0" err="1" smtClean="0"/>
              <a:t>Mpixels</a:t>
            </a:r>
            <a:r>
              <a:rPr lang="fr-FR" dirty="0" smtClean="0"/>
              <a:t> (1 fichier FITS)</a:t>
            </a:r>
          </a:p>
          <a:p>
            <a:pPr lvl="1"/>
            <a:r>
              <a:rPr lang="fr-FR" dirty="0" smtClean="0"/>
              <a:t>16 cm²</a:t>
            </a:r>
          </a:p>
          <a:p>
            <a:pPr lvl="1"/>
            <a:r>
              <a:rPr lang="fr-FR" dirty="0" smtClean="0"/>
              <a:t>3 Go/s</a:t>
            </a:r>
          </a:p>
          <a:p>
            <a:pPr lvl="1"/>
            <a:r>
              <a:rPr lang="fr-FR" dirty="0" smtClean="0"/>
              <a:t>0,05 °² = 3 ‘ 2.9 ’’</a:t>
            </a:r>
          </a:p>
          <a:p>
            <a:r>
              <a:rPr lang="fr-FR" dirty="0" smtClean="0"/>
              <a:t>Pixels</a:t>
            </a:r>
          </a:p>
          <a:p>
            <a:pPr lvl="1"/>
            <a:r>
              <a:rPr lang="fr-FR" dirty="0" smtClean="0"/>
              <a:t>10 µm , 0,2 arc-secs</a:t>
            </a:r>
          </a:p>
          <a:p>
            <a:pPr lvl="1"/>
            <a:r>
              <a:rPr lang="fr-FR" dirty="0" smtClean="0"/>
              <a:t>2 octets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7864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Camera</a:t>
            </a:r>
            <a:endParaRPr lang="fr-FR" dirty="0"/>
          </a:p>
        </p:txBody>
      </p:sp>
      <p:pic>
        <p:nvPicPr>
          <p:cNvPr id="4" name="Picture 2" descr="https://www.lsst.org/sites/default/files/LSST_FocalPlane_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96752"/>
            <a:ext cx="7598833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474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Algorithmes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Simulation:</a:t>
            </a:r>
          </a:p>
          <a:p>
            <a:pPr lvl="1"/>
            <a:r>
              <a:rPr lang="fr-FR" dirty="0" smtClean="0"/>
              <a:t>Application d’un pattern gaussien à largeur unique (</a:t>
            </a:r>
            <a:r>
              <a:rPr lang="fr-FR" i="1" dirty="0" smtClean="0"/>
              <a:t>la largeur de la tâche d’un objet est due à la diffusion atmosphérique et aux aberrations optiques</a:t>
            </a:r>
            <a:r>
              <a:rPr lang="fr-FR" dirty="0" smtClean="0"/>
              <a:t>) + du bruit</a:t>
            </a:r>
          </a:p>
          <a:p>
            <a:r>
              <a:rPr lang="fr-FR" dirty="0" smtClean="0"/>
              <a:t>Détection:</a:t>
            </a:r>
          </a:p>
          <a:p>
            <a:pPr lvl="1"/>
            <a:r>
              <a:rPr lang="fr-FR" dirty="0" smtClean="0"/>
              <a:t>Convolution avec un pattern gaussien</a:t>
            </a:r>
          </a:p>
          <a:p>
            <a:pPr lvl="1"/>
            <a:r>
              <a:rPr lang="fr-FR" dirty="0" smtClean="0"/>
              <a:t>Gestion d’une marge de superposition pour les objets du bord des images</a:t>
            </a:r>
          </a:p>
          <a:p>
            <a:r>
              <a:rPr lang="fr-FR" dirty="0" smtClean="0"/>
              <a:t>Identification:</a:t>
            </a:r>
          </a:p>
          <a:p>
            <a:pPr lvl="1"/>
            <a:r>
              <a:rPr lang="fr-FR" dirty="0" smtClean="0"/>
              <a:t>Recherche 2D géographique dans le catalogue de </a:t>
            </a:r>
            <a:r>
              <a:rPr lang="fr-FR" dirty="0" smtClean="0"/>
              <a:t>référence</a:t>
            </a:r>
          </a:p>
          <a:p>
            <a:r>
              <a:rPr lang="fr-FR" dirty="0" smtClean="0"/>
              <a:t>Gestion d’un très grand nombre de fichiers de données</a:t>
            </a:r>
          </a:p>
          <a:p>
            <a:r>
              <a:rPr lang="fr-FR" dirty="0" smtClean="0"/>
              <a:t>Etude des mécanismes de transferts de données</a:t>
            </a:r>
          </a:p>
          <a:p>
            <a:pPr lvl="1"/>
            <a:r>
              <a:rPr lang="fr-FR" dirty="0" err="1" smtClean="0"/>
              <a:t>throughput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11660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243</Words>
  <Application>Microsoft Office PowerPoint</Application>
  <PresentationFormat>Affichage à l'écran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Spark et LSST</vt:lpstr>
      <vt:lpstr>Le process étudié</vt:lpstr>
      <vt:lpstr>L’étude</vt:lpstr>
      <vt:lpstr>Quelques chiffres</vt:lpstr>
      <vt:lpstr>Camera</vt:lpstr>
      <vt:lpstr>Algorithmes</vt:lpstr>
    </vt:vector>
  </TitlesOfParts>
  <Company>LAL - CNRS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Arnault Christian</dc:creator>
  <cp:lastModifiedBy>Arnault Christian</cp:lastModifiedBy>
  <cp:revision>32</cp:revision>
  <dcterms:created xsi:type="dcterms:W3CDTF">2017-01-18T07:52:43Z</dcterms:created>
  <dcterms:modified xsi:type="dcterms:W3CDTF">2017-01-19T14:22:32Z</dcterms:modified>
</cp:coreProperties>
</file>